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4"/>
  </p:notesMasterIdLst>
  <p:sldIdLst>
    <p:sldId id="256" r:id="rId2"/>
    <p:sldId id="456" r:id="rId3"/>
    <p:sldId id="457" r:id="rId4"/>
    <p:sldId id="458" r:id="rId5"/>
    <p:sldId id="459" r:id="rId6"/>
    <p:sldId id="460" r:id="rId7"/>
    <p:sldId id="461" r:id="rId8"/>
    <p:sldId id="462" r:id="rId9"/>
    <p:sldId id="463" r:id="rId10"/>
    <p:sldId id="257" r:id="rId11"/>
    <p:sldId id="258" r:id="rId12"/>
    <p:sldId id="259" r:id="rId13"/>
    <p:sldId id="260" r:id="rId14"/>
    <p:sldId id="261" r:id="rId15"/>
    <p:sldId id="262" r:id="rId16"/>
    <p:sldId id="263" r:id="rId17"/>
    <p:sldId id="264" r:id="rId18"/>
    <p:sldId id="466"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 id="305" r:id="rId60"/>
    <p:sldId id="306" r:id="rId61"/>
    <p:sldId id="307" r:id="rId62"/>
    <p:sldId id="308" r:id="rId63"/>
    <p:sldId id="309" r:id="rId64"/>
    <p:sldId id="310" r:id="rId65"/>
    <p:sldId id="311" r:id="rId66"/>
    <p:sldId id="312" r:id="rId67"/>
    <p:sldId id="313" r:id="rId68"/>
    <p:sldId id="314" r:id="rId69"/>
    <p:sldId id="315" r:id="rId70"/>
    <p:sldId id="316" r:id="rId71"/>
    <p:sldId id="317" r:id="rId72"/>
    <p:sldId id="318" r:id="rId73"/>
    <p:sldId id="319" r:id="rId74"/>
    <p:sldId id="320" r:id="rId75"/>
    <p:sldId id="321" r:id="rId76"/>
    <p:sldId id="322" r:id="rId77"/>
    <p:sldId id="408" r:id="rId78"/>
    <p:sldId id="409" r:id="rId79"/>
    <p:sldId id="323" r:id="rId80"/>
    <p:sldId id="324" r:id="rId81"/>
    <p:sldId id="325" r:id="rId82"/>
    <p:sldId id="326" r:id="rId83"/>
    <p:sldId id="327" r:id="rId84"/>
    <p:sldId id="328" r:id="rId85"/>
    <p:sldId id="329" r:id="rId86"/>
    <p:sldId id="330" r:id="rId87"/>
    <p:sldId id="331" r:id="rId88"/>
    <p:sldId id="332" r:id="rId89"/>
    <p:sldId id="449" r:id="rId90"/>
    <p:sldId id="450" r:id="rId91"/>
    <p:sldId id="451" r:id="rId92"/>
    <p:sldId id="452" r:id="rId93"/>
    <p:sldId id="337" r:id="rId94"/>
    <p:sldId id="338" r:id="rId95"/>
    <p:sldId id="339" r:id="rId96"/>
    <p:sldId id="340" r:id="rId97"/>
    <p:sldId id="341" r:id="rId98"/>
    <p:sldId id="342" r:id="rId99"/>
    <p:sldId id="343" r:id="rId100"/>
    <p:sldId id="344" r:id="rId101"/>
    <p:sldId id="345" r:id="rId102"/>
    <p:sldId id="346" r:id="rId103"/>
    <p:sldId id="347" r:id="rId104"/>
    <p:sldId id="348" r:id="rId105"/>
    <p:sldId id="350" r:id="rId106"/>
    <p:sldId id="351" r:id="rId107"/>
    <p:sldId id="465" r:id="rId108"/>
    <p:sldId id="352" r:id="rId109"/>
    <p:sldId id="353" r:id="rId110"/>
    <p:sldId id="354" r:id="rId111"/>
    <p:sldId id="355" r:id="rId112"/>
    <p:sldId id="356" r:id="rId113"/>
    <p:sldId id="357" r:id="rId114"/>
    <p:sldId id="358" r:id="rId115"/>
    <p:sldId id="359" r:id="rId116"/>
    <p:sldId id="360" r:id="rId117"/>
    <p:sldId id="453" r:id="rId118"/>
    <p:sldId id="454" r:id="rId119"/>
    <p:sldId id="455" r:id="rId120"/>
    <p:sldId id="364" r:id="rId121"/>
    <p:sldId id="365" r:id="rId122"/>
    <p:sldId id="366" r:id="rId123"/>
    <p:sldId id="367" r:id="rId124"/>
    <p:sldId id="368" r:id="rId125"/>
    <p:sldId id="369" r:id="rId126"/>
    <p:sldId id="370" r:id="rId127"/>
    <p:sldId id="371" r:id="rId128"/>
    <p:sldId id="372" r:id="rId129"/>
    <p:sldId id="373" r:id="rId130"/>
    <p:sldId id="374" r:id="rId131"/>
    <p:sldId id="375" r:id="rId132"/>
    <p:sldId id="376" r:id="rId133"/>
    <p:sldId id="377" r:id="rId134"/>
    <p:sldId id="378" r:id="rId135"/>
    <p:sldId id="379" r:id="rId136"/>
    <p:sldId id="380" r:id="rId137"/>
    <p:sldId id="381" r:id="rId138"/>
    <p:sldId id="382" r:id="rId139"/>
    <p:sldId id="383" r:id="rId140"/>
    <p:sldId id="384" r:id="rId141"/>
    <p:sldId id="385" r:id="rId142"/>
    <p:sldId id="386" r:id="rId143"/>
    <p:sldId id="387" r:id="rId144"/>
    <p:sldId id="388" r:id="rId145"/>
    <p:sldId id="389" r:id="rId146"/>
    <p:sldId id="390" r:id="rId147"/>
    <p:sldId id="391" r:id="rId148"/>
    <p:sldId id="392" r:id="rId149"/>
    <p:sldId id="393" r:id="rId150"/>
    <p:sldId id="394" r:id="rId151"/>
    <p:sldId id="411" r:id="rId152"/>
    <p:sldId id="412" r:id="rId153"/>
    <p:sldId id="413" r:id="rId154"/>
    <p:sldId id="414" r:id="rId155"/>
    <p:sldId id="415" r:id="rId156"/>
    <p:sldId id="416" r:id="rId157"/>
    <p:sldId id="417" r:id="rId158"/>
    <p:sldId id="418" r:id="rId159"/>
    <p:sldId id="419" r:id="rId160"/>
    <p:sldId id="420" r:id="rId161"/>
    <p:sldId id="421" r:id="rId162"/>
    <p:sldId id="422" r:id="rId163"/>
    <p:sldId id="423" r:id="rId164"/>
    <p:sldId id="424" r:id="rId165"/>
    <p:sldId id="425" r:id="rId166"/>
    <p:sldId id="426" r:id="rId167"/>
    <p:sldId id="427" r:id="rId168"/>
    <p:sldId id="428" r:id="rId169"/>
    <p:sldId id="429" r:id="rId170"/>
    <p:sldId id="430" r:id="rId171"/>
    <p:sldId id="467" r:id="rId172"/>
    <p:sldId id="431" r:id="rId173"/>
    <p:sldId id="432" r:id="rId174"/>
    <p:sldId id="433" r:id="rId175"/>
    <p:sldId id="434" r:id="rId176"/>
    <p:sldId id="435" r:id="rId177"/>
    <p:sldId id="436" r:id="rId178"/>
    <p:sldId id="437" r:id="rId179"/>
    <p:sldId id="438" r:id="rId180"/>
    <p:sldId id="439" r:id="rId181"/>
    <p:sldId id="440" r:id="rId182"/>
    <p:sldId id="441" r:id="rId183"/>
    <p:sldId id="442" r:id="rId184"/>
    <p:sldId id="443" r:id="rId185"/>
    <p:sldId id="444" r:id="rId186"/>
    <p:sldId id="445" r:id="rId187"/>
    <p:sldId id="395" r:id="rId188"/>
    <p:sldId id="447" r:id="rId189"/>
    <p:sldId id="396" r:id="rId190"/>
    <p:sldId id="397" r:id="rId191"/>
    <p:sldId id="398" r:id="rId192"/>
    <p:sldId id="399" r:id="rId193"/>
    <p:sldId id="400" r:id="rId194"/>
    <p:sldId id="401" r:id="rId195"/>
    <p:sldId id="402" r:id="rId196"/>
    <p:sldId id="403" r:id="rId197"/>
    <p:sldId id="404" r:id="rId198"/>
    <p:sldId id="405" r:id="rId199"/>
    <p:sldId id="406" r:id="rId200"/>
    <p:sldId id="448" r:id="rId201"/>
    <p:sldId id="464" r:id="rId202"/>
    <p:sldId id="407" r:id="rId20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12" autoAdjust="0"/>
    <p:restoredTop sz="94660"/>
  </p:normalViewPr>
  <p:slideViewPr>
    <p:cSldViewPr>
      <p:cViewPr varScale="1">
        <p:scale>
          <a:sx n="108" d="100"/>
          <a:sy n="108" d="100"/>
        </p:scale>
        <p:origin x="354" y="10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presProps" Target="pres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viewProps" Target="viewProps.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theme" Target="theme/theme1.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190" Type="http://schemas.openxmlformats.org/officeDocument/2006/relationships/slide" Target="slides/slide189.xml"/><Relationship Id="rId204" Type="http://schemas.openxmlformats.org/officeDocument/2006/relationships/notesMaster" Target="notesMasters/notes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9.wmf"/><Relationship Id="rId1" Type="http://schemas.openxmlformats.org/officeDocument/2006/relationships/image" Target="../media/image17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81.wmf"/><Relationship Id="rId1" Type="http://schemas.openxmlformats.org/officeDocument/2006/relationships/image" Target="../media/image18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83.wmf"/><Relationship Id="rId1" Type="http://schemas.openxmlformats.org/officeDocument/2006/relationships/image" Target="../media/image18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05" name="Shape 1705"/>
          <p:cNvSpPr>
            <a:spLocks noGrp="1" noRot="1" noChangeAspect="1"/>
          </p:cNvSpPr>
          <p:nvPr>
            <p:ph type="sldImg"/>
          </p:nvPr>
        </p:nvSpPr>
        <p:spPr>
          <a:xfrm>
            <a:off x="1143000" y="685800"/>
            <a:ext cx="4572000" cy="3429000"/>
          </a:xfrm>
          <a:prstGeom prst="rect">
            <a:avLst/>
          </a:prstGeom>
        </p:spPr>
        <p:txBody>
          <a:bodyPr/>
          <a:lstStyle/>
          <a:p>
            <a:endParaRPr/>
          </a:p>
        </p:txBody>
      </p:sp>
      <p:sp>
        <p:nvSpPr>
          <p:cNvPr id="1706" name="Shape 170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Calibri"/>
      </a:defRPr>
    </a:lvl1pPr>
    <a:lvl2pPr indent="228600" latinLnBrk="0">
      <a:spcBef>
        <a:spcPts val="400"/>
      </a:spcBef>
      <a:defRPr sz="1200">
        <a:latin typeface="+mn-lt"/>
        <a:ea typeface="+mn-ea"/>
        <a:cs typeface="+mn-cs"/>
        <a:sym typeface="Calibri"/>
      </a:defRPr>
    </a:lvl2pPr>
    <a:lvl3pPr indent="457200" latinLnBrk="0">
      <a:spcBef>
        <a:spcPts val="400"/>
      </a:spcBef>
      <a:defRPr sz="1200">
        <a:latin typeface="+mn-lt"/>
        <a:ea typeface="+mn-ea"/>
        <a:cs typeface="+mn-cs"/>
        <a:sym typeface="Calibri"/>
      </a:defRPr>
    </a:lvl3pPr>
    <a:lvl4pPr indent="685800" latinLnBrk="0">
      <a:spcBef>
        <a:spcPts val="400"/>
      </a:spcBef>
      <a:defRPr sz="1200">
        <a:latin typeface="+mn-lt"/>
        <a:ea typeface="+mn-ea"/>
        <a:cs typeface="+mn-cs"/>
        <a:sym typeface="Calibri"/>
      </a:defRPr>
    </a:lvl4pPr>
    <a:lvl5pPr indent="914400" latinLnBrk="0">
      <a:spcBef>
        <a:spcPts val="400"/>
      </a:spcBef>
      <a:defRPr sz="1200">
        <a:latin typeface="+mn-lt"/>
        <a:ea typeface="+mn-ea"/>
        <a:cs typeface="+mn-cs"/>
        <a:sym typeface="Calibri"/>
      </a:defRPr>
    </a:lvl5pPr>
    <a:lvl6pPr indent="1143000" latinLnBrk="0">
      <a:spcBef>
        <a:spcPts val="400"/>
      </a:spcBef>
      <a:defRPr sz="1200">
        <a:latin typeface="+mn-lt"/>
        <a:ea typeface="+mn-ea"/>
        <a:cs typeface="+mn-cs"/>
        <a:sym typeface="Calibri"/>
      </a:defRPr>
    </a:lvl6pPr>
    <a:lvl7pPr indent="1371600" latinLnBrk="0">
      <a:spcBef>
        <a:spcPts val="400"/>
      </a:spcBef>
      <a:defRPr sz="1200">
        <a:latin typeface="+mn-lt"/>
        <a:ea typeface="+mn-ea"/>
        <a:cs typeface="+mn-cs"/>
        <a:sym typeface="Calibri"/>
      </a:defRPr>
    </a:lvl7pPr>
    <a:lvl8pPr indent="1600200" latinLnBrk="0">
      <a:spcBef>
        <a:spcPts val="400"/>
      </a:spcBef>
      <a:defRPr sz="1200">
        <a:latin typeface="+mn-lt"/>
        <a:ea typeface="+mn-ea"/>
        <a:cs typeface="+mn-cs"/>
        <a:sym typeface="Calibri"/>
      </a:defRPr>
    </a:lvl8pPr>
    <a:lvl9pPr indent="1828800" latinLnBrk="0">
      <a:spcBef>
        <a:spcPts val="400"/>
      </a:spcBef>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6" name="Shape 1826"/>
          <p:cNvSpPr>
            <a:spLocks noGrp="1" noRot="1" noChangeAspect="1"/>
          </p:cNvSpPr>
          <p:nvPr>
            <p:ph type="sldImg"/>
          </p:nvPr>
        </p:nvSpPr>
        <p:spPr>
          <a:xfrm>
            <a:off x="381000" y="685800"/>
            <a:ext cx="6096000" cy="3429000"/>
          </a:xfrm>
          <a:prstGeom prst="rect">
            <a:avLst/>
          </a:prstGeom>
        </p:spPr>
        <p:txBody>
          <a:bodyPr/>
          <a:lstStyle/>
          <a:p>
            <a:endParaRPr/>
          </a:p>
        </p:txBody>
      </p:sp>
      <p:sp>
        <p:nvSpPr>
          <p:cNvPr id="1827" name="Shape 1827"/>
          <p:cNvSpPr>
            <a:spLocks noGrp="1"/>
          </p:cNvSpPr>
          <p:nvPr>
            <p:ph type="body" sz="quarter" idx="1"/>
          </p:nvPr>
        </p:nvSpPr>
        <p:spPr>
          <a:prstGeom prst="rect">
            <a:avLst/>
          </a:prstGeom>
        </p:spPr>
        <p:txBody>
          <a:bodyPr/>
          <a:lstStyle/>
          <a:p>
            <a:r>
              <a:t>So what is dataflow buying us? Predictable performance, simpler architecture (no OOO – with its power &amp; area overhead), and less data movement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8">
            <a:extLst>
              <a:ext uri="{FF2B5EF4-FFF2-40B4-BE49-F238E27FC236}">
                <a16:creationId xmlns:a16="http://schemas.microsoft.com/office/drawing/2014/main" id="{0E77CFC4-E2ED-4BF2-81F7-182DA0B6C06C}"/>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9pPr>
          </a:lstStyle>
          <a:p>
            <a:pPr eaLnBrk="1" hangingPunct="1"/>
            <a:fld id="{E9B96592-E679-4E9F-9313-D5B345F86454}" type="slidenum">
              <a:rPr lang="en-US" altLang="en-US">
                <a:solidFill>
                  <a:srgbClr val="000000"/>
                </a:solidFill>
              </a:rPr>
              <a:pPr eaLnBrk="1" hangingPunct="1"/>
              <a:t>117</a:t>
            </a:fld>
            <a:endParaRPr lang="en-US" altLang="en-US">
              <a:solidFill>
                <a:srgbClr val="000000"/>
              </a:solidFill>
            </a:endParaRPr>
          </a:p>
        </p:txBody>
      </p:sp>
      <p:sp>
        <p:nvSpPr>
          <p:cNvPr id="9219" name="Rectangle 1">
            <a:extLst>
              <a:ext uri="{FF2B5EF4-FFF2-40B4-BE49-F238E27FC236}">
                <a16:creationId xmlns:a16="http://schemas.microsoft.com/office/drawing/2014/main" id="{EA558608-94EF-4FAA-A303-0B9986E89314}"/>
              </a:ext>
            </a:extLst>
          </p:cNvPr>
          <p:cNvSpPr>
            <a:spLocks noGrp="1" noRot="1" noChangeAspect="1" noChangeArrowheads="1" noTextEdit="1"/>
          </p:cNvSpPr>
          <p:nvPr>
            <p:ph type="sldImg"/>
          </p:nvPr>
        </p:nvSpPr>
        <p:spPr>
          <a:xfrm>
            <a:off x="381000" y="685800"/>
            <a:ext cx="6096000" cy="3429000"/>
          </a:xfrm>
          <a:ln/>
        </p:spPr>
      </p:sp>
      <p:sp>
        <p:nvSpPr>
          <p:cNvPr id="9220" name="Rectangle 2">
            <a:extLst>
              <a:ext uri="{FF2B5EF4-FFF2-40B4-BE49-F238E27FC236}">
                <a16:creationId xmlns:a16="http://schemas.microsoft.com/office/drawing/2014/main" id="{8E755056-B2A7-40B3-A905-921A707BDD2B}"/>
              </a:ext>
            </a:extLst>
          </p:cNvPr>
          <p:cNvSpPr>
            <a:spLocks noGrp="1" noChangeArrowheads="1"/>
          </p:cNvSpPr>
          <p:nvPr>
            <p:ph type="body" idx="1"/>
          </p:nvPr>
        </p:nvSpPr>
        <p:spPr>
          <a:xfrm>
            <a:off x="685800" y="4343400"/>
            <a:ext cx="5484813"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8">
            <a:extLst>
              <a:ext uri="{FF2B5EF4-FFF2-40B4-BE49-F238E27FC236}">
                <a16:creationId xmlns:a16="http://schemas.microsoft.com/office/drawing/2014/main" id="{0ACBB537-274C-48E2-AF11-6FB1F4746AF1}"/>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9pPr>
          </a:lstStyle>
          <a:p>
            <a:pPr eaLnBrk="1" hangingPunct="1"/>
            <a:fld id="{9B560103-6B78-49D1-87B9-9B2F4F25F191}" type="slidenum">
              <a:rPr lang="en-US" altLang="en-US">
                <a:solidFill>
                  <a:srgbClr val="000000"/>
                </a:solidFill>
              </a:rPr>
              <a:pPr eaLnBrk="1" hangingPunct="1"/>
              <a:t>118</a:t>
            </a:fld>
            <a:endParaRPr lang="en-US" altLang="en-US">
              <a:solidFill>
                <a:srgbClr val="000000"/>
              </a:solidFill>
            </a:endParaRPr>
          </a:p>
        </p:txBody>
      </p:sp>
      <p:sp>
        <p:nvSpPr>
          <p:cNvPr id="10243" name="Rectangle 1">
            <a:extLst>
              <a:ext uri="{FF2B5EF4-FFF2-40B4-BE49-F238E27FC236}">
                <a16:creationId xmlns:a16="http://schemas.microsoft.com/office/drawing/2014/main" id="{D302BA74-7E74-4BEA-BE0C-DB71B91AD29F}"/>
              </a:ext>
            </a:extLst>
          </p:cNvPr>
          <p:cNvSpPr>
            <a:spLocks noGrp="1" noRot="1" noChangeAspect="1" noChangeArrowheads="1" noTextEdit="1"/>
          </p:cNvSpPr>
          <p:nvPr>
            <p:ph type="sldImg"/>
          </p:nvPr>
        </p:nvSpPr>
        <p:spPr>
          <a:xfrm>
            <a:off x="381000" y="685800"/>
            <a:ext cx="6096000" cy="3429000"/>
          </a:xfrm>
          <a:ln/>
        </p:spPr>
      </p:sp>
      <p:sp>
        <p:nvSpPr>
          <p:cNvPr id="10244" name="Rectangle 2">
            <a:extLst>
              <a:ext uri="{FF2B5EF4-FFF2-40B4-BE49-F238E27FC236}">
                <a16:creationId xmlns:a16="http://schemas.microsoft.com/office/drawing/2014/main" id="{BD51389E-A420-4736-BE1F-151F8DB6CB07}"/>
              </a:ext>
            </a:extLst>
          </p:cNvPr>
          <p:cNvSpPr>
            <a:spLocks noGrp="1" noChangeArrowheads="1"/>
          </p:cNvSpPr>
          <p:nvPr>
            <p:ph type="body" idx="1"/>
          </p:nvPr>
        </p:nvSpPr>
        <p:spPr>
          <a:xfrm>
            <a:off x="685800" y="4343400"/>
            <a:ext cx="5484813"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8">
            <a:extLst>
              <a:ext uri="{FF2B5EF4-FFF2-40B4-BE49-F238E27FC236}">
                <a16:creationId xmlns:a16="http://schemas.microsoft.com/office/drawing/2014/main" id="{8DE30CC2-AFB2-41DF-B9AC-239059E1344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9pPr>
          </a:lstStyle>
          <a:p>
            <a:pPr eaLnBrk="1" hangingPunct="1"/>
            <a:fld id="{CE75CD31-ACD0-476A-9302-C5AD4042755A}" type="slidenum">
              <a:rPr lang="en-US" altLang="en-US">
                <a:solidFill>
                  <a:srgbClr val="000000"/>
                </a:solidFill>
              </a:rPr>
              <a:pPr eaLnBrk="1" hangingPunct="1"/>
              <a:t>119</a:t>
            </a:fld>
            <a:endParaRPr lang="en-US" altLang="en-US">
              <a:solidFill>
                <a:srgbClr val="000000"/>
              </a:solidFill>
            </a:endParaRPr>
          </a:p>
        </p:txBody>
      </p:sp>
      <p:sp>
        <p:nvSpPr>
          <p:cNvPr id="11267" name="Rectangle 1">
            <a:extLst>
              <a:ext uri="{FF2B5EF4-FFF2-40B4-BE49-F238E27FC236}">
                <a16:creationId xmlns:a16="http://schemas.microsoft.com/office/drawing/2014/main" id="{9E775B3A-AC44-4C31-B2E6-ED619BA8958C}"/>
              </a:ext>
            </a:extLst>
          </p:cNvPr>
          <p:cNvSpPr>
            <a:spLocks noGrp="1" noRot="1" noChangeAspect="1" noChangeArrowheads="1" noTextEdit="1"/>
          </p:cNvSpPr>
          <p:nvPr>
            <p:ph type="sldImg"/>
          </p:nvPr>
        </p:nvSpPr>
        <p:spPr>
          <a:xfrm>
            <a:off x="381000" y="685800"/>
            <a:ext cx="6096000" cy="3429000"/>
          </a:xfrm>
          <a:ln/>
        </p:spPr>
      </p:sp>
      <p:sp>
        <p:nvSpPr>
          <p:cNvPr id="11268" name="Rectangle 2">
            <a:extLst>
              <a:ext uri="{FF2B5EF4-FFF2-40B4-BE49-F238E27FC236}">
                <a16:creationId xmlns:a16="http://schemas.microsoft.com/office/drawing/2014/main" id="{29B703B6-9C94-4C5F-B056-CA82D57A601E}"/>
              </a:ext>
            </a:extLst>
          </p:cNvPr>
          <p:cNvSpPr>
            <a:spLocks noGrp="1" noChangeArrowheads="1"/>
          </p:cNvSpPr>
          <p:nvPr>
            <p:ph type="body" idx="1"/>
          </p:nvPr>
        </p:nvSpPr>
        <p:spPr>
          <a:xfrm>
            <a:off x="685800" y="4343400"/>
            <a:ext cx="5484813"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457200" y="274638"/>
            <a:ext cx="8229600" cy="1143001"/>
          </a:xfrm>
          <a:prstGeom prst="rect">
            <a:avLst/>
          </a:prstGeom>
        </p:spPr>
        <p:txBody>
          <a:bodyPr/>
          <a:lstStyle/>
          <a:p>
            <a:r>
              <a:t>Title Text</a:t>
            </a:r>
          </a:p>
        </p:txBody>
      </p:sp>
      <p:sp>
        <p:nvSpPr>
          <p:cNvPr id="12" name="Body Level One…"/>
          <p:cNvSpPr txBox="1">
            <a:spLocks noGrp="1"/>
          </p:cNvSpPr>
          <p:nvPr>
            <p:ph type="body" idx="1"/>
          </p:nvPr>
        </p:nvSpPr>
        <p:spPr>
          <a:xfrm>
            <a:off x="457200" y="1600200"/>
            <a:ext cx="8229600" cy="4525963"/>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28" name="Title Text"/>
          <p:cNvSpPr txBox="1">
            <a:spLocks noGrp="1"/>
          </p:cNvSpPr>
          <p:nvPr>
            <p:ph type="title"/>
          </p:nvPr>
        </p:nvSpPr>
        <p:spPr>
          <a:xfrm>
            <a:off x="839787" y="365125"/>
            <a:ext cx="10515601" cy="1325563"/>
          </a:xfrm>
          <a:prstGeom prst="rect">
            <a:avLst/>
          </a:prstGeom>
        </p:spPr>
        <p:txBody>
          <a:bodyPr/>
          <a:lstStyle>
            <a:lvl1pPr algn="l">
              <a:lnSpc>
                <a:spcPct val="90000"/>
              </a:lnSpc>
              <a:defRPr>
                <a:latin typeface="Calibri Light"/>
                <a:ea typeface="Calibri Light"/>
                <a:cs typeface="Calibri Light"/>
                <a:sym typeface="Calibri Light"/>
              </a:defRPr>
            </a:lvl1pPr>
          </a:lstStyle>
          <a:p>
            <a:r>
              <a:t>Title Text</a:t>
            </a:r>
          </a:p>
        </p:txBody>
      </p:sp>
      <p:sp>
        <p:nvSpPr>
          <p:cNvPr id="129" name="Body Level One…"/>
          <p:cNvSpPr txBox="1">
            <a:spLocks noGrp="1"/>
          </p:cNvSpPr>
          <p:nvPr>
            <p:ph type="body" sz="quarter" idx="1"/>
          </p:nvPr>
        </p:nvSpPr>
        <p:spPr>
          <a:xfrm>
            <a:off x="839787" y="1681163"/>
            <a:ext cx="5157789" cy="823913"/>
          </a:xfrm>
          <a:prstGeom prst="rect">
            <a:avLst/>
          </a:prstGeom>
        </p:spPr>
        <p:txBody>
          <a:bodyPr anchor="b"/>
          <a:lstStyle>
            <a:lvl1pPr marL="0" indent="0">
              <a:lnSpc>
                <a:spcPct val="90000"/>
              </a:lnSpc>
              <a:spcBef>
                <a:spcPts val="1000"/>
              </a:spcBef>
              <a:buSzTx/>
              <a:buFontTx/>
              <a:buNone/>
              <a:defRPr sz="2400" b="1"/>
            </a:lvl1pPr>
            <a:lvl2pPr marL="0" indent="457200">
              <a:lnSpc>
                <a:spcPct val="90000"/>
              </a:lnSpc>
              <a:spcBef>
                <a:spcPts val="1000"/>
              </a:spcBef>
              <a:buSzTx/>
              <a:buFontTx/>
              <a:buNone/>
              <a:defRPr sz="2400" b="1"/>
            </a:lvl2pPr>
            <a:lvl3pPr marL="0" indent="914400">
              <a:lnSpc>
                <a:spcPct val="90000"/>
              </a:lnSpc>
              <a:spcBef>
                <a:spcPts val="1000"/>
              </a:spcBef>
              <a:buSzTx/>
              <a:buFontTx/>
              <a:buNone/>
              <a:defRPr sz="2400" b="1"/>
            </a:lvl3pPr>
            <a:lvl4pPr marL="0" indent="1371600">
              <a:lnSpc>
                <a:spcPct val="90000"/>
              </a:lnSpc>
              <a:spcBef>
                <a:spcPts val="1000"/>
              </a:spcBef>
              <a:buSzTx/>
              <a:buFontTx/>
              <a:buNone/>
              <a:defRPr sz="2400" b="1"/>
            </a:lvl4pPr>
            <a:lvl5pPr marL="0" indent="1828800">
              <a:lnSpc>
                <a:spcPct val="90000"/>
              </a:lnSpc>
              <a:spcBef>
                <a:spcPts val="10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130" name="Text Placeholder 4"/>
          <p:cNvSpPr>
            <a:spLocks noGrp="1"/>
          </p:cNvSpPr>
          <p:nvPr>
            <p:ph type="body" sz="quarter" idx="21"/>
          </p:nvPr>
        </p:nvSpPr>
        <p:spPr>
          <a:xfrm>
            <a:off x="6172200" y="1681163"/>
            <a:ext cx="5183188" cy="823913"/>
          </a:xfrm>
          <a:prstGeom prst="rect">
            <a:avLst/>
          </a:prstGeom>
        </p:spPr>
        <p:txBody>
          <a:bodyPr anchor="b"/>
          <a:lstStyle/>
          <a:p>
            <a:pPr marL="0" indent="0">
              <a:lnSpc>
                <a:spcPct val="90000"/>
              </a:lnSpc>
              <a:spcBef>
                <a:spcPts val="1000"/>
              </a:spcBef>
              <a:buSzTx/>
              <a:buFontTx/>
              <a:buNone/>
              <a:defRPr sz="2400" b="1"/>
            </a:pPr>
            <a:endParaRPr/>
          </a:p>
        </p:txBody>
      </p:sp>
      <p:sp>
        <p:nvSpPr>
          <p:cNvPr id="131"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91"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98"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999"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1000"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007"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1008"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1009"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016"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1017"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1018"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025"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1026"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1027"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034" name="Slide Number"/>
          <p:cNvSpPr txBox="1">
            <a:spLocks noGrp="1"/>
          </p:cNvSpPr>
          <p:nvPr>
            <p:ph type="sldNum" sz="quarter" idx="2"/>
          </p:nvPr>
        </p:nvSpPr>
        <p:spPr>
          <a:xfrm>
            <a:off x="6445249" y="6229350"/>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041" name="parallax1.jpg" descr="parallax1.jpg"/>
          <p:cNvPicPr>
            <a:picLocks noChangeAspect="1"/>
          </p:cNvPicPr>
          <p:nvPr/>
        </p:nvPicPr>
        <p:blipFill>
          <a:blip r:embed="rId2" cstate="print">
            <a:extLst/>
          </a:blip>
          <a:stretch>
            <a:fillRect/>
          </a:stretch>
        </p:blipFill>
        <p:spPr>
          <a:xfrm>
            <a:off x="0" y="0"/>
            <a:ext cx="9144000" cy="6858000"/>
          </a:xfrm>
          <a:prstGeom prst="rect">
            <a:avLst/>
          </a:prstGeom>
          <a:ln w="12700">
            <a:miter lim="400000"/>
          </a:ln>
        </p:spPr>
      </p:pic>
      <p:pic>
        <p:nvPicPr>
          <p:cNvPr id="1042" name="FullLogoVector_Inverted2.png" descr="FullLogoVector_Inverted2.png"/>
          <p:cNvPicPr>
            <a:picLocks noChangeAspect="1"/>
          </p:cNvPicPr>
          <p:nvPr/>
        </p:nvPicPr>
        <p:blipFill>
          <a:blip r:embed="rId3" cstate="print">
            <a:extLst/>
          </a:blip>
          <a:stretch>
            <a:fillRect/>
          </a:stretch>
        </p:blipFill>
        <p:spPr>
          <a:xfrm>
            <a:off x="608012" y="5006975"/>
            <a:ext cx="2235201" cy="1019175"/>
          </a:xfrm>
          <a:prstGeom prst="rect">
            <a:avLst/>
          </a:prstGeom>
          <a:ln w="12700">
            <a:miter lim="400000"/>
          </a:ln>
        </p:spPr>
      </p:pic>
      <p:sp>
        <p:nvSpPr>
          <p:cNvPr id="1043" name="Slide Number"/>
          <p:cNvSpPr txBox="1">
            <a:spLocks noGrp="1"/>
          </p:cNvSpPr>
          <p:nvPr>
            <p:ph type="sldNum" sz="quarter" idx="2"/>
          </p:nvPr>
        </p:nvSpPr>
        <p:spPr>
          <a:xfrm>
            <a:off x="6445249" y="6229350"/>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050"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051"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052"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1053"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1054"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061"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062"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063" name="50 %"/>
          <p:cNvSpPr/>
          <p:nvPr/>
        </p:nvSpPr>
        <p:spPr>
          <a:xfrm>
            <a:off x="223837" y="1933575"/>
            <a:ext cx="8502651" cy="2676525"/>
          </a:xfrm>
          <a:prstGeom prst="rect">
            <a:avLst/>
          </a:prstGeom>
          <a:solidFill>
            <a:srgbClr val="D8D8D8"/>
          </a:solidFill>
          <a:ln w="25400">
            <a:solidFill>
              <a:srgbClr val="969696"/>
            </a:solidFill>
          </a:ln>
        </p:spPr>
        <p:txBody>
          <a:bodyPr lIns="0" tIns="0" rIns="0" bIns="0" anchor="ctr"/>
          <a:lstStyle/>
          <a:p>
            <a:pPr algn="r">
              <a:defRPr sz="1700">
                <a:solidFill>
                  <a:srgbClr val="003366"/>
                </a:solidFill>
              </a:defRPr>
            </a:pPr>
            <a:endParaRPr/>
          </a:p>
        </p:txBody>
      </p:sp>
      <p:sp>
        <p:nvSpPr>
          <p:cNvPr id="1064" name="Rectangle"/>
          <p:cNvSpPr/>
          <p:nvPr/>
        </p:nvSpPr>
        <p:spPr>
          <a:xfrm>
            <a:off x="434975" y="3138485"/>
            <a:ext cx="5018088" cy="349253"/>
          </a:xfrm>
          <a:prstGeom prst="rect">
            <a:avLst/>
          </a:prstGeom>
          <a:solidFill>
            <a:srgbClr val="C0C0C0"/>
          </a:solidFill>
          <a:ln w="12700">
            <a:miter lim="400000"/>
          </a:ln>
        </p:spPr>
        <p:txBody>
          <a:bodyPr lIns="0" tIns="0" rIns="0" bIns="0" anchor="ctr"/>
          <a:lstStyle/>
          <a:p>
            <a:pPr algn="r">
              <a:defRPr sz="1700">
                <a:solidFill>
                  <a:srgbClr val="003366"/>
                </a:solidFill>
              </a:defRPr>
            </a:pPr>
            <a:endParaRPr/>
          </a:p>
        </p:txBody>
      </p:sp>
      <p:pic>
        <p:nvPicPr>
          <p:cNvPr id="1065" name="image.png" descr="image.png"/>
          <p:cNvPicPr>
            <a:picLocks noChangeAspect="1"/>
          </p:cNvPicPr>
          <p:nvPr/>
        </p:nvPicPr>
        <p:blipFill>
          <a:blip r:embed="rId4" cstate="print">
            <a:extLst/>
          </a:blip>
          <a:stretch>
            <a:fillRect/>
          </a:stretch>
        </p:blipFill>
        <p:spPr>
          <a:xfrm>
            <a:off x="223835" y="5730875"/>
            <a:ext cx="1841503" cy="908050"/>
          </a:xfrm>
          <a:prstGeom prst="rect">
            <a:avLst/>
          </a:prstGeom>
          <a:ln w="12700">
            <a:miter lim="400000"/>
          </a:ln>
        </p:spPr>
      </p:pic>
      <p:sp>
        <p:nvSpPr>
          <p:cNvPr id="1066"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067"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1068"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075"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076"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077"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1078"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1079"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080"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1081"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38" name="Title Text"/>
          <p:cNvSpPr txBox="1">
            <a:spLocks noGrp="1"/>
          </p:cNvSpPr>
          <p:nvPr>
            <p:ph type="title"/>
          </p:nvPr>
        </p:nvSpPr>
        <p:spPr>
          <a:xfrm>
            <a:off x="838200" y="365125"/>
            <a:ext cx="10515600" cy="1325563"/>
          </a:xfrm>
          <a:prstGeom prst="rect">
            <a:avLst/>
          </a:prstGeom>
        </p:spPr>
        <p:txBody>
          <a:bodyPr/>
          <a:lstStyle>
            <a:lvl1pPr algn="l">
              <a:lnSpc>
                <a:spcPct val="90000"/>
              </a:lnSpc>
              <a:defRPr>
                <a:latin typeface="Calibri Light"/>
                <a:ea typeface="Calibri Light"/>
                <a:cs typeface="Calibri Light"/>
                <a:sym typeface="Calibri Light"/>
              </a:defRPr>
            </a:lvl1pPr>
          </a:lstStyle>
          <a:p>
            <a:r>
              <a:t>Title Text</a:t>
            </a:r>
          </a:p>
        </p:txBody>
      </p:sp>
      <p:sp>
        <p:nvSpPr>
          <p:cNvPr id="139"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088"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089"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090" name="Line"/>
          <p:cNvSpPr/>
          <p:nvPr/>
        </p:nvSpPr>
        <p:spPr>
          <a:xfrm>
            <a:off x="817560" y="3352800"/>
            <a:ext cx="6315080" cy="0"/>
          </a:xfrm>
          <a:prstGeom prst="line">
            <a:avLst/>
          </a:prstGeom>
          <a:ln w="19050">
            <a:solidFill>
              <a:srgbClr val="032043"/>
            </a:solidFill>
          </a:ln>
        </p:spPr>
        <p:txBody>
          <a:bodyPr lIns="0" tIns="0" rIns="0" bIns="0"/>
          <a:lstStyle/>
          <a:p>
            <a:endParaRPr/>
          </a:p>
        </p:txBody>
      </p:sp>
      <p:sp>
        <p:nvSpPr>
          <p:cNvPr id="1091"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092"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1093"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00"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101"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102"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1103"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1104"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05"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1106"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13"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114"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115"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1116"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1117"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18"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1119"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26"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127"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128"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1129"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1130"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31"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1132"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39"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140"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141"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1142"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1143"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44"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1145"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52"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153"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154"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1155"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1156"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57"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1158"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65"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166"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167" name="Line"/>
          <p:cNvSpPr/>
          <p:nvPr/>
        </p:nvSpPr>
        <p:spPr>
          <a:xfrm>
            <a:off x="817560" y="3352800"/>
            <a:ext cx="6315080" cy="0"/>
          </a:xfrm>
          <a:prstGeom prst="line">
            <a:avLst/>
          </a:prstGeom>
          <a:ln w="19050">
            <a:solidFill>
              <a:srgbClr val="A5A5A5"/>
            </a:solidFill>
          </a:ln>
        </p:spPr>
        <p:txBody>
          <a:bodyPr lIns="0" tIns="0" rIns="0" bIns="0"/>
          <a:lstStyle/>
          <a:p>
            <a:endParaRPr/>
          </a:p>
        </p:txBody>
      </p:sp>
      <p:sp>
        <p:nvSpPr>
          <p:cNvPr id="1168"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69"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1170"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77"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178"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179"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1180"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1181"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182"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1183"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1190"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1191"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1192"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199" name="Title Text"/>
          <p:cNvSpPr txBox="1">
            <a:spLocks noGrp="1"/>
          </p:cNvSpPr>
          <p:nvPr>
            <p:ph type="title"/>
          </p:nvPr>
        </p:nvSpPr>
        <p:spPr>
          <a:xfrm>
            <a:off x="495300" y="274638"/>
            <a:ext cx="8912225" cy="1139826"/>
          </a:xfrm>
          <a:prstGeom prst="rect">
            <a:avLst/>
          </a:prstGeom>
        </p:spPr>
        <p:txBody>
          <a:bodyPr lIns="46799" tIns="46799" rIns="46799" bIns="46799"/>
          <a:lstStyle>
            <a:lvl1pPr defTabSz="457200">
              <a:defRPr>
                <a:latin typeface="Arial"/>
                <a:ea typeface="Arial"/>
                <a:cs typeface="Arial"/>
                <a:sym typeface="Arial"/>
              </a:defRPr>
            </a:lvl1pPr>
          </a:lstStyle>
          <a:p>
            <a:r>
              <a:t>Title Text</a:t>
            </a:r>
          </a:p>
        </p:txBody>
      </p:sp>
      <p:sp>
        <p:nvSpPr>
          <p:cNvPr id="1200" name="Body Level One…"/>
          <p:cNvSpPr txBox="1">
            <a:spLocks noGrp="1"/>
          </p:cNvSpPr>
          <p:nvPr>
            <p:ph type="body" idx="1"/>
          </p:nvPr>
        </p:nvSpPr>
        <p:spPr>
          <a:xfrm>
            <a:off x="495300" y="1600200"/>
            <a:ext cx="8912225" cy="4522788"/>
          </a:xfrm>
          <a:prstGeom prst="rect">
            <a:avLst/>
          </a:prstGeom>
        </p:spPr>
        <p:txBody>
          <a:bodyPr lIns="46799" tIns="46799" rIns="46799" bIns="46799"/>
          <a:lstStyle>
            <a:lvl1pPr defTabSz="457200">
              <a:spcBef>
                <a:spcPts val="800"/>
              </a:spcBef>
              <a:buSzTx/>
              <a:buFontTx/>
              <a:buNone/>
              <a:defRPr>
                <a:latin typeface="Arial"/>
                <a:ea typeface="Arial"/>
                <a:cs typeface="Arial"/>
                <a:sym typeface="Arial"/>
              </a:defRPr>
            </a:lvl1pPr>
            <a:lvl2pPr marL="342900" indent="114300" defTabSz="457200">
              <a:spcBef>
                <a:spcPts val="800"/>
              </a:spcBef>
              <a:buSzTx/>
              <a:buFontTx/>
              <a:buNone/>
              <a:defRPr>
                <a:latin typeface="Arial"/>
                <a:ea typeface="Arial"/>
                <a:cs typeface="Arial"/>
                <a:sym typeface="Arial"/>
              </a:defRPr>
            </a:lvl2pPr>
            <a:lvl3pPr marL="342900" indent="571500" defTabSz="457200">
              <a:spcBef>
                <a:spcPts val="800"/>
              </a:spcBef>
              <a:buSzTx/>
              <a:buFontTx/>
              <a:buNone/>
              <a:defRPr>
                <a:latin typeface="Arial"/>
                <a:ea typeface="Arial"/>
                <a:cs typeface="Arial"/>
                <a:sym typeface="Arial"/>
              </a:defRPr>
            </a:lvl3pPr>
            <a:lvl4pPr marL="342900" indent="1028700" defTabSz="457200">
              <a:spcBef>
                <a:spcPts val="800"/>
              </a:spcBef>
              <a:buSzTx/>
              <a:buFontTx/>
              <a:buNone/>
              <a:defRPr>
                <a:latin typeface="Arial"/>
                <a:ea typeface="Arial"/>
                <a:cs typeface="Arial"/>
                <a:sym typeface="Arial"/>
              </a:defRPr>
            </a:lvl4pPr>
            <a:lvl5pPr marL="342900" indent="1485900" defTabSz="457200">
              <a:spcBef>
                <a:spcPts val="800"/>
              </a:spcBef>
              <a:buSzTx/>
              <a:buFontTx/>
              <a:buNone/>
              <a:defRPr>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201" name="Slide Number"/>
          <p:cNvSpPr txBox="1">
            <a:spLocks noGrp="1"/>
          </p:cNvSpPr>
          <p:nvPr>
            <p:ph type="sldNum" sz="quarter" idx="2"/>
          </p:nvPr>
        </p:nvSpPr>
        <p:spPr>
          <a:xfrm>
            <a:off x="7099300" y="6245225"/>
            <a:ext cx="360573" cy="352822"/>
          </a:xfrm>
          <a:prstGeom prst="rect">
            <a:avLst/>
          </a:prstGeom>
        </p:spPr>
        <p:txBody>
          <a:bodyPr lIns="46799" tIns="46799" rIns="46799" bIns="46799" anchor="t"/>
          <a:lstStyle>
            <a:lvl1pPr algn="l" defTabSz="457200">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6"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208" name="Title Text"/>
          <p:cNvSpPr txBox="1">
            <a:spLocks noGrp="1"/>
          </p:cNvSpPr>
          <p:nvPr>
            <p:ph type="title"/>
          </p:nvPr>
        </p:nvSpPr>
        <p:spPr>
          <a:xfrm>
            <a:off x="495300" y="274638"/>
            <a:ext cx="8912225" cy="1139826"/>
          </a:xfrm>
          <a:prstGeom prst="rect">
            <a:avLst/>
          </a:prstGeom>
        </p:spPr>
        <p:txBody>
          <a:bodyPr lIns="46799" tIns="46799" rIns="46799" bIns="46799"/>
          <a:lstStyle>
            <a:lvl1pPr defTabSz="457200">
              <a:defRPr>
                <a:latin typeface="Arial"/>
                <a:ea typeface="Arial"/>
                <a:cs typeface="Arial"/>
                <a:sym typeface="Arial"/>
              </a:defRPr>
            </a:lvl1pPr>
          </a:lstStyle>
          <a:p>
            <a:r>
              <a:t>Title Text</a:t>
            </a:r>
          </a:p>
        </p:txBody>
      </p:sp>
      <p:sp>
        <p:nvSpPr>
          <p:cNvPr id="1209" name="Body Level One…"/>
          <p:cNvSpPr txBox="1">
            <a:spLocks noGrp="1"/>
          </p:cNvSpPr>
          <p:nvPr>
            <p:ph type="body" idx="1"/>
          </p:nvPr>
        </p:nvSpPr>
        <p:spPr>
          <a:xfrm>
            <a:off x="495300" y="1600200"/>
            <a:ext cx="8912225" cy="4522788"/>
          </a:xfrm>
          <a:prstGeom prst="rect">
            <a:avLst/>
          </a:prstGeom>
        </p:spPr>
        <p:txBody>
          <a:bodyPr lIns="46799" tIns="46799" rIns="46799" bIns="46799"/>
          <a:lstStyle>
            <a:lvl1pPr defTabSz="457200">
              <a:spcBef>
                <a:spcPts val="800"/>
              </a:spcBef>
              <a:buSzTx/>
              <a:buFontTx/>
              <a:buNone/>
              <a:defRPr>
                <a:latin typeface="Arial"/>
                <a:ea typeface="Arial"/>
                <a:cs typeface="Arial"/>
                <a:sym typeface="Arial"/>
              </a:defRPr>
            </a:lvl1pPr>
            <a:lvl2pPr marL="342900" indent="114300" defTabSz="457200">
              <a:spcBef>
                <a:spcPts val="800"/>
              </a:spcBef>
              <a:buSzTx/>
              <a:buFontTx/>
              <a:buNone/>
              <a:defRPr>
                <a:latin typeface="Arial"/>
                <a:ea typeface="Arial"/>
                <a:cs typeface="Arial"/>
                <a:sym typeface="Arial"/>
              </a:defRPr>
            </a:lvl2pPr>
            <a:lvl3pPr marL="342900" indent="571500" defTabSz="457200">
              <a:spcBef>
                <a:spcPts val="800"/>
              </a:spcBef>
              <a:buSzTx/>
              <a:buFontTx/>
              <a:buNone/>
              <a:defRPr>
                <a:latin typeface="Arial"/>
                <a:ea typeface="Arial"/>
                <a:cs typeface="Arial"/>
                <a:sym typeface="Arial"/>
              </a:defRPr>
            </a:lvl3pPr>
            <a:lvl4pPr marL="342900" indent="1028700" defTabSz="457200">
              <a:spcBef>
                <a:spcPts val="800"/>
              </a:spcBef>
              <a:buSzTx/>
              <a:buFontTx/>
              <a:buNone/>
              <a:defRPr>
                <a:latin typeface="Arial"/>
                <a:ea typeface="Arial"/>
                <a:cs typeface="Arial"/>
                <a:sym typeface="Arial"/>
              </a:defRPr>
            </a:lvl4pPr>
            <a:lvl5pPr marL="342900" indent="1485900" defTabSz="457200">
              <a:spcBef>
                <a:spcPts val="800"/>
              </a:spcBef>
              <a:buSzTx/>
              <a:buFontTx/>
              <a:buNone/>
              <a:defRPr>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210" name="Slide Number"/>
          <p:cNvSpPr txBox="1">
            <a:spLocks noGrp="1"/>
          </p:cNvSpPr>
          <p:nvPr>
            <p:ph type="sldNum" sz="quarter" idx="2"/>
          </p:nvPr>
        </p:nvSpPr>
        <p:spPr>
          <a:xfrm>
            <a:off x="7099300" y="6245225"/>
            <a:ext cx="360573" cy="352822"/>
          </a:xfrm>
          <a:prstGeom prst="rect">
            <a:avLst/>
          </a:prstGeom>
        </p:spPr>
        <p:txBody>
          <a:bodyPr lIns="46799" tIns="46799" rIns="46799" bIns="46799" anchor="t"/>
          <a:lstStyle>
            <a:lvl1pPr algn="l" defTabSz="457200">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grpSp>
        <p:nvGrpSpPr>
          <p:cNvPr id="1226" name="Group 2"/>
          <p:cNvGrpSpPr/>
          <p:nvPr/>
        </p:nvGrpSpPr>
        <p:grpSpPr>
          <a:xfrm>
            <a:off x="-1" y="2438400"/>
            <a:ext cx="9009065" cy="1052513"/>
            <a:chOff x="0" y="0"/>
            <a:chExt cx="9009063" cy="1052512"/>
          </a:xfrm>
        </p:grpSpPr>
        <p:grpSp>
          <p:nvGrpSpPr>
            <p:cNvPr id="1219" name="Group 3"/>
            <p:cNvGrpSpPr/>
            <p:nvPr/>
          </p:nvGrpSpPr>
          <p:grpSpPr>
            <a:xfrm>
              <a:off x="290512" y="107950"/>
              <a:ext cx="711201" cy="474663"/>
              <a:chOff x="0" y="0"/>
              <a:chExt cx="711199" cy="474662"/>
            </a:xfrm>
          </p:grpSpPr>
          <p:sp>
            <p:nvSpPr>
              <p:cNvPr id="1217" name="Rectangle 4"/>
              <p:cNvSpPr/>
              <p:nvPr/>
            </p:nvSpPr>
            <p:spPr>
              <a:xfrm>
                <a:off x="0" y="-1"/>
                <a:ext cx="437662" cy="474664"/>
              </a:xfrm>
              <a:prstGeom prst="rect">
                <a:avLst/>
              </a:prstGeom>
              <a:solidFill>
                <a:srgbClr val="3333CC"/>
              </a:soli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218" name="Rectangle 5"/>
              <p:cNvSpPr/>
              <p:nvPr/>
            </p:nvSpPr>
            <p:spPr>
              <a:xfrm>
                <a:off x="382953" y="-1"/>
                <a:ext cx="328247" cy="474664"/>
              </a:xfrm>
              <a:prstGeom prst="rect">
                <a:avLst/>
              </a:prstGeom>
              <a:gradFill flip="none" rotWithShape="1">
                <a:gsLst>
                  <a:gs pos="0">
                    <a:srgbClr val="3333CC"/>
                  </a:gs>
                  <a:gs pos="100000">
                    <a:srgbClr val="FFFFFF"/>
                  </a:gs>
                </a:gsLst>
                <a:lin ang="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grpSp>
        <p:grpSp>
          <p:nvGrpSpPr>
            <p:cNvPr id="1222" name="Group 6"/>
            <p:cNvGrpSpPr/>
            <p:nvPr/>
          </p:nvGrpSpPr>
          <p:grpSpPr>
            <a:xfrm>
              <a:off x="414337" y="530225"/>
              <a:ext cx="738188" cy="474663"/>
              <a:chOff x="0" y="0"/>
              <a:chExt cx="738187" cy="474662"/>
            </a:xfrm>
          </p:grpSpPr>
          <p:sp>
            <p:nvSpPr>
              <p:cNvPr id="1220" name="Rectangle 7"/>
              <p:cNvSpPr/>
              <p:nvPr/>
            </p:nvSpPr>
            <p:spPr>
              <a:xfrm>
                <a:off x="-1" y="-1"/>
                <a:ext cx="421822" cy="474664"/>
              </a:xfrm>
              <a:prstGeom prst="rect">
                <a:avLst/>
              </a:prstGeom>
              <a:solidFill>
                <a:srgbClr val="FFCF01"/>
              </a:soli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221" name="Rectangle 8"/>
              <p:cNvSpPr/>
              <p:nvPr/>
            </p:nvSpPr>
            <p:spPr>
              <a:xfrm>
                <a:off x="370192" y="-1"/>
                <a:ext cx="367996" cy="474664"/>
              </a:xfrm>
              <a:prstGeom prst="rect">
                <a:avLst/>
              </a:prstGeom>
              <a:gradFill flip="none" rotWithShape="1">
                <a:gsLst>
                  <a:gs pos="0">
                    <a:srgbClr val="FFCF01"/>
                  </a:gs>
                  <a:gs pos="100000">
                    <a:srgbClr val="FFFFFF"/>
                  </a:gs>
                </a:gsLst>
                <a:lin ang="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grpSp>
        <p:sp>
          <p:nvSpPr>
            <p:cNvPr id="1223" name="Rectangle 9"/>
            <p:cNvSpPr/>
            <p:nvPr/>
          </p:nvSpPr>
          <p:spPr>
            <a:xfrm>
              <a:off x="-1" y="457200"/>
              <a:ext cx="560388" cy="422276"/>
            </a:xfrm>
            <a:prstGeom prst="rect">
              <a:avLst/>
            </a:prstGeom>
            <a:gradFill flip="none" rotWithShape="1">
              <a:gsLst>
                <a:gs pos="0">
                  <a:srgbClr val="FFFFFF"/>
                </a:gs>
                <a:gs pos="100000">
                  <a:srgbClr val="FF0000"/>
                </a:gs>
              </a:gsLst>
              <a:lin ang="1890000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224" name="Rectangle 10"/>
            <p:cNvSpPr/>
            <p:nvPr/>
          </p:nvSpPr>
          <p:spPr>
            <a:xfrm>
              <a:off x="634999" y="0"/>
              <a:ext cx="31751" cy="1052513"/>
            </a:xfrm>
            <a:prstGeom prst="rect">
              <a:avLst/>
            </a:prstGeom>
            <a:solidFill>
              <a:srgbClr val="1C1C1C"/>
            </a:soli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225" name="Rectangle 11"/>
            <p:cNvSpPr/>
            <p:nvPr/>
          </p:nvSpPr>
          <p:spPr>
            <a:xfrm>
              <a:off x="315912" y="822325"/>
              <a:ext cx="8693152" cy="55563"/>
            </a:xfrm>
            <a:prstGeom prst="rect">
              <a:avLst/>
            </a:prstGeom>
            <a:gradFill flip="none" rotWithShape="1">
              <a:gsLst>
                <a:gs pos="0">
                  <a:srgbClr val="1C1C1C"/>
                </a:gs>
                <a:gs pos="100000">
                  <a:srgbClr val="FFFFFF"/>
                </a:gs>
              </a:gsLst>
              <a:lin ang="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grpSp>
      <p:sp>
        <p:nvSpPr>
          <p:cNvPr id="1227" name="Title Text"/>
          <p:cNvSpPr txBox="1">
            <a:spLocks noGrp="1"/>
          </p:cNvSpPr>
          <p:nvPr>
            <p:ph type="title"/>
          </p:nvPr>
        </p:nvSpPr>
        <p:spPr>
          <a:xfrm>
            <a:off x="990600" y="1676400"/>
            <a:ext cx="7772400" cy="1462088"/>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228" name="Body Level One…"/>
          <p:cNvSpPr txBox="1">
            <a:spLocks noGrp="1"/>
          </p:cNvSpPr>
          <p:nvPr>
            <p:ph type="body" sz="quarter" idx="1"/>
          </p:nvPr>
        </p:nvSpPr>
        <p:spPr>
          <a:xfrm>
            <a:off x="1371600" y="3886200"/>
            <a:ext cx="6400800" cy="1752600"/>
          </a:xfrm>
          <a:prstGeom prst="rect">
            <a:avLst/>
          </a:prstGeom>
        </p:spPr>
        <p:txBody>
          <a:bodyPr/>
          <a:lstStyle>
            <a:lvl1pPr marL="0" indent="0" algn="ctr">
              <a:buSzTx/>
              <a:buFontTx/>
              <a:buNone/>
              <a:defRPr>
                <a:latin typeface="Tahoma"/>
                <a:ea typeface="Tahoma"/>
                <a:cs typeface="Tahoma"/>
                <a:sym typeface="Tahoma"/>
              </a:defRPr>
            </a:lvl1pPr>
            <a:lvl2pPr algn="ctr">
              <a:buSzPct val="55000"/>
              <a:buFontTx/>
              <a:buChar char="■"/>
              <a:defRPr>
                <a:latin typeface="Tahoma"/>
                <a:ea typeface="Tahoma"/>
                <a:cs typeface="Tahoma"/>
                <a:sym typeface="Tahoma"/>
              </a:defRPr>
            </a:lvl2pPr>
            <a:lvl3pPr algn="ctr">
              <a:buSzPct val="50000"/>
              <a:buFontTx/>
              <a:buChar char="■"/>
              <a:defRPr>
                <a:latin typeface="Tahoma"/>
                <a:ea typeface="Tahoma"/>
                <a:cs typeface="Tahoma"/>
                <a:sym typeface="Tahoma"/>
              </a:defRPr>
            </a:lvl3pPr>
            <a:lvl4pPr algn="ctr">
              <a:buSzPct val="55000"/>
              <a:buFontTx/>
              <a:buChar char="■"/>
              <a:defRPr>
                <a:latin typeface="Tahoma"/>
                <a:ea typeface="Tahoma"/>
                <a:cs typeface="Tahoma"/>
                <a:sym typeface="Tahoma"/>
              </a:defRPr>
            </a:lvl4pPr>
            <a:lvl5pPr algn="ct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229" name="Slide Number"/>
          <p:cNvSpPr txBox="1">
            <a:spLocks noGrp="1"/>
          </p:cNvSpPr>
          <p:nvPr>
            <p:ph type="sldNum" sz="quarter" idx="2"/>
          </p:nvPr>
        </p:nvSpPr>
        <p:spPr>
          <a:xfrm>
            <a:off x="8464738" y="6398260"/>
            <a:ext cx="298263" cy="307340"/>
          </a:xfrm>
          <a:prstGeom prst="rect">
            <a:avLst/>
          </a:prstGeom>
        </p:spPr>
        <p:txBody>
          <a:bodyPr anchor="b"/>
          <a:lstStyle>
            <a:lvl1pPr>
              <a:defRPr sz="1400">
                <a:solidFill>
                  <a:srgbClr val="1C1C1C"/>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2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236"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37"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38"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39"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40"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41"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42"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43" name="Title Text"/>
          <p:cNvSpPr txBox="1">
            <a:spLocks noGrp="1"/>
          </p:cNvSpPr>
          <p:nvPr>
            <p:ph type="title"/>
          </p:nvPr>
        </p:nvSpPr>
        <p:spPr>
          <a:xfrm>
            <a:off x="1150937" y="214313"/>
            <a:ext cx="7793038" cy="1462088"/>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244" name="Body Level One…"/>
          <p:cNvSpPr txBox="1">
            <a:spLocks noGrp="1"/>
          </p:cNvSpPr>
          <p:nvPr>
            <p:ph type="body" sz="half" idx="1"/>
          </p:nvPr>
        </p:nvSpPr>
        <p:spPr>
          <a:xfrm>
            <a:off x="1182687" y="2017713"/>
            <a:ext cx="7772401" cy="4114801"/>
          </a:xfrm>
          <a:prstGeom prst="rect">
            <a:avLst/>
          </a:prstGeom>
        </p:spPr>
        <p:txBody>
          <a:bodyPr/>
          <a:lstStyle>
            <a:lvl1pPr>
              <a:buClr>
                <a:srgbClr val="3333CC"/>
              </a:buClr>
              <a:buSzPct val="60000"/>
              <a:buFontTx/>
              <a:buChar char="■"/>
              <a:defRPr>
                <a:latin typeface="Tahoma"/>
                <a:ea typeface="Tahoma"/>
                <a:cs typeface="Tahoma"/>
                <a:sym typeface="Tahoma"/>
              </a:defRPr>
            </a:lvl1pPr>
            <a:lvl2pPr>
              <a:buClr>
                <a:srgbClr val="3333CC"/>
              </a:buClr>
              <a:buSzPct val="55000"/>
              <a:buFontTx/>
              <a:buChar char="■"/>
              <a:defRPr>
                <a:latin typeface="Tahoma"/>
                <a:ea typeface="Tahoma"/>
                <a:cs typeface="Tahoma"/>
                <a:sym typeface="Tahoma"/>
              </a:defRPr>
            </a:lvl2pPr>
            <a:lvl3pPr>
              <a:buClr>
                <a:srgbClr val="3333CC"/>
              </a:buClr>
              <a:buSzPct val="50000"/>
              <a:buFontTx/>
              <a:buChar char="■"/>
              <a:defRPr>
                <a:latin typeface="Tahoma"/>
                <a:ea typeface="Tahoma"/>
                <a:cs typeface="Tahoma"/>
                <a:sym typeface="Tahoma"/>
              </a:defRPr>
            </a:lvl3pPr>
            <a:lvl4pPr>
              <a:buClr>
                <a:srgbClr val="3333CC"/>
              </a:buClr>
              <a:buSzPct val="55000"/>
              <a:buFontTx/>
              <a:buChar char="■"/>
              <a:defRPr>
                <a:latin typeface="Tahoma"/>
                <a:ea typeface="Tahoma"/>
                <a:cs typeface="Tahoma"/>
                <a:sym typeface="Tahoma"/>
              </a:defRPr>
            </a:lvl4pPr>
            <a:lvl5pPr>
              <a:buClr>
                <a:srgbClr val="3333CC"/>
              </a:buCl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245"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252"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53"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54"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55"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56"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57"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58"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59" name="Title Text"/>
          <p:cNvSpPr txBox="1">
            <a:spLocks noGrp="1"/>
          </p:cNvSpPr>
          <p:nvPr>
            <p:ph type="title"/>
          </p:nvPr>
        </p:nvSpPr>
        <p:spPr>
          <a:xfrm>
            <a:off x="722312" y="4406900"/>
            <a:ext cx="7772401" cy="1362075"/>
          </a:xfrm>
          <a:prstGeom prst="rect">
            <a:avLst/>
          </a:prstGeom>
        </p:spPr>
        <p:txBody>
          <a:bodyPr anchor="t"/>
          <a:lstStyle>
            <a:lvl1pPr algn="l">
              <a:defRPr sz="4000" cap="all">
                <a:solidFill>
                  <a:srgbClr val="333399"/>
                </a:solidFill>
                <a:latin typeface="Tahoma Bold"/>
                <a:ea typeface="Tahoma Bold"/>
                <a:cs typeface="Tahoma Bold"/>
                <a:sym typeface="Tahoma Bold"/>
              </a:defRPr>
            </a:lvl1pPr>
          </a:lstStyle>
          <a:p>
            <a:r>
              <a:t>Title Text</a:t>
            </a:r>
          </a:p>
        </p:txBody>
      </p:sp>
      <p:sp>
        <p:nvSpPr>
          <p:cNvPr id="1260" name="Body Level One…"/>
          <p:cNvSpPr txBox="1">
            <a:spLocks noGrp="1"/>
          </p:cNvSpPr>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latin typeface="Tahoma"/>
                <a:ea typeface="Tahoma"/>
                <a:cs typeface="Tahoma"/>
                <a:sym typeface="Tahoma"/>
              </a:defRPr>
            </a:lvl1pPr>
            <a:lvl2pPr marL="0" indent="457200">
              <a:spcBef>
                <a:spcPts val="400"/>
              </a:spcBef>
              <a:buSzTx/>
              <a:buFontTx/>
              <a:buNone/>
              <a:defRPr sz="2000">
                <a:latin typeface="Tahoma"/>
                <a:ea typeface="Tahoma"/>
                <a:cs typeface="Tahoma"/>
                <a:sym typeface="Tahoma"/>
              </a:defRPr>
            </a:lvl2pPr>
            <a:lvl3pPr marL="0" indent="914400">
              <a:spcBef>
                <a:spcPts val="400"/>
              </a:spcBef>
              <a:buSzTx/>
              <a:buFontTx/>
              <a:buNone/>
              <a:defRPr sz="2000">
                <a:latin typeface="Tahoma"/>
                <a:ea typeface="Tahoma"/>
                <a:cs typeface="Tahoma"/>
                <a:sym typeface="Tahoma"/>
              </a:defRPr>
            </a:lvl3pPr>
            <a:lvl4pPr marL="0" indent="1371600">
              <a:spcBef>
                <a:spcPts val="400"/>
              </a:spcBef>
              <a:buSzTx/>
              <a:buFontTx/>
              <a:buNone/>
              <a:defRPr sz="2000">
                <a:latin typeface="Tahoma"/>
                <a:ea typeface="Tahoma"/>
                <a:cs typeface="Tahoma"/>
                <a:sym typeface="Tahoma"/>
              </a:defRPr>
            </a:lvl4pPr>
            <a:lvl5pPr marL="0" indent="1828800">
              <a:spcBef>
                <a:spcPts val="400"/>
              </a:spcBef>
              <a:buSzTx/>
              <a:buFontTx/>
              <a:buNone/>
              <a:defRPr sz="2000">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261"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268"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69"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70"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71"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72"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73"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74"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75" name="Title Text"/>
          <p:cNvSpPr txBox="1">
            <a:spLocks noGrp="1"/>
          </p:cNvSpPr>
          <p:nvPr>
            <p:ph type="title"/>
          </p:nvPr>
        </p:nvSpPr>
        <p:spPr>
          <a:xfrm>
            <a:off x="1150937" y="214313"/>
            <a:ext cx="7793038" cy="1462088"/>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276" name="Body Level One…"/>
          <p:cNvSpPr txBox="1">
            <a:spLocks noGrp="1"/>
          </p:cNvSpPr>
          <p:nvPr>
            <p:ph type="body" sz="quarter" idx="1"/>
          </p:nvPr>
        </p:nvSpPr>
        <p:spPr>
          <a:xfrm>
            <a:off x="1182687" y="2017713"/>
            <a:ext cx="3810001" cy="4114801"/>
          </a:xfrm>
          <a:prstGeom prst="rect">
            <a:avLst/>
          </a:prstGeom>
        </p:spPr>
        <p:txBody>
          <a:bodyPr/>
          <a:lstStyle>
            <a:lvl1pPr>
              <a:spcBef>
                <a:spcPts val="600"/>
              </a:spcBef>
              <a:buClr>
                <a:srgbClr val="3333CC"/>
              </a:buClr>
              <a:buSzPct val="60000"/>
              <a:buFontTx/>
              <a:buChar char="■"/>
              <a:defRPr sz="2800">
                <a:latin typeface="Tahoma"/>
                <a:ea typeface="Tahoma"/>
                <a:cs typeface="Tahoma"/>
                <a:sym typeface="Tahoma"/>
              </a:defRPr>
            </a:lvl1pPr>
            <a:lvl2pPr marL="790575" indent="-333375">
              <a:spcBef>
                <a:spcPts val="600"/>
              </a:spcBef>
              <a:buClr>
                <a:srgbClr val="3333CC"/>
              </a:buClr>
              <a:buSzPct val="55000"/>
              <a:buFontTx/>
              <a:buChar char="■"/>
              <a:defRPr sz="2800">
                <a:latin typeface="Tahoma"/>
                <a:ea typeface="Tahoma"/>
                <a:cs typeface="Tahoma"/>
                <a:sym typeface="Tahoma"/>
              </a:defRPr>
            </a:lvl2pPr>
            <a:lvl3pPr marL="1234439" indent="-320039">
              <a:spcBef>
                <a:spcPts val="600"/>
              </a:spcBef>
              <a:buClr>
                <a:srgbClr val="3333CC"/>
              </a:buClr>
              <a:buSzPct val="50000"/>
              <a:buFontTx/>
              <a:buChar char="■"/>
              <a:defRPr sz="2800">
                <a:latin typeface="Tahoma"/>
                <a:ea typeface="Tahoma"/>
                <a:cs typeface="Tahoma"/>
                <a:sym typeface="Tahoma"/>
              </a:defRPr>
            </a:lvl3pPr>
            <a:lvl4pPr marL="1727200" indent="-355600">
              <a:spcBef>
                <a:spcPts val="600"/>
              </a:spcBef>
              <a:buClr>
                <a:srgbClr val="3333CC"/>
              </a:buClr>
              <a:buSzPct val="55000"/>
              <a:buFontTx/>
              <a:buChar char="■"/>
              <a:defRPr sz="2800">
                <a:latin typeface="Tahoma"/>
                <a:ea typeface="Tahoma"/>
                <a:cs typeface="Tahoma"/>
                <a:sym typeface="Tahoma"/>
              </a:defRPr>
            </a:lvl4pPr>
            <a:lvl5pPr marL="2184400" indent="-355600">
              <a:spcBef>
                <a:spcPts val="600"/>
              </a:spcBef>
              <a:buClr>
                <a:srgbClr val="3333CC"/>
              </a:buClr>
              <a:buSzPct val="50000"/>
              <a:buFontTx/>
              <a:buChar char="■"/>
              <a:defRPr sz="2800">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277"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2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284"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85"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86"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87"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88"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89"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290"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291" name="Title Text"/>
          <p:cNvSpPr txBox="1">
            <a:spLocks noGrp="1"/>
          </p:cNvSpPr>
          <p:nvPr>
            <p:ph type="title"/>
          </p:nvPr>
        </p:nvSpPr>
        <p:spPr>
          <a:xfrm>
            <a:off x="457200" y="274638"/>
            <a:ext cx="8229600" cy="1143001"/>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292" name="Body Level One…"/>
          <p:cNvSpPr txBox="1">
            <a:spLocks noGrp="1"/>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a:latin typeface="Tahoma Bold"/>
                <a:ea typeface="Tahoma Bold"/>
                <a:cs typeface="Tahoma Bold"/>
                <a:sym typeface="Tahoma Bold"/>
              </a:defRPr>
            </a:lvl1pPr>
            <a:lvl2pPr marL="0" indent="457200">
              <a:spcBef>
                <a:spcPts val="500"/>
              </a:spcBef>
              <a:buSzTx/>
              <a:buFontTx/>
              <a:buNone/>
              <a:defRPr sz="2400">
                <a:latin typeface="Tahoma Bold"/>
                <a:ea typeface="Tahoma Bold"/>
                <a:cs typeface="Tahoma Bold"/>
                <a:sym typeface="Tahoma Bold"/>
              </a:defRPr>
            </a:lvl2pPr>
            <a:lvl3pPr marL="0" indent="914400">
              <a:spcBef>
                <a:spcPts val="500"/>
              </a:spcBef>
              <a:buSzTx/>
              <a:buFontTx/>
              <a:buNone/>
              <a:defRPr sz="2400">
                <a:latin typeface="Tahoma Bold"/>
                <a:ea typeface="Tahoma Bold"/>
                <a:cs typeface="Tahoma Bold"/>
                <a:sym typeface="Tahoma Bold"/>
              </a:defRPr>
            </a:lvl3pPr>
            <a:lvl4pPr marL="0" indent="1371600">
              <a:spcBef>
                <a:spcPts val="500"/>
              </a:spcBef>
              <a:buSzTx/>
              <a:buFontTx/>
              <a:buNone/>
              <a:defRPr sz="2400">
                <a:latin typeface="Tahoma Bold"/>
                <a:ea typeface="Tahoma Bold"/>
                <a:cs typeface="Tahoma Bold"/>
                <a:sym typeface="Tahoma Bold"/>
              </a:defRPr>
            </a:lvl4pPr>
            <a:lvl5pPr marL="0" indent="1828800">
              <a:spcBef>
                <a:spcPts val="500"/>
              </a:spcBef>
              <a:buSzTx/>
              <a:buFontTx/>
              <a:buNone/>
              <a:defRPr sz="2400">
                <a:latin typeface="Tahoma Bold"/>
                <a:ea typeface="Tahoma Bold"/>
                <a:cs typeface="Tahoma Bold"/>
                <a:sym typeface="Tahoma Bold"/>
              </a:defRPr>
            </a:lvl5pPr>
          </a:lstStyle>
          <a:p>
            <a:r>
              <a:t>Body Level One</a:t>
            </a:r>
          </a:p>
          <a:p>
            <a:pPr lvl="1"/>
            <a:r>
              <a:t>Body Level Two</a:t>
            </a:r>
          </a:p>
          <a:p>
            <a:pPr lvl="2"/>
            <a:r>
              <a:t>Body Level Three</a:t>
            </a:r>
          </a:p>
          <a:p>
            <a:pPr lvl="3"/>
            <a:r>
              <a:t>Body Level Four</a:t>
            </a:r>
          </a:p>
          <a:p>
            <a:pPr lvl="4"/>
            <a:r>
              <a:t>Body Level Five</a:t>
            </a:r>
          </a:p>
        </p:txBody>
      </p:sp>
      <p:sp>
        <p:nvSpPr>
          <p:cNvPr id="1293" name="Text Placeholder 4"/>
          <p:cNvSpPr>
            <a:spLocks noGrp="1"/>
          </p:cNvSpPr>
          <p:nvPr>
            <p:ph type="body" sz="quarter" idx="21"/>
          </p:nvPr>
        </p:nvSpPr>
        <p:spPr>
          <a:xfrm>
            <a:off x="4645025" y="1535112"/>
            <a:ext cx="4041775" cy="639763"/>
          </a:xfrm>
          <a:prstGeom prst="rect">
            <a:avLst/>
          </a:prstGeom>
        </p:spPr>
        <p:txBody>
          <a:bodyPr anchor="b"/>
          <a:lstStyle/>
          <a:p>
            <a:pPr marL="0" indent="0">
              <a:spcBef>
                <a:spcPts val="500"/>
              </a:spcBef>
              <a:buSzTx/>
              <a:buFontTx/>
              <a:buNone/>
              <a:defRPr sz="2400">
                <a:latin typeface="Tahoma Bold"/>
                <a:ea typeface="Tahoma Bold"/>
                <a:cs typeface="Tahoma Bold"/>
                <a:sym typeface="Tahoma Bold"/>
              </a:defRPr>
            </a:pPr>
            <a:endParaRPr/>
          </a:p>
        </p:txBody>
      </p:sp>
      <p:sp>
        <p:nvSpPr>
          <p:cNvPr id="1294"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301"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02"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03"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04"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05"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06"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07"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08" name="Title Text"/>
          <p:cNvSpPr txBox="1">
            <a:spLocks noGrp="1"/>
          </p:cNvSpPr>
          <p:nvPr>
            <p:ph type="title"/>
          </p:nvPr>
        </p:nvSpPr>
        <p:spPr>
          <a:xfrm>
            <a:off x="1150937" y="214313"/>
            <a:ext cx="7793038" cy="1462088"/>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309"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316"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17"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18"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19"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20"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21"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22"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23"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330"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31"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32"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33"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34"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35"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36"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37" name="Title Text"/>
          <p:cNvSpPr txBox="1">
            <a:spLocks noGrp="1"/>
          </p:cNvSpPr>
          <p:nvPr>
            <p:ph type="title"/>
          </p:nvPr>
        </p:nvSpPr>
        <p:spPr>
          <a:xfrm>
            <a:off x="457200" y="273050"/>
            <a:ext cx="3008314" cy="1162050"/>
          </a:xfrm>
          <a:prstGeom prst="rect">
            <a:avLst/>
          </a:prstGeom>
        </p:spPr>
        <p:txBody>
          <a:bodyPr anchor="b"/>
          <a:lstStyle>
            <a:lvl1pPr algn="l">
              <a:defRPr sz="2000">
                <a:solidFill>
                  <a:srgbClr val="333399"/>
                </a:solidFill>
                <a:latin typeface="Tahoma Bold"/>
                <a:ea typeface="Tahoma Bold"/>
                <a:cs typeface="Tahoma Bold"/>
                <a:sym typeface="Tahoma Bold"/>
              </a:defRPr>
            </a:lvl1pPr>
          </a:lstStyle>
          <a:p>
            <a:r>
              <a:t>Title Text</a:t>
            </a:r>
          </a:p>
        </p:txBody>
      </p:sp>
      <p:sp>
        <p:nvSpPr>
          <p:cNvPr id="1338" name="Body Level One…"/>
          <p:cNvSpPr txBox="1">
            <a:spLocks noGrp="1"/>
          </p:cNvSpPr>
          <p:nvPr>
            <p:ph type="body" sz="half" idx="1"/>
          </p:nvPr>
        </p:nvSpPr>
        <p:spPr>
          <a:xfrm>
            <a:off x="3575050" y="273050"/>
            <a:ext cx="5111750" cy="5853113"/>
          </a:xfrm>
          <a:prstGeom prst="rect">
            <a:avLst/>
          </a:prstGeom>
        </p:spPr>
        <p:txBody>
          <a:bodyPr/>
          <a:lstStyle>
            <a:lvl1pPr>
              <a:buClr>
                <a:srgbClr val="3333CC"/>
              </a:buClr>
              <a:buSzPct val="60000"/>
              <a:buFontTx/>
              <a:buChar char="■"/>
              <a:defRPr>
                <a:latin typeface="Tahoma"/>
                <a:ea typeface="Tahoma"/>
                <a:cs typeface="Tahoma"/>
                <a:sym typeface="Tahoma"/>
              </a:defRPr>
            </a:lvl1pPr>
            <a:lvl2pPr>
              <a:buClr>
                <a:srgbClr val="3333CC"/>
              </a:buClr>
              <a:buSzPct val="55000"/>
              <a:buFontTx/>
              <a:buChar char="■"/>
              <a:defRPr>
                <a:latin typeface="Tahoma"/>
                <a:ea typeface="Tahoma"/>
                <a:cs typeface="Tahoma"/>
                <a:sym typeface="Tahoma"/>
              </a:defRPr>
            </a:lvl2pPr>
            <a:lvl3pPr>
              <a:buClr>
                <a:srgbClr val="3333CC"/>
              </a:buClr>
              <a:buSzPct val="50000"/>
              <a:buFontTx/>
              <a:buChar char="■"/>
              <a:defRPr>
                <a:latin typeface="Tahoma"/>
                <a:ea typeface="Tahoma"/>
                <a:cs typeface="Tahoma"/>
                <a:sym typeface="Tahoma"/>
              </a:defRPr>
            </a:lvl3pPr>
            <a:lvl4pPr>
              <a:buClr>
                <a:srgbClr val="3333CC"/>
              </a:buClr>
              <a:buSzPct val="55000"/>
              <a:buFontTx/>
              <a:buChar char="■"/>
              <a:defRPr>
                <a:latin typeface="Tahoma"/>
                <a:ea typeface="Tahoma"/>
                <a:cs typeface="Tahoma"/>
                <a:sym typeface="Tahoma"/>
              </a:defRPr>
            </a:lvl4pPr>
            <a:lvl5pPr>
              <a:buClr>
                <a:srgbClr val="3333CC"/>
              </a:buCl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339" name="Text Placeholder 3"/>
          <p:cNvSpPr>
            <a:spLocks noGrp="1"/>
          </p:cNvSpPr>
          <p:nvPr>
            <p:ph type="body" sz="quarter" idx="21"/>
          </p:nvPr>
        </p:nvSpPr>
        <p:spPr>
          <a:xfrm>
            <a:off x="457199" y="1435100"/>
            <a:ext cx="3008315" cy="4691063"/>
          </a:xfrm>
          <a:prstGeom prst="rect">
            <a:avLst/>
          </a:prstGeom>
        </p:spPr>
        <p:txBody>
          <a:bodyPr/>
          <a:lstStyle/>
          <a:p>
            <a:pPr marL="0" indent="0">
              <a:spcBef>
                <a:spcPts val="300"/>
              </a:spcBef>
              <a:buSzTx/>
              <a:buFontTx/>
              <a:buNone/>
              <a:defRPr sz="1400">
                <a:latin typeface="Tahoma"/>
                <a:ea typeface="Tahoma"/>
                <a:cs typeface="Tahoma"/>
                <a:sym typeface="Tahoma"/>
              </a:defRPr>
            </a:pPr>
            <a:endParaRPr/>
          </a:p>
        </p:txBody>
      </p:sp>
      <p:sp>
        <p:nvSpPr>
          <p:cNvPr id="1340"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1347"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48"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49"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50"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51"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52"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53"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54" name="Title Text"/>
          <p:cNvSpPr txBox="1">
            <a:spLocks noGrp="1"/>
          </p:cNvSpPr>
          <p:nvPr>
            <p:ph type="title"/>
          </p:nvPr>
        </p:nvSpPr>
        <p:spPr>
          <a:xfrm>
            <a:off x="1792288" y="4800600"/>
            <a:ext cx="5486401" cy="566738"/>
          </a:xfrm>
          <a:prstGeom prst="rect">
            <a:avLst/>
          </a:prstGeom>
        </p:spPr>
        <p:txBody>
          <a:bodyPr anchor="b"/>
          <a:lstStyle>
            <a:lvl1pPr algn="l">
              <a:defRPr sz="2000">
                <a:solidFill>
                  <a:srgbClr val="333399"/>
                </a:solidFill>
                <a:latin typeface="Tahoma Bold"/>
                <a:ea typeface="Tahoma Bold"/>
                <a:cs typeface="Tahoma Bold"/>
                <a:sym typeface="Tahoma Bold"/>
              </a:defRPr>
            </a:lvl1pPr>
          </a:lstStyle>
          <a:p>
            <a:r>
              <a:t>Title Text</a:t>
            </a:r>
          </a:p>
        </p:txBody>
      </p:sp>
      <p:sp>
        <p:nvSpPr>
          <p:cNvPr id="1355" name="Picture Placeholder 2"/>
          <p:cNvSpPr>
            <a:spLocks noGrp="1"/>
          </p:cNvSpPr>
          <p:nvPr>
            <p:ph type="pic" sz="half" idx="21"/>
          </p:nvPr>
        </p:nvSpPr>
        <p:spPr>
          <a:xfrm>
            <a:off x="1792288" y="612775"/>
            <a:ext cx="5486401" cy="4114800"/>
          </a:xfrm>
          <a:prstGeom prst="rect">
            <a:avLst/>
          </a:prstGeom>
        </p:spPr>
        <p:txBody>
          <a:bodyPr lIns="91439" rIns="91439">
            <a:noAutofit/>
          </a:bodyPr>
          <a:lstStyle/>
          <a:p>
            <a:endParaRPr/>
          </a:p>
        </p:txBody>
      </p:sp>
      <p:sp>
        <p:nvSpPr>
          <p:cNvPr id="1356" name="Body Level One…"/>
          <p:cNvSpPr txBox="1">
            <a:spLocks noGrp="1"/>
          </p:cNvSpPr>
          <p:nvPr>
            <p:ph type="body" sz="quarter" idx="1"/>
          </p:nvPr>
        </p:nvSpPr>
        <p:spPr>
          <a:xfrm>
            <a:off x="1792288" y="5367337"/>
            <a:ext cx="5486401" cy="804863"/>
          </a:xfrm>
          <a:prstGeom prst="rect">
            <a:avLst/>
          </a:prstGeom>
        </p:spPr>
        <p:txBody>
          <a:bodyPr/>
          <a:lstStyle>
            <a:lvl1pPr marL="0" indent="0">
              <a:spcBef>
                <a:spcPts val="300"/>
              </a:spcBef>
              <a:buSzTx/>
              <a:buFontTx/>
              <a:buNone/>
              <a:defRPr sz="1400">
                <a:latin typeface="Tahoma"/>
                <a:ea typeface="Tahoma"/>
                <a:cs typeface="Tahoma"/>
                <a:sym typeface="Tahoma"/>
              </a:defRPr>
            </a:lvl1pPr>
            <a:lvl2pPr marL="0" indent="457200">
              <a:spcBef>
                <a:spcPts val="300"/>
              </a:spcBef>
              <a:buSzTx/>
              <a:buFontTx/>
              <a:buNone/>
              <a:defRPr sz="1400">
                <a:latin typeface="Tahoma"/>
                <a:ea typeface="Tahoma"/>
                <a:cs typeface="Tahoma"/>
                <a:sym typeface="Tahoma"/>
              </a:defRPr>
            </a:lvl2pPr>
            <a:lvl3pPr marL="0" indent="914400">
              <a:spcBef>
                <a:spcPts val="300"/>
              </a:spcBef>
              <a:buSzTx/>
              <a:buFontTx/>
              <a:buNone/>
              <a:defRPr sz="1400">
                <a:latin typeface="Tahoma"/>
                <a:ea typeface="Tahoma"/>
                <a:cs typeface="Tahoma"/>
                <a:sym typeface="Tahoma"/>
              </a:defRPr>
            </a:lvl3pPr>
            <a:lvl4pPr marL="0" indent="1371600">
              <a:spcBef>
                <a:spcPts val="300"/>
              </a:spcBef>
              <a:buSzTx/>
              <a:buFontTx/>
              <a:buNone/>
              <a:defRPr sz="1400">
                <a:latin typeface="Tahoma"/>
                <a:ea typeface="Tahoma"/>
                <a:cs typeface="Tahoma"/>
                <a:sym typeface="Tahoma"/>
              </a:defRPr>
            </a:lvl4pPr>
            <a:lvl5pPr marL="0" indent="1828800">
              <a:spcBef>
                <a:spcPts val="300"/>
              </a:spcBef>
              <a:buSzTx/>
              <a:buFontTx/>
              <a:buNone/>
              <a:defRPr sz="1400">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357"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53" name="Title Text"/>
          <p:cNvSpPr txBox="1">
            <a:spLocks noGrp="1"/>
          </p:cNvSpPr>
          <p:nvPr>
            <p:ph type="title"/>
          </p:nvPr>
        </p:nvSpPr>
        <p:spPr>
          <a:xfrm>
            <a:off x="839787" y="457200"/>
            <a:ext cx="3932239" cy="1600200"/>
          </a:xfrm>
          <a:prstGeom prst="rect">
            <a:avLst/>
          </a:prstGeom>
        </p:spPr>
        <p:txBody>
          <a:bodyPr anchor="b"/>
          <a:lstStyle>
            <a:lvl1pPr algn="l">
              <a:lnSpc>
                <a:spcPct val="90000"/>
              </a:lnSpc>
              <a:defRPr sz="3200">
                <a:latin typeface="Calibri Light"/>
                <a:ea typeface="Calibri Light"/>
                <a:cs typeface="Calibri Light"/>
                <a:sym typeface="Calibri Light"/>
              </a:defRPr>
            </a:lvl1pPr>
          </a:lstStyle>
          <a:p>
            <a:r>
              <a:t>Title Text</a:t>
            </a:r>
          </a:p>
        </p:txBody>
      </p:sp>
      <p:sp>
        <p:nvSpPr>
          <p:cNvPr id="154" name="Body Level One…"/>
          <p:cNvSpPr txBox="1">
            <a:spLocks noGrp="1"/>
          </p:cNvSpPr>
          <p:nvPr>
            <p:ph type="body" sz="half" idx="1"/>
          </p:nvPr>
        </p:nvSpPr>
        <p:spPr>
          <a:xfrm>
            <a:off x="5183187" y="987425"/>
            <a:ext cx="6172201" cy="4873625"/>
          </a:xfrm>
          <a:prstGeom prst="rect">
            <a:avLst/>
          </a:prstGeom>
        </p:spPr>
        <p:txBody>
          <a:bodyPr/>
          <a:lstStyle>
            <a:lvl1pPr marL="228600" indent="-228600">
              <a:lnSpc>
                <a:spcPct val="90000"/>
              </a:lnSpc>
              <a:spcBef>
                <a:spcPts val="1000"/>
              </a:spcBef>
            </a:lvl1pPr>
            <a:lvl2pPr marL="718457" indent="-261257">
              <a:lnSpc>
                <a:spcPct val="90000"/>
              </a:lnSpc>
              <a:spcBef>
                <a:spcPts val="1000"/>
              </a:spcBef>
              <a:buChar char="•"/>
            </a:lvl2pPr>
            <a:lvl3pPr>
              <a:lnSpc>
                <a:spcPct val="90000"/>
              </a:lnSpc>
              <a:spcBef>
                <a:spcPts val="1000"/>
              </a:spcBef>
            </a:lvl3pPr>
            <a:lvl4pPr>
              <a:lnSpc>
                <a:spcPct val="90000"/>
              </a:lnSpc>
              <a:spcBef>
                <a:spcPts val="1000"/>
              </a:spcBef>
              <a:buChar char="•"/>
            </a:lvl4pPr>
            <a:lvl5pPr>
              <a:lnSpc>
                <a:spcPct val="90000"/>
              </a:lnSpc>
              <a:spcBef>
                <a:spcPts val="1000"/>
              </a:spcBef>
              <a:buChar char="•"/>
            </a:lvl5pPr>
          </a:lstStyle>
          <a:p>
            <a:r>
              <a:t>Body Level One</a:t>
            </a:r>
          </a:p>
          <a:p>
            <a:pPr lvl="1"/>
            <a:r>
              <a:t>Body Level Two</a:t>
            </a:r>
          </a:p>
          <a:p>
            <a:pPr lvl="2"/>
            <a:r>
              <a:t>Body Level Three</a:t>
            </a:r>
          </a:p>
          <a:p>
            <a:pPr lvl="3"/>
            <a:r>
              <a:t>Body Level Four</a:t>
            </a:r>
          </a:p>
          <a:p>
            <a:pPr lvl="4"/>
            <a:r>
              <a:t>Body Level Five</a:t>
            </a:r>
          </a:p>
        </p:txBody>
      </p:sp>
      <p:sp>
        <p:nvSpPr>
          <p:cNvPr id="155" name="Text Placeholder 3"/>
          <p:cNvSpPr>
            <a:spLocks noGrp="1"/>
          </p:cNvSpPr>
          <p:nvPr>
            <p:ph type="body" sz="quarter" idx="21"/>
          </p:nvPr>
        </p:nvSpPr>
        <p:spPr>
          <a:xfrm>
            <a:off x="839787" y="2057400"/>
            <a:ext cx="3932238" cy="3811588"/>
          </a:xfrm>
          <a:prstGeom prst="rect">
            <a:avLst/>
          </a:prstGeom>
        </p:spPr>
        <p:txBody>
          <a:bodyPr/>
          <a:lstStyle/>
          <a:p>
            <a:pPr marL="0" indent="0">
              <a:lnSpc>
                <a:spcPct val="90000"/>
              </a:lnSpc>
              <a:spcBef>
                <a:spcPts val="1000"/>
              </a:spcBef>
              <a:buSzTx/>
              <a:buFontTx/>
              <a:buNone/>
              <a:defRPr sz="1600"/>
            </a:pPr>
            <a:endParaRPr/>
          </a:p>
        </p:txBody>
      </p:sp>
      <p:sp>
        <p:nvSpPr>
          <p:cNvPr id="156"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30.xml><?xml version="1.0" encoding="utf-8"?>
<p:sldLayout xmlns:a="http://schemas.openxmlformats.org/drawingml/2006/main" xmlns:r="http://schemas.openxmlformats.org/officeDocument/2006/relationships" xmlns:p="http://schemas.openxmlformats.org/presentationml/2006/main" type="tx">
  <p:cSld name="Title, Text, and Content">
    <p:spTree>
      <p:nvGrpSpPr>
        <p:cNvPr id="1" name=""/>
        <p:cNvGrpSpPr/>
        <p:nvPr/>
      </p:nvGrpSpPr>
      <p:grpSpPr>
        <a:xfrm>
          <a:off x="0" y="0"/>
          <a:ext cx="0" cy="0"/>
          <a:chOff x="0" y="0"/>
          <a:chExt cx="0" cy="0"/>
        </a:xfrm>
      </p:grpSpPr>
      <p:sp>
        <p:nvSpPr>
          <p:cNvPr id="1364"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65"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66"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67"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68"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69"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370"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371" name="Title Text"/>
          <p:cNvSpPr txBox="1">
            <a:spLocks noGrp="1"/>
          </p:cNvSpPr>
          <p:nvPr>
            <p:ph type="title"/>
          </p:nvPr>
        </p:nvSpPr>
        <p:spPr>
          <a:xfrm>
            <a:off x="1150937" y="214313"/>
            <a:ext cx="7793038" cy="1462088"/>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372" name="Body Level One…"/>
          <p:cNvSpPr txBox="1">
            <a:spLocks noGrp="1"/>
          </p:cNvSpPr>
          <p:nvPr>
            <p:ph type="body" sz="quarter" idx="1"/>
          </p:nvPr>
        </p:nvSpPr>
        <p:spPr>
          <a:xfrm>
            <a:off x="1182687" y="2017713"/>
            <a:ext cx="3810001" cy="4114801"/>
          </a:xfrm>
          <a:prstGeom prst="rect">
            <a:avLst/>
          </a:prstGeom>
        </p:spPr>
        <p:txBody>
          <a:bodyPr/>
          <a:lstStyle>
            <a:lvl1pPr>
              <a:buClr>
                <a:srgbClr val="3333CC"/>
              </a:buClr>
              <a:buSzPct val="60000"/>
              <a:buFontTx/>
              <a:buChar char="■"/>
              <a:defRPr>
                <a:latin typeface="Tahoma"/>
                <a:ea typeface="Tahoma"/>
                <a:cs typeface="Tahoma"/>
                <a:sym typeface="Tahoma"/>
              </a:defRPr>
            </a:lvl1pPr>
            <a:lvl2pPr>
              <a:buClr>
                <a:srgbClr val="3333CC"/>
              </a:buClr>
              <a:buSzPct val="55000"/>
              <a:buFontTx/>
              <a:buChar char="■"/>
              <a:defRPr>
                <a:latin typeface="Tahoma"/>
                <a:ea typeface="Tahoma"/>
                <a:cs typeface="Tahoma"/>
                <a:sym typeface="Tahoma"/>
              </a:defRPr>
            </a:lvl2pPr>
            <a:lvl3pPr>
              <a:buClr>
                <a:srgbClr val="3333CC"/>
              </a:buClr>
              <a:buSzPct val="50000"/>
              <a:buFontTx/>
              <a:buChar char="■"/>
              <a:defRPr>
                <a:latin typeface="Tahoma"/>
                <a:ea typeface="Tahoma"/>
                <a:cs typeface="Tahoma"/>
                <a:sym typeface="Tahoma"/>
              </a:defRPr>
            </a:lvl3pPr>
            <a:lvl4pPr>
              <a:buClr>
                <a:srgbClr val="3333CC"/>
              </a:buClr>
              <a:buSzPct val="55000"/>
              <a:buFontTx/>
              <a:buChar char="■"/>
              <a:defRPr>
                <a:latin typeface="Tahoma"/>
                <a:ea typeface="Tahoma"/>
                <a:cs typeface="Tahoma"/>
                <a:sym typeface="Tahoma"/>
              </a:defRPr>
            </a:lvl4pPr>
            <a:lvl5pPr>
              <a:buClr>
                <a:srgbClr val="3333CC"/>
              </a:buCl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373"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grpSp>
        <p:nvGrpSpPr>
          <p:cNvPr id="1389" name="Group 2"/>
          <p:cNvGrpSpPr/>
          <p:nvPr/>
        </p:nvGrpSpPr>
        <p:grpSpPr>
          <a:xfrm>
            <a:off x="-1" y="2438400"/>
            <a:ext cx="9009065" cy="1052513"/>
            <a:chOff x="0" y="0"/>
            <a:chExt cx="9009063" cy="1052512"/>
          </a:xfrm>
        </p:grpSpPr>
        <p:grpSp>
          <p:nvGrpSpPr>
            <p:cNvPr id="1382" name="Group 3"/>
            <p:cNvGrpSpPr/>
            <p:nvPr/>
          </p:nvGrpSpPr>
          <p:grpSpPr>
            <a:xfrm>
              <a:off x="290512" y="107950"/>
              <a:ext cx="711201" cy="474663"/>
              <a:chOff x="0" y="0"/>
              <a:chExt cx="711199" cy="474662"/>
            </a:xfrm>
          </p:grpSpPr>
          <p:sp>
            <p:nvSpPr>
              <p:cNvPr id="1380" name="Rectangle 4"/>
              <p:cNvSpPr/>
              <p:nvPr/>
            </p:nvSpPr>
            <p:spPr>
              <a:xfrm>
                <a:off x="0" y="-1"/>
                <a:ext cx="437662" cy="474664"/>
              </a:xfrm>
              <a:prstGeom prst="rect">
                <a:avLst/>
              </a:prstGeom>
              <a:solidFill>
                <a:srgbClr val="3333CC"/>
              </a:soli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381" name="Rectangle 5"/>
              <p:cNvSpPr/>
              <p:nvPr/>
            </p:nvSpPr>
            <p:spPr>
              <a:xfrm>
                <a:off x="382953" y="-1"/>
                <a:ext cx="328247" cy="474664"/>
              </a:xfrm>
              <a:prstGeom prst="rect">
                <a:avLst/>
              </a:prstGeom>
              <a:gradFill flip="none" rotWithShape="1">
                <a:gsLst>
                  <a:gs pos="0">
                    <a:srgbClr val="3333CC"/>
                  </a:gs>
                  <a:gs pos="100000">
                    <a:srgbClr val="FFFFFF"/>
                  </a:gs>
                </a:gsLst>
                <a:lin ang="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grpSp>
        <p:grpSp>
          <p:nvGrpSpPr>
            <p:cNvPr id="1385" name="Group 6"/>
            <p:cNvGrpSpPr/>
            <p:nvPr/>
          </p:nvGrpSpPr>
          <p:grpSpPr>
            <a:xfrm>
              <a:off x="414337" y="530225"/>
              <a:ext cx="738188" cy="474663"/>
              <a:chOff x="0" y="0"/>
              <a:chExt cx="738187" cy="474662"/>
            </a:xfrm>
          </p:grpSpPr>
          <p:sp>
            <p:nvSpPr>
              <p:cNvPr id="1383" name="Rectangle 7"/>
              <p:cNvSpPr/>
              <p:nvPr/>
            </p:nvSpPr>
            <p:spPr>
              <a:xfrm>
                <a:off x="-1" y="-1"/>
                <a:ext cx="421822" cy="474664"/>
              </a:xfrm>
              <a:prstGeom prst="rect">
                <a:avLst/>
              </a:prstGeom>
              <a:solidFill>
                <a:srgbClr val="FFCF01"/>
              </a:soli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384" name="Rectangle 8"/>
              <p:cNvSpPr/>
              <p:nvPr/>
            </p:nvSpPr>
            <p:spPr>
              <a:xfrm>
                <a:off x="370192" y="-1"/>
                <a:ext cx="367996" cy="474664"/>
              </a:xfrm>
              <a:prstGeom prst="rect">
                <a:avLst/>
              </a:prstGeom>
              <a:gradFill flip="none" rotWithShape="1">
                <a:gsLst>
                  <a:gs pos="0">
                    <a:srgbClr val="FFCF01"/>
                  </a:gs>
                  <a:gs pos="100000">
                    <a:srgbClr val="FFFFFF"/>
                  </a:gs>
                </a:gsLst>
                <a:lin ang="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grpSp>
        <p:sp>
          <p:nvSpPr>
            <p:cNvPr id="1386" name="Rectangle 9"/>
            <p:cNvSpPr/>
            <p:nvPr/>
          </p:nvSpPr>
          <p:spPr>
            <a:xfrm>
              <a:off x="-1" y="457200"/>
              <a:ext cx="560388" cy="422276"/>
            </a:xfrm>
            <a:prstGeom prst="rect">
              <a:avLst/>
            </a:prstGeom>
            <a:gradFill flip="none" rotWithShape="1">
              <a:gsLst>
                <a:gs pos="0">
                  <a:srgbClr val="FFFFFF"/>
                </a:gs>
                <a:gs pos="100000">
                  <a:srgbClr val="FF0000"/>
                </a:gs>
              </a:gsLst>
              <a:lin ang="1890000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387" name="Rectangle 10"/>
            <p:cNvSpPr/>
            <p:nvPr/>
          </p:nvSpPr>
          <p:spPr>
            <a:xfrm>
              <a:off x="634999" y="0"/>
              <a:ext cx="31751" cy="1052513"/>
            </a:xfrm>
            <a:prstGeom prst="rect">
              <a:avLst/>
            </a:prstGeom>
            <a:solidFill>
              <a:srgbClr val="1C1C1C"/>
            </a:soli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388" name="Rectangle 11"/>
            <p:cNvSpPr/>
            <p:nvPr/>
          </p:nvSpPr>
          <p:spPr>
            <a:xfrm>
              <a:off x="315912" y="822325"/>
              <a:ext cx="8693152" cy="55563"/>
            </a:xfrm>
            <a:prstGeom prst="rect">
              <a:avLst/>
            </a:prstGeom>
            <a:gradFill flip="none" rotWithShape="1">
              <a:gsLst>
                <a:gs pos="0">
                  <a:srgbClr val="1C1C1C"/>
                </a:gs>
                <a:gs pos="100000">
                  <a:srgbClr val="FFFFFF"/>
                </a:gs>
              </a:gsLst>
              <a:lin ang="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grpSp>
      <p:sp>
        <p:nvSpPr>
          <p:cNvPr id="1390" name="Title Text"/>
          <p:cNvSpPr txBox="1">
            <a:spLocks noGrp="1"/>
          </p:cNvSpPr>
          <p:nvPr>
            <p:ph type="title"/>
          </p:nvPr>
        </p:nvSpPr>
        <p:spPr>
          <a:xfrm>
            <a:off x="990600" y="1676400"/>
            <a:ext cx="7772400" cy="1462088"/>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391" name="Body Level One…"/>
          <p:cNvSpPr txBox="1">
            <a:spLocks noGrp="1"/>
          </p:cNvSpPr>
          <p:nvPr>
            <p:ph type="body" sz="quarter" idx="1"/>
          </p:nvPr>
        </p:nvSpPr>
        <p:spPr>
          <a:xfrm>
            <a:off x="1371600" y="3886200"/>
            <a:ext cx="6400800" cy="1752600"/>
          </a:xfrm>
          <a:prstGeom prst="rect">
            <a:avLst/>
          </a:prstGeom>
        </p:spPr>
        <p:txBody>
          <a:bodyPr/>
          <a:lstStyle>
            <a:lvl1pPr marL="0" indent="0" algn="ctr">
              <a:buSzTx/>
              <a:buFontTx/>
              <a:buNone/>
              <a:defRPr>
                <a:latin typeface="Tahoma"/>
                <a:ea typeface="Tahoma"/>
                <a:cs typeface="Tahoma"/>
                <a:sym typeface="Tahoma"/>
              </a:defRPr>
            </a:lvl1pPr>
            <a:lvl2pPr algn="ctr">
              <a:buSzPct val="55000"/>
              <a:buFontTx/>
              <a:buChar char="■"/>
              <a:defRPr>
                <a:latin typeface="Tahoma"/>
                <a:ea typeface="Tahoma"/>
                <a:cs typeface="Tahoma"/>
                <a:sym typeface="Tahoma"/>
              </a:defRPr>
            </a:lvl2pPr>
            <a:lvl3pPr algn="ctr">
              <a:buSzPct val="50000"/>
              <a:buFontTx/>
              <a:buChar char="■"/>
              <a:defRPr>
                <a:latin typeface="Tahoma"/>
                <a:ea typeface="Tahoma"/>
                <a:cs typeface="Tahoma"/>
                <a:sym typeface="Tahoma"/>
              </a:defRPr>
            </a:lvl3pPr>
            <a:lvl4pPr algn="ctr">
              <a:buSzPct val="55000"/>
              <a:buFontTx/>
              <a:buChar char="■"/>
              <a:defRPr>
                <a:latin typeface="Tahoma"/>
                <a:ea typeface="Tahoma"/>
                <a:cs typeface="Tahoma"/>
                <a:sym typeface="Tahoma"/>
              </a:defRPr>
            </a:lvl4pPr>
            <a:lvl5pPr algn="ct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392" name="Slide Number"/>
          <p:cNvSpPr txBox="1">
            <a:spLocks noGrp="1"/>
          </p:cNvSpPr>
          <p:nvPr>
            <p:ph type="sldNum" sz="quarter" idx="2"/>
          </p:nvPr>
        </p:nvSpPr>
        <p:spPr>
          <a:xfrm>
            <a:off x="8464738" y="6398260"/>
            <a:ext cx="298263" cy="307340"/>
          </a:xfrm>
          <a:prstGeom prst="rect">
            <a:avLst/>
          </a:prstGeom>
        </p:spPr>
        <p:txBody>
          <a:bodyPr anchor="b"/>
          <a:lstStyle>
            <a:lvl1pPr>
              <a:defRPr sz="1400">
                <a:solidFill>
                  <a:srgbClr val="1C1C1C"/>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399"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00"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01"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02"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03"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04"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05"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06" name="Title Text"/>
          <p:cNvSpPr txBox="1">
            <a:spLocks noGrp="1"/>
          </p:cNvSpPr>
          <p:nvPr>
            <p:ph type="title"/>
          </p:nvPr>
        </p:nvSpPr>
        <p:spPr>
          <a:xfrm>
            <a:off x="1150937" y="214313"/>
            <a:ext cx="7793038" cy="1462088"/>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407" name="Body Level One…"/>
          <p:cNvSpPr txBox="1">
            <a:spLocks noGrp="1"/>
          </p:cNvSpPr>
          <p:nvPr>
            <p:ph type="body" sz="half" idx="1"/>
          </p:nvPr>
        </p:nvSpPr>
        <p:spPr>
          <a:xfrm>
            <a:off x="1182687" y="2017713"/>
            <a:ext cx="7772401" cy="4114801"/>
          </a:xfrm>
          <a:prstGeom prst="rect">
            <a:avLst/>
          </a:prstGeom>
        </p:spPr>
        <p:txBody>
          <a:bodyPr/>
          <a:lstStyle>
            <a:lvl1pPr>
              <a:buClr>
                <a:srgbClr val="3333CC"/>
              </a:buClr>
              <a:buSzPct val="60000"/>
              <a:buFontTx/>
              <a:buChar char="■"/>
              <a:defRPr>
                <a:latin typeface="Tahoma"/>
                <a:ea typeface="Tahoma"/>
                <a:cs typeface="Tahoma"/>
                <a:sym typeface="Tahoma"/>
              </a:defRPr>
            </a:lvl1pPr>
            <a:lvl2pPr>
              <a:buClr>
                <a:srgbClr val="3333CC"/>
              </a:buClr>
              <a:buSzPct val="55000"/>
              <a:buFontTx/>
              <a:buChar char="■"/>
              <a:defRPr>
                <a:latin typeface="Tahoma"/>
                <a:ea typeface="Tahoma"/>
                <a:cs typeface="Tahoma"/>
                <a:sym typeface="Tahoma"/>
              </a:defRPr>
            </a:lvl2pPr>
            <a:lvl3pPr>
              <a:buClr>
                <a:srgbClr val="3333CC"/>
              </a:buClr>
              <a:buSzPct val="50000"/>
              <a:buFontTx/>
              <a:buChar char="■"/>
              <a:defRPr>
                <a:latin typeface="Tahoma"/>
                <a:ea typeface="Tahoma"/>
                <a:cs typeface="Tahoma"/>
                <a:sym typeface="Tahoma"/>
              </a:defRPr>
            </a:lvl3pPr>
            <a:lvl4pPr>
              <a:buClr>
                <a:srgbClr val="3333CC"/>
              </a:buClr>
              <a:buSzPct val="55000"/>
              <a:buFontTx/>
              <a:buChar char="■"/>
              <a:defRPr>
                <a:latin typeface="Tahoma"/>
                <a:ea typeface="Tahoma"/>
                <a:cs typeface="Tahoma"/>
                <a:sym typeface="Tahoma"/>
              </a:defRPr>
            </a:lvl4pPr>
            <a:lvl5pPr>
              <a:buClr>
                <a:srgbClr val="3333CC"/>
              </a:buCl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408"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415"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16"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17"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18"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19"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20"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21"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22" name="Title Text"/>
          <p:cNvSpPr txBox="1">
            <a:spLocks noGrp="1"/>
          </p:cNvSpPr>
          <p:nvPr>
            <p:ph type="title"/>
          </p:nvPr>
        </p:nvSpPr>
        <p:spPr>
          <a:xfrm>
            <a:off x="722312" y="4406900"/>
            <a:ext cx="7772401" cy="1362075"/>
          </a:xfrm>
          <a:prstGeom prst="rect">
            <a:avLst/>
          </a:prstGeom>
        </p:spPr>
        <p:txBody>
          <a:bodyPr anchor="t"/>
          <a:lstStyle>
            <a:lvl1pPr algn="l">
              <a:defRPr sz="4000" cap="all">
                <a:solidFill>
                  <a:srgbClr val="333399"/>
                </a:solidFill>
                <a:latin typeface="Tahoma Bold"/>
                <a:ea typeface="Tahoma Bold"/>
                <a:cs typeface="Tahoma Bold"/>
                <a:sym typeface="Tahoma Bold"/>
              </a:defRPr>
            </a:lvl1pPr>
          </a:lstStyle>
          <a:p>
            <a:r>
              <a:t>Title Text</a:t>
            </a:r>
          </a:p>
        </p:txBody>
      </p:sp>
      <p:sp>
        <p:nvSpPr>
          <p:cNvPr id="1423" name="Body Level One…"/>
          <p:cNvSpPr txBox="1">
            <a:spLocks noGrp="1"/>
          </p:cNvSpPr>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latin typeface="Tahoma"/>
                <a:ea typeface="Tahoma"/>
                <a:cs typeface="Tahoma"/>
                <a:sym typeface="Tahoma"/>
              </a:defRPr>
            </a:lvl1pPr>
            <a:lvl2pPr marL="0" indent="457200">
              <a:spcBef>
                <a:spcPts val="400"/>
              </a:spcBef>
              <a:buSzTx/>
              <a:buFontTx/>
              <a:buNone/>
              <a:defRPr sz="2000">
                <a:latin typeface="Tahoma"/>
                <a:ea typeface="Tahoma"/>
                <a:cs typeface="Tahoma"/>
                <a:sym typeface="Tahoma"/>
              </a:defRPr>
            </a:lvl2pPr>
            <a:lvl3pPr marL="0" indent="914400">
              <a:spcBef>
                <a:spcPts val="400"/>
              </a:spcBef>
              <a:buSzTx/>
              <a:buFontTx/>
              <a:buNone/>
              <a:defRPr sz="2000">
                <a:latin typeface="Tahoma"/>
                <a:ea typeface="Tahoma"/>
                <a:cs typeface="Tahoma"/>
                <a:sym typeface="Tahoma"/>
              </a:defRPr>
            </a:lvl3pPr>
            <a:lvl4pPr marL="0" indent="1371600">
              <a:spcBef>
                <a:spcPts val="400"/>
              </a:spcBef>
              <a:buSzTx/>
              <a:buFontTx/>
              <a:buNone/>
              <a:defRPr sz="2000">
                <a:latin typeface="Tahoma"/>
                <a:ea typeface="Tahoma"/>
                <a:cs typeface="Tahoma"/>
                <a:sym typeface="Tahoma"/>
              </a:defRPr>
            </a:lvl4pPr>
            <a:lvl5pPr marL="0" indent="1828800">
              <a:spcBef>
                <a:spcPts val="400"/>
              </a:spcBef>
              <a:buSzTx/>
              <a:buFontTx/>
              <a:buNone/>
              <a:defRPr sz="2000">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424"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3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431"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32"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33"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34"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35"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36"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37"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38" name="Title Text"/>
          <p:cNvSpPr txBox="1">
            <a:spLocks noGrp="1"/>
          </p:cNvSpPr>
          <p:nvPr>
            <p:ph type="title"/>
          </p:nvPr>
        </p:nvSpPr>
        <p:spPr>
          <a:xfrm>
            <a:off x="1150937" y="214313"/>
            <a:ext cx="7793038" cy="1462088"/>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439" name="Body Level One…"/>
          <p:cNvSpPr txBox="1">
            <a:spLocks noGrp="1"/>
          </p:cNvSpPr>
          <p:nvPr>
            <p:ph type="body" sz="quarter" idx="1"/>
          </p:nvPr>
        </p:nvSpPr>
        <p:spPr>
          <a:xfrm>
            <a:off x="1182687" y="2017713"/>
            <a:ext cx="3810001" cy="4114801"/>
          </a:xfrm>
          <a:prstGeom prst="rect">
            <a:avLst/>
          </a:prstGeom>
        </p:spPr>
        <p:txBody>
          <a:bodyPr/>
          <a:lstStyle>
            <a:lvl1pPr>
              <a:spcBef>
                <a:spcPts val="600"/>
              </a:spcBef>
              <a:buClr>
                <a:srgbClr val="3333CC"/>
              </a:buClr>
              <a:buSzPct val="60000"/>
              <a:buFontTx/>
              <a:buChar char="■"/>
              <a:defRPr sz="2800">
                <a:latin typeface="Tahoma"/>
                <a:ea typeface="Tahoma"/>
                <a:cs typeface="Tahoma"/>
                <a:sym typeface="Tahoma"/>
              </a:defRPr>
            </a:lvl1pPr>
            <a:lvl2pPr marL="790575" indent="-333375">
              <a:spcBef>
                <a:spcPts val="600"/>
              </a:spcBef>
              <a:buClr>
                <a:srgbClr val="3333CC"/>
              </a:buClr>
              <a:buSzPct val="55000"/>
              <a:buFontTx/>
              <a:buChar char="■"/>
              <a:defRPr sz="2800">
                <a:latin typeface="Tahoma"/>
                <a:ea typeface="Tahoma"/>
                <a:cs typeface="Tahoma"/>
                <a:sym typeface="Tahoma"/>
              </a:defRPr>
            </a:lvl2pPr>
            <a:lvl3pPr marL="1234439" indent="-320039">
              <a:spcBef>
                <a:spcPts val="600"/>
              </a:spcBef>
              <a:buClr>
                <a:srgbClr val="3333CC"/>
              </a:buClr>
              <a:buSzPct val="50000"/>
              <a:buFontTx/>
              <a:buChar char="■"/>
              <a:defRPr sz="2800">
                <a:latin typeface="Tahoma"/>
                <a:ea typeface="Tahoma"/>
                <a:cs typeface="Tahoma"/>
                <a:sym typeface="Tahoma"/>
              </a:defRPr>
            </a:lvl3pPr>
            <a:lvl4pPr marL="1727200" indent="-355600">
              <a:spcBef>
                <a:spcPts val="600"/>
              </a:spcBef>
              <a:buClr>
                <a:srgbClr val="3333CC"/>
              </a:buClr>
              <a:buSzPct val="55000"/>
              <a:buFontTx/>
              <a:buChar char="■"/>
              <a:defRPr sz="2800">
                <a:latin typeface="Tahoma"/>
                <a:ea typeface="Tahoma"/>
                <a:cs typeface="Tahoma"/>
                <a:sym typeface="Tahoma"/>
              </a:defRPr>
            </a:lvl4pPr>
            <a:lvl5pPr marL="2184400" indent="-355600">
              <a:spcBef>
                <a:spcPts val="600"/>
              </a:spcBef>
              <a:buClr>
                <a:srgbClr val="3333CC"/>
              </a:buClr>
              <a:buSzPct val="50000"/>
              <a:buFontTx/>
              <a:buChar char="■"/>
              <a:defRPr sz="2800">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440"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447"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48"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49"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50"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51"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52"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53"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54" name="Title Text"/>
          <p:cNvSpPr txBox="1">
            <a:spLocks noGrp="1"/>
          </p:cNvSpPr>
          <p:nvPr>
            <p:ph type="title"/>
          </p:nvPr>
        </p:nvSpPr>
        <p:spPr>
          <a:xfrm>
            <a:off x="457200" y="274638"/>
            <a:ext cx="8229600" cy="1143001"/>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455" name="Body Level One…"/>
          <p:cNvSpPr txBox="1">
            <a:spLocks noGrp="1"/>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a:latin typeface="Tahoma Bold"/>
                <a:ea typeface="Tahoma Bold"/>
                <a:cs typeface="Tahoma Bold"/>
                <a:sym typeface="Tahoma Bold"/>
              </a:defRPr>
            </a:lvl1pPr>
            <a:lvl2pPr marL="0" indent="457200">
              <a:spcBef>
                <a:spcPts val="500"/>
              </a:spcBef>
              <a:buSzTx/>
              <a:buFontTx/>
              <a:buNone/>
              <a:defRPr sz="2400">
                <a:latin typeface="Tahoma Bold"/>
                <a:ea typeface="Tahoma Bold"/>
                <a:cs typeface="Tahoma Bold"/>
                <a:sym typeface="Tahoma Bold"/>
              </a:defRPr>
            </a:lvl2pPr>
            <a:lvl3pPr marL="0" indent="914400">
              <a:spcBef>
                <a:spcPts val="500"/>
              </a:spcBef>
              <a:buSzTx/>
              <a:buFontTx/>
              <a:buNone/>
              <a:defRPr sz="2400">
                <a:latin typeface="Tahoma Bold"/>
                <a:ea typeface="Tahoma Bold"/>
                <a:cs typeface="Tahoma Bold"/>
                <a:sym typeface="Tahoma Bold"/>
              </a:defRPr>
            </a:lvl3pPr>
            <a:lvl4pPr marL="0" indent="1371600">
              <a:spcBef>
                <a:spcPts val="500"/>
              </a:spcBef>
              <a:buSzTx/>
              <a:buFontTx/>
              <a:buNone/>
              <a:defRPr sz="2400">
                <a:latin typeface="Tahoma Bold"/>
                <a:ea typeface="Tahoma Bold"/>
                <a:cs typeface="Tahoma Bold"/>
                <a:sym typeface="Tahoma Bold"/>
              </a:defRPr>
            </a:lvl4pPr>
            <a:lvl5pPr marL="0" indent="1828800">
              <a:spcBef>
                <a:spcPts val="500"/>
              </a:spcBef>
              <a:buSzTx/>
              <a:buFontTx/>
              <a:buNone/>
              <a:defRPr sz="2400">
                <a:latin typeface="Tahoma Bold"/>
                <a:ea typeface="Tahoma Bold"/>
                <a:cs typeface="Tahoma Bold"/>
                <a:sym typeface="Tahoma Bold"/>
              </a:defRPr>
            </a:lvl5pPr>
          </a:lstStyle>
          <a:p>
            <a:r>
              <a:t>Body Level One</a:t>
            </a:r>
          </a:p>
          <a:p>
            <a:pPr lvl="1"/>
            <a:r>
              <a:t>Body Level Two</a:t>
            </a:r>
          </a:p>
          <a:p>
            <a:pPr lvl="2"/>
            <a:r>
              <a:t>Body Level Three</a:t>
            </a:r>
          </a:p>
          <a:p>
            <a:pPr lvl="3"/>
            <a:r>
              <a:t>Body Level Four</a:t>
            </a:r>
          </a:p>
          <a:p>
            <a:pPr lvl="4"/>
            <a:r>
              <a:t>Body Level Five</a:t>
            </a:r>
          </a:p>
        </p:txBody>
      </p:sp>
      <p:sp>
        <p:nvSpPr>
          <p:cNvPr id="1456" name="Text Placeholder 4"/>
          <p:cNvSpPr>
            <a:spLocks noGrp="1"/>
          </p:cNvSpPr>
          <p:nvPr>
            <p:ph type="body" sz="quarter" idx="21"/>
          </p:nvPr>
        </p:nvSpPr>
        <p:spPr>
          <a:xfrm>
            <a:off x="4645025" y="1535112"/>
            <a:ext cx="4041775" cy="639763"/>
          </a:xfrm>
          <a:prstGeom prst="rect">
            <a:avLst/>
          </a:prstGeom>
        </p:spPr>
        <p:txBody>
          <a:bodyPr anchor="b"/>
          <a:lstStyle/>
          <a:p>
            <a:pPr marL="0" indent="0">
              <a:spcBef>
                <a:spcPts val="500"/>
              </a:spcBef>
              <a:buSzTx/>
              <a:buFontTx/>
              <a:buNone/>
              <a:defRPr sz="2400">
                <a:latin typeface="Tahoma Bold"/>
                <a:ea typeface="Tahoma Bold"/>
                <a:cs typeface="Tahoma Bold"/>
                <a:sym typeface="Tahoma Bold"/>
              </a:defRPr>
            </a:pPr>
            <a:endParaRPr/>
          </a:p>
        </p:txBody>
      </p:sp>
      <p:sp>
        <p:nvSpPr>
          <p:cNvPr id="1457"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464"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65"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66"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67"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68"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69"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70"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71" name="Title Text"/>
          <p:cNvSpPr txBox="1">
            <a:spLocks noGrp="1"/>
          </p:cNvSpPr>
          <p:nvPr>
            <p:ph type="title"/>
          </p:nvPr>
        </p:nvSpPr>
        <p:spPr>
          <a:xfrm>
            <a:off x="1150937" y="214313"/>
            <a:ext cx="7793038" cy="1462088"/>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472"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79"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80"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81"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82"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83"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84"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85"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86"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3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493"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94"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95"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96"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97"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498"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499"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00" name="Title Text"/>
          <p:cNvSpPr txBox="1">
            <a:spLocks noGrp="1"/>
          </p:cNvSpPr>
          <p:nvPr>
            <p:ph type="title"/>
          </p:nvPr>
        </p:nvSpPr>
        <p:spPr>
          <a:xfrm>
            <a:off x="457200" y="273050"/>
            <a:ext cx="3008314" cy="1162050"/>
          </a:xfrm>
          <a:prstGeom prst="rect">
            <a:avLst/>
          </a:prstGeom>
        </p:spPr>
        <p:txBody>
          <a:bodyPr anchor="b"/>
          <a:lstStyle>
            <a:lvl1pPr algn="l">
              <a:defRPr sz="2000">
                <a:solidFill>
                  <a:srgbClr val="333399"/>
                </a:solidFill>
                <a:latin typeface="Tahoma Bold"/>
                <a:ea typeface="Tahoma Bold"/>
                <a:cs typeface="Tahoma Bold"/>
                <a:sym typeface="Tahoma Bold"/>
              </a:defRPr>
            </a:lvl1pPr>
          </a:lstStyle>
          <a:p>
            <a:r>
              <a:t>Title Text</a:t>
            </a:r>
          </a:p>
        </p:txBody>
      </p:sp>
      <p:sp>
        <p:nvSpPr>
          <p:cNvPr id="1501" name="Body Level One…"/>
          <p:cNvSpPr txBox="1">
            <a:spLocks noGrp="1"/>
          </p:cNvSpPr>
          <p:nvPr>
            <p:ph type="body" sz="half" idx="1"/>
          </p:nvPr>
        </p:nvSpPr>
        <p:spPr>
          <a:xfrm>
            <a:off x="3575050" y="273050"/>
            <a:ext cx="5111750" cy="5853113"/>
          </a:xfrm>
          <a:prstGeom prst="rect">
            <a:avLst/>
          </a:prstGeom>
        </p:spPr>
        <p:txBody>
          <a:bodyPr/>
          <a:lstStyle>
            <a:lvl1pPr>
              <a:buClr>
                <a:srgbClr val="3333CC"/>
              </a:buClr>
              <a:buSzPct val="60000"/>
              <a:buFontTx/>
              <a:buChar char="■"/>
              <a:defRPr>
                <a:latin typeface="Tahoma"/>
                <a:ea typeface="Tahoma"/>
                <a:cs typeface="Tahoma"/>
                <a:sym typeface="Tahoma"/>
              </a:defRPr>
            </a:lvl1pPr>
            <a:lvl2pPr>
              <a:buClr>
                <a:srgbClr val="3333CC"/>
              </a:buClr>
              <a:buSzPct val="55000"/>
              <a:buFontTx/>
              <a:buChar char="■"/>
              <a:defRPr>
                <a:latin typeface="Tahoma"/>
                <a:ea typeface="Tahoma"/>
                <a:cs typeface="Tahoma"/>
                <a:sym typeface="Tahoma"/>
              </a:defRPr>
            </a:lvl2pPr>
            <a:lvl3pPr>
              <a:buClr>
                <a:srgbClr val="3333CC"/>
              </a:buClr>
              <a:buSzPct val="50000"/>
              <a:buFontTx/>
              <a:buChar char="■"/>
              <a:defRPr>
                <a:latin typeface="Tahoma"/>
                <a:ea typeface="Tahoma"/>
                <a:cs typeface="Tahoma"/>
                <a:sym typeface="Tahoma"/>
              </a:defRPr>
            </a:lvl3pPr>
            <a:lvl4pPr>
              <a:buClr>
                <a:srgbClr val="3333CC"/>
              </a:buClr>
              <a:buSzPct val="55000"/>
              <a:buFontTx/>
              <a:buChar char="■"/>
              <a:defRPr>
                <a:latin typeface="Tahoma"/>
                <a:ea typeface="Tahoma"/>
                <a:cs typeface="Tahoma"/>
                <a:sym typeface="Tahoma"/>
              </a:defRPr>
            </a:lvl4pPr>
            <a:lvl5pPr>
              <a:buClr>
                <a:srgbClr val="3333CC"/>
              </a:buCl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502" name="Text Placeholder 3"/>
          <p:cNvSpPr>
            <a:spLocks noGrp="1"/>
          </p:cNvSpPr>
          <p:nvPr>
            <p:ph type="body" sz="quarter" idx="21"/>
          </p:nvPr>
        </p:nvSpPr>
        <p:spPr>
          <a:xfrm>
            <a:off x="457199" y="1435100"/>
            <a:ext cx="3008315" cy="4691063"/>
          </a:xfrm>
          <a:prstGeom prst="rect">
            <a:avLst/>
          </a:prstGeom>
        </p:spPr>
        <p:txBody>
          <a:bodyPr/>
          <a:lstStyle/>
          <a:p>
            <a:pPr marL="0" indent="0">
              <a:spcBef>
                <a:spcPts val="300"/>
              </a:spcBef>
              <a:buSzTx/>
              <a:buFontTx/>
              <a:buNone/>
              <a:defRPr sz="1400">
                <a:latin typeface="Tahoma"/>
                <a:ea typeface="Tahoma"/>
                <a:cs typeface="Tahoma"/>
                <a:sym typeface="Tahoma"/>
              </a:defRPr>
            </a:pPr>
            <a:endParaRPr/>
          </a:p>
        </p:txBody>
      </p:sp>
      <p:sp>
        <p:nvSpPr>
          <p:cNvPr id="1503"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3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1510"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11"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12"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13"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14"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15"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16"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17" name="Title Text"/>
          <p:cNvSpPr txBox="1">
            <a:spLocks noGrp="1"/>
          </p:cNvSpPr>
          <p:nvPr>
            <p:ph type="title"/>
          </p:nvPr>
        </p:nvSpPr>
        <p:spPr>
          <a:xfrm>
            <a:off x="1792288" y="4800600"/>
            <a:ext cx="5486401" cy="566738"/>
          </a:xfrm>
          <a:prstGeom prst="rect">
            <a:avLst/>
          </a:prstGeom>
        </p:spPr>
        <p:txBody>
          <a:bodyPr anchor="b"/>
          <a:lstStyle>
            <a:lvl1pPr algn="l">
              <a:defRPr sz="2000">
                <a:solidFill>
                  <a:srgbClr val="333399"/>
                </a:solidFill>
                <a:latin typeface="Tahoma Bold"/>
                <a:ea typeface="Tahoma Bold"/>
                <a:cs typeface="Tahoma Bold"/>
                <a:sym typeface="Tahoma Bold"/>
              </a:defRPr>
            </a:lvl1pPr>
          </a:lstStyle>
          <a:p>
            <a:r>
              <a:t>Title Text</a:t>
            </a:r>
          </a:p>
        </p:txBody>
      </p:sp>
      <p:sp>
        <p:nvSpPr>
          <p:cNvPr id="1518" name="Picture Placeholder 2"/>
          <p:cNvSpPr>
            <a:spLocks noGrp="1"/>
          </p:cNvSpPr>
          <p:nvPr>
            <p:ph type="pic" sz="half" idx="21"/>
          </p:nvPr>
        </p:nvSpPr>
        <p:spPr>
          <a:xfrm>
            <a:off x="1792288" y="612775"/>
            <a:ext cx="5486401" cy="4114800"/>
          </a:xfrm>
          <a:prstGeom prst="rect">
            <a:avLst/>
          </a:prstGeom>
        </p:spPr>
        <p:txBody>
          <a:bodyPr lIns="91439" rIns="91439">
            <a:noAutofit/>
          </a:bodyPr>
          <a:lstStyle/>
          <a:p>
            <a:endParaRPr/>
          </a:p>
        </p:txBody>
      </p:sp>
      <p:sp>
        <p:nvSpPr>
          <p:cNvPr id="1519" name="Body Level One…"/>
          <p:cNvSpPr txBox="1">
            <a:spLocks noGrp="1"/>
          </p:cNvSpPr>
          <p:nvPr>
            <p:ph type="body" sz="quarter" idx="1"/>
          </p:nvPr>
        </p:nvSpPr>
        <p:spPr>
          <a:xfrm>
            <a:off x="1792288" y="5367337"/>
            <a:ext cx="5486401" cy="804863"/>
          </a:xfrm>
          <a:prstGeom prst="rect">
            <a:avLst/>
          </a:prstGeom>
        </p:spPr>
        <p:txBody>
          <a:bodyPr/>
          <a:lstStyle>
            <a:lvl1pPr marL="0" indent="0">
              <a:spcBef>
                <a:spcPts val="300"/>
              </a:spcBef>
              <a:buSzTx/>
              <a:buFontTx/>
              <a:buNone/>
              <a:defRPr sz="1400">
                <a:latin typeface="Tahoma"/>
                <a:ea typeface="Tahoma"/>
                <a:cs typeface="Tahoma"/>
                <a:sym typeface="Tahoma"/>
              </a:defRPr>
            </a:lvl1pPr>
            <a:lvl2pPr marL="0" indent="457200">
              <a:spcBef>
                <a:spcPts val="300"/>
              </a:spcBef>
              <a:buSzTx/>
              <a:buFontTx/>
              <a:buNone/>
              <a:defRPr sz="1400">
                <a:latin typeface="Tahoma"/>
                <a:ea typeface="Tahoma"/>
                <a:cs typeface="Tahoma"/>
                <a:sym typeface="Tahoma"/>
              </a:defRPr>
            </a:lvl2pPr>
            <a:lvl3pPr marL="0" indent="914400">
              <a:spcBef>
                <a:spcPts val="300"/>
              </a:spcBef>
              <a:buSzTx/>
              <a:buFontTx/>
              <a:buNone/>
              <a:defRPr sz="1400">
                <a:latin typeface="Tahoma"/>
                <a:ea typeface="Tahoma"/>
                <a:cs typeface="Tahoma"/>
                <a:sym typeface="Tahoma"/>
              </a:defRPr>
            </a:lvl3pPr>
            <a:lvl4pPr marL="0" indent="1371600">
              <a:spcBef>
                <a:spcPts val="300"/>
              </a:spcBef>
              <a:buSzTx/>
              <a:buFontTx/>
              <a:buNone/>
              <a:defRPr sz="1400">
                <a:latin typeface="Tahoma"/>
                <a:ea typeface="Tahoma"/>
                <a:cs typeface="Tahoma"/>
                <a:sym typeface="Tahoma"/>
              </a:defRPr>
            </a:lvl4pPr>
            <a:lvl5pPr marL="0" indent="1828800">
              <a:spcBef>
                <a:spcPts val="300"/>
              </a:spcBef>
              <a:buSzTx/>
              <a:buFontTx/>
              <a:buNone/>
              <a:defRPr sz="1400">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520"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163" name="Title Text"/>
          <p:cNvSpPr txBox="1">
            <a:spLocks noGrp="1"/>
          </p:cNvSpPr>
          <p:nvPr>
            <p:ph type="title"/>
          </p:nvPr>
        </p:nvSpPr>
        <p:spPr>
          <a:xfrm>
            <a:off x="839787" y="457200"/>
            <a:ext cx="3932239" cy="1600200"/>
          </a:xfrm>
          <a:prstGeom prst="rect">
            <a:avLst/>
          </a:prstGeom>
        </p:spPr>
        <p:txBody>
          <a:bodyPr anchor="b"/>
          <a:lstStyle>
            <a:lvl1pPr algn="l">
              <a:lnSpc>
                <a:spcPct val="90000"/>
              </a:lnSpc>
              <a:defRPr sz="3200">
                <a:latin typeface="Calibri Light"/>
                <a:ea typeface="Calibri Light"/>
                <a:cs typeface="Calibri Light"/>
                <a:sym typeface="Calibri Light"/>
              </a:defRPr>
            </a:lvl1pPr>
          </a:lstStyle>
          <a:p>
            <a:r>
              <a:t>Title Text</a:t>
            </a:r>
          </a:p>
        </p:txBody>
      </p:sp>
      <p:sp>
        <p:nvSpPr>
          <p:cNvPr id="164" name="Picture Placeholder 2"/>
          <p:cNvSpPr>
            <a:spLocks noGrp="1"/>
          </p:cNvSpPr>
          <p:nvPr>
            <p:ph type="pic" sz="half" idx="21"/>
          </p:nvPr>
        </p:nvSpPr>
        <p:spPr>
          <a:xfrm>
            <a:off x="5183187" y="987425"/>
            <a:ext cx="6172201" cy="4873625"/>
          </a:xfrm>
          <a:prstGeom prst="rect">
            <a:avLst/>
          </a:prstGeom>
        </p:spPr>
        <p:txBody>
          <a:bodyPr lIns="91439" rIns="91439">
            <a:noAutofit/>
          </a:bodyPr>
          <a:lstStyle/>
          <a:p>
            <a:endParaRPr/>
          </a:p>
        </p:txBody>
      </p:sp>
      <p:sp>
        <p:nvSpPr>
          <p:cNvPr id="165" name="Body Level One…"/>
          <p:cNvSpPr txBox="1">
            <a:spLocks noGrp="1"/>
          </p:cNvSpPr>
          <p:nvPr>
            <p:ph type="body" sz="quarter" idx="1"/>
          </p:nvPr>
        </p:nvSpPr>
        <p:spPr>
          <a:xfrm>
            <a:off x="839787" y="2057400"/>
            <a:ext cx="3932239" cy="3811588"/>
          </a:xfrm>
          <a:prstGeom prst="rect">
            <a:avLst/>
          </a:prstGeom>
        </p:spPr>
        <p:txBody>
          <a:bodyPr/>
          <a:lstStyle>
            <a:lvl1pPr marL="0" indent="0">
              <a:lnSpc>
                <a:spcPct val="90000"/>
              </a:lnSpc>
              <a:spcBef>
                <a:spcPts val="1000"/>
              </a:spcBef>
              <a:buSzTx/>
              <a:buFontTx/>
              <a:buNone/>
              <a:defRPr sz="1600"/>
            </a:lvl1pPr>
            <a:lvl2pPr marL="0" indent="457200">
              <a:lnSpc>
                <a:spcPct val="90000"/>
              </a:lnSpc>
              <a:spcBef>
                <a:spcPts val="1000"/>
              </a:spcBef>
              <a:buSzTx/>
              <a:buFontTx/>
              <a:buNone/>
              <a:defRPr sz="1600"/>
            </a:lvl2pPr>
            <a:lvl3pPr marL="0" indent="914400">
              <a:lnSpc>
                <a:spcPct val="90000"/>
              </a:lnSpc>
              <a:spcBef>
                <a:spcPts val="1000"/>
              </a:spcBef>
              <a:buSzTx/>
              <a:buFontTx/>
              <a:buNone/>
              <a:defRPr sz="1600"/>
            </a:lvl3pPr>
            <a:lvl4pPr marL="0" indent="1371600">
              <a:lnSpc>
                <a:spcPct val="90000"/>
              </a:lnSpc>
              <a:spcBef>
                <a:spcPts val="1000"/>
              </a:spcBef>
              <a:buSzTx/>
              <a:buFontTx/>
              <a:buNone/>
              <a:defRPr sz="1600"/>
            </a:lvl4pPr>
            <a:lvl5pPr marL="0" indent="1828800">
              <a:lnSpc>
                <a:spcPct val="90000"/>
              </a:lnSpc>
              <a:spcBef>
                <a:spcPts val="1000"/>
              </a:spcBef>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166"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type="tx">
  <p:cSld name="Title, Text, and Content">
    <p:spTree>
      <p:nvGrpSpPr>
        <p:cNvPr id="1" name=""/>
        <p:cNvGrpSpPr/>
        <p:nvPr/>
      </p:nvGrpSpPr>
      <p:grpSpPr>
        <a:xfrm>
          <a:off x="0" y="0"/>
          <a:ext cx="0" cy="0"/>
          <a:chOff x="0" y="0"/>
          <a:chExt cx="0" cy="0"/>
        </a:xfrm>
      </p:grpSpPr>
      <p:sp>
        <p:nvSpPr>
          <p:cNvPr id="1527"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28"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29"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30"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31"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32"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33"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34" name="Title Text"/>
          <p:cNvSpPr txBox="1">
            <a:spLocks noGrp="1"/>
          </p:cNvSpPr>
          <p:nvPr>
            <p:ph type="title"/>
          </p:nvPr>
        </p:nvSpPr>
        <p:spPr>
          <a:xfrm>
            <a:off x="1150937" y="214313"/>
            <a:ext cx="7793038" cy="1462088"/>
          </a:xfrm>
          <a:prstGeom prst="rect">
            <a:avLst/>
          </a:prstGeom>
        </p:spPr>
        <p:txBody>
          <a:bodyPr anchor="b"/>
          <a:lstStyle>
            <a:lvl1pPr algn="l">
              <a:defRPr>
                <a:solidFill>
                  <a:srgbClr val="333399"/>
                </a:solidFill>
                <a:latin typeface="Tahoma"/>
                <a:ea typeface="Tahoma"/>
                <a:cs typeface="Tahoma"/>
                <a:sym typeface="Tahoma"/>
              </a:defRPr>
            </a:lvl1pPr>
          </a:lstStyle>
          <a:p>
            <a:r>
              <a:t>Title Text</a:t>
            </a:r>
          </a:p>
        </p:txBody>
      </p:sp>
      <p:sp>
        <p:nvSpPr>
          <p:cNvPr id="1535" name="Body Level One…"/>
          <p:cNvSpPr txBox="1">
            <a:spLocks noGrp="1"/>
          </p:cNvSpPr>
          <p:nvPr>
            <p:ph type="body" sz="quarter" idx="1"/>
          </p:nvPr>
        </p:nvSpPr>
        <p:spPr>
          <a:xfrm>
            <a:off x="1182687" y="2017713"/>
            <a:ext cx="3810001" cy="4114801"/>
          </a:xfrm>
          <a:prstGeom prst="rect">
            <a:avLst/>
          </a:prstGeom>
        </p:spPr>
        <p:txBody>
          <a:bodyPr/>
          <a:lstStyle>
            <a:lvl1pPr>
              <a:buClr>
                <a:srgbClr val="3333CC"/>
              </a:buClr>
              <a:buSzPct val="60000"/>
              <a:buFontTx/>
              <a:buChar char="■"/>
              <a:defRPr>
                <a:latin typeface="Tahoma"/>
                <a:ea typeface="Tahoma"/>
                <a:cs typeface="Tahoma"/>
                <a:sym typeface="Tahoma"/>
              </a:defRPr>
            </a:lvl1pPr>
            <a:lvl2pPr>
              <a:buClr>
                <a:srgbClr val="3333CC"/>
              </a:buClr>
              <a:buSzPct val="55000"/>
              <a:buFontTx/>
              <a:buChar char="■"/>
              <a:defRPr>
                <a:latin typeface="Tahoma"/>
                <a:ea typeface="Tahoma"/>
                <a:cs typeface="Tahoma"/>
                <a:sym typeface="Tahoma"/>
              </a:defRPr>
            </a:lvl2pPr>
            <a:lvl3pPr>
              <a:buClr>
                <a:srgbClr val="3333CC"/>
              </a:buClr>
              <a:buSzPct val="50000"/>
              <a:buFontTx/>
              <a:buChar char="■"/>
              <a:defRPr>
                <a:latin typeface="Tahoma"/>
                <a:ea typeface="Tahoma"/>
                <a:cs typeface="Tahoma"/>
                <a:sym typeface="Tahoma"/>
              </a:defRPr>
            </a:lvl3pPr>
            <a:lvl4pPr>
              <a:buClr>
                <a:srgbClr val="3333CC"/>
              </a:buClr>
              <a:buSzPct val="55000"/>
              <a:buFontTx/>
              <a:buChar char="■"/>
              <a:defRPr>
                <a:latin typeface="Tahoma"/>
                <a:ea typeface="Tahoma"/>
                <a:cs typeface="Tahoma"/>
                <a:sym typeface="Tahoma"/>
              </a:defRPr>
            </a:lvl4pPr>
            <a:lvl5pPr>
              <a:buClr>
                <a:srgbClr val="3333CC"/>
              </a:buCl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536" name="Slide Number"/>
          <p:cNvSpPr txBox="1">
            <a:spLocks noGrp="1"/>
          </p:cNvSpPr>
          <p:nvPr>
            <p:ph type="sldNum" sz="quarter" idx="2"/>
          </p:nvPr>
        </p:nvSpPr>
        <p:spPr>
          <a:xfrm>
            <a:off x="8648888" y="6393497"/>
            <a:ext cx="298263" cy="307341"/>
          </a:xfrm>
          <a:prstGeom prst="rect">
            <a:avLst/>
          </a:prstGeom>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4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grpSp>
        <p:nvGrpSpPr>
          <p:cNvPr id="1552" name="Group 2"/>
          <p:cNvGrpSpPr/>
          <p:nvPr/>
        </p:nvGrpSpPr>
        <p:grpSpPr>
          <a:xfrm>
            <a:off x="-1" y="2438400"/>
            <a:ext cx="9009065" cy="1052513"/>
            <a:chOff x="0" y="0"/>
            <a:chExt cx="9009063" cy="1052512"/>
          </a:xfrm>
        </p:grpSpPr>
        <p:grpSp>
          <p:nvGrpSpPr>
            <p:cNvPr id="1545" name="Group 3"/>
            <p:cNvGrpSpPr/>
            <p:nvPr/>
          </p:nvGrpSpPr>
          <p:grpSpPr>
            <a:xfrm>
              <a:off x="290512" y="107950"/>
              <a:ext cx="711201" cy="474663"/>
              <a:chOff x="0" y="0"/>
              <a:chExt cx="711199" cy="474662"/>
            </a:xfrm>
          </p:grpSpPr>
          <p:sp>
            <p:nvSpPr>
              <p:cNvPr id="1543" name="Rectangle 4"/>
              <p:cNvSpPr/>
              <p:nvPr/>
            </p:nvSpPr>
            <p:spPr>
              <a:xfrm>
                <a:off x="0" y="-1"/>
                <a:ext cx="437662" cy="474664"/>
              </a:xfrm>
              <a:prstGeom prst="rect">
                <a:avLst/>
              </a:prstGeom>
              <a:solidFill>
                <a:srgbClr val="3333CC"/>
              </a:soli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544" name="Rectangle 5"/>
              <p:cNvSpPr/>
              <p:nvPr/>
            </p:nvSpPr>
            <p:spPr>
              <a:xfrm>
                <a:off x="382953" y="-1"/>
                <a:ext cx="328247" cy="474664"/>
              </a:xfrm>
              <a:prstGeom prst="rect">
                <a:avLst/>
              </a:prstGeom>
              <a:gradFill flip="none" rotWithShape="1">
                <a:gsLst>
                  <a:gs pos="0">
                    <a:srgbClr val="3333CC"/>
                  </a:gs>
                  <a:gs pos="100000">
                    <a:srgbClr val="FFFFFF"/>
                  </a:gs>
                </a:gsLst>
                <a:lin ang="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grpSp>
        <p:grpSp>
          <p:nvGrpSpPr>
            <p:cNvPr id="1548" name="Group 6"/>
            <p:cNvGrpSpPr/>
            <p:nvPr/>
          </p:nvGrpSpPr>
          <p:grpSpPr>
            <a:xfrm>
              <a:off x="414337" y="530225"/>
              <a:ext cx="738188" cy="474663"/>
              <a:chOff x="0" y="0"/>
              <a:chExt cx="738187" cy="474662"/>
            </a:xfrm>
          </p:grpSpPr>
          <p:sp>
            <p:nvSpPr>
              <p:cNvPr id="1546" name="Rectangle 7"/>
              <p:cNvSpPr/>
              <p:nvPr/>
            </p:nvSpPr>
            <p:spPr>
              <a:xfrm>
                <a:off x="-1" y="-1"/>
                <a:ext cx="421822" cy="474664"/>
              </a:xfrm>
              <a:prstGeom prst="rect">
                <a:avLst/>
              </a:prstGeom>
              <a:solidFill>
                <a:srgbClr val="FFCF01"/>
              </a:soli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547" name="Rectangle 8"/>
              <p:cNvSpPr/>
              <p:nvPr/>
            </p:nvSpPr>
            <p:spPr>
              <a:xfrm>
                <a:off x="370192" y="-1"/>
                <a:ext cx="367996" cy="474664"/>
              </a:xfrm>
              <a:prstGeom prst="rect">
                <a:avLst/>
              </a:prstGeom>
              <a:gradFill flip="none" rotWithShape="1">
                <a:gsLst>
                  <a:gs pos="0">
                    <a:srgbClr val="FFCF01"/>
                  </a:gs>
                  <a:gs pos="100000">
                    <a:srgbClr val="FFFFFF"/>
                  </a:gs>
                </a:gsLst>
                <a:lin ang="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grpSp>
        <p:sp>
          <p:nvSpPr>
            <p:cNvPr id="1549" name="Rectangle 9"/>
            <p:cNvSpPr/>
            <p:nvPr/>
          </p:nvSpPr>
          <p:spPr>
            <a:xfrm>
              <a:off x="-1" y="457200"/>
              <a:ext cx="560388" cy="422276"/>
            </a:xfrm>
            <a:prstGeom prst="rect">
              <a:avLst/>
            </a:prstGeom>
            <a:gradFill flip="none" rotWithShape="1">
              <a:gsLst>
                <a:gs pos="0">
                  <a:srgbClr val="FFFFFF"/>
                </a:gs>
                <a:gs pos="100000">
                  <a:srgbClr val="FF0000"/>
                </a:gs>
              </a:gsLst>
              <a:lin ang="1890000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550" name="Rectangle 10"/>
            <p:cNvSpPr/>
            <p:nvPr/>
          </p:nvSpPr>
          <p:spPr>
            <a:xfrm>
              <a:off x="634999" y="0"/>
              <a:ext cx="31751" cy="1052513"/>
            </a:xfrm>
            <a:prstGeom prst="rect">
              <a:avLst/>
            </a:prstGeom>
            <a:solidFill>
              <a:srgbClr val="1C1C1C"/>
            </a:soli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sp>
          <p:nvSpPr>
            <p:cNvPr id="1551" name="Rectangle 11"/>
            <p:cNvSpPr/>
            <p:nvPr/>
          </p:nvSpPr>
          <p:spPr>
            <a:xfrm>
              <a:off x="315912" y="822325"/>
              <a:ext cx="8693152" cy="55563"/>
            </a:xfrm>
            <a:prstGeom prst="rect">
              <a:avLst/>
            </a:prstGeom>
            <a:gradFill flip="none" rotWithShape="1">
              <a:gsLst>
                <a:gs pos="0">
                  <a:srgbClr val="1C1C1C"/>
                </a:gs>
                <a:gs pos="100000">
                  <a:srgbClr val="FFFFFF"/>
                </a:gs>
              </a:gsLst>
              <a:lin ang="0" scaled="0"/>
            </a:gradFill>
            <a:ln w="12700" cap="flat">
              <a:noFill/>
              <a:miter lim="400000"/>
            </a:ln>
            <a:effectLst/>
          </p:spPr>
          <p:txBody>
            <a:bodyPr wrap="square" lIns="0" tIns="0" rIns="0" bIns="0" numCol="1" anchor="ctr">
              <a:noAutofit/>
            </a:bodyPr>
            <a:lstStyle/>
            <a:p>
              <a:pPr>
                <a:defRPr>
                  <a:latin typeface="Tahoma"/>
                  <a:ea typeface="Tahoma"/>
                  <a:cs typeface="Tahoma"/>
                  <a:sym typeface="Tahoma"/>
                </a:defRPr>
              </a:pPr>
              <a:endParaRPr/>
            </a:p>
          </p:txBody>
        </p:sp>
      </p:grpSp>
      <p:sp>
        <p:nvSpPr>
          <p:cNvPr id="1553" name="Title Text"/>
          <p:cNvSpPr txBox="1">
            <a:spLocks noGrp="1"/>
          </p:cNvSpPr>
          <p:nvPr>
            <p:ph type="title"/>
          </p:nvPr>
        </p:nvSpPr>
        <p:spPr>
          <a:xfrm>
            <a:off x="990600" y="1676400"/>
            <a:ext cx="7772401" cy="1462089"/>
          </a:xfrm>
          <a:prstGeom prst="rect">
            <a:avLst/>
          </a:prstGeom>
        </p:spPr>
        <p:txBody>
          <a:bodyPr lIns="45714" tIns="45714" rIns="45714" bIns="45714" anchor="b"/>
          <a:lstStyle>
            <a:lvl1pPr algn="l">
              <a:defRPr>
                <a:solidFill>
                  <a:srgbClr val="333399"/>
                </a:solidFill>
                <a:latin typeface="Tahoma"/>
                <a:ea typeface="Tahoma"/>
                <a:cs typeface="Tahoma"/>
                <a:sym typeface="Tahoma"/>
              </a:defRPr>
            </a:lvl1pPr>
          </a:lstStyle>
          <a:p>
            <a:r>
              <a:t>Title Text</a:t>
            </a:r>
          </a:p>
        </p:txBody>
      </p:sp>
      <p:sp>
        <p:nvSpPr>
          <p:cNvPr id="1554" name="Body Level One…"/>
          <p:cNvSpPr txBox="1">
            <a:spLocks noGrp="1"/>
          </p:cNvSpPr>
          <p:nvPr>
            <p:ph type="body" sz="quarter" idx="1"/>
          </p:nvPr>
        </p:nvSpPr>
        <p:spPr>
          <a:xfrm>
            <a:off x="1371600" y="3886201"/>
            <a:ext cx="6400800" cy="1752601"/>
          </a:xfrm>
          <a:prstGeom prst="rect">
            <a:avLst/>
          </a:prstGeom>
        </p:spPr>
        <p:txBody>
          <a:bodyPr lIns="45714" tIns="45714" rIns="45714" bIns="45714"/>
          <a:lstStyle>
            <a:lvl1pPr marL="0" indent="0" algn="ctr">
              <a:buSzTx/>
              <a:buFontTx/>
              <a:buNone/>
              <a:defRPr>
                <a:latin typeface="Tahoma"/>
                <a:ea typeface="Tahoma"/>
                <a:cs typeface="Tahoma"/>
                <a:sym typeface="Tahoma"/>
              </a:defRPr>
            </a:lvl1pPr>
            <a:lvl2pPr marL="781957" indent="-324757" algn="ctr">
              <a:buSzPct val="55000"/>
              <a:buFontTx/>
              <a:buChar char="■"/>
              <a:defRPr>
                <a:latin typeface="Tahoma"/>
                <a:ea typeface="Tahoma"/>
                <a:cs typeface="Tahoma"/>
                <a:sym typeface="Tahoma"/>
              </a:defRPr>
            </a:lvl2pPr>
            <a:lvl3pPr marL="1217083" indent="-302683" algn="ctr">
              <a:buSzPct val="50000"/>
              <a:buFontTx/>
              <a:buChar char="■"/>
              <a:defRPr>
                <a:latin typeface="Tahoma"/>
                <a:ea typeface="Tahoma"/>
                <a:cs typeface="Tahoma"/>
                <a:sym typeface="Tahoma"/>
              </a:defRPr>
            </a:lvl3pPr>
            <a:lvl4pPr marL="1734820" indent="-363220" algn="ctr">
              <a:buSzPct val="55000"/>
              <a:buFontTx/>
              <a:buChar char="■"/>
              <a:defRPr>
                <a:latin typeface="Tahoma"/>
                <a:ea typeface="Tahoma"/>
                <a:cs typeface="Tahoma"/>
                <a:sym typeface="Tahoma"/>
              </a:defRPr>
            </a:lvl4pPr>
            <a:lvl5pPr marL="2192020" indent="-363220" algn="ct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555" name="Slide Number"/>
          <p:cNvSpPr txBox="1">
            <a:spLocks noGrp="1"/>
          </p:cNvSpPr>
          <p:nvPr>
            <p:ph type="sldNum" sz="quarter" idx="2"/>
          </p:nvPr>
        </p:nvSpPr>
        <p:spPr>
          <a:xfrm>
            <a:off x="8464748" y="6398269"/>
            <a:ext cx="298253" cy="307331"/>
          </a:xfrm>
          <a:prstGeom prst="rect">
            <a:avLst/>
          </a:prstGeom>
        </p:spPr>
        <p:txBody>
          <a:bodyPr lIns="45714" tIns="45714" rIns="45714" bIns="45714" anchor="b"/>
          <a:lstStyle>
            <a:lvl1pPr>
              <a:defRPr sz="1400">
                <a:solidFill>
                  <a:srgbClr val="1C1C1C"/>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4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562"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63"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64"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65"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66"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67"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68"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69" name="Title Text"/>
          <p:cNvSpPr txBox="1">
            <a:spLocks noGrp="1"/>
          </p:cNvSpPr>
          <p:nvPr>
            <p:ph type="title"/>
          </p:nvPr>
        </p:nvSpPr>
        <p:spPr>
          <a:xfrm>
            <a:off x="1150937" y="214313"/>
            <a:ext cx="7793038" cy="1462088"/>
          </a:xfrm>
          <a:prstGeom prst="rect">
            <a:avLst/>
          </a:prstGeom>
        </p:spPr>
        <p:txBody>
          <a:bodyPr lIns="45714" tIns="45714" rIns="45714" bIns="45714" anchor="b"/>
          <a:lstStyle>
            <a:lvl1pPr algn="l">
              <a:defRPr>
                <a:solidFill>
                  <a:srgbClr val="333399"/>
                </a:solidFill>
                <a:latin typeface="Tahoma"/>
                <a:ea typeface="Tahoma"/>
                <a:cs typeface="Tahoma"/>
                <a:sym typeface="Tahoma"/>
              </a:defRPr>
            </a:lvl1pPr>
          </a:lstStyle>
          <a:p>
            <a:r>
              <a:t>Title Text</a:t>
            </a:r>
          </a:p>
        </p:txBody>
      </p:sp>
      <p:sp>
        <p:nvSpPr>
          <p:cNvPr id="1570" name="Body Level One…"/>
          <p:cNvSpPr txBox="1">
            <a:spLocks noGrp="1"/>
          </p:cNvSpPr>
          <p:nvPr>
            <p:ph type="body" sz="half" idx="1"/>
          </p:nvPr>
        </p:nvSpPr>
        <p:spPr>
          <a:xfrm>
            <a:off x="1182687" y="2017713"/>
            <a:ext cx="7772401" cy="4114801"/>
          </a:xfrm>
          <a:prstGeom prst="rect">
            <a:avLst/>
          </a:prstGeom>
        </p:spPr>
        <p:txBody>
          <a:bodyPr lIns="45714" tIns="45714" rIns="45714" bIns="45714"/>
          <a:lstStyle>
            <a:lvl1pPr marL="341313" indent="-341313">
              <a:buClr>
                <a:srgbClr val="3333CC"/>
              </a:buClr>
              <a:buSzPct val="60000"/>
              <a:buFontTx/>
              <a:buChar char="■"/>
              <a:defRPr>
                <a:latin typeface="Tahoma"/>
                <a:ea typeface="Tahoma"/>
                <a:cs typeface="Tahoma"/>
                <a:sym typeface="Tahoma"/>
              </a:defRPr>
            </a:lvl1pPr>
            <a:lvl2pPr marL="781957" indent="-324757">
              <a:buClr>
                <a:srgbClr val="3333CC"/>
              </a:buClr>
              <a:buSzPct val="55000"/>
              <a:buFontTx/>
              <a:buChar char="■"/>
              <a:defRPr>
                <a:latin typeface="Tahoma"/>
                <a:ea typeface="Tahoma"/>
                <a:cs typeface="Tahoma"/>
                <a:sym typeface="Tahoma"/>
              </a:defRPr>
            </a:lvl2pPr>
            <a:lvl3pPr marL="1217083" indent="-302683">
              <a:buClr>
                <a:srgbClr val="3333CC"/>
              </a:buClr>
              <a:buSzPct val="50000"/>
              <a:buFontTx/>
              <a:buChar char="■"/>
              <a:defRPr>
                <a:latin typeface="Tahoma"/>
                <a:ea typeface="Tahoma"/>
                <a:cs typeface="Tahoma"/>
                <a:sym typeface="Tahoma"/>
              </a:defRPr>
            </a:lvl3pPr>
            <a:lvl4pPr marL="1734820" indent="-363220">
              <a:buClr>
                <a:srgbClr val="3333CC"/>
              </a:buClr>
              <a:buSzPct val="55000"/>
              <a:buFontTx/>
              <a:buChar char="■"/>
              <a:defRPr>
                <a:latin typeface="Tahoma"/>
                <a:ea typeface="Tahoma"/>
                <a:cs typeface="Tahoma"/>
                <a:sym typeface="Tahoma"/>
              </a:defRPr>
            </a:lvl4pPr>
            <a:lvl5pPr marL="2192020" indent="-363220">
              <a:buClr>
                <a:srgbClr val="3333CC"/>
              </a:buCl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571" name="Slide Number"/>
          <p:cNvSpPr txBox="1">
            <a:spLocks noGrp="1"/>
          </p:cNvSpPr>
          <p:nvPr>
            <p:ph type="sldNum" sz="quarter" idx="2"/>
          </p:nvPr>
        </p:nvSpPr>
        <p:spPr>
          <a:xfrm>
            <a:off x="8648898" y="6393507"/>
            <a:ext cx="298253" cy="307331"/>
          </a:xfrm>
          <a:prstGeom prst="rect">
            <a:avLst/>
          </a:prstGeom>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4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578"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79"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80"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81"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82"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83"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84"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85" name="Title Text"/>
          <p:cNvSpPr txBox="1">
            <a:spLocks noGrp="1"/>
          </p:cNvSpPr>
          <p:nvPr>
            <p:ph type="title"/>
          </p:nvPr>
        </p:nvSpPr>
        <p:spPr>
          <a:xfrm>
            <a:off x="722312" y="4406901"/>
            <a:ext cx="7772401" cy="1362076"/>
          </a:xfrm>
          <a:prstGeom prst="rect">
            <a:avLst/>
          </a:prstGeom>
        </p:spPr>
        <p:txBody>
          <a:bodyPr lIns="45714" tIns="45714" rIns="45714" bIns="45714" anchor="t"/>
          <a:lstStyle>
            <a:lvl1pPr algn="l">
              <a:defRPr sz="4000" cap="all">
                <a:solidFill>
                  <a:srgbClr val="333399"/>
                </a:solidFill>
                <a:latin typeface="Tahoma Bold"/>
                <a:ea typeface="Tahoma Bold"/>
                <a:cs typeface="Tahoma Bold"/>
                <a:sym typeface="Tahoma Bold"/>
              </a:defRPr>
            </a:lvl1pPr>
          </a:lstStyle>
          <a:p>
            <a:r>
              <a:t>Title Text</a:t>
            </a:r>
          </a:p>
        </p:txBody>
      </p:sp>
      <p:sp>
        <p:nvSpPr>
          <p:cNvPr id="1586" name="Body Level One…"/>
          <p:cNvSpPr txBox="1">
            <a:spLocks noGrp="1"/>
          </p:cNvSpPr>
          <p:nvPr>
            <p:ph type="body" sz="quarter" idx="1"/>
          </p:nvPr>
        </p:nvSpPr>
        <p:spPr>
          <a:xfrm>
            <a:off x="722312" y="2906714"/>
            <a:ext cx="7772401" cy="1500188"/>
          </a:xfrm>
          <a:prstGeom prst="rect">
            <a:avLst/>
          </a:prstGeom>
        </p:spPr>
        <p:txBody>
          <a:bodyPr lIns="45714" tIns="45714" rIns="45714" bIns="45714" anchor="b"/>
          <a:lstStyle>
            <a:lvl1pPr marL="0" indent="0">
              <a:spcBef>
                <a:spcPts val="400"/>
              </a:spcBef>
              <a:buSzTx/>
              <a:buFontTx/>
              <a:buNone/>
              <a:defRPr sz="2000">
                <a:latin typeface="Tahoma"/>
                <a:ea typeface="Tahoma"/>
                <a:cs typeface="Tahoma"/>
                <a:sym typeface="Tahoma"/>
              </a:defRPr>
            </a:lvl1pPr>
            <a:lvl2pPr marL="0" indent="457153">
              <a:spcBef>
                <a:spcPts val="400"/>
              </a:spcBef>
              <a:buSzTx/>
              <a:buFontTx/>
              <a:buNone/>
              <a:defRPr sz="2000">
                <a:latin typeface="Tahoma"/>
                <a:ea typeface="Tahoma"/>
                <a:cs typeface="Tahoma"/>
                <a:sym typeface="Tahoma"/>
              </a:defRPr>
            </a:lvl2pPr>
            <a:lvl3pPr marL="0" indent="914305">
              <a:spcBef>
                <a:spcPts val="400"/>
              </a:spcBef>
              <a:buSzTx/>
              <a:buFontTx/>
              <a:buNone/>
              <a:defRPr sz="2000">
                <a:latin typeface="Tahoma"/>
                <a:ea typeface="Tahoma"/>
                <a:cs typeface="Tahoma"/>
                <a:sym typeface="Tahoma"/>
              </a:defRPr>
            </a:lvl3pPr>
            <a:lvl4pPr marL="0" indent="1371457">
              <a:spcBef>
                <a:spcPts val="400"/>
              </a:spcBef>
              <a:buSzTx/>
              <a:buFontTx/>
              <a:buNone/>
              <a:defRPr sz="2000">
                <a:latin typeface="Tahoma"/>
                <a:ea typeface="Tahoma"/>
                <a:cs typeface="Tahoma"/>
                <a:sym typeface="Tahoma"/>
              </a:defRPr>
            </a:lvl4pPr>
            <a:lvl5pPr marL="0" indent="1828610">
              <a:spcBef>
                <a:spcPts val="400"/>
              </a:spcBef>
              <a:buSzTx/>
              <a:buFontTx/>
              <a:buNone/>
              <a:defRPr sz="2000">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587" name="Slide Number"/>
          <p:cNvSpPr txBox="1">
            <a:spLocks noGrp="1"/>
          </p:cNvSpPr>
          <p:nvPr>
            <p:ph type="sldNum" sz="quarter" idx="2"/>
          </p:nvPr>
        </p:nvSpPr>
        <p:spPr>
          <a:xfrm>
            <a:off x="8648898" y="6393507"/>
            <a:ext cx="298253" cy="307331"/>
          </a:xfrm>
          <a:prstGeom prst="rect">
            <a:avLst/>
          </a:prstGeom>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4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594"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95"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96"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597"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98"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599"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00"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01" name="Title Text"/>
          <p:cNvSpPr txBox="1">
            <a:spLocks noGrp="1"/>
          </p:cNvSpPr>
          <p:nvPr>
            <p:ph type="title"/>
          </p:nvPr>
        </p:nvSpPr>
        <p:spPr>
          <a:xfrm>
            <a:off x="1150937" y="214313"/>
            <a:ext cx="7793038" cy="1462088"/>
          </a:xfrm>
          <a:prstGeom prst="rect">
            <a:avLst/>
          </a:prstGeom>
        </p:spPr>
        <p:txBody>
          <a:bodyPr lIns="45714" tIns="45714" rIns="45714" bIns="45714" anchor="b"/>
          <a:lstStyle>
            <a:lvl1pPr algn="l">
              <a:defRPr>
                <a:solidFill>
                  <a:srgbClr val="333399"/>
                </a:solidFill>
                <a:latin typeface="Tahoma"/>
                <a:ea typeface="Tahoma"/>
                <a:cs typeface="Tahoma"/>
                <a:sym typeface="Tahoma"/>
              </a:defRPr>
            </a:lvl1pPr>
          </a:lstStyle>
          <a:p>
            <a:r>
              <a:t>Title Text</a:t>
            </a:r>
          </a:p>
        </p:txBody>
      </p:sp>
      <p:sp>
        <p:nvSpPr>
          <p:cNvPr id="1602" name="Body Level One…"/>
          <p:cNvSpPr txBox="1">
            <a:spLocks noGrp="1"/>
          </p:cNvSpPr>
          <p:nvPr>
            <p:ph type="body" sz="quarter" idx="1"/>
          </p:nvPr>
        </p:nvSpPr>
        <p:spPr>
          <a:xfrm>
            <a:off x="1182687" y="2017714"/>
            <a:ext cx="3810001" cy="4114801"/>
          </a:xfrm>
          <a:prstGeom prst="rect">
            <a:avLst/>
          </a:prstGeom>
        </p:spPr>
        <p:txBody>
          <a:bodyPr lIns="45714" tIns="45714" rIns="45714" bIns="45714"/>
          <a:lstStyle>
            <a:lvl1pPr marL="341313" indent="-341313">
              <a:spcBef>
                <a:spcPts val="600"/>
              </a:spcBef>
              <a:buClr>
                <a:srgbClr val="3333CC"/>
              </a:buClr>
              <a:buSzPct val="60000"/>
              <a:buFontTx/>
              <a:buChar char="■"/>
              <a:defRPr sz="2800">
                <a:latin typeface="Tahoma"/>
                <a:ea typeface="Tahoma"/>
                <a:cs typeface="Tahoma"/>
                <a:sym typeface="Tahoma"/>
              </a:defRPr>
            </a:lvl1pPr>
            <a:lvl2pPr marL="788723" indent="-331523">
              <a:spcBef>
                <a:spcPts val="600"/>
              </a:spcBef>
              <a:buClr>
                <a:srgbClr val="3333CC"/>
              </a:buClr>
              <a:buSzPct val="55000"/>
              <a:buFontTx/>
              <a:buChar char="■"/>
              <a:defRPr sz="2800">
                <a:latin typeface="Tahoma"/>
                <a:ea typeface="Tahoma"/>
                <a:cs typeface="Tahoma"/>
                <a:sym typeface="Tahoma"/>
              </a:defRPr>
            </a:lvl2pPr>
            <a:lvl3pPr marL="1232218" indent="-317818">
              <a:spcBef>
                <a:spcPts val="600"/>
              </a:spcBef>
              <a:buClr>
                <a:srgbClr val="3333CC"/>
              </a:buClr>
              <a:buSzPct val="50000"/>
              <a:buFontTx/>
              <a:buChar char="■"/>
              <a:defRPr sz="2800">
                <a:latin typeface="Tahoma"/>
                <a:ea typeface="Tahoma"/>
                <a:cs typeface="Tahoma"/>
                <a:sym typeface="Tahoma"/>
              </a:defRPr>
            </a:lvl3pPr>
            <a:lvl4pPr marL="1724731" indent="-353131">
              <a:spcBef>
                <a:spcPts val="600"/>
              </a:spcBef>
              <a:buClr>
                <a:srgbClr val="3333CC"/>
              </a:buClr>
              <a:buSzPct val="55000"/>
              <a:buFontTx/>
              <a:buChar char="■"/>
              <a:defRPr sz="2800">
                <a:latin typeface="Tahoma"/>
                <a:ea typeface="Tahoma"/>
                <a:cs typeface="Tahoma"/>
                <a:sym typeface="Tahoma"/>
              </a:defRPr>
            </a:lvl4pPr>
            <a:lvl5pPr marL="2181931" indent="-353131">
              <a:spcBef>
                <a:spcPts val="600"/>
              </a:spcBef>
              <a:buClr>
                <a:srgbClr val="3333CC"/>
              </a:buClr>
              <a:buSzPct val="50000"/>
              <a:buFontTx/>
              <a:buChar char="■"/>
              <a:defRPr sz="2800">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603" name="Slide Number"/>
          <p:cNvSpPr txBox="1">
            <a:spLocks noGrp="1"/>
          </p:cNvSpPr>
          <p:nvPr>
            <p:ph type="sldNum" sz="quarter" idx="2"/>
          </p:nvPr>
        </p:nvSpPr>
        <p:spPr>
          <a:xfrm>
            <a:off x="8648898" y="6393507"/>
            <a:ext cx="298253" cy="307331"/>
          </a:xfrm>
          <a:prstGeom prst="rect">
            <a:avLst/>
          </a:prstGeom>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4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610"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11"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12"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13"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14"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15"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16"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17" name="Title Text"/>
          <p:cNvSpPr txBox="1">
            <a:spLocks noGrp="1"/>
          </p:cNvSpPr>
          <p:nvPr>
            <p:ph type="title"/>
          </p:nvPr>
        </p:nvSpPr>
        <p:spPr>
          <a:xfrm>
            <a:off x="457200" y="274638"/>
            <a:ext cx="8229600" cy="1143001"/>
          </a:xfrm>
          <a:prstGeom prst="rect">
            <a:avLst/>
          </a:prstGeom>
        </p:spPr>
        <p:txBody>
          <a:bodyPr lIns="45714" tIns="45714" rIns="45714" bIns="45714" anchor="b"/>
          <a:lstStyle>
            <a:lvl1pPr algn="l">
              <a:defRPr>
                <a:solidFill>
                  <a:srgbClr val="333399"/>
                </a:solidFill>
                <a:latin typeface="Tahoma"/>
                <a:ea typeface="Tahoma"/>
                <a:cs typeface="Tahoma"/>
                <a:sym typeface="Tahoma"/>
              </a:defRPr>
            </a:lvl1pPr>
          </a:lstStyle>
          <a:p>
            <a:r>
              <a:t>Title Text</a:t>
            </a:r>
          </a:p>
        </p:txBody>
      </p:sp>
      <p:sp>
        <p:nvSpPr>
          <p:cNvPr id="1618" name="Body Level One…"/>
          <p:cNvSpPr txBox="1">
            <a:spLocks noGrp="1"/>
          </p:cNvSpPr>
          <p:nvPr>
            <p:ph type="body" sz="quarter" idx="1"/>
          </p:nvPr>
        </p:nvSpPr>
        <p:spPr>
          <a:xfrm>
            <a:off x="457200" y="1535113"/>
            <a:ext cx="4040188" cy="639763"/>
          </a:xfrm>
          <a:prstGeom prst="rect">
            <a:avLst/>
          </a:prstGeom>
        </p:spPr>
        <p:txBody>
          <a:bodyPr lIns="45714" tIns="45714" rIns="45714" bIns="45714" anchor="b"/>
          <a:lstStyle>
            <a:lvl1pPr marL="0" indent="0">
              <a:spcBef>
                <a:spcPts val="500"/>
              </a:spcBef>
              <a:buSzTx/>
              <a:buFontTx/>
              <a:buNone/>
              <a:defRPr sz="2400">
                <a:latin typeface="Tahoma Bold"/>
                <a:ea typeface="Tahoma Bold"/>
                <a:cs typeface="Tahoma Bold"/>
                <a:sym typeface="Tahoma Bold"/>
              </a:defRPr>
            </a:lvl1pPr>
            <a:lvl2pPr marL="0" indent="457153">
              <a:spcBef>
                <a:spcPts val="500"/>
              </a:spcBef>
              <a:buSzTx/>
              <a:buFontTx/>
              <a:buNone/>
              <a:defRPr sz="2400">
                <a:latin typeface="Tahoma Bold"/>
                <a:ea typeface="Tahoma Bold"/>
                <a:cs typeface="Tahoma Bold"/>
                <a:sym typeface="Tahoma Bold"/>
              </a:defRPr>
            </a:lvl2pPr>
            <a:lvl3pPr marL="0" indent="914305">
              <a:spcBef>
                <a:spcPts val="500"/>
              </a:spcBef>
              <a:buSzTx/>
              <a:buFontTx/>
              <a:buNone/>
              <a:defRPr sz="2400">
                <a:latin typeface="Tahoma Bold"/>
                <a:ea typeface="Tahoma Bold"/>
                <a:cs typeface="Tahoma Bold"/>
                <a:sym typeface="Tahoma Bold"/>
              </a:defRPr>
            </a:lvl3pPr>
            <a:lvl4pPr marL="0" indent="1371457">
              <a:spcBef>
                <a:spcPts val="500"/>
              </a:spcBef>
              <a:buSzTx/>
              <a:buFontTx/>
              <a:buNone/>
              <a:defRPr sz="2400">
                <a:latin typeface="Tahoma Bold"/>
                <a:ea typeface="Tahoma Bold"/>
                <a:cs typeface="Tahoma Bold"/>
                <a:sym typeface="Tahoma Bold"/>
              </a:defRPr>
            </a:lvl4pPr>
            <a:lvl5pPr marL="0" indent="1828610">
              <a:spcBef>
                <a:spcPts val="500"/>
              </a:spcBef>
              <a:buSzTx/>
              <a:buFontTx/>
              <a:buNone/>
              <a:defRPr sz="2400">
                <a:latin typeface="Tahoma Bold"/>
                <a:ea typeface="Tahoma Bold"/>
                <a:cs typeface="Tahoma Bold"/>
                <a:sym typeface="Tahoma Bold"/>
              </a:defRPr>
            </a:lvl5pPr>
          </a:lstStyle>
          <a:p>
            <a:r>
              <a:t>Body Level One</a:t>
            </a:r>
          </a:p>
          <a:p>
            <a:pPr lvl="1"/>
            <a:r>
              <a:t>Body Level Two</a:t>
            </a:r>
          </a:p>
          <a:p>
            <a:pPr lvl="2"/>
            <a:r>
              <a:t>Body Level Three</a:t>
            </a:r>
          </a:p>
          <a:p>
            <a:pPr lvl="3"/>
            <a:r>
              <a:t>Body Level Four</a:t>
            </a:r>
          </a:p>
          <a:p>
            <a:pPr lvl="4"/>
            <a:r>
              <a:t>Body Level Five</a:t>
            </a:r>
          </a:p>
        </p:txBody>
      </p:sp>
      <p:sp>
        <p:nvSpPr>
          <p:cNvPr id="1619" name="Text Placeholder 4"/>
          <p:cNvSpPr>
            <a:spLocks noGrp="1"/>
          </p:cNvSpPr>
          <p:nvPr>
            <p:ph type="body" sz="quarter" idx="21"/>
          </p:nvPr>
        </p:nvSpPr>
        <p:spPr>
          <a:xfrm>
            <a:off x="4645025" y="1535113"/>
            <a:ext cx="4041775" cy="639763"/>
          </a:xfrm>
          <a:prstGeom prst="rect">
            <a:avLst/>
          </a:prstGeom>
        </p:spPr>
        <p:txBody>
          <a:bodyPr lIns="45714" tIns="45714" rIns="45714" bIns="45714" anchor="b"/>
          <a:lstStyle/>
          <a:p>
            <a:pPr marL="0" indent="0">
              <a:spcBef>
                <a:spcPts val="500"/>
              </a:spcBef>
              <a:buSzTx/>
              <a:buFontTx/>
              <a:buNone/>
              <a:defRPr sz="2400">
                <a:latin typeface="Tahoma Bold"/>
                <a:ea typeface="Tahoma Bold"/>
                <a:cs typeface="Tahoma Bold"/>
                <a:sym typeface="Tahoma Bold"/>
              </a:defRPr>
            </a:pPr>
            <a:endParaRPr/>
          </a:p>
        </p:txBody>
      </p:sp>
      <p:sp>
        <p:nvSpPr>
          <p:cNvPr id="1620" name="Slide Number"/>
          <p:cNvSpPr txBox="1">
            <a:spLocks noGrp="1"/>
          </p:cNvSpPr>
          <p:nvPr>
            <p:ph type="sldNum" sz="quarter" idx="2"/>
          </p:nvPr>
        </p:nvSpPr>
        <p:spPr>
          <a:xfrm>
            <a:off x="8648898" y="6393507"/>
            <a:ext cx="298253" cy="307331"/>
          </a:xfrm>
          <a:prstGeom prst="rect">
            <a:avLst/>
          </a:prstGeom>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4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627"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28"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29"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30"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31"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32"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33"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34" name="Title Text"/>
          <p:cNvSpPr txBox="1">
            <a:spLocks noGrp="1"/>
          </p:cNvSpPr>
          <p:nvPr>
            <p:ph type="title"/>
          </p:nvPr>
        </p:nvSpPr>
        <p:spPr>
          <a:xfrm>
            <a:off x="1150937" y="214313"/>
            <a:ext cx="7793038" cy="1462088"/>
          </a:xfrm>
          <a:prstGeom prst="rect">
            <a:avLst/>
          </a:prstGeom>
        </p:spPr>
        <p:txBody>
          <a:bodyPr lIns="45714" tIns="45714" rIns="45714" bIns="45714" anchor="b"/>
          <a:lstStyle>
            <a:lvl1pPr algn="l">
              <a:defRPr>
                <a:solidFill>
                  <a:srgbClr val="333399"/>
                </a:solidFill>
                <a:latin typeface="Tahoma"/>
                <a:ea typeface="Tahoma"/>
                <a:cs typeface="Tahoma"/>
                <a:sym typeface="Tahoma"/>
              </a:defRPr>
            </a:lvl1pPr>
          </a:lstStyle>
          <a:p>
            <a:r>
              <a:t>Title Text</a:t>
            </a:r>
          </a:p>
        </p:txBody>
      </p:sp>
      <p:sp>
        <p:nvSpPr>
          <p:cNvPr id="1635" name="Slide Number"/>
          <p:cNvSpPr txBox="1">
            <a:spLocks noGrp="1"/>
          </p:cNvSpPr>
          <p:nvPr>
            <p:ph type="sldNum" sz="quarter" idx="2"/>
          </p:nvPr>
        </p:nvSpPr>
        <p:spPr>
          <a:xfrm>
            <a:off x="8648898" y="6393507"/>
            <a:ext cx="298253" cy="307331"/>
          </a:xfrm>
          <a:prstGeom prst="rect">
            <a:avLst/>
          </a:prstGeom>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4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642"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43"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44"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45"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46"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47"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48"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49" name="Slide Number"/>
          <p:cNvSpPr txBox="1">
            <a:spLocks noGrp="1"/>
          </p:cNvSpPr>
          <p:nvPr>
            <p:ph type="sldNum" sz="quarter" idx="2"/>
          </p:nvPr>
        </p:nvSpPr>
        <p:spPr>
          <a:xfrm>
            <a:off x="8648898" y="6393507"/>
            <a:ext cx="298253" cy="307331"/>
          </a:xfrm>
          <a:prstGeom prst="rect">
            <a:avLst/>
          </a:prstGeom>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4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656"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57"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58"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59"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60"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61"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62"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63" name="Title Text"/>
          <p:cNvSpPr txBox="1">
            <a:spLocks noGrp="1"/>
          </p:cNvSpPr>
          <p:nvPr>
            <p:ph type="title"/>
          </p:nvPr>
        </p:nvSpPr>
        <p:spPr>
          <a:xfrm>
            <a:off x="457201" y="273050"/>
            <a:ext cx="3008314" cy="1162050"/>
          </a:xfrm>
          <a:prstGeom prst="rect">
            <a:avLst/>
          </a:prstGeom>
        </p:spPr>
        <p:txBody>
          <a:bodyPr lIns="45714" tIns="45714" rIns="45714" bIns="45714" anchor="b"/>
          <a:lstStyle>
            <a:lvl1pPr algn="l">
              <a:defRPr sz="2000">
                <a:solidFill>
                  <a:srgbClr val="333399"/>
                </a:solidFill>
                <a:latin typeface="Tahoma Bold"/>
                <a:ea typeface="Tahoma Bold"/>
                <a:cs typeface="Tahoma Bold"/>
                <a:sym typeface="Tahoma Bold"/>
              </a:defRPr>
            </a:lvl1pPr>
          </a:lstStyle>
          <a:p>
            <a:r>
              <a:t>Title Text</a:t>
            </a:r>
          </a:p>
        </p:txBody>
      </p:sp>
      <p:sp>
        <p:nvSpPr>
          <p:cNvPr id="1664" name="Body Level One…"/>
          <p:cNvSpPr txBox="1">
            <a:spLocks noGrp="1"/>
          </p:cNvSpPr>
          <p:nvPr>
            <p:ph type="body" sz="half" idx="1"/>
          </p:nvPr>
        </p:nvSpPr>
        <p:spPr>
          <a:xfrm>
            <a:off x="3575051" y="273050"/>
            <a:ext cx="5111751" cy="5853114"/>
          </a:xfrm>
          <a:prstGeom prst="rect">
            <a:avLst/>
          </a:prstGeom>
        </p:spPr>
        <p:txBody>
          <a:bodyPr lIns="45714" tIns="45714" rIns="45714" bIns="45714"/>
          <a:lstStyle>
            <a:lvl1pPr marL="341313" indent="-341313">
              <a:buClr>
                <a:srgbClr val="3333CC"/>
              </a:buClr>
              <a:buSzPct val="60000"/>
              <a:buFontTx/>
              <a:buChar char="■"/>
              <a:defRPr>
                <a:latin typeface="Tahoma"/>
                <a:ea typeface="Tahoma"/>
                <a:cs typeface="Tahoma"/>
                <a:sym typeface="Tahoma"/>
              </a:defRPr>
            </a:lvl1pPr>
            <a:lvl2pPr marL="781957" indent="-324757">
              <a:buClr>
                <a:srgbClr val="3333CC"/>
              </a:buClr>
              <a:buSzPct val="55000"/>
              <a:buFontTx/>
              <a:buChar char="■"/>
              <a:defRPr>
                <a:latin typeface="Tahoma"/>
                <a:ea typeface="Tahoma"/>
                <a:cs typeface="Tahoma"/>
                <a:sym typeface="Tahoma"/>
              </a:defRPr>
            </a:lvl2pPr>
            <a:lvl3pPr marL="1217083" indent="-302683">
              <a:buClr>
                <a:srgbClr val="3333CC"/>
              </a:buClr>
              <a:buSzPct val="50000"/>
              <a:buFontTx/>
              <a:buChar char="■"/>
              <a:defRPr>
                <a:latin typeface="Tahoma"/>
                <a:ea typeface="Tahoma"/>
                <a:cs typeface="Tahoma"/>
                <a:sym typeface="Tahoma"/>
              </a:defRPr>
            </a:lvl3pPr>
            <a:lvl4pPr marL="1734820" indent="-363220">
              <a:buClr>
                <a:srgbClr val="3333CC"/>
              </a:buClr>
              <a:buSzPct val="55000"/>
              <a:buFontTx/>
              <a:buChar char="■"/>
              <a:defRPr>
                <a:latin typeface="Tahoma"/>
                <a:ea typeface="Tahoma"/>
                <a:cs typeface="Tahoma"/>
                <a:sym typeface="Tahoma"/>
              </a:defRPr>
            </a:lvl4pPr>
            <a:lvl5pPr marL="2192020" indent="-363220">
              <a:buClr>
                <a:srgbClr val="3333CC"/>
              </a:buCl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665" name="Text Placeholder 3"/>
          <p:cNvSpPr>
            <a:spLocks noGrp="1"/>
          </p:cNvSpPr>
          <p:nvPr>
            <p:ph type="body" sz="quarter" idx="21"/>
          </p:nvPr>
        </p:nvSpPr>
        <p:spPr>
          <a:xfrm>
            <a:off x="457200" y="1435101"/>
            <a:ext cx="3008315" cy="4691063"/>
          </a:xfrm>
          <a:prstGeom prst="rect">
            <a:avLst/>
          </a:prstGeom>
        </p:spPr>
        <p:txBody>
          <a:bodyPr lIns="45714" tIns="45714" rIns="45714" bIns="45714"/>
          <a:lstStyle/>
          <a:p>
            <a:pPr marL="0" indent="0">
              <a:spcBef>
                <a:spcPts val="300"/>
              </a:spcBef>
              <a:buSzTx/>
              <a:buFontTx/>
              <a:buNone/>
              <a:defRPr sz="1400">
                <a:latin typeface="Tahoma"/>
                <a:ea typeface="Tahoma"/>
                <a:cs typeface="Tahoma"/>
                <a:sym typeface="Tahoma"/>
              </a:defRPr>
            </a:pPr>
            <a:endParaRPr/>
          </a:p>
        </p:txBody>
      </p:sp>
      <p:sp>
        <p:nvSpPr>
          <p:cNvPr id="1666" name="Slide Number"/>
          <p:cNvSpPr txBox="1">
            <a:spLocks noGrp="1"/>
          </p:cNvSpPr>
          <p:nvPr>
            <p:ph type="sldNum" sz="quarter" idx="2"/>
          </p:nvPr>
        </p:nvSpPr>
        <p:spPr>
          <a:xfrm>
            <a:off x="8648898" y="6393507"/>
            <a:ext cx="298253" cy="307331"/>
          </a:xfrm>
          <a:prstGeom prst="rect">
            <a:avLst/>
          </a:prstGeom>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4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1673"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74"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75"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76"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77"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78"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79"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80" name="Title Text"/>
          <p:cNvSpPr txBox="1">
            <a:spLocks noGrp="1"/>
          </p:cNvSpPr>
          <p:nvPr>
            <p:ph type="title"/>
          </p:nvPr>
        </p:nvSpPr>
        <p:spPr>
          <a:xfrm>
            <a:off x="1792288" y="4800600"/>
            <a:ext cx="5486401" cy="566738"/>
          </a:xfrm>
          <a:prstGeom prst="rect">
            <a:avLst/>
          </a:prstGeom>
        </p:spPr>
        <p:txBody>
          <a:bodyPr lIns="45714" tIns="45714" rIns="45714" bIns="45714" anchor="b"/>
          <a:lstStyle>
            <a:lvl1pPr algn="l">
              <a:defRPr sz="2000">
                <a:solidFill>
                  <a:srgbClr val="333399"/>
                </a:solidFill>
                <a:latin typeface="Tahoma Bold"/>
                <a:ea typeface="Tahoma Bold"/>
                <a:cs typeface="Tahoma Bold"/>
                <a:sym typeface="Tahoma Bold"/>
              </a:defRPr>
            </a:lvl1pPr>
          </a:lstStyle>
          <a:p>
            <a:r>
              <a:t>Title Text</a:t>
            </a:r>
          </a:p>
        </p:txBody>
      </p:sp>
      <p:sp>
        <p:nvSpPr>
          <p:cNvPr id="1681" name="Picture Placeholder 2"/>
          <p:cNvSpPr>
            <a:spLocks noGrp="1"/>
          </p:cNvSpPr>
          <p:nvPr>
            <p:ph type="pic" sz="half" idx="21"/>
          </p:nvPr>
        </p:nvSpPr>
        <p:spPr>
          <a:xfrm>
            <a:off x="1792288" y="612775"/>
            <a:ext cx="5486401" cy="4114800"/>
          </a:xfrm>
          <a:prstGeom prst="rect">
            <a:avLst/>
          </a:prstGeom>
        </p:spPr>
        <p:txBody>
          <a:bodyPr lIns="91439" rIns="91439">
            <a:noAutofit/>
          </a:bodyPr>
          <a:lstStyle/>
          <a:p>
            <a:endParaRPr/>
          </a:p>
        </p:txBody>
      </p:sp>
      <p:sp>
        <p:nvSpPr>
          <p:cNvPr id="1682" name="Body Level One…"/>
          <p:cNvSpPr txBox="1">
            <a:spLocks noGrp="1"/>
          </p:cNvSpPr>
          <p:nvPr>
            <p:ph type="body" sz="quarter" idx="1"/>
          </p:nvPr>
        </p:nvSpPr>
        <p:spPr>
          <a:xfrm>
            <a:off x="1792288" y="5367337"/>
            <a:ext cx="5486401" cy="804863"/>
          </a:xfrm>
          <a:prstGeom prst="rect">
            <a:avLst/>
          </a:prstGeom>
        </p:spPr>
        <p:txBody>
          <a:bodyPr lIns="45714" tIns="45714" rIns="45714" bIns="45714"/>
          <a:lstStyle>
            <a:lvl1pPr marL="0" indent="0">
              <a:spcBef>
                <a:spcPts val="300"/>
              </a:spcBef>
              <a:buSzTx/>
              <a:buFontTx/>
              <a:buNone/>
              <a:defRPr sz="1400">
                <a:latin typeface="Tahoma"/>
                <a:ea typeface="Tahoma"/>
                <a:cs typeface="Tahoma"/>
                <a:sym typeface="Tahoma"/>
              </a:defRPr>
            </a:lvl1pPr>
            <a:lvl2pPr marL="0" indent="457153">
              <a:spcBef>
                <a:spcPts val="300"/>
              </a:spcBef>
              <a:buSzTx/>
              <a:buFontTx/>
              <a:buNone/>
              <a:defRPr sz="1400">
                <a:latin typeface="Tahoma"/>
                <a:ea typeface="Tahoma"/>
                <a:cs typeface="Tahoma"/>
                <a:sym typeface="Tahoma"/>
              </a:defRPr>
            </a:lvl2pPr>
            <a:lvl3pPr marL="0" indent="914305">
              <a:spcBef>
                <a:spcPts val="300"/>
              </a:spcBef>
              <a:buSzTx/>
              <a:buFontTx/>
              <a:buNone/>
              <a:defRPr sz="1400">
                <a:latin typeface="Tahoma"/>
                <a:ea typeface="Tahoma"/>
                <a:cs typeface="Tahoma"/>
                <a:sym typeface="Tahoma"/>
              </a:defRPr>
            </a:lvl3pPr>
            <a:lvl4pPr marL="0" indent="1371457">
              <a:spcBef>
                <a:spcPts val="300"/>
              </a:spcBef>
              <a:buSzTx/>
              <a:buFontTx/>
              <a:buNone/>
              <a:defRPr sz="1400">
                <a:latin typeface="Tahoma"/>
                <a:ea typeface="Tahoma"/>
                <a:cs typeface="Tahoma"/>
                <a:sym typeface="Tahoma"/>
              </a:defRPr>
            </a:lvl4pPr>
            <a:lvl5pPr marL="0" indent="1828610">
              <a:spcBef>
                <a:spcPts val="300"/>
              </a:spcBef>
              <a:buSzTx/>
              <a:buFontTx/>
              <a:buNone/>
              <a:defRPr sz="1400">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683" name="Slide Number"/>
          <p:cNvSpPr txBox="1">
            <a:spLocks noGrp="1"/>
          </p:cNvSpPr>
          <p:nvPr>
            <p:ph type="sldNum" sz="quarter" idx="2"/>
          </p:nvPr>
        </p:nvSpPr>
        <p:spPr>
          <a:xfrm>
            <a:off x="8648898" y="6393507"/>
            <a:ext cx="298253" cy="307331"/>
          </a:xfrm>
          <a:prstGeom prst="rect">
            <a:avLst/>
          </a:prstGeom>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73" name="Title Text"/>
          <p:cNvSpPr txBox="1">
            <a:spLocks noGrp="1"/>
          </p:cNvSpPr>
          <p:nvPr>
            <p:ph type="title"/>
          </p:nvPr>
        </p:nvSpPr>
        <p:spPr>
          <a:xfrm>
            <a:off x="1524000" y="1122362"/>
            <a:ext cx="9144000" cy="2387601"/>
          </a:xfrm>
          <a:prstGeom prst="rect">
            <a:avLst/>
          </a:prstGeom>
        </p:spPr>
        <p:txBody>
          <a:bodyPr anchor="b"/>
          <a:lstStyle>
            <a:lvl1pPr>
              <a:lnSpc>
                <a:spcPct val="90000"/>
              </a:lnSpc>
              <a:defRPr sz="6000">
                <a:latin typeface="Calibri Light"/>
                <a:ea typeface="Calibri Light"/>
                <a:cs typeface="Calibri Light"/>
                <a:sym typeface="Calibri Light"/>
              </a:defRPr>
            </a:lvl1pPr>
          </a:lstStyle>
          <a:p>
            <a:r>
              <a:t>Title Text</a:t>
            </a:r>
          </a:p>
        </p:txBody>
      </p:sp>
      <p:sp>
        <p:nvSpPr>
          <p:cNvPr id="174" name="Body Level One…"/>
          <p:cNvSpPr txBox="1">
            <a:spLocks noGrp="1"/>
          </p:cNvSpPr>
          <p:nvPr>
            <p:ph type="body" sz="quarter" idx="1"/>
          </p:nvPr>
        </p:nvSpPr>
        <p:spPr>
          <a:xfrm>
            <a:off x="1524000" y="3602037"/>
            <a:ext cx="9144000" cy="1655763"/>
          </a:xfrm>
          <a:prstGeom prst="rect">
            <a:avLst/>
          </a:prstGeom>
        </p:spPr>
        <p:txBody>
          <a:bodyPr/>
          <a:lstStyle>
            <a:lvl1pPr marL="0" indent="0" algn="ctr">
              <a:lnSpc>
                <a:spcPct val="90000"/>
              </a:lnSpc>
              <a:spcBef>
                <a:spcPts val="1000"/>
              </a:spcBef>
              <a:buSzTx/>
              <a:buFontTx/>
              <a:buNone/>
              <a:defRPr sz="2400"/>
            </a:lvl1pPr>
            <a:lvl2pPr marL="0" indent="457200" algn="ctr">
              <a:lnSpc>
                <a:spcPct val="90000"/>
              </a:lnSpc>
              <a:spcBef>
                <a:spcPts val="1000"/>
              </a:spcBef>
              <a:buSzTx/>
              <a:buFontTx/>
              <a:buNone/>
              <a:defRPr sz="2400"/>
            </a:lvl2pPr>
            <a:lvl3pPr marL="0" indent="914400" algn="ctr">
              <a:lnSpc>
                <a:spcPct val="90000"/>
              </a:lnSpc>
              <a:spcBef>
                <a:spcPts val="1000"/>
              </a:spcBef>
              <a:buSzTx/>
              <a:buFontTx/>
              <a:buNone/>
              <a:defRPr sz="2400"/>
            </a:lvl3pPr>
            <a:lvl4pPr marL="0" indent="1371600" algn="ctr">
              <a:lnSpc>
                <a:spcPct val="90000"/>
              </a:lnSpc>
              <a:spcBef>
                <a:spcPts val="1000"/>
              </a:spcBef>
              <a:buSzTx/>
              <a:buFontTx/>
              <a:buNone/>
              <a:defRPr sz="2400"/>
            </a:lvl4pPr>
            <a:lvl5pPr marL="0" indent="1828800" algn="ctr">
              <a:lnSpc>
                <a:spcPct val="90000"/>
              </a:lnSpc>
              <a:spcBef>
                <a:spcPts val="1000"/>
              </a:spcBef>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75"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50.xml><?xml version="1.0" encoding="utf-8"?>
<p:sldLayout xmlns:a="http://schemas.openxmlformats.org/drawingml/2006/main" xmlns:r="http://schemas.openxmlformats.org/officeDocument/2006/relationships" xmlns:p="http://schemas.openxmlformats.org/presentationml/2006/main" type="tx">
  <p:cSld name="Title, Text, and Content">
    <p:spTree>
      <p:nvGrpSpPr>
        <p:cNvPr id="1" name=""/>
        <p:cNvGrpSpPr/>
        <p:nvPr/>
      </p:nvGrpSpPr>
      <p:grpSpPr>
        <a:xfrm>
          <a:off x="0" y="0"/>
          <a:ext cx="0" cy="0"/>
          <a:chOff x="0" y="0"/>
          <a:chExt cx="0" cy="0"/>
        </a:xfrm>
      </p:grpSpPr>
      <p:sp>
        <p:nvSpPr>
          <p:cNvPr id="1690" name="Rectangle 2"/>
          <p:cNvSpPr/>
          <p:nvPr/>
        </p:nvSpPr>
        <p:spPr>
          <a:xfrm>
            <a:off x="417512" y="1098550"/>
            <a:ext cx="438151" cy="474663"/>
          </a:xfrm>
          <a:prstGeom prst="rect">
            <a:avLst/>
          </a:prstGeom>
          <a:solidFill>
            <a:srgbClr val="FFCF01"/>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91" name="Rectangle 3"/>
          <p:cNvSpPr/>
          <p:nvPr/>
        </p:nvSpPr>
        <p:spPr>
          <a:xfrm>
            <a:off x="800100" y="1098550"/>
            <a:ext cx="328614" cy="474663"/>
          </a:xfrm>
          <a:prstGeom prst="rect">
            <a:avLst/>
          </a:prstGeom>
          <a:gradFill>
            <a:gsLst>
              <a:gs pos="0">
                <a:srgbClr val="FFCF01"/>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92" name="Rectangle 4"/>
          <p:cNvSpPr/>
          <p:nvPr/>
        </p:nvSpPr>
        <p:spPr>
          <a:xfrm>
            <a:off x="541337" y="1520825"/>
            <a:ext cx="422276" cy="474663"/>
          </a:xfrm>
          <a:prstGeom prst="rect">
            <a:avLst/>
          </a:prstGeom>
          <a:solidFill>
            <a:srgbClr val="3333C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93" name="Rectangle 5"/>
          <p:cNvSpPr/>
          <p:nvPr/>
        </p:nvSpPr>
        <p:spPr>
          <a:xfrm>
            <a:off x="911225" y="1520825"/>
            <a:ext cx="368300" cy="474663"/>
          </a:xfrm>
          <a:prstGeom prst="rect">
            <a:avLst/>
          </a:prstGeom>
          <a:gradFill>
            <a:gsLst>
              <a:gs pos="0">
                <a:srgbClr val="3333C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94" name="Rectangle 6"/>
          <p:cNvSpPr/>
          <p:nvPr/>
        </p:nvSpPr>
        <p:spPr>
          <a:xfrm>
            <a:off x="127000" y="1447800"/>
            <a:ext cx="560388" cy="422275"/>
          </a:xfrm>
          <a:prstGeom prst="rect">
            <a:avLst/>
          </a:prstGeom>
          <a:gradFill>
            <a:gsLst>
              <a:gs pos="0">
                <a:srgbClr val="FFFFFF"/>
              </a:gs>
              <a:gs pos="100000">
                <a:srgbClr val="FF0000"/>
              </a:gs>
            </a:gsLst>
            <a:lin ang="18900000"/>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95" name="Rectangle 7"/>
          <p:cNvSpPr/>
          <p:nvPr/>
        </p:nvSpPr>
        <p:spPr>
          <a:xfrm>
            <a:off x="762000" y="990600"/>
            <a:ext cx="31750" cy="1052513"/>
          </a:xfrm>
          <a:prstGeom prst="rect">
            <a:avLst/>
          </a:prstGeom>
          <a:solidFill>
            <a:srgbClr val="1C1C1C"/>
          </a:solidFill>
          <a:ln w="12700">
            <a:miter lim="400000"/>
          </a:ln>
        </p:spPr>
        <p:txBody>
          <a:bodyPr lIns="0" tIns="0" rIns="0" bIns="0" anchor="ctr"/>
          <a:lstStyle/>
          <a:p>
            <a:pPr algn="ctr">
              <a:defRPr sz="2400">
                <a:latin typeface="Tahoma"/>
                <a:ea typeface="Tahoma"/>
                <a:cs typeface="Tahoma"/>
                <a:sym typeface="Tahoma"/>
              </a:defRPr>
            </a:pPr>
            <a:endParaRPr/>
          </a:p>
        </p:txBody>
      </p:sp>
      <p:sp>
        <p:nvSpPr>
          <p:cNvPr id="1696" name="Rectangle 8"/>
          <p:cNvSpPr/>
          <p:nvPr/>
        </p:nvSpPr>
        <p:spPr>
          <a:xfrm>
            <a:off x="442912" y="1781175"/>
            <a:ext cx="8226426" cy="31750"/>
          </a:xfrm>
          <a:prstGeom prst="rect">
            <a:avLst/>
          </a:prstGeom>
          <a:gradFill>
            <a:gsLst>
              <a:gs pos="0">
                <a:srgbClr val="1C1C1C"/>
              </a:gs>
              <a:gs pos="100000">
                <a:srgbClr val="FFFFFF"/>
              </a:gs>
            </a:gsLst>
          </a:gradFill>
          <a:ln w="12700">
            <a:miter lim="400000"/>
          </a:ln>
        </p:spPr>
        <p:txBody>
          <a:bodyPr lIns="0" tIns="0" rIns="0" bIns="0" anchor="ctr"/>
          <a:lstStyle/>
          <a:p>
            <a:pPr algn="ctr">
              <a:defRPr sz="2400">
                <a:latin typeface="Tahoma"/>
                <a:ea typeface="Tahoma"/>
                <a:cs typeface="Tahoma"/>
                <a:sym typeface="Tahoma"/>
              </a:defRPr>
            </a:pPr>
            <a:endParaRPr/>
          </a:p>
        </p:txBody>
      </p:sp>
      <p:sp>
        <p:nvSpPr>
          <p:cNvPr id="1697" name="Title Text"/>
          <p:cNvSpPr txBox="1">
            <a:spLocks noGrp="1"/>
          </p:cNvSpPr>
          <p:nvPr>
            <p:ph type="title"/>
          </p:nvPr>
        </p:nvSpPr>
        <p:spPr>
          <a:xfrm>
            <a:off x="1150938" y="214313"/>
            <a:ext cx="7793038" cy="1462088"/>
          </a:xfrm>
          <a:prstGeom prst="rect">
            <a:avLst/>
          </a:prstGeom>
        </p:spPr>
        <p:txBody>
          <a:bodyPr lIns="45714" tIns="45714" rIns="45714" bIns="45714" anchor="b"/>
          <a:lstStyle>
            <a:lvl1pPr algn="l">
              <a:defRPr>
                <a:solidFill>
                  <a:srgbClr val="333399"/>
                </a:solidFill>
                <a:latin typeface="Tahoma"/>
                <a:ea typeface="Tahoma"/>
                <a:cs typeface="Tahoma"/>
                <a:sym typeface="Tahoma"/>
              </a:defRPr>
            </a:lvl1pPr>
          </a:lstStyle>
          <a:p>
            <a:r>
              <a:t>Title Text</a:t>
            </a:r>
          </a:p>
        </p:txBody>
      </p:sp>
      <p:sp>
        <p:nvSpPr>
          <p:cNvPr id="1698" name="Body Level One…"/>
          <p:cNvSpPr txBox="1">
            <a:spLocks noGrp="1"/>
          </p:cNvSpPr>
          <p:nvPr>
            <p:ph type="body" sz="quarter" idx="1"/>
          </p:nvPr>
        </p:nvSpPr>
        <p:spPr>
          <a:xfrm>
            <a:off x="1182687" y="2017714"/>
            <a:ext cx="3810001" cy="4114801"/>
          </a:xfrm>
          <a:prstGeom prst="rect">
            <a:avLst/>
          </a:prstGeom>
        </p:spPr>
        <p:txBody>
          <a:bodyPr lIns="45714" tIns="45714" rIns="45714" bIns="45714"/>
          <a:lstStyle>
            <a:lvl1pPr marL="341313" indent="-341313">
              <a:buClr>
                <a:srgbClr val="3333CC"/>
              </a:buClr>
              <a:buSzPct val="60000"/>
              <a:buFontTx/>
              <a:buChar char="■"/>
              <a:defRPr>
                <a:latin typeface="Tahoma"/>
                <a:ea typeface="Tahoma"/>
                <a:cs typeface="Tahoma"/>
                <a:sym typeface="Tahoma"/>
              </a:defRPr>
            </a:lvl1pPr>
            <a:lvl2pPr marL="781957" indent="-324757">
              <a:buClr>
                <a:srgbClr val="3333CC"/>
              </a:buClr>
              <a:buSzPct val="55000"/>
              <a:buFontTx/>
              <a:buChar char="■"/>
              <a:defRPr>
                <a:latin typeface="Tahoma"/>
                <a:ea typeface="Tahoma"/>
                <a:cs typeface="Tahoma"/>
                <a:sym typeface="Tahoma"/>
              </a:defRPr>
            </a:lvl2pPr>
            <a:lvl3pPr marL="1217083" indent="-302683">
              <a:buClr>
                <a:srgbClr val="3333CC"/>
              </a:buClr>
              <a:buSzPct val="50000"/>
              <a:buFontTx/>
              <a:buChar char="■"/>
              <a:defRPr>
                <a:latin typeface="Tahoma"/>
                <a:ea typeface="Tahoma"/>
                <a:cs typeface="Tahoma"/>
                <a:sym typeface="Tahoma"/>
              </a:defRPr>
            </a:lvl3pPr>
            <a:lvl4pPr marL="1734820" indent="-363220">
              <a:buClr>
                <a:srgbClr val="3333CC"/>
              </a:buClr>
              <a:buSzPct val="55000"/>
              <a:buFontTx/>
              <a:buChar char="■"/>
              <a:defRPr>
                <a:latin typeface="Tahoma"/>
                <a:ea typeface="Tahoma"/>
                <a:cs typeface="Tahoma"/>
                <a:sym typeface="Tahoma"/>
              </a:defRPr>
            </a:lvl4pPr>
            <a:lvl5pPr marL="2192020" indent="-363220">
              <a:buClr>
                <a:srgbClr val="3333CC"/>
              </a:buClr>
              <a:buSzPct val="50000"/>
              <a:buFontTx/>
              <a:buChar char="■"/>
              <a:defRPr>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699" name="Slide Number"/>
          <p:cNvSpPr txBox="1">
            <a:spLocks noGrp="1"/>
          </p:cNvSpPr>
          <p:nvPr>
            <p:ph type="sldNum" sz="quarter" idx="2"/>
          </p:nvPr>
        </p:nvSpPr>
        <p:spPr>
          <a:xfrm>
            <a:off x="8648898" y="6393507"/>
            <a:ext cx="298253" cy="307331"/>
          </a:xfrm>
          <a:prstGeom prst="rect">
            <a:avLst/>
          </a:prstGeom>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a:t>
            </a:fld>
            <a:endParaRPr/>
          </a:p>
        </p:txBody>
      </p:sp>
    </p:spTree>
  </p:cSld>
  <p:clrMapOvr>
    <a:masterClrMapping/>
  </p:clrMapOvr>
  <p:transition spd="med"/>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82" name="Title Text"/>
          <p:cNvSpPr txBox="1">
            <a:spLocks noGrp="1"/>
          </p:cNvSpPr>
          <p:nvPr>
            <p:ph type="title"/>
          </p:nvPr>
        </p:nvSpPr>
        <p:spPr>
          <a:xfrm>
            <a:off x="838200" y="365125"/>
            <a:ext cx="10515600" cy="1325563"/>
          </a:xfrm>
          <a:prstGeom prst="rect">
            <a:avLst/>
          </a:prstGeom>
        </p:spPr>
        <p:txBody>
          <a:bodyPr/>
          <a:lstStyle>
            <a:lvl1pPr algn="l">
              <a:lnSpc>
                <a:spcPct val="90000"/>
              </a:lnSpc>
              <a:defRPr>
                <a:latin typeface="Calibri Light"/>
                <a:ea typeface="Calibri Light"/>
                <a:cs typeface="Calibri Light"/>
                <a:sym typeface="Calibri Light"/>
              </a:defRPr>
            </a:lvl1pPr>
          </a:lstStyle>
          <a:p>
            <a:r>
              <a:t>Title Text</a:t>
            </a:r>
          </a:p>
        </p:txBody>
      </p:sp>
      <p:sp>
        <p:nvSpPr>
          <p:cNvPr id="183" name="Body Level One…"/>
          <p:cNvSpPr txBox="1">
            <a:spLocks noGrp="1"/>
          </p:cNvSpPr>
          <p:nvPr>
            <p:ph type="body" idx="1"/>
          </p:nvPr>
        </p:nvSpPr>
        <p:spPr>
          <a:xfrm>
            <a:off x="838200" y="1825625"/>
            <a:ext cx="10515600" cy="4351338"/>
          </a:xfrm>
          <a:prstGeom prst="rect">
            <a:avLst/>
          </a:prstGeom>
        </p:spPr>
        <p:txBody>
          <a:bodyPr/>
          <a:lstStyle>
            <a:lvl1pPr marL="228600" indent="-228600">
              <a:lnSpc>
                <a:spcPct val="90000"/>
              </a:lnSpc>
              <a:spcBef>
                <a:spcPts val="1000"/>
              </a:spcBef>
              <a:defRPr sz="2800"/>
            </a:lvl1pPr>
            <a:lvl2pPr marL="723900" indent="-266700">
              <a:lnSpc>
                <a:spcPct val="90000"/>
              </a:lnSpc>
              <a:spcBef>
                <a:spcPts val="1000"/>
              </a:spcBef>
              <a:buChar char="•"/>
              <a:defRPr sz="2800"/>
            </a:lvl2pPr>
            <a:lvl3pPr marL="1234439" indent="-320039">
              <a:lnSpc>
                <a:spcPct val="90000"/>
              </a:lnSpc>
              <a:spcBef>
                <a:spcPts val="1000"/>
              </a:spcBef>
              <a:defRPr sz="2800"/>
            </a:lvl3pPr>
            <a:lvl4pPr marL="1727200" indent="-355600">
              <a:lnSpc>
                <a:spcPct val="90000"/>
              </a:lnSpc>
              <a:spcBef>
                <a:spcPts val="1000"/>
              </a:spcBef>
              <a:buChar char="•"/>
              <a:defRPr sz="2800"/>
            </a:lvl4pPr>
            <a:lvl5pPr marL="2184400" indent="-355600">
              <a:lnSpc>
                <a:spcPct val="90000"/>
              </a:lnSpc>
              <a:spcBef>
                <a:spcPts val="10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184"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nd Content 0">
    <p:bg>
      <p:bgPr>
        <a:solidFill>
          <a:srgbClr val="000000"/>
        </a:solidFill>
        <a:effectLst/>
      </p:bgPr>
    </p:bg>
    <p:spTree>
      <p:nvGrpSpPr>
        <p:cNvPr id="1" name=""/>
        <p:cNvGrpSpPr/>
        <p:nvPr/>
      </p:nvGrpSpPr>
      <p:grpSpPr>
        <a:xfrm>
          <a:off x="0" y="0"/>
          <a:ext cx="0" cy="0"/>
          <a:chOff x="0" y="0"/>
          <a:chExt cx="0" cy="0"/>
        </a:xfrm>
      </p:grpSpPr>
      <p:sp>
        <p:nvSpPr>
          <p:cNvPr id="191" name="Title Text"/>
          <p:cNvSpPr txBox="1">
            <a:spLocks noGrp="1"/>
          </p:cNvSpPr>
          <p:nvPr>
            <p:ph type="title"/>
          </p:nvPr>
        </p:nvSpPr>
        <p:spPr>
          <a:xfrm>
            <a:off x="838200" y="365125"/>
            <a:ext cx="10515600" cy="1325563"/>
          </a:xfrm>
          <a:prstGeom prst="rect">
            <a:avLst/>
          </a:prstGeom>
        </p:spPr>
        <p:txBody>
          <a:bodyPr/>
          <a:lstStyle>
            <a:lvl1pPr algn="l">
              <a:lnSpc>
                <a:spcPct val="90000"/>
              </a:lnSpc>
              <a:defRPr>
                <a:solidFill>
                  <a:srgbClr val="FFFFFF"/>
                </a:solidFill>
                <a:latin typeface="Calibri Light"/>
                <a:ea typeface="Calibri Light"/>
                <a:cs typeface="Calibri Light"/>
                <a:sym typeface="Calibri Light"/>
              </a:defRPr>
            </a:lvl1pPr>
          </a:lstStyle>
          <a:p>
            <a:r>
              <a:t>Title Text</a:t>
            </a:r>
          </a:p>
        </p:txBody>
      </p:sp>
      <p:sp>
        <p:nvSpPr>
          <p:cNvPr id="192" name="Body Level One…"/>
          <p:cNvSpPr txBox="1">
            <a:spLocks noGrp="1"/>
          </p:cNvSpPr>
          <p:nvPr>
            <p:ph type="body" idx="1"/>
          </p:nvPr>
        </p:nvSpPr>
        <p:spPr>
          <a:xfrm>
            <a:off x="838200" y="1825625"/>
            <a:ext cx="10515600" cy="4351338"/>
          </a:xfrm>
          <a:prstGeom prst="rect">
            <a:avLst/>
          </a:prstGeom>
        </p:spPr>
        <p:txBody>
          <a:bodyPr/>
          <a:lstStyle>
            <a:lvl1pPr marL="228600" indent="-228600">
              <a:lnSpc>
                <a:spcPct val="90000"/>
              </a:lnSpc>
              <a:spcBef>
                <a:spcPts val="1000"/>
              </a:spcBef>
              <a:defRPr sz="2800">
                <a:solidFill>
                  <a:srgbClr val="FFFFFF"/>
                </a:solidFill>
              </a:defRPr>
            </a:lvl1pPr>
            <a:lvl2pPr marL="723900" indent="-266700">
              <a:lnSpc>
                <a:spcPct val="90000"/>
              </a:lnSpc>
              <a:spcBef>
                <a:spcPts val="1000"/>
              </a:spcBef>
              <a:buChar char="•"/>
              <a:defRPr sz="2800">
                <a:solidFill>
                  <a:srgbClr val="FFFFFF"/>
                </a:solidFill>
              </a:defRPr>
            </a:lvl2pPr>
            <a:lvl3pPr marL="1234439" indent="-320039">
              <a:lnSpc>
                <a:spcPct val="90000"/>
              </a:lnSpc>
              <a:spcBef>
                <a:spcPts val="1000"/>
              </a:spcBef>
              <a:defRPr sz="2800">
                <a:solidFill>
                  <a:srgbClr val="FFFFFF"/>
                </a:solidFill>
              </a:defRPr>
            </a:lvl3pPr>
            <a:lvl4pPr marL="1727200" indent="-355600">
              <a:lnSpc>
                <a:spcPct val="90000"/>
              </a:lnSpc>
              <a:spcBef>
                <a:spcPts val="1000"/>
              </a:spcBef>
              <a:buChar char="•"/>
              <a:defRPr sz="2800">
                <a:solidFill>
                  <a:srgbClr val="FFFFFF"/>
                </a:solidFill>
              </a:defRPr>
            </a:lvl4pPr>
            <a:lvl5pPr marL="2184400" indent="-355600">
              <a:lnSpc>
                <a:spcPct val="90000"/>
              </a:lnSpc>
              <a:spcBef>
                <a:spcPts val="1000"/>
              </a:spcBef>
              <a:buChar char="•"/>
              <a:defRPr sz="28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93" name="Slide Number"/>
          <p:cNvSpPr txBox="1">
            <a:spLocks noGrp="1"/>
          </p:cNvSpPr>
          <p:nvPr>
            <p:ph type="sldNum" sz="quarter" idx="2"/>
          </p:nvPr>
        </p:nvSpPr>
        <p:spPr>
          <a:xfrm>
            <a:off x="11095176" y="6414760"/>
            <a:ext cx="258624" cy="248305"/>
          </a:xfrm>
          <a:prstGeom prst="rect">
            <a:avLst/>
          </a:prstGeom>
        </p:spPr>
        <p:txBody>
          <a:bodyPr/>
          <a:lstStyle>
            <a:lvl1pPr>
              <a:defRPr>
                <a:solidFill>
                  <a:srgbClr val="FFFFFF"/>
                </a:solidFill>
              </a:defRPr>
            </a:lvl1pPr>
          </a:lstStyle>
          <a:p>
            <a:fld id="{86CB4B4D-7CA3-9044-876B-883B54F8677D}" type="slidenum">
              <a:rPr/>
              <a:p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00" name="Title Text"/>
          <p:cNvSpPr txBox="1">
            <a:spLocks noGrp="1"/>
          </p:cNvSpPr>
          <p:nvPr>
            <p:ph type="title"/>
          </p:nvPr>
        </p:nvSpPr>
        <p:spPr>
          <a:xfrm>
            <a:off x="831850" y="1709738"/>
            <a:ext cx="10515600" cy="2852737"/>
          </a:xfrm>
          <a:prstGeom prst="rect">
            <a:avLst/>
          </a:prstGeom>
        </p:spPr>
        <p:txBody>
          <a:bodyPr anchor="b"/>
          <a:lstStyle>
            <a:lvl1pPr algn="l">
              <a:lnSpc>
                <a:spcPct val="90000"/>
              </a:lnSpc>
              <a:defRPr sz="6000">
                <a:latin typeface="Calibri Light"/>
                <a:ea typeface="Calibri Light"/>
                <a:cs typeface="Calibri Light"/>
                <a:sym typeface="Calibri Light"/>
              </a:defRPr>
            </a:lvl1pPr>
          </a:lstStyle>
          <a:p>
            <a:r>
              <a:t>Title Text</a:t>
            </a:r>
          </a:p>
        </p:txBody>
      </p:sp>
      <p:sp>
        <p:nvSpPr>
          <p:cNvPr id="201" name="Body Level One…"/>
          <p:cNvSpPr txBox="1">
            <a:spLocks noGrp="1"/>
          </p:cNvSpPr>
          <p:nvPr>
            <p:ph type="body" sz="quarter" idx="1"/>
          </p:nvPr>
        </p:nvSpPr>
        <p:spPr>
          <a:xfrm>
            <a:off x="831850" y="4589462"/>
            <a:ext cx="10515600" cy="1500188"/>
          </a:xfrm>
          <a:prstGeom prst="rect">
            <a:avLst/>
          </a:prstGeom>
        </p:spPr>
        <p:txBody>
          <a:bodyPr/>
          <a:lstStyle>
            <a:lvl1pPr marL="0" indent="0">
              <a:lnSpc>
                <a:spcPct val="90000"/>
              </a:lnSpc>
              <a:spcBef>
                <a:spcPts val="1000"/>
              </a:spcBef>
              <a:buSzTx/>
              <a:buFontTx/>
              <a:buNone/>
              <a:defRPr sz="2400">
                <a:solidFill>
                  <a:srgbClr val="888888"/>
                </a:solidFill>
              </a:defRPr>
            </a:lvl1pPr>
            <a:lvl2pPr marL="0" indent="457200">
              <a:lnSpc>
                <a:spcPct val="90000"/>
              </a:lnSpc>
              <a:spcBef>
                <a:spcPts val="1000"/>
              </a:spcBef>
              <a:buSzTx/>
              <a:buFontTx/>
              <a:buNone/>
              <a:defRPr sz="2400">
                <a:solidFill>
                  <a:srgbClr val="888888"/>
                </a:solidFill>
              </a:defRPr>
            </a:lvl2pPr>
            <a:lvl3pPr marL="0" indent="914400">
              <a:lnSpc>
                <a:spcPct val="90000"/>
              </a:lnSpc>
              <a:spcBef>
                <a:spcPts val="1000"/>
              </a:spcBef>
              <a:buSzTx/>
              <a:buFontTx/>
              <a:buNone/>
              <a:defRPr sz="2400">
                <a:solidFill>
                  <a:srgbClr val="888888"/>
                </a:solidFill>
              </a:defRPr>
            </a:lvl3pPr>
            <a:lvl4pPr marL="0" indent="1371600">
              <a:lnSpc>
                <a:spcPct val="90000"/>
              </a:lnSpc>
              <a:spcBef>
                <a:spcPts val="1000"/>
              </a:spcBef>
              <a:buSzTx/>
              <a:buFontTx/>
              <a:buNone/>
              <a:defRPr sz="2400">
                <a:solidFill>
                  <a:srgbClr val="888888"/>
                </a:solidFill>
              </a:defRPr>
            </a:lvl4pPr>
            <a:lvl5pPr marL="0" indent="1828800">
              <a:lnSpc>
                <a:spcPct val="90000"/>
              </a:lnSpc>
              <a:spcBef>
                <a:spcPts val="1000"/>
              </a:spcBef>
              <a:buSzTx/>
              <a:buFontTx/>
              <a:buNone/>
              <a:defRPr sz="24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202"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09" name="Title Text"/>
          <p:cNvSpPr txBox="1">
            <a:spLocks noGrp="1"/>
          </p:cNvSpPr>
          <p:nvPr>
            <p:ph type="title"/>
          </p:nvPr>
        </p:nvSpPr>
        <p:spPr>
          <a:xfrm>
            <a:off x="838200" y="365125"/>
            <a:ext cx="10515600" cy="1325563"/>
          </a:xfrm>
          <a:prstGeom prst="rect">
            <a:avLst/>
          </a:prstGeom>
        </p:spPr>
        <p:txBody>
          <a:bodyPr/>
          <a:lstStyle>
            <a:lvl1pPr algn="l">
              <a:lnSpc>
                <a:spcPct val="90000"/>
              </a:lnSpc>
              <a:defRPr>
                <a:latin typeface="Calibri Light"/>
                <a:ea typeface="Calibri Light"/>
                <a:cs typeface="Calibri Light"/>
                <a:sym typeface="Calibri Light"/>
              </a:defRPr>
            </a:lvl1pPr>
          </a:lstStyle>
          <a:p>
            <a:r>
              <a:t>Title Text</a:t>
            </a:r>
          </a:p>
        </p:txBody>
      </p:sp>
      <p:sp>
        <p:nvSpPr>
          <p:cNvPr id="210" name="Body Level One…"/>
          <p:cNvSpPr txBox="1">
            <a:spLocks noGrp="1"/>
          </p:cNvSpPr>
          <p:nvPr>
            <p:ph type="body" sz="half" idx="1"/>
          </p:nvPr>
        </p:nvSpPr>
        <p:spPr>
          <a:xfrm>
            <a:off x="838200" y="1825625"/>
            <a:ext cx="5181600" cy="4351338"/>
          </a:xfrm>
          <a:prstGeom prst="rect">
            <a:avLst/>
          </a:prstGeom>
        </p:spPr>
        <p:txBody>
          <a:bodyPr/>
          <a:lstStyle>
            <a:lvl1pPr marL="228600" indent="-228600">
              <a:lnSpc>
                <a:spcPct val="90000"/>
              </a:lnSpc>
              <a:spcBef>
                <a:spcPts val="1000"/>
              </a:spcBef>
              <a:defRPr sz="2800"/>
            </a:lvl1pPr>
            <a:lvl2pPr marL="723900" indent="-266700">
              <a:lnSpc>
                <a:spcPct val="90000"/>
              </a:lnSpc>
              <a:spcBef>
                <a:spcPts val="1000"/>
              </a:spcBef>
              <a:buChar char="•"/>
              <a:defRPr sz="2800"/>
            </a:lvl2pPr>
            <a:lvl3pPr marL="1234439" indent="-320039">
              <a:lnSpc>
                <a:spcPct val="90000"/>
              </a:lnSpc>
              <a:spcBef>
                <a:spcPts val="1000"/>
              </a:spcBef>
              <a:defRPr sz="2800"/>
            </a:lvl3pPr>
            <a:lvl4pPr marL="1727200" indent="-355600">
              <a:lnSpc>
                <a:spcPct val="90000"/>
              </a:lnSpc>
              <a:spcBef>
                <a:spcPts val="1000"/>
              </a:spcBef>
              <a:buChar char="•"/>
              <a:defRPr sz="2800"/>
            </a:lvl4pPr>
            <a:lvl5pPr marL="2184400" indent="-355600">
              <a:lnSpc>
                <a:spcPct val="90000"/>
              </a:lnSpc>
              <a:spcBef>
                <a:spcPts val="10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211"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Title Text"/>
          <p:cNvSpPr txBox="1">
            <a:spLocks noGrp="1"/>
          </p:cNvSpPr>
          <p:nvPr>
            <p:ph type="title"/>
          </p:nvPr>
        </p:nvSpPr>
        <p:spPr>
          <a:xfrm>
            <a:off x="457200" y="274638"/>
            <a:ext cx="8229600" cy="1143001"/>
          </a:xfrm>
          <a:prstGeom prst="rect">
            <a:avLst/>
          </a:prstGeom>
        </p:spPr>
        <p:txBody>
          <a:bodyPr anchor="t"/>
          <a:lstStyle>
            <a:lvl1pPr algn="l">
              <a:defRPr sz="4000" b="1" cap="all"/>
            </a:lvl1pPr>
          </a:lstStyle>
          <a:p>
            <a:r>
              <a:t>Title Text</a:t>
            </a:r>
          </a:p>
        </p:txBody>
      </p:sp>
      <p:sp>
        <p:nvSpPr>
          <p:cNvPr id="30" name="Body Level One…"/>
          <p:cNvSpPr txBox="1">
            <a:spLocks noGrp="1"/>
          </p:cNvSpPr>
          <p:nvPr>
            <p:ph type="body" idx="1"/>
          </p:nvPr>
        </p:nvSpPr>
        <p:spPr>
          <a:xfrm>
            <a:off x="457200" y="1600200"/>
            <a:ext cx="8229600" cy="4525963"/>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18" name="Title Text"/>
          <p:cNvSpPr txBox="1">
            <a:spLocks noGrp="1"/>
          </p:cNvSpPr>
          <p:nvPr>
            <p:ph type="title"/>
          </p:nvPr>
        </p:nvSpPr>
        <p:spPr>
          <a:xfrm>
            <a:off x="839787" y="365125"/>
            <a:ext cx="10515601" cy="1325563"/>
          </a:xfrm>
          <a:prstGeom prst="rect">
            <a:avLst/>
          </a:prstGeom>
        </p:spPr>
        <p:txBody>
          <a:bodyPr/>
          <a:lstStyle>
            <a:lvl1pPr algn="l">
              <a:lnSpc>
                <a:spcPct val="90000"/>
              </a:lnSpc>
              <a:defRPr>
                <a:latin typeface="Calibri Light"/>
                <a:ea typeface="Calibri Light"/>
                <a:cs typeface="Calibri Light"/>
                <a:sym typeface="Calibri Light"/>
              </a:defRPr>
            </a:lvl1pPr>
          </a:lstStyle>
          <a:p>
            <a:r>
              <a:t>Title Text</a:t>
            </a:r>
          </a:p>
        </p:txBody>
      </p:sp>
      <p:sp>
        <p:nvSpPr>
          <p:cNvPr id="219" name="Body Level One…"/>
          <p:cNvSpPr txBox="1">
            <a:spLocks noGrp="1"/>
          </p:cNvSpPr>
          <p:nvPr>
            <p:ph type="body" sz="quarter" idx="1"/>
          </p:nvPr>
        </p:nvSpPr>
        <p:spPr>
          <a:xfrm>
            <a:off x="839787" y="1681163"/>
            <a:ext cx="5157789" cy="823913"/>
          </a:xfrm>
          <a:prstGeom prst="rect">
            <a:avLst/>
          </a:prstGeom>
        </p:spPr>
        <p:txBody>
          <a:bodyPr anchor="b"/>
          <a:lstStyle>
            <a:lvl1pPr marL="0" indent="0">
              <a:lnSpc>
                <a:spcPct val="90000"/>
              </a:lnSpc>
              <a:spcBef>
                <a:spcPts val="1000"/>
              </a:spcBef>
              <a:buSzTx/>
              <a:buFontTx/>
              <a:buNone/>
              <a:defRPr sz="2400" b="1"/>
            </a:lvl1pPr>
            <a:lvl2pPr marL="0" indent="457200">
              <a:lnSpc>
                <a:spcPct val="90000"/>
              </a:lnSpc>
              <a:spcBef>
                <a:spcPts val="1000"/>
              </a:spcBef>
              <a:buSzTx/>
              <a:buFontTx/>
              <a:buNone/>
              <a:defRPr sz="2400" b="1"/>
            </a:lvl2pPr>
            <a:lvl3pPr marL="0" indent="914400">
              <a:lnSpc>
                <a:spcPct val="90000"/>
              </a:lnSpc>
              <a:spcBef>
                <a:spcPts val="1000"/>
              </a:spcBef>
              <a:buSzTx/>
              <a:buFontTx/>
              <a:buNone/>
              <a:defRPr sz="2400" b="1"/>
            </a:lvl3pPr>
            <a:lvl4pPr marL="0" indent="1371600">
              <a:lnSpc>
                <a:spcPct val="90000"/>
              </a:lnSpc>
              <a:spcBef>
                <a:spcPts val="1000"/>
              </a:spcBef>
              <a:buSzTx/>
              <a:buFontTx/>
              <a:buNone/>
              <a:defRPr sz="2400" b="1"/>
            </a:lvl4pPr>
            <a:lvl5pPr marL="0" indent="1828800">
              <a:lnSpc>
                <a:spcPct val="90000"/>
              </a:lnSpc>
              <a:spcBef>
                <a:spcPts val="10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20" name="Text Placeholder 4"/>
          <p:cNvSpPr>
            <a:spLocks noGrp="1"/>
          </p:cNvSpPr>
          <p:nvPr>
            <p:ph type="body" sz="quarter" idx="21"/>
          </p:nvPr>
        </p:nvSpPr>
        <p:spPr>
          <a:xfrm>
            <a:off x="6172200" y="1681163"/>
            <a:ext cx="5183188" cy="823913"/>
          </a:xfrm>
          <a:prstGeom prst="rect">
            <a:avLst/>
          </a:prstGeom>
        </p:spPr>
        <p:txBody>
          <a:bodyPr anchor="b"/>
          <a:lstStyle/>
          <a:p>
            <a:pPr marL="0" indent="0">
              <a:lnSpc>
                <a:spcPct val="90000"/>
              </a:lnSpc>
              <a:spcBef>
                <a:spcPts val="1000"/>
              </a:spcBef>
              <a:buSzTx/>
              <a:buFontTx/>
              <a:buNone/>
              <a:defRPr sz="2400" b="1"/>
            </a:pPr>
            <a:endParaRPr/>
          </a:p>
        </p:txBody>
      </p:sp>
      <p:sp>
        <p:nvSpPr>
          <p:cNvPr id="221"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28" name="Title Text"/>
          <p:cNvSpPr txBox="1">
            <a:spLocks noGrp="1"/>
          </p:cNvSpPr>
          <p:nvPr>
            <p:ph type="title"/>
          </p:nvPr>
        </p:nvSpPr>
        <p:spPr>
          <a:xfrm>
            <a:off x="838200" y="365125"/>
            <a:ext cx="10515600" cy="1325563"/>
          </a:xfrm>
          <a:prstGeom prst="rect">
            <a:avLst/>
          </a:prstGeom>
        </p:spPr>
        <p:txBody>
          <a:bodyPr/>
          <a:lstStyle>
            <a:lvl1pPr algn="l">
              <a:lnSpc>
                <a:spcPct val="90000"/>
              </a:lnSpc>
              <a:defRPr>
                <a:latin typeface="Calibri Light"/>
                <a:ea typeface="Calibri Light"/>
                <a:cs typeface="Calibri Light"/>
                <a:sym typeface="Calibri Light"/>
              </a:defRPr>
            </a:lvl1pPr>
          </a:lstStyle>
          <a:p>
            <a:r>
              <a:t>Title Text</a:t>
            </a:r>
          </a:p>
        </p:txBody>
      </p:sp>
      <p:sp>
        <p:nvSpPr>
          <p:cNvPr id="229"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36"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243" name="Title Text"/>
          <p:cNvSpPr txBox="1">
            <a:spLocks noGrp="1"/>
          </p:cNvSpPr>
          <p:nvPr>
            <p:ph type="title"/>
          </p:nvPr>
        </p:nvSpPr>
        <p:spPr>
          <a:xfrm>
            <a:off x="839787" y="457200"/>
            <a:ext cx="3932239" cy="1600200"/>
          </a:xfrm>
          <a:prstGeom prst="rect">
            <a:avLst/>
          </a:prstGeom>
        </p:spPr>
        <p:txBody>
          <a:bodyPr anchor="b"/>
          <a:lstStyle>
            <a:lvl1pPr algn="l">
              <a:lnSpc>
                <a:spcPct val="90000"/>
              </a:lnSpc>
              <a:defRPr sz="3200">
                <a:latin typeface="Calibri Light"/>
                <a:ea typeface="Calibri Light"/>
                <a:cs typeface="Calibri Light"/>
                <a:sym typeface="Calibri Light"/>
              </a:defRPr>
            </a:lvl1pPr>
          </a:lstStyle>
          <a:p>
            <a:r>
              <a:t>Title Text</a:t>
            </a:r>
          </a:p>
        </p:txBody>
      </p:sp>
      <p:sp>
        <p:nvSpPr>
          <p:cNvPr id="244" name="Body Level One…"/>
          <p:cNvSpPr txBox="1">
            <a:spLocks noGrp="1"/>
          </p:cNvSpPr>
          <p:nvPr>
            <p:ph type="body" sz="half" idx="1"/>
          </p:nvPr>
        </p:nvSpPr>
        <p:spPr>
          <a:xfrm>
            <a:off x="5183187" y="987425"/>
            <a:ext cx="6172201" cy="4873625"/>
          </a:xfrm>
          <a:prstGeom prst="rect">
            <a:avLst/>
          </a:prstGeom>
        </p:spPr>
        <p:txBody>
          <a:bodyPr/>
          <a:lstStyle>
            <a:lvl1pPr marL="228600" indent="-228600">
              <a:lnSpc>
                <a:spcPct val="90000"/>
              </a:lnSpc>
              <a:spcBef>
                <a:spcPts val="1000"/>
              </a:spcBef>
            </a:lvl1pPr>
            <a:lvl2pPr marL="718457" indent="-261257">
              <a:lnSpc>
                <a:spcPct val="90000"/>
              </a:lnSpc>
              <a:spcBef>
                <a:spcPts val="1000"/>
              </a:spcBef>
              <a:buChar char="•"/>
            </a:lvl2pPr>
            <a:lvl3pPr>
              <a:lnSpc>
                <a:spcPct val="90000"/>
              </a:lnSpc>
              <a:spcBef>
                <a:spcPts val="1000"/>
              </a:spcBef>
            </a:lvl3pPr>
            <a:lvl4pPr>
              <a:lnSpc>
                <a:spcPct val="90000"/>
              </a:lnSpc>
              <a:spcBef>
                <a:spcPts val="1000"/>
              </a:spcBef>
              <a:buChar char="•"/>
            </a:lvl4pPr>
            <a:lvl5pPr>
              <a:lnSpc>
                <a:spcPct val="90000"/>
              </a:lnSpc>
              <a:spcBef>
                <a:spcPts val="1000"/>
              </a:spcBef>
              <a:buChar char="•"/>
            </a:lvl5pPr>
          </a:lstStyle>
          <a:p>
            <a:r>
              <a:t>Body Level One</a:t>
            </a:r>
          </a:p>
          <a:p>
            <a:pPr lvl="1"/>
            <a:r>
              <a:t>Body Level Two</a:t>
            </a:r>
          </a:p>
          <a:p>
            <a:pPr lvl="2"/>
            <a:r>
              <a:t>Body Level Three</a:t>
            </a:r>
          </a:p>
          <a:p>
            <a:pPr lvl="3"/>
            <a:r>
              <a:t>Body Level Four</a:t>
            </a:r>
          </a:p>
          <a:p>
            <a:pPr lvl="4"/>
            <a:r>
              <a:t>Body Level Five</a:t>
            </a:r>
          </a:p>
        </p:txBody>
      </p:sp>
      <p:sp>
        <p:nvSpPr>
          <p:cNvPr id="245" name="Text Placeholder 3"/>
          <p:cNvSpPr>
            <a:spLocks noGrp="1"/>
          </p:cNvSpPr>
          <p:nvPr>
            <p:ph type="body" sz="quarter" idx="21"/>
          </p:nvPr>
        </p:nvSpPr>
        <p:spPr>
          <a:xfrm>
            <a:off x="839787" y="2057400"/>
            <a:ext cx="3932238" cy="3811588"/>
          </a:xfrm>
          <a:prstGeom prst="rect">
            <a:avLst/>
          </a:prstGeom>
        </p:spPr>
        <p:txBody>
          <a:bodyPr/>
          <a:lstStyle/>
          <a:p>
            <a:pPr marL="0" indent="0">
              <a:lnSpc>
                <a:spcPct val="90000"/>
              </a:lnSpc>
              <a:spcBef>
                <a:spcPts val="1000"/>
              </a:spcBef>
              <a:buSzTx/>
              <a:buFontTx/>
              <a:buNone/>
              <a:defRPr sz="1600"/>
            </a:pPr>
            <a:endParaRPr/>
          </a:p>
        </p:txBody>
      </p:sp>
      <p:sp>
        <p:nvSpPr>
          <p:cNvPr id="246"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253" name="Title Text"/>
          <p:cNvSpPr txBox="1">
            <a:spLocks noGrp="1"/>
          </p:cNvSpPr>
          <p:nvPr>
            <p:ph type="title"/>
          </p:nvPr>
        </p:nvSpPr>
        <p:spPr>
          <a:xfrm>
            <a:off x="839787" y="457200"/>
            <a:ext cx="3932239" cy="1600200"/>
          </a:xfrm>
          <a:prstGeom prst="rect">
            <a:avLst/>
          </a:prstGeom>
        </p:spPr>
        <p:txBody>
          <a:bodyPr anchor="b"/>
          <a:lstStyle>
            <a:lvl1pPr algn="l">
              <a:lnSpc>
                <a:spcPct val="90000"/>
              </a:lnSpc>
              <a:defRPr sz="3200">
                <a:latin typeface="Calibri Light"/>
                <a:ea typeface="Calibri Light"/>
                <a:cs typeface="Calibri Light"/>
                <a:sym typeface="Calibri Light"/>
              </a:defRPr>
            </a:lvl1pPr>
          </a:lstStyle>
          <a:p>
            <a:r>
              <a:t>Title Text</a:t>
            </a:r>
          </a:p>
        </p:txBody>
      </p:sp>
      <p:sp>
        <p:nvSpPr>
          <p:cNvPr id="254" name="Picture Placeholder 2"/>
          <p:cNvSpPr>
            <a:spLocks noGrp="1"/>
          </p:cNvSpPr>
          <p:nvPr>
            <p:ph type="pic" sz="half" idx="21"/>
          </p:nvPr>
        </p:nvSpPr>
        <p:spPr>
          <a:xfrm>
            <a:off x="5183187" y="987425"/>
            <a:ext cx="6172201" cy="4873625"/>
          </a:xfrm>
          <a:prstGeom prst="rect">
            <a:avLst/>
          </a:prstGeom>
        </p:spPr>
        <p:txBody>
          <a:bodyPr lIns="91439" rIns="91439">
            <a:noAutofit/>
          </a:bodyPr>
          <a:lstStyle/>
          <a:p>
            <a:endParaRPr/>
          </a:p>
        </p:txBody>
      </p:sp>
      <p:sp>
        <p:nvSpPr>
          <p:cNvPr id="255" name="Body Level One…"/>
          <p:cNvSpPr txBox="1">
            <a:spLocks noGrp="1"/>
          </p:cNvSpPr>
          <p:nvPr>
            <p:ph type="body" sz="quarter" idx="1"/>
          </p:nvPr>
        </p:nvSpPr>
        <p:spPr>
          <a:xfrm>
            <a:off x="839787" y="2057400"/>
            <a:ext cx="3932239" cy="3811588"/>
          </a:xfrm>
          <a:prstGeom prst="rect">
            <a:avLst/>
          </a:prstGeom>
        </p:spPr>
        <p:txBody>
          <a:bodyPr/>
          <a:lstStyle>
            <a:lvl1pPr marL="0" indent="0">
              <a:lnSpc>
                <a:spcPct val="90000"/>
              </a:lnSpc>
              <a:spcBef>
                <a:spcPts val="1000"/>
              </a:spcBef>
              <a:buSzTx/>
              <a:buFontTx/>
              <a:buNone/>
              <a:defRPr sz="1600"/>
            </a:lvl1pPr>
            <a:lvl2pPr marL="0" indent="457200">
              <a:lnSpc>
                <a:spcPct val="90000"/>
              </a:lnSpc>
              <a:spcBef>
                <a:spcPts val="1000"/>
              </a:spcBef>
              <a:buSzTx/>
              <a:buFontTx/>
              <a:buNone/>
              <a:defRPr sz="1600"/>
            </a:lvl2pPr>
            <a:lvl3pPr marL="0" indent="914400">
              <a:lnSpc>
                <a:spcPct val="90000"/>
              </a:lnSpc>
              <a:spcBef>
                <a:spcPts val="1000"/>
              </a:spcBef>
              <a:buSzTx/>
              <a:buFontTx/>
              <a:buNone/>
              <a:defRPr sz="1600"/>
            </a:lvl3pPr>
            <a:lvl4pPr marL="0" indent="1371600">
              <a:lnSpc>
                <a:spcPct val="90000"/>
              </a:lnSpc>
              <a:spcBef>
                <a:spcPts val="1000"/>
              </a:spcBef>
              <a:buSzTx/>
              <a:buFontTx/>
              <a:buNone/>
              <a:defRPr sz="1600"/>
            </a:lvl4pPr>
            <a:lvl5pPr marL="0" indent="1828800">
              <a:lnSpc>
                <a:spcPct val="90000"/>
              </a:lnSpc>
              <a:spcBef>
                <a:spcPts val="1000"/>
              </a:spcBef>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256"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63" name="Slide Number"/>
          <p:cNvSpPr txBox="1">
            <a:spLocks noGrp="1"/>
          </p:cNvSpPr>
          <p:nvPr>
            <p:ph type="sldNum" sz="quarter" idx="2"/>
          </p:nvPr>
        </p:nvSpPr>
        <p:spPr>
          <a:xfrm>
            <a:off x="8607424" y="6283324"/>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70" name="bottom-wave3-MaxBlue.png" descr="bottom-wave3-MaxBlue.png"/>
          <p:cNvPicPr>
            <a:picLocks noChangeAspect="1"/>
          </p:cNvPicPr>
          <p:nvPr/>
        </p:nvPicPr>
        <p:blipFill>
          <a:blip r:embed="rId2" cstate="print">
            <a:extLst/>
          </a:blip>
          <a:stretch>
            <a:fillRect/>
          </a:stretch>
        </p:blipFill>
        <p:spPr>
          <a:xfrm>
            <a:off x="0" y="6237287"/>
            <a:ext cx="9144000" cy="647703"/>
          </a:xfrm>
          <a:prstGeom prst="rect">
            <a:avLst/>
          </a:prstGeom>
          <a:ln w="12700">
            <a:miter lim="400000"/>
          </a:ln>
        </p:spPr>
      </p:pic>
      <p:pic>
        <p:nvPicPr>
          <p:cNvPr id="271" name="FullLogoVector_Inverted3.png" descr="FullLogoVector_Inverted3.png"/>
          <p:cNvPicPr>
            <a:picLocks noChangeAspect="1"/>
          </p:cNvPicPr>
          <p:nvPr/>
        </p:nvPicPr>
        <p:blipFill>
          <a:blip r:embed="rId3" cstate="print">
            <a:extLst/>
          </a:blip>
          <a:stretch>
            <a:fillRect/>
          </a:stretch>
        </p:blipFill>
        <p:spPr>
          <a:xfrm>
            <a:off x="7856535" y="6356350"/>
            <a:ext cx="1179515" cy="466725"/>
          </a:xfrm>
          <a:prstGeom prst="rect">
            <a:avLst/>
          </a:prstGeom>
          <a:ln w="12700">
            <a:miter lim="400000"/>
          </a:ln>
          <a:effectLst>
            <a:outerShdw blurRad="50800" dist="38100" dir="2700000" rotWithShape="0">
              <a:srgbClr val="000000">
                <a:alpha val="69999"/>
              </a:srgbClr>
            </a:outerShdw>
          </a:effectLst>
        </p:spPr>
      </p:pic>
      <p:sp>
        <p:nvSpPr>
          <p:cNvPr id="272" name="Slide Number"/>
          <p:cNvSpPr txBox="1">
            <a:spLocks noGrp="1"/>
          </p:cNvSpPr>
          <p:nvPr>
            <p:ph type="sldNum" sz="quarter" idx="2"/>
          </p:nvPr>
        </p:nvSpPr>
        <p:spPr>
          <a:xfrm>
            <a:off x="0" y="6557960"/>
            <a:ext cx="284367" cy="280796"/>
          </a:xfrm>
          <a:prstGeom prst="rect">
            <a:avLst/>
          </a:prstGeom>
        </p:spPr>
        <p:txBody>
          <a:bodyPr lIns="45718" tIns="45718" rIns="45718" bIns="45718" anchor="t"/>
          <a:lstStyle>
            <a:lvl1pPr algn="l">
              <a:defRPr sz="1400" b="1">
                <a:solidFill>
                  <a:srgbClr val="FFFFFF"/>
                </a:solidFill>
                <a:effectLst>
                  <a:outerShdw blurRad="12700" dist="25400" dir="2700000" rotWithShape="0">
                    <a:srgbClr val="DDDDDD"/>
                  </a:outerShdw>
                </a:effectLst>
              </a:defRPr>
            </a:lvl1pPr>
          </a:lstStyle>
          <a:p>
            <a:fld id="{86CB4B4D-7CA3-9044-876B-883B54F8677D}" type="slidenum">
              <a:rPr/>
              <a:pPr/>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279"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280"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281"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282"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89"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290"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291"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298" name="parallax1.jpg" descr="parallax1.jpg"/>
          <p:cNvPicPr>
            <a:picLocks noChangeAspect="1"/>
          </p:cNvPicPr>
          <p:nvPr/>
        </p:nvPicPr>
        <p:blipFill>
          <a:blip r:embed="rId2" cstate="print">
            <a:extLst/>
          </a:blip>
          <a:stretch>
            <a:fillRect/>
          </a:stretch>
        </p:blipFill>
        <p:spPr>
          <a:xfrm>
            <a:off x="0" y="0"/>
            <a:ext cx="9144000" cy="6858000"/>
          </a:xfrm>
          <a:prstGeom prst="rect">
            <a:avLst/>
          </a:prstGeom>
          <a:ln w="12700">
            <a:miter lim="400000"/>
          </a:ln>
        </p:spPr>
      </p:pic>
      <p:sp>
        <p:nvSpPr>
          <p:cNvPr id="299" name="Title Text"/>
          <p:cNvSpPr txBox="1">
            <a:spLocks noGrp="1"/>
          </p:cNvSpPr>
          <p:nvPr>
            <p:ph type="title"/>
          </p:nvPr>
        </p:nvSpPr>
        <p:spPr>
          <a:xfrm>
            <a:off x="457200" y="274635"/>
            <a:ext cx="8229600" cy="1143004"/>
          </a:xfrm>
          <a:prstGeom prst="rect">
            <a:avLst/>
          </a:prstGeom>
        </p:spPr>
        <p:txBody>
          <a:bodyPr lIns="91422" tIns="91422" rIns="91422" bIns="91422"/>
          <a:lstStyle>
            <a:lvl1pPr algn="l">
              <a:defRPr sz="1100">
                <a:latin typeface="Arial"/>
                <a:ea typeface="Arial"/>
                <a:cs typeface="Arial"/>
                <a:sym typeface="Arial"/>
              </a:defRPr>
            </a:lvl1pPr>
          </a:lstStyle>
          <a:p>
            <a:r>
              <a:t>Title Text</a:t>
            </a:r>
          </a:p>
        </p:txBody>
      </p:sp>
      <p:sp>
        <p:nvSpPr>
          <p:cNvPr id="300" name="Body Level One…"/>
          <p:cNvSpPr txBox="1">
            <a:spLocks noGrp="1"/>
          </p:cNvSpPr>
          <p:nvPr>
            <p:ph type="body" idx="1"/>
          </p:nvPr>
        </p:nvSpPr>
        <p:spPr>
          <a:xfrm>
            <a:off x="457200" y="1600200"/>
            <a:ext cx="8229600" cy="4525963"/>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01" name="Slide Number"/>
          <p:cNvSpPr txBox="1">
            <a:spLocks noGrp="1"/>
          </p:cNvSpPr>
          <p:nvPr>
            <p:ph type="sldNum" sz="quarter" idx="2"/>
          </p:nvPr>
        </p:nvSpPr>
        <p:spPr>
          <a:xfrm>
            <a:off x="8427645" y="6419355"/>
            <a:ext cx="259157" cy="239115"/>
          </a:xfrm>
          <a:prstGeom prst="rect">
            <a:avLst/>
          </a:prstGeom>
        </p:spPr>
        <p:txBody>
          <a:bodyPr lIns="52422" tIns="52422" rIns="52422" bIns="52422"/>
          <a:lstStyle>
            <a:lvl1pPr>
              <a:defRPr sz="1100"/>
            </a:lvl1p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itle Text"/>
          <p:cNvSpPr txBox="1">
            <a:spLocks noGrp="1"/>
          </p:cNvSpPr>
          <p:nvPr>
            <p:ph type="title"/>
          </p:nvPr>
        </p:nvSpPr>
        <p:spPr>
          <a:xfrm>
            <a:off x="457200" y="274638"/>
            <a:ext cx="8229600" cy="1143001"/>
          </a:xfrm>
          <a:prstGeom prst="rect">
            <a:avLst/>
          </a:prstGeom>
        </p:spPr>
        <p:txBody>
          <a:bodyPr/>
          <a:lstStyle/>
          <a:p>
            <a:r>
              <a:t>Title Text</a:t>
            </a:r>
          </a:p>
        </p:txBody>
      </p:sp>
      <p:sp>
        <p:nvSpPr>
          <p:cNvPr id="39" name="Body Level One…"/>
          <p:cNvSpPr txBox="1">
            <a:spLocks noGrp="1"/>
          </p:cNvSpPr>
          <p:nvPr>
            <p:ph type="body" idx="1"/>
          </p:nvPr>
        </p:nvSpPr>
        <p:spPr>
          <a:xfrm>
            <a:off x="457200" y="1600200"/>
            <a:ext cx="8229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308"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309"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310"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317" name="Line"/>
          <p:cNvSpPr/>
          <p:nvPr/>
        </p:nvSpPr>
        <p:spPr>
          <a:xfrm>
            <a:off x="1463673" y="3549647"/>
            <a:ext cx="2971804" cy="1591"/>
          </a:xfrm>
          <a:prstGeom prst="line">
            <a:avLst/>
          </a:prstGeom>
          <a:ln>
            <a:solidFill>
              <a:srgbClr val="E9E9E8"/>
            </a:solidFill>
          </a:ln>
          <a:effectLst>
            <a:outerShdw blurRad="38100" rotWithShape="0">
              <a:srgbClr val="000000">
                <a:alpha val="54998"/>
              </a:srgbClr>
            </a:outerShdw>
          </a:effectLst>
        </p:spPr>
        <p:txBody>
          <a:bodyPr lIns="0" tIns="0" rIns="0" bIns="0"/>
          <a:lstStyle/>
          <a:p>
            <a:endParaRPr/>
          </a:p>
        </p:txBody>
      </p:sp>
      <p:sp>
        <p:nvSpPr>
          <p:cNvPr id="318" name="Line"/>
          <p:cNvSpPr/>
          <p:nvPr/>
        </p:nvSpPr>
        <p:spPr>
          <a:xfrm>
            <a:off x="4708522" y="3549647"/>
            <a:ext cx="2971803" cy="1591"/>
          </a:xfrm>
          <a:prstGeom prst="line">
            <a:avLst/>
          </a:prstGeom>
          <a:ln>
            <a:solidFill>
              <a:srgbClr val="E9E9E8"/>
            </a:solidFill>
          </a:ln>
          <a:effectLst>
            <a:outerShdw blurRad="38100" rotWithShape="0">
              <a:srgbClr val="000000">
                <a:alpha val="54998"/>
              </a:srgbClr>
            </a:outerShdw>
          </a:effectLst>
        </p:spPr>
        <p:txBody>
          <a:bodyPr lIns="0" tIns="0" rIns="0" bIns="0"/>
          <a:lstStyle/>
          <a:p>
            <a:endParaRPr/>
          </a:p>
        </p:txBody>
      </p:sp>
      <p:sp>
        <p:nvSpPr>
          <p:cNvPr id="319" name="Circle"/>
          <p:cNvSpPr/>
          <p:nvPr/>
        </p:nvSpPr>
        <p:spPr>
          <a:xfrm>
            <a:off x="4540250" y="3525837"/>
            <a:ext cx="46038" cy="46043"/>
          </a:xfrm>
          <a:prstGeom prst="ellipse">
            <a:avLst/>
          </a:prstGeom>
          <a:solidFill>
            <a:srgbClr val="F3A447"/>
          </a:solidFill>
          <a:ln w="38100">
            <a:solidFill>
              <a:srgbClr val="F3A447"/>
            </a:solidFill>
          </a:ln>
          <a:effectLst>
            <a:outerShdw blurRad="38100" rotWithShape="0">
              <a:srgbClr val="000000">
                <a:alpha val="54998"/>
              </a:srgbClr>
            </a:outerShdw>
          </a:effectLst>
        </p:spPr>
        <p:txBody>
          <a:bodyPr lIns="0" tIns="0" rIns="0" bIns="0" anchor="ctr"/>
          <a:lstStyle/>
          <a:p>
            <a:pPr algn="ctr">
              <a:defRPr>
                <a:solidFill>
                  <a:srgbClr val="FFFFFF"/>
                </a:solidFill>
                <a:latin typeface="Constantia"/>
                <a:ea typeface="Constantia"/>
                <a:cs typeface="Constantia"/>
                <a:sym typeface="Constantia"/>
              </a:defRPr>
            </a:pPr>
            <a:endParaRPr/>
          </a:p>
        </p:txBody>
      </p:sp>
      <p:sp>
        <p:nvSpPr>
          <p:cNvPr id="320" name="Slide Number"/>
          <p:cNvSpPr txBox="1">
            <a:spLocks noGrp="1"/>
          </p:cNvSpPr>
          <p:nvPr>
            <p:ph type="sldNum" sz="quarter" idx="2"/>
          </p:nvPr>
        </p:nvSpPr>
        <p:spPr>
          <a:xfrm>
            <a:off x="8607424" y="6283324"/>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327" name="Line"/>
          <p:cNvSpPr/>
          <p:nvPr/>
        </p:nvSpPr>
        <p:spPr>
          <a:xfrm>
            <a:off x="685797" y="4916488"/>
            <a:ext cx="7924805" cy="4762"/>
          </a:xfrm>
          <a:prstGeom prst="line">
            <a:avLst/>
          </a:prstGeom>
          <a:ln>
            <a:solidFill>
              <a:srgbClr val="E9E9E8"/>
            </a:solidFill>
          </a:ln>
          <a:effectLst>
            <a:outerShdw blurRad="38100" rotWithShape="0">
              <a:srgbClr val="000000">
                <a:alpha val="54998"/>
              </a:srgbClr>
            </a:outerShdw>
          </a:effectLst>
        </p:spPr>
        <p:txBody>
          <a:bodyPr lIns="0" tIns="0" rIns="0" bIns="0"/>
          <a:lstStyle/>
          <a:p>
            <a:endParaRPr/>
          </a:p>
        </p:txBody>
      </p:sp>
      <p:sp>
        <p:nvSpPr>
          <p:cNvPr id="328" name="Body Level One…"/>
          <p:cNvSpPr txBox="1">
            <a:spLocks noGrp="1"/>
          </p:cNvSpPr>
          <p:nvPr>
            <p:ph type="body" idx="1"/>
          </p:nvPr>
        </p:nvSpPr>
        <p:spPr>
          <a:xfrm>
            <a:off x="457200" y="1447800"/>
            <a:ext cx="8229600" cy="4678363"/>
          </a:xfrm>
          <a:prstGeom prst="rect">
            <a:avLst/>
          </a:prstGeom>
        </p:spPr>
        <p:txBody>
          <a:bodyPr lIns="45718" tIns="45718" rIns="45718" bIns="45718"/>
          <a:lstStyle>
            <a:lvl1pPr marL="273050" indent="-273050">
              <a:spcBef>
                <a:spcPts val="600"/>
              </a:spcBef>
              <a:buClr>
                <a:srgbClr val="F3A447"/>
              </a:buClr>
              <a:buSzPct val="85000"/>
              <a:buFontTx/>
              <a:buChar char="●"/>
              <a:defRPr sz="2600">
                <a:solidFill>
                  <a:srgbClr val="FFFFFF"/>
                </a:solidFill>
                <a:latin typeface="Constantia"/>
                <a:ea typeface="Constantia"/>
                <a:cs typeface="Constantia"/>
                <a:sym typeface="Constantia"/>
              </a:defRPr>
            </a:lvl1pPr>
            <a:lvl2pPr marL="662516" indent="-295802">
              <a:spcBef>
                <a:spcPts val="600"/>
              </a:spcBef>
              <a:buClr>
                <a:srgbClr val="F3A447"/>
              </a:buClr>
              <a:buSzPct val="85000"/>
              <a:buFontTx/>
              <a:buChar char="●"/>
              <a:defRPr sz="2600">
                <a:solidFill>
                  <a:srgbClr val="FFFFFF"/>
                </a:solidFill>
                <a:latin typeface="Constantia"/>
                <a:ea typeface="Constantia"/>
                <a:cs typeface="Constantia"/>
                <a:sym typeface="Constantia"/>
              </a:defRPr>
            </a:lvl2pPr>
            <a:lvl3pPr marL="1059314" indent="-283027">
              <a:spcBef>
                <a:spcPts val="600"/>
              </a:spcBef>
              <a:buClr>
                <a:srgbClr val="F3A447"/>
              </a:buClr>
              <a:buSzPct val="85000"/>
              <a:buFontTx/>
              <a:buChar char="●"/>
              <a:defRPr sz="2600">
                <a:solidFill>
                  <a:srgbClr val="FFFFFF"/>
                </a:solidFill>
                <a:latin typeface="Constantia"/>
                <a:ea typeface="Constantia"/>
                <a:cs typeface="Constantia"/>
                <a:sym typeface="Constantia"/>
              </a:defRPr>
            </a:lvl3pPr>
            <a:lvl4pPr marL="1363746" indent="-312821">
              <a:spcBef>
                <a:spcPts val="600"/>
              </a:spcBef>
              <a:buClr>
                <a:srgbClr val="F3A447"/>
              </a:buClr>
              <a:buSzPct val="85000"/>
              <a:buFontTx/>
              <a:buChar char="●"/>
              <a:defRPr sz="2600">
                <a:solidFill>
                  <a:srgbClr val="FFFFFF"/>
                </a:solidFill>
                <a:latin typeface="Constantia"/>
                <a:ea typeface="Constantia"/>
                <a:cs typeface="Constantia"/>
                <a:sym typeface="Constantia"/>
              </a:defRPr>
            </a:lvl4pPr>
            <a:lvl5pPr marL="1697035" indent="-371475">
              <a:spcBef>
                <a:spcPts val="600"/>
              </a:spcBef>
              <a:buClr>
                <a:srgbClr val="F3A447"/>
              </a:buClr>
              <a:buSzPct val="85000"/>
              <a:buFontTx/>
              <a:buChar char="●"/>
              <a:defRPr sz="2600">
                <a:solidFill>
                  <a:srgbClr val="FFFFFF"/>
                </a:solidFill>
                <a:latin typeface="Constantia"/>
                <a:ea typeface="Constantia"/>
                <a:cs typeface="Constantia"/>
                <a:sym typeface="Constantia"/>
              </a:defRPr>
            </a:lvl5pPr>
          </a:lstStyle>
          <a:p>
            <a:r>
              <a:t>Body Level One</a:t>
            </a:r>
          </a:p>
          <a:p>
            <a:pPr lvl="1"/>
            <a:r>
              <a:t>Body Level Two</a:t>
            </a:r>
          </a:p>
          <a:p>
            <a:pPr lvl="2"/>
            <a:r>
              <a:t>Body Level Three</a:t>
            </a:r>
          </a:p>
          <a:p>
            <a:pPr lvl="3"/>
            <a:r>
              <a:t>Body Level Four</a:t>
            </a:r>
          </a:p>
          <a:p>
            <a:pPr lvl="4"/>
            <a:r>
              <a:t>Body Level Five</a:t>
            </a:r>
          </a:p>
        </p:txBody>
      </p:sp>
      <p:sp>
        <p:nvSpPr>
          <p:cNvPr id="329" name="Title Text"/>
          <p:cNvSpPr txBox="1">
            <a:spLocks noGrp="1"/>
          </p:cNvSpPr>
          <p:nvPr>
            <p:ph type="title"/>
          </p:nvPr>
        </p:nvSpPr>
        <p:spPr>
          <a:xfrm>
            <a:off x="457200" y="152400"/>
            <a:ext cx="8229600" cy="1219200"/>
          </a:xfrm>
          <a:prstGeom prst="rect">
            <a:avLst/>
          </a:prstGeom>
        </p:spPr>
        <p:txBody>
          <a:bodyPr lIns="45718" tIns="45718" rIns="45718" bIns="45718" anchor="b"/>
          <a:lstStyle>
            <a:lvl1pPr algn="l">
              <a:defRPr sz="4200">
                <a:solidFill>
                  <a:srgbClr val="F9F9F9"/>
                </a:solidFill>
                <a:latin typeface="Constantia"/>
                <a:ea typeface="Constantia"/>
                <a:cs typeface="Constantia"/>
                <a:sym typeface="Constantia"/>
              </a:defRPr>
            </a:lvl1pPr>
          </a:lstStyle>
          <a:p>
            <a:r>
              <a:t>Title Text</a:t>
            </a:r>
          </a:p>
        </p:txBody>
      </p:sp>
      <p:sp>
        <p:nvSpPr>
          <p:cNvPr id="330" name="Slide Number"/>
          <p:cNvSpPr txBox="1">
            <a:spLocks noGrp="1"/>
          </p:cNvSpPr>
          <p:nvPr>
            <p:ph type="sldNum" sz="quarter" idx="2"/>
          </p:nvPr>
        </p:nvSpPr>
        <p:spPr>
          <a:xfrm>
            <a:off x="8607424" y="6283324"/>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337" name="Line"/>
          <p:cNvSpPr/>
          <p:nvPr/>
        </p:nvSpPr>
        <p:spPr>
          <a:xfrm>
            <a:off x="563561" y="2179635"/>
            <a:ext cx="3748092" cy="1591"/>
          </a:xfrm>
          <a:prstGeom prst="line">
            <a:avLst/>
          </a:prstGeom>
          <a:ln w="12700">
            <a:solidFill>
              <a:srgbClr val="E9E9E8"/>
            </a:solidFill>
          </a:ln>
          <a:effectLst>
            <a:outerShdw blurRad="38100" rotWithShape="0">
              <a:srgbClr val="000000">
                <a:alpha val="54998"/>
              </a:srgbClr>
            </a:outerShdw>
          </a:effectLst>
        </p:spPr>
        <p:txBody>
          <a:bodyPr lIns="0" tIns="0" rIns="0" bIns="0"/>
          <a:lstStyle/>
          <a:p>
            <a:endParaRPr/>
          </a:p>
        </p:txBody>
      </p:sp>
      <p:sp>
        <p:nvSpPr>
          <p:cNvPr id="338" name="Line"/>
          <p:cNvSpPr/>
          <p:nvPr/>
        </p:nvSpPr>
        <p:spPr>
          <a:xfrm>
            <a:off x="4754562" y="2179635"/>
            <a:ext cx="3749678" cy="1591"/>
          </a:xfrm>
          <a:prstGeom prst="line">
            <a:avLst/>
          </a:prstGeom>
          <a:ln w="12700">
            <a:solidFill>
              <a:srgbClr val="E9E9E8"/>
            </a:solidFill>
          </a:ln>
          <a:effectLst>
            <a:outerShdw blurRad="38100" rotWithShape="0">
              <a:srgbClr val="000000">
                <a:alpha val="54998"/>
              </a:srgbClr>
            </a:outerShdw>
          </a:effectLst>
        </p:spPr>
        <p:txBody>
          <a:bodyPr lIns="0" tIns="0" rIns="0" bIns="0"/>
          <a:lstStyle/>
          <a:p>
            <a:endParaRPr/>
          </a:p>
        </p:txBody>
      </p:sp>
      <p:sp>
        <p:nvSpPr>
          <p:cNvPr id="339" name="Body Level One…"/>
          <p:cNvSpPr txBox="1">
            <a:spLocks noGrp="1"/>
          </p:cNvSpPr>
          <p:nvPr>
            <p:ph type="body" idx="1"/>
          </p:nvPr>
        </p:nvSpPr>
        <p:spPr>
          <a:xfrm>
            <a:off x="457200" y="1447800"/>
            <a:ext cx="8229600" cy="4678363"/>
          </a:xfrm>
          <a:prstGeom prst="rect">
            <a:avLst/>
          </a:prstGeom>
        </p:spPr>
        <p:txBody>
          <a:bodyPr lIns="45718" tIns="45718" rIns="45718" bIns="45718"/>
          <a:lstStyle>
            <a:lvl1pPr marL="273050" indent="-273050">
              <a:spcBef>
                <a:spcPts val="600"/>
              </a:spcBef>
              <a:buClr>
                <a:srgbClr val="F3A447"/>
              </a:buClr>
              <a:buSzPct val="85000"/>
              <a:buFontTx/>
              <a:buChar char="●"/>
              <a:defRPr sz="2600">
                <a:solidFill>
                  <a:srgbClr val="FFFFFF"/>
                </a:solidFill>
                <a:latin typeface="Constantia"/>
                <a:ea typeface="Constantia"/>
                <a:cs typeface="Constantia"/>
                <a:sym typeface="Constantia"/>
              </a:defRPr>
            </a:lvl1pPr>
            <a:lvl2pPr marL="662516" indent="-295802">
              <a:spcBef>
                <a:spcPts val="600"/>
              </a:spcBef>
              <a:buClr>
                <a:srgbClr val="F3A447"/>
              </a:buClr>
              <a:buSzPct val="85000"/>
              <a:buFontTx/>
              <a:buChar char="●"/>
              <a:defRPr sz="2600">
                <a:solidFill>
                  <a:srgbClr val="FFFFFF"/>
                </a:solidFill>
                <a:latin typeface="Constantia"/>
                <a:ea typeface="Constantia"/>
                <a:cs typeface="Constantia"/>
                <a:sym typeface="Constantia"/>
              </a:defRPr>
            </a:lvl2pPr>
            <a:lvl3pPr marL="1059314" indent="-283027">
              <a:spcBef>
                <a:spcPts val="600"/>
              </a:spcBef>
              <a:buClr>
                <a:srgbClr val="F3A447"/>
              </a:buClr>
              <a:buSzPct val="85000"/>
              <a:buFontTx/>
              <a:buChar char="●"/>
              <a:defRPr sz="2600">
                <a:solidFill>
                  <a:srgbClr val="FFFFFF"/>
                </a:solidFill>
                <a:latin typeface="Constantia"/>
                <a:ea typeface="Constantia"/>
                <a:cs typeface="Constantia"/>
                <a:sym typeface="Constantia"/>
              </a:defRPr>
            </a:lvl3pPr>
            <a:lvl4pPr marL="1363746" indent="-312821">
              <a:spcBef>
                <a:spcPts val="600"/>
              </a:spcBef>
              <a:buClr>
                <a:srgbClr val="F3A447"/>
              </a:buClr>
              <a:buSzPct val="85000"/>
              <a:buFontTx/>
              <a:buChar char="●"/>
              <a:defRPr sz="2600">
                <a:solidFill>
                  <a:srgbClr val="FFFFFF"/>
                </a:solidFill>
                <a:latin typeface="Constantia"/>
                <a:ea typeface="Constantia"/>
                <a:cs typeface="Constantia"/>
                <a:sym typeface="Constantia"/>
              </a:defRPr>
            </a:lvl4pPr>
            <a:lvl5pPr marL="1697035" indent="-371475">
              <a:spcBef>
                <a:spcPts val="600"/>
              </a:spcBef>
              <a:buClr>
                <a:srgbClr val="F3A447"/>
              </a:buClr>
              <a:buSzPct val="85000"/>
              <a:buFontTx/>
              <a:buChar char="●"/>
              <a:defRPr sz="2600">
                <a:solidFill>
                  <a:srgbClr val="FFFFFF"/>
                </a:solidFill>
                <a:latin typeface="Constantia"/>
                <a:ea typeface="Constantia"/>
                <a:cs typeface="Constantia"/>
                <a:sym typeface="Constantia"/>
              </a:defRPr>
            </a:lvl5pPr>
          </a:lstStyle>
          <a:p>
            <a:r>
              <a:t>Body Level One</a:t>
            </a:r>
          </a:p>
          <a:p>
            <a:pPr lvl="1"/>
            <a:r>
              <a:t>Body Level Two</a:t>
            </a:r>
          </a:p>
          <a:p>
            <a:pPr lvl="2"/>
            <a:r>
              <a:t>Body Level Three</a:t>
            </a:r>
          </a:p>
          <a:p>
            <a:pPr lvl="3"/>
            <a:r>
              <a:t>Body Level Four</a:t>
            </a:r>
          </a:p>
          <a:p>
            <a:pPr lvl="4"/>
            <a:r>
              <a:t>Body Level Five</a:t>
            </a:r>
          </a:p>
        </p:txBody>
      </p:sp>
      <p:sp>
        <p:nvSpPr>
          <p:cNvPr id="340" name="Title Text"/>
          <p:cNvSpPr txBox="1">
            <a:spLocks noGrp="1"/>
          </p:cNvSpPr>
          <p:nvPr>
            <p:ph type="title"/>
          </p:nvPr>
        </p:nvSpPr>
        <p:spPr>
          <a:xfrm>
            <a:off x="457200" y="152400"/>
            <a:ext cx="8229600" cy="1219200"/>
          </a:xfrm>
          <a:prstGeom prst="rect">
            <a:avLst/>
          </a:prstGeom>
        </p:spPr>
        <p:txBody>
          <a:bodyPr lIns="45718" tIns="45718" rIns="45718" bIns="45718" anchor="b"/>
          <a:lstStyle>
            <a:lvl1pPr algn="l">
              <a:defRPr sz="4200">
                <a:solidFill>
                  <a:srgbClr val="F9F9F9"/>
                </a:solidFill>
                <a:latin typeface="Constantia"/>
                <a:ea typeface="Constantia"/>
                <a:cs typeface="Constantia"/>
                <a:sym typeface="Constantia"/>
              </a:defRPr>
            </a:lvl1pPr>
          </a:lstStyle>
          <a:p>
            <a:r>
              <a:t>Title Text</a:t>
            </a:r>
          </a:p>
        </p:txBody>
      </p:sp>
      <p:sp>
        <p:nvSpPr>
          <p:cNvPr id="341" name="Slide Number"/>
          <p:cNvSpPr txBox="1">
            <a:spLocks noGrp="1"/>
          </p:cNvSpPr>
          <p:nvPr>
            <p:ph type="sldNum" sz="quarter" idx="2"/>
          </p:nvPr>
        </p:nvSpPr>
        <p:spPr>
          <a:xfrm>
            <a:off x="8607424" y="6283324"/>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348" name="Slide Number"/>
          <p:cNvSpPr txBox="1">
            <a:spLocks noGrp="1"/>
          </p:cNvSpPr>
          <p:nvPr>
            <p:ph type="sldNum" sz="quarter" idx="2"/>
          </p:nvPr>
        </p:nvSpPr>
        <p:spPr>
          <a:xfrm>
            <a:off x="6445249" y="6229350"/>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35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356"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357"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358"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36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366"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367"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368"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37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376"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377"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378"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38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386"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387"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388"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39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396"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397"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398"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Title Text"/>
          <p:cNvSpPr txBox="1">
            <a:spLocks noGrp="1"/>
          </p:cNvSpPr>
          <p:nvPr>
            <p:ph type="title"/>
          </p:nvPr>
        </p:nvSpPr>
        <p:spPr>
          <a:xfrm>
            <a:off x="457200" y="274638"/>
            <a:ext cx="8229600" cy="1143001"/>
          </a:xfrm>
          <a:prstGeom prst="rect">
            <a:avLst/>
          </a:prstGeom>
        </p:spPr>
        <p:txBody>
          <a:bodyPr/>
          <a:lstStyle/>
          <a:p>
            <a:r>
              <a:t>Title Text</a:t>
            </a:r>
          </a:p>
        </p:txBody>
      </p:sp>
      <p:sp>
        <p:nvSpPr>
          <p:cNvPr id="48" name="Body Level One…"/>
          <p:cNvSpPr txBox="1">
            <a:spLocks noGrp="1"/>
          </p:cNvSpPr>
          <p:nvPr>
            <p:ph type="body" idx="1"/>
          </p:nvPr>
        </p:nvSpPr>
        <p:spPr>
          <a:xfrm>
            <a:off x="457200" y="1600200"/>
            <a:ext cx="8229600" cy="4525963"/>
          </a:xfrm>
          <a:prstGeom prst="rect">
            <a:avLst/>
          </a:prstGeom>
        </p:spPr>
        <p:txBody>
          <a:bodyPr anchor="b"/>
          <a:lstStyle>
            <a:lvl1pPr marL="0" indent="0">
              <a:spcBef>
                <a:spcPts val="500"/>
              </a:spcBef>
              <a:buSzTx/>
              <a:buFontTx/>
              <a:buNone/>
              <a:defRPr sz="2400" b="1"/>
            </a:lvl1pPr>
            <a:lvl2pPr marL="0" indent="457200">
              <a:spcBef>
                <a:spcPts val="500"/>
              </a:spcBef>
              <a:buSzTx/>
              <a:buFontTx/>
              <a:buNone/>
              <a:defRPr sz="2400" b="1"/>
            </a:lvl2pPr>
            <a:lvl3pPr marL="0" indent="914400">
              <a:spcBef>
                <a:spcPts val="500"/>
              </a:spcBef>
              <a:buSzTx/>
              <a:buFontTx/>
              <a:buNone/>
              <a:defRPr sz="2400" b="1"/>
            </a:lvl3pPr>
            <a:lvl4pPr marL="0" indent="1371600">
              <a:spcBef>
                <a:spcPts val="500"/>
              </a:spcBef>
              <a:buSzTx/>
              <a:buFontTx/>
              <a:buNone/>
              <a:defRPr sz="2400" b="1"/>
            </a:lvl4pPr>
            <a:lvl5pPr marL="0" indent="1828800">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Text Placeholder 4"/>
          <p:cNvSpPr>
            <a:spLocks noGrp="1"/>
          </p:cNvSpPr>
          <p:nvPr>
            <p:ph type="body" idx="21"/>
          </p:nvPr>
        </p:nvSpPr>
        <p:spPr>
          <a:xfrm>
            <a:off x="457200" y="1600200"/>
            <a:ext cx="8229600" cy="4525963"/>
          </a:xfrm>
          <a:prstGeom prst="rect">
            <a:avLst/>
          </a:prstGeom>
        </p:spPr>
        <p:txBody>
          <a:bodyPr anchor="b"/>
          <a:lstStyle/>
          <a:p>
            <a:pPr marL="0" indent="0">
              <a:spcBef>
                <a:spcPts val="500"/>
              </a:spcBef>
              <a:buSzTx/>
              <a:buFontTx/>
              <a:buNone/>
              <a:defRPr sz="2400" b="1"/>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40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406"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407"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408"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41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416"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417"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418"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42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426"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427"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428"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43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436"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437"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438"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44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446"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447"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448"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45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456"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457"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458"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465"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46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73"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474"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475"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82"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89"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490"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491"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98"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499"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500"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07"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508"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509"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16"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23"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30"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531"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532"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39"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540"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541"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48"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549"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550"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57"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558"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559"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66" name="Slide Number"/>
          <p:cNvSpPr txBox="1">
            <a:spLocks noGrp="1"/>
          </p:cNvSpPr>
          <p:nvPr>
            <p:ph type="sldNum" sz="quarter" idx="2"/>
          </p:nvPr>
        </p:nvSpPr>
        <p:spPr>
          <a:xfrm>
            <a:off x="6445249" y="6229350"/>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73" name="parallax1.jpg" descr="parallax1.jpg"/>
          <p:cNvPicPr>
            <a:picLocks noChangeAspect="1"/>
          </p:cNvPicPr>
          <p:nvPr/>
        </p:nvPicPr>
        <p:blipFill>
          <a:blip r:embed="rId2" cstate="print">
            <a:extLst/>
          </a:blip>
          <a:stretch>
            <a:fillRect/>
          </a:stretch>
        </p:blipFill>
        <p:spPr>
          <a:xfrm>
            <a:off x="0" y="0"/>
            <a:ext cx="9144000" cy="6858000"/>
          </a:xfrm>
          <a:prstGeom prst="rect">
            <a:avLst/>
          </a:prstGeom>
          <a:ln w="12700">
            <a:miter lim="400000"/>
          </a:ln>
        </p:spPr>
      </p:pic>
      <p:pic>
        <p:nvPicPr>
          <p:cNvPr id="574" name="FullLogoVector_Inverted2.png" descr="FullLogoVector_Inverted2.png"/>
          <p:cNvPicPr>
            <a:picLocks noChangeAspect="1"/>
          </p:cNvPicPr>
          <p:nvPr/>
        </p:nvPicPr>
        <p:blipFill>
          <a:blip r:embed="rId3" cstate="print">
            <a:extLst/>
          </a:blip>
          <a:stretch>
            <a:fillRect/>
          </a:stretch>
        </p:blipFill>
        <p:spPr>
          <a:xfrm>
            <a:off x="608012" y="5006975"/>
            <a:ext cx="2235201" cy="1019175"/>
          </a:xfrm>
          <a:prstGeom prst="rect">
            <a:avLst/>
          </a:prstGeom>
          <a:ln w="12700">
            <a:miter lim="400000"/>
          </a:ln>
        </p:spPr>
      </p:pic>
      <p:sp>
        <p:nvSpPr>
          <p:cNvPr id="575" name="Slide Number"/>
          <p:cNvSpPr txBox="1">
            <a:spLocks noGrp="1"/>
          </p:cNvSpPr>
          <p:nvPr>
            <p:ph type="sldNum" sz="quarter" idx="2"/>
          </p:nvPr>
        </p:nvSpPr>
        <p:spPr>
          <a:xfrm>
            <a:off x="6445249" y="6229350"/>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Title Text"/>
          <p:cNvSpPr txBox="1">
            <a:spLocks noGrp="1"/>
          </p:cNvSpPr>
          <p:nvPr>
            <p:ph type="title"/>
          </p:nvPr>
        </p:nvSpPr>
        <p:spPr>
          <a:xfrm>
            <a:off x="457200" y="274638"/>
            <a:ext cx="8229600" cy="1143001"/>
          </a:xfrm>
          <a:prstGeom prst="rect">
            <a:avLst/>
          </a:prstGeom>
        </p:spPr>
        <p:txBody>
          <a:bodyPr anchor="b"/>
          <a:lstStyle>
            <a:lvl1pPr algn="l">
              <a:defRPr sz="2000" b="1"/>
            </a:lvl1pPr>
          </a:lstStyle>
          <a:p>
            <a:r>
              <a:t>Title Text</a:t>
            </a:r>
          </a:p>
        </p:txBody>
      </p:sp>
      <p:sp>
        <p:nvSpPr>
          <p:cNvPr id="73" name="Body Level One…"/>
          <p:cNvSpPr txBox="1">
            <a:spLocks noGrp="1"/>
          </p:cNvSpPr>
          <p:nvPr>
            <p:ph type="body" idx="1"/>
          </p:nvPr>
        </p:nvSpPr>
        <p:spPr>
          <a:xfrm>
            <a:off x="457200" y="1600200"/>
            <a:ext cx="8229600" cy="452596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Text Placeholder 3"/>
          <p:cNvSpPr>
            <a:spLocks noGrp="1"/>
          </p:cNvSpPr>
          <p:nvPr>
            <p:ph type="body" idx="21"/>
          </p:nvPr>
        </p:nvSpPr>
        <p:spPr>
          <a:xfrm>
            <a:off x="457200" y="1600200"/>
            <a:ext cx="8229600" cy="4525963"/>
          </a:xfrm>
          <a:prstGeom prst="rect">
            <a:avLst/>
          </a:prstGeom>
        </p:spPr>
        <p:txBody>
          <a:bodyPr/>
          <a:lstStyle/>
          <a:p>
            <a:pPr marL="0" indent="0">
              <a:spcBef>
                <a:spcPts val="300"/>
              </a:spcBef>
              <a:buSzTx/>
              <a:buFontTx/>
              <a:buNone/>
              <a:defRPr sz="1400"/>
            </a:pPr>
            <a:endParaRP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82"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583"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584"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585"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586"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593"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594"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595" name="50 %"/>
          <p:cNvSpPr/>
          <p:nvPr/>
        </p:nvSpPr>
        <p:spPr>
          <a:xfrm>
            <a:off x="223837" y="1933575"/>
            <a:ext cx="8502651" cy="2676525"/>
          </a:xfrm>
          <a:prstGeom prst="rect">
            <a:avLst/>
          </a:prstGeom>
          <a:solidFill>
            <a:srgbClr val="D8D8D8"/>
          </a:solidFill>
          <a:ln w="25400">
            <a:solidFill>
              <a:srgbClr val="969696"/>
            </a:solidFill>
          </a:ln>
        </p:spPr>
        <p:txBody>
          <a:bodyPr lIns="0" tIns="0" rIns="0" bIns="0" anchor="ctr"/>
          <a:lstStyle/>
          <a:p>
            <a:pPr algn="r">
              <a:defRPr sz="1700">
                <a:solidFill>
                  <a:srgbClr val="003366"/>
                </a:solidFill>
              </a:defRPr>
            </a:pPr>
            <a:endParaRPr/>
          </a:p>
        </p:txBody>
      </p:sp>
      <p:sp>
        <p:nvSpPr>
          <p:cNvPr id="596" name="Rectangle"/>
          <p:cNvSpPr/>
          <p:nvPr/>
        </p:nvSpPr>
        <p:spPr>
          <a:xfrm>
            <a:off x="434975" y="3138485"/>
            <a:ext cx="5018088" cy="349253"/>
          </a:xfrm>
          <a:prstGeom prst="rect">
            <a:avLst/>
          </a:prstGeom>
          <a:solidFill>
            <a:srgbClr val="C0C0C0"/>
          </a:solidFill>
          <a:ln w="12700">
            <a:miter lim="400000"/>
          </a:ln>
        </p:spPr>
        <p:txBody>
          <a:bodyPr lIns="0" tIns="0" rIns="0" bIns="0" anchor="ctr"/>
          <a:lstStyle/>
          <a:p>
            <a:pPr algn="r">
              <a:defRPr sz="1700">
                <a:solidFill>
                  <a:srgbClr val="003366"/>
                </a:solidFill>
              </a:defRPr>
            </a:pPr>
            <a:endParaRPr/>
          </a:p>
        </p:txBody>
      </p:sp>
      <p:pic>
        <p:nvPicPr>
          <p:cNvPr id="597" name="image.png" descr="image.png"/>
          <p:cNvPicPr>
            <a:picLocks noChangeAspect="1"/>
          </p:cNvPicPr>
          <p:nvPr/>
        </p:nvPicPr>
        <p:blipFill>
          <a:blip r:embed="rId4" cstate="print">
            <a:extLst/>
          </a:blip>
          <a:stretch>
            <a:fillRect/>
          </a:stretch>
        </p:blipFill>
        <p:spPr>
          <a:xfrm>
            <a:off x="223835" y="5730875"/>
            <a:ext cx="1841503" cy="908050"/>
          </a:xfrm>
          <a:prstGeom prst="rect">
            <a:avLst/>
          </a:prstGeom>
          <a:ln w="12700">
            <a:miter lim="400000"/>
          </a:ln>
        </p:spPr>
      </p:pic>
      <p:sp>
        <p:nvSpPr>
          <p:cNvPr id="598"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99"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600"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07"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608"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609"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610"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611"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12"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613"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20"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621"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622" name="Line"/>
          <p:cNvSpPr/>
          <p:nvPr/>
        </p:nvSpPr>
        <p:spPr>
          <a:xfrm>
            <a:off x="817560" y="3352800"/>
            <a:ext cx="6315080" cy="0"/>
          </a:xfrm>
          <a:prstGeom prst="line">
            <a:avLst/>
          </a:prstGeom>
          <a:ln w="19050">
            <a:solidFill>
              <a:srgbClr val="032043"/>
            </a:solidFill>
          </a:ln>
        </p:spPr>
        <p:txBody>
          <a:bodyPr lIns="0" tIns="0" rIns="0" bIns="0"/>
          <a:lstStyle/>
          <a:p>
            <a:endParaRPr/>
          </a:p>
        </p:txBody>
      </p:sp>
      <p:sp>
        <p:nvSpPr>
          <p:cNvPr id="623"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24"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625"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32"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633"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634"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635"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636"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37"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638"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45"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646"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647"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648"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649"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50"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651"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58"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659"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660"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661"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662"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63"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664"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71"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672"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673"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674"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675"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76"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677"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84"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685"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686"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687"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688"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689"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690"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697"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698"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699" name="Line"/>
          <p:cNvSpPr/>
          <p:nvPr/>
        </p:nvSpPr>
        <p:spPr>
          <a:xfrm>
            <a:off x="817560" y="3352800"/>
            <a:ext cx="6315080" cy="0"/>
          </a:xfrm>
          <a:prstGeom prst="line">
            <a:avLst/>
          </a:prstGeom>
          <a:ln w="19050">
            <a:solidFill>
              <a:srgbClr val="A5A5A5"/>
            </a:solidFill>
          </a:ln>
        </p:spPr>
        <p:txBody>
          <a:bodyPr lIns="0" tIns="0" rIns="0" bIns="0"/>
          <a:lstStyle/>
          <a:p>
            <a:endParaRPr/>
          </a:p>
        </p:txBody>
      </p:sp>
      <p:sp>
        <p:nvSpPr>
          <p:cNvPr id="700"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701"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702"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2" name="Title Text"/>
          <p:cNvSpPr txBox="1">
            <a:spLocks noGrp="1"/>
          </p:cNvSpPr>
          <p:nvPr>
            <p:ph type="title"/>
          </p:nvPr>
        </p:nvSpPr>
        <p:spPr>
          <a:xfrm>
            <a:off x="1524000" y="1122362"/>
            <a:ext cx="9144000" cy="2387601"/>
          </a:xfrm>
          <a:prstGeom prst="rect">
            <a:avLst/>
          </a:prstGeom>
        </p:spPr>
        <p:txBody>
          <a:bodyPr anchor="b"/>
          <a:lstStyle>
            <a:lvl1pPr>
              <a:lnSpc>
                <a:spcPct val="90000"/>
              </a:lnSpc>
              <a:defRPr sz="6000">
                <a:latin typeface="Calibri Light"/>
                <a:ea typeface="Calibri Light"/>
                <a:cs typeface="Calibri Light"/>
                <a:sym typeface="Calibri Light"/>
              </a:defRPr>
            </a:lvl1pPr>
          </a:lstStyle>
          <a:p>
            <a:r>
              <a:t>Title Text</a:t>
            </a:r>
          </a:p>
        </p:txBody>
      </p:sp>
      <p:sp>
        <p:nvSpPr>
          <p:cNvPr id="93" name="Body Level One…"/>
          <p:cNvSpPr txBox="1">
            <a:spLocks noGrp="1"/>
          </p:cNvSpPr>
          <p:nvPr>
            <p:ph type="body" sz="quarter" idx="1"/>
          </p:nvPr>
        </p:nvSpPr>
        <p:spPr>
          <a:xfrm>
            <a:off x="1524000" y="3602037"/>
            <a:ext cx="9144000" cy="1655763"/>
          </a:xfrm>
          <a:prstGeom prst="rect">
            <a:avLst/>
          </a:prstGeom>
        </p:spPr>
        <p:txBody>
          <a:bodyPr/>
          <a:lstStyle>
            <a:lvl1pPr marL="0" indent="0" algn="ctr">
              <a:lnSpc>
                <a:spcPct val="90000"/>
              </a:lnSpc>
              <a:spcBef>
                <a:spcPts val="1000"/>
              </a:spcBef>
              <a:buSzTx/>
              <a:buFontTx/>
              <a:buNone/>
              <a:defRPr sz="2400"/>
            </a:lvl1pPr>
            <a:lvl2pPr marL="0" indent="457200" algn="ctr">
              <a:lnSpc>
                <a:spcPct val="90000"/>
              </a:lnSpc>
              <a:spcBef>
                <a:spcPts val="1000"/>
              </a:spcBef>
              <a:buSzTx/>
              <a:buFontTx/>
              <a:buNone/>
              <a:defRPr sz="2400"/>
            </a:lvl2pPr>
            <a:lvl3pPr marL="0" indent="914400" algn="ctr">
              <a:lnSpc>
                <a:spcPct val="90000"/>
              </a:lnSpc>
              <a:spcBef>
                <a:spcPts val="1000"/>
              </a:spcBef>
              <a:buSzTx/>
              <a:buFontTx/>
              <a:buNone/>
              <a:defRPr sz="2400"/>
            </a:lvl3pPr>
            <a:lvl4pPr marL="0" indent="1371600" algn="ctr">
              <a:lnSpc>
                <a:spcPct val="90000"/>
              </a:lnSpc>
              <a:spcBef>
                <a:spcPts val="1000"/>
              </a:spcBef>
              <a:buSzTx/>
              <a:buFontTx/>
              <a:buNone/>
              <a:defRPr sz="2400"/>
            </a:lvl4pPr>
            <a:lvl5pPr marL="0" indent="1828800" algn="ctr">
              <a:lnSpc>
                <a:spcPct val="90000"/>
              </a:lnSpc>
              <a:spcBef>
                <a:spcPts val="1000"/>
              </a:spcBef>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709"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710"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711" name="Line"/>
          <p:cNvSpPr/>
          <p:nvPr/>
        </p:nvSpPr>
        <p:spPr>
          <a:xfrm>
            <a:off x="715962" y="847725"/>
            <a:ext cx="933451" cy="0"/>
          </a:xfrm>
          <a:prstGeom prst="line">
            <a:avLst/>
          </a:prstGeom>
          <a:ln w="22225">
            <a:solidFill>
              <a:srgbClr val="808080"/>
            </a:solidFill>
          </a:ln>
        </p:spPr>
        <p:txBody>
          <a:bodyPr lIns="0" tIns="0" rIns="0" bIns="0"/>
          <a:lstStyle/>
          <a:p>
            <a:endParaRPr/>
          </a:p>
        </p:txBody>
      </p:sp>
      <p:sp>
        <p:nvSpPr>
          <p:cNvPr id="712" name="Line"/>
          <p:cNvSpPr/>
          <p:nvPr/>
        </p:nvSpPr>
        <p:spPr>
          <a:xfrm>
            <a:off x="1597025" y="847725"/>
            <a:ext cx="7124701" cy="0"/>
          </a:xfrm>
          <a:prstGeom prst="line">
            <a:avLst/>
          </a:prstGeom>
          <a:ln w="22225">
            <a:solidFill>
              <a:srgbClr val="808080"/>
            </a:solidFill>
          </a:ln>
        </p:spPr>
        <p:txBody>
          <a:bodyPr lIns="0" tIns="0" rIns="0" bIns="0"/>
          <a:lstStyle/>
          <a:p>
            <a:endParaRPr/>
          </a:p>
        </p:txBody>
      </p:sp>
      <p:sp>
        <p:nvSpPr>
          <p:cNvPr id="713" name="Body Level One…"/>
          <p:cNvSpPr txBox="1">
            <a:spLocks noGrp="1"/>
          </p:cNvSpPr>
          <p:nvPr>
            <p:ph type="body" idx="1"/>
          </p:nvPr>
        </p:nvSpPr>
        <p:spPr>
          <a:xfrm>
            <a:off x="715962" y="904875"/>
            <a:ext cx="8002590" cy="5419725"/>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714" name="Title Text"/>
          <p:cNvSpPr txBox="1">
            <a:spLocks noGrp="1"/>
          </p:cNvSpPr>
          <p:nvPr>
            <p:ph type="title"/>
          </p:nvPr>
        </p:nvSpPr>
        <p:spPr>
          <a:xfrm>
            <a:off x="715962" y="323850"/>
            <a:ext cx="8012115" cy="479425"/>
          </a:xfrm>
          <a:prstGeom prst="rect">
            <a:avLst/>
          </a:prstGeom>
          <a:effectLst>
            <a:outerShdw blurRad="63500" rotWithShape="0">
              <a:srgbClr val="003366"/>
            </a:outerShdw>
          </a:effectLst>
        </p:spPr>
        <p:txBody>
          <a:bodyPr lIns="91422" tIns="91422" rIns="91422" bIns="91422" anchor="t"/>
          <a:lstStyle>
            <a:lvl1pPr algn="l">
              <a:defRPr sz="1100">
                <a:latin typeface="Arial"/>
                <a:ea typeface="Arial"/>
                <a:cs typeface="Arial"/>
                <a:sym typeface="Arial"/>
              </a:defRPr>
            </a:lvl1pPr>
          </a:lstStyle>
          <a:p>
            <a:r>
              <a:t>Title Text</a:t>
            </a:r>
          </a:p>
        </p:txBody>
      </p:sp>
      <p:sp>
        <p:nvSpPr>
          <p:cNvPr id="715"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722"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723"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724"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731" name="Slide Number"/>
          <p:cNvSpPr txBox="1">
            <a:spLocks noGrp="1"/>
          </p:cNvSpPr>
          <p:nvPr>
            <p:ph type="sldNum" sz="quarter" idx="2"/>
          </p:nvPr>
        </p:nvSpPr>
        <p:spPr>
          <a:xfrm>
            <a:off x="8607424" y="6283324"/>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738" name="bottom-wave3-MaxBlue.png" descr="bottom-wave3-MaxBlue.png"/>
          <p:cNvPicPr>
            <a:picLocks noChangeAspect="1"/>
          </p:cNvPicPr>
          <p:nvPr/>
        </p:nvPicPr>
        <p:blipFill>
          <a:blip r:embed="rId2" cstate="print">
            <a:extLst/>
          </a:blip>
          <a:stretch>
            <a:fillRect/>
          </a:stretch>
        </p:blipFill>
        <p:spPr>
          <a:xfrm>
            <a:off x="0" y="6237287"/>
            <a:ext cx="9144000" cy="647703"/>
          </a:xfrm>
          <a:prstGeom prst="rect">
            <a:avLst/>
          </a:prstGeom>
          <a:ln w="12700">
            <a:miter lim="400000"/>
          </a:ln>
        </p:spPr>
      </p:pic>
      <p:pic>
        <p:nvPicPr>
          <p:cNvPr id="739" name="FullLogoVector_Inverted3.png" descr="FullLogoVector_Inverted3.png"/>
          <p:cNvPicPr>
            <a:picLocks noChangeAspect="1"/>
          </p:cNvPicPr>
          <p:nvPr/>
        </p:nvPicPr>
        <p:blipFill>
          <a:blip r:embed="rId3" cstate="print">
            <a:extLst/>
          </a:blip>
          <a:stretch>
            <a:fillRect/>
          </a:stretch>
        </p:blipFill>
        <p:spPr>
          <a:xfrm>
            <a:off x="7856535" y="6356350"/>
            <a:ext cx="1179515" cy="466725"/>
          </a:xfrm>
          <a:prstGeom prst="rect">
            <a:avLst/>
          </a:prstGeom>
          <a:ln w="12700">
            <a:miter lim="400000"/>
          </a:ln>
          <a:effectLst>
            <a:outerShdw blurRad="50800" dist="38100" dir="2700000" rotWithShape="0">
              <a:srgbClr val="000000">
                <a:alpha val="69999"/>
              </a:srgbClr>
            </a:outerShdw>
          </a:effectLst>
        </p:spPr>
      </p:pic>
      <p:sp>
        <p:nvSpPr>
          <p:cNvPr id="740" name="Slide Number"/>
          <p:cNvSpPr txBox="1">
            <a:spLocks noGrp="1"/>
          </p:cNvSpPr>
          <p:nvPr>
            <p:ph type="sldNum" sz="quarter" idx="2"/>
          </p:nvPr>
        </p:nvSpPr>
        <p:spPr>
          <a:xfrm>
            <a:off x="0" y="6557960"/>
            <a:ext cx="284367" cy="280796"/>
          </a:xfrm>
          <a:prstGeom prst="rect">
            <a:avLst/>
          </a:prstGeom>
        </p:spPr>
        <p:txBody>
          <a:bodyPr lIns="45718" tIns="45718" rIns="45718" bIns="45718" anchor="t"/>
          <a:lstStyle>
            <a:lvl1pPr algn="l">
              <a:defRPr sz="1400" b="1">
                <a:solidFill>
                  <a:srgbClr val="FFFFFF"/>
                </a:solidFill>
                <a:effectLst>
                  <a:outerShdw blurRad="12700" dist="25400" dir="2700000" rotWithShape="0">
                    <a:srgbClr val="DDDDDD"/>
                  </a:outerShdw>
                </a:effectLst>
              </a:defRPr>
            </a:lvl1pPr>
          </a:lstStyle>
          <a:p>
            <a:fld id="{86CB4B4D-7CA3-9044-876B-883B54F8677D}" type="slidenum">
              <a:rPr/>
              <a:pPr/>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747"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748"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749"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750"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757"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758"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759"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766" name="parallax1.jpg" descr="parallax1.jpg"/>
          <p:cNvPicPr>
            <a:picLocks noChangeAspect="1"/>
          </p:cNvPicPr>
          <p:nvPr/>
        </p:nvPicPr>
        <p:blipFill>
          <a:blip r:embed="rId2" cstate="print">
            <a:extLst/>
          </a:blip>
          <a:stretch>
            <a:fillRect/>
          </a:stretch>
        </p:blipFill>
        <p:spPr>
          <a:xfrm>
            <a:off x="0" y="0"/>
            <a:ext cx="9144000" cy="6858000"/>
          </a:xfrm>
          <a:prstGeom prst="rect">
            <a:avLst/>
          </a:prstGeom>
          <a:ln w="12700">
            <a:miter lim="400000"/>
          </a:ln>
        </p:spPr>
      </p:pic>
      <p:sp>
        <p:nvSpPr>
          <p:cNvPr id="767" name="Title Text"/>
          <p:cNvSpPr txBox="1">
            <a:spLocks noGrp="1"/>
          </p:cNvSpPr>
          <p:nvPr>
            <p:ph type="title"/>
          </p:nvPr>
        </p:nvSpPr>
        <p:spPr>
          <a:xfrm>
            <a:off x="457200" y="274635"/>
            <a:ext cx="8229600" cy="1143004"/>
          </a:xfrm>
          <a:prstGeom prst="rect">
            <a:avLst/>
          </a:prstGeom>
        </p:spPr>
        <p:txBody>
          <a:bodyPr lIns="91422" tIns="91422" rIns="91422" bIns="91422"/>
          <a:lstStyle>
            <a:lvl1pPr algn="l">
              <a:defRPr sz="1100">
                <a:latin typeface="Arial"/>
                <a:ea typeface="Arial"/>
                <a:cs typeface="Arial"/>
                <a:sym typeface="Arial"/>
              </a:defRPr>
            </a:lvl1pPr>
          </a:lstStyle>
          <a:p>
            <a:r>
              <a:t>Title Text</a:t>
            </a:r>
          </a:p>
        </p:txBody>
      </p:sp>
      <p:sp>
        <p:nvSpPr>
          <p:cNvPr id="768" name="Body Level One…"/>
          <p:cNvSpPr txBox="1">
            <a:spLocks noGrp="1"/>
          </p:cNvSpPr>
          <p:nvPr>
            <p:ph type="body" idx="1"/>
          </p:nvPr>
        </p:nvSpPr>
        <p:spPr>
          <a:xfrm>
            <a:off x="457200" y="1600200"/>
            <a:ext cx="8229600" cy="4525963"/>
          </a:xfrm>
          <a:prstGeom prst="rect">
            <a:avLst/>
          </a:prstGeom>
        </p:spPr>
        <p:txBody>
          <a:bodyPr lIns="91422" tIns="91422" rIns="91422" bIns="91422"/>
          <a:lstStyle>
            <a:lvl1pPr marL="0" indent="0">
              <a:spcBef>
                <a:spcPts val="0"/>
              </a:spcBef>
              <a:buSzTx/>
              <a:buFontTx/>
              <a:buNone/>
              <a:defRPr sz="1100">
                <a:latin typeface="Arial"/>
                <a:ea typeface="Arial"/>
                <a:cs typeface="Arial"/>
                <a:sym typeface="Arial"/>
              </a:defRPr>
            </a:lvl1pPr>
            <a:lvl2pPr marL="0" indent="0">
              <a:spcBef>
                <a:spcPts val="0"/>
              </a:spcBef>
              <a:buSzTx/>
              <a:buFontTx/>
              <a:buNone/>
              <a:defRPr sz="1100">
                <a:latin typeface="Arial"/>
                <a:ea typeface="Arial"/>
                <a:cs typeface="Arial"/>
                <a:sym typeface="Arial"/>
              </a:defRPr>
            </a:lvl2pPr>
            <a:lvl3pPr marL="0" indent="0">
              <a:spcBef>
                <a:spcPts val="0"/>
              </a:spcBef>
              <a:buSzTx/>
              <a:buFontTx/>
              <a:buNone/>
              <a:defRPr sz="1100">
                <a:latin typeface="Arial"/>
                <a:ea typeface="Arial"/>
                <a:cs typeface="Arial"/>
                <a:sym typeface="Arial"/>
              </a:defRPr>
            </a:lvl3pPr>
            <a:lvl4pPr marL="0" indent="0">
              <a:spcBef>
                <a:spcPts val="0"/>
              </a:spcBef>
              <a:buSzTx/>
              <a:buFontTx/>
              <a:buNone/>
              <a:defRPr sz="1100">
                <a:latin typeface="Arial"/>
                <a:ea typeface="Arial"/>
                <a:cs typeface="Arial"/>
                <a:sym typeface="Arial"/>
              </a:defRPr>
            </a:lvl4pPr>
            <a:lvl5pPr marL="0" indent="0">
              <a:spcBef>
                <a:spcPts val="0"/>
              </a:spcBef>
              <a:buSzTx/>
              <a:buFontTx/>
              <a:buNone/>
              <a:defRPr sz="11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769" name="Slide Number"/>
          <p:cNvSpPr txBox="1">
            <a:spLocks noGrp="1"/>
          </p:cNvSpPr>
          <p:nvPr>
            <p:ph type="sldNum" sz="quarter" idx="2"/>
          </p:nvPr>
        </p:nvSpPr>
        <p:spPr>
          <a:xfrm>
            <a:off x="8427645" y="6419355"/>
            <a:ext cx="259157" cy="239115"/>
          </a:xfrm>
          <a:prstGeom prst="rect">
            <a:avLst/>
          </a:prstGeom>
        </p:spPr>
        <p:txBody>
          <a:bodyPr lIns="52422" tIns="52422" rIns="52422" bIns="52422"/>
          <a:lstStyle>
            <a:lvl1pPr>
              <a:defRPr sz="1100"/>
            </a:lvl1pPr>
          </a:lstStyle>
          <a:p>
            <a:fld id="{86CB4B4D-7CA3-9044-876B-883B54F8677D}" type="slidenum">
              <a:rPr/>
              <a:pPr/>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776" name="image.png" descr="image.png"/>
          <p:cNvPicPr>
            <a:picLocks noChangeAspect="1"/>
          </p:cNvPicPr>
          <p:nvPr/>
        </p:nvPicPr>
        <p:blipFill>
          <a:blip r:embed="rId2" cstate="print">
            <a:extLst/>
          </a:blip>
          <a:stretch>
            <a:fillRect/>
          </a:stretch>
        </p:blipFill>
        <p:spPr>
          <a:xfrm>
            <a:off x="7805735" y="34925"/>
            <a:ext cx="914403" cy="450850"/>
          </a:xfrm>
          <a:prstGeom prst="rect">
            <a:avLst/>
          </a:prstGeom>
          <a:ln w="12700">
            <a:miter lim="400000"/>
          </a:ln>
        </p:spPr>
      </p:pic>
      <p:pic>
        <p:nvPicPr>
          <p:cNvPr id="777" name="parallax1.jpg" descr="parallax1.jpg"/>
          <p:cNvPicPr>
            <a:picLocks noChangeAspect="1"/>
          </p:cNvPicPr>
          <p:nvPr/>
        </p:nvPicPr>
        <p:blipFill>
          <a:blip r:embed="rId3" cstate="print">
            <a:extLst/>
          </a:blip>
          <a:srcRect l="41360" r="55510"/>
          <a:stretch>
            <a:fillRect/>
          </a:stretch>
        </p:blipFill>
        <p:spPr>
          <a:xfrm>
            <a:off x="-2" y="0"/>
            <a:ext cx="523878" cy="6858000"/>
          </a:xfrm>
          <a:prstGeom prst="rect">
            <a:avLst/>
          </a:prstGeom>
          <a:ln w="12700">
            <a:miter lim="400000"/>
          </a:ln>
        </p:spPr>
      </p:pic>
      <p:sp>
        <p:nvSpPr>
          <p:cNvPr id="778" name="Slide Number"/>
          <p:cNvSpPr txBox="1">
            <a:spLocks noGrp="1"/>
          </p:cNvSpPr>
          <p:nvPr>
            <p:ph type="sldNum" sz="quarter" idx="2"/>
          </p:nvPr>
        </p:nvSpPr>
        <p:spPr>
          <a:xfrm>
            <a:off x="4421187" y="6538910"/>
            <a:ext cx="285323" cy="293683"/>
          </a:xfrm>
          <a:prstGeom prst="rect">
            <a:avLst/>
          </a:prstGeom>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785" name="Line"/>
          <p:cNvSpPr/>
          <p:nvPr/>
        </p:nvSpPr>
        <p:spPr>
          <a:xfrm>
            <a:off x="1463673" y="3549647"/>
            <a:ext cx="2971804" cy="1591"/>
          </a:xfrm>
          <a:prstGeom prst="line">
            <a:avLst/>
          </a:prstGeom>
          <a:ln>
            <a:solidFill>
              <a:srgbClr val="E9E9E8"/>
            </a:solidFill>
          </a:ln>
          <a:effectLst>
            <a:outerShdw blurRad="38100" rotWithShape="0">
              <a:srgbClr val="000000">
                <a:alpha val="54998"/>
              </a:srgbClr>
            </a:outerShdw>
          </a:effectLst>
        </p:spPr>
        <p:txBody>
          <a:bodyPr lIns="0" tIns="0" rIns="0" bIns="0"/>
          <a:lstStyle/>
          <a:p>
            <a:endParaRPr/>
          </a:p>
        </p:txBody>
      </p:sp>
      <p:sp>
        <p:nvSpPr>
          <p:cNvPr id="786" name="Line"/>
          <p:cNvSpPr/>
          <p:nvPr/>
        </p:nvSpPr>
        <p:spPr>
          <a:xfrm>
            <a:off x="4708522" y="3549647"/>
            <a:ext cx="2971803" cy="1591"/>
          </a:xfrm>
          <a:prstGeom prst="line">
            <a:avLst/>
          </a:prstGeom>
          <a:ln>
            <a:solidFill>
              <a:srgbClr val="E9E9E8"/>
            </a:solidFill>
          </a:ln>
          <a:effectLst>
            <a:outerShdw blurRad="38100" rotWithShape="0">
              <a:srgbClr val="000000">
                <a:alpha val="54998"/>
              </a:srgbClr>
            </a:outerShdw>
          </a:effectLst>
        </p:spPr>
        <p:txBody>
          <a:bodyPr lIns="0" tIns="0" rIns="0" bIns="0"/>
          <a:lstStyle/>
          <a:p>
            <a:endParaRPr/>
          </a:p>
        </p:txBody>
      </p:sp>
      <p:sp>
        <p:nvSpPr>
          <p:cNvPr id="787" name="Circle"/>
          <p:cNvSpPr/>
          <p:nvPr/>
        </p:nvSpPr>
        <p:spPr>
          <a:xfrm>
            <a:off x="4540250" y="3525837"/>
            <a:ext cx="46038" cy="46043"/>
          </a:xfrm>
          <a:prstGeom prst="ellipse">
            <a:avLst/>
          </a:prstGeom>
          <a:solidFill>
            <a:srgbClr val="F3A447"/>
          </a:solidFill>
          <a:ln w="38100">
            <a:solidFill>
              <a:srgbClr val="F3A447"/>
            </a:solidFill>
          </a:ln>
          <a:effectLst>
            <a:outerShdw blurRad="38100" rotWithShape="0">
              <a:srgbClr val="000000">
                <a:alpha val="54998"/>
              </a:srgbClr>
            </a:outerShdw>
          </a:effectLst>
        </p:spPr>
        <p:txBody>
          <a:bodyPr lIns="0" tIns="0" rIns="0" bIns="0" anchor="ctr"/>
          <a:lstStyle/>
          <a:p>
            <a:pPr algn="ctr">
              <a:defRPr>
                <a:solidFill>
                  <a:srgbClr val="FFFFFF"/>
                </a:solidFill>
                <a:latin typeface="Constantia"/>
                <a:ea typeface="Constantia"/>
                <a:cs typeface="Constantia"/>
                <a:sym typeface="Constantia"/>
              </a:defRPr>
            </a:pPr>
            <a:endParaRPr/>
          </a:p>
        </p:txBody>
      </p:sp>
      <p:sp>
        <p:nvSpPr>
          <p:cNvPr id="788" name="Slide Number"/>
          <p:cNvSpPr txBox="1">
            <a:spLocks noGrp="1"/>
          </p:cNvSpPr>
          <p:nvPr>
            <p:ph type="sldNum" sz="quarter" idx="2"/>
          </p:nvPr>
        </p:nvSpPr>
        <p:spPr>
          <a:xfrm>
            <a:off x="8607424" y="6283324"/>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795" name="Line"/>
          <p:cNvSpPr/>
          <p:nvPr/>
        </p:nvSpPr>
        <p:spPr>
          <a:xfrm>
            <a:off x="685797" y="4916488"/>
            <a:ext cx="7924805" cy="4762"/>
          </a:xfrm>
          <a:prstGeom prst="line">
            <a:avLst/>
          </a:prstGeom>
          <a:ln>
            <a:solidFill>
              <a:srgbClr val="E9E9E8"/>
            </a:solidFill>
          </a:ln>
          <a:effectLst>
            <a:outerShdw blurRad="38100" rotWithShape="0">
              <a:srgbClr val="000000">
                <a:alpha val="54998"/>
              </a:srgbClr>
            </a:outerShdw>
          </a:effectLst>
        </p:spPr>
        <p:txBody>
          <a:bodyPr lIns="0" tIns="0" rIns="0" bIns="0"/>
          <a:lstStyle/>
          <a:p>
            <a:endParaRPr/>
          </a:p>
        </p:txBody>
      </p:sp>
      <p:sp>
        <p:nvSpPr>
          <p:cNvPr id="796" name="Body Level One…"/>
          <p:cNvSpPr txBox="1">
            <a:spLocks noGrp="1"/>
          </p:cNvSpPr>
          <p:nvPr>
            <p:ph type="body" idx="1"/>
          </p:nvPr>
        </p:nvSpPr>
        <p:spPr>
          <a:xfrm>
            <a:off x="457200" y="1447800"/>
            <a:ext cx="8229600" cy="4678363"/>
          </a:xfrm>
          <a:prstGeom prst="rect">
            <a:avLst/>
          </a:prstGeom>
        </p:spPr>
        <p:txBody>
          <a:bodyPr lIns="45718" tIns="45718" rIns="45718" bIns="45718"/>
          <a:lstStyle>
            <a:lvl1pPr marL="273050" indent="-273050">
              <a:spcBef>
                <a:spcPts val="600"/>
              </a:spcBef>
              <a:buClr>
                <a:srgbClr val="F3A447"/>
              </a:buClr>
              <a:buSzPct val="85000"/>
              <a:buFontTx/>
              <a:buChar char="●"/>
              <a:defRPr sz="2600">
                <a:solidFill>
                  <a:srgbClr val="FFFFFF"/>
                </a:solidFill>
                <a:latin typeface="Constantia"/>
                <a:ea typeface="Constantia"/>
                <a:cs typeface="Constantia"/>
                <a:sym typeface="Constantia"/>
              </a:defRPr>
            </a:lvl1pPr>
            <a:lvl2pPr marL="662516" indent="-295802">
              <a:spcBef>
                <a:spcPts val="600"/>
              </a:spcBef>
              <a:buClr>
                <a:srgbClr val="F3A447"/>
              </a:buClr>
              <a:buSzPct val="85000"/>
              <a:buFontTx/>
              <a:buChar char="●"/>
              <a:defRPr sz="2600">
                <a:solidFill>
                  <a:srgbClr val="FFFFFF"/>
                </a:solidFill>
                <a:latin typeface="Constantia"/>
                <a:ea typeface="Constantia"/>
                <a:cs typeface="Constantia"/>
                <a:sym typeface="Constantia"/>
              </a:defRPr>
            </a:lvl2pPr>
            <a:lvl3pPr marL="1059314" indent="-283027">
              <a:spcBef>
                <a:spcPts val="600"/>
              </a:spcBef>
              <a:buClr>
                <a:srgbClr val="F3A447"/>
              </a:buClr>
              <a:buSzPct val="85000"/>
              <a:buFontTx/>
              <a:buChar char="●"/>
              <a:defRPr sz="2600">
                <a:solidFill>
                  <a:srgbClr val="FFFFFF"/>
                </a:solidFill>
                <a:latin typeface="Constantia"/>
                <a:ea typeface="Constantia"/>
                <a:cs typeface="Constantia"/>
                <a:sym typeface="Constantia"/>
              </a:defRPr>
            </a:lvl3pPr>
            <a:lvl4pPr marL="1363746" indent="-312821">
              <a:spcBef>
                <a:spcPts val="600"/>
              </a:spcBef>
              <a:buClr>
                <a:srgbClr val="F3A447"/>
              </a:buClr>
              <a:buSzPct val="85000"/>
              <a:buFontTx/>
              <a:buChar char="●"/>
              <a:defRPr sz="2600">
                <a:solidFill>
                  <a:srgbClr val="FFFFFF"/>
                </a:solidFill>
                <a:latin typeface="Constantia"/>
                <a:ea typeface="Constantia"/>
                <a:cs typeface="Constantia"/>
                <a:sym typeface="Constantia"/>
              </a:defRPr>
            </a:lvl4pPr>
            <a:lvl5pPr marL="1697035" indent="-371475">
              <a:spcBef>
                <a:spcPts val="600"/>
              </a:spcBef>
              <a:buClr>
                <a:srgbClr val="F3A447"/>
              </a:buClr>
              <a:buSzPct val="85000"/>
              <a:buFontTx/>
              <a:buChar char="●"/>
              <a:defRPr sz="2600">
                <a:solidFill>
                  <a:srgbClr val="FFFFFF"/>
                </a:solidFill>
                <a:latin typeface="Constantia"/>
                <a:ea typeface="Constantia"/>
                <a:cs typeface="Constantia"/>
                <a:sym typeface="Constantia"/>
              </a:defRPr>
            </a:lvl5pPr>
          </a:lstStyle>
          <a:p>
            <a:r>
              <a:t>Body Level One</a:t>
            </a:r>
          </a:p>
          <a:p>
            <a:pPr lvl="1"/>
            <a:r>
              <a:t>Body Level Two</a:t>
            </a:r>
          </a:p>
          <a:p>
            <a:pPr lvl="2"/>
            <a:r>
              <a:t>Body Level Three</a:t>
            </a:r>
          </a:p>
          <a:p>
            <a:pPr lvl="3"/>
            <a:r>
              <a:t>Body Level Four</a:t>
            </a:r>
          </a:p>
          <a:p>
            <a:pPr lvl="4"/>
            <a:r>
              <a:t>Body Level Five</a:t>
            </a:r>
          </a:p>
        </p:txBody>
      </p:sp>
      <p:sp>
        <p:nvSpPr>
          <p:cNvPr id="797" name="Title Text"/>
          <p:cNvSpPr txBox="1">
            <a:spLocks noGrp="1"/>
          </p:cNvSpPr>
          <p:nvPr>
            <p:ph type="title"/>
          </p:nvPr>
        </p:nvSpPr>
        <p:spPr>
          <a:xfrm>
            <a:off x="457200" y="152400"/>
            <a:ext cx="8229600" cy="1219200"/>
          </a:xfrm>
          <a:prstGeom prst="rect">
            <a:avLst/>
          </a:prstGeom>
        </p:spPr>
        <p:txBody>
          <a:bodyPr lIns="45718" tIns="45718" rIns="45718" bIns="45718" anchor="b"/>
          <a:lstStyle>
            <a:lvl1pPr algn="l">
              <a:defRPr sz="4200">
                <a:solidFill>
                  <a:srgbClr val="F9F9F9"/>
                </a:solidFill>
                <a:latin typeface="Constantia"/>
                <a:ea typeface="Constantia"/>
                <a:cs typeface="Constantia"/>
                <a:sym typeface="Constantia"/>
              </a:defRPr>
            </a:lvl1pPr>
          </a:lstStyle>
          <a:p>
            <a:r>
              <a:t>Title Text</a:t>
            </a:r>
          </a:p>
        </p:txBody>
      </p:sp>
      <p:sp>
        <p:nvSpPr>
          <p:cNvPr id="798" name="Slide Number"/>
          <p:cNvSpPr txBox="1">
            <a:spLocks noGrp="1"/>
          </p:cNvSpPr>
          <p:nvPr>
            <p:ph type="sldNum" sz="quarter" idx="2"/>
          </p:nvPr>
        </p:nvSpPr>
        <p:spPr>
          <a:xfrm>
            <a:off x="8607424" y="6283324"/>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10" name="Title Text"/>
          <p:cNvSpPr txBox="1">
            <a:spLocks noGrp="1"/>
          </p:cNvSpPr>
          <p:nvPr>
            <p:ph type="title"/>
          </p:nvPr>
        </p:nvSpPr>
        <p:spPr>
          <a:xfrm>
            <a:off x="831850" y="1709738"/>
            <a:ext cx="10515600" cy="2852737"/>
          </a:xfrm>
          <a:prstGeom prst="rect">
            <a:avLst/>
          </a:prstGeom>
        </p:spPr>
        <p:txBody>
          <a:bodyPr anchor="b"/>
          <a:lstStyle>
            <a:lvl1pPr algn="l">
              <a:lnSpc>
                <a:spcPct val="90000"/>
              </a:lnSpc>
              <a:defRPr sz="6000">
                <a:latin typeface="Calibri Light"/>
                <a:ea typeface="Calibri Light"/>
                <a:cs typeface="Calibri Light"/>
                <a:sym typeface="Calibri Light"/>
              </a:defRPr>
            </a:lvl1pPr>
          </a:lstStyle>
          <a:p>
            <a:r>
              <a:t>Title Text</a:t>
            </a:r>
          </a:p>
        </p:txBody>
      </p:sp>
      <p:sp>
        <p:nvSpPr>
          <p:cNvPr id="111" name="Body Level One…"/>
          <p:cNvSpPr txBox="1">
            <a:spLocks noGrp="1"/>
          </p:cNvSpPr>
          <p:nvPr>
            <p:ph type="body" sz="quarter" idx="1"/>
          </p:nvPr>
        </p:nvSpPr>
        <p:spPr>
          <a:xfrm>
            <a:off x="831850" y="4589462"/>
            <a:ext cx="10515600" cy="1500188"/>
          </a:xfrm>
          <a:prstGeom prst="rect">
            <a:avLst/>
          </a:prstGeom>
        </p:spPr>
        <p:txBody>
          <a:bodyPr/>
          <a:lstStyle>
            <a:lvl1pPr marL="0" indent="0">
              <a:lnSpc>
                <a:spcPct val="90000"/>
              </a:lnSpc>
              <a:spcBef>
                <a:spcPts val="1000"/>
              </a:spcBef>
              <a:buSzTx/>
              <a:buFontTx/>
              <a:buNone/>
              <a:defRPr sz="2400">
                <a:solidFill>
                  <a:srgbClr val="888888"/>
                </a:solidFill>
              </a:defRPr>
            </a:lvl1pPr>
            <a:lvl2pPr marL="0" indent="457200">
              <a:lnSpc>
                <a:spcPct val="90000"/>
              </a:lnSpc>
              <a:spcBef>
                <a:spcPts val="1000"/>
              </a:spcBef>
              <a:buSzTx/>
              <a:buFontTx/>
              <a:buNone/>
              <a:defRPr sz="2400">
                <a:solidFill>
                  <a:srgbClr val="888888"/>
                </a:solidFill>
              </a:defRPr>
            </a:lvl2pPr>
            <a:lvl3pPr marL="0" indent="914400">
              <a:lnSpc>
                <a:spcPct val="90000"/>
              </a:lnSpc>
              <a:spcBef>
                <a:spcPts val="1000"/>
              </a:spcBef>
              <a:buSzTx/>
              <a:buFontTx/>
              <a:buNone/>
              <a:defRPr sz="2400">
                <a:solidFill>
                  <a:srgbClr val="888888"/>
                </a:solidFill>
              </a:defRPr>
            </a:lvl3pPr>
            <a:lvl4pPr marL="0" indent="1371600">
              <a:lnSpc>
                <a:spcPct val="90000"/>
              </a:lnSpc>
              <a:spcBef>
                <a:spcPts val="1000"/>
              </a:spcBef>
              <a:buSzTx/>
              <a:buFontTx/>
              <a:buNone/>
              <a:defRPr sz="2400">
                <a:solidFill>
                  <a:srgbClr val="888888"/>
                </a:solidFill>
              </a:defRPr>
            </a:lvl4pPr>
            <a:lvl5pPr marL="0" indent="1828800">
              <a:lnSpc>
                <a:spcPct val="90000"/>
              </a:lnSpc>
              <a:spcBef>
                <a:spcPts val="1000"/>
              </a:spcBef>
              <a:buSzTx/>
              <a:buFontTx/>
              <a:buNone/>
              <a:defRPr sz="24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12"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805" name="Line"/>
          <p:cNvSpPr/>
          <p:nvPr/>
        </p:nvSpPr>
        <p:spPr>
          <a:xfrm>
            <a:off x="563561" y="2179635"/>
            <a:ext cx="3748092" cy="1591"/>
          </a:xfrm>
          <a:prstGeom prst="line">
            <a:avLst/>
          </a:prstGeom>
          <a:ln w="12700">
            <a:solidFill>
              <a:srgbClr val="E9E9E8"/>
            </a:solidFill>
          </a:ln>
          <a:effectLst>
            <a:outerShdw blurRad="38100" rotWithShape="0">
              <a:srgbClr val="000000">
                <a:alpha val="54998"/>
              </a:srgbClr>
            </a:outerShdw>
          </a:effectLst>
        </p:spPr>
        <p:txBody>
          <a:bodyPr lIns="0" tIns="0" rIns="0" bIns="0"/>
          <a:lstStyle/>
          <a:p>
            <a:endParaRPr/>
          </a:p>
        </p:txBody>
      </p:sp>
      <p:sp>
        <p:nvSpPr>
          <p:cNvPr id="806" name="Line"/>
          <p:cNvSpPr/>
          <p:nvPr/>
        </p:nvSpPr>
        <p:spPr>
          <a:xfrm>
            <a:off x="4754562" y="2179635"/>
            <a:ext cx="3749678" cy="1591"/>
          </a:xfrm>
          <a:prstGeom prst="line">
            <a:avLst/>
          </a:prstGeom>
          <a:ln w="12700">
            <a:solidFill>
              <a:srgbClr val="E9E9E8"/>
            </a:solidFill>
          </a:ln>
          <a:effectLst>
            <a:outerShdw blurRad="38100" rotWithShape="0">
              <a:srgbClr val="000000">
                <a:alpha val="54998"/>
              </a:srgbClr>
            </a:outerShdw>
          </a:effectLst>
        </p:spPr>
        <p:txBody>
          <a:bodyPr lIns="0" tIns="0" rIns="0" bIns="0"/>
          <a:lstStyle/>
          <a:p>
            <a:endParaRPr/>
          </a:p>
        </p:txBody>
      </p:sp>
      <p:sp>
        <p:nvSpPr>
          <p:cNvPr id="807" name="Body Level One…"/>
          <p:cNvSpPr txBox="1">
            <a:spLocks noGrp="1"/>
          </p:cNvSpPr>
          <p:nvPr>
            <p:ph type="body" idx="1"/>
          </p:nvPr>
        </p:nvSpPr>
        <p:spPr>
          <a:xfrm>
            <a:off x="457200" y="1447800"/>
            <a:ext cx="8229600" cy="4678363"/>
          </a:xfrm>
          <a:prstGeom prst="rect">
            <a:avLst/>
          </a:prstGeom>
        </p:spPr>
        <p:txBody>
          <a:bodyPr lIns="45718" tIns="45718" rIns="45718" bIns="45718"/>
          <a:lstStyle>
            <a:lvl1pPr marL="273050" indent="-273050">
              <a:spcBef>
                <a:spcPts val="600"/>
              </a:spcBef>
              <a:buClr>
                <a:srgbClr val="F3A447"/>
              </a:buClr>
              <a:buSzPct val="85000"/>
              <a:buFontTx/>
              <a:buChar char="●"/>
              <a:defRPr sz="2600">
                <a:solidFill>
                  <a:srgbClr val="FFFFFF"/>
                </a:solidFill>
                <a:latin typeface="Constantia"/>
                <a:ea typeface="Constantia"/>
                <a:cs typeface="Constantia"/>
                <a:sym typeface="Constantia"/>
              </a:defRPr>
            </a:lvl1pPr>
            <a:lvl2pPr marL="662516" indent="-295802">
              <a:spcBef>
                <a:spcPts val="600"/>
              </a:spcBef>
              <a:buClr>
                <a:srgbClr val="F3A447"/>
              </a:buClr>
              <a:buSzPct val="85000"/>
              <a:buFontTx/>
              <a:buChar char="●"/>
              <a:defRPr sz="2600">
                <a:solidFill>
                  <a:srgbClr val="FFFFFF"/>
                </a:solidFill>
                <a:latin typeface="Constantia"/>
                <a:ea typeface="Constantia"/>
                <a:cs typeface="Constantia"/>
                <a:sym typeface="Constantia"/>
              </a:defRPr>
            </a:lvl2pPr>
            <a:lvl3pPr marL="1059314" indent="-283027">
              <a:spcBef>
                <a:spcPts val="600"/>
              </a:spcBef>
              <a:buClr>
                <a:srgbClr val="F3A447"/>
              </a:buClr>
              <a:buSzPct val="85000"/>
              <a:buFontTx/>
              <a:buChar char="●"/>
              <a:defRPr sz="2600">
                <a:solidFill>
                  <a:srgbClr val="FFFFFF"/>
                </a:solidFill>
                <a:latin typeface="Constantia"/>
                <a:ea typeface="Constantia"/>
                <a:cs typeface="Constantia"/>
                <a:sym typeface="Constantia"/>
              </a:defRPr>
            </a:lvl3pPr>
            <a:lvl4pPr marL="1363746" indent="-312821">
              <a:spcBef>
                <a:spcPts val="600"/>
              </a:spcBef>
              <a:buClr>
                <a:srgbClr val="F3A447"/>
              </a:buClr>
              <a:buSzPct val="85000"/>
              <a:buFontTx/>
              <a:buChar char="●"/>
              <a:defRPr sz="2600">
                <a:solidFill>
                  <a:srgbClr val="FFFFFF"/>
                </a:solidFill>
                <a:latin typeface="Constantia"/>
                <a:ea typeface="Constantia"/>
                <a:cs typeface="Constantia"/>
                <a:sym typeface="Constantia"/>
              </a:defRPr>
            </a:lvl4pPr>
            <a:lvl5pPr marL="1697035" indent="-371475">
              <a:spcBef>
                <a:spcPts val="600"/>
              </a:spcBef>
              <a:buClr>
                <a:srgbClr val="F3A447"/>
              </a:buClr>
              <a:buSzPct val="85000"/>
              <a:buFontTx/>
              <a:buChar char="●"/>
              <a:defRPr sz="2600">
                <a:solidFill>
                  <a:srgbClr val="FFFFFF"/>
                </a:solidFill>
                <a:latin typeface="Constantia"/>
                <a:ea typeface="Constantia"/>
                <a:cs typeface="Constantia"/>
                <a:sym typeface="Constantia"/>
              </a:defRPr>
            </a:lvl5pPr>
          </a:lstStyle>
          <a:p>
            <a:r>
              <a:t>Body Level One</a:t>
            </a:r>
          </a:p>
          <a:p>
            <a:pPr lvl="1"/>
            <a:r>
              <a:t>Body Level Two</a:t>
            </a:r>
          </a:p>
          <a:p>
            <a:pPr lvl="2"/>
            <a:r>
              <a:t>Body Level Three</a:t>
            </a:r>
          </a:p>
          <a:p>
            <a:pPr lvl="3"/>
            <a:r>
              <a:t>Body Level Four</a:t>
            </a:r>
          </a:p>
          <a:p>
            <a:pPr lvl="4"/>
            <a:r>
              <a:t>Body Level Five</a:t>
            </a:r>
          </a:p>
        </p:txBody>
      </p:sp>
      <p:sp>
        <p:nvSpPr>
          <p:cNvPr id="808" name="Title Text"/>
          <p:cNvSpPr txBox="1">
            <a:spLocks noGrp="1"/>
          </p:cNvSpPr>
          <p:nvPr>
            <p:ph type="title"/>
          </p:nvPr>
        </p:nvSpPr>
        <p:spPr>
          <a:xfrm>
            <a:off x="457200" y="152400"/>
            <a:ext cx="8229600" cy="1219200"/>
          </a:xfrm>
          <a:prstGeom prst="rect">
            <a:avLst/>
          </a:prstGeom>
        </p:spPr>
        <p:txBody>
          <a:bodyPr lIns="45718" tIns="45718" rIns="45718" bIns="45718" anchor="b"/>
          <a:lstStyle>
            <a:lvl1pPr algn="l">
              <a:defRPr sz="4200">
                <a:solidFill>
                  <a:srgbClr val="F9F9F9"/>
                </a:solidFill>
                <a:latin typeface="Constantia"/>
                <a:ea typeface="Constantia"/>
                <a:cs typeface="Constantia"/>
                <a:sym typeface="Constantia"/>
              </a:defRPr>
            </a:lvl1pPr>
          </a:lstStyle>
          <a:p>
            <a:r>
              <a:t>Title Text</a:t>
            </a:r>
          </a:p>
        </p:txBody>
      </p:sp>
      <p:sp>
        <p:nvSpPr>
          <p:cNvPr id="809" name="Slide Number"/>
          <p:cNvSpPr txBox="1">
            <a:spLocks noGrp="1"/>
          </p:cNvSpPr>
          <p:nvPr>
            <p:ph type="sldNum" sz="quarter" idx="2"/>
          </p:nvPr>
        </p:nvSpPr>
        <p:spPr>
          <a:xfrm>
            <a:off x="8607424" y="6283324"/>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816" name="Slide Number"/>
          <p:cNvSpPr txBox="1">
            <a:spLocks noGrp="1"/>
          </p:cNvSpPr>
          <p:nvPr>
            <p:ph type="sldNum" sz="quarter" idx="2"/>
          </p:nvPr>
        </p:nvSpPr>
        <p:spPr>
          <a:xfrm>
            <a:off x="6445249" y="6229350"/>
            <a:ext cx="215901" cy="254001"/>
          </a:xfrm>
          <a:prstGeom prst="rect">
            <a:avLst/>
          </a:prstGeom>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82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824"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825"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82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83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834"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835"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83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84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844"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845"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84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85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854"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855"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85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86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864"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865"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86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87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874"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875"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87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88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884"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885"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88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89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894"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895"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89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19" name="Title Text"/>
          <p:cNvSpPr txBox="1">
            <a:spLocks noGrp="1"/>
          </p:cNvSpPr>
          <p:nvPr>
            <p:ph type="title"/>
          </p:nvPr>
        </p:nvSpPr>
        <p:spPr>
          <a:xfrm>
            <a:off x="838200" y="365125"/>
            <a:ext cx="10515600" cy="1325563"/>
          </a:xfrm>
          <a:prstGeom prst="rect">
            <a:avLst/>
          </a:prstGeom>
        </p:spPr>
        <p:txBody>
          <a:bodyPr/>
          <a:lstStyle>
            <a:lvl1pPr algn="l">
              <a:lnSpc>
                <a:spcPct val="90000"/>
              </a:lnSpc>
              <a:defRPr>
                <a:latin typeface="Calibri Light"/>
                <a:ea typeface="Calibri Light"/>
                <a:cs typeface="Calibri Light"/>
                <a:sym typeface="Calibri Light"/>
              </a:defRPr>
            </a:lvl1pPr>
          </a:lstStyle>
          <a:p>
            <a:r>
              <a:t>Title Text</a:t>
            </a:r>
          </a:p>
        </p:txBody>
      </p:sp>
      <p:sp>
        <p:nvSpPr>
          <p:cNvPr id="120" name="Body Level One…"/>
          <p:cNvSpPr txBox="1">
            <a:spLocks noGrp="1"/>
          </p:cNvSpPr>
          <p:nvPr>
            <p:ph type="body" sz="half" idx="1"/>
          </p:nvPr>
        </p:nvSpPr>
        <p:spPr>
          <a:xfrm>
            <a:off x="838200" y="1825625"/>
            <a:ext cx="5181600" cy="4351338"/>
          </a:xfrm>
          <a:prstGeom prst="rect">
            <a:avLst/>
          </a:prstGeom>
        </p:spPr>
        <p:txBody>
          <a:bodyPr/>
          <a:lstStyle>
            <a:lvl1pPr marL="228600" indent="-228600">
              <a:lnSpc>
                <a:spcPct val="90000"/>
              </a:lnSpc>
              <a:spcBef>
                <a:spcPts val="1000"/>
              </a:spcBef>
              <a:defRPr sz="2800"/>
            </a:lvl1pPr>
            <a:lvl2pPr marL="723900" indent="-266700">
              <a:lnSpc>
                <a:spcPct val="90000"/>
              </a:lnSpc>
              <a:spcBef>
                <a:spcPts val="1000"/>
              </a:spcBef>
              <a:buChar char="•"/>
              <a:defRPr sz="2800"/>
            </a:lvl2pPr>
            <a:lvl3pPr marL="1234439" indent="-320039">
              <a:lnSpc>
                <a:spcPct val="90000"/>
              </a:lnSpc>
              <a:spcBef>
                <a:spcPts val="1000"/>
              </a:spcBef>
              <a:defRPr sz="2800"/>
            </a:lvl3pPr>
            <a:lvl4pPr marL="1727200" indent="-355600">
              <a:lnSpc>
                <a:spcPct val="90000"/>
              </a:lnSpc>
              <a:spcBef>
                <a:spcPts val="1000"/>
              </a:spcBef>
              <a:buChar char="•"/>
              <a:defRPr sz="2800"/>
            </a:lvl4pPr>
            <a:lvl5pPr marL="2184400" indent="-355600">
              <a:lnSpc>
                <a:spcPct val="90000"/>
              </a:lnSpc>
              <a:spcBef>
                <a:spcPts val="10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121" name="Slide Number"/>
          <p:cNvSpPr txBox="1">
            <a:spLocks noGrp="1"/>
          </p:cNvSpPr>
          <p:nvPr>
            <p:ph type="sldNum" sz="quarter" idx="2"/>
          </p:nvPr>
        </p:nvSpPr>
        <p:spPr>
          <a:xfrm>
            <a:off x="11095176" y="6414760"/>
            <a:ext cx="258624" cy="24830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90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904"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905"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90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91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914"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915"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91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92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924" name="Title Text"/>
          <p:cNvSpPr txBox="1">
            <a:spLocks noGrp="1"/>
          </p:cNvSpPr>
          <p:nvPr>
            <p:ph type="title"/>
          </p:nvPr>
        </p:nvSpPr>
        <p:spPr>
          <a:xfrm>
            <a:off x="457200" y="274635"/>
            <a:ext cx="8228015" cy="1141415"/>
          </a:xfrm>
          <a:prstGeom prst="rect">
            <a:avLst/>
          </a:prstGeom>
        </p:spPr>
        <p:txBody>
          <a:bodyPr lIns="44999" tIns="44999" rIns="44999" bIns="44999" anchor="t"/>
          <a:lstStyle>
            <a:lvl1pPr algn="l" defTabSz="457200">
              <a:lnSpc>
                <a:spcPct val="93000"/>
              </a:lnSpc>
              <a:defRPr>
                <a:latin typeface="Arial"/>
                <a:ea typeface="Arial"/>
                <a:cs typeface="Arial"/>
                <a:sym typeface="Arial"/>
              </a:defRPr>
            </a:lvl1pPr>
          </a:lstStyle>
          <a:p>
            <a:r>
              <a:t>Title Text</a:t>
            </a:r>
          </a:p>
        </p:txBody>
      </p:sp>
      <p:sp>
        <p:nvSpPr>
          <p:cNvPr id="925" name="Body Level One…"/>
          <p:cNvSpPr txBox="1">
            <a:spLocks noGrp="1"/>
          </p:cNvSpPr>
          <p:nvPr>
            <p:ph type="body" idx="1"/>
          </p:nvPr>
        </p:nvSpPr>
        <p:spPr>
          <a:xfrm>
            <a:off x="457200" y="1600200"/>
            <a:ext cx="8228015" cy="4524375"/>
          </a:xfrm>
          <a:prstGeom prst="rect">
            <a:avLst/>
          </a:prstGeom>
        </p:spPr>
        <p:txBody>
          <a:bodyPr lIns="44999" tIns="44999" rIns="44999" bIns="44999"/>
          <a:lstStyle>
            <a:lvl1pPr defTabSz="457200">
              <a:lnSpc>
                <a:spcPct val="98000"/>
              </a:lnSpc>
              <a:spcBef>
                <a:spcPts val="1400"/>
              </a:spcBef>
              <a:buSzTx/>
              <a:buFontTx/>
              <a:buNone/>
            </a:lvl1pPr>
            <a:lvl2pPr marL="342900" indent="0" defTabSz="457200">
              <a:lnSpc>
                <a:spcPct val="98000"/>
              </a:lnSpc>
              <a:spcBef>
                <a:spcPts val="1400"/>
              </a:spcBef>
              <a:buSzTx/>
              <a:buFontTx/>
              <a:buNone/>
            </a:lvl2pPr>
            <a:lvl3pPr marL="342900" indent="0" defTabSz="457200">
              <a:lnSpc>
                <a:spcPct val="98000"/>
              </a:lnSpc>
              <a:spcBef>
                <a:spcPts val="1400"/>
              </a:spcBef>
              <a:buSzTx/>
              <a:buFontTx/>
              <a:buNone/>
            </a:lvl3pPr>
            <a:lvl4pPr marL="342900" indent="0" defTabSz="457200">
              <a:lnSpc>
                <a:spcPct val="98000"/>
              </a:lnSpc>
              <a:spcBef>
                <a:spcPts val="1400"/>
              </a:spcBef>
              <a:buSzTx/>
              <a:buFontTx/>
              <a:buNone/>
            </a:lvl4pPr>
            <a:lvl5pPr marL="342900" indent="0" defTabSz="457200">
              <a:lnSpc>
                <a:spcPct val="98000"/>
              </a:lnSpc>
              <a:spcBef>
                <a:spcPts val="1400"/>
              </a:spcBef>
              <a:buSzTx/>
              <a:buFontTx/>
              <a:buNone/>
            </a:lvl5pPr>
          </a:lstStyle>
          <a:p>
            <a:r>
              <a:t>Body Level One</a:t>
            </a:r>
          </a:p>
          <a:p>
            <a:pPr lvl="1"/>
            <a:r>
              <a:t>Body Level Two</a:t>
            </a:r>
          </a:p>
          <a:p>
            <a:pPr lvl="2"/>
            <a:r>
              <a:t>Body Level Three</a:t>
            </a:r>
          </a:p>
          <a:p>
            <a:pPr lvl="3"/>
            <a:r>
              <a:t>Body Level Four</a:t>
            </a:r>
          </a:p>
          <a:p>
            <a:pPr lvl="4"/>
            <a:r>
              <a:t>Body Level Five</a:t>
            </a:r>
          </a:p>
        </p:txBody>
      </p:sp>
      <p:sp>
        <p:nvSpPr>
          <p:cNvPr id="926"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tx">
  <p:cSld name="Default">
    <p:bg>
      <p:bgPr>
        <a:gradFill flip="none" rotWithShape="1">
          <a:gsLst>
            <a:gs pos="0">
              <a:srgbClr val="E0E8F5"/>
            </a:gs>
            <a:gs pos="100000">
              <a:srgbClr val="9AB4E4"/>
            </a:gs>
          </a:gsLst>
          <a:lin ang="16200000" scaled="0"/>
        </a:gradFill>
        <a:effectLst/>
      </p:bgPr>
    </p:bg>
    <p:spTree>
      <p:nvGrpSpPr>
        <p:cNvPr id="1" name=""/>
        <p:cNvGrpSpPr/>
        <p:nvPr/>
      </p:nvGrpSpPr>
      <p:grpSpPr>
        <a:xfrm>
          <a:off x="0" y="0"/>
          <a:ext cx="0" cy="0"/>
          <a:chOff x="0" y="0"/>
          <a:chExt cx="0" cy="0"/>
        </a:xfrm>
      </p:grpSpPr>
      <p:sp>
        <p:nvSpPr>
          <p:cNvPr id="933" name="/60"/>
          <p:cNvSpPr txBox="1"/>
          <p:nvPr/>
        </p:nvSpPr>
        <p:spPr>
          <a:xfrm>
            <a:off x="8198400" y="6400800"/>
            <a:ext cx="748203"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400"/>
            </a:lvl1pPr>
          </a:lstStyle>
          <a:p>
            <a:r>
              <a:t>/60</a:t>
            </a:r>
          </a:p>
        </p:txBody>
      </p:sp>
      <p:sp>
        <p:nvSpPr>
          <p:cNvPr id="934" name="Slide Number"/>
          <p:cNvSpPr txBox="1">
            <a:spLocks noGrp="1"/>
          </p:cNvSpPr>
          <p:nvPr>
            <p:ph type="sldNum" sz="quarter" idx="2"/>
          </p:nvPr>
        </p:nvSpPr>
        <p:spPr>
          <a:xfrm>
            <a:off x="8153400" y="6400800"/>
            <a:ext cx="356971" cy="349220"/>
          </a:xfrm>
          <a:prstGeom prst="rect">
            <a:avLst/>
          </a:prstGeom>
        </p:spPr>
        <p:txBody>
          <a:bodyPr lIns="44999" tIns="44999" rIns="44999" bIns="44999" anchor="t"/>
          <a:lstStyle>
            <a:lvl1pPr algn="l">
              <a:defRPr sz="1800">
                <a:solidFill>
                  <a:srgbClr val="000000"/>
                </a:solidFill>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41"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942"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943"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50"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57"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958"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959"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66"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967"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968"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75" name="Title Text"/>
          <p:cNvSpPr txBox="1">
            <a:spLocks noGrp="1"/>
          </p:cNvSpPr>
          <p:nvPr>
            <p:ph type="title"/>
          </p:nvPr>
        </p:nvSpPr>
        <p:spPr>
          <a:xfrm>
            <a:off x="457200" y="274635"/>
            <a:ext cx="8229600" cy="1143004"/>
          </a:xfrm>
          <a:prstGeom prst="rect">
            <a:avLst/>
          </a:prstGeom>
        </p:spPr>
        <p:txBody>
          <a:bodyPr lIns="45718" tIns="45718" rIns="45718" bIns="45718"/>
          <a:lstStyle>
            <a:lvl1pPr defTabSz="457200"/>
          </a:lstStyle>
          <a:p>
            <a:r>
              <a:t>Title Text</a:t>
            </a:r>
          </a:p>
        </p:txBody>
      </p:sp>
      <p:sp>
        <p:nvSpPr>
          <p:cNvPr id="976" name="Body Level One…"/>
          <p:cNvSpPr txBox="1">
            <a:spLocks noGrp="1"/>
          </p:cNvSpPr>
          <p:nvPr>
            <p:ph type="body" idx="1"/>
          </p:nvPr>
        </p:nvSpPr>
        <p:spPr>
          <a:xfrm>
            <a:off x="457200" y="1600200"/>
            <a:ext cx="8229600" cy="4525963"/>
          </a:xfrm>
          <a:prstGeom prst="rect">
            <a:avLst/>
          </a:prstGeom>
        </p:spPr>
        <p:txBody>
          <a:bodyPr lIns="45718" tIns="45718" rIns="45718" bIns="45718"/>
          <a:lstStyle>
            <a:lvl1pPr defTabSz="457200">
              <a:buChar char="»"/>
            </a:lvl1pPr>
            <a:lvl2pPr marL="783771" indent="-326571" defTabSz="457200"/>
            <a:lvl3pPr defTabSz="457200"/>
            <a:lvl4pPr defTabSz="457200"/>
            <a:lvl5pPr marL="2235200" indent="-406400" defTabSz="457200"/>
          </a:lstStyle>
          <a:p>
            <a:r>
              <a:t>Body Level One</a:t>
            </a:r>
          </a:p>
          <a:p>
            <a:pPr lvl="1"/>
            <a:r>
              <a:t>Body Level Two</a:t>
            </a:r>
          </a:p>
          <a:p>
            <a:pPr lvl="2"/>
            <a:r>
              <a:t>Body Level Three</a:t>
            </a:r>
          </a:p>
          <a:p>
            <a:pPr lvl="3"/>
            <a:r>
              <a:t>Body Level Four</a:t>
            </a:r>
          </a:p>
          <a:p>
            <a:pPr lvl="4"/>
            <a:r>
              <a:t>Body Level Five</a:t>
            </a:r>
          </a:p>
        </p:txBody>
      </p:sp>
      <p:sp>
        <p:nvSpPr>
          <p:cNvPr id="977"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84" name="Slide Number"/>
          <p:cNvSpPr txBox="1">
            <a:spLocks noGrp="1"/>
          </p:cNvSpPr>
          <p:nvPr>
            <p:ph type="sldNum" sz="quarter" idx="2"/>
          </p:nvPr>
        </p:nvSpPr>
        <p:spPr>
          <a:xfrm>
            <a:off x="8428181" y="6414762"/>
            <a:ext cx="258620" cy="248301"/>
          </a:xfrm>
          <a:prstGeom prst="rect">
            <a:avLst/>
          </a:prstGeom>
        </p:spPr>
        <p:txBody>
          <a:bodyPr lIns="45718" tIns="45718" rIns="45718" bIns="45718"/>
          <a:lstStyle>
            <a:lvl1pPr defTabSz="457200">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63" Type="http://schemas.openxmlformats.org/officeDocument/2006/relationships/slideLayout" Target="../slideLayouts/slideLayout63.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5" Type="http://schemas.openxmlformats.org/officeDocument/2006/relationships/slideLayout" Target="../slideLayouts/slideLayout5.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18" Type="http://schemas.openxmlformats.org/officeDocument/2006/relationships/slideLayout" Target="../slideLayouts/slideLayout118.xml"/><Relationship Id="rId134" Type="http://schemas.openxmlformats.org/officeDocument/2006/relationships/slideLayout" Target="../slideLayouts/slideLayout134.xml"/><Relationship Id="rId139" Type="http://schemas.openxmlformats.org/officeDocument/2006/relationships/slideLayout" Target="../slideLayouts/slideLayout13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124" Type="http://schemas.openxmlformats.org/officeDocument/2006/relationships/slideLayout" Target="../slideLayouts/slideLayout124.xml"/><Relationship Id="rId129" Type="http://schemas.openxmlformats.org/officeDocument/2006/relationships/slideLayout" Target="../slideLayouts/slideLayout129.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45" Type="http://schemas.openxmlformats.org/officeDocument/2006/relationships/slideLayout" Target="../slideLayouts/slideLayout145.xml"/><Relationship Id="rId1" Type="http://schemas.openxmlformats.org/officeDocument/2006/relationships/slideLayout" Target="../slideLayouts/slideLayout1.xml"/><Relationship Id="rId6" Type="http://schemas.openxmlformats.org/officeDocument/2006/relationships/slideLayout" Target="../slideLayouts/slideLayout6.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119" Type="http://schemas.openxmlformats.org/officeDocument/2006/relationships/slideLayout" Target="../slideLayouts/slideLayout119.xml"/><Relationship Id="rId44" Type="http://schemas.openxmlformats.org/officeDocument/2006/relationships/slideLayout" Target="../slideLayouts/slideLayout44.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35" Type="http://schemas.openxmlformats.org/officeDocument/2006/relationships/slideLayout" Target="../slideLayouts/slideLayout135.xml"/><Relationship Id="rId151" Type="http://schemas.openxmlformats.org/officeDocument/2006/relationships/slideLayout" Target="../slideLayouts/slideLayout151.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120" Type="http://schemas.openxmlformats.org/officeDocument/2006/relationships/slideLayout" Target="../slideLayouts/slideLayout120.xml"/><Relationship Id="rId125" Type="http://schemas.openxmlformats.org/officeDocument/2006/relationships/slideLayout" Target="../slideLayouts/slideLayout125.xml"/><Relationship Id="rId141" Type="http://schemas.openxmlformats.org/officeDocument/2006/relationships/slideLayout" Target="../slideLayouts/slideLayout141.xml"/><Relationship Id="rId146" Type="http://schemas.openxmlformats.org/officeDocument/2006/relationships/slideLayout" Target="../slideLayouts/slideLayout14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15" Type="http://schemas.openxmlformats.org/officeDocument/2006/relationships/slideLayout" Target="../slideLayouts/slideLayout115.xml"/><Relationship Id="rId131" Type="http://schemas.openxmlformats.org/officeDocument/2006/relationships/slideLayout" Target="../slideLayouts/slideLayout131.xml"/><Relationship Id="rId136" Type="http://schemas.openxmlformats.org/officeDocument/2006/relationships/slideLayout" Target="../slideLayouts/slideLayout136.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52"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48" Type="http://schemas.openxmlformats.org/officeDocument/2006/relationships/slideLayout" Target="../slideLayouts/slideLayout148.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6" Type="http://schemas.openxmlformats.org/officeDocument/2006/relationships/slideLayout" Target="../slideLayouts/slideLayout16.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90" Type="http://schemas.openxmlformats.org/officeDocument/2006/relationships/slideLayout" Target="../slideLayouts/slideLayout9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3"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8428176" y="6414760"/>
            <a:ext cx="258624" cy="248305"/>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rPr/>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5" r:id="rId5"/>
    <p:sldLayoutId id="2147483656" r:id="rId6"/>
    <p:sldLayoutId id="2147483658"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 id="2147483672" r:id="rId20"/>
    <p:sldLayoutId id="2147483673" r:id="rId21"/>
    <p:sldLayoutId id="2147483674" r:id="rId22"/>
    <p:sldLayoutId id="2147483675" r:id="rId23"/>
    <p:sldLayoutId id="2147483676" r:id="rId24"/>
    <p:sldLayoutId id="2147483677" r:id="rId25"/>
    <p:sldLayoutId id="2147483678" r:id="rId26"/>
    <p:sldLayoutId id="2147483679" r:id="rId27"/>
    <p:sldLayoutId id="2147483680" r:id="rId28"/>
    <p:sldLayoutId id="2147483681" r:id="rId29"/>
    <p:sldLayoutId id="2147483682" r:id="rId30"/>
    <p:sldLayoutId id="2147483683" r:id="rId31"/>
    <p:sldLayoutId id="2147483684" r:id="rId32"/>
    <p:sldLayoutId id="2147483685" r:id="rId33"/>
    <p:sldLayoutId id="2147483686" r:id="rId34"/>
    <p:sldLayoutId id="2147483687" r:id="rId35"/>
    <p:sldLayoutId id="2147483688" r:id="rId36"/>
    <p:sldLayoutId id="2147483689" r:id="rId37"/>
    <p:sldLayoutId id="2147483690" r:id="rId38"/>
    <p:sldLayoutId id="2147483691" r:id="rId39"/>
    <p:sldLayoutId id="2147483692" r:id="rId40"/>
    <p:sldLayoutId id="2147483693" r:id="rId41"/>
    <p:sldLayoutId id="2147483694" r:id="rId42"/>
    <p:sldLayoutId id="2147483695" r:id="rId43"/>
    <p:sldLayoutId id="2147483696" r:id="rId44"/>
    <p:sldLayoutId id="2147483697" r:id="rId45"/>
    <p:sldLayoutId id="2147483698" r:id="rId46"/>
    <p:sldLayoutId id="2147483699" r:id="rId47"/>
    <p:sldLayoutId id="2147483700" r:id="rId48"/>
    <p:sldLayoutId id="2147483701" r:id="rId49"/>
    <p:sldLayoutId id="2147483702" r:id="rId50"/>
    <p:sldLayoutId id="2147483703" r:id="rId51"/>
    <p:sldLayoutId id="2147483704" r:id="rId52"/>
    <p:sldLayoutId id="2147483705" r:id="rId53"/>
    <p:sldLayoutId id="2147483706" r:id="rId54"/>
    <p:sldLayoutId id="2147483707" r:id="rId55"/>
    <p:sldLayoutId id="2147483708" r:id="rId56"/>
    <p:sldLayoutId id="2147483709" r:id="rId57"/>
    <p:sldLayoutId id="2147483710" r:id="rId58"/>
    <p:sldLayoutId id="2147483711" r:id="rId59"/>
    <p:sldLayoutId id="2147483712" r:id="rId60"/>
    <p:sldLayoutId id="2147483713" r:id="rId61"/>
    <p:sldLayoutId id="2147483714" r:id="rId62"/>
    <p:sldLayoutId id="2147483715" r:id="rId63"/>
    <p:sldLayoutId id="2147483716" r:id="rId64"/>
    <p:sldLayoutId id="2147483717" r:id="rId65"/>
    <p:sldLayoutId id="2147483718" r:id="rId66"/>
    <p:sldLayoutId id="2147483719" r:id="rId67"/>
    <p:sldLayoutId id="2147483720" r:id="rId68"/>
    <p:sldLayoutId id="2147483721" r:id="rId69"/>
    <p:sldLayoutId id="2147483722" r:id="rId70"/>
    <p:sldLayoutId id="2147483723" r:id="rId71"/>
    <p:sldLayoutId id="2147483724" r:id="rId72"/>
    <p:sldLayoutId id="2147483725" r:id="rId73"/>
    <p:sldLayoutId id="2147483726" r:id="rId74"/>
    <p:sldLayoutId id="2147483727" r:id="rId75"/>
    <p:sldLayoutId id="2147483728" r:id="rId76"/>
    <p:sldLayoutId id="2147483729" r:id="rId77"/>
    <p:sldLayoutId id="2147483730" r:id="rId78"/>
    <p:sldLayoutId id="2147483731" r:id="rId79"/>
    <p:sldLayoutId id="2147483732" r:id="rId80"/>
    <p:sldLayoutId id="2147483733" r:id="rId81"/>
    <p:sldLayoutId id="2147483734" r:id="rId82"/>
    <p:sldLayoutId id="2147483735" r:id="rId83"/>
    <p:sldLayoutId id="2147483736" r:id="rId84"/>
    <p:sldLayoutId id="2147483737" r:id="rId85"/>
    <p:sldLayoutId id="2147483738" r:id="rId86"/>
    <p:sldLayoutId id="2147483739" r:id="rId87"/>
    <p:sldLayoutId id="2147483740" r:id="rId88"/>
    <p:sldLayoutId id="2147483741" r:id="rId89"/>
    <p:sldLayoutId id="2147483742" r:id="rId90"/>
    <p:sldLayoutId id="2147483743" r:id="rId91"/>
    <p:sldLayoutId id="2147483744" r:id="rId92"/>
    <p:sldLayoutId id="2147483745" r:id="rId93"/>
    <p:sldLayoutId id="2147483746" r:id="rId94"/>
    <p:sldLayoutId id="2147483747" r:id="rId95"/>
    <p:sldLayoutId id="2147483748" r:id="rId96"/>
    <p:sldLayoutId id="2147483749" r:id="rId97"/>
    <p:sldLayoutId id="2147483750" r:id="rId98"/>
    <p:sldLayoutId id="2147483751" r:id="rId99"/>
    <p:sldLayoutId id="2147483752" r:id="rId100"/>
    <p:sldLayoutId id="2147483753" r:id="rId101"/>
    <p:sldLayoutId id="2147483754" r:id="rId102"/>
    <p:sldLayoutId id="2147483755" r:id="rId103"/>
    <p:sldLayoutId id="2147483756" r:id="rId104"/>
    <p:sldLayoutId id="2147483757" r:id="rId105"/>
    <p:sldLayoutId id="2147483758" r:id="rId106"/>
    <p:sldLayoutId id="2147483759" r:id="rId107"/>
    <p:sldLayoutId id="2147483760" r:id="rId108"/>
    <p:sldLayoutId id="2147483761" r:id="rId109"/>
    <p:sldLayoutId id="2147483762" r:id="rId110"/>
    <p:sldLayoutId id="2147483763" r:id="rId111"/>
    <p:sldLayoutId id="2147483764" r:id="rId112"/>
    <p:sldLayoutId id="2147483765" r:id="rId113"/>
    <p:sldLayoutId id="2147483766" r:id="rId114"/>
    <p:sldLayoutId id="2147483767" r:id="rId115"/>
    <p:sldLayoutId id="2147483768" r:id="rId116"/>
    <p:sldLayoutId id="2147483769" r:id="rId117"/>
    <p:sldLayoutId id="2147483770" r:id="rId118"/>
    <p:sldLayoutId id="2147483771" r:id="rId119"/>
    <p:sldLayoutId id="2147483772" r:id="rId120"/>
    <p:sldLayoutId id="2147483773" r:id="rId121"/>
    <p:sldLayoutId id="2147483774" r:id="rId122"/>
    <p:sldLayoutId id="2147483775" r:id="rId123"/>
    <p:sldLayoutId id="2147483776" r:id="rId124"/>
    <p:sldLayoutId id="2147483777" r:id="rId125"/>
    <p:sldLayoutId id="2147483778" r:id="rId126"/>
    <p:sldLayoutId id="2147483779" r:id="rId127"/>
    <p:sldLayoutId id="2147483780" r:id="rId128"/>
    <p:sldLayoutId id="2147483781" r:id="rId129"/>
    <p:sldLayoutId id="2147483782" r:id="rId130"/>
    <p:sldLayoutId id="2147483783" r:id="rId131"/>
    <p:sldLayoutId id="2147483784" r:id="rId132"/>
    <p:sldLayoutId id="2147483785" r:id="rId133"/>
    <p:sldLayoutId id="2147483786" r:id="rId134"/>
    <p:sldLayoutId id="2147483787" r:id="rId135"/>
    <p:sldLayoutId id="2147483788" r:id="rId136"/>
    <p:sldLayoutId id="2147483789" r:id="rId137"/>
    <p:sldLayoutId id="2147483790" r:id="rId138"/>
    <p:sldLayoutId id="2147483791" r:id="rId139"/>
    <p:sldLayoutId id="2147483792" r:id="rId140"/>
    <p:sldLayoutId id="2147483793" r:id="rId141"/>
    <p:sldLayoutId id="2147483794" r:id="rId142"/>
    <p:sldLayoutId id="2147483795" r:id="rId143"/>
    <p:sldLayoutId id="2147483796" r:id="rId144"/>
    <p:sldLayoutId id="2147483797" r:id="rId145"/>
    <p:sldLayoutId id="2147483798" r:id="rId146"/>
    <p:sldLayoutId id="2147483799" r:id="rId147"/>
    <p:sldLayoutId id="2147483800" r:id="rId148"/>
    <p:sldLayoutId id="2147483801" r:id="rId149"/>
    <p:sldLayoutId id="2147483802" r:id="rId150"/>
    <p:sldLayoutId id="2147483803" r:id="rId151"/>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9pPr>
    </p:titleStyle>
    <p:bodyStyle>
      <a:lvl1pPr marL="342900" marR="0" indent="-34290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02.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9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04.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95.xml"/></Relationships>
</file>

<file path=ppt/slides/_rels/slide105.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image" Target="../media/image160.jpeg"/><Relationship Id="rId1" Type="http://schemas.openxmlformats.org/officeDocument/2006/relationships/slideLayout" Target="../slideLayouts/slideLayout95.xml"/></Relationships>
</file>

<file path=ppt/slides/_rels/slide106.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100.xml"/></Relationships>
</file>

<file path=ppt/slides/_rels/slide107.xml.rels><?xml version="1.0" encoding="UTF-8" standalone="yes"?>
<Relationships xmlns="http://schemas.openxmlformats.org/package/2006/relationships"><Relationship Id="rId2" Type="http://schemas.openxmlformats.org/officeDocument/2006/relationships/image" Target="../media/image163.png"/><Relationship Id="rId1" Type="http://schemas.openxmlformats.org/officeDocument/2006/relationships/slideLayout" Target="../slideLayouts/slideLayout100.xml"/></Relationships>
</file>

<file path=ppt/slides/_rels/slide108.xml.rels><?xml version="1.0" encoding="UTF-8" standalone="yes"?>
<Relationships xmlns="http://schemas.openxmlformats.org/package/2006/relationships"><Relationship Id="rId2" Type="http://schemas.openxmlformats.org/officeDocument/2006/relationships/image" Target="../media/image164.jpeg"/><Relationship Id="rId1" Type="http://schemas.openxmlformats.org/officeDocument/2006/relationships/slideLayout" Target="../slideLayouts/slideLayout106.xml"/></Relationships>
</file>

<file path=ppt/slides/_rels/slide109.xml.rels><?xml version="1.0" encoding="UTF-8" standalone="yes"?>
<Relationships xmlns="http://schemas.openxmlformats.org/package/2006/relationships"><Relationship Id="rId2" Type="http://schemas.openxmlformats.org/officeDocument/2006/relationships/image" Target="../media/image165.png"/><Relationship Id="rId1" Type="http://schemas.openxmlformats.org/officeDocument/2006/relationships/slideLayout" Target="../slideLayouts/slideLayout107.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110.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jpeg"/><Relationship Id="rId1" Type="http://schemas.openxmlformats.org/officeDocument/2006/relationships/slideLayout" Target="../slideLayouts/slideLayout118.xml"/><Relationship Id="rId5" Type="http://schemas.openxmlformats.org/officeDocument/2006/relationships/image" Target="../media/image169.png"/><Relationship Id="rId4" Type="http://schemas.openxmlformats.org/officeDocument/2006/relationships/image" Target="../media/image168.png"/></Relationships>
</file>

<file path=ppt/slides/_rels/slide111.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jpeg"/><Relationship Id="rId1" Type="http://schemas.openxmlformats.org/officeDocument/2006/relationships/slideLayout" Target="../slideLayouts/slideLayout118.xml"/><Relationship Id="rId4" Type="http://schemas.openxmlformats.org/officeDocument/2006/relationships/image" Target="../media/image170.png"/></Relationships>
</file>

<file path=ppt/slides/_rels/slide112.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66.jpeg"/><Relationship Id="rId1" Type="http://schemas.openxmlformats.org/officeDocument/2006/relationships/slideLayout" Target="../slideLayouts/slideLayout118.xml"/><Relationship Id="rId5" Type="http://schemas.openxmlformats.org/officeDocument/2006/relationships/image" Target="../media/image173.jpeg"/><Relationship Id="rId4" Type="http://schemas.openxmlformats.org/officeDocument/2006/relationships/image" Target="../media/image172.png"/></Relationships>
</file>

<file path=ppt/slides/_rels/slide113.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66.jpeg"/><Relationship Id="rId1" Type="http://schemas.openxmlformats.org/officeDocument/2006/relationships/slideLayout" Target="../slideLayouts/slideLayout118.xml"/><Relationship Id="rId5" Type="http://schemas.openxmlformats.org/officeDocument/2006/relationships/image" Target="../media/image175.jpeg"/><Relationship Id="rId4" Type="http://schemas.openxmlformats.org/officeDocument/2006/relationships/image" Target="../media/image174.png"/></Relationships>
</file>

<file path=ppt/slides/_rels/slide114.xml.rels><?xml version="1.0" encoding="UTF-8" standalone="yes"?>
<Relationships xmlns="http://schemas.openxmlformats.org/package/2006/relationships"><Relationship Id="rId2" Type="http://schemas.openxmlformats.org/officeDocument/2006/relationships/image" Target="../media/image176.png"/><Relationship Id="rId1" Type="http://schemas.openxmlformats.org/officeDocument/2006/relationships/slideLayout" Target="../slideLayouts/slideLayout77.xml"/></Relationships>
</file>

<file path=ppt/slides/_rels/slide115.xml.rels><?xml version="1.0" encoding="UTF-8" standalone="yes"?>
<Relationships xmlns="http://schemas.openxmlformats.org/package/2006/relationships"><Relationship Id="rId2" Type="http://schemas.openxmlformats.org/officeDocument/2006/relationships/image" Target="../media/image164.jpeg"/><Relationship Id="rId1" Type="http://schemas.openxmlformats.org/officeDocument/2006/relationships/slideLayout" Target="../slideLayouts/slideLayout106.xml"/></Relationships>
</file>

<file path=ppt/slides/_rels/slide116.xml.rels><?xml version="1.0" encoding="UTF-8" standalone="yes"?>
<Relationships xmlns="http://schemas.openxmlformats.org/package/2006/relationships"><Relationship Id="rId2" Type="http://schemas.openxmlformats.org/officeDocument/2006/relationships/image" Target="../media/image177.png"/><Relationship Id="rId1" Type="http://schemas.openxmlformats.org/officeDocument/2006/relationships/slideLayout" Target="../slideLayouts/slideLayout100.xml"/></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79.wmf"/><Relationship Id="rId2" Type="http://schemas.openxmlformats.org/officeDocument/2006/relationships/slideLayout" Target="../slideLayouts/slideLayout16.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178.wmf"/><Relationship Id="rId4" Type="http://schemas.openxmlformats.org/officeDocument/2006/relationships/oleObject" Target="../embeddings/oleObject3.bin"/></Relationships>
</file>

<file path=ppt/slides/_rels/slide118.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81.wmf"/><Relationship Id="rId2" Type="http://schemas.openxmlformats.org/officeDocument/2006/relationships/slideLayout" Target="../slideLayouts/slideLayout16.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180.wmf"/><Relationship Id="rId4" Type="http://schemas.openxmlformats.org/officeDocument/2006/relationships/oleObject" Target="../embeddings/oleObject5.bin"/></Relationships>
</file>

<file path=ppt/slides/_rels/slide119.xml.rels><?xml version="1.0" encoding="UTF-8" standalone="yes"?>
<Relationships xmlns="http://schemas.openxmlformats.org/package/2006/relationships"><Relationship Id="rId8" Type="http://schemas.openxmlformats.org/officeDocument/2006/relationships/image" Target="../media/image183.wmf"/><Relationship Id="rId3" Type="http://schemas.openxmlformats.org/officeDocument/2006/relationships/notesSlide" Target="../notesSlides/notesSlide5.xml"/><Relationship Id="rId7" Type="http://schemas.openxmlformats.org/officeDocument/2006/relationships/oleObject" Target="../embeddings/oleObject8.bin"/><Relationship Id="rId2" Type="http://schemas.openxmlformats.org/officeDocument/2006/relationships/slideLayout" Target="../slideLayouts/slideLayout16.xml"/><Relationship Id="rId1" Type="http://schemas.openxmlformats.org/officeDocument/2006/relationships/vmlDrawing" Target="../drawings/vmlDrawing5.vml"/><Relationship Id="rId6" Type="http://schemas.openxmlformats.org/officeDocument/2006/relationships/image" Target="../media/image182.wmf"/><Relationship Id="rId5" Type="http://schemas.openxmlformats.org/officeDocument/2006/relationships/oleObject" Target="../embeddings/oleObject7.bin"/><Relationship Id="rId4" Type="http://schemas.openxmlformats.org/officeDocument/2006/relationships/image" Target="../media/image184.png"/></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120.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185.png"/><Relationship Id="rId1" Type="http://schemas.openxmlformats.org/officeDocument/2006/relationships/slideLayout" Target="../slideLayouts/slideLayout120.xml"/></Relationships>
</file>

<file path=ppt/slides/_rels/slide121.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image" Target="../media/image187.png"/><Relationship Id="rId1" Type="http://schemas.openxmlformats.org/officeDocument/2006/relationships/slideLayout" Target="../slideLayouts/slideLayout120.xml"/></Relationships>
</file>

<file path=ppt/slides/_rels/slide122.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9.png"/><Relationship Id="rId1" Type="http://schemas.openxmlformats.org/officeDocument/2006/relationships/slideLayout" Target="../slideLayouts/slideLayout120.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3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36.xml.rels><?xml version="1.0" encoding="UTF-8" standalone="yes"?>
<Relationships xmlns="http://schemas.openxmlformats.org/package/2006/relationships"><Relationship Id="rId2" Type="http://schemas.openxmlformats.org/officeDocument/2006/relationships/image" Target="../media/image191.jpeg"/><Relationship Id="rId1" Type="http://schemas.openxmlformats.org/officeDocument/2006/relationships/slideLayout" Target="../slideLayouts/slideLayout13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140.xml.rels><?xml version="1.0" encoding="UTF-8" standalone="yes"?>
<Relationships xmlns="http://schemas.openxmlformats.org/package/2006/relationships"><Relationship Id="rId2" Type="http://schemas.openxmlformats.org/officeDocument/2006/relationships/image" Target="../media/image192.jpeg"/><Relationship Id="rId1" Type="http://schemas.openxmlformats.org/officeDocument/2006/relationships/slideLayout" Target="../slideLayouts/slideLayout13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42.xml.rels><?xml version="1.0" encoding="UTF-8" standalone="yes"?>
<Relationships xmlns="http://schemas.openxmlformats.org/package/2006/relationships"><Relationship Id="rId2" Type="http://schemas.openxmlformats.org/officeDocument/2006/relationships/image" Target="../media/image193.jpeg"/><Relationship Id="rId1" Type="http://schemas.openxmlformats.org/officeDocument/2006/relationships/slideLayout" Target="../slideLayouts/slideLayout132.xml"/></Relationships>
</file>

<file path=ppt/slides/_rels/slide143.xml.rels><?xml version="1.0" encoding="UTF-8" standalone="yes"?>
<Relationships xmlns="http://schemas.openxmlformats.org/package/2006/relationships"><Relationship Id="rId2" Type="http://schemas.openxmlformats.org/officeDocument/2006/relationships/image" Target="../media/image194.jpeg"/><Relationship Id="rId1" Type="http://schemas.openxmlformats.org/officeDocument/2006/relationships/slideLayout" Target="../slideLayouts/slideLayout13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45.xml.rels><?xml version="1.0" encoding="UTF-8" standalone="yes"?>
<Relationships xmlns="http://schemas.openxmlformats.org/package/2006/relationships"><Relationship Id="rId3" Type="http://schemas.openxmlformats.org/officeDocument/2006/relationships/image" Target="../media/image195.jpeg"/><Relationship Id="rId2" Type="http://schemas.openxmlformats.org/officeDocument/2006/relationships/hyperlink" Target="http://www.amazon.com/High-Level-Language-Computer-Architecture-Advances/dp/071678159X/ref=sr_1_10?s=books&amp;ie=UTF8&amp;qid=1378379225&amp;sr=1-10" TargetMode="External"/><Relationship Id="rId1" Type="http://schemas.openxmlformats.org/officeDocument/2006/relationships/slideLayout" Target="../slideLayouts/slideLayout132.xml"/></Relationships>
</file>

<file path=ppt/slides/_rels/slide146.xml.rels><?xml version="1.0" encoding="UTF-8" standalone="yes"?>
<Relationships xmlns="http://schemas.openxmlformats.org/package/2006/relationships"><Relationship Id="rId3" Type="http://schemas.openxmlformats.org/officeDocument/2006/relationships/image" Target="../media/image196.jpeg"/><Relationship Id="rId2" Type="http://schemas.openxmlformats.org/officeDocument/2006/relationships/hyperlink" Target="http://www.amazon.com/High-Level-Language-Computer-Architecture-Advances/dp/071678159X/ref=sr_1_10?s=books&amp;ie=UTF8&amp;qid=1378379225&amp;sr=1-10" TargetMode="External"/><Relationship Id="rId1" Type="http://schemas.openxmlformats.org/officeDocument/2006/relationships/slideLayout" Target="../slideLayouts/slideLayout13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48.xml.rels><?xml version="1.0" encoding="UTF-8" standalone="yes"?>
<Relationships xmlns="http://schemas.openxmlformats.org/package/2006/relationships"><Relationship Id="rId2" Type="http://schemas.openxmlformats.org/officeDocument/2006/relationships/image" Target="../media/image197.jpeg"/><Relationship Id="rId1" Type="http://schemas.openxmlformats.org/officeDocument/2006/relationships/slideLayout" Target="../slideLayouts/slideLayout132.xml"/></Relationships>
</file>

<file path=ppt/slides/_rels/slide149.xml.rels><?xml version="1.0" encoding="UTF-8" standalone="yes"?>
<Relationships xmlns="http://schemas.openxmlformats.org/package/2006/relationships"><Relationship Id="rId2" Type="http://schemas.openxmlformats.org/officeDocument/2006/relationships/image" Target="../media/image198.jpeg"/><Relationship Id="rId1" Type="http://schemas.openxmlformats.org/officeDocument/2006/relationships/slideLayout" Target="../slideLayouts/slideLayout13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53.xml.rels><?xml version="1.0" encoding="UTF-8" standalone="yes"?>
<Relationships xmlns="http://schemas.openxmlformats.org/package/2006/relationships"><Relationship Id="rId2" Type="http://schemas.openxmlformats.org/officeDocument/2006/relationships/image" Target="../media/image199.jpeg"/><Relationship Id="rId1" Type="http://schemas.openxmlformats.org/officeDocument/2006/relationships/slideLayout" Target="../slideLayouts/slideLayout13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55.xml.rels><?xml version="1.0" encoding="UTF-8" standalone="yes"?>
<Relationships xmlns="http://schemas.openxmlformats.org/package/2006/relationships"><Relationship Id="rId2" Type="http://schemas.openxmlformats.org/officeDocument/2006/relationships/image" Target="../media/image200.jpeg"/><Relationship Id="rId1" Type="http://schemas.openxmlformats.org/officeDocument/2006/relationships/slideLayout" Target="../slideLayouts/slideLayout13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57.xml.rels><?xml version="1.0" encoding="UTF-8" standalone="yes"?>
<Relationships xmlns="http://schemas.openxmlformats.org/package/2006/relationships"><Relationship Id="rId2" Type="http://schemas.openxmlformats.org/officeDocument/2006/relationships/hyperlink" Target="https://www.tensorflow.org/quantum/concepts" TargetMode="External"/><Relationship Id="rId1" Type="http://schemas.openxmlformats.org/officeDocument/2006/relationships/slideLayout" Target="../slideLayouts/slideLayout132.xml"/></Relationships>
</file>

<file path=ppt/slides/_rels/slide158.xml.rels><?xml version="1.0" encoding="UTF-8" standalone="yes"?>
<Relationships xmlns="http://schemas.openxmlformats.org/package/2006/relationships"><Relationship Id="rId2" Type="http://schemas.openxmlformats.org/officeDocument/2006/relationships/hyperlink" Target="https://github.com/quantumlib/Cirq" TargetMode="External"/><Relationship Id="rId1" Type="http://schemas.openxmlformats.org/officeDocument/2006/relationships/slideLayout" Target="../slideLayouts/slideLayout13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160.xml.rels><?xml version="1.0" encoding="UTF-8" standalone="yes"?>
<Relationships xmlns="http://schemas.openxmlformats.org/package/2006/relationships"><Relationship Id="rId2" Type="http://schemas.openxmlformats.org/officeDocument/2006/relationships/image" Target="../media/image201.gif"/><Relationship Id="rId1" Type="http://schemas.openxmlformats.org/officeDocument/2006/relationships/slideLayout" Target="../slideLayouts/slideLayout13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68.xml.rels><?xml version="1.0" encoding="UTF-8" standalone="yes"?>
<Relationships xmlns="http://schemas.openxmlformats.org/package/2006/relationships"><Relationship Id="rId2" Type="http://schemas.openxmlformats.org/officeDocument/2006/relationships/image" Target="../media/image202.jpeg"/><Relationship Id="rId1" Type="http://schemas.openxmlformats.org/officeDocument/2006/relationships/slideLayout" Target="../slideLayouts/slideLayout13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170.xml.rels><?xml version="1.0" encoding="UTF-8" standalone="yes"?>
<Relationships xmlns="http://schemas.openxmlformats.org/package/2006/relationships"><Relationship Id="rId2" Type="http://schemas.openxmlformats.org/officeDocument/2006/relationships/image" Target="../media/image203.jpeg"/><Relationship Id="rId1" Type="http://schemas.openxmlformats.org/officeDocument/2006/relationships/slideLayout" Target="../slideLayouts/slideLayout132.xml"/></Relationships>
</file>

<file path=ppt/slides/_rels/slide171.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image" Target="../media/image204.jpeg"/><Relationship Id="rId1" Type="http://schemas.openxmlformats.org/officeDocument/2006/relationships/slideLayout" Target="../slideLayouts/slideLayout151.xml"/><Relationship Id="rId4" Type="http://schemas.openxmlformats.org/officeDocument/2006/relationships/image" Target="../media/image206.png"/></Relationships>
</file>

<file path=ppt/slides/_rels/slide172.xml.rels><?xml version="1.0" encoding="UTF-8" standalone="yes"?>
<Relationships xmlns="http://schemas.openxmlformats.org/package/2006/relationships"><Relationship Id="rId3" Type="http://schemas.openxmlformats.org/officeDocument/2006/relationships/hyperlink" Target="https://en.wikipedia.org/wiki/Laser" TargetMode="External"/><Relationship Id="rId7" Type="http://schemas.openxmlformats.org/officeDocument/2006/relationships/hyperlink" Target="https://en.wikipedia.org/wiki/Electron" TargetMode="External"/><Relationship Id="rId2" Type="http://schemas.openxmlformats.org/officeDocument/2006/relationships/hyperlink" Target="https://en.wikipedia.org/wiki/Light_wave" TargetMode="External"/><Relationship Id="rId1" Type="http://schemas.openxmlformats.org/officeDocument/2006/relationships/slideLayout" Target="../slideLayouts/slideLayout132.xml"/><Relationship Id="rId6" Type="http://schemas.openxmlformats.org/officeDocument/2006/relationships/hyperlink" Target="https://en.wikipedia.org/wiki/Bandwidth_(signal_processing)" TargetMode="External"/><Relationship Id="rId5" Type="http://schemas.openxmlformats.org/officeDocument/2006/relationships/hyperlink" Target="https://en.wikipedia.org/wiki/Photon" TargetMode="External"/><Relationship Id="rId4" Type="http://schemas.openxmlformats.org/officeDocument/2006/relationships/hyperlink" Target="https://en.wikipedia.org/wiki/Data_processing" TargetMode="Externa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74.xml.rels><?xml version="1.0" encoding="UTF-8" standalone="yes"?>
<Relationships xmlns="http://schemas.openxmlformats.org/package/2006/relationships"><Relationship Id="rId3" Type="http://schemas.openxmlformats.org/officeDocument/2006/relationships/hyperlink" Target="https://en.wikipedia.org/wiki/Optical_correlator" TargetMode="External"/><Relationship Id="rId2" Type="http://schemas.openxmlformats.org/officeDocument/2006/relationships/hyperlink" Target="https://en.wikipedia.org/wiki/Synthetic-aperture_radar" TargetMode="External"/><Relationship Id="rId1" Type="http://schemas.openxmlformats.org/officeDocument/2006/relationships/slideLayout" Target="../slideLayouts/slideLayout132.xml"/></Relationships>
</file>

<file path=ppt/slides/_rels/slide175.xml.rels><?xml version="1.0" encoding="UTF-8" standalone="yes"?>
<Relationships xmlns="http://schemas.openxmlformats.org/package/2006/relationships"><Relationship Id="rId3" Type="http://schemas.openxmlformats.org/officeDocument/2006/relationships/hyperlink" Target="https://en.wikipedia.org/wiki/Liquid_crystal" TargetMode="External"/><Relationship Id="rId2" Type="http://schemas.openxmlformats.org/officeDocument/2006/relationships/hyperlink" Target="https://en.wikipedia.org/wiki/Fourier_optics" TargetMode="External"/><Relationship Id="rId1" Type="http://schemas.openxmlformats.org/officeDocument/2006/relationships/slideLayout" Target="../slideLayouts/slideLayout132.xml"/><Relationship Id="rId4" Type="http://schemas.openxmlformats.org/officeDocument/2006/relationships/hyperlink" Target="https://en.wikipedia.org/wiki/Spatial_light_modulator" TargetMode="Externa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77.xml.rels><?xml version="1.0" encoding="UTF-8" standalone="yes"?>
<Relationships xmlns="http://schemas.openxmlformats.org/package/2006/relationships"><Relationship Id="rId2" Type="http://schemas.openxmlformats.org/officeDocument/2006/relationships/hyperlink" Target="https://en.wikipedia.org/wiki/Hopfield_neural_network" TargetMode="External"/><Relationship Id="rId1" Type="http://schemas.openxmlformats.org/officeDocument/2006/relationships/slideLayout" Target="../slideLayouts/slideLayout13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79.xml.rels><?xml version="1.0" encoding="UTF-8" standalone="yes"?>
<Relationships xmlns="http://schemas.openxmlformats.org/package/2006/relationships"><Relationship Id="rId2" Type="http://schemas.openxmlformats.org/officeDocument/2006/relationships/image" Target="../media/image207.png"/><Relationship Id="rId1" Type="http://schemas.openxmlformats.org/officeDocument/2006/relationships/slideLayout" Target="../slideLayouts/slideLayout132.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51.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81.xml.rels><?xml version="1.0" encoding="UTF-8" standalone="yes"?>
<Relationships xmlns="http://schemas.openxmlformats.org/package/2006/relationships"><Relationship Id="rId2" Type="http://schemas.openxmlformats.org/officeDocument/2006/relationships/image" Target="../media/image208.jpeg"/><Relationship Id="rId1" Type="http://schemas.openxmlformats.org/officeDocument/2006/relationships/slideLayout" Target="../slideLayouts/slideLayout132.xml"/></Relationships>
</file>

<file path=ppt/slides/_rels/slide182.xml.rels><?xml version="1.0" encoding="UTF-8" standalone="yes"?>
<Relationships xmlns="http://schemas.openxmlformats.org/package/2006/relationships"><Relationship Id="rId3" Type="http://schemas.openxmlformats.org/officeDocument/2006/relationships/hyperlink" Target="https://en.wikipedia.org/wiki/Chemical_reaction" TargetMode="External"/><Relationship Id="rId2" Type="http://schemas.openxmlformats.org/officeDocument/2006/relationships/hyperlink" Target="https://en.wikipedia.org/wiki/Unconventional_computing" TargetMode="External"/><Relationship Id="rId1" Type="http://schemas.openxmlformats.org/officeDocument/2006/relationships/slideLayout" Target="../slideLayouts/slideLayout132.xml"/></Relationships>
</file>

<file path=ppt/slides/_rels/slide183.xml.rels><?xml version="1.0" encoding="UTF-8" standalone="yes"?>
<Relationships xmlns="http://schemas.openxmlformats.org/package/2006/relationships"><Relationship Id="rId3" Type="http://schemas.openxmlformats.org/officeDocument/2006/relationships/hyperlink" Target="https://en.wikipedia.org/wiki/Soviet_Union" TargetMode="External"/><Relationship Id="rId2" Type="http://schemas.openxmlformats.org/officeDocument/2006/relationships/hyperlink" Target="https://en.wikipedia.org/wiki/Boris_Pavlovich_Belousov" TargetMode="External"/><Relationship Id="rId1" Type="http://schemas.openxmlformats.org/officeDocument/2006/relationships/slideLayout" Target="../slideLayouts/slideLayout132.xml"/></Relationships>
</file>

<file path=ppt/slides/_rels/slide184.xml.rels><?xml version="1.0" encoding="UTF-8" standalone="yes"?>
<Relationships xmlns="http://schemas.openxmlformats.org/package/2006/relationships"><Relationship Id="rId2" Type="http://schemas.openxmlformats.org/officeDocument/2006/relationships/hyperlink" Target="https://en.wikipedia.org/wiki/Chemical_reaction" TargetMode="External"/><Relationship Id="rId1" Type="http://schemas.openxmlformats.org/officeDocument/2006/relationships/slideLayout" Target="../slideLayouts/slideLayout132.xml"/></Relationships>
</file>

<file path=ppt/slides/_rels/slide185.xml.rels><?xml version="1.0" encoding="UTF-8" standalone="yes"?>
<Relationships xmlns="http://schemas.openxmlformats.org/package/2006/relationships"><Relationship Id="rId3" Type="http://schemas.openxmlformats.org/officeDocument/2006/relationships/hyperlink" Target="https://en.wikipedia.org/wiki/Reaction%E2%80%93diffusion" TargetMode="External"/><Relationship Id="rId2" Type="http://schemas.openxmlformats.org/officeDocument/2006/relationships/hyperlink" Target="https://en.wikipedia.org/wiki/University_of_the_West_of_England" TargetMode="External"/><Relationship Id="rId1" Type="http://schemas.openxmlformats.org/officeDocument/2006/relationships/slideLayout" Target="../slideLayouts/slideLayout132.xml"/></Relationships>
</file>

<file path=ppt/slides/_rels/slide186.xml.rels><?xml version="1.0" encoding="UTF-8" standalone="yes"?>
<Relationships xmlns="http://schemas.openxmlformats.org/package/2006/relationships"><Relationship Id="rId2" Type="http://schemas.openxmlformats.org/officeDocument/2006/relationships/image" Target="../media/image209.png"/><Relationship Id="rId1" Type="http://schemas.openxmlformats.org/officeDocument/2006/relationships/slideLayout" Target="../slideLayouts/slideLayout13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16.xml"/><Relationship Id="rId5" Type="http://schemas.openxmlformats.org/officeDocument/2006/relationships/image" Target="../media/image33.png"/><Relationship Id="rId4" Type="http://schemas.openxmlformats.org/officeDocument/2006/relationships/image" Target="../media/image32.png"/></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47.xml"/></Relationships>
</file>

<file path=ppt/slides/_rels/slide191.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147.xml"/></Relationships>
</file>

<file path=ppt/slides/_rels/slide192.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image" Target="../media/image210.png"/><Relationship Id="rId1" Type="http://schemas.openxmlformats.org/officeDocument/2006/relationships/slideLayout" Target="../slideLayouts/slideLayout147.xml"/></Relationships>
</file>

<file path=ppt/slides/_rels/slide193.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image" Target="../media/image210.png"/><Relationship Id="rId1" Type="http://schemas.openxmlformats.org/officeDocument/2006/relationships/slideLayout" Target="../slideLayouts/slideLayout147.xml"/><Relationship Id="rId4" Type="http://schemas.openxmlformats.org/officeDocument/2006/relationships/image" Target="../media/image193.jpeg"/></Relationships>
</file>

<file path=ppt/slides/_rels/slide194.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147.xml"/></Relationships>
</file>

<file path=ppt/slides/_rels/slide195.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image" Target="../media/image212.png"/><Relationship Id="rId1" Type="http://schemas.openxmlformats.org/officeDocument/2006/relationships/slideLayout" Target="../slideLayouts/slideLayout147.xml"/></Relationships>
</file>

<file path=ppt/slides/_rels/slide196.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image" Target="../media/image212.png"/><Relationship Id="rId1" Type="http://schemas.openxmlformats.org/officeDocument/2006/relationships/slideLayout" Target="../slideLayouts/slideLayout147.xml"/><Relationship Id="rId4" Type="http://schemas.openxmlformats.org/officeDocument/2006/relationships/image" Target="../media/image214.jpeg"/></Relationships>
</file>

<file path=ppt/slides/_rels/slide197.xml.rels><?xml version="1.0" encoding="UTF-8" standalone="yes"?>
<Relationships xmlns="http://schemas.openxmlformats.org/package/2006/relationships"><Relationship Id="rId2" Type="http://schemas.openxmlformats.org/officeDocument/2006/relationships/image" Target="../media/image215.jpeg"/><Relationship Id="rId1" Type="http://schemas.openxmlformats.org/officeDocument/2006/relationships/slideLayout" Target="../slideLayouts/slideLayout147.xml"/></Relationships>
</file>

<file path=ppt/slides/_rels/slide198.xml.rels><?xml version="1.0" encoding="UTF-8" standalone="yes"?>
<Relationships xmlns="http://schemas.openxmlformats.org/package/2006/relationships"><Relationship Id="rId3" Type="http://schemas.openxmlformats.org/officeDocument/2006/relationships/image" Target="../media/image216.jpeg"/><Relationship Id="rId2" Type="http://schemas.openxmlformats.org/officeDocument/2006/relationships/image" Target="../media/image215.jpeg"/><Relationship Id="rId1" Type="http://schemas.openxmlformats.org/officeDocument/2006/relationships/slideLayout" Target="../slideLayouts/slideLayout147.xml"/></Relationships>
</file>

<file path=ppt/slides/_rels/slide199.xml.rels><?xml version="1.0" encoding="UTF-8" standalone="yes"?>
<Relationships xmlns="http://schemas.openxmlformats.org/package/2006/relationships"><Relationship Id="rId3" Type="http://schemas.openxmlformats.org/officeDocument/2006/relationships/image" Target="../media/image216.jpeg"/><Relationship Id="rId2" Type="http://schemas.openxmlformats.org/officeDocument/2006/relationships/image" Target="../media/image215.jpeg"/><Relationship Id="rId1" Type="http://schemas.openxmlformats.org/officeDocument/2006/relationships/slideLayout" Target="../slideLayouts/slideLayout147.xml"/><Relationship Id="rId4" Type="http://schemas.openxmlformats.org/officeDocument/2006/relationships/image" Target="../media/image217.gif"/></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google.com/imgres?imgurl=https://epsnews.com/wp-content/uploads/2022/08/chips-in-a-row.jpg?w%3D300&amp;tbnid=R1eGj_SrF8QjtM&amp;vet=12ahUKEwiqnoK_iu_9AhUH_KQKHXrKDIUQMygPegUIARDbAQ..i&amp;imgrefurl=https://epsnews.com/2022/08/03/chip-buyers-old-habits-die-hard/&amp;docid=dZaRsVvE6ftXGM&amp;w=300&amp;h=168&amp;q=chip%20die%20old&amp;hl=en-US&amp;client=firefox-b-d&amp;ved=2ahUKEwiqnoK_iu_9AhUH_KQKHXrKDIUQMygPegUIARDbAQ" TargetMode="Externa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1.xml.rels><?xml version="1.0" encoding="UTF-8" standalone="yes"?>
<Relationships xmlns="http://schemas.openxmlformats.org/package/2006/relationships"><Relationship Id="rId2" Type="http://schemas.openxmlformats.org/officeDocument/2006/relationships/image" Target="../media/image218.png"/><Relationship Id="rId1" Type="http://schemas.openxmlformats.org/officeDocument/2006/relationships/slideLayout" Target="../slideLayouts/slideLayout5.xml"/></Relationships>
</file>

<file path=ppt/slides/_rels/slide202.xml.rels><?xml version="1.0" encoding="UTF-8" standalone="yes"?>
<Relationships xmlns="http://schemas.openxmlformats.org/package/2006/relationships"><Relationship Id="rId2" Type="http://schemas.openxmlformats.org/officeDocument/2006/relationships/image" Target="../media/image219.jpeg"/><Relationship Id="rId1" Type="http://schemas.openxmlformats.org/officeDocument/2006/relationships/slideLayout" Target="../slideLayouts/slideLayout13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6.xml"/><Relationship Id="rId1" Type="http://schemas.openxmlformats.org/officeDocument/2006/relationships/vmlDrawing" Target="../drawings/vmlDrawing1.vml"/><Relationship Id="rId5" Type="http://schemas.openxmlformats.org/officeDocument/2006/relationships/image" Target="../media/image11.png"/><Relationship Id="rId4" Type="http://schemas.openxmlformats.org/officeDocument/2006/relationships/image" Target="../media/image10.wmf"/></Relationships>
</file>

<file path=ppt/slides/_rels/slide3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8.xml"/><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81.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81.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2.xml"/></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81.xml"/><Relationship Id="rId4" Type="http://schemas.openxmlformats.org/officeDocument/2006/relationships/image" Target="../media/image52.png"/></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81.xml"/><Relationship Id="rId4" Type="http://schemas.openxmlformats.org/officeDocument/2006/relationships/image" Target="../media/image5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5.xml"/></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95.xml"/><Relationship Id="rId4" Type="http://schemas.openxmlformats.org/officeDocument/2006/relationships/image" Target="../media/image58.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png"/><Relationship Id="rId1" Type="http://schemas.openxmlformats.org/officeDocument/2006/relationships/slideLayout" Target="../slideLayouts/slideLayout72.xml"/><Relationship Id="rId4" Type="http://schemas.openxmlformats.org/officeDocument/2006/relationships/image" Target="../media/image61.jpeg"/></Relationships>
</file>

<file path=ppt/slides/_rels/slide4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81.xml"/></Relationships>
</file>

<file path=ppt/slides/_rels/slide42.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2.xml"/></Relationships>
</file>

<file path=ppt/slides/_rels/slide4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81.xml"/></Relationships>
</file>

<file path=ppt/slides/_rels/slide4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2.xml"/><Relationship Id="rId4" Type="http://schemas.openxmlformats.org/officeDocument/2006/relationships/image" Target="../media/image67.png"/></Relationships>
</file>

<file path=ppt/slides/_rels/slide4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2.xml"/></Relationships>
</file>

<file path=ppt/slides/_rels/slide4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4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tiff"/><Relationship Id="rId1" Type="http://schemas.openxmlformats.org/officeDocument/2006/relationships/slideLayout" Target="../slideLayouts/slideLayout93.xml"/></Relationships>
</file>

<file path=ppt/slides/_rels/slide49.xml.rels><?xml version="1.0" encoding="UTF-8" standalone="yes"?>
<Relationships xmlns="http://schemas.openxmlformats.org/package/2006/relationships"><Relationship Id="rId3" Type="http://schemas.openxmlformats.org/officeDocument/2006/relationships/image" Target="../media/image72.tiff"/><Relationship Id="rId2" Type="http://schemas.openxmlformats.org/officeDocument/2006/relationships/image" Target="../media/image70.tiff"/><Relationship Id="rId1" Type="http://schemas.openxmlformats.org/officeDocument/2006/relationships/slideLayout" Target="../slideLayouts/slideLayout93.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6.xml"/><Relationship Id="rId1" Type="http://schemas.openxmlformats.org/officeDocument/2006/relationships/vmlDrawing" Target="../drawings/vmlDrawing2.vml"/><Relationship Id="rId4" Type="http://schemas.openxmlformats.org/officeDocument/2006/relationships/image" Target="../media/image14.wmf"/></Relationships>
</file>

<file path=ppt/slides/_rels/slide50.xml.rels><?xml version="1.0" encoding="UTF-8" standalone="yes"?>
<Relationships xmlns="http://schemas.openxmlformats.org/package/2006/relationships"><Relationship Id="rId3" Type="http://schemas.openxmlformats.org/officeDocument/2006/relationships/image" Target="../media/image73.tiff"/><Relationship Id="rId2" Type="http://schemas.openxmlformats.org/officeDocument/2006/relationships/image" Target="../media/image70.tiff"/><Relationship Id="rId1" Type="http://schemas.openxmlformats.org/officeDocument/2006/relationships/slideLayout" Target="../slideLayouts/slideLayout93.xml"/></Relationships>
</file>

<file path=ppt/slides/_rels/slide51.xml.rels><?xml version="1.0" encoding="UTF-8" standalone="yes"?>
<Relationships xmlns="http://schemas.openxmlformats.org/package/2006/relationships"><Relationship Id="rId3" Type="http://schemas.openxmlformats.org/officeDocument/2006/relationships/image" Target="../media/image74.tiff"/><Relationship Id="rId2" Type="http://schemas.openxmlformats.org/officeDocument/2006/relationships/image" Target="../media/image70.tiff"/><Relationship Id="rId1" Type="http://schemas.openxmlformats.org/officeDocument/2006/relationships/slideLayout" Target="../slideLayouts/slideLayout93.xml"/></Relationships>
</file>

<file path=ppt/slides/_rels/slide52.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95.xml"/></Relationships>
</file>

<file path=ppt/slides/_rels/slide5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95.xml"/></Relationships>
</file>

<file path=ppt/slides/_rels/slide5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95.xml"/></Relationships>
</file>

<file path=ppt/slides/_rels/slide5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95.xml"/></Relationships>
</file>

<file path=ppt/slides/_rels/slide5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95.xml"/></Relationships>
</file>

<file path=ppt/slides/_rels/slide5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81.xml"/></Relationships>
</file>

<file path=ppt/slides/_rels/slide5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8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2.xml"/></Relationships>
</file>

<file path=ppt/slides/_rels/slide61.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jpeg"/><Relationship Id="rId7" Type="http://schemas.openxmlformats.org/officeDocument/2006/relationships/image" Target="../media/image88.png"/><Relationship Id="rId2" Type="http://schemas.openxmlformats.org/officeDocument/2006/relationships/image" Target="../media/image83.png"/><Relationship Id="rId1" Type="http://schemas.openxmlformats.org/officeDocument/2006/relationships/slideLayout" Target="../slideLayouts/slideLayout73.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 Id="rId9" Type="http://schemas.openxmlformats.org/officeDocument/2006/relationships/image" Target="../media/image90.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63.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73.xml"/></Relationships>
</file>

<file path=ppt/slides/_rels/slide64.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3.xml"/></Relationships>
</file>

<file path=ppt/slides/_rels/slide65.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png"/><Relationship Id="rId1" Type="http://schemas.openxmlformats.org/officeDocument/2006/relationships/slideLayout" Target="../slideLayouts/slideLayout73.xml"/></Relationships>
</file>

<file path=ppt/slides/_rels/slide6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73.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67.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73.xml"/></Relationships>
</file>

<file path=ppt/slides/_rels/slide6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gif"/><Relationship Id="rId1" Type="http://schemas.openxmlformats.org/officeDocument/2006/relationships/slideLayout" Target="../slideLayouts/slideLayout73.xml"/></Relationships>
</file>

<file path=ppt/slides/_rels/slide69.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4.png"/><Relationship Id="rId7" Type="http://schemas.openxmlformats.org/officeDocument/2006/relationships/image" Target="../media/image108.png"/><Relationship Id="rId2" Type="http://schemas.openxmlformats.org/officeDocument/2006/relationships/image" Target="../media/image103.png"/><Relationship Id="rId1" Type="http://schemas.openxmlformats.org/officeDocument/2006/relationships/slideLayout" Target="../slideLayouts/slideLayout73.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6.png"/><Relationship Id="rId1" Type="http://schemas.openxmlformats.org/officeDocument/2006/relationships/slideLayout" Target="../slideLayouts/slideLayout73.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7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12.png"/><Relationship Id="rId1" Type="http://schemas.openxmlformats.org/officeDocument/2006/relationships/slideLayout" Target="../slideLayouts/slideLayout73.xml"/><Relationship Id="rId6" Type="http://schemas.openxmlformats.org/officeDocument/2006/relationships/image" Target="../media/image113.png"/><Relationship Id="rId5" Type="http://schemas.openxmlformats.org/officeDocument/2006/relationships/image" Target="../media/image109.png"/><Relationship Id="rId4" Type="http://schemas.openxmlformats.org/officeDocument/2006/relationships/image" Target="../media/image108.png"/></Relationships>
</file>

<file path=ppt/slides/_rels/slide7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73.xml"/><Relationship Id="rId5" Type="http://schemas.openxmlformats.org/officeDocument/2006/relationships/image" Target="../media/image117.png"/><Relationship Id="rId4" Type="http://schemas.openxmlformats.org/officeDocument/2006/relationships/image" Target="../media/image116.jpeg"/></Relationships>
</file>

<file path=ppt/slides/_rels/slide7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73.xml"/><Relationship Id="rId4" Type="http://schemas.openxmlformats.org/officeDocument/2006/relationships/image" Target="../media/image120.jpeg"/></Relationships>
</file>

<file path=ppt/slides/_rels/slide74.xml.rels><?xml version="1.0" encoding="UTF-8" standalone="yes"?>
<Relationships xmlns="http://schemas.openxmlformats.org/package/2006/relationships"><Relationship Id="rId3" Type="http://schemas.openxmlformats.org/officeDocument/2006/relationships/image" Target="../media/image122.png"/><Relationship Id="rId7" Type="http://schemas.openxmlformats.org/officeDocument/2006/relationships/image" Target="../media/image125.png"/><Relationship Id="rId2" Type="http://schemas.openxmlformats.org/officeDocument/2006/relationships/image" Target="../media/image121.png"/><Relationship Id="rId1" Type="http://schemas.openxmlformats.org/officeDocument/2006/relationships/slideLayout" Target="../slideLayouts/slideLayout73.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83.png"/></Relationships>
</file>

<file path=ppt/slides/_rels/slide75.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73.xml"/></Relationships>
</file>

<file path=ppt/slides/_rels/slide76.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image" Target="../media/image128.jpeg"/><Relationship Id="rId1" Type="http://schemas.openxmlformats.org/officeDocument/2006/relationships/slideLayout" Target="../slideLayouts/slideLayout73.xml"/></Relationships>
</file>

<file path=ppt/slides/_rels/slide77.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151.xml"/></Relationships>
</file>

<file path=ppt/slides/_rels/slide78.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151.xml"/></Relationships>
</file>

<file path=ppt/slides/_rels/slide79.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95.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6.xml"/></Relationships>
</file>

<file path=ppt/slides/_rels/slide80.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95.xml"/></Relationships>
</file>

<file path=ppt/slides/_rels/slide81.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95.xml"/></Relationships>
</file>

<file path=ppt/slides/_rels/slide82.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95.xml"/></Relationships>
</file>

<file path=ppt/slides/_rels/slide83.xml.rels><?xml version="1.0" encoding="UTF-8" standalone="yes"?>
<Relationships xmlns="http://schemas.openxmlformats.org/package/2006/relationships"><Relationship Id="rId2" Type="http://schemas.openxmlformats.org/officeDocument/2006/relationships/image" Target="../media/image136.jpeg"/><Relationship Id="rId1" Type="http://schemas.openxmlformats.org/officeDocument/2006/relationships/slideLayout" Target="../slideLayouts/slideLayout95.xml"/></Relationships>
</file>

<file path=ppt/slides/_rels/slide84.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95.xml"/></Relationships>
</file>

<file path=ppt/slides/_rels/slide85.xml.rels><?xml version="1.0" encoding="UTF-8" standalone="yes"?>
<Relationships xmlns="http://schemas.openxmlformats.org/package/2006/relationships"><Relationship Id="rId2" Type="http://schemas.openxmlformats.org/officeDocument/2006/relationships/image" Target="../media/image138.jpeg"/><Relationship Id="rId1" Type="http://schemas.openxmlformats.org/officeDocument/2006/relationships/slideLayout" Target="../slideLayouts/slideLayout73.xml"/></Relationships>
</file>

<file path=ppt/slides/_rels/slide8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jpeg"/><Relationship Id="rId1" Type="http://schemas.openxmlformats.org/officeDocument/2006/relationships/slideLayout" Target="../slideLayouts/slideLayout73.xml"/><Relationship Id="rId4" Type="http://schemas.openxmlformats.org/officeDocument/2006/relationships/image" Target="../media/image141.png"/></Relationships>
</file>

<file path=ppt/slides/_rels/slide87.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image" Target="../media/image142.png"/><Relationship Id="rId1" Type="http://schemas.openxmlformats.org/officeDocument/2006/relationships/slideLayout" Target="../slideLayouts/slideLayout73.xml"/></Relationships>
</file>

<file path=ppt/slides/_rels/slide88.xml.rels><?xml version="1.0" encoding="UTF-8" standalone="yes"?>
<Relationships xmlns="http://schemas.openxmlformats.org/package/2006/relationships"><Relationship Id="rId3" Type="http://schemas.openxmlformats.org/officeDocument/2006/relationships/image" Target="../media/image145.jpeg"/><Relationship Id="rId2" Type="http://schemas.openxmlformats.org/officeDocument/2006/relationships/image" Target="../media/image144.jpeg"/><Relationship Id="rId1" Type="http://schemas.openxmlformats.org/officeDocument/2006/relationships/slideLayout" Target="../slideLayouts/slideLayout73.xml"/></Relationships>
</file>

<file path=ppt/slides/_rels/slide89.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image" Target="../media/image146.png"/><Relationship Id="rId1" Type="http://schemas.openxmlformats.org/officeDocument/2006/relationships/slideLayout" Target="../slideLayouts/slideLayout16.xml"/><Relationship Id="rId4" Type="http://schemas.openxmlformats.org/officeDocument/2006/relationships/image" Target="../media/image148.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6.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jpeg"/></Relationships>
</file>

<file path=ppt/slides/_rels/slide90.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16.xml"/></Relationships>
</file>

<file path=ppt/slides/_rels/slide91.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16.xml"/></Relationships>
</file>

<file path=ppt/slides/_rels/slide92.xml.rels><?xml version="1.0" encoding="UTF-8" standalone="yes"?>
<Relationships xmlns="http://schemas.openxmlformats.org/package/2006/relationships"><Relationship Id="rId3" Type="http://schemas.openxmlformats.org/officeDocument/2006/relationships/image" Target="../media/image149.jpeg"/><Relationship Id="rId2" Type="http://schemas.openxmlformats.org/officeDocument/2006/relationships/image" Target="../media/image146.png"/><Relationship Id="rId1" Type="http://schemas.openxmlformats.org/officeDocument/2006/relationships/slideLayout" Target="../slideLayouts/slideLayout16.xml"/></Relationships>
</file>

<file path=ppt/slides/_rels/slide93.xml.rels><?xml version="1.0" encoding="UTF-8" standalone="yes"?>
<Relationships xmlns="http://schemas.openxmlformats.org/package/2006/relationships"><Relationship Id="rId3" Type="http://schemas.openxmlformats.org/officeDocument/2006/relationships/hyperlink" Target="http://www.elsevier.com/books/dataflow-processing/milutinovic/978-0-12-802134-7" TargetMode="External"/><Relationship Id="rId2" Type="http://schemas.openxmlformats.org/officeDocument/2006/relationships/hyperlink" Target="http://www.amazon.com/Dataflow-Processing-Volume-Advances-Computers/dp/0128021349" TargetMode="External"/><Relationship Id="rId1" Type="http://schemas.openxmlformats.org/officeDocument/2006/relationships/slideLayout" Target="../slideLayouts/slideLayout99.xml"/><Relationship Id="rId4" Type="http://schemas.openxmlformats.org/officeDocument/2006/relationships/image" Target="../media/image150.jpeg"/></Relationships>
</file>

<file path=ppt/slides/_rels/slide94.xml.rels><?xml version="1.0" encoding="UTF-8" standalone="yes"?>
<Relationships xmlns="http://schemas.openxmlformats.org/package/2006/relationships"><Relationship Id="rId3" Type="http://schemas.openxmlformats.org/officeDocument/2006/relationships/hyperlink" Target="http://www.springer.com/gp/book/9783319162287" TargetMode="External"/><Relationship Id="rId2" Type="http://schemas.openxmlformats.org/officeDocument/2006/relationships/hyperlink" Target="http://www.amazon.com/Guide-DataFlow-Supercomputing-Concepts-Communications/dp/3319162284" TargetMode="External"/><Relationship Id="rId1" Type="http://schemas.openxmlformats.org/officeDocument/2006/relationships/slideLayout" Target="../slideLayouts/slideLayout99.xml"/><Relationship Id="rId4" Type="http://schemas.openxmlformats.org/officeDocument/2006/relationships/image" Target="../media/image151.jpeg"/></Relationships>
</file>

<file path=ppt/slides/_rels/slide95.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99.xml"/></Relationships>
</file>

<file path=ppt/slides/_rels/slide96.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99.xml"/><Relationship Id="rId4" Type="http://schemas.openxmlformats.org/officeDocument/2006/relationships/image" Target="../media/image155.png"/></Relationships>
</file>

<file path=ppt/slides/_rels/slide97.xml.rels><?xml version="1.0" encoding="UTF-8" standalone="yes"?>
<Relationships xmlns="http://schemas.openxmlformats.org/package/2006/relationships"><Relationship Id="rId2" Type="http://schemas.openxmlformats.org/officeDocument/2006/relationships/hyperlink" Target="http://www.scientificcomputing.com/articles/2014/11" TargetMode="External"/><Relationship Id="rId1" Type="http://schemas.openxmlformats.org/officeDocument/2006/relationships/slideLayout" Target="../slideLayouts/slideLayout99.xml"/></Relationships>
</file>

<file path=ppt/slides/_rels/slide98.xml.rels><?xml version="1.0" encoding="UTF-8" standalone="yes"?>
<Relationships xmlns="http://schemas.openxmlformats.org/package/2006/relationships"><Relationship Id="rId3" Type="http://schemas.openxmlformats.org/officeDocument/2006/relationships/image" Target="../media/image157.jpeg"/><Relationship Id="rId2" Type="http://schemas.openxmlformats.org/officeDocument/2006/relationships/image" Target="../media/image156.jpeg"/><Relationship Id="rId1" Type="http://schemas.openxmlformats.org/officeDocument/2006/relationships/slideLayout" Target="../slideLayouts/slideLayout99.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708" name="Title 1"/>
          <p:cNvSpPr txBox="1">
            <a:spLocks noGrp="1"/>
          </p:cNvSpPr>
          <p:nvPr>
            <p:ph type="title"/>
          </p:nvPr>
        </p:nvSpPr>
        <p:spPr>
          <a:xfrm>
            <a:off x="551384" y="928058"/>
            <a:ext cx="11161240" cy="3797086"/>
          </a:xfrm>
          <a:prstGeom prst="rect">
            <a:avLst/>
          </a:prstGeom>
        </p:spPr>
        <p:txBody>
          <a:bodyPr/>
          <a:lstStyle/>
          <a:p>
            <a:pPr>
              <a:defRPr sz="4800">
                <a:solidFill>
                  <a:srgbClr val="FFFFFF"/>
                </a:solidFill>
              </a:defRPr>
            </a:pPr>
            <a:br>
              <a:rPr dirty="0"/>
            </a:br>
            <a:r>
              <a:rPr sz="4400" dirty="0"/>
              <a:t>The </a:t>
            </a:r>
            <a:br>
              <a:rPr sz="4400" dirty="0"/>
            </a:br>
            <a:r>
              <a:rPr sz="4400" dirty="0"/>
              <a:t>Ultimate </a:t>
            </a:r>
            <a:r>
              <a:rPr sz="4400" dirty="0" err="1"/>
              <a:t>SuperComputer</a:t>
            </a:r>
            <a:r>
              <a:rPr sz="4400" dirty="0"/>
              <a:t>-on-a-Chip </a:t>
            </a:r>
            <a:br>
              <a:rPr sz="4400" dirty="0"/>
            </a:br>
            <a:r>
              <a:rPr sz="4400" dirty="0"/>
              <a:t>for </a:t>
            </a:r>
            <a:br>
              <a:rPr sz="4400" dirty="0"/>
            </a:br>
            <a:r>
              <a:rPr lang="en-US" sz="4400" dirty="0"/>
              <a:t>Massive </a:t>
            </a:r>
            <a:r>
              <a:rPr sz="4400" dirty="0"/>
              <a:t>Big Data and </a:t>
            </a:r>
            <a:r>
              <a:rPr lang="en-US" sz="4400" dirty="0"/>
              <a:t>Highly Iterative Algorithms</a:t>
            </a:r>
            <a:endParaRPr sz="4400" dirty="0"/>
          </a:p>
        </p:txBody>
      </p:sp>
      <p:sp>
        <p:nvSpPr>
          <p:cNvPr id="1709" name="Subtitle 2"/>
          <p:cNvSpPr txBox="1">
            <a:spLocks noGrp="1"/>
          </p:cNvSpPr>
          <p:nvPr>
            <p:ph type="body" sz="quarter" idx="1"/>
          </p:nvPr>
        </p:nvSpPr>
        <p:spPr>
          <a:xfrm>
            <a:off x="1524000" y="5354659"/>
            <a:ext cx="9144000" cy="530817"/>
          </a:xfrm>
          <a:prstGeom prst="rect">
            <a:avLst/>
          </a:prstGeom>
        </p:spPr>
        <p:txBody>
          <a:bodyPr/>
          <a:lstStyle/>
          <a:p>
            <a:pPr>
              <a:defRPr b="1">
                <a:solidFill>
                  <a:srgbClr val="FFFFFF"/>
                </a:solidFill>
              </a:defRPr>
            </a:pPr>
            <a:r>
              <a:t>Veljko Milutinović</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711" name="Title 1"/>
          <p:cNvSpPr txBox="1">
            <a:spLocks noGrp="1"/>
          </p:cNvSpPr>
          <p:nvPr>
            <p:ph type="title"/>
          </p:nvPr>
        </p:nvSpPr>
        <p:spPr>
          <a:prstGeom prst="rect">
            <a:avLst/>
          </a:prstGeom>
        </p:spPr>
        <p:txBody>
          <a:bodyPr/>
          <a:lstStyle/>
          <a:p>
            <a:r>
              <a:rPr dirty="0"/>
              <a:t>The Optimal Architecture</a:t>
            </a:r>
          </a:p>
        </p:txBody>
      </p:sp>
      <p:sp>
        <p:nvSpPr>
          <p:cNvPr id="1712" name="Content Placeholder 2"/>
          <p:cNvSpPr txBox="1">
            <a:spLocks noGrp="1"/>
          </p:cNvSpPr>
          <p:nvPr>
            <p:ph type="body" idx="1"/>
          </p:nvPr>
        </p:nvSpPr>
        <p:spPr>
          <a:xfrm>
            <a:off x="620960" y="1748133"/>
            <a:ext cx="10515600" cy="4792152"/>
          </a:xfrm>
          <a:prstGeom prst="rect">
            <a:avLst/>
          </a:prstGeom>
        </p:spPr>
        <p:txBody>
          <a:bodyPr/>
          <a:lstStyle/>
          <a:p>
            <a:pPr marL="0" indent="0" defTabSz="850391">
              <a:lnSpc>
                <a:spcPct val="72000"/>
              </a:lnSpc>
              <a:spcBef>
                <a:spcPts val="900"/>
              </a:spcBef>
              <a:buSzTx/>
              <a:buNone/>
              <a:defRPr sz="1581" b="1"/>
            </a:pPr>
            <a:r>
              <a:rPr lang="en-US" dirty="0"/>
              <a:t>CF (</a:t>
            </a:r>
            <a:r>
              <a:rPr dirty="0" err="1"/>
              <a:t>ControlFlow</a:t>
            </a:r>
            <a:r>
              <a:rPr lang="en-US" dirty="0"/>
              <a:t>)</a:t>
            </a:r>
            <a:r>
              <a:rPr dirty="0"/>
              <a:t>:</a:t>
            </a:r>
            <a:endParaRPr sz="1860" dirty="0"/>
          </a:p>
          <a:p>
            <a:pPr marL="212597" indent="-212597" defTabSz="850391">
              <a:lnSpc>
                <a:spcPct val="72000"/>
              </a:lnSpc>
              <a:spcBef>
                <a:spcPts val="900"/>
              </a:spcBef>
              <a:defRPr sz="1581" b="1"/>
            </a:pPr>
            <a:r>
              <a:rPr dirty="0"/>
              <a:t>N </a:t>
            </a:r>
            <a:r>
              <a:rPr dirty="0" err="1"/>
              <a:t>MultiCore</a:t>
            </a:r>
            <a:r>
              <a:rPr dirty="0"/>
              <a:t> CPUs</a:t>
            </a:r>
            <a:endParaRPr lang="en-US" dirty="0"/>
          </a:p>
          <a:p>
            <a:pPr marL="212597" indent="-212597" defTabSz="850391">
              <a:lnSpc>
                <a:spcPct val="72000"/>
              </a:lnSpc>
              <a:spcBef>
                <a:spcPts val="900"/>
              </a:spcBef>
              <a:defRPr sz="1581" b="1"/>
            </a:pPr>
            <a:r>
              <a:rPr dirty="0"/>
              <a:t>1000N </a:t>
            </a:r>
            <a:r>
              <a:rPr dirty="0" err="1"/>
              <a:t>ManyCore</a:t>
            </a:r>
            <a:r>
              <a:rPr dirty="0"/>
              <a:t> GPUs</a:t>
            </a:r>
            <a:r>
              <a:rPr lang="en-US" dirty="0"/>
              <a:t> (10000N, </a:t>
            </a:r>
            <a:r>
              <a:rPr lang="en-US" dirty="0" err="1"/>
              <a:t>etc</a:t>
            </a:r>
            <a:r>
              <a:rPr lang="en-US" dirty="0"/>
              <a:t>…)</a:t>
            </a:r>
            <a:endParaRPr sz="1860" dirty="0"/>
          </a:p>
          <a:p>
            <a:pPr marL="212597" indent="-212597" defTabSz="850391">
              <a:lnSpc>
                <a:spcPct val="72000"/>
              </a:lnSpc>
              <a:spcBef>
                <a:spcPts val="900"/>
              </a:spcBef>
              <a:defRPr sz="1860" b="1"/>
            </a:pPr>
            <a:endParaRPr dirty="0"/>
          </a:p>
          <a:p>
            <a:pPr marL="0" indent="0" defTabSz="850391">
              <a:lnSpc>
                <a:spcPct val="72000"/>
              </a:lnSpc>
              <a:spcBef>
                <a:spcPts val="900"/>
              </a:spcBef>
              <a:buSzTx/>
              <a:buNone/>
              <a:defRPr sz="1581" b="1"/>
            </a:pPr>
            <a:r>
              <a:rPr lang="en-US" dirty="0"/>
              <a:t>DF (</a:t>
            </a:r>
            <a:r>
              <a:rPr dirty="0" err="1"/>
              <a:t>DataFlow</a:t>
            </a:r>
            <a:r>
              <a:rPr lang="en-US" dirty="0"/>
              <a:t>)</a:t>
            </a:r>
            <a:r>
              <a:rPr dirty="0"/>
              <a:t>:</a:t>
            </a:r>
            <a:endParaRPr sz="1860" dirty="0"/>
          </a:p>
          <a:p>
            <a:pPr marL="212597" indent="-212597" defTabSz="850391">
              <a:lnSpc>
                <a:spcPct val="72000"/>
              </a:lnSpc>
              <a:spcBef>
                <a:spcPts val="900"/>
              </a:spcBef>
              <a:defRPr sz="1581" b="1"/>
            </a:pPr>
            <a:r>
              <a:rPr dirty="0"/>
              <a:t>An ASIC </a:t>
            </a:r>
            <a:r>
              <a:rPr dirty="0" err="1"/>
              <a:t>SystolicArray</a:t>
            </a:r>
            <a:r>
              <a:rPr dirty="0"/>
              <a:t> (Fixed)</a:t>
            </a:r>
            <a:endParaRPr sz="2139" dirty="0"/>
          </a:p>
          <a:p>
            <a:pPr marL="212597" indent="-212597" defTabSz="850391">
              <a:lnSpc>
                <a:spcPct val="72000"/>
              </a:lnSpc>
              <a:spcBef>
                <a:spcPts val="900"/>
              </a:spcBef>
              <a:defRPr sz="1581" b="1"/>
            </a:pPr>
            <a:r>
              <a:rPr dirty="0"/>
              <a:t>An FPGA </a:t>
            </a:r>
            <a:r>
              <a:rPr dirty="0" err="1"/>
              <a:t>ExecutionGraph</a:t>
            </a:r>
            <a:r>
              <a:rPr dirty="0"/>
              <a:t> (Reconfigurable)</a:t>
            </a:r>
            <a:endParaRPr sz="1860" dirty="0"/>
          </a:p>
          <a:p>
            <a:pPr marL="212597" indent="-212597" defTabSz="850391">
              <a:lnSpc>
                <a:spcPct val="72000"/>
              </a:lnSpc>
              <a:spcBef>
                <a:spcPts val="900"/>
              </a:spcBef>
              <a:defRPr sz="1860" b="1"/>
            </a:pPr>
            <a:endParaRPr dirty="0"/>
          </a:p>
          <a:p>
            <a:pPr marL="0" indent="0" defTabSz="850391">
              <a:lnSpc>
                <a:spcPct val="72000"/>
              </a:lnSpc>
              <a:spcBef>
                <a:spcPts val="900"/>
              </a:spcBef>
              <a:buSzTx/>
              <a:buNone/>
              <a:defRPr sz="1581" b="1"/>
            </a:pPr>
            <a:r>
              <a:rPr lang="en-US" dirty="0"/>
              <a:t>P</a:t>
            </a:r>
            <a:r>
              <a:rPr dirty="0"/>
              <a:t>eripherals </a:t>
            </a:r>
            <a:r>
              <a:rPr lang="en-US" dirty="0"/>
              <a:t>to </a:t>
            </a:r>
            <a:r>
              <a:rPr dirty="0"/>
              <a:t>External Accelerators (</a:t>
            </a:r>
            <a:r>
              <a:rPr dirty="0" err="1"/>
              <a:t>EnergyFlow</a:t>
            </a:r>
            <a:r>
              <a:rPr dirty="0"/>
              <a:t>):</a:t>
            </a:r>
            <a:endParaRPr sz="1860" dirty="0"/>
          </a:p>
          <a:p>
            <a:pPr marL="212597" indent="-212597" defTabSz="850391">
              <a:lnSpc>
                <a:spcPct val="72000"/>
              </a:lnSpc>
              <a:spcBef>
                <a:spcPts val="900"/>
              </a:spcBef>
              <a:defRPr sz="1581" b="1"/>
            </a:pPr>
            <a:r>
              <a:rPr lang="en-US" sz="1581" dirty="0"/>
              <a:t>Chemical</a:t>
            </a:r>
            <a:endParaRPr sz="1860" dirty="0"/>
          </a:p>
          <a:p>
            <a:pPr marL="212597" indent="-212597" defTabSz="850391">
              <a:lnSpc>
                <a:spcPct val="72000"/>
              </a:lnSpc>
              <a:spcBef>
                <a:spcPts val="900"/>
              </a:spcBef>
              <a:defRPr sz="1581" b="1"/>
            </a:pPr>
            <a:r>
              <a:rPr dirty="0"/>
              <a:t>Molecular</a:t>
            </a:r>
            <a:endParaRPr sz="2139" dirty="0"/>
          </a:p>
          <a:p>
            <a:pPr marL="212597" indent="-212597" defTabSz="850391">
              <a:lnSpc>
                <a:spcPct val="72000"/>
              </a:lnSpc>
              <a:spcBef>
                <a:spcPts val="900"/>
              </a:spcBef>
              <a:defRPr sz="1581" b="1"/>
            </a:pPr>
            <a:r>
              <a:rPr dirty="0" err="1"/>
              <a:t>Opto</a:t>
            </a:r>
            <a:endParaRPr sz="1860" dirty="0"/>
          </a:p>
          <a:p>
            <a:pPr marL="212597" indent="-212597" defTabSz="850391">
              <a:lnSpc>
                <a:spcPct val="72000"/>
              </a:lnSpc>
              <a:spcBef>
                <a:spcPts val="900"/>
              </a:spcBef>
              <a:defRPr sz="1581" b="1"/>
            </a:pPr>
            <a:r>
              <a:rPr dirty="0"/>
              <a:t>Quantum</a:t>
            </a:r>
            <a:endParaRPr sz="2139" dirty="0"/>
          </a:p>
          <a:p>
            <a:pPr marL="212597" indent="-212597" defTabSz="850391">
              <a:lnSpc>
                <a:spcPct val="72000"/>
              </a:lnSpc>
              <a:spcBef>
                <a:spcPts val="900"/>
              </a:spcBef>
              <a:defRPr sz="1860" b="1"/>
            </a:pPr>
            <a:endParaRPr dirty="0"/>
          </a:p>
          <a:p>
            <a:pPr marL="0" indent="0" defTabSz="850391">
              <a:lnSpc>
                <a:spcPct val="72000"/>
              </a:lnSpc>
              <a:spcBef>
                <a:spcPts val="900"/>
              </a:spcBef>
              <a:buSzTx/>
              <a:buNone/>
              <a:defRPr sz="1581" b="1"/>
            </a:pPr>
            <a:r>
              <a:rPr dirty="0"/>
              <a:t>+ Memory and I/O</a:t>
            </a:r>
            <a:r>
              <a:rPr lang="en-US" dirty="0"/>
              <a:t> + Peripherals to WSN and IoT</a:t>
            </a:r>
            <a:r>
              <a:rPr dirty="0"/>
              <a:t> (</a:t>
            </a:r>
            <a:r>
              <a:rPr dirty="0" err="1"/>
              <a:t>DiffusionFlow</a:t>
            </a:r>
            <a:r>
              <a:rPr dirty="0"/>
              <a:t>)</a:t>
            </a:r>
          </a:p>
        </p:txBody>
      </p:sp>
      <p:pic>
        <p:nvPicPr>
          <p:cNvPr id="1713" name="Picture 6" descr="Picture 6"/>
          <p:cNvPicPr>
            <a:picLocks noChangeAspect="1"/>
          </p:cNvPicPr>
          <p:nvPr/>
        </p:nvPicPr>
        <p:blipFill>
          <a:blip r:embed="rId3" cstate="print">
            <a:extLst/>
          </a:blip>
          <a:stretch>
            <a:fillRect/>
          </a:stretch>
        </p:blipFill>
        <p:spPr>
          <a:xfrm>
            <a:off x="6330229" y="3206756"/>
            <a:ext cx="4950347" cy="2886540"/>
          </a:xfrm>
          <a:prstGeom prst="rect">
            <a:avLst/>
          </a:prstGeom>
          <a:ln w="12700">
            <a:miter lim="400000"/>
          </a:ln>
        </p:spPr>
      </p:pic>
    </p:spTree>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1" name="Essence of the Paradigm:"/>
          <p:cNvSpPr txBox="1">
            <a:spLocks noGrp="1"/>
          </p:cNvSpPr>
          <p:nvPr>
            <p:ph type="title" idx="4294967295"/>
          </p:nvPr>
        </p:nvSpPr>
        <p:spPr>
          <a:xfrm>
            <a:off x="457200" y="319087"/>
            <a:ext cx="8229600" cy="1054101"/>
          </a:xfrm>
          <a:prstGeom prst="rect">
            <a:avLst/>
          </a:prstGeom>
        </p:spPr>
        <p:txBody>
          <a:bodyPr lIns="35278" tIns="35278" rIns="35278" bIns="35278"/>
          <a:lstStyle>
            <a:lvl1pPr defTabSz="457200">
              <a:defRPr sz="4800">
                <a:solidFill>
                  <a:srgbClr val="FF0000"/>
                </a:solidFill>
              </a:defRPr>
            </a:lvl1pPr>
          </a:lstStyle>
          <a:p>
            <a:r>
              <a:t>Essence of the Paradigm:</a:t>
            </a:r>
          </a:p>
        </p:txBody>
      </p:sp>
      <p:sp>
        <p:nvSpPr>
          <p:cNvPr id="2422" name="For Big Data algorithms  and for the same hardware price as before,  achieving:…"/>
          <p:cNvSpPr txBox="1">
            <a:spLocks noGrp="1"/>
          </p:cNvSpPr>
          <p:nvPr>
            <p:ph type="body" idx="4294967295"/>
          </p:nvPr>
        </p:nvSpPr>
        <p:spPr>
          <a:xfrm>
            <a:off x="457200" y="1371600"/>
            <a:ext cx="8686800" cy="4711700"/>
          </a:xfrm>
          <a:prstGeom prst="rect">
            <a:avLst/>
          </a:prstGeom>
        </p:spPr>
        <p:txBody>
          <a:bodyPr lIns="0" tIns="0" rIns="0" bIns="0" anchor="ctr"/>
          <a:lstStyle/>
          <a:p>
            <a:pPr marL="296751" indent="-289368" defTabSz="425194">
              <a:buSzTx/>
              <a:buNone/>
              <a:defRPr sz="2900"/>
            </a:pPr>
            <a:r>
              <a:t>   For Big Data algorithms </a:t>
            </a:r>
            <a:br/>
            <a:r>
              <a:t>and for the same hardware price as before, </a:t>
            </a:r>
            <a:br/>
            <a:r>
              <a:t>achieving:</a:t>
            </a:r>
          </a:p>
          <a:p>
            <a:pPr marL="296751" indent="-289368" defTabSz="425194">
              <a:buSzTx/>
              <a:buNone/>
              <a:defRPr sz="2900"/>
            </a:pPr>
            <a:r>
              <a:t>			a) speed-up, 20-200  </a:t>
            </a:r>
          </a:p>
          <a:p>
            <a:pPr marL="296751" indent="-289368" defTabSz="425194">
              <a:buSzTx/>
              <a:buNone/>
              <a:defRPr sz="2900"/>
            </a:pPr>
            <a:r>
              <a:t>			b) monthly electricity bills, reduced 20 times</a:t>
            </a:r>
          </a:p>
          <a:p>
            <a:pPr marL="296751" indent="-289368" defTabSz="425194">
              <a:buSzTx/>
              <a:buNone/>
              <a:defRPr sz="2900"/>
            </a:pPr>
            <a:r>
              <a:t>		     c) size, 20 times smaller</a:t>
            </a:r>
          </a:p>
          <a:p>
            <a:pPr marL="296751" indent="-289368" defTabSz="425194">
              <a:buSzTx/>
              <a:buNone/>
              <a:defRPr sz="2900"/>
            </a:pPr>
            <a:r>
              <a:t>          d) precision, X times better</a:t>
            </a:r>
          </a:p>
          <a:p>
            <a:pPr marL="296751" indent="-289368" defTabSz="425194">
              <a:buSzTx/>
              <a:buNone/>
              <a:defRPr sz="1800">
                <a:solidFill>
                  <a:srgbClr val="FF0000"/>
                </a:solidFill>
              </a:defRPr>
            </a:pPr>
            <a:endParaRPr/>
          </a:p>
          <a:p>
            <a:pPr marL="296751" indent="-289368" defTabSz="425194">
              <a:spcBef>
                <a:spcPts val="400"/>
              </a:spcBef>
              <a:buSzTx/>
              <a:buNone/>
              <a:defRPr sz="1800">
                <a:solidFill>
                  <a:srgbClr val="FF0000"/>
                </a:solidFill>
              </a:defRPr>
            </a:pPr>
            <a:r>
              <a:t>The major issues of engineering are: design cost and design complexity.</a:t>
            </a:r>
          </a:p>
          <a:p>
            <a:pPr marL="296751" indent="-289368" defTabSz="425194">
              <a:spcBef>
                <a:spcPts val="400"/>
              </a:spcBef>
              <a:buSzTx/>
              <a:buNone/>
              <a:defRPr sz="1800">
                <a:solidFill>
                  <a:srgbClr val="FF0000"/>
                </a:solidFill>
              </a:defRPr>
            </a:pPr>
            <a:r>
              <a:t>Remember, economy has its own rules: production count and market demand!</a:t>
            </a:r>
          </a:p>
        </p:txBody>
      </p:sp>
      <p:sp>
        <p:nvSpPr>
          <p:cNvPr id="2423" name="Slide Number"/>
          <p:cNvSpPr txBox="1">
            <a:spLocks noGrp="1"/>
          </p:cNvSpPr>
          <p:nvPr>
            <p:ph type="sldNum" sz="quarter" idx="4294967295"/>
          </p:nvPr>
        </p:nvSpPr>
        <p:spPr>
          <a:xfrm>
            <a:off x="8294476" y="6210529"/>
            <a:ext cx="332737" cy="3962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800">
                <a:solidFill>
                  <a:srgbClr val="000000"/>
                </a:solidFill>
                <a:latin typeface="Constantia"/>
                <a:ea typeface="Constantia"/>
                <a:cs typeface="Constantia"/>
                <a:sym typeface="Constantia"/>
              </a:defRPr>
            </a:lvl1pPr>
          </a:lstStyle>
          <a:p>
            <a:fld id="{86CB4B4D-7CA3-9044-876B-883B54F8677D}" type="slidenum">
              <a:rPr/>
              <a:pPr/>
              <a:t>100</a:t>
            </a:fld>
            <a:endParaRPr/>
          </a:p>
        </p:txBody>
      </p:sp>
    </p:spTree>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5" name="Factor: 20 to 200"/>
          <p:cNvSpPr txBox="1">
            <a:spLocks noGrp="1"/>
          </p:cNvSpPr>
          <p:nvPr>
            <p:ph type="body" sz="quarter" idx="4294967295"/>
          </p:nvPr>
        </p:nvSpPr>
        <p:spPr>
          <a:xfrm>
            <a:off x="457200" y="1524000"/>
            <a:ext cx="8229600" cy="609600"/>
          </a:xfrm>
          <a:prstGeom prst="rect">
            <a:avLst/>
          </a:prstGeom>
        </p:spPr>
        <p:txBody>
          <a:bodyPr lIns="45718" tIns="45718" rIns="45718" bIns="45718"/>
          <a:lstStyle>
            <a:lvl1pPr defTabSz="457200"/>
          </a:lstStyle>
          <a:p>
            <a:r>
              <a:t>Factor: 20 to 200</a:t>
            </a:r>
          </a:p>
        </p:txBody>
      </p:sp>
      <p:sp>
        <p:nvSpPr>
          <p:cNvPr id="2426" name="Why is DataFlow so Much Faster?"/>
          <p:cNvSpPr txBox="1">
            <a:spLocks noGrp="1"/>
          </p:cNvSpPr>
          <p:nvPr>
            <p:ph type="title" idx="4294967295"/>
          </p:nvPr>
        </p:nvSpPr>
        <p:spPr>
          <a:xfrm>
            <a:off x="457200" y="274637"/>
            <a:ext cx="8229600" cy="1143001"/>
          </a:xfrm>
          <a:prstGeom prst="rect">
            <a:avLst/>
          </a:prstGeom>
        </p:spPr>
        <p:txBody>
          <a:bodyPr lIns="45718" tIns="45718" rIns="45718" bIns="45718"/>
          <a:lstStyle>
            <a:lvl1pPr defTabSz="457200"/>
          </a:lstStyle>
          <a:p>
            <a:r>
              <a:t>Why is DataFlow so Much Faster?</a:t>
            </a:r>
          </a:p>
        </p:txBody>
      </p:sp>
      <p:sp>
        <p:nvSpPr>
          <p:cNvPr id="2427" name="MultiCore/ManyCore"/>
          <p:cNvSpPr txBox="1"/>
          <p:nvPr/>
        </p:nvSpPr>
        <p:spPr>
          <a:xfrm>
            <a:off x="1493519" y="2438400"/>
            <a:ext cx="2346962" cy="7010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Constantia"/>
                <a:ea typeface="Constantia"/>
                <a:cs typeface="Constantia"/>
                <a:sym typeface="Constantia"/>
              </a:defRPr>
            </a:lvl1pPr>
          </a:lstStyle>
          <a:p>
            <a:r>
              <a:t>MultiCore/ManyCore</a:t>
            </a:r>
          </a:p>
        </p:txBody>
      </p:sp>
      <p:sp>
        <p:nvSpPr>
          <p:cNvPr id="2428" name="DataFlow"/>
          <p:cNvSpPr txBox="1"/>
          <p:nvPr/>
        </p:nvSpPr>
        <p:spPr>
          <a:xfrm>
            <a:off x="5913120" y="2438400"/>
            <a:ext cx="1280163" cy="3962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Constantia"/>
                <a:ea typeface="Constantia"/>
                <a:cs typeface="Constantia"/>
                <a:sym typeface="Constantia"/>
              </a:defRPr>
            </a:lvl1pPr>
          </a:lstStyle>
          <a:p>
            <a:r>
              <a:t>DataFlow</a:t>
            </a:r>
          </a:p>
        </p:txBody>
      </p:sp>
      <p:sp>
        <p:nvSpPr>
          <p:cNvPr id="2429" name="Machine Level Code"/>
          <p:cNvSpPr txBox="1"/>
          <p:nvPr/>
        </p:nvSpPr>
        <p:spPr>
          <a:xfrm>
            <a:off x="1569719" y="4572001"/>
            <a:ext cx="2118362" cy="7010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Constantia"/>
                <a:ea typeface="Constantia"/>
                <a:cs typeface="Constantia"/>
                <a:sym typeface="Constantia"/>
              </a:defRPr>
            </a:lvl1pPr>
          </a:lstStyle>
          <a:p>
            <a:r>
              <a:t>Machine Level Code</a:t>
            </a:r>
          </a:p>
        </p:txBody>
      </p:sp>
      <p:sp>
        <p:nvSpPr>
          <p:cNvPr id="2430" name="Gate Transfer Level"/>
          <p:cNvSpPr txBox="1"/>
          <p:nvPr/>
        </p:nvSpPr>
        <p:spPr>
          <a:xfrm>
            <a:off x="5455920" y="5791201"/>
            <a:ext cx="2194563" cy="3962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Constantia"/>
                <a:ea typeface="Constantia"/>
                <a:cs typeface="Constantia"/>
                <a:sym typeface="Constantia"/>
              </a:defRPr>
            </a:lvl1pPr>
          </a:lstStyle>
          <a:p>
            <a:r>
              <a:t>Gate Transfer Level</a:t>
            </a:r>
          </a:p>
        </p:txBody>
      </p:sp>
      <p:sp>
        <p:nvSpPr>
          <p:cNvPr id="2431" name="Shape"/>
          <p:cNvSpPr/>
          <p:nvPr/>
        </p:nvSpPr>
        <p:spPr>
          <a:xfrm>
            <a:off x="2209800" y="3048000"/>
            <a:ext cx="685800" cy="1447800"/>
          </a:xfrm>
          <a:custGeom>
            <a:avLst/>
            <a:gdLst/>
            <a:ahLst/>
            <a:cxnLst>
              <a:cxn ang="0">
                <a:pos x="wd2" y="hd2"/>
              </a:cxn>
              <a:cxn ang="5400000">
                <a:pos x="wd2" y="hd2"/>
              </a:cxn>
              <a:cxn ang="10800000">
                <a:pos x="wd2" y="hd2"/>
              </a:cxn>
              <a:cxn ang="16200000">
                <a:pos x="wd2" y="hd2"/>
              </a:cxn>
            </a:cxnLst>
            <a:rect l="0" t="0" r="r" b="b"/>
            <a:pathLst>
              <a:path w="21600" h="21600" extrusionOk="0">
                <a:moveTo>
                  <a:pt x="0" y="16484"/>
                </a:moveTo>
                <a:lnTo>
                  <a:pt x="5400" y="16484"/>
                </a:lnTo>
                <a:lnTo>
                  <a:pt x="5400" y="0"/>
                </a:lnTo>
                <a:lnTo>
                  <a:pt x="16200" y="0"/>
                </a:lnTo>
                <a:lnTo>
                  <a:pt x="16200" y="16484"/>
                </a:lnTo>
                <a:lnTo>
                  <a:pt x="21600" y="16484"/>
                </a:lnTo>
                <a:lnTo>
                  <a:pt x="10800" y="21600"/>
                </a:lnTo>
                <a:close/>
              </a:path>
            </a:pathLst>
          </a:custGeom>
          <a:solidFill>
            <a:schemeClr val="accent1"/>
          </a:solidFill>
          <a:ln w="25400">
            <a:solidFill>
              <a:srgbClr val="385D8A"/>
            </a:solidFill>
          </a:ln>
        </p:spPr>
        <p:txBody>
          <a:bodyPr lIns="0" tIns="0" rIns="0" bIns="0" anchor="ctr"/>
          <a:lstStyle/>
          <a:p>
            <a:pPr algn="ctr" defTabSz="457200">
              <a:defRPr>
                <a:solidFill>
                  <a:srgbClr val="FFFFFF"/>
                </a:solidFill>
              </a:defRPr>
            </a:pPr>
            <a:endParaRPr/>
          </a:p>
        </p:txBody>
      </p:sp>
      <p:sp>
        <p:nvSpPr>
          <p:cNvPr id="2432" name="Shape"/>
          <p:cNvSpPr/>
          <p:nvPr/>
        </p:nvSpPr>
        <p:spPr>
          <a:xfrm>
            <a:off x="6096000" y="3048000"/>
            <a:ext cx="685800" cy="2743200"/>
          </a:xfrm>
          <a:custGeom>
            <a:avLst/>
            <a:gdLst/>
            <a:ahLst/>
            <a:cxnLst>
              <a:cxn ang="0">
                <a:pos x="wd2" y="hd2"/>
              </a:cxn>
              <a:cxn ang="5400000">
                <a:pos x="wd2" y="hd2"/>
              </a:cxn>
              <a:cxn ang="10800000">
                <a:pos x="wd2" y="hd2"/>
              </a:cxn>
              <a:cxn ang="16200000">
                <a:pos x="wd2" y="hd2"/>
              </a:cxn>
            </a:cxnLst>
            <a:rect l="0" t="0" r="r" b="b"/>
            <a:pathLst>
              <a:path w="21600" h="21600" extrusionOk="0">
                <a:moveTo>
                  <a:pt x="0" y="18900"/>
                </a:moveTo>
                <a:lnTo>
                  <a:pt x="5400" y="18900"/>
                </a:lnTo>
                <a:lnTo>
                  <a:pt x="5400" y="0"/>
                </a:lnTo>
                <a:lnTo>
                  <a:pt x="16200" y="0"/>
                </a:lnTo>
                <a:lnTo>
                  <a:pt x="16200" y="18900"/>
                </a:lnTo>
                <a:lnTo>
                  <a:pt x="21600" y="18900"/>
                </a:lnTo>
                <a:lnTo>
                  <a:pt x="10800" y="21600"/>
                </a:lnTo>
                <a:close/>
              </a:path>
            </a:pathLst>
          </a:custGeom>
          <a:solidFill>
            <a:schemeClr val="accent1"/>
          </a:solidFill>
          <a:ln w="25400">
            <a:solidFill>
              <a:srgbClr val="385D8A"/>
            </a:solidFill>
          </a:ln>
        </p:spPr>
        <p:txBody>
          <a:bodyPr lIns="0" tIns="0" rIns="0" bIns="0" anchor="ctr"/>
          <a:lstStyle/>
          <a:p>
            <a:pPr algn="ctr" defTabSz="457200">
              <a:defRPr>
                <a:solidFill>
                  <a:srgbClr val="FFFFFF"/>
                </a:solidFill>
              </a:defRPr>
            </a:pPr>
            <a:endParaRPr/>
          </a:p>
        </p:txBody>
      </p:sp>
      <p:sp>
        <p:nvSpPr>
          <p:cNvPr id="2433" name="Slide Number"/>
          <p:cNvSpPr txBox="1">
            <a:spLocks noGrp="1"/>
          </p:cNvSpPr>
          <p:nvPr>
            <p:ph type="sldNum" sz="quarter" idx="4294967295"/>
          </p:nvPr>
        </p:nvSpPr>
        <p:spPr>
          <a:xfrm>
            <a:off x="8430260" y="6391592"/>
            <a:ext cx="256537" cy="2946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lvl1pPr>
              <a:defRPr>
                <a:solidFill>
                  <a:srgbClr val="1F497D"/>
                </a:solidFill>
                <a:latin typeface="Constantia"/>
                <a:ea typeface="Constantia"/>
                <a:cs typeface="Constantia"/>
                <a:sym typeface="Constantia"/>
              </a:defRPr>
            </a:lvl1pPr>
          </a:lstStyle>
          <a:p>
            <a:fld id="{86CB4B4D-7CA3-9044-876B-883B54F8677D}" type="slidenum">
              <a:rPr/>
              <a:pPr/>
              <a:t>101</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1" fill="hold" grpId="1" nodeType="clickEffect">
                                  <p:stCondLst>
                                    <p:cond delay="0"/>
                                  </p:stCondLst>
                                  <p:iterate>
                                    <p:tmAbs val="0"/>
                                  </p:iterate>
                                  <p:childTnLst>
                                    <p:set>
                                      <p:cBhvr>
                                        <p:cTn id="6" fill="hold"/>
                                        <p:tgtEl>
                                          <p:spTgt spid="2431"/>
                                        </p:tgtEl>
                                        <p:attrNameLst>
                                          <p:attrName>style.visibility</p:attrName>
                                        </p:attrNameLst>
                                      </p:cBhvr>
                                      <p:to>
                                        <p:strVal val="visible"/>
                                      </p:to>
                                    </p:set>
                                    <p:animEffect transition="in" filter="wipe(up)">
                                      <p:cBhvr>
                                        <p:cTn id="7" dur="500"/>
                                        <p:tgtEl>
                                          <p:spTgt spid="2431"/>
                                        </p:tgtEl>
                                      </p:cBhvr>
                                    </p:animEffect>
                                  </p:childTnLst>
                                </p:cTn>
                              </p:par>
                            </p:childTnLst>
                          </p:cTn>
                        </p:par>
                        <p:par>
                          <p:cTn id="8" fill="hold">
                            <p:stCondLst>
                              <p:cond delay="500"/>
                            </p:stCondLst>
                            <p:childTnLst>
                              <p:par>
                                <p:cTn id="9" presetID="22" presetClass="entr" presetSubtype="1" fill="hold" grpId="2" nodeType="afterEffect">
                                  <p:stCondLst>
                                    <p:cond delay="0"/>
                                  </p:stCondLst>
                                  <p:iterate>
                                    <p:tmAbs val="0"/>
                                  </p:iterate>
                                  <p:childTnLst>
                                    <p:set>
                                      <p:cBhvr>
                                        <p:cTn id="10" fill="hold"/>
                                        <p:tgtEl>
                                          <p:spTgt spid="2429"/>
                                        </p:tgtEl>
                                        <p:attrNameLst>
                                          <p:attrName>style.visibility</p:attrName>
                                        </p:attrNameLst>
                                      </p:cBhvr>
                                      <p:to>
                                        <p:strVal val="visible"/>
                                      </p:to>
                                    </p:set>
                                    <p:animEffect transition="in" filter="wipe(up)">
                                      <p:cBhvr>
                                        <p:cTn id="11" dur="500"/>
                                        <p:tgtEl>
                                          <p:spTgt spid="242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3" nodeType="clickEffect">
                                  <p:stCondLst>
                                    <p:cond delay="0"/>
                                  </p:stCondLst>
                                  <p:iterate>
                                    <p:tmAbs val="0"/>
                                  </p:iterate>
                                  <p:childTnLst>
                                    <p:set>
                                      <p:cBhvr>
                                        <p:cTn id="15" fill="hold"/>
                                        <p:tgtEl>
                                          <p:spTgt spid="2432"/>
                                        </p:tgtEl>
                                        <p:attrNameLst>
                                          <p:attrName>style.visibility</p:attrName>
                                        </p:attrNameLst>
                                      </p:cBhvr>
                                      <p:to>
                                        <p:strVal val="visible"/>
                                      </p:to>
                                    </p:set>
                                    <p:animEffect transition="in" filter="wipe(up)">
                                      <p:cBhvr>
                                        <p:cTn id="16" dur="500"/>
                                        <p:tgtEl>
                                          <p:spTgt spid="2432"/>
                                        </p:tgtEl>
                                      </p:cBhvr>
                                    </p:animEffect>
                                  </p:childTnLst>
                                </p:cTn>
                              </p:par>
                            </p:childTnLst>
                          </p:cTn>
                        </p:par>
                        <p:par>
                          <p:cTn id="17" fill="hold">
                            <p:stCondLst>
                              <p:cond delay="500"/>
                            </p:stCondLst>
                            <p:childTnLst>
                              <p:par>
                                <p:cTn id="18" presetID="22" presetClass="entr" presetSubtype="1" fill="hold" grpId="4" nodeType="afterEffect">
                                  <p:stCondLst>
                                    <p:cond delay="0"/>
                                  </p:stCondLst>
                                  <p:iterate>
                                    <p:tmAbs val="0"/>
                                  </p:iterate>
                                  <p:childTnLst>
                                    <p:set>
                                      <p:cBhvr>
                                        <p:cTn id="19" fill="hold"/>
                                        <p:tgtEl>
                                          <p:spTgt spid="2430"/>
                                        </p:tgtEl>
                                        <p:attrNameLst>
                                          <p:attrName>style.visibility</p:attrName>
                                        </p:attrNameLst>
                                      </p:cBhvr>
                                      <p:to>
                                        <p:strVal val="visible"/>
                                      </p:to>
                                    </p:set>
                                    <p:animEffect transition="in" filter="wipe(up)">
                                      <p:cBhvr>
                                        <p:cTn id="20" dur="500"/>
                                        <p:tgtEl>
                                          <p:spTgt spid="24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9" grpId="2" animBg="1" advAuto="0"/>
      <p:bldP spid="2430" grpId="4" animBg="1" advAuto="0"/>
      <p:bldP spid="2431" grpId="1" animBg="1" advAuto="0"/>
      <p:bldP spid="2432" grpId="3" animBg="1" advAuto="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5" name="Factor: 20"/>
          <p:cNvSpPr txBox="1">
            <a:spLocks noGrp="1"/>
          </p:cNvSpPr>
          <p:nvPr>
            <p:ph type="body" idx="4294967295"/>
          </p:nvPr>
        </p:nvSpPr>
        <p:spPr>
          <a:xfrm>
            <a:off x="457200" y="1600199"/>
            <a:ext cx="8229600" cy="4572002"/>
          </a:xfrm>
          <a:prstGeom prst="rect">
            <a:avLst/>
          </a:prstGeom>
        </p:spPr>
        <p:txBody>
          <a:bodyPr lIns="45718" tIns="45718" rIns="45718" bIns="45718"/>
          <a:lstStyle>
            <a:lvl1pPr defTabSz="457200"/>
          </a:lstStyle>
          <a:p>
            <a:r>
              <a:t>Factor: 20</a:t>
            </a:r>
          </a:p>
        </p:txBody>
      </p:sp>
      <p:sp>
        <p:nvSpPr>
          <p:cNvPr id="2436" name="Why are Electricity Bills so Small?"/>
          <p:cNvSpPr txBox="1">
            <a:spLocks noGrp="1"/>
          </p:cNvSpPr>
          <p:nvPr>
            <p:ph type="title" idx="4294967295"/>
          </p:nvPr>
        </p:nvSpPr>
        <p:spPr>
          <a:xfrm>
            <a:off x="457200" y="274637"/>
            <a:ext cx="8229600" cy="1143001"/>
          </a:xfrm>
          <a:prstGeom prst="rect">
            <a:avLst/>
          </a:prstGeom>
        </p:spPr>
        <p:txBody>
          <a:bodyPr lIns="45718" tIns="45718" rIns="45718" bIns="45718"/>
          <a:lstStyle>
            <a:lvl1pPr defTabSz="457200"/>
          </a:lstStyle>
          <a:p>
            <a:r>
              <a:t>Why are Electricity Bills so Small?</a:t>
            </a:r>
          </a:p>
        </p:txBody>
      </p:sp>
      <p:sp>
        <p:nvSpPr>
          <p:cNvPr id="2437" name="MultiCore/ManyCore"/>
          <p:cNvSpPr txBox="1"/>
          <p:nvPr/>
        </p:nvSpPr>
        <p:spPr>
          <a:xfrm>
            <a:off x="1493519" y="2438400"/>
            <a:ext cx="2346962" cy="7010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Constantia"/>
                <a:ea typeface="Constantia"/>
                <a:cs typeface="Constantia"/>
                <a:sym typeface="Constantia"/>
              </a:defRPr>
            </a:lvl1pPr>
          </a:lstStyle>
          <a:p>
            <a:r>
              <a:t>MultiCore/ManyCore</a:t>
            </a:r>
          </a:p>
        </p:txBody>
      </p:sp>
      <p:sp>
        <p:nvSpPr>
          <p:cNvPr id="2438" name="DataFlow"/>
          <p:cNvSpPr txBox="1"/>
          <p:nvPr/>
        </p:nvSpPr>
        <p:spPr>
          <a:xfrm>
            <a:off x="5913120" y="2438400"/>
            <a:ext cx="1280163" cy="3962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Constantia"/>
                <a:ea typeface="Constantia"/>
                <a:cs typeface="Constantia"/>
                <a:sym typeface="Constantia"/>
              </a:defRPr>
            </a:lvl1pPr>
          </a:lstStyle>
          <a:p>
            <a:r>
              <a:t>DataFlow</a:t>
            </a:r>
          </a:p>
        </p:txBody>
      </p:sp>
      <p:grpSp>
        <p:nvGrpSpPr>
          <p:cNvPr id="2479" name="Group"/>
          <p:cNvGrpSpPr/>
          <p:nvPr/>
        </p:nvGrpSpPr>
        <p:grpSpPr>
          <a:xfrm>
            <a:off x="1371593" y="3732207"/>
            <a:ext cx="2440002" cy="534996"/>
            <a:chOff x="-2" y="-1"/>
            <a:chExt cx="2440000" cy="534994"/>
          </a:xfrm>
        </p:grpSpPr>
        <p:grpSp>
          <p:nvGrpSpPr>
            <p:cNvPr id="2443" name="Group"/>
            <p:cNvGrpSpPr/>
            <p:nvPr/>
          </p:nvGrpSpPr>
          <p:grpSpPr>
            <a:xfrm>
              <a:off x="-3" y="-2"/>
              <a:ext cx="306398" cy="534995"/>
              <a:chOff x="-1" y="0"/>
              <a:chExt cx="306396" cy="534994"/>
            </a:xfrm>
          </p:grpSpPr>
          <p:sp>
            <p:nvSpPr>
              <p:cNvPr id="2439" name="Line"/>
              <p:cNvSpPr/>
              <p:nvPr/>
            </p:nvSpPr>
            <p:spPr>
              <a:xfrm>
                <a:off x="-2" y="0"/>
                <a:ext cx="152405" cy="1589"/>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40" name="Line"/>
              <p:cNvSpPr/>
              <p:nvPr/>
            </p:nvSpPr>
            <p:spPr>
              <a:xfrm flipH="1">
                <a:off x="150815" y="1588"/>
                <a:ext cx="3179" cy="531821"/>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41" name="Line"/>
              <p:cNvSpPr/>
              <p:nvPr/>
            </p:nvSpPr>
            <p:spPr>
              <a:xfrm>
                <a:off x="152402" y="533405"/>
                <a:ext cx="152405" cy="1590"/>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42" name="Line"/>
              <p:cNvSpPr/>
              <p:nvPr/>
            </p:nvSpPr>
            <p:spPr>
              <a:xfrm flipV="1">
                <a:off x="304805" y="-1"/>
                <a:ext cx="1591" cy="533408"/>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grpSp>
        <p:grpSp>
          <p:nvGrpSpPr>
            <p:cNvPr id="2448" name="Group"/>
            <p:cNvGrpSpPr/>
            <p:nvPr/>
          </p:nvGrpSpPr>
          <p:grpSpPr>
            <a:xfrm>
              <a:off x="304799" y="-2"/>
              <a:ext cx="306396" cy="534995"/>
              <a:chOff x="-1" y="0"/>
              <a:chExt cx="306395" cy="534994"/>
            </a:xfrm>
          </p:grpSpPr>
          <p:sp>
            <p:nvSpPr>
              <p:cNvPr id="2444" name="Line"/>
              <p:cNvSpPr/>
              <p:nvPr/>
            </p:nvSpPr>
            <p:spPr>
              <a:xfrm>
                <a:off x="-2" y="0"/>
                <a:ext cx="152404" cy="1589"/>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45" name="Line"/>
              <p:cNvSpPr/>
              <p:nvPr/>
            </p:nvSpPr>
            <p:spPr>
              <a:xfrm flipH="1">
                <a:off x="150814" y="1588"/>
                <a:ext cx="3179" cy="531821"/>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46" name="Line"/>
              <p:cNvSpPr/>
              <p:nvPr/>
            </p:nvSpPr>
            <p:spPr>
              <a:xfrm>
                <a:off x="152401" y="533405"/>
                <a:ext cx="152404" cy="1590"/>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47" name="Line"/>
              <p:cNvSpPr/>
              <p:nvPr/>
            </p:nvSpPr>
            <p:spPr>
              <a:xfrm flipV="1">
                <a:off x="304804" y="-1"/>
                <a:ext cx="1591" cy="533408"/>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grpSp>
        <p:grpSp>
          <p:nvGrpSpPr>
            <p:cNvPr id="2453" name="Group"/>
            <p:cNvGrpSpPr/>
            <p:nvPr/>
          </p:nvGrpSpPr>
          <p:grpSpPr>
            <a:xfrm>
              <a:off x="609599" y="-2"/>
              <a:ext cx="306396" cy="534995"/>
              <a:chOff x="-1" y="0"/>
              <a:chExt cx="306395" cy="534994"/>
            </a:xfrm>
          </p:grpSpPr>
          <p:sp>
            <p:nvSpPr>
              <p:cNvPr id="2449" name="Line"/>
              <p:cNvSpPr/>
              <p:nvPr/>
            </p:nvSpPr>
            <p:spPr>
              <a:xfrm>
                <a:off x="-2" y="0"/>
                <a:ext cx="152404" cy="1589"/>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50" name="Line"/>
              <p:cNvSpPr/>
              <p:nvPr/>
            </p:nvSpPr>
            <p:spPr>
              <a:xfrm flipH="1">
                <a:off x="150814" y="1588"/>
                <a:ext cx="3179" cy="531821"/>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51" name="Line"/>
              <p:cNvSpPr/>
              <p:nvPr/>
            </p:nvSpPr>
            <p:spPr>
              <a:xfrm>
                <a:off x="152401" y="533405"/>
                <a:ext cx="152404" cy="1590"/>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52" name="Line"/>
              <p:cNvSpPr/>
              <p:nvPr/>
            </p:nvSpPr>
            <p:spPr>
              <a:xfrm flipV="1">
                <a:off x="304804" y="-1"/>
                <a:ext cx="1591" cy="533408"/>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grpSp>
        <p:grpSp>
          <p:nvGrpSpPr>
            <p:cNvPr id="2458" name="Group"/>
            <p:cNvGrpSpPr/>
            <p:nvPr/>
          </p:nvGrpSpPr>
          <p:grpSpPr>
            <a:xfrm>
              <a:off x="914399" y="-2"/>
              <a:ext cx="306397" cy="534995"/>
              <a:chOff x="-1" y="0"/>
              <a:chExt cx="306395" cy="534994"/>
            </a:xfrm>
          </p:grpSpPr>
          <p:sp>
            <p:nvSpPr>
              <p:cNvPr id="2454" name="Line"/>
              <p:cNvSpPr/>
              <p:nvPr/>
            </p:nvSpPr>
            <p:spPr>
              <a:xfrm>
                <a:off x="-2" y="0"/>
                <a:ext cx="152404" cy="1589"/>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55" name="Line"/>
              <p:cNvSpPr/>
              <p:nvPr/>
            </p:nvSpPr>
            <p:spPr>
              <a:xfrm flipH="1">
                <a:off x="150814" y="1588"/>
                <a:ext cx="3179" cy="531821"/>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56" name="Line"/>
              <p:cNvSpPr/>
              <p:nvPr/>
            </p:nvSpPr>
            <p:spPr>
              <a:xfrm>
                <a:off x="152401" y="533405"/>
                <a:ext cx="152404" cy="1590"/>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57" name="Line"/>
              <p:cNvSpPr/>
              <p:nvPr/>
            </p:nvSpPr>
            <p:spPr>
              <a:xfrm flipV="1">
                <a:off x="304804" y="-1"/>
                <a:ext cx="1591" cy="533408"/>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grpSp>
        <p:grpSp>
          <p:nvGrpSpPr>
            <p:cNvPr id="2463" name="Group"/>
            <p:cNvGrpSpPr/>
            <p:nvPr/>
          </p:nvGrpSpPr>
          <p:grpSpPr>
            <a:xfrm>
              <a:off x="1219199" y="-2"/>
              <a:ext cx="306398" cy="534995"/>
              <a:chOff x="-1" y="0"/>
              <a:chExt cx="306396" cy="534994"/>
            </a:xfrm>
          </p:grpSpPr>
          <p:sp>
            <p:nvSpPr>
              <p:cNvPr id="2459" name="Line"/>
              <p:cNvSpPr/>
              <p:nvPr/>
            </p:nvSpPr>
            <p:spPr>
              <a:xfrm>
                <a:off x="-2" y="0"/>
                <a:ext cx="152405" cy="1589"/>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60" name="Line"/>
              <p:cNvSpPr/>
              <p:nvPr/>
            </p:nvSpPr>
            <p:spPr>
              <a:xfrm flipH="1">
                <a:off x="150815" y="1588"/>
                <a:ext cx="3179" cy="531821"/>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61" name="Line"/>
              <p:cNvSpPr/>
              <p:nvPr/>
            </p:nvSpPr>
            <p:spPr>
              <a:xfrm>
                <a:off x="152402" y="533405"/>
                <a:ext cx="152405" cy="1590"/>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62" name="Line"/>
              <p:cNvSpPr/>
              <p:nvPr/>
            </p:nvSpPr>
            <p:spPr>
              <a:xfrm flipV="1">
                <a:off x="304805" y="-1"/>
                <a:ext cx="1591" cy="533408"/>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grpSp>
        <p:grpSp>
          <p:nvGrpSpPr>
            <p:cNvPr id="2468" name="Group"/>
            <p:cNvGrpSpPr/>
            <p:nvPr/>
          </p:nvGrpSpPr>
          <p:grpSpPr>
            <a:xfrm>
              <a:off x="1524001" y="-2"/>
              <a:ext cx="306396" cy="534995"/>
              <a:chOff x="-1" y="0"/>
              <a:chExt cx="306395" cy="534994"/>
            </a:xfrm>
          </p:grpSpPr>
          <p:sp>
            <p:nvSpPr>
              <p:cNvPr id="2464" name="Line"/>
              <p:cNvSpPr/>
              <p:nvPr/>
            </p:nvSpPr>
            <p:spPr>
              <a:xfrm>
                <a:off x="-2" y="0"/>
                <a:ext cx="152404" cy="1589"/>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65" name="Line"/>
              <p:cNvSpPr/>
              <p:nvPr/>
            </p:nvSpPr>
            <p:spPr>
              <a:xfrm flipH="1">
                <a:off x="150814" y="1588"/>
                <a:ext cx="3179" cy="531821"/>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66" name="Line"/>
              <p:cNvSpPr/>
              <p:nvPr/>
            </p:nvSpPr>
            <p:spPr>
              <a:xfrm>
                <a:off x="152401" y="533405"/>
                <a:ext cx="152404" cy="1590"/>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67" name="Line"/>
              <p:cNvSpPr/>
              <p:nvPr/>
            </p:nvSpPr>
            <p:spPr>
              <a:xfrm flipV="1">
                <a:off x="304804" y="-1"/>
                <a:ext cx="1591" cy="533408"/>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grpSp>
        <p:grpSp>
          <p:nvGrpSpPr>
            <p:cNvPr id="2473" name="Group"/>
            <p:cNvGrpSpPr/>
            <p:nvPr/>
          </p:nvGrpSpPr>
          <p:grpSpPr>
            <a:xfrm>
              <a:off x="1828801" y="-2"/>
              <a:ext cx="306396" cy="534995"/>
              <a:chOff x="-1" y="0"/>
              <a:chExt cx="306395" cy="534994"/>
            </a:xfrm>
          </p:grpSpPr>
          <p:sp>
            <p:nvSpPr>
              <p:cNvPr id="2469" name="Line"/>
              <p:cNvSpPr/>
              <p:nvPr/>
            </p:nvSpPr>
            <p:spPr>
              <a:xfrm>
                <a:off x="-2" y="0"/>
                <a:ext cx="152404" cy="1589"/>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70" name="Line"/>
              <p:cNvSpPr/>
              <p:nvPr/>
            </p:nvSpPr>
            <p:spPr>
              <a:xfrm flipH="1">
                <a:off x="150814" y="1588"/>
                <a:ext cx="3179" cy="531821"/>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71" name="Line"/>
              <p:cNvSpPr/>
              <p:nvPr/>
            </p:nvSpPr>
            <p:spPr>
              <a:xfrm>
                <a:off x="152401" y="533405"/>
                <a:ext cx="152404" cy="1590"/>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72" name="Line"/>
              <p:cNvSpPr/>
              <p:nvPr/>
            </p:nvSpPr>
            <p:spPr>
              <a:xfrm flipV="1">
                <a:off x="304804" y="-1"/>
                <a:ext cx="1591" cy="533408"/>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grpSp>
        <p:grpSp>
          <p:nvGrpSpPr>
            <p:cNvPr id="2478" name="Group"/>
            <p:cNvGrpSpPr/>
            <p:nvPr/>
          </p:nvGrpSpPr>
          <p:grpSpPr>
            <a:xfrm>
              <a:off x="2133601" y="-2"/>
              <a:ext cx="306397" cy="534995"/>
              <a:chOff x="-1" y="0"/>
              <a:chExt cx="306396" cy="534994"/>
            </a:xfrm>
          </p:grpSpPr>
          <p:sp>
            <p:nvSpPr>
              <p:cNvPr id="2474" name="Line"/>
              <p:cNvSpPr/>
              <p:nvPr/>
            </p:nvSpPr>
            <p:spPr>
              <a:xfrm>
                <a:off x="-2" y="0"/>
                <a:ext cx="152405" cy="1589"/>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75" name="Line"/>
              <p:cNvSpPr/>
              <p:nvPr/>
            </p:nvSpPr>
            <p:spPr>
              <a:xfrm flipH="1">
                <a:off x="150815" y="1588"/>
                <a:ext cx="3179" cy="531821"/>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76" name="Line"/>
              <p:cNvSpPr/>
              <p:nvPr/>
            </p:nvSpPr>
            <p:spPr>
              <a:xfrm>
                <a:off x="152402" y="533405"/>
                <a:ext cx="152405" cy="1590"/>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77" name="Line"/>
              <p:cNvSpPr/>
              <p:nvPr/>
            </p:nvSpPr>
            <p:spPr>
              <a:xfrm flipV="1">
                <a:off x="304805" y="-1"/>
                <a:ext cx="1591" cy="533408"/>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grpSp>
      </p:grpSp>
      <p:grpSp>
        <p:nvGrpSpPr>
          <p:cNvPr id="2490" name="Group"/>
          <p:cNvGrpSpPr/>
          <p:nvPr/>
        </p:nvGrpSpPr>
        <p:grpSpPr>
          <a:xfrm>
            <a:off x="5257794" y="3732208"/>
            <a:ext cx="2590816" cy="534999"/>
            <a:chOff x="-1" y="-1"/>
            <a:chExt cx="2590814" cy="534997"/>
          </a:xfrm>
        </p:grpSpPr>
        <p:grpSp>
          <p:nvGrpSpPr>
            <p:cNvPr id="2484" name="Group"/>
            <p:cNvGrpSpPr/>
            <p:nvPr/>
          </p:nvGrpSpPr>
          <p:grpSpPr>
            <a:xfrm>
              <a:off x="-2" y="-2"/>
              <a:ext cx="1295413" cy="534999"/>
              <a:chOff x="0" y="0"/>
              <a:chExt cx="1295412" cy="534997"/>
            </a:xfrm>
          </p:grpSpPr>
          <p:sp>
            <p:nvSpPr>
              <p:cNvPr id="2480" name="Line"/>
              <p:cNvSpPr/>
              <p:nvPr/>
            </p:nvSpPr>
            <p:spPr>
              <a:xfrm>
                <a:off x="-1" y="-1"/>
                <a:ext cx="644530" cy="1591"/>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81" name="Line"/>
              <p:cNvSpPr/>
              <p:nvPr/>
            </p:nvSpPr>
            <p:spPr>
              <a:xfrm flipH="1">
                <a:off x="641352" y="1588"/>
                <a:ext cx="6354" cy="531822"/>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82" name="Line"/>
              <p:cNvSpPr/>
              <p:nvPr/>
            </p:nvSpPr>
            <p:spPr>
              <a:xfrm>
                <a:off x="644527" y="533406"/>
                <a:ext cx="644530" cy="1592"/>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83" name="Line"/>
              <p:cNvSpPr/>
              <p:nvPr/>
            </p:nvSpPr>
            <p:spPr>
              <a:xfrm flipV="1">
                <a:off x="1289058" y="0"/>
                <a:ext cx="6354" cy="533409"/>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grpSp>
        <p:grpSp>
          <p:nvGrpSpPr>
            <p:cNvPr id="2489" name="Group"/>
            <p:cNvGrpSpPr/>
            <p:nvPr/>
          </p:nvGrpSpPr>
          <p:grpSpPr>
            <a:xfrm>
              <a:off x="1295400" y="-2"/>
              <a:ext cx="1295413" cy="534999"/>
              <a:chOff x="0" y="0"/>
              <a:chExt cx="1295412" cy="534997"/>
            </a:xfrm>
          </p:grpSpPr>
          <p:sp>
            <p:nvSpPr>
              <p:cNvPr id="2485" name="Line"/>
              <p:cNvSpPr/>
              <p:nvPr/>
            </p:nvSpPr>
            <p:spPr>
              <a:xfrm>
                <a:off x="-1" y="-1"/>
                <a:ext cx="644530" cy="1591"/>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86" name="Line"/>
              <p:cNvSpPr/>
              <p:nvPr/>
            </p:nvSpPr>
            <p:spPr>
              <a:xfrm flipH="1">
                <a:off x="641352" y="1588"/>
                <a:ext cx="6354" cy="531822"/>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87" name="Line"/>
              <p:cNvSpPr/>
              <p:nvPr/>
            </p:nvSpPr>
            <p:spPr>
              <a:xfrm>
                <a:off x="644527" y="533406"/>
                <a:ext cx="644530" cy="1592"/>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sp>
            <p:nvSpPr>
              <p:cNvPr id="2488" name="Line"/>
              <p:cNvSpPr/>
              <p:nvPr/>
            </p:nvSpPr>
            <p:spPr>
              <a:xfrm flipV="1">
                <a:off x="1289058" y="0"/>
                <a:ext cx="6354" cy="533409"/>
              </a:xfrm>
              <a:prstGeom prst="line">
                <a:avLst/>
              </a:prstGeom>
              <a:noFill/>
              <a:ln w="38100" cap="flat">
                <a:solidFill>
                  <a:srgbClr val="17375E"/>
                </a:solidFill>
                <a:prstDash val="solid"/>
                <a:round/>
              </a:ln>
              <a:effectLst/>
            </p:spPr>
            <p:txBody>
              <a:bodyPr wrap="square" lIns="0" tIns="0" rIns="0" bIns="0" numCol="1" anchor="t">
                <a:noAutofit/>
              </a:bodyPr>
              <a:lstStyle/>
              <a:p>
                <a:endParaRPr/>
              </a:p>
            </p:txBody>
          </p:sp>
        </p:grpSp>
      </p:grpSp>
      <p:sp>
        <p:nvSpPr>
          <p:cNvPr id="2491" name="Slide Number"/>
          <p:cNvSpPr txBox="1">
            <a:spLocks noGrp="1"/>
          </p:cNvSpPr>
          <p:nvPr>
            <p:ph type="sldNum" sz="quarter" idx="4294967295"/>
          </p:nvPr>
        </p:nvSpPr>
        <p:spPr>
          <a:xfrm>
            <a:off x="8430260" y="6391592"/>
            <a:ext cx="256537" cy="2946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lvl1pPr>
              <a:defRPr>
                <a:solidFill>
                  <a:srgbClr val="1F497D"/>
                </a:solidFill>
                <a:latin typeface="Constantia"/>
                <a:ea typeface="Constantia"/>
                <a:cs typeface="Constantia"/>
                <a:sym typeface="Constantia"/>
              </a:defRPr>
            </a:lvl1pPr>
          </a:lstStyle>
          <a:p>
            <a:fld id="{86CB4B4D-7CA3-9044-876B-883B54F8677D}" type="slidenum">
              <a:rPr/>
              <a:pPr/>
              <a:t>102</a:t>
            </a:fld>
            <a:endParaRPr/>
          </a:p>
        </p:txBody>
      </p:sp>
      <p:pic>
        <p:nvPicPr>
          <p:cNvPr id="2492" name="image.png" descr="image.png"/>
          <p:cNvPicPr>
            <a:picLocks noChangeAspect="1"/>
          </p:cNvPicPr>
          <p:nvPr/>
        </p:nvPicPr>
        <p:blipFill>
          <a:blip r:embed="rId2" cstate="print">
            <a:extLst/>
          </a:blip>
          <a:stretch>
            <a:fillRect/>
          </a:stretch>
        </p:blipFill>
        <p:spPr>
          <a:xfrm>
            <a:off x="533400" y="4876800"/>
            <a:ext cx="8242300" cy="1231900"/>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2479"/>
                                        </p:tgtEl>
                                        <p:attrNameLst>
                                          <p:attrName>style.visibility</p:attrName>
                                        </p:attrNameLst>
                                      </p:cBhvr>
                                      <p:to>
                                        <p:strVal val="visible"/>
                                      </p:to>
                                    </p:set>
                                    <p:animEffect transition="in" filter="wipe(left)">
                                      <p:cBhvr>
                                        <p:cTn id="7" dur="2000"/>
                                        <p:tgtEl>
                                          <p:spTgt spid="247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2" nodeType="clickEffect">
                                  <p:stCondLst>
                                    <p:cond delay="0"/>
                                  </p:stCondLst>
                                  <p:iterate>
                                    <p:tmAbs val="0"/>
                                  </p:iterate>
                                  <p:childTnLst>
                                    <p:set>
                                      <p:cBhvr>
                                        <p:cTn id="11" fill="hold"/>
                                        <p:tgtEl>
                                          <p:spTgt spid="2490"/>
                                        </p:tgtEl>
                                        <p:attrNameLst>
                                          <p:attrName>style.visibility</p:attrName>
                                        </p:attrNameLst>
                                      </p:cBhvr>
                                      <p:to>
                                        <p:strVal val="visible"/>
                                      </p:to>
                                    </p:set>
                                    <p:animEffect transition="in" filter="wipe(left)">
                                      <p:cBhvr>
                                        <p:cTn id="12" dur="2000"/>
                                        <p:tgtEl>
                                          <p:spTgt spid="24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9" grpId="1" animBg="1" advAuto="0"/>
      <p:bldP spid="2490" grpId="2" animBg="1" advAuto="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4" name="Factor: 20"/>
          <p:cNvSpPr txBox="1">
            <a:spLocks noGrp="1"/>
          </p:cNvSpPr>
          <p:nvPr>
            <p:ph type="body" idx="4294967295"/>
          </p:nvPr>
        </p:nvSpPr>
        <p:spPr>
          <a:xfrm>
            <a:off x="457200" y="1600200"/>
            <a:ext cx="8229600" cy="4525963"/>
          </a:xfrm>
          <a:prstGeom prst="rect">
            <a:avLst/>
          </a:prstGeom>
        </p:spPr>
        <p:txBody>
          <a:bodyPr lIns="45718" tIns="45718" rIns="45718" bIns="45718"/>
          <a:lstStyle>
            <a:lvl1pPr defTabSz="457200"/>
          </a:lstStyle>
          <a:p>
            <a:r>
              <a:t>Factor: 20</a:t>
            </a:r>
          </a:p>
        </p:txBody>
      </p:sp>
      <p:sp>
        <p:nvSpPr>
          <p:cNvPr id="2495" name="Why is the Cubic Foot so Small?"/>
          <p:cNvSpPr txBox="1">
            <a:spLocks noGrp="1"/>
          </p:cNvSpPr>
          <p:nvPr>
            <p:ph type="title" idx="4294967295"/>
          </p:nvPr>
        </p:nvSpPr>
        <p:spPr>
          <a:xfrm>
            <a:off x="457200" y="274637"/>
            <a:ext cx="8229600" cy="1143001"/>
          </a:xfrm>
          <a:prstGeom prst="rect">
            <a:avLst/>
          </a:prstGeom>
        </p:spPr>
        <p:txBody>
          <a:bodyPr lIns="45718" tIns="45718" rIns="45718" bIns="45718"/>
          <a:lstStyle>
            <a:lvl1pPr defTabSz="457200"/>
          </a:lstStyle>
          <a:p>
            <a:r>
              <a:t>Why is the Cubic Foot so Small?</a:t>
            </a:r>
          </a:p>
        </p:txBody>
      </p:sp>
      <p:grpSp>
        <p:nvGrpSpPr>
          <p:cNvPr id="2498" name="Group"/>
          <p:cNvGrpSpPr/>
          <p:nvPr/>
        </p:nvGrpSpPr>
        <p:grpSpPr>
          <a:xfrm>
            <a:off x="1271464" y="2834637"/>
            <a:ext cx="2667001" cy="333084"/>
            <a:chOff x="0" y="-9"/>
            <a:chExt cx="2667000" cy="333083"/>
          </a:xfrm>
        </p:grpSpPr>
        <p:sp>
          <p:nvSpPr>
            <p:cNvPr id="2496" name="Rectangle"/>
            <p:cNvSpPr/>
            <p:nvPr/>
          </p:nvSpPr>
          <p:spPr>
            <a:xfrm>
              <a:off x="-1" y="14133"/>
              <a:ext cx="2667001" cy="304803"/>
            </a:xfrm>
            <a:prstGeom prst="rect">
              <a:avLst/>
            </a:prstGeom>
            <a:solidFill>
              <a:srgbClr val="FF0000"/>
            </a:solidFill>
            <a:ln w="25400" cap="flat">
              <a:solidFill>
                <a:srgbClr val="385D8A"/>
              </a:solidFill>
              <a:prstDash val="solid"/>
              <a:round/>
            </a:ln>
            <a:effectLst/>
          </p:spPr>
          <p:txBody>
            <a:bodyPr wrap="square" lIns="0" tIns="0" rIns="0" bIns="0" numCol="1" anchor="ctr">
              <a:noAutofit/>
            </a:bodyPr>
            <a:lstStyle/>
            <a:p>
              <a:pPr algn="ctr" defTabSz="457200">
                <a:defRPr>
                  <a:solidFill>
                    <a:srgbClr val="FFFFFF"/>
                  </a:solidFill>
                </a:defRPr>
              </a:pPr>
              <a:endParaRPr/>
            </a:p>
          </p:txBody>
        </p:sp>
        <p:sp>
          <p:nvSpPr>
            <p:cNvPr id="2497" name="Data Processing"/>
            <p:cNvSpPr txBox="1"/>
            <p:nvPr/>
          </p:nvSpPr>
          <p:spPr>
            <a:xfrm>
              <a:off x="58419" y="-10"/>
              <a:ext cx="2550163" cy="33308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lgn="ctr" defTabSz="457200">
                <a:defRPr>
                  <a:solidFill>
                    <a:srgbClr val="FFFFFF"/>
                  </a:solidFill>
                </a:defRPr>
              </a:lvl1pPr>
            </a:lstStyle>
            <a:p>
              <a:r>
                <a:t>Data Processing</a:t>
              </a:r>
            </a:p>
          </p:txBody>
        </p:sp>
      </p:grpSp>
      <p:grpSp>
        <p:nvGrpSpPr>
          <p:cNvPr id="2501" name="Group"/>
          <p:cNvGrpSpPr/>
          <p:nvPr/>
        </p:nvGrpSpPr>
        <p:grpSpPr>
          <a:xfrm>
            <a:off x="1271464" y="3153534"/>
            <a:ext cx="2667001" cy="2209801"/>
            <a:chOff x="0" y="0"/>
            <a:chExt cx="2667000" cy="2209800"/>
          </a:xfrm>
        </p:grpSpPr>
        <p:sp>
          <p:nvSpPr>
            <p:cNvPr id="2499" name="Rectangle"/>
            <p:cNvSpPr/>
            <p:nvPr/>
          </p:nvSpPr>
          <p:spPr>
            <a:xfrm>
              <a:off x="-1" y="-1"/>
              <a:ext cx="2667001" cy="2209801"/>
            </a:xfrm>
            <a:prstGeom prst="rect">
              <a:avLst/>
            </a:prstGeom>
            <a:solidFill>
              <a:srgbClr val="FFFF00"/>
            </a:solidFill>
            <a:ln w="25400" cap="flat">
              <a:solidFill>
                <a:srgbClr val="385D8A"/>
              </a:solidFill>
              <a:prstDash val="solid"/>
              <a:round/>
            </a:ln>
            <a:effectLst/>
          </p:spPr>
          <p:txBody>
            <a:bodyPr wrap="square" lIns="0" tIns="0" rIns="0" bIns="0" numCol="1" anchor="ctr">
              <a:noAutofit/>
            </a:bodyPr>
            <a:lstStyle/>
            <a:p>
              <a:pPr algn="ctr" defTabSz="457200">
                <a:defRPr>
                  <a:solidFill>
                    <a:srgbClr val="EEECE1"/>
                  </a:solidFill>
                </a:defRPr>
              </a:pPr>
              <a:endParaRPr/>
            </a:p>
          </p:txBody>
        </p:sp>
        <p:sp>
          <p:nvSpPr>
            <p:cNvPr id="2500" name="Process Control"/>
            <p:cNvSpPr txBox="1"/>
            <p:nvPr/>
          </p:nvSpPr>
          <p:spPr>
            <a:xfrm>
              <a:off x="58419" y="938354"/>
              <a:ext cx="2550163" cy="3330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lgn="ctr" defTabSz="457200">
                <a:defRPr>
                  <a:solidFill>
                    <a:srgbClr val="EEECE1"/>
                  </a:solidFill>
                </a:defRPr>
              </a:lvl1pPr>
            </a:lstStyle>
            <a:p>
              <a:r>
                <a:t>Process Control</a:t>
              </a:r>
            </a:p>
          </p:txBody>
        </p:sp>
      </p:grpSp>
      <p:grpSp>
        <p:nvGrpSpPr>
          <p:cNvPr id="2504" name="Group"/>
          <p:cNvGrpSpPr/>
          <p:nvPr/>
        </p:nvGrpSpPr>
        <p:grpSpPr>
          <a:xfrm>
            <a:off x="5074928" y="3137276"/>
            <a:ext cx="2667001" cy="2209801"/>
            <a:chOff x="0" y="0"/>
            <a:chExt cx="2667000" cy="2209800"/>
          </a:xfrm>
        </p:grpSpPr>
        <p:sp>
          <p:nvSpPr>
            <p:cNvPr id="2502" name="Rectangle"/>
            <p:cNvSpPr/>
            <p:nvPr/>
          </p:nvSpPr>
          <p:spPr>
            <a:xfrm>
              <a:off x="-1" y="-1"/>
              <a:ext cx="2667001" cy="2209801"/>
            </a:xfrm>
            <a:prstGeom prst="rect">
              <a:avLst/>
            </a:prstGeom>
            <a:solidFill>
              <a:srgbClr val="FF0000"/>
            </a:solidFill>
            <a:ln w="25400" cap="flat">
              <a:solidFill>
                <a:srgbClr val="385D8A"/>
              </a:solidFill>
              <a:prstDash val="solid"/>
              <a:round/>
            </a:ln>
            <a:effectLst/>
          </p:spPr>
          <p:txBody>
            <a:bodyPr wrap="square" lIns="0" tIns="0" rIns="0" bIns="0" numCol="1" anchor="ctr">
              <a:noAutofit/>
            </a:bodyPr>
            <a:lstStyle/>
            <a:p>
              <a:pPr algn="ctr" defTabSz="457200">
                <a:defRPr>
                  <a:solidFill>
                    <a:srgbClr val="FFFFFF"/>
                  </a:solidFill>
                </a:defRPr>
              </a:pPr>
              <a:endParaRPr/>
            </a:p>
          </p:txBody>
        </p:sp>
        <p:sp>
          <p:nvSpPr>
            <p:cNvPr id="2503" name="Data Processing"/>
            <p:cNvSpPr txBox="1"/>
            <p:nvPr/>
          </p:nvSpPr>
          <p:spPr>
            <a:xfrm>
              <a:off x="58418" y="938354"/>
              <a:ext cx="2550164" cy="3330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lgn="ctr" defTabSz="457200">
                <a:defRPr>
                  <a:solidFill>
                    <a:srgbClr val="FFFFFF"/>
                  </a:solidFill>
                </a:defRPr>
              </a:lvl1pPr>
            </a:lstStyle>
            <a:p>
              <a:r>
                <a:t>Data Processing</a:t>
              </a:r>
            </a:p>
          </p:txBody>
        </p:sp>
      </p:grpSp>
      <p:grpSp>
        <p:nvGrpSpPr>
          <p:cNvPr id="2507" name="Group"/>
          <p:cNvGrpSpPr/>
          <p:nvPr/>
        </p:nvGrpSpPr>
        <p:grpSpPr>
          <a:xfrm>
            <a:off x="5074928" y="2804192"/>
            <a:ext cx="2667001" cy="333084"/>
            <a:chOff x="0" y="-32"/>
            <a:chExt cx="2667000" cy="333083"/>
          </a:xfrm>
        </p:grpSpPr>
        <p:sp>
          <p:nvSpPr>
            <p:cNvPr id="2505" name="Rectangle"/>
            <p:cNvSpPr/>
            <p:nvPr/>
          </p:nvSpPr>
          <p:spPr>
            <a:xfrm>
              <a:off x="-1" y="14110"/>
              <a:ext cx="2667001" cy="304804"/>
            </a:xfrm>
            <a:prstGeom prst="rect">
              <a:avLst/>
            </a:prstGeom>
            <a:solidFill>
              <a:srgbClr val="FFFF00"/>
            </a:solidFill>
            <a:ln w="25400" cap="flat">
              <a:solidFill>
                <a:srgbClr val="385D8A"/>
              </a:solidFill>
              <a:prstDash val="solid"/>
              <a:round/>
            </a:ln>
            <a:effectLst/>
          </p:spPr>
          <p:txBody>
            <a:bodyPr wrap="square" lIns="0" tIns="0" rIns="0" bIns="0" numCol="1" anchor="ctr">
              <a:noAutofit/>
            </a:bodyPr>
            <a:lstStyle/>
            <a:p>
              <a:pPr algn="ctr" defTabSz="457200">
                <a:defRPr>
                  <a:solidFill>
                    <a:srgbClr val="EEECE1"/>
                  </a:solidFill>
                </a:defRPr>
              </a:pPr>
              <a:endParaRPr/>
            </a:p>
          </p:txBody>
        </p:sp>
        <p:sp>
          <p:nvSpPr>
            <p:cNvPr id="2506" name="Process Control"/>
            <p:cNvSpPr txBox="1"/>
            <p:nvPr/>
          </p:nvSpPr>
          <p:spPr>
            <a:xfrm>
              <a:off x="58418" y="-33"/>
              <a:ext cx="2550164" cy="33308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lgn="ctr" defTabSz="457200">
                <a:defRPr>
                  <a:solidFill>
                    <a:srgbClr val="EEECE1"/>
                  </a:solidFill>
                </a:defRPr>
              </a:lvl1pPr>
            </a:lstStyle>
            <a:p>
              <a:r>
                <a:t>Process Control</a:t>
              </a:r>
            </a:p>
          </p:txBody>
        </p:sp>
      </p:grpSp>
      <p:sp>
        <p:nvSpPr>
          <p:cNvPr id="2508" name="MultiCore/ManyCore"/>
          <p:cNvSpPr txBox="1"/>
          <p:nvPr/>
        </p:nvSpPr>
        <p:spPr>
          <a:xfrm>
            <a:off x="1493519" y="2438400"/>
            <a:ext cx="2346962" cy="7010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Constantia"/>
                <a:ea typeface="Constantia"/>
                <a:cs typeface="Constantia"/>
                <a:sym typeface="Constantia"/>
              </a:defRPr>
            </a:lvl1pPr>
          </a:lstStyle>
          <a:p>
            <a:r>
              <a:t>MultiCore/ManyCore</a:t>
            </a:r>
          </a:p>
        </p:txBody>
      </p:sp>
      <p:sp>
        <p:nvSpPr>
          <p:cNvPr id="2509" name="DataFlow"/>
          <p:cNvSpPr txBox="1"/>
          <p:nvPr/>
        </p:nvSpPr>
        <p:spPr>
          <a:xfrm>
            <a:off x="5913120" y="2438400"/>
            <a:ext cx="1280163" cy="3962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Constantia"/>
                <a:ea typeface="Constantia"/>
                <a:cs typeface="Constantia"/>
                <a:sym typeface="Constantia"/>
              </a:defRPr>
            </a:lvl1pPr>
          </a:lstStyle>
          <a:p>
            <a:r>
              <a:t>DataFlow</a:t>
            </a:r>
          </a:p>
        </p:txBody>
      </p:sp>
      <p:sp>
        <p:nvSpPr>
          <p:cNvPr id="2510" name="Slide Number"/>
          <p:cNvSpPr txBox="1">
            <a:spLocks noGrp="1"/>
          </p:cNvSpPr>
          <p:nvPr>
            <p:ph type="sldNum" sz="quarter" idx="4294967295"/>
          </p:nvPr>
        </p:nvSpPr>
        <p:spPr>
          <a:xfrm>
            <a:off x="8430260" y="6391592"/>
            <a:ext cx="256537" cy="2946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lvl1pPr>
              <a:defRPr>
                <a:solidFill>
                  <a:srgbClr val="1F497D"/>
                </a:solidFill>
                <a:latin typeface="Constantia"/>
                <a:ea typeface="Constantia"/>
                <a:cs typeface="Constantia"/>
                <a:sym typeface="Constantia"/>
              </a:defRPr>
            </a:lvl1pPr>
          </a:lstStyle>
          <a:p>
            <a:fld id="{86CB4B4D-7CA3-9044-876B-883B54F8677D}" type="slidenum">
              <a:rPr/>
              <a:pPr/>
              <a:t>103</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1" fill="hold" grpId="1" nodeType="clickEffect">
                                  <p:stCondLst>
                                    <p:cond delay="0"/>
                                  </p:stCondLst>
                                  <p:iterate>
                                    <p:tmAbs val="0"/>
                                  </p:iterate>
                                  <p:childTnLst>
                                    <p:set>
                                      <p:cBhvr>
                                        <p:cTn id="6" fill="hold"/>
                                        <p:tgtEl>
                                          <p:spTgt spid="2498"/>
                                        </p:tgtEl>
                                        <p:attrNameLst>
                                          <p:attrName>style.visibility</p:attrName>
                                        </p:attrNameLst>
                                      </p:cBhvr>
                                      <p:to>
                                        <p:strVal val="visible"/>
                                      </p:to>
                                    </p:set>
                                    <p:animEffect transition="in" filter="wipe(up)">
                                      <p:cBhvr>
                                        <p:cTn id="7" dur="500"/>
                                        <p:tgtEl>
                                          <p:spTgt spid="2498"/>
                                        </p:tgtEl>
                                      </p:cBhvr>
                                    </p:animEffect>
                                  </p:childTnLst>
                                </p:cTn>
                              </p:par>
                            </p:childTnLst>
                          </p:cTn>
                        </p:par>
                        <p:par>
                          <p:cTn id="8" fill="hold">
                            <p:stCondLst>
                              <p:cond delay="500"/>
                            </p:stCondLst>
                            <p:childTnLst>
                              <p:par>
                                <p:cTn id="9" presetID="22" presetClass="entr" presetSubtype="1" fill="hold" grpId="2" nodeType="afterEffect">
                                  <p:stCondLst>
                                    <p:cond delay="0"/>
                                  </p:stCondLst>
                                  <p:iterate>
                                    <p:tmAbs val="0"/>
                                  </p:iterate>
                                  <p:childTnLst>
                                    <p:set>
                                      <p:cBhvr>
                                        <p:cTn id="10" fill="hold"/>
                                        <p:tgtEl>
                                          <p:spTgt spid="2501"/>
                                        </p:tgtEl>
                                        <p:attrNameLst>
                                          <p:attrName>style.visibility</p:attrName>
                                        </p:attrNameLst>
                                      </p:cBhvr>
                                      <p:to>
                                        <p:strVal val="visible"/>
                                      </p:to>
                                    </p:set>
                                    <p:animEffect transition="in" filter="wipe(up)">
                                      <p:cBhvr>
                                        <p:cTn id="11" dur="500"/>
                                        <p:tgtEl>
                                          <p:spTgt spid="250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3" nodeType="clickEffect">
                                  <p:stCondLst>
                                    <p:cond delay="0"/>
                                  </p:stCondLst>
                                  <p:iterate>
                                    <p:tmAbs val="0"/>
                                  </p:iterate>
                                  <p:childTnLst>
                                    <p:set>
                                      <p:cBhvr>
                                        <p:cTn id="15" fill="hold"/>
                                        <p:tgtEl>
                                          <p:spTgt spid="2504"/>
                                        </p:tgtEl>
                                        <p:attrNameLst>
                                          <p:attrName>style.visibility</p:attrName>
                                        </p:attrNameLst>
                                      </p:cBhvr>
                                      <p:to>
                                        <p:strVal val="visible"/>
                                      </p:to>
                                    </p:set>
                                    <p:animEffect transition="in" filter="wipe(up)">
                                      <p:cBhvr>
                                        <p:cTn id="16" dur="500"/>
                                        <p:tgtEl>
                                          <p:spTgt spid="2504"/>
                                        </p:tgtEl>
                                      </p:cBhvr>
                                    </p:animEffect>
                                  </p:childTnLst>
                                </p:cTn>
                              </p:par>
                            </p:childTnLst>
                          </p:cTn>
                        </p:par>
                        <p:par>
                          <p:cTn id="17" fill="hold">
                            <p:stCondLst>
                              <p:cond delay="500"/>
                            </p:stCondLst>
                            <p:childTnLst>
                              <p:par>
                                <p:cTn id="18" presetID="22" presetClass="entr" presetSubtype="1" fill="hold" grpId="4" nodeType="afterEffect">
                                  <p:stCondLst>
                                    <p:cond delay="0"/>
                                  </p:stCondLst>
                                  <p:iterate>
                                    <p:tmAbs val="0"/>
                                  </p:iterate>
                                  <p:childTnLst>
                                    <p:set>
                                      <p:cBhvr>
                                        <p:cTn id="19" fill="hold"/>
                                        <p:tgtEl>
                                          <p:spTgt spid="2507"/>
                                        </p:tgtEl>
                                        <p:attrNameLst>
                                          <p:attrName>style.visibility</p:attrName>
                                        </p:attrNameLst>
                                      </p:cBhvr>
                                      <p:to>
                                        <p:strVal val="visible"/>
                                      </p:to>
                                    </p:set>
                                    <p:animEffect transition="in" filter="wipe(up)">
                                      <p:cBhvr>
                                        <p:cTn id="20" dur="500"/>
                                        <p:tgtEl>
                                          <p:spTgt spid="2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 grpId="1" animBg="1" advAuto="0"/>
      <p:bldP spid="2501" grpId="2" animBg="1" advAuto="0"/>
      <p:bldP spid="2504" grpId="3" animBg="1" advAuto="0"/>
      <p:bldP spid="2507" grpId="4" animBg="1" advAuto="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2" name="Factor: X"/>
          <p:cNvSpPr txBox="1">
            <a:spLocks noGrp="1"/>
          </p:cNvSpPr>
          <p:nvPr>
            <p:ph type="body" idx="4294967295"/>
          </p:nvPr>
        </p:nvSpPr>
        <p:spPr>
          <a:xfrm>
            <a:off x="457200" y="1600200"/>
            <a:ext cx="8229600" cy="4525963"/>
          </a:xfrm>
          <a:prstGeom prst="rect">
            <a:avLst/>
          </a:prstGeom>
        </p:spPr>
        <p:txBody>
          <a:bodyPr lIns="45718" tIns="45718" rIns="45718" bIns="45718"/>
          <a:lstStyle>
            <a:lvl1pPr defTabSz="457200"/>
          </a:lstStyle>
          <a:p>
            <a:r>
              <a:t>Factor: X</a:t>
            </a:r>
          </a:p>
        </p:txBody>
      </p:sp>
      <p:sp>
        <p:nvSpPr>
          <p:cNvPr id="2513" name="Why is the Precision Better?"/>
          <p:cNvSpPr txBox="1">
            <a:spLocks noGrp="1"/>
          </p:cNvSpPr>
          <p:nvPr>
            <p:ph type="title" idx="4294967295"/>
          </p:nvPr>
        </p:nvSpPr>
        <p:spPr>
          <a:xfrm>
            <a:off x="457200" y="274637"/>
            <a:ext cx="8229600" cy="1143001"/>
          </a:xfrm>
          <a:prstGeom prst="rect">
            <a:avLst/>
          </a:prstGeom>
        </p:spPr>
        <p:txBody>
          <a:bodyPr lIns="45718" tIns="45718" rIns="45718" bIns="45718"/>
          <a:lstStyle>
            <a:lvl1pPr defTabSz="457200"/>
          </a:lstStyle>
          <a:p>
            <a:r>
              <a:t>Why is the Precision Better?</a:t>
            </a:r>
          </a:p>
        </p:txBody>
      </p:sp>
      <p:sp>
        <p:nvSpPr>
          <p:cNvPr id="2514" name="Slide Number"/>
          <p:cNvSpPr txBox="1">
            <a:spLocks noGrp="1"/>
          </p:cNvSpPr>
          <p:nvPr>
            <p:ph type="sldNum" sz="quarter" idx="4294967295"/>
          </p:nvPr>
        </p:nvSpPr>
        <p:spPr>
          <a:xfrm>
            <a:off x="8430260" y="6391592"/>
            <a:ext cx="256537" cy="2946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lvl1pPr>
              <a:defRPr>
                <a:solidFill>
                  <a:srgbClr val="1F497D"/>
                </a:solidFill>
                <a:latin typeface="Constantia"/>
                <a:ea typeface="Constantia"/>
                <a:cs typeface="Constantia"/>
                <a:sym typeface="Constantia"/>
              </a:defRPr>
            </a:lvl1pPr>
          </a:lstStyle>
          <a:p>
            <a:fld id="{86CB4B4D-7CA3-9044-876B-883B54F8677D}" type="slidenum">
              <a:rPr/>
              <a:pPr/>
              <a:t>104</a:t>
            </a:fld>
            <a:endParaRPr/>
          </a:p>
        </p:txBody>
      </p:sp>
      <p:pic>
        <p:nvPicPr>
          <p:cNvPr id="2515" name="image.png" descr="image.png"/>
          <p:cNvPicPr>
            <a:picLocks noChangeAspect="1"/>
          </p:cNvPicPr>
          <p:nvPr/>
        </p:nvPicPr>
        <p:blipFill>
          <a:blip r:embed="rId2" cstate="print">
            <a:extLst/>
          </a:blip>
          <a:stretch>
            <a:fillRect/>
          </a:stretch>
        </p:blipFill>
        <p:spPr>
          <a:xfrm>
            <a:off x="647700" y="2095500"/>
            <a:ext cx="7848600" cy="4144963"/>
          </a:xfrm>
          <a:prstGeom prst="rect">
            <a:avLst/>
          </a:prstGeom>
          <a:ln w="12700">
            <a:miter lim="400000"/>
          </a:ln>
        </p:spPr>
      </p:pic>
    </p:spTree>
  </p:cSld>
  <p:clrMapOvr>
    <a:masterClrMapping/>
  </p:clrMapOvr>
  <p:transition spd="me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0" name="© H. Maurer"/>
          <p:cNvSpPr txBox="1"/>
          <p:nvPr/>
        </p:nvSpPr>
        <p:spPr>
          <a:xfrm>
            <a:off x="224386" y="6400800"/>
            <a:ext cx="2805603" cy="285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algn="ctr" defTabSz="457200">
              <a:lnSpc>
                <a:spcPct val="93000"/>
              </a:lnSpc>
              <a:defRPr sz="1400">
                <a:solidFill>
                  <a:srgbClr val="FFFFFF"/>
                </a:solidFill>
                <a:latin typeface="Times New Roman"/>
                <a:ea typeface="Times New Roman"/>
                <a:cs typeface="Times New Roman"/>
                <a:sym typeface="Times New Roman"/>
              </a:defRPr>
            </a:lvl1pPr>
          </a:lstStyle>
          <a:p>
            <a:r>
              <a:t>© H. Maurer</a:t>
            </a:r>
          </a:p>
        </p:txBody>
      </p:sp>
      <p:sp>
        <p:nvSpPr>
          <p:cNvPr id="2521" name="Slide Number"/>
          <p:cNvSpPr txBox="1">
            <a:spLocks noGrp="1"/>
          </p:cNvSpPr>
          <p:nvPr>
            <p:ph type="sldNum" sz="quarter" idx="4294967295"/>
          </p:nvPr>
        </p:nvSpPr>
        <p:spPr>
          <a:xfrm>
            <a:off x="8177700" y="6243370"/>
            <a:ext cx="280499" cy="28564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nchor="t"/>
          <a:lstStyle>
            <a:lvl1pPr defTabSz="457200">
              <a:lnSpc>
                <a:spcPct val="93000"/>
              </a:lnSpc>
              <a:defRPr sz="1400">
                <a:solidFill>
                  <a:srgbClr val="FFFFFF"/>
                </a:solidFill>
                <a:latin typeface="Times New Roman"/>
                <a:ea typeface="Times New Roman"/>
                <a:cs typeface="Times New Roman"/>
                <a:sym typeface="Times New Roman"/>
              </a:defRPr>
            </a:lvl1pPr>
          </a:lstStyle>
          <a:p>
            <a:fld id="{86CB4B4D-7CA3-9044-876B-883B54F8677D}" type="slidenum">
              <a:rPr/>
              <a:pPr/>
              <a:t>105</a:t>
            </a:fld>
            <a:endParaRPr/>
          </a:p>
        </p:txBody>
      </p:sp>
      <p:pic>
        <p:nvPicPr>
          <p:cNvPr id="2522" name="image.jpeg" descr="image.jpeg"/>
          <p:cNvPicPr>
            <a:picLocks noChangeAspect="1"/>
          </p:cNvPicPr>
          <p:nvPr/>
        </p:nvPicPr>
        <p:blipFill>
          <a:blip r:embed="rId2" cstate="print">
            <a:extLst/>
          </a:blip>
          <a:stretch>
            <a:fillRect/>
          </a:stretch>
        </p:blipFill>
        <p:spPr>
          <a:xfrm>
            <a:off x="-800100" y="0"/>
            <a:ext cx="10287000" cy="6858000"/>
          </a:xfrm>
          <a:prstGeom prst="rect">
            <a:avLst/>
          </a:prstGeom>
          <a:ln w="12700">
            <a:miter lim="400000"/>
          </a:ln>
        </p:spPr>
      </p:pic>
      <p:sp>
        <p:nvSpPr>
          <p:cNvPr id="2523" name="vm@etf.rs"/>
          <p:cNvSpPr txBox="1"/>
          <p:nvPr/>
        </p:nvSpPr>
        <p:spPr>
          <a:xfrm>
            <a:off x="-223290" y="6238875"/>
            <a:ext cx="2124778" cy="5426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4999" tIns="44999" rIns="44999" bIns="44999">
            <a:spAutoFit/>
          </a:bodyPr>
          <a:lstStyle>
            <a:lvl1pPr defTabSz="457200">
              <a:lnSpc>
                <a:spcPct val="93000"/>
              </a:lnSpc>
              <a:defRPr sz="3200">
                <a:solidFill>
                  <a:srgbClr val="FFFFFF"/>
                </a:solidFill>
                <a:latin typeface="Times New Roman"/>
                <a:ea typeface="Times New Roman"/>
                <a:cs typeface="Times New Roman"/>
                <a:sym typeface="Times New Roman"/>
              </a:defRPr>
            </a:lvl1pPr>
          </a:lstStyle>
          <a:p>
            <a:r>
              <a:t>   vm@etf.rs</a:t>
            </a:r>
          </a:p>
        </p:txBody>
      </p:sp>
      <p:sp>
        <p:nvSpPr>
          <p:cNvPr id="2524" name="Q&amp;A"/>
          <p:cNvSpPr txBox="1"/>
          <p:nvPr/>
        </p:nvSpPr>
        <p:spPr>
          <a:xfrm>
            <a:off x="121198" y="-131764"/>
            <a:ext cx="3567604" cy="17778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defTabSz="457200">
              <a:lnSpc>
                <a:spcPct val="93000"/>
              </a:lnSpc>
              <a:defRPr sz="12000">
                <a:solidFill>
                  <a:srgbClr val="595959"/>
                </a:solidFill>
                <a:latin typeface="Times New Roman"/>
                <a:ea typeface="Times New Roman"/>
                <a:cs typeface="Times New Roman"/>
                <a:sym typeface="Times New Roman"/>
              </a:defRPr>
            </a:lvl1pPr>
          </a:lstStyle>
          <a:p>
            <a:r>
              <a:t>Q&amp;A</a:t>
            </a:r>
          </a:p>
        </p:txBody>
      </p:sp>
      <p:pic>
        <p:nvPicPr>
          <p:cNvPr id="2525" name="C:\1nenad\lightningbolt2.jpg" descr="C:\1nenad\lightningbolt2.jpg"/>
          <p:cNvPicPr>
            <a:picLocks noChangeAspect="1"/>
          </p:cNvPicPr>
          <p:nvPr/>
        </p:nvPicPr>
        <p:blipFill>
          <a:blip r:embed="rId3" cstate="print">
            <a:extLst/>
          </a:blip>
          <a:stretch>
            <a:fillRect/>
          </a:stretch>
        </p:blipFill>
        <p:spPr>
          <a:xfrm>
            <a:off x="7620000" y="0"/>
            <a:ext cx="1687515" cy="2090740"/>
          </a:xfrm>
          <a:prstGeom prst="rect">
            <a:avLst/>
          </a:prstGeom>
          <a:ln w="12700">
            <a:miter lim="400000"/>
          </a:ln>
        </p:spPr>
      </p:pic>
    </p:spTree>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7" name="Slide Number"/>
          <p:cNvSpPr txBox="1">
            <a:spLocks noGrp="1"/>
          </p:cNvSpPr>
          <p:nvPr>
            <p:ph type="sldNum" sz="quarter" idx="4294967295"/>
          </p:nvPr>
        </p:nvSpPr>
        <p:spPr>
          <a:xfrm>
            <a:off x="8413147" y="6406785"/>
            <a:ext cx="273653" cy="264252"/>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lvl1pPr>
              <a:defRPr>
                <a:solidFill>
                  <a:srgbClr val="898989"/>
                </a:solidFill>
                <a:latin typeface="Arial"/>
                <a:ea typeface="Arial"/>
                <a:cs typeface="Arial"/>
                <a:sym typeface="Arial"/>
              </a:defRPr>
            </a:lvl1pPr>
          </a:lstStyle>
          <a:p>
            <a:fld id="{86CB4B4D-7CA3-9044-876B-883B54F8677D}" type="slidenum">
              <a:rPr/>
              <a:pPr/>
              <a:t>106</a:t>
            </a:fld>
            <a:endParaRPr/>
          </a:p>
        </p:txBody>
      </p:sp>
      <p:pic>
        <p:nvPicPr>
          <p:cNvPr id="2528" name="image.png" descr="image.png"/>
          <p:cNvPicPr>
            <a:picLocks noChangeAspect="1"/>
          </p:cNvPicPr>
          <p:nvPr/>
        </p:nvPicPr>
        <p:blipFill>
          <a:blip r:embed="rId2" cstate="print">
            <a:extLst/>
          </a:blip>
          <a:stretch>
            <a:fillRect/>
          </a:stretch>
        </p:blipFill>
        <p:spPr>
          <a:xfrm>
            <a:off x="1471612" y="1295400"/>
            <a:ext cx="6200777" cy="4267200"/>
          </a:xfrm>
          <a:prstGeom prst="rect">
            <a:avLst/>
          </a:prstGeom>
          <a:ln w="12700">
            <a:miter lim="400000"/>
          </a:ln>
        </p:spPr>
      </p:pic>
    </p:spTree>
  </p:cSld>
  <p:clrMapOvr>
    <a:masterClrMapping/>
  </p:clrMapOvr>
  <p:transition spd="me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DF55036-DA0A-4F14-B2D7-E96922B84D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566737"/>
            <a:ext cx="9753600" cy="5724525"/>
          </a:xfrm>
          <a:prstGeom prst="rect">
            <a:avLst/>
          </a:prstGeom>
        </p:spPr>
      </p:pic>
    </p:spTree>
    <p:extLst>
      <p:ext uri="{BB962C8B-B14F-4D97-AF65-F5344CB8AC3E}">
        <p14:creationId xmlns:p14="http://schemas.microsoft.com/office/powerpoint/2010/main" val="1661819569"/>
      </p:ext>
    </p:extLst>
  </p:cSld>
  <p:clrMapOvr>
    <a:masterClrMapping/>
  </p:clrMapOvr>
  <p:transition spd="med"/>
</p:sld>
</file>

<file path=ppt/slides/slide108.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530" name="BQCD on a Maxeler Dataflow Computer"/>
          <p:cNvSpPr txBox="1"/>
          <p:nvPr/>
        </p:nvSpPr>
        <p:spPr>
          <a:xfrm>
            <a:off x="2779710" y="3177492"/>
            <a:ext cx="6234115" cy="5030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9691" tIns="89691" rIns="89691" bIns="89691" anchor="ctr">
            <a:spAutoFit/>
          </a:bodyPr>
          <a:lstStyle>
            <a:lvl1pPr algn="r" defTabSz="781050">
              <a:defRPr sz="2500" b="1" i="1">
                <a:solidFill>
                  <a:srgbClr val="FFFFFF"/>
                </a:solidFill>
              </a:defRPr>
            </a:lvl1pPr>
          </a:lstStyle>
          <a:p>
            <a:r>
              <a:t>BQCD on a Maxeler Dataflow Computer</a:t>
            </a:r>
          </a:p>
        </p:txBody>
      </p:sp>
    </p:spTree>
  </p:cSld>
  <p:clrMapOvr>
    <a:masterClrMapping/>
  </p:clrMapOvr>
  <p:transition spd="med"/>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2" name="Slide Number"/>
          <p:cNvSpPr txBox="1">
            <a:spLocks noGrp="1"/>
          </p:cNvSpPr>
          <p:nvPr>
            <p:ph type="sldNum" sz="quarter" idx="4294967295"/>
          </p:nvPr>
        </p:nvSpPr>
        <p:spPr>
          <a:xfrm>
            <a:off x="4421187" y="6538910"/>
            <a:ext cx="285323" cy="29368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109</a:t>
            </a:fld>
            <a:endParaRPr/>
          </a:p>
        </p:txBody>
      </p:sp>
      <p:sp>
        <p:nvSpPr>
          <p:cNvPr id="2533" name="Quantum Chromodynamics (QCD): models interactions of subatomic particles…"/>
          <p:cNvSpPr txBox="1">
            <a:spLocks noGrp="1"/>
          </p:cNvSpPr>
          <p:nvPr>
            <p:ph type="body" sz="half" idx="4294967295"/>
          </p:nvPr>
        </p:nvSpPr>
        <p:spPr>
          <a:xfrm>
            <a:off x="715961" y="3822700"/>
            <a:ext cx="8351840" cy="2963865"/>
          </a:xfrm>
          <a:prstGeom prst="rect">
            <a:avLst/>
          </a:prstGeom>
        </p:spPr>
        <p:txBody>
          <a:bodyPr lIns="78190" tIns="78190" rIns="78190" bIns="78190"/>
          <a:lstStyle/>
          <a:p>
            <a:pPr marL="0" indent="0" algn="just">
              <a:spcBef>
                <a:spcPts val="300"/>
              </a:spcBef>
              <a:buSzTx/>
              <a:buNone/>
              <a:defRPr sz="1300">
                <a:solidFill>
                  <a:srgbClr val="032043"/>
                </a:solidFill>
              </a:defRPr>
            </a:pPr>
            <a:endParaRPr/>
          </a:p>
          <a:p>
            <a:pPr marL="0" indent="0">
              <a:lnSpc>
                <a:spcPct val="115000"/>
              </a:lnSpc>
              <a:spcBef>
                <a:spcPts val="0"/>
              </a:spcBef>
              <a:buClr>
                <a:srgbClr val="032043"/>
              </a:buClr>
              <a:buSzPts val="1500"/>
              <a:buChar char="⬥"/>
              <a:defRPr sz="1500">
                <a:solidFill>
                  <a:srgbClr val="032043"/>
                </a:solidFill>
                <a:latin typeface="Arial"/>
                <a:ea typeface="Arial"/>
                <a:cs typeface="Arial"/>
                <a:sym typeface="Arial"/>
              </a:defRPr>
            </a:pPr>
            <a:r>
              <a:t>Quantum Chromodynamics (QCD): models interactions of subatomic particles</a:t>
            </a:r>
          </a:p>
          <a:p>
            <a:pPr marL="0" indent="0">
              <a:lnSpc>
                <a:spcPct val="115000"/>
              </a:lnSpc>
              <a:spcBef>
                <a:spcPts val="0"/>
              </a:spcBef>
              <a:buClr>
                <a:srgbClr val="032043"/>
              </a:buClr>
              <a:buSzPts val="1500"/>
              <a:buChar char="⬥"/>
              <a:defRPr sz="1500">
                <a:solidFill>
                  <a:srgbClr val="032043"/>
                </a:solidFill>
                <a:latin typeface="Arial"/>
                <a:ea typeface="Arial"/>
                <a:cs typeface="Arial"/>
                <a:sym typeface="Arial"/>
              </a:defRPr>
            </a:pPr>
            <a:r>
              <a:t>Lattice QCD (LQCD): its discretisation, suitable for numerical computation</a:t>
            </a:r>
          </a:p>
          <a:p>
            <a:pPr marL="0" indent="0">
              <a:lnSpc>
                <a:spcPct val="115000"/>
              </a:lnSpc>
              <a:spcBef>
                <a:spcPts val="0"/>
              </a:spcBef>
              <a:buClr>
                <a:srgbClr val="032043"/>
              </a:buClr>
              <a:buSzPts val="1500"/>
              <a:buChar char="⬥"/>
              <a:defRPr sz="1500">
                <a:solidFill>
                  <a:srgbClr val="032043"/>
                </a:solidFill>
                <a:latin typeface="Arial"/>
                <a:ea typeface="Arial"/>
                <a:cs typeface="Arial"/>
                <a:sym typeface="Arial"/>
              </a:defRPr>
            </a:pPr>
            <a:r>
              <a:t>Berlin QCD (BQCD): most popular implementation of the LQCD algorithm</a:t>
            </a:r>
          </a:p>
          <a:p>
            <a:pPr marL="0" indent="0">
              <a:lnSpc>
                <a:spcPct val="115000"/>
              </a:lnSpc>
              <a:spcBef>
                <a:spcPts val="0"/>
              </a:spcBef>
              <a:buClr>
                <a:srgbClr val="032043"/>
              </a:buClr>
              <a:buSzPts val="1500"/>
              <a:buChar char="⬥"/>
              <a:defRPr sz="1500">
                <a:solidFill>
                  <a:srgbClr val="032043"/>
                </a:solidFill>
                <a:latin typeface="Arial"/>
                <a:ea typeface="Arial"/>
                <a:cs typeface="Arial"/>
                <a:sym typeface="Arial"/>
              </a:defRPr>
            </a:pPr>
            <a:r>
              <a:t>Conjugate Gradient (CG): Majority of the compute time (benchmark: 68%)</a:t>
            </a:r>
          </a:p>
          <a:p>
            <a:pPr marL="781050" lvl="1" indent="-292100">
              <a:lnSpc>
                <a:spcPct val="115000"/>
              </a:lnSpc>
              <a:spcBef>
                <a:spcPts val="0"/>
              </a:spcBef>
              <a:buClr>
                <a:srgbClr val="032043"/>
              </a:buClr>
              <a:buSzPts val="1500"/>
              <a:buChar char="⬥"/>
              <a:defRPr sz="1500">
                <a:solidFill>
                  <a:srgbClr val="032043"/>
                </a:solidFill>
                <a:latin typeface="Arial"/>
                <a:ea typeface="Arial"/>
                <a:cs typeface="Arial"/>
                <a:sym typeface="Arial"/>
              </a:defRPr>
            </a:pPr>
            <a:r>
              <a:t>CG iteratively solves linear algebra problem of form </a:t>
            </a:r>
            <a:r>
              <a:rPr i="1"/>
              <a:t>M</a:t>
            </a:r>
            <a:r>
              <a:rPr b="1" i="1"/>
              <a:t>x</a:t>
            </a:r>
            <a:r>
              <a:t> = </a:t>
            </a:r>
            <a:r>
              <a:rPr b="1" i="1"/>
              <a:t>b</a:t>
            </a:r>
            <a:endParaRPr b="1"/>
          </a:p>
          <a:p>
            <a:pPr marL="781050" lvl="1" indent="-292100">
              <a:lnSpc>
                <a:spcPct val="115000"/>
              </a:lnSpc>
              <a:spcBef>
                <a:spcPts val="0"/>
              </a:spcBef>
              <a:buClr>
                <a:srgbClr val="032043"/>
              </a:buClr>
              <a:buSzPts val="1500"/>
              <a:buChar char="⬥"/>
              <a:defRPr sz="1500">
                <a:solidFill>
                  <a:srgbClr val="032043"/>
                </a:solidFill>
                <a:latin typeface="Arial"/>
                <a:ea typeface="Arial"/>
                <a:cs typeface="Arial"/>
                <a:sym typeface="Arial"/>
              </a:defRPr>
            </a:pPr>
            <a:r>
              <a:t>Operator </a:t>
            </a:r>
            <a:r>
              <a:rPr i="1"/>
              <a:t>M</a:t>
            </a:r>
            <a:r>
              <a:t> contains Wilson-dslash and Clover operators</a:t>
            </a:r>
          </a:p>
          <a:p>
            <a:pPr marL="0" indent="0">
              <a:lnSpc>
                <a:spcPct val="115000"/>
              </a:lnSpc>
              <a:spcBef>
                <a:spcPts val="0"/>
              </a:spcBef>
              <a:buClr>
                <a:srgbClr val="032043"/>
              </a:buClr>
              <a:buSzPts val="1500"/>
              <a:buChar char="⬥"/>
              <a:defRPr sz="1500" b="1">
                <a:solidFill>
                  <a:srgbClr val="032043"/>
                </a:solidFill>
                <a:latin typeface="Arial"/>
                <a:ea typeface="Arial"/>
                <a:cs typeface="Arial"/>
                <a:sym typeface="Arial"/>
              </a:defRPr>
            </a:pPr>
            <a:r>
              <a:t>PROJECT TARGET 40x speedup of CG part of BQCD, </a:t>
            </a:r>
            <a:br/>
            <a:r>
              <a:t>followed by speedup of the entire application by 20x </a:t>
            </a:r>
            <a:br/>
            <a:r>
              <a:t>comparing same size boxes Dataflow vs BlueGene/Q</a:t>
            </a:r>
          </a:p>
        </p:txBody>
      </p:sp>
      <p:sp>
        <p:nvSpPr>
          <p:cNvPr id="2534" name="BQCD on a Dataflow Computer"/>
          <p:cNvSpPr txBox="1">
            <a:spLocks noGrp="1"/>
          </p:cNvSpPr>
          <p:nvPr>
            <p:ph type="title" idx="4294967295"/>
          </p:nvPr>
        </p:nvSpPr>
        <p:spPr>
          <a:xfrm>
            <a:off x="600075" y="357185"/>
            <a:ext cx="8010525" cy="454030"/>
          </a:xfrm>
          <a:prstGeom prst="rect">
            <a:avLst/>
          </a:prstGeom>
          <a:effectLst>
            <a:outerShdw blurRad="63500" rotWithShape="0">
              <a:srgbClr val="003366"/>
            </a:outerShdw>
          </a:effectLst>
        </p:spPr>
        <p:txBody>
          <a:bodyPr lIns="78190" tIns="78190" rIns="78190" bIns="78190" anchor="t">
            <a:normAutofit fontScale="90000"/>
          </a:bodyPr>
          <a:lstStyle>
            <a:lvl1pPr algn="l" defTabSz="777240">
              <a:defRPr sz="2400" b="1">
                <a:solidFill>
                  <a:srgbClr val="032043"/>
                </a:solidFill>
              </a:defRPr>
            </a:lvl1pPr>
          </a:lstStyle>
          <a:p>
            <a:r>
              <a:t>BQCD on a Dataflow Computer</a:t>
            </a:r>
          </a:p>
        </p:txBody>
      </p:sp>
      <p:grpSp>
        <p:nvGrpSpPr>
          <p:cNvPr id="2537" name="Group"/>
          <p:cNvGrpSpPr/>
          <p:nvPr/>
        </p:nvGrpSpPr>
        <p:grpSpPr>
          <a:xfrm>
            <a:off x="-3" y="-6"/>
            <a:ext cx="7320139" cy="388942"/>
            <a:chOff x="-1" y="-2"/>
            <a:chExt cx="8005767" cy="388941"/>
          </a:xfrm>
        </p:grpSpPr>
        <p:sp>
          <p:nvSpPr>
            <p:cNvPr id="2535" name="Rectangle"/>
            <p:cNvSpPr/>
            <p:nvPr/>
          </p:nvSpPr>
          <p:spPr>
            <a:xfrm>
              <a:off x="-2" y="-3"/>
              <a:ext cx="8005769" cy="388942"/>
            </a:xfrm>
            <a:prstGeom prst="rect">
              <a:avLst/>
            </a:prstGeom>
            <a:solidFill>
              <a:srgbClr val="D3E6FD"/>
            </a:solidFill>
            <a:ln w="9525" cap="flat">
              <a:solidFill>
                <a:srgbClr val="8AA8B4"/>
              </a:solidFill>
              <a:prstDash val="solid"/>
              <a:miter lim="8000"/>
            </a:ln>
            <a:effectLst/>
          </p:spPr>
          <p:txBody>
            <a:bodyPr wrap="square" lIns="0" tIns="0" rIns="0" bIns="0" numCol="1" anchor="ctr">
              <a:noAutofit/>
            </a:bodyPr>
            <a:lstStyle/>
            <a:p>
              <a:pPr algn="just">
                <a:defRPr sz="1500" b="1">
                  <a:solidFill>
                    <a:srgbClr val="032043"/>
                  </a:solidFill>
                </a:defRPr>
              </a:pPr>
              <a:endParaRPr/>
            </a:p>
          </p:txBody>
        </p:sp>
        <p:sp>
          <p:nvSpPr>
            <p:cNvPr id="2536" name="Porting BQCD from BlueGene to a Maxeler Dataflow Computer"/>
            <p:cNvSpPr txBox="1"/>
            <p:nvPr/>
          </p:nvSpPr>
          <p:spPr>
            <a:xfrm>
              <a:off x="4760" y="4759"/>
              <a:ext cx="7996244" cy="3794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8190" tIns="78190" rIns="78190" bIns="78190" numCol="1" anchor="ctr">
              <a:normAutofit lnSpcReduction="10000"/>
            </a:bodyPr>
            <a:lstStyle>
              <a:lvl1pPr algn="just">
                <a:defRPr sz="1500" b="1">
                  <a:solidFill>
                    <a:srgbClr val="032043"/>
                  </a:solidFill>
                </a:defRPr>
              </a:lvl1pPr>
            </a:lstStyle>
            <a:p>
              <a:r>
                <a:t>Porting BQCD from BlueGene to a Maxeler Dataflow Computer</a:t>
              </a:r>
            </a:p>
          </p:txBody>
        </p:sp>
      </p:grpSp>
      <p:pic>
        <p:nvPicPr>
          <p:cNvPr id="2538" name="bla.png" descr="bla.png"/>
          <p:cNvPicPr>
            <a:picLocks noChangeAspect="1"/>
          </p:cNvPicPr>
          <p:nvPr/>
        </p:nvPicPr>
        <p:blipFill>
          <a:blip r:embed="rId2" cstate="print">
            <a:extLst/>
          </a:blip>
          <a:stretch>
            <a:fillRect/>
          </a:stretch>
        </p:blipFill>
        <p:spPr>
          <a:xfrm>
            <a:off x="1905000" y="1454150"/>
            <a:ext cx="5334000" cy="2349500"/>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715" name="Title 1"/>
          <p:cNvSpPr txBox="1">
            <a:spLocks noGrp="1"/>
          </p:cNvSpPr>
          <p:nvPr>
            <p:ph type="title"/>
          </p:nvPr>
        </p:nvSpPr>
        <p:spPr>
          <a:prstGeom prst="rect">
            <a:avLst/>
          </a:prstGeom>
        </p:spPr>
        <p:txBody>
          <a:bodyPr/>
          <a:lstStyle/>
          <a:p>
            <a:r>
              <a:t>Optimal Distribution of Transistor Budget</a:t>
            </a:r>
          </a:p>
        </p:txBody>
      </p:sp>
      <p:sp>
        <p:nvSpPr>
          <p:cNvPr id="1716" name="Content Placeholder 2"/>
          <p:cNvSpPr txBox="1">
            <a:spLocks noGrp="1"/>
          </p:cNvSpPr>
          <p:nvPr>
            <p:ph type="body" idx="1"/>
          </p:nvPr>
        </p:nvSpPr>
        <p:spPr>
          <a:prstGeom prst="rect">
            <a:avLst/>
          </a:prstGeom>
        </p:spPr>
        <p:txBody>
          <a:bodyPr/>
          <a:lstStyle/>
          <a:p>
            <a:pPr>
              <a:lnSpc>
                <a:spcPct val="81000"/>
              </a:lnSpc>
              <a:defRPr b="1"/>
            </a:pPr>
            <a:r>
              <a:rPr dirty="0"/>
              <a:t>Ceiling-Dependent:</a:t>
            </a:r>
          </a:p>
          <a:p>
            <a:pPr marL="685800" lvl="1" indent="-228600">
              <a:lnSpc>
                <a:spcPct val="81000"/>
              </a:lnSpc>
              <a:spcBef>
                <a:spcPts val="500"/>
              </a:spcBef>
              <a:defRPr sz="2400" b="1"/>
            </a:pPr>
            <a:r>
              <a:rPr dirty="0"/>
              <a:t>VLSI: 100BTr</a:t>
            </a:r>
          </a:p>
          <a:p>
            <a:pPr marL="685800" lvl="1" indent="-228600">
              <a:lnSpc>
                <a:spcPct val="81000"/>
              </a:lnSpc>
              <a:spcBef>
                <a:spcPts val="500"/>
              </a:spcBef>
              <a:defRPr sz="2400" b="1"/>
            </a:pPr>
            <a:r>
              <a:rPr dirty="0"/>
              <a:t>WSI: 1TTr</a:t>
            </a:r>
          </a:p>
          <a:p>
            <a:pPr>
              <a:lnSpc>
                <a:spcPct val="81000"/>
              </a:lnSpc>
              <a:defRPr b="1"/>
            </a:pPr>
            <a:r>
              <a:rPr dirty="0"/>
              <a:t>Application-Dependent:</a:t>
            </a:r>
          </a:p>
          <a:p>
            <a:pPr marL="685800" lvl="1" indent="-228600">
              <a:lnSpc>
                <a:spcPct val="81000"/>
              </a:lnSpc>
              <a:spcBef>
                <a:spcPts val="500"/>
              </a:spcBef>
              <a:defRPr sz="2400" b="1"/>
            </a:pPr>
            <a:r>
              <a:rPr dirty="0"/>
              <a:t>SW </a:t>
            </a:r>
            <a:r>
              <a:rPr dirty="0" err="1"/>
              <a:t>DataFlow</a:t>
            </a:r>
            <a:endParaRPr dirty="0"/>
          </a:p>
          <a:p>
            <a:pPr marL="685800" lvl="1" indent="-228600">
              <a:lnSpc>
                <a:spcPct val="81000"/>
              </a:lnSpc>
              <a:spcBef>
                <a:spcPts val="500"/>
              </a:spcBef>
              <a:defRPr sz="2400" b="1"/>
            </a:pPr>
            <a:r>
              <a:rPr dirty="0"/>
              <a:t>ML</a:t>
            </a:r>
            <a:r>
              <a:rPr lang="en-US" dirty="0"/>
              <a:t> </a:t>
            </a:r>
            <a:r>
              <a:rPr lang="en-US" dirty="0" err="1"/>
              <a:t>ControlFlow</a:t>
            </a:r>
            <a:endParaRPr dirty="0"/>
          </a:p>
          <a:p>
            <a:pPr>
              <a:lnSpc>
                <a:spcPct val="81000"/>
              </a:lnSpc>
              <a:defRPr b="1"/>
            </a:pPr>
            <a:r>
              <a:rPr dirty="0"/>
              <a:t>Strategy-Dependent:</a:t>
            </a:r>
          </a:p>
          <a:p>
            <a:pPr marL="685800" lvl="1" indent="-228600">
              <a:lnSpc>
                <a:spcPct val="81000"/>
              </a:lnSpc>
              <a:spcBef>
                <a:spcPts val="500"/>
              </a:spcBef>
              <a:defRPr sz="2400" b="1"/>
            </a:pPr>
            <a:r>
              <a:rPr dirty="0"/>
              <a:t>CF-Oriented</a:t>
            </a:r>
          </a:p>
          <a:p>
            <a:pPr marL="685800" lvl="1" indent="-228600">
              <a:lnSpc>
                <a:spcPct val="81000"/>
              </a:lnSpc>
              <a:spcBef>
                <a:spcPts val="500"/>
              </a:spcBef>
              <a:defRPr sz="2400" b="1"/>
            </a:pPr>
            <a:r>
              <a:rPr dirty="0"/>
              <a:t>DF-Oriented</a:t>
            </a:r>
          </a:p>
          <a:p>
            <a:pPr>
              <a:lnSpc>
                <a:spcPct val="81000"/>
              </a:lnSpc>
              <a:defRPr b="1"/>
            </a:pPr>
            <a:r>
              <a:rPr dirty="0"/>
              <a:t>Memory-Dependent!</a:t>
            </a:r>
          </a:p>
        </p:txBody>
      </p:sp>
      <p:pic>
        <p:nvPicPr>
          <p:cNvPr id="3" name="Picture 2">
            <a:extLst>
              <a:ext uri="{FF2B5EF4-FFF2-40B4-BE49-F238E27FC236}">
                <a16:creationId xmlns:a16="http://schemas.microsoft.com/office/drawing/2014/main" id="{3FEB6295-48F1-48F5-8083-7BC9DBCC2C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9976" y="1690688"/>
            <a:ext cx="4274128" cy="4297902"/>
          </a:xfrm>
          <a:prstGeom prst="rect">
            <a:avLst/>
          </a:prstGeom>
        </p:spPr>
      </p:pic>
    </p:spTree>
  </p:cSld>
  <p:clrMapOvr>
    <a:masterClrMapping/>
  </p:clrMapOvr>
  <p:transition spd="med"/>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0" name="Slide Number"/>
          <p:cNvSpPr txBox="1">
            <a:spLocks noGrp="1"/>
          </p:cNvSpPr>
          <p:nvPr>
            <p:ph type="sldNum" sz="quarter" idx="4294967295"/>
          </p:nvPr>
        </p:nvSpPr>
        <p:spPr>
          <a:xfrm>
            <a:off x="4421187" y="6538910"/>
            <a:ext cx="285323" cy="29368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110</a:t>
            </a:fld>
            <a:endParaRPr/>
          </a:p>
        </p:txBody>
      </p:sp>
      <p:sp>
        <p:nvSpPr>
          <p:cNvPr id="2541" name="Rectangle"/>
          <p:cNvSpPr/>
          <p:nvPr/>
        </p:nvSpPr>
        <p:spPr>
          <a:xfrm>
            <a:off x="523875" y="193675"/>
            <a:ext cx="41249" cy="6470650"/>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42" name="Rectangle"/>
          <p:cNvSpPr/>
          <p:nvPr/>
        </p:nvSpPr>
        <p:spPr>
          <a:xfrm>
            <a:off x="-6350" y="193675"/>
            <a:ext cx="12700" cy="6470650"/>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45" name="Rectangle"/>
          <p:cNvSpPr/>
          <p:nvPr/>
        </p:nvSpPr>
        <p:spPr>
          <a:xfrm>
            <a:off x="-1" y="193680"/>
            <a:ext cx="525313" cy="6470655"/>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46" name="Rectangle"/>
          <p:cNvSpPr/>
          <p:nvPr/>
        </p:nvSpPr>
        <p:spPr>
          <a:xfrm>
            <a:off x="0" y="195260"/>
            <a:ext cx="527050" cy="6469067"/>
          </a:xfrm>
          <a:prstGeom prst="rect">
            <a:avLst/>
          </a:prstGeom>
          <a:blipFill>
            <a:blip r:embed="rId2"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547" name="Line"/>
          <p:cNvSpPr/>
          <p:nvPr/>
        </p:nvSpPr>
        <p:spPr>
          <a:xfrm>
            <a:off x="717548" y="993775"/>
            <a:ext cx="8013659" cy="0"/>
          </a:xfrm>
          <a:prstGeom prst="line">
            <a:avLst/>
          </a:prstGeom>
          <a:ln w="3175">
            <a:solidFill>
              <a:srgbClr val="000000"/>
            </a:solidFill>
          </a:ln>
        </p:spPr>
        <p:txBody>
          <a:bodyPr lIns="0" tIns="0" rIns="0" bIns="0"/>
          <a:lstStyle/>
          <a:p>
            <a:endParaRPr/>
          </a:p>
        </p:txBody>
      </p:sp>
      <p:sp>
        <p:nvSpPr>
          <p:cNvPr id="2548" name="Line"/>
          <p:cNvSpPr/>
          <p:nvPr/>
        </p:nvSpPr>
        <p:spPr>
          <a:xfrm>
            <a:off x="717548" y="993775"/>
            <a:ext cx="8013659" cy="0"/>
          </a:xfrm>
          <a:prstGeom prst="line">
            <a:avLst/>
          </a:prstGeom>
          <a:ln w="22225">
            <a:solidFill>
              <a:srgbClr val="7F7F7F"/>
            </a:solidFill>
          </a:ln>
        </p:spPr>
        <p:txBody>
          <a:bodyPr lIns="0" tIns="0" rIns="0" bIns="0"/>
          <a:lstStyle/>
          <a:p>
            <a:endParaRPr/>
          </a:p>
        </p:txBody>
      </p:sp>
      <p:sp>
        <p:nvSpPr>
          <p:cNvPr id="2549" name="Rectangle"/>
          <p:cNvSpPr/>
          <p:nvPr/>
        </p:nvSpPr>
        <p:spPr>
          <a:xfrm>
            <a:off x="4686300" y="719931"/>
            <a:ext cx="80965" cy="12703"/>
          </a:xfrm>
          <a:prstGeom prst="rect">
            <a:avLst/>
          </a:prstGeom>
          <a:blipFill>
            <a:blip r:embed="rId3"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550" name="Rectangle"/>
          <p:cNvSpPr/>
          <p:nvPr/>
        </p:nvSpPr>
        <p:spPr>
          <a:xfrm>
            <a:off x="717550" y="500062"/>
            <a:ext cx="8017975" cy="452162"/>
          </a:xfrm>
          <a:prstGeom prst="rect">
            <a:avLst/>
          </a:prstGeom>
          <a:solidFill>
            <a:srgbClr val="FFFFFF"/>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51" name="Maxeler QCD - Deployment"/>
          <p:cNvSpPr txBox="1">
            <a:spLocks noGrp="1"/>
          </p:cNvSpPr>
          <p:nvPr>
            <p:ph type="title" idx="4294967295"/>
          </p:nvPr>
        </p:nvSpPr>
        <p:spPr>
          <a:xfrm>
            <a:off x="788986" y="558800"/>
            <a:ext cx="7583490" cy="474663"/>
          </a:xfrm>
          <a:prstGeom prst="rect">
            <a:avLst/>
          </a:prstGeom>
          <a:effectLst>
            <a:outerShdw blurRad="63500" rotWithShape="0">
              <a:srgbClr val="003366"/>
            </a:outerShdw>
          </a:effectLst>
        </p:spPr>
        <p:txBody>
          <a:bodyPr lIns="0" tIns="0" rIns="0" bIns="0" anchor="t"/>
          <a:lstStyle>
            <a:lvl1pPr indent="9525" algn="l">
              <a:defRPr sz="3000" b="1">
                <a:solidFill>
                  <a:srgbClr val="031F42"/>
                </a:solidFill>
              </a:defRPr>
            </a:lvl1pPr>
          </a:lstStyle>
          <a:p>
            <a:r>
              <a:t>Maxeler QCD - Deployment</a:t>
            </a:r>
          </a:p>
        </p:txBody>
      </p:sp>
      <p:sp>
        <p:nvSpPr>
          <p:cNvPr id="2552" name="Rectangle"/>
          <p:cNvSpPr/>
          <p:nvPr/>
        </p:nvSpPr>
        <p:spPr>
          <a:xfrm>
            <a:off x="846137" y="4013200"/>
            <a:ext cx="8018003" cy="452168"/>
          </a:xfrm>
          <a:prstGeom prst="rect">
            <a:avLst/>
          </a:prstGeom>
          <a:solidFill>
            <a:srgbClr val="FFFFFF"/>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53" name="Maxeler QCD solution is deployed at Jülich Supercomputing Center, running on a Maxeler Dataflow system."/>
          <p:cNvSpPr txBox="1"/>
          <p:nvPr/>
        </p:nvSpPr>
        <p:spPr>
          <a:xfrm>
            <a:off x="685799" y="1360487"/>
            <a:ext cx="8362529" cy="707886"/>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lvl1pPr indent="71435">
              <a:defRPr sz="2300" b="1">
                <a:solidFill>
                  <a:srgbClr val="031F42"/>
                </a:solidFill>
              </a:defRPr>
            </a:lvl1pPr>
          </a:lstStyle>
          <a:p>
            <a:r>
              <a:rPr dirty="0" err="1"/>
              <a:t>Maxeler</a:t>
            </a:r>
            <a:r>
              <a:rPr lang="en-US" dirty="0"/>
              <a:t> </a:t>
            </a:r>
            <a:r>
              <a:rPr dirty="0"/>
              <a:t>QCD</a:t>
            </a:r>
            <a:r>
              <a:rPr lang="en-US" dirty="0"/>
              <a:t> </a:t>
            </a:r>
            <a:r>
              <a:rPr dirty="0"/>
              <a:t>solution</a:t>
            </a:r>
            <a:r>
              <a:rPr lang="en-US" dirty="0"/>
              <a:t> </a:t>
            </a:r>
            <a:r>
              <a:rPr dirty="0"/>
              <a:t>is</a:t>
            </a:r>
            <a:r>
              <a:rPr lang="en-US" dirty="0"/>
              <a:t> </a:t>
            </a:r>
            <a:r>
              <a:rPr dirty="0"/>
              <a:t>deployed</a:t>
            </a:r>
            <a:r>
              <a:rPr lang="en-US" dirty="0"/>
              <a:t> </a:t>
            </a:r>
            <a:r>
              <a:rPr dirty="0"/>
              <a:t>at</a:t>
            </a:r>
            <a:r>
              <a:rPr lang="en-US" dirty="0"/>
              <a:t> </a:t>
            </a:r>
            <a:r>
              <a:rPr dirty="0" err="1"/>
              <a:t>Jülich</a:t>
            </a:r>
            <a:r>
              <a:rPr lang="en-US" dirty="0"/>
              <a:t> </a:t>
            </a:r>
            <a:r>
              <a:rPr dirty="0"/>
              <a:t>Supercomputing</a:t>
            </a:r>
            <a:r>
              <a:rPr lang="en-US" dirty="0"/>
              <a:t> </a:t>
            </a:r>
            <a:r>
              <a:rPr dirty="0"/>
              <a:t>Center,</a:t>
            </a:r>
            <a:br>
              <a:rPr lang="en-US" dirty="0"/>
            </a:br>
            <a:r>
              <a:rPr lang="en-US" dirty="0"/>
              <a:t> </a:t>
            </a:r>
            <a:r>
              <a:rPr dirty="0"/>
              <a:t>running on a </a:t>
            </a:r>
            <a:r>
              <a:rPr dirty="0" err="1"/>
              <a:t>Maxeler</a:t>
            </a:r>
            <a:r>
              <a:rPr dirty="0"/>
              <a:t> Dataflow system</a:t>
            </a:r>
            <a:r>
              <a:rPr lang="en-US" dirty="0"/>
              <a:t> (TEV = 682.38)</a:t>
            </a:r>
            <a:r>
              <a:rPr dirty="0"/>
              <a:t>.</a:t>
            </a:r>
          </a:p>
        </p:txBody>
      </p:sp>
      <p:sp>
        <p:nvSpPr>
          <p:cNvPr id="2554" name="Rectangle"/>
          <p:cNvSpPr/>
          <p:nvPr/>
        </p:nvSpPr>
        <p:spPr>
          <a:xfrm>
            <a:off x="846137" y="4803775"/>
            <a:ext cx="3590662" cy="1293592"/>
          </a:xfrm>
          <a:prstGeom prst="rect">
            <a:avLst/>
          </a:prstGeom>
          <a:solidFill>
            <a:srgbClr val="FFFFFF"/>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55" name="Rectangle"/>
          <p:cNvSpPr/>
          <p:nvPr/>
        </p:nvSpPr>
        <p:spPr>
          <a:xfrm>
            <a:off x="846137" y="4803775"/>
            <a:ext cx="3589338" cy="1293813"/>
          </a:xfrm>
          <a:prstGeom prst="rect">
            <a:avLst/>
          </a:prstGeom>
          <a:blipFill>
            <a:blip r:embed="rId4"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556" name="Rectangle"/>
          <p:cNvSpPr/>
          <p:nvPr/>
        </p:nvSpPr>
        <p:spPr>
          <a:xfrm>
            <a:off x="5919787" y="4481512"/>
            <a:ext cx="2538012" cy="1736603"/>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57" name="Rectangle"/>
          <p:cNvSpPr/>
          <p:nvPr/>
        </p:nvSpPr>
        <p:spPr>
          <a:xfrm>
            <a:off x="5919787" y="4481512"/>
            <a:ext cx="2538415" cy="1736728"/>
          </a:xfrm>
          <a:prstGeom prst="rect">
            <a:avLst/>
          </a:prstGeom>
          <a:blipFill>
            <a:blip r:embed="rId5" cstate="print"/>
            <a:stretch>
              <a:fillRect/>
            </a:stretch>
          </a:blipFill>
          <a:ln w="12700">
            <a:miter lim="400000"/>
          </a:ln>
        </p:spPr>
        <p:txBody>
          <a:bodyPr lIns="0" tIns="0" rIns="0" bIns="0"/>
          <a:lstStyle/>
          <a:p>
            <a:pPr>
              <a:defRPr sz="1100">
                <a:latin typeface="Arial"/>
                <a:ea typeface="Arial"/>
                <a:cs typeface="Arial"/>
                <a:sym typeface="Arial"/>
              </a:defRPr>
            </a:pPr>
            <a:endParaRPr/>
          </a:p>
        </p:txBody>
      </p:sp>
      <p:graphicFrame>
        <p:nvGraphicFramePr>
          <p:cNvPr id="2558" name="Table"/>
          <p:cNvGraphicFramePr/>
          <p:nvPr>
            <p:extLst>
              <p:ext uri="{D42A27DB-BD31-4B8C-83A1-F6EECF244321}">
                <p14:modId xmlns:p14="http://schemas.microsoft.com/office/powerpoint/2010/main" val="3288413061"/>
              </p:ext>
            </p:extLst>
          </p:nvPr>
        </p:nvGraphicFramePr>
        <p:xfrm>
          <a:off x="876300" y="2382835"/>
          <a:ext cx="7583487" cy="1736725"/>
        </p:xfrm>
        <a:graphic>
          <a:graphicData uri="http://schemas.openxmlformats.org/drawingml/2006/table">
            <a:tbl>
              <a:tblPr>
                <a:tableStyleId>{4C3C2611-4C71-4FC5-86AE-919BDF0F9419}</a:tableStyleId>
              </a:tblPr>
              <a:tblGrid>
                <a:gridCol w="2247900">
                  <a:extLst>
                    <a:ext uri="{9D8B030D-6E8A-4147-A177-3AD203B41FA5}">
                      <a16:colId xmlns:a16="http://schemas.microsoft.com/office/drawing/2014/main" val="20000"/>
                    </a:ext>
                  </a:extLst>
                </a:gridCol>
                <a:gridCol w="2249487">
                  <a:extLst>
                    <a:ext uri="{9D8B030D-6E8A-4147-A177-3AD203B41FA5}">
                      <a16:colId xmlns:a16="http://schemas.microsoft.com/office/drawing/2014/main" val="20001"/>
                    </a:ext>
                  </a:extLst>
                </a:gridCol>
                <a:gridCol w="2247900">
                  <a:extLst>
                    <a:ext uri="{9D8B030D-6E8A-4147-A177-3AD203B41FA5}">
                      <a16:colId xmlns:a16="http://schemas.microsoft.com/office/drawing/2014/main" val="20002"/>
                    </a:ext>
                  </a:extLst>
                </a:gridCol>
                <a:gridCol w="838200">
                  <a:extLst>
                    <a:ext uri="{9D8B030D-6E8A-4147-A177-3AD203B41FA5}">
                      <a16:colId xmlns:a16="http://schemas.microsoft.com/office/drawing/2014/main" val="20003"/>
                    </a:ext>
                  </a:extLst>
                </a:gridCol>
              </a:tblGrid>
              <a:tr h="466725">
                <a:tc>
                  <a:txBody>
                    <a:bodyPr/>
                    <a:lstStyle/>
                    <a:p>
                      <a:pPr algn="l">
                        <a:defRPr sz="1400">
                          <a:latin typeface="+mj-lt"/>
                          <a:ea typeface="+mj-ea"/>
                          <a:cs typeface="+mj-cs"/>
                          <a:sym typeface="Helvetica"/>
                        </a:defRPr>
                      </a:pPr>
                      <a:endParaRPr/>
                    </a:p>
                  </a:txBody>
                  <a:tcPr marL="0" marR="0" marT="0" marB="0" horzOverflow="overflow">
                    <a:lnL w="9524">
                      <a:solidFill>
                        <a:srgbClr val="9D9D9D"/>
                      </a:solidFill>
                    </a:lnL>
                    <a:lnR w="28574">
                      <a:solidFill>
                        <a:srgbClr val="9D9D9D"/>
                      </a:solidFill>
                    </a:lnR>
                    <a:lnT w="9524">
                      <a:solidFill>
                        <a:srgbClr val="9D9D9D"/>
                      </a:solidFill>
                    </a:lnT>
                    <a:lnB w="28574">
                      <a:solidFill>
                        <a:srgbClr val="9D9D9D"/>
                      </a:solidFill>
                    </a:lnB>
                    <a:noFill/>
                  </a:tcPr>
                </a:tc>
                <a:tc>
                  <a:txBody>
                    <a:bodyPr/>
                    <a:lstStyle/>
                    <a:p>
                      <a:pPr algn="l">
                        <a:lnSpc>
                          <a:spcPts val="1400"/>
                        </a:lnSpc>
                        <a:defRPr sz="1800"/>
                      </a:pPr>
                      <a:r>
                        <a:rPr sz="1000" b="1">
                          <a:latin typeface="Arial"/>
                          <a:ea typeface="Arial"/>
                          <a:cs typeface="Arial"/>
                          <a:sym typeface="Arial"/>
                        </a:rPr>
                        <a:t>2 racks of Jülich BlueGene/Q machine</a:t>
                      </a:r>
                    </a:p>
                  </a:txBody>
                  <a:tcPr marL="0" marR="0" marT="0" marB="0" horzOverflow="overflow">
                    <a:lnL w="28574">
                      <a:solidFill>
                        <a:srgbClr val="9D9D9D"/>
                      </a:solidFill>
                    </a:lnL>
                    <a:lnR w="9524">
                      <a:solidFill>
                        <a:srgbClr val="9D9D9D"/>
                      </a:solidFill>
                    </a:lnR>
                    <a:lnT w="9524">
                      <a:solidFill>
                        <a:srgbClr val="9D9D9D"/>
                      </a:solidFill>
                    </a:lnT>
                    <a:lnB w="28574">
                      <a:solidFill>
                        <a:srgbClr val="9D9D9D"/>
                      </a:solidFill>
                    </a:lnB>
                    <a:noFill/>
                  </a:tcPr>
                </a:tc>
                <a:tc>
                  <a:txBody>
                    <a:bodyPr/>
                    <a:lstStyle/>
                    <a:p>
                      <a:pPr algn="l">
                        <a:lnSpc>
                          <a:spcPts val="1400"/>
                        </a:lnSpc>
                        <a:defRPr sz="1800"/>
                      </a:pPr>
                      <a:r>
                        <a:rPr sz="1000" b="1">
                          <a:latin typeface="Arial"/>
                          <a:ea typeface="Arial"/>
                          <a:cs typeface="Arial"/>
                          <a:sym typeface="Arial"/>
                        </a:rPr>
                        <a:t>On-premise Maxeler Dataflow system: scale to 1PF equivalent</a:t>
                      </a:r>
                    </a:p>
                  </a:txBody>
                  <a:tcPr marL="0" marR="0" marT="0" marB="0" horzOverflow="overflow">
                    <a:lnL w="9524">
                      <a:solidFill>
                        <a:srgbClr val="9D9D9D"/>
                      </a:solidFill>
                    </a:lnL>
                    <a:lnR w="9524">
                      <a:solidFill>
                        <a:srgbClr val="9D9D9D"/>
                      </a:solidFill>
                    </a:lnR>
                    <a:lnT w="9524">
                      <a:solidFill>
                        <a:srgbClr val="9D9D9D"/>
                      </a:solidFill>
                    </a:lnT>
                    <a:lnB w="28574">
                      <a:solidFill>
                        <a:srgbClr val="9D9D9D"/>
                      </a:solidFill>
                    </a:lnB>
                    <a:noFill/>
                  </a:tcPr>
                </a:tc>
                <a:tc>
                  <a:txBody>
                    <a:bodyPr/>
                    <a:lstStyle/>
                    <a:p>
                      <a:pPr algn="l">
                        <a:defRPr sz="1800"/>
                      </a:pPr>
                      <a:r>
                        <a:rPr sz="1000" b="1">
                          <a:latin typeface="Arial"/>
                          <a:ea typeface="Arial"/>
                          <a:cs typeface="Arial"/>
                          <a:sym typeface="Arial"/>
                        </a:rPr>
                        <a:t>Factor</a:t>
                      </a:r>
                    </a:p>
                  </a:txBody>
                  <a:tcPr marL="0" marR="0" marT="0" marB="0" horzOverflow="overflow">
                    <a:lnL w="9524">
                      <a:solidFill>
                        <a:srgbClr val="9D9D9D"/>
                      </a:solidFill>
                    </a:lnL>
                    <a:lnR w="9524">
                      <a:solidFill>
                        <a:srgbClr val="9D9D9D"/>
                      </a:solidFill>
                    </a:lnR>
                    <a:lnT w="9524">
                      <a:solidFill>
                        <a:srgbClr val="9D9D9D"/>
                      </a:solidFill>
                    </a:lnT>
                    <a:lnB w="28574">
                      <a:solidFill>
                        <a:srgbClr val="9D9D9D"/>
                      </a:solidFill>
                    </a:lnB>
                    <a:noFill/>
                  </a:tcPr>
                </a:tc>
                <a:extLst>
                  <a:ext uri="{0D108BD9-81ED-4DB2-BD59-A6C34878D82A}">
                    <a16:rowId xmlns:a16="http://schemas.microsoft.com/office/drawing/2014/main" val="10000"/>
                  </a:ext>
                </a:extLst>
              </a:tr>
              <a:tr h="311150">
                <a:tc>
                  <a:txBody>
                    <a:bodyPr/>
                    <a:lstStyle/>
                    <a:p>
                      <a:pPr algn="l">
                        <a:defRPr sz="1800"/>
                      </a:pPr>
                      <a:r>
                        <a:rPr sz="1000" b="1">
                          <a:latin typeface="Arial"/>
                          <a:ea typeface="Arial"/>
                          <a:cs typeface="Arial"/>
                          <a:sym typeface="Arial"/>
                        </a:rPr>
                        <a:t>Volume</a:t>
                      </a:r>
                    </a:p>
                  </a:txBody>
                  <a:tcPr marL="0" marR="0" marT="0" marB="0" horzOverflow="overflow">
                    <a:lnL w="9524">
                      <a:solidFill>
                        <a:srgbClr val="9D9D9D"/>
                      </a:solidFill>
                    </a:lnL>
                    <a:lnR w="28574">
                      <a:solidFill>
                        <a:srgbClr val="9D9D9D"/>
                      </a:solidFill>
                    </a:lnR>
                    <a:lnT w="28574">
                      <a:solidFill>
                        <a:srgbClr val="9D9D9D"/>
                      </a:solidFill>
                    </a:lnT>
                    <a:lnB w="9524">
                      <a:solidFill>
                        <a:srgbClr val="9D9D9D"/>
                      </a:solidFill>
                    </a:lnB>
                    <a:noFill/>
                  </a:tcPr>
                </a:tc>
                <a:tc>
                  <a:txBody>
                    <a:bodyPr/>
                    <a:lstStyle/>
                    <a:p>
                      <a:pPr indent="69850" algn="l">
                        <a:defRPr sz="1000">
                          <a:latin typeface="Arial"/>
                          <a:ea typeface="Arial"/>
                          <a:cs typeface="Arial"/>
                          <a:sym typeface="Arial"/>
                        </a:defRPr>
                      </a:pPr>
                      <a:r>
                        <a:t>6.75 m</a:t>
                      </a:r>
                      <a:r>
                        <a:rPr baseline="31000"/>
                        <a:t>3</a:t>
                      </a:r>
                    </a:p>
                  </a:txBody>
                  <a:tcPr marL="0" marR="0" marT="0" marB="0" horzOverflow="overflow">
                    <a:lnL w="28574">
                      <a:solidFill>
                        <a:srgbClr val="9D9D9D"/>
                      </a:solidFill>
                    </a:lnL>
                    <a:lnR w="9524">
                      <a:solidFill>
                        <a:srgbClr val="9D9D9D"/>
                      </a:solidFill>
                    </a:lnR>
                    <a:lnT w="28574">
                      <a:solidFill>
                        <a:srgbClr val="9D9D9D"/>
                      </a:solidFill>
                    </a:lnT>
                    <a:lnB w="9524">
                      <a:solidFill>
                        <a:srgbClr val="9D9D9D"/>
                      </a:solidFill>
                    </a:lnB>
                    <a:noFill/>
                  </a:tcPr>
                </a:tc>
                <a:tc>
                  <a:txBody>
                    <a:bodyPr/>
                    <a:lstStyle/>
                    <a:p>
                      <a:pPr indent="79375" algn="l">
                        <a:defRPr sz="1000">
                          <a:latin typeface="Arial"/>
                          <a:ea typeface="Arial"/>
                          <a:cs typeface="Arial"/>
                          <a:sym typeface="Arial"/>
                        </a:defRPr>
                      </a:pPr>
                      <a:r>
                        <a:t>0.87 m</a:t>
                      </a:r>
                      <a:r>
                        <a:rPr baseline="31000"/>
                        <a:t>3</a:t>
                      </a:r>
                    </a:p>
                  </a:txBody>
                  <a:tcPr marL="0" marR="0" marT="0" marB="0" horzOverflow="overflow">
                    <a:lnL w="9524">
                      <a:solidFill>
                        <a:srgbClr val="9D9D9D"/>
                      </a:solidFill>
                    </a:lnL>
                    <a:lnR w="9524">
                      <a:solidFill>
                        <a:srgbClr val="9D9D9D"/>
                      </a:solidFill>
                    </a:lnR>
                    <a:lnT w="28574">
                      <a:solidFill>
                        <a:srgbClr val="9D9D9D"/>
                      </a:solidFill>
                    </a:lnT>
                    <a:lnB w="9524">
                      <a:solidFill>
                        <a:srgbClr val="9D9D9D"/>
                      </a:solidFill>
                    </a:lnB>
                    <a:noFill/>
                  </a:tcPr>
                </a:tc>
                <a:tc>
                  <a:txBody>
                    <a:bodyPr/>
                    <a:lstStyle/>
                    <a:p>
                      <a:pPr algn="l">
                        <a:defRPr sz="1800"/>
                      </a:pPr>
                      <a:r>
                        <a:rPr lang="en-US" sz="1000" dirty="0">
                          <a:latin typeface="Arial"/>
                          <a:ea typeface="Arial"/>
                          <a:cs typeface="Arial"/>
                          <a:sym typeface="Arial"/>
                        </a:rPr>
                        <a:t>7.76</a:t>
                      </a:r>
                      <a:endParaRPr sz="1000" dirty="0">
                        <a:latin typeface="Arial"/>
                        <a:ea typeface="Arial"/>
                        <a:cs typeface="Arial"/>
                        <a:sym typeface="Arial"/>
                      </a:endParaRPr>
                    </a:p>
                  </a:txBody>
                  <a:tcPr marL="0" marR="0" marT="0" marB="0" horzOverflow="overflow">
                    <a:lnL w="9524">
                      <a:solidFill>
                        <a:srgbClr val="9D9D9D"/>
                      </a:solidFill>
                    </a:lnL>
                    <a:lnR w="9524">
                      <a:solidFill>
                        <a:srgbClr val="9D9D9D"/>
                      </a:solidFill>
                    </a:lnR>
                    <a:lnT w="28574">
                      <a:solidFill>
                        <a:srgbClr val="9D9D9D"/>
                      </a:solidFill>
                    </a:lnT>
                    <a:lnB w="9524">
                      <a:solidFill>
                        <a:srgbClr val="9D9D9D"/>
                      </a:solidFill>
                    </a:lnB>
                    <a:noFill/>
                  </a:tcPr>
                </a:tc>
                <a:extLst>
                  <a:ext uri="{0D108BD9-81ED-4DB2-BD59-A6C34878D82A}">
                    <a16:rowId xmlns:a16="http://schemas.microsoft.com/office/drawing/2014/main" val="10001"/>
                  </a:ext>
                </a:extLst>
              </a:tr>
              <a:tr h="311150">
                <a:tc>
                  <a:txBody>
                    <a:bodyPr/>
                    <a:lstStyle/>
                    <a:p>
                      <a:pPr algn="l">
                        <a:defRPr sz="1800"/>
                      </a:pPr>
                      <a:r>
                        <a:rPr sz="1000" b="1">
                          <a:latin typeface="Arial"/>
                          <a:ea typeface="Arial"/>
                          <a:cs typeface="Arial"/>
                          <a:sym typeface="Arial"/>
                        </a:rPr>
                        <a:t>Overall Time to Solution</a:t>
                      </a:r>
                    </a:p>
                  </a:txBody>
                  <a:tcPr marL="0" marR="0" marT="0" marB="0" horzOverflow="overflow">
                    <a:lnL w="9524">
                      <a:solidFill>
                        <a:srgbClr val="9D9D9D"/>
                      </a:solidFill>
                    </a:lnL>
                    <a:lnR w="28574">
                      <a:solidFill>
                        <a:srgbClr val="9D9D9D"/>
                      </a:solidFill>
                    </a:lnR>
                    <a:lnT w="9524">
                      <a:solidFill>
                        <a:srgbClr val="9D9D9D"/>
                      </a:solidFill>
                    </a:lnT>
                    <a:lnB w="9524">
                      <a:solidFill>
                        <a:srgbClr val="9D9D9D"/>
                      </a:solidFill>
                    </a:lnB>
                    <a:noFill/>
                  </a:tcPr>
                </a:tc>
                <a:tc>
                  <a:txBody>
                    <a:bodyPr/>
                    <a:lstStyle/>
                    <a:p>
                      <a:pPr algn="l">
                        <a:defRPr sz="1800"/>
                      </a:pPr>
                      <a:r>
                        <a:rPr sz="1000">
                          <a:latin typeface="Arial"/>
                          <a:ea typeface="Arial"/>
                          <a:cs typeface="Arial"/>
                          <a:sym typeface="Arial"/>
                        </a:rPr>
                        <a:t>1576.60 s</a:t>
                      </a:r>
                    </a:p>
                  </a:txBody>
                  <a:tcPr marL="0" marR="0" marT="0" marB="0" horzOverflow="overflow">
                    <a:lnL w="28574">
                      <a:solidFill>
                        <a:srgbClr val="9D9D9D"/>
                      </a:solidFill>
                    </a:lnL>
                    <a:lnR w="9524">
                      <a:solidFill>
                        <a:srgbClr val="9D9D9D"/>
                      </a:solidFill>
                    </a:lnR>
                    <a:lnT w="9524">
                      <a:solidFill>
                        <a:srgbClr val="9D9D9D"/>
                      </a:solidFill>
                    </a:lnT>
                    <a:lnB w="9524">
                      <a:solidFill>
                        <a:srgbClr val="9D9D9D"/>
                      </a:solidFill>
                    </a:lnB>
                    <a:noFill/>
                  </a:tcPr>
                </a:tc>
                <a:tc>
                  <a:txBody>
                    <a:bodyPr/>
                    <a:lstStyle/>
                    <a:p>
                      <a:pPr algn="l">
                        <a:defRPr sz="1800"/>
                      </a:pPr>
                      <a:r>
                        <a:rPr sz="1000">
                          <a:latin typeface="Arial"/>
                          <a:ea typeface="Arial"/>
                          <a:cs typeface="Arial"/>
                          <a:sym typeface="Arial"/>
                        </a:rPr>
                        <a:t>689 s</a:t>
                      </a:r>
                    </a:p>
                  </a:txBody>
                  <a:tcPr marL="0" marR="0" marT="0" marB="0" horzOverflow="overflow">
                    <a:lnL w="9524">
                      <a:solidFill>
                        <a:srgbClr val="9D9D9D"/>
                      </a:solidFill>
                    </a:lnL>
                    <a:lnR w="9524">
                      <a:solidFill>
                        <a:srgbClr val="9D9D9D"/>
                      </a:solidFill>
                    </a:lnR>
                    <a:lnT w="9524">
                      <a:solidFill>
                        <a:srgbClr val="9D9D9D"/>
                      </a:solidFill>
                    </a:lnT>
                    <a:lnB w="9524">
                      <a:solidFill>
                        <a:srgbClr val="9D9D9D"/>
                      </a:solidFill>
                    </a:lnB>
                    <a:noFill/>
                  </a:tcPr>
                </a:tc>
                <a:tc>
                  <a:txBody>
                    <a:bodyPr/>
                    <a:lstStyle/>
                    <a:p>
                      <a:pPr algn="l">
                        <a:defRPr sz="1800"/>
                      </a:pPr>
                      <a:r>
                        <a:rPr sz="1000" dirty="0">
                          <a:latin typeface="Arial"/>
                          <a:ea typeface="Arial"/>
                          <a:cs typeface="Arial"/>
                          <a:sym typeface="Arial"/>
                        </a:rPr>
                        <a:t>2.29</a:t>
                      </a:r>
                    </a:p>
                  </a:txBody>
                  <a:tcPr marL="0" marR="0" marT="0" marB="0" horzOverflow="overflow">
                    <a:lnL w="9524">
                      <a:solidFill>
                        <a:srgbClr val="9D9D9D"/>
                      </a:solidFill>
                    </a:lnL>
                    <a:lnR w="9524">
                      <a:solidFill>
                        <a:srgbClr val="9D9D9D"/>
                      </a:solidFill>
                    </a:lnR>
                    <a:lnT w="9524">
                      <a:solidFill>
                        <a:srgbClr val="9D9D9D"/>
                      </a:solidFill>
                    </a:lnT>
                    <a:lnB w="9524">
                      <a:solidFill>
                        <a:srgbClr val="9D9D9D"/>
                      </a:solidFill>
                    </a:lnB>
                    <a:noFill/>
                  </a:tcPr>
                </a:tc>
                <a:extLst>
                  <a:ext uri="{0D108BD9-81ED-4DB2-BD59-A6C34878D82A}">
                    <a16:rowId xmlns:a16="http://schemas.microsoft.com/office/drawing/2014/main" val="10002"/>
                  </a:ext>
                </a:extLst>
              </a:tr>
              <a:tr h="336550">
                <a:tc>
                  <a:txBody>
                    <a:bodyPr/>
                    <a:lstStyle/>
                    <a:p>
                      <a:pPr algn="l">
                        <a:defRPr sz="1800"/>
                      </a:pPr>
                      <a:r>
                        <a:rPr sz="1000" b="1">
                          <a:latin typeface="Arial"/>
                          <a:ea typeface="Arial"/>
                          <a:cs typeface="Arial"/>
                          <a:sym typeface="Arial"/>
                        </a:rPr>
                        <a:t>Overall Energy to Solution</a:t>
                      </a:r>
                    </a:p>
                  </a:txBody>
                  <a:tcPr marL="0" marR="0" marT="0" marB="0" horzOverflow="overflow">
                    <a:lnL w="9524">
                      <a:solidFill>
                        <a:srgbClr val="9D9D9D"/>
                      </a:solidFill>
                    </a:lnL>
                    <a:lnR w="28574">
                      <a:solidFill>
                        <a:srgbClr val="9D9D9D"/>
                      </a:solidFill>
                    </a:lnR>
                    <a:lnT w="9524">
                      <a:solidFill>
                        <a:srgbClr val="9D9D9D"/>
                      </a:solidFill>
                    </a:lnT>
                    <a:lnB w="9524">
                      <a:solidFill>
                        <a:srgbClr val="9D9D9D"/>
                      </a:solidFill>
                    </a:lnB>
                    <a:noFill/>
                  </a:tcPr>
                </a:tc>
                <a:tc>
                  <a:txBody>
                    <a:bodyPr/>
                    <a:lstStyle/>
                    <a:p>
                      <a:pPr algn="l">
                        <a:defRPr sz="1800"/>
                      </a:pPr>
                      <a:r>
                        <a:rPr sz="1000">
                          <a:latin typeface="Arial"/>
                          <a:ea typeface="Arial"/>
                          <a:cs typeface="Arial"/>
                          <a:sym typeface="Arial"/>
                        </a:rPr>
                        <a:t>169.6 kWh</a:t>
                      </a:r>
                    </a:p>
                  </a:txBody>
                  <a:tcPr marL="0" marR="0" marT="0" marB="0" horzOverflow="overflow">
                    <a:lnL w="28574">
                      <a:solidFill>
                        <a:srgbClr val="9D9D9D"/>
                      </a:solidFill>
                    </a:lnL>
                    <a:lnR w="9524">
                      <a:solidFill>
                        <a:srgbClr val="9D9D9D"/>
                      </a:solidFill>
                    </a:lnR>
                    <a:lnT w="9524">
                      <a:solidFill>
                        <a:srgbClr val="9D9D9D"/>
                      </a:solidFill>
                    </a:lnT>
                    <a:lnB w="9524">
                      <a:solidFill>
                        <a:srgbClr val="9D9D9D"/>
                      </a:solidFill>
                    </a:lnB>
                    <a:noFill/>
                  </a:tcPr>
                </a:tc>
                <a:tc>
                  <a:txBody>
                    <a:bodyPr/>
                    <a:lstStyle/>
                    <a:p>
                      <a:pPr algn="l">
                        <a:defRPr sz="1800"/>
                      </a:pPr>
                      <a:r>
                        <a:rPr sz="1000">
                          <a:latin typeface="Arial"/>
                          <a:ea typeface="Arial"/>
                          <a:cs typeface="Arial"/>
                          <a:sym typeface="Arial"/>
                        </a:rPr>
                        <a:t>4.42 kWh</a:t>
                      </a:r>
                    </a:p>
                  </a:txBody>
                  <a:tcPr marL="0" marR="0" marT="0" marB="0" horzOverflow="overflow">
                    <a:lnL w="9524">
                      <a:solidFill>
                        <a:srgbClr val="9D9D9D"/>
                      </a:solidFill>
                    </a:lnL>
                    <a:lnR w="9524">
                      <a:solidFill>
                        <a:srgbClr val="9D9D9D"/>
                      </a:solidFill>
                    </a:lnR>
                    <a:lnT w="9524">
                      <a:solidFill>
                        <a:srgbClr val="9D9D9D"/>
                      </a:solidFill>
                    </a:lnT>
                    <a:lnB w="9524">
                      <a:solidFill>
                        <a:srgbClr val="9D9D9D"/>
                      </a:solidFill>
                    </a:lnB>
                    <a:noFill/>
                  </a:tcPr>
                </a:tc>
                <a:tc>
                  <a:txBody>
                    <a:bodyPr/>
                    <a:lstStyle/>
                    <a:p>
                      <a:pPr algn="l">
                        <a:defRPr sz="1800"/>
                      </a:pPr>
                      <a:r>
                        <a:rPr sz="1000" b="1" dirty="0">
                          <a:latin typeface="Arial"/>
                          <a:ea typeface="Arial"/>
                          <a:cs typeface="Arial"/>
                          <a:sym typeface="Arial"/>
                        </a:rPr>
                        <a:t>38.4</a:t>
                      </a:r>
                    </a:p>
                  </a:txBody>
                  <a:tcPr marL="0" marR="0" marT="0" marB="0" horzOverflow="overflow">
                    <a:lnL w="9524">
                      <a:solidFill>
                        <a:srgbClr val="9D9D9D"/>
                      </a:solidFill>
                    </a:lnL>
                    <a:lnR w="9524">
                      <a:solidFill>
                        <a:srgbClr val="9D9D9D"/>
                      </a:solidFill>
                    </a:lnR>
                    <a:lnT w="9524">
                      <a:solidFill>
                        <a:srgbClr val="9D9D9D"/>
                      </a:solidFill>
                    </a:lnT>
                    <a:lnB w="9524">
                      <a:solidFill>
                        <a:srgbClr val="9D9D9D"/>
                      </a:solidFill>
                    </a:lnB>
                    <a:noFill/>
                  </a:tcPr>
                </a:tc>
                <a:extLst>
                  <a:ext uri="{0D108BD9-81ED-4DB2-BD59-A6C34878D82A}">
                    <a16:rowId xmlns:a16="http://schemas.microsoft.com/office/drawing/2014/main" val="10003"/>
                  </a:ext>
                </a:extLst>
              </a:tr>
              <a:tr h="311150">
                <a:tc>
                  <a:txBody>
                    <a:bodyPr/>
                    <a:lstStyle/>
                    <a:p>
                      <a:pPr algn="l">
                        <a:defRPr sz="1800"/>
                      </a:pPr>
                      <a:r>
                        <a:rPr sz="1000" b="1">
                          <a:latin typeface="Arial"/>
                          <a:ea typeface="Arial"/>
                          <a:cs typeface="Arial"/>
                          <a:sym typeface="Arial"/>
                        </a:rPr>
                        <a:t>Volume x TTS</a:t>
                      </a:r>
                    </a:p>
                  </a:txBody>
                  <a:tcPr marL="0" marR="0" marT="0" marB="0" horzOverflow="overflow">
                    <a:lnL w="9524">
                      <a:solidFill>
                        <a:srgbClr val="9D9D9D"/>
                      </a:solidFill>
                    </a:lnL>
                    <a:lnR w="28574">
                      <a:solidFill>
                        <a:srgbClr val="9D9D9D"/>
                      </a:solidFill>
                    </a:lnR>
                    <a:lnT w="9524">
                      <a:solidFill>
                        <a:srgbClr val="9D9D9D"/>
                      </a:solidFill>
                    </a:lnT>
                    <a:lnB w="9524">
                      <a:solidFill>
                        <a:srgbClr val="9D9D9D"/>
                      </a:solidFill>
                    </a:lnB>
                    <a:noFill/>
                  </a:tcPr>
                </a:tc>
                <a:tc>
                  <a:txBody>
                    <a:bodyPr/>
                    <a:lstStyle/>
                    <a:p>
                      <a:pPr indent="69850" algn="l">
                        <a:defRPr sz="1000">
                          <a:latin typeface="Arial"/>
                          <a:ea typeface="Arial"/>
                          <a:cs typeface="Arial"/>
                          <a:sym typeface="Arial"/>
                        </a:defRPr>
                      </a:pPr>
                      <a:r>
                        <a:t>10,642.05 m</a:t>
                      </a:r>
                      <a:r>
                        <a:rPr baseline="31000"/>
                        <a:t>3</a:t>
                      </a:r>
                      <a:r>
                        <a:t>s</a:t>
                      </a:r>
                    </a:p>
                  </a:txBody>
                  <a:tcPr marL="0" marR="0" marT="0" marB="0" horzOverflow="overflow">
                    <a:lnL w="28574">
                      <a:solidFill>
                        <a:srgbClr val="9D9D9D"/>
                      </a:solidFill>
                    </a:lnL>
                    <a:lnR w="9524">
                      <a:solidFill>
                        <a:srgbClr val="9D9D9D"/>
                      </a:solidFill>
                    </a:lnR>
                    <a:lnT w="9524">
                      <a:solidFill>
                        <a:srgbClr val="9D9D9D"/>
                      </a:solidFill>
                    </a:lnT>
                    <a:lnB w="9524">
                      <a:solidFill>
                        <a:srgbClr val="9D9D9D"/>
                      </a:solidFill>
                    </a:lnB>
                    <a:noFill/>
                  </a:tcPr>
                </a:tc>
                <a:tc>
                  <a:txBody>
                    <a:bodyPr/>
                    <a:lstStyle/>
                    <a:p>
                      <a:pPr indent="79375" algn="l">
                        <a:defRPr sz="1000">
                          <a:latin typeface="Arial"/>
                          <a:ea typeface="Arial"/>
                          <a:cs typeface="Arial"/>
                          <a:sym typeface="Arial"/>
                        </a:defRPr>
                      </a:pPr>
                      <a:r>
                        <a:t>599.43 m</a:t>
                      </a:r>
                      <a:r>
                        <a:rPr baseline="31000"/>
                        <a:t>3</a:t>
                      </a:r>
                      <a:r>
                        <a:t>s</a:t>
                      </a:r>
                    </a:p>
                  </a:txBody>
                  <a:tcPr marL="0" marR="0" marT="0" marB="0" horzOverflow="overflow">
                    <a:lnL w="9524">
                      <a:solidFill>
                        <a:srgbClr val="9D9D9D"/>
                      </a:solidFill>
                    </a:lnL>
                    <a:lnR w="9524">
                      <a:solidFill>
                        <a:srgbClr val="9D9D9D"/>
                      </a:solidFill>
                    </a:lnR>
                    <a:lnT w="9524">
                      <a:solidFill>
                        <a:srgbClr val="9D9D9D"/>
                      </a:solidFill>
                    </a:lnT>
                    <a:lnB w="9524">
                      <a:solidFill>
                        <a:srgbClr val="9D9D9D"/>
                      </a:solidFill>
                    </a:lnB>
                    <a:noFill/>
                  </a:tcPr>
                </a:tc>
                <a:tc>
                  <a:txBody>
                    <a:bodyPr/>
                    <a:lstStyle/>
                    <a:p>
                      <a:pPr algn="l">
                        <a:defRPr sz="1800"/>
                      </a:pPr>
                      <a:r>
                        <a:rPr sz="1000" b="1" dirty="0">
                          <a:latin typeface="Arial"/>
                          <a:ea typeface="Arial"/>
                          <a:cs typeface="Arial"/>
                          <a:sym typeface="Arial"/>
                        </a:rPr>
                        <a:t>17.8</a:t>
                      </a:r>
                    </a:p>
                  </a:txBody>
                  <a:tcPr marL="0" marR="0" marT="0" marB="0" horzOverflow="overflow">
                    <a:lnL w="9524">
                      <a:solidFill>
                        <a:srgbClr val="9D9D9D"/>
                      </a:solidFill>
                    </a:lnL>
                    <a:lnR w="9524">
                      <a:solidFill>
                        <a:srgbClr val="9D9D9D"/>
                      </a:solidFill>
                    </a:lnR>
                    <a:lnT w="9524">
                      <a:solidFill>
                        <a:srgbClr val="9D9D9D"/>
                      </a:solidFill>
                    </a:lnT>
                    <a:lnB w="9524">
                      <a:solidFill>
                        <a:srgbClr val="9D9D9D"/>
                      </a:solidFill>
                    </a:lnB>
                    <a:noFill/>
                  </a:tcPr>
                </a:tc>
                <a:extLst>
                  <a:ext uri="{0D108BD9-81ED-4DB2-BD59-A6C34878D82A}">
                    <a16:rowId xmlns:a16="http://schemas.microsoft.com/office/drawing/2014/main" val="10004"/>
                  </a:ext>
                </a:extLst>
              </a:tr>
            </a:tbl>
          </a:graphicData>
        </a:graphic>
      </p:graphicFrame>
    </p:spTree>
  </p:cSld>
  <p:clrMapOvr>
    <a:masterClrMapping/>
  </p:clrMapOvr>
  <p:transition spd="med"/>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 name="Slide Number"/>
          <p:cNvSpPr txBox="1">
            <a:spLocks noGrp="1"/>
          </p:cNvSpPr>
          <p:nvPr>
            <p:ph type="sldNum" sz="quarter" idx="4294967295"/>
          </p:nvPr>
        </p:nvSpPr>
        <p:spPr>
          <a:xfrm>
            <a:off x="4421187" y="6538910"/>
            <a:ext cx="331944" cy="29368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111</a:t>
            </a:fld>
            <a:endParaRPr/>
          </a:p>
        </p:txBody>
      </p:sp>
      <p:sp>
        <p:nvSpPr>
          <p:cNvPr id="2561" name="Rectangle"/>
          <p:cNvSpPr/>
          <p:nvPr/>
        </p:nvSpPr>
        <p:spPr>
          <a:xfrm>
            <a:off x="523875" y="193675"/>
            <a:ext cx="41249" cy="6470650"/>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62" name="Rectangle"/>
          <p:cNvSpPr/>
          <p:nvPr/>
        </p:nvSpPr>
        <p:spPr>
          <a:xfrm>
            <a:off x="-6350" y="193675"/>
            <a:ext cx="12700" cy="6470650"/>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65" name="Rectangle"/>
          <p:cNvSpPr/>
          <p:nvPr/>
        </p:nvSpPr>
        <p:spPr>
          <a:xfrm>
            <a:off x="-1" y="193680"/>
            <a:ext cx="525313" cy="6470655"/>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66" name="Rectangle"/>
          <p:cNvSpPr/>
          <p:nvPr/>
        </p:nvSpPr>
        <p:spPr>
          <a:xfrm>
            <a:off x="0" y="195260"/>
            <a:ext cx="527050" cy="6469067"/>
          </a:xfrm>
          <a:prstGeom prst="rect">
            <a:avLst/>
          </a:prstGeom>
          <a:blipFill>
            <a:blip r:embed="rId2"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567" name="Line"/>
          <p:cNvSpPr/>
          <p:nvPr/>
        </p:nvSpPr>
        <p:spPr>
          <a:xfrm>
            <a:off x="717548" y="993775"/>
            <a:ext cx="8013659" cy="0"/>
          </a:xfrm>
          <a:prstGeom prst="line">
            <a:avLst/>
          </a:prstGeom>
          <a:ln w="3175">
            <a:solidFill>
              <a:srgbClr val="000000"/>
            </a:solidFill>
          </a:ln>
        </p:spPr>
        <p:txBody>
          <a:bodyPr lIns="0" tIns="0" rIns="0" bIns="0"/>
          <a:lstStyle/>
          <a:p>
            <a:endParaRPr/>
          </a:p>
        </p:txBody>
      </p:sp>
      <p:sp>
        <p:nvSpPr>
          <p:cNvPr id="2568" name="Line"/>
          <p:cNvSpPr/>
          <p:nvPr/>
        </p:nvSpPr>
        <p:spPr>
          <a:xfrm>
            <a:off x="717548" y="993775"/>
            <a:ext cx="8013659" cy="0"/>
          </a:xfrm>
          <a:prstGeom prst="line">
            <a:avLst/>
          </a:prstGeom>
          <a:ln w="22225">
            <a:solidFill>
              <a:srgbClr val="7F7F7F"/>
            </a:solidFill>
          </a:ln>
        </p:spPr>
        <p:txBody>
          <a:bodyPr lIns="0" tIns="0" rIns="0" bIns="0"/>
          <a:lstStyle/>
          <a:p>
            <a:endParaRPr/>
          </a:p>
        </p:txBody>
      </p:sp>
      <p:sp>
        <p:nvSpPr>
          <p:cNvPr id="2569" name="Rectangle"/>
          <p:cNvSpPr/>
          <p:nvPr/>
        </p:nvSpPr>
        <p:spPr>
          <a:xfrm>
            <a:off x="4686300" y="719931"/>
            <a:ext cx="80965" cy="12703"/>
          </a:xfrm>
          <a:prstGeom prst="rect">
            <a:avLst/>
          </a:prstGeom>
          <a:blipFill>
            <a:blip r:embed="rId3"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570" name="Rectangle"/>
          <p:cNvSpPr/>
          <p:nvPr/>
        </p:nvSpPr>
        <p:spPr>
          <a:xfrm>
            <a:off x="717550" y="500062"/>
            <a:ext cx="8017975" cy="452162"/>
          </a:xfrm>
          <a:prstGeom prst="rect">
            <a:avLst/>
          </a:prstGeom>
          <a:solidFill>
            <a:srgbClr val="FFFFFF"/>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71" name="Maxeler QCD on Amazon EC2 F1"/>
          <p:cNvSpPr txBox="1">
            <a:spLocks noGrp="1"/>
          </p:cNvSpPr>
          <p:nvPr>
            <p:ph type="title" idx="4294967295"/>
          </p:nvPr>
        </p:nvSpPr>
        <p:spPr>
          <a:xfrm>
            <a:off x="779462" y="536575"/>
            <a:ext cx="7585076" cy="474663"/>
          </a:xfrm>
          <a:prstGeom prst="rect">
            <a:avLst/>
          </a:prstGeom>
          <a:effectLst>
            <a:outerShdw blurRad="63500" rotWithShape="0">
              <a:srgbClr val="003366"/>
            </a:outerShdw>
          </a:effectLst>
        </p:spPr>
        <p:txBody>
          <a:bodyPr lIns="0" tIns="0" rIns="0" bIns="0" anchor="t"/>
          <a:lstStyle>
            <a:lvl1pPr indent="9525" algn="l">
              <a:defRPr sz="3000" b="1">
                <a:solidFill>
                  <a:srgbClr val="031F42"/>
                </a:solidFill>
              </a:defRPr>
            </a:lvl1pPr>
          </a:lstStyle>
          <a:p>
            <a:r>
              <a:t>Maxeler QCD on Amazon EC2 F1</a:t>
            </a:r>
          </a:p>
        </p:txBody>
      </p:sp>
      <p:sp>
        <p:nvSpPr>
          <p:cNvPr id="2572" name="Rectangle"/>
          <p:cNvSpPr/>
          <p:nvPr/>
        </p:nvSpPr>
        <p:spPr>
          <a:xfrm>
            <a:off x="717550" y="1320799"/>
            <a:ext cx="8017975" cy="4106765"/>
          </a:xfrm>
          <a:prstGeom prst="rect">
            <a:avLst/>
          </a:prstGeom>
          <a:solidFill>
            <a:srgbClr val="FFFFFF"/>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73" name="Rectangle"/>
          <p:cNvSpPr/>
          <p:nvPr/>
        </p:nvSpPr>
        <p:spPr>
          <a:xfrm>
            <a:off x="1439860" y="4894262"/>
            <a:ext cx="3648080" cy="1308103"/>
          </a:xfrm>
          <a:prstGeom prst="rect">
            <a:avLst/>
          </a:prstGeom>
          <a:blipFill>
            <a:blip r:embed="rId4"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574" name="74"/>
          <p:cNvSpPr txBox="1"/>
          <p:nvPr/>
        </p:nvSpPr>
        <p:spPr>
          <a:xfrm>
            <a:off x="3846512" y="5878512"/>
            <a:ext cx="125415"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indent="20637">
              <a:defRPr sz="700">
                <a:solidFill>
                  <a:srgbClr val="031F42"/>
                </a:solidFill>
                <a:latin typeface="Trebuchet MS"/>
                <a:ea typeface="Trebuchet MS"/>
                <a:cs typeface="Trebuchet MS"/>
                <a:sym typeface="Trebuchet MS"/>
              </a:defRPr>
            </a:lvl1pPr>
          </a:lstStyle>
          <a:p>
            <a:r>
              <a:t>74</a:t>
            </a:r>
          </a:p>
        </p:txBody>
      </p:sp>
    </p:spTree>
  </p:cSld>
  <p:clrMapOvr>
    <a:masterClrMapping/>
  </p:clrMapOvr>
  <p:transition spd="med"/>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6" name="Slide Number"/>
          <p:cNvSpPr txBox="1">
            <a:spLocks noGrp="1"/>
          </p:cNvSpPr>
          <p:nvPr>
            <p:ph type="sldNum" sz="quarter" idx="4294967295"/>
          </p:nvPr>
        </p:nvSpPr>
        <p:spPr>
          <a:xfrm>
            <a:off x="4421187" y="6538910"/>
            <a:ext cx="331944" cy="29368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112</a:t>
            </a:fld>
            <a:endParaRPr/>
          </a:p>
        </p:txBody>
      </p:sp>
      <p:sp>
        <p:nvSpPr>
          <p:cNvPr id="2577" name="Rectangle"/>
          <p:cNvSpPr/>
          <p:nvPr/>
        </p:nvSpPr>
        <p:spPr>
          <a:xfrm>
            <a:off x="523875" y="193674"/>
            <a:ext cx="41249" cy="888910"/>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78" name="Rectangle"/>
          <p:cNvSpPr/>
          <p:nvPr/>
        </p:nvSpPr>
        <p:spPr>
          <a:xfrm>
            <a:off x="523875" y="5802312"/>
            <a:ext cx="41249" cy="861562"/>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79" name="Rectangle"/>
          <p:cNvSpPr/>
          <p:nvPr/>
        </p:nvSpPr>
        <p:spPr>
          <a:xfrm>
            <a:off x="-6350" y="193675"/>
            <a:ext cx="12700" cy="6470650"/>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82" name="Rectangle"/>
          <p:cNvSpPr/>
          <p:nvPr/>
        </p:nvSpPr>
        <p:spPr>
          <a:xfrm>
            <a:off x="-1" y="193680"/>
            <a:ext cx="525313" cy="6470655"/>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83" name="Rectangle"/>
          <p:cNvSpPr/>
          <p:nvPr/>
        </p:nvSpPr>
        <p:spPr>
          <a:xfrm>
            <a:off x="0" y="195260"/>
            <a:ext cx="527050" cy="6469067"/>
          </a:xfrm>
          <a:prstGeom prst="rect">
            <a:avLst/>
          </a:prstGeom>
          <a:blipFill>
            <a:blip r:embed="rId2"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584" name="Line"/>
          <p:cNvSpPr/>
          <p:nvPr/>
        </p:nvSpPr>
        <p:spPr>
          <a:xfrm>
            <a:off x="717548" y="993775"/>
            <a:ext cx="8013659" cy="0"/>
          </a:xfrm>
          <a:prstGeom prst="line">
            <a:avLst/>
          </a:prstGeom>
          <a:ln w="3175">
            <a:solidFill>
              <a:srgbClr val="000000"/>
            </a:solidFill>
          </a:ln>
        </p:spPr>
        <p:txBody>
          <a:bodyPr lIns="0" tIns="0" rIns="0" bIns="0"/>
          <a:lstStyle/>
          <a:p>
            <a:endParaRPr/>
          </a:p>
        </p:txBody>
      </p:sp>
      <p:sp>
        <p:nvSpPr>
          <p:cNvPr id="2585" name="Line"/>
          <p:cNvSpPr/>
          <p:nvPr/>
        </p:nvSpPr>
        <p:spPr>
          <a:xfrm>
            <a:off x="717548" y="993775"/>
            <a:ext cx="8013659" cy="0"/>
          </a:xfrm>
          <a:prstGeom prst="line">
            <a:avLst/>
          </a:prstGeom>
          <a:ln w="22225">
            <a:solidFill>
              <a:srgbClr val="7F7F7F"/>
            </a:solidFill>
          </a:ln>
        </p:spPr>
        <p:txBody>
          <a:bodyPr lIns="0" tIns="0" rIns="0" bIns="0"/>
          <a:lstStyle/>
          <a:p>
            <a:endParaRPr/>
          </a:p>
        </p:txBody>
      </p:sp>
      <p:sp>
        <p:nvSpPr>
          <p:cNvPr id="2586" name="Rectangle"/>
          <p:cNvSpPr/>
          <p:nvPr/>
        </p:nvSpPr>
        <p:spPr>
          <a:xfrm>
            <a:off x="4686300" y="722312"/>
            <a:ext cx="80965" cy="12703"/>
          </a:xfrm>
          <a:prstGeom prst="rect">
            <a:avLst/>
          </a:prstGeom>
          <a:blipFill>
            <a:blip r:embed="rId3"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587" name="Rectangle"/>
          <p:cNvSpPr/>
          <p:nvPr/>
        </p:nvSpPr>
        <p:spPr>
          <a:xfrm>
            <a:off x="717550" y="500062"/>
            <a:ext cx="8017975" cy="452162"/>
          </a:xfrm>
          <a:prstGeom prst="rect">
            <a:avLst/>
          </a:prstGeom>
          <a:solidFill>
            <a:srgbClr val="FFFFFF"/>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88" name="QCD Demo"/>
          <p:cNvSpPr txBox="1">
            <a:spLocks noGrp="1"/>
          </p:cNvSpPr>
          <p:nvPr>
            <p:ph type="title" idx="4294967295"/>
          </p:nvPr>
        </p:nvSpPr>
        <p:spPr>
          <a:xfrm>
            <a:off x="779462" y="558800"/>
            <a:ext cx="7585076" cy="474663"/>
          </a:xfrm>
          <a:prstGeom prst="rect">
            <a:avLst/>
          </a:prstGeom>
          <a:effectLst>
            <a:outerShdw blurRad="63500" rotWithShape="0">
              <a:srgbClr val="003366"/>
            </a:outerShdw>
          </a:effectLst>
        </p:spPr>
        <p:txBody>
          <a:bodyPr lIns="0" tIns="0" rIns="0" bIns="0" anchor="t"/>
          <a:lstStyle>
            <a:lvl1pPr indent="9525" algn="l">
              <a:defRPr sz="3000" b="1">
                <a:solidFill>
                  <a:srgbClr val="031F42"/>
                </a:solidFill>
              </a:defRPr>
            </a:lvl1pPr>
          </a:lstStyle>
          <a:p>
            <a:r>
              <a:t>QCD Demo</a:t>
            </a:r>
          </a:p>
        </p:txBody>
      </p:sp>
      <p:sp>
        <p:nvSpPr>
          <p:cNvPr id="2589" name="Rectangle"/>
          <p:cNvSpPr/>
          <p:nvPr/>
        </p:nvSpPr>
        <p:spPr>
          <a:xfrm>
            <a:off x="6877050" y="5907087"/>
            <a:ext cx="1871665" cy="669928"/>
          </a:xfrm>
          <a:prstGeom prst="rect">
            <a:avLst/>
          </a:prstGeom>
          <a:blipFill>
            <a:blip r:embed="rId4"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590" name="Rectangle"/>
          <p:cNvSpPr/>
          <p:nvPr/>
        </p:nvSpPr>
        <p:spPr>
          <a:xfrm>
            <a:off x="565150" y="1082675"/>
            <a:ext cx="8407400" cy="4719638"/>
          </a:xfrm>
          <a:prstGeom prst="rect">
            <a:avLst/>
          </a:prstGeom>
          <a:blipFill>
            <a:blip r:embed="rId5"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591" name="75"/>
          <p:cNvSpPr txBox="1"/>
          <p:nvPr/>
        </p:nvSpPr>
        <p:spPr>
          <a:xfrm>
            <a:off x="3846512" y="5878512"/>
            <a:ext cx="125415"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indent="20637">
              <a:defRPr sz="700">
                <a:solidFill>
                  <a:srgbClr val="031F42"/>
                </a:solidFill>
                <a:latin typeface="Trebuchet MS"/>
                <a:ea typeface="Trebuchet MS"/>
                <a:cs typeface="Trebuchet MS"/>
                <a:sym typeface="Trebuchet MS"/>
              </a:defRPr>
            </a:lvl1pPr>
          </a:lstStyle>
          <a:p>
            <a:r>
              <a:t>75</a:t>
            </a:r>
          </a:p>
        </p:txBody>
      </p:sp>
    </p:spTree>
  </p:cSld>
  <p:clrMapOvr>
    <a:masterClrMapping/>
  </p:clrMapOvr>
  <p:transition spd="med"/>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3" name="Slide Number"/>
          <p:cNvSpPr txBox="1">
            <a:spLocks noGrp="1"/>
          </p:cNvSpPr>
          <p:nvPr>
            <p:ph type="sldNum" sz="quarter" idx="4294967295"/>
          </p:nvPr>
        </p:nvSpPr>
        <p:spPr>
          <a:xfrm>
            <a:off x="4421187" y="6538910"/>
            <a:ext cx="331944" cy="29368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113</a:t>
            </a:fld>
            <a:endParaRPr/>
          </a:p>
        </p:txBody>
      </p:sp>
      <p:sp>
        <p:nvSpPr>
          <p:cNvPr id="2594" name="Rectangle"/>
          <p:cNvSpPr/>
          <p:nvPr/>
        </p:nvSpPr>
        <p:spPr>
          <a:xfrm>
            <a:off x="523875" y="193674"/>
            <a:ext cx="41249" cy="888910"/>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95" name="Rectangle"/>
          <p:cNvSpPr/>
          <p:nvPr/>
        </p:nvSpPr>
        <p:spPr>
          <a:xfrm>
            <a:off x="523875" y="5802312"/>
            <a:ext cx="41249" cy="861562"/>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96" name="Rectangle"/>
          <p:cNvSpPr/>
          <p:nvPr/>
        </p:nvSpPr>
        <p:spPr>
          <a:xfrm>
            <a:off x="-6350" y="193675"/>
            <a:ext cx="12700" cy="6470650"/>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599" name="Rectangle"/>
          <p:cNvSpPr/>
          <p:nvPr/>
        </p:nvSpPr>
        <p:spPr>
          <a:xfrm>
            <a:off x="-1" y="193680"/>
            <a:ext cx="525313" cy="6470655"/>
          </a:xfrm>
          <a:prstGeom prst="rect">
            <a:avLst/>
          </a:prstGeom>
          <a:solidFill>
            <a:srgbClr val="000000"/>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600" name="Rectangle"/>
          <p:cNvSpPr/>
          <p:nvPr/>
        </p:nvSpPr>
        <p:spPr>
          <a:xfrm>
            <a:off x="0" y="195260"/>
            <a:ext cx="527050" cy="6469067"/>
          </a:xfrm>
          <a:prstGeom prst="rect">
            <a:avLst/>
          </a:prstGeom>
          <a:blipFill>
            <a:blip r:embed="rId2"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601" name="Line"/>
          <p:cNvSpPr/>
          <p:nvPr/>
        </p:nvSpPr>
        <p:spPr>
          <a:xfrm>
            <a:off x="717548" y="993775"/>
            <a:ext cx="8013659" cy="0"/>
          </a:xfrm>
          <a:prstGeom prst="line">
            <a:avLst/>
          </a:prstGeom>
          <a:ln w="3175">
            <a:solidFill>
              <a:srgbClr val="000000"/>
            </a:solidFill>
          </a:ln>
        </p:spPr>
        <p:txBody>
          <a:bodyPr lIns="0" tIns="0" rIns="0" bIns="0"/>
          <a:lstStyle/>
          <a:p>
            <a:endParaRPr/>
          </a:p>
        </p:txBody>
      </p:sp>
      <p:sp>
        <p:nvSpPr>
          <p:cNvPr id="2602" name="Line"/>
          <p:cNvSpPr/>
          <p:nvPr/>
        </p:nvSpPr>
        <p:spPr>
          <a:xfrm>
            <a:off x="717548" y="993775"/>
            <a:ext cx="8013659" cy="0"/>
          </a:xfrm>
          <a:prstGeom prst="line">
            <a:avLst/>
          </a:prstGeom>
          <a:ln w="22225">
            <a:solidFill>
              <a:srgbClr val="7F7F7F"/>
            </a:solidFill>
          </a:ln>
        </p:spPr>
        <p:txBody>
          <a:bodyPr lIns="0" tIns="0" rIns="0" bIns="0"/>
          <a:lstStyle/>
          <a:p>
            <a:endParaRPr/>
          </a:p>
        </p:txBody>
      </p:sp>
      <p:sp>
        <p:nvSpPr>
          <p:cNvPr id="2603" name="Rectangle"/>
          <p:cNvSpPr/>
          <p:nvPr/>
        </p:nvSpPr>
        <p:spPr>
          <a:xfrm>
            <a:off x="4686300" y="722312"/>
            <a:ext cx="80965" cy="12703"/>
          </a:xfrm>
          <a:prstGeom prst="rect">
            <a:avLst/>
          </a:prstGeom>
          <a:blipFill>
            <a:blip r:embed="rId3"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604" name="Rectangle"/>
          <p:cNvSpPr/>
          <p:nvPr/>
        </p:nvSpPr>
        <p:spPr>
          <a:xfrm>
            <a:off x="717550" y="500062"/>
            <a:ext cx="8017975" cy="452162"/>
          </a:xfrm>
          <a:prstGeom prst="rect">
            <a:avLst/>
          </a:prstGeom>
          <a:solidFill>
            <a:srgbClr val="FFFFFF"/>
          </a:solidFill>
          <a:ln w="12700">
            <a:miter lim="400000"/>
          </a:ln>
        </p:spPr>
        <p:txBody>
          <a:bodyPr lIns="0" tIns="0" rIns="0" bIns="0"/>
          <a:lstStyle/>
          <a:p>
            <a:pPr>
              <a:defRPr>
                <a:solidFill>
                  <a:srgbClr val="003366"/>
                </a:solidFill>
                <a:latin typeface="Arial"/>
                <a:ea typeface="Arial"/>
                <a:cs typeface="Arial"/>
                <a:sym typeface="Arial"/>
              </a:defRPr>
            </a:pPr>
            <a:endParaRPr/>
          </a:p>
        </p:txBody>
      </p:sp>
      <p:sp>
        <p:nvSpPr>
          <p:cNvPr id="2605" name="QCD Demo"/>
          <p:cNvSpPr txBox="1">
            <a:spLocks noGrp="1"/>
          </p:cNvSpPr>
          <p:nvPr>
            <p:ph type="title" idx="4294967295"/>
          </p:nvPr>
        </p:nvSpPr>
        <p:spPr>
          <a:xfrm>
            <a:off x="779462" y="536575"/>
            <a:ext cx="7585076" cy="474663"/>
          </a:xfrm>
          <a:prstGeom prst="rect">
            <a:avLst/>
          </a:prstGeom>
          <a:effectLst>
            <a:outerShdw blurRad="63500" rotWithShape="0">
              <a:srgbClr val="003366"/>
            </a:outerShdw>
          </a:effectLst>
        </p:spPr>
        <p:txBody>
          <a:bodyPr lIns="0" tIns="0" rIns="0" bIns="0" anchor="t"/>
          <a:lstStyle>
            <a:lvl1pPr indent="9525" algn="l">
              <a:defRPr sz="3000" b="1">
                <a:solidFill>
                  <a:srgbClr val="031F42"/>
                </a:solidFill>
              </a:defRPr>
            </a:lvl1pPr>
          </a:lstStyle>
          <a:p>
            <a:r>
              <a:t>QCD Demo</a:t>
            </a:r>
          </a:p>
        </p:txBody>
      </p:sp>
      <p:sp>
        <p:nvSpPr>
          <p:cNvPr id="2606" name="Rectangle"/>
          <p:cNvSpPr/>
          <p:nvPr/>
        </p:nvSpPr>
        <p:spPr>
          <a:xfrm>
            <a:off x="7081835" y="5932487"/>
            <a:ext cx="1871665" cy="671515"/>
          </a:xfrm>
          <a:prstGeom prst="rect">
            <a:avLst/>
          </a:prstGeom>
          <a:blipFill>
            <a:blip r:embed="rId4"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607" name="Rectangle"/>
          <p:cNvSpPr/>
          <p:nvPr/>
        </p:nvSpPr>
        <p:spPr>
          <a:xfrm>
            <a:off x="565150" y="1082675"/>
            <a:ext cx="8407400" cy="4719638"/>
          </a:xfrm>
          <a:prstGeom prst="rect">
            <a:avLst/>
          </a:prstGeom>
          <a:blipFill>
            <a:blip r:embed="rId5" cstate="print"/>
            <a:stretch>
              <a:fillRect/>
            </a:stretch>
          </a:blipFill>
          <a:ln w="12700">
            <a:miter lim="400000"/>
          </a:ln>
        </p:spPr>
        <p:txBody>
          <a:bodyPr lIns="0" tIns="0" rIns="0" bIns="0"/>
          <a:lstStyle/>
          <a:p>
            <a:pPr>
              <a:defRPr sz="1100">
                <a:latin typeface="Arial"/>
                <a:ea typeface="Arial"/>
                <a:cs typeface="Arial"/>
                <a:sym typeface="Arial"/>
              </a:defRPr>
            </a:pPr>
            <a:endParaRPr/>
          </a:p>
        </p:txBody>
      </p:sp>
      <p:sp>
        <p:nvSpPr>
          <p:cNvPr id="2608" name="76"/>
          <p:cNvSpPr txBox="1"/>
          <p:nvPr/>
        </p:nvSpPr>
        <p:spPr>
          <a:xfrm>
            <a:off x="3846512" y="5878512"/>
            <a:ext cx="125415"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indent="20637">
              <a:defRPr sz="700">
                <a:solidFill>
                  <a:srgbClr val="031F42"/>
                </a:solidFill>
                <a:latin typeface="Trebuchet MS"/>
                <a:ea typeface="Trebuchet MS"/>
                <a:cs typeface="Trebuchet MS"/>
                <a:sym typeface="Trebuchet MS"/>
              </a:defRPr>
            </a:lvl1pPr>
          </a:lstStyle>
          <a:p>
            <a:r>
              <a:t>76</a:t>
            </a:r>
          </a:p>
        </p:txBody>
      </p:sp>
    </p:spTree>
  </p:cSld>
  <p:clrMapOvr>
    <a:masterClrMapping/>
  </p:clrMapOvr>
  <p:transition spd="med"/>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0" name="Slide Number"/>
          <p:cNvSpPr txBox="1">
            <a:spLocks noGrp="1"/>
          </p:cNvSpPr>
          <p:nvPr>
            <p:ph type="sldNum" sz="quarter" idx="4294967295"/>
          </p:nvPr>
        </p:nvSpPr>
        <p:spPr>
          <a:xfrm>
            <a:off x="4421187" y="6538910"/>
            <a:ext cx="331944" cy="29368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9691" tIns="89691" rIns="89691" bIns="89691" anchor="t"/>
          <a:lstStyle>
            <a:lvl1pPr algn="l">
              <a:defRPr sz="700">
                <a:solidFill>
                  <a:srgbClr val="032043"/>
                </a:solidFill>
                <a:latin typeface="Trebuchet MS"/>
                <a:ea typeface="Trebuchet MS"/>
                <a:cs typeface="Trebuchet MS"/>
                <a:sym typeface="Trebuchet MS"/>
              </a:defRPr>
            </a:lvl1pPr>
          </a:lstStyle>
          <a:p>
            <a:fld id="{86CB4B4D-7CA3-9044-876B-883B54F8677D}" type="slidenum">
              <a:rPr/>
              <a:pPr/>
              <a:t>114</a:t>
            </a:fld>
            <a:endParaRPr/>
          </a:p>
        </p:txBody>
      </p:sp>
      <p:pic>
        <p:nvPicPr>
          <p:cNvPr id="2611" name="image.png" descr="image.png"/>
          <p:cNvPicPr>
            <a:picLocks noChangeAspect="1"/>
          </p:cNvPicPr>
          <p:nvPr/>
        </p:nvPicPr>
        <p:blipFill>
          <a:blip r:embed="rId2" cstate="print">
            <a:extLst/>
          </a:blip>
          <a:stretch>
            <a:fillRect/>
          </a:stretch>
        </p:blipFill>
        <p:spPr>
          <a:xfrm>
            <a:off x="1600200" y="0"/>
            <a:ext cx="5867400" cy="6858000"/>
          </a:xfrm>
          <a:prstGeom prst="rect">
            <a:avLst/>
          </a:prstGeom>
          <a:ln w="12700">
            <a:miter lim="400000"/>
          </a:ln>
        </p:spPr>
      </p:pic>
      <p:sp>
        <p:nvSpPr>
          <p:cNvPr id="2612" name="subEdge: microMAX5"/>
          <p:cNvSpPr txBox="1"/>
          <p:nvPr/>
        </p:nvSpPr>
        <p:spPr>
          <a:xfrm>
            <a:off x="3627120" y="6457951"/>
            <a:ext cx="1495186" cy="5096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p>
            <a:pPr>
              <a:defRPr sz="1100">
                <a:solidFill>
                  <a:srgbClr val="FF0000"/>
                </a:solidFill>
                <a:latin typeface="Arial"/>
                <a:ea typeface="Arial"/>
                <a:cs typeface="Arial"/>
                <a:sym typeface="Arial"/>
              </a:defRPr>
            </a:pPr>
            <a:r>
              <a:t>subEdge: microMAX</a:t>
            </a:r>
            <a:r>
              <a:rPr sz="2500" baseline="-25000"/>
              <a:t>5</a:t>
            </a:r>
          </a:p>
        </p:txBody>
      </p:sp>
    </p:spTree>
  </p:cSld>
  <p:clrMapOvr>
    <a:masterClrMapping/>
  </p:clrMapOvr>
  <p:transition spd="med"/>
</p:sld>
</file>

<file path=ppt/slides/slide115.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614" name="Purdue, IU, MIT, Harvard, Boston, NEU, Dartmouth, U of Massachusetts at Amherst, USC, UCLA, Columbia, NYU, Princeton, NJIT, CMU, Temple U,  UIUC, Michigan, Wisconsin, Minnesota, FAU, FIU, Miami, Central Florida,  U of Alabama, U of Kentucky, GeorgiaTech,"/>
          <p:cNvSpPr txBox="1"/>
          <p:nvPr/>
        </p:nvSpPr>
        <p:spPr>
          <a:xfrm>
            <a:off x="2955925" y="2658562"/>
            <a:ext cx="6164411" cy="4182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9691" tIns="89691" rIns="89691" bIns="89691" anchor="ctr">
            <a:spAutoFit/>
          </a:bodyPr>
          <a:lstStyle/>
          <a:p>
            <a:pPr algn="just" defTabSz="781050">
              <a:defRPr sz="1300" b="1">
                <a:solidFill>
                  <a:srgbClr val="FF0000"/>
                </a:solidFill>
                <a:latin typeface="Arial"/>
                <a:ea typeface="Arial"/>
                <a:cs typeface="Arial"/>
                <a:sym typeface="Arial"/>
              </a:defRPr>
            </a:pPr>
            <a:r>
              <a:rPr dirty="0"/>
              <a:t>Purdue</a:t>
            </a:r>
            <a:r>
              <a:rPr dirty="0">
                <a:solidFill>
                  <a:srgbClr val="FFFFFF"/>
                </a:solidFill>
              </a:rPr>
              <a:t>,</a:t>
            </a:r>
            <a:r>
              <a:rPr dirty="0"/>
              <a:t> IU</a:t>
            </a:r>
            <a:r>
              <a:rPr dirty="0">
                <a:solidFill>
                  <a:srgbClr val="FFFFFF"/>
                </a:solidFill>
              </a:rPr>
              <a:t>, </a:t>
            </a:r>
            <a:r>
              <a:rPr dirty="0"/>
              <a:t>MIT</a:t>
            </a:r>
            <a:r>
              <a:rPr dirty="0">
                <a:solidFill>
                  <a:srgbClr val="FFFFFF"/>
                </a:solidFill>
              </a:rPr>
              <a:t>,</a:t>
            </a:r>
            <a:r>
              <a:rPr dirty="0"/>
              <a:t> Harvard</a:t>
            </a:r>
            <a:r>
              <a:rPr dirty="0">
                <a:solidFill>
                  <a:srgbClr val="FFFFFF"/>
                </a:solidFill>
              </a:rPr>
              <a:t>,</a:t>
            </a:r>
            <a:r>
              <a:rPr dirty="0"/>
              <a:t> </a:t>
            </a:r>
            <a:r>
              <a:rPr dirty="0">
                <a:solidFill>
                  <a:srgbClr val="FFFFFF"/>
                </a:solidFill>
              </a:rPr>
              <a:t>Boston, NEU, Dartmouth, U of Massachusetts at Amherst, USC, UCLA, Columbia, NYU, Princeton, NJIT, CMU, Temple U, </a:t>
            </a:r>
            <a:br>
              <a:rPr dirty="0">
                <a:solidFill>
                  <a:srgbClr val="FFFFFF"/>
                </a:solidFill>
              </a:rPr>
            </a:br>
            <a:r>
              <a:rPr dirty="0">
                <a:solidFill>
                  <a:srgbClr val="FFFFFF"/>
                </a:solidFill>
              </a:rPr>
              <a:t>UIUC, Michigan, Wisconsin, Minnesota, FAU, FIU, Miami, Central Florida, </a:t>
            </a:r>
            <a:br>
              <a:rPr dirty="0">
                <a:solidFill>
                  <a:srgbClr val="FFFFFF"/>
                </a:solidFill>
              </a:rPr>
            </a:br>
            <a:r>
              <a:rPr dirty="0">
                <a:solidFill>
                  <a:srgbClr val="FFFFFF"/>
                </a:solidFill>
              </a:rPr>
              <a:t>U of Alabama, U of Kentucky, </a:t>
            </a:r>
            <a:r>
              <a:rPr dirty="0" err="1">
                <a:solidFill>
                  <a:srgbClr val="FFFFFF"/>
                </a:solidFill>
              </a:rPr>
              <a:t>GeorgiaTech</a:t>
            </a:r>
            <a:r>
              <a:rPr dirty="0">
                <a:solidFill>
                  <a:srgbClr val="FFFFFF"/>
                </a:solidFill>
              </a:rPr>
              <a:t>, Ohio State, Imperial, King's, </a:t>
            </a:r>
            <a:br>
              <a:rPr dirty="0">
                <a:solidFill>
                  <a:srgbClr val="FFFFFF"/>
                </a:solidFill>
              </a:rPr>
            </a:br>
            <a:r>
              <a:rPr dirty="0">
                <a:solidFill>
                  <a:srgbClr val="FFFFFF"/>
                </a:solidFill>
              </a:rPr>
              <a:t>Manchester, </a:t>
            </a:r>
            <a:r>
              <a:rPr dirty="0" err="1">
                <a:solidFill>
                  <a:srgbClr val="FFFFFF"/>
                </a:solidFill>
              </a:rPr>
              <a:t>Huddersfield</a:t>
            </a:r>
            <a:r>
              <a:rPr dirty="0">
                <a:solidFill>
                  <a:srgbClr val="FFFFFF"/>
                </a:solidFill>
              </a:rPr>
              <a:t>, Cambridge, Oxford, Dublin, Cork, Cardiff, </a:t>
            </a:r>
            <a:br>
              <a:rPr dirty="0">
                <a:solidFill>
                  <a:srgbClr val="FFFFFF"/>
                </a:solidFill>
              </a:rPr>
            </a:br>
            <a:r>
              <a:rPr dirty="0">
                <a:solidFill>
                  <a:srgbClr val="FFFFFF"/>
                </a:solidFill>
              </a:rPr>
              <a:t>Edinburgh, </a:t>
            </a:r>
            <a:r>
              <a:rPr dirty="0"/>
              <a:t>EPFL</a:t>
            </a:r>
            <a:r>
              <a:rPr dirty="0">
                <a:solidFill>
                  <a:srgbClr val="FFFFFF"/>
                </a:solidFill>
              </a:rPr>
              <a:t>,</a:t>
            </a:r>
            <a:r>
              <a:rPr dirty="0"/>
              <a:t> ETH</a:t>
            </a:r>
            <a:r>
              <a:rPr dirty="0">
                <a:solidFill>
                  <a:srgbClr val="FFFFFF"/>
                </a:solidFill>
              </a:rPr>
              <a:t>, </a:t>
            </a:r>
            <a:r>
              <a:rPr dirty="0"/>
              <a:t>TUWIEN</a:t>
            </a:r>
            <a:r>
              <a:rPr dirty="0">
                <a:solidFill>
                  <a:srgbClr val="FFFFFF"/>
                </a:solidFill>
              </a:rPr>
              <a:t>,</a:t>
            </a:r>
            <a:r>
              <a:rPr dirty="0"/>
              <a:t> UNIWIE</a:t>
            </a:r>
            <a:r>
              <a:rPr dirty="0">
                <a:solidFill>
                  <a:srgbClr val="FFFFFF"/>
                </a:solidFill>
              </a:rPr>
              <a:t>, Graz, Linz, Karlsruhe, Stuttgart, Bonn,  Frankfurt, Heidelberg, Aachen, Darmstadt, Dortmund, KTH, Uppsala, </a:t>
            </a:r>
            <a:br>
              <a:rPr dirty="0">
                <a:solidFill>
                  <a:srgbClr val="FFFFFF"/>
                </a:solidFill>
              </a:rPr>
            </a:br>
            <a:r>
              <a:rPr dirty="0">
                <a:solidFill>
                  <a:srgbClr val="FFFFFF"/>
                </a:solidFill>
              </a:rPr>
              <a:t>Karlskrona, Karlstad, Napoli, Salerno, </a:t>
            </a:r>
            <a:r>
              <a:rPr dirty="0"/>
              <a:t>Siena</a:t>
            </a:r>
            <a:r>
              <a:rPr dirty="0">
                <a:solidFill>
                  <a:srgbClr val="FFFFFF"/>
                </a:solidFill>
              </a:rPr>
              <a:t>,</a:t>
            </a:r>
            <a:r>
              <a:rPr dirty="0"/>
              <a:t> Pisa</a:t>
            </a:r>
            <a:r>
              <a:rPr dirty="0">
                <a:solidFill>
                  <a:srgbClr val="FFFFFF"/>
                </a:solidFill>
              </a:rPr>
              <a:t>, </a:t>
            </a:r>
            <a:r>
              <a:rPr dirty="0"/>
              <a:t>Barcelona</a:t>
            </a:r>
            <a:r>
              <a:rPr dirty="0">
                <a:solidFill>
                  <a:srgbClr val="FFFFFF"/>
                </a:solidFill>
              </a:rPr>
              <a:t>,</a:t>
            </a:r>
            <a:r>
              <a:rPr dirty="0"/>
              <a:t> Madrid</a:t>
            </a:r>
            <a:r>
              <a:rPr dirty="0">
                <a:solidFill>
                  <a:srgbClr val="FFFFFF"/>
                </a:solidFill>
              </a:rPr>
              <a:t>, </a:t>
            </a:r>
            <a:br>
              <a:rPr dirty="0">
                <a:solidFill>
                  <a:srgbClr val="FFFFFF"/>
                </a:solidFill>
              </a:rPr>
            </a:br>
            <a:r>
              <a:rPr dirty="0">
                <a:solidFill>
                  <a:srgbClr val="FFFFFF"/>
                </a:solidFill>
              </a:rPr>
              <a:t>Valencia, Oviedo, Ankara, </a:t>
            </a:r>
            <a:r>
              <a:rPr dirty="0" err="1">
                <a:solidFill>
                  <a:srgbClr val="FFFFFF"/>
                </a:solidFill>
              </a:rPr>
              <a:t>Bogazici</a:t>
            </a:r>
            <a:r>
              <a:rPr dirty="0">
                <a:solidFill>
                  <a:srgbClr val="FFFFFF"/>
                </a:solidFill>
              </a:rPr>
              <a:t>, </a:t>
            </a:r>
            <a:r>
              <a:rPr dirty="0" err="1">
                <a:solidFill>
                  <a:srgbClr val="FFFFFF"/>
                </a:solidFill>
              </a:rPr>
              <a:t>Koc</a:t>
            </a:r>
            <a:r>
              <a:rPr dirty="0">
                <a:solidFill>
                  <a:srgbClr val="FFFFFF"/>
                </a:solidFill>
              </a:rPr>
              <a:t>, Istanbul, Technion, Haifa, </a:t>
            </a:r>
            <a:br>
              <a:rPr dirty="0">
                <a:solidFill>
                  <a:srgbClr val="FFFFFF"/>
                </a:solidFill>
              </a:rPr>
            </a:br>
            <a:r>
              <a:rPr dirty="0" err="1">
                <a:solidFill>
                  <a:srgbClr val="FFFFFF"/>
                </a:solidFill>
              </a:rPr>
              <a:t>BerSheba</a:t>
            </a:r>
            <a:r>
              <a:rPr dirty="0">
                <a:solidFill>
                  <a:srgbClr val="FFFFFF"/>
                </a:solidFill>
              </a:rPr>
              <a:t>, </a:t>
            </a:r>
            <a:r>
              <a:rPr dirty="0" err="1">
                <a:solidFill>
                  <a:srgbClr val="FFFFFF"/>
                </a:solidFill>
              </a:rPr>
              <a:t>Eilat</a:t>
            </a:r>
            <a:r>
              <a:rPr dirty="0">
                <a:solidFill>
                  <a:srgbClr val="FFFFFF"/>
                </a:solidFill>
              </a:rPr>
              <a:t>, </a:t>
            </a:r>
            <a:r>
              <a:rPr dirty="0"/>
              <a:t>Belgrade</a:t>
            </a:r>
            <a:r>
              <a:rPr dirty="0">
                <a:solidFill>
                  <a:srgbClr val="FFFFFF"/>
                </a:solidFill>
              </a:rPr>
              <a:t>, </a:t>
            </a:r>
            <a:r>
              <a:rPr dirty="0"/>
              <a:t>Podgorica</a:t>
            </a:r>
            <a:r>
              <a:rPr dirty="0">
                <a:solidFill>
                  <a:srgbClr val="FFFFFF"/>
                </a:solidFill>
              </a:rPr>
              <a:t>,</a:t>
            </a:r>
            <a:r>
              <a:rPr dirty="0"/>
              <a:t> Koper</a:t>
            </a:r>
            <a:r>
              <a:rPr dirty="0">
                <a:solidFill>
                  <a:srgbClr val="FFFFFF"/>
                </a:solidFill>
              </a:rPr>
              <a:t>, </a:t>
            </a:r>
            <a:r>
              <a:rPr dirty="0"/>
              <a:t>Ljubljana</a:t>
            </a:r>
            <a:r>
              <a:rPr dirty="0">
                <a:solidFill>
                  <a:srgbClr val="FFFFFF"/>
                </a:solidFill>
              </a:rPr>
              <a:t>, Maribor, Nova </a:t>
            </a:r>
            <a:r>
              <a:rPr dirty="0" err="1">
                <a:solidFill>
                  <a:srgbClr val="FFFFFF"/>
                </a:solidFill>
              </a:rPr>
              <a:t>Gorica</a:t>
            </a:r>
            <a:r>
              <a:rPr dirty="0">
                <a:solidFill>
                  <a:srgbClr val="FFFFFF"/>
                </a:solidFill>
              </a:rPr>
              <a:t>, </a:t>
            </a:r>
            <a:r>
              <a:rPr dirty="0" err="1">
                <a:solidFill>
                  <a:srgbClr val="FFFFFF"/>
                </a:solidFill>
              </a:rPr>
              <a:t>etc</a:t>
            </a:r>
            <a:r>
              <a:rPr dirty="0">
                <a:solidFill>
                  <a:srgbClr val="FFFFFF"/>
                </a:solidFill>
              </a:rPr>
              <a:t>, etc. Also at the World Bank in Washington DC, IMF, </a:t>
            </a:r>
            <a:br>
              <a:rPr dirty="0">
                <a:solidFill>
                  <a:srgbClr val="FFFFFF"/>
                </a:solidFill>
              </a:rPr>
            </a:br>
            <a:r>
              <a:rPr dirty="0">
                <a:solidFill>
                  <a:srgbClr val="FFFFFF"/>
                </a:solidFill>
              </a:rPr>
              <a:t>the Telenor Bank of Norway, the Raiffeisen Bank of Austria, Brookhaven </a:t>
            </a:r>
            <a:br>
              <a:rPr dirty="0">
                <a:solidFill>
                  <a:srgbClr val="FFFFFF"/>
                </a:solidFill>
              </a:rPr>
            </a:br>
            <a:r>
              <a:rPr dirty="0">
                <a:solidFill>
                  <a:srgbClr val="FFFFFF"/>
                </a:solidFill>
              </a:rPr>
              <a:t>National Laboratory, Lawrence Livermore National Laboratory, IBM TJ </a:t>
            </a:r>
            <a:br>
              <a:rPr dirty="0">
                <a:solidFill>
                  <a:srgbClr val="FFFFFF"/>
                </a:solidFill>
              </a:rPr>
            </a:br>
            <a:r>
              <a:rPr dirty="0">
                <a:solidFill>
                  <a:srgbClr val="FFFFFF"/>
                </a:solidFill>
              </a:rPr>
              <a:t>Watson, HP Encore Labs, Intel, Qualcomm VP, NCR, RCA, Fairchild, </a:t>
            </a:r>
            <a:br>
              <a:rPr lang="en-US" dirty="0">
                <a:solidFill>
                  <a:srgbClr val="FFFFFF"/>
                </a:solidFill>
              </a:rPr>
            </a:br>
            <a:r>
              <a:rPr dirty="0">
                <a:solidFill>
                  <a:srgbClr val="FFFFFF"/>
                </a:solidFill>
              </a:rPr>
              <a:t>Honeywell, Yahoo NY, Google CA, Microsoft, </a:t>
            </a:r>
            <a:r>
              <a:rPr dirty="0" err="1">
                <a:solidFill>
                  <a:srgbClr val="FFFFFF"/>
                </a:solidFill>
              </a:rPr>
              <a:t>Finsoft</a:t>
            </a:r>
            <a:r>
              <a:rPr dirty="0">
                <a:solidFill>
                  <a:srgbClr val="FFFFFF"/>
                </a:solidFill>
              </a:rPr>
              <a:t>, ABB Zurich, Oracle </a:t>
            </a:r>
            <a:br>
              <a:rPr dirty="0">
                <a:solidFill>
                  <a:srgbClr val="FFFFFF"/>
                </a:solidFill>
              </a:rPr>
            </a:br>
            <a:r>
              <a:rPr dirty="0">
                <a:solidFill>
                  <a:srgbClr val="FFFFFF"/>
                </a:solidFill>
              </a:rPr>
              <a:t>Zurich, and many other industrial labs, as well as at Tsinghua University, </a:t>
            </a:r>
            <a:br>
              <a:rPr dirty="0">
                <a:solidFill>
                  <a:srgbClr val="FFFFFF"/>
                </a:solidFill>
              </a:rPr>
            </a:br>
            <a:r>
              <a:rPr dirty="0">
                <a:solidFill>
                  <a:srgbClr val="FFFFFF"/>
                </a:solidFill>
              </a:rPr>
              <a:t>Shandong, NIS of Singapore, NTU of Singapore, Tokyo, Sendai, Seoul, </a:t>
            </a:r>
            <a:br>
              <a:rPr dirty="0">
                <a:solidFill>
                  <a:srgbClr val="FFFFFF"/>
                </a:solidFill>
              </a:rPr>
            </a:br>
            <a:r>
              <a:rPr dirty="0">
                <a:solidFill>
                  <a:srgbClr val="FFFFFF"/>
                </a:solidFill>
              </a:rPr>
              <a:t>Pusan, Sydney University of Technology, University of Sydney, Hobart, Auckland, Toronto, Montreal, Durango, </a:t>
            </a:r>
            <a:r>
              <a:rPr dirty="0" err="1">
                <a:solidFill>
                  <a:srgbClr val="FFFFFF"/>
                </a:solidFill>
              </a:rPr>
              <a:t>MontereyTech</a:t>
            </a:r>
            <a:r>
              <a:rPr dirty="0">
                <a:solidFill>
                  <a:srgbClr val="FFFFFF"/>
                </a:solidFill>
              </a:rPr>
              <a:t>, Cuernavaca, UNAM</a:t>
            </a:r>
            <a:r>
              <a:rPr lang="en-US" dirty="0">
                <a:solidFill>
                  <a:srgbClr val="FFFFFF"/>
                </a:solidFill>
              </a:rPr>
              <a:t>, </a:t>
            </a:r>
            <a:r>
              <a:rPr lang="en-US" sz="1300" b="1" dirty="0">
                <a:solidFill>
                  <a:srgbClr val="FF0000"/>
                </a:solidFill>
                <a:latin typeface="Arial"/>
                <a:cs typeface="Arial"/>
              </a:rPr>
              <a:t>Kragujevac</a:t>
            </a:r>
            <a:r>
              <a:rPr lang="en-US" dirty="0">
                <a:solidFill>
                  <a:srgbClr val="FFFFFF"/>
                </a:solidFill>
              </a:rPr>
              <a:t>, </a:t>
            </a:r>
            <a:r>
              <a:rPr lang="en-US" sz="1300" b="1" dirty="0">
                <a:solidFill>
                  <a:srgbClr val="FF0000"/>
                </a:solidFill>
                <a:latin typeface="Arial"/>
                <a:cs typeface="Arial"/>
              </a:rPr>
              <a:t>Novi Sad</a:t>
            </a:r>
            <a:r>
              <a:rPr dirty="0">
                <a:solidFill>
                  <a:srgbClr val="FFFFFF"/>
                </a:solidFill>
              </a:rPr>
              <a:t>...</a:t>
            </a:r>
          </a:p>
        </p:txBody>
      </p:sp>
    </p:spTree>
  </p:cSld>
  <p:clrMapOvr>
    <a:masterClrMapping/>
  </p:clrMapOvr>
  <p:transition spd="med"/>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png" descr="image.png">
            <a:extLst>
              <a:ext uri="{FF2B5EF4-FFF2-40B4-BE49-F238E27FC236}">
                <a16:creationId xmlns:a16="http://schemas.microsoft.com/office/drawing/2014/main" id="{1FB52689-7217-4900-BFF0-760ED9FAAC16}"/>
              </a:ext>
            </a:extLst>
          </p:cNvPr>
          <p:cNvPicPr>
            <a:picLocks noChangeAspect="1"/>
          </p:cNvPicPr>
          <p:nvPr/>
        </p:nvPicPr>
        <p:blipFill>
          <a:blip r:embed="rId2" cstate="print">
            <a:extLst/>
          </a:blip>
          <a:stretch>
            <a:fillRect/>
          </a:stretch>
        </p:blipFill>
        <p:spPr>
          <a:xfrm>
            <a:off x="1162050" y="1504950"/>
            <a:ext cx="6819900" cy="3848100"/>
          </a:xfrm>
          <a:prstGeom prst="rect">
            <a:avLst/>
          </a:prstGeom>
          <a:ln w="12700">
            <a:miter lim="400000"/>
          </a:ln>
        </p:spPr>
      </p:pic>
    </p:spTree>
  </p:cSld>
  <p:clrMapOvr>
    <a:masterClrMapping/>
  </p:clrMapOvr>
  <p:transition spd="med"/>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Slide Number Placeholder 5">
            <a:extLst>
              <a:ext uri="{FF2B5EF4-FFF2-40B4-BE49-F238E27FC236}">
                <a16:creationId xmlns:a16="http://schemas.microsoft.com/office/drawing/2014/main" id="{4D89D05D-F931-4C9F-9F64-5AC522027FA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9pPr>
          </a:lstStyle>
          <a:p>
            <a:pPr eaLnBrk="1" hangingPunct="1"/>
            <a:fld id="{40ABD8B9-CAD4-4FCF-A1B6-A721CF323D3F}" type="slidenum">
              <a:rPr lang="en-US" altLang="en-US">
                <a:solidFill>
                  <a:srgbClr val="000000"/>
                </a:solidFill>
              </a:rPr>
              <a:pPr eaLnBrk="1" hangingPunct="1"/>
              <a:t>117</a:t>
            </a:fld>
            <a:endParaRPr lang="en-US" altLang="en-US">
              <a:solidFill>
                <a:srgbClr val="000000"/>
              </a:solidFill>
            </a:endParaRPr>
          </a:p>
        </p:txBody>
      </p:sp>
      <p:sp>
        <p:nvSpPr>
          <p:cNvPr id="3073" name="Rectangle 1">
            <a:extLst>
              <a:ext uri="{FF2B5EF4-FFF2-40B4-BE49-F238E27FC236}">
                <a16:creationId xmlns:a16="http://schemas.microsoft.com/office/drawing/2014/main" id="{0F987403-B3B8-4DE6-95C6-33220C5F7244}"/>
              </a:ext>
            </a:extLst>
          </p:cNvPr>
          <p:cNvSpPr>
            <a:spLocks noGrp="1" noChangeArrowheads="1"/>
          </p:cNvSpPr>
          <p:nvPr>
            <p:ph type="title"/>
          </p:nvPr>
        </p:nvSpPr>
        <p:spPr>
          <a:xfrm>
            <a:off x="1637507" y="184151"/>
            <a:ext cx="8994775" cy="1465263"/>
          </a:xfrm>
        </p:spPr>
        <p:txBody>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sr-Latn-CS" sz="3000" b="1">
                <a:effectLst>
                  <a:outerShdw blurRad="38100" dist="38100" dir="2700000" algn="tl">
                    <a:srgbClr val="C0C0C0"/>
                  </a:outerShdw>
                </a:effectLst>
              </a:rPr>
              <a:t>Design of</a:t>
            </a:r>
            <a:br>
              <a:rPr lang="sr-Latn-CS" sz="3000" b="1">
                <a:effectLst>
                  <a:outerShdw blurRad="38100" dist="38100" dir="2700000" algn="tl">
                    <a:srgbClr val="C0C0C0"/>
                  </a:outerShdw>
                </a:effectLst>
              </a:rPr>
            </a:br>
            <a:r>
              <a:rPr lang="sr-Latn-CS" sz="3000" b="1">
                <a:effectLst>
                  <a:outerShdw blurRad="38100" dist="38100" dir="2700000" algn="tl">
                    <a:srgbClr val="C0C0C0"/>
                  </a:outerShdw>
                </a:effectLst>
              </a:rPr>
              <a:t>an </a:t>
            </a:r>
            <a:r>
              <a:rPr lang="en-US" sz="3000" b="1">
                <a:effectLst>
                  <a:outerShdw blurRad="38100" dist="38100" dir="2700000" algn="tl">
                    <a:srgbClr val="C0C0C0"/>
                  </a:outerShdw>
                </a:effectLst>
              </a:rPr>
              <a:t>S</a:t>
            </a:r>
            <a:r>
              <a:rPr lang="sr-Latn-CS" sz="3000" b="1">
                <a:effectLst>
                  <a:outerShdw blurRad="38100" dist="38100" dir="2700000" algn="tl">
                    <a:srgbClr val="C0C0C0"/>
                  </a:outerShdw>
                </a:effectLst>
              </a:rPr>
              <a:t>IMD Multimicroprocessor</a:t>
            </a:r>
            <a:br>
              <a:rPr lang="sr-Latn-CS" sz="3000" b="1">
                <a:effectLst>
                  <a:outerShdw blurRad="38100" dist="38100" dir="2700000" algn="tl">
                    <a:srgbClr val="C0C0C0"/>
                  </a:outerShdw>
                </a:effectLst>
              </a:rPr>
            </a:br>
            <a:r>
              <a:rPr lang="sr-Latn-CS" sz="3000" b="1">
                <a:effectLst>
                  <a:outerShdw blurRad="38100" dist="38100" dir="2700000" algn="tl">
                    <a:srgbClr val="C0C0C0"/>
                  </a:outerShdw>
                </a:effectLst>
              </a:rPr>
              <a:t>for </a:t>
            </a:r>
            <a:r>
              <a:rPr lang="en-US" sz="3000" b="1">
                <a:effectLst>
                  <a:outerShdw blurRad="38100" dist="38100" dir="2700000" algn="tl">
                    <a:srgbClr val="C0C0C0"/>
                  </a:outerShdw>
                </a:effectLst>
              </a:rPr>
              <a:t>RCA</a:t>
            </a:r>
          </a:p>
        </p:txBody>
      </p:sp>
      <p:sp>
        <p:nvSpPr>
          <p:cNvPr id="1030" name="Rectangle 2">
            <a:extLst>
              <a:ext uri="{FF2B5EF4-FFF2-40B4-BE49-F238E27FC236}">
                <a16:creationId xmlns:a16="http://schemas.microsoft.com/office/drawing/2014/main" id="{0FC04F0B-491C-4157-A1AC-1DFA67C4EA35}"/>
              </a:ext>
            </a:extLst>
          </p:cNvPr>
          <p:cNvSpPr>
            <a:spLocks noChangeArrowheads="1"/>
          </p:cNvSpPr>
          <p:nvPr/>
        </p:nvSpPr>
        <p:spPr bwMode="auto">
          <a:xfrm>
            <a:off x="1558132" y="1989139"/>
            <a:ext cx="8988425"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9pPr>
          </a:lstStyle>
          <a:p>
            <a:pPr eaLnBrk="1" hangingPunct="1">
              <a:spcBef>
                <a:spcPts val="450"/>
              </a:spcBef>
            </a:pPr>
            <a:r>
              <a:rPr lang="en-US" altLang="en-US" b="1">
                <a:solidFill>
                  <a:srgbClr val="000000"/>
                </a:solidFill>
              </a:rPr>
              <a:t>GaAs Systolic Array Based on 4096 Node Processor Elements</a:t>
            </a:r>
          </a:p>
          <a:p>
            <a:pPr eaLnBrk="1" hangingPunct="1">
              <a:lnSpc>
                <a:spcPct val="80000"/>
              </a:lnSpc>
              <a:spcBef>
                <a:spcPts val="450"/>
              </a:spcBef>
            </a:pPr>
            <a:endParaRPr lang="sr-Latn-CS" altLang="en-US" b="1">
              <a:solidFill>
                <a:srgbClr val="000000"/>
              </a:solidFill>
            </a:endParaRPr>
          </a:p>
          <a:p>
            <a:pPr eaLnBrk="1" hangingPunct="1">
              <a:lnSpc>
                <a:spcPct val="80000"/>
              </a:lnSpc>
              <a:spcBef>
                <a:spcPts val="400"/>
              </a:spcBef>
            </a:pPr>
            <a:r>
              <a:rPr lang="en-US" altLang="en-US" sz="1600">
                <a:solidFill>
                  <a:srgbClr val="000000"/>
                </a:solidFill>
              </a:rPr>
              <a:t>    Adaptive signal processing is of crucial importance for advanced radar and communications systems. In order to achieve real-time throughput and latencies, one is forced to use advanced semiconductor technologies (e.g., gallium arsenide, or similar) and advanced parallel architectures (e.g., systolic arrays, or similar).</a:t>
            </a:r>
          </a:p>
          <a:p>
            <a:pPr eaLnBrk="1" hangingPunct="1">
              <a:lnSpc>
                <a:spcPct val="80000"/>
              </a:lnSpc>
              <a:spcBef>
                <a:spcPts val="400"/>
              </a:spcBef>
            </a:pPr>
            <a:endParaRPr lang="en-US" altLang="en-US" sz="1600">
              <a:solidFill>
                <a:srgbClr val="000000"/>
              </a:solidFill>
            </a:endParaRPr>
          </a:p>
          <a:p>
            <a:pPr eaLnBrk="1" hangingPunct="1">
              <a:lnSpc>
                <a:spcPct val="80000"/>
              </a:lnSpc>
              <a:spcBef>
                <a:spcPts val="400"/>
              </a:spcBef>
            </a:pPr>
            <a:r>
              <a:rPr lang="en-US" altLang="en-US" sz="1600">
                <a:solidFill>
                  <a:srgbClr val="000000"/>
                </a:solidFill>
              </a:rPr>
              <a:t>    The systolic array described here was designed to support two important applications: (a) adaptive antenna array beam forming, and (b) adaptive Doppler spectral filtering. In both cases, </a:t>
            </a:r>
            <a:br>
              <a:rPr lang="en-US" altLang="en-US" sz="1600">
                <a:solidFill>
                  <a:srgbClr val="000000"/>
                </a:solidFill>
              </a:rPr>
            </a:br>
            <a:r>
              <a:rPr lang="en-US" altLang="en-US" sz="1600">
                <a:solidFill>
                  <a:srgbClr val="000000"/>
                </a:solidFill>
              </a:rPr>
              <a:t>in theory, the system output is calculated as the product of the signal vector </a:t>
            </a:r>
            <a:r>
              <a:rPr lang="en-US" altLang="en-US" sz="1600" b="1">
                <a:solidFill>
                  <a:srgbClr val="000000"/>
                </a:solidFill>
              </a:rPr>
              <a:t>x </a:t>
            </a:r>
            <a:r>
              <a:rPr lang="en-US" altLang="en-US" sz="1600">
                <a:solidFill>
                  <a:srgbClr val="000000"/>
                </a:solidFill>
              </a:rPr>
              <a:t>(complex </a:t>
            </a:r>
            <a:br>
              <a:rPr lang="en-US" altLang="en-US" sz="1600">
                <a:solidFill>
                  <a:srgbClr val="000000"/>
                </a:solidFill>
              </a:rPr>
            </a:br>
            <a:r>
              <a:rPr lang="en-US" altLang="en-US" sz="1600">
                <a:solidFill>
                  <a:srgbClr val="000000"/>
                </a:solidFill>
              </a:rPr>
              <a:t>N-dimensional vector) and the weight vector </a:t>
            </a:r>
            <a:r>
              <a:rPr lang="en-US" altLang="en-US" sz="1600" b="1">
                <a:solidFill>
                  <a:srgbClr val="000000"/>
                </a:solidFill>
              </a:rPr>
              <a:t>w </a:t>
            </a:r>
            <a:r>
              <a:rPr lang="en-US" altLang="en-US" sz="1600">
                <a:solidFill>
                  <a:srgbClr val="000000"/>
                </a:solidFill>
              </a:rPr>
              <a:t>(optimal N-dimensional vector).</a:t>
            </a:r>
          </a:p>
          <a:p>
            <a:pPr eaLnBrk="1" hangingPunct="1">
              <a:lnSpc>
                <a:spcPct val="80000"/>
              </a:lnSpc>
              <a:spcBef>
                <a:spcPts val="400"/>
              </a:spcBef>
            </a:pPr>
            <a:endParaRPr lang="en-US" altLang="en-US" sz="1600">
              <a:solidFill>
                <a:srgbClr val="000000"/>
              </a:solidFill>
            </a:endParaRPr>
          </a:p>
          <a:p>
            <a:pPr eaLnBrk="1" hangingPunct="1">
              <a:lnSpc>
                <a:spcPct val="80000"/>
              </a:lnSpc>
              <a:spcBef>
                <a:spcPts val="400"/>
              </a:spcBef>
            </a:pPr>
            <a:r>
              <a:rPr lang="en-US" altLang="en-US" sz="1600">
                <a:solidFill>
                  <a:srgbClr val="000000"/>
                </a:solidFill>
              </a:rPr>
              <a:t>    Complex vector </a:t>
            </a:r>
            <a:r>
              <a:rPr lang="en-US" altLang="en-US" sz="1600" b="1">
                <a:solidFill>
                  <a:srgbClr val="000000"/>
                </a:solidFill>
              </a:rPr>
              <a:t>x</a:t>
            </a:r>
            <a:r>
              <a:rPr lang="en-US" altLang="en-US" sz="1600">
                <a:solidFill>
                  <a:srgbClr val="000000"/>
                </a:solidFill>
              </a:rPr>
              <a:t> is obtained by multiplying N input samples with the corresponding window weighting function consisting of N discrete values. Optimal vector </a:t>
            </a:r>
            <a:r>
              <a:rPr lang="en-US" altLang="en-US" sz="1600" b="1">
                <a:solidFill>
                  <a:srgbClr val="000000"/>
                </a:solidFill>
              </a:rPr>
              <a:t>w</a:t>
            </a:r>
            <a:r>
              <a:rPr lang="en-US" altLang="en-US" sz="1600">
                <a:solidFill>
                  <a:srgbClr val="000000"/>
                </a:solidFill>
              </a:rPr>
              <a:t> is obtained as:</a:t>
            </a:r>
          </a:p>
          <a:p>
            <a:pPr eaLnBrk="1" hangingPunct="1">
              <a:lnSpc>
                <a:spcPct val="80000"/>
              </a:lnSpc>
              <a:spcBef>
                <a:spcPts val="400"/>
              </a:spcBef>
            </a:pPr>
            <a:endParaRPr lang="en-US" altLang="en-US" sz="1600" b="1">
              <a:solidFill>
                <a:srgbClr val="000000"/>
              </a:solidFill>
            </a:endParaRPr>
          </a:p>
          <a:p>
            <a:pPr eaLnBrk="1" hangingPunct="1">
              <a:lnSpc>
                <a:spcPct val="80000"/>
              </a:lnSpc>
              <a:spcBef>
                <a:spcPts val="400"/>
              </a:spcBef>
            </a:pPr>
            <a:r>
              <a:rPr lang="en-US" altLang="en-US" sz="1600" b="1">
                <a:solidFill>
                  <a:srgbClr val="000000"/>
                </a:solidFill>
              </a:rPr>
              <a:t>                            </a:t>
            </a:r>
          </a:p>
        </p:txBody>
      </p:sp>
      <p:graphicFrame>
        <p:nvGraphicFramePr>
          <p:cNvPr id="1026" name="Object 3">
            <a:extLst>
              <a:ext uri="{FF2B5EF4-FFF2-40B4-BE49-F238E27FC236}">
                <a16:creationId xmlns:a16="http://schemas.microsoft.com/office/drawing/2014/main" id="{A1B216CA-9060-418B-92FC-411A3A3D3A9E}"/>
              </a:ext>
            </a:extLst>
          </p:cNvPr>
          <p:cNvGraphicFramePr>
            <a:graphicFrameLocks noChangeAspect="1"/>
          </p:cNvGraphicFramePr>
          <p:nvPr/>
        </p:nvGraphicFramePr>
        <p:xfrm>
          <a:off x="6038056" y="3319463"/>
          <a:ext cx="114300" cy="215900"/>
        </p:xfrm>
        <a:graphic>
          <a:graphicData uri="http://schemas.openxmlformats.org/presentationml/2006/ole">
            <mc:AlternateContent xmlns:mc="http://schemas.openxmlformats.org/markup-compatibility/2006">
              <mc:Choice xmlns:v="urn:schemas-microsoft-com:vml" Requires="v">
                <p:oleObj spid="_x0000_s1054" r:id="rId4" imgW="73080" imgH="169200" progId="">
                  <p:embed/>
                </p:oleObj>
              </mc:Choice>
              <mc:Fallback>
                <p:oleObj r:id="rId4" imgW="73080" imgH="169200" progId="">
                  <p:embed/>
                  <p:pic>
                    <p:nvPicPr>
                      <p:cNvPr id="1026" name="Object 3">
                        <a:extLst>
                          <a:ext uri="{FF2B5EF4-FFF2-40B4-BE49-F238E27FC236}">
                            <a16:creationId xmlns:a16="http://schemas.microsoft.com/office/drawing/2014/main" id="{A1B216CA-9060-418B-92FC-411A3A3D3A9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8056" y="3319463"/>
                        <a:ext cx="114300" cy="215900"/>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7" name="Object 4">
            <a:extLst>
              <a:ext uri="{FF2B5EF4-FFF2-40B4-BE49-F238E27FC236}">
                <a16:creationId xmlns:a16="http://schemas.microsoft.com/office/drawing/2014/main" id="{33535CC5-C46B-4252-9735-2D53C9E02645}"/>
              </a:ext>
            </a:extLst>
          </p:cNvPr>
          <p:cNvGraphicFramePr>
            <a:graphicFrameLocks noChangeAspect="1"/>
          </p:cNvGraphicFramePr>
          <p:nvPr/>
        </p:nvGraphicFramePr>
        <p:xfrm>
          <a:off x="4582320" y="5516564"/>
          <a:ext cx="1944687" cy="333375"/>
        </p:xfrm>
        <a:graphic>
          <a:graphicData uri="http://schemas.openxmlformats.org/presentationml/2006/ole">
            <mc:AlternateContent xmlns:mc="http://schemas.openxmlformats.org/markup-compatibility/2006">
              <mc:Choice xmlns:v="urn:schemas-microsoft-com:vml" Requires="v">
                <p:oleObj spid="_x0000_s1055" r:id="rId6" imgW="1147320" imgH="191880" progId="">
                  <p:embed/>
                </p:oleObj>
              </mc:Choice>
              <mc:Fallback>
                <p:oleObj r:id="rId6" imgW="1147320" imgH="191880" progId="">
                  <p:embed/>
                  <p:pic>
                    <p:nvPicPr>
                      <p:cNvPr id="1027" name="Object 4">
                        <a:extLst>
                          <a:ext uri="{FF2B5EF4-FFF2-40B4-BE49-F238E27FC236}">
                            <a16:creationId xmlns:a16="http://schemas.microsoft.com/office/drawing/2014/main" id="{33535CC5-C46B-4252-9735-2D53C9E0264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82320" y="5516564"/>
                        <a:ext cx="1944687" cy="333375"/>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Slide Number Placeholder 5">
            <a:extLst>
              <a:ext uri="{FF2B5EF4-FFF2-40B4-BE49-F238E27FC236}">
                <a16:creationId xmlns:a16="http://schemas.microsoft.com/office/drawing/2014/main" id="{FC6553FE-E11C-449E-B515-ACC90D9EF15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9pPr>
          </a:lstStyle>
          <a:p>
            <a:pPr eaLnBrk="1" hangingPunct="1"/>
            <a:fld id="{DC5649D3-7CEA-424D-8E8B-396931E41622}" type="slidenum">
              <a:rPr lang="en-US" altLang="en-US">
                <a:solidFill>
                  <a:srgbClr val="000000"/>
                </a:solidFill>
              </a:rPr>
              <a:pPr eaLnBrk="1" hangingPunct="1"/>
              <a:t>118</a:t>
            </a:fld>
            <a:endParaRPr lang="en-US" altLang="en-US">
              <a:solidFill>
                <a:srgbClr val="000000"/>
              </a:solidFill>
            </a:endParaRPr>
          </a:p>
        </p:txBody>
      </p:sp>
      <p:sp>
        <p:nvSpPr>
          <p:cNvPr id="4097" name="Rectangle 1">
            <a:extLst>
              <a:ext uri="{FF2B5EF4-FFF2-40B4-BE49-F238E27FC236}">
                <a16:creationId xmlns:a16="http://schemas.microsoft.com/office/drawing/2014/main" id="{74C6B07E-4A88-4E29-A485-44DD2656EBAA}"/>
              </a:ext>
            </a:extLst>
          </p:cNvPr>
          <p:cNvSpPr>
            <a:spLocks noGrp="1" noChangeArrowheads="1"/>
          </p:cNvSpPr>
          <p:nvPr>
            <p:ph type="body"/>
          </p:nvPr>
        </p:nvSpPr>
        <p:spPr>
          <a:xfrm>
            <a:off x="1486694" y="1340767"/>
            <a:ext cx="10297938" cy="4752057"/>
          </a:xfrm>
        </p:spPr>
        <p:txBody>
          <a:bodyPr anchor="t">
            <a:normAutofit/>
          </a:bodyPr>
          <a:lstStyle/>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r>
              <a:rPr lang="en-US" sz="1600" dirty="0"/>
              <a:t>Symbol </a:t>
            </a:r>
            <a:r>
              <a:rPr lang="en-US" sz="1600" b="1" dirty="0"/>
              <a:t>R</a:t>
            </a:r>
            <a:r>
              <a:rPr lang="en-US" sz="1600" dirty="0"/>
              <a:t> refers to the N-by-N inverse covariance matrix of the signal with the (</a:t>
            </a:r>
            <a:r>
              <a:rPr lang="en-US" sz="1600" dirty="0" err="1"/>
              <a:t>i,j</a:t>
            </a:r>
            <a:r>
              <a:rPr lang="en-US" sz="1600" dirty="0"/>
              <a:t>)-</a:t>
            </a:r>
            <a:r>
              <a:rPr lang="en-US" sz="1600" dirty="0" err="1"/>
              <a:t>th</a:t>
            </a:r>
            <a:r>
              <a:rPr lang="en-US" sz="1600" dirty="0"/>
              <a:t> component defined as:</a:t>
            </a:r>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endParaRPr lang="en-US" sz="1600" dirty="0"/>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endParaRPr lang="en-US" sz="1600" dirty="0"/>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r>
              <a:rPr lang="en-US" sz="1600" dirty="0"/>
              <a:t>and symbol      refers to N-dimensional vector which defines the antenna direction</a:t>
            </a:r>
            <a:br>
              <a:rPr lang="en-US" sz="1600" dirty="0"/>
            </a:br>
            <a:r>
              <a:rPr lang="en-US" sz="1600" dirty="0"/>
              <a:t>(in the case of adaptive antenna beamforming) </a:t>
            </a:r>
            <a:br>
              <a:rPr lang="en-US" sz="1600" dirty="0"/>
            </a:br>
            <a:r>
              <a:rPr lang="en-US" sz="1600" dirty="0"/>
              <a:t>or Doppler peak (in the case of adaptive Doppler spectral filtering).</a:t>
            </a:r>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endParaRPr lang="en-US" sz="1600" dirty="0"/>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r>
              <a:rPr lang="en-US" sz="1600" dirty="0"/>
              <a:t>Symbols </a:t>
            </a:r>
            <a:r>
              <a:rPr lang="en-US" sz="1600" b="1" dirty="0"/>
              <a:t>M</a:t>
            </a:r>
            <a:r>
              <a:rPr lang="en-US" sz="1600" dirty="0"/>
              <a:t> and </a:t>
            </a:r>
            <a:r>
              <a:rPr lang="en-US" sz="1600" b="1" dirty="0"/>
              <a:t>v</a:t>
            </a:r>
            <a:r>
              <a:rPr lang="en-US" sz="1600" dirty="0"/>
              <a:t> represent scaled values of </a:t>
            </a:r>
            <a:r>
              <a:rPr lang="en-US" sz="1600" b="1" dirty="0"/>
              <a:t>R</a:t>
            </a:r>
            <a:r>
              <a:rPr lang="en-US" sz="1600" dirty="0"/>
              <a:t> and </a:t>
            </a:r>
            <a:r>
              <a:rPr lang="en-US" sz="1600" b="1" dirty="0"/>
              <a:t>s</a:t>
            </a:r>
            <a:r>
              <a:rPr lang="en-US" sz="1600" dirty="0"/>
              <a:t>, respectively.</a:t>
            </a:r>
            <a:br>
              <a:rPr lang="en-US" sz="1600" dirty="0"/>
            </a:br>
            <a:r>
              <a:rPr lang="en-US" sz="1600" dirty="0"/>
              <a:t>In practice, the scaled values </a:t>
            </a:r>
            <a:r>
              <a:rPr lang="en-US" sz="1600" b="1" dirty="0"/>
              <a:t>M</a:t>
            </a:r>
            <a:r>
              <a:rPr lang="en-US" sz="1600" dirty="0"/>
              <a:t> and </a:t>
            </a:r>
            <a:r>
              <a:rPr lang="en-US" sz="1600" b="1" dirty="0"/>
              <a:t>v</a:t>
            </a:r>
            <a:r>
              <a:rPr lang="en-US" sz="1600" dirty="0"/>
              <a:t> may be easier to obtain,</a:t>
            </a:r>
            <a:br>
              <a:rPr lang="en-US" sz="1600" dirty="0"/>
            </a:br>
            <a:r>
              <a:rPr lang="en-US" sz="1600" dirty="0"/>
              <a:t>and consequently the remaining explanation is adjusted.</a:t>
            </a:r>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endParaRPr lang="en-US" sz="1600" dirty="0"/>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r>
              <a:rPr lang="en-US" sz="1600" dirty="0"/>
              <a:t>The core of the processing algorithm is the inversion of a N-by-N matrix in real time.</a:t>
            </a:r>
            <a:br>
              <a:rPr lang="en-US" sz="1600" dirty="0"/>
            </a:br>
            <a:r>
              <a:rPr lang="en-US" sz="1600" dirty="0"/>
              <a:t>This problem can be solved in a number of alternative ways which are computationally less complex.</a:t>
            </a:r>
            <a:br>
              <a:rPr lang="en-US" sz="1600" dirty="0"/>
            </a:br>
            <a:r>
              <a:rPr lang="en-US" sz="1600" dirty="0"/>
              <a:t>The one chosen here includes the operations explained in </a:t>
            </a:r>
            <a:r>
              <a:rPr lang="en-US" sz="1600" b="1" i="1" dirty="0"/>
              <a:t>Figure </a:t>
            </a:r>
            <a:r>
              <a:rPr lang="en-US" sz="1600" b="1" i="1" dirty="0" err="1"/>
              <a:t>abcd</a:t>
            </a:r>
            <a:r>
              <a:rPr lang="en-US" sz="1600" dirty="0"/>
              <a:t>.</a:t>
            </a:r>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endParaRPr lang="en-US" sz="1600" dirty="0"/>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endParaRPr lang="en-US" sz="1600" dirty="0"/>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r>
              <a:rPr lang="en-US" sz="1600" dirty="0"/>
              <a:t>                                        </a:t>
            </a:r>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endParaRPr lang="en-US" sz="1600" dirty="0"/>
          </a:p>
          <a:p>
            <a:pPr>
              <a:spcBef>
                <a:spcPts val="350"/>
              </a:spcBef>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a:pPr>
            <a:endParaRPr lang="en-US" sz="1600" dirty="0"/>
          </a:p>
        </p:txBody>
      </p:sp>
      <p:graphicFrame>
        <p:nvGraphicFramePr>
          <p:cNvPr id="2050" name="Object 2">
            <a:extLst>
              <a:ext uri="{FF2B5EF4-FFF2-40B4-BE49-F238E27FC236}">
                <a16:creationId xmlns:a16="http://schemas.microsoft.com/office/drawing/2014/main" id="{F8BE4E71-20F5-4C5D-8110-DFFCC1489776}"/>
              </a:ext>
            </a:extLst>
          </p:cNvPr>
          <p:cNvGraphicFramePr>
            <a:graphicFrameLocks noChangeAspect="1"/>
          </p:cNvGraphicFramePr>
          <p:nvPr>
            <p:extLst>
              <p:ext uri="{D42A27DB-BD31-4B8C-83A1-F6EECF244321}">
                <p14:modId xmlns:p14="http://schemas.microsoft.com/office/powerpoint/2010/main" val="1352002422"/>
              </p:ext>
            </p:extLst>
          </p:nvPr>
        </p:nvGraphicFramePr>
        <p:xfrm>
          <a:off x="5088508" y="1710581"/>
          <a:ext cx="1079500" cy="422275"/>
        </p:xfrm>
        <a:graphic>
          <a:graphicData uri="http://schemas.openxmlformats.org/presentationml/2006/ole">
            <mc:AlternateContent xmlns:mc="http://schemas.openxmlformats.org/markup-compatibility/2006">
              <mc:Choice xmlns:v="urn:schemas-microsoft-com:vml" Requires="v">
                <p:oleObj spid="_x0000_s2078" r:id="rId4" imgW="694440" imgH="224280" progId="">
                  <p:embed/>
                </p:oleObj>
              </mc:Choice>
              <mc:Fallback>
                <p:oleObj r:id="rId4" imgW="694440" imgH="224280" progId="">
                  <p:embed/>
                  <p:pic>
                    <p:nvPicPr>
                      <p:cNvPr id="2050" name="Object 2">
                        <a:extLst>
                          <a:ext uri="{FF2B5EF4-FFF2-40B4-BE49-F238E27FC236}">
                            <a16:creationId xmlns:a16="http://schemas.microsoft.com/office/drawing/2014/main" id="{F8BE4E71-20F5-4C5D-8110-DFFCC14897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8508" y="1710581"/>
                        <a:ext cx="1079500" cy="422275"/>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1" name="Object 3">
            <a:extLst>
              <a:ext uri="{FF2B5EF4-FFF2-40B4-BE49-F238E27FC236}">
                <a16:creationId xmlns:a16="http://schemas.microsoft.com/office/drawing/2014/main" id="{58A16CA1-C479-4295-A7CB-0012398530DD}"/>
              </a:ext>
            </a:extLst>
          </p:cNvPr>
          <p:cNvGraphicFramePr>
            <a:graphicFrameLocks noChangeAspect="1"/>
          </p:cNvGraphicFramePr>
          <p:nvPr>
            <p:extLst>
              <p:ext uri="{D42A27DB-BD31-4B8C-83A1-F6EECF244321}">
                <p14:modId xmlns:p14="http://schemas.microsoft.com/office/powerpoint/2010/main" val="1388196630"/>
              </p:ext>
            </p:extLst>
          </p:nvPr>
        </p:nvGraphicFramePr>
        <p:xfrm>
          <a:off x="2567608" y="2132856"/>
          <a:ext cx="215900" cy="287337"/>
        </p:xfrm>
        <a:graphic>
          <a:graphicData uri="http://schemas.openxmlformats.org/presentationml/2006/ole">
            <mc:AlternateContent xmlns:mc="http://schemas.openxmlformats.org/markup-compatibility/2006">
              <mc:Choice xmlns:v="urn:schemas-microsoft-com:vml" Requires="v">
                <p:oleObj spid="_x0000_s2079" r:id="rId6" imgW="157320" imgH="169200" progId="">
                  <p:embed/>
                </p:oleObj>
              </mc:Choice>
              <mc:Fallback>
                <p:oleObj r:id="rId6" imgW="157320" imgH="169200" progId="">
                  <p:embed/>
                  <p:pic>
                    <p:nvPicPr>
                      <p:cNvPr id="2051" name="Object 3">
                        <a:extLst>
                          <a:ext uri="{FF2B5EF4-FFF2-40B4-BE49-F238E27FC236}">
                            <a16:creationId xmlns:a16="http://schemas.microsoft.com/office/drawing/2014/main" id="{58A16CA1-C479-4295-A7CB-0012398530D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67608" y="2132856"/>
                        <a:ext cx="215900" cy="287337"/>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a:extLst>
              <a:ext uri="{FF2B5EF4-FFF2-40B4-BE49-F238E27FC236}">
                <a16:creationId xmlns:a16="http://schemas.microsoft.com/office/drawing/2014/main" id="{03F3270D-E065-4D17-9127-F952763CF6A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DejaVu Sans" charset="0"/>
              </a:defRPr>
            </a:lvl9pPr>
          </a:lstStyle>
          <a:p>
            <a:pPr eaLnBrk="1" hangingPunct="1"/>
            <a:fld id="{F30F4038-53D1-4779-905E-1E5BB455A277}" type="slidenum">
              <a:rPr lang="en-US" altLang="en-US">
                <a:solidFill>
                  <a:srgbClr val="000000"/>
                </a:solidFill>
              </a:rPr>
              <a:pPr eaLnBrk="1" hangingPunct="1"/>
              <a:t>119</a:t>
            </a:fld>
            <a:endParaRPr lang="en-US" altLang="en-US">
              <a:solidFill>
                <a:srgbClr val="000000"/>
              </a:solidFill>
            </a:endParaRPr>
          </a:p>
        </p:txBody>
      </p:sp>
      <p:pic>
        <p:nvPicPr>
          <p:cNvPr id="3077" name="Picture 1">
            <a:extLst>
              <a:ext uri="{FF2B5EF4-FFF2-40B4-BE49-F238E27FC236}">
                <a16:creationId xmlns:a16="http://schemas.microsoft.com/office/drawing/2014/main" id="{780F058D-46D3-4373-80DF-18CBF9B991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9670" y="188913"/>
            <a:ext cx="4422775" cy="464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122" name="Rectangle 2">
            <a:extLst>
              <a:ext uri="{FF2B5EF4-FFF2-40B4-BE49-F238E27FC236}">
                <a16:creationId xmlns:a16="http://schemas.microsoft.com/office/drawing/2014/main" id="{2E2BF8A8-40CD-4298-84C3-A0192983421F}"/>
              </a:ext>
            </a:extLst>
          </p:cNvPr>
          <p:cNvSpPr>
            <a:spLocks noGrp="1" noChangeArrowheads="1"/>
          </p:cNvSpPr>
          <p:nvPr>
            <p:ph type="body"/>
          </p:nvPr>
        </p:nvSpPr>
        <p:spPr>
          <a:xfrm>
            <a:off x="1415256" y="836614"/>
            <a:ext cx="7416800" cy="6021387"/>
          </a:xfrm>
        </p:spPr>
        <p:txBody>
          <a:bodyPr anchor="t"/>
          <a:lstStyle/>
          <a:p>
            <a:pPr marL="342900" indent="-339725">
              <a:spcBef>
                <a:spcPts val="4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600" dirty="0"/>
              <a:t>Positive semi definite matrix </a:t>
            </a:r>
            <a:r>
              <a:rPr lang="en-US" sz="1600" b="1" dirty="0"/>
              <a:t>M</a:t>
            </a:r>
            <a:r>
              <a:rPr lang="en-US" sz="1600" dirty="0"/>
              <a:t> can be defined as:</a:t>
            </a:r>
          </a:p>
          <a:p>
            <a:pPr marL="342900" indent="-339725">
              <a:spcBef>
                <a:spcPts val="4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600" dirty="0"/>
              <a:t>                            </a:t>
            </a:r>
            <a:r>
              <a:rPr lang="en-US" sz="1600" b="1" dirty="0"/>
              <a:t>M </a:t>
            </a:r>
            <a:r>
              <a:rPr lang="en-US" sz="1600" dirty="0"/>
              <a:t>=</a:t>
            </a:r>
            <a:r>
              <a:rPr lang="en-US" sz="1600" b="1" dirty="0"/>
              <a:t> U D U</a:t>
            </a:r>
            <a:r>
              <a:rPr lang="en-US" sz="1600" b="1" baseline="30000" dirty="0"/>
              <a:t>T</a:t>
            </a:r>
          </a:p>
          <a:p>
            <a:pPr marL="342900" indent="-339725">
              <a:spcBef>
                <a:spcPts val="4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US" sz="1600" b="1" baseline="30000" dirty="0"/>
          </a:p>
          <a:p>
            <a:pPr marL="342900" indent="-339725">
              <a:spcBef>
                <a:spcPts val="4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600" dirty="0"/>
              <a:t>Matrices U and </a:t>
            </a:r>
            <a:r>
              <a:rPr lang="en-US" sz="1600" b="1" dirty="0"/>
              <a:t>D</a:t>
            </a:r>
            <a:r>
              <a:rPr lang="en-US" sz="1600" dirty="0"/>
              <a:t> are defined using the formula:</a:t>
            </a:r>
          </a:p>
          <a:p>
            <a:pPr marL="342900" indent="-339725">
              <a:spcBef>
                <a:spcPts val="4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600" dirty="0"/>
              <a:t>      </a:t>
            </a:r>
          </a:p>
          <a:p>
            <a:pPr marL="342900" indent="-339725">
              <a:spcBef>
                <a:spcPts val="4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US" sz="1600" dirty="0"/>
          </a:p>
          <a:p>
            <a:pPr marL="342900" indent="-339725">
              <a:spcBef>
                <a:spcPts val="4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US" sz="1600" dirty="0"/>
          </a:p>
          <a:p>
            <a:pPr marL="342900" indent="-339725">
              <a:spcBef>
                <a:spcPts val="4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600" dirty="0"/>
              <a:t>which is recursively updated using the formula:</a:t>
            </a:r>
          </a:p>
          <a:p>
            <a:pPr marL="342900" indent="-339725">
              <a:spcBef>
                <a:spcPts val="4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800" dirty="0"/>
              <a:t>       </a:t>
            </a:r>
          </a:p>
          <a:p>
            <a:pPr marL="342900" indent="-339725">
              <a:spcBef>
                <a:spcPts val="4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800" dirty="0"/>
              <a:t>                             </a:t>
            </a:r>
          </a:p>
          <a:p>
            <a:pPr marL="342900" indent="-339725">
              <a:spcBef>
                <a:spcPts val="7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800" dirty="0"/>
              <a:t>                               </a:t>
            </a:r>
            <a:r>
              <a:rPr lang="en-US" sz="2800" b="1" dirty="0"/>
              <a:t>a.</a:t>
            </a:r>
          </a:p>
          <a:p>
            <a:pPr marL="342900" indent="-339725">
              <a:spcBef>
                <a:spcPts val="3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US" sz="1400" b="1" dirty="0"/>
          </a:p>
          <a:p>
            <a:pPr marL="342900" indent="-339725">
              <a:spcBef>
                <a:spcPts val="3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400" b="1" dirty="0"/>
              <a:t>Legend:</a:t>
            </a:r>
          </a:p>
          <a:p>
            <a:pPr marL="342900" indent="-339725">
              <a:spcBef>
                <a:spcPts val="3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400" dirty="0"/>
              <a:t> SAA1 – Cells involved in root covariance update, and the first step of back substitution;</a:t>
            </a:r>
          </a:p>
          <a:p>
            <a:pPr marL="342900" indent="-339725">
              <a:spcBef>
                <a:spcPts val="3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400" dirty="0"/>
              <a:t> SAA2 -  Cells involved in root covariance update, and in both steps of back substitution;</a:t>
            </a:r>
          </a:p>
          <a:p>
            <a:pPr marL="342900" indent="-339725">
              <a:spcBef>
                <a:spcPts val="3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400" b="1" dirty="0"/>
              <a:t>U</a:t>
            </a:r>
            <a:r>
              <a:rPr lang="en-US" sz="1400" dirty="0"/>
              <a:t> – Lower triangular matrix with unit diagonal elements</a:t>
            </a:r>
          </a:p>
          <a:p>
            <a:pPr marL="342900" indent="-339725">
              <a:spcBef>
                <a:spcPts val="3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400" b="1" dirty="0"/>
              <a:t>D</a:t>
            </a:r>
            <a:r>
              <a:rPr lang="en-US" sz="1400" dirty="0"/>
              <a:t> – Diagonal matrix with positive or zero diagonal elements</a:t>
            </a:r>
          </a:p>
          <a:p>
            <a:pPr marL="342900" indent="-339725">
              <a:spcBef>
                <a:spcPts val="3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400" dirty="0"/>
              <a:t>b – A scalar initially set to 1</a:t>
            </a:r>
          </a:p>
          <a:p>
            <a:pPr marL="342900" indent="-339725">
              <a:spcBef>
                <a:spcPts val="3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400" dirty="0"/>
              <a:t>K – Iteration count. </a:t>
            </a:r>
          </a:p>
          <a:p>
            <a:pPr marL="342900" indent="-339725">
              <a:spcBef>
                <a:spcPts val="3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sz="1400" dirty="0"/>
              <a:t> </a:t>
            </a:r>
          </a:p>
          <a:p>
            <a:pPr marL="342900" indent="-339725">
              <a:spcBef>
                <a:spcPts val="35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US" sz="1400" dirty="0"/>
          </a:p>
        </p:txBody>
      </p:sp>
      <p:graphicFrame>
        <p:nvGraphicFramePr>
          <p:cNvPr id="3074" name="Object 3">
            <a:extLst>
              <a:ext uri="{FF2B5EF4-FFF2-40B4-BE49-F238E27FC236}">
                <a16:creationId xmlns:a16="http://schemas.microsoft.com/office/drawing/2014/main" id="{A40D7353-9DA1-46AC-B371-36EDAB6CBB13}"/>
              </a:ext>
            </a:extLst>
          </p:cNvPr>
          <p:cNvGraphicFramePr>
            <a:graphicFrameLocks noChangeAspect="1"/>
          </p:cNvGraphicFramePr>
          <p:nvPr/>
        </p:nvGraphicFramePr>
        <p:xfrm>
          <a:off x="2494757" y="1989139"/>
          <a:ext cx="2447925" cy="617537"/>
        </p:xfrm>
        <a:graphic>
          <a:graphicData uri="http://schemas.openxmlformats.org/presentationml/2006/ole">
            <mc:AlternateContent xmlns:mc="http://schemas.openxmlformats.org/markup-compatibility/2006">
              <mc:Choice xmlns:v="urn:schemas-microsoft-com:vml" Requires="v">
                <p:oleObj spid="_x0000_s3102" r:id="rId5" imgW="1832400" imgH="432000" progId="">
                  <p:embed/>
                </p:oleObj>
              </mc:Choice>
              <mc:Fallback>
                <p:oleObj r:id="rId5" imgW="1832400" imgH="432000" progId="">
                  <p:embed/>
                  <p:pic>
                    <p:nvPicPr>
                      <p:cNvPr id="3074" name="Object 3">
                        <a:extLst>
                          <a:ext uri="{FF2B5EF4-FFF2-40B4-BE49-F238E27FC236}">
                            <a16:creationId xmlns:a16="http://schemas.microsoft.com/office/drawing/2014/main" id="{A40D7353-9DA1-46AC-B371-36EDAB6CBB1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4757" y="1989139"/>
                        <a:ext cx="2447925" cy="617537"/>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5" name="Object 4">
            <a:extLst>
              <a:ext uri="{FF2B5EF4-FFF2-40B4-BE49-F238E27FC236}">
                <a16:creationId xmlns:a16="http://schemas.microsoft.com/office/drawing/2014/main" id="{F43DBDFD-1853-4380-89B5-292EFD2BBB88}"/>
              </a:ext>
            </a:extLst>
          </p:cNvPr>
          <p:cNvGraphicFramePr>
            <a:graphicFrameLocks noChangeAspect="1"/>
          </p:cNvGraphicFramePr>
          <p:nvPr/>
        </p:nvGraphicFramePr>
        <p:xfrm>
          <a:off x="1847057" y="3068638"/>
          <a:ext cx="3527425" cy="374650"/>
        </p:xfrm>
        <a:graphic>
          <a:graphicData uri="http://schemas.openxmlformats.org/presentationml/2006/ole">
            <mc:AlternateContent xmlns:mc="http://schemas.openxmlformats.org/markup-compatibility/2006">
              <mc:Choice xmlns:v="urn:schemas-microsoft-com:vml" Requires="v">
                <p:oleObj spid="_x0000_s3103" r:id="rId7" imgW="2527200" imgH="224280" progId="">
                  <p:embed/>
                </p:oleObj>
              </mc:Choice>
              <mc:Fallback>
                <p:oleObj r:id="rId7" imgW="2527200" imgH="224280" progId="">
                  <p:embed/>
                  <p:pic>
                    <p:nvPicPr>
                      <p:cNvPr id="3075" name="Object 4">
                        <a:extLst>
                          <a:ext uri="{FF2B5EF4-FFF2-40B4-BE49-F238E27FC236}">
                            <a16:creationId xmlns:a16="http://schemas.microsoft.com/office/drawing/2014/main" id="{F43DBDFD-1853-4380-89B5-292EFD2BBB8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47057" y="3068638"/>
                        <a:ext cx="3527425" cy="374650"/>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graphicFrame>
        <p:nvGraphicFramePr>
          <p:cNvPr id="1718" name="Table 2"/>
          <p:cNvGraphicFramePr/>
          <p:nvPr>
            <p:extLst>
              <p:ext uri="{D42A27DB-BD31-4B8C-83A1-F6EECF244321}">
                <p14:modId xmlns:p14="http://schemas.microsoft.com/office/powerpoint/2010/main" val="1149607780"/>
              </p:ext>
            </p:extLst>
          </p:nvPr>
        </p:nvGraphicFramePr>
        <p:xfrm>
          <a:off x="838200" y="907214"/>
          <a:ext cx="10515602" cy="3673914"/>
        </p:xfrm>
        <a:graphic>
          <a:graphicData uri="http://schemas.openxmlformats.org/drawingml/2006/table">
            <a:tbl>
              <a:tblPr firstRow="1" firstCol="1" bandRow="1">
                <a:tableStyleId>{4C3C2611-4C71-4FC5-86AE-919BDF0F9419}</a:tableStyleId>
              </a:tblPr>
              <a:tblGrid>
                <a:gridCol w="1834594">
                  <a:extLst>
                    <a:ext uri="{9D8B030D-6E8A-4147-A177-3AD203B41FA5}">
                      <a16:colId xmlns:a16="http://schemas.microsoft.com/office/drawing/2014/main" val="20000"/>
                    </a:ext>
                  </a:extLst>
                </a:gridCol>
                <a:gridCol w="2585697">
                  <a:extLst>
                    <a:ext uri="{9D8B030D-6E8A-4147-A177-3AD203B41FA5}">
                      <a16:colId xmlns:a16="http://schemas.microsoft.com/office/drawing/2014/main" val="20001"/>
                    </a:ext>
                  </a:extLst>
                </a:gridCol>
                <a:gridCol w="693330">
                  <a:extLst>
                    <a:ext uri="{9D8B030D-6E8A-4147-A177-3AD203B41FA5}">
                      <a16:colId xmlns:a16="http://schemas.microsoft.com/office/drawing/2014/main" val="20002"/>
                    </a:ext>
                  </a:extLst>
                </a:gridCol>
                <a:gridCol w="835986">
                  <a:extLst>
                    <a:ext uri="{9D8B030D-6E8A-4147-A177-3AD203B41FA5}">
                      <a16:colId xmlns:a16="http://schemas.microsoft.com/office/drawing/2014/main" val="20003"/>
                    </a:ext>
                  </a:extLst>
                </a:gridCol>
                <a:gridCol w="1286305">
                  <a:extLst>
                    <a:ext uri="{9D8B030D-6E8A-4147-A177-3AD203B41FA5}">
                      <a16:colId xmlns:a16="http://schemas.microsoft.com/office/drawing/2014/main" val="20004"/>
                    </a:ext>
                  </a:extLst>
                </a:gridCol>
                <a:gridCol w="1605997">
                  <a:extLst>
                    <a:ext uri="{9D8B030D-6E8A-4147-A177-3AD203B41FA5}">
                      <a16:colId xmlns:a16="http://schemas.microsoft.com/office/drawing/2014/main" val="20005"/>
                    </a:ext>
                  </a:extLst>
                </a:gridCol>
                <a:gridCol w="861769">
                  <a:extLst>
                    <a:ext uri="{9D8B030D-6E8A-4147-A177-3AD203B41FA5}">
                      <a16:colId xmlns:a16="http://schemas.microsoft.com/office/drawing/2014/main" val="20006"/>
                    </a:ext>
                  </a:extLst>
                </a:gridCol>
                <a:gridCol w="811924">
                  <a:extLst>
                    <a:ext uri="{9D8B030D-6E8A-4147-A177-3AD203B41FA5}">
                      <a16:colId xmlns:a16="http://schemas.microsoft.com/office/drawing/2014/main" val="20007"/>
                    </a:ext>
                  </a:extLst>
                </a:gridCol>
              </a:tblGrid>
              <a:tr h="383768">
                <a:tc>
                  <a:txBody>
                    <a:bodyPr/>
                    <a:lstStyle/>
                    <a:p>
                      <a:pPr algn="l">
                        <a:lnSpc>
                          <a:spcPct val="107000"/>
                        </a:lnSpc>
                        <a:spcBef>
                          <a:spcPts val="800"/>
                        </a:spcBef>
                        <a:defRPr sz="1800" b="0">
                          <a:solidFill>
                            <a:srgbClr val="000000"/>
                          </a:solidFill>
                        </a:defRPr>
                      </a:pPr>
                      <a:r>
                        <a:rPr sz="1100" b="1">
                          <a:solidFill>
                            <a:srgbClr val="FFFFFF"/>
                          </a:solidFill>
                        </a:rPr>
                        <a:t>Company</a:t>
                      </a:r>
                    </a:p>
                  </a:txBody>
                  <a:tcPr marL="0" marR="0" marT="0" marB="0" horzOverflow="overflow">
                    <a:solidFill>
                      <a:srgbClr val="4472C4"/>
                    </a:solidFill>
                  </a:tcPr>
                </a:tc>
                <a:tc>
                  <a:txBody>
                    <a:bodyPr/>
                    <a:lstStyle/>
                    <a:p>
                      <a:pPr algn="l">
                        <a:lnSpc>
                          <a:spcPct val="107000"/>
                        </a:lnSpc>
                        <a:spcBef>
                          <a:spcPts val="800"/>
                        </a:spcBef>
                        <a:defRPr sz="1800" b="0">
                          <a:solidFill>
                            <a:srgbClr val="000000"/>
                          </a:solidFill>
                        </a:defRPr>
                      </a:pPr>
                      <a:r>
                        <a:rPr sz="1100" b="1" dirty="0">
                          <a:solidFill>
                            <a:srgbClr val="FFFFFF"/>
                          </a:solidFill>
                        </a:rPr>
                        <a:t>Product name</a:t>
                      </a:r>
                    </a:p>
                  </a:txBody>
                  <a:tcPr marL="0" marR="0" marT="0" marB="0" horzOverflow="overflow">
                    <a:solidFill>
                      <a:srgbClr val="4472C4"/>
                    </a:solidFill>
                  </a:tcPr>
                </a:tc>
                <a:tc>
                  <a:txBody>
                    <a:bodyPr/>
                    <a:lstStyle/>
                    <a:p>
                      <a:pPr algn="l">
                        <a:lnSpc>
                          <a:spcPct val="107000"/>
                        </a:lnSpc>
                        <a:spcBef>
                          <a:spcPts val="800"/>
                        </a:spcBef>
                        <a:defRPr sz="1800" b="0">
                          <a:solidFill>
                            <a:srgbClr val="000000"/>
                          </a:solidFill>
                        </a:defRPr>
                      </a:pPr>
                      <a:r>
                        <a:rPr sz="1100" b="1">
                          <a:solidFill>
                            <a:srgbClr val="FFFFFF"/>
                          </a:solidFill>
                        </a:rPr>
                        <a:t>Country</a:t>
                      </a:r>
                    </a:p>
                  </a:txBody>
                  <a:tcPr marL="0" marR="0" marT="0" marB="0" horzOverflow="overflow">
                    <a:solidFill>
                      <a:srgbClr val="4472C4"/>
                    </a:solidFill>
                  </a:tcPr>
                </a:tc>
                <a:tc>
                  <a:txBody>
                    <a:bodyPr/>
                    <a:lstStyle/>
                    <a:p>
                      <a:pPr algn="l">
                        <a:lnSpc>
                          <a:spcPct val="107000"/>
                        </a:lnSpc>
                        <a:spcBef>
                          <a:spcPts val="800"/>
                        </a:spcBef>
                        <a:defRPr sz="1800" b="0">
                          <a:solidFill>
                            <a:srgbClr val="000000"/>
                          </a:solidFill>
                        </a:defRPr>
                      </a:pPr>
                      <a:r>
                        <a:rPr sz="1100" b="1">
                          <a:solidFill>
                            <a:srgbClr val="FFFFFF"/>
                          </a:solidFill>
                        </a:rPr>
                        <a:t>City</a:t>
                      </a:r>
                    </a:p>
                  </a:txBody>
                  <a:tcPr marL="0" marR="0" marT="0" marB="0" horzOverflow="overflow">
                    <a:solidFill>
                      <a:srgbClr val="4472C4"/>
                    </a:solidFill>
                  </a:tcPr>
                </a:tc>
                <a:tc>
                  <a:txBody>
                    <a:bodyPr/>
                    <a:lstStyle/>
                    <a:p>
                      <a:pPr algn="l">
                        <a:lnSpc>
                          <a:spcPct val="107000"/>
                        </a:lnSpc>
                        <a:spcBef>
                          <a:spcPts val="800"/>
                        </a:spcBef>
                        <a:defRPr sz="1800" b="0">
                          <a:solidFill>
                            <a:srgbClr val="000000"/>
                          </a:solidFill>
                        </a:defRPr>
                      </a:pPr>
                      <a:r>
                        <a:rPr sz="1100" b="1">
                          <a:solidFill>
                            <a:srgbClr val="FFFFFF"/>
                          </a:solidFill>
                        </a:rPr>
                        <a:t>Number of CPU cores</a:t>
                      </a:r>
                    </a:p>
                  </a:txBody>
                  <a:tcPr marL="0" marR="0" marT="0" marB="0" horzOverflow="overflow">
                    <a:solidFill>
                      <a:srgbClr val="4472C4"/>
                    </a:solidFill>
                  </a:tcPr>
                </a:tc>
                <a:tc>
                  <a:txBody>
                    <a:bodyPr/>
                    <a:lstStyle/>
                    <a:p>
                      <a:pPr algn="l">
                        <a:lnSpc>
                          <a:spcPct val="107000"/>
                        </a:lnSpc>
                        <a:spcBef>
                          <a:spcPts val="800"/>
                        </a:spcBef>
                        <a:defRPr sz="1800" b="0">
                          <a:solidFill>
                            <a:srgbClr val="000000"/>
                          </a:solidFill>
                        </a:defRPr>
                      </a:pPr>
                      <a:r>
                        <a:rPr sz="1100" b="1">
                          <a:solidFill>
                            <a:srgbClr val="FFFFFF"/>
                          </a:solidFill>
                        </a:rPr>
                        <a:t>Number of GPU cores</a:t>
                      </a:r>
                    </a:p>
                  </a:txBody>
                  <a:tcPr marL="0" marR="0" marT="0" marB="0" horzOverflow="overflow">
                    <a:solidFill>
                      <a:srgbClr val="4472C4"/>
                    </a:solidFill>
                  </a:tcPr>
                </a:tc>
                <a:tc>
                  <a:txBody>
                    <a:bodyPr/>
                    <a:lstStyle/>
                    <a:p>
                      <a:pPr algn="l">
                        <a:lnSpc>
                          <a:spcPct val="107000"/>
                        </a:lnSpc>
                        <a:spcBef>
                          <a:spcPts val="800"/>
                        </a:spcBef>
                        <a:defRPr sz="1800" b="0">
                          <a:solidFill>
                            <a:srgbClr val="000000"/>
                          </a:solidFill>
                        </a:defRPr>
                      </a:pPr>
                      <a:r>
                        <a:rPr sz="1100" b="1">
                          <a:solidFill>
                            <a:srgbClr val="FFFFFF"/>
                          </a:solidFill>
                        </a:rPr>
                        <a:t>CPU clock rate</a:t>
                      </a:r>
                    </a:p>
                  </a:txBody>
                  <a:tcPr marL="0" marR="0" marT="0" marB="0" horzOverflow="overflow">
                    <a:solidFill>
                      <a:srgbClr val="4472C4"/>
                    </a:solidFill>
                  </a:tcPr>
                </a:tc>
                <a:tc>
                  <a:txBody>
                    <a:bodyPr/>
                    <a:lstStyle/>
                    <a:p>
                      <a:pPr algn="l">
                        <a:lnSpc>
                          <a:spcPct val="107000"/>
                        </a:lnSpc>
                        <a:spcBef>
                          <a:spcPts val="800"/>
                        </a:spcBef>
                        <a:defRPr sz="1800" b="0">
                          <a:solidFill>
                            <a:srgbClr val="000000"/>
                          </a:solidFill>
                        </a:defRPr>
                      </a:pPr>
                      <a:r>
                        <a:rPr sz="1100" b="1">
                          <a:solidFill>
                            <a:srgbClr val="FFFFFF"/>
                          </a:solidFill>
                        </a:rPr>
                        <a:t>Launched</a:t>
                      </a:r>
                    </a:p>
                  </a:txBody>
                  <a:tcPr marL="0" marR="0" marT="0" marB="0" horzOverflow="overflow">
                    <a:solidFill>
                      <a:srgbClr val="4472C4"/>
                    </a:solidFill>
                  </a:tcPr>
                </a:tc>
                <a:extLst>
                  <a:ext uri="{0D108BD9-81ED-4DB2-BD59-A6C34878D82A}">
                    <a16:rowId xmlns:a16="http://schemas.microsoft.com/office/drawing/2014/main" val="10000"/>
                  </a:ext>
                </a:extLst>
              </a:tr>
              <a:tr h="383768">
                <a:tc>
                  <a:txBody>
                    <a:bodyPr/>
                    <a:lstStyle/>
                    <a:p>
                      <a:pPr algn="l">
                        <a:lnSpc>
                          <a:spcPct val="107000"/>
                        </a:lnSpc>
                        <a:spcBef>
                          <a:spcPts val="800"/>
                        </a:spcBef>
                        <a:defRPr sz="1800" b="0">
                          <a:solidFill>
                            <a:srgbClr val="000000"/>
                          </a:solidFill>
                        </a:defRPr>
                      </a:pPr>
                      <a:r>
                        <a:rPr sz="1100" b="1">
                          <a:solidFill>
                            <a:srgbClr val="FFFFFF"/>
                          </a:solidFill>
                        </a:rPr>
                        <a:t>Alibaba</a:t>
                      </a:r>
                    </a:p>
                  </a:txBody>
                  <a:tcPr marL="0" marR="0" marT="0" marB="0" horzOverflow="overflow">
                    <a:solidFill>
                      <a:srgbClr val="4472C4"/>
                    </a:solidFill>
                  </a:tcPr>
                </a:tc>
                <a:tc>
                  <a:txBody>
                    <a:bodyPr/>
                    <a:lstStyle/>
                    <a:p>
                      <a:pPr algn="l">
                        <a:lnSpc>
                          <a:spcPct val="107000"/>
                        </a:lnSpc>
                        <a:spcBef>
                          <a:spcPts val="800"/>
                        </a:spcBef>
                        <a:defRPr sz="1800"/>
                      </a:pPr>
                      <a:r>
                        <a:rPr sz="1100"/>
                        <a:t>XT910</a:t>
                      </a:r>
                    </a:p>
                  </a:txBody>
                  <a:tcPr marL="0" marR="0" marT="0" marB="0" horzOverflow="overflow">
                    <a:solidFill>
                      <a:srgbClr val="CDD4EA"/>
                    </a:solidFill>
                  </a:tcPr>
                </a:tc>
                <a:tc>
                  <a:txBody>
                    <a:bodyPr/>
                    <a:lstStyle/>
                    <a:p>
                      <a:pPr algn="l">
                        <a:lnSpc>
                          <a:spcPct val="107000"/>
                        </a:lnSpc>
                        <a:spcBef>
                          <a:spcPts val="800"/>
                        </a:spcBef>
                        <a:defRPr sz="1800"/>
                      </a:pPr>
                      <a:r>
                        <a:rPr sz="1100"/>
                        <a:t>China</a:t>
                      </a:r>
                    </a:p>
                  </a:txBody>
                  <a:tcPr marL="0" marR="0" marT="0" marB="0" horzOverflow="overflow">
                    <a:solidFill>
                      <a:srgbClr val="CDD4EA"/>
                    </a:solidFill>
                  </a:tcPr>
                </a:tc>
                <a:tc>
                  <a:txBody>
                    <a:bodyPr/>
                    <a:lstStyle/>
                    <a:p>
                      <a:pPr algn="l">
                        <a:lnSpc>
                          <a:spcPct val="107000"/>
                        </a:lnSpc>
                        <a:spcBef>
                          <a:spcPts val="800"/>
                        </a:spcBef>
                        <a:defRPr sz="1800"/>
                      </a:pPr>
                      <a:r>
                        <a:rPr sz="1100"/>
                        <a:t>Hangzhou</a:t>
                      </a:r>
                    </a:p>
                  </a:txBody>
                  <a:tcPr marL="0" marR="0" marT="0" marB="0" horzOverflow="overflow">
                    <a:solidFill>
                      <a:srgbClr val="CDD4EA"/>
                    </a:solidFill>
                  </a:tcPr>
                </a:tc>
                <a:tc>
                  <a:txBody>
                    <a:bodyPr/>
                    <a:lstStyle/>
                    <a:p>
                      <a:pPr algn="l">
                        <a:lnSpc>
                          <a:spcPct val="107000"/>
                        </a:lnSpc>
                        <a:spcBef>
                          <a:spcPts val="800"/>
                        </a:spcBef>
                        <a:defRPr sz="1800"/>
                      </a:pPr>
                      <a:r>
                        <a:rPr sz="1100"/>
                        <a:t>1/2/4 per cluster</a:t>
                      </a:r>
                    </a:p>
                  </a:txBody>
                  <a:tcPr marL="0" marR="0" marT="0" marB="0" horzOverflow="overflow">
                    <a:solidFill>
                      <a:srgbClr val="CDD4EA"/>
                    </a:solidFill>
                  </a:tcPr>
                </a:tc>
                <a:tc>
                  <a:txBody>
                    <a:bodyPr/>
                    <a:lstStyle/>
                    <a:p>
                      <a:pPr algn="l">
                        <a:lnSpc>
                          <a:spcPct val="107000"/>
                        </a:lnSpc>
                        <a:spcBef>
                          <a:spcPts val="800"/>
                        </a:spcBef>
                        <a:defRPr sz="1800"/>
                      </a:pPr>
                      <a:r>
                        <a:rPr sz="1100"/>
                        <a:t>N/A</a:t>
                      </a:r>
                    </a:p>
                  </a:txBody>
                  <a:tcPr marL="0" marR="0" marT="0" marB="0" horzOverflow="overflow">
                    <a:solidFill>
                      <a:srgbClr val="CDD4EA"/>
                    </a:solidFill>
                  </a:tcPr>
                </a:tc>
                <a:tc>
                  <a:txBody>
                    <a:bodyPr/>
                    <a:lstStyle/>
                    <a:p>
                      <a:pPr algn="l">
                        <a:lnSpc>
                          <a:spcPct val="107000"/>
                        </a:lnSpc>
                        <a:spcBef>
                          <a:spcPts val="800"/>
                        </a:spcBef>
                        <a:defRPr sz="1800"/>
                      </a:pPr>
                      <a:r>
                        <a:rPr sz="1100"/>
                        <a:t>2.0 – 2.5 GHz</a:t>
                      </a:r>
                    </a:p>
                  </a:txBody>
                  <a:tcPr marL="0" marR="0" marT="0" marB="0" horzOverflow="overflow">
                    <a:solidFill>
                      <a:srgbClr val="CDD4EA"/>
                    </a:solidFill>
                  </a:tcPr>
                </a:tc>
                <a:tc>
                  <a:txBody>
                    <a:bodyPr/>
                    <a:lstStyle/>
                    <a:p>
                      <a:pPr algn="l">
                        <a:lnSpc>
                          <a:spcPct val="107000"/>
                        </a:lnSpc>
                        <a:spcBef>
                          <a:spcPts val="800"/>
                        </a:spcBef>
                        <a:defRPr sz="1800"/>
                      </a:pPr>
                      <a:r>
                        <a:rPr sz="1100"/>
                        <a:t>2020</a:t>
                      </a:r>
                    </a:p>
                  </a:txBody>
                  <a:tcPr marL="0" marR="0" marT="0" marB="0" horzOverflow="overflow">
                    <a:solidFill>
                      <a:srgbClr val="CDD4EA"/>
                    </a:solidFill>
                  </a:tcPr>
                </a:tc>
                <a:extLst>
                  <a:ext uri="{0D108BD9-81ED-4DB2-BD59-A6C34878D82A}">
                    <a16:rowId xmlns:a16="http://schemas.microsoft.com/office/drawing/2014/main" val="10001"/>
                  </a:ext>
                </a:extLst>
              </a:tr>
              <a:tr h="383768">
                <a:tc>
                  <a:txBody>
                    <a:bodyPr/>
                    <a:lstStyle/>
                    <a:p>
                      <a:pPr algn="l">
                        <a:lnSpc>
                          <a:spcPct val="107000"/>
                        </a:lnSpc>
                        <a:spcBef>
                          <a:spcPts val="800"/>
                        </a:spcBef>
                        <a:defRPr sz="1800" b="0">
                          <a:solidFill>
                            <a:srgbClr val="000000"/>
                          </a:solidFill>
                        </a:defRPr>
                      </a:pPr>
                      <a:r>
                        <a:rPr sz="1100" b="1">
                          <a:solidFill>
                            <a:srgbClr val="FFFFFF"/>
                          </a:solidFill>
                        </a:rPr>
                        <a:t>RISC-V</a:t>
                      </a:r>
                    </a:p>
                  </a:txBody>
                  <a:tcPr marL="0" marR="0" marT="0" marB="0" horzOverflow="overflow">
                    <a:solidFill>
                      <a:srgbClr val="4472C4"/>
                    </a:solidFill>
                  </a:tcPr>
                </a:tc>
                <a:tc>
                  <a:txBody>
                    <a:bodyPr/>
                    <a:lstStyle/>
                    <a:p>
                      <a:pPr algn="l">
                        <a:lnSpc>
                          <a:spcPct val="107000"/>
                        </a:lnSpc>
                        <a:spcBef>
                          <a:spcPts val="800"/>
                        </a:spcBef>
                        <a:defRPr sz="1800"/>
                      </a:pPr>
                      <a:r>
                        <a:rPr sz="1100"/>
                        <a:t>Micro Magic RISC-V Core [39]</a:t>
                      </a:r>
                    </a:p>
                  </a:txBody>
                  <a:tcPr marL="0" marR="0" marT="0" marB="0" horzOverflow="overflow">
                    <a:solidFill>
                      <a:srgbClr val="E8EBF5"/>
                    </a:solidFill>
                  </a:tcPr>
                </a:tc>
                <a:tc>
                  <a:txBody>
                    <a:bodyPr/>
                    <a:lstStyle/>
                    <a:p>
                      <a:pPr algn="l">
                        <a:lnSpc>
                          <a:spcPct val="107000"/>
                        </a:lnSpc>
                        <a:spcBef>
                          <a:spcPts val="800"/>
                        </a:spcBef>
                        <a:defRPr sz="1800"/>
                      </a:pPr>
                      <a:r>
                        <a:rPr sz="1100"/>
                        <a:t>US</a:t>
                      </a:r>
                    </a:p>
                  </a:txBody>
                  <a:tcPr marL="0" marR="0" marT="0" marB="0" horzOverflow="overflow">
                    <a:solidFill>
                      <a:srgbClr val="E8EBF5"/>
                    </a:solidFill>
                  </a:tcPr>
                </a:tc>
                <a:tc>
                  <a:txBody>
                    <a:bodyPr/>
                    <a:lstStyle/>
                    <a:p>
                      <a:pPr algn="l">
                        <a:lnSpc>
                          <a:spcPct val="107000"/>
                        </a:lnSpc>
                        <a:spcBef>
                          <a:spcPts val="800"/>
                        </a:spcBef>
                        <a:defRPr sz="1800"/>
                      </a:pPr>
                      <a:r>
                        <a:rPr sz="1100"/>
                        <a:t>San Francisco</a:t>
                      </a:r>
                    </a:p>
                  </a:txBody>
                  <a:tcPr marL="0" marR="0" marT="0" marB="0" horzOverflow="overflow">
                    <a:solidFill>
                      <a:srgbClr val="E8EBF5"/>
                    </a:solidFill>
                  </a:tcPr>
                </a:tc>
                <a:tc>
                  <a:txBody>
                    <a:bodyPr/>
                    <a:lstStyle/>
                    <a:p>
                      <a:pPr algn="l">
                        <a:lnSpc>
                          <a:spcPct val="107000"/>
                        </a:lnSpc>
                        <a:spcBef>
                          <a:spcPts val="800"/>
                        </a:spcBef>
                        <a:defRPr sz="1800"/>
                      </a:pPr>
                      <a:r>
                        <a:rPr sz="1100"/>
                        <a:t>1</a:t>
                      </a:r>
                    </a:p>
                  </a:txBody>
                  <a:tcPr marL="0" marR="0" marT="0" marB="0" horzOverflow="overflow">
                    <a:solidFill>
                      <a:srgbClr val="E8EBF5"/>
                    </a:solidFill>
                  </a:tcPr>
                </a:tc>
                <a:tc>
                  <a:txBody>
                    <a:bodyPr/>
                    <a:lstStyle/>
                    <a:p>
                      <a:pPr algn="l">
                        <a:lnSpc>
                          <a:spcPct val="107000"/>
                        </a:lnSpc>
                        <a:spcBef>
                          <a:spcPts val="800"/>
                        </a:spcBef>
                        <a:defRPr sz="1800"/>
                      </a:pPr>
                      <a:r>
                        <a:rPr sz="1100"/>
                        <a:t>N/A</a:t>
                      </a:r>
                    </a:p>
                  </a:txBody>
                  <a:tcPr marL="0" marR="0" marT="0" marB="0" horzOverflow="overflow">
                    <a:solidFill>
                      <a:srgbClr val="E8EBF5"/>
                    </a:solidFill>
                  </a:tcPr>
                </a:tc>
                <a:tc>
                  <a:txBody>
                    <a:bodyPr/>
                    <a:lstStyle/>
                    <a:p>
                      <a:pPr algn="l">
                        <a:lnSpc>
                          <a:spcPct val="107000"/>
                        </a:lnSpc>
                        <a:spcBef>
                          <a:spcPts val="800"/>
                        </a:spcBef>
                        <a:defRPr sz="1800"/>
                      </a:pPr>
                      <a:r>
                        <a:rPr sz="1100"/>
                        <a:t>4.25 – 5.19 GHz</a:t>
                      </a:r>
                    </a:p>
                  </a:txBody>
                  <a:tcPr marL="0" marR="0" marT="0" marB="0" horzOverflow="overflow">
                    <a:solidFill>
                      <a:srgbClr val="E8EBF5"/>
                    </a:solidFill>
                  </a:tcPr>
                </a:tc>
                <a:tc>
                  <a:txBody>
                    <a:bodyPr/>
                    <a:lstStyle/>
                    <a:p>
                      <a:pPr algn="l">
                        <a:lnSpc>
                          <a:spcPct val="107000"/>
                        </a:lnSpc>
                        <a:spcBef>
                          <a:spcPts val="800"/>
                        </a:spcBef>
                        <a:defRPr sz="1800"/>
                      </a:pPr>
                      <a:r>
                        <a:rPr sz="1100"/>
                        <a:t>2020</a:t>
                      </a:r>
                    </a:p>
                  </a:txBody>
                  <a:tcPr marL="0" marR="0" marT="0" marB="0" horzOverflow="overflow">
                    <a:solidFill>
                      <a:srgbClr val="E8EBF5"/>
                    </a:solidFill>
                  </a:tcPr>
                </a:tc>
                <a:extLst>
                  <a:ext uri="{0D108BD9-81ED-4DB2-BD59-A6C34878D82A}">
                    <a16:rowId xmlns:a16="http://schemas.microsoft.com/office/drawing/2014/main" val="10002"/>
                  </a:ext>
                </a:extLst>
              </a:tr>
              <a:tr h="383768">
                <a:tc>
                  <a:txBody>
                    <a:bodyPr/>
                    <a:lstStyle/>
                    <a:p>
                      <a:pPr algn="l">
                        <a:lnSpc>
                          <a:spcPct val="107000"/>
                        </a:lnSpc>
                        <a:spcBef>
                          <a:spcPts val="800"/>
                        </a:spcBef>
                        <a:defRPr sz="1800" b="0">
                          <a:solidFill>
                            <a:srgbClr val="000000"/>
                          </a:solidFill>
                        </a:defRPr>
                      </a:pPr>
                      <a:r>
                        <a:rPr sz="1100" b="1">
                          <a:solidFill>
                            <a:srgbClr val="FFFFFF"/>
                          </a:solidFill>
                        </a:rPr>
                        <a:t>SiFive</a:t>
                      </a:r>
                    </a:p>
                  </a:txBody>
                  <a:tcPr marL="0" marR="0" marT="0" marB="0" horzOverflow="overflow">
                    <a:solidFill>
                      <a:srgbClr val="4472C4"/>
                    </a:solidFill>
                  </a:tcPr>
                </a:tc>
                <a:tc>
                  <a:txBody>
                    <a:bodyPr/>
                    <a:lstStyle/>
                    <a:p>
                      <a:pPr algn="l">
                        <a:lnSpc>
                          <a:spcPct val="107000"/>
                        </a:lnSpc>
                        <a:spcBef>
                          <a:spcPts val="800"/>
                        </a:spcBef>
                        <a:defRPr sz="1800"/>
                      </a:pPr>
                      <a:r>
                        <a:rPr sz="1100"/>
                        <a:t>FU740 RISC-V SoC [25]</a:t>
                      </a:r>
                    </a:p>
                  </a:txBody>
                  <a:tcPr marL="0" marR="0" marT="0" marB="0" horzOverflow="overflow">
                    <a:solidFill>
                      <a:srgbClr val="CDD4EA"/>
                    </a:solidFill>
                  </a:tcPr>
                </a:tc>
                <a:tc>
                  <a:txBody>
                    <a:bodyPr/>
                    <a:lstStyle/>
                    <a:p>
                      <a:pPr algn="l">
                        <a:lnSpc>
                          <a:spcPct val="107000"/>
                        </a:lnSpc>
                        <a:spcBef>
                          <a:spcPts val="800"/>
                        </a:spcBef>
                        <a:defRPr sz="1800"/>
                      </a:pPr>
                      <a:r>
                        <a:rPr sz="1100"/>
                        <a:t>US</a:t>
                      </a:r>
                    </a:p>
                  </a:txBody>
                  <a:tcPr marL="0" marR="0" marT="0" marB="0" horzOverflow="overflow">
                    <a:solidFill>
                      <a:srgbClr val="CDD4EA"/>
                    </a:solidFill>
                  </a:tcPr>
                </a:tc>
                <a:tc>
                  <a:txBody>
                    <a:bodyPr/>
                    <a:lstStyle/>
                    <a:p>
                      <a:pPr algn="l">
                        <a:lnSpc>
                          <a:spcPct val="107000"/>
                        </a:lnSpc>
                        <a:spcBef>
                          <a:spcPts val="800"/>
                        </a:spcBef>
                        <a:defRPr sz="1800"/>
                      </a:pPr>
                      <a:r>
                        <a:rPr sz="1100"/>
                        <a:t>San Francisco</a:t>
                      </a:r>
                    </a:p>
                  </a:txBody>
                  <a:tcPr marL="0" marR="0" marT="0" marB="0" horzOverflow="overflow">
                    <a:solidFill>
                      <a:srgbClr val="CDD4EA"/>
                    </a:solidFill>
                  </a:tcPr>
                </a:tc>
                <a:tc>
                  <a:txBody>
                    <a:bodyPr/>
                    <a:lstStyle/>
                    <a:p>
                      <a:pPr algn="l">
                        <a:lnSpc>
                          <a:spcPct val="107000"/>
                        </a:lnSpc>
                        <a:spcBef>
                          <a:spcPts val="800"/>
                        </a:spcBef>
                        <a:defRPr sz="1800"/>
                      </a:pPr>
                      <a:r>
                        <a:rPr sz="1100"/>
                        <a:t>4</a:t>
                      </a:r>
                    </a:p>
                  </a:txBody>
                  <a:tcPr marL="0" marR="0" marT="0" marB="0" horzOverflow="overflow">
                    <a:solidFill>
                      <a:srgbClr val="CDD4EA"/>
                    </a:solidFill>
                  </a:tcPr>
                </a:tc>
                <a:tc>
                  <a:txBody>
                    <a:bodyPr/>
                    <a:lstStyle/>
                    <a:p>
                      <a:pPr algn="l">
                        <a:lnSpc>
                          <a:spcPct val="107000"/>
                        </a:lnSpc>
                        <a:spcBef>
                          <a:spcPts val="800"/>
                        </a:spcBef>
                        <a:defRPr sz="1800"/>
                      </a:pPr>
                      <a:r>
                        <a:rPr sz="1100"/>
                        <a:t>1</a:t>
                      </a:r>
                    </a:p>
                  </a:txBody>
                  <a:tcPr marL="0" marR="0" marT="0" marB="0" horzOverflow="overflow">
                    <a:solidFill>
                      <a:srgbClr val="CDD4EA"/>
                    </a:solidFill>
                  </a:tcPr>
                </a:tc>
                <a:tc>
                  <a:txBody>
                    <a:bodyPr/>
                    <a:lstStyle/>
                    <a:p>
                      <a:pPr algn="l">
                        <a:lnSpc>
                          <a:spcPct val="107000"/>
                        </a:lnSpc>
                        <a:spcBef>
                          <a:spcPts val="800"/>
                        </a:spcBef>
                        <a:defRPr sz="1800"/>
                      </a:pPr>
                      <a:r>
                        <a:rPr sz="1100"/>
                        <a:t>1.4 – 1.5 GHz</a:t>
                      </a:r>
                    </a:p>
                  </a:txBody>
                  <a:tcPr marL="0" marR="0" marT="0" marB="0" horzOverflow="overflow">
                    <a:solidFill>
                      <a:srgbClr val="CDD4EA"/>
                    </a:solidFill>
                  </a:tcPr>
                </a:tc>
                <a:tc>
                  <a:txBody>
                    <a:bodyPr/>
                    <a:lstStyle/>
                    <a:p>
                      <a:pPr algn="l">
                        <a:lnSpc>
                          <a:spcPct val="107000"/>
                        </a:lnSpc>
                        <a:spcBef>
                          <a:spcPts val="800"/>
                        </a:spcBef>
                        <a:defRPr sz="1800"/>
                      </a:pPr>
                      <a:r>
                        <a:rPr sz="1100"/>
                        <a:t>2020</a:t>
                      </a:r>
                    </a:p>
                  </a:txBody>
                  <a:tcPr marL="0" marR="0" marT="0" marB="0" horzOverflow="overflow">
                    <a:solidFill>
                      <a:srgbClr val="CDD4EA"/>
                    </a:solidFill>
                  </a:tcPr>
                </a:tc>
                <a:extLst>
                  <a:ext uri="{0D108BD9-81ED-4DB2-BD59-A6C34878D82A}">
                    <a16:rowId xmlns:a16="http://schemas.microsoft.com/office/drawing/2014/main" val="10003"/>
                  </a:ext>
                </a:extLst>
              </a:tr>
              <a:tr h="383768">
                <a:tc>
                  <a:txBody>
                    <a:bodyPr/>
                    <a:lstStyle/>
                    <a:p>
                      <a:pPr algn="l">
                        <a:lnSpc>
                          <a:spcPct val="107000"/>
                        </a:lnSpc>
                        <a:spcBef>
                          <a:spcPts val="800"/>
                        </a:spcBef>
                        <a:defRPr sz="1800" b="0">
                          <a:solidFill>
                            <a:srgbClr val="000000"/>
                          </a:solidFill>
                        </a:defRPr>
                      </a:pPr>
                      <a:r>
                        <a:rPr sz="1100" b="1">
                          <a:solidFill>
                            <a:srgbClr val="FFFFFF"/>
                          </a:solidFill>
                        </a:rPr>
                        <a:t>AMD</a:t>
                      </a:r>
                    </a:p>
                  </a:txBody>
                  <a:tcPr marL="0" marR="0" marT="0" marB="0" horzOverflow="overflow">
                    <a:solidFill>
                      <a:srgbClr val="4472C4"/>
                    </a:solidFill>
                  </a:tcPr>
                </a:tc>
                <a:tc>
                  <a:txBody>
                    <a:bodyPr/>
                    <a:lstStyle/>
                    <a:p>
                      <a:pPr algn="l">
                        <a:lnSpc>
                          <a:spcPct val="107000"/>
                        </a:lnSpc>
                        <a:spcBef>
                          <a:spcPts val="800"/>
                        </a:spcBef>
                        <a:defRPr sz="1800"/>
                      </a:pPr>
                      <a:r>
                        <a:rPr sz="1100"/>
                        <a:t>AMD Ryzen™ 5 3400G with Radeon™ RX Vega 11 Graphics [24]</a:t>
                      </a:r>
                    </a:p>
                  </a:txBody>
                  <a:tcPr marL="0" marR="0" marT="0" marB="0" horzOverflow="overflow">
                    <a:solidFill>
                      <a:srgbClr val="E8EBF5"/>
                    </a:solidFill>
                  </a:tcPr>
                </a:tc>
                <a:tc>
                  <a:txBody>
                    <a:bodyPr/>
                    <a:lstStyle/>
                    <a:p>
                      <a:pPr algn="l">
                        <a:lnSpc>
                          <a:spcPct val="107000"/>
                        </a:lnSpc>
                        <a:spcBef>
                          <a:spcPts val="800"/>
                        </a:spcBef>
                        <a:defRPr sz="1800"/>
                      </a:pPr>
                      <a:r>
                        <a:rPr sz="1100"/>
                        <a:t>US</a:t>
                      </a:r>
                    </a:p>
                  </a:txBody>
                  <a:tcPr marL="0" marR="0" marT="0" marB="0" horzOverflow="overflow">
                    <a:solidFill>
                      <a:srgbClr val="E8EBF5"/>
                    </a:solidFill>
                  </a:tcPr>
                </a:tc>
                <a:tc>
                  <a:txBody>
                    <a:bodyPr/>
                    <a:lstStyle/>
                    <a:p>
                      <a:pPr algn="l">
                        <a:lnSpc>
                          <a:spcPct val="107000"/>
                        </a:lnSpc>
                        <a:spcBef>
                          <a:spcPts val="800"/>
                        </a:spcBef>
                        <a:defRPr sz="1800"/>
                      </a:pPr>
                      <a:r>
                        <a:rPr sz="1100"/>
                        <a:t>Santa Clara</a:t>
                      </a:r>
                    </a:p>
                  </a:txBody>
                  <a:tcPr marL="0" marR="0" marT="0" marB="0" horzOverflow="overflow">
                    <a:solidFill>
                      <a:srgbClr val="E8EBF5"/>
                    </a:solidFill>
                  </a:tcPr>
                </a:tc>
                <a:tc>
                  <a:txBody>
                    <a:bodyPr/>
                    <a:lstStyle/>
                    <a:p>
                      <a:pPr algn="l">
                        <a:lnSpc>
                          <a:spcPct val="107000"/>
                        </a:lnSpc>
                        <a:spcBef>
                          <a:spcPts val="800"/>
                        </a:spcBef>
                        <a:defRPr sz="1800"/>
                      </a:pPr>
                      <a:r>
                        <a:rPr sz="1100"/>
                        <a:t>4</a:t>
                      </a:r>
                    </a:p>
                  </a:txBody>
                  <a:tcPr marL="0" marR="0" marT="0" marB="0" horzOverflow="overflow">
                    <a:solidFill>
                      <a:srgbClr val="E8EBF5"/>
                    </a:solidFill>
                  </a:tcPr>
                </a:tc>
                <a:tc>
                  <a:txBody>
                    <a:bodyPr/>
                    <a:lstStyle/>
                    <a:p>
                      <a:pPr algn="l">
                        <a:lnSpc>
                          <a:spcPct val="107000"/>
                        </a:lnSpc>
                        <a:spcBef>
                          <a:spcPts val="800"/>
                        </a:spcBef>
                        <a:defRPr sz="1800"/>
                      </a:pPr>
                      <a:r>
                        <a:rPr sz="1100"/>
                        <a:t>11</a:t>
                      </a:r>
                    </a:p>
                  </a:txBody>
                  <a:tcPr marL="0" marR="0" marT="0" marB="0" horzOverflow="overflow">
                    <a:solidFill>
                      <a:srgbClr val="E8EBF5"/>
                    </a:solidFill>
                  </a:tcPr>
                </a:tc>
                <a:tc>
                  <a:txBody>
                    <a:bodyPr/>
                    <a:lstStyle/>
                    <a:p>
                      <a:pPr algn="l">
                        <a:lnSpc>
                          <a:spcPct val="107000"/>
                        </a:lnSpc>
                        <a:spcBef>
                          <a:spcPts val="800"/>
                        </a:spcBef>
                        <a:defRPr sz="1800"/>
                      </a:pPr>
                      <a:r>
                        <a:rPr sz="1100"/>
                        <a:t>3.7 – 4.2 GHz</a:t>
                      </a:r>
                    </a:p>
                  </a:txBody>
                  <a:tcPr marL="0" marR="0" marT="0" marB="0" horzOverflow="overflow">
                    <a:solidFill>
                      <a:srgbClr val="E8EBF5"/>
                    </a:solidFill>
                  </a:tcPr>
                </a:tc>
                <a:tc>
                  <a:txBody>
                    <a:bodyPr/>
                    <a:lstStyle/>
                    <a:p>
                      <a:pPr algn="l">
                        <a:lnSpc>
                          <a:spcPct val="107000"/>
                        </a:lnSpc>
                        <a:spcBef>
                          <a:spcPts val="800"/>
                        </a:spcBef>
                        <a:defRPr sz="1800"/>
                      </a:pPr>
                      <a:r>
                        <a:rPr sz="1100"/>
                        <a:t>2019</a:t>
                      </a:r>
                    </a:p>
                  </a:txBody>
                  <a:tcPr marL="0" marR="0" marT="0" marB="0" horzOverflow="overflow">
                    <a:solidFill>
                      <a:srgbClr val="E8EBF5"/>
                    </a:solidFill>
                  </a:tcPr>
                </a:tc>
                <a:extLst>
                  <a:ext uri="{0D108BD9-81ED-4DB2-BD59-A6C34878D82A}">
                    <a16:rowId xmlns:a16="http://schemas.microsoft.com/office/drawing/2014/main" val="10004"/>
                  </a:ext>
                </a:extLst>
              </a:tr>
              <a:tr h="207216">
                <a:tc>
                  <a:txBody>
                    <a:bodyPr/>
                    <a:lstStyle/>
                    <a:p>
                      <a:pPr algn="l">
                        <a:lnSpc>
                          <a:spcPct val="107000"/>
                        </a:lnSpc>
                        <a:spcBef>
                          <a:spcPts val="800"/>
                        </a:spcBef>
                        <a:defRPr sz="1800" b="0">
                          <a:solidFill>
                            <a:srgbClr val="000000"/>
                          </a:solidFill>
                        </a:defRPr>
                      </a:pPr>
                      <a:r>
                        <a:rPr sz="1100" b="1">
                          <a:solidFill>
                            <a:srgbClr val="FFFFFF"/>
                          </a:solidFill>
                        </a:rPr>
                        <a:t>Nvidia</a:t>
                      </a:r>
                    </a:p>
                  </a:txBody>
                  <a:tcPr marL="0" marR="0" marT="0" marB="0" horzOverflow="overflow">
                    <a:solidFill>
                      <a:srgbClr val="4472C4"/>
                    </a:solidFill>
                  </a:tcPr>
                </a:tc>
                <a:tc>
                  <a:txBody>
                    <a:bodyPr/>
                    <a:lstStyle/>
                    <a:p>
                      <a:pPr algn="l">
                        <a:lnSpc>
                          <a:spcPct val="107000"/>
                        </a:lnSpc>
                        <a:spcBef>
                          <a:spcPts val="800"/>
                        </a:spcBef>
                        <a:defRPr sz="1800"/>
                      </a:pPr>
                      <a:r>
                        <a:rPr sz="1100"/>
                        <a:t>Tegra Xavier [28]</a:t>
                      </a:r>
                    </a:p>
                  </a:txBody>
                  <a:tcPr marL="0" marR="0" marT="0" marB="0" horzOverflow="overflow">
                    <a:solidFill>
                      <a:srgbClr val="CDD4EA"/>
                    </a:solidFill>
                  </a:tcPr>
                </a:tc>
                <a:tc>
                  <a:txBody>
                    <a:bodyPr/>
                    <a:lstStyle/>
                    <a:p>
                      <a:pPr algn="l">
                        <a:lnSpc>
                          <a:spcPct val="107000"/>
                        </a:lnSpc>
                        <a:spcBef>
                          <a:spcPts val="800"/>
                        </a:spcBef>
                        <a:defRPr sz="1800"/>
                      </a:pPr>
                      <a:r>
                        <a:rPr sz="1100"/>
                        <a:t>US</a:t>
                      </a:r>
                    </a:p>
                  </a:txBody>
                  <a:tcPr marL="0" marR="0" marT="0" marB="0" horzOverflow="overflow">
                    <a:solidFill>
                      <a:srgbClr val="CDD4EA"/>
                    </a:solidFill>
                  </a:tcPr>
                </a:tc>
                <a:tc>
                  <a:txBody>
                    <a:bodyPr/>
                    <a:lstStyle/>
                    <a:p>
                      <a:pPr algn="l">
                        <a:lnSpc>
                          <a:spcPct val="107000"/>
                        </a:lnSpc>
                        <a:spcBef>
                          <a:spcPts val="800"/>
                        </a:spcBef>
                        <a:defRPr sz="1800"/>
                      </a:pPr>
                      <a:r>
                        <a:rPr sz="1100"/>
                        <a:t>Santa Clara</a:t>
                      </a:r>
                    </a:p>
                  </a:txBody>
                  <a:tcPr marL="0" marR="0" marT="0" marB="0" horzOverflow="overflow">
                    <a:solidFill>
                      <a:srgbClr val="CDD4EA"/>
                    </a:solidFill>
                  </a:tcPr>
                </a:tc>
                <a:tc>
                  <a:txBody>
                    <a:bodyPr/>
                    <a:lstStyle/>
                    <a:p>
                      <a:pPr algn="l">
                        <a:lnSpc>
                          <a:spcPct val="107000"/>
                        </a:lnSpc>
                        <a:spcBef>
                          <a:spcPts val="800"/>
                        </a:spcBef>
                        <a:defRPr sz="1800"/>
                      </a:pPr>
                      <a:r>
                        <a:rPr sz="1100"/>
                        <a:t>8</a:t>
                      </a:r>
                    </a:p>
                  </a:txBody>
                  <a:tcPr marL="0" marR="0" marT="0" marB="0" horzOverflow="overflow">
                    <a:solidFill>
                      <a:srgbClr val="CDD4EA"/>
                    </a:solidFill>
                  </a:tcPr>
                </a:tc>
                <a:tc>
                  <a:txBody>
                    <a:bodyPr/>
                    <a:lstStyle/>
                    <a:p>
                      <a:pPr algn="l">
                        <a:lnSpc>
                          <a:spcPct val="107000"/>
                        </a:lnSpc>
                        <a:spcBef>
                          <a:spcPts val="800"/>
                        </a:spcBef>
                        <a:defRPr sz="1800"/>
                      </a:pPr>
                      <a:r>
                        <a:rPr sz="1100"/>
                        <a:t>512 CUDA</a:t>
                      </a:r>
                    </a:p>
                  </a:txBody>
                  <a:tcPr marL="0" marR="0" marT="0" marB="0" horzOverflow="overflow">
                    <a:solidFill>
                      <a:srgbClr val="CDD4EA"/>
                    </a:solidFill>
                  </a:tcPr>
                </a:tc>
                <a:tc>
                  <a:txBody>
                    <a:bodyPr/>
                    <a:lstStyle/>
                    <a:p>
                      <a:pPr algn="l">
                        <a:lnSpc>
                          <a:spcPct val="107000"/>
                        </a:lnSpc>
                        <a:spcBef>
                          <a:spcPts val="800"/>
                        </a:spcBef>
                        <a:defRPr sz="1800"/>
                      </a:pPr>
                      <a:r>
                        <a:rPr sz="1100"/>
                        <a:t>N/A</a:t>
                      </a:r>
                    </a:p>
                  </a:txBody>
                  <a:tcPr marL="0" marR="0" marT="0" marB="0" horzOverflow="overflow">
                    <a:solidFill>
                      <a:srgbClr val="CDD4EA"/>
                    </a:solidFill>
                  </a:tcPr>
                </a:tc>
                <a:tc>
                  <a:txBody>
                    <a:bodyPr/>
                    <a:lstStyle/>
                    <a:p>
                      <a:pPr algn="l">
                        <a:lnSpc>
                          <a:spcPct val="107000"/>
                        </a:lnSpc>
                        <a:spcBef>
                          <a:spcPts val="800"/>
                        </a:spcBef>
                        <a:defRPr sz="1800"/>
                      </a:pPr>
                      <a:r>
                        <a:rPr sz="1100"/>
                        <a:t>2019</a:t>
                      </a:r>
                    </a:p>
                  </a:txBody>
                  <a:tcPr marL="0" marR="0" marT="0" marB="0" horzOverflow="overflow">
                    <a:solidFill>
                      <a:srgbClr val="CDD4EA"/>
                    </a:solidFill>
                  </a:tcPr>
                </a:tc>
                <a:extLst>
                  <a:ext uri="{0D108BD9-81ED-4DB2-BD59-A6C34878D82A}">
                    <a16:rowId xmlns:a16="http://schemas.microsoft.com/office/drawing/2014/main" val="10005"/>
                  </a:ext>
                </a:extLst>
              </a:tr>
              <a:tr h="670321">
                <a:tc>
                  <a:txBody>
                    <a:bodyPr/>
                    <a:lstStyle/>
                    <a:p>
                      <a:pPr algn="l">
                        <a:lnSpc>
                          <a:spcPct val="107000"/>
                        </a:lnSpc>
                        <a:spcBef>
                          <a:spcPts val="800"/>
                        </a:spcBef>
                        <a:defRPr sz="1800" b="0">
                          <a:solidFill>
                            <a:srgbClr val="000000"/>
                          </a:solidFill>
                        </a:defRPr>
                      </a:pPr>
                      <a:r>
                        <a:rPr sz="1100" b="1">
                          <a:solidFill>
                            <a:srgbClr val="FFFFFF"/>
                          </a:solidFill>
                        </a:rPr>
                        <a:t>Esperanto Technologies</a:t>
                      </a:r>
                    </a:p>
                  </a:txBody>
                  <a:tcPr marL="0" marR="0" marT="0" marB="0" horzOverflow="overflow">
                    <a:solidFill>
                      <a:srgbClr val="4472C4"/>
                    </a:solidFill>
                  </a:tcPr>
                </a:tc>
                <a:tc>
                  <a:txBody>
                    <a:bodyPr/>
                    <a:lstStyle/>
                    <a:p>
                      <a:pPr algn="l">
                        <a:lnSpc>
                          <a:spcPct val="107000"/>
                        </a:lnSpc>
                        <a:spcBef>
                          <a:spcPts val="800"/>
                        </a:spcBef>
                        <a:defRPr sz="1800"/>
                      </a:pPr>
                      <a:r>
                        <a:rPr sz="1100"/>
                        <a:t>N/A </a:t>
                      </a:r>
                    </a:p>
                  </a:txBody>
                  <a:tcPr marL="0" marR="0" marT="0" marB="0" horzOverflow="overflow">
                    <a:solidFill>
                      <a:srgbClr val="E8EBF5"/>
                    </a:solidFill>
                  </a:tcPr>
                </a:tc>
                <a:tc>
                  <a:txBody>
                    <a:bodyPr/>
                    <a:lstStyle/>
                    <a:p>
                      <a:pPr algn="l">
                        <a:lnSpc>
                          <a:spcPct val="107000"/>
                        </a:lnSpc>
                        <a:spcBef>
                          <a:spcPts val="800"/>
                        </a:spcBef>
                        <a:defRPr sz="1800"/>
                      </a:pPr>
                      <a:r>
                        <a:rPr sz="1100"/>
                        <a:t>US</a:t>
                      </a:r>
                    </a:p>
                  </a:txBody>
                  <a:tcPr marL="0" marR="0" marT="0" marB="0" horzOverflow="overflow">
                    <a:solidFill>
                      <a:srgbClr val="E8EBF5"/>
                    </a:solidFill>
                  </a:tcPr>
                </a:tc>
                <a:tc>
                  <a:txBody>
                    <a:bodyPr/>
                    <a:lstStyle/>
                    <a:p>
                      <a:pPr algn="l">
                        <a:lnSpc>
                          <a:spcPct val="107000"/>
                        </a:lnSpc>
                        <a:spcBef>
                          <a:spcPts val="800"/>
                        </a:spcBef>
                        <a:defRPr sz="1800"/>
                      </a:pPr>
                      <a:r>
                        <a:rPr sz="1100"/>
                        <a:t>Mountain View</a:t>
                      </a:r>
                    </a:p>
                  </a:txBody>
                  <a:tcPr marL="0" marR="0" marT="0" marB="0" horzOverflow="overflow">
                    <a:solidFill>
                      <a:srgbClr val="E8EBF5"/>
                    </a:solidFill>
                  </a:tcPr>
                </a:tc>
                <a:tc>
                  <a:txBody>
                    <a:bodyPr/>
                    <a:lstStyle/>
                    <a:p>
                      <a:pPr algn="l">
                        <a:lnSpc>
                          <a:spcPct val="107000"/>
                        </a:lnSpc>
                        <a:spcBef>
                          <a:spcPts val="800"/>
                        </a:spcBef>
                        <a:defRPr sz="1800"/>
                      </a:pPr>
                      <a:r>
                        <a:rPr sz="1100"/>
                        <a:t>16 ET-Maxion cores</a:t>
                      </a:r>
                    </a:p>
                  </a:txBody>
                  <a:tcPr marL="0" marR="0" marT="0" marB="0" horzOverflow="overflow">
                    <a:solidFill>
                      <a:srgbClr val="E8EBF5"/>
                    </a:solidFill>
                  </a:tcPr>
                </a:tc>
                <a:tc>
                  <a:txBody>
                    <a:bodyPr/>
                    <a:lstStyle/>
                    <a:p>
                      <a:pPr algn="l">
                        <a:lnSpc>
                          <a:spcPct val="107000"/>
                        </a:lnSpc>
                        <a:spcBef>
                          <a:spcPts val="800"/>
                        </a:spcBef>
                        <a:defRPr sz="1800"/>
                      </a:pPr>
                      <a:r>
                        <a:rPr sz="1100"/>
                        <a:t>4096 
ET-Minion cores + ET-Graphics [26,27]</a:t>
                      </a:r>
                    </a:p>
                  </a:txBody>
                  <a:tcPr marL="0" marR="0" marT="0" marB="0" horzOverflow="overflow">
                    <a:solidFill>
                      <a:srgbClr val="E8EBF5"/>
                    </a:solidFill>
                  </a:tcPr>
                </a:tc>
                <a:tc>
                  <a:txBody>
                    <a:bodyPr/>
                    <a:lstStyle/>
                    <a:p>
                      <a:pPr algn="l">
                        <a:lnSpc>
                          <a:spcPct val="107000"/>
                        </a:lnSpc>
                        <a:spcBef>
                          <a:spcPts val="800"/>
                        </a:spcBef>
                        <a:defRPr sz="1800"/>
                      </a:pPr>
                      <a:r>
                        <a:rPr sz="1100"/>
                        <a:t>2+GHz</a:t>
                      </a:r>
                    </a:p>
                  </a:txBody>
                  <a:tcPr marL="0" marR="0" marT="0" marB="0" horzOverflow="overflow">
                    <a:solidFill>
                      <a:srgbClr val="E8EBF5"/>
                    </a:solidFill>
                  </a:tcPr>
                </a:tc>
                <a:tc>
                  <a:txBody>
                    <a:bodyPr/>
                    <a:lstStyle/>
                    <a:p>
                      <a:pPr algn="l">
                        <a:lnSpc>
                          <a:spcPct val="107000"/>
                        </a:lnSpc>
                        <a:spcBef>
                          <a:spcPts val="800"/>
                        </a:spcBef>
                        <a:defRPr sz="1800"/>
                      </a:pPr>
                      <a:r>
                        <a:rPr sz="1100"/>
                        <a:t>2018</a:t>
                      </a:r>
                    </a:p>
                  </a:txBody>
                  <a:tcPr marL="0" marR="0" marT="0" marB="0" horzOverflow="overflow">
                    <a:solidFill>
                      <a:srgbClr val="E8EBF5"/>
                    </a:solidFill>
                  </a:tcPr>
                </a:tc>
                <a:extLst>
                  <a:ext uri="{0D108BD9-81ED-4DB2-BD59-A6C34878D82A}">
                    <a16:rowId xmlns:a16="http://schemas.microsoft.com/office/drawing/2014/main" val="10006"/>
                  </a:ext>
                </a:extLst>
              </a:tr>
              <a:tr h="383768">
                <a:tc>
                  <a:txBody>
                    <a:bodyPr/>
                    <a:lstStyle/>
                    <a:p>
                      <a:pPr algn="l">
                        <a:lnSpc>
                          <a:spcPct val="107000"/>
                        </a:lnSpc>
                        <a:spcBef>
                          <a:spcPts val="800"/>
                        </a:spcBef>
                        <a:defRPr sz="1800" b="0">
                          <a:solidFill>
                            <a:srgbClr val="000000"/>
                          </a:solidFill>
                        </a:defRPr>
                      </a:pPr>
                      <a:r>
                        <a:rPr sz="1100" b="1">
                          <a:solidFill>
                            <a:srgbClr val="FFFFFF"/>
                          </a:solidFill>
                        </a:rPr>
                        <a:t>Intel</a:t>
                      </a:r>
                    </a:p>
                  </a:txBody>
                  <a:tcPr marL="0" marR="0" marT="0" marB="0" horzOverflow="overflow">
                    <a:solidFill>
                      <a:srgbClr val="4472C4"/>
                    </a:solidFill>
                  </a:tcPr>
                </a:tc>
                <a:tc>
                  <a:txBody>
                    <a:bodyPr/>
                    <a:lstStyle/>
                    <a:p>
                      <a:pPr algn="l">
                        <a:lnSpc>
                          <a:spcPct val="107000"/>
                        </a:lnSpc>
                        <a:spcBef>
                          <a:spcPts val="800"/>
                        </a:spcBef>
                        <a:defRPr sz="1800"/>
                      </a:pPr>
                      <a:r>
                        <a:rPr sz="1100"/>
                        <a:t>Intel Sandy Bridge [23]</a:t>
                      </a:r>
                    </a:p>
                  </a:txBody>
                  <a:tcPr marL="0" marR="0" marT="0" marB="0" horzOverflow="overflow">
                    <a:solidFill>
                      <a:srgbClr val="CDD4EA"/>
                    </a:solidFill>
                  </a:tcPr>
                </a:tc>
                <a:tc>
                  <a:txBody>
                    <a:bodyPr/>
                    <a:lstStyle/>
                    <a:p>
                      <a:pPr algn="l">
                        <a:lnSpc>
                          <a:spcPct val="107000"/>
                        </a:lnSpc>
                        <a:spcBef>
                          <a:spcPts val="800"/>
                        </a:spcBef>
                        <a:defRPr sz="1800"/>
                      </a:pPr>
                      <a:r>
                        <a:rPr sz="1100"/>
                        <a:t>US</a:t>
                      </a:r>
                    </a:p>
                  </a:txBody>
                  <a:tcPr marL="0" marR="0" marT="0" marB="0" horzOverflow="overflow">
                    <a:solidFill>
                      <a:srgbClr val="CDD4EA"/>
                    </a:solidFill>
                  </a:tcPr>
                </a:tc>
                <a:tc>
                  <a:txBody>
                    <a:bodyPr/>
                    <a:lstStyle/>
                    <a:p>
                      <a:pPr algn="l">
                        <a:lnSpc>
                          <a:spcPct val="107000"/>
                        </a:lnSpc>
                        <a:spcBef>
                          <a:spcPts val="800"/>
                        </a:spcBef>
                        <a:defRPr sz="1800"/>
                      </a:pPr>
                      <a:r>
                        <a:rPr sz="1100"/>
                        <a:t>Santa Clara</a:t>
                      </a:r>
                    </a:p>
                  </a:txBody>
                  <a:tcPr marL="0" marR="0" marT="0" marB="0" horzOverflow="overflow">
                    <a:solidFill>
                      <a:srgbClr val="CDD4EA"/>
                    </a:solidFill>
                  </a:tcPr>
                </a:tc>
                <a:tc>
                  <a:txBody>
                    <a:bodyPr/>
                    <a:lstStyle/>
                    <a:p>
                      <a:pPr algn="l">
                        <a:lnSpc>
                          <a:spcPct val="107000"/>
                        </a:lnSpc>
                        <a:spcBef>
                          <a:spcPts val="800"/>
                        </a:spcBef>
                        <a:defRPr sz="1800"/>
                      </a:pPr>
                      <a:r>
                        <a:rPr sz="1100"/>
                        <a:t>1-4 (4-6 Extreme, 2-8 Xeon)</a:t>
                      </a:r>
                    </a:p>
                  </a:txBody>
                  <a:tcPr marL="0" marR="0" marT="0" marB="0" horzOverflow="overflow">
                    <a:solidFill>
                      <a:srgbClr val="CDD4EA"/>
                    </a:solidFill>
                  </a:tcPr>
                </a:tc>
                <a:tc>
                  <a:txBody>
                    <a:bodyPr/>
                    <a:lstStyle/>
                    <a:p>
                      <a:pPr algn="l">
                        <a:lnSpc>
                          <a:spcPct val="107000"/>
                        </a:lnSpc>
                        <a:spcBef>
                          <a:spcPts val="800"/>
                        </a:spcBef>
                        <a:defRPr sz="1800"/>
                      </a:pPr>
                      <a:r>
                        <a:rPr sz="1100"/>
                        <a:t>6</a:t>
                      </a:r>
                    </a:p>
                  </a:txBody>
                  <a:tcPr marL="0" marR="0" marT="0" marB="0" horzOverflow="overflow">
                    <a:solidFill>
                      <a:srgbClr val="CDD4EA"/>
                    </a:solidFill>
                  </a:tcPr>
                </a:tc>
                <a:tc>
                  <a:txBody>
                    <a:bodyPr/>
                    <a:lstStyle/>
                    <a:p>
                      <a:pPr algn="l">
                        <a:lnSpc>
                          <a:spcPct val="107000"/>
                        </a:lnSpc>
                        <a:spcBef>
                          <a:spcPts val="800"/>
                        </a:spcBef>
                        <a:defRPr sz="1800"/>
                      </a:pPr>
                      <a:r>
                        <a:rPr sz="1100"/>
                        <a:t>1.60 – 3.60 GHz</a:t>
                      </a:r>
                    </a:p>
                  </a:txBody>
                  <a:tcPr marL="0" marR="0" marT="0" marB="0" horzOverflow="overflow">
                    <a:solidFill>
                      <a:srgbClr val="CDD4EA"/>
                    </a:solidFill>
                  </a:tcPr>
                </a:tc>
                <a:tc>
                  <a:txBody>
                    <a:bodyPr/>
                    <a:lstStyle/>
                    <a:p>
                      <a:pPr algn="l">
                        <a:lnSpc>
                          <a:spcPct val="107000"/>
                        </a:lnSpc>
                        <a:spcBef>
                          <a:spcPts val="800"/>
                        </a:spcBef>
                        <a:defRPr sz="1800"/>
                      </a:pPr>
                      <a:r>
                        <a:rPr sz="1100"/>
                        <a:t>2011</a:t>
                      </a:r>
                    </a:p>
                  </a:txBody>
                  <a:tcPr marL="0" marR="0" marT="0" marB="0" horzOverflow="overflow">
                    <a:solidFill>
                      <a:srgbClr val="CDD4EA"/>
                    </a:solidFill>
                  </a:tcPr>
                </a:tc>
                <a:extLst>
                  <a:ext uri="{0D108BD9-81ED-4DB2-BD59-A6C34878D82A}">
                    <a16:rowId xmlns:a16="http://schemas.microsoft.com/office/drawing/2014/main" val="10007"/>
                  </a:ext>
                </a:extLst>
              </a:tr>
              <a:tr h="493769">
                <a:tc>
                  <a:txBody>
                    <a:bodyPr/>
                    <a:lstStyle/>
                    <a:p>
                      <a:pPr algn="l">
                        <a:lnSpc>
                          <a:spcPct val="107000"/>
                        </a:lnSpc>
                        <a:spcBef>
                          <a:spcPts val="800"/>
                        </a:spcBef>
                        <a:defRPr sz="1800" b="0">
                          <a:solidFill>
                            <a:srgbClr val="000000"/>
                          </a:solidFill>
                        </a:defRPr>
                      </a:pPr>
                      <a:r>
                        <a:rPr sz="1100" b="1">
                          <a:solidFill>
                            <a:srgbClr val="FFFFFF"/>
                          </a:solidFill>
                        </a:rPr>
                        <a:t>Moscow Center of SPARC Technologies (MCST)</a:t>
                      </a:r>
                    </a:p>
                  </a:txBody>
                  <a:tcPr marL="0" marR="0" marT="0" marB="0" horzOverflow="overflow">
                    <a:solidFill>
                      <a:srgbClr val="4472C4"/>
                    </a:solidFill>
                  </a:tcPr>
                </a:tc>
                <a:tc>
                  <a:txBody>
                    <a:bodyPr/>
                    <a:lstStyle/>
                    <a:p>
                      <a:pPr algn="l">
                        <a:lnSpc>
                          <a:spcPct val="107000"/>
                        </a:lnSpc>
                        <a:spcBef>
                          <a:spcPts val="800"/>
                        </a:spcBef>
                        <a:defRPr sz="1800"/>
                      </a:pPr>
                      <a:r>
                        <a:rPr sz="1100"/>
                        <a:t>Elbrus-2S+ 
(1891ВМ7Я) [29]</a:t>
                      </a:r>
                    </a:p>
                  </a:txBody>
                  <a:tcPr marL="0" marR="0" marT="0" marB="0" horzOverflow="overflow">
                    <a:solidFill>
                      <a:srgbClr val="E8EBF5"/>
                    </a:solidFill>
                  </a:tcPr>
                </a:tc>
                <a:tc>
                  <a:txBody>
                    <a:bodyPr/>
                    <a:lstStyle/>
                    <a:p>
                      <a:pPr algn="l">
                        <a:lnSpc>
                          <a:spcPct val="107000"/>
                        </a:lnSpc>
                        <a:spcBef>
                          <a:spcPts val="800"/>
                        </a:spcBef>
                        <a:defRPr sz="1800"/>
                      </a:pPr>
                      <a:r>
                        <a:rPr sz="1100"/>
                        <a:t>Russia</a:t>
                      </a:r>
                    </a:p>
                  </a:txBody>
                  <a:tcPr marL="0" marR="0" marT="0" marB="0" horzOverflow="overflow">
                    <a:solidFill>
                      <a:srgbClr val="E8EBF5"/>
                    </a:solidFill>
                  </a:tcPr>
                </a:tc>
                <a:tc>
                  <a:txBody>
                    <a:bodyPr/>
                    <a:lstStyle/>
                    <a:p>
                      <a:pPr algn="l">
                        <a:lnSpc>
                          <a:spcPct val="107000"/>
                        </a:lnSpc>
                        <a:spcBef>
                          <a:spcPts val="800"/>
                        </a:spcBef>
                        <a:defRPr sz="1800"/>
                      </a:pPr>
                      <a:r>
                        <a:rPr sz="1100"/>
                        <a:t> Moscow</a:t>
                      </a:r>
                    </a:p>
                  </a:txBody>
                  <a:tcPr marL="0" marR="0" marT="0" marB="0" horzOverflow="overflow">
                    <a:solidFill>
                      <a:srgbClr val="E8EBF5"/>
                    </a:solidFill>
                  </a:tcPr>
                </a:tc>
                <a:tc>
                  <a:txBody>
                    <a:bodyPr/>
                    <a:lstStyle/>
                    <a:p>
                      <a:pPr algn="l">
                        <a:lnSpc>
                          <a:spcPct val="107000"/>
                        </a:lnSpc>
                        <a:spcBef>
                          <a:spcPts val="800"/>
                        </a:spcBef>
                        <a:defRPr sz="1800"/>
                      </a:pPr>
                      <a:r>
                        <a:rPr sz="1100"/>
                        <a:t>2 Elbrus 2000 cores</a:t>
                      </a:r>
                    </a:p>
                  </a:txBody>
                  <a:tcPr marL="0" marR="0" marT="0" marB="0" horzOverflow="overflow">
                    <a:solidFill>
                      <a:srgbClr val="E8EBF5"/>
                    </a:solidFill>
                  </a:tcPr>
                </a:tc>
                <a:tc>
                  <a:txBody>
                    <a:bodyPr/>
                    <a:lstStyle/>
                    <a:p>
                      <a:pPr algn="l">
                        <a:lnSpc>
                          <a:spcPct val="107000"/>
                        </a:lnSpc>
                        <a:spcBef>
                          <a:spcPts val="800"/>
                        </a:spcBef>
                        <a:defRPr sz="1800"/>
                      </a:pPr>
                      <a:r>
                        <a:rPr sz="1100"/>
                        <a:t>4 DSP Elcore-09 cores</a:t>
                      </a:r>
                    </a:p>
                  </a:txBody>
                  <a:tcPr marL="0" marR="0" marT="0" marB="0" horzOverflow="overflow">
                    <a:solidFill>
                      <a:srgbClr val="E8EBF5"/>
                    </a:solidFill>
                  </a:tcPr>
                </a:tc>
                <a:tc>
                  <a:txBody>
                    <a:bodyPr/>
                    <a:lstStyle/>
                    <a:p>
                      <a:pPr algn="l">
                        <a:lnSpc>
                          <a:spcPct val="107000"/>
                        </a:lnSpc>
                        <a:spcBef>
                          <a:spcPts val="800"/>
                        </a:spcBef>
                        <a:defRPr sz="1800"/>
                      </a:pPr>
                      <a:r>
                        <a:rPr sz="1100"/>
                        <a:t>300 – 800 MHz</a:t>
                      </a:r>
                    </a:p>
                  </a:txBody>
                  <a:tcPr marL="0" marR="0" marT="0" marB="0" horzOverflow="overflow">
                    <a:solidFill>
                      <a:srgbClr val="E8EBF5"/>
                    </a:solidFill>
                  </a:tcPr>
                </a:tc>
                <a:tc>
                  <a:txBody>
                    <a:bodyPr/>
                    <a:lstStyle/>
                    <a:p>
                      <a:pPr algn="l">
                        <a:lnSpc>
                          <a:spcPct val="107000"/>
                        </a:lnSpc>
                        <a:spcBef>
                          <a:spcPts val="800"/>
                        </a:spcBef>
                        <a:defRPr sz="1800"/>
                      </a:pPr>
                      <a:r>
                        <a:rPr sz="1100" dirty="0"/>
                        <a:t>2011</a:t>
                      </a:r>
                    </a:p>
                  </a:txBody>
                  <a:tcPr marL="0" marR="0" marT="0" marB="0" horzOverflow="overflow">
                    <a:solidFill>
                      <a:srgbClr val="E8EBF5"/>
                    </a:solidFill>
                  </a:tcPr>
                </a:tc>
                <a:extLst>
                  <a:ext uri="{0D108BD9-81ED-4DB2-BD59-A6C34878D82A}">
                    <a16:rowId xmlns:a16="http://schemas.microsoft.com/office/drawing/2014/main" val="10008"/>
                  </a:ext>
                </a:extLst>
              </a:tr>
            </a:tbl>
          </a:graphicData>
        </a:graphic>
      </p:graphicFrame>
      <p:sp>
        <p:nvSpPr>
          <p:cNvPr id="1719" name="Title 1"/>
          <p:cNvSpPr txBox="1"/>
          <p:nvPr/>
        </p:nvSpPr>
        <p:spPr>
          <a:xfrm>
            <a:off x="479376" y="-140437"/>
            <a:ext cx="11233247"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4400">
                <a:latin typeface="Calibri Light"/>
                <a:ea typeface="Calibri Light"/>
                <a:cs typeface="Calibri Light"/>
                <a:sym typeface="Calibri Light"/>
              </a:defRPr>
            </a:lvl1pPr>
          </a:lstStyle>
          <a:p>
            <a:r>
              <a:rPr lang="en-US" dirty="0"/>
              <a:t>Pioneering</a:t>
            </a:r>
            <a:r>
              <a:rPr dirty="0"/>
              <a:t> Efforts</a:t>
            </a:r>
            <a:r>
              <a:rPr lang="en-US" dirty="0"/>
              <a:t>:</a:t>
            </a:r>
            <a:endParaRPr dirty="0"/>
          </a:p>
        </p:txBody>
      </p:sp>
      <p:sp>
        <p:nvSpPr>
          <p:cNvPr id="5" name="Content Placeholder 2">
            <a:extLst>
              <a:ext uri="{FF2B5EF4-FFF2-40B4-BE49-F238E27FC236}">
                <a16:creationId xmlns:a16="http://schemas.microsoft.com/office/drawing/2014/main" id="{78A9C75B-3D80-4E2E-B7BD-316B854BA744}"/>
              </a:ext>
            </a:extLst>
          </p:cNvPr>
          <p:cNvSpPr txBox="1">
            <a:spLocks noGrp="1"/>
          </p:cNvSpPr>
          <p:nvPr>
            <p:ph type="body" idx="1"/>
          </p:nvPr>
        </p:nvSpPr>
        <p:spPr>
          <a:xfrm>
            <a:off x="838200" y="5433565"/>
            <a:ext cx="10515600" cy="1019771"/>
          </a:xfrm>
          <a:prstGeom prst="rect">
            <a:avLst/>
          </a:prstGeom>
        </p:spPr>
        <p:txBody>
          <a:bodyPr>
            <a:normAutofit/>
          </a:bodyPr>
          <a:lstStyle/>
          <a:p>
            <a:pPr>
              <a:lnSpc>
                <a:spcPct val="81000"/>
              </a:lnSpc>
              <a:defRPr b="1"/>
            </a:pPr>
            <a:r>
              <a:rPr lang="sr-Latn-RS" dirty="0"/>
              <a:t>Biren </a:t>
            </a:r>
            <a:r>
              <a:rPr lang="en-US" dirty="0"/>
              <a:t>(77BTr@2023) = Chip Integration (China)</a:t>
            </a:r>
          </a:p>
          <a:p>
            <a:pPr>
              <a:lnSpc>
                <a:spcPct val="81000"/>
              </a:lnSpc>
              <a:defRPr b="1"/>
            </a:pPr>
            <a:r>
              <a:rPr lang="en-US" dirty="0" err="1"/>
              <a:t>Cerebras</a:t>
            </a:r>
            <a:r>
              <a:rPr lang="en-US" dirty="0"/>
              <a:t> (1.4TTr@2023) = Wafer Integration (California)</a:t>
            </a:r>
          </a:p>
          <a:p>
            <a:pPr>
              <a:lnSpc>
                <a:spcPct val="81000"/>
              </a:lnSpc>
              <a:defRPr b="1"/>
            </a:pPr>
            <a:endParaRPr dirty="0"/>
          </a:p>
        </p:txBody>
      </p:sp>
      <p:sp>
        <p:nvSpPr>
          <p:cNvPr id="6" name="Title 1">
            <a:extLst>
              <a:ext uri="{FF2B5EF4-FFF2-40B4-BE49-F238E27FC236}">
                <a16:creationId xmlns:a16="http://schemas.microsoft.com/office/drawing/2014/main" id="{4D5043AA-66CE-46F3-A671-B6DDDAF6C1E2}"/>
              </a:ext>
            </a:extLst>
          </p:cNvPr>
          <p:cNvSpPr txBox="1"/>
          <p:nvPr/>
        </p:nvSpPr>
        <p:spPr>
          <a:xfrm>
            <a:off x="479376" y="4437112"/>
            <a:ext cx="11233247"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4400">
                <a:latin typeface="Calibri Light"/>
                <a:ea typeface="Calibri Light"/>
                <a:cs typeface="Calibri Light"/>
                <a:sym typeface="Calibri Light"/>
              </a:defRPr>
            </a:lvl1pPr>
          </a:lstStyle>
          <a:p>
            <a:r>
              <a:rPr lang="en-US" dirty="0"/>
              <a:t>State of the Art:</a:t>
            </a:r>
            <a:endParaRPr dirty="0"/>
          </a:p>
        </p:txBody>
      </p:sp>
    </p:spTree>
  </p:cSld>
  <p:clrMapOvr>
    <a:masterClrMapping/>
  </p:clrMapOvr>
  <p:transition spd="med"/>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7" name="image166.png" descr="image166.png"/>
          <p:cNvPicPr>
            <a:picLocks noChangeAspect="1"/>
          </p:cNvPicPr>
          <p:nvPr/>
        </p:nvPicPr>
        <p:blipFill>
          <a:blip r:embed="rId2" cstate="print">
            <a:extLst/>
          </a:blip>
          <a:stretch>
            <a:fillRect/>
          </a:stretch>
        </p:blipFill>
        <p:spPr>
          <a:xfrm>
            <a:off x="488950" y="692150"/>
            <a:ext cx="4549775" cy="4297363"/>
          </a:xfrm>
          <a:prstGeom prst="rect">
            <a:avLst/>
          </a:prstGeom>
          <a:ln w="12700">
            <a:miter lim="400000"/>
          </a:ln>
        </p:spPr>
      </p:pic>
      <p:pic>
        <p:nvPicPr>
          <p:cNvPr id="2648" name="image167.png" descr="image167.png"/>
          <p:cNvPicPr>
            <a:picLocks noChangeAspect="1"/>
          </p:cNvPicPr>
          <p:nvPr/>
        </p:nvPicPr>
        <p:blipFill>
          <a:blip r:embed="rId3" cstate="print">
            <a:extLst/>
          </a:blip>
          <a:stretch>
            <a:fillRect/>
          </a:stretch>
        </p:blipFill>
        <p:spPr>
          <a:xfrm>
            <a:off x="5097462" y="549275"/>
            <a:ext cx="4240213" cy="4240213"/>
          </a:xfrm>
          <a:prstGeom prst="rect">
            <a:avLst/>
          </a:prstGeom>
          <a:ln w="12700">
            <a:miter lim="400000"/>
          </a:ln>
        </p:spPr>
      </p:pic>
      <p:sp>
        <p:nvSpPr>
          <p:cNvPr id="2649" name="Slide Number Placeholder 5"/>
          <p:cNvSpPr txBox="1">
            <a:spLocks noGrp="1"/>
          </p:cNvSpPr>
          <p:nvPr>
            <p:ph type="sldNum" sz="quarter" idx="4294967295"/>
          </p:nvPr>
        </p:nvSpPr>
        <p:spPr>
          <a:xfrm>
            <a:off x="7099300" y="6245225"/>
            <a:ext cx="487710" cy="352822"/>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6799" tIns="46799" rIns="46799" bIns="46799" anchor="t"/>
          <a:lstStyle>
            <a:lvl1pPr algn="l" defTabSz="457200">
              <a:defRPr sz="1800">
                <a:solidFill>
                  <a:srgbClr val="000000"/>
                </a:solidFill>
                <a:latin typeface="Arial"/>
                <a:ea typeface="Arial"/>
                <a:cs typeface="Arial"/>
                <a:sym typeface="Arial"/>
              </a:defRPr>
            </a:lvl1pPr>
          </a:lstStyle>
          <a:p>
            <a:fld id="{86CB4B4D-7CA3-9044-876B-883B54F8677D}" type="slidenum">
              <a:rPr/>
              <a:pPr/>
              <a:t>120</a:t>
            </a:fld>
            <a:endParaRPr/>
          </a:p>
        </p:txBody>
      </p:sp>
    </p:spTree>
  </p:cSld>
  <p:clrMapOvr>
    <a:masterClrMapping/>
  </p:clrMapOvr>
  <p:transition spd="med"/>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1" name="image168.png" descr="image168.png"/>
          <p:cNvPicPr>
            <a:picLocks noChangeAspect="1"/>
          </p:cNvPicPr>
          <p:nvPr/>
        </p:nvPicPr>
        <p:blipFill>
          <a:blip r:embed="rId2" cstate="print">
            <a:extLst/>
          </a:blip>
          <a:stretch>
            <a:fillRect/>
          </a:stretch>
        </p:blipFill>
        <p:spPr>
          <a:xfrm>
            <a:off x="3873500" y="2205038"/>
            <a:ext cx="5749925" cy="4422776"/>
          </a:xfrm>
          <a:prstGeom prst="rect">
            <a:avLst/>
          </a:prstGeom>
          <a:ln w="12700">
            <a:miter lim="400000"/>
          </a:ln>
        </p:spPr>
      </p:pic>
      <p:pic>
        <p:nvPicPr>
          <p:cNvPr id="2652" name="image169.png" descr="image169.png"/>
          <p:cNvPicPr>
            <a:picLocks noChangeAspect="1"/>
          </p:cNvPicPr>
          <p:nvPr/>
        </p:nvPicPr>
        <p:blipFill>
          <a:blip r:embed="rId3" cstate="print">
            <a:extLst/>
          </a:blip>
          <a:stretch>
            <a:fillRect/>
          </a:stretch>
        </p:blipFill>
        <p:spPr>
          <a:xfrm>
            <a:off x="0" y="0"/>
            <a:ext cx="5429250" cy="4206875"/>
          </a:xfrm>
          <a:prstGeom prst="rect">
            <a:avLst/>
          </a:prstGeom>
          <a:ln w="12700">
            <a:miter lim="400000"/>
          </a:ln>
        </p:spPr>
      </p:pic>
      <p:sp>
        <p:nvSpPr>
          <p:cNvPr id="2653" name="Slide Number Placeholder 5"/>
          <p:cNvSpPr txBox="1">
            <a:spLocks noGrp="1"/>
          </p:cNvSpPr>
          <p:nvPr>
            <p:ph type="sldNum" sz="quarter" idx="4294967295"/>
          </p:nvPr>
        </p:nvSpPr>
        <p:spPr>
          <a:xfrm>
            <a:off x="7099300" y="6245225"/>
            <a:ext cx="470743" cy="352822"/>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6799" tIns="46799" rIns="46799" bIns="46799" anchor="t"/>
          <a:lstStyle>
            <a:lvl1pPr algn="l" defTabSz="457200">
              <a:defRPr sz="1800">
                <a:solidFill>
                  <a:srgbClr val="000000"/>
                </a:solidFill>
                <a:latin typeface="Arial"/>
                <a:ea typeface="Arial"/>
                <a:cs typeface="Arial"/>
                <a:sym typeface="Arial"/>
              </a:defRPr>
            </a:lvl1pPr>
          </a:lstStyle>
          <a:p>
            <a:fld id="{86CB4B4D-7CA3-9044-876B-883B54F8677D}" type="slidenum">
              <a:rPr/>
              <a:pPr/>
              <a:t>121</a:t>
            </a:fld>
            <a:endParaRPr/>
          </a:p>
        </p:txBody>
      </p:sp>
    </p:spTree>
  </p:cSld>
  <p:clrMapOvr>
    <a:masterClrMapping/>
  </p:clrMapOvr>
  <p:transition spd="med"/>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5" name="image170.png" descr="image170.png"/>
          <p:cNvPicPr>
            <a:picLocks noChangeAspect="1"/>
          </p:cNvPicPr>
          <p:nvPr/>
        </p:nvPicPr>
        <p:blipFill>
          <a:blip r:embed="rId2" cstate="print">
            <a:extLst/>
          </a:blip>
          <a:stretch>
            <a:fillRect/>
          </a:stretch>
        </p:blipFill>
        <p:spPr>
          <a:xfrm>
            <a:off x="5024437" y="549275"/>
            <a:ext cx="4572001" cy="4721225"/>
          </a:xfrm>
          <a:prstGeom prst="rect">
            <a:avLst/>
          </a:prstGeom>
          <a:ln w="12700">
            <a:miter lim="400000"/>
          </a:ln>
        </p:spPr>
      </p:pic>
      <p:pic>
        <p:nvPicPr>
          <p:cNvPr id="2656" name="image171.png" descr="image171.png"/>
          <p:cNvPicPr>
            <a:picLocks noChangeAspect="1"/>
          </p:cNvPicPr>
          <p:nvPr/>
        </p:nvPicPr>
        <p:blipFill>
          <a:blip r:embed="rId3" cstate="print">
            <a:extLst/>
          </a:blip>
          <a:stretch>
            <a:fillRect/>
          </a:stretch>
        </p:blipFill>
        <p:spPr>
          <a:xfrm>
            <a:off x="200025" y="1268412"/>
            <a:ext cx="4343400" cy="3932239"/>
          </a:xfrm>
          <a:prstGeom prst="rect">
            <a:avLst/>
          </a:prstGeom>
          <a:ln w="12700">
            <a:miter lim="400000"/>
          </a:ln>
        </p:spPr>
      </p:pic>
      <p:sp>
        <p:nvSpPr>
          <p:cNvPr id="2657" name="Slide Number Placeholder 5"/>
          <p:cNvSpPr txBox="1">
            <a:spLocks noGrp="1"/>
          </p:cNvSpPr>
          <p:nvPr>
            <p:ph type="sldNum" sz="quarter" idx="4294967295"/>
          </p:nvPr>
        </p:nvSpPr>
        <p:spPr>
          <a:xfrm>
            <a:off x="7099300" y="6245225"/>
            <a:ext cx="453777" cy="352822"/>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6799" tIns="46799" rIns="46799" bIns="46799" anchor="t"/>
          <a:lstStyle>
            <a:lvl1pPr algn="l" defTabSz="457200">
              <a:defRPr sz="1800">
                <a:solidFill>
                  <a:srgbClr val="000000"/>
                </a:solidFill>
                <a:latin typeface="Arial"/>
                <a:ea typeface="Arial"/>
                <a:cs typeface="Arial"/>
                <a:sym typeface="Arial"/>
              </a:defRPr>
            </a:lvl1pPr>
          </a:lstStyle>
          <a:p>
            <a:fld id="{86CB4B4D-7CA3-9044-876B-883B54F8677D}" type="slidenum">
              <a:rPr/>
              <a:pPr/>
              <a:t>122</a:t>
            </a:fld>
            <a:endParaRPr/>
          </a:p>
        </p:txBody>
      </p:sp>
    </p:spTree>
  </p:cSld>
  <p:clrMapOvr>
    <a:masterClrMapping/>
  </p:clrMapOvr>
  <p:transition spd="med"/>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9" name="Rectangle 2"/>
          <p:cNvSpPr txBox="1">
            <a:spLocks noGrp="1"/>
          </p:cNvSpPr>
          <p:nvPr>
            <p:ph type="title"/>
          </p:nvPr>
        </p:nvSpPr>
        <p:spPr>
          <a:xfrm>
            <a:off x="685800" y="228600"/>
            <a:ext cx="7696200" cy="2286000"/>
          </a:xfrm>
          <a:prstGeom prst="rect">
            <a:avLst/>
          </a:prstGeom>
        </p:spPr>
        <p:txBody>
          <a:bodyPr/>
          <a:lstStyle/>
          <a:p>
            <a:pPr algn="ctr">
              <a:defRPr sz="2400">
                <a:solidFill>
                  <a:srgbClr val="000000"/>
                </a:solidFill>
              </a:defRPr>
            </a:pPr>
            <a:r>
              <a:t>Veljko Milutinović</a:t>
            </a:r>
          </a:p>
        </p:txBody>
      </p:sp>
      <p:sp>
        <p:nvSpPr>
          <p:cNvPr id="2660" name="Rectangle 3"/>
          <p:cNvSpPr txBox="1">
            <a:spLocks noGrp="1"/>
          </p:cNvSpPr>
          <p:nvPr>
            <p:ph type="body" sz="quarter" idx="1"/>
          </p:nvPr>
        </p:nvSpPr>
        <p:spPr>
          <a:xfrm>
            <a:off x="152400" y="3886200"/>
            <a:ext cx="8839200" cy="1752600"/>
          </a:xfrm>
          <a:prstGeom prst="rect">
            <a:avLst/>
          </a:prstGeom>
        </p:spPr>
        <p:txBody>
          <a:bodyPr/>
          <a:lstStyle/>
          <a:p>
            <a:pPr defTabSz="603504">
              <a:spcBef>
                <a:spcPts val="600"/>
              </a:spcBef>
              <a:defRPr sz="2904">
                <a:solidFill>
                  <a:srgbClr val="262673"/>
                </a:solidFill>
              </a:defRPr>
            </a:pPr>
            <a:r>
              <a:t>VLSI for SuperComputing: </a:t>
            </a:r>
            <a:br/>
            <a:r>
              <a:t>From Applications and Algorithms to Masks and Chips</a:t>
            </a:r>
            <a:br/>
            <a:endParaRPr/>
          </a:p>
        </p:txBody>
      </p:sp>
      <p:sp>
        <p:nvSpPr>
          <p:cNvPr id="2661"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123</a:t>
            </a:fld>
            <a:endParaRPr/>
          </a:p>
        </p:txBody>
      </p:sp>
    </p:spTree>
  </p:cSld>
  <p:clrMapOvr>
    <a:masterClrMapping/>
  </p:clrMapOvr>
  <p:transition spd="med"/>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664" name="Content Placeholder 2"/>
          <p:cNvSpPr txBox="1">
            <a:spLocks noGrp="1"/>
          </p:cNvSpPr>
          <p:nvPr>
            <p:ph type="body" idx="1"/>
          </p:nvPr>
        </p:nvSpPr>
        <p:spPr>
          <a:xfrm>
            <a:off x="304800" y="1905000"/>
            <a:ext cx="8839200" cy="4267200"/>
          </a:xfrm>
          <a:prstGeom prst="rect">
            <a:avLst/>
          </a:prstGeom>
        </p:spPr>
        <p:txBody>
          <a:bodyPr/>
          <a:lstStyle/>
          <a:p>
            <a:r>
              <a:t>#1?</a:t>
            </a:r>
            <a:br/>
            <a:endParaRPr/>
          </a:p>
        </p:txBody>
      </p:sp>
      <p:sp>
        <p:nvSpPr>
          <p:cNvPr id="2665"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124</a:t>
            </a:fld>
            <a:endParaRPr/>
          </a:p>
        </p:txBody>
      </p:sp>
    </p:spTree>
  </p:cSld>
  <p:clrMapOvr>
    <a:masterClrMapping/>
  </p:clrMapOvr>
  <p:transition spd="med"/>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7"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668" name="Content Placeholder 2"/>
          <p:cNvSpPr txBox="1">
            <a:spLocks noGrp="1"/>
          </p:cNvSpPr>
          <p:nvPr>
            <p:ph type="body" idx="1"/>
          </p:nvPr>
        </p:nvSpPr>
        <p:spPr>
          <a:xfrm>
            <a:off x="304800" y="1905000"/>
            <a:ext cx="8839200" cy="4267200"/>
          </a:xfrm>
          <a:prstGeom prst="rect">
            <a:avLst/>
          </a:prstGeom>
        </p:spPr>
        <p:txBody>
          <a:bodyPr/>
          <a:lstStyle/>
          <a:p>
            <a:r>
              <a:t>#1? Qualcomm</a:t>
            </a:r>
          </a:p>
          <a:p>
            <a:pPr marL="0" indent="0">
              <a:spcBef>
                <a:spcPts val="600"/>
              </a:spcBef>
              <a:buSzTx/>
              <a:buFont typeface="Wingdings"/>
              <a:buNone/>
              <a:defRPr sz="2800">
                <a:solidFill>
                  <a:srgbClr val="FF0000"/>
                </a:solidFill>
              </a:defRPr>
            </a:pPr>
            <a:br/>
            <a:endParaRPr/>
          </a:p>
        </p:txBody>
      </p:sp>
      <p:sp>
        <p:nvSpPr>
          <p:cNvPr id="2669"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125</a:t>
            </a:fld>
            <a:endParaRPr/>
          </a:p>
        </p:txBody>
      </p:sp>
    </p:spTree>
  </p:cSld>
  <p:clrMapOvr>
    <a:masterClrMapping/>
  </p:clrMapOvr>
  <p:transition spd="med"/>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1"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672" name="Content Placeholder 2"/>
          <p:cNvSpPr txBox="1">
            <a:spLocks noGrp="1"/>
          </p:cNvSpPr>
          <p:nvPr>
            <p:ph type="body" idx="1"/>
          </p:nvPr>
        </p:nvSpPr>
        <p:spPr>
          <a:xfrm>
            <a:off x="304800" y="1905000"/>
            <a:ext cx="8839200" cy="4267200"/>
          </a:xfrm>
          <a:prstGeom prst="rect">
            <a:avLst/>
          </a:prstGeom>
        </p:spPr>
        <p:txBody>
          <a:bodyPr/>
          <a:lstStyle/>
          <a:p>
            <a:r>
              <a:t>#1? Qualcomm</a:t>
            </a:r>
          </a:p>
          <a:p>
            <a:r>
              <a:t>#2? </a:t>
            </a:r>
            <a:br/>
            <a:endParaRPr/>
          </a:p>
        </p:txBody>
      </p:sp>
      <p:sp>
        <p:nvSpPr>
          <p:cNvPr id="2673"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126</a:t>
            </a:fld>
            <a:endParaRPr/>
          </a:p>
        </p:txBody>
      </p:sp>
    </p:spTree>
  </p:cSld>
  <p:clrMapOvr>
    <a:masterClrMapping/>
  </p:clrMapOvr>
  <p:transition spd="med"/>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5"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676" name="Content Placeholder 2"/>
          <p:cNvSpPr txBox="1">
            <a:spLocks noGrp="1"/>
          </p:cNvSpPr>
          <p:nvPr>
            <p:ph type="body" idx="1"/>
          </p:nvPr>
        </p:nvSpPr>
        <p:spPr>
          <a:xfrm>
            <a:off x="304800" y="1905000"/>
            <a:ext cx="8839200" cy="4267200"/>
          </a:xfrm>
          <a:prstGeom prst="rect">
            <a:avLst/>
          </a:prstGeom>
        </p:spPr>
        <p:txBody>
          <a:bodyPr/>
          <a:lstStyle/>
          <a:p>
            <a:r>
              <a:t>#1? Qualcomm</a:t>
            </a:r>
          </a:p>
          <a:p>
            <a:r>
              <a:t>#2? Intel</a:t>
            </a:r>
          </a:p>
          <a:p>
            <a:pPr marL="0" indent="0">
              <a:spcBef>
                <a:spcPts val="600"/>
              </a:spcBef>
              <a:buSzTx/>
              <a:buFont typeface="Wingdings"/>
              <a:buNone/>
              <a:defRPr sz="2800">
                <a:solidFill>
                  <a:srgbClr val="FF0000"/>
                </a:solidFill>
              </a:defRPr>
            </a:pPr>
            <a:br/>
            <a:endParaRPr/>
          </a:p>
        </p:txBody>
      </p:sp>
      <p:sp>
        <p:nvSpPr>
          <p:cNvPr id="2677"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127</a:t>
            </a:fld>
            <a:endParaRPr/>
          </a:p>
        </p:txBody>
      </p:sp>
    </p:spTree>
  </p:cSld>
  <p:clrMapOvr>
    <a:masterClrMapping/>
  </p:clrMapOvr>
  <p:transition spd="med"/>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9"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680" name="Content Placeholder 2"/>
          <p:cNvSpPr txBox="1">
            <a:spLocks noGrp="1"/>
          </p:cNvSpPr>
          <p:nvPr>
            <p:ph type="body" idx="1"/>
          </p:nvPr>
        </p:nvSpPr>
        <p:spPr>
          <a:xfrm>
            <a:off x="304800" y="1905000"/>
            <a:ext cx="8839200" cy="4267200"/>
          </a:xfrm>
          <a:prstGeom prst="rect">
            <a:avLst/>
          </a:prstGeom>
        </p:spPr>
        <p:txBody>
          <a:bodyPr/>
          <a:lstStyle/>
          <a:p>
            <a:r>
              <a:t>#1? Qualcomm</a:t>
            </a:r>
          </a:p>
          <a:p>
            <a:r>
              <a:t>#2? Intel</a:t>
            </a:r>
          </a:p>
          <a:p>
            <a:r>
              <a:t>#3? </a:t>
            </a:r>
          </a:p>
          <a:p>
            <a:pPr marL="0" indent="0">
              <a:spcBef>
                <a:spcPts val="600"/>
              </a:spcBef>
              <a:buSzTx/>
              <a:buFont typeface="Wingdings"/>
              <a:buNone/>
              <a:defRPr sz="2800">
                <a:solidFill>
                  <a:srgbClr val="FF0000"/>
                </a:solidFill>
              </a:defRPr>
            </a:pPr>
            <a:br/>
            <a:endParaRPr/>
          </a:p>
        </p:txBody>
      </p:sp>
      <p:sp>
        <p:nvSpPr>
          <p:cNvPr id="2681"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128</a:t>
            </a:fld>
            <a:endParaRPr/>
          </a:p>
        </p:txBody>
      </p:sp>
    </p:spTree>
  </p:cSld>
  <p:clrMapOvr>
    <a:masterClrMapping/>
  </p:clrMapOvr>
  <p:transition spd="med"/>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3"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684" name="Content Placeholder 2"/>
          <p:cNvSpPr txBox="1">
            <a:spLocks noGrp="1"/>
          </p:cNvSpPr>
          <p:nvPr>
            <p:ph type="body" idx="1"/>
          </p:nvPr>
        </p:nvSpPr>
        <p:spPr>
          <a:xfrm>
            <a:off x="304800" y="1905000"/>
            <a:ext cx="9751640" cy="4267200"/>
          </a:xfrm>
          <a:prstGeom prst="rect">
            <a:avLst/>
          </a:prstGeom>
        </p:spPr>
        <p:txBody>
          <a:bodyPr/>
          <a:lstStyle/>
          <a:p>
            <a:r>
              <a:rPr dirty="0"/>
              <a:t>#1? Qualcomm</a:t>
            </a:r>
          </a:p>
          <a:p>
            <a:r>
              <a:rPr dirty="0"/>
              <a:t>#2? Intel</a:t>
            </a:r>
          </a:p>
          <a:p>
            <a:r>
              <a:rPr dirty="0"/>
              <a:t>#3? </a:t>
            </a:r>
            <a:r>
              <a:rPr lang="en-US" dirty="0"/>
              <a:t>TSM</a:t>
            </a:r>
            <a:r>
              <a:rPr dirty="0"/>
              <a:t> (</a:t>
            </a:r>
            <a:r>
              <a:rPr lang="en-US" dirty="0"/>
              <a:t>Taiwan Semiconductor Manufacturing</a:t>
            </a:r>
            <a:r>
              <a:rPr dirty="0"/>
              <a:t>)</a:t>
            </a:r>
          </a:p>
          <a:p>
            <a:pPr marL="0" indent="0">
              <a:spcBef>
                <a:spcPts val="600"/>
              </a:spcBef>
              <a:buSzTx/>
              <a:buFont typeface="Wingdings"/>
              <a:buNone/>
              <a:defRPr sz="2800">
                <a:solidFill>
                  <a:srgbClr val="FF0000"/>
                </a:solidFill>
              </a:defRPr>
            </a:pPr>
            <a:br>
              <a:rPr dirty="0"/>
            </a:br>
            <a:endParaRPr dirty="0"/>
          </a:p>
        </p:txBody>
      </p:sp>
      <p:sp>
        <p:nvSpPr>
          <p:cNvPr id="2685"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129</a:t>
            </a:fld>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721" name="Rectangle 8"/>
          <p:cNvSpPr/>
          <p:nvPr/>
        </p:nvSpPr>
        <p:spPr>
          <a:xfrm>
            <a:off x="-2" y="0"/>
            <a:ext cx="12188954" cy="6858000"/>
          </a:xfrm>
          <a:prstGeom prst="rect">
            <a:avLst/>
          </a:prstGeom>
          <a:ln w="12700">
            <a:miter lim="400000"/>
          </a:ln>
        </p:spPr>
        <p:txBody>
          <a:bodyPr lIns="0" tIns="0" rIns="0" bIns="0" anchor="ctr"/>
          <a:lstStyle/>
          <a:p>
            <a:pPr algn="ctr">
              <a:defRPr>
                <a:solidFill>
                  <a:srgbClr val="FFFFFF"/>
                </a:solidFill>
              </a:defRPr>
            </a:pPr>
            <a:endParaRPr/>
          </a:p>
        </p:txBody>
      </p:sp>
      <p:sp>
        <p:nvSpPr>
          <p:cNvPr id="1722" name="Title 1"/>
          <p:cNvSpPr txBox="1">
            <a:spLocks noGrp="1"/>
          </p:cNvSpPr>
          <p:nvPr>
            <p:ph type="title"/>
          </p:nvPr>
        </p:nvSpPr>
        <p:spPr>
          <a:xfrm>
            <a:off x="836678" y="723898"/>
            <a:ext cx="6002111" cy="1495426"/>
          </a:xfrm>
          <a:prstGeom prst="rect">
            <a:avLst/>
          </a:prstGeom>
        </p:spPr>
        <p:txBody>
          <a:bodyPr/>
          <a:lstStyle/>
          <a:p>
            <a:pPr>
              <a:defRPr sz="4000"/>
            </a:pPr>
            <a:r>
              <a:t>Past Experiences: </a:t>
            </a:r>
            <a:br/>
            <a:r>
              <a:t>MultiCore</a:t>
            </a:r>
          </a:p>
        </p:txBody>
      </p:sp>
      <p:sp>
        <p:nvSpPr>
          <p:cNvPr id="1723" name="Content Placeholder 2"/>
          <p:cNvSpPr txBox="1">
            <a:spLocks noGrp="1"/>
          </p:cNvSpPr>
          <p:nvPr>
            <p:ph type="body" sz="half" idx="1"/>
          </p:nvPr>
        </p:nvSpPr>
        <p:spPr>
          <a:xfrm>
            <a:off x="836680" y="2405066"/>
            <a:ext cx="6002111" cy="3729035"/>
          </a:xfrm>
          <a:prstGeom prst="rect">
            <a:avLst/>
          </a:prstGeom>
        </p:spPr>
        <p:txBody>
          <a:bodyPr/>
          <a:lstStyle/>
          <a:p>
            <a:pPr>
              <a:defRPr sz="2000" b="1"/>
            </a:pPr>
            <a:r>
              <a:t>Split Cache</a:t>
            </a:r>
          </a:p>
          <a:p>
            <a:pPr marL="685800" lvl="1" indent="-228600">
              <a:spcBef>
                <a:spcPts val="500"/>
              </a:spcBef>
              <a:defRPr sz="2000" b="1">
                <a:latin typeface="Arial"/>
                <a:ea typeface="Arial"/>
                <a:cs typeface="Arial"/>
                <a:sym typeface="Arial"/>
              </a:defRPr>
            </a:pPr>
            <a:r>
              <a:t>Milutinovic, V. (1996). </a:t>
            </a:r>
            <a:br/>
            <a:r>
              <a:t>The Split Temporal/Spatial Cache: </a:t>
            </a:r>
            <a:br/>
            <a:r>
              <a:t>Initial Performance Analysis. </a:t>
            </a:r>
            <a:br/>
            <a:r>
              <a:rPr i="1"/>
              <a:t>SCIzzL-5, March 1996</a:t>
            </a:r>
            <a:r>
              <a:t>, 63-69.</a:t>
            </a:r>
          </a:p>
        </p:txBody>
      </p:sp>
      <p:pic>
        <p:nvPicPr>
          <p:cNvPr id="1724" name="Picture 3" descr="Picture 3"/>
          <p:cNvPicPr>
            <a:picLocks noChangeAspect="1"/>
          </p:cNvPicPr>
          <p:nvPr/>
        </p:nvPicPr>
        <p:blipFill>
          <a:blip r:embed="rId3" cstate="print">
            <a:extLst/>
          </a:blip>
          <a:srcRect t="6445" b="9761"/>
          <a:stretch>
            <a:fillRect/>
          </a:stretch>
        </p:blipFill>
        <p:spPr>
          <a:xfrm>
            <a:off x="7199439" y="9"/>
            <a:ext cx="4992461" cy="6857992"/>
          </a:xfrm>
          <a:prstGeom prst="rect">
            <a:avLst/>
          </a:prstGeom>
          <a:ln w="12700">
            <a:miter lim="400000"/>
          </a:ln>
        </p:spPr>
      </p:pic>
    </p:spTree>
  </p:cSld>
  <p:clrMapOvr>
    <a:masterClrMapping/>
  </p:clrMapOvr>
  <p:transition spd="med"/>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7"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688" name="Content Placeholder 2"/>
          <p:cNvSpPr txBox="1">
            <a:spLocks noGrp="1"/>
          </p:cNvSpPr>
          <p:nvPr>
            <p:ph type="body" idx="1"/>
          </p:nvPr>
        </p:nvSpPr>
        <p:spPr>
          <a:xfrm>
            <a:off x="304800" y="1905000"/>
            <a:ext cx="8839200" cy="4267200"/>
          </a:xfrm>
          <a:prstGeom prst="rect">
            <a:avLst/>
          </a:prstGeom>
        </p:spPr>
        <p:txBody>
          <a:bodyPr/>
          <a:lstStyle/>
          <a:p>
            <a:r>
              <a:rPr dirty="0"/>
              <a:t>#1? Qualcomm</a:t>
            </a:r>
          </a:p>
          <a:p>
            <a:r>
              <a:rPr dirty="0"/>
              <a:t>#2? Intel</a:t>
            </a:r>
          </a:p>
          <a:p>
            <a:r>
              <a:rPr dirty="0"/>
              <a:t>#3? </a:t>
            </a:r>
            <a:r>
              <a:rPr lang="en-US" dirty="0"/>
              <a:t>TSM</a:t>
            </a:r>
            <a:endParaRPr dirty="0"/>
          </a:p>
          <a:p>
            <a:pPr>
              <a:spcBef>
                <a:spcPts val="600"/>
              </a:spcBef>
              <a:defRPr sz="2800">
                <a:solidFill>
                  <a:srgbClr val="FF0000"/>
                </a:solidFill>
              </a:defRPr>
            </a:pPr>
            <a:r>
              <a:rPr dirty="0"/>
              <a:t>The Qualcomm VP/TD started from this course</a:t>
            </a:r>
            <a:br>
              <a:rPr dirty="0"/>
            </a:br>
            <a:r>
              <a:rPr dirty="0"/>
              <a:t>(first as my PhD student and later as the course TA)</a:t>
            </a:r>
          </a:p>
          <a:p>
            <a:pPr marL="0" indent="0">
              <a:spcBef>
                <a:spcPts val="600"/>
              </a:spcBef>
              <a:buSzTx/>
              <a:buFont typeface="Wingdings"/>
              <a:buNone/>
              <a:defRPr sz="2800">
                <a:solidFill>
                  <a:srgbClr val="FF0000"/>
                </a:solidFill>
              </a:defRPr>
            </a:pPr>
            <a:br>
              <a:rPr dirty="0"/>
            </a:br>
            <a:endParaRPr dirty="0"/>
          </a:p>
        </p:txBody>
      </p:sp>
      <p:sp>
        <p:nvSpPr>
          <p:cNvPr id="2689"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130</a:t>
            </a:fld>
            <a:endParaRPr/>
          </a:p>
        </p:txBody>
      </p:sp>
    </p:spTree>
  </p:cSld>
  <p:clrMapOvr>
    <a:masterClrMapping/>
  </p:clrMapOvr>
  <p:transition spd="med"/>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1"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692" name="Content Placeholder 2"/>
          <p:cNvSpPr txBox="1">
            <a:spLocks noGrp="1"/>
          </p:cNvSpPr>
          <p:nvPr>
            <p:ph type="body" idx="1"/>
          </p:nvPr>
        </p:nvSpPr>
        <p:spPr>
          <a:xfrm>
            <a:off x="304800" y="1905000"/>
            <a:ext cx="8839200" cy="4267200"/>
          </a:xfrm>
          <a:prstGeom prst="rect">
            <a:avLst/>
          </a:prstGeom>
        </p:spPr>
        <p:txBody>
          <a:bodyPr>
            <a:normAutofit lnSpcReduction="10000"/>
          </a:bodyPr>
          <a:lstStyle/>
          <a:p>
            <a:pPr marL="322325" indent="-322325" defTabSz="859536">
              <a:defRPr sz="3008"/>
            </a:pPr>
            <a:r>
              <a:rPr dirty="0"/>
              <a:t>#1? Qualcomm</a:t>
            </a:r>
          </a:p>
          <a:p>
            <a:pPr marL="322325" indent="-322325" defTabSz="859536">
              <a:defRPr sz="3008"/>
            </a:pPr>
            <a:r>
              <a:rPr dirty="0"/>
              <a:t>#2? Intel</a:t>
            </a:r>
          </a:p>
          <a:p>
            <a:pPr marL="322325" indent="-322325" defTabSz="859536">
              <a:defRPr sz="3008"/>
            </a:pPr>
            <a:r>
              <a:rPr dirty="0"/>
              <a:t>#3? </a:t>
            </a:r>
            <a:r>
              <a:rPr lang="en-US" dirty="0"/>
              <a:t>TSM</a:t>
            </a:r>
            <a:endParaRPr dirty="0"/>
          </a:p>
          <a:p>
            <a:pPr marL="322325" indent="-322325" defTabSz="859536">
              <a:spcBef>
                <a:spcPts val="600"/>
              </a:spcBef>
              <a:defRPr sz="2632">
                <a:solidFill>
                  <a:srgbClr val="FF0000"/>
                </a:solidFill>
              </a:defRPr>
            </a:pPr>
            <a:r>
              <a:rPr dirty="0"/>
              <a:t>The Qualcomm VP/TD started from this course</a:t>
            </a:r>
            <a:br>
              <a:rPr dirty="0"/>
            </a:br>
            <a:r>
              <a:rPr dirty="0"/>
              <a:t>(first as my PhD student and later as the course TA)</a:t>
            </a:r>
          </a:p>
          <a:p>
            <a:pPr marL="322325" indent="-322325" defTabSz="859536">
              <a:spcBef>
                <a:spcPts val="600"/>
              </a:spcBef>
              <a:defRPr sz="2632">
                <a:solidFill>
                  <a:srgbClr val="FF0000"/>
                </a:solidFill>
              </a:defRPr>
            </a:pPr>
            <a:r>
              <a:rPr dirty="0"/>
              <a:t>An Intel VP/TD took the IR4RVL in-a-nut-shell</a:t>
            </a:r>
            <a:br>
              <a:rPr dirty="0"/>
            </a:br>
            <a:r>
              <a:rPr dirty="0"/>
              <a:t>(at my past IEEE/ACM tutorial)</a:t>
            </a:r>
          </a:p>
          <a:p>
            <a:pPr marL="0" indent="0" defTabSz="859536">
              <a:spcBef>
                <a:spcPts val="600"/>
              </a:spcBef>
              <a:buSzTx/>
              <a:buFont typeface="Wingdings"/>
              <a:buNone/>
              <a:defRPr sz="2632">
                <a:solidFill>
                  <a:srgbClr val="FF0000"/>
                </a:solidFill>
              </a:defRPr>
            </a:pPr>
            <a:br>
              <a:rPr dirty="0"/>
            </a:br>
            <a:endParaRPr dirty="0"/>
          </a:p>
        </p:txBody>
      </p:sp>
      <p:sp>
        <p:nvSpPr>
          <p:cNvPr id="2693"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131</a:t>
            </a:fld>
            <a:endParaRPr/>
          </a:p>
        </p:txBody>
      </p:sp>
    </p:spTree>
  </p:cSld>
  <p:clrMapOvr>
    <a:masterClrMapping/>
  </p:clrMapOvr>
  <p:transition spd="med"/>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5"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696" name="Content Placeholder 2"/>
          <p:cNvSpPr txBox="1">
            <a:spLocks noGrp="1"/>
          </p:cNvSpPr>
          <p:nvPr>
            <p:ph type="body" idx="1"/>
          </p:nvPr>
        </p:nvSpPr>
        <p:spPr>
          <a:xfrm>
            <a:off x="304800" y="1905000"/>
            <a:ext cx="8839200" cy="4267200"/>
          </a:xfrm>
          <a:prstGeom prst="rect">
            <a:avLst/>
          </a:prstGeom>
        </p:spPr>
        <p:txBody>
          <a:bodyPr/>
          <a:lstStyle/>
          <a:p>
            <a:pPr marL="288035" indent="-288035" defTabSz="768095">
              <a:spcBef>
                <a:spcPts val="600"/>
              </a:spcBef>
              <a:defRPr sz="2688"/>
            </a:pPr>
            <a:r>
              <a:rPr dirty="0"/>
              <a:t>#1? Qualcomm</a:t>
            </a:r>
          </a:p>
          <a:p>
            <a:pPr marL="288035" indent="-288035" defTabSz="768095">
              <a:spcBef>
                <a:spcPts val="600"/>
              </a:spcBef>
              <a:defRPr sz="2688"/>
            </a:pPr>
            <a:r>
              <a:rPr dirty="0"/>
              <a:t>#2? Intel</a:t>
            </a:r>
          </a:p>
          <a:p>
            <a:pPr marL="288035" indent="-288035" defTabSz="768095">
              <a:spcBef>
                <a:spcPts val="600"/>
              </a:spcBef>
              <a:defRPr sz="2688"/>
            </a:pPr>
            <a:r>
              <a:rPr dirty="0"/>
              <a:t>#3? </a:t>
            </a:r>
            <a:r>
              <a:rPr lang="en-US" dirty="0"/>
              <a:t>TSM</a:t>
            </a:r>
            <a:endParaRPr dirty="0"/>
          </a:p>
          <a:p>
            <a:pPr marL="288035" indent="-288035" defTabSz="768095">
              <a:spcBef>
                <a:spcPts val="500"/>
              </a:spcBef>
              <a:defRPr sz="2351">
                <a:solidFill>
                  <a:srgbClr val="FF0000"/>
                </a:solidFill>
              </a:defRPr>
            </a:pPr>
            <a:r>
              <a:rPr dirty="0"/>
              <a:t>The Qualcomm VP/TD started from this course</a:t>
            </a:r>
            <a:br>
              <a:rPr dirty="0"/>
            </a:br>
            <a:r>
              <a:rPr dirty="0"/>
              <a:t>(first as my PhD student and later as the course TA)</a:t>
            </a:r>
          </a:p>
          <a:p>
            <a:pPr marL="288035" indent="-288035" defTabSz="768095">
              <a:spcBef>
                <a:spcPts val="500"/>
              </a:spcBef>
              <a:defRPr sz="2351">
                <a:solidFill>
                  <a:srgbClr val="FF0000"/>
                </a:solidFill>
              </a:defRPr>
            </a:pPr>
            <a:r>
              <a:rPr dirty="0"/>
              <a:t>An Intel VP/TD took the IR4RVL in-a-nut-shell</a:t>
            </a:r>
            <a:br>
              <a:rPr dirty="0"/>
            </a:br>
            <a:r>
              <a:rPr dirty="0"/>
              <a:t>(at my past IEEE/ACM-HICSS conference tutorial)</a:t>
            </a:r>
          </a:p>
          <a:p>
            <a:pPr marL="288035" indent="-288035" defTabSz="768095">
              <a:spcBef>
                <a:spcPts val="500"/>
              </a:spcBef>
              <a:defRPr sz="2351">
                <a:solidFill>
                  <a:srgbClr val="FF0000"/>
                </a:solidFill>
              </a:defRPr>
            </a:pPr>
            <a:r>
              <a:rPr dirty="0"/>
              <a:t>Maybe, </a:t>
            </a:r>
            <a:br>
              <a:rPr dirty="0"/>
            </a:br>
            <a:r>
              <a:rPr dirty="0"/>
              <a:t>a </a:t>
            </a:r>
            <a:r>
              <a:rPr lang="en-US" dirty="0"/>
              <a:t>Next Gen</a:t>
            </a:r>
            <a:r>
              <a:rPr dirty="0"/>
              <a:t> VP/TD comes from ETF</a:t>
            </a:r>
            <a:endParaRPr dirty="0">
              <a:latin typeface="Wingdings"/>
              <a:ea typeface="Wingdings"/>
              <a:cs typeface="Wingdings"/>
              <a:sym typeface="Wingdings"/>
            </a:endParaRPr>
          </a:p>
        </p:txBody>
      </p:sp>
      <p:sp>
        <p:nvSpPr>
          <p:cNvPr id="2697"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132</a:t>
            </a:fld>
            <a:endParaRPr/>
          </a:p>
        </p:txBody>
      </p:sp>
    </p:spTree>
  </p:cSld>
  <p:clrMapOvr>
    <a:masterClrMapping/>
  </p:clrMapOvr>
  <p:transition spd="med"/>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9"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700" name="Content Placeholder 2"/>
          <p:cNvSpPr txBox="1">
            <a:spLocks noGrp="1"/>
          </p:cNvSpPr>
          <p:nvPr>
            <p:ph type="body" idx="1"/>
          </p:nvPr>
        </p:nvSpPr>
        <p:spPr>
          <a:xfrm>
            <a:off x="304800" y="1905000"/>
            <a:ext cx="8839200" cy="4267200"/>
          </a:xfrm>
          <a:prstGeom prst="rect">
            <a:avLst/>
          </a:prstGeom>
        </p:spPr>
        <p:txBody>
          <a:bodyPr/>
          <a:lstStyle/>
          <a:p>
            <a:pPr marL="284606" indent="-284606" defTabSz="758951">
              <a:spcBef>
                <a:spcPts val="600"/>
              </a:spcBef>
              <a:defRPr sz="2656"/>
            </a:pPr>
            <a:r>
              <a:rPr dirty="0"/>
              <a:t>#1? Qualcomm</a:t>
            </a:r>
          </a:p>
          <a:p>
            <a:pPr marL="284606" indent="-284606" defTabSz="758951">
              <a:spcBef>
                <a:spcPts val="600"/>
              </a:spcBef>
              <a:defRPr sz="2656"/>
            </a:pPr>
            <a:r>
              <a:rPr dirty="0"/>
              <a:t>#2? Intel</a:t>
            </a:r>
          </a:p>
          <a:p>
            <a:pPr marL="284606" indent="-284606" defTabSz="758951">
              <a:spcBef>
                <a:spcPts val="600"/>
              </a:spcBef>
              <a:defRPr sz="2656"/>
            </a:pPr>
            <a:r>
              <a:rPr dirty="0"/>
              <a:t>#3? </a:t>
            </a:r>
            <a:r>
              <a:rPr lang="en-US" dirty="0"/>
              <a:t>TSM</a:t>
            </a:r>
            <a:endParaRPr dirty="0"/>
          </a:p>
          <a:p>
            <a:pPr marL="284606" indent="-284606" defTabSz="758951">
              <a:spcBef>
                <a:spcPts val="500"/>
              </a:spcBef>
              <a:defRPr sz="2324">
                <a:solidFill>
                  <a:srgbClr val="FF0000"/>
                </a:solidFill>
              </a:defRPr>
            </a:pPr>
            <a:r>
              <a:rPr dirty="0"/>
              <a:t>The Qualcomm VP/TD started from this course</a:t>
            </a:r>
            <a:br>
              <a:rPr dirty="0"/>
            </a:br>
            <a:r>
              <a:rPr dirty="0"/>
              <a:t>(first as my PhD student and later as the course TA)</a:t>
            </a:r>
          </a:p>
          <a:p>
            <a:pPr marL="284606" indent="-284606" defTabSz="758951">
              <a:spcBef>
                <a:spcPts val="500"/>
              </a:spcBef>
              <a:defRPr sz="2324">
                <a:solidFill>
                  <a:srgbClr val="FF0000"/>
                </a:solidFill>
              </a:defRPr>
            </a:pPr>
            <a:r>
              <a:rPr dirty="0"/>
              <a:t>An Intel VP/TD took the IR4RVL in-a-nut-shell</a:t>
            </a:r>
            <a:br>
              <a:rPr dirty="0"/>
            </a:br>
            <a:r>
              <a:rPr dirty="0"/>
              <a:t>(at my past IEEE/ACM-HICSS conference tutorial)</a:t>
            </a:r>
          </a:p>
          <a:p>
            <a:pPr marL="284606" indent="-284606" defTabSz="758951">
              <a:spcBef>
                <a:spcPts val="500"/>
              </a:spcBef>
              <a:defRPr sz="2324">
                <a:solidFill>
                  <a:srgbClr val="FF0000"/>
                </a:solidFill>
              </a:defRPr>
            </a:pPr>
            <a:r>
              <a:rPr dirty="0"/>
              <a:t>Maybe, </a:t>
            </a:r>
            <a:br>
              <a:rPr dirty="0"/>
            </a:br>
            <a:r>
              <a:rPr dirty="0"/>
              <a:t>a next </a:t>
            </a:r>
            <a:r>
              <a:rPr lang="en-US" dirty="0"/>
              <a:t>TSM </a:t>
            </a:r>
            <a:r>
              <a:rPr dirty="0"/>
              <a:t>VP/TD comes from ETF</a:t>
            </a:r>
            <a:br>
              <a:rPr lang="en-US" dirty="0">
                <a:latin typeface="Wingdings"/>
                <a:ea typeface="Wingdings"/>
                <a:cs typeface="Wingdings"/>
                <a:sym typeface="Wingdings"/>
              </a:rPr>
            </a:br>
            <a:r>
              <a:rPr dirty="0"/>
              <a:t>or M</a:t>
            </a:r>
            <a:r>
              <a:rPr lang="en-US" dirty="0"/>
              <a:t>AT</a:t>
            </a:r>
            <a:endParaRPr dirty="0">
              <a:latin typeface="Wingdings"/>
              <a:ea typeface="Wingdings"/>
              <a:cs typeface="Wingdings"/>
              <a:sym typeface="Wingdings"/>
            </a:endParaRPr>
          </a:p>
        </p:txBody>
      </p:sp>
      <p:sp>
        <p:nvSpPr>
          <p:cNvPr id="2701"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133</a:t>
            </a:fld>
            <a:endParaRPr/>
          </a:p>
        </p:txBody>
      </p:sp>
    </p:spTree>
  </p:cSld>
  <p:clrMapOvr>
    <a:masterClrMapping/>
  </p:clrMapOvr>
  <p:transition spd="med"/>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704" name="Content Placeholder 2"/>
          <p:cNvSpPr txBox="1">
            <a:spLocks noGrp="1"/>
          </p:cNvSpPr>
          <p:nvPr>
            <p:ph type="body" idx="1"/>
          </p:nvPr>
        </p:nvSpPr>
        <p:spPr>
          <a:xfrm>
            <a:off x="304800" y="1905000"/>
            <a:ext cx="8839200" cy="4267200"/>
          </a:xfrm>
          <a:prstGeom prst="rect">
            <a:avLst/>
          </a:prstGeom>
        </p:spPr>
        <p:txBody>
          <a:bodyPr/>
          <a:lstStyle/>
          <a:p>
            <a:pPr marL="284606" indent="-284606" defTabSz="758951">
              <a:spcBef>
                <a:spcPts val="600"/>
              </a:spcBef>
              <a:defRPr sz="2656"/>
            </a:pPr>
            <a:r>
              <a:rPr dirty="0"/>
              <a:t>#1? Qualcomm</a:t>
            </a:r>
          </a:p>
          <a:p>
            <a:pPr marL="284606" indent="-284606" defTabSz="758951">
              <a:spcBef>
                <a:spcPts val="600"/>
              </a:spcBef>
              <a:defRPr sz="2656"/>
            </a:pPr>
            <a:r>
              <a:rPr dirty="0"/>
              <a:t>#2? Intel</a:t>
            </a:r>
          </a:p>
          <a:p>
            <a:pPr marL="284606" indent="-284606" defTabSz="758951">
              <a:spcBef>
                <a:spcPts val="600"/>
              </a:spcBef>
              <a:defRPr sz="2656"/>
            </a:pPr>
            <a:r>
              <a:rPr dirty="0"/>
              <a:t>#3? </a:t>
            </a:r>
            <a:r>
              <a:rPr lang="en-US" dirty="0"/>
              <a:t>TSM</a:t>
            </a:r>
            <a:endParaRPr dirty="0"/>
          </a:p>
          <a:p>
            <a:pPr marL="284606" indent="-284606" defTabSz="758951">
              <a:spcBef>
                <a:spcPts val="500"/>
              </a:spcBef>
              <a:defRPr sz="2324">
                <a:solidFill>
                  <a:srgbClr val="FF0000"/>
                </a:solidFill>
              </a:defRPr>
            </a:pPr>
            <a:r>
              <a:rPr dirty="0"/>
              <a:t>The Qualcomm VP/TD started from this course</a:t>
            </a:r>
            <a:br>
              <a:rPr dirty="0"/>
            </a:br>
            <a:r>
              <a:rPr dirty="0"/>
              <a:t>(first as my PhD student and later as the course TA)</a:t>
            </a:r>
          </a:p>
          <a:p>
            <a:pPr marL="284606" indent="-284606" defTabSz="758951">
              <a:spcBef>
                <a:spcPts val="500"/>
              </a:spcBef>
              <a:defRPr sz="2324">
                <a:solidFill>
                  <a:srgbClr val="FF0000"/>
                </a:solidFill>
              </a:defRPr>
            </a:pPr>
            <a:r>
              <a:rPr dirty="0"/>
              <a:t>An Intel VP/TD took the IR4RVL in-a-nut-shell</a:t>
            </a:r>
            <a:br>
              <a:rPr dirty="0"/>
            </a:br>
            <a:r>
              <a:rPr dirty="0"/>
              <a:t>(at my past IEEE/ACM-HICSS conference tutorial)</a:t>
            </a:r>
          </a:p>
          <a:p>
            <a:pPr marL="284606" indent="-284606" defTabSz="758951">
              <a:spcBef>
                <a:spcPts val="500"/>
              </a:spcBef>
              <a:defRPr sz="2324">
                <a:solidFill>
                  <a:srgbClr val="FF0000"/>
                </a:solidFill>
              </a:defRPr>
            </a:pPr>
            <a:r>
              <a:rPr dirty="0"/>
              <a:t>Maybe, </a:t>
            </a:r>
            <a:br>
              <a:rPr dirty="0"/>
            </a:br>
            <a:r>
              <a:rPr dirty="0"/>
              <a:t>a next </a:t>
            </a:r>
            <a:r>
              <a:rPr lang="en-US" dirty="0"/>
              <a:t>TSM</a:t>
            </a:r>
            <a:r>
              <a:rPr dirty="0"/>
              <a:t> VP/TD comes from ETF</a:t>
            </a:r>
            <a:br>
              <a:rPr dirty="0">
                <a:latin typeface="Wingdings"/>
                <a:ea typeface="Wingdings"/>
                <a:cs typeface="Wingdings"/>
                <a:sym typeface="Wingdings"/>
              </a:rPr>
            </a:br>
            <a:r>
              <a:rPr dirty="0"/>
              <a:t>or M</a:t>
            </a:r>
            <a:r>
              <a:rPr lang="en-US" dirty="0"/>
              <a:t>AT</a:t>
            </a:r>
            <a:r>
              <a:rPr lang="en-US" dirty="0">
                <a:latin typeface="Wingdings"/>
                <a:sym typeface="Wingdings"/>
              </a:rPr>
              <a:t> </a:t>
            </a:r>
            <a:r>
              <a:rPr dirty="0"/>
              <a:t>or F</a:t>
            </a:r>
            <a:r>
              <a:rPr lang="en-US" dirty="0"/>
              <a:t>FH</a:t>
            </a:r>
            <a:endParaRPr dirty="0">
              <a:latin typeface="Wingdings"/>
              <a:ea typeface="Wingdings"/>
              <a:cs typeface="Wingdings"/>
              <a:sym typeface="Wingdings"/>
            </a:endParaRPr>
          </a:p>
        </p:txBody>
      </p:sp>
      <p:sp>
        <p:nvSpPr>
          <p:cNvPr id="2705"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134</a:t>
            </a:fld>
            <a:endParaRPr/>
          </a:p>
        </p:txBody>
      </p:sp>
    </p:spTree>
  </p:cSld>
  <p:clrMapOvr>
    <a:masterClrMapping/>
  </p:clrMapOvr>
  <p:transition spd="med"/>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7" name="Title 1"/>
          <p:cNvSpPr txBox="1">
            <a:spLocks noGrp="1"/>
          </p:cNvSpPr>
          <p:nvPr>
            <p:ph type="title"/>
          </p:nvPr>
        </p:nvSpPr>
        <p:spPr>
          <a:xfrm>
            <a:off x="1150937" y="214313"/>
            <a:ext cx="7793037" cy="1462088"/>
          </a:xfrm>
          <a:prstGeom prst="rect">
            <a:avLst/>
          </a:prstGeom>
        </p:spPr>
        <p:txBody>
          <a:bodyPr/>
          <a:lstStyle/>
          <a:p>
            <a:r>
              <a:t>World Top Foundries </a:t>
            </a:r>
            <a:br/>
            <a:r>
              <a:t>in VLSI for SuperComputing</a:t>
            </a:r>
          </a:p>
        </p:txBody>
      </p:sp>
      <p:sp>
        <p:nvSpPr>
          <p:cNvPr id="2708" name="Content Placeholder 2"/>
          <p:cNvSpPr txBox="1">
            <a:spLocks noGrp="1"/>
          </p:cNvSpPr>
          <p:nvPr>
            <p:ph type="body" idx="1"/>
          </p:nvPr>
        </p:nvSpPr>
        <p:spPr>
          <a:xfrm>
            <a:off x="304800" y="1905000"/>
            <a:ext cx="8839200" cy="4267200"/>
          </a:xfrm>
          <a:prstGeom prst="rect">
            <a:avLst/>
          </a:prstGeom>
        </p:spPr>
        <p:txBody>
          <a:bodyPr/>
          <a:lstStyle/>
          <a:p>
            <a:pPr marL="284606" indent="-284606" defTabSz="758951">
              <a:spcBef>
                <a:spcPts val="600"/>
              </a:spcBef>
              <a:defRPr sz="2656"/>
            </a:pPr>
            <a:r>
              <a:rPr dirty="0"/>
              <a:t>#1? Qualcomm</a:t>
            </a:r>
          </a:p>
          <a:p>
            <a:pPr marL="284606" indent="-284606" defTabSz="758951">
              <a:spcBef>
                <a:spcPts val="600"/>
              </a:spcBef>
              <a:defRPr sz="2656"/>
            </a:pPr>
            <a:r>
              <a:rPr dirty="0"/>
              <a:t>#2? Intel</a:t>
            </a:r>
          </a:p>
          <a:p>
            <a:pPr marL="284606" indent="-284606" defTabSz="758951">
              <a:spcBef>
                <a:spcPts val="600"/>
              </a:spcBef>
              <a:defRPr sz="2656"/>
            </a:pPr>
            <a:r>
              <a:rPr dirty="0"/>
              <a:t>#3? </a:t>
            </a:r>
            <a:r>
              <a:rPr lang="en-US" dirty="0"/>
              <a:t>TSM</a:t>
            </a:r>
            <a:endParaRPr dirty="0"/>
          </a:p>
          <a:p>
            <a:pPr marL="284606" indent="-284606" defTabSz="758951">
              <a:spcBef>
                <a:spcPts val="500"/>
              </a:spcBef>
              <a:defRPr sz="2324">
                <a:solidFill>
                  <a:srgbClr val="FF0000"/>
                </a:solidFill>
              </a:defRPr>
            </a:pPr>
            <a:r>
              <a:rPr dirty="0"/>
              <a:t>The Qualcomm VP/TD started from this course</a:t>
            </a:r>
            <a:br>
              <a:rPr dirty="0"/>
            </a:br>
            <a:r>
              <a:rPr dirty="0"/>
              <a:t>(first as my PhD student and later as the course TA)</a:t>
            </a:r>
          </a:p>
          <a:p>
            <a:pPr marL="284606" indent="-284606" defTabSz="758951">
              <a:spcBef>
                <a:spcPts val="500"/>
              </a:spcBef>
              <a:defRPr sz="2324">
                <a:solidFill>
                  <a:srgbClr val="FF0000"/>
                </a:solidFill>
              </a:defRPr>
            </a:pPr>
            <a:r>
              <a:rPr dirty="0"/>
              <a:t>An Intel VP/TD took the IR4RVL in-a-nut-shell</a:t>
            </a:r>
            <a:br>
              <a:rPr dirty="0"/>
            </a:br>
            <a:r>
              <a:rPr dirty="0"/>
              <a:t>(at my past IEEE/ACM-HICSS conference tutorial)</a:t>
            </a:r>
          </a:p>
          <a:p>
            <a:pPr marL="284606" indent="-284606" defTabSz="758951">
              <a:spcBef>
                <a:spcPts val="500"/>
              </a:spcBef>
              <a:defRPr sz="2324">
                <a:solidFill>
                  <a:srgbClr val="FF0000"/>
                </a:solidFill>
              </a:defRPr>
            </a:pPr>
            <a:r>
              <a:rPr dirty="0"/>
              <a:t>Maybe, </a:t>
            </a:r>
            <a:br>
              <a:rPr dirty="0"/>
            </a:br>
            <a:r>
              <a:rPr dirty="0"/>
              <a:t>a next </a:t>
            </a:r>
            <a:r>
              <a:rPr lang="en-US" dirty="0"/>
              <a:t>TSM</a:t>
            </a:r>
            <a:r>
              <a:rPr dirty="0"/>
              <a:t> VP/TD comes from ETF</a:t>
            </a:r>
            <a:br>
              <a:rPr dirty="0">
                <a:latin typeface="Wingdings"/>
                <a:ea typeface="Wingdings"/>
                <a:cs typeface="Wingdings"/>
                <a:sym typeface="Wingdings"/>
              </a:rPr>
            </a:br>
            <a:r>
              <a:rPr dirty="0"/>
              <a:t>or M</a:t>
            </a:r>
            <a:r>
              <a:rPr lang="en-US" dirty="0"/>
              <a:t>AT</a:t>
            </a:r>
            <a:r>
              <a:rPr lang="en-US" dirty="0">
                <a:latin typeface="Wingdings"/>
                <a:ea typeface="Wingdings"/>
                <a:cs typeface="Wingdings"/>
                <a:sym typeface="Wingdings"/>
              </a:rPr>
              <a:t> </a:t>
            </a:r>
            <a:r>
              <a:rPr dirty="0"/>
              <a:t>or FFH</a:t>
            </a:r>
            <a:r>
              <a:rPr lang="en-US" dirty="0">
                <a:latin typeface="Wingdings"/>
                <a:ea typeface="Wingdings"/>
                <a:cs typeface="Wingdings"/>
                <a:sym typeface="Wingdings"/>
              </a:rPr>
              <a:t> </a:t>
            </a:r>
            <a:r>
              <a:rPr dirty="0"/>
              <a:t>or FON </a:t>
            </a:r>
            <a:endParaRPr dirty="0">
              <a:latin typeface="Wingdings"/>
              <a:ea typeface="Wingdings"/>
              <a:cs typeface="Wingdings"/>
              <a:sym typeface="Wingdings"/>
            </a:endParaRPr>
          </a:p>
        </p:txBody>
      </p:sp>
      <p:sp>
        <p:nvSpPr>
          <p:cNvPr id="2709"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135</a:t>
            </a:fld>
            <a:endParaRPr/>
          </a:p>
        </p:txBody>
      </p:sp>
    </p:spTree>
  </p:cSld>
  <p:clrMapOvr>
    <a:masterClrMapping/>
  </p:clrMapOvr>
  <p:transition spd="med"/>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1" name="Title 1"/>
          <p:cNvSpPr txBox="1">
            <a:spLocks noGrp="1"/>
          </p:cNvSpPr>
          <p:nvPr>
            <p:ph type="title"/>
          </p:nvPr>
        </p:nvSpPr>
        <p:spPr>
          <a:xfrm>
            <a:off x="1150937" y="214313"/>
            <a:ext cx="7793037" cy="1462088"/>
          </a:xfrm>
          <a:prstGeom prst="rect">
            <a:avLst/>
          </a:prstGeom>
        </p:spPr>
        <p:txBody>
          <a:bodyPr/>
          <a:lstStyle/>
          <a:p>
            <a:r>
              <a:t>Who works here? </a:t>
            </a:r>
          </a:p>
        </p:txBody>
      </p:sp>
      <p:pic>
        <p:nvPicPr>
          <p:cNvPr id="2712" name="Content Placeholder 4" descr="Content Placeholder 4"/>
          <p:cNvPicPr>
            <a:picLocks noChangeAspect="1"/>
          </p:cNvPicPr>
          <p:nvPr/>
        </p:nvPicPr>
        <p:blipFill>
          <a:blip r:embed="rId2" cstate="print">
            <a:extLst/>
          </a:blip>
          <a:stretch>
            <a:fillRect/>
          </a:stretch>
        </p:blipFill>
        <p:spPr>
          <a:xfrm>
            <a:off x="1219200" y="2209800"/>
            <a:ext cx="7042150" cy="4000500"/>
          </a:xfrm>
          <a:prstGeom prst="rect">
            <a:avLst/>
          </a:prstGeom>
          <a:ln w="12700">
            <a:miter lim="400000"/>
          </a:ln>
        </p:spPr>
      </p:pic>
      <p:sp>
        <p:nvSpPr>
          <p:cNvPr id="2713"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136</a:t>
            </a:fld>
            <a:endParaRPr/>
          </a:p>
        </p:txBody>
      </p:sp>
    </p:spTree>
  </p:cSld>
  <p:clrMapOvr>
    <a:masterClrMapping/>
  </p:clrMapOvr>
  <p:transition spd="med"/>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5" name="Title 1"/>
          <p:cNvSpPr txBox="1">
            <a:spLocks noGrp="1"/>
          </p:cNvSpPr>
          <p:nvPr>
            <p:ph type="title"/>
          </p:nvPr>
        </p:nvSpPr>
        <p:spPr>
          <a:xfrm>
            <a:off x="1066800" y="214313"/>
            <a:ext cx="8077200" cy="1462088"/>
          </a:xfrm>
          <a:prstGeom prst="rect">
            <a:avLst/>
          </a:prstGeom>
        </p:spPr>
        <p:txBody>
          <a:bodyPr/>
          <a:lstStyle/>
          <a:p>
            <a:r>
              <a:t>The Holistic Foundry (R&amp;DFab)</a:t>
            </a:r>
            <a:br/>
            <a:r>
              <a:t>in VLSI for SuperComputing</a:t>
            </a:r>
          </a:p>
        </p:txBody>
      </p:sp>
      <p:sp>
        <p:nvSpPr>
          <p:cNvPr id="2716" name="Content Placeholder 2"/>
          <p:cNvSpPr txBox="1">
            <a:spLocks noGrp="1"/>
          </p:cNvSpPr>
          <p:nvPr>
            <p:ph type="body" sz="half" idx="1"/>
          </p:nvPr>
        </p:nvSpPr>
        <p:spPr>
          <a:xfrm>
            <a:off x="685799" y="2209800"/>
            <a:ext cx="8269290" cy="3922713"/>
          </a:xfrm>
          <a:prstGeom prst="rect">
            <a:avLst/>
          </a:prstGeom>
        </p:spPr>
        <p:txBody>
          <a:bodyPr/>
          <a:lstStyle/>
          <a:p>
            <a:pPr>
              <a:spcBef>
                <a:spcPts val="500"/>
              </a:spcBef>
              <a:defRPr sz="2400"/>
            </a:pPr>
            <a:r>
              <a:rPr dirty="0"/>
              <a:t>Phase#1: From Applications to Algorithms</a:t>
            </a:r>
            <a:br>
              <a:rPr dirty="0"/>
            </a:br>
            <a:r>
              <a:rPr dirty="0"/>
              <a:t>Phase#2: From Algorithms to Masks</a:t>
            </a:r>
            <a:br>
              <a:rPr dirty="0"/>
            </a:br>
            <a:r>
              <a:rPr dirty="0"/>
              <a:t>Phase#3: From Masks to Chips</a:t>
            </a:r>
            <a:br>
              <a:rPr lang="en-US" dirty="0"/>
            </a:br>
            <a:r>
              <a:rPr lang="en-US" dirty="0"/>
              <a:t>Phase#4: From Chips to Applications</a:t>
            </a:r>
            <a:endParaRPr dirty="0"/>
          </a:p>
        </p:txBody>
      </p:sp>
      <p:sp>
        <p:nvSpPr>
          <p:cNvPr id="2717"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137</a:t>
            </a:fld>
            <a:endParaRPr/>
          </a:p>
        </p:txBody>
      </p:sp>
    </p:spTree>
  </p:cSld>
  <p:clrMapOvr>
    <a:masterClrMapping/>
  </p:clrMapOvr>
  <p:transition spd="med"/>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9" name="Title 1"/>
          <p:cNvSpPr txBox="1">
            <a:spLocks noGrp="1"/>
          </p:cNvSpPr>
          <p:nvPr>
            <p:ph type="title"/>
          </p:nvPr>
        </p:nvSpPr>
        <p:spPr>
          <a:xfrm>
            <a:off x="1066800" y="214313"/>
            <a:ext cx="8077200" cy="1462088"/>
          </a:xfrm>
          <a:prstGeom prst="rect">
            <a:avLst/>
          </a:prstGeom>
        </p:spPr>
        <p:txBody>
          <a:bodyPr/>
          <a:lstStyle/>
          <a:p>
            <a:r>
              <a:t>The Holistic Foundry (R&amp;DFab)</a:t>
            </a:r>
            <a:br/>
            <a:r>
              <a:t>in VLSI for SuperComputing</a:t>
            </a:r>
          </a:p>
        </p:txBody>
      </p:sp>
      <p:sp>
        <p:nvSpPr>
          <p:cNvPr id="2720" name="Content Placeholder 2"/>
          <p:cNvSpPr txBox="1">
            <a:spLocks noGrp="1"/>
          </p:cNvSpPr>
          <p:nvPr>
            <p:ph type="body" sz="half" idx="1"/>
          </p:nvPr>
        </p:nvSpPr>
        <p:spPr>
          <a:xfrm>
            <a:off x="685799" y="2209800"/>
            <a:ext cx="8269290" cy="3922713"/>
          </a:xfrm>
          <a:prstGeom prst="rect">
            <a:avLst/>
          </a:prstGeom>
        </p:spPr>
        <p:txBody>
          <a:bodyPr/>
          <a:lstStyle/>
          <a:p>
            <a:pPr>
              <a:spcBef>
                <a:spcPts val="500"/>
              </a:spcBef>
              <a:defRPr sz="2400"/>
            </a:pPr>
            <a:r>
              <a:rPr dirty="0"/>
              <a:t>Phase#1: From Applications to Algorithms</a:t>
            </a:r>
            <a:br>
              <a:rPr dirty="0"/>
            </a:br>
            <a:r>
              <a:rPr dirty="0"/>
              <a:t>Phase#2: From Algorithms to Masks</a:t>
            </a:r>
            <a:br>
              <a:rPr dirty="0"/>
            </a:br>
            <a:r>
              <a:rPr dirty="0"/>
              <a:t>Phase#3: From Masks to Chips</a:t>
            </a:r>
          </a:p>
          <a:p>
            <a:pPr>
              <a:defRPr sz="1000"/>
            </a:pPr>
            <a:endParaRPr dirty="0"/>
          </a:p>
          <a:p>
            <a:pPr>
              <a:spcBef>
                <a:spcPts val="500"/>
              </a:spcBef>
              <a:defRPr sz="2400"/>
            </a:pPr>
            <a:r>
              <a:rPr dirty="0"/>
              <a:t>Verification is crucial </a:t>
            </a:r>
            <a:br>
              <a:rPr dirty="0"/>
            </a:br>
            <a:r>
              <a:rPr dirty="0"/>
              <a:t>in each one of these phases,</a:t>
            </a:r>
            <a:br>
              <a:rPr dirty="0"/>
            </a:br>
            <a:r>
              <a:rPr dirty="0"/>
              <a:t>and related teaching is done in coop </a:t>
            </a:r>
            <a:br>
              <a:rPr lang="en-US" dirty="0"/>
            </a:br>
            <a:r>
              <a:rPr dirty="0"/>
              <a:t>with ELSYS</a:t>
            </a:r>
            <a:r>
              <a:rPr lang="en-US" dirty="0"/>
              <a:t> or HDLDH!</a:t>
            </a:r>
            <a:endParaRPr dirty="0"/>
          </a:p>
        </p:txBody>
      </p:sp>
      <p:sp>
        <p:nvSpPr>
          <p:cNvPr id="2721"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138</a:t>
            </a:fld>
            <a:endParaRPr/>
          </a:p>
        </p:txBody>
      </p:sp>
    </p:spTree>
  </p:cSld>
  <p:clrMapOvr>
    <a:masterClrMapping/>
  </p:clrMapOvr>
  <p:transition spd="med"/>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 name="Title 1"/>
          <p:cNvSpPr txBox="1">
            <a:spLocks noGrp="1"/>
          </p:cNvSpPr>
          <p:nvPr>
            <p:ph type="title"/>
          </p:nvPr>
        </p:nvSpPr>
        <p:spPr>
          <a:xfrm>
            <a:off x="1066800" y="214313"/>
            <a:ext cx="8077200" cy="1462088"/>
          </a:xfrm>
          <a:prstGeom prst="rect">
            <a:avLst/>
          </a:prstGeom>
        </p:spPr>
        <p:txBody>
          <a:bodyPr/>
          <a:lstStyle/>
          <a:p>
            <a:r>
              <a:t>The Holistic Foundry (R&amp;DFab)</a:t>
            </a:r>
            <a:br/>
            <a:r>
              <a:t>in VLSI for SuperComputing</a:t>
            </a:r>
          </a:p>
        </p:txBody>
      </p:sp>
      <p:sp>
        <p:nvSpPr>
          <p:cNvPr id="2724" name="Content Placeholder 2"/>
          <p:cNvSpPr txBox="1">
            <a:spLocks noGrp="1"/>
          </p:cNvSpPr>
          <p:nvPr>
            <p:ph type="body" sz="half" idx="1"/>
          </p:nvPr>
        </p:nvSpPr>
        <p:spPr>
          <a:xfrm>
            <a:off x="685799" y="2209800"/>
            <a:ext cx="8269290" cy="3922713"/>
          </a:xfrm>
          <a:prstGeom prst="rect">
            <a:avLst/>
          </a:prstGeom>
        </p:spPr>
        <p:txBody>
          <a:bodyPr>
            <a:normAutofit lnSpcReduction="10000"/>
          </a:bodyPr>
          <a:lstStyle/>
          <a:p>
            <a:pPr marL="332613" indent="-332613" defTabSz="886968">
              <a:spcBef>
                <a:spcPts val="500"/>
              </a:spcBef>
              <a:defRPr sz="2328"/>
            </a:pPr>
            <a:r>
              <a:rPr dirty="0"/>
              <a:t>Phase#1: From Applications to Algorithms</a:t>
            </a:r>
            <a:br>
              <a:rPr dirty="0"/>
            </a:br>
            <a:r>
              <a:rPr dirty="0"/>
              <a:t>Phase#2: From Algorithms to Masks</a:t>
            </a:r>
            <a:br>
              <a:rPr dirty="0"/>
            </a:br>
            <a:r>
              <a:rPr dirty="0"/>
              <a:t>Phase#3: From Masks to Chips</a:t>
            </a:r>
            <a:br>
              <a:rPr lang="en-US" dirty="0"/>
            </a:br>
            <a:r>
              <a:rPr lang="en-US" dirty="0"/>
              <a:t>Phase#4: From Chips to Applications</a:t>
            </a:r>
            <a:endParaRPr dirty="0"/>
          </a:p>
          <a:p>
            <a:pPr marL="332613" indent="-332613" defTabSz="886968">
              <a:defRPr sz="970"/>
            </a:pPr>
            <a:endParaRPr dirty="0"/>
          </a:p>
          <a:p>
            <a:pPr marL="332613" indent="-332613" defTabSz="886968">
              <a:spcBef>
                <a:spcPts val="500"/>
              </a:spcBef>
              <a:defRPr sz="2328"/>
            </a:pPr>
            <a:r>
              <a:rPr dirty="0"/>
              <a:t>Verification is crucial </a:t>
            </a:r>
            <a:br>
              <a:rPr dirty="0"/>
            </a:br>
            <a:r>
              <a:rPr dirty="0"/>
              <a:t>in each one of these phases,</a:t>
            </a:r>
            <a:br>
              <a:rPr dirty="0"/>
            </a:br>
            <a:r>
              <a:rPr dirty="0"/>
              <a:t>and related teaching is done in coop with ELSYS</a:t>
            </a:r>
            <a:r>
              <a:rPr lang="en-US" dirty="0"/>
              <a:t> or HDLDH</a:t>
            </a:r>
            <a:r>
              <a:rPr dirty="0"/>
              <a:t>!</a:t>
            </a:r>
          </a:p>
          <a:p>
            <a:pPr marL="332613" indent="-332613" defTabSz="886968">
              <a:defRPr sz="970"/>
            </a:pPr>
            <a:endParaRPr dirty="0"/>
          </a:p>
          <a:p>
            <a:pPr marL="332613" indent="-332613" defTabSz="886968">
              <a:spcBef>
                <a:spcPts val="500"/>
              </a:spcBef>
              <a:defRPr sz="2328"/>
            </a:pPr>
            <a:r>
              <a:rPr dirty="0"/>
              <a:t>Management issues of importance for an R&amp;D</a:t>
            </a:r>
            <a:r>
              <a:rPr lang="en-US" dirty="0"/>
              <a:t> </a:t>
            </a:r>
            <a:r>
              <a:rPr dirty="0" err="1"/>
              <a:t>Fab</a:t>
            </a:r>
            <a:r>
              <a:rPr dirty="0"/>
              <a:t> </a:t>
            </a:r>
            <a:br>
              <a:rPr dirty="0"/>
            </a:br>
            <a:r>
              <a:rPr dirty="0"/>
              <a:t>are covered in the accompanying course: IR4USP </a:t>
            </a:r>
            <a:br>
              <a:rPr lang="en-US" dirty="0"/>
            </a:br>
            <a:r>
              <a:rPr dirty="0"/>
              <a:t>(including 12 related homework assignments)!</a:t>
            </a:r>
          </a:p>
        </p:txBody>
      </p:sp>
      <p:sp>
        <p:nvSpPr>
          <p:cNvPr id="2725"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139</a:t>
            </a:fld>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726" name="Rectangle 8"/>
          <p:cNvSpPr/>
          <p:nvPr/>
        </p:nvSpPr>
        <p:spPr>
          <a:xfrm>
            <a:off x="-2" y="0"/>
            <a:ext cx="12188954" cy="6858000"/>
          </a:xfrm>
          <a:prstGeom prst="rect">
            <a:avLst/>
          </a:prstGeom>
          <a:ln w="12700">
            <a:miter lim="400000"/>
          </a:ln>
        </p:spPr>
        <p:txBody>
          <a:bodyPr lIns="0" tIns="0" rIns="0" bIns="0" anchor="ctr"/>
          <a:lstStyle/>
          <a:p>
            <a:pPr algn="ctr">
              <a:defRPr>
                <a:solidFill>
                  <a:srgbClr val="FFFFFF"/>
                </a:solidFill>
              </a:defRPr>
            </a:pPr>
            <a:endParaRPr/>
          </a:p>
        </p:txBody>
      </p:sp>
      <p:sp>
        <p:nvSpPr>
          <p:cNvPr id="1727" name="Title 1"/>
          <p:cNvSpPr txBox="1">
            <a:spLocks noGrp="1"/>
          </p:cNvSpPr>
          <p:nvPr>
            <p:ph type="title"/>
          </p:nvPr>
        </p:nvSpPr>
        <p:spPr>
          <a:xfrm>
            <a:off x="836678" y="723898"/>
            <a:ext cx="6002111" cy="1495426"/>
          </a:xfrm>
          <a:prstGeom prst="rect">
            <a:avLst/>
          </a:prstGeom>
        </p:spPr>
        <p:txBody>
          <a:bodyPr/>
          <a:lstStyle/>
          <a:p>
            <a:pPr>
              <a:defRPr sz="4000"/>
            </a:pPr>
            <a:r>
              <a:t>Past Experiences: </a:t>
            </a:r>
            <a:br/>
            <a:r>
              <a:t>ManyCore</a:t>
            </a:r>
          </a:p>
        </p:txBody>
      </p:sp>
      <p:sp>
        <p:nvSpPr>
          <p:cNvPr id="1728" name="Content Placeholder 2"/>
          <p:cNvSpPr txBox="1">
            <a:spLocks noGrp="1"/>
          </p:cNvSpPr>
          <p:nvPr>
            <p:ph type="body" sz="half" idx="1"/>
          </p:nvPr>
        </p:nvSpPr>
        <p:spPr>
          <a:xfrm>
            <a:off x="836680" y="2405066"/>
            <a:ext cx="6002111" cy="3729035"/>
          </a:xfrm>
          <a:prstGeom prst="rect">
            <a:avLst/>
          </a:prstGeom>
        </p:spPr>
        <p:txBody>
          <a:bodyPr/>
          <a:lstStyle/>
          <a:p>
            <a:pPr>
              <a:defRPr sz="2000" b="1"/>
            </a:pPr>
            <a:r>
              <a:rPr dirty="0"/>
              <a:t>GaAs Microprocessor</a:t>
            </a:r>
          </a:p>
          <a:p>
            <a:pPr marL="685800" lvl="1" indent="-228600">
              <a:spcBef>
                <a:spcPts val="500"/>
              </a:spcBef>
              <a:defRPr sz="2000" b="1">
                <a:latin typeface="Arial"/>
                <a:ea typeface="Arial"/>
                <a:cs typeface="Arial"/>
                <a:sym typeface="Arial"/>
              </a:defRPr>
            </a:pPr>
            <a:r>
              <a:rPr dirty="0" err="1"/>
              <a:t>Milutinovic</a:t>
            </a:r>
            <a:r>
              <a:rPr dirty="0"/>
              <a:t>, V., </a:t>
            </a:r>
            <a:r>
              <a:rPr dirty="0" err="1"/>
              <a:t>Fura</a:t>
            </a:r>
            <a:r>
              <a:rPr dirty="0"/>
              <a:t>, D., &amp; </a:t>
            </a:r>
            <a:r>
              <a:rPr dirty="0" err="1"/>
              <a:t>Helbig</a:t>
            </a:r>
            <a:r>
              <a:rPr dirty="0"/>
              <a:t>, W. (1986).</a:t>
            </a:r>
            <a:br>
              <a:rPr dirty="0"/>
            </a:br>
            <a:r>
              <a:rPr dirty="0"/>
              <a:t>An Introduction To GaAs </a:t>
            </a:r>
            <a:br>
              <a:rPr lang="en-US" dirty="0"/>
            </a:br>
            <a:r>
              <a:rPr dirty="0"/>
              <a:t>Microprocessor Architecture for VLSI.</a:t>
            </a:r>
            <a:br>
              <a:rPr dirty="0"/>
            </a:br>
            <a:r>
              <a:rPr i="1" dirty="0"/>
              <a:t>Computer</a:t>
            </a:r>
            <a:r>
              <a:rPr dirty="0"/>
              <a:t>, (3), 30-42.</a:t>
            </a:r>
          </a:p>
        </p:txBody>
      </p:sp>
      <p:pic>
        <p:nvPicPr>
          <p:cNvPr id="1729" name="Picture 3" descr="Picture 3"/>
          <p:cNvPicPr>
            <a:picLocks noChangeAspect="1"/>
          </p:cNvPicPr>
          <p:nvPr/>
        </p:nvPicPr>
        <p:blipFill>
          <a:blip r:embed="rId3" cstate="print">
            <a:extLst/>
          </a:blip>
          <a:srcRect b="2469"/>
          <a:stretch>
            <a:fillRect/>
          </a:stretch>
        </p:blipFill>
        <p:spPr>
          <a:xfrm>
            <a:off x="7199439" y="9"/>
            <a:ext cx="4992461" cy="6857991"/>
          </a:xfrm>
          <a:prstGeom prst="rect">
            <a:avLst/>
          </a:prstGeom>
          <a:ln w="12700">
            <a:miter lim="400000"/>
          </a:ln>
        </p:spPr>
      </p:pic>
    </p:spTree>
  </p:cSld>
  <p:clrMapOvr>
    <a:masterClrMapping/>
  </p:clrMapOvr>
  <p:transition spd="med"/>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7" name="Title 1"/>
          <p:cNvSpPr txBox="1">
            <a:spLocks noGrp="1"/>
          </p:cNvSpPr>
          <p:nvPr>
            <p:ph type="title"/>
          </p:nvPr>
        </p:nvSpPr>
        <p:spPr>
          <a:xfrm>
            <a:off x="1295400" y="214313"/>
            <a:ext cx="7648575" cy="1462088"/>
          </a:xfrm>
          <a:prstGeom prst="rect">
            <a:avLst/>
          </a:prstGeom>
        </p:spPr>
        <p:txBody>
          <a:bodyPr/>
          <a:lstStyle/>
          <a:p>
            <a:pPr>
              <a:defRPr>
                <a:latin typeface="Tahoma Bold"/>
                <a:ea typeface="Tahoma Bold"/>
                <a:cs typeface="Tahoma Bold"/>
                <a:sym typeface="Tahoma Bold"/>
              </a:defRPr>
            </a:pPr>
            <a:r>
              <a:t>Contents: </a:t>
            </a:r>
            <a:br/>
            <a:r>
              <a:t>From Algorithms to Masks</a:t>
            </a:r>
          </a:p>
        </p:txBody>
      </p:sp>
      <p:sp>
        <p:nvSpPr>
          <p:cNvPr id="2728" name="Content Placeholder 2"/>
          <p:cNvSpPr txBox="1">
            <a:spLocks noGrp="1"/>
          </p:cNvSpPr>
          <p:nvPr>
            <p:ph type="body" idx="1"/>
          </p:nvPr>
        </p:nvSpPr>
        <p:spPr>
          <a:xfrm>
            <a:off x="457198" y="1828800"/>
            <a:ext cx="9383217" cy="4303713"/>
          </a:xfrm>
          <a:prstGeom prst="rect">
            <a:avLst/>
          </a:prstGeom>
        </p:spPr>
        <p:txBody>
          <a:bodyPr/>
          <a:lstStyle/>
          <a:p>
            <a:pPr>
              <a:defRPr sz="2800"/>
            </a:pPr>
            <a:endParaRPr dirty="0"/>
          </a:p>
          <a:p>
            <a:pPr>
              <a:spcBef>
                <a:spcPts val="600"/>
              </a:spcBef>
              <a:defRPr sz="2800"/>
            </a:pPr>
            <a:r>
              <a:rPr dirty="0"/>
              <a:t>Part#1: VLSI for </a:t>
            </a:r>
            <a:r>
              <a:rPr dirty="0" err="1"/>
              <a:t>ControlFlow</a:t>
            </a:r>
            <a:r>
              <a:rPr dirty="0"/>
              <a:t> </a:t>
            </a:r>
            <a:r>
              <a:rPr dirty="0" err="1"/>
              <a:t>SuperComputing</a:t>
            </a:r>
            <a:r>
              <a:rPr dirty="0"/>
              <a:t> </a:t>
            </a:r>
          </a:p>
          <a:p>
            <a:pPr>
              <a:spcBef>
                <a:spcPts val="600"/>
              </a:spcBef>
              <a:defRPr sz="2800"/>
            </a:pPr>
            <a:r>
              <a:rPr dirty="0"/>
              <a:t>Part#2: VLSI for </a:t>
            </a:r>
            <a:r>
              <a:rPr dirty="0" err="1"/>
              <a:t>DataFlow</a:t>
            </a:r>
            <a:r>
              <a:rPr dirty="0"/>
              <a:t> </a:t>
            </a:r>
            <a:r>
              <a:rPr dirty="0" err="1"/>
              <a:t>SuperComputing</a:t>
            </a:r>
            <a:r>
              <a:rPr dirty="0"/>
              <a:t> </a:t>
            </a:r>
          </a:p>
          <a:p>
            <a:pPr>
              <a:spcBef>
                <a:spcPts val="600"/>
              </a:spcBef>
              <a:defRPr sz="2800"/>
            </a:pPr>
            <a:r>
              <a:rPr dirty="0"/>
              <a:t>Part#3: VLSI for </a:t>
            </a:r>
            <a:r>
              <a:rPr dirty="0" err="1"/>
              <a:t>WirelessFlow</a:t>
            </a:r>
            <a:r>
              <a:rPr dirty="0"/>
              <a:t> </a:t>
            </a:r>
            <a:r>
              <a:rPr dirty="0" err="1"/>
              <a:t>SuperComputing</a:t>
            </a:r>
            <a:endParaRPr lang="en-US" dirty="0"/>
          </a:p>
          <a:p>
            <a:pPr>
              <a:spcBef>
                <a:spcPts val="600"/>
              </a:spcBef>
              <a:defRPr sz="2800"/>
            </a:pPr>
            <a:r>
              <a:rPr lang="en-US" dirty="0"/>
              <a:t>Part#4: VLSI for </a:t>
            </a:r>
            <a:r>
              <a:rPr lang="en-US" dirty="0" err="1"/>
              <a:t>EnergyFlow</a:t>
            </a:r>
            <a:r>
              <a:rPr lang="en-US" dirty="0"/>
              <a:t> </a:t>
            </a:r>
            <a:r>
              <a:rPr lang="en-US" dirty="0" err="1"/>
              <a:t>SuperComputing</a:t>
            </a:r>
            <a:r>
              <a:rPr lang="en-US" dirty="0"/>
              <a:t> (QMOC)</a:t>
            </a:r>
            <a:r>
              <a:rPr dirty="0"/>
              <a:t> </a:t>
            </a:r>
          </a:p>
        </p:txBody>
      </p:sp>
      <p:pic>
        <p:nvPicPr>
          <p:cNvPr id="2729" name="Picture 4" descr="Picture 4"/>
          <p:cNvPicPr>
            <a:picLocks noChangeAspect="1"/>
          </p:cNvPicPr>
          <p:nvPr/>
        </p:nvPicPr>
        <p:blipFill>
          <a:blip r:embed="rId2" cstate="print">
            <a:extLst/>
          </a:blip>
          <a:stretch>
            <a:fillRect/>
          </a:stretch>
        </p:blipFill>
        <p:spPr>
          <a:xfrm>
            <a:off x="3124200" y="4419600"/>
            <a:ext cx="2466975" cy="1847850"/>
          </a:xfrm>
          <a:prstGeom prst="rect">
            <a:avLst/>
          </a:prstGeom>
          <a:ln w="12700">
            <a:miter lim="400000"/>
          </a:ln>
        </p:spPr>
      </p:pic>
      <p:sp>
        <p:nvSpPr>
          <p:cNvPr id="2730"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140</a:t>
            </a:fld>
            <a:endParaRPr/>
          </a:p>
        </p:txBody>
      </p:sp>
    </p:spTree>
  </p:cSld>
  <p:clrMapOvr>
    <a:masterClrMapping/>
  </p:clrMapOvr>
  <p:transition spd="med"/>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2" name="Rectangle 2"/>
          <p:cNvSpPr txBox="1">
            <a:spLocks noGrp="1"/>
          </p:cNvSpPr>
          <p:nvPr>
            <p:ph type="title"/>
          </p:nvPr>
        </p:nvSpPr>
        <p:spPr>
          <a:xfrm>
            <a:off x="1150937" y="214313"/>
            <a:ext cx="7793037" cy="1462088"/>
          </a:xfrm>
          <a:prstGeom prst="rect">
            <a:avLst/>
          </a:prstGeom>
        </p:spPr>
        <p:txBody>
          <a:bodyPr/>
          <a:lstStyle/>
          <a:p>
            <a:pPr>
              <a:defRPr sz="2800">
                <a:latin typeface="Tahoma Bold"/>
                <a:ea typeface="Tahoma Bold"/>
                <a:cs typeface="Tahoma Bold"/>
                <a:sym typeface="Tahoma Bold"/>
              </a:defRPr>
            </a:pPr>
            <a:r>
              <a:t>VLSI for ControlFlow SuperComputing</a:t>
            </a:r>
            <a:r>
              <a:rPr sz="4400">
                <a:latin typeface="Tahoma"/>
                <a:ea typeface="Tahoma"/>
                <a:cs typeface="Tahoma"/>
                <a:sym typeface="Tahoma"/>
              </a:rPr>
              <a:t> </a:t>
            </a:r>
          </a:p>
        </p:txBody>
      </p:sp>
      <p:sp>
        <p:nvSpPr>
          <p:cNvPr id="2733" name="TextBox 1"/>
          <p:cNvSpPr txBox="1"/>
          <p:nvPr/>
        </p:nvSpPr>
        <p:spPr>
          <a:xfrm>
            <a:off x="198120" y="2286000"/>
            <a:ext cx="8703310" cy="2885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latin typeface="Tahoma"/>
                <a:ea typeface="Tahoma"/>
                <a:cs typeface="Tahoma"/>
                <a:sym typeface="Tahoma"/>
              </a:defRPr>
            </a:pPr>
            <a:r>
              <a:t>    </a:t>
            </a:r>
          </a:p>
          <a:p>
            <a:pPr>
              <a:defRPr>
                <a:latin typeface="Tahoma"/>
                <a:ea typeface="Tahoma"/>
                <a:cs typeface="Tahoma"/>
                <a:sym typeface="Tahoma"/>
              </a:defRPr>
            </a:pPr>
            <a:endParaRPr/>
          </a:p>
          <a:p>
            <a:pPr>
              <a:defRPr>
                <a:latin typeface="Tahoma"/>
                <a:ea typeface="Tahoma"/>
                <a:cs typeface="Tahoma"/>
                <a:sym typeface="Tahoma"/>
              </a:defRPr>
            </a:pPr>
            <a:r>
              <a:t>ManyCore Systems:</a:t>
            </a:r>
          </a:p>
          <a:p>
            <a:pPr>
              <a:buSzPct val="100000"/>
              <a:buFont typeface="Arial"/>
              <a:buChar char="•"/>
              <a:defRPr>
                <a:solidFill>
                  <a:srgbClr val="262673"/>
                </a:solidFill>
                <a:latin typeface="Tahoma"/>
                <a:ea typeface="Tahoma"/>
                <a:cs typeface="Tahoma"/>
                <a:sym typeface="Tahoma"/>
              </a:defRPr>
            </a:pPr>
            <a:r>
              <a:t> Enabler Technology: VHDL vs Verilog </a:t>
            </a:r>
            <a:r>
              <a:rPr>
                <a:solidFill>
                  <a:srgbClr val="000000"/>
                </a:solidFill>
              </a:rPr>
              <a:t>(0.5 weeks)</a:t>
            </a:r>
          </a:p>
          <a:p>
            <a:pPr>
              <a:buSzPct val="100000"/>
              <a:buFont typeface="Arial"/>
              <a:buChar char="•"/>
              <a:defRPr>
                <a:solidFill>
                  <a:srgbClr val="262673"/>
                </a:solidFill>
                <a:latin typeface="Tahoma"/>
                <a:ea typeface="Tahoma"/>
                <a:cs typeface="Tahoma"/>
                <a:sym typeface="Tahoma"/>
              </a:defRPr>
            </a:pPr>
            <a:r>
              <a:t> Design and Programming of a 200MHz RISC Microprocessor</a:t>
            </a:r>
            <a:r>
              <a:rPr>
                <a:solidFill>
                  <a:srgbClr val="7575D1"/>
                </a:solidFill>
              </a:rPr>
              <a:t> </a:t>
            </a:r>
            <a:r>
              <a:rPr>
                <a:solidFill>
                  <a:srgbClr val="000000"/>
                </a:solidFill>
              </a:rPr>
              <a:t>(2.5 weeks) + HW#1</a:t>
            </a:r>
          </a:p>
          <a:p>
            <a:pPr>
              <a:buSzPct val="100000"/>
              <a:buFont typeface="Arial"/>
              <a:buChar char="•"/>
              <a:defRPr>
                <a:latin typeface="Tahoma"/>
                <a:ea typeface="Tahoma"/>
                <a:cs typeface="Tahoma"/>
                <a:sym typeface="Tahoma"/>
              </a:defRPr>
            </a:pPr>
            <a:endParaRPr/>
          </a:p>
          <a:p>
            <a:pPr>
              <a:defRPr>
                <a:latin typeface="Tahoma"/>
                <a:ea typeface="Tahoma"/>
                <a:cs typeface="Tahoma"/>
                <a:sym typeface="Tahoma"/>
              </a:defRPr>
            </a:pPr>
            <a:r>
              <a:t>MultiCore Systems:</a:t>
            </a:r>
          </a:p>
          <a:p>
            <a:pPr>
              <a:buSzPct val="100000"/>
              <a:buFont typeface="Arial"/>
              <a:buChar char="•"/>
              <a:defRPr>
                <a:solidFill>
                  <a:srgbClr val="262673"/>
                </a:solidFill>
                <a:latin typeface="Tahoma"/>
                <a:ea typeface="Tahoma"/>
                <a:cs typeface="Tahoma"/>
                <a:sym typeface="Tahoma"/>
              </a:defRPr>
            </a:pPr>
            <a:r>
              <a:t> Enabler Technology: Verification by Elsys</a:t>
            </a:r>
            <a:r>
              <a:rPr>
                <a:solidFill>
                  <a:srgbClr val="000000"/>
                </a:solidFill>
              </a:rPr>
              <a:t> (2 weeks) + Lab#1</a:t>
            </a:r>
          </a:p>
          <a:p>
            <a:pPr>
              <a:buSzPct val="100000"/>
              <a:buFont typeface="Arial"/>
              <a:buChar char="•"/>
              <a:defRPr>
                <a:solidFill>
                  <a:srgbClr val="262673"/>
                </a:solidFill>
                <a:latin typeface="Tahoma"/>
                <a:ea typeface="Tahoma"/>
                <a:cs typeface="Tahoma"/>
                <a:sym typeface="Tahoma"/>
              </a:defRPr>
            </a:pPr>
            <a:r>
              <a:t> Design of MicroProcessor and MultiMicroProcessor Systems by Wiley</a:t>
            </a:r>
            <a:r>
              <a:rPr>
                <a:solidFill>
                  <a:srgbClr val="000000"/>
                </a:solidFill>
              </a:rPr>
              <a:t> (1 week)</a:t>
            </a:r>
          </a:p>
        </p:txBody>
      </p:sp>
      <p:sp>
        <p:nvSpPr>
          <p:cNvPr id="2734"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141</a:t>
            </a:fld>
            <a:endParaRPr/>
          </a:p>
        </p:txBody>
      </p:sp>
    </p:spTree>
  </p:cSld>
  <p:clrMapOvr>
    <a:masterClrMapping/>
  </p:clrMapOvr>
  <p:transition spd="med"/>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6" name="Rectangle 2"/>
          <p:cNvSpPr txBox="1">
            <a:spLocks noGrp="1"/>
          </p:cNvSpPr>
          <p:nvPr>
            <p:ph type="title"/>
          </p:nvPr>
        </p:nvSpPr>
        <p:spPr>
          <a:xfrm>
            <a:off x="1150937" y="214313"/>
            <a:ext cx="7793037" cy="1462088"/>
          </a:xfrm>
          <a:prstGeom prst="rect">
            <a:avLst/>
          </a:prstGeom>
        </p:spPr>
        <p:txBody>
          <a:bodyPr/>
          <a:lstStyle/>
          <a:p>
            <a:endParaRPr/>
          </a:p>
        </p:txBody>
      </p:sp>
      <p:pic>
        <p:nvPicPr>
          <p:cNvPr id="2737" name="Picture 4" descr="Picture 4"/>
          <p:cNvPicPr>
            <a:picLocks noChangeAspect="1"/>
          </p:cNvPicPr>
          <p:nvPr/>
        </p:nvPicPr>
        <p:blipFill>
          <a:blip r:embed="rId2" cstate="print">
            <a:extLst/>
          </a:blip>
          <a:stretch>
            <a:fillRect/>
          </a:stretch>
        </p:blipFill>
        <p:spPr>
          <a:xfrm>
            <a:off x="2514600" y="1066800"/>
            <a:ext cx="3627438" cy="5181600"/>
          </a:xfrm>
          <a:prstGeom prst="rect">
            <a:avLst/>
          </a:prstGeom>
          <a:ln w="12700">
            <a:miter lim="400000"/>
          </a:ln>
        </p:spPr>
      </p:pic>
      <p:sp>
        <p:nvSpPr>
          <p:cNvPr id="2738"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142</a:t>
            </a:fld>
            <a:endParaRPr/>
          </a:p>
        </p:txBody>
      </p:sp>
    </p:spTree>
  </p:cSld>
  <p:clrMapOvr>
    <a:masterClrMapping/>
  </p:clrMapOvr>
  <p:transition spd="med"/>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0" name="Rectangle 2"/>
          <p:cNvSpPr txBox="1">
            <a:spLocks noGrp="1"/>
          </p:cNvSpPr>
          <p:nvPr>
            <p:ph type="title"/>
          </p:nvPr>
        </p:nvSpPr>
        <p:spPr>
          <a:xfrm>
            <a:off x="1150937" y="214313"/>
            <a:ext cx="7793037" cy="1462088"/>
          </a:xfrm>
          <a:prstGeom prst="rect">
            <a:avLst/>
          </a:prstGeom>
        </p:spPr>
        <p:txBody>
          <a:bodyPr/>
          <a:lstStyle/>
          <a:p>
            <a:endParaRPr/>
          </a:p>
        </p:txBody>
      </p:sp>
      <p:pic>
        <p:nvPicPr>
          <p:cNvPr id="2741" name="Picture 4" descr="Picture 4"/>
          <p:cNvPicPr>
            <a:picLocks noChangeAspect="1"/>
          </p:cNvPicPr>
          <p:nvPr/>
        </p:nvPicPr>
        <p:blipFill>
          <a:blip r:embed="rId2" cstate="print">
            <a:extLst/>
          </a:blip>
          <a:stretch>
            <a:fillRect/>
          </a:stretch>
        </p:blipFill>
        <p:spPr>
          <a:xfrm>
            <a:off x="2590800" y="990600"/>
            <a:ext cx="3481388" cy="5233988"/>
          </a:xfrm>
          <a:prstGeom prst="rect">
            <a:avLst/>
          </a:prstGeom>
          <a:ln w="12700">
            <a:miter lim="400000"/>
          </a:ln>
        </p:spPr>
      </p:pic>
      <p:sp>
        <p:nvSpPr>
          <p:cNvPr id="2742"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143</a:t>
            </a:fld>
            <a:endParaRPr/>
          </a:p>
        </p:txBody>
      </p:sp>
    </p:spTree>
  </p:cSld>
  <p:clrMapOvr>
    <a:masterClrMapping/>
  </p:clrMapOvr>
  <p:transition spd="med"/>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 name="Rectangle 2"/>
          <p:cNvSpPr txBox="1">
            <a:spLocks noGrp="1"/>
          </p:cNvSpPr>
          <p:nvPr>
            <p:ph type="title"/>
          </p:nvPr>
        </p:nvSpPr>
        <p:spPr>
          <a:xfrm>
            <a:off x="1150937" y="214313"/>
            <a:ext cx="7793037" cy="1462088"/>
          </a:xfrm>
          <a:prstGeom prst="rect">
            <a:avLst/>
          </a:prstGeom>
        </p:spPr>
        <p:txBody>
          <a:bodyPr/>
          <a:lstStyle/>
          <a:p>
            <a:pPr>
              <a:defRPr sz="2800">
                <a:latin typeface="Tahoma Bold"/>
                <a:ea typeface="Tahoma Bold"/>
                <a:cs typeface="Tahoma Bold"/>
                <a:sym typeface="Tahoma Bold"/>
              </a:defRPr>
            </a:pPr>
            <a:r>
              <a:t>VLSI for DataFlow SuperComputing</a:t>
            </a:r>
            <a:r>
              <a:rPr sz="4400">
                <a:latin typeface="Tahoma"/>
                <a:ea typeface="Tahoma"/>
                <a:cs typeface="Tahoma"/>
                <a:sym typeface="Tahoma"/>
              </a:rPr>
              <a:t> </a:t>
            </a:r>
          </a:p>
        </p:txBody>
      </p:sp>
      <p:sp>
        <p:nvSpPr>
          <p:cNvPr id="2745" name="TextBox 1"/>
          <p:cNvSpPr txBox="1"/>
          <p:nvPr/>
        </p:nvSpPr>
        <p:spPr>
          <a:xfrm>
            <a:off x="198120" y="2819400"/>
            <a:ext cx="8627110" cy="2047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latin typeface="Tahoma"/>
                <a:ea typeface="Tahoma"/>
                <a:cs typeface="Tahoma"/>
                <a:sym typeface="Tahoma"/>
              </a:defRPr>
            </a:pPr>
            <a:r>
              <a:t>FineGrain DataFlow:</a:t>
            </a:r>
          </a:p>
          <a:p>
            <a:pPr>
              <a:buSzPct val="100000"/>
              <a:buFont typeface="Arial"/>
              <a:buChar char="•"/>
              <a:defRPr>
                <a:solidFill>
                  <a:srgbClr val="262673"/>
                </a:solidFill>
                <a:latin typeface="Tahoma"/>
                <a:ea typeface="Tahoma"/>
                <a:cs typeface="Tahoma"/>
                <a:sym typeface="Tahoma"/>
              </a:defRPr>
            </a:pPr>
            <a:r>
              <a:t> Enabler Technology: Altera vs Xilinx </a:t>
            </a:r>
            <a:r>
              <a:rPr>
                <a:solidFill>
                  <a:srgbClr val="000000"/>
                </a:solidFill>
              </a:rPr>
              <a:t>(0.5 weeks)</a:t>
            </a:r>
          </a:p>
          <a:p>
            <a:pPr>
              <a:buSzPct val="100000"/>
              <a:buFont typeface="Arial"/>
              <a:buChar char="•"/>
              <a:defRPr>
                <a:solidFill>
                  <a:srgbClr val="262673"/>
                </a:solidFill>
                <a:latin typeface="Tahoma"/>
                <a:ea typeface="Tahoma"/>
                <a:cs typeface="Tahoma"/>
                <a:sym typeface="Tahoma"/>
              </a:defRPr>
            </a:pPr>
            <a:r>
              <a:t> Design and Programming of the 200MHz Maxeler Machine </a:t>
            </a:r>
            <a:r>
              <a:rPr>
                <a:solidFill>
                  <a:srgbClr val="000000"/>
                </a:solidFill>
              </a:rPr>
              <a:t>(3.5 weeks) + HW#2</a:t>
            </a:r>
          </a:p>
          <a:p>
            <a:pPr>
              <a:defRPr>
                <a:latin typeface="Tahoma"/>
                <a:ea typeface="Tahoma"/>
                <a:cs typeface="Tahoma"/>
                <a:sym typeface="Tahoma"/>
              </a:defRPr>
            </a:pPr>
            <a:endParaRPr/>
          </a:p>
          <a:p>
            <a:pPr>
              <a:defRPr>
                <a:latin typeface="Tahoma"/>
                <a:ea typeface="Tahoma"/>
                <a:cs typeface="Tahoma"/>
                <a:sym typeface="Tahoma"/>
              </a:defRPr>
            </a:pPr>
            <a:r>
              <a:t>SystolicArray DataFlow:</a:t>
            </a:r>
          </a:p>
          <a:p>
            <a:pPr>
              <a:buSzPct val="100000"/>
              <a:buFont typeface="Arial"/>
              <a:buChar char="•"/>
              <a:defRPr>
                <a:solidFill>
                  <a:srgbClr val="262673"/>
                </a:solidFill>
                <a:latin typeface="Tahoma"/>
                <a:ea typeface="Tahoma"/>
                <a:cs typeface="Tahoma"/>
                <a:sym typeface="Tahoma"/>
              </a:defRPr>
            </a:pPr>
            <a:r>
              <a:t> Enabler Technology: Systolic Array Architectures </a:t>
            </a:r>
            <a:r>
              <a:rPr>
                <a:solidFill>
                  <a:srgbClr val="000000"/>
                </a:solidFill>
              </a:rPr>
              <a:t>(0.5 weeks)</a:t>
            </a:r>
          </a:p>
          <a:p>
            <a:pPr>
              <a:buSzPct val="100000"/>
              <a:buFont typeface="Arial"/>
              <a:buChar char="•"/>
              <a:defRPr>
                <a:solidFill>
                  <a:srgbClr val="262673"/>
                </a:solidFill>
                <a:latin typeface="Tahoma"/>
                <a:ea typeface="Tahoma"/>
                <a:cs typeface="Tahoma"/>
                <a:sym typeface="Tahoma"/>
              </a:defRPr>
            </a:pPr>
            <a:r>
              <a:t> Design of DARPA Systolic Architectures </a:t>
            </a:r>
            <a:r>
              <a:rPr>
                <a:solidFill>
                  <a:srgbClr val="000000"/>
                </a:solidFill>
              </a:rPr>
              <a:t>(0.5 weeks) + Lab#2</a:t>
            </a:r>
          </a:p>
        </p:txBody>
      </p:sp>
      <p:sp>
        <p:nvSpPr>
          <p:cNvPr id="2746"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144</a:t>
            </a:fld>
            <a:endParaRPr/>
          </a:p>
        </p:txBody>
      </p:sp>
    </p:spTree>
  </p:cSld>
  <p:clrMapOvr>
    <a:masterClrMapping/>
  </p:clrMapOvr>
  <p:transition spd="med"/>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8" name="Title 1"/>
          <p:cNvSpPr txBox="1">
            <a:spLocks noGrp="1"/>
          </p:cNvSpPr>
          <p:nvPr>
            <p:ph type="title"/>
          </p:nvPr>
        </p:nvSpPr>
        <p:spPr>
          <a:xfrm>
            <a:off x="1150937" y="214313"/>
            <a:ext cx="7793037" cy="1462088"/>
          </a:xfrm>
          <a:prstGeom prst="rect">
            <a:avLst/>
          </a:prstGeom>
        </p:spPr>
        <p:txBody>
          <a:bodyPr/>
          <a:lstStyle/>
          <a:p>
            <a:r>
              <a:rPr lang="en-US" dirty="0"/>
              <a:t>On Flexible </a:t>
            </a:r>
            <a:r>
              <a:rPr lang="en-US" dirty="0" err="1"/>
              <a:t>DataFlow</a:t>
            </a:r>
            <a:r>
              <a:rPr lang="en-US" dirty="0"/>
              <a:t>:</a:t>
            </a:r>
            <a:endParaRPr dirty="0"/>
          </a:p>
        </p:txBody>
      </p:sp>
      <p:sp>
        <p:nvSpPr>
          <p:cNvPr id="2749" name="Content Placeholder 2"/>
          <p:cNvSpPr txBox="1">
            <a:spLocks noGrp="1"/>
          </p:cNvSpPr>
          <p:nvPr>
            <p:ph type="body" sz="half" idx="1"/>
          </p:nvPr>
        </p:nvSpPr>
        <p:spPr>
          <a:prstGeom prst="rect">
            <a:avLst/>
          </a:prstGeom>
        </p:spPr>
        <p:txBody>
          <a:bodyPr/>
          <a:lstStyle/>
          <a:p>
            <a:pPr>
              <a:defRPr b="1" u="sng">
                <a:solidFill>
                  <a:srgbClr val="CC6600"/>
                </a:solidFill>
                <a:latin typeface="Arial"/>
                <a:ea typeface="Arial"/>
                <a:cs typeface="Arial"/>
                <a:sym typeface="Arial"/>
              </a:defRPr>
            </a:pPr>
            <a:r>
              <a:rPr>
                <a:solidFill>
                  <a:srgbClr val="0000FF"/>
                </a:solidFill>
                <a:uFill>
                  <a:solidFill>
                    <a:srgbClr val="0000FF"/>
                  </a:solidFill>
                </a:uFill>
                <a:hlinkClick r:id="rId2"/>
              </a:rPr>
              <a:t>Advances in Computer Architecture </a:t>
            </a:r>
            <a:r>
              <a:rPr u="none">
                <a:solidFill>
                  <a:srgbClr val="7575D1"/>
                </a:solidFill>
              </a:rPr>
              <a:t>(North Holland)</a:t>
            </a:r>
            <a:r>
              <a:rPr b="0" u="none">
                <a:solidFill>
                  <a:srgbClr val="000000"/>
                </a:solidFill>
              </a:rPr>
              <a:t> </a:t>
            </a:r>
            <a:br>
              <a:rPr b="0" u="none">
                <a:solidFill>
                  <a:srgbClr val="000000"/>
                </a:solidFill>
              </a:rPr>
            </a:br>
            <a:r>
              <a:rPr b="0" u="none">
                <a:solidFill>
                  <a:srgbClr val="000000"/>
                </a:solidFill>
              </a:rPr>
              <a:t>by Veljko M. Milutinovic </a:t>
            </a:r>
            <a:br>
              <a:rPr b="0" u="none">
                <a:solidFill>
                  <a:srgbClr val="000000"/>
                </a:solidFill>
              </a:rPr>
            </a:br>
            <a:r>
              <a:rPr b="0" u="none">
                <a:solidFill>
                  <a:srgbClr val="000000"/>
                </a:solidFill>
              </a:rPr>
              <a:t>with a contribution from John Hennessy</a:t>
            </a:r>
          </a:p>
        </p:txBody>
      </p:sp>
      <p:pic>
        <p:nvPicPr>
          <p:cNvPr id="2750" name="Picture 4" descr="Picture 4"/>
          <p:cNvPicPr>
            <a:picLocks noChangeAspect="1"/>
          </p:cNvPicPr>
          <p:nvPr/>
        </p:nvPicPr>
        <p:blipFill>
          <a:blip r:embed="rId3" cstate="print">
            <a:extLst/>
          </a:blip>
          <a:stretch>
            <a:fillRect/>
          </a:stretch>
        </p:blipFill>
        <p:spPr>
          <a:xfrm>
            <a:off x="3352800" y="4191000"/>
            <a:ext cx="2609850" cy="1752600"/>
          </a:xfrm>
          <a:prstGeom prst="rect">
            <a:avLst/>
          </a:prstGeom>
          <a:ln w="12700">
            <a:miter lim="400000"/>
          </a:ln>
        </p:spPr>
      </p:pic>
      <p:sp>
        <p:nvSpPr>
          <p:cNvPr id="2751"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145</a:t>
            </a:fld>
            <a:endParaRPr/>
          </a:p>
        </p:txBody>
      </p:sp>
    </p:spTree>
  </p:cSld>
  <p:clrMapOvr>
    <a:masterClrMapping/>
  </p:clrMapOvr>
  <p:transition spd="med"/>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3" name="Title 1"/>
          <p:cNvSpPr txBox="1">
            <a:spLocks noGrp="1"/>
          </p:cNvSpPr>
          <p:nvPr>
            <p:ph type="title"/>
          </p:nvPr>
        </p:nvSpPr>
        <p:spPr>
          <a:xfrm>
            <a:off x="1150937" y="214313"/>
            <a:ext cx="7793037" cy="1462088"/>
          </a:xfrm>
          <a:prstGeom prst="rect">
            <a:avLst/>
          </a:prstGeom>
        </p:spPr>
        <p:txBody>
          <a:bodyPr/>
          <a:lstStyle/>
          <a:p>
            <a:r>
              <a:rPr lang="en-US" dirty="0"/>
              <a:t>On Fixed </a:t>
            </a:r>
            <a:r>
              <a:rPr lang="en-US" dirty="0" err="1"/>
              <a:t>DataFlow</a:t>
            </a:r>
            <a:r>
              <a:rPr lang="en-US" dirty="0"/>
              <a:t>:</a:t>
            </a:r>
            <a:endParaRPr dirty="0"/>
          </a:p>
        </p:txBody>
      </p:sp>
      <p:sp>
        <p:nvSpPr>
          <p:cNvPr id="2754" name="Content Placeholder 2"/>
          <p:cNvSpPr txBox="1">
            <a:spLocks noGrp="1"/>
          </p:cNvSpPr>
          <p:nvPr>
            <p:ph type="body" idx="1"/>
          </p:nvPr>
        </p:nvSpPr>
        <p:spPr>
          <a:xfrm>
            <a:off x="533399" y="2057400"/>
            <a:ext cx="8421690" cy="4114800"/>
          </a:xfrm>
          <a:prstGeom prst="rect">
            <a:avLst/>
          </a:prstGeom>
        </p:spPr>
        <p:txBody>
          <a:bodyPr/>
          <a:lstStyle/>
          <a:p>
            <a:pPr>
              <a:defRPr sz="2800" b="1" u="sng">
                <a:solidFill>
                  <a:srgbClr val="CC6600"/>
                </a:solidFill>
                <a:latin typeface="Arial"/>
                <a:ea typeface="Arial"/>
                <a:cs typeface="Arial"/>
                <a:sym typeface="Arial"/>
              </a:defRPr>
            </a:pPr>
            <a:r>
              <a:rPr>
                <a:solidFill>
                  <a:srgbClr val="0000FF"/>
                </a:solidFill>
                <a:uFill>
                  <a:solidFill>
                    <a:srgbClr val="0000FF"/>
                  </a:solidFill>
                </a:uFill>
                <a:hlinkClick r:id="rId2"/>
              </a:rPr>
              <a:t>High-Level Language Computer Architecture </a:t>
            </a:r>
            <a:br/>
            <a:r>
              <a:rPr u="none">
                <a:solidFill>
                  <a:srgbClr val="7575D1"/>
                </a:solidFill>
              </a:rPr>
              <a:t>(Elsevier </a:t>
            </a:r>
            <a:r>
              <a:rPr b="0" u="none">
                <a:solidFill>
                  <a:srgbClr val="7575D1"/>
                </a:solidFill>
                <a:latin typeface="Tahoma Bold"/>
                <a:ea typeface="Tahoma Bold"/>
                <a:cs typeface="Tahoma Bold"/>
                <a:sym typeface="Tahoma Bold"/>
              </a:rPr>
              <a:t>Computer Science Press</a:t>
            </a:r>
            <a:r>
              <a:rPr u="none">
                <a:solidFill>
                  <a:srgbClr val="7575D1"/>
                </a:solidFill>
              </a:rPr>
              <a:t>)</a:t>
            </a:r>
            <a:r>
              <a:rPr b="0" u="none">
                <a:solidFill>
                  <a:srgbClr val="000000"/>
                </a:solidFill>
              </a:rPr>
              <a:t> </a:t>
            </a:r>
            <a:br>
              <a:rPr b="0" u="none">
                <a:solidFill>
                  <a:srgbClr val="000000"/>
                </a:solidFill>
              </a:rPr>
            </a:br>
            <a:r>
              <a:rPr b="0" u="none">
                <a:solidFill>
                  <a:srgbClr val="000000"/>
                </a:solidFill>
              </a:rPr>
              <a:t>by Veljko M. Milutinovic </a:t>
            </a:r>
            <a:br>
              <a:rPr b="0" u="none">
                <a:solidFill>
                  <a:srgbClr val="000000"/>
                </a:solidFill>
              </a:rPr>
            </a:br>
            <a:r>
              <a:rPr b="0" u="none">
                <a:solidFill>
                  <a:srgbClr val="000000"/>
                </a:solidFill>
              </a:rPr>
              <a:t>with a contribution from Michael Flynn</a:t>
            </a:r>
          </a:p>
        </p:txBody>
      </p:sp>
      <p:pic>
        <p:nvPicPr>
          <p:cNvPr id="2755" name="Picture 4" descr="Picture 4"/>
          <p:cNvPicPr>
            <a:picLocks noChangeAspect="1"/>
          </p:cNvPicPr>
          <p:nvPr/>
        </p:nvPicPr>
        <p:blipFill>
          <a:blip r:embed="rId3" cstate="print">
            <a:extLst/>
          </a:blip>
          <a:srcRect l="1421" t="3629" r="1421" b="4880"/>
          <a:stretch>
            <a:fillRect/>
          </a:stretch>
        </p:blipFill>
        <p:spPr>
          <a:xfrm>
            <a:off x="3284537" y="4248150"/>
            <a:ext cx="2859088" cy="1673226"/>
          </a:xfrm>
          <a:prstGeom prst="rect">
            <a:avLst/>
          </a:prstGeom>
          <a:ln w="12700">
            <a:miter lim="400000"/>
          </a:ln>
        </p:spPr>
      </p:pic>
      <p:sp>
        <p:nvSpPr>
          <p:cNvPr id="2756"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146</a:t>
            </a:fld>
            <a:endParaRPr/>
          </a:p>
        </p:txBody>
      </p:sp>
    </p:spTree>
  </p:cSld>
  <p:clrMapOvr>
    <a:masterClrMapping/>
  </p:clrMapOvr>
  <p:transition spd="med"/>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8" name="Rectangle 2"/>
          <p:cNvSpPr txBox="1">
            <a:spLocks noGrp="1"/>
          </p:cNvSpPr>
          <p:nvPr>
            <p:ph type="title"/>
          </p:nvPr>
        </p:nvSpPr>
        <p:spPr>
          <a:xfrm>
            <a:off x="1127448" y="188640"/>
            <a:ext cx="7793037" cy="1462088"/>
          </a:xfrm>
          <a:prstGeom prst="rect">
            <a:avLst/>
          </a:prstGeom>
        </p:spPr>
        <p:txBody>
          <a:bodyPr/>
          <a:lstStyle/>
          <a:p>
            <a:pPr>
              <a:defRPr sz="2800">
                <a:latin typeface="Tahoma Bold"/>
                <a:ea typeface="Tahoma Bold"/>
                <a:cs typeface="Tahoma Bold"/>
                <a:sym typeface="Tahoma Bold"/>
              </a:defRPr>
            </a:pPr>
            <a:r>
              <a:t>VLSI for WirelessFlow SuperComputing</a:t>
            </a:r>
            <a:r>
              <a:rPr sz="4400">
                <a:latin typeface="Tahoma"/>
                <a:ea typeface="Tahoma"/>
                <a:cs typeface="Tahoma"/>
                <a:sym typeface="Tahoma"/>
              </a:rPr>
              <a:t> </a:t>
            </a:r>
          </a:p>
        </p:txBody>
      </p:sp>
      <p:sp>
        <p:nvSpPr>
          <p:cNvPr id="2759" name="TextBox 1"/>
          <p:cNvSpPr txBox="1"/>
          <p:nvPr/>
        </p:nvSpPr>
        <p:spPr>
          <a:xfrm>
            <a:off x="1112519" y="2667000"/>
            <a:ext cx="7528561" cy="2326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latin typeface="Tahoma"/>
                <a:ea typeface="Tahoma"/>
                <a:cs typeface="Tahoma"/>
                <a:sym typeface="Tahoma"/>
              </a:defRPr>
            </a:pPr>
            <a:r>
              <a:rPr dirty="0"/>
              <a:t>   </a:t>
            </a:r>
          </a:p>
          <a:p>
            <a:pPr>
              <a:defRPr>
                <a:latin typeface="Tahoma"/>
                <a:ea typeface="Tahoma"/>
                <a:cs typeface="Tahoma"/>
                <a:sym typeface="Tahoma"/>
              </a:defRPr>
            </a:pPr>
            <a:r>
              <a:rPr dirty="0"/>
              <a:t>WSNs: Part#1</a:t>
            </a:r>
          </a:p>
          <a:p>
            <a:pPr>
              <a:buSzPct val="100000"/>
              <a:buFont typeface="Arial"/>
              <a:buChar char="•"/>
              <a:defRPr>
                <a:solidFill>
                  <a:srgbClr val="262673"/>
                </a:solidFill>
                <a:latin typeface="Tahoma"/>
                <a:ea typeface="Tahoma"/>
                <a:cs typeface="Tahoma"/>
                <a:sym typeface="Tahoma"/>
              </a:defRPr>
            </a:pPr>
            <a:r>
              <a:rPr dirty="0"/>
              <a:t> Hardware</a:t>
            </a:r>
            <a:r>
              <a:rPr dirty="0">
                <a:solidFill>
                  <a:srgbClr val="000000"/>
                </a:solidFill>
              </a:rPr>
              <a:t> (0.25 weeks)</a:t>
            </a:r>
          </a:p>
          <a:p>
            <a:pPr>
              <a:buSzPct val="100000"/>
              <a:buFont typeface="Arial"/>
              <a:buChar char="•"/>
              <a:defRPr>
                <a:solidFill>
                  <a:srgbClr val="262673"/>
                </a:solidFill>
                <a:latin typeface="Tahoma"/>
                <a:ea typeface="Tahoma"/>
                <a:cs typeface="Tahoma"/>
                <a:sym typeface="Tahoma"/>
              </a:defRPr>
            </a:pPr>
            <a:r>
              <a:rPr dirty="0"/>
              <a:t> Software</a:t>
            </a:r>
            <a:r>
              <a:rPr dirty="0">
                <a:solidFill>
                  <a:srgbClr val="000000"/>
                </a:solidFill>
              </a:rPr>
              <a:t> (0.25 weeks)</a:t>
            </a:r>
          </a:p>
          <a:p>
            <a:pPr>
              <a:defRPr>
                <a:latin typeface="Tahoma"/>
                <a:ea typeface="Tahoma"/>
                <a:cs typeface="Tahoma"/>
                <a:sym typeface="Tahoma"/>
              </a:defRPr>
            </a:pPr>
            <a:endParaRPr dirty="0"/>
          </a:p>
          <a:p>
            <a:pPr>
              <a:defRPr>
                <a:latin typeface="Tahoma"/>
                <a:ea typeface="Tahoma"/>
                <a:cs typeface="Tahoma"/>
                <a:sym typeface="Tahoma"/>
              </a:defRPr>
            </a:pPr>
            <a:r>
              <a:rPr dirty="0"/>
              <a:t>WSNs: Part#2</a:t>
            </a:r>
          </a:p>
          <a:p>
            <a:pPr>
              <a:buSzPct val="100000"/>
              <a:buFont typeface="Arial"/>
              <a:buChar char="•"/>
              <a:defRPr>
                <a:solidFill>
                  <a:srgbClr val="262673"/>
                </a:solidFill>
                <a:latin typeface="Tahoma"/>
                <a:ea typeface="Tahoma"/>
                <a:cs typeface="Tahoma"/>
                <a:sym typeface="Tahoma"/>
              </a:defRPr>
            </a:pPr>
            <a:r>
              <a:rPr dirty="0"/>
              <a:t> Systems (</a:t>
            </a:r>
            <a:r>
              <a:rPr dirty="0" err="1"/>
              <a:t>SUN+Slimmer</a:t>
            </a:r>
            <a:r>
              <a:rPr dirty="0"/>
              <a:t>)</a:t>
            </a:r>
            <a:r>
              <a:rPr dirty="0">
                <a:solidFill>
                  <a:srgbClr val="000000"/>
                </a:solidFill>
              </a:rPr>
              <a:t> (0.25 weeks)</a:t>
            </a:r>
          </a:p>
          <a:p>
            <a:pPr>
              <a:buSzPct val="100000"/>
              <a:buFont typeface="Arial"/>
              <a:buChar char="•"/>
              <a:defRPr>
                <a:solidFill>
                  <a:srgbClr val="262673"/>
                </a:solidFill>
                <a:latin typeface="Tahoma"/>
                <a:ea typeface="Tahoma"/>
                <a:cs typeface="Tahoma"/>
                <a:sym typeface="Tahoma"/>
              </a:defRPr>
            </a:pPr>
            <a:r>
              <a:rPr dirty="0"/>
              <a:t> Applications (</a:t>
            </a:r>
            <a:r>
              <a:rPr dirty="0" err="1"/>
              <a:t>UbiComputing@WSN+DataMining@WSN</a:t>
            </a:r>
            <a:r>
              <a:rPr dirty="0"/>
              <a:t>)</a:t>
            </a:r>
            <a:r>
              <a:rPr dirty="0">
                <a:solidFill>
                  <a:srgbClr val="000000"/>
                </a:solidFill>
              </a:rPr>
              <a:t> (0.25 weeks)  </a:t>
            </a:r>
          </a:p>
        </p:txBody>
      </p:sp>
      <p:sp>
        <p:nvSpPr>
          <p:cNvPr id="2760"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147</a:t>
            </a:fld>
            <a:endParaRPr/>
          </a:p>
        </p:txBody>
      </p:sp>
      <p:sp>
        <p:nvSpPr>
          <p:cNvPr id="5" name="TextBox 1"/>
          <p:cNvSpPr txBox="1"/>
          <p:nvPr/>
        </p:nvSpPr>
        <p:spPr>
          <a:xfrm>
            <a:off x="695400" y="5445224"/>
            <a:ext cx="11017224"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a:latin typeface="Tahoma"/>
                <a:ea typeface="Tahoma"/>
                <a:cs typeface="Tahoma"/>
                <a:sym typeface="Tahoma"/>
              </a:defRPr>
            </a:pPr>
            <a:r>
              <a:rPr lang="en-US" dirty="0"/>
              <a:t>The stress is on integration of WSNs, </a:t>
            </a:r>
            <a:r>
              <a:rPr lang="en-US" dirty="0" err="1"/>
              <a:t>IoT</a:t>
            </a:r>
            <a:r>
              <a:rPr lang="en-US" dirty="0"/>
              <a:t>, Ethernet, and Internet:</a:t>
            </a:r>
            <a:br>
              <a:rPr lang="en-US" dirty="0"/>
            </a:br>
            <a:r>
              <a:rPr lang="en-US" dirty="0"/>
              <a:t>Z. </a:t>
            </a:r>
            <a:r>
              <a:rPr lang="en-US" dirty="0" err="1"/>
              <a:t>Babovic</a:t>
            </a:r>
            <a:r>
              <a:rPr lang="en-US" dirty="0"/>
              <a:t> et al., “Web Performance Evaluation of Internet of Things Applications,” IEEE Access 2016. </a:t>
            </a:r>
            <a:endParaRPr dirty="0"/>
          </a:p>
        </p:txBody>
      </p:sp>
    </p:spTree>
  </p:cSld>
  <p:clrMapOvr>
    <a:masterClrMapping/>
  </p:clrMapOvr>
  <p:transition spd="med"/>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2" name="Rectangle 2"/>
          <p:cNvSpPr txBox="1">
            <a:spLocks noGrp="1"/>
          </p:cNvSpPr>
          <p:nvPr>
            <p:ph type="title"/>
          </p:nvPr>
        </p:nvSpPr>
        <p:spPr>
          <a:xfrm>
            <a:off x="1150937" y="214313"/>
            <a:ext cx="7793037" cy="1462088"/>
          </a:xfrm>
          <a:prstGeom prst="rect">
            <a:avLst/>
          </a:prstGeom>
        </p:spPr>
        <p:txBody>
          <a:bodyPr/>
          <a:lstStyle/>
          <a:p>
            <a:endParaRPr/>
          </a:p>
        </p:txBody>
      </p:sp>
      <p:pic>
        <p:nvPicPr>
          <p:cNvPr id="2763" name="Picture 4" descr="Picture 4"/>
          <p:cNvPicPr>
            <a:picLocks noChangeAspect="1"/>
          </p:cNvPicPr>
          <p:nvPr/>
        </p:nvPicPr>
        <p:blipFill>
          <a:blip r:embed="rId2" cstate="print">
            <a:extLst/>
          </a:blip>
          <a:stretch>
            <a:fillRect/>
          </a:stretch>
        </p:blipFill>
        <p:spPr>
          <a:xfrm>
            <a:off x="1905000" y="609600"/>
            <a:ext cx="5391150" cy="5391150"/>
          </a:xfrm>
          <a:prstGeom prst="rect">
            <a:avLst/>
          </a:prstGeom>
          <a:ln w="12700">
            <a:miter lim="400000"/>
          </a:ln>
        </p:spPr>
      </p:pic>
      <p:sp>
        <p:nvSpPr>
          <p:cNvPr id="2764"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148</a:t>
            </a:fld>
            <a:endParaRPr/>
          </a:p>
        </p:txBody>
      </p:sp>
    </p:spTree>
  </p:cSld>
  <p:clrMapOvr>
    <a:masterClrMapping/>
  </p:clrMapOvr>
  <p:transition spd="med"/>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 name="Title 1"/>
          <p:cNvSpPr txBox="1">
            <a:spLocks noGrp="1"/>
          </p:cNvSpPr>
          <p:nvPr>
            <p:ph type="title"/>
          </p:nvPr>
        </p:nvSpPr>
        <p:spPr>
          <a:xfrm>
            <a:off x="1150937" y="214313"/>
            <a:ext cx="7793037" cy="1462088"/>
          </a:xfrm>
          <a:prstGeom prst="rect">
            <a:avLst/>
          </a:prstGeom>
        </p:spPr>
        <p:txBody>
          <a:bodyPr/>
          <a:lstStyle/>
          <a:p>
            <a:endParaRPr/>
          </a:p>
        </p:txBody>
      </p:sp>
      <p:pic>
        <p:nvPicPr>
          <p:cNvPr id="2767" name="Content Placeholder 4" descr="Content Placeholder 4"/>
          <p:cNvPicPr>
            <a:picLocks noChangeAspect="1"/>
          </p:cNvPicPr>
          <p:nvPr/>
        </p:nvPicPr>
        <p:blipFill>
          <a:blip r:embed="rId2" cstate="print">
            <a:extLst/>
          </a:blip>
          <a:stretch>
            <a:fillRect/>
          </a:stretch>
        </p:blipFill>
        <p:spPr>
          <a:xfrm>
            <a:off x="2971800" y="1104900"/>
            <a:ext cx="3430588" cy="5146675"/>
          </a:xfrm>
          <a:prstGeom prst="rect">
            <a:avLst/>
          </a:prstGeom>
          <a:ln w="12700">
            <a:miter lim="400000"/>
          </a:ln>
        </p:spPr>
      </p:pic>
      <p:sp>
        <p:nvSpPr>
          <p:cNvPr id="2768"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149</a:t>
            </a:fld>
            <a:endParaRPr/>
          </a:p>
        </p:txBody>
      </p:sp>
      <p:sp>
        <p:nvSpPr>
          <p:cNvPr id="2769" name="Rectangle 1"/>
          <p:cNvSpPr txBox="1"/>
          <p:nvPr/>
        </p:nvSpPr>
        <p:spPr>
          <a:xfrm>
            <a:off x="4098607" y="3244850"/>
            <a:ext cx="948443"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Tahoma"/>
                <a:ea typeface="Tahoma"/>
                <a:cs typeface="Tahoma"/>
                <a:sym typeface="Tahoma"/>
              </a:defRPr>
            </a:lvl1pPr>
          </a:lstStyle>
          <a:p>
            <a:r>
              <a:t>opt.html</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731" name="Rectangle 8"/>
          <p:cNvSpPr/>
          <p:nvPr/>
        </p:nvSpPr>
        <p:spPr>
          <a:xfrm>
            <a:off x="-2" y="0"/>
            <a:ext cx="12188954" cy="6858000"/>
          </a:xfrm>
          <a:prstGeom prst="rect">
            <a:avLst/>
          </a:prstGeom>
          <a:ln w="12700">
            <a:miter lim="400000"/>
          </a:ln>
        </p:spPr>
        <p:txBody>
          <a:bodyPr lIns="0" tIns="0" rIns="0" bIns="0" anchor="ctr"/>
          <a:lstStyle/>
          <a:p>
            <a:pPr algn="ctr">
              <a:defRPr>
                <a:solidFill>
                  <a:srgbClr val="FFFFFF"/>
                </a:solidFill>
              </a:defRPr>
            </a:pPr>
            <a:endParaRPr/>
          </a:p>
        </p:txBody>
      </p:sp>
      <p:sp>
        <p:nvSpPr>
          <p:cNvPr id="1732" name="Title 1"/>
          <p:cNvSpPr txBox="1">
            <a:spLocks noGrp="1"/>
          </p:cNvSpPr>
          <p:nvPr>
            <p:ph type="title"/>
          </p:nvPr>
        </p:nvSpPr>
        <p:spPr>
          <a:xfrm>
            <a:off x="836678" y="723898"/>
            <a:ext cx="6002111" cy="1495426"/>
          </a:xfrm>
          <a:prstGeom prst="rect">
            <a:avLst/>
          </a:prstGeom>
        </p:spPr>
        <p:txBody>
          <a:bodyPr/>
          <a:lstStyle/>
          <a:p>
            <a:pPr>
              <a:defRPr sz="4000"/>
            </a:pPr>
            <a:r>
              <a:t>Past Experiences: </a:t>
            </a:r>
            <a:br/>
            <a:r>
              <a:t>SystolicArrays</a:t>
            </a:r>
          </a:p>
        </p:txBody>
      </p:sp>
      <p:sp>
        <p:nvSpPr>
          <p:cNvPr id="1733" name="Content Placeholder 2"/>
          <p:cNvSpPr txBox="1">
            <a:spLocks noGrp="1"/>
          </p:cNvSpPr>
          <p:nvPr>
            <p:ph type="body" sz="half" idx="1"/>
          </p:nvPr>
        </p:nvSpPr>
        <p:spPr>
          <a:xfrm>
            <a:off x="836680" y="2405066"/>
            <a:ext cx="6002111" cy="3729035"/>
          </a:xfrm>
          <a:prstGeom prst="rect">
            <a:avLst/>
          </a:prstGeom>
        </p:spPr>
        <p:txBody>
          <a:bodyPr/>
          <a:lstStyle/>
          <a:p>
            <a:pPr>
              <a:defRPr sz="2000" b="1">
                <a:latin typeface="Arial"/>
                <a:ea typeface="Arial"/>
                <a:cs typeface="Arial"/>
                <a:sym typeface="Arial"/>
              </a:defRPr>
            </a:pPr>
            <a:r>
              <a:rPr dirty="0"/>
              <a:t>GaAs </a:t>
            </a:r>
            <a:r>
              <a:rPr dirty="0" err="1"/>
              <a:t>Systolics</a:t>
            </a:r>
            <a:endParaRPr dirty="0"/>
          </a:p>
          <a:p>
            <a:pPr marL="685800" lvl="1" indent="-228600">
              <a:spcBef>
                <a:spcPts val="500"/>
              </a:spcBef>
              <a:defRPr sz="2000" b="1">
                <a:latin typeface="Arial"/>
                <a:ea typeface="Arial"/>
                <a:cs typeface="Arial"/>
                <a:sym typeface="Arial"/>
              </a:defRPr>
            </a:pPr>
            <a:r>
              <a:rPr dirty="0"/>
              <a:t>Fortes, J. A., </a:t>
            </a:r>
            <a:r>
              <a:rPr dirty="0" err="1"/>
              <a:t>Milutinovic</a:t>
            </a:r>
            <a:r>
              <a:rPr dirty="0"/>
              <a:t>, V.,</a:t>
            </a:r>
            <a:br>
              <a:rPr dirty="0"/>
            </a:br>
            <a:r>
              <a:rPr dirty="0"/>
              <a:t>(1986, January).</a:t>
            </a:r>
            <a:br>
              <a:rPr dirty="0"/>
            </a:br>
            <a:r>
              <a:rPr dirty="0"/>
              <a:t>A High-Level Systolic Architecture </a:t>
            </a:r>
            <a:br>
              <a:rPr lang="en-US" dirty="0"/>
            </a:br>
            <a:r>
              <a:rPr dirty="0"/>
              <a:t>for GaAs. </a:t>
            </a:r>
            <a:br>
              <a:rPr dirty="0"/>
            </a:br>
            <a:r>
              <a:rPr dirty="0"/>
              <a:t>In Proc. 19th Ann. Hawaii Int'l Conf. System Sciences (pp. 253-258).</a:t>
            </a:r>
          </a:p>
        </p:txBody>
      </p:sp>
      <p:pic>
        <p:nvPicPr>
          <p:cNvPr id="1734" name="Picture 3" descr="Picture 3"/>
          <p:cNvPicPr>
            <a:picLocks noChangeAspect="1"/>
          </p:cNvPicPr>
          <p:nvPr/>
        </p:nvPicPr>
        <p:blipFill>
          <a:blip r:embed="rId3" cstate="print">
            <a:extLst/>
          </a:blip>
          <a:srcRect r="1" b="15177"/>
          <a:stretch>
            <a:fillRect/>
          </a:stretch>
        </p:blipFill>
        <p:spPr>
          <a:xfrm>
            <a:off x="7199439" y="10"/>
            <a:ext cx="4992561" cy="6857990"/>
          </a:xfrm>
          <a:prstGeom prst="rect">
            <a:avLst/>
          </a:prstGeom>
          <a:ln w="12700">
            <a:miter lim="400000"/>
          </a:ln>
        </p:spPr>
      </p:pic>
    </p:spTree>
  </p:cSld>
  <p:clrMapOvr>
    <a:masterClrMapping/>
  </p:clrMapOvr>
  <p:transition spd="med"/>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1" name="Rectangle 2"/>
          <p:cNvSpPr txBox="1">
            <a:spLocks noGrp="1"/>
          </p:cNvSpPr>
          <p:nvPr>
            <p:ph type="title"/>
          </p:nvPr>
        </p:nvSpPr>
        <p:spPr>
          <a:xfrm>
            <a:off x="1066800" y="214313"/>
            <a:ext cx="9709720" cy="1462088"/>
          </a:xfrm>
          <a:prstGeom prst="rect">
            <a:avLst/>
          </a:prstGeom>
        </p:spPr>
        <p:txBody>
          <a:bodyPr/>
          <a:lstStyle>
            <a:lvl1pPr>
              <a:defRPr sz="2600">
                <a:latin typeface="Tahoma Bold"/>
                <a:ea typeface="Tahoma Bold"/>
                <a:cs typeface="Tahoma Bold"/>
                <a:sym typeface="Tahoma Bold"/>
              </a:defRPr>
            </a:lvl1pPr>
          </a:lstStyle>
          <a:p>
            <a:r>
              <a:rPr dirty="0"/>
              <a:t>VLSI for Quantum</a:t>
            </a:r>
            <a:r>
              <a:rPr lang="en-US" dirty="0"/>
              <a:t>, Molecular, Optical, and Chemical</a:t>
            </a:r>
            <a:r>
              <a:rPr dirty="0"/>
              <a:t> </a:t>
            </a:r>
            <a:r>
              <a:rPr dirty="0" err="1"/>
              <a:t>SuperComputing</a:t>
            </a:r>
            <a:endParaRPr dirty="0"/>
          </a:p>
        </p:txBody>
      </p:sp>
      <p:sp>
        <p:nvSpPr>
          <p:cNvPr id="2772" name="TextBox 1"/>
          <p:cNvSpPr txBox="1"/>
          <p:nvPr/>
        </p:nvSpPr>
        <p:spPr>
          <a:xfrm>
            <a:off x="1112519" y="2667000"/>
            <a:ext cx="3794761" cy="2326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latin typeface="Tahoma"/>
                <a:ea typeface="Tahoma"/>
                <a:cs typeface="Tahoma"/>
                <a:sym typeface="Tahoma"/>
              </a:defRPr>
            </a:pPr>
            <a:r>
              <a:rPr dirty="0"/>
              <a:t>   </a:t>
            </a:r>
          </a:p>
          <a:p>
            <a:pPr>
              <a:defRPr>
                <a:latin typeface="Tahoma"/>
                <a:ea typeface="Tahoma"/>
                <a:cs typeface="Tahoma"/>
                <a:sym typeface="Tahoma"/>
              </a:defRPr>
            </a:pPr>
            <a:r>
              <a:rPr dirty="0"/>
              <a:t>Basics:</a:t>
            </a:r>
          </a:p>
          <a:p>
            <a:pPr>
              <a:buSzPct val="100000"/>
              <a:buFont typeface="Arial"/>
              <a:buChar char="•"/>
              <a:defRPr>
                <a:solidFill>
                  <a:srgbClr val="262673"/>
                </a:solidFill>
                <a:latin typeface="Tahoma"/>
                <a:ea typeface="Tahoma"/>
                <a:cs typeface="Tahoma"/>
                <a:sym typeface="Tahoma"/>
              </a:defRPr>
            </a:pPr>
            <a:r>
              <a:rPr dirty="0"/>
              <a:t> Hardware</a:t>
            </a:r>
            <a:r>
              <a:rPr dirty="0">
                <a:solidFill>
                  <a:srgbClr val="000000"/>
                </a:solidFill>
              </a:rPr>
              <a:t> (</a:t>
            </a:r>
            <a:r>
              <a:rPr lang="en-US" dirty="0">
                <a:solidFill>
                  <a:srgbClr val="000000"/>
                </a:solidFill>
              </a:rPr>
              <a:t>N</a:t>
            </a:r>
            <a:r>
              <a:rPr dirty="0">
                <a:solidFill>
                  <a:srgbClr val="000000"/>
                </a:solidFill>
              </a:rPr>
              <a:t> weeks)</a:t>
            </a:r>
          </a:p>
          <a:p>
            <a:pPr>
              <a:buSzPct val="100000"/>
              <a:buFont typeface="Arial"/>
              <a:buChar char="•"/>
              <a:defRPr>
                <a:solidFill>
                  <a:srgbClr val="262673"/>
                </a:solidFill>
                <a:latin typeface="Tahoma"/>
                <a:ea typeface="Tahoma"/>
                <a:cs typeface="Tahoma"/>
                <a:sym typeface="Tahoma"/>
              </a:defRPr>
            </a:pPr>
            <a:r>
              <a:rPr dirty="0"/>
              <a:t> Software</a:t>
            </a:r>
            <a:r>
              <a:rPr dirty="0">
                <a:solidFill>
                  <a:srgbClr val="000000"/>
                </a:solidFill>
              </a:rPr>
              <a:t> (</a:t>
            </a:r>
            <a:r>
              <a:rPr lang="en-US" dirty="0">
                <a:solidFill>
                  <a:srgbClr val="000000"/>
                </a:solidFill>
              </a:rPr>
              <a:t>N</a:t>
            </a:r>
            <a:r>
              <a:rPr dirty="0">
                <a:solidFill>
                  <a:srgbClr val="000000"/>
                </a:solidFill>
              </a:rPr>
              <a:t> weeks)</a:t>
            </a:r>
          </a:p>
          <a:p>
            <a:pPr>
              <a:defRPr>
                <a:latin typeface="Tahoma"/>
                <a:ea typeface="Tahoma"/>
                <a:cs typeface="Tahoma"/>
                <a:sym typeface="Tahoma"/>
              </a:defRPr>
            </a:pPr>
            <a:endParaRPr dirty="0"/>
          </a:p>
          <a:p>
            <a:pPr>
              <a:defRPr>
                <a:latin typeface="Tahoma"/>
                <a:ea typeface="Tahoma"/>
                <a:cs typeface="Tahoma"/>
                <a:sym typeface="Tahoma"/>
              </a:defRPr>
            </a:pPr>
            <a:r>
              <a:rPr dirty="0"/>
              <a:t>Advances:</a:t>
            </a:r>
          </a:p>
          <a:p>
            <a:pPr>
              <a:buSzPct val="100000"/>
              <a:buFont typeface="Arial"/>
              <a:buChar char="•"/>
              <a:defRPr>
                <a:solidFill>
                  <a:srgbClr val="262673"/>
                </a:solidFill>
                <a:latin typeface="Tahoma"/>
                <a:ea typeface="Tahoma"/>
                <a:cs typeface="Tahoma"/>
                <a:sym typeface="Tahoma"/>
              </a:defRPr>
            </a:pPr>
            <a:r>
              <a:rPr dirty="0"/>
              <a:t> Systems</a:t>
            </a:r>
            <a:r>
              <a:rPr dirty="0">
                <a:solidFill>
                  <a:srgbClr val="000000"/>
                </a:solidFill>
              </a:rPr>
              <a:t> (</a:t>
            </a:r>
            <a:r>
              <a:rPr lang="en-US" dirty="0">
                <a:solidFill>
                  <a:srgbClr val="000000"/>
                </a:solidFill>
              </a:rPr>
              <a:t>N</a:t>
            </a:r>
            <a:r>
              <a:rPr dirty="0">
                <a:solidFill>
                  <a:srgbClr val="000000"/>
                </a:solidFill>
              </a:rPr>
              <a:t> weeks)</a:t>
            </a:r>
          </a:p>
          <a:p>
            <a:pPr>
              <a:buSzPct val="100000"/>
              <a:buFont typeface="Arial"/>
              <a:buChar char="•"/>
              <a:defRPr>
                <a:solidFill>
                  <a:srgbClr val="262673"/>
                </a:solidFill>
                <a:latin typeface="Tahoma"/>
                <a:ea typeface="Tahoma"/>
                <a:cs typeface="Tahoma"/>
                <a:sym typeface="Tahoma"/>
              </a:defRPr>
            </a:pPr>
            <a:r>
              <a:rPr dirty="0"/>
              <a:t> Applications</a:t>
            </a:r>
            <a:r>
              <a:rPr dirty="0">
                <a:solidFill>
                  <a:srgbClr val="000000"/>
                </a:solidFill>
              </a:rPr>
              <a:t> (</a:t>
            </a:r>
            <a:r>
              <a:rPr lang="en-US" dirty="0">
                <a:solidFill>
                  <a:srgbClr val="000000"/>
                </a:solidFill>
              </a:rPr>
              <a:t>N</a:t>
            </a:r>
            <a:r>
              <a:rPr dirty="0">
                <a:solidFill>
                  <a:srgbClr val="000000"/>
                </a:solidFill>
              </a:rPr>
              <a:t> weeks)  </a:t>
            </a:r>
          </a:p>
        </p:txBody>
      </p:sp>
      <p:sp>
        <p:nvSpPr>
          <p:cNvPr id="2773"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150</a:t>
            </a:fld>
            <a:endParaRPr/>
          </a:p>
        </p:txBody>
      </p:sp>
      <p:sp>
        <p:nvSpPr>
          <p:cNvPr id="2774" name="TextBox 1"/>
          <p:cNvSpPr txBox="1"/>
          <p:nvPr/>
        </p:nvSpPr>
        <p:spPr>
          <a:xfrm>
            <a:off x="731519" y="6096000"/>
            <a:ext cx="2518059" cy="2565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100">
                <a:latin typeface="Tahoma"/>
                <a:ea typeface="Tahoma"/>
                <a:cs typeface="Tahoma"/>
                <a:sym typeface="Tahoma"/>
              </a:defRPr>
            </a:lvl1pPr>
          </a:lstStyle>
          <a:p>
            <a:r>
              <a:t>Optional class projects for extra points!</a:t>
            </a:r>
          </a:p>
        </p:txBody>
      </p:sp>
    </p:spTree>
  </p:cSld>
  <p:clrMapOvr>
    <a:masterClrMapping/>
  </p:clrMapOvr>
  <p:transition spd="med"/>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0936" y="214313"/>
            <a:ext cx="9841607" cy="1462088"/>
          </a:xfrm>
        </p:spPr>
        <p:txBody>
          <a:bodyPr>
            <a:noAutofit/>
          </a:bodyPr>
          <a:lstStyle/>
          <a:p>
            <a:r>
              <a:rPr lang="en-US" sz="6000" b="1" dirty="0"/>
              <a:t>Quantum Computing</a:t>
            </a:r>
          </a:p>
        </p:txBody>
      </p:sp>
      <p:sp>
        <p:nvSpPr>
          <p:cNvPr id="3" name="Text Placeholder 2"/>
          <p:cNvSpPr>
            <a:spLocks noGrp="1"/>
          </p:cNvSpPr>
          <p:nvPr>
            <p:ph type="body" sz="half" idx="1"/>
          </p:nvPr>
        </p:nvSpPr>
        <p:spPr>
          <a:xfrm>
            <a:off x="1182687" y="2017713"/>
            <a:ext cx="10601945" cy="4114801"/>
          </a:xfrm>
        </p:spPr>
        <p:txBody>
          <a:bodyPr>
            <a:normAutofit/>
          </a:bodyPr>
          <a:lstStyle/>
          <a:p>
            <a:r>
              <a:rPr lang="en-US" dirty="0"/>
              <a:t>A quantum computer </a:t>
            </a:r>
            <a:r>
              <a:rPr lang="en-US" b="1" dirty="0"/>
              <a:t>uses </a:t>
            </a:r>
            <a:r>
              <a:rPr lang="en-US" b="1" dirty="0" err="1"/>
              <a:t>qubits</a:t>
            </a:r>
            <a:r>
              <a:rPr lang="en-US" b="1" dirty="0"/>
              <a:t> </a:t>
            </a:r>
            <a:br>
              <a:rPr lang="en-US" b="1" dirty="0"/>
            </a:br>
            <a:r>
              <a:rPr lang="en-US" b="1" dirty="0"/>
              <a:t>to run multidimensional quantum algorithms</a:t>
            </a:r>
            <a:r>
              <a:rPr lang="en-US" dirty="0"/>
              <a:t>.</a:t>
            </a:r>
          </a:p>
          <a:p>
            <a:r>
              <a:rPr lang="en-US" dirty="0"/>
              <a:t>Their processing power increases exponentially </a:t>
            </a:r>
            <a:br>
              <a:rPr lang="en-US" dirty="0"/>
            </a:br>
            <a:r>
              <a:rPr lang="en-US" dirty="0"/>
              <a:t>as </a:t>
            </a:r>
            <a:r>
              <a:rPr lang="en-US" dirty="0" err="1"/>
              <a:t>qubits</a:t>
            </a:r>
            <a:r>
              <a:rPr lang="en-US" dirty="0"/>
              <a:t> are added. </a:t>
            </a:r>
          </a:p>
          <a:p>
            <a:r>
              <a:rPr lang="en-US" dirty="0"/>
              <a:t>A classical processor uses bits </a:t>
            </a:r>
            <a:br>
              <a:rPr lang="en-US" dirty="0"/>
            </a:br>
            <a:r>
              <a:rPr lang="en-US" dirty="0"/>
              <a:t>to operate various programs. </a:t>
            </a:r>
          </a:p>
          <a:p>
            <a:r>
              <a:rPr lang="en-US" dirty="0"/>
              <a:t>Their power increases linearly as more bits are added.</a:t>
            </a:r>
          </a:p>
        </p:txBody>
      </p:sp>
    </p:spTree>
  </p:cSld>
  <p:clrMapOvr>
    <a:masterClrMapping/>
  </p:clrMapOvr>
  <p:transition spd="med"/>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Potentials:</a:t>
            </a:r>
          </a:p>
        </p:txBody>
      </p:sp>
      <p:sp>
        <p:nvSpPr>
          <p:cNvPr id="3" name="Text Placeholder 2"/>
          <p:cNvSpPr>
            <a:spLocks noGrp="1"/>
          </p:cNvSpPr>
          <p:nvPr>
            <p:ph type="body" sz="half" idx="1"/>
          </p:nvPr>
        </p:nvSpPr>
        <p:spPr>
          <a:xfrm>
            <a:off x="1182687" y="2017713"/>
            <a:ext cx="10529937" cy="4114801"/>
          </a:xfrm>
        </p:spPr>
        <p:txBody>
          <a:bodyPr>
            <a:normAutofit/>
          </a:bodyPr>
          <a:lstStyle/>
          <a:p>
            <a:r>
              <a:rPr lang="en-US" dirty="0"/>
              <a:t>Quantum computing is </a:t>
            </a:r>
            <a:r>
              <a:rPr lang="en-US" b="1" dirty="0"/>
              <a:t>158 million times faster </a:t>
            </a:r>
            <a:br>
              <a:rPr lang="en-US" b="1" dirty="0"/>
            </a:br>
            <a:r>
              <a:rPr lang="en-US" b="1" dirty="0"/>
              <a:t>than the most sophisticated supercomputer </a:t>
            </a:r>
            <a:br>
              <a:rPr lang="en-US" b="1" dirty="0"/>
            </a:br>
            <a:r>
              <a:rPr lang="en-US" b="1" dirty="0"/>
              <a:t>we have in the world today</a:t>
            </a:r>
            <a:r>
              <a:rPr lang="en-US" dirty="0"/>
              <a:t>. </a:t>
            </a:r>
          </a:p>
          <a:p>
            <a:r>
              <a:rPr lang="en-US" dirty="0"/>
              <a:t>It is a device that could do in four minutes </a:t>
            </a:r>
            <a:br>
              <a:rPr lang="en-US" dirty="0"/>
            </a:br>
            <a:r>
              <a:rPr lang="en-US" dirty="0"/>
              <a:t>what it would take a traditional supercomputer </a:t>
            </a:r>
            <a:br>
              <a:rPr lang="en-US" dirty="0"/>
            </a:br>
            <a:r>
              <a:rPr lang="en-US" dirty="0"/>
              <a:t>10,000 years to accomplish.</a:t>
            </a:r>
          </a:p>
          <a:p>
            <a:endParaRPr lang="en-US" dirty="0"/>
          </a:p>
        </p:txBody>
      </p:sp>
    </p:spTree>
  </p:cSld>
  <p:clrMapOvr>
    <a:masterClrMapping/>
  </p:clrMapOvr>
  <p:transition spd="med"/>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Reality:</a:t>
            </a:r>
          </a:p>
        </p:txBody>
      </p:sp>
      <p:pic>
        <p:nvPicPr>
          <p:cNvPr id="4" name="Picture 3" descr="Rezultat slika"/>
          <p:cNvPicPr/>
          <p:nvPr/>
        </p:nvPicPr>
        <p:blipFill>
          <a:blip r:embed="rId2" cstate="print"/>
          <a:srcRect/>
          <a:stretch>
            <a:fillRect/>
          </a:stretch>
        </p:blipFill>
        <p:spPr bwMode="auto">
          <a:xfrm>
            <a:off x="2639616" y="1844824"/>
            <a:ext cx="5760640" cy="4248471"/>
          </a:xfrm>
          <a:prstGeom prst="rect">
            <a:avLst/>
          </a:prstGeom>
          <a:noFill/>
          <a:ln w="9525">
            <a:noFill/>
            <a:miter lim="800000"/>
            <a:headEnd/>
            <a:tailEnd/>
          </a:ln>
        </p:spPr>
      </p:pic>
    </p:spTree>
  </p:cSld>
  <p:clrMapOvr>
    <a:masterClrMapping/>
  </p:clrMapOvr>
  <p:transition spd="med"/>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7449" y="332656"/>
            <a:ext cx="9001000" cy="1462088"/>
          </a:xfrm>
        </p:spPr>
        <p:txBody>
          <a:bodyPr>
            <a:normAutofit/>
          </a:bodyPr>
          <a:lstStyle/>
          <a:p>
            <a:r>
              <a:rPr lang="en-US" dirty="0"/>
              <a:t>The First Eight Companies </a:t>
            </a:r>
            <a:br>
              <a:rPr lang="en-US" dirty="0"/>
            </a:br>
            <a:r>
              <a:rPr lang="en-US" dirty="0"/>
              <a:t>in Quantum Computing:</a:t>
            </a:r>
          </a:p>
        </p:txBody>
      </p:sp>
      <p:sp>
        <p:nvSpPr>
          <p:cNvPr id="3" name="Text Placeholder 2"/>
          <p:cNvSpPr>
            <a:spLocks noGrp="1"/>
          </p:cNvSpPr>
          <p:nvPr>
            <p:ph type="body" sz="half" idx="1"/>
          </p:nvPr>
        </p:nvSpPr>
        <p:spPr>
          <a:xfrm>
            <a:off x="1182687" y="2017713"/>
            <a:ext cx="9665841" cy="4114801"/>
          </a:xfrm>
        </p:spPr>
        <p:txBody>
          <a:bodyPr>
            <a:normAutofit fontScale="92500" lnSpcReduction="10000"/>
          </a:bodyPr>
          <a:lstStyle/>
          <a:p>
            <a:pPr lvl="0"/>
            <a:r>
              <a:rPr lang="en-US" dirty="0"/>
              <a:t>Atom Computing</a:t>
            </a:r>
          </a:p>
          <a:p>
            <a:pPr lvl="0"/>
            <a:r>
              <a:rPr lang="en-US" dirty="0" err="1"/>
              <a:t>Xanadu</a:t>
            </a:r>
            <a:endParaRPr lang="en-US" dirty="0"/>
          </a:p>
          <a:p>
            <a:pPr lvl="0"/>
            <a:r>
              <a:rPr lang="en-US" dirty="0"/>
              <a:t>IBM</a:t>
            </a:r>
          </a:p>
          <a:p>
            <a:pPr lvl="0"/>
            <a:r>
              <a:rPr lang="en-US" dirty="0" err="1"/>
              <a:t>ColdQuanta</a:t>
            </a:r>
            <a:endParaRPr lang="en-US" dirty="0"/>
          </a:p>
          <a:p>
            <a:pPr lvl="0"/>
            <a:r>
              <a:rPr lang="en-US" dirty="0"/>
              <a:t>Zapata Computing</a:t>
            </a:r>
          </a:p>
          <a:p>
            <a:pPr lvl="0"/>
            <a:r>
              <a:rPr lang="en-US" dirty="0"/>
              <a:t>Azure Quantum</a:t>
            </a:r>
          </a:p>
          <a:p>
            <a:pPr lvl="0"/>
            <a:r>
              <a:rPr lang="en-US" dirty="0"/>
              <a:t>D-Wave</a:t>
            </a:r>
          </a:p>
          <a:p>
            <a:pPr lvl="0"/>
            <a:r>
              <a:rPr lang="en-US" dirty="0" err="1"/>
              <a:t>Strangeworks</a:t>
            </a:r>
            <a:endParaRPr lang="en-US" dirty="0"/>
          </a:p>
          <a:p>
            <a:endParaRPr lang="en-US" dirty="0"/>
          </a:p>
        </p:txBody>
      </p:sp>
    </p:spTree>
  </p:cSld>
  <p:clrMapOvr>
    <a:masterClrMapping/>
  </p:clrMapOvr>
  <p:transition spd="med"/>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Beginnings:</a:t>
            </a:r>
          </a:p>
        </p:txBody>
      </p:sp>
      <p:pic>
        <p:nvPicPr>
          <p:cNvPr id="4" name="Picture 3" descr="https://www.economist.com/img/b/1424/801/90/sites/default/files/20200926_LCP001.jpg"/>
          <p:cNvPicPr/>
          <p:nvPr/>
        </p:nvPicPr>
        <p:blipFill>
          <a:blip r:embed="rId2" cstate="print"/>
          <a:srcRect/>
          <a:stretch>
            <a:fillRect/>
          </a:stretch>
        </p:blipFill>
        <p:spPr bwMode="auto">
          <a:xfrm>
            <a:off x="1775520" y="1844824"/>
            <a:ext cx="7128792" cy="4350587"/>
          </a:xfrm>
          <a:prstGeom prst="rect">
            <a:avLst/>
          </a:prstGeom>
          <a:noFill/>
          <a:ln w="9525">
            <a:noFill/>
            <a:miter lim="800000"/>
            <a:headEnd/>
            <a:tailEnd/>
          </a:ln>
        </p:spPr>
      </p:pic>
    </p:spTree>
  </p:cSld>
  <p:clrMapOvr>
    <a:masterClrMapping/>
  </p:clrMapOvr>
  <p:transition spd="med"/>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0936" y="214313"/>
            <a:ext cx="11041064" cy="1462088"/>
          </a:xfrm>
        </p:spPr>
        <p:txBody>
          <a:bodyPr>
            <a:normAutofit/>
          </a:bodyPr>
          <a:lstStyle/>
          <a:p>
            <a:r>
              <a:rPr lang="en-US" dirty="0"/>
              <a:t>The Best Quantum Computing Stocks:</a:t>
            </a:r>
          </a:p>
        </p:txBody>
      </p:sp>
      <p:sp>
        <p:nvSpPr>
          <p:cNvPr id="3" name="Text Placeholder 2"/>
          <p:cNvSpPr>
            <a:spLocks noGrp="1"/>
          </p:cNvSpPr>
          <p:nvPr>
            <p:ph type="body" sz="half" idx="1"/>
          </p:nvPr>
        </p:nvSpPr>
        <p:spPr>
          <a:xfrm>
            <a:off x="1182687" y="2017713"/>
            <a:ext cx="10025881" cy="4114801"/>
          </a:xfrm>
        </p:spPr>
        <p:txBody>
          <a:bodyPr/>
          <a:lstStyle/>
          <a:p>
            <a:pPr lvl="0"/>
            <a:r>
              <a:rPr lang="en-US" dirty="0"/>
              <a:t>IBM (NYSE: IBM)</a:t>
            </a:r>
          </a:p>
          <a:p>
            <a:pPr lvl="0"/>
            <a:r>
              <a:rPr lang="en-US" dirty="0"/>
              <a:t>Alphabet (</a:t>
            </a:r>
            <a:r>
              <a:rPr lang="en-US" dirty="0" err="1"/>
              <a:t>Nasdaq</a:t>
            </a:r>
            <a:r>
              <a:rPr lang="en-US" dirty="0"/>
              <a:t>: GOOG, </a:t>
            </a:r>
            <a:r>
              <a:rPr lang="en-US" dirty="0" err="1"/>
              <a:t>Nasdaq</a:t>
            </a:r>
            <a:r>
              <a:rPr lang="en-US" dirty="0"/>
              <a:t>: GOOGL)</a:t>
            </a:r>
          </a:p>
          <a:p>
            <a:pPr lvl="0"/>
            <a:r>
              <a:rPr lang="en-US" dirty="0"/>
              <a:t>Intel (</a:t>
            </a:r>
            <a:r>
              <a:rPr lang="en-US" dirty="0" err="1"/>
              <a:t>Nasdaq</a:t>
            </a:r>
            <a:r>
              <a:rPr lang="en-US" dirty="0"/>
              <a:t>: INTC)</a:t>
            </a:r>
          </a:p>
          <a:p>
            <a:pPr lvl="0"/>
            <a:r>
              <a:rPr lang="en-US" dirty="0"/>
              <a:t>Microsoft (</a:t>
            </a:r>
            <a:r>
              <a:rPr lang="en-US" dirty="0" err="1"/>
              <a:t>Nasdaq</a:t>
            </a:r>
            <a:r>
              <a:rPr lang="en-US" dirty="0"/>
              <a:t>: MSFT)</a:t>
            </a:r>
          </a:p>
          <a:p>
            <a:pPr lvl="0"/>
            <a:r>
              <a:rPr lang="en-US" dirty="0"/>
              <a:t>Amazon (</a:t>
            </a:r>
            <a:r>
              <a:rPr lang="en-US" dirty="0" err="1"/>
              <a:t>Nasdaq</a:t>
            </a:r>
            <a:r>
              <a:rPr lang="en-US" dirty="0"/>
              <a:t>: AMZN)</a:t>
            </a:r>
          </a:p>
          <a:p>
            <a:pPr lvl="0"/>
            <a:r>
              <a:rPr lang="en-US" dirty="0"/>
              <a:t>Quantum Computing (OTC: QUBT)</a:t>
            </a:r>
          </a:p>
          <a:p>
            <a:endParaRPr lang="en-US" dirty="0"/>
          </a:p>
        </p:txBody>
      </p:sp>
    </p:spTree>
  </p:cSld>
  <p:clrMapOvr>
    <a:masterClrMapping/>
  </p:clrMapOvr>
  <p:transition spd="med"/>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Libraries:</a:t>
            </a:r>
          </a:p>
        </p:txBody>
      </p:sp>
      <p:sp>
        <p:nvSpPr>
          <p:cNvPr id="3" name="Text Placeholder 2"/>
          <p:cNvSpPr>
            <a:spLocks noGrp="1"/>
          </p:cNvSpPr>
          <p:nvPr>
            <p:ph type="body" sz="half" idx="1"/>
          </p:nvPr>
        </p:nvSpPr>
        <p:spPr>
          <a:xfrm>
            <a:off x="1127448" y="1988840"/>
            <a:ext cx="7772401" cy="4114801"/>
          </a:xfrm>
        </p:spPr>
        <p:txBody>
          <a:bodyPr/>
          <a:lstStyle/>
          <a:p>
            <a:r>
              <a:rPr lang="en-US" dirty="0" err="1"/>
              <a:t>TensorFlow</a:t>
            </a:r>
            <a:r>
              <a:rPr lang="en-US" dirty="0"/>
              <a:t> Quantum (TFQ)</a:t>
            </a:r>
            <a:br>
              <a:rPr lang="en-US" dirty="0"/>
            </a:br>
            <a:r>
              <a:rPr lang="en-US" dirty="0"/>
              <a:t>is a </a:t>
            </a:r>
            <a:r>
              <a:rPr lang="en-US" u="sng" dirty="0">
                <a:hlinkClick r:id="rId2"/>
              </a:rPr>
              <a:t>quantum machine learning</a:t>
            </a:r>
            <a:r>
              <a:rPr lang="en-US" dirty="0"/>
              <a:t> library </a:t>
            </a:r>
            <a:br>
              <a:rPr lang="en-US" dirty="0"/>
            </a:br>
            <a:r>
              <a:rPr lang="en-US" dirty="0"/>
              <a:t>for rapid prototyping </a:t>
            </a:r>
            <a:br>
              <a:rPr lang="en-US" dirty="0"/>
            </a:br>
            <a:r>
              <a:rPr lang="en-US" dirty="0"/>
              <a:t>of hybrid quantum-classical ML models.</a:t>
            </a:r>
          </a:p>
          <a:p>
            <a:r>
              <a:rPr lang="en-US" dirty="0"/>
              <a:t>Interfacing for control-flow. </a:t>
            </a:r>
          </a:p>
          <a:p>
            <a:endParaRPr lang="en-US" dirty="0"/>
          </a:p>
        </p:txBody>
      </p:sp>
    </p:spTree>
  </p:cSld>
  <p:clrMapOvr>
    <a:masterClrMapping/>
  </p:clrMapOvr>
  <p:transition spd="med"/>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Tensor Flow Quantum:</a:t>
            </a:r>
          </a:p>
        </p:txBody>
      </p:sp>
      <p:sp>
        <p:nvSpPr>
          <p:cNvPr id="3" name="Text Placeholder 2"/>
          <p:cNvSpPr>
            <a:spLocks noGrp="1"/>
          </p:cNvSpPr>
          <p:nvPr>
            <p:ph type="body" sz="half" idx="1"/>
          </p:nvPr>
        </p:nvSpPr>
        <p:spPr>
          <a:xfrm>
            <a:off x="1182687" y="2017713"/>
            <a:ext cx="10745961" cy="4114801"/>
          </a:xfrm>
        </p:spPr>
        <p:txBody>
          <a:bodyPr>
            <a:normAutofit/>
          </a:bodyPr>
          <a:lstStyle/>
          <a:p>
            <a:r>
              <a:rPr lang="en-US" dirty="0" err="1"/>
              <a:t>TensorFlow</a:t>
            </a:r>
            <a:r>
              <a:rPr lang="en-US" dirty="0"/>
              <a:t> Quantum focuses on </a:t>
            </a:r>
            <a:r>
              <a:rPr lang="en-US" i="1" dirty="0"/>
              <a:t>quantum data</a:t>
            </a:r>
            <a:r>
              <a:rPr lang="en-US" dirty="0"/>
              <a:t> </a:t>
            </a:r>
            <a:br>
              <a:rPr lang="en-US" dirty="0"/>
            </a:br>
            <a:r>
              <a:rPr lang="en-US" dirty="0"/>
              <a:t>and building </a:t>
            </a:r>
            <a:r>
              <a:rPr lang="en-US" i="1" dirty="0"/>
              <a:t>hybrid quantum-classical models</a:t>
            </a:r>
            <a:r>
              <a:rPr lang="en-US" dirty="0"/>
              <a:t>. </a:t>
            </a:r>
          </a:p>
          <a:p>
            <a:r>
              <a:rPr lang="en-US" dirty="0"/>
              <a:t>It integrates quantum computing algorithms </a:t>
            </a:r>
            <a:br>
              <a:rPr lang="en-US" dirty="0"/>
            </a:br>
            <a:r>
              <a:rPr lang="en-US" dirty="0"/>
              <a:t>and logic designed in </a:t>
            </a:r>
            <a:r>
              <a:rPr lang="en-US" u="sng" dirty="0" err="1">
                <a:hlinkClick r:id="rId2"/>
              </a:rPr>
              <a:t>Cirq</a:t>
            </a:r>
            <a:r>
              <a:rPr lang="en-US" dirty="0"/>
              <a:t>, </a:t>
            </a:r>
            <a:br>
              <a:rPr lang="en-US" dirty="0"/>
            </a:br>
            <a:r>
              <a:rPr lang="en-US" dirty="0"/>
              <a:t>and provides quantum computing primitives compatible with existing </a:t>
            </a:r>
            <a:r>
              <a:rPr lang="en-US" dirty="0" err="1"/>
              <a:t>TensorFlow</a:t>
            </a:r>
            <a:r>
              <a:rPr lang="en-US" dirty="0"/>
              <a:t> APIs, </a:t>
            </a:r>
            <a:br>
              <a:rPr lang="en-US" dirty="0"/>
            </a:br>
            <a:r>
              <a:rPr lang="en-US" dirty="0"/>
              <a:t>along with high-performance </a:t>
            </a:r>
            <a:br>
              <a:rPr lang="en-US" dirty="0"/>
            </a:br>
            <a:r>
              <a:rPr lang="en-US" dirty="0"/>
              <a:t>quantum circuit simulators. </a:t>
            </a:r>
          </a:p>
          <a:p>
            <a:endParaRPr lang="en-US" dirty="0"/>
          </a:p>
        </p:txBody>
      </p:sp>
    </p:spTree>
  </p:cSld>
  <p:clrMapOvr>
    <a:masterClrMapping/>
  </p:clrMapOvr>
  <p:transition spd="med"/>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Programming Example:</a:t>
            </a:r>
          </a:p>
        </p:txBody>
      </p:sp>
      <p:sp>
        <p:nvSpPr>
          <p:cNvPr id="3" name="Text Placeholder 2"/>
          <p:cNvSpPr>
            <a:spLocks noGrp="1"/>
          </p:cNvSpPr>
          <p:nvPr>
            <p:ph type="body" sz="half" idx="1"/>
          </p:nvPr>
        </p:nvSpPr>
        <p:spPr>
          <a:xfrm>
            <a:off x="1182687" y="2017713"/>
            <a:ext cx="9809857" cy="4114801"/>
          </a:xfrm>
        </p:spPr>
        <p:txBody>
          <a:bodyPr>
            <a:normAutofit fontScale="55000" lnSpcReduction="20000"/>
          </a:bodyPr>
          <a:lstStyle/>
          <a:p>
            <a:pPr>
              <a:buNone/>
            </a:pPr>
            <a:r>
              <a:rPr lang="en-US" dirty="0"/>
              <a:t>	# A hybrid quantum-classical model.</a:t>
            </a:r>
            <a:br>
              <a:rPr lang="en-US" dirty="0"/>
            </a:br>
            <a:r>
              <a:rPr lang="en-US" dirty="0"/>
              <a:t>	model = </a:t>
            </a:r>
            <a:r>
              <a:rPr lang="en-US" dirty="0" err="1"/>
              <a:t>tf.keras.Sequential</a:t>
            </a:r>
            <a:br>
              <a:rPr lang="en-US" dirty="0"/>
            </a:br>
            <a:br>
              <a:rPr lang="en-US" dirty="0"/>
            </a:br>
            <a:r>
              <a:rPr lang="en-US" dirty="0"/>
              <a:t>([</a:t>
            </a:r>
            <a:br>
              <a:rPr lang="en-US" dirty="0"/>
            </a:br>
            <a:br>
              <a:rPr lang="en-US" dirty="0"/>
            </a:br>
            <a:r>
              <a:rPr lang="en-US" dirty="0"/>
              <a:t># Quantum circuit data comes in inside of tensors.</a:t>
            </a:r>
            <a:br>
              <a:rPr lang="en-US" dirty="0"/>
            </a:br>
            <a:r>
              <a:rPr lang="en-US" dirty="0"/>
              <a:t>	</a:t>
            </a:r>
            <a:r>
              <a:rPr lang="en-US" dirty="0" err="1"/>
              <a:t>tf.keras.Input</a:t>
            </a:r>
            <a:r>
              <a:rPr lang="en-US" dirty="0"/>
              <a:t>(shape=(), </a:t>
            </a:r>
            <a:r>
              <a:rPr lang="en-US" dirty="0" err="1"/>
              <a:t>dtype</a:t>
            </a:r>
            <a:r>
              <a:rPr lang="en-US" dirty="0"/>
              <a:t>=</a:t>
            </a:r>
            <a:r>
              <a:rPr lang="en-US" dirty="0" err="1"/>
              <a:t>tf.dtypes.string</a:t>
            </a:r>
            <a:r>
              <a:rPr lang="en-US" dirty="0"/>
              <a:t>),</a:t>
            </a:r>
            <a:br>
              <a:rPr lang="en-US" dirty="0"/>
            </a:br>
            <a:br>
              <a:rPr lang="en-US" dirty="0"/>
            </a:br>
            <a:r>
              <a:rPr lang="en-US" dirty="0"/>
              <a:t># </a:t>
            </a:r>
            <a:r>
              <a:rPr lang="en-US" dirty="0" err="1"/>
              <a:t>Parametrized</a:t>
            </a:r>
            <a:r>
              <a:rPr lang="en-US" dirty="0"/>
              <a:t> Quantum Circuit (PQC) provides output</a:t>
            </a:r>
            <a:br>
              <a:rPr lang="en-US" dirty="0"/>
            </a:br>
            <a:br>
              <a:rPr lang="en-US" dirty="0"/>
            </a:br>
            <a:r>
              <a:rPr lang="en-US" dirty="0"/>
              <a:t># data from the input circuits run on a quantum computer.</a:t>
            </a:r>
            <a:br>
              <a:rPr lang="en-US" dirty="0"/>
            </a:br>
            <a:r>
              <a:rPr lang="en-US" dirty="0"/>
              <a:t> 	</a:t>
            </a:r>
            <a:r>
              <a:rPr lang="en-US" dirty="0" err="1"/>
              <a:t>tfq.layers.PQC</a:t>
            </a:r>
            <a:r>
              <a:rPr lang="en-US" dirty="0"/>
              <a:t>(</a:t>
            </a:r>
            <a:r>
              <a:rPr lang="en-US" dirty="0" err="1"/>
              <a:t>my_circuit</a:t>
            </a:r>
            <a:r>
              <a:rPr lang="en-US" dirty="0"/>
              <a:t>, [</a:t>
            </a:r>
            <a:r>
              <a:rPr lang="en-US" dirty="0" err="1"/>
              <a:t>cirq.Z</a:t>
            </a:r>
            <a:r>
              <a:rPr lang="en-US" dirty="0"/>
              <a:t>(q1), </a:t>
            </a:r>
            <a:r>
              <a:rPr lang="en-US" dirty="0" err="1"/>
              <a:t>cirq.X</a:t>
            </a:r>
            <a:r>
              <a:rPr lang="en-US" dirty="0"/>
              <a:t>(q0)]),</a:t>
            </a:r>
            <a:br>
              <a:rPr lang="en-US" dirty="0"/>
            </a:br>
            <a:br>
              <a:rPr lang="en-US" dirty="0"/>
            </a:br>
            <a:r>
              <a:rPr lang="en-US" dirty="0"/>
              <a:t> # Output data from quantum computer passed through model.</a:t>
            </a:r>
            <a:br>
              <a:rPr lang="en-US" dirty="0"/>
            </a:br>
            <a:br>
              <a:rPr lang="en-US" dirty="0"/>
            </a:br>
            <a:r>
              <a:rPr lang="en-US" dirty="0"/>
              <a:t> 	</a:t>
            </a:r>
            <a:r>
              <a:rPr lang="en-US" dirty="0" err="1"/>
              <a:t>tf.keras.layers.Dense</a:t>
            </a:r>
            <a:r>
              <a:rPr lang="en-US" dirty="0"/>
              <a:t>(50)</a:t>
            </a:r>
            <a:br>
              <a:rPr lang="en-US" dirty="0"/>
            </a:br>
            <a:r>
              <a:rPr lang="en-US" dirty="0"/>
              <a:t>])</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736" name="Rectangle 8"/>
          <p:cNvSpPr/>
          <p:nvPr/>
        </p:nvSpPr>
        <p:spPr>
          <a:xfrm>
            <a:off x="-2" y="0"/>
            <a:ext cx="12188954" cy="6858000"/>
          </a:xfrm>
          <a:prstGeom prst="rect">
            <a:avLst/>
          </a:prstGeom>
          <a:ln w="12700">
            <a:miter lim="400000"/>
          </a:ln>
        </p:spPr>
        <p:txBody>
          <a:bodyPr lIns="0" tIns="0" rIns="0" bIns="0" anchor="ctr"/>
          <a:lstStyle/>
          <a:p>
            <a:pPr algn="ctr">
              <a:defRPr>
                <a:solidFill>
                  <a:srgbClr val="FFFFFF"/>
                </a:solidFill>
              </a:defRPr>
            </a:pPr>
            <a:endParaRPr/>
          </a:p>
        </p:txBody>
      </p:sp>
      <p:sp>
        <p:nvSpPr>
          <p:cNvPr id="1737" name="Title 1"/>
          <p:cNvSpPr txBox="1">
            <a:spLocks noGrp="1"/>
          </p:cNvSpPr>
          <p:nvPr>
            <p:ph type="title"/>
          </p:nvPr>
        </p:nvSpPr>
        <p:spPr>
          <a:xfrm>
            <a:off x="836678" y="723898"/>
            <a:ext cx="6002111" cy="1495426"/>
          </a:xfrm>
          <a:prstGeom prst="rect">
            <a:avLst/>
          </a:prstGeom>
        </p:spPr>
        <p:txBody>
          <a:bodyPr/>
          <a:lstStyle/>
          <a:p>
            <a:pPr>
              <a:defRPr sz="4000"/>
            </a:pPr>
            <a:r>
              <a:t>Past Experiences: </a:t>
            </a:r>
            <a:br/>
            <a:r>
              <a:t>ExecutionFlow</a:t>
            </a:r>
          </a:p>
        </p:txBody>
      </p:sp>
      <p:sp>
        <p:nvSpPr>
          <p:cNvPr id="1738" name="Content Placeholder 2"/>
          <p:cNvSpPr txBox="1">
            <a:spLocks noGrp="1"/>
          </p:cNvSpPr>
          <p:nvPr>
            <p:ph type="body" sz="half" idx="1"/>
          </p:nvPr>
        </p:nvSpPr>
        <p:spPr>
          <a:xfrm>
            <a:off x="836680" y="2405066"/>
            <a:ext cx="6002111" cy="3729035"/>
          </a:xfrm>
          <a:prstGeom prst="rect">
            <a:avLst/>
          </a:prstGeom>
        </p:spPr>
        <p:txBody>
          <a:bodyPr/>
          <a:lstStyle/>
          <a:p>
            <a:pPr>
              <a:defRPr sz="2000" b="1"/>
            </a:pPr>
            <a:r>
              <a:rPr dirty="0" err="1"/>
              <a:t>DataFlow</a:t>
            </a:r>
            <a:endParaRPr dirty="0"/>
          </a:p>
          <a:p>
            <a:pPr marL="685800" lvl="1" indent="-228600">
              <a:spcBef>
                <a:spcPts val="500"/>
              </a:spcBef>
              <a:defRPr sz="2000" b="1">
                <a:latin typeface="Arial"/>
                <a:ea typeface="Arial"/>
                <a:cs typeface="Arial"/>
                <a:sym typeface="Arial"/>
              </a:defRPr>
            </a:pPr>
            <a:r>
              <a:rPr dirty="0" err="1"/>
              <a:t>Milutinović</a:t>
            </a:r>
            <a:r>
              <a:rPr dirty="0"/>
              <a:t>, V., </a:t>
            </a:r>
            <a:r>
              <a:rPr dirty="0" err="1"/>
              <a:t>Salom</a:t>
            </a:r>
            <a:r>
              <a:rPr dirty="0"/>
              <a:t>, J., </a:t>
            </a:r>
            <a:r>
              <a:rPr dirty="0" err="1"/>
              <a:t>Trifunović</a:t>
            </a:r>
            <a:r>
              <a:rPr dirty="0"/>
              <a:t>, N., </a:t>
            </a:r>
            <a:br>
              <a:rPr lang="en-US" dirty="0"/>
            </a:br>
            <a:r>
              <a:rPr dirty="0"/>
              <a:t>&amp; Giorgi, R. (2015). </a:t>
            </a:r>
            <a:br>
              <a:rPr dirty="0"/>
            </a:br>
            <a:r>
              <a:rPr dirty="0"/>
              <a:t>Guide to </a:t>
            </a:r>
            <a:r>
              <a:rPr dirty="0" err="1"/>
              <a:t>DataFlow</a:t>
            </a:r>
            <a:r>
              <a:rPr dirty="0"/>
              <a:t> Supercomputing. </a:t>
            </a:r>
            <a:br>
              <a:rPr dirty="0"/>
            </a:br>
            <a:r>
              <a:rPr i="1" dirty="0"/>
              <a:t>Cham: Springer Nature</a:t>
            </a:r>
            <a:r>
              <a:rPr dirty="0"/>
              <a:t>.</a:t>
            </a:r>
          </a:p>
        </p:txBody>
      </p:sp>
      <p:pic>
        <p:nvPicPr>
          <p:cNvPr id="1739" name="Picture 3" descr="Picture 3"/>
          <p:cNvPicPr>
            <a:picLocks noChangeAspect="1"/>
          </p:cNvPicPr>
          <p:nvPr/>
        </p:nvPicPr>
        <p:blipFill>
          <a:blip r:embed="rId3" cstate="print">
            <a:extLst/>
          </a:blip>
          <a:srcRect t="4198" b="4455"/>
          <a:stretch>
            <a:fillRect/>
          </a:stretch>
        </p:blipFill>
        <p:spPr>
          <a:xfrm>
            <a:off x="7199439" y="10"/>
            <a:ext cx="4992561" cy="6857990"/>
          </a:xfrm>
          <a:prstGeom prst="rect">
            <a:avLst/>
          </a:prstGeom>
          <a:ln w="12700">
            <a:miter lim="400000"/>
          </a:ln>
        </p:spPr>
      </p:pic>
    </p:spTree>
  </p:cSld>
  <p:clrMapOvr>
    <a:masterClrMapping/>
  </p:clrMapOvr>
  <p:transition spd="med"/>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0936" y="214313"/>
            <a:ext cx="9481567" cy="1462088"/>
          </a:xfrm>
        </p:spPr>
        <p:txBody>
          <a:bodyPr>
            <a:noAutofit/>
          </a:bodyPr>
          <a:lstStyle/>
          <a:p>
            <a:r>
              <a:rPr lang="en-US" sz="6000" b="1" dirty="0"/>
              <a:t>Molecular Computing</a:t>
            </a:r>
          </a:p>
        </p:txBody>
      </p:sp>
      <p:sp>
        <p:nvSpPr>
          <p:cNvPr id="3" name="Text Placeholder 2"/>
          <p:cNvSpPr>
            <a:spLocks noGrp="1"/>
          </p:cNvSpPr>
          <p:nvPr>
            <p:ph type="body" sz="half" idx="1"/>
          </p:nvPr>
        </p:nvSpPr>
        <p:spPr>
          <a:xfrm>
            <a:off x="1182687" y="2017713"/>
            <a:ext cx="9305801" cy="4114801"/>
          </a:xfrm>
        </p:spPr>
        <p:txBody>
          <a:bodyPr/>
          <a:lstStyle/>
          <a:p>
            <a:r>
              <a:rPr lang="en-US" dirty="0"/>
              <a:t>Molecular computing is </a:t>
            </a:r>
            <a:r>
              <a:rPr lang="en-US" b="1" dirty="0"/>
              <a:t>a branch of computing </a:t>
            </a:r>
            <a:br>
              <a:rPr lang="en-US" b="1" dirty="0"/>
            </a:br>
            <a:r>
              <a:rPr lang="en-US" b="1" dirty="0"/>
              <a:t>that uses DNA, biochemistry, </a:t>
            </a:r>
            <a:br>
              <a:rPr lang="en-US" b="1" dirty="0"/>
            </a:br>
            <a:r>
              <a:rPr lang="en-US" b="1" dirty="0"/>
              <a:t>and molecular biology hardware,</a:t>
            </a:r>
            <a:br>
              <a:rPr lang="en-US" b="1" dirty="0"/>
            </a:br>
            <a:r>
              <a:rPr lang="en-US" b="1" dirty="0"/>
              <a:t>instead of traditional </a:t>
            </a:r>
            <a:br>
              <a:rPr lang="en-US" b="1" dirty="0"/>
            </a:br>
            <a:r>
              <a:rPr lang="en-US" b="1" dirty="0"/>
              <a:t>silicon-based computer technologies,</a:t>
            </a:r>
            <a:br>
              <a:rPr lang="en-US" b="1" dirty="0"/>
            </a:br>
            <a:r>
              <a:rPr lang="en-US" b="1" dirty="0"/>
              <a:t>to achieve dense computing!</a:t>
            </a:r>
          </a:p>
          <a:p>
            <a:r>
              <a:rPr lang="en-US" dirty="0"/>
              <a:t>Applications for dense computing are many!</a:t>
            </a:r>
            <a:r>
              <a:rPr lang="en-US" b="1" dirty="0"/>
              <a:t> </a:t>
            </a:r>
            <a:endParaRPr lang="en-US" dirty="0"/>
          </a:p>
          <a:p>
            <a:endParaRPr lang="en-US" dirty="0"/>
          </a:p>
        </p:txBody>
      </p:sp>
      <p:pic>
        <p:nvPicPr>
          <p:cNvPr id="4" name="Picture 3" descr="https://upload.wikimedia.org/wikipedia/commons/thumb/1/16/DNA_orbit_animated.gif/220px-DNA_orbit_animated.gif"/>
          <p:cNvPicPr/>
          <p:nvPr/>
        </p:nvPicPr>
        <p:blipFill>
          <a:blip r:embed="rId2" cstate="print"/>
          <a:srcRect/>
          <a:stretch>
            <a:fillRect/>
          </a:stretch>
        </p:blipFill>
        <p:spPr bwMode="auto">
          <a:xfrm>
            <a:off x="9912424" y="2780928"/>
            <a:ext cx="2094865" cy="3449955"/>
          </a:xfrm>
          <a:prstGeom prst="rect">
            <a:avLst/>
          </a:prstGeom>
          <a:noFill/>
          <a:ln w="9525">
            <a:noFill/>
            <a:miter lim="800000"/>
            <a:headEnd/>
            <a:tailEnd/>
          </a:ln>
        </p:spPr>
      </p:pic>
    </p:spTree>
  </p:cSld>
  <p:clrMapOvr>
    <a:masterClrMapping/>
  </p:clrMapOvr>
  <p:transition spd="med"/>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0936" y="214313"/>
            <a:ext cx="9769599" cy="1462088"/>
          </a:xfrm>
        </p:spPr>
        <p:txBody>
          <a:bodyPr>
            <a:normAutofit/>
          </a:bodyPr>
          <a:lstStyle/>
          <a:p>
            <a:r>
              <a:rPr lang="en-US" dirty="0"/>
              <a:t>Who invented DNA computing?</a:t>
            </a:r>
          </a:p>
        </p:txBody>
      </p:sp>
      <p:sp>
        <p:nvSpPr>
          <p:cNvPr id="3" name="Text Placeholder 2"/>
          <p:cNvSpPr>
            <a:spLocks noGrp="1"/>
          </p:cNvSpPr>
          <p:nvPr>
            <p:ph type="body" sz="half" idx="1"/>
          </p:nvPr>
        </p:nvSpPr>
        <p:spPr>
          <a:xfrm>
            <a:off x="1182687" y="2017713"/>
            <a:ext cx="10601945" cy="4114801"/>
          </a:xfrm>
        </p:spPr>
        <p:txBody>
          <a:bodyPr/>
          <a:lstStyle/>
          <a:p>
            <a:r>
              <a:rPr lang="en-US" b="1" dirty="0"/>
              <a:t>Leonard </a:t>
            </a:r>
            <a:r>
              <a:rPr lang="en-US" b="1" dirty="0" err="1"/>
              <a:t>Adleman</a:t>
            </a:r>
            <a:r>
              <a:rPr lang="en-US" dirty="0"/>
              <a:t>, </a:t>
            </a:r>
            <a:br>
              <a:rPr lang="en-US" dirty="0"/>
            </a:br>
            <a:r>
              <a:rPr lang="en-US" dirty="0"/>
              <a:t>professor of computer science and molecular biology </a:t>
            </a:r>
            <a:br>
              <a:rPr lang="en-US" dirty="0"/>
            </a:br>
            <a:r>
              <a:rPr lang="en-US" dirty="0"/>
              <a:t>at the University of Southern California, USA, </a:t>
            </a:r>
            <a:br>
              <a:rPr lang="en-US" dirty="0"/>
            </a:br>
            <a:r>
              <a:rPr lang="en-US" dirty="0"/>
              <a:t>who pioneered the field </a:t>
            </a:r>
            <a:br>
              <a:rPr lang="en-US" dirty="0"/>
            </a:br>
            <a:r>
              <a:rPr lang="en-US" dirty="0"/>
              <a:t>when he built the first DNA based computer.</a:t>
            </a:r>
          </a:p>
          <a:p>
            <a:pPr>
              <a:buNone/>
            </a:pPr>
            <a:endParaRPr lang="en-US" dirty="0"/>
          </a:p>
          <a:p>
            <a:r>
              <a:rPr lang="en-US" dirty="0"/>
              <a:t>L. M. </a:t>
            </a:r>
            <a:r>
              <a:rPr lang="en-US" dirty="0" err="1"/>
              <a:t>Adleman</a:t>
            </a:r>
            <a:r>
              <a:rPr lang="en-US" dirty="0"/>
              <a:t>, Science 266, 1021–102; 1994.</a:t>
            </a:r>
          </a:p>
          <a:p>
            <a:endParaRPr lang="en-US" dirty="0"/>
          </a:p>
        </p:txBody>
      </p:sp>
    </p:spTree>
  </p:cSld>
  <p:clrMapOvr>
    <a:masterClrMapping/>
  </p:clrMapOvr>
  <p:transition spd="med"/>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Essence:</a:t>
            </a:r>
          </a:p>
        </p:txBody>
      </p:sp>
      <p:sp>
        <p:nvSpPr>
          <p:cNvPr id="3" name="Text Placeholder 2"/>
          <p:cNvSpPr>
            <a:spLocks noGrp="1"/>
          </p:cNvSpPr>
          <p:nvPr>
            <p:ph type="body" sz="half" idx="1"/>
          </p:nvPr>
        </p:nvSpPr>
        <p:spPr>
          <a:xfrm>
            <a:off x="1182687" y="2017713"/>
            <a:ext cx="8441705" cy="4114801"/>
          </a:xfrm>
        </p:spPr>
        <p:txBody>
          <a:bodyPr/>
          <a:lstStyle/>
          <a:p>
            <a:r>
              <a:rPr lang="en-US" dirty="0"/>
              <a:t>With DNA, </a:t>
            </a:r>
            <a:br>
              <a:rPr lang="en-US" dirty="0"/>
            </a:br>
            <a:r>
              <a:rPr lang="en-US" dirty="0"/>
              <a:t>the way the molecules can be triggered </a:t>
            </a:r>
            <a:br>
              <a:rPr lang="en-US" dirty="0"/>
            </a:br>
            <a:r>
              <a:rPr lang="en-US" dirty="0"/>
              <a:t>to bind with each other </a:t>
            </a:r>
            <a:br>
              <a:rPr lang="en-US" dirty="0"/>
            </a:br>
            <a:r>
              <a:rPr lang="en-US" dirty="0"/>
              <a:t>can be used to create a circuit</a:t>
            </a:r>
            <a:br>
              <a:rPr lang="en-US" dirty="0"/>
            </a:br>
            <a:r>
              <a:rPr lang="en-US" dirty="0"/>
              <a:t>of logic gates in test tubes. </a:t>
            </a:r>
          </a:p>
          <a:p>
            <a:r>
              <a:rPr lang="en-US" dirty="0"/>
              <a:t>Compatible with nature based computing!</a:t>
            </a:r>
            <a:br>
              <a:rPr lang="en-US" dirty="0"/>
            </a:br>
            <a:endParaRPr lang="en-US" dirty="0"/>
          </a:p>
        </p:txBody>
      </p:sp>
    </p:spTree>
  </p:cSld>
  <p:clrMapOvr>
    <a:masterClrMapping/>
  </p:clrMapOvr>
  <p:transition spd="med"/>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Techniques:</a:t>
            </a:r>
          </a:p>
        </p:txBody>
      </p:sp>
      <p:sp>
        <p:nvSpPr>
          <p:cNvPr id="3" name="Text Placeholder 2"/>
          <p:cNvSpPr>
            <a:spLocks noGrp="1"/>
          </p:cNvSpPr>
          <p:nvPr>
            <p:ph type="body" sz="half" idx="1"/>
          </p:nvPr>
        </p:nvSpPr>
        <p:spPr>
          <a:xfrm>
            <a:off x="1182687" y="2017713"/>
            <a:ext cx="9953873" cy="4114801"/>
          </a:xfrm>
        </p:spPr>
        <p:txBody>
          <a:bodyPr/>
          <a:lstStyle/>
          <a:p>
            <a:r>
              <a:rPr lang="en-US" dirty="0"/>
              <a:t>Many gates can be combined in a circuit: </a:t>
            </a:r>
          </a:p>
          <a:p>
            <a:r>
              <a:rPr lang="en-US" dirty="0"/>
              <a:t>Each output DNA will bind to the next logic gate </a:t>
            </a:r>
            <a:br>
              <a:rPr lang="en-US" dirty="0"/>
            </a:br>
            <a:r>
              <a:rPr lang="en-US" dirty="0"/>
              <a:t>until some predictable terminal output strand </a:t>
            </a:r>
            <a:br>
              <a:rPr lang="en-US" dirty="0"/>
            </a:br>
            <a:r>
              <a:rPr lang="en-US" dirty="0"/>
              <a:t>is liberated,</a:t>
            </a:r>
            <a:br>
              <a:rPr lang="en-US" dirty="0"/>
            </a:br>
            <a:r>
              <a:rPr lang="en-US" dirty="0"/>
              <a:t>to produce an intermediate or final result.</a:t>
            </a:r>
          </a:p>
          <a:p>
            <a:endParaRPr lang="en-US" dirty="0"/>
          </a:p>
        </p:txBody>
      </p:sp>
    </p:spTree>
  </p:cSld>
  <p:clrMapOvr>
    <a:masterClrMapping/>
  </p:clrMapOvr>
  <p:transition spd="med"/>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N.B.:</a:t>
            </a:r>
          </a:p>
        </p:txBody>
      </p:sp>
      <p:sp>
        <p:nvSpPr>
          <p:cNvPr id="3" name="Text Placeholder 2"/>
          <p:cNvSpPr>
            <a:spLocks noGrp="1"/>
          </p:cNvSpPr>
          <p:nvPr>
            <p:ph type="body" sz="half" idx="1"/>
          </p:nvPr>
        </p:nvSpPr>
        <p:spPr>
          <a:xfrm>
            <a:off x="1182687" y="2017713"/>
            <a:ext cx="10385921" cy="4114801"/>
          </a:xfrm>
        </p:spPr>
        <p:txBody>
          <a:bodyPr>
            <a:normAutofit fontScale="92500"/>
          </a:bodyPr>
          <a:lstStyle/>
          <a:p>
            <a:r>
              <a:rPr lang="en-US" dirty="0"/>
              <a:t>In </a:t>
            </a:r>
            <a:r>
              <a:rPr lang="en-US" b="1" i="1" dirty="0"/>
              <a:t>DNA computing</a:t>
            </a:r>
            <a:r>
              <a:rPr lang="en-US" dirty="0"/>
              <a:t>, information is represented </a:t>
            </a:r>
            <a:br>
              <a:rPr lang="en-US" dirty="0"/>
            </a:br>
            <a:r>
              <a:rPr lang="en-US" dirty="0"/>
              <a:t>using the four-character genetic alphabet: </a:t>
            </a:r>
            <a:br>
              <a:rPr lang="en-US" dirty="0"/>
            </a:br>
            <a:r>
              <a:rPr lang="en-US" dirty="0"/>
              <a:t>A [adenine], G [guanine], C [cytosine], and T [thymine].</a:t>
            </a:r>
          </a:p>
          <a:p>
            <a:r>
              <a:rPr lang="en-US" dirty="0"/>
              <a:t>The core advantage of molecular computing is its potential </a:t>
            </a:r>
            <a:br>
              <a:rPr lang="en-US" dirty="0"/>
            </a:br>
            <a:r>
              <a:rPr lang="en-US" dirty="0"/>
              <a:t>to pack vastly more circuitry onto a microchip </a:t>
            </a:r>
            <a:br>
              <a:rPr lang="en-US" dirty="0"/>
            </a:br>
            <a:r>
              <a:rPr lang="en-US" dirty="0"/>
              <a:t>than silicon will ever be capable of—and to do it cheaply. </a:t>
            </a:r>
            <a:br>
              <a:rPr lang="en-US" dirty="0"/>
            </a:br>
            <a:endParaRPr lang="en-US" dirty="0"/>
          </a:p>
          <a:p>
            <a:endParaRPr lang="en-US" dirty="0"/>
          </a:p>
        </p:txBody>
      </p:sp>
    </p:spTree>
  </p:cSld>
  <p:clrMapOvr>
    <a:masterClrMapping/>
  </p:clrMapOvr>
  <p:transition spd="med"/>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Miniaturization:</a:t>
            </a:r>
          </a:p>
        </p:txBody>
      </p:sp>
      <p:sp>
        <p:nvSpPr>
          <p:cNvPr id="3" name="Text Placeholder 2"/>
          <p:cNvSpPr>
            <a:spLocks noGrp="1"/>
          </p:cNvSpPr>
          <p:nvPr>
            <p:ph type="body" sz="half" idx="1"/>
          </p:nvPr>
        </p:nvSpPr>
        <p:spPr>
          <a:xfrm>
            <a:off x="1182687" y="2017713"/>
            <a:ext cx="10241905" cy="4114801"/>
          </a:xfrm>
        </p:spPr>
        <p:txBody>
          <a:bodyPr/>
          <a:lstStyle/>
          <a:p>
            <a:r>
              <a:rPr lang="en-US" dirty="0"/>
              <a:t>Molecules are only a few nanometers in size.</a:t>
            </a:r>
          </a:p>
          <a:p>
            <a:r>
              <a:rPr lang="en-US" dirty="0"/>
              <a:t>Making it possible to manufacture chips </a:t>
            </a:r>
            <a:br>
              <a:rPr lang="en-US" dirty="0"/>
            </a:br>
            <a:r>
              <a:rPr lang="en-US" dirty="0"/>
              <a:t>that contain billions, even trillions,</a:t>
            </a:r>
            <a:br>
              <a:rPr lang="en-US" dirty="0"/>
            </a:br>
            <a:r>
              <a:rPr lang="en-US" dirty="0"/>
              <a:t>of switches and components. </a:t>
            </a:r>
          </a:p>
        </p:txBody>
      </p:sp>
    </p:spTree>
  </p:cSld>
  <p:clrMapOvr>
    <a:masterClrMapping/>
  </p:clrMapOvr>
  <p:transition spd="med"/>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 DNA be programmed?</a:t>
            </a:r>
          </a:p>
        </p:txBody>
      </p:sp>
      <p:sp>
        <p:nvSpPr>
          <p:cNvPr id="3" name="Text Placeholder 2"/>
          <p:cNvSpPr>
            <a:spLocks noGrp="1"/>
          </p:cNvSpPr>
          <p:nvPr>
            <p:ph type="body" sz="half" idx="1"/>
          </p:nvPr>
        </p:nvSpPr>
        <p:spPr>
          <a:xfrm>
            <a:off x="1182687" y="2017713"/>
            <a:ext cx="10745961" cy="4114801"/>
          </a:xfrm>
        </p:spPr>
        <p:txBody>
          <a:bodyPr>
            <a:normAutofit/>
          </a:bodyPr>
          <a:lstStyle/>
          <a:p>
            <a:r>
              <a:rPr lang="en-US" b="1" dirty="0"/>
              <a:t>Researchers at The University of Texas at Austin have programmed DNA molecules</a:t>
            </a:r>
            <a:r>
              <a:rPr lang="en-US" dirty="0"/>
              <a:t> </a:t>
            </a:r>
            <a:br>
              <a:rPr lang="en-US" dirty="0"/>
            </a:br>
            <a:r>
              <a:rPr lang="en-US" dirty="0"/>
              <a:t>to follow specific instructions </a:t>
            </a:r>
            <a:br>
              <a:rPr lang="en-US" dirty="0"/>
            </a:br>
            <a:r>
              <a:rPr lang="en-US" dirty="0"/>
              <a:t>to create sophisticated molecular machines </a:t>
            </a:r>
            <a:br>
              <a:rPr lang="en-US" dirty="0"/>
            </a:br>
            <a:r>
              <a:rPr lang="en-US" dirty="0"/>
              <a:t>that could be capable of communication, </a:t>
            </a:r>
            <a:br>
              <a:rPr lang="en-US" dirty="0"/>
            </a:br>
            <a:r>
              <a:rPr lang="en-US" dirty="0"/>
              <a:t>signal processing, problem-solving, decision-making, </a:t>
            </a:r>
            <a:br>
              <a:rPr lang="en-US" dirty="0"/>
            </a:br>
            <a:r>
              <a:rPr lang="en-US" dirty="0"/>
              <a:t>and control of motion in living cells.</a:t>
            </a:r>
          </a:p>
          <a:p>
            <a:r>
              <a:rPr lang="en-US" dirty="0"/>
              <a:t>Libraries under construction at MIT.</a:t>
            </a:r>
          </a:p>
          <a:p>
            <a:endParaRPr lang="en-US" dirty="0"/>
          </a:p>
        </p:txBody>
      </p:sp>
    </p:spTree>
  </p:cSld>
  <p:clrMapOvr>
    <a:masterClrMapping/>
  </p:clrMapOvr>
  <p:transition spd="med"/>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0936" y="214313"/>
            <a:ext cx="9481567" cy="1462088"/>
          </a:xfrm>
        </p:spPr>
        <p:txBody>
          <a:bodyPr/>
          <a:lstStyle/>
          <a:p>
            <a:r>
              <a:rPr lang="en-US" dirty="0"/>
              <a:t>How does DNA computing work?</a:t>
            </a:r>
          </a:p>
        </p:txBody>
      </p:sp>
      <p:sp>
        <p:nvSpPr>
          <p:cNvPr id="3" name="Text Placeholder 2"/>
          <p:cNvSpPr>
            <a:spLocks noGrp="1"/>
          </p:cNvSpPr>
          <p:nvPr>
            <p:ph type="body" sz="half" idx="1"/>
          </p:nvPr>
        </p:nvSpPr>
        <p:spPr>
          <a:xfrm>
            <a:off x="1182687" y="2017713"/>
            <a:ext cx="10529937" cy="4114801"/>
          </a:xfrm>
        </p:spPr>
        <p:txBody>
          <a:bodyPr>
            <a:normAutofit/>
          </a:bodyPr>
          <a:lstStyle/>
          <a:p>
            <a:r>
              <a:rPr lang="en-US" dirty="0"/>
              <a:t>In one method, called DNA strand displacement,</a:t>
            </a:r>
            <a:br>
              <a:rPr lang="en-US" dirty="0"/>
            </a:br>
            <a:r>
              <a:rPr lang="en-US" dirty="0"/>
              <a:t>the input of DNA that binds to a DNA logic gate </a:t>
            </a:r>
            <a:br>
              <a:rPr lang="en-US" dirty="0"/>
            </a:br>
            <a:r>
              <a:rPr lang="en-US" dirty="0"/>
              <a:t>displaces a strand of DNA that serves as the output.</a:t>
            </a:r>
          </a:p>
          <a:p>
            <a:r>
              <a:rPr lang="en-US" dirty="0"/>
              <a:t>Many gates can be combined in a circuit: </a:t>
            </a:r>
            <a:br>
              <a:rPr lang="en-US" dirty="0"/>
            </a:br>
            <a:r>
              <a:rPr lang="en-US" dirty="0"/>
              <a:t>Each output DNA will bind to the next logic gate </a:t>
            </a:r>
            <a:br>
              <a:rPr lang="en-US" dirty="0"/>
            </a:br>
            <a:r>
              <a:rPr lang="en-US" dirty="0"/>
              <a:t>until some predictable terminal output strand </a:t>
            </a:r>
            <a:br>
              <a:rPr lang="en-US" dirty="0"/>
            </a:br>
            <a:r>
              <a:rPr lang="en-US" dirty="0"/>
              <a:t>is liberated.</a:t>
            </a:r>
          </a:p>
          <a:p>
            <a:endParaRPr lang="en-US" dirty="0"/>
          </a:p>
        </p:txBody>
      </p:sp>
    </p:spTree>
  </p:cSld>
  <p:clrMapOvr>
    <a:masterClrMapping/>
  </p:clrMapOvr>
  <p:transition spd="med"/>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Experiment:</a:t>
            </a:r>
          </a:p>
        </p:txBody>
      </p:sp>
      <p:pic>
        <p:nvPicPr>
          <p:cNvPr id="4" name="Picture 3" descr="https://www.kurzweilai.net/images/Chemical-Oscillator.jpg"/>
          <p:cNvPicPr/>
          <p:nvPr/>
        </p:nvPicPr>
        <p:blipFill>
          <a:blip r:embed="rId2" cstate="print"/>
          <a:srcRect/>
          <a:stretch>
            <a:fillRect/>
          </a:stretch>
        </p:blipFill>
        <p:spPr bwMode="auto">
          <a:xfrm>
            <a:off x="2351584" y="1988840"/>
            <a:ext cx="4968552" cy="4221088"/>
          </a:xfrm>
          <a:prstGeom prst="rect">
            <a:avLst/>
          </a:prstGeom>
          <a:noFill/>
          <a:ln w="9525">
            <a:noFill/>
            <a:miter lim="800000"/>
            <a:headEnd/>
            <a:tailEnd/>
          </a:ln>
        </p:spPr>
      </p:pic>
    </p:spTree>
  </p:cSld>
  <p:clrMapOvr>
    <a:masterClrMapping/>
  </p:clrMapOvr>
  <p:transition spd="med"/>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Flexibility:</a:t>
            </a:r>
          </a:p>
        </p:txBody>
      </p:sp>
      <p:sp>
        <p:nvSpPr>
          <p:cNvPr id="3" name="Text Placeholder 2"/>
          <p:cNvSpPr>
            <a:spLocks noGrp="1"/>
          </p:cNvSpPr>
          <p:nvPr>
            <p:ph type="body" sz="half" idx="1"/>
          </p:nvPr>
        </p:nvSpPr>
        <p:spPr>
          <a:xfrm>
            <a:off x="1182687" y="2017713"/>
            <a:ext cx="10025881" cy="4114801"/>
          </a:xfrm>
        </p:spPr>
        <p:txBody>
          <a:bodyPr/>
          <a:lstStyle/>
          <a:p>
            <a:r>
              <a:rPr lang="en-US" dirty="0"/>
              <a:t>With the flexible molecular algorithms on the rise, </a:t>
            </a:r>
            <a:br>
              <a:rPr lang="en-US" dirty="0"/>
            </a:br>
            <a:r>
              <a:rPr lang="en-US" dirty="0"/>
              <a:t>one might be able to assemble a complex entity </a:t>
            </a:r>
            <a:br>
              <a:rPr lang="en-US" dirty="0"/>
            </a:br>
            <a:r>
              <a:rPr lang="en-US" dirty="0"/>
              <a:t>on the </a:t>
            </a:r>
            <a:r>
              <a:rPr lang="en-US" dirty="0" err="1"/>
              <a:t>nanoscale</a:t>
            </a:r>
            <a:r>
              <a:rPr lang="en-US" dirty="0"/>
              <a:t> </a:t>
            </a:r>
            <a:br>
              <a:rPr lang="en-US" dirty="0"/>
            </a:br>
            <a:r>
              <a:rPr lang="en-US" dirty="0"/>
              <a:t>with the reprogrammable tile set.</a:t>
            </a:r>
          </a:p>
          <a:p>
            <a:r>
              <a:rPr lang="en-US" dirty="0"/>
              <a:t>Flexibility is the issue </a:t>
            </a:r>
            <a:br>
              <a:rPr lang="en-US" dirty="0"/>
            </a:br>
            <a:r>
              <a:rPr lang="en-US" dirty="0"/>
              <a:t>for a great number of applications!</a:t>
            </a:r>
          </a:p>
          <a:p>
            <a:endParaRPr lang="en-US" dirty="0"/>
          </a:p>
        </p:txBody>
      </p:sp>
      <p:sp>
        <p:nvSpPr>
          <p:cNvPr id="4" name="Rectangle 3">
            <a:extLst>
              <a:ext uri="{FF2B5EF4-FFF2-40B4-BE49-F238E27FC236}">
                <a16:creationId xmlns:a16="http://schemas.microsoft.com/office/drawing/2014/main" id="{0B7BC333-18BC-4C6B-A096-1FE38595B461}"/>
              </a:ext>
            </a:extLst>
          </p:cNvPr>
          <p:cNvSpPr/>
          <p:nvPr/>
        </p:nvSpPr>
        <p:spPr>
          <a:xfrm>
            <a:off x="4655840" y="6159393"/>
            <a:ext cx="3597460" cy="369332"/>
          </a:xfrm>
          <a:prstGeom prst="rect">
            <a:avLst/>
          </a:prstGeom>
        </p:spPr>
        <p:txBody>
          <a:bodyPr wrap="none">
            <a:spAutoFit/>
          </a:bodyPr>
          <a:lstStyle/>
          <a:p>
            <a:r>
              <a:rPr lang="en-US" dirty="0"/>
              <a:t>Amato and </a:t>
            </a:r>
            <a:r>
              <a:rPr lang="en-US" dirty="0" err="1"/>
              <a:t>Rauchwerger</a:t>
            </a:r>
            <a:r>
              <a:rPr lang="en-US" dirty="0"/>
              <a:t>, UIUC, USA</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pic>
        <p:nvPicPr>
          <p:cNvPr id="1741" name="Picture 6" descr="Picture 6"/>
          <p:cNvPicPr>
            <a:picLocks noChangeAspect="1"/>
          </p:cNvPicPr>
          <p:nvPr/>
        </p:nvPicPr>
        <p:blipFill>
          <a:blip r:embed="rId3" cstate="print">
            <a:extLst/>
          </a:blip>
          <a:stretch>
            <a:fillRect/>
          </a:stretch>
        </p:blipFill>
        <p:spPr>
          <a:xfrm>
            <a:off x="849745" y="369916"/>
            <a:ext cx="10492510" cy="6118169"/>
          </a:xfrm>
          <a:prstGeom prst="rect">
            <a:avLst/>
          </a:prstGeom>
          <a:ln w="12700">
            <a:miter lim="400000"/>
          </a:ln>
        </p:spPr>
      </p:pic>
    </p:spTree>
  </p:cSld>
  <p:clrMapOvr>
    <a:masterClrMapping/>
  </p:clrMapOvr>
  <p:transition spd="med"/>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 DNA computers exist?</a:t>
            </a:r>
          </a:p>
        </p:txBody>
      </p:sp>
      <p:sp>
        <p:nvSpPr>
          <p:cNvPr id="3" name="Text Placeholder 2"/>
          <p:cNvSpPr>
            <a:spLocks noGrp="1"/>
          </p:cNvSpPr>
          <p:nvPr>
            <p:ph type="body" sz="half" idx="1"/>
          </p:nvPr>
        </p:nvSpPr>
        <p:spPr>
          <a:xfrm>
            <a:off x="695400" y="1988840"/>
            <a:ext cx="11305256" cy="4114801"/>
          </a:xfrm>
        </p:spPr>
        <p:txBody>
          <a:bodyPr/>
          <a:lstStyle/>
          <a:p>
            <a:r>
              <a:rPr lang="en-US" dirty="0"/>
              <a:t>The DNA Computing Technology is in the research phase. </a:t>
            </a:r>
          </a:p>
          <a:p>
            <a:r>
              <a:rPr lang="en-US" b="1" dirty="0"/>
              <a:t>DNA computers can't be found </a:t>
            </a:r>
            <a:br>
              <a:rPr lang="en-US" b="1" dirty="0"/>
            </a:br>
            <a:r>
              <a:rPr lang="en-US" b="1" dirty="0"/>
              <a:t>at your local electronics store yet</a:t>
            </a:r>
            <a:r>
              <a:rPr lang="en-US" dirty="0"/>
              <a:t>. </a:t>
            </a:r>
          </a:p>
          <a:p>
            <a:r>
              <a:rPr lang="en-US" dirty="0"/>
              <a:t>The technology is still in development; </a:t>
            </a:r>
            <a:br>
              <a:rPr lang="en-US" dirty="0"/>
            </a:br>
            <a:r>
              <a:rPr lang="en-US" dirty="0"/>
              <a:t>it didn't even exist as a concept a decade ago. </a:t>
            </a:r>
          </a:p>
          <a:p>
            <a:endParaRPr lang="en-US" dirty="0"/>
          </a:p>
        </p:txBody>
      </p:sp>
      <p:pic>
        <p:nvPicPr>
          <p:cNvPr id="4" name="Picture 3" descr="Rezultat slika za what is a molecular computer"/>
          <p:cNvPicPr/>
          <p:nvPr/>
        </p:nvPicPr>
        <p:blipFill>
          <a:blip r:embed="rId2" cstate="print"/>
          <a:srcRect/>
          <a:stretch>
            <a:fillRect/>
          </a:stretch>
        </p:blipFill>
        <p:spPr bwMode="auto">
          <a:xfrm>
            <a:off x="4295800" y="5013176"/>
            <a:ext cx="2717800" cy="1524000"/>
          </a:xfrm>
          <a:prstGeom prst="rect">
            <a:avLst/>
          </a:prstGeom>
          <a:noFill/>
          <a:ln w="9525">
            <a:noFill/>
            <a:miter lim="800000"/>
            <a:headEnd/>
            <a:tailEnd/>
          </a:ln>
        </p:spPr>
      </p:pic>
    </p:spTree>
  </p:cSld>
  <p:clrMapOvr>
    <a:masterClrMapping/>
  </p:clrMapOvr>
  <p:transition spd="med"/>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ustomShape 1"/>
          <p:cNvSpPr/>
          <p:nvPr/>
        </p:nvSpPr>
        <p:spPr>
          <a:xfrm>
            <a:off x="609755" y="272552"/>
            <a:ext cx="10969994" cy="11433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3870" spc="-1">
                <a:latin typeface="Arial"/>
                <a:ea typeface="DejaVu Sans"/>
              </a:rPr>
              <a:t>Connecting Living Neurons Through Synapses</a:t>
            </a:r>
            <a:endParaRPr lang="en-US" sz="3870" spc="-1">
              <a:latin typeface="Arial"/>
            </a:endParaRPr>
          </a:p>
        </p:txBody>
      </p:sp>
      <p:pic>
        <p:nvPicPr>
          <p:cNvPr id="39" name="Picture 38"/>
          <p:cNvPicPr/>
          <p:nvPr/>
        </p:nvPicPr>
        <p:blipFill>
          <a:blip r:embed="rId2"/>
          <a:stretch/>
        </p:blipFill>
        <p:spPr>
          <a:xfrm>
            <a:off x="6663366" y="1148985"/>
            <a:ext cx="5141913" cy="2432503"/>
          </a:xfrm>
          <a:prstGeom prst="rect">
            <a:avLst/>
          </a:prstGeom>
          <a:ln>
            <a:noFill/>
          </a:ln>
        </p:spPr>
      </p:pic>
      <p:pic>
        <p:nvPicPr>
          <p:cNvPr id="40" name="Picture 39"/>
          <p:cNvPicPr/>
          <p:nvPr/>
        </p:nvPicPr>
        <p:blipFill>
          <a:blip r:embed="rId3"/>
          <a:stretch/>
        </p:blipFill>
        <p:spPr>
          <a:xfrm>
            <a:off x="6640851" y="5197642"/>
            <a:ext cx="2068956" cy="1549105"/>
          </a:xfrm>
          <a:prstGeom prst="rect">
            <a:avLst/>
          </a:prstGeom>
          <a:ln>
            <a:noFill/>
          </a:ln>
        </p:spPr>
      </p:pic>
      <p:sp>
        <p:nvSpPr>
          <p:cNvPr id="41" name="CustomShape 2"/>
          <p:cNvSpPr/>
          <p:nvPr/>
        </p:nvSpPr>
        <p:spPr>
          <a:xfrm>
            <a:off x="609755" y="1407169"/>
            <a:ext cx="5471935" cy="511666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522461" indent="-390539">
              <a:spcBef>
                <a:spcPts val="1714"/>
              </a:spcBef>
              <a:buClr>
                <a:srgbClr val="000000"/>
              </a:buClr>
              <a:buSzPct val="45000"/>
              <a:buFont typeface="Wingdings" charset="2"/>
              <a:buChar char=""/>
            </a:pPr>
            <a:r>
              <a:rPr lang="en-US" sz="968" spc="-1" dirty="0">
                <a:latin typeface="Arial"/>
                <a:ea typeface="DejaVu Sans"/>
              </a:rPr>
              <a:t>Systolic array connected through resistors</a:t>
            </a:r>
            <a:br>
              <a:rPr sz="484" dirty="0"/>
            </a:br>
            <a:r>
              <a:rPr lang="en-US" sz="968" spc="-1" dirty="0">
                <a:latin typeface="Arial"/>
                <a:ea typeface="DejaVu Sans"/>
              </a:rPr>
              <a:t>(varied electrical conductivity represents the strength of the connection</a:t>
            </a:r>
            <a:br>
              <a:rPr sz="484" dirty="0"/>
            </a:br>
            <a:r>
              <a:rPr lang="en-US" sz="968" spc="-1" dirty="0">
                <a:latin typeface="Arial"/>
                <a:ea typeface="DejaVu Sans"/>
              </a:rPr>
              <a:t>between the neurons/resistors - adaptable based learning)</a:t>
            </a:r>
            <a:endParaRPr lang="en-US" sz="968" spc="-1" dirty="0">
              <a:latin typeface="Arial"/>
            </a:endParaRPr>
          </a:p>
          <a:p>
            <a:pPr marL="522461" indent="-390539">
              <a:spcBef>
                <a:spcPts val="1714"/>
              </a:spcBef>
              <a:buClr>
                <a:srgbClr val="000000"/>
              </a:buClr>
              <a:buSzPct val="45000"/>
              <a:buFont typeface="Wingdings" charset="2"/>
              <a:buChar char=""/>
            </a:pPr>
            <a:r>
              <a:rPr lang="en-US" sz="968" spc="-1" dirty="0">
                <a:latin typeface="Arial"/>
                <a:ea typeface="DejaVu Sans"/>
              </a:rPr>
              <a:t>To match the world of computing to the needs of AI, we must build computers with a structure inspired by the brain. These computers should have no separation between storage and computation, but instead use units capable of calculating and saving the values simultaneously. Electrical circuits inspired by the brain are called neuromorphic circuits</a:t>
            </a:r>
            <a:endParaRPr lang="en-US" sz="968" spc="-1" dirty="0">
              <a:latin typeface="Arial"/>
            </a:endParaRPr>
          </a:p>
          <a:p>
            <a:pPr marL="522461" indent="-390539">
              <a:spcBef>
                <a:spcPts val="1714"/>
              </a:spcBef>
              <a:buClr>
                <a:srgbClr val="000000"/>
              </a:buClr>
              <a:buSzPct val="45000"/>
              <a:buFont typeface="Wingdings" charset="2"/>
              <a:buChar char=""/>
            </a:pPr>
            <a:r>
              <a:rPr lang="en-US" sz="968" spc="-1" dirty="0">
                <a:latin typeface="Arial"/>
                <a:ea typeface="DejaVu Sans"/>
              </a:rPr>
              <a:t>Electronic circuits that mimic the behavior of neurons in the human body. </a:t>
            </a:r>
            <a:br>
              <a:rPr lang="en-US" sz="968" spc="-1" dirty="0">
                <a:latin typeface="Arial"/>
                <a:ea typeface="DejaVu Sans"/>
              </a:rPr>
            </a:br>
            <a:r>
              <a:rPr lang="en-US" sz="968" spc="-1" dirty="0">
                <a:latin typeface="Arial"/>
                <a:ea typeface="DejaVu Sans"/>
              </a:rPr>
              <a:t>Neuromorphic circuits can be combined to create neuromorphic computers.</a:t>
            </a:r>
            <a:endParaRPr lang="en-US" sz="968" spc="-1" dirty="0">
              <a:latin typeface="Arial"/>
            </a:endParaRPr>
          </a:p>
          <a:p>
            <a:pPr marL="522461" indent="-390539">
              <a:spcBef>
                <a:spcPts val="1714"/>
              </a:spcBef>
              <a:buClr>
                <a:srgbClr val="000000"/>
              </a:buClr>
              <a:buSzPct val="45000"/>
              <a:buFont typeface="Wingdings" charset="2"/>
              <a:buChar char=""/>
            </a:pPr>
            <a:r>
              <a:rPr lang="en-US" sz="968" spc="-1" dirty="0">
                <a:latin typeface="Arial"/>
                <a:ea typeface="DejaVu Sans"/>
              </a:rPr>
              <a:t>In neuromorphic circuits, the same electronic components are used to both perform a calculation and to store the result locally. The structure of such a computer is completely different from a von Neumann machine, and it looks like a neural network in the brain.</a:t>
            </a:r>
            <a:endParaRPr lang="en-US" sz="968" spc="-1" dirty="0">
              <a:latin typeface="Arial"/>
            </a:endParaRPr>
          </a:p>
          <a:p>
            <a:pPr marL="522461" indent="-390539">
              <a:spcBef>
                <a:spcPts val="1714"/>
              </a:spcBef>
              <a:buClr>
                <a:srgbClr val="000000"/>
              </a:buClr>
              <a:buSzPct val="45000"/>
              <a:buFont typeface="Wingdings" charset="2"/>
              <a:buChar char=""/>
            </a:pPr>
            <a:r>
              <a:rPr lang="en-US" sz="968" spc="-1" dirty="0">
                <a:latin typeface="Arial"/>
                <a:ea typeface="DejaVu Sans"/>
              </a:rPr>
              <a:t>Researchers from John Hopkins University and Cortical Labs suggest that it’s time to create a new type of computer that uses biological components. They believe that biological computers could outperform electronic computers in certain applications and use significantly less electricity.</a:t>
            </a:r>
            <a:endParaRPr lang="en-US" sz="968" spc="-1" dirty="0">
              <a:latin typeface="Arial"/>
            </a:endParaRPr>
          </a:p>
          <a:p>
            <a:pPr>
              <a:spcBef>
                <a:spcPts val="1714"/>
              </a:spcBef>
            </a:pPr>
            <a:endParaRPr lang="en-US" sz="968" spc="-1" dirty="0">
              <a:latin typeface="Arial"/>
            </a:endParaRPr>
          </a:p>
        </p:txBody>
      </p:sp>
      <p:pic>
        <p:nvPicPr>
          <p:cNvPr id="42" name="Picture 41"/>
          <p:cNvPicPr/>
          <p:nvPr/>
        </p:nvPicPr>
        <p:blipFill>
          <a:blip r:embed="rId4"/>
          <a:stretch/>
        </p:blipFill>
        <p:spPr>
          <a:xfrm>
            <a:off x="6635066" y="3388612"/>
            <a:ext cx="3981173" cy="1698007"/>
          </a:xfrm>
          <a:prstGeom prst="rect">
            <a:avLst/>
          </a:prstGeom>
          <a:ln>
            <a:noFill/>
          </a:ln>
        </p:spPr>
      </p:pic>
      <p:sp>
        <p:nvSpPr>
          <p:cNvPr id="43" name="TextShape 3"/>
          <p:cNvSpPr txBox="1"/>
          <p:nvPr/>
        </p:nvSpPr>
        <p:spPr>
          <a:xfrm>
            <a:off x="609755" y="5884922"/>
            <a:ext cx="5471935" cy="281260"/>
          </a:xfrm>
          <a:prstGeom prst="rect">
            <a:avLst/>
          </a:prstGeom>
          <a:noFill/>
          <a:ln>
            <a:noFill/>
          </a:ln>
        </p:spPr>
        <p:txBody>
          <a:bodyPr lIns="108847" tIns="54423" rIns="108847" bIns="54423"/>
          <a:lstStyle/>
          <a:p>
            <a:r>
              <a:rPr lang="en-US" sz="1209" spc="-1" dirty="0">
                <a:latin typeface="Arial"/>
              </a:rPr>
              <a:t>Courtesy of Prof. </a:t>
            </a:r>
            <a:r>
              <a:rPr lang="en-US" sz="1209" spc="-1" dirty="0" err="1">
                <a:latin typeface="Arial"/>
              </a:rPr>
              <a:t>Josep</a:t>
            </a:r>
            <a:r>
              <a:rPr lang="en-US" sz="1209" spc="-1" dirty="0">
                <a:latin typeface="Arial"/>
              </a:rPr>
              <a:t> </a:t>
            </a:r>
            <a:r>
              <a:rPr lang="en-US" sz="1209" spc="-1" dirty="0" err="1">
                <a:latin typeface="Arial"/>
              </a:rPr>
              <a:t>Torrellas</a:t>
            </a:r>
            <a:r>
              <a:rPr lang="en-US" sz="1209" spc="-1"/>
              <a:t>, Prof. Shahar </a:t>
            </a:r>
            <a:r>
              <a:rPr lang="en-US" sz="1209" spc="-1" dirty="0" err="1"/>
              <a:t>Kvatinsky</a:t>
            </a:r>
            <a:r>
              <a:rPr lang="en-US" sz="1209" spc="-1" dirty="0"/>
              <a:t>, and</a:t>
            </a:r>
            <a:br>
              <a:rPr lang="en-US" sz="1209" spc="-1" dirty="0">
                <a:latin typeface="Arial"/>
              </a:rPr>
            </a:br>
            <a:r>
              <a:rPr lang="en-US" sz="1209" dirty="0"/>
              <a:t>Researchers from John Hopkins University and Cortical Labs </a:t>
            </a:r>
            <a:endParaRPr lang="en-US" sz="1209"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Optical Computing</a:t>
            </a:r>
          </a:p>
        </p:txBody>
      </p:sp>
      <p:sp>
        <p:nvSpPr>
          <p:cNvPr id="3" name="Text Placeholder 2"/>
          <p:cNvSpPr>
            <a:spLocks noGrp="1"/>
          </p:cNvSpPr>
          <p:nvPr>
            <p:ph type="body" sz="half" idx="1"/>
          </p:nvPr>
        </p:nvSpPr>
        <p:spPr>
          <a:xfrm>
            <a:off x="1182687" y="2017713"/>
            <a:ext cx="10169897" cy="4114801"/>
          </a:xfrm>
        </p:spPr>
        <p:txBody>
          <a:bodyPr/>
          <a:lstStyle/>
          <a:p>
            <a:r>
              <a:rPr lang="en-US" b="1" dirty="0"/>
              <a:t>Optical computing</a:t>
            </a:r>
            <a:r>
              <a:rPr lang="en-US" dirty="0"/>
              <a:t> or </a:t>
            </a:r>
            <a:r>
              <a:rPr lang="en-US" b="1" dirty="0"/>
              <a:t>photonic computing</a:t>
            </a:r>
            <a:r>
              <a:rPr lang="en-US" dirty="0"/>
              <a:t> </a:t>
            </a:r>
            <a:br>
              <a:rPr lang="en-US" dirty="0"/>
            </a:br>
            <a:r>
              <a:rPr lang="en-US" dirty="0"/>
              <a:t>uses </a:t>
            </a:r>
            <a:r>
              <a:rPr lang="en-US" dirty="0">
                <a:hlinkClick r:id="rId2" tooltip="Light wave"/>
              </a:rPr>
              <a:t>light waves</a:t>
            </a:r>
            <a:r>
              <a:rPr lang="en-US" dirty="0"/>
              <a:t> produced by </a:t>
            </a:r>
            <a:r>
              <a:rPr lang="en-US" dirty="0">
                <a:hlinkClick r:id="rId3" tooltip="Laser"/>
              </a:rPr>
              <a:t>lasers</a:t>
            </a:r>
            <a:r>
              <a:rPr lang="en-US" dirty="0"/>
              <a:t> </a:t>
            </a:r>
            <a:br>
              <a:rPr lang="en-US" dirty="0"/>
            </a:br>
            <a:r>
              <a:rPr lang="en-US" dirty="0"/>
              <a:t>or incoherent sources for </a:t>
            </a:r>
            <a:r>
              <a:rPr lang="en-US" dirty="0">
                <a:hlinkClick r:id="rId4" tooltip="Data processing"/>
              </a:rPr>
              <a:t>data processing</a:t>
            </a:r>
            <a:r>
              <a:rPr lang="en-US" dirty="0"/>
              <a:t>, </a:t>
            </a:r>
            <a:br>
              <a:rPr lang="en-US" dirty="0"/>
            </a:br>
            <a:r>
              <a:rPr lang="en-US" dirty="0"/>
              <a:t>data storage or data communication for computing.</a:t>
            </a:r>
          </a:p>
          <a:p>
            <a:r>
              <a:rPr lang="en-US" dirty="0"/>
              <a:t>For decades, </a:t>
            </a:r>
            <a:r>
              <a:rPr lang="en-US" dirty="0">
                <a:hlinkClick r:id="rId5" tooltip="Photon"/>
              </a:rPr>
              <a:t>photons</a:t>
            </a:r>
            <a:r>
              <a:rPr lang="en-US" dirty="0"/>
              <a:t> have shown promise </a:t>
            </a:r>
            <a:br>
              <a:rPr lang="en-US" dirty="0"/>
            </a:br>
            <a:r>
              <a:rPr lang="en-US" dirty="0"/>
              <a:t>to enable a higher </a:t>
            </a:r>
            <a:r>
              <a:rPr lang="en-US" dirty="0">
                <a:hlinkClick r:id="rId6" tooltip="Bandwidth (signal processing)"/>
              </a:rPr>
              <a:t>bandwidth</a:t>
            </a:r>
            <a:r>
              <a:rPr lang="en-US" dirty="0"/>
              <a:t> </a:t>
            </a:r>
            <a:br>
              <a:rPr lang="en-US" dirty="0"/>
            </a:br>
            <a:r>
              <a:rPr lang="en-US" dirty="0"/>
              <a:t>than the </a:t>
            </a:r>
            <a:r>
              <a:rPr lang="en-US" dirty="0">
                <a:hlinkClick r:id="rId7" tooltip="Electron"/>
              </a:rPr>
              <a:t>electrons</a:t>
            </a:r>
            <a:r>
              <a:rPr lang="en-US" dirty="0"/>
              <a:t> used in conventional computers.</a:t>
            </a:r>
          </a:p>
          <a:p>
            <a:endParaRPr lang="en-US" dirty="0"/>
          </a:p>
        </p:txBody>
      </p:sp>
    </p:spTree>
  </p:cSld>
  <p:clrMapOvr>
    <a:masterClrMapping/>
  </p:clrMapOvr>
  <p:transition spd="med"/>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Essence:</a:t>
            </a:r>
          </a:p>
        </p:txBody>
      </p:sp>
      <p:sp>
        <p:nvSpPr>
          <p:cNvPr id="3" name="Text Placeholder 2"/>
          <p:cNvSpPr>
            <a:spLocks noGrp="1"/>
          </p:cNvSpPr>
          <p:nvPr>
            <p:ph type="body" sz="half" idx="1"/>
          </p:nvPr>
        </p:nvSpPr>
        <p:spPr>
          <a:xfrm>
            <a:off x="1182687" y="2017713"/>
            <a:ext cx="9881865" cy="4114801"/>
          </a:xfrm>
        </p:spPr>
        <p:txBody>
          <a:bodyPr/>
          <a:lstStyle/>
          <a:p>
            <a:r>
              <a:rPr lang="en-US" dirty="0"/>
              <a:t>“Computation-by-propagation, </a:t>
            </a:r>
            <a:br>
              <a:rPr lang="en-US" dirty="0"/>
            </a:br>
            <a:r>
              <a:rPr lang="en-US" dirty="0"/>
              <a:t>where the computation takes place </a:t>
            </a:r>
            <a:br>
              <a:rPr lang="en-US" dirty="0"/>
            </a:br>
            <a:r>
              <a:rPr lang="en-US" dirty="0"/>
              <a:t>as the wave propagates through a medium, </a:t>
            </a:r>
            <a:br>
              <a:rPr lang="en-US" dirty="0"/>
            </a:br>
            <a:r>
              <a:rPr lang="en-US" dirty="0"/>
              <a:t>can perform computation at the speed of light!”</a:t>
            </a:r>
          </a:p>
          <a:p>
            <a:r>
              <a:rPr lang="en-US" dirty="0"/>
              <a:t>Speed of light = 300.000km/sec</a:t>
            </a:r>
          </a:p>
          <a:p>
            <a:endParaRPr lang="en-US" dirty="0"/>
          </a:p>
        </p:txBody>
      </p:sp>
    </p:spTree>
  </p:cSld>
  <p:clrMapOvr>
    <a:masterClrMapping/>
  </p:clrMapOvr>
  <p:transition spd="med"/>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a:t>
            </a:r>
          </a:p>
        </p:txBody>
      </p:sp>
      <p:sp>
        <p:nvSpPr>
          <p:cNvPr id="3" name="Text Placeholder 2"/>
          <p:cNvSpPr>
            <a:spLocks noGrp="1"/>
          </p:cNvSpPr>
          <p:nvPr>
            <p:ph type="body" sz="half" idx="1"/>
          </p:nvPr>
        </p:nvSpPr>
        <p:spPr>
          <a:xfrm>
            <a:off x="1182687" y="2017713"/>
            <a:ext cx="10169897" cy="4114801"/>
          </a:xfrm>
        </p:spPr>
        <p:txBody>
          <a:bodyPr>
            <a:normAutofit/>
          </a:bodyPr>
          <a:lstStyle/>
          <a:p>
            <a:r>
              <a:rPr lang="en-US" dirty="0"/>
              <a:t>Application-specific devices, </a:t>
            </a:r>
            <a:br>
              <a:rPr lang="en-US" dirty="0"/>
            </a:br>
            <a:r>
              <a:rPr lang="en-US" dirty="0"/>
              <a:t>such as </a:t>
            </a:r>
            <a:r>
              <a:rPr lang="en-US" dirty="0">
                <a:hlinkClick r:id="rId2" tooltip="Synthetic-aperture radar"/>
              </a:rPr>
              <a:t>synthetic-aperture radar</a:t>
            </a:r>
            <a:r>
              <a:rPr lang="en-US" dirty="0"/>
              <a:t> (SAR) </a:t>
            </a:r>
            <a:br>
              <a:rPr lang="en-US" dirty="0"/>
            </a:br>
            <a:r>
              <a:rPr lang="en-US" dirty="0"/>
              <a:t>and </a:t>
            </a:r>
            <a:r>
              <a:rPr lang="en-US" dirty="0">
                <a:hlinkClick r:id="rId3" tooltip="Optical correlator"/>
              </a:rPr>
              <a:t>optical </a:t>
            </a:r>
            <a:r>
              <a:rPr lang="en-US" dirty="0" err="1">
                <a:hlinkClick r:id="rId3" tooltip="Optical correlator"/>
              </a:rPr>
              <a:t>correlators</a:t>
            </a:r>
            <a:r>
              <a:rPr lang="en-US" dirty="0"/>
              <a:t>, </a:t>
            </a:r>
            <a:br>
              <a:rPr lang="en-US" dirty="0"/>
            </a:br>
            <a:r>
              <a:rPr lang="en-US" dirty="0"/>
              <a:t>have been designed </a:t>
            </a:r>
            <a:br>
              <a:rPr lang="en-US" dirty="0"/>
            </a:br>
            <a:r>
              <a:rPr lang="en-US" dirty="0"/>
              <a:t>to use the principles of optical computing. </a:t>
            </a:r>
          </a:p>
          <a:p>
            <a:r>
              <a:rPr lang="en-US" dirty="0" err="1"/>
              <a:t>Correlators</a:t>
            </a:r>
            <a:r>
              <a:rPr lang="en-US" dirty="0"/>
              <a:t> can be used, for example, </a:t>
            </a:r>
            <a:br>
              <a:rPr lang="en-US" dirty="0"/>
            </a:br>
            <a:r>
              <a:rPr lang="en-US" dirty="0"/>
              <a:t>to detect and track objects, </a:t>
            </a:r>
            <a:br>
              <a:rPr lang="en-US" dirty="0"/>
            </a:br>
            <a:r>
              <a:rPr lang="en-US" dirty="0"/>
              <a:t>and to classify serial time-domain optical data.</a:t>
            </a:r>
            <a:r>
              <a:rPr lang="en-US" baseline="30000" dirty="0"/>
              <a:t> </a:t>
            </a:r>
            <a:endParaRPr lang="en-US" dirty="0"/>
          </a:p>
          <a:p>
            <a:endParaRPr lang="en-US" dirty="0"/>
          </a:p>
        </p:txBody>
      </p:sp>
    </p:spTree>
  </p:cSld>
  <p:clrMapOvr>
    <a:masterClrMapping/>
  </p:clrMapOvr>
  <p:transition spd="med"/>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Techniques:</a:t>
            </a:r>
          </a:p>
        </p:txBody>
      </p:sp>
      <p:sp>
        <p:nvSpPr>
          <p:cNvPr id="3" name="Text Placeholder 2"/>
          <p:cNvSpPr>
            <a:spLocks noGrp="1"/>
          </p:cNvSpPr>
          <p:nvPr>
            <p:ph type="body" sz="half" idx="1"/>
          </p:nvPr>
        </p:nvSpPr>
        <p:spPr>
          <a:xfrm>
            <a:off x="1182687" y="2017713"/>
            <a:ext cx="10169897" cy="4114801"/>
          </a:xfrm>
        </p:spPr>
        <p:txBody>
          <a:bodyPr/>
          <a:lstStyle/>
          <a:p>
            <a:r>
              <a:rPr lang="en-US" dirty="0"/>
              <a:t>Techniques have been developed </a:t>
            </a:r>
            <a:br>
              <a:rPr lang="en-US" dirty="0"/>
            </a:br>
            <a:r>
              <a:rPr lang="en-US" dirty="0"/>
              <a:t>that can perform continuous Fourier Transform optically, by utilizing the natural </a:t>
            </a:r>
            <a:br>
              <a:rPr lang="en-US" dirty="0"/>
            </a:br>
            <a:r>
              <a:rPr lang="en-US" dirty="0">
                <a:hlinkClick r:id="rId2" tooltip="Fourier optics"/>
              </a:rPr>
              <a:t>Fourier transforming property of lenses</a:t>
            </a:r>
            <a:r>
              <a:rPr lang="en-US" dirty="0"/>
              <a:t>. </a:t>
            </a:r>
          </a:p>
          <a:p>
            <a:r>
              <a:rPr lang="en-US" dirty="0"/>
              <a:t>The input is encoded using </a:t>
            </a:r>
            <a:br>
              <a:rPr lang="en-US" dirty="0"/>
            </a:br>
            <a:r>
              <a:rPr lang="en-US" dirty="0"/>
              <a:t>a </a:t>
            </a:r>
            <a:r>
              <a:rPr lang="en-US" dirty="0">
                <a:hlinkClick r:id="rId3" tooltip="Liquid crystal"/>
              </a:rPr>
              <a:t>liquid crystal</a:t>
            </a:r>
            <a:r>
              <a:rPr lang="en-US" dirty="0"/>
              <a:t> </a:t>
            </a:r>
            <a:r>
              <a:rPr lang="en-US" dirty="0">
                <a:hlinkClick r:id="rId4" tooltip="Spatial light modulator"/>
              </a:rPr>
              <a:t>spatial light modulator</a:t>
            </a:r>
            <a:r>
              <a:rPr lang="en-US" dirty="0"/>
              <a:t>.</a:t>
            </a:r>
          </a:p>
          <a:p>
            <a:endParaRPr lang="en-US" dirty="0"/>
          </a:p>
        </p:txBody>
      </p:sp>
    </p:spTree>
  </p:cSld>
  <p:clrMapOvr>
    <a:masterClrMapping/>
  </p:clrMapOvr>
  <p:transition spd="med"/>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0936" y="214313"/>
            <a:ext cx="10777711" cy="1462088"/>
          </a:xfrm>
        </p:spPr>
        <p:txBody>
          <a:bodyPr>
            <a:normAutofit/>
          </a:bodyPr>
          <a:lstStyle/>
          <a:p>
            <a:r>
              <a:rPr lang="en-US" dirty="0"/>
              <a:t>Artificial Neural Network </a:t>
            </a:r>
            <a:br>
              <a:rPr lang="en-US" dirty="0"/>
            </a:br>
            <a:r>
              <a:rPr lang="en-US" dirty="0"/>
              <a:t>with Optical Components:</a:t>
            </a:r>
          </a:p>
        </p:txBody>
      </p:sp>
      <p:sp>
        <p:nvSpPr>
          <p:cNvPr id="3" name="Text Placeholder 2"/>
          <p:cNvSpPr>
            <a:spLocks noGrp="1"/>
          </p:cNvSpPr>
          <p:nvPr>
            <p:ph type="body" sz="half" idx="1"/>
          </p:nvPr>
        </p:nvSpPr>
        <p:spPr>
          <a:xfrm>
            <a:off x="1182687" y="2017713"/>
            <a:ext cx="10241905" cy="4114801"/>
          </a:xfrm>
        </p:spPr>
        <p:txBody>
          <a:bodyPr/>
          <a:lstStyle/>
          <a:p>
            <a:r>
              <a:rPr lang="en-US" dirty="0"/>
              <a:t>Early optical neural networks </a:t>
            </a:r>
            <a:br>
              <a:rPr lang="en-US" dirty="0"/>
            </a:br>
            <a:r>
              <a:rPr lang="en-US" dirty="0"/>
              <a:t>used a photorefractive Volume Hologram </a:t>
            </a:r>
            <a:br>
              <a:rPr lang="en-US" dirty="0"/>
            </a:br>
            <a:r>
              <a:rPr lang="en-US" dirty="0"/>
              <a:t>to interconnect arrays of input neurons </a:t>
            </a:r>
            <a:br>
              <a:rPr lang="en-US" dirty="0"/>
            </a:br>
            <a:r>
              <a:rPr lang="en-US" dirty="0"/>
              <a:t>to arrays of output.</a:t>
            </a:r>
          </a:p>
          <a:p>
            <a:r>
              <a:rPr lang="en-US" dirty="0"/>
              <a:t>With synaptic weights in proportion </a:t>
            </a:r>
            <a:br>
              <a:rPr lang="en-US" dirty="0"/>
            </a:br>
            <a:r>
              <a:rPr lang="en-US" dirty="0"/>
              <a:t>to the multiplexed hologram's strength. </a:t>
            </a:r>
          </a:p>
          <a:p>
            <a:endParaRPr lang="en-US" dirty="0"/>
          </a:p>
        </p:txBody>
      </p:sp>
    </p:spTree>
  </p:cSld>
  <p:clrMapOvr>
    <a:masterClrMapping/>
  </p:clrMapOvr>
  <p:transition spd="med"/>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Optical Neural Networks:</a:t>
            </a:r>
          </a:p>
        </p:txBody>
      </p:sp>
      <p:sp>
        <p:nvSpPr>
          <p:cNvPr id="3" name="Text Placeholder 2"/>
          <p:cNvSpPr>
            <a:spLocks noGrp="1"/>
          </p:cNvSpPr>
          <p:nvPr>
            <p:ph type="body" sz="half" idx="1"/>
          </p:nvPr>
        </p:nvSpPr>
        <p:spPr>
          <a:xfrm>
            <a:off x="1182687" y="2017713"/>
            <a:ext cx="10025881" cy="4114801"/>
          </a:xfrm>
        </p:spPr>
        <p:txBody>
          <a:bodyPr/>
          <a:lstStyle/>
          <a:p>
            <a:r>
              <a:rPr lang="en-US" dirty="0"/>
              <a:t>Some artificial neural networks </a:t>
            </a:r>
            <a:br>
              <a:rPr lang="en-US" dirty="0"/>
            </a:br>
            <a:r>
              <a:rPr lang="en-US" dirty="0"/>
              <a:t>that have been implemented </a:t>
            </a:r>
            <a:br>
              <a:rPr lang="en-US" dirty="0"/>
            </a:br>
            <a:r>
              <a:rPr lang="en-US" dirty="0"/>
              <a:t>as optical neural networks </a:t>
            </a:r>
            <a:br>
              <a:rPr lang="en-US" dirty="0"/>
            </a:br>
            <a:r>
              <a:rPr lang="en-US" dirty="0"/>
              <a:t>include the </a:t>
            </a:r>
            <a:r>
              <a:rPr lang="en-US" dirty="0">
                <a:hlinkClick r:id="rId2" tooltip="Hopfield neural network"/>
              </a:rPr>
              <a:t>Hopfield neural network</a:t>
            </a:r>
            <a:r>
              <a:rPr lang="en-US" dirty="0"/>
              <a:t>.</a:t>
            </a:r>
          </a:p>
          <a:p>
            <a:r>
              <a:rPr lang="en-US" dirty="0"/>
              <a:t>Also the </a:t>
            </a:r>
            <a:r>
              <a:rPr lang="en-US" dirty="0" err="1"/>
              <a:t>Kohonen</a:t>
            </a:r>
            <a:r>
              <a:rPr lang="en-US" dirty="0"/>
              <a:t> map </a:t>
            </a:r>
            <a:br>
              <a:rPr lang="en-US" dirty="0"/>
            </a:br>
            <a:r>
              <a:rPr lang="en-US" dirty="0"/>
              <a:t>with liquid crystal spatial light modulators.</a:t>
            </a:r>
            <a:br>
              <a:rPr lang="en-US" dirty="0"/>
            </a:br>
            <a:endParaRPr lang="en-US" dirty="0"/>
          </a:p>
        </p:txBody>
      </p:sp>
    </p:spTree>
  </p:cSld>
  <p:clrMapOvr>
    <a:masterClrMapping/>
  </p:clrMapOvr>
  <p:transition spd="med"/>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 Photonic Chips Exist?</a:t>
            </a:r>
          </a:p>
        </p:txBody>
      </p:sp>
      <p:sp>
        <p:nvSpPr>
          <p:cNvPr id="3" name="Text Placeholder 2"/>
          <p:cNvSpPr>
            <a:spLocks noGrp="1"/>
          </p:cNvSpPr>
          <p:nvPr>
            <p:ph type="body" sz="half" idx="1"/>
          </p:nvPr>
        </p:nvSpPr>
        <p:spPr>
          <a:xfrm>
            <a:off x="1182687" y="2017713"/>
            <a:ext cx="10241905" cy="4114801"/>
          </a:xfrm>
        </p:spPr>
        <p:txBody>
          <a:bodyPr/>
          <a:lstStyle/>
          <a:p>
            <a:r>
              <a:rPr lang="en-US" dirty="0"/>
              <a:t>Now </a:t>
            </a:r>
            <a:r>
              <a:rPr lang="en-US" b="1" dirty="0"/>
              <a:t>scientists have developed </a:t>
            </a:r>
            <a:br>
              <a:rPr lang="en-US" b="1" dirty="0"/>
            </a:br>
            <a:r>
              <a:rPr lang="en-US" b="1" dirty="0"/>
              <a:t>a deep neural network on a photonic microchip</a:t>
            </a:r>
            <a:r>
              <a:rPr lang="en-US" dirty="0"/>
              <a:t> </a:t>
            </a:r>
            <a:br>
              <a:rPr lang="en-US" dirty="0"/>
            </a:br>
            <a:r>
              <a:rPr lang="en-US" dirty="0"/>
              <a:t>that can classify images in less than a nanosecond, </a:t>
            </a:r>
            <a:br>
              <a:rPr lang="en-US" dirty="0"/>
            </a:br>
            <a:r>
              <a:rPr lang="en-US" dirty="0"/>
              <a:t>roughly the same amount of time </a:t>
            </a:r>
            <a:br>
              <a:rPr lang="en-US" dirty="0"/>
            </a:br>
            <a:r>
              <a:rPr lang="en-US" dirty="0"/>
              <a:t>as a single tick of the kind of clocks </a:t>
            </a:r>
            <a:br>
              <a:rPr lang="en-US" dirty="0"/>
            </a:br>
            <a:r>
              <a:rPr lang="en-US" dirty="0"/>
              <a:t>found in state-of-the-art electronics.</a:t>
            </a:r>
          </a:p>
          <a:p>
            <a:r>
              <a:rPr lang="en-US" dirty="0"/>
              <a:t>A lot more effective </a:t>
            </a:r>
            <a:br>
              <a:rPr lang="en-US" dirty="0"/>
            </a:br>
            <a:r>
              <a:rPr lang="en-US" dirty="0"/>
              <a:t>compared to microprocessor based design!</a:t>
            </a:r>
          </a:p>
          <a:p>
            <a:endParaRPr lang="en-US" dirty="0"/>
          </a:p>
        </p:txBody>
      </p:sp>
    </p:spTree>
  </p:cSld>
  <p:clrMapOvr>
    <a:masterClrMapping/>
  </p:clrMapOvr>
  <p:transition spd="med"/>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Application:</a:t>
            </a:r>
          </a:p>
        </p:txBody>
      </p:sp>
      <p:pic>
        <p:nvPicPr>
          <p:cNvPr id="4" name="Picture 3" descr="A photo of a submarine in the water under a partly cloudy sky.  "/>
          <p:cNvPicPr/>
          <p:nvPr/>
        </p:nvPicPr>
        <p:blipFill>
          <a:blip r:embed="rId2" cstate="print"/>
          <a:srcRect/>
          <a:stretch>
            <a:fillRect/>
          </a:stretch>
        </p:blipFill>
        <p:spPr bwMode="auto">
          <a:xfrm>
            <a:off x="2423592" y="1916832"/>
            <a:ext cx="6336704" cy="4395387"/>
          </a:xfrm>
          <a:prstGeom prst="rect">
            <a:avLst/>
          </a:prstGeom>
          <a:noFill/>
          <a:ln w="9525">
            <a:noFill/>
            <a:miter lim="800000"/>
            <a:headEnd/>
            <a:tailEnd/>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ustomShape 1"/>
          <p:cNvSpPr/>
          <p:nvPr/>
        </p:nvSpPr>
        <p:spPr>
          <a:xfrm>
            <a:off x="609755" y="272987"/>
            <a:ext cx="10970865" cy="114419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4354" spc="-1">
                <a:latin typeface="Arial"/>
              </a:rPr>
              <a:t> 3D Implementations Offer Effective Cooling</a:t>
            </a:r>
          </a:p>
        </p:txBody>
      </p:sp>
      <p:sp>
        <p:nvSpPr>
          <p:cNvPr id="39" name="CustomShape 2"/>
          <p:cNvSpPr/>
          <p:nvPr/>
        </p:nvSpPr>
        <p:spPr>
          <a:xfrm>
            <a:off x="609755" y="1604399"/>
            <a:ext cx="10970865" cy="3976383"/>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522461" indent="-391410">
              <a:spcBef>
                <a:spcPts val="1714"/>
              </a:spcBef>
              <a:buClr>
                <a:srgbClr val="000000"/>
              </a:buClr>
              <a:buSzPct val="45000"/>
              <a:buFont typeface="Wingdings" charset="2"/>
              <a:buChar char=""/>
            </a:pPr>
            <a:r>
              <a:rPr lang="en-US" sz="2177" spc="-1" dirty="0">
                <a:latin typeface="Arial"/>
              </a:rPr>
              <a:t>In a hybrid processor,</a:t>
            </a:r>
            <a:br>
              <a:rPr sz="1330" dirty="0"/>
            </a:br>
            <a:r>
              <a:rPr lang="en-US" sz="2177" spc="-1" dirty="0">
                <a:latin typeface="Arial"/>
              </a:rPr>
              <a:t>multi-layer semiconductor structure fabrication can spread:</a:t>
            </a:r>
          </a:p>
          <a:p>
            <a:pPr marL="1044922" lvl="1" indent="-391410">
              <a:spcBef>
                <a:spcPts val="1371"/>
              </a:spcBef>
              <a:buClr>
                <a:srgbClr val="000000"/>
              </a:buClr>
              <a:buSzPct val="75000"/>
              <a:buFont typeface="Symbol"/>
              <a:buChar char=""/>
            </a:pPr>
            <a:r>
              <a:rPr lang="en-US" sz="1935" spc="-1" dirty="0" err="1">
                <a:latin typeface="Arial"/>
                <a:ea typeface="Noto Sans CJK SC"/>
              </a:rPr>
              <a:t>MultiCore</a:t>
            </a:r>
            <a:r>
              <a:rPr lang="en-US" sz="1935" spc="-1" dirty="0">
                <a:latin typeface="Arial"/>
                <a:ea typeface="Noto Sans CJK SC"/>
              </a:rPr>
              <a:t> on the entire chip surface,</a:t>
            </a:r>
            <a:endParaRPr lang="en-US" sz="1935" spc="-1" dirty="0">
              <a:latin typeface="Arial"/>
            </a:endParaRPr>
          </a:p>
          <a:p>
            <a:pPr marL="1044922" lvl="1" indent="-391410">
              <a:spcBef>
                <a:spcPts val="1371"/>
              </a:spcBef>
              <a:buClr>
                <a:srgbClr val="000000"/>
              </a:buClr>
              <a:buSzPct val="75000"/>
              <a:buFont typeface="Symbol"/>
              <a:buChar char=""/>
            </a:pPr>
            <a:r>
              <a:rPr lang="en-US" sz="1935" spc="-1" dirty="0" err="1">
                <a:latin typeface="Arial"/>
                <a:ea typeface="Noto Sans CJK SC"/>
              </a:rPr>
              <a:t>ManyCore</a:t>
            </a:r>
            <a:r>
              <a:rPr lang="en-US" sz="1935" spc="-1" dirty="0">
                <a:latin typeface="Arial"/>
                <a:ea typeface="Noto Sans CJK SC"/>
              </a:rPr>
              <a:t> on the entire chip surface, and</a:t>
            </a:r>
            <a:endParaRPr lang="en-US" sz="1935" spc="-1" dirty="0">
              <a:latin typeface="Arial"/>
            </a:endParaRPr>
          </a:p>
          <a:p>
            <a:pPr marL="1044922" lvl="1" indent="-391410">
              <a:spcBef>
                <a:spcPts val="1371"/>
              </a:spcBef>
              <a:buClr>
                <a:srgbClr val="000000"/>
              </a:buClr>
              <a:buSzPct val="75000"/>
              <a:buFont typeface="Symbol"/>
              <a:buChar char=""/>
            </a:pPr>
            <a:r>
              <a:rPr lang="en-US" sz="1935" spc="-1" dirty="0" err="1">
                <a:latin typeface="Arial"/>
                <a:ea typeface="Noto Sans CJK SC"/>
              </a:rPr>
              <a:t>DataFlow</a:t>
            </a:r>
            <a:r>
              <a:rPr lang="en-US" sz="1935" spc="-1" dirty="0">
                <a:latin typeface="Arial"/>
                <a:ea typeface="Noto Sans CJK SC"/>
              </a:rPr>
              <a:t> on the entire chip surface.</a:t>
            </a:r>
            <a:endParaRPr lang="en-US" sz="1935" spc="-1" dirty="0">
              <a:latin typeface="Arial"/>
            </a:endParaRPr>
          </a:p>
          <a:p>
            <a:pPr marL="522461" indent="-391410">
              <a:spcBef>
                <a:spcPts val="1714"/>
              </a:spcBef>
              <a:buClr>
                <a:srgbClr val="000000"/>
              </a:buClr>
              <a:buSzPct val="45000"/>
              <a:buFont typeface="Wingdings" charset="2"/>
              <a:buChar char=""/>
            </a:pPr>
            <a:r>
              <a:rPr lang="en-US" sz="2177" spc="-1" dirty="0">
                <a:latin typeface="Arial"/>
                <a:ea typeface="Noto Sans CJK SC"/>
              </a:rPr>
              <a:t>Thus, for jobs that use predominantly one paradigm,</a:t>
            </a:r>
            <a:br>
              <a:rPr sz="1330" dirty="0"/>
            </a:br>
            <a:r>
              <a:rPr lang="en-US" sz="2177" spc="-1" dirty="0">
                <a:latin typeface="Arial"/>
                <a:ea typeface="Noto Sans CJK SC"/>
              </a:rPr>
              <a:t>the frequencies of other </a:t>
            </a:r>
            <a:r>
              <a:rPr lang="en-US" sz="2177" spc="-1" dirty="0" err="1">
                <a:latin typeface="Arial"/>
                <a:ea typeface="Noto Sans CJK SC"/>
              </a:rPr>
              <a:t>chiplets</a:t>
            </a:r>
            <a:r>
              <a:rPr lang="en-US" sz="2177" spc="-1" dirty="0">
                <a:latin typeface="Arial"/>
                <a:ea typeface="Noto Sans CJK SC"/>
              </a:rPr>
              <a:t> could be lowered by:</a:t>
            </a:r>
            <a:endParaRPr lang="en-US" sz="2177" spc="-1" dirty="0">
              <a:latin typeface="Arial"/>
            </a:endParaRPr>
          </a:p>
          <a:p>
            <a:pPr marL="1044922" lvl="1" indent="-391410">
              <a:spcBef>
                <a:spcPts val="1371"/>
              </a:spcBef>
              <a:buClr>
                <a:srgbClr val="000000"/>
              </a:buClr>
              <a:buSzPct val="75000"/>
              <a:buFont typeface="Symbol"/>
              <a:buChar char=""/>
            </a:pPr>
            <a:r>
              <a:rPr lang="en-US" sz="1935" spc="-1" dirty="0">
                <a:latin typeface="Arial"/>
                <a:ea typeface="Noto Sans CJK SC"/>
              </a:rPr>
              <a:t>Hardware (automatically) [1], or</a:t>
            </a:r>
            <a:endParaRPr lang="en-US" sz="1935" spc="-1" dirty="0">
              <a:latin typeface="Arial"/>
            </a:endParaRPr>
          </a:p>
          <a:p>
            <a:pPr marL="1044922" lvl="1" indent="-391410">
              <a:spcBef>
                <a:spcPts val="1371"/>
              </a:spcBef>
              <a:buClr>
                <a:srgbClr val="000000"/>
              </a:buClr>
              <a:buSzPct val="75000"/>
              <a:buFont typeface="Symbol"/>
              <a:buChar char=""/>
            </a:pPr>
            <a:r>
              <a:rPr lang="en-US" sz="1935" spc="-1" dirty="0">
                <a:latin typeface="Arial"/>
                <a:ea typeface="Noto Sans CJK SC"/>
              </a:rPr>
              <a:t>Software (scheduled) [2].</a:t>
            </a:r>
            <a:endParaRPr lang="en-US" sz="1935" spc="-1" dirty="0">
              <a:latin typeface="Arial"/>
            </a:endParaRPr>
          </a:p>
        </p:txBody>
      </p:sp>
      <p:sp>
        <p:nvSpPr>
          <p:cNvPr id="40" name="CustomShape 3"/>
          <p:cNvSpPr/>
          <p:nvPr/>
        </p:nvSpPr>
        <p:spPr>
          <a:xfrm>
            <a:off x="857054" y="5750583"/>
            <a:ext cx="10580323" cy="806335"/>
          </a:xfrm>
          <a:prstGeom prst="rect">
            <a:avLst/>
          </a:prstGeom>
          <a:noFill/>
          <a:ln>
            <a:noFill/>
          </a:ln>
        </p:spPr>
        <p:style>
          <a:lnRef idx="0">
            <a:scrgbClr r="0" g="0" b="0"/>
          </a:lnRef>
          <a:fillRef idx="0">
            <a:scrgbClr r="0" g="0" b="0"/>
          </a:fillRef>
          <a:effectRef idx="0">
            <a:scrgbClr r="0" g="0" b="0"/>
          </a:effectRef>
          <a:fontRef idx="minor"/>
        </p:style>
        <p:txBody>
          <a:bodyPr lIns="108847" tIns="54423" rIns="108847" bIns="54423"/>
          <a:lstStyle/>
          <a:p>
            <a:pPr>
              <a:lnSpc>
                <a:spcPct val="100000"/>
              </a:lnSpc>
            </a:pPr>
            <a:r>
              <a:rPr lang="en-US" sz="1209" spc="-1">
                <a:latin typeface="Arial"/>
              </a:rPr>
              <a:t>[1] Lakhani, S., Wang, Y., Milenković, A., &amp; Milutinović, V. (1996). 2D matrix multiplication on a 3D systolic array. Microelectronics journal, 27(1), 11-22.</a:t>
            </a:r>
          </a:p>
          <a:p>
            <a:pPr>
              <a:lnSpc>
                <a:spcPct val="100000"/>
              </a:lnSpc>
            </a:pPr>
            <a:r>
              <a:rPr lang="en-US" sz="1209" spc="-1">
                <a:latin typeface="Arial"/>
              </a:rPr>
              <a:t>[2] Milenkovic, A., &amp; Milutinovic, V. (1998). A quantitative analysis of wiring lengths in 2D and 3D VLSI. Microelectronics journal, 29(6), 313-321.</a:t>
            </a:r>
          </a:p>
        </p:txBody>
      </p:sp>
      <p:pic>
        <p:nvPicPr>
          <p:cNvPr id="41" name="Picture 40"/>
          <p:cNvPicPr/>
          <p:nvPr/>
        </p:nvPicPr>
        <p:blipFill>
          <a:blip r:embed="rId2"/>
          <a:stretch/>
        </p:blipFill>
        <p:spPr>
          <a:xfrm>
            <a:off x="9842557" y="1548234"/>
            <a:ext cx="1795098" cy="1658822"/>
          </a:xfrm>
          <a:prstGeom prst="rect">
            <a:avLst/>
          </a:prstGeom>
          <a:ln>
            <a:noFill/>
          </a:ln>
        </p:spPr>
      </p:pic>
      <p:pic>
        <p:nvPicPr>
          <p:cNvPr id="42" name="Picture 41"/>
          <p:cNvPicPr/>
          <p:nvPr/>
        </p:nvPicPr>
        <p:blipFill>
          <a:blip r:embed="rId3"/>
          <a:stretch/>
        </p:blipFill>
        <p:spPr>
          <a:xfrm>
            <a:off x="9648811" y="3602822"/>
            <a:ext cx="2092031" cy="1645325"/>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6000" b="1" dirty="0"/>
              <a:t>Chemical Computing</a:t>
            </a:r>
          </a:p>
        </p:txBody>
      </p:sp>
      <p:sp>
        <p:nvSpPr>
          <p:cNvPr id="3" name="Text Placeholder 2"/>
          <p:cNvSpPr>
            <a:spLocks noGrp="1"/>
          </p:cNvSpPr>
          <p:nvPr>
            <p:ph type="body" sz="half" idx="1"/>
          </p:nvPr>
        </p:nvSpPr>
        <p:spPr>
          <a:xfrm>
            <a:off x="1182687" y="2017713"/>
            <a:ext cx="10385921" cy="4114801"/>
          </a:xfrm>
        </p:spPr>
        <p:txBody>
          <a:bodyPr/>
          <a:lstStyle/>
          <a:p>
            <a:r>
              <a:rPr lang="en-US" b="1" dirty="0"/>
              <a:t>Computing with real molecules </a:t>
            </a:r>
            <a:br>
              <a:rPr lang="en-US" b="1" dirty="0"/>
            </a:br>
            <a:r>
              <a:rPr lang="en-US" b="1" dirty="0"/>
              <a:t>like programming electronic devices, </a:t>
            </a:r>
            <a:br>
              <a:rPr lang="en-US" b="1" dirty="0"/>
            </a:br>
            <a:r>
              <a:rPr lang="en-US" b="1" dirty="0"/>
              <a:t>but using principles taken from chemistry</a:t>
            </a:r>
            <a:br>
              <a:rPr lang="en-US" b="1" dirty="0"/>
            </a:br>
            <a:r>
              <a:rPr lang="en-US" b="1" dirty="0"/>
              <a:t>and appropriate chemical processes</a:t>
            </a:r>
            <a:r>
              <a:rPr lang="en-US" dirty="0"/>
              <a:t>.</a:t>
            </a:r>
          </a:p>
          <a:p>
            <a:r>
              <a:rPr lang="en-US" dirty="0"/>
              <a:t>Effective for simulations in chemistry </a:t>
            </a:r>
            <a:br>
              <a:rPr lang="en-US" dirty="0"/>
            </a:br>
            <a:r>
              <a:rPr lang="en-US" dirty="0"/>
              <a:t>and physical chemistry!</a:t>
            </a:r>
          </a:p>
          <a:p>
            <a:endParaRPr lang="en-US" dirty="0"/>
          </a:p>
        </p:txBody>
      </p:sp>
    </p:spTree>
  </p:cSld>
  <p:clrMapOvr>
    <a:masterClrMapping/>
  </p:clrMapOvr>
  <p:transition spd="med"/>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Example:</a:t>
            </a:r>
          </a:p>
        </p:txBody>
      </p:sp>
      <p:pic>
        <p:nvPicPr>
          <p:cNvPr id="4" name="Picture 3" descr="Clarifiying complex chemical processes with q | EurekAlert!"/>
          <p:cNvPicPr/>
          <p:nvPr/>
        </p:nvPicPr>
        <p:blipFill>
          <a:blip r:embed="rId2" cstate="print"/>
          <a:srcRect/>
          <a:stretch>
            <a:fillRect/>
          </a:stretch>
        </p:blipFill>
        <p:spPr bwMode="auto">
          <a:xfrm>
            <a:off x="2351584" y="2060848"/>
            <a:ext cx="7220272" cy="4002603"/>
          </a:xfrm>
          <a:prstGeom prst="rect">
            <a:avLst/>
          </a:prstGeom>
          <a:noFill/>
          <a:ln w="9525">
            <a:noFill/>
            <a:miter lim="800000"/>
            <a:headEnd/>
            <a:tailEnd/>
          </a:ln>
        </p:spPr>
      </p:pic>
    </p:spTree>
  </p:cSld>
  <p:clrMapOvr>
    <a:masterClrMapping/>
  </p:clrMapOvr>
  <p:transition spd="med"/>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5440" y="260648"/>
            <a:ext cx="9769599" cy="1462088"/>
          </a:xfrm>
        </p:spPr>
        <p:txBody>
          <a:bodyPr>
            <a:normAutofit/>
          </a:bodyPr>
          <a:lstStyle/>
          <a:p>
            <a:r>
              <a:rPr lang="en-US" dirty="0"/>
              <a:t>A </a:t>
            </a:r>
            <a:r>
              <a:rPr lang="en-US" b="1" dirty="0"/>
              <a:t>chemical computer</a:t>
            </a:r>
            <a:r>
              <a:rPr lang="en-US" dirty="0"/>
              <a:t>, also called a </a:t>
            </a:r>
            <a:r>
              <a:rPr lang="en-US" b="1" dirty="0"/>
              <a:t>reaction-diffusion computer</a:t>
            </a:r>
            <a:r>
              <a:rPr lang="en-US" dirty="0"/>
              <a:t>:</a:t>
            </a:r>
          </a:p>
        </p:txBody>
      </p:sp>
      <p:sp>
        <p:nvSpPr>
          <p:cNvPr id="3" name="Text Placeholder 2"/>
          <p:cNvSpPr>
            <a:spLocks noGrp="1"/>
          </p:cNvSpPr>
          <p:nvPr>
            <p:ph type="body" sz="half" idx="1"/>
          </p:nvPr>
        </p:nvSpPr>
        <p:spPr>
          <a:xfrm>
            <a:off x="1182687" y="2017713"/>
            <a:ext cx="10601945" cy="4114801"/>
          </a:xfrm>
        </p:spPr>
        <p:txBody>
          <a:bodyPr>
            <a:normAutofit/>
          </a:bodyPr>
          <a:lstStyle/>
          <a:p>
            <a:r>
              <a:rPr lang="en-US" b="1" dirty="0" err="1"/>
              <a:t>Belousov–Zhabotinsky</a:t>
            </a:r>
            <a:r>
              <a:rPr lang="en-US" dirty="0"/>
              <a:t> (</a:t>
            </a:r>
            <a:r>
              <a:rPr lang="en-US" b="1" dirty="0"/>
              <a:t>BZ</a:t>
            </a:r>
            <a:r>
              <a:rPr lang="en-US" dirty="0"/>
              <a:t>) </a:t>
            </a:r>
            <a:r>
              <a:rPr lang="en-US" b="1" dirty="0"/>
              <a:t>computer</a:t>
            </a:r>
            <a:r>
              <a:rPr lang="en-US" dirty="0"/>
              <a:t>, or </a:t>
            </a:r>
            <a:r>
              <a:rPr lang="en-US" b="1" dirty="0" err="1"/>
              <a:t>gooware</a:t>
            </a:r>
            <a:r>
              <a:rPr lang="en-US" b="1" dirty="0"/>
              <a:t> computer</a:t>
            </a:r>
            <a:r>
              <a:rPr lang="en-US" dirty="0"/>
              <a:t>, </a:t>
            </a:r>
            <a:br>
              <a:rPr lang="en-US" dirty="0"/>
            </a:br>
            <a:r>
              <a:rPr lang="en-US" dirty="0"/>
              <a:t>is an </a:t>
            </a:r>
            <a:r>
              <a:rPr lang="en-US" dirty="0">
                <a:hlinkClick r:id="rId2" tooltip="Unconventional computing"/>
              </a:rPr>
              <a:t>unconventional computer</a:t>
            </a:r>
            <a:r>
              <a:rPr lang="en-US" dirty="0"/>
              <a:t> </a:t>
            </a:r>
            <a:br>
              <a:rPr lang="en-US" dirty="0"/>
            </a:br>
            <a:r>
              <a:rPr lang="en-US" dirty="0"/>
              <a:t>based on a semi-solid chemical "soup" </a:t>
            </a:r>
            <a:br>
              <a:rPr lang="en-US" dirty="0"/>
            </a:br>
            <a:r>
              <a:rPr lang="en-US" dirty="0"/>
              <a:t>where data are represented </a:t>
            </a:r>
            <a:br>
              <a:rPr lang="en-US" dirty="0"/>
            </a:br>
            <a:r>
              <a:rPr lang="en-US" dirty="0"/>
              <a:t>by varying concentrations of chemicals. </a:t>
            </a:r>
          </a:p>
          <a:p>
            <a:r>
              <a:rPr lang="en-US" dirty="0"/>
              <a:t>The computations are performed </a:t>
            </a:r>
            <a:br>
              <a:rPr lang="en-US" dirty="0"/>
            </a:br>
            <a:r>
              <a:rPr lang="en-US" dirty="0"/>
              <a:t>by naturally occurring </a:t>
            </a:r>
            <a:r>
              <a:rPr lang="en-US" dirty="0">
                <a:hlinkClick r:id="rId3" tooltip="Chemical reaction"/>
              </a:rPr>
              <a:t>chemical reactions</a:t>
            </a:r>
            <a:r>
              <a:rPr lang="en-US" dirty="0"/>
              <a:t>.</a:t>
            </a:r>
          </a:p>
          <a:p>
            <a:endParaRPr lang="en-US" dirty="0"/>
          </a:p>
        </p:txBody>
      </p:sp>
    </p:spTree>
  </p:cSld>
  <p:clrMapOvr>
    <a:masterClrMapping/>
  </p:clrMapOvr>
  <p:transition spd="med"/>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Origins:</a:t>
            </a:r>
          </a:p>
        </p:txBody>
      </p:sp>
      <p:sp>
        <p:nvSpPr>
          <p:cNvPr id="3" name="Text Placeholder 2"/>
          <p:cNvSpPr>
            <a:spLocks noGrp="1"/>
          </p:cNvSpPr>
          <p:nvPr>
            <p:ph type="body" sz="half" idx="1"/>
          </p:nvPr>
        </p:nvSpPr>
        <p:spPr>
          <a:xfrm>
            <a:off x="1182687" y="2017713"/>
            <a:ext cx="10313913" cy="4114801"/>
          </a:xfrm>
        </p:spPr>
        <p:txBody>
          <a:bodyPr/>
          <a:lstStyle/>
          <a:p>
            <a:r>
              <a:rPr lang="en-US" dirty="0"/>
              <a:t>Originally chemical reactions were seen </a:t>
            </a:r>
            <a:br>
              <a:rPr lang="en-US" dirty="0"/>
            </a:br>
            <a:r>
              <a:rPr lang="en-US" dirty="0"/>
              <a:t>as a simple move towards a stable equilibrium </a:t>
            </a:r>
            <a:br>
              <a:rPr lang="en-US" dirty="0"/>
            </a:br>
            <a:r>
              <a:rPr lang="en-US" dirty="0"/>
              <a:t>which was not very promising for computation. </a:t>
            </a:r>
          </a:p>
          <a:p>
            <a:r>
              <a:rPr lang="en-US" dirty="0"/>
              <a:t>This was changed by a discovery made </a:t>
            </a:r>
            <a:br>
              <a:rPr lang="en-US" dirty="0"/>
            </a:br>
            <a:r>
              <a:rPr lang="en-US" dirty="0"/>
              <a:t>by </a:t>
            </a:r>
            <a:r>
              <a:rPr lang="en-US" dirty="0">
                <a:hlinkClick r:id="rId2" tooltip="Boris Pavlovich Belousov"/>
              </a:rPr>
              <a:t>Boris </a:t>
            </a:r>
            <a:r>
              <a:rPr lang="en-US" dirty="0" err="1">
                <a:hlinkClick r:id="rId2" tooltip="Boris Pavlovich Belousov"/>
              </a:rPr>
              <a:t>Belousov</a:t>
            </a:r>
            <a:r>
              <a:rPr lang="en-US" dirty="0"/>
              <a:t>, a </a:t>
            </a:r>
            <a:r>
              <a:rPr lang="en-US" dirty="0">
                <a:hlinkClick r:id="rId3" tooltip="Soviet Union"/>
              </a:rPr>
              <a:t>Soviet</a:t>
            </a:r>
            <a:r>
              <a:rPr lang="en-US" dirty="0"/>
              <a:t> scientist, in the 1950s. </a:t>
            </a:r>
          </a:p>
        </p:txBody>
      </p:sp>
    </p:spTree>
  </p:cSld>
  <p:clrMapOvr>
    <a:masterClrMapping/>
  </p:clrMapOvr>
  <p:transition spd="med"/>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Belousov</a:t>
            </a:r>
            <a:r>
              <a:rPr lang="en-US" dirty="0"/>
              <a:t>:</a:t>
            </a:r>
          </a:p>
        </p:txBody>
      </p:sp>
      <p:sp>
        <p:nvSpPr>
          <p:cNvPr id="3" name="Text Placeholder 2"/>
          <p:cNvSpPr>
            <a:spLocks noGrp="1"/>
          </p:cNvSpPr>
          <p:nvPr>
            <p:ph type="body" sz="half" idx="1"/>
          </p:nvPr>
        </p:nvSpPr>
        <p:spPr>
          <a:xfrm>
            <a:off x="1182687" y="2017713"/>
            <a:ext cx="9881865" cy="4114801"/>
          </a:xfrm>
        </p:spPr>
        <p:txBody>
          <a:bodyPr/>
          <a:lstStyle/>
          <a:p>
            <a:r>
              <a:rPr lang="en-US" dirty="0" err="1"/>
              <a:t>Belousov</a:t>
            </a:r>
            <a:r>
              <a:rPr lang="en-US" dirty="0"/>
              <a:t> created a </a:t>
            </a:r>
            <a:r>
              <a:rPr lang="en-US" dirty="0">
                <a:hlinkClick r:id="rId2" tooltip="Chemical reaction"/>
              </a:rPr>
              <a:t>chemical reaction</a:t>
            </a:r>
            <a:r>
              <a:rPr lang="en-US" dirty="0"/>
              <a:t> </a:t>
            </a:r>
            <a:br>
              <a:rPr lang="en-US" dirty="0"/>
            </a:br>
            <a:r>
              <a:rPr lang="en-US" dirty="0"/>
              <a:t>between different salts and acids </a:t>
            </a:r>
            <a:br>
              <a:rPr lang="en-US" dirty="0"/>
            </a:br>
            <a:r>
              <a:rPr lang="en-US" dirty="0"/>
              <a:t>that swing back and forth </a:t>
            </a:r>
            <a:br>
              <a:rPr lang="en-US" dirty="0"/>
            </a:br>
            <a:r>
              <a:rPr lang="en-US" dirty="0"/>
              <a:t>between being yellow and clear.</a:t>
            </a:r>
          </a:p>
          <a:p>
            <a:r>
              <a:rPr lang="en-US" dirty="0"/>
              <a:t>This is because the concentration </a:t>
            </a:r>
            <a:br>
              <a:rPr lang="en-US" dirty="0"/>
            </a:br>
            <a:r>
              <a:rPr lang="en-US" dirty="0"/>
              <a:t>of the different components </a:t>
            </a:r>
            <a:br>
              <a:rPr lang="en-US" dirty="0"/>
            </a:br>
            <a:r>
              <a:rPr lang="en-US" dirty="0"/>
              <a:t>changes up and down in a cyclic way.</a:t>
            </a:r>
          </a:p>
          <a:p>
            <a:endParaRPr lang="en-US" dirty="0"/>
          </a:p>
        </p:txBody>
      </p:sp>
    </p:spTree>
  </p:cSld>
  <p:clrMapOvr>
    <a:masterClrMapping/>
  </p:clrMapOvr>
  <p:transition spd="med"/>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Adamatzky</a:t>
            </a:r>
            <a:r>
              <a:rPr lang="en-US" dirty="0"/>
              <a:t>:</a:t>
            </a:r>
          </a:p>
        </p:txBody>
      </p:sp>
      <p:sp>
        <p:nvSpPr>
          <p:cNvPr id="3" name="Text Placeholder 2"/>
          <p:cNvSpPr>
            <a:spLocks noGrp="1"/>
          </p:cNvSpPr>
          <p:nvPr>
            <p:ph type="body" sz="half" idx="1"/>
          </p:nvPr>
        </p:nvSpPr>
        <p:spPr>
          <a:xfrm>
            <a:off x="1182687" y="2017713"/>
            <a:ext cx="10313913" cy="4114801"/>
          </a:xfrm>
        </p:spPr>
        <p:txBody>
          <a:bodyPr/>
          <a:lstStyle/>
          <a:p>
            <a:r>
              <a:rPr lang="en-US" dirty="0"/>
              <a:t>Andrew </a:t>
            </a:r>
            <a:r>
              <a:rPr lang="en-US" dirty="0" err="1"/>
              <a:t>Adamatzky</a:t>
            </a:r>
            <a:r>
              <a:rPr lang="en-US" dirty="0"/>
              <a:t> </a:t>
            </a:r>
            <a:br>
              <a:rPr lang="en-US" dirty="0"/>
            </a:br>
            <a:r>
              <a:rPr lang="en-US" dirty="0"/>
              <a:t>at the </a:t>
            </a:r>
            <a:r>
              <a:rPr lang="en-US" dirty="0">
                <a:hlinkClick r:id="rId2" tooltip="University of the West of England"/>
              </a:rPr>
              <a:t>University of the West of England</a:t>
            </a:r>
            <a:br>
              <a:rPr lang="en-US" dirty="0"/>
            </a:br>
            <a:r>
              <a:rPr lang="en-US" dirty="0"/>
              <a:t>has demonstrated simple logic gates </a:t>
            </a:r>
            <a:br>
              <a:rPr lang="en-US" dirty="0"/>
            </a:br>
            <a:r>
              <a:rPr lang="en-US" dirty="0"/>
              <a:t>using </a:t>
            </a:r>
            <a:r>
              <a:rPr lang="en-US" dirty="0">
                <a:hlinkClick r:id="rId3" tooltip="Reaction–diffusion"/>
              </a:rPr>
              <a:t>reaction–diffusion</a:t>
            </a:r>
            <a:r>
              <a:rPr lang="en-US" dirty="0"/>
              <a:t> processes.</a:t>
            </a:r>
          </a:p>
          <a:p>
            <a:r>
              <a:rPr lang="en-US" dirty="0"/>
              <a:t>An important step towards programmability.</a:t>
            </a:r>
          </a:p>
        </p:txBody>
      </p:sp>
    </p:spTree>
  </p:cSld>
  <p:clrMapOvr>
    <a:masterClrMapping/>
  </p:clrMapOvr>
  <p:transition spd="med"/>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Implementation:</a:t>
            </a:r>
          </a:p>
        </p:txBody>
      </p:sp>
      <p:pic>
        <p:nvPicPr>
          <p:cNvPr id="4" name="Picture 3" descr="The First Programmable Turing Complete Chemical Computer | Lee Cronin,  University of Glasgow - Foresight Institute"/>
          <p:cNvPicPr/>
          <p:nvPr/>
        </p:nvPicPr>
        <p:blipFill>
          <a:blip r:embed="rId2" cstate="print"/>
          <a:srcRect/>
          <a:stretch>
            <a:fillRect/>
          </a:stretch>
        </p:blipFill>
        <p:spPr bwMode="auto">
          <a:xfrm>
            <a:off x="1487488" y="1916832"/>
            <a:ext cx="8208912" cy="4320480"/>
          </a:xfrm>
          <a:prstGeom prst="rect">
            <a:avLst/>
          </a:prstGeom>
          <a:noFill/>
          <a:ln w="9525">
            <a:noFill/>
            <a:miter lim="800000"/>
            <a:headEnd/>
            <a:tailEnd/>
          </a:ln>
        </p:spPr>
      </p:pic>
    </p:spTree>
  </p:cSld>
  <p:clrMapOvr>
    <a:masterClrMapping/>
  </p:clrMapOvr>
  <p:transition spd="med"/>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6" name="Rectangle 2"/>
          <p:cNvSpPr txBox="1">
            <a:spLocks noGrp="1"/>
          </p:cNvSpPr>
          <p:nvPr>
            <p:ph type="title"/>
          </p:nvPr>
        </p:nvSpPr>
        <p:spPr>
          <a:xfrm>
            <a:off x="1150937" y="214313"/>
            <a:ext cx="7793037" cy="1462088"/>
          </a:xfrm>
          <a:prstGeom prst="rect">
            <a:avLst/>
          </a:prstGeom>
        </p:spPr>
        <p:txBody>
          <a:bodyPr/>
          <a:lstStyle/>
          <a:p>
            <a:pPr>
              <a:defRPr sz="2800">
                <a:latin typeface="Tahoma Bold"/>
                <a:ea typeface="Tahoma Bold"/>
                <a:cs typeface="Tahoma Bold"/>
                <a:sym typeface="Tahoma Bold"/>
              </a:defRPr>
            </a:pPr>
            <a:r>
              <a:t>European Projects</a:t>
            </a:r>
            <a:r>
              <a:rPr sz="4400">
                <a:latin typeface="Tahoma"/>
                <a:ea typeface="Tahoma"/>
                <a:cs typeface="Tahoma"/>
                <a:sym typeface="Tahoma"/>
              </a:rPr>
              <a:t> </a:t>
            </a:r>
          </a:p>
        </p:txBody>
      </p:sp>
      <p:sp>
        <p:nvSpPr>
          <p:cNvPr id="2777" name="TextBox 1"/>
          <p:cNvSpPr txBox="1"/>
          <p:nvPr/>
        </p:nvSpPr>
        <p:spPr>
          <a:xfrm>
            <a:off x="1144269" y="2743200"/>
            <a:ext cx="6118861" cy="26060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latin typeface="Tahoma"/>
                <a:ea typeface="Tahoma"/>
                <a:cs typeface="Tahoma"/>
                <a:sym typeface="Tahoma"/>
              </a:defRPr>
            </a:pPr>
            <a:r>
              <a:rPr dirty="0"/>
              <a:t>ESF:</a:t>
            </a:r>
          </a:p>
          <a:p>
            <a:pPr>
              <a:buSzPct val="100000"/>
              <a:buFont typeface="Arial"/>
              <a:buChar char="•"/>
              <a:defRPr>
                <a:solidFill>
                  <a:srgbClr val="262673"/>
                </a:solidFill>
                <a:latin typeface="Tahoma"/>
                <a:ea typeface="Tahoma"/>
                <a:cs typeface="Tahoma"/>
                <a:sym typeface="Tahoma"/>
              </a:defRPr>
            </a:pPr>
            <a:r>
              <a:rPr dirty="0"/>
              <a:t> </a:t>
            </a:r>
            <a:r>
              <a:rPr dirty="0" err="1"/>
              <a:t>RoMoL</a:t>
            </a:r>
            <a:r>
              <a:rPr dirty="0"/>
              <a:t>: Riding on Moore's Law </a:t>
            </a:r>
            <a:r>
              <a:rPr dirty="0">
                <a:solidFill>
                  <a:srgbClr val="000000"/>
                </a:solidFill>
              </a:rPr>
              <a:t>(0 weeks)</a:t>
            </a:r>
          </a:p>
          <a:p>
            <a:pPr>
              <a:buSzPct val="100000"/>
              <a:buFont typeface="Arial"/>
              <a:buChar char="•"/>
              <a:defRPr>
                <a:solidFill>
                  <a:srgbClr val="262673"/>
                </a:solidFill>
                <a:latin typeface="Tahoma"/>
                <a:ea typeface="Tahoma"/>
                <a:cs typeface="Tahoma"/>
                <a:sym typeface="Tahoma"/>
              </a:defRPr>
            </a:pPr>
            <a:r>
              <a:rPr dirty="0"/>
              <a:t> </a:t>
            </a:r>
            <a:r>
              <a:rPr dirty="0" err="1"/>
              <a:t>HiPeac</a:t>
            </a:r>
            <a:r>
              <a:rPr dirty="0"/>
              <a:t>: Parallel Programming Models </a:t>
            </a:r>
            <a:r>
              <a:rPr dirty="0">
                <a:solidFill>
                  <a:srgbClr val="000000"/>
                </a:solidFill>
              </a:rPr>
              <a:t>(0 weeks)</a:t>
            </a:r>
          </a:p>
          <a:p>
            <a:pPr>
              <a:defRPr>
                <a:latin typeface="Tahoma"/>
                <a:ea typeface="Tahoma"/>
                <a:cs typeface="Tahoma"/>
                <a:sym typeface="Tahoma"/>
              </a:defRPr>
            </a:pPr>
            <a:endParaRPr dirty="0"/>
          </a:p>
          <a:p>
            <a:pPr>
              <a:defRPr>
                <a:latin typeface="Tahoma"/>
                <a:ea typeface="Tahoma"/>
                <a:cs typeface="Tahoma"/>
                <a:sym typeface="Tahoma"/>
              </a:defRPr>
            </a:pPr>
            <a:r>
              <a:rPr dirty="0"/>
              <a:t>FP7/H20:</a:t>
            </a:r>
          </a:p>
          <a:p>
            <a:pPr>
              <a:buSzPct val="100000"/>
              <a:buFont typeface="Arial"/>
              <a:buChar char="•"/>
              <a:defRPr>
                <a:solidFill>
                  <a:srgbClr val="262673"/>
                </a:solidFill>
                <a:latin typeface="Tahoma"/>
                <a:ea typeface="Tahoma"/>
                <a:cs typeface="Tahoma"/>
                <a:sym typeface="Tahoma"/>
              </a:defRPr>
            </a:pPr>
            <a:r>
              <a:rPr dirty="0"/>
              <a:t> FP7: </a:t>
            </a:r>
            <a:r>
              <a:rPr dirty="0" err="1"/>
              <a:t>ProSense</a:t>
            </a:r>
            <a:r>
              <a:rPr dirty="0"/>
              <a:t> </a:t>
            </a:r>
            <a:r>
              <a:rPr dirty="0">
                <a:solidFill>
                  <a:srgbClr val="000000"/>
                </a:solidFill>
              </a:rPr>
              <a:t>(0 weeks)</a:t>
            </a:r>
          </a:p>
          <a:p>
            <a:pPr>
              <a:buSzPct val="100000"/>
              <a:buFont typeface="Arial"/>
              <a:buChar char="•"/>
              <a:defRPr>
                <a:solidFill>
                  <a:srgbClr val="262673"/>
                </a:solidFill>
                <a:latin typeface="Tahoma"/>
                <a:ea typeface="Tahoma"/>
                <a:cs typeface="Tahoma"/>
                <a:sym typeface="Tahoma"/>
              </a:defRPr>
            </a:pPr>
            <a:r>
              <a:rPr dirty="0"/>
              <a:t> FP7: </a:t>
            </a:r>
            <a:r>
              <a:rPr dirty="0" err="1"/>
              <a:t>BalCon</a:t>
            </a:r>
            <a:r>
              <a:rPr dirty="0"/>
              <a:t> </a:t>
            </a:r>
            <a:r>
              <a:rPr dirty="0">
                <a:solidFill>
                  <a:srgbClr val="000000"/>
                </a:solidFill>
              </a:rPr>
              <a:t>(0 weeks)</a:t>
            </a:r>
          </a:p>
          <a:p>
            <a:pPr>
              <a:defRPr>
                <a:latin typeface="Tahoma"/>
                <a:ea typeface="Tahoma"/>
                <a:cs typeface="Tahoma"/>
                <a:sym typeface="Tahoma"/>
              </a:defRPr>
            </a:pPr>
            <a:endParaRPr dirty="0"/>
          </a:p>
        </p:txBody>
      </p:sp>
      <p:sp>
        <p:nvSpPr>
          <p:cNvPr id="2778"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187</a:t>
            </a:fld>
            <a:endParaRPr/>
          </a:p>
        </p:txBody>
      </p:sp>
    </p:spTree>
  </p:cSld>
  <p:clrMapOvr>
    <a:masterClrMapping/>
  </p:clrMapOvr>
  <p:transition spd="med"/>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9456" y="260648"/>
            <a:ext cx="7793038" cy="1462088"/>
          </a:xfrm>
        </p:spPr>
        <p:txBody>
          <a:bodyPr>
            <a:normAutofit/>
          </a:bodyPr>
          <a:lstStyle/>
          <a:p>
            <a:r>
              <a:rPr lang="en-US" sz="2800" b="1" dirty="0"/>
              <a:t>USA Projects</a:t>
            </a:r>
          </a:p>
        </p:txBody>
      </p:sp>
      <p:sp>
        <p:nvSpPr>
          <p:cNvPr id="3" name="Text Placeholder 2"/>
          <p:cNvSpPr>
            <a:spLocks noGrp="1"/>
          </p:cNvSpPr>
          <p:nvPr>
            <p:ph type="body" sz="half" idx="1"/>
          </p:nvPr>
        </p:nvSpPr>
        <p:spPr/>
        <p:txBody>
          <a:bodyPr>
            <a:normAutofit fontScale="92500"/>
          </a:bodyPr>
          <a:lstStyle/>
          <a:p>
            <a:pPr>
              <a:defRPr>
                <a:latin typeface="Tahoma"/>
                <a:ea typeface="Tahoma"/>
                <a:cs typeface="Tahoma"/>
                <a:sym typeface="Tahoma"/>
              </a:defRPr>
            </a:pPr>
            <a:r>
              <a:rPr lang="en-US" dirty="0"/>
              <a:t>Nature Based Construction and Computing:</a:t>
            </a:r>
          </a:p>
          <a:p>
            <a:pPr lvl="1">
              <a:defRPr>
                <a:latin typeface="Tahoma"/>
                <a:ea typeface="Tahoma"/>
                <a:cs typeface="Tahoma"/>
                <a:sym typeface="Tahoma"/>
              </a:defRPr>
            </a:pPr>
            <a:r>
              <a:rPr lang="en-US" dirty="0"/>
              <a:t>Purdue (X weeks)</a:t>
            </a:r>
          </a:p>
          <a:p>
            <a:pPr lvl="1">
              <a:defRPr>
                <a:latin typeface="Tahoma"/>
                <a:ea typeface="Tahoma"/>
                <a:cs typeface="Tahoma"/>
                <a:sym typeface="Tahoma"/>
              </a:defRPr>
            </a:pPr>
            <a:r>
              <a:rPr lang="en-US" dirty="0"/>
              <a:t>Indiana University (X weeks)</a:t>
            </a:r>
          </a:p>
          <a:p>
            <a:pPr>
              <a:defRPr>
                <a:latin typeface="Tahoma"/>
                <a:ea typeface="Tahoma"/>
                <a:cs typeface="Tahoma"/>
                <a:sym typeface="Tahoma"/>
              </a:defRPr>
            </a:pPr>
            <a:endParaRPr lang="en-US" dirty="0"/>
          </a:p>
          <a:p>
            <a:pPr>
              <a:defRPr>
                <a:latin typeface="Tahoma"/>
                <a:ea typeface="Tahoma"/>
                <a:cs typeface="Tahoma"/>
                <a:sym typeface="Tahoma"/>
              </a:defRPr>
            </a:pPr>
            <a:r>
              <a:rPr lang="en-US" dirty="0"/>
              <a:t>Nature Based Media and Computing:</a:t>
            </a:r>
          </a:p>
          <a:p>
            <a:pPr lvl="1">
              <a:defRPr>
                <a:latin typeface="Tahoma"/>
                <a:ea typeface="Tahoma"/>
                <a:cs typeface="Tahoma"/>
                <a:sym typeface="Tahoma"/>
              </a:defRPr>
            </a:pPr>
            <a:r>
              <a:rPr lang="en-US" dirty="0"/>
              <a:t>MIT (X weeks)</a:t>
            </a:r>
          </a:p>
          <a:p>
            <a:pPr lvl="1">
              <a:defRPr>
                <a:latin typeface="Tahoma"/>
                <a:ea typeface="Tahoma"/>
                <a:cs typeface="Tahoma"/>
                <a:sym typeface="Tahoma"/>
              </a:defRPr>
            </a:pPr>
            <a:r>
              <a:rPr lang="en-US" dirty="0"/>
              <a:t>Harvard (X weeks)</a:t>
            </a:r>
          </a:p>
          <a:p>
            <a:pPr>
              <a:defRPr>
                <a:latin typeface="Tahoma"/>
                <a:ea typeface="Tahoma"/>
                <a:cs typeface="Tahoma"/>
                <a:sym typeface="Tahoma"/>
              </a:defRPr>
            </a:pPr>
            <a:endParaRPr lang="en-US" dirty="0"/>
          </a:p>
          <a:p>
            <a:endParaRPr lang="en-US" dirty="0"/>
          </a:p>
        </p:txBody>
      </p:sp>
    </p:spTree>
  </p:cSld>
  <p:clrMapOvr>
    <a:masterClrMapping/>
  </p:clrMapOvr>
  <p:transition spd="med"/>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0" name="Rectangle 2"/>
          <p:cNvSpPr txBox="1">
            <a:spLocks noGrp="1"/>
          </p:cNvSpPr>
          <p:nvPr>
            <p:ph type="title"/>
          </p:nvPr>
        </p:nvSpPr>
        <p:spPr>
          <a:xfrm>
            <a:off x="1150937" y="214313"/>
            <a:ext cx="7993062" cy="1462088"/>
          </a:xfrm>
          <a:prstGeom prst="rect">
            <a:avLst/>
          </a:prstGeom>
        </p:spPr>
        <p:txBody>
          <a:bodyPr/>
          <a:lstStyle>
            <a:lvl1pPr>
              <a:defRPr sz="2400">
                <a:latin typeface="Tahoma Bold"/>
                <a:ea typeface="Tahoma Bold"/>
                <a:cs typeface="Tahoma Bold"/>
                <a:sym typeface="Tahoma Bold"/>
              </a:defRPr>
            </a:lvl1pPr>
          </a:lstStyle>
          <a:p>
            <a:r>
              <a:t>Example Algorithms for Practical Implementations</a:t>
            </a:r>
          </a:p>
        </p:txBody>
      </p:sp>
      <p:sp>
        <p:nvSpPr>
          <p:cNvPr id="2781" name="TextBox 1"/>
          <p:cNvSpPr txBox="1"/>
          <p:nvPr/>
        </p:nvSpPr>
        <p:spPr>
          <a:xfrm>
            <a:off x="1112519" y="2773363"/>
            <a:ext cx="5394961" cy="20313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latin typeface="Tahoma"/>
                <a:ea typeface="Tahoma"/>
                <a:cs typeface="Tahoma"/>
                <a:sym typeface="Tahoma"/>
              </a:defRPr>
            </a:pPr>
            <a:r>
              <a:rPr dirty="0"/>
              <a:t>Engineering:</a:t>
            </a:r>
          </a:p>
          <a:p>
            <a:pPr>
              <a:buSzPct val="100000"/>
              <a:buFont typeface="Arial"/>
              <a:buChar char="•"/>
              <a:defRPr>
                <a:solidFill>
                  <a:srgbClr val="262673"/>
                </a:solidFill>
                <a:latin typeface="Tahoma"/>
                <a:ea typeface="Tahoma"/>
                <a:cs typeface="Tahoma"/>
                <a:sym typeface="Tahoma"/>
              </a:defRPr>
            </a:pPr>
            <a:r>
              <a:rPr dirty="0"/>
              <a:t> Computer Engineering </a:t>
            </a:r>
            <a:r>
              <a:rPr dirty="0">
                <a:solidFill>
                  <a:srgbClr val="000000"/>
                </a:solidFill>
              </a:rPr>
              <a:t>(</a:t>
            </a:r>
            <a:r>
              <a:rPr lang="en-US" dirty="0">
                <a:solidFill>
                  <a:srgbClr val="000000"/>
                </a:solidFill>
              </a:rPr>
              <a:t>M</a:t>
            </a:r>
            <a:r>
              <a:rPr dirty="0">
                <a:solidFill>
                  <a:srgbClr val="000000"/>
                </a:solidFill>
              </a:rPr>
              <a:t> weeks)</a:t>
            </a:r>
          </a:p>
          <a:p>
            <a:pPr>
              <a:buSzPct val="100000"/>
              <a:buFont typeface="Arial"/>
              <a:buChar char="•"/>
              <a:defRPr>
                <a:solidFill>
                  <a:srgbClr val="262673"/>
                </a:solidFill>
                <a:latin typeface="Tahoma"/>
                <a:ea typeface="Tahoma"/>
                <a:cs typeface="Tahoma"/>
                <a:sym typeface="Tahoma"/>
              </a:defRPr>
            </a:pPr>
            <a:r>
              <a:rPr dirty="0"/>
              <a:t> Financial Engineering </a:t>
            </a:r>
            <a:r>
              <a:rPr dirty="0">
                <a:solidFill>
                  <a:srgbClr val="000000"/>
                </a:solidFill>
              </a:rPr>
              <a:t>(</a:t>
            </a:r>
            <a:r>
              <a:rPr lang="en-US" dirty="0">
                <a:solidFill>
                  <a:srgbClr val="000000"/>
                </a:solidFill>
              </a:rPr>
              <a:t>M</a:t>
            </a:r>
            <a:r>
              <a:rPr dirty="0">
                <a:solidFill>
                  <a:srgbClr val="000000"/>
                </a:solidFill>
              </a:rPr>
              <a:t> weeks)</a:t>
            </a:r>
          </a:p>
          <a:p>
            <a:pPr>
              <a:defRPr>
                <a:latin typeface="Tahoma"/>
                <a:ea typeface="Tahoma"/>
                <a:cs typeface="Tahoma"/>
                <a:sym typeface="Tahoma"/>
              </a:defRPr>
            </a:pPr>
            <a:endParaRPr dirty="0"/>
          </a:p>
          <a:p>
            <a:pPr>
              <a:defRPr>
                <a:latin typeface="Tahoma"/>
                <a:ea typeface="Tahoma"/>
                <a:cs typeface="Tahoma"/>
                <a:sym typeface="Tahoma"/>
              </a:defRPr>
            </a:pPr>
            <a:r>
              <a:rPr dirty="0"/>
              <a:t>Science:</a:t>
            </a:r>
          </a:p>
          <a:p>
            <a:pPr>
              <a:buSzPct val="100000"/>
              <a:buFont typeface="Arial"/>
              <a:buChar char="•"/>
              <a:defRPr>
                <a:solidFill>
                  <a:srgbClr val="262673"/>
                </a:solidFill>
                <a:latin typeface="Tahoma"/>
                <a:ea typeface="Tahoma"/>
                <a:cs typeface="Tahoma"/>
                <a:sym typeface="Tahoma"/>
              </a:defRPr>
            </a:pPr>
            <a:r>
              <a:rPr dirty="0"/>
              <a:t> Physical Chemistry </a:t>
            </a:r>
            <a:r>
              <a:rPr dirty="0">
                <a:solidFill>
                  <a:srgbClr val="000000"/>
                </a:solidFill>
              </a:rPr>
              <a:t>(</a:t>
            </a:r>
            <a:r>
              <a:rPr lang="en-US" dirty="0">
                <a:solidFill>
                  <a:srgbClr val="000000"/>
                </a:solidFill>
              </a:rPr>
              <a:t>M</a:t>
            </a:r>
            <a:r>
              <a:rPr dirty="0">
                <a:solidFill>
                  <a:srgbClr val="000000"/>
                </a:solidFill>
              </a:rPr>
              <a:t> weeks)</a:t>
            </a:r>
          </a:p>
          <a:p>
            <a:pPr>
              <a:buSzPct val="100000"/>
              <a:buFont typeface="Arial"/>
              <a:buChar char="•"/>
              <a:defRPr>
                <a:solidFill>
                  <a:srgbClr val="262673"/>
                </a:solidFill>
                <a:latin typeface="Tahoma"/>
                <a:ea typeface="Tahoma"/>
                <a:cs typeface="Tahoma"/>
                <a:sym typeface="Tahoma"/>
              </a:defRPr>
            </a:pPr>
            <a:r>
              <a:rPr dirty="0"/>
              <a:t> Computer Science </a:t>
            </a:r>
            <a:r>
              <a:rPr dirty="0">
                <a:solidFill>
                  <a:srgbClr val="000000"/>
                </a:solidFill>
              </a:rPr>
              <a:t>(</a:t>
            </a:r>
            <a:r>
              <a:rPr lang="en-US" dirty="0">
                <a:solidFill>
                  <a:srgbClr val="000000"/>
                </a:solidFill>
              </a:rPr>
              <a:t>M</a:t>
            </a:r>
            <a:r>
              <a:rPr dirty="0">
                <a:solidFill>
                  <a:srgbClr val="000000"/>
                </a:solidFill>
              </a:rPr>
              <a:t> weeks)</a:t>
            </a:r>
          </a:p>
        </p:txBody>
      </p:sp>
      <p:sp>
        <p:nvSpPr>
          <p:cNvPr id="2782"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189</a:t>
            </a:fld>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rcRect/>
          <a:stretch>
            <a:fillRect/>
          </a:stretch>
        </a:blipFill>
        <a:effectLst/>
      </p:bgPr>
    </p:bg>
    <p:spTree>
      <p:nvGrpSpPr>
        <p:cNvPr id="1" name=""/>
        <p:cNvGrpSpPr/>
        <p:nvPr/>
      </p:nvGrpSpPr>
      <p:grpSpPr>
        <a:xfrm>
          <a:off x="0" y="0"/>
          <a:ext cx="0" cy="0"/>
          <a:chOff x="0" y="0"/>
          <a:chExt cx="0" cy="0"/>
        </a:xfrm>
      </p:grpSpPr>
      <p:sp>
        <p:nvSpPr>
          <p:cNvPr id="1743" name="Title 1"/>
          <p:cNvSpPr txBox="1">
            <a:spLocks noGrp="1"/>
          </p:cNvSpPr>
          <p:nvPr>
            <p:ph type="title"/>
          </p:nvPr>
        </p:nvSpPr>
        <p:spPr>
          <a:xfrm>
            <a:off x="119336" y="639855"/>
            <a:ext cx="10515600" cy="1325563"/>
          </a:xfrm>
          <a:prstGeom prst="rect">
            <a:avLst/>
          </a:prstGeom>
        </p:spPr>
        <p:txBody>
          <a:bodyPr>
            <a:normAutofit/>
          </a:bodyPr>
          <a:lstStyle/>
          <a:p>
            <a:r>
              <a:rPr sz="4000" dirty="0"/>
              <a:t>Current Research</a:t>
            </a:r>
            <a:r>
              <a:rPr lang="en-US" sz="4000" dirty="0"/>
              <a:t>:</a:t>
            </a:r>
            <a:br>
              <a:rPr lang="en-US" sz="4000" dirty="0"/>
            </a:br>
            <a:endParaRPr sz="4000" dirty="0"/>
          </a:p>
        </p:txBody>
      </p:sp>
      <p:pic>
        <p:nvPicPr>
          <p:cNvPr id="1744" name="Picture 5" descr="Picture 5"/>
          <p:cNvPicPr>
            <a:picLocks noChangeAspect="1"/>
          </p:cNvPicPr>
          <p:nvPr/>
        </p:nvPicPr>
        <p:blipFill>
          <a:blip r:embed="rId4" cstate="print">
            <a:extLst/>
          </a:blip>
          <a:stretch>
            <a:fillRect/>
          </a:stretch>
        </p:blipFill>
        <p:spPr>
          <a:xfrm>
            <a:off x="-384720" y="3530748"/>
            <a:ext cx="4642030" cy="3328002"/>
          </a:xfrm>
          <a:prstGeom prst="rect">
            <a:avLst/>
          </a:prstGeom>
          <a:ln w="12700">
            <a:miter lim="400000"/>
          </a:ln>
        </p:spPr>
      </p:pic>
      <p:pic>
        <p:nvPicPr>
          <p:cNvPr id="1026" name="Picture 2"/>
          <p:cNvPicPr>
            <a:picLocks noChangeAspect="1" noChangeArrowheads="1"/>
          </p:cNvPicPr>
          <p:nvPr/>
        </p:nvPicPr>
        <p:blipFill>
          <a:blip r:embed="rId5" cstate="print"/>
          <a:srcRect/>
          <a:stretch>
            <a:fillRect/>
          </a:stretch>
        </p:blipFill>
        <p:spPr bwMode="auto">
          <a:xfrm>
            <a:off x="4257310" y="188640"/>
            <a:ext cx="7929351" cy="5616624"/>
          </a:xfrm>
          <a:prstGeom prst="rect">
            <a:avLst/>
          </a:prstGeom>
          <a:noFill/>
          <a:ln w="9525">
            <a:noFill/>
            <a:miter lim="800000"/>
            <a:headEnd/>
            <a:tailEnd/>
          </a:ln>
        </p:spPr>
      </p:pic>
      <p:sp>
        <p:nvSpPr>
          <p:cNvPr id="3" name="Rectangle 2">
            <a:extLst>
              <a:ext uri="{FF2B5EF4-FFF2-40B4-BE49-F238E27FC236}">
                <a16:creationId xmlns:a16="http://schemas.microsoft.com/office/drawing/2014/main" id="{945353C2-330C-40D0-A62B-0BE2377C17BB}"/>
              </a:ext>
            </a:extLst>
          </p:cNvPr>
          <p:cNvSpPr/>
          <p:nvPr/>
        </p:nvSpPr>
        <p:spPr>
          <a:xfrm>
            <a:off x="4367808" y="5910371"/>
            <a:ext cx="7704856" cy="707886"/>
          </a:xfrm>
          <a:prstGeom prst="rect">
            <a:avLst/>
          </a:prstGeom>
        </p:spPr>
        <p:txBody>
          <a:bodyPr wrap="square">
            <a:spAutoFit/>
          </a:bodyPr>
          <a:lstStyle/>
          <a:p>
            <a:r>
              <a:rPr lang="en-US" sz="800" b="1" dirty="0"/>
              <a:t>Research in computing-intensive simulations for nature-oriented civil-engineering and related scientific fields, using machine learning and big data: an overview of open problems</a:t>
            </a:r>
          </a:p>
          <a:p>
            <a:r>
              <a:rPr lang="en-US" sz="800" dirty="0"/>
              <a:t>Zoran </a:t>
            </a:r>
            <a:r>
              <a:rPr lang="en-US" sz="800" dirty="0" err="1"/>
              <a:t>Babović</a:t>
            </a:r>
            <a:r>
              <a:rPr lang="en-US" sz="800" dirty="0"/>
              <a:t>, Branislav </a:t>
            </a:r>
            <a:r>
              <a:rPr lang="en-US" sz="800" dirty="0" err="1"/>
              <a:t>Bajat</a:t>
            </a:r>
            <a:r>
              <a:rPr lang="en-US" sz="800" dirty="0"/>
              <a:t>, </a:t>
            </a:r>
            <a:r>
              <a:rPr lang="en-US" sz="800" dirty="0" err="1"/>
              <a:t>Vladan</a:t>
            </a:r>
            <a:r>
              <a:rPr lang="en-US" sz="800" dirty="0"/>
              <a:t> </a:t>
            </a:r>
            <a:r>
              <a:rPr lang="en-US" sz="800" dirty="0" err="1"/>
              <a:t>Đokić</a:t>
            </a:r>
            <a:r>
              <a:rPr lang="en-US" sz="800" dirty="0"/>
              <a:t>, Filip </a:t>
            </a:r>
            <a:r>
              <a:rPr lang="en-US" sz="800" dirty="0" err="1"/>
              <a:t>Đorđević</a:t>
            </a:r>
            <a:r>
              <a:rPr lang="en-US" sz="800" dirty="0"/>
              <a:t>, </a:t>
            </a:r>
            <a:r>
              <a:rPr lang="en-US" sz="800" dirty="0" err="1"/>
              <a:t>Dražen</a:t>
            </a:r>
            <a:r>
              <a:rPr lang="en-US" sz="800" dirty="0"/>
              <a:t> </a:t>
            </a:r>
            <a:r>
              <a:rPr lang="en-US" sz="800" dirty="0" err="1"/>
              <a:t>Drašković</a:t>
            </a:r>
            <a:r>
              <a:rPr lang="en-US" sz="800" dirty="0"/>
              <a:t>, Nenad </a:t>
            </a:r>
            <a:r>
              <a:rPr lang="en-US" sz="800" dirty="0" err="1"/>
              <a:t>Filipović</a:t>
            </a:r>
            <a:r>
              <a:rPr lang="en-US" sz="800" dirty="0"/>
              <a:t>, </a:t>
            </a:r>
            <a:r>
              <a:rPr lang="en-US" sz="800" dirty="0" err="1"/>
              <a:t>Borko</a:t>
            </a:r>
            <a:r>
              <a:rPr lang="en-US" sz="800" dirty="0"/>
              <a:t> </a:t>
            </a:r>
            <a:r>
              <a:rPr lang="en-US" sz="800" dirty="0" err="1"/>
              <a:t>Furht</a:t>
            </a:r>
            <a:r>
              <a:rPr lang="en-US" sz="800" dirty="0"/>
              <a:t>, Nikola </a:t>
            </a:r>
            <a:r>
              <a:rPr lang="en-US" sz="800" dirty="0" err="1"/>
              <a:t>Gačić</a:t>
            </a:r>
            <a:r>
              <a:rPr lang="en-US" sz="800" dirty="0"/>
              <a:t>, Igor </a:t>
            </a:r>
            <a:r>
              <a:rPr lang="en-US" sz="800" dirty="0" err="1"/>
              <a:t>Ikodinović</a:t>
            </a:r>
            <a:r>
              <a:rPr lang="en-US" sz="800" dirty="0"/>
              <a:t>, </a:t>
            </a:r>
            <a:r>
              <a:rPr lang="en-US" sz="800" dirty="0" err="1"/>
              <a:t>Marija</a:t>
            </a:r>
            <a:r>
              <a:rPr lang="en-US" sz="800" dirty="0"/>
              <a:t> </a:t>
            </a:r>
            <a:r>
              <a:rPr lang="en-US" sz="800" dirty="0" err="1"/>
              <a:t>Ilić</a:t>
            </a:r>
            <a:r>
              <a:rPr lang="en-US" sz="800" dirty="0"/>
              <a:t>, </a:t>
            </a:r>
            <a:r>
              <a:rPr lang="en-US" sz="800" dirty="0" err="1"/>
              <a:t>Ayhan</a:t>
            </a:r>
            <a:r>
              <a:rPr lang="en-US" sz="800" dirty="0"/>
              <a:t> </a:t>
            </a:r>
            <a:r>
              <a:rPr lang="en-US" sz="800" dirty="0" err="1"/>
              <a:t>Irfanoglu</a:t>
            </a:r>
            <a:r>
              <a:rPr lang="en-US" sz="800" dirty="0"/>
              <a:t>, Branislav </a:t>
            </a:r>
            <a:r>
              <a:rPr lang="en-US" sz="800" dirty="0" err="1"/>
              <a:t>Jelenković</a:t>
            </a:r>
            <a:r>
              <a:rPr lang="en-US" sz="800" dirty="0"/>
              <a:t>, Aleksandar </a:t>
            </a:r>
            <a:r>
              <a:rPr lang="en-US" sz="800" dirty="0" err="1"/>
              <a:t>Kartelj</a:t>
            </a:r>
            <a:r>
              <a:rPr lang="en-US" sz="800" dirty="0"/>
              <a:t>, Gerhard </a:t>
            </a:r>
            <a:r>
              <a:rPr lang="en-US" sz="800" dirty="0" err="1"/>
              <a:t>Klimeck</a:t>
            </a:r>
            <a:r>
              <a:rPr lang="en-US" sz="800" dirty="0"/>
              <a:t>, Nenad Korolija, </a:t>
            </a:r>
            <a:r>
              <a:rPr lang="en-US" sz="800" dirty="0" err="1"/>
              <a:t>Miloš</a:t>
            </a:r>
            <a:r>
              <a:rPr lang="en-US" sz="800" dirty="0"/>
              <a:t> </a:t>
            </a:r>
            <a:r>
              <a:rPr lang="en-US" sz="800" dirty="0" err="1"/>
              <a:t>Kotlar</a:t>
            </a:r>
            <a:r>
              <a:rPr lang="en-US" sz="800" dirty="0"/>
              <a:t>, </a:t>
            </a:r>
            <a:r>
              <a:rPr lang="en-US" sz="800" dirty="0" err="1"/>
              <a:t>Miloš</a:t>
            </a:r>
            <a:r>
              <a:rPr lang="en-US" sz="800" dirty="0"/>
              <a:t> </a:t>
            </a:r>
            <a:r>
              <a:rPr lang="en-US" sz="800" dirty="0" err="1"/>
              <a:t>Kovačević</a:t>
            </a:r>
            <a:r>
              <a:rPr lang="en-US" sz="800" dirty="0"/>
              <a:t>, </a:t>
            </a:r>
            <a:r>
              <a:rPr lang="en-US" sz="800" dirty="0" err="1"/>
              <a:t>Vladan</a:t>
            </a:r>
            <a:r>
              <a:rPr lang="en-US" sz="800" dirty="0"/>
              <a:t> </a:t>
            </a:r>
            <a:r>
              <a:rPr lang="en-US" sz="800" dirty="0" err="1"/>
              <a:t>Kuzmanović</a:t>
            </a:r>
            <a:r>
              <a:rPr lang="en-US" sz="800" dirty="0"/>
              <a:t>, Marko </a:t>
            </a:r>
            <a:r>
              <a:rPr lang="en-US" sz="800" dirty="0" err="1"/>
              <a:t>Marinković</a:t>
            </a:r>
            <a:r>
              <a:rPr lang="en-US" sz="800" dirty="0"/>
              <a:t>, Slobodan </a:t>
            </a:r>
            <a:r>
              <a:rPr lang="en-US" sz="800" dirty="0" err="1"/>
              <a:t>Marković</a:t>
            </a:r>
            <a:r>
              <a:rPr lang="en-US" sz="800" dirty="0"/>
              <a:t>, </a:t>
            </a:r>
            <a:r>
              <a:rPr lang="en-US" sz="800" dirty="0" err="1"/>
              <a:t>Avi</a:t>
            </a:r>
            <a:r>
              <a:rPr lang="en-US" sz="800" dirty="0"/>
              <a:t> Mendelson, </a:t>
            </a:r>
            <a:r>
              <a:rPr lang="en-US" sz="800" dirty="0" err="1"/>
              <a:t>Veljko</a:t>
            </a:r>
            <a:r>
              <a:rPr lang="en-US" sz="800" dirty="0"/>
              <a:t> </a:t>
            </a:r>
            <a:r>
              <a:rPr lang="en-US" sz="800" dirty="0" err="1"/>
              <a:t>Milutinović</a:t>
            </a:r>
            <a:r>
              <a:rPr lang="en-US" sz="800" dirty="0"/>
              <a:t>, Aleksandar </a:t>
            </a:r>
            <a:r>
              <a:rPr lang="en-US" sz="800" dirty="0" err="1"/>
              <a:t>Nešković</a:t>
            </a:r>
            <a:r>
              <a:rPr lang="en-US" sz="800" dirty="0"/>
              <a:t>, </a:t>
            </a:r>
            <a:r>
              <a:rPr lang="en-US" sz="800" dirty="0" err="1"/>
              <a:t>Nataša</a:t>
            </a:r>
            <a:r>
              <a:rPr lang="en-US" sz="800" dirty="0"/>
              <a:t> </a:t>
            </a:r>
            <a:r>
              <a:rPr lang="en-US" sz="800" dirty="0" err="1"/>
              <a:t>Nešković</a:t>
            </a:r>
            <a:r>
              <a:rPr lang="en-US" sz="800" dirty="0"/>
              <a:t>, Nenad </a:t>
            </a:r>
            <a:r>
              <a:rPr lang="en-US" sz="800" dirty="0" err="1"/>
              <a:t>Mitić</a:t>
            </a:r>
            <a:r>
              <a:rPr lang="en-US" sz="800" dirty="0"/>
              <a:t>, </a:t>
            </a:r>
            <a:r>
              <a:rPr lang="en-US" sz="800" dirty="0" err="1"/>
              <a:t>Boško</a:t>
            </a:r>
            <a:r>
              <a:rPr lang="en-US" sz="800" dirty="0"/>
              <a:t> </a:t>
            </a:r>
            <a:r>
              <a:rPr lang="en-US" sz="800" dirty="0" err="1"/>
              <a:t>Nikolić</a:t>
            </a:r>
            <a:r>
              <a:rPr lang="en-US" sz="800" dirty="0"/>
              <a:t>, Konstantin </a:t>
            </a:r>
            <a:r>
              <a:rPr lang="en-US" sz="800" dirty="0" err="1"/>
              <a:t>Novoselov</a:t>
            </a:r>
            <a:r>
              <a:rPr lang="en-US" sz="800" dirty="0"/>
              <a:t>, Arun Prakash, Ivan </a:t>
            </a:r>
            <a:r>
              <a:rPr lang="en-US" sz="800" dirty="0" err="1"/>
              <a:t>Ratković</a:t>
            </a:r>
            <a:r>
              <a:rPr lang="en-US" sz="800" dirty="0"/>
              <a:t>, Zoran </a:t>
            </a:r>
            <a:r>
              <a:rPr lang="en-US" sz="800" dirty="0" err="1"/>
              <a:t>Stojadinović</a:t>
            </a:r>
            <a:r>
              <a:rPr lang="en-US" sz="800" dirty="0"/>
              <a:t>, Andrey </a:t>
            </a:r>
            <a:r>
              <a:rPr lang="en-US" sz="800" dirty="0" err="1"/>
              <a:t>Ustyuzhanin</a:t>
            </a:r>
            <a:r>
              <a:rPr lang="en-US" sz="800" dirty="0"/>
              <a:t>, Stan Zak </a:t>
            </a:r>
          </a:p>
          <a:p>
            <a:r>
              <a:rPr lang="en-US" sz="800" b="1" dirty="0"/>
              <a:t>Journal of Big Data volume 10, Article number: 73 (2023)</a:t>
            </a:r>
          </a:p>
        </p:txBody>
      </p:sp>
    </p:spTree>
  </p:cSld>
  <p:clrMapOvr>
    <a:masterClrMapping/>
  </p:clrMapOvr>
  <p:transition spd="med"/>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4" name="Rectangle 2"/>
          <p:cNvSpPr txBox="1">
            <a:spLocks noGrp="1"/>
          </p:cNvSpPr>
          <p:nvPr>
            <p:ph type="title" idx="4294967295"/>
          </p:nvPr>
        </p:nvSpPr>
        <p:spPr>
          <a:xfrm>
            <a:off x="1154112" y="457200"/>
            <a:ext cx="7793037" cy="1066800"/>
          </a:xfrm>
          <a:prstGeom prst="rect">
            <a:avLst/>
          </a:prstGeom>
        </p:spPr>
        <p:txBody>
          <a:bodyPr lIns="45714" tIns="45714" rIns="45714" bIns="45714" anchor="b"/>
          <a:lstStyle>
            <a:lvl1pPr algn="l">
              <a:defRPr sz="2500">
                <a:solidFill>
                  <a:srgbClr val="333399"/>
                </a:solidFill>
                <a:latin typeface="Tahoma"/>
                <a:ea typeface="Tahoma"/>
                <a:cs typeface="Tahoma"/>
                <a:sym typeface="Tahoma"/>
              </a:defRPr>
            </a:lvl1pPr>
          </a:lstStyle>
          <a:p>
            <a:r>
              <a:t>SOME PREVIOUS OFFERINGS OF THIS TECH COURSE</a:t>
            </a:r>
          </a:p>
        </p:txBody>
      </p:sp>
      <p:sp>
        <p:nvSpPr>
          <p:cNvPr id="2785" name="TextBox 1"/>
          <p:cNvSpPr txBox="1"/>
          <p:nvPr/>
        </p:nvSpPr>
        <p:spPr>
          <a:xfrm>
            <a:off x="407368" y="6056840"/>
            <a:ext cx="10009112" cy="5693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sz="1300">
                <a:solidFill>
                  <a:srgbClr val="FF0000"/>
                </a:solidFill>
                <a:latin typeface="Tahoma"/>
                <a:ea typeface="Tahoma"/>
                <a:cs typeface="Tahoma"/>
                <a:sym typeface="Tahoma"/>
              </a:defRPr>
            </a:pPr>
            <a:r>
              <a:rPr dirty="0"/>
              <a:t>Previous offerings of the related MGMT course: </a:t>
            </a:r>
            <a:r>
              <a:rPr lang="en-US" dirty="0"/>
              <a:t>Amherst</a:t>
            </a:r>
            <a:r>
              <a:rPr dirty="0"/>
              <a:t>, Dartmouth, Harvard, </a:t>
            </a:r>
            <a:r>
              <a:rPr lang="en-US" dirty="0"/>
              <a:t>MIT Media, </a:t>
            </a:r>
            <a:r>
              <a:rPr dirty="0"/>
              <a:t>Pis</a:t>
            </a:r>
            <a:r>
              <a:rPr lang="en-US" dirty="0"/>
              <a:t>a</a:t>
            </a:r>
            <a:r>
              <a:rPr lang="en-US"/>
              <a:t>, Genova.</a:t>
            </a:r>
            <a:r>
              <a:t> </a:t>
            </a:r>
            <a:endParaRPr dirty="0"/>
          </a:p>
          <a:p>
            <a:pPr>
              <a:defRPr>
                <a:latin typeface="Tahoma"/>
                <a:ea typeface="Tahoma"/>
                <a:cs typeface="Tahoma"/>
                <a:sym typeface="Tahoma"/>
              </a:defRPr>
            </a:pPr>
            <a:r>
              <a:rPr dirty="0"/>
              <a:t> </a:t>
            </a:r>
          </a:p>
        </p:txBody>
      </p:sp>
      <p:sp>
        <p:nvSpPr>
          <p:cNvPr id="2786"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190</a:t>
            </a:fld>
            <a:endParaRPr/>
          </a:p>
        </p:txBody>
      </p:sp>
      <p:sp>
        <p:nvSpPr>
          <p:cNvPr id="2787" name="Rectangle 3"/>
          <p:cNvSpPr txBox="1">
            <a:spLocks noGrp="1"/>
          </p:cNvSpPr>
          <p:nvPr>
            <p:ph type="body" sz="half" idx="4294967295"/>
          </p:nvPr>
        </p:nvSpPr>
        <p:spPr>
          <a:xfrm>
            <a:off x="1182687" y="2017713"/>
            <a:ext cx="7772401" cy="4114801"/>
          </a:xfrm>
          <a:prstGeom prst="rect">
            <a:avLst/>
          </a:prstGeom>
        </p:spPr>
        <p:txBody>
          <a:bodyPr lIns="45714" tIns="45714" rIns="45714" bIns="45714">
            <a:normAutofit fontScale="92500" lnSpcReduction="20000"/>
          </a:bodyPr>
          <a:lstStyle/>
          <a:p>
            <a:pPr marL="341311" indent="-341311">
              <a:buClr>
                <a:srgbClr val="3333CC"/>
              </a:buClr>
              <a:buSzPct val="60000"/>
              <a:buFontTx/>
              <a:buChar char="■"/>
              <a:defRPr sz="2600">
                <a:latin typeface="Tahoma"/>
                <a:ea typeface="Tahoma"/>
                <a:cs typeface="Tahoma"/>
                <a:sym typeface="Tahoma"/>
              </a:defRPr>
            </a:pPr>
            <a:r>
              <a:rPr dirty="0"/>
              <a:t>Purdue, Indiana;</a:t>
            </a:r>
          </a:p>
          <a:p>
            <a:pPr marL="341311" indent="-341311">
              <a:buClr>
                <a:srgbClr val="3333CC"/>
              </a:buClr>
              <a:buSzPct val="60000"/>
              <a:buFontTx/>
              <a:buChar char="■"/>
              <a:defRPr sz="2600">
                <a:latin typeface="Tahoma"/>
                <a:ea typeface="Tahoma"/>
                <a:cs typeface="Tahoma"/>
                <a:sym typeface="Tahoma"/>
              </a:defRPr>
            </a:pPr>
            <a:r>
              <a:rPr dirty="0"/>
              <a:t>MIT, Harvard;</a:t>
            </a:r>
          </a:p>
          <a:p>
            <a:pPr marL="341311" indent="-341311">
              <a:buClr>
                <a:srgbClr val="3333CC"/>
              </a:buClr>
              <a:buSzPct val="60000"/>
              <a:buFontTx/>
              <a:buChar char="■"/>
              <a:defRPr sz="2600">
                <a:latin typeface="Tahoma"/>
                <a:ea typeface="Tahoma"/>
                <a:cs typeface="Tahoma"/>
                <a:sym typeface="Tahoma"/>
              </a:defRPr>
            </a:pPr>
            <a:r>
              <a:rPr dirty="0"/>
              <a:t>Imperial, Kings;</a:t>
            </a:r>
          </a:p>
          <a:p>
            <a:pPr marL="341311" indent="-341311">
              <a:buClr>
                <a:srgbClr val="3333CC"/>
              </a:buClr>
              <a:buSzPct val="60000"/>
              <a:buFontTx/>
              <a:buChar char="■"/>
              <a:defRPr sz="2600">
                <a:latin typeface="Tahoma"/>
                <a:ea typeface="Tahoma"/>
                <a:cs typeface="Tahoma"/>
                <a:sym typeface="Tahoma"/>
              </a:defRPr>
            </a:pPr>
            <a:r>
              <a:rPr dirty="0"/>
              <a:t>ETH, EPFL;</a:t>
            </a:r>
            <a:endParaRPr lang="en-US" dirty="0"/>
          </a:p>
          <a:p>
            <a:pPr marL="341311" indent="-341311">
              <a:buClr>
                <a:srgbClr val="3333CC"/>
              </a:buClr>
              <a:buSzPct val="60000"/>
              <a:buFontTx/>
              <a:buChar char="■"/>
              <a:defRPr sz="2600">
                <a:latin typeface="Tahoma"/>
                <a:ea typeface="Tahoma"/>
                <a:cs typeface="Tahoma"/>
                <a:sym typeface="Tahoma"/>
              </a:defRPr>
            </a:pPr>
            <a:r>
              <a:rPr lang="en-US" dirty="0"/>
              <a:t>UNIWIE, TUWIEN;</a:t>
            </a:r>
            <a:endParaRPr dirty="0"/>
          </a:p>
          <a:p>
            <a:pPr marL="341311" indent="-341311">
              <a:buClr>
                <a:srgbClr val="3333CC"/>
              </a:buClr>
              <a:buSzPct val="60000"/>
              <a:buFontTx/>
              <a:buChar char="■"/>
              <a:defRPr sz="2600">
                <a:latin typeface="Tahoma"/>
                <a:ea typeface="Tahoma"/>
                <a:cs typeface="Tahoma"/>
                <a:sym typeface="Tahoma"/>
              </a:defRPr>
            </a:pPr>
            <a:r>
              <a:rPr dirty="0"/>
              <a:t>Siena, Salerno, Barcelona, Madrid;</a:t>
            </a:r>
          </a:p>
          <a:p>
            <a:pPr marL="341311" indent="-341311">
              <a:buClr>
                <a:srgbClr val="3333CC"/>
              </a:buClr>
              <a:buSzPct val="60000"/>
              <a:buFontTx/>
              <a:buChar char="■"/>
              <a:defRPr sz="2600">
                <a:latin typeface="Tahoma"/>
                <a:ea typeface="Tahoma"/>
                <a:cs typeface="Tahoma"/>
                <a:sym typeface="Tahoma"/>
              </a:defRPr>
            </a:pPr>
            <a:r>
              <a:rPr dirty="0"/>
              <a:t>Ljubljana, Koper, Zagreb, Rijeka, Podgorica,</a:t>
            </a:r>
            <a:r>
              <a:rPr lang="en-US" dirty="0"/>
              <a:t> Sarajevo</a:t>
            </a:r>
            <a:r>
              <a:rPr dirty="0"/>
              <a:t>;</a:t>
            </a:r>
          </a:p>
          <a:p>
            <a:pPr marL="341311" indent="-341311">
              <a:buClr>
                <a:srgbClr val="3333CC"/>
              </a:buClr>
              <a:buSzPct val="60000"/>
              <a:buFontTx/>
              <a:buChar char="■"/>
              <a:defRPr sz="2600">
                <a:latin typeface="Tahoma"/>
                <a:ea typeface="Tahoma"/>
                <a:cs typeface="Tahoma"/>
                <a:sym typeface="Tahoma"/>
              </a:defRPr>
            </a:pPr>
            <a:r>
              <a:rPr dirty="0"/>
              <a:t>Technion, Jerusalem</a:t>
            </a:r>
            <a:r>
              <a:rPr lang="en-US" dirty="0"/>
              <a:t>;</a:t>
            </a:r>
          </a:p>
          <a:p>
            <a:pPr marL="341311" indent="-341311">
              <a:buClr>
                <a:srgbClr val="3333CC"/>
              </a:buClr>
              <a:buSzPct val="60000"/>
              <a:buFontTx/>
              <a:buChar char="■"/>
              <a:defRPr sz="2600">
                <a:latin typeface="Tahoma"/>
                <a:ea typeface="Tahoma"/>
                <a:cs typeface="Tahoma"/>
                <a:sym typeface="Tahoma"/>
              </a:defRPr>
            </a:pPr>
            <a:r>
              <a:rPr dirty="0" err="1"/>
              <a:t>Bogazici</a:t>
            </a:r>
            <a:r>
              <a:rPr dirty="0"/>
              <a:t>, </a:t>
            </a:r>
            <a:r>
              <a:rPr dirty="0" err="1"/>
              <a:t>Koc</a:t>
            </a:r>
            <a:r>
              <a:rPr dirty="0"/>
              <a:t>;</a:t>
            </a:r>
          </a:p>
          <a:p>
            <a:pPr marL="341311" indent="-341311">
              <a:buClr>
                <a:srgbClr val="3333CC"/>
              </a:buClr>
              <a:buSzPct val="60000"/>
              <a:buFontTx/>
              <a:buChar char="■"/>
              <a:defRPr sz="2600">
                <a:latin typeface="Tahoma"/>
                <a:ea typeface="Tahoma"/>
                <a:cs typeface="Tahoma"/>
                <a:sym typeface="Tahoma"/>
              </a:defRPr>
            </a:pPr>
            <a:r>
              <a:rPr dirty="0" err="1"/>
              <a:t>Tsinghua</a:t>
            </a:r>
            <a:r>
              <a:rPr dirty="0"/>
              <a:t>, Shandong.</a:t>
            </a:r>
          </a:p>
        </p:txBody>
      </p:sp>
    </p:spTree>
  </p:cSld>
  <p:clrMapOvr>
    <a:masterClrMapping/>
  </p:clrMapOvr>
  <p:transition spd="med"/>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9" name="Rectangle 2"/>
          <p:cNvSpPr txBox="1">
            <a:spLocks noGrp="1"/>
          </p:cNvSpPr>
          <p:nvPr>
            <p:ph type="title" idx="4294967295"/>
          </p:nvPr>
        </p:nvSpPr>
        <p:spPr>
          <a:xfrm>
            <a:off x="1154112" y="457200"/>
            <a:ext cx="7793037" cy="1066800"/>
          </a:xfrm>
          <a:prstGeom prst="rect">
            <a:avLst/>
          </a:prstGeom>
        </p:spPr>
        <p:txBody>
          <a:bodyPr lIns="45714" tIns="45714" rIns="45714" bIns="45714" anchor="b"/>
          <a:lstStyle/>
          <a:p>
            <a:pPr algn="l" defTabSz="777240">
              <a:defRPr sz="2125">
                <a:solidFill>
                  <a:srgbClr val="333399"/>
                </a:solidFill>
                <a:latin typeface="Tahoma"/>
                <a:ea typeface="Tahoma"/>
                <a:cs typeface="Tahoma"/>
                <a:sym typeface="Tahoma"/>
              </a:defRPr>
            </a:pPr>
            <a:r>
              <a:t>BOTTOM LINE: </a:t>
            </a:r>
            <a:br/>
            <a:r>
              <a:t>BRINGING ADVANCED INDUSTRIAL EXPERIENCE INTO THE CLASSROOM</a:t>
            </a:r>
          </a:p>
        </p:txBody>
      </p:sp>
      <p:sp>
        <p:nvSpPr>
          <p:cNvPr id="2790" name="Rectangle 3"/>
          <p:cNvSpPr txBox="1">
            <a:spLocks noGrp="1"/>
          </p:cNvSpPr>
          <p:nvPr>
            <p:ph type="body" sz="half" idx="4294967295"/>
          </p:nvPr>
        </p:nvSpPr>
        <p:spPr>
          <a:xfrm>
            <a:off x="1182687" y="2017713"/>
            <a:ext cx="7772401" cy="4114801"/>
          </a:xfrm>
          <a:prstGeom prst="rect">
            <a:avLst/>
          </a:prstGeom>
        </p:spPr>
        <p:txBody>
          <a:bodyPr lIns="45714" tIns="45714" rIns="45714" bIns="45714"/>
          <a:lstStyle/>
          <a:p>
            <a:pPr marL="0" indent="0">
              <a:buSzTx/>
              <a:buNone/>
              <a:defRPr>
                <a:latin typeface="Tahoma"/>
                <a:ea typeface="Tahoma"/>
                <a:cs typeface="Tahoma"/>
                <a:sym typeface="Tahoma"/>
              </a:defRPr>
            </a:pPr>
            <a:endParaRPr/>
          </a:p>
        </p:txBody>
      </p:sp>
      <p:sp>
        <p:nvSpPr>
          <p:cNvPr id="2791" name="TextBox 1"/>
          <p:cNvSpPr txBox="1"/>
          <p:nvPr/>
        </p:nvSpPr>
        <p:spPr>
          <a:xfrm>
            <a:off x="72708" y="5959475"/>
            <a:ext cx="8492172"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Tahoma"/>
                <a:ea typeface="Tahoma"/>
                <a:cs typeface="Tahoma"/>
                <a:sym typeface="Tahoma"/>
              </a:defRPr>
            </a:lvl1pPr>
          </a:lstStyle>
          <a:p>
            <a:r>
              <a:t> </a:t>
            </a:r>
          </a:p>
        </p:txBody>
      </p:sp>
      <p:pic>
        <p:nvPicPr>
          <p:cNvPr id="2792" name="Picture 2" descr="Picture 2"/>
          <p:cNvPicPr>
            <a:picLocks noChangeAspect="1"/>
          </p:cNvPicPr>
          <p:nvPr/>
        </p:nvPicPr>
        <p:blipFill>
          <a:blip r:embed="rId2" cstate="print">
            <a:extLst/>
          </a:blip>
          <a:stretch>
            <a:fillRect/>
          </a:stretch>
        </p:blipFill>
        <p:spPr>
          <a:xfrm>
            <a:off x="709612" y="2328863"/>
            <a:ext cx="7724776" cy="1123951"/>
          </a:xfrm>
          <a:prstGeom prst="rect">
            <a:avLst/>
          </a:prstGeom>
          <a:ln w="12700">
            <a:miter lim="400000"/>
          </a:ln>
        </p:spPr>
      </p:pic>
      <p:sp>
        <p:nvSpPr>
          <p:cNvPr id="2793"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191</a:t>
            </a:fld>
            <a:endParaRPr/>
          </a:p>
        </p:txBody>
      </p:sp>
    </p:spTree>
  </p:cSld>
  <p:clrMapOvr>
    <a:masterClrMapping/>
  </p:clrMapOvr>
  <p:transition spd="med"/>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 name="Rectangle 2"/>
          <p:cNvSpPr txBox="1">
            <a:spLocks noGrp="1"/>
          </p:cNvSpPr>
          <p:nvPr>
            <p:ph type="title" idx="4294967295"/>
          </p:nvPr>
        </p:nvSpPr>
        <p:spPr>
          <a:xfrm>
            <a:off x="1154112" y="457200"/>
            <a:ext cx="7793037" cy="1066800"/>
          </a:xfrm>
          <a:prstGeom prst="rect">
            <a:avLst/>
          </a:prstGeom>
        </p:spPr>
        <p:txBody>
          <a:bodyPr lIns="45714" tIns="45714" rIns="45714" bIns="45714" anchor="b"/>
          <a:lstStyle/>
          <a:p>
            <a:pPr algn="l" defTabSz="777240">
              <a:defRPr sz="2125">
                <a:solidFill>
                  <a:srgbClr val="333399"/>
                </a:solidFill>
                <a:latin typeface="Tahoma"/>
                <a:ea typeface="Tahoma"/>
                <a:cs typeface="Tahoma"/>
                <a:sym typeface="Tahoma"/>
              </a:defRPr>
            </a:pPr>
            <a:r>
              <a:t>BOTTOM LINE: </a:t>
            </a:r>
            <a:br/>
            <a:r>
              <a:t>BRINGING ADVANCED INDUSTRIAL EXPERIENCE INTO THE CLASSROOM</a:t>
            </a:r>
          </a:p>
        </p:txBody>
      </p:sp>
      <p:sp>
        <p:nvSpPr>
          <p:cNvPr id="2796" name="Rectangle 3"/>
          <p:cNvSpPr txBox="1">
            <a:spLocks noGrp="1"/>
          </p:cNvSpPr>
          <p:nvPr>
            <p:ph type="body" sz="half" idx="4294967295"/>
          </p:nvPr>
        </p:nvSpPr>
        <p:spPr>
          <a:xfrm>
            <a:off x="1182687" y="2017713"/>
            <a:ext cx="7772401" cy="4114801"/>
          </a:xfrm>
          <a:prstGeom prst="rect">
            <a:avLst/>
          </a:prstGeom>
        </p:spPr>
        <p:txBody>
          <a:bodyPr lIns="45714" tIns="45714" rIns="45714" bIns="45714"/>
          <a:lstStyle/>
          <a:p>
            <a:pPr marL="0" indent="0">
              <a:buSzTx/>
              <a:buNone/>
              <a:defRPr>
                <a:latin typeface="Tahoma"/>
                <a:ea typeface="Tahoma"/>
                <a:cs typeface="Tahoma"/>
                <a:sym typeface="Tahoma"/>
              </a:defRPr>
            </a:pPr>
            <a:endParaRPr/>
          </a:p>
        </p:txBody>
      </p:sp>
      <p:sp>
        <p:nvSpPr>
          <p:cNvPr id="2797" name="TextBox 1"/>
          <p:cNvSpPr txBox="1"/>
          <p:nvPr/>
        </p:nvSpPr>
        <p:spPr>
          <a:xfrm>
            <a:off x="72708" y="5959475"/>
            <a:ext cx="8492172"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Tahoma"/>
                <a:ea typeface="Tahoma"/>
                <a:cs typeface="Tahoma"/>
                <a:sym typeface="Tahoma"/>
              </a:defRPr>
            </a:lvl1pPr>
          </a:lstStyle>
          <a:p>
            <a:r>
              <a:t> </a:t>
            </a:r>
          </a:p>
        </p:txBody>
      </p:sp>
      <p:pic>
        <p:nvPicPr>
          <p:cNvPr id="2798" name="Picture 2" descr="Picture 2"/>
          <p:cNvPicPr>
            <a:picLocks noChangeAspect="1"/>
          </p:cNvPicPr>
          <p:nvPr/>
        </p:nvPicPr>
        <p:blipFill>
          <a:blip r:embed="rId2" cstate="print">
            <a:extLst/>
          </a:blip>
          <a:stretch>
            <a:fillRect/>
          </a:stretch>
        </p:blipFill>
        <p:spPr>
          <a:xfrm>
            <a:off x="709612" y="2133600"/>
            <a:ext cx="7724776" cy="1123950"/>
          </a:xfrm>
          <a:prstGeom prst="rect">
            <a:avLst/>
          </a:prstGeom>
          <a:ln w="12700">
            <a:miter lim="400000"/>
          </a:ln>
        </p:spPr>
      </p:pic>
      <p:pic>
        <p:nvPicPr>
          <p:cNvPr id="2799" name="Picture 3" descr="Picture 3"/>
          <p:cNvPicPr>
            <a:picLocks noChangeAspect="1"/>
          </p:cNvPicPr>
          <p:nvPr/>
        </p:nvPicPr>
        <p:blipFill>
          <a:blip r:embed="rId3" cstate="print">
            <a:extLst/>
          </a:blip>
          <a:stretch>
            <a:fillRect/>
          </a:stretch>
        </p:blipFill>
        <p:spPr>
          <a:xfrm>
            <a:off x="1762125" y="3124200"/>
            <a:ext cx="5619750" cy="1219200"/>
          </a:xfrm>
          <a:prstGeom prst="rect">
            <a:avLst/>
          </a:prstGeom>
          <a:ln w="12700">
            <a:miter lim="400000"/>
          </a:ln>
        </p:spPr>
      </p:pic>
      <p:sp>
        <p:nvSpPr>
          <p:cNvPr id="2800"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192</a:t>
            </a:fld>
            <a:endParaRPr/>
          </a:p>
        </p:txBody>
      </p:sp>
    </p:spTree>
  </p:cSld>
  <p:clrMapOvr>
    <a:masterClrMapping/>
  </p:clrMapOvr>
  <p:transition spd="med"/>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2" name="Rectangle 2"/>
          <p:cNvSpPr txBox="1">
            <a:spLocks noGrp="1"/>
          </p:cNvSpPr>
          <p:nvPr>
            <p:ph type="title" idx="4294967295"/>
          </p:nvPr>
        </p:nvSpPr>
        <p:spPr>
          <a:xfrm>
            <a:off x="1154112" y="457200"/>
            <a:ext cx="7793037" cy="1066800"/>
          </a:xfrm>
          <a:prstGeom prst="rect">
            <a:avLst/>
          </a:prstGeom>
        </p:spPr>
        <p:txBody>
          <a:bodyPr lIns="45714" tIns="45714" rIns="45714" bIns="45714" anchor="b"/>
          <a:lstStyle/>
          <a:p>
            <a:pPr algn="l" defTabSz="777240">
              <a:defRPr sz="2125">
                <a:solidFill>
                  <a:srgbClr val="333399"/>
                </a:solidFill>
                <a:latin typeface="Tahoma"/>
                <a:ea typeface="Tahoma"/>
                <a:cs typeface="Tahoma"/>
                <a:sym typeface="Tahoma"/>
              </a:defRPr>
            </a:pPr>
            <a:r>
              <a:t>BOTTOM LINE: </a:t>
            </a:r>
            <a:br/>
            <a:r>
              <a:t>BRINGING ADVANCED INDUSTRIAL EXPERIENCE INTO THE CLASSROOM</a:t>
            </a:r>
          </a:p>
        </p:txBody>
      </p:sp>
      <p:sp>
        <p:nvSpPr>
          <p:cNvPr id="2803" name="Rectangle 3"/>
          <p:cNvSpPr txBox="1">
            <a:spLocks noGrp="1"/>
          </p:cNvSpPr>
          <p:nvPr>
            <p:ph type="body" sz="half" idx="4294967295"/>
          </p:nvPr>
        </p:nvSpPr>
        <p:spPr>
          <a:xfrm>
            <a:off x="1182687" y="2017713"/>
            <a:ext cx="7772401" cy="4114801"/>
          </a:xfrm>
          <a:prstGeom prst="rect">
            <a:avLst/>
          </a:prstGeom>
        </p:spPr>
        <p:txBody>
          <a:bodyPr lIns="45714" tIns="45714" rIns="45714" bIns="45714"/>
          <a:lstStyle/>
          <a:p>
            <a:pPr marL="0" indent="0">
              <a:buSzTx/>
              <a:buNone/>
              <a:defRPr>
                <a:latin typeface="Tahoma"/>
                <a:ea typeface="Tahoma"/>
                <a:cs typeface="Tahoma"/>
                <a:sym typeface="Tahoma"/>
              </a:defRPr>
            </a:pPr>
            <a:endParaRPr/>
          </a:p>
        </p:txBody>
      </p:sp>
      <p:sp>
        <p:nvSpPr>
          <p:cNvPr id="2804" name="TextBox 1"/>
          <p:cNvSpPr txBox="1"/>
          <p:nvPr/>
        </p:nvSpPr>
        <p:spPr>
          <a:xfrm>
            <a:off x="72708" y="5959475"/>
            <a:ext cx="8492172"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Tahoma"/>
                <a:ea typeface="Tahoma"/>
                <a:cs typeface="Tahoma"/>
                <a:sym typeface="Tahoma"/>
              </a:defRPr>
            </a:lvl1pPr>
          </a:lstStyle>
          <a:p>
            <a:r>
              <a:t> </a:t>
            </a:r>
          </a:p>
        </p:txBody>
      </p:sp>
      <p:pic>
        <p:nvPicPr>
          <p:cNvPr id="2805" name="Picture 2" descr="Picture 2"/>
          <p:cNvPicPr>
            <a:picLocks noChangeAspect="1"/>
          </p:cNvPicPr>
          <p:nvPr/>
        </p:nvPicPr>
        <p:blipFill>
          <a:blip r:embed="rId2" cstate="print">
            <a:extLst/>
          </a:blip>
          <a:stretch>
            <a:fillRect/>
          </a:stretch>
        </p:blipFill>
        <p:spPr>
          <a:xfrm>
            <a:off x="709612" y="2133600"/>
            <a:ext cx="7724776" cy="1123950"/>
          </a:xfrm>
          <a:prstGeom prst="rect">
            <a:avLst/>
          </a:prstGeom>
          <a:ln w="12700">
            <a:miter lim="400000"/>
          </a:ln>
        </p:spPr>
      </p:pic>
      <p:pic>
        <p:nvPicPr>
          <p:cNvPr id="2806" name="Picture 3" descr="Picture 3"/>
          <p:cNvPicPr>
            <a:picLocks noChangeAspect="1"/>
          </p:cNvPicPr>
          <p:nvPr/>
        </p:nvPicPr>
        <p:blipFill>
          <a:blip r:embed="rId3" cstate="print">
            <a:extLst/>
          </a:blip>
          <a:stretch>
            <a:fillRect/>
          </a:stretch>
        </p:blipFill>
        <p:spPr>
          <a:xfrm>
            <a:off x="1762125" y="3124200"/>
            <a:ext cx="5619750" cy="1219200"/>
          </a:xfrm>
          <a:prstGeom prst="rect">
            <a:avLst/>
          </a:prstGeom>
          <a:ln w="12700">
            <a:miter lim="400000"/>
          </a:ln>
        </p:spPr>
      </p:pic>
      <p:pic>
        <p:nvPicPr>
          <p:cNvPr id="2807" name="Picture 4" descr="Picture 4"/>
          <p:cNvPicPr>
            <a:picLocks noChangeAspect="1"/>
          </p:cNvPicPr>
          <p:nvPr/>
        </p:nvPicPr>
        <p:blipFill>
          <a:blip r:embed="rId4" cstate="print">
            <a:extLst/>
          </a:blip>
          <a:stretch>
            <a:fillRect/>
          </a:stretch>
        </p:blipFill>
        <p:spPr>
          <a:xfrm>
            <a:off x="3581400" y="4248150"/>
            <a:ext cx="1716089" cy="2452689"/>
          </a:xfrm>
          <a:prstGeom prst="rect">
            <a:avLst/>
          </a:prstGeom>
          <a:ln w="12700">
            <a:miter lim="400000"/>
          </a:ln>
        </p:spPr>
      </p:pic>
      <p:sp>
        <p:nvSpPr>
          <p:cNvPr id="2808"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193</a:t>
            </a:fld>
            <a:endParaRPr/>
          </a:p>
        </p:txBody>
      </p:sp>
    </p:spTree>
  </p:cSld>
  <p:clrMapOvr>
    <a:masterClrMapping/>
  </p:clrMapOvr>
  <p:transition spd="med"/>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0" name="Rectangle 2"/>
          <p:cNvSpPr txBox="1">
            <a:spLocks noGrp="1"/>
          </p:cNvSpPr>
          <p:nvPr>
            <p:ph type="title" idx="4294967295"/>
          </p:nvPr>
        </p:nvSpPr>
        <p:spPr>
          <a:xfrm>
            <a:off x="1154112" y="457200"/>
            <a:ext cx="7793037" cy="1066800"/>
          </a:xfrm>
          <a:prstGeom prst="rect">
            <a:avLst/>
          </a:prstGeom>
        </p:spPr>
        <p:txBody>
          <a:bodyPr lIns="45714" tIns="45714" rIns="45714" bIns="45714" anchor="b"/>
          <a:lstStyle/>
          <a:p>
            <a:pPr algn="l" defTabSz="777240">
              <a:defRPr sz="2125">
                <a:solidFill>
                  <a:srgbClr val="333399"/>
                </a:solidFill>
                <a:latin typeface="Tahoma"/>
                <a:ea typeface="Tahoma"/>
                <a:cs typeface="Tahoma"/>
                <a:sym typeface="Tahoma"/>
              </a:defRPr>
            </a:pPr>
            <a:r>
              <a:t>BOTTOM LINE: </a:t>
            </a:r>
            <a:br/>
            <a:r>
              <a:t>BRINGING ADVANCED INDUSTRIAL EXPERIENCE INTO THE CLASSROOM (2)</a:t>
            </a:r>
          </a:p>
        </p:txBody>
      </p:sp>
      <p:sp>
        <p:nvSpPr>
          <p:cNvPr id="2811" name="Rectangle 3"/>
          <p:cNvSpPr txBox="1">
            <a:spLocks noGrp="1"/>
          </p:cNvSpPr>
          <p:nvPr>
            <p:ph type="body" sz="half" idx="4294967295"/>
          </p:nvPr>
        </p:nvSpPr>
        <p:spPr>
          <a:xfrm>
            <a:off x="1182687" y="2017713"/>
            <a:ext cx="7772401" cy="4114801"/>
          </a:xfrm>
          <a:prstGeom prst="rect">
            <a:avLst/>
          </a:prstGeom>
        </p:spPr>
        <p:txBody>
          <a:bodyPr lIns="45714" tIns="45714" rIns="45714" bIns="45714"/>
          <a:lstStyle/>
          <a:p>
            <a:pPr marL="0" indent="0">
              <a:buSzTx/>
              <a:buNone/>
              <a:defRPr>
                <a:latin typeface="Tahoma"/>
                <a:ea typeface="Tahoma"/>
                <a:cs typeface="Tahoma"/>
                <a:sym typeface="Tahoma"/>
              </a:defRPr>
            </a:pPr>
            <a:endParaRPr/>
          </a:p>
        </p:txBody>
      </p:sp>
      <p:sp>
        <p:nvSpPr>
          <p:cNvPr id="2812" name="TextBox 1"/>
          <p:cNvSpPr txBox="1"/>
          <p:nvPr/>
        </p:nvSpPr>
        <p:spPr>
          <a:xfrm>
            <a:off x="72708" y="5959475"/>
            <a:ext cx="8492172"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Tahoma"/>
                <a:ea typeface="Tahoma"/>
                <a:cs typeface="Tahoma"/>
                <a:sym typeface="Tahoma"/>
              </a:defRPr>
            </a:lvl1pPr>
          </a:lstStyle>
          <a:p>
            <a:r>
              <a:t> </a:t>
            </a:r>
          </a:p>
        </p:txBody>
      </p:sp>
      <p:pic>
        <p:nvPicPr>
          <p:cNvPr id="2813" name="Picture 3" descr="Picture 3"/>
          <p:cNvPicPr>
            <a:picLocks noChangeAspect="1"/>
          </p:cNvPicPr>
          <p:nvPr/>
        </p:nvPicPr>
        <p:blipFill>
          <a:blip r:embed="rId2" cstate="print">
            <a:extLst/>
          </a:blip>
          <a:stretch>
            <a:fillRect/>
          </a:stretch>
        </p:blipFill>
        <p:spPr>
          <a:xfrm>
            <a:off x="690562" y="2533650"/>
            <a:ext cx="7762876" cy="895350"/>
          </a:xfrm>
          <a:prstGeom prst="rect">
            <a:avLst/>
          </a:prstGeom>
          <a:ln w="12700">
            <a:miter lim="400000"/>
          </a:ln>
        </p:spPr>
      </p:pic>
    </p:spTree>
  </p:cSld>
  <p:clrMapOvr>
    <a:masterClrMapping/>
  </p:clrMapOvr>
  <p:transition spd="med"/>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5" name="Rectangle 2"/>
          <p:cNvSpPr txBox="1">
            <a:spLocks noGrp="1"/>
          </p:cNvSpPr>
          <p:nvPr>
            <p:ph type="title" idx="4294967295"/>
          </p:nvPr>
        </p:nvSpPr>
        <p:spPr>
          <a:xfrm>
            <a:off x="1154112" y="457200"/>
            <a:ext cx="7793037" cy="1066800"/>
          </a:xfrm>
          <a:prstGeom prst="rect">
            <a:avLst/>
          </a:prstGeom>
        </p:spPr>
        <p:txBody>
          <a:bodyPr lIns="45714" tIns="45714" rIns="45714" bIns="45714" anchor="b"/>
          <a:lstStyle/>
          <a:p>
            <a:pPr algn="l" defTabSz="777240">
              <a:defRPr sz="2125">
                <a:solidFill>
                  <a:srgbClr val="333399"/>
                </a:solidFill>
                <a:latin typeface="Tahoma"/>
                <a:ea typeface="Tahoma"/>
                <a:cs typeface="Tahoma"/>
                <a:sym typeface="Tahoma"/>
              </a:defRPr>
            </a:pPr>
            <a:r>
              <a:t>BOTTOM LINE: </a:t>
            </a:r>
            <a:br/>
            <a:r>
              <a:t>BRINGING ADVANCED INDUSTRIAL EXPERIENCE INTO THE CLASSROOM (2)</a:t>
            </a:r>
          </a:p>
        </p:txBody>
      </p:sp>
      <p:sp>
        <p:nvSpPr>
          <p:cNvPr id="2816" name="Rectangle 3"/>
          <p:cNvSpPr txBox="1">
            <a:spLocks noGrp="1"/>
          </p:cNvSpPr>
          <p:nvPr>
            <p:ph type="body" sz="half" idx="4294967295"/>
          </p:nvPr>
        </p:nvSpPr>
        <p:spPr>
          <a:xfrm>
            <a:off x="1182687" y="2017713"/>
            <a:ext cx="7772401" cy="4114801"/>
          </a:xfrm>
          <a:prstGeom prst="rect">
            <a:avLst/>
          </a:prstGeom>
        </p:spPr>
        <p:txBody>
          <a:bodyPr lIns="45714" tIns="45714" rIns="45714" bIns="45714"/>
          <a:lstStyle/>
          <a:p>
            <a:pPr marL="0" indent="0">
              <a:buSzTx/>
              <a:buNone/>
              <a:defRPr>
                <a:latin typeface="Tahoma"/>
                <a:ea typeface="Tahoma"/>
                <a:cs typeface="Tahoma"/>
                <a:sym typeface="Tahoma"/>
              </a:defRPr>
            </a:pPr>
            <a:endParaRPr/>
          </a:p>
        </p:txBody>
      </p:sp>
      <p:sp>
        <p:nvSpPr>
          <p:cNvPr id="2817" name="TextBox 1"/>
          <p:cNvSpPr txBox="1"/>
          <p:nvPr/>
        </p:nvSpPr>
        <p:spPr>
          <a:xfrm>
            <a:off x="72708" y="5959475"/>
            <a:ext cx="8492172"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Tahoma"/>
                <a:ea typeface="Tahoma"/>
                <a:cs typeface="Tahoma"/>
                <a:sym typeface="Tahoma"/>
              </a:defRPr>
            </a:lvl1pPr>
          </a:lstStyle>
          <a:p>
            <a:r>
              <a:t> </a:t>
            </a:r>
          </a:p>
        </p:txBody>
      </p:sp>
      <p:pic>
        <p:nvPicPr>
          <p:cNvPr id="2818" name="Picture 3" descr="Picture 3"/>
          <p:cNvPicPr>
            <a:picLocks noChangeAspect="1"/>
          </p:cNvPicPr>
          <p:nvPr/>
        </p:nvPicPr>
        <p:blipFill>
          <a:blip r:embed="rId2" cstate="print">
            <a:extLst/>
          </a:blip>
          <a:stretch>
            <a:fillRect/>
          </a:stretch>
        </p:blipFill>
        <p:spPr>
          <a:xfrm>
            <a:off x="690562" y="2533650"/>
            <a:ext cx="7762876" cy="895350"/>
          </a:xfrm>
          <a:prstGeom prst="rect">
            <a:avLst/>
          </a:prstGeom>
          <a:ln w="12700">
            <a:miter lim="400000"/>
          </a:ln>
        </p:spPr>
      </p:pic>
      <p:pic>
        <p:nvPicPr>
          <p:cNvPr id="2819" name="Picture 2" descr="Picture 2"/>
          <p:cNvPicPr>
            <a:picLocks noChangeAspect="1"/>
          </p:cNvPicPr>
          <p:nvPr/>
        </p:nvPicPr>
        <p:blipFill>
          <a:blip r:embed="rId3" cstate="print">
            <a:extLst/>
          </a:blip>
          <a:stretch>
            <a:fillRect/>
          </a:stretch>
        </p:blipFill>
        <p:spPr>
          <a:xfrm>
            <a:off x="1524000" y="3657600"/>
            <a:ext cx="5722938" cy="1069975"/>
          </a:xfrm>
          <a:prstGeom prst="rect">
            <a:avLst/>
          </a:prstGeom>
          <a:ln w="12700">
            <a:miter lim="400000"/>
          </a:ln>
        </p:spPr>
      </p:pic>
    </p:spTree>
  </p:cSld>
  <p:clrMapOvr>
    <a:masterClrMapping/>
  </p:clrMapOvr>
  <p:transition spd="med"/>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1" name="Rectangle 2"/>
          <p:cNvSpPr txBox="1">
            <a:spLocks noGrp="1"/>
          </p:cNvSpPr>
          <p:nvPr>
            <p:ph type="title" idx="4294967295"/>
          </p:nvPr>
        </p:nvSpPr>
        <p:spPr>
          <a:xfrm>
            <a:off x="1154112" y="457200"/>
            <a:ext cx="7793037" cy="1066800"/>
          </a:xfrm>
          <a:prstGeom prst="rect">
            <a:avLst/>
          </a:prstGeom>
        </p:spPr>
        <p:txBody>
          <a:bodyPr lIns="45714" tIns="45714" rIns="45714" bIns="45714" anchor="b"/>
          <a:lstStyle/>
          <a:p>
            <a:pPr algn="l" defTabSz="777240">
              <a:defRPr sz="2125">
                <a:solidFill>
                  <a:srgbClr val="333399"/>
                </a:solidFill>
                <a:latin typeface="Tahoma"/>
                <a:ea typeface="Tahoma"/>
                <a:cs typeface="Tahoma"/>
                <a:sym typeface="Tahoma"/>
              </a:defRPr>
            </a:pPr>
            <a:r>
              <a:t>BOTTOM LINE: </a:t>
            </a:r>
            <a:br/>
            <a:r>
              <a:t>BRINGING ADVANCED INDUSTRIAL EXPERIENCE INTO THE CLASSROOM (2)</a:t>
            </a:r>
          </a:p>
        </p:txBody>
      </p:sp>
      <p:sp>
        <p:nvSpPr>
          <p:cNvPr id="2822" name="Rectangle 3"/>
          <p:cNvSpPr txBox="1">
            <a:spLocks noGrp="1"/>
          </p:cNvSpPr>
          <p:nvPr>
            <p:ph type="body" sz="half" idx="4294967295"/>
          </p:nvPr>
        </p:nvSpPr>
        <p:spPr>
          <a:xfrm>
            <a:off x="1182687" y="2017713"/>
            <a:ext cx="7772401" cy="4114801"/>
          </a:xfrm>
          <a:prstGeom prst="rect">
            <a:avLst/>
          </a:prstGeom>
        </p:spPr>
        <p:txBody>
          <a:bodyPr lIns="45714" tIns="45714" rIns="45714" bIns="45714"/>
          <a:lstStyle/>
          <a:p>
            <a:pPr marL="0" indent="0">
              <a:buSzTx/>
              <a:buNone/>
              <a:defRPr>
                <a:latin typeface="Tahoma"/>
                <a:ea typeface="Tahoma"/>
                <a:cs typeface="Tahoma"/>
                <a:sym typeface="Tahoma"/>
              </a:defRPr>
            </a:pPr>
            <a:endParaRPr/>
          </a:p>
        </p:txBody>
      </p:sp>
      <p:sp>
        <p:nvSpPr>
          <p:cNvPr id="2823" name="TextBox 1"/>
          <p:cNvSpPr txBox="1"/>
          <p:nvPr/>
        </p:nvSpPr>
        <p:spPr>
          <a:xfrm>
            <a:off x="72708" y="5959475"/>
            <a:ext cx="8492172"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Tahoma"/>
                <a:ea typeface="Tahoma"/>
                <a:cs typeface="Tahoma"/>
                <a:sym typeface="Tahoma"/>
              </a:defRPr>
            </a:lvl1pPr>
          </a:lstStyle>
          <a:p>
            <a:r>
              <a:t> </a:t>
            </a:r>
          </a:p>
        </p:txBody>
      </p:sp>
      <p:pic>
        <p:nvPicPr>
          <p:cNvPr id="2824" name="Picture 3" descr="Picture 3"/>
          <p:cNvPicPr>
            <a:picLocks noChangeAspect="1"/>
          </p:cNvPicPr>
          <p:nvPr/>
        </p:nvPicPr>
        <p:blipFill>
          <a:blip r:embed="rId2" cstate="print">
            <a:extLst/>
          </a:blip>
          <a:stretch>
            <a:fillRect/>
          </a:stretch>
        </p:blipFill>
        <p:spPr>
          <a:xfrm>
            <a:off x="652462" y="2085975"/>
            <a:ext cx="7764463" cy="895350"/>
          </a:xfrm>
          <a:prstGeom prst="rect">
            <a:avLst/>
          </a:prstGeom>
          <a:ln w="12700">
            <a:miter lim="400000"/>
          </a:ln>
        </p:spPr>
      </p:pic>
      <p:pic>
        <p:nvPicPr>
          <p:cNvPr id="2825" name="Picture 2" descr="Picture 2"/>
          <p:cNvPicPr>
            <a:picLocks noChangeAspect="1"/>
          </p:cNvPicPr>
          <p:nvPr/>
        </p:nvPicPr>
        <p:blipFill>
          <a:blip r:embed="rId3" cstate="print">
            <a:extLst/>
          </a:blip>
          <a:stretch>
            <a:fillRect/>
          </a:stretch>
        </p:blipFill>
        <p:spPr>
          <a:xfrm>
            <a:off x="1603375" y="3014663"/>
            <a:ext cx="5722938" cy="1069976"/>
          </a:xfrm>
          <a:prstGeom prst="rect">
            <a:avLst/>
          </a:prstGeom>
          <a:ln w="12700">
            <a:miter lim="400000"/>
          </a:ln>
        </p:spPr>
      </p:pic>
      <p:pic>
        <p:nvPicPr>
          <p:cNvPr id="2826" name="Picture 4" descr="Picture 4"/>
          <p:cNvPicPr>
            <a:picLocks noChangeAspect="1"/>
          </p:cNvPicPr>
          <p:nvPr/>
        </p:nvPicPr>
        <p:blipFill>
          <a:blip r:embed="rId4" cstate="print">
            <a:extLst/>
          </a:blip>
          <a:stretch>
            <a:fillRect/>
          </a:stretch>
        </p:blipFill>
        <p:spPr>
          <a:xfrm>
            <a:off x="615950" y="4256087"/>
            <a:ext cx="8085139" cy="2373313"/>
          </a:xfrm>
          <a:prstGeom prst="rect">
            <a:avLst/>
          </a:prstGeom>
          <a:ln w="12700">
            <a:miter lim="400000"/>
          </a:ln>
        </p:spPr>
      </p:pic>
    </p:spTree>
  </p:cSld>
  <p:clrMapOvr>
    <a:masterClrMapping/>
  </p:clrMapOvr>
  <p:transition spd="med"/>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8"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197</a:t>
            </a:fld>
            <a:endParaRPr/>
          </a:p>
        </p:txBody>
      </p:sp>
      <p:sp>
        <p:nvSpPr>
          <p:cNvPr id="2829" name="Rectangle 2"/>
          <p:cNvSpPr txBox="1">
            <a:spLocks noGrp="1"/>
          </p:cNvSpPr>
          <p:nvPr>
            <p:ph type="title" idx="4294967295"/>
          </p:nvPr>
        </p:nvSpPr>
        <p:spPr>
          <a:xfrm>
            <a:off x="1154112" y="457200"/>
            <a:ext cx="7793037" cy="1066800"/>
          </a:xfrm>
          <a:prstGeom prst="rect">
            <a:avLst/>
          </a:prstGeom>
        </p:spPr>
        <p:txBody>
          <a:bodyPr lIns="45714" tIns="45714" rIns="45714" bIns="45714" anchor="b"/>
          <a:lstStyle/>
          <a:p>
            <a:pPr algn="l" defTabSz="777240">
              <a:defRPr sz="2125">
                <a:solidFill>
                  <a:srgbClr val="333399"/>
                </a:solidFill>
                <a:latin typeface="Tahoma"/>
                <a:ea typeface="Tahoma"/>
                <a:cs typeface="Tahoma"/>
                <a:sym typeface="Tahoma"/>
              </a:defRPr>
            </a:pPr>
            <a:r>
              <a:t>BOTTOM LINE: </a:t>
            </a:r>
            <a:br/>
            <a:r>
              <a:t>BRINGING ADVANCED INDUSTRIAL EXPERIENCE INTO THE CLASSROOM (3)</a:t>
            </a:r>
          </a:p>
        </p:txBody>
      </p:sp>
      <p:sp>
        <p:nvSpPr>
          <p:cNvPr id="2830" name="Rectangle 3"/>
          <p:cNvSpPr txBox="1">
            <a:spLocks noGrp="1"/>
          </p:cNvSpPr>
          <p:nvPr>
            <p:ph type="body" sz="half" idx="4294967295"/>
          </p:nvPr>
        </p:nvSpPr>
        <p:spPr>
          <a:xfrm>
            <a:off x="1182687" y="2017713"/>
            <a:ext cx="7772401" cy="4114801"/>
          </a:xfrm>
          <a:prstGeom prst="rect">
            <a:avLst/>
          </a:prstGeom>
        </p:spPr>
        <p:txBody>
          <a:bodyPr lIns="45714" tIns="45714" rIns="45714" bIns="45714"/>
          <a:lstStyle/>
          <a:p>
            <a:pPr marL="0" indent="0">
              <a:buSzTx/>
              <a:buNone/>
              <a:defRPr>
                <a:latin typeface="Tahoma"/>
                <a:ea typeface="Tahoma"/>
                <a:cs typeface="Tahoma"/>
                <a:sym typeface="Tahoma"/>
              </a:defRPr>
            </a:pPr>
            <a:endParaRPr dirty="0"/>
          </a:p>
        </p:txBody>
      </p:sp>
      <p:sp>
        <p:nvSpPr>
          <p:cNvPr id="2831" name="TextBox 1"/>
          <p:cNvSpPr txBox="1"/>
          <p:nvPr/>
        </p:nvSpPr>
        <p:spPr>
          <a:xfrm>
            <a:off x="72708" y="5959475"/>
            <a:ext cx="8492172"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Tahoma"/>
                <a:ea typeface="Tahoma"/>
                <a:cs typeface="Tahoma"/>
                <a:sym typeface="Tahoma"/>
              </a:defRPr>
            </a:lvl1pPr>
          </a:lstStyle>
          <a:p>
            <a:r>
              <a:t> </a:t>
            </a:r>
          </a:p>
        </p:txBody>
      </p:sp>
      <p:pic>
        <p:nvPicPr>
          <p:cNvPr id="2832" name="Picture 2" descr="Picture 2"/>
          <p:cNvPicPr>
            <a:picLocks noChangeAspect="1"/>
          </p:cNvPicPr>
          <p:nvPr/>
        </p:nvPicPr>
        <p:blipFill>
          <a:blip r:embed="rId2" cstate="print">
            <a:extLst/>
          </a:blip>
          <a:stretch>
            <a:fillRect/>
          </a:stretch>
        </p:blipFill>
        <p:spPr>
          <a:xfrm>
            <a:off x="685800" y="2209800"/>
            <a:ext cx="7515225" cy="752475"/>
          </a:xfrm>
          <a:prstGeom prst="rect">
            <a:avLst/>
          </a:prstGeom>
          <a:ln w="12700">
            <a:miter lim="400000"/>
          </a:ln>
        </p:spPr>
      </p:pic>
    </p:spTree>
  </p:cSld>
  <p:clrMapOvr>
    <a:masterClrMapping/>
  </p:clrMapOvr>
  <p:transition spd="med"/>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4"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198</a:t>
            </a:fld>
            <a:endParaRPr/>
          </a:p>
        </p:txBody>
      </p:sp>
      <p:sp>
        <p:nvSpPr>
          <p:cNvPr id="2835" name="Rectangle 2"/>
          <p:cNvSpPr txBox="1">
            <a:spLocks noGrp="1"/>
          </p:cNvSpPr>
          <p:nvPr>
            <p:ph type="title" idx="4294967295"/>
          </p:nvPr>
        </p:nvSpPr>
        <p:spPr>
          <a:xfrm>
            <a:off x="1154112" y="457200"/>
            <a:ext cx="7793037" cy="1066800"/>
          </a:xfrm>
          <a:prstGeom prst="rect">
            <a:avLst/>
          </a:prstGeom>
        </p:spPr>
        <p:txBody>
          <a:bodyPr lIns="45714" tIns="45714" rIns="45714" bIns="45714" anchor="b"/>
          <a:lstStyle/>
          <a:p>
            <a:pPr algn="l" defTabSz="777240">
              <a:defRPr sz="2125">
                <a:solidFill>
                  <a:srgbClr val="333399"/>
                </a:solidFill>
                <a:latin typeface="Tahoma"/>
                <a:ea typeface="Tahoma"/>
                <a:cs typeface="Tahoma"/>
                <a:sym typeface="Tahoma"/>
              </a:defRPr>
            </a:pPr>
            <a:r>
              <a:t>BOTTOM LINE: </a:t>
            </a:r>
            <a:br/>
            <a:r>
              <a:t>BRINGING ADVANCED INDUSTRIAL EXPERIENCE INTO THE CLASSROOM (3)</a:t>
            </a:r>
          </a:p>
        </p:txBody>
      </p:sp>
      <p:sp>
        <p:nvSpPr>
          <p:cNvPr id="2836" name="Rectangle 3"/>
          <p:cNvSpPr txBox="1">
            <a:spLocks noGrp="1"/>
          </p:cNvSpPr>
          <p:nvPr>
            <p:ph type="body" sz="half" idx="4294967295"/>
          </p:nvPr>
        </p:nvSpPr>
        <p:spPr>
          <a:xfrm>
            <a:off x="1182687" y="2017713"/>
            <a:ext cx="7772401" cy="4114801"/>
          </a:xfrm>
          <a:prstGeom prst="rect">
            <a:avLst/>
          </a:prstGeom>
        </p:spPr>
        <p:txBody>
          <a:bodyPr lIns="45714" tIns="45714" rIns="45714" bIns="45714"/>
          <a:lstStyle/>
          <a:p>
            <a:pPr marL="0" indent="0">
              <a:buSzTx/>
              <a:buNone/>
              <a:defRPr>
                <a:latin typeface="Tahoma"/>
                <a:ea typeface="Tahoma"/>
                <a:cs typeface="Tahoma"/>
                <a:sym typeface="Tahoma"/>
              </a:defRPr>
            </a:pPr>
            <a:endParaRPr/>
          </a:p>
        </p:txBody>
      </p:sp>
      <p:sp>
        <p:nvSpPr>
          <p:cNvPr id="2837" name="TextBox 1"/>
          <p:cNvSpPr txBox="1"/>
          <p:nvPr/>
        </p:nvSpPr>
        <p:spPr>
          <a:xfrm>
            <a:off x="72708" y="5959475"/>
            <a:ext cx="8492172"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Tahoma"/>
                <a:ea typeface="Tahoma"/>
                <a:cs typeface="Tahoma"/>
                <a:sym typeface="Tahoma"/>
              </a:defRPr>
            </a:lvl1pPr>
          </a:lstStyle>
          <a:p>
            <a:r>
              <a:t> </a:t>
            </a:r>
          </a:p>
        </p:txBody>
      </p:sp>
      <p:pic>
        <p:nvPicPr>
          <p:cNvPr id="2838" name="Picture 2" descr="Picture 2"/>
          <p:cNvPicPr>
            <a:picLocks noChangeAspect="1"/>
          </p:cNvPicPr>
          <p:nvPr/>
        </p:nvPicPr>
        <p:blipFill>
          <a:blip r:embed="rId2" cstate="print">
            <a:extLst/>
          </a:blip>
          <a:stretch>
            <a:fillRect/>
          </a:stretch>
        </p:blipFill>
        <p:spPr>
          <a:xfrm>
            <a:off x="685800" y="2209800"/>
            <a:ext cx="7515225" cy="752475"/>
          </a:xfrm>
          <a:prstGeom prst="rect">
            <a:avLst/>
          </a:prstGeom>
          <a:ln w="12700">
            <a:miter lim="400000"/>
          </a:ln>
        </p:spPr>
      </p:pic>
      <p:pic>
        <p:nvPicPr>
          <p:cNvPr id="2839" name="Picture 3" descr="Picture 3"/>
          <p:cNvPicPr>
            <a:picLocks noChangeAspect="1"/>
          </p:cNvPicPr>
          <p:nvPr/>
        </p:nvPicPr>
        <p:blipFill>
          <a:blip r:embed="rId3" cstate="print">
            <a:extLst/>
          </a:blip>
          <a:stretch>
            <a:fillRect/>
          </a:stretch>
        </p:blipFill>
        <p:spPr>
          <a:xfrm>
            <a:off x="2047875" y="3048000"/>
            <a:ext cx="5048250" cy="923925"/>
          </a:xfrm>
          <a:prstGeom prst="rect">
            <a:avLst/>
          </a:prstGeom>
          <a:ln w="12700">
            <a:miter lim="400000"/>
          </a:ln>
        </p:spPr>
      </p:pic>
    </p:spTree>
  </p:cSld>
  <p:clrMapOvr>
    <a:masterClrMapping/>
  </p:clrMapOvr>
  <p:transition spd="med"/>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1"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199</a:t>
            </a:fld>
            <a:endParaRPr/>
          </a:p>
        </p:txBody>
      </p:sp>
      <p:sp>
        <p:nvSpPr>
          <p:cNvPr id="2842" name="Rectangle 2"/>
          <p:cNvSpPr txBox="1">
            <a:spLocks noGrp="1"/>
          </p:cNvSpPr>
          <p:nvPr>
            <p:ph type="title" idx="4294967295"/>
          </p:nvPr>
        </p:nvSpPr>
        <p:spPr>
          <a:xfrm>
            <a:off x="1154112" y="457200"/>
            <a:ext cx="7793037" cy="1066800"/>
          </a:xfrm>
          <a:prstGeom prst="rect">
            <a:avLst/>
          </a:prstGeom>
        </p:spPr>
        <p:txBody>
          <a:bodyPr lIns="45714" tIns="45714" rIns="45714" bIns="45714" anchor="b"/>
          <a:lstStyle/>
          <a:p>
            <a:pPr algn="l" defTabSz="777240">
              <a:defRPr sz="2125">
                <a:solidFill>
                  <a:srgbClr val="333399"/>
                </a:solidFill>
                <a:latin typeface="Tahoma"/>
                <a:ea typeface="Tahoma"/>
                <a:cs typeface="Tahoma"/>
                <a:sym typeface="Tahoma"/>
              </a:defRPr>
            </a:pPr>
            <a:r>
              <a:t>BOTTOM LINE: </a:t>
            </a:r>
            <a:br/>
            <a:r>
              <a:t>BRINGING ADVANCED INDUSTRIAL EXPERIENCE INTO THE CLASSROOM (3)</a:t>
            </a:r>
          </a:p>
        </p:txBody>
      </p:sp>
      <p:sp>
        <p:nvSpPr>
          <p:cNvPr id="2843" name="Rectangle 3"/>
          <p:cNvSpPr txBox="1">
            <a:spLocks noGrp="1"/>
          </p:cNvSpPr>
          <p:nvPr>
            <p:ph type="body" sz="half" idx="4294967295"/>
          </p:nvPr>
        </p:nvSpPr>
        <p:spPr>
          <a:xfrm>
            <a:off x="1182687" y="2017713"/>
            <a:ext cx="7772401" cy="4114801"/>
          </a:xfrm>
          <a:prstGeom prst="rect">
            <a:avLst/>
          </a:prstGeom>
        </p:spPr>
        <p:txBody>
          <a:bodyPr lIns="45714" tIns="45714" rIns="45714" bIns="45714"/>
          <a:lstStyle/>
          <a:p>
            <a:pPr marL="0" indent="0">
              <a:buSzTx/>
              <a:buNone/>
              <a:defRPr>
                <a:latin typeface="Tahoma"/>
                <a:ea typeface="Tahoma"/>
                <a:cs typeface="Tahoma"/>
                <a:sym typeface="Tahoma"/>
              </a:defRPr>
            </a:pPr>
            <a:endParaRPr/>
          </a:p>
        </p:txBody>
      </p:sp>
      <p:sp>
        <p:nvSpPr>
          <p:cNvPr id="2844" name="TextBox 1"/>
          <p:cNvSpPr txBox="1"/>
          <p:nvPr/>
        </p:nvSpPr>
        <p:spPr>
          <a:xfrm>
            <a:off x="72708" y="5959475"/>
            <a:ext cx="8492172"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Tahoma"/>
                <a:ea typeface="Tahoma"/>
                <a:cs typeface="Tahoma"/>
                <a:sym typeface="Tahoma"/>
              </a:defRPr>
            </a:lvl1pPr>
          </a:lstStyle>
          <a:p>
            <a:r>
              <a:t> </a:t>
            </a:r>
          </a:p>
        </p:txBody>
      </p:sp>
      <p:pic>
        <p:nvPicPr>
          <p:cNvPr id="2845" name="Picture 2" descr="Picture 2"/>
          <p:cNvPicPr>
            <a:picLocks noChangeAspect="1"/>
          </p:cNvPicPr>
          <p:nvPr/>
        </p:nvPicPr>
        <p:blipFill>
          <a:blip r:embed="rId2" cstate="print">
            <a:extLst/>
          </a:blip>
          <a:stretch>
            <a:fillRect/>
          </a:stretch>
        </p:blipFill>
        <p:spPr>
          <a:xfrm>
            <a:off x="685800" y="2209800"/>
            <a:ext cx="7515225" cy="752475"/>
          </a:xfrm>
          <a:prstGeom prst="rect">
            <a:avLst/>
          </a:prstGeom>
          <a:ln w="12700">
            <a:miter lim="400000"/>
          </a:ln>
        </p:spPr>
      </p:pic>
      <p:pic>
        <p:nvPicPr>
          <p:cNvPr id="2846" name="Picture 3" descr="Picture 3"/>
          <p:cNvPicPr>
            <a:picLocks noChangeAspect="1"/>
          </p:cNvPicPr>
          <p:nvPr/>
        </p:nvPicPr>
        <p:blipFill>
          <a:blip r:embed="rId3" cstate="print">
            <a:extLst/>
          </a:blip>
          <a:stretch>
            <a:fillRect/>
          </a:stretch>
        </p:blipFill>
        <p:spPr>
          <a:xfrm>
            <a:off x="2047875" y="3048000"/>
            <a:ext cx="5048250" cy="923925"/>
          </a:xfrm>
          <a:prstGeom prst="rect">
            <a:avLst/>
          </a:prstGeom>
          <a:ln w="12700">
            <a:miter lim="400000"/>
          </a:ln>
        </p:spPr>
      </p:pic>
      <p:sp>
        <p:nvSpPr>
          <p:cNvPr id="2847" name="TextBox 4"/>
          <p:cNvSpPr txBox="1"/>
          <p:nvPr/>
        </p:nvSpPr>
        <p:spPr>
          <a:xfrm>
            <a:off x="1283969" y="4038600"/>
            <a:ext cx="6318886"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Tahoma"/>
                <a:ea typeface="Tahoma"/>
                <a:cs typeface="Tahoma"/>
                <a:sym typeface="Tahoma"/>
              </a:defRPr>
            </a:lvl1pPr>
          </a:lstStyle>
          <a:p>
            <a:r>
              <a:t>Wireless Sensor Networks: ApplicationDesign and DataMining</a:t>
            </a:r>
          </a:p>
        </p:txBody>
      </p:sp>
      <p:pic>
        <p:nvPicPr>
          <p:cNvPr id="2848" name="Picture 8" descr="Picture 8"/>
          <p:cNvPicPr>
            <a:picLocks/>
          </p:cNvPicPr>
          <p:nvPr/>
        </p:nvPicPr>
        <p:blipFill>
          <a:blip r:embed="rId4" cstate="print">
            <a:extLst/>
          </a:blip>
          <a:stretch>
            <a:fillRect/>
          </a:stretch>
        </p:blipFill>
        <p:spPr>
          <a:xfrm>
            <a:off x="1711325" y="4648200"/>
            <a:ext cx="5721350" cy="5670550"/>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6C086-6E2F-4158-8782-CC6FC0C33E90}"/>
              </a:ext>
            </a:extLst>
          </p:cNvPr>
          <p:cNvSpPr>
            <a:spLocks noGrp="1"/>
          </p:cNvSpPr>
          <p:nvPr>
            <p:ph type="title"/>
          </p:nvPr>
        </p:nvSpPr>
        <p:spPr>
          <a:xfrm>
            <a:off x="838199" y="365125"/>
            <a:ext cx="11057389" cy="1325563"/>
          </a:xfrm>
        </p:spPr>
        <p:txBody>
          <a:bodyPr>
            <a:normAutofit/>
          </a:bodyPr>
          <a:lstStyle/>
          <a:p>
            <a:r>
              <a:rPr lang="en-US" b="1" dirty="0"/>
              <a:t>The Flynn's Classification of Computer Systems:</a:t>
            </a:r>
          </a:p>
        </p:txBody>
      </p:sp>
      <p:sp>
        <p:nvSpPr>
          <p:cNvPr id="3" name="Content Placeholder 2">
            <a:extLst>
              <a:ext uri="{FF2B5EF4-FFF2-40B4-BE49-F238E27FC236}">
                <a16:creationId xmlns:a16="http://schemas.microsoft.com/office/drawing/2014/main" id="{3520808C-D88B-46D7-A578-A5672ED5E2A6}"/>
              </a:ext>
            </a:extLst>
          </p:cNvPr>
          <p:cNvSpPr>
            <a:spLocks noGrp="1"/>
          </p:cNvSpPr>
          <p:nvPr>
            <p:ph idx="1"/>
          </p:nvPr>
        </p:nvSpPr>
        <p:spPr>
          <a:xfrm>
            <a:off x="838200" y="2354132"/>
            <a:ext cx="10515600" cy="4351338"/>
          </a:xfrm>
        </p:spPr>
        <p:txBody>
          <a:bodyPr>
            <a:normAutofit/>
          </a:bodyPr>
          <a:lstStyle/>
          <a:p>
            <a:r>
              <a:rPr lang="en-US" sz="4800" dirty="0"/>
              <a:t>SISD</a:t>
            </a:r>
          </a:p>
          <a:p>
            <a:r>
              <a:rPr lang="en-US" sz="4800" dirty="0"/>
              <a:t>SIMD</a:t>
            </a:r>
          </a:p>
          <a:p>
            <a:r>
              <a:rPr lang="en-US" sz="4800" dirty="0"/>
              <a:t>MISD</a:t>
            </a:r>
          </a:p>
          <a:p>
            <a:r>
              <a:rPr lang="en-US" sz="4800" dirty="0"/>
              <a:t>MIMD</a:t>
            </a:r>
          </a:p>
        </p:txBody>
      </p:sp>
      <p:pic>
        <p:nvPicPr>
          <p:cNvPr id="1026" name="Picture 2" descr="Chip Buyers: Old Habits Die Hard">
            <a:hlinkClick r:id="rId2"/>
            <a:extLst>
              <a:ext uri="{FF2B5EF4-FFF2-40B4-BE49-F238E27FC236}">
                <a16:creationId xmlns:a16="http://schemas.microsoft.com/office/drawing/2014/main" id="{0C2EA81C-663B-46D4-B2E6-B62D60C6E8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7509" y="2489046"/>
            <a:ext cx="4974332" cy="2787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065323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pic>
        <p:nvPicPr>
          <p:cNvPr id="1746" name="Picture 3" descr="Picture 3"/>
          <p:cNvPicPr>
            <a:picLocks noChangeAspect="1"/>
          </p:cNvPicPr>
          <p:nvPr/>
        </p:nvPicPr>
        <p:blipFill>
          <a:blip r:embed="rId3" cstate="print">
            <a:extLst/>
          </a:blip>
          <a:stretch>
            <a:fillRect/>
          </a:stretch>
        </p:blipFill>
        <p:spPr>
          <a:xfrm>
            <a:off x="6996545" y="0"/>
            <a:ext cx="5195455" cy="6858000"/>
          </a:xfrm>
          <a:prstGeom prst="rect">
            <a:avLst/>
          </a:prstGeom>
          <a:ln w="12700">
            <a:miter lim="400000"/>
          </a:ln>
        </p:spPr>
      </p:pic>
      <p:sp>
        <p:nvSpPr>
          <p:cNvPr id="1747" name="Title 1"/>
          <p:cNvSpPr txBox="1">
            <a:spLocks noGrp="1"/>
          </p:cNvSpPr>
          <p:nvPr>
            <p:ph type="title"/>
          </p:nvPr>
        </p:nvSpPr>
        <p:spPr>
          <a:xfrm>
            <a:off x="551384" y="723898"/>
            <a:ext cx="6159867" cy="1495426"/>
          </a:xfrm>
          <a:prstGeom prst="rect">
            <a:avLst/>
          </a:prstGeom>
        </p:spPr>
        <p:txBody>
          <a:bodyPr/>
          <a:lstStyle>
            <a:lvl1pPr defTabSz="768095">
              <a:defRPr sz="3359"/>
            </a:lvl1pPr>
          </a:lstStyle>
          <a:p>
            <a:r>
              <a:rPr dirty="0"/>
              <a:t>Handbook of Research </a:t>
            </a:r>
            <a:br>
              <a:rPr lang="en-US" dirty="0"/>
            </a:br>
            <a:r>
              <a:rPr dirty="0"/>
              <a:t>on Methodologies and Applications of Supercomputing</a:t>
            </a:r>
          </a:p>
        </p:txBody>
      </p:sp>
    </p:spTree>
  </p:cSld>
  <p:clrMapOvr>
    <a:masterClrMapping/>
  </p:clrMapOvr>
  <p:transition spd="med"/>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8" name="Slide Number Placeholder 5"/>
          <p:cNvSpPr txBox="1">
            <a:spLocks noGrp="1"/>
          </p:cNvSpPr>
          <p:nvPr>
            <p:ph type="sldNum" sz="quarter" idx="4294967295"/>
          </p:nvPr>
        </p:nvSpPr>
        <p:spPr>
          <a:xfrm>
            <a:off x="8551837" y="6393507"/>
            <a:ext cx="395314" cy="30733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nchor="b"/>
          <a:lstStyle>
            <a:lvl1pPr>
              <a:defRPr sz="1400">
                <a:solidFill>
                  <a:srgbClr val="000000"/>
                </a:solidFill>
                <a:latin typeface="Tahoma"/>
                <a:ea typeface="Tahoma"/>
                <a:cs typeface="Tahoma"/>
                <a:sym typeface="Tahoma"/>
              </a:defRPr>
            </a:lvl1pPr>
          </a:lstStyle>
          <a:p>
            <a:fld id="{86CB4B4D-7CA3-9044-876B-883B54F8677D}" type="slidenum">
              <a:rPr/>
              <a:pPr/>
              <a:t>200</a:t>
            </a:fld>
            <a:endParaRPr/>
          </a:p>
        </p:txBody>
      </p:sp>
      <p:sp>
        <p:nvSpPr>
          <p:cNvPr id="2829" name="Rectangle 2"/>
          <p:cNvSpPr txBox="1">
            <a:spLocks noGrp="1"/>
          </p:cNvSpPr>
          <p:nvPr>
            <p:ph type="title" idx="4294967295"/>
          </p:nvPr>
        </p:nvSpPr>
        <p:spPr>
          <a:xfrm>
            <a:off x="1154112" y="457200"/>
            <a:ext cx="7793037" cy="1066800"/>
          </a:xfrm>
          <a:prstGeom prst="rect">
            <a:avLst/>
          </a:prstGeom>
        </p:spPr>
        <p:txBody>
          <a:bodyPr lIns="45714" tIns="45714" rIns="45714" bIns="45714" anchor="b"/>
          <a:lstStyle/>
          <a:p>
            <a:pPr algn="l" defTabSz="777240">
              <a:defRPr sz="2125">
                <a:solidFill>
                  <a:srgbClr val="333399"/>
                </a:solidFill>
                <a:latin typeface="Tahoma"/>
                <a:ea typeface="Tahoma"/>
                <a:cs typeface="Tahoma"/>
                <a:sym typeface="Tahoma"/>
              </a:defRPr>
            </a:pPr>
            <a:r>
              <a:rPr lang="en-US" dirty="0"/>
              <a:t>SUGGESTED READINGS:</a:t>
            </a:r>
            <a:endParaRPr dirty="0"/>
          </a:p>
        </p:txBody>
      </p:sp>
      <p:sp>
        <p:nvSpPr>
          <p:cNvPr id="2830" name="Rectangle 3"/>
          <p:cNvSpPr txBox="1">
            <a:spLocks noGrp="1"/>
          </p:cNvSpPr>
          <p:nvPr>
            <p:ph type="body" sz="half" idx="4294967295"/>
          </p:nvPr>
        </p:nvSpPr>
        <p:spPr>
          <a:xfrm>
            <a:off x="1182687" y="2017713"/>
            <a:ext cx="10673953" cy="4114801"/>
          </a:xfrm>
          <a:prstGeom prst="rect">
            <a:avLst/>
          </a:prstGeom>
        </p:spPr>
        <p:txBody>
          <a:bodyPr lIns="45714" tIns="45714" rIns="45714" bIns="45714">
            <a:normAutofit/>
          </a:bodyPr>
          <a:lstStyle/>
          <a:p>
            <a:pPr marL="0" indent="0">
              <a:buSzTx/>
              <a:buFont typeface="Arial" pitchFamily="34" charset="0"/>
              <a:buChar char="•"/>
              <a:defRPr>
                <a:latin typeface="Tahoma"/>
                <a:ea typeface="Tahoma"/>
                <a:cs typeface="Tahoma"/>
                <a:sym typeface="Tahoma"/>
              </a:defRPr>
            </a:pPr>
            <a:r>
              <a:rPr lang="en-US" sz="2000" dirty="0"/>
              <a:t> Z. </a:t>
            </a:r>
            <a:r>
              <a:rPr lang="en-US" sz="2000" dirty="0" err="1"/>
              <a:t>Babovic</a:t>
            </a:r>
            <a:r>
              <a:rPr lang="en-US" sz="2000" dirty="0"/>
              <a:t>, V. </a:t>
            </a:r>
            <a:r>
              <a:rPr lang="en-US" sz="2000" dirty="0" err="1"/>
              <a:t>Milutinovic</a:t>
            </a:r>
            <a:r>
              <a:rPr lang="en-US" sz="2000" dirty="0"/>
              <a:t>, “Novel System Architectures for Semantic-Based Integration</a:t>
            </a:r>
            <a:br>
              <a:rPr lang="en-US" sz="2000" dirty="0"/>
            </a:br>
            <a:r>
              <a:rPr lang="en-US" sz="2000" dirty="0"/>
              <a:t>  of Sensor Networks,” Elsevier, Advances in Computers, 2013.</a:t>
            </a:r>
          </a:p>
          <a:p>
            <a:pPr marL="0" indent="0">
              <a:buSzTx/>
              <a:buFont typeface="Arial" pitchFamily="34" charset="0"/>
              <a:buChar char="•"/>
              <a:defRPr>
                <a:latin typeface="Tahoma"/>
                <a:ea typeface="Tahoma"/>
                <a:cs typeface="Tahoma"/>
                <a:sym typeface="Tahoma"/>
              </a:defRPr>
            </a:pPr>
            <a:r>
              <a:rPr lang="en-US" sz="2000" dirty="0"/>
              <a:t> Z. </a:t>
            </a:r>
            <a:r>
              <a:rPr lang="en-US" sz="2000" dirty="0" err="1"/>
              <a:t>Babovic</a:t>
            </a:r>
            <a:r>
              <a:rPr lang="en-US" sz="2000" dirty="0"/>
              <a:t>, “</a:t>
            </a:r>
            <a:r>
              <a:rPr lang="en-US" sz="2000" dirty="0" err="1"/>
              <a:t>DataFlow</a:t>
            </a:r>
            <a:r>
              <a:rPr lang="en-US" sz="2000" dirty="0"/>
              <a:t> systems: From their origins to future applications in data analytics,</a:t>
            </a:r>
            <a:br>
              <a:rPr lang="en-US" sz="2000" dirty="0"/>
            </a:br>
            <a:r>
              <a:rPr lang="en-US" sz="2000" dirty="0"/>
              <a:t>  deep learning, and the Internet of Things,”</a:t>
            </a:r>
            <a:br>
              <a:rPr lang="en-US" sz="2000" dirty="0"/>
            </a:br>
            <a:r>
              <a:rPr lang="en-US" sz="2000" dirty="0"/>
              <a:t>  In V. </a:t>
            </a:r>
            <a:r>
              <a:rPr lang="en-US" sz="2000" dirty="0" err="1"/>
              <a:t>Milutinovic</a:t>
            </a:r>
            <a:r>
              <a:rPr lang="en-US" sz="2000" dirty="0"/>
              <a:t> et al. “</a:t>
            </a:r>
            <a:r>
              <a:rPr lang="en-US" sz="2000" dirty="0" err="1"/>
              <a:t>DataFlow</a:t>
            </a:r>
            <a:r>
              <a:rPr lang="en-US" sz="2000" dirty="0"/>
              <a:t> Supercomputing Essentials,” Springer, 2017.</a:t>
            </a:r>
          </a:p>
          <a:p>
            <a:pPr marL="0" indent="0">
              <a:buSzTx/>
              <a:buFont typeface="Arial" pitchFamily="34" charset="0"/>
              <a:buChar char="•"/>
              <a:defRPr>
                <a:latin typeface="Tahoma"/>
                <a:ea typeface="Tahoma"/>
                <a:cs typeface="Tahoma"/>
                <a:sym typeface="Tahoma"/>
              </a:defRPr>
            </a:pPr>
            <a:r>
              <a:rPr lang="en-US" sz="2000" dirty="0"/>
              <a:t> IPSI TIR (Transactions on Internet Research), 2024.</a:t>
            </a:r>
          </a:p>
          <a:p>
            <a:pPr marL="0" indent="0">
              <a:buSzTx/>
              <a:buFont typeface="Arial" pitchFamily="34" charset="0"/>
              <a:buChar char="•"/>
              <a:defRPr>
                <a:latin typeface="Tahoma"/>
                <a:ea typeface="Tahoma"/>
                <a:cs typeface="Tahoma"/>
                <a:sym typeface="Tahoma"/>
              </a:defRPr>
            </a:pPr>
            <a:r>
              <a:rPr lang="en-US" sz="2000" dirty="0"/>
              <a:t> IPSI TAR (Transactions on Advanced Research), 2024.</a:t>
            </a:r>
          </a:p>
          <a:p>
            <a:pPr marL="0" indent="0">
              <a:buSzTx/>
              <a:buFont typeface="Arial" pitchFamily="34" charset="0"/>
              <a:buChar char="•"/>
              <a:defRPr>
                <a:latin typeface="Tahoma"/>
                <a:ea typeface="Tahoma"/>
                <a:cs typeface="Tahoma"/>
                <a:sym typeface="Tahoma"/>
              </a:defRPr>
            </a:pPr>
            <a:r>
              <a:rPr lang="en-US" sz="2000" dirty="0"/>
              <a:t> Special Issues of Elsevier – Advances in Computers 2024.</a:t>
            </a:r>
          </a:p>
          <a:p>
            <a:pPr marL="0" indent="0">
              <a:buSzTx/>
              <a:buFont typeface="Arial" pitchFamily="34" charset="0"/>
              <a:buChar char="•"/>
              <a:defRPr>
                <a:latin typeface="Tahoma"/>
                <a:ea typeface="Tahoma"/>
                <a:cs typeface="Tahoma"/>
                <a:sym typeface="Tahoma"/>
              </a:defRPr>
            </a:pPr>
            <a:r>
              <a:rPr lang="en-US" sz="2000" dirty="0"/>
              <a:t> Special Issues of Springer – Journal of Big Data, 2024, 2025.</a:t>
            </a:r>
          </a:p>
          <a:p>
            <a:pPr marL="0" indent="0">
              <a:buSzTx/>
              <a:buNone/>
              <a:defRPr>
                <a:latin typeface="Tahoma"/>
                <a:ea typeface="Tahoma"/>
                <a:cs typeface="Tahoma"/>
                <a:sym typeface="Tahoma"/>
              </a:defRPr>
            </a:pPr>
            <a:endParaRPr lang="en-US" sz="2000" dirty="0"/>
          </a:p>
        </p:txBody>
      </p:sp>
      <p:sp>
        <p:nvSpPr>
          <p:cNvPr id="2831" name="TextBox 1"/>
          <p:cNvSpPr txBox="1"/>
          <p:nvPr/>
        </p:nvSpPr>
        <p:spPr>
          <a:xfrm>
            <a:off x="72708" y="5959475"/>
            <a:ext cx="8492172" cy="370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Tahoma"/>
                <a:ea typeface="Tahoma"/>
                <a:cs typeface="Tahoma"/>
                <a:sym typeface="Tahoma"/>
              </a:defRPr>
            </a:lvl1pPr>
          </a:lstStyle>
          <a:p>
            <a:r>
              <a:t> </a:t>
            </a:r>
          </a:p>
        </p:txBody>
      </p:sp>
    </p:spTree>
  </p:cSld>
  <p:clrMapOvr>
    <a:masterClrMapping/>
  </p:clrMapOvr>
  <p:transition spd="med"/>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4746C75-61AE-45D9-897B-B7CC45815E23}"/>
              </a:ext>
            </a:extLst>
          </p:cNvPr>
          <p:cNvPicPr>
            <a:picLocks noChangeAspect="1"/>
          </p:cNvPicPr>
          <p:nvPr/>
        </p:nvPicPr>
        <p:blipFill>
          <a:blip r:embed="rId2"/>
          <a:stretch>
            <a:fillRect/>
          </a:stretch>
        </p:blipFill>
        <p:spPr>
          <a:xfrm>
            <a:off x="3039139" y="0"/>
            <a:ext cx="6113721" cy="6858000"/>
          </a:xfrm>
          <a:prstGeom prst="rect">
            <a:avLst/>
          </a:prstGeom>
        </p:spPr>
      </p:pic>
      <p:sp>
        <p:nvSpPr>
          <p:cNvPr id="3" name="Rectangle 2">
            <a:extLst>
              <a:ext uri="{FF2B5EF4-FFF2-40B4-BE49-F238E27FC236}">
                <a16:creationId xmlns:a16="http://schemas.microsoft.com/office/drawing/2014/main" id="{4572ED54-9FDC-4051-B115-0243AC82F90A}"/>
              </a:ext>
            </a:extLst>
          </p:cNvPr>
          <p:cNvSpPr/>
          <p:nvPr/>
        </p:nvSpPr>
        <p:spPr>
          <a:xfrm>
            <a:off x="7132270" y="6156012"/>
            <a:ext cx="4724370" cy="369332"/>
          </a:xfrm>
          <a:prstGeom prst="rect">
            <a:avLst/>
          </a:prstGeom>
        </p:spPr>
        <p:txBody>
          <a:bodyPr wrap="none">
            <a:spAutoFit/>
          </a:bodyPr>
          <a:lstStyle/>
          <a:p>
            <a:r>
              <a:rPr lang="en-US" dirty="0"/>
              <a:t>Powered by: Amazon AWS and Microsoft AZURE</a:t>
            </a:r>
          </a:p>
        </p:txBody>
      </p:sp>
      <p:sp>
        <p:nvSpPr>
          <p:cNvPr id="4" name="Rectangle 3">
            <a:extLst>
              <a:ext uri="{FF2B5EF4-FFF2-40B4-BE49-F238E27FC236}">
                <a16:creationId xmlns:a16="http://schemas.microsoft.com/office/drawing/2014/main" id="{88B51A67-5B36-4DC4-A07E-FBFC4780AF1C}"/>
              </a:ext>
            </a:extLst>
          </p:cNvPr>
          <p:cNvSpPr/>
          <p:nvPr/>
        </p:nvSpPr>
        <p:spPr>
          <a:xfrm>
            <a:off x="288834" y="260648"/>
            <a:ext cx="1702710" cy="369332"/>
          </a:xfrm>
          <a:prstGeom prst="rect">
            <a:avLst/>
          </a:prstGeom>
        </p:spPr>
        <p:txBody>
          <a:bodyPr wrap="none">
            <a:spAutoFit/>
          </a:bodyPr>
          <a:lstStyle/>
          <a:p>
            <a:r>
              <a:rPr lang="en-US" dirty="0"/>
              <a:t>Google: prof </a:t>
            </a:r>
            <a:r>
              <a:rPr lang="en-US" dirty="0" err="1"/>
              <a:t>vm</a:t>
            </a:r>
            <a:endParaRPr lang="en-US" dirty="0"/>
          </a:p>
        </p:txBody>
      </p:sp>
    </p:spTree>
    <p:extLst>
      <p:ext uri="{BB962C8B-B14F-4D97-AF65-F5344CB8AC3E}">
        <p14:creationId xmlns:p14="http://schemas.microsoft.com/office/powerpoint/2010/main" val="3750642981"/>
      </p:ext>
    </p:extLst>
  </p:cSld>
  <p:clrMapOvr>
    <a:masterClrMapping/>
  </p:clrMapOvr>
  <p:transition spd="med"/>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0" name="Slide Number Placeholder 5"/>
          <p:cNvSpPr txBox="1">
            <a:spLocks noGrp="1"/>
          </p:cNvSpPr>
          <p:nvPr>
            <p:ph type="sldNum" sz="quarter" idx="4294967295"/>
          </p:nvPr>
        </p:nvSpPr>
        <p:spPr>
          <a:xfrm>
            <a:off x="8551827" y="6393497"/>
            <a:ext cx="395323" cy="3073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chor="b"/>
          <a:lstStyle>
            <a:lvl1pPr>
              <a:defRPr sz="1400">
                <a:solidFill>
                  <a:srgbClr val="000000"/>
                </a:solidFill>
                <a:latin typeface="Tahoma"/>
                <a:ea typeface="Tahoma"/>
                <a:cs typeface="Tahoma"/>
                <a:sym typeface="Tahoma"/>
              </a:defRPr>
            </a:lvl1pPr>
          </a:lstStyle>
          <a:p>
            <a:fld id="{86CB4B4D-7CA3-9044-876B-883B54F8677D}" type="slidenum">
              <a:rPr/>
              <a:pPr/>
              <a:t>202</a:t>
            </a:fld>
            <a:endParaRPr/>
          </a:p>
        </p:txBody>
      </p:sp>
      <p:pic>
        <p:nvPicPr>
          <p:cNvPr id="2851" name="Picture 1" descr="Picture 1"/>
          <p:cNvPicPr>
            <a:picLocks noChangeAspect="1"/>
          </p:cNvPicPr>
          <p:nvPr/>
        </p:nvPicPr>
        <p:blipFill>
          <a:blip r:embed="rId2" cstate="print">
            <a:extLst/>
          </a:blip>
          <a:stretch>
            <a:fillRect/>
          </a:stretch>
        </p:blipFill>
        <p:spPr>
          <a:xfrm>
            <a:off x="0" y="0"/>
            <a:ext cx="12192000" cy="6934200"/>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749" name="Content Placeholder 2"/>
          <p:cNvSpPr txBox="1">
            <a:spLocks noGrp="1"/>
          </p:cNvSpPr>
          <p:nvPr>
            <p:ph type="body" idx="1"/>
          </p:nvPr>
        </p:nvSpPr>
        <p:spPr>
          <a:xfrm>
            <a:off x="838200" y="1825624"/>
            <a:ext cx="11162456" cy="4833793"/>
          </a:xfrm>
          <a:prstGeom prst="rect">
            <a:avLst/>
          </a:prstGeom>
        </p:spPr>
        <p:txBody>
          <a:bodyPr>
            <a:normAutofit/>
          </a:bodyPr>
          <a:lstStyle/>
          <a:p>
            <a:pPr>
              <a:lnSpc>
                <a:spcPct val="72000"/>
              </a:lnSpc>
              <a:defRPr sz="2100" b="1"/>
            </a:pPr>
            <a:r>
              <a:rPr sz="2400" dirty="0"/>
              <a:t>An introduction to </a:t>
            </a:r>
            <a:r>
              <a:rPr sz="2400" dirty="0" err="1"/>
              <a:t>Controlflow</a:t>
            </a:r>
            <a:r>
              <a:rPr sz="2400" dirty="0"/>
              <a:t> and Dataflow Supercomputing</a:t>
            </a:r>
          </a:p>
          <a:p>
            <a:pPr>
              <a:lnSpc>
                <a:spcPct val="72000"/>
              </a:lnSpc>
              <a:defRPr sz="2100" b="1"/>
            </a:pPr>
            <a:r>
              <a:rPr sz="2400" dirty="0"/>
              <a:t>Introduction to Control Flow</a:t>
            </a:r>
          </a:p>
          <a:p>
            <a:pPr>
              <a:lnSpc>
                <a:spcPct val="72000"/>
              </a:lnSpc>
              <a:defRPr sz="2100" b="1"/>
            </a:pPr>
            <a:r>
              <a:rPr sz="2400" dirty="0"/>
              <a:t>Optimal Scheduling of Parallel Jobs With Unknown Service Requirements</a:t>
            </a:r>
          </a:p>
          <a:p>
            <a:pPr>
              <a:lnSpc>
                <a:spcPct val="72000"/>
              </a:lnSpc>
              <a:defRPr sz="2100" b="1"/>
            </a:pPr>
            <a:r>
              <a:rPr sz="2400" dirty="0"/>
              <a:t>Intelligent Management of Mobile Systems Through Computational Self-Awareness</a:t>
            </a:r>
          </a:p>
          <a:p>
            <a:pPr>
              <a:lnSpc>
                <a:spcPct val="72000"/>
              </a:lnSpc>
              <a:defRPr sz="2100" b="1"/>
            </a:pPr>
            <a:r>
              <a:rPr sz="2400" dirty="0"/>
              <a:t>Paradigms for Effective Parallelization of Inherently Sequential Graph Algorithms </a:t>
            </a:r>
          </a:p>
          <a:p>
            <a:pPr>
              <a:lnSpc>
                <a:spcPct val="72000"/>
              </a:lnSpc>
              <a:defRPr sz="2100" b="1"/>
            </a:pPr>
            <a:r>
              <a:rPr sz="2400" dirty="0"/>
              <a:t>Data Flow Implementation of Erosion and Dilation</a:t>
            </a:r>
          </a:p>
          <a:p>
            <a:pPr>
              <a:lnSpc>
                <a:spcPct val="72000"/>
              </a:lnSpc>
              <a:defRPr sz="2100" b="1"/>
            </a:pPr>
            <a:r>
              <a:rPr sz="2400" dirty="0"/>
              <a:t>Transforming the Method of Least Squares to the Dataflow Paradigm</a:t>
            </a:r>
          </a:p>
          <a:p>
            <a:pPr>
              <a:lnSpc>
                <a:spcPct val="72000"/>
              </a:lnSpc>
              <a:defRPr sz="2100" b="1"/>
            </a:pPr>
            <a:r>
              <a:rPr sz="2400" dirty="0"/>
              <a:t>Forest Fire Simulation: Efficient Realization Based on Cellular Automata</a:t>
            </a:r>
          </a:p>
          <a:p>
            <a:pPr>
              <a:lnSpc>
                <a:spcPct val="72000"/>
              </a:lnSpc>
              <a:defRPr sz="2100" b="1"/>
            </a:pPr>
            <a:r>
              <a:rPr sz="2400" dirty="0"/>
              <a:t>High Performance Computing for Understanding Natural Language</a:t>
            </a:r>
          </a:p>
          <a:p>
            <a:pPr>
              <a:lnSpc>
                <a:spcPct val="72000"/>
              </a:lnSpc>
              <a:defRPr sz="2100" b="1"/>
            </a:pPr>
            <a:r>
              <a:rPr sz="2400" dirty="0"/>
              <a:t>Deposition of Submicron Particles by Chaotic Mixing in the Pulmonary Acinus</a:t>
            </a:r>
          </a:p>
        </p:txBody>
      </p:sp>
      <p:sp>
        <p:nvSpPr>
          <p:cNvPr id="1750" name="Title 1"/>
          <p:cNvSpPr txBox="1"/>
          <p:nvPr/>
        </p:nvSpPr>
        <p:spPr>
          <a:xfrm>
            <a:off x="1036319" y="517525"/>
            <a:ext cx="10424161"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4400">
                <a:latin typeface="Calibri Light"/>
                <a:ea typeface="Calibri Light"/>
                <a:cs typeface="Calibri Light"/>
                <a:sym typeface="Calibri Light"/>
              </a:defRPr>
            </a:lvl1pPr>
          </a:lstStyle>
          <a:p>
            <a:r>
              <a:rPr dirty="0"/>
              <a:t>Table of Contents</a:t>
            </a:r>
            <a:r>
              <a:rPr lang="en-US" dirty="0"/>
              <a:t> #1</a:t>
            </a:r>
            <a:endParaRPr dirty="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752" name="Content Placeholder 2"/>
          <p:cNvSpPr txBox="1">
            <a:spLocks noGrp="1"/>
          </p:cNvSpPr>
          <p:nvPr>
            <p:ph type="body" idx="1"/>
          </p:nvPr>
        </p:nvSpPr>
        <p:spPr>
          <a:xfrm>
            <a:off x="838200" y="1825624"/>
            <a:ext cx="10515600" cy="4833793"/>
          </a:xfrm>
          <a:prstGeom prst="rect">
            <a:avLst/>
          </a:prstGeom>
        </p:spPr>
        <p:txBody>
          <a:bodyPr>
            <a:normAutofit/>
          </a:bodyPr>
          <a:lstStyle/>
          <a:p>
            <a:pPr>
              <a:lnSpc>
                <a:spcPct val="72000"/>
              </a:lnSpc>
              <a:defRPr sz="1900" b="1"/>
            </a:pPr>
            <a:r>
              <a:rPr sz="2000" dirty="0"/>
              <a:t>Recommender Systems in Digital Libraries Using Artificial Intelligence and Machine Learning</a:t>
            </a:r>
            <a:endParaRPr lang="en-US" sz="2000" dirty="0"/>
          </a:p>
          <a:p>
            <a:pPr>
              <a:lnSpc>
                <a:spcPct val="72000"/>
              </a:lnSpc>
              <a:defRPr sz="1900" b="1"/>
            </a:pPr>
            <a:r>
              <a:rPr sz="2000" dirty="0"/>
              <a:t>Unified Modeling for Emulating Electric Energy Systems: Toward Digital Twin That Might Work</a:t>
            </a:r>
          </a:p>
          <a:p>
            <a:pPr>
              <a:lnSpc>
                <a:spcPct val="72000"/>
              </a:lnSpc>
              <a:defRPr sz="1900" b="1"/>
            </a:pPr>
            <a:r>
              <a:rPr sz="2000" dirty="0"/>
              <a:t>A Backtracking Algorithmic Toolbox for Solving the Subgraph Isomorphism Problem</a:t>
            </a:r>
          </a:p>
          <a:p>
            <a:pPr>
              <a:lnSpc>
                <a:spcPct val="72000"/>
              </a:lnSpc>
              <a:defRPr sz="1900" b="1"/>
            </a:pPr>
            <a:r>
              <a:rPr sz="2000" dirty="0"/>
              <a:t>AI Storm ... From Logical Inference and Chatbots to Signal Weighting, Entropy Pooling...</a:t>
            </a:r>
            <a:r>
              <a:rPr lang="en-US" sz="2000" dirty="0"/>
              <a:t> </a:t>
            </a:r>
          </a:p>
          <a:p>
            <a:pPr>
              <a:lnSpc>
                <a:spcPct val="72000"/>
              </a:lnSpc>
              <a:defRPr sz="1900" b="1"/>
            </a:pPr>
            <a:r>
              <a:rPr lang="en-US" sz="2000" dirty="0"/>
              <a:t>Efficient End-to-End Asynchronous Time-Series Modeling </a:t>
            </a:r>
            <a:endParaRPr sz="2000" dirty="0"/>
          </a:p>
          <a:p>
            <a:pPr>
              <a:lnSpc>
                <a:spcPct val="72000"/>
              </a:lnSpc>
              <a:defRPr sz="1900" b="1"/>
            </a:pPr>
            <a:r>
              <a:rPr sz="2000" dirty="0"/>
              <a:t>Mind Genomics With Big Data for Digital Marketing on the Internet</a:t>
            </a:r>
          </a:p>
          <a:p>
            <a:pPr>
              <a:lnSpc>
                <a:spcPct val="72000"/>
              </a:lnSpc>
              <a:defRPr sz="1900" b="1"/>
            </a:pPr>
            <a:r>
              <a:rPr sz="2000" dirty="0"/>
              <a:t>Supercomputing in the Study and Stimulation of the Brain</a:t>
            </a:r>
          </a:p>
          <a:p>
            <a:pPr>
              <a:lnSpc>
                <a:spcPct val="72000"/>
              </a:lnSpc>
              <a:defRPr sz="1900" b="1"/>
            </a:pPr>
            <a:r>
              <a:rPr sz="2000" dirty="0"/>
              <a:t>An Experimental Healthcare System: Essence and Challenges</a:t>
            </a:r>
          </a:p>
          <a:p>
            <a:pPr>
              <a:lnSpc>
                <a:spcPct val="72000"/>
              </a:lnSpc>
              <a:defRPr sz="1900" b="1"/>
            </a:pPr>
            <a:r>
              <a:rPr sz="2000" dirty="0"/>
              <a:t>What Supercomputing Will Be Like in the Coming Years</a:t>
            </a:r>
          </a:p>
          <a:p>
            <a:pPr>
              <a:lnSpc>
                <a:spcPct val="72000"/>
              </a:lnSpc>
              <a:defRPr sz="1900" b="1"/>
            </a:pPr>
            <a:r>
              <a:rPr sz="2000" dirty="0"/>
              <a:t>The Ultimate Data Flow for Ultimate Super Computers-on-a-Chip</a:t>
            </a:r>
          </a:p>
        </p:txBody>
      </p:sp>
      <p:sp>
        <p:nvSpPr>
          <p:cNvPr id="1753" name="Title 1"/>
          <p:cNvSpPr txBox="1"/>
          <p:nvPr/>
        </p:nvSpPr>
        <p:spPr>
          <a:xfrm>
            <a:off x="1036319" y="517525"/>
            <a:ext cx="10424161"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4400">
                <a:latin typeface="Calibri Light"/>
                <a:ea typeface="Calibri Light"/>
                <a:cs typeface="Calibri Light"/>
                <a:sym typeface="Calibri Light"/>
              </a:defRPr>
            </a:lvl1pPr>
          </a:lstStyle>
          <a:p>
            <a:r>
              <a:t>Table of Contents #2</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755" name="Title 1"/>
          <p:cNvSpPr txBox="1">
            <a:spLocks noGrp="1"/>
          </p:cNvSpPr>
          <p:nvPr>
            <p:ph type="title"/>
          </p:nvPr>
        </p:nvSpPr>
        <p:spPr>
          <a:xfrm>
            <a:off x="1524000" y="2419929"/>
            <a:ext cx="9144000" cy="1924763"/>
          </a:xfrm>
          <a:prstGeom prst="rect">
            <a:avLst/>
          </a:prstGeom>
        </p:spPr>
        <p:txBody>
          <a:bodyPr/>
          <a:lstStyle>
            <a:lvl1pPr>
              <a:defRPr>
                <a:solidFill>
                  <a:srgbClr val="333333"/>
                </a:solidFill>
                <a:latin typeface="Tahoma"/>
                <a:ea typeface="Tahoma"/>
                <a:cs typeface="Tahoma"/>
                <a:sym typeface="Tahoma"/>
              </a:defRPr>
            </a:lvl1pPr>
          </a:lstStyle>
          <a:p>
            <a:r>
              <a:t>Reviews and Testimonials of 8 Nobel Laureates</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7" name="Picture 2" descr="Picture 2"/>
          <p:cNvPicPr>
            <a:picLocks noChangeAspect="1"/>
          </p:cNvPicPr>
          <p:nvPr/>
        </p:nvPicPr>
        <p:blipFill>
          <a:blip r:embed="rId2" cstate="print">
            <a:extLst/>
          </a:blip>
          <a:srcRect l="1119" r="14312"/>
          <a:stretch>
            <a:fillRect/>
          </a:stretch>
        </p:blipFill>
        <p:spPr>
          <a:xfrm>
            <a:off x="20" y="9"/>
            <a:ext cx="4639713" cy="6857991"/>
          </a:xfrm>
          <a:prstGeom prst="rect">
            <a:avLst/>
          </a:prstGeom>
          <a:ln w="12700">
            <a:miter lim="400000"/>
          </a:ln>
        </p:spPr>
      </p:pic>
      <p:sp>
        <p:nvSpPr>
          <p:cNvPr id="1758" name="Content Placeholder 2"/>
          <p:cNvSpPr txBox="1">
            <a:spLocks noGrp="1"/>
          </p:cNvSpPr>
          <p:nvPr>
            <p:ph type="body" sz="half" idx="1"/>
          </p:nvPr>
        </p:nvSpPr>
        <p:spPr>
          <a:xfrm>
            <a:off x="5069940" y="2322576"/>
            <a:ext cx="6172201" cy="3858769"/>
          </a:xfrm>
          <a:prstGeom prst="rect">
            <a:avLst/>
          </a:prstGeom>
        </p:spPr>
        <p:txBody>
          <a:bodyPr/>
          <a:lstStyle/>
          <a:p>
            <a:pPr>
              <a:defRPr sz="2400">
                <a:latin typeface="Arial"/>
                <a:ea typeface="Arial"/>
                <a:cs typeface="Arial"/>
                <a:sym typeface="Arial"/>
              </a:defRPr>
            </a:pPr>
            <a:r>
              <a:rPr dirty="0"/>
              <a:t>"I want to commend Dr. </a:t>
            </a:r>
            <a:r>
              <a:rPr dirty="0" err="1"/>
              <a:t>Veljko</a:t>
            </a:r>
            <a:r>
              <a:rPr dirty="0"/>
              <a:t> </a:t>
            </a:r>
            <a:r>
              <a:rPr dirty="0" err="1"/>
              <a:t>Milutinovic</a:t>
            </a:r>
            <a:r>
              <a:rPr dirty="0"/>
              <a:t> and Dr. Milos </a:t>
            </a:r>
            <a:r>
              <a:rPr dirty="0" err="1"/>
              <a:t>Kotlar</a:t>
            </a:r>
            <a:r>
              <a:rPr dirty="0"/>
              <a:t> for having completed this volume in the timely field of supercomputing in these difficult times, and I want to share their optimism regarding its use as a textbook around the world."</a:t>
            </a:r>
          </a:p>
          <a:p>
            <a:pPr>
              <a:defRPr sz="2400" i="1">
                <a:latin typeface="Arial"/>
                <a:ea typeface="Arial"/>
                <a:cs typeface="Arial"/>
                <a:sym typeface="Arial"/>
              </a:defRPr>
            </a:pPr>
            <a:r>
              <a:rPr dirty="0"/>
              <a:t>– Prof. Kurt Wüthrich, Nobel Laureate, Switzerland</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0" name="Content Placeholder 2"/>
          <p:cNvSpPr txBox="1">
            <a:spLocks noGrp="1"/>
          </p:cNvSpPr>
          <p:nvPr>
            <p:ph type="body" sz="half" idx="1"/>
          </p:nvPr>
        </p:nvSpPr>
        <p:spPr>
          <a:xfrm>
            <a:off x="838199" y="2322576"/>
            <a:ext cx="6254498" cy="3858769"/>
          </a:xfrm>
          <a:prstGeom prst="rect">
            <a:avLst/>
          </a:prstGeom>
        </p:spPr>
        <p:txBody>
          <a:bodyPr/>
          <a:lstStyle/>
          <a:p>
            <a:pPr marL="0" indent="0">
              <a:buSzTx/>
              <a:buNone/>
              <a:defRPr sz="2000">
                <a:latin typeface="Arial"/>
                <a:ea typeface="Arial"/>
                <a:cs typeface="Arial"/>
                <a:sym typeface="Arial"/>
              </a:defRPr>
            </a:pPr>
            <a:r>
              <a:t>"Our complex and fast-moving world meets big data issues that call for reliable, efficient analysis and prompt response. A most advanced approach to dealing with these issues is presented in this book where algorithms of Control Flow represent the host architecture of supercomputers and Data Flow represents the acceleration architecture. A comprehensive list of applications is illustrated in the book including natural language processing, medical research, customer-oriented studies, and many more.“</a:t>
            </a:r>
          </a:p>
          <a:p>
            <a:pPr marL="0" indent="0">
              <a:buSzTx/>
              <a:buNone/>
              <a:defRPr sz="2000">
                <a:latin typeface="Arial"/>
                <a:ea typeface="Arial"/>
                <a:cs typeface="Arial"/>
                <a:sym typeface="Arial"/>
              </a:defRPr>
            </a:pPr>
            <a:br/>
            <a:r>
              <a:t> – Prof. Dan Shechtman, Nobel Laureate, Israel</a:t>
            </a:r>
          </a:p>
        </p:txBody>
      </p:sp>
      <p:pic>
        <p:nvPicPr>
          <p:cNvPr id="1761" name="Picture 2" descr="Picture 2"/>
          <p:cNvPicPr>
            <a:picLocks noChangeAspect="1"/>
          </p:cNvPicPr>
          <p:nvPr/>
        </p:nvPicPr>
        <p:blipFill>
          <a:blip r:embed="rId2" cstate="print">
            <a:extLst/>
          </a:blip>
          <a:srcRect b="1334"/>
          <a:stretch>
            <a:fillRect/>
          </a:stretch>
        </p:blipFill>
        <p:spPr>
          <a:xfrm>
            <a:off x="7552266" y="10"/>
            <a:ext cx="4639641" cy="6857991"/>
          </a:xfrm>
          <a:prstGeom prst="rect">
            <a:avLst/>
          </a:prstGeom>
          <a:ln w="12700">
            <a:miter lim="400000"/>
          </a:ln>
        </p:spPr>
      </p:pic>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3" name="Picture 1" descr="Picture 1"/>
          <p:cNvPicPr>
            <a:picLocks noChangeAspect="1"/>
          </p:cNvPicPr>
          <p:nvPr/>
        </p:nvPicPr>
        <p:blipFill>
          <a:blip r:embed="rId2" cstate="print">
            <a:extLst/>
          </a:blip>
          <a:srcRect l="847" r="14054"/>
          <a:stretch>
            <a:fillRect/>
          </a:stretch>
        </p:blipFill>
        <p:spPr>
          <a:xfrm>
            <a:off x="19" y="9"/>
            <a:ext cx="4639714" cy="6857991"/>
          </a:xfrm>
          <a:prstGeom prst="rect">
            <a:avLst/>
          </a:prstGeom>
          <a:ln w="12700">
            <a:miter lim="400000"/>
          </a:ln>
        </p:spPr>
      </p:pic>
      <p:sp>
        <p:nvSpPr>
          <p:cNvPr id="1764" name="Content Placeholder 2"/>
          <p:cNvSpPr txBox="1">
            <a:spLocks noGrp="1"/>
          </p:cNvSpPr>
          <p:nvPr>
            <p:ph type="body" sz="half" idx="1"/>
          </p:nvPr>
        </p:nvSpPr>
        <p:spPr>
          <a:xfrm>
            <a:off x="5069940" y="2322576"/>
            <a:ext cx="6172201" cy="3858769"/>
          </a:xfrm>
          <a:prstGeom prst="rect">
            <a:avLst/>
          </a:prstGeom>
        </p:spPr>
        <p:txBody>
          <a:bodyPr/>
          <a:lstStyle/>
          <a:p>
            <a:pPr>
              <a:defRPr sz="1900">
                <a:latin typeface="Arial"/>
                <a:ea typeface="Arial"/>
                <a:cs typeface="Arial"/>
                <a:sym typeface="Arial"/>
              </a:defRPr>
            </a:pPr>
            <a:r>
              <a:rPr dirty="0"/>
              <a:t>"Supercomputers have become a ubiquitous instrument in many areas of science and technology. Very hard to imagine modern physics, biology or chemistry without the use of this versatile tool. The breakthroughs in the development of supercomputers expand the range of problems we can tackle. Supercomputers, as well as </a:t>
            </a:r>
            <a:r>
              <a:rPr dirty="0" err="1"/>
              <a:t>specialised</a:t>
            </a:r>
            <a:r>
              <a:rPr dirty="0"/>
              <a:t> computers will undoubtedly contribute significantly to the overall landscape of discoveries in many different disciplines in the future."</a:t>
            </a:r>
          </a:p>
          <a:p>
            <a:pPr>
              <a:defRPr sz="1900" i="1">
                <a:latin typeface="Arial"/>
                <a:ea typeface="Arial"/>
                <a:cs typeface="Arial"/>
                <a:sym typeface="Arial"/>
              </a:defRPr>
            </a:pPr>
            <a:r>
              <a:rPr dirty="0"/>
              <a:t>– Prof. Konstantin </a:t>
            </a:r>
            <a:r>
              <a:rPr dirty="0" err="1"/>
              <a:t>Novoselov</a:t>
            </a:r>
            <a:r>
              <a:rPr dirty="0"/>
              <a:t>, Nobel Laureate, National University of Singapore, Singapore– Prof. Kurt Wüthrich, Nobel Laureate, Switzerland</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6" name="Content Placeholder 2"/>
          <p:cNvSpPr txBox="1">
            <a:spLocks noGrp="1"/>
          </p:cNvSpPr>
          <p:nvPr>
            <p:ph type="body" sz="half" idx="1"/>
          </p:nvPr>
        </p:nvSpPr>
        <p:spPr>
          <a:xfrm>
            <a:off x="838199" y="2322576"/>
            <a:ext cx="6254498" cy="3858769"/>
          </a:xfrm>
          <a:prstGeom prst="rect">
            <a:avLst/>
          </a:prstGeom>
        </p:spPr>
        <p:txBody>
          <a:bodyPr/>
          <a:lstStyle/>
          <a:p>
            <a:pPr>
              <a:defRPr sz="2400">
                <a:latin typeface="Arial"/>
                <a:ea typeface="Arial"/>
                <a:cs typeface="Arial"/>
                <a:sym typeface="Arial"/>
              </a:defRPr>
            </a:pPr>
            <a:r>
              <a:t>"It’s clear that computers can do anything, as the pioneers already recognised, and it’s probably only a matter of time before they can perform any of the kinds of tasks we humans take for granted quicker than blinking. I guess this book represents a stage on this exciting and very important journey."</a:t>
            </a:r>
          </a:p>
          <a:p>
            <a:pPr>
              <a:defRPr sz="2400" i="1">
                <a:latin typeface="Arial"/>
                <a:ea typeface="Arial"/>
                <a:cs typeface="Arial"/>
                <a:sym typeface="Arial"/>
              </a:defRPr>
            </a:pPr>
            <a:r>
              <a:t>– Prof. Tim Hunt, Nobel Laureate, UK</a:t>
            </a:r>
          </a:p>
        </p:txBody>
      </p:sp>
      <p:pic>
        <p:nvPicPr>
          <p:cNvPr id="1767" name="Picture 2" descr="Picture 2"/>
          <p:cNvPicPr>
            <a:picLocks noChangeAspect="1"/>
          </p:cNvPicPr>
          <p:nvPr/>
        </p:nvPicPr>
        <p:blipFill>
          <a:blip r:embed="rId2" cstate="print">
            <a:extLst/>
          </a:blip>
          <a:srcRect l="507" r="18470"/>
          <a:stretch>
            <a:fillRect/>
          </a:stretch>
        </p:blipFill>
        <p:spPr>
          <a:xfrm>
            <a:off x="7552266" y="9"/>
            <a:ext cx="4639733" cy="6857991"/>
          </a:xfrm>
          <a:prstGeom prst="rect">
            <a:avLst/>
          </a:prstGeom>
          <a:ln w="12700">
            <a:miter lim="400000"/>
          </a:ln>
        </p:spPr>
      </p:pic>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9" name="Picture 2" descr="Picture 2"/>
          <p:cNvPicPr>
            <a:picLocks noChangeAspect="1"/>
          </p:cNvPicPr>
          <p:nvPr/>
        </p:nvPicPr>
        <p:blipFill>
          <a:blip r:embed="rId2" cstate="print">
            <a:extLst/>
          </a:blip>
          <a:srcRect b="1334"/>
          <a:stretch>
            <a:fillRect/>
          </a:stretch>
        </p:blipFill>
        <p:spPr>
          <a:xfrm>
            <a:off x="20" y="10"/>
            <a:ext cx="4639667" cy="6857991"/>
          </a:xfrm>
          <a:prstGeom prst="rect">
            <a:avLst/>
          </a:prstGeom>
          <a:ln w="12700">
            <a:miter lim="400000"/>
          </a:ln>
        </p:spPr>
      </p:pic>
      <p:sp>
        <p:nvSpPr>
          <p:cNvPr id="1770" name="Content Placeholder 2"/>
          <p:cNvSpPr txBox="1">
            <a:spLocks noGrp="1"/>
          </p:cNvSpPr>
          <p:nvPr>
            <p:ph type="body" sz="half" idx="1"/>
          </p:nvPr>
        </p:nvSpPr>
        <p:spPr>
          <a:xfrm>
            <a:off x="5069940" y="2322576"/>
            <a:ext cx="6172201" cy="3858769"/>
          </a:xfrm>
          <a:prstGeom prst="rect">
            <a:avLst/>
          </a:prstGeom>
        </p:spPr>
        <p:txBody>
          <a:bodyPr/>
          <a:lstStyle/>
          <a:p>
            <a:pPr>
              <a:defRPr sz="2000">
                <a:latin typeface="Arial"/>
                <a:ea typeface="Arial"/>
                <a:cs typeface="Arial"/>
                <a:sym typeface="Arial"/>
              </a:defRPr>
            </a:pPr>
            <a:r>
              <a:t>"Computers have become essential tools for the pursuit of both experimental and theoretical physics, as well as synthetic chemistry, paleontology, the medical sciences, economics the social sciences and so much more. Science, being the most international of all endeavors, will be well served by this important book, which honors the golden anniversary of the creation of Montinegro’s Academy of Science."</a:t>
            </a:r>
          </a:p>
          <a:p>
            <a:pPr>
              <a:defRPr sz="2000" i="1">
                <a:latin typeface="Arial"/>
                <a:ea typeface="Arial"/>
                <a:cs typeface="Arial"/>
                <a:sym typeface="Arial"/>
              </a:defRPr>
            </a:pPr>
            <a:r>
              <a:t>– Prof. Sheldon Glashow, Nobel Laureate, Boston University and Harvard University, USA</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2" name="Content Placeholder 2"/>
          <p:cNvSpPr txBox="1">
            <a:spLocks noGrp="1"/>
          </p:cNvSpPr>
          <p:nvPr>
            <p:ph type="body" sz="half" idx="1"/>
          </p:nvPr>
        </p:nvSpPr>
        <p:spPr>
          <a:xfrm>
            <a:off x="838199" y="2322576"/>
            <a:ext cx="6254498" cy="3858769"/>
          </a:xfrm>
          <a:prstGeom prst="rect">
            <a:avLst/>
          </a:prstGeom>
        </p:spPr>
        <p:txBody>
          <a:bodyPr/>
          <a:lstStyle/>
          <a:p>
            <a:pPr>
              <a:defRPr sz="2400">
                <a:latin typeface="Arial"/>
                <a:ea typeface="Arial"/>
                <a:cs typeface="Arial"/>
                <a:sym typeface="Arial"/>
              </a:defRPr>
            </a:pPr>
            <a:r>
              <a:t>"Humankind’s continuing quests to uncover, understand, and utilize the secrets of nature have been greatly enhanced and will be further extended by the power of supercomputers."</a:t>
            </a:r>
          </a:p>
          <a:p>
            <a:pPr>
              <a:defRPr sz="2400" i="1">
                <a:latin typeface="Arial"/>
                <a:ea typeface="Arial"/>
                <a:cs typeface="Arial"/>
                <a:sym typeface="Arial"/>
              </a:defRPr>
            </a:pPr>
            <a:r>
              <a:t>– Prof. Jerome I Friedman, Nobel Laureate, USA</a:t>
            </a:r>
          </a:p>
        </p:txBody>
      </p:sp>
      <p:pic>
        <p:nvPicPr>
          <p:cNvPr id="1773" name="Picture 2" descr="Picture 2"/>
          <p:cNvPicPr>
            <a:picLocks noChangeAspect="1"/>
          </p:cNvPicPr>
          <p:nvPr/>
        </p:nvPicPr>
        <p:blipFill>
          <a:blip r:embed="rId2" cstate="print">
            <a:extLst/>
          </a:blip>
          <a:srcRect r="1" b="1460"/>
          <a:stretch>
            <a:fillRect/>
          </a:stretch>
        </p:blipFill>
        <p:spPr>
          <a:xfrm>
            <a:off x="7552266" y="10"/>
            <a:ext cx="4639734" cy="6857991"/>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6C086-6E2F-4158-8782-CC6FC0C33E90}"/>
              </a:ext>
            </a:extLst>
          </p:cNvPr>
          <p:cNvSpPr>
            <a:spLocks noGrp="1"/>
          </p:cNvSpPr>
          <p:nvPr>
            <p:ph type="title"/>
          </p:nvPr>
        </p:nvSpPr>
        <p:spPr>
          <a:xfrm>
            <a:off x="838199" y="40386"/>
            <a:ext cx="10822497" cy="1325563"/>
          </a:xfrm>
        </p:spPr>
        <p:txBody>
          <a:bodyPr>
            <a:normAutofit/>
          </a:bodyPr>
          <a:lstStyle/>
          <a:p>
            <a:r>
              <a:rPr lang="en-US" sz="4000" b="1" dirty="0"/>
              <a:t>Early 80s: DARPA's First GaAs Microprocessor (SISD)</a:t>
            </a:r>
          </a:p>
        </p:txBody>
      </p:sp>
      <p:sp>
        <p:nvSpPr>
          <p:cNvPr id="3" name="Content Placeholder 2">
            <a:extLst>
              <a:ext uri="{FF2B5EF4-FFF2-40B4-BE49-F238E27FC236}">
                <a16:creationId xmlns:a16="http://schemas.microsoft.com/office/drawing/2014/main" id="{3520808C-D88B-46D7-A578-A5672ED5E2A6}"/>
              </a:ext>
            </a:extLst>
          </p:cNvPr>
          <p:cNvSpPr>
            <a:spLocks noGrp="1"/>
          </p:cNvSpPr>
          <p:nvPr>
            <p:ph idx="1"/>
          </p:nvPr>
        </p:nvSpPr>
        <p:spPr>
          <a:xfrm>
            <a:off x="5334314" y="4775144"/>
            <a:ext cx="11040611" cy="2578087"/>
          </a:xfrm>
        </p:spPr>
        <p:txBody>
          <a:bodyPr>
            <a:normAutofit/>
          </a:bodyPr>
          <a:lstStyle/>
          <a:p>
            <a:pPr marL="0" indent="0">
              <a:buNone/>
            </a:pPr>
            <a:r>
              <a:rPr lang="en-US" dirty="0"/>
              <a:t>Lesson Learned:</a:t>
            </a:r>
            <a:br>
              <a:rPr lang="en-US" dirty="0"/>
            </a:br>
            <a:r>
              <a:rPr lang="en-US" dirty="0"/>
              <a:t>Mere technological change is NOT a solution,</a:t>
            </a:r>
            <a:br>
              <a:rPr lang="en-US" dirty="0"/>
            </a:br>
            <a:r>
              <a:rPr lang="en-US" dirty="0"/>
              <a:t>due to large OFF-CHIP/ON-CHIP delays,</a:t>
            </a:r>
            <a:br>
              <a:rPr lang="en-US" dirty="0"/>
            </a:br>
            <a:r>
              <a:rPr lang="en-US" dirty="0"/>
              <a:t>leading fast to asymptotic saturations</a:t>
            </a:r>
            <a:br>
              <a:rPr lang="en-US" dirty="0"/>
            </a:br>
            <a:r>
              <a:rPr lang="en-US" dirty="0"/>
              <a:t>of the achievable speedup!</a:t>
            </a:r>
          </a:p>
        </p:txBody>
      </p:sp>
      <p:graphicFrame>
        <p:nvGraphicFramePr>
          <p:cNvPr id="5" name="Object 3">
            <a:extLst>
              <a:ext uri="{FF2B5EF4-FFF2-40B4-BE49-F238E27FC236}">
                <a16:creationId xmlns:a16="http://schemas.microsoft.com/office/drawing/2014/main" id="{A9D2B722-164A-4519-A202-193E7BF56BC3}"/>
              </a:ext>
            </a:extLst>
          </p:cNvPr>
          <p:cNvGraphicFramePr>
            <a:graphicFrameLocks noChangeAspect="1"/>
          </p:cNvGraphicFramePr>
          <p:nvPr/>
        </p:nvGraphicFramePr>
        <p:xfrm>
          <a:off x="950402" y="1328470"/>
          <a:ext cx="4197292" cy="5363136"/>
        </p:xfrm>
        <a:graphic>
          <a:graphicData uri="http://schemas.openxmlformats.org/presentationml/2006/ole">
            <mc:AlternateContent xmlns:mc="http://schemas.openxmlformats.org/markup-compatibility/2006">
              <mc:Choice xmlns:v="urn:schemas-microsoft-com:vml" Requires="v">
                <p:oleObj spid="_x0000_s4106" name="Document" r:id="rId3" imgW="6088380" imgH="5711952" progId="Word.Document.8">
                  <p:embed/>
                </p:oleObj>
              </mc:Choice>
              <mc:Fallback>
                <p:oleObj name="Document" r:id="rId3" imgW="6088380" imgH="5711952" progId="Word.Document.8">
                  <p:embed/>
                  <p:pic>
                    <p:nvPicPr>
                      <p:cNvPr id="5" name="Object 3">
                        <a:extLst>
                          <a:ext uri="{FF2B5EF4-FFF2-40B4-BE49-F238E27FC236}">
                            <a16:creationId xmlns:a16="http://schemas.microsoft.com/office/drawing/2014/main" id="{A9D2B722-164A-4519-A202-193E7BF56BC3}"/>
                          </a:ext>
                        </a:extLst>
                      </p:cNvPr>
                      <p:cNvPicPr>
                        <a:picLocks noChangeAspect="1" noChangeArrowheads="1"/>
                      </p:cNvPicPr>
                      <p:nvPr/>
                    </p:nvPicPr>
                    <p:blipFill>
                      <a:blip r:embed="rId4">
                        <a:lum/>
                        <a:extLst>
                          <a:ext uri="{28A0092B-C50C-407E-A947-70E740481C1C}">
                            <a14:useLocalDpi xmlns:a14="http://schemas.microsoft.com/office/drawing/2010/main" val="0"/>
                          </a:ext>
                        </a:extLst>
                      </a:blip>
                      <a:srcRect/>
                      <a:stretch>
                        <a:fillRect/>
                      </a:stretch>
                    </p:blipFill>
                    <p:spPr bwMode="auto">
                      <a:xfrm>
                        <a:off x="950402" y="1328470"/>
                        <a:ext cx="4197292" cy="536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 name="Picture 6">
            <a:extLst>
              <a:ext uri="{FF2B5EF4-FFF2-40B4-BE49-F238E27FC236}">
                <a16:creationId xmlns:a16="http://schemas.microsoft.com/office/drawing/2014/main" id="{38286820-04F6-4B76-BE1D-3998F7908F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1781" y="1550666"/>
            <a:ext cx="2684828" cy="2974739"/>
          </a:xfrm>
          <a:prstGeom prst="rect">
            <a:avLst/>
          </a:prstGeom>
        </p:spPr>
      </p:pic>
    </p:spTree>
    <p:extLst>
      <p:ext uri="{BB962C8B-B14F-4D97-AF65-F5344CB8AC3E}">
        <p14:creationId xmlns:p14="http://schemas.microsoft.com/office/powerpoint/2010/main" val="955239777"/>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5" name="Picture 2" descr="Picture 2"/>
          <p:cNvPicPr>
            <a:picLocks noChangeAspect="1"/>
          </p:cNvPicPr>
          <p:nvPr/>
        </p:nvPicPr>
        <p:blipFill>
          <a:blip r:embed="rId2" cstate="print">
            <a:extLst/>
          </a:blip>
          <a:srcRect l="16390" r="6730"/>
          <a:stretch>
            <a:fillRect/>
          </a:stretch>
        </p:blipFill>
        <p:spPr>
          <a:xfrm>
            <a:off x="20" y="9"/>
            <a:ext cx="4639713" cy="6857991"/>
          </a:xfrm>
          <a:prstGeom prst="rect">
            <a:avLst/>
          </a:prstGeom>
          <a:ln w="12700">
            <a:miter lim="400000"/>
          </a:ln>
        </p:spPr>
      </p:pic>
      <p:sp>
        <p:nvSpPr>
          <p:cNvPr id="1776" name="Content Placeholder 2"/>
          <p:cNvSpPr txBox="1">
            <a:spLocks noGrp="1"/>
          </p:cNvSpPr>
          <p:nvPr>
            <p:ph type="body" sz="half" idx="1"/>
          </p:nvPr>
        </p:nvSpPr>
        <p:spPr>
          <a:xfrm>
            <a:off x="5069940" y="2322576"/>
            <a:ext cx="6172201" cy="3858769"/>
          </a:xfrm>
          <a:prstGeom prst="rect">
            <a:avLst/>
          </a:prstGeom>
        </p:spPr>
        <p:txBody>
          <a:bodyPr/>
          <a:lstStyle/>
          <a:p>
            <a:pPr>
              <a:defRPr sz="2400">
                <a:latin typeface="Arial"/>
                <a:ea typeface="Arial"/>
                <a:cs typeface="Arial"/>
                <a:sym typeface="Arial"/>
              </a:defRPr>
            </a:pPr>
            <a:r>
              <a:t>"I wish to congratulate very warmly the Montenegrin Academy of Arts and Sciences on the occasion of its 50th Anniversary and wish the CANU a highly successful future. Science shapes the Future of Mankind."</a:t>
            </a:r>
          </a:p>
          <a:p>
            <a:pPr>
              <a:defRPr sz="2400" i="1">
                <a:latin typeface="Arial"/>
                <a:ea typeface="Arial"/>
                <a:cs typeface="Arial"/>
                <a:sym typeface="Arial"/>
              </a:defRPr>
            </a:pPr>
            <a:r>
              <a:t>– Prof. Jean-Marie Lehn, Nobel Laureate, France</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8" name="Content Placeholder 2"/>
          <p:cNvSpPr txBox="1">
            <a:spLocks noGrp="1"/>
          </p:cNvSpPr>
          <p:nvPr>
            <p:ph type="body" sz="half" idx="1"/>
          </p:nvPr>
        </p:nvSpPr>
        <p:spPr>
          <a:xfrm>
            <a:off x="838199" y="2322576"/>
            <a:ext cx="6254498" cy="3858769"/>
          </a:xfrm>
          <a:prstGeom prst="rect">
            <a:avLst/>
          </a:prstGeom>
        </p:spPr>
        <p:txBody>
          <a:bodyPr/>
          <a:lstStyle/>
          <a:p>
            <a:pPr>
              <a:defRPr sz="2400">
                <a:latin typeface="Arial"/>
                <a:ea typeface="Arial"/>
                <a:cs typeface="Arial"/>
                <a:sym typeface="Arial"/>
              </a:defRPr>
            </a:pPr>
            <a:r>
              <a:t>"Aim high, stay grounded! These four crisp words of wisdom accompany the best wishes for the 50th anniversary of the Montenegrin Academy of Sciences and Arts."</a:t>
            </a:r>
          </a:p>
          <a:p>
            <a:pPr>
              <a:defRPr sz="2400" i="1">
                <a:latin typeface="Arial"/>
                <a:ea typeface="Arial"/>
                <a:cs typeface="Arial"/>
                <a:sym typeface="Arial"/>
              </a:defRPr>
            </a:pPr>
            <a:r>
              <a:t>– Prof. Stefan Hell, Nobel Laureate, Germany</a:t>
            </a:r>
          </a:p>
        </p:txBody>
      </p:sp>
      <p:pic>
        <p:nvPicPr>
          <p:cNvPr id="1779" name="Picture 2" descr="Picture 2"/>
          <p:cNvPicPr>
            <a:picLocks noChangeAspect="1"/>
          </p:cNvPicPr>
          <p:nvPr/>
        </p:nvPicPr>
        <p:blipFill>
          <a:blip r:embed="rId2" cstate="print">
            <a:extLst/>
          </a:blip>
          <a:srcRect r="4976"/>
          <a:stretch>
            <a:fillRect/>
          </a:stretch>
        </p:blipFill>
        <p:spPr>
          <a:xfrm>
            <a:off x="7552266" y="10"/>
            <a:ext cx="4639733" cy="6857922"/>
          </a:xfrm>
          <a:prstGeom prst="rect">
            <a:avLst/>
          </a:prstGeom>
          <a:ln w="12700">
            <a:miter lim="400000"/>
          </a:ln>
        </p:spPr>
      </p:pic>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 name="V. Milutinovic, University of Indiana, Bloomington, USA…"/>
          <p:cNvSpPr txBox="1">
            <a:spLocks noGrp="1"/>
          </p:cNvSpPr>
          <p:nvPr>
            <p:ph type="body" sz="quarter" idx="4294967295"/>
          </p:nvPr>
        </p:nvSpPr>
        <p:spPr>
          <a:xfrm>
            <a:off x="317500" y="3200400"/>
            <a:ext cx="8610600" cy="1036638"/>
          </a:xfrm>
          <a:prstGeom prst="rect">
            <a:avLst/>
          </a:prstGeom>
        </p:spPr>
        <p:txBody>
          <a:bodyPr lIns="45718" tIns="45718" rIns="45718" bIns="45718"/>
          <a:lstStyle/>
          <a:p>
            <a:pPr marL="0" indent="0" algn="ctr" defTabSz="365758">
              <a:spcBef>
                <a:spcPts val="200"/>
              </a:spcBef>
              <a:buSzTx/>
              <a:buNone/>
              <a:defRPr sz="700" b="1">
                <a:solidFill>
                  <a:srgbClr val="FEFAC9"/>
                </a:solidFill>
                <a:latin typeface="Constantia"/>
                <a:ea typeface="Constantia"/>
                <a:cs typeface="Constantia"/>
                <a:sym typeface="Constantia"/>
              </a:defRPr>
            </a:pPr>
            <a:r>
              <a:t>V. Milutinovic, </a:t>
            </a:r>
            <a:r>
              <a:rPr sz="500" b="0"/>
              <a:t>University of Indiana, Bloomington, USA</a:t>
            </a:r>
            <a:endParaRPr sz="400"/>
          </a:p>
          <a:p>
            <a:pPr marL="0" indent="0" algn="ctr" defTabSz="365758">
              <a:spcBef>
                <a:spcPts val="200"/>
              </a:spcBef>
              <a:buSzTx/>
              <a:buNone/>
              <a:defRPr sz="500">
                <a:solidFill>
                  <a:srgbClr val="FEFAC9"/>
                </a:solidFill>
                <a:latin typeface="Constantia"/>
                <a:ea typeface="Constantia"/>
                <a:cs typeface="Constantia"/>
                <a:sym typeface="Constantia"/>
              </a:defRPr>
            </a:pPr>
            <a:endParaRPr/>
          </a:p>
          <a:p>
            <a:pPr marL="0" indent="0" algn="ctr" defTabSz="365758">
              <a:spcBef>
                <a:spcPts val="200"/>
              </a:spcBef>
              <a:buSzTx/>
              <a:buNone/>
              <a:defRPr sz="500">
                <a:solidFill>
                  <a:srgbClr val="FEFAC9"/>
                </a:solidFill>
                <a:latin typeface="Constantia"/>
                <a:ea typeface="Constantia"/>
                <a:cs typeface="Constantia"/>
                <a:sym typeface="Constantia"/>
              </a:defRPr>
            </a:pPr>
            <a:endParaRPr/>
          </a:p>
          <a:p>
            <a:pPr marL="0" indent="0" algn="ctr" defTabSz="365758">
              <a:spcBef>
                <a:spcPts val="200"/>
              </a:spcBef>
              <a:buSzTx/>
              <a:buNone/>
              <a:defRPr sz="500">
                <a:solidFill>
                  <a:srgbClr val="FEFAC9"/>
                </a:solidFill>
                <a:latin typeface="Constantia"/>
                <a:ea typeface="Constantia"/>
                <a:cs typeface="Constantia"/>
                <a:sym typeface="Constantia"/>
              </a:defRPr>
            </a:pPr>
            <a:endParaRPr/>
          </a:p>
          <a:p>
            <a:pPr marL="0" indent="0" algn="ctr" defTabSz="365758">
              <a:spcBef>
                <a:spcPts val="200"/>
              </a:spcBef>
              <a:buSzTx/>
              <a:buNone/>
              <a:defRPr sz="400" b="1">
                <a:solidFill>
                  <a:srgbClr val="FEFAC9"/>
                </a:solidFill>
                <a:latin typeface="Constantia"/>
                <a:ea typeface="Constantia"/>
                <a:cs typeface="Constantia"/>
                <a:sym typeface="Constantia"/>
              </a:defRPr>
            </a:pPr>
            <a:r>
              <a:t>Acknowledgements: O. Mencer, </a:t>
            </a:r>
            <a:r>
              <a:rPr b="0"/>
              <a:t>Imperial College, London, GBR, </a:t>
            </a:r>
            <a:r>
              <a:t>M.J. Flynn, </a:t>
            </a:r>
            <a:r>
              <a:rPr b="0"/>
              <a:t>Stanford University, Palo Alto, USA,</a:t>
            </a:r>
          </a:p>
          <a:p>
            <a:pPr marL="0" indent="0" algn="ctr" defTabSz="365758">
              <a:spcBef>
                <a:spcPts val="200"/>
              </a:spcBef>
              <a:buSzTx/>
              <a:buNone/>
              <a:defRPr sz="400">
                <a:solidFill>
                  <a:srgbClr val="FEFAC9"/>
                </a:solidFill>
                <a:latin typeface="Constantia"/>
                <a:ea typeface="Constantia"/>
                <a:cs typeface="Constantia"/>
                <a:sym typeface="Constantia"/>
              </a:defRPr>
            </a:pPr>
            <a:r>
              <a:t>M. Kotlar, School of Electrical Engineering, University of Belgrade, SRB</a:t>
            </a:r>
          </a:p>
        </p:txBody>
      </p:sp>
      <p:pic>
        <p:nvPicPr>
          <p:cNvPr id="1782" name="image.png" descr="image.png"/>
          <p:cNvPicPr>
            <a:picLocks noChangeAspect="1"/>
          </p:cNvPicPr>
          <p:nvPr/>
        </p:nvPicPr>
        <p:blipFill>
          <a:blip r:embed="rId2" cstate="print">
            <a:extLst/>
          </a:blip>
          <a:stretch>
            <a:fillRect/>
          </a:stretch>
        </p:blipFill>
        <p:spPr>
          <a:xfrm>
            <a:off x="304800" y="152400"/>
            <a:ext cx="8686800" cy="2984500"/>
          </a:xfrm>
          <a:prstGeom prst="rect">
            <a:avLst/>
          </a:prstGeom>
          <a:ln w="12700">
            <a:miter lim="400000"/>
          </a:ln>
        </p:spPr>
      </p:pic>
      <p:sp>
        <p:nvSpPr>
          <p:cNvPr id="1783" name="Slide Number"/>
          <p:cNvSpPr txBox="1">
            <a:spLocks noGrp="1"/>
          </p:cNvSpPr>
          <p:nvPr>
            <p:ph type="sldNum" sz="quarter" idx="4294967295"/>
          </p:nvPr>
        </p:nvSpPr>
        <p:spPr>
          <a:xfrm>
            <a:off x="8237326" y="6210529"/>
            <a:ext cx="332737" cy="3962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800">
                <a:solidFill>
                  <a:srgbClr val="FFFFFF"/>
                </a:solidFill>
                <a:latin typeface="Constantia"/>
                <a:ea typeface="Constantia"/>
                <a:cs typeface="Constantia"/>
                <a:sym typeface="Constantia"/>
              </a:defRPr>
            </a:lvl1pPr>
          </a:lstStyle>
          <a:p>
            <a:fld id="{86CB4B4D-7CA3-9044-876B-883B54F8677D}" type="slidenum">
              <a:rPr/>
              <a:pPr/>
              <a:t>32</a:t>
            </a:fld>
            <a:endParaRPr/>
          </a:p>
        </p:txBody>
      </p:sp>
      <p:pic>
        <p:nvPicPr>
          <p:cNvPr id="1784" name="image.png" descr="image.png"/>
          <p:cNvPicPr>
            <a:picLocks noChangeAspect="1"/>
          </p:cNvPicPr>
          <p:nvPr/>
        </p:nvPicPr>
        <p:blipFill>
          <a:blip r:embed="rId3" cstate="print">
            <a:extLst/>
          </a:blip>
          <a:stretch>
            <a:fillRect/>
          </a:stretch>
        </p:blipFill>
        <p:spPr>
          <a:xfrm>
            <a:off x="353557" y="3963985"/>
            <a:ext cx="3651253" cy="2114552"/>
          </a:xfrm>
          <a:prstGeom prst="rect">
            <a:avLst/>
          </a:prstGeom>
          <a:ln w="12700">
            <a:miter lim="400000"/>
          </a:ln>
        </p:spPr>
      </p:pic>
      <p:pic>
        <p:nvPicPr>
          <p:cNvPr id="1785" name="image.png" descr="image.png"/>
          <p:cNvPicPr>
            <a:picLocks noChangeAspect="1"/>
          </p:cNvPicPr>
          <p:nvPr/>
        </p:nvPicPr>
        <p:blipFill>
          <a:blip r:embed="rId4" cstate="print">
            <a:extLst/>
          </a:blip>
          <a:stretch>
            <a:fillRect/>
          </a:stretch>
        </p:blipFill>
        <p:spPr>
          <a:xfrm>
            <a:off x="4119788" y="3963985"/>
            <a:ext cx="4648203" cy="2124077"/>
          </a:xfrm>
          <a:prstGeom prst="rect">
            <a:avLst/>
          </a:prstGeom>
          <a:ln w="12700">
            <a:miter lim="400000"/>
          </a:ln>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7" name="image.png" descr="image.png"/>
          <p:cNvPicPr>
            <a:picLocks noChangeAspect="1"/>
          </p:cNvPicPr>
          <p:nvPr/>
        </p:nvPicPr>
        <p:blipFill>
          <a:blip r:embed="rId2" cstate="print">
            <a:extLst/>
          </a:blip>
          <a:stretch>
            <a:fillRect/>
          </a:stretch>
        </p:blipFill>
        <p:spPr>
          <a:xfrm>
            <a:off x="457200" y="76200"/>
            <a:ext cx="8229600" cy="1054100"/>
          </a:xfrm>
          <a:prstGeom prst="rect">
            <a:avLst/>
          </a:prstGeom>
          <a:ln w="12700">
            <a:miter lim="400000"/>
          </a:ln>
        </p:spPr>
      </p:pic>
      <p:sp>
        <p:nvSpPr>
          <p:cNvPr id="1788" name="A. Richard Feynman:   Impact of logic/arithmetic and memory/IO   Compiler-generated execution graph…"/>
          <p:cNvSpPr txBox="1">
            <a:spLocks noGrp="1"/>
          </p:cNvSpPr>
          <p:nvPr>
            <p:ph type="body" idx="4294967295"/>
          </p:nvPr>
        </p:nvSpPr>
        <p:spPr>
          <a:xfrm>
            <a:off x="457200" y="1905000"/>
            <a:ext cx="8686800" cy="4178300"/>
          </a:xfrm>
          <a:prstGeom prst="rect">
            <a:avLst/>
          </a:prstGeom>
        </p:spPr>
        <p:txBody>
          <a:bodyPr lIns="0" tIns="0" rIns="0" bIns="0" anchor="ctr"/>
          <a:lstStyle/>
          <a:p>
            <a:pPr marL="334914" indent="-380111" defTabSz="667512">
              <a:spcBef>
                <a:spcPts val="400"/>
              </a:spcBef>
              <a:buSzTx/>
              <a:buNone/>
              <a:defRPr sz="1700">
                <a:solidFill>
                  <a:srgbClr val="FFFF00"/>
                </a:solidFill>
                <a:latin typeface="Constantia"/>
                <a:ea typeface="Constantia"/>
                <a:cs typeface="Constantia"/>
                <a:sym typeface="Constantia"/>
              </a:defRPr>
            </a:pPr>
            <a:r>
              <a:rPr dirty="0"/>
              <a:t> A. Richard Feynman:</a:t>
            </a:r>
            <a:br>
              <a:rPr dirty="0"/>
            </a:br>
            <a:r>
              <a:rPr dirty="0">
                <a:solidFill>
                  <a:srgbClr val="FFFFFF"/>
                </a:solidFill>
              </a:rPr>
              <a:t>  Impact of logic/arithmetic and memory/IO</a:t>
            </a:r>
            <a:br>
              <a:rPr dirty="0">
                <a:solidFill>
                  <a:srgbClr val="FFFFFF"/>
                </a:solidFill>
              </a:rPr>
            </a:br>
            <a:r>
              <a:rPr dirty="0">
                <a:solidFill>
                  <a:srgbClr val="FFFFFF"/>
                </a:solidFill>
              </a:rPr>
              <a:t> </a:t>
            </a:r>
            <a:r>
              <a:rPr dirty="0">
                <a:solidFill>
                  <a:srgbClr val="C00000"/>
                </a:solidFill>
              </a:rPr>
              <a:t> Compiler-generated execution graph</a:t>
            </a:r>
          </a:p>
          <a:p>
            <a:pPr marL="199324" indent="-244521" defTabSz="667512">
              <a:spcBef>
                <a:spcPts val="400"/>
              </a:spcBef>
              <a:buSzPct val="85000"/>
              <a:buFontTx/>
              <a:buAutoNum type="alphaUcPeriod" startAt="2"/>
              <a:defRPr sz="1700">
                <a:solidFill>
                  <a:srgbClr val="FFFF00"/>
                </a:solidFill>
                <a:latin typeface="Constantia"/>
                <a:ea typeface="Constantia"/>
                <a:cs typeface="Constantia"/>
                <a:sym typeface="Constantia"/>
              </a:defRPr>
            </a:pPr>
            <a:r>
              <a:rPr dirty="0"/>
              <a:t>Ilya Prigogine:</a:t>
            </a:r>
            <a:br>
              <a:rPr dirty="0"/>
            </a:br>
            <a:r>
              <a:rPr dirty="0">
                <a:solidFill>
                  <a:srgbClr val="FFFFFF"/>
                </a:solidFill>
              </a:rPr>
              <a:t> Impact of energy, entropy, order, and optimization</a:t>
            </a:r>
            <a:br>
              <a:rPr dirty="0">
                <a:solidFill>
                  <a:srgbClr val="FFFFFF"/>
                </a:solidFill>
              </a:rPr>
            </a:br>
            <a:r>
              <a:rPr dirty="0">
                <a:solidFill>
                  <a:srgbClr val="FFFFFF"/>
                </a:solidFill>
              </a:rPr>
              <a:t> </a:t>
            </a:r>
            <a:r>
              <a:rPr dirty="0">
                <a:solidFill>
                  <a:srgbClr val="C00000"/>
                </a:solidFill>
              </a:rPr>
              <a:t>Compiler-generated data separation</a:t>
            </a:r>
          </a:p>
          <a:p>
            <a:pPr marL="199324" indent="-244521" defTabSz="667512">
              <a:spcBef>
                <a:spcPts val="400"/>
              </a:spcBef>
              <a:buSzPct val="85000"/>
              <a:buFontTx/>
              <a:buAutoNum type="alphaUcPeriod" startAt="2"/>
              <a:defRPr sz="1700">
                <a:solidFill>
                  <a:srgbClr val="FFFF00"/>
                </a:solidFill>
                <a:latin typeface="Constantia"/>
                <a:ea typeface="Constantia"/>
                <a:cs typeface="Constantia"/>
                <a:sym typeface="Constantia"/>
              </a:defRPr>
            </a:pPr>
            <a:r>
              <a:rPr dirty="0"/>
              <a:t>Daniel Kahneman:</a:t>
            </a:r>
            <a:br>
              <a:rPr dirty="0"/>
            </a:br>
            <a:r>
              <a:rPr dirty="0">
                <a:solidFill>
                  <a:srgbClr val="FFFFFF"/>
                </a:solidFill>
              </a:rPr>
              <a:t> Impact of approximate computing on precision</a:t>
            </a:r>
            <a:r>
              <a:rPr dirty="0">
                <a:solidFill>
                  <a:srgbClr val="C00000"/>
                </a:solidFill>
              </a:rPr>
              <a:t> </a:t>
            </a:r>
            <a:br>
              <a:rPr dirty="0">
                <a:solidFill>
                  <a:srgbClr val="C00000"/>
                </a:solidFill>
              </a:rPr>
            </a:br>
            <a:r>
              <a:rPr dirty="0">
                <a:solidFill>
                  <a:srgbClr val="C00000"/>
                </a:solidFill>
              </a:rPr>
              <a:t> Compiler-controlled </a:t>
            </a:r>
            <a:r>
              <a:rPr dirty="0" err="1">
                <a:solidFill>
                  <a:srgbClr val="C00000"/>
                </a:solidFill>
              </a:rPr>
              <a:t>approx</a:t>
            </a:r>
            <a:r>
              <a:rPr dirty="0">
                <a:solidFill>
                  <a:srgbClr val="C00000"/>
                </a:solidFill>
              </a:rPr>
              <a:t> computing</a:t>
            </a:r>
          </a:p>
          <a:p>
            <a:pPr marL="199324" indent="-244521" defTabSz="667512">
              <a:spcBef>
                <a:spcPts val="400"/>
              </a:spcBef>
              <a:buSzPct val="85000"/>
              <a:buFontTx/>
              <a:buAutoNum type="alphaUcPeriod" startAt="2"/>
              <a:defRPr sz="1700">
                <a:solidFill>
                  <a:srgbClr val="FFFF00"/>
                </a:solidFill>
                <a:latin typeface="Constantia"/>
                <a:ea typeface="Constantia"/>
                <a:cs typeface="Constantia"/>
                <a:sym typeface="Constantia"/>
              </a:defRPr>
            </a:pPr>
            <a:r>
              <a:rPr lang="en-US" dirty="0"/>
              <a:t>Tim Hunt</a:t>
            </a:r>
            <a:r>
              <a:rPr dirty="0"/>
              <a:t>:</a:t>
            </a:r>
            <a:br>
              <a:rPr dirty="0"/>
            </a:br>
            <a:r>
              <a:rPr dirty="0">
                <a:solidFill>
                  <a:srgbClr val="FFFFFF"/>
                </a:solidFill>
              </a:rPr>
              <a:t> Impact of system latency on precision</a:t>
            </a:r>
            <a:r>
              <a:rPr dirty="0">
                <a:solidFill>
                  <a:srgbClr val="C00000"/>
                </a:solidFill>
              </a:rPr>
              <a:t> </a:t>
            </a:r>
            <a:br>
              <a:rPr dirty="0">
                <a:solidFill>
                  <a:srgbClr val="C00000"/>
                </a:solidFill>
              </a:rPr>
            </a:br>
            <a:r>
              <a:rPr dirty="0">
                <a:solidFill>
                  <a:srgbClr val="C00000"/>
                </a:solidFill>
              </a:rPr>
              <a:t> Compiler-controlled system latency</a:t>
            </a:r>
          </a:p>
        </p:txBody>
      </p:sp>
      <p:sp>
        <p:nvSpPr>
          <p:cNvPr id="1789" name="Slide Number"/>
          <p:cNvSpPr txBox="1">
            <a:spLocks noGrp="1"/>
          </p:cNvSpPr>
          <p:nvPr>
            <p:ph type="sldNum" sz="quarter" idx="4294967295"/>
          </p:nvPr>
        </p:nvSpPr>
        <p:spPr>
          <a:xfrm>
            <a:off x="8237326" y="6210529"/>
            <a:ext cx="332737" cy="3962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800">
                <a:solidFill>
                  <a:srgbClr val="FFFFFF"/>
                </a:solidFill>
                <a:latin typeface="Constantia"/>
                <a:ea typeface="Constantia"/>
                <a:cs typeface="Constantia"/>
                <a:sym typeface="Constantia"/>
              </a:defRPr>
            </a:lvl1pPr>
          </a:lstStyle>
          <a:p>
            <a:fld id="{86CB4B4D-7CA3-9044-876B-883B54F8677D}" type="slidenum">
              <a:rPr/>
              <a:pPr/>
              <a:t>33</a:t>
            </a:fld>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1" name="image.png" descr="image.png"/>
          <p:cNvPicPr>
            <a:picLocks noChangeAspect="1"/>
          </p:cNvPicPr>
          <p:nvPr/>
        </p:nvPicPr>
        <p:blipFill>
          <a:blip r:embed="rId2" cstate="print">
            <a:extLst/>
          </a:blip>
          <a:stretch>
            <a:fillRect/>
          </a:stretch>
        </p:blipFill>
        <p:spPr>
          <a:xfrm>
            <a:off x="457200" y="-152400"/>
            <a:ext cx="8229600" cy="1066800"/>
          </a:xfrm>
          <a:prstGeom prst="rect">
            <a:avLst/>
          </a:prstGeom>
          <a:ln w="12700">
            <a:miter lim="400000"/>
          </a:ln>
        </p:spPr>
      </p:pic>
      <p:sp>
        <p:nvSpPr>
          <p:cNvPr id="1792" name="A. Whenever the Technology changes,      the Fundamental Paradigm of Computer Architecture      has to change, too.…"/>
          <p:cNvSpPr txBox="1">
            <a:spLocks noGrp="1"/>
          </p:cNvSpPr>
          <p:nvPr>
            <p:ph type="body" idx="4294967295"/>
          </p:nvPr>
        </p:nvSpPr>
        <p:spPr>
          <a:xfrm>
            <a:off x="457200" y="1371600"/>
            <a:ext cx="8686800" cy="4711700"/>
          </a:xfrm>
          <a:prstGeom prst="rect">
            <a:avLst/>
          </a:prstGeom>
        </p:spPr>
        <p:txBody>
          <a:bodyPr lIns="0" tIns="0" rIns="0" bIns="0" anchor="ctr"/>
          <a:lstStyle/>
          <a:p>
            <a:pPr marL="376203" indent="-426972" defTabSz="749808">
              <a:spcBef>
                <a:spcPts val="400"/>
              </a:spcBef>
              <a:buSzTx/>
              <a:buNone/>
              <a:defRPr sz="1900">
                <a:solidFill>
                  <a:srgbClr val="FFFFFF"/>
                </a:solidFill>
                <a:latin typeface="Constantia"/>
                <a:ea typeface="Constantia"/>
                <a:cs typeface="Constantia"/>
                <a:sym typeface="Constantia"/>
              </a:defRPr>
            </a:pPr>
            <a:r>
              <a:t>   A. Whenever the </a:t>
            </a:r>
            <a:r>
              <a:rPr>
                <a:solidFill>
                  <a:srgbClr val="C00000"/>
                </a:solidFill>
              </a:rPr>
              <a:t>Technology</a:t>
            </a:r>
            <a:r>
              <a:t> changes,</a:t>
            </a:r>
            <a:br/>
            <a:r>
              <a:t>     the Fundamental Paradigm of Computer Architecture</a:t>
            </a:r>
            <a:br/>
            <a:r>
              <a:t>     has to change, too. </a:t>
            </a:r>
          </a:p>
          <a:p>
            <a:pPr marL="376203" indent="-426972" defTabSz="749808">
              <a:spcBef>
                <a:spcPts val="400"/>
              </a:spcBef>
              <a:buSzTx/>
              <a:buNone/>
              <a:defRPr sz="1900">
                <a:solidFill>
                  <a:srgbClr val="FFFF00"/>
                </a:solidFill>
                <a:latin typeface="Constantia"/>
                <a:ea typeface="Constantia"/>
                <a:cs typeface="Constantia"/>
                <a:sym typeface="Constantia"/>
              </a:defRPr>
            </a:pPr>
            <a:r>
              <a:t>				aSoG (not: FPGA)</a:t>
            </a:r>
          </a:p>
          <a:p>
            <a:pPr marL="376203" indent="-426972" defTabSz="749808">
              <a:spcBef>
                <a:spcPts val="400"/>
              </a:spcBef>
              <a:buSzTx/>
              <a:buNone/>
              <a:defRPr sz="1900">
                <a:solidFill>
                  <a:srgbClr val="FFFFFF"/>
                </a:solidFill>
                <a:latin typeface="Constantia"/>
                <a:ea typeface="Constantia"/>
                <a:cs typeface="Constantia"/>
                <a:sym typeface="Constantia"/>
              </a:defRPr>
            </a:pPr>
            <a:r>
              <a:t>	B.  If several paradigms are available,</a:t>
            </a:r>
            <a:br/>
            <a:r>
              <a:t>     the most suitable paradigm for adoption</a:t>
            </a:r>
            <a:br/>
            <a:r>
              <a:t>     is the one most effective for modern </a:t>
            </a:r>
            <a:r>
              <a:rPr>
                <a:solidFill>
                  <a:srgbClr val="C00000"/>
                </a:solidFill>
              </a:rPr>
              <a:t>Applications</a:t>
            </a:r>
            <a:r>
              <a:t>.</a:t>
            </a:r>
          </a:p>
          <a:p>
            <a:pPr marL="376203" indent="-426972" defTabSz="749808">
              <a:spcBef>
                <a:spcPts val="400"/>
              </a:spcBef>
              <a:buSzTx/>
              <a:buNone/>
              <a:defRPr sz="1900">
                <a:solidFill>
                  <a:srgbClr val="FFFF00"/>
                </a:solidFill>
                <a:latin typeface="Constantia"/>
                <a:ea typeface="Constantia"/>
                <a:cs typeface="Constantia"/>
                <a:sym typeface="Constantia"/>
              </a:defRPr>
            </a:pPr>
            <a:r>
              <a:t>				BrontoData (not: ExaBigData)</a:t>
            </a:r>
          </a:p>
          <a:p>
            <a:pPr marL="376203" indent="-426972" defTabSz="749808">
              <a:spcBef>
                <a:spcPts val="400"/>
              </a:spcBef>
              <a:buSzTx/>
              <a:buNone/>
              <a:defRPr sz="1900">
                <a:solidFill>
                  <a:srgbClr val="FFFFFF"/>
                </a:solidFill>
                <a:latin typeface="Constantia"/>
                <a:ea typeface="Constantia"/>
                <a:cs typeface="Constantia"/>
                <a:sym typeface="Constantia"/>
              </a:defRPr>
            </a:pPr>
            <a:endParaRPr/>
          </a:p>
          <a:p>
            <a:pPr marL="376203" indent="-426972" defTabSz="749808">
              <a:spcBef>
                <a:spcPts val="400"/>
              </a:spcBef>
              <a:buSzTx/>
              <a:buNone/>
              <a:defRPr sz="1900">
                <a:solidFill>
                  <a:srgbClr val="FFFFFF"/>
                </a:solidFill>
                <a:latin typeface="Constantia"/>
                <a:ea typeface="Constantia"/>
                <a:cs typeface="Constantia"/>
                <a:sym typeface="Constantia"/>
              </a:defRPr>
            </a:pPr>
            <a:r>
              <a:t>  Is the von Neumann Paradigm still the most effective one?</a:t>
            </a:r>
          </a:p>
          <a:p>
            <a:pPr marL="376203" indent="-426972" defTabSz="749808">
              <a:spcBef>
                <a:spcPts val="400"/>
              </a:spcBef>
              <a:buSzTx/>
              <a:buNone/>
              <a:defRPr sz="1900">
                <a:solidFill>
                  <a:srgbClr val="FFFFFF"/>
                </a:solidFill>
                <a:latin typeface="Constantia"/>
                <a:ea typeface="Constantia"/>
                <a:cs typeface="Constantia"/>
                <a:sym typeface="Constantia"/>
              </a:defRPr>
            </a:pPr>
            <a:endParaRPr/>
          </a:p>
          <a:p>
            <a:pPr marL="376203" indent="-426972" defTabSz="749808">
              <a:spcBef>
                <a:spcPts val="400"/>
              </a:spcBef>
              <a:buSzTx/>
              <a:buNone/>
              <a:defRPr sz="1900">
                <a:solidFill>
                  <a:srgbClr val="FFFFFF"/>
                </a:solidFill>
                <a:latin typeface="Constantia"/>
                <a:ea typeface="Constantia"/>
                <a:cs typeface="Constantia"/>
                <a:sym typeface="Constantia"/>
              </a:defRPr>
            </a:pPr>
            <a:r>
              <a:t>   A. MultiCores?</a:t>
            </a:r>
          </a:p>
          <a:p>
            <a:pPr marL="376203" indent="-426972" defTabSz="749808">
              <a:spcBef>
                <a:spcPts val="400"/>
              </a:spcBef>
              <a:buSzTx/>
              <a:buNone/>
              <a:defRPr sz="1900">
                <a:solidFill>
                  <a:srgbClr val="FFFFFF"/>
                </a:solidFill>
                <a:latin typeface="Constantia"/>
                <a:ea typeface="Constantia"/>
                <a:cs typeface="Constantia"/>
                <a:sym typeface="Constantia"/>
              </a:defRPr>
            </a:pPr>
            <a:r>
              <a:t>   B. ManyCores?</a:t>
            </a:r>
          </a:p>
        </p:txBody>
      </p:sp>
      <p:sp>
        <p:nvSpPr>
          <p:cNvPr id="1793" name="Slide Number"/>
          <p:cNvSpPr txBox="1">
            <a:spLocks noGrp="1"/>
          </p:cNvSpPr>
          <p:nvPr>
            <p:ph type="sldNum" sz="quarter" idx="4294967295"/>
          </p:nvPr>
        </p:nvSpPr>
        <p:spPr>
          <a:xfrm>
            <a:off x="8237326" y="6210529"/>
            <a:ext cx="332737" cy="3962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800">
                <a:solidFill>
                  <a:srgbClr val="FFFFFF"/>
                </a:solidFill>
                <a:latin typeface="Constantia"/>
                <a:ea typeface="Constantia"/>
                <a:cs typeface="Constantia"/>
                <a:sym typeface="Constantia"/>
              </a:defRPr>
            </a:lvl1pPr>
          </a:lstStyle>
          <a:p>
            <a:fld id="{86CB4B4D-7CA3-9044-876B-883B54F8677D}" type="slidenum">
              <a:rPr/>
              <a:pPr/>
              <a:t>34</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1792">
                                            <p:bg/>
                                          </p:spTgt>
                                        </p:tgtEl>
                                        <p:attrNameLst>
                                          <p:attrName>style.visibility</p:attrName>
                                        </p:attrNameLst>
                                      </p:cBhvr>
                                      <p:to>
                                        <p:strVal val="visible"/>
                                      </p:to>
                                    </p:set>
                                    <p:animEffect transition="in" filter="fade">
                                      <p:cBhvr>
                                        <p:cTn id="7" dur="500"/>
                                        <p:tgtEl>
                                          <p:spTgt spid="1792">
                                            <p:bg/>
                                          </p:spTgt>
                                        </p:tgtEl>
                                      </p:cBhvr>
                                    </p:animEffect>
                                  </p:childTnLst>
                                </p:cTn>
                              </p:par>
                              <p:par>
                                <p:cTn id="8" presetID="10" presetClass="entr" presetSubtype="0" fill="hold" grpId="1" nodeType="withEffect">
                                  <p:stCondLst>
                                    <p:cond delay="0"/>
                                  </p:stCondLst>
                                  <p:iterate>
                                    <p:tmAbs val="0"/>
                                  </p:iterate>
                                  <p:childTnLst>
                                    <p:set>
                                      <p:cBhvr>
                                        <p:cTn id="9" fill="hold"/>
                                        <p:tgtEl>
                                          <p:spTgt spid="1792">
                                            <p:txEl>
                                              <p:pRg st="0" end="0"/>
                                            </p:txEl>
                                          </p:spTgt>
                                        </p:tgtEl>
                                        <p:attrNameLst>
                                          <p:attrName>style.visibility</p:attrName>
                                        </p:attrNameLst>
                                      </p:cBhvr>
                                      <p:to>
                                        <p:strVal val="visible"/>
                                      </p:to>
                                    </p:set>
                                    <p:animEffect transition="in" filter="fade">
                                      <p:cBhvr>
                                        <p:cTn id="10" dur="500"/>
                                        <p:tgtEl>
                                          <p:spTgt spid="1792">
                                            <p:txEl>
                                              <p:pRg st="0" end="0"/>
                                            </p:txEl>
                                          </p:spTgt>
                                        </p:tgtEl>
                                      </p:cBhvr>
                                    </p:animEffect>
                                  </p:childTnLst>
                                </p:cTn>
                              </p:par>
                            </p:childTnLst>
                          </p:cTn>
                        </p:par>
                        <p:par>
                          <p:cTn id="11" fill="hold">
                            <p:stCondLst>
                              <p:cond delay="500"/>
                            </p:stCondLst>
                            <p:childTnLst>
                              <p:par>
                                <p:cTn id="12" presetID="10" presetClass="entr" fill="hold" grpId="1" nodeType="afterEffect">
                                  <p:stCondLst>
                                    <p:cond delay="0"/>
                                  </p:stCondLst>
                                  <p:iterate>
                                    <p:tmAbs val="0"/>
                                  </p:iterate>
                                  <p:childTnLst>
                                    <p:set>
                                      <p:cBhvr>
                                        <p:cTn id="13" fill="hold"/>
                                        <p:tgtEl>
                                          <p:spTgt spid="1792">
                                            <p:txEl>
                                              <p:pRg st="1" end="1"/>
                                            </p:txEl>
                                          </p:spTgt>
                                        </p:tgtEl>
                                        <p:attrNameLst>
                                          <p:attrName>style.visibility</p:attrName>
                                        </p:attrNameLst>
                                      </p:cBhvr>
                                      <p:to>
                                        <p:strVal val="visible"/>
                                      </p:to>
                                    </p:set>
                                    <p:animEffect transition="in" filter="fade">
                                      <p:cBhvr>
                                        <p:cTn id="14" dur="500"/>
                                        <p:tgtEl>
                                          <p:spTgt spid="1792">
                                            <p:txEl>
                                              <p:pRg st="1" end="1"/>
                                            </p:txEl>
                                          </p:spTgt>
                                        </p:tgtEl>
                                      </p:cBhvr>
                                    </p:animEffect>
                                  </p:childTnLst>
                                </p:cTn>
                              </p:par>
                            </p:childTnLst>
                          </p:cTn>
                        </p:par>
                        <p:par>
                          <p:cTn id="15" fill="hold">
                            <p:stCondLst>
                              <p:cond delay="1000"/>
                            </p:stCondLst>
                            <p:childTnLst>
                              <p:par>
                                <p:cTn id="16" presetID="10" presetClass="entr" fill="hold" grpId="1" nodeType="afterEffect">
                                  <p:stCondLst>
                                    <p:cond delay="0"/>
                                  </p:stCondLst>
                                  <p:iterate>
                                    <p:tmAbs val="0"/>
                                  </p:iterate>
                                  <p:childTnLst>
                                    <p:set>
                                      <p:cBhvr>
                                        <p:cTn id="17" fill="hold"/>
                                        <p:tgtEl>
                                          <p:spTgt spid="1792">
                                            <p:txEl>
                                              <p:pRg st="2" end="2"/>
                                            </p:txEl>
                                          </p:spTgt>
                                        </p:tgtEl>
                                        <p:attrNameLst>
                                          <p:attrName>style.visibility</p:attrName>
                                        </p:attrNameLst>
                                      </p:cBhvr>
                                      <p:to>
                                        <p:strVal val="visible"/>
                                      </p:to>
                                    </p:set>
                                    <p:animEffect transition="in" filter="fade">
                                      <p:cBhvr>
                                        <p:cTn id="18" dur="500"/>
                                        <p:tgtEl>
                                          <p:spTgt spid="1792">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fill="hold" grpId="1" nodeType="clickEffect">
                                  <p:stCondLst>
                                    <p:cond delay="0"/>
                                  </p:stCondLst>
                                  <p:iterate>
                                    <p:tmAbs val="0"/>
                                  </p:iterate>
                                  <p:childTnLst>
                                    <p:set>
                                      <p:cBhvr>
                                        <p:cTn id="22" fill="hold"/>
                                        <p:tgtEl>
                                          <p:spTgt spid="1792">
                                            <p:txEl>
                                              <p:pRg st="3" end="3"/>
                                            </p:txEl>
                                          </p:spTgt>
                                        </p:tgtEl>
                                        <p:attrNameLst>
                                          <p:attrName>style.visibility</p:attrName>
                                        </p:attrNameLst>
                                      </p:cBhvr>
                                      <p:to>
                                        <p:strVal val="visible"/>
                                      </p:to>
                                    </p:set>
                                    <p:animEffect transition="in" filter="fade">
                                      <p:cBhvr>
                                        <p:cTn id="23" dur="500"/>
                                        <p:tgtEl>
                                          <p:spTgt spid="1792">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fill="hold" grpId="1" nodeType="clickEffect">
                                  <p:stCondLst>
                                    <p:cond delay="0"/>
                                  </p:stCondLst>
                                  <p:iterate>
                                    <p:tmAbs val="0"/>
                                  </p:iterate>
                                  <p:childTnLst>
                                    <p:set>
                                      <p:cBhvr>
                                        <p:cTn id="27" fill="hold"/>
                                        <p:tgtEl>
                                          <p:spTgt spid="1792">
                                            <p:txEl>
                                              <p:pRg st="4" end="4"/>
                                            </p:txEl>
                                          </p:spTgt>
                                        </p:tgtEl>
                                        <p:attrNameLst>
                                          <p:attrName>style.visibility</p:attrName>
                                        </p:attrNameLst>
                                      </p:cBhvr>
                                      <p:to>
                                        <p:strVal val="visible"/>
                                      </p:to>
                                    </p:set>
                                    <p:animEffect transition="in" filter="fade">
                                      <p:cBhvr>
                                        <p:cTn id="28" dur="500"/>
                                        <p:tgtEl>
                                          <p:spTgt spid="1792">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fill="hold" grpId="1" nodeType="clickEffect">
                                  <p:stCondLst>
                                    <p:cond delay="0"/>
                                  </p:stCondLst>
                                  <p:iterate>
                                    <p:tmAbs val="0"/>
                                  </p:iterate>
                                  <p:childTnLst>
                                    <p:set>
                                      <p:cBhvr>
                                        <p:cTn id="32" fill="hold"/>
                                        <p:tgtEl>
                                          <p:spTgt spid="1792">
                                            <p:txEl>
                                              <p:pRg st="5" end="5"/>
                                            </p:txEl>
                                          </p:spTgt>
                                        </p:tgtEl>
                                        <p:attrNameLst>
                                          <p:attrName>style.visibility</p:attrName>
                                        </p:attrNameLst>
                                      </p:cBhvr>
                                      <p:to>
                                        <p:strVal val="visible"/>
                                      </p:to>
                                    </p:set>
                                    <p:animEffect transition="in" filter="fade">
                                      <p:cBhvr>
                                        <p:cTn id="33" dur="500"/>
                                        <p:tgtEl>
                                          <p:spTgt spid="1792">
                                            <p:txEl>
                                              <p:pRg st="5" end="5"/>
                                            </p:txEl>
                                          </p:spTgt>
                                        </p:tgtEl>
                                      </p:cBhvr>
                                    </p:animEffect>
                                  </p:childTnLst>
                                </p:cTn>
                              </p:par>
                            </p:childTnLst>
                          </p:cTn>
                        </p:par>
                        <p:par>
                          <p:cTn id="34" fill="hold">
                            <p:stCondLst>
                              <p:cond delay="500"/>
                            </p:stCondLst>
                            <p:childTnLst>
                              <p:par>
                                <p:cTn id="35" presetID="10" presetClass="entr" fill="hold" grpId="1" nodeType="afterEffect">
                                  <p:stCondLst>
                                    <p:cond delay="0"/>
                                  </p:stCondLst>
                                  <p:iterate>
                                    <p:tmAbs val="0"/>
                                  </p:iterate>
                                  <p:childTnLst>
                                    <p:set>
                                      <p:cBhvr>
                                        <p:cTn id="36" fill="hold"/>
                                        <p:tgtEl>
                                          <p:spTgt spid="1792">
                                            <p:txEl>
                                              <p:pRg st="6" end="6"/>
                                            </p:txEl>
                                          </p:spTgt>
                                        </p:tgtEl>
                                        <p:attrNameLst>
                                          <p:attrName>style.visibility</p:attrName>
                                        </p:attrNameLst>
                                      </p:cBhvr>
                                      <p:to>
                                        <p:strVal val="visible"/>
                                      </p:to>
                                    </p:set>
                                    <p:animEffect transition="in" filter="fade">
                                      <p:cBhvr>
                                        <p:cTn id="37" dur="500"/>
                                        <p:tgtEl>
                                          <p:spTgt spid="179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fill="hold" grpId="1" nodeType="clickEffect">
                                  <p:stCondLst>
                                    <p:cond delay="0"/>
                                  </p:stCondLst>
                                  <p:iterate>
                                    <p:tmAbs val="0"/>
                                  </p:iterate>
                                  <p:childTnLst>
                                    <p:set>
                                      <p:cBhvr>
                                        <p:cTn id="41" fill="hold"/>
                                        <p:tgtEl>
                                          <p:spTgt spid="1792">
                                            <p:txEl>
                                              <p:pRg st="7" end="7"/>
                                            </p:txEl>
                                          </p:spTgt>
                                        </p:tgtEl>
                                        <p:attrNameLst>
                                          <p:attrName>style.visibility</p:attrName>
                                        </p:attrNameLst>
                                      </p:cBhvr>
                                      <p:to>
                                        <p:strVal val="visible"/>
                                      </p:to>
                                    </p:set>
                                    <p:animEffect transition="in" filter="fade">
                                      <p:cBhvr>
                                        <p:cTn id="42" dur="500"/>
                                        <p:tgtEl>
                                          <p:spTgt spid="1792">
                                            <p:txEl>
                                              <p:pRg st="7" end="7"/>
                                            </p:txEl>
                                          </p:spTgt>
                                        </p:tgtEl>
                                      </p:cBhvr>
                                    </p:animEffect>
                                  </p:childTnLst>
                                </p:cTn>
                              </p:par>
                            </p:childTnLst>
                          </p:cTn>
                        </p:par>
                        <p:par>
                          <p:cTn id="43" fill="hold">
                            <p:stCondLst>
                              <p:cond delay="500"/>
                            </p:stCondLst>
                            <p:childTnLst>
                              <p:par>
                                <p:cTn id="44" presetID="10" presetClass="entr" fill="hold" grpId="1" nodeType="afterEffect">
                                  <p:stCondLst>
                                    <p:cond delay="0"/>
                                  </p:stCondLst>
                                  <p:iterate>
                                    <p:tmAbs val="0"/>
                                  </p:iterate>
                                  <p:childTnLst>
                                    <p:set>
                                      <p:cBhvr>
                                        <p:cTn id="45" fill="hold"/>
                                        <p:tgtEl>
                                          <p:spTgt spid="1792">
                                            <p:txEl>
                                              <p:pRg st="8" end="8"/>
                                            </p:txEl>
                                          </p:spTgt>
                                        </p:tgtEl>
                                        <p:attrNameLst>
                                          <p:attrName>style.visibility</p:attrName>
                                        </p:attrNameLst>
                                      </p:cBhvr>
                                      <p:to>
                                        <p:strVal val="visible"/>
                                      </p:to>
                                    </p:set>
                                    <p:animEffect transition="in" filter="fade">
                                      <p:cBhvr>
                                        <p:cTn id="46" dur="500"/>
                                        <p:tgtEl>
                                          <p:spTgt spid="179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 grpId="1" build="p" bldLvl="5" animBg="1" advAuto="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5" name="image.png" descr="image.png"/>
          <p:cNvPicPr>
            <a:picLocks noChangeAspect="1"/>
          </p:cNvPicPr>
          <p:nvPr/>
        </p:nvPicPr>
        <p:blipFill>
          <a:blip r:embed="rId2" cstate="print">
            <a:extLst/>
          </a:blip>
          <a:stretch>
            <a:fillRect/>
          </a:stretch>
        </p:blipFill>
        <p:spPr>
          <a:xfrm>
            <a:off x="457200" y="304800"/>
            <a:ext cx="8229600" cy="1003300"/>
          </a:xfrm>
          <a:prstGeom prst="rect">
            <a:avLst/>
          </a:prstGeom>
          <a:ln w="12700">
            <a:miter lim="400000"/>
          </a:ln>
        </p:spPr>
      </p:pic>
      <p:grpSp>
        <p:nvGrpSpPr>
          <p:cNvPr id="1798" name="Group"/>
          <p:cNvGrpSpPr/>
          <p:nvPr/>
        </p:nvGrpSpPr>
        <p:grpSpPr>
          <a:xfrm>
            <a:off x="335360" y="836712"/>
            <a:ext cx="6264696" cy="2880320"/>
            <a:chOff x="207142" y="252833"/>
            <a:chExt cx="3869504" cy="870359"/>
          </a:xfrm>
        </p:grpSpPr>
        <p:pic>
          <p:nvPicPr>
            <p:cNvPr id="1796" name="image.png" descr="image.png"/>
            <p:cNvPicPr>
              <a:picLocks noChangeAspect="1"/>
            </p:cNvPicPr>
            <p:nvPr/>
          </p:nvPicPr>
          <p:blipFill>
            <a:blip r:embed="rId3" cstate="print">
              <a:extLst/>
            </a:blip>
            <a:stretch>
              <a:fillRect/>
            </a:stretch>
          </p:blipFill>
          <p:spPr>
            <a:xfrm>
              <a:off x="1496977" y="557459"/>
              <a:ext cx="2579669" cy="565733"/>
            </a:xfrm>
            <a:prstGeom prst="rect">
              <a:avLst/>
            </a:prstGeom>
            <a:ln w="12700" cap="flat">
              <a:noFill/>
              <a:miter lim="400000"/>
            </a:ln>
            <a:effectLst/>
          </p:spPr>
        </p:pic>
        <p:sp>
          <p:nvSpPr>
            <p:cNvPr id="1797" name="Applications"/>
            <p:cNvSpPr txBox="1"/>
            <p:nvPr/>
          </p:nvSpPr>
          <p:spPr>
            <a:xfrm>
              <a:off x="207142" y="252833"/>
              <a:ext cx="3794762" cy="23250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lgn="ctr">
                <a:defRPr sz="4400">
                  <a:solidFill>
                    <a:srgbClr val="FFFFFF"/>
                  </a:solidFill>
                  <a:latin typeface="Constantia"/>
                  <a:ea typeface="Constantia"/>
                  <a:cs typeface="Constantia"/>
                  <a:sym typeface="Constantia"/>
                </a:defRPr>
              </a:lvl1pPr>
            </a:lstStyle>
            <a:p>
              <a:endParaRPr dirty="0"/>
            </a:p>
          </p:txBody>
        </p:sp>
      </p:grpSp>
      <p:sp>
        <p:nvSpPr>
          <p:cNvPr id="1799" name="Architecture"/>
          <p:cNvSpPr txBox="1"/>
          <p:nvPr/>
        </p:nvSpPr>
        <p:spPr>
          <a:xfrm>
            <a:off x="2590800" y="3810000"/>
            <a:ext cx="3886200" cy="866137"/>
          </a:xfrm>
          <a:prstGeom prst="rect">
            <a:avLst/>
          </a:prstGeom>
          <a:solidFill>
            <a:srgbClr val="A5B592"/>
          </a:solidFill>
          <a:ln w="38100">
            <a:solidFill>
              <a:srgbClr val="78846A"/>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ctr">
              <a:defRPr sz="4400">
                <a:solidFill>
                  <a:srgbClr val="FFFFFF"/>
                </a:solidFill>
                <a:latin typeface="Constantia"/>
                <a:ea typeface="Constantia"/>
                <a:cs typeface="Constantia"/>
                <a:sym typeface="Constantia"/>
              </a:defRPr>
            </a:lvl1pPr>
          </a:lstStyle>
          <a:p>
            <a:r>
              <a:rPr dirty="0"/>
              <a:t>Architecture</a:t>
            </a:r>
          </a:p>
        </p:txBody>
      </p:sp>
      <p:sp>
        <p:nvSpPr>
          <p:cNvPr id="1800" name="Technology"/>
          <p:cNvSpPr txBox="1"/>
          <p:nvPr/>
        </p:nvSpPr>
        <p:spPr>
          <a:xfrm>
            <a:off x="2590800" y="5334000"/>
            <a:ext cx="3886200" cy="866137"/>
          </a:xfrm>
          <a:prstGeom prst="rect">
            <a:avLst/>
          </a:prstGeom>
          <a:solidFill>
            <a:srgbClr val="FFFFFF"/>
          </a:solidFill>
          <a:ln w="38100">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ctr">
              <a:defRPr sz="4400">
                <a:latin typeface="Constantia"/>
                <a:ea typeface="Constantia"/>
                <a:cs typeface="Constantia"/>
                <a:sym typeface="Constantia"/>
              </a:defRPr>
            </a:lvl1pPr>
          </a:lstStyle>
          <a:p>
            <a:r>
              <a:rPr dirty="0"/>
              <a:t>Technology</a:t>
            </a:r>
          </a:p>
        </p:txBody>
      </p:sp>
      <p:sp>
        <p:nvSpPr>
          <p:cNvPr id="1801" name="Size…"/>
          <p:cNvSpPr txBox="1"/>
          <p:nvPr/>
        </p:nvSpPr>
        <p:spPr>
          <a:xfrm>
            <a:off x="6598918" y="3784601"/>
            <a:ext cx="1584963" cy="9042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buSzPct val="100000"/>
              <a:buChar char="-"/>
              <a:defRPr sz="1200">
                <a:solidFill>
                  <a:srgbClr val="FF0000"/>
                </a:solidFill>
                <a:latin typeface="Constantia"/>
                <a:ea typeface="Constantia"/>
                <a:cs typeface="Constantia"/>
                <a:sym typeface="Constantia"/>
              </a:defRPr>
            </a:pPr>
            <a:r>
              <a:t>Size</a:t>
            </a:r>
          </a:p>
          <a:p>
            <a:pPr>
              <a:buSzPct val="100000"/>
              <a:buChar char="-"/>
              <a:defRPr sz="1200">
                <a:solidFill>
                  <a:srgbClr val="FF0000"/>
                </a:solidFill>
                <a:latin typeface="Constantia"/>
                <a:ea typeface="Constantia"/>
                <a:cs typeface="Constantia"/>
                <a:sym typeface="Constantia"/>
              </a:defRPr>
            </a:pPr>
            <a:r>
              <a:t>Power</a:t>
            </a:r>
          </a:p>
          <a:p>
            <a:pPr>
              <a:buSzPct val="100000"/>
              <a:buChar char="-"/>
              <a:defRPr sz="1200">
                <a:solidFill>
                  <a:srgbClr val="92D050"/>
                </a:solidFill>
                <a:latin typeface="Constantia"/>
                <a:ea typeface="Constantia"/>
                <a:cs typeface="Constantia"/>
                <a:sym typeface="Constantia"/>
              </a:defRPr>
            </a:pPr>
            <a:r>
              <a:t>Speedup</a:t>
            </a:r>
          </a:p>
          <a:p>
            <a:pPr>
              <a:buSzPct val="100000"/>
              <a:buChar char="-"/>
              <a:defRPr sz="1200">
                <a:solidFill>
                  <a:srgbClr val="92D050"/>
                </a:solidFill>
                <a:latin typeface="Constantia"/>
                <a:ea typeface="Constantia"/>
                <a:cs typeface="Constantia"/>
                <a:sym typeface="Constantia"/>
              </a:defRPr>
            </a:pPr>
            <a:r>
              <a:t>Precision</a:t>
            </a:r>
          </a:p>
        </p:txBody>
      </p:sp>
      <p:sp>
        <p:nvSpPr>
          <p:cNvPr id="1802" name="Slide Number"/>
          <p:cNvSpPr txBox="1">
            <a:spLocks noGrp="1"/>
          </p:cNvSpPr>
          <p:nvPr>
            <p:ph type="sldNum" sz="quarter" idx="4294967295"/>
          </p:nvPr>
        </p:nvSpPr>
        <p:spPr>
          <a:xfrm>
            <a:off x="8237326" y="6210529"/>
            <a:ext cx="332737" cy="3962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800">
                <a:solidFill>
                  <a:srgbClr val="FFFFFF"/>
                </a:solidFill>
                <a:latin typeface="Constantia"/>
                <a:ea typeface="Constantia"/>
                <a:cs typeface="Constantia"/>
                <a:sym typeface="Constantia"/>
              </a:defRPr>
            </a:lvl1pPr>
          </a:lstStyle>
          <a:p>
            <a:fld id="{86CB4B4D-7CA3-9044-876B-883B54F8677D}" type="slidenum">
              <a:rPr/>
              <a:pPr/>
              <a:t>35</a:t>
            </a:fld>
            <a:endParaRPr/>
          </a:p>
        </p:txBody>
      </p:sp>
      <p:sp>
        <p:nvSpPr>
          <p:cNvPr id="2" name="Rectangle 1">
            <a:extLst>
              <a:ext uri="{FF2B5EF4-FFF2-40B4-BE49-F238E27FC236}">
                <a16:creationId xmlns:a16="http://schemas.microsoft.com/office/drawing/2014/main" id="{241DBE8E-F0A7-40E9-9B20-395C8EC6278F}"/>
              </a:ext>
            </a:extLst>
          </p:cNvPr>
          <p:cNvSpPr/>
          <p:nvPr/>
        </p:nvSpPr>
        <p:spPr>
          <a:xfrm>
            <a:off x="2775460" y="2264010"/>
            <a:ext cx="3536564" cy="769441"/>
          </a:xfrm>
          <a:prstGeom prst="rect">
            <a:avLst/>
          </a:prstGeom>
        </p:spPr>
        <p:txBody>
          <a:bodyPr wrap="square">
            <a:spAutoFit/>
          </a:bodyPr>
          <a:lstStyle/>
          <a:p>
            <a:pPr algn="ctr"/>
            <a:r>
              <a:rPr lang="en-US" sz="4400" dirty="0">
                <a:latin typeface="Constantia"/>
                <a:sym typeface="Constantia"/>
              </a:rPr>
              <a:t>Applications</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4" name="image.png" descr="image.png"/>
          <p:cNvPicPr>
            <a:picLocks noChangeAspect="1"/>
          </p:cNvPicPr>
          <p:nvPr/>
        </p:nvPicPr>
        <p:blipFill>
          <a:blip r:embed="rId2" cstate="print">
            <a:extLst/>
          </a:blip>
          <a:stretch>
            <a:fillRect/>
          </a:stretch>
        </p:blipFill>
        <p:spPr>
          <a:xfrm>
            <a:off x="457200" y="266700"/>
            <a:ext cx="8229600" cy="1143000"/>
          </a:xfrm>
          <a:prstGeom prst="rect">
            <a:avLst/>
          </a:prstGeom>
          <a:ln w="12700">
            <a:miter lim="400000"/>
          </a:ln>
        </p:spPr>
      </p:pic>
      <p:pic>
        <p:nvPicPr>
          <p:cNvPr id="1805" name="image.pdf" descr="image.pdf"/>
          <p:cNvPicPr>
            <a:picLocks noChangeAspect="1"/>
          </p:cNvPicPr>
          <p:nvPr/>
        </p:nvPicPr>
        <p:blipFill>
          <a:blip r:embed="rId3" cstate="print">
            <a:extLst/>
          </a:blip>
          <a:stretch>
            <a:fillRect/>
          </a:stretch>
        </p:blipFill>
        <p:spPr>
          <a:xfrm>
            <a:off x="1482725" y="2590800"/>
            <a:ext cx="6405563" cy="1447800"/>
          </a:xfrm>
          <a:prstGeom prst="rect">
            <a:avLst/>
          </a:prstGeom>
          <a:ln w="12700">
            <a:miter lim="400000"/>
          </a:ln>
        </p:spPr>
      </p:pic>
      <p:pic>
        <p:nvPicPr>
          <p:cNvPr id="1806" name="image.png" descr="image.png"/>
          <p:cNvPicPr>
            <a:picLocks noChangeAspect="1"/>
          </p:cNvPicPr>
          <p:nvPr/>
        </p:nvPicPr>
        <p:blipFill>
          <a:blip r:embed="rId4" cstate="print">
            <a:extLst/>
          </a:blip>
          <a:stretch>
            <a:fillRect/>
          </a:stretch>
        </p:blipFill>
        <p:spPr>
          <a:xfrm>
            <a:off x="762000" y="4953000"/>
            <a:ext cx="8229600" cy="749300"/>
          </a:xfrm>
          <a:prstGeom prst="rect">
            <a:avLst/>
          </a:prstGeom>
          <a:ln w="12700">
            <a:miter lim="400000"/>
          </a:ln>
        </p:spPr>
      </p:pic>
      <p:sp>
        <p:nvSpPr>
          <p:cNvPr id="1807" name="Slide Number"/>
          <p:cNvSpPr txBox="1">
            <a:spLocks noGrp="1"/>
          </p:cNvSpPr>
          <p:nvPr>
            <p:ph type="sldNum" sz="quarter" idx="4294967295"/>
          </p:nvPr>
        </p:nvSpPr>
        <p:spPr>
          <a:xfrm>
            <a:off x="8237326" y="6210529"/>
            <a:ext cx="332737" cy="3962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800">
                <a:solidFill>
                  <a:srgbClr val="FFFFFF"/>
                </a:solidFill>
                <a:latin typeface="Constantia"/>
                <a:ea typeface="Constantia"/>
                <a:cs typeface="Constantia"/>
                <a:sym typeface="Constantia"/>
              </a:defRPr>
            </a:lvl1pPr>
          </a:lstStyle>
          <a:p>
            <a:fld id="{86CB4B4D-7CA3-9044-876B-883B54F8677D}" type="slidenum">
              <a:rPr/>
              <a:pPr/>
              <a:t>36</a:t>
            </a:fld>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9" name="image.png" descr="image.png"/>
          <p:cNvPicPr>
            <a:picLocks noChangeAspect="1"/>
          </p:cNvPicPr>
          <p:nvPr/>
        </p:nvPicPr>
        <p:blipFill>
          <a:blip r:embed="rId2" cstate="print">
            <a:extLst/>
          </a:blip>
          <a:stretch>
            <a:fillRect/>
          </a:stretch>
        </p:blipFill>
        <p:spPr>
          <a:xfrm>
            <a:off x="304800" y="-88900"/>
            <a:ext cx="8839200" cy="1155700"/>
          </a:xfrm>
          <a:prstGeom prst="rect">
            <a:avLst/>
          </a:prstGeom>
          <a:ln w="12700">
            <a:miter lim="400000"/>
          </a:ln>
        </p:spPr>
      </p:pic>
      <p:pic>
        <p:nvPicPr>
          <p:cNvPr id="1810" name="image.pdf" descr="image.pdf"/>
          <p:cNvPicPr>
            <a:picLocks noChangeAspect="1"/>
          </p:cNvPicPr>
          <p:nvPr/>
        </p:nvPicPr>
        <p:blipFill>
          <a:blip r:embed="rId3" cstate="print">
            <a:extLst/>
          </a:blip>
          <a:stretch>
            <a:fillRect/>
          </a:stretch>
        </p:blipFill>
        <p:spPr>
          <a:xfrm>
            <a:off x="614362" y="1905000"/>
            <a:ext cx="8142290" cy="1447800"/>
          </a:xfrm>
          <a:prstGeom prst="rect">
            <a:avLst/>
          </a:prstGeom>
          <a:ln w="12700">
            <a:miter lim="400000"/>
          </a:ln>
        </p:spPr>
      </p:pic>
      <p:pic>
        <p:nvPicPr>
          <p:cNvPr id="1811" name="image.png" descr="image.png"/>
          <p:cNvPicPr>
            <a:picLocks noChangeAspect="1"/>
          </p:cNvPicPr>
          <p:nvPr/>
        </p:nvPicPr>
        <p:blipFill>
          <a:blip r:embed="rId4" cstate="print">
            <a:extLst/>
          </a:blip>
          <a:stretch>
            <a:fillRect/>
          </a:stretch>
        </p:blipFill>
        <p:spPr>
          <a:xfrm>
            <a:off x="762000" y="4114800"/>
            <a:ext cx="8229600" cy="1790700"/>
          </a:xfrm>
          <a:prstGeom prst="rect">
            <a:avLst/>
          </a:prstGeom>
          <a:ln w="12700">
            <a:miter lim="400000"/>
          </a:ln>
        </p:spPr>
      </p:pic>
      <p:sp>
        <p:nvSpPr>
          <p:cNvPr id="1812" name="Slide Number"/>
          <p:cNvSpPr txBox="1">
            <a:spLocks noGrp="1"/>
          </p:cNvSpPr>
          <p:nvPr>
            <p:ph type="sldNum" sz="quarter" idx="4294967295"/>
          </p:nvPr>
        </p:nvSpPr>
        <p:spPr>
          <a:xfrm>
            <a:off x="8237326" y="6210529"/>
            <a:ext cx="332737" cy="3962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800">
                <a:solidFill>
                  <a:srgbClr val="FFFFFF"/>
                </a:solidFill>
                <a:latin typeface="Constantia"/>
                <a:ea typeface="Constantia"/>
                <a:cs typeface="Constantia"/>
                <a:sym typeface="Constantia"/>
              </a:defRPr>
            </a:lvl1pPr>
          </a:lstStyle>
          <a:p>
            <a:fld id="{86CB4B4D-7CA3-9044-876B-883B54F8677D}" type="slidenum">
              <a:rPr/>
              <a:pPr/>
              <a:t>37</a:t>
            </a:fld>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4" name="Moving data off-chip will use 200x more energy than computing!"/>
          <p:cNvSpPr txBox="1">
            <a:spLocks noGrp="1"/>
          </p:cNvSpPr>
          <p:nvPr>
            <p:ph type="body" sz="quarter" idx="4294967295"/>
          </p:nvPr>
        </p:nvSpPr>
        <p:spPr>
          <a:xfrm>
            <a:off x="457200" y="4419598"/>
            <a:ext cx="8686800" cy="655641"/>
          </a:xfrm>
          <a:prstGeom prst="rect">
            <a:avLst/>
          </a:prstGeom>
        </p:spPr>
        <p:txBody>
          <a:bodyPr lIns="45718" tIns="45718" rIns="45718" bIns="45718"/>
          <a:lstStyle/>
          <a:p>
            <a:pPr defTabSz="457200">
              <a:spcBef>
                <a:spcPts val="500"/>
              </a:spcBef>
              <a:defRPr sz="2400">
                <a:solidFill>
                  <a:srgbClr val="FF3F3F"/>
                </a:solidFill>
              </a:defRPr>
            </a:pPr>
            <a:r>
              <a:t>Moving data off-chip will use </a:t>
            </a:r>
            <a:r>
              <a:rPr b="1"/>
              <a:t>200x more energy than computing</a:t>
            </a:r>
            <a:r>
              <a:t>!</a:t>
            </a:r>
          </a:p>
        </p:txBody>
      </p:sp>
      <p:sp>
        <p:nvSpPr>
          <p:cNvPr id="1815" name="The Power Challenge"/>
          <p:cNvSpPr txBox="1">
            <a:spLocks noGrp="1"/>
          </p:cNvSpPr>
          <p:nvPr>
            <p:ph type="title" idx="4294967295"/>
          </p:nvPr>
        </p:nvSpPr>
        <p:spPr>
          <a:xfrm>
            <a:off x="457200" y="274637"/>
            <a:ext cx="8229600" cy="1143001"/>
          </a:xfrm>
          <a:prstGeom prst="rect">
            <a:avLst/>
          </a:prstGeom>
        </p:spPr>
        <p:txBody>
          <a:bodyPr lIns="45718" tIns="45718" rIns="45718" bIns="45718"/>
          <a:lstStyle>
            <a:lvl1pPr defTabSz="457200"/>
          </a:lstStyle>
          <a:p>
            <a:r>
              <a:t>The Power Challenge</a:t>
            </a:r>
          </a:p>
        </p:txBody>
      </p:sp>
      <p:graphicFrame>
        <p:nvGraphicFramePr>
          <p:cNvPr id="1816" name="Table"/>
          <p:cNvGraphicFramePr/>
          <p:nvPr>
            <p:extLst>
              <p:ext uri="{D42A27DB-BD31-4B8C-83A1-F6EECF244321}">
                <p14:modId xmlns:p14="http://schemas.microsoft.com/office/powerpoint/2010/main" val="2909078832"/>
              </p:ext>
            </p:extLst>
          </p:nvPr>
        </p:nvGraphicFramePr>
        <p:xfrm>
          <a:off x="971550" y="1773235"/>
          <a:ext cx="6984997" cy="1983105"/>
        </p:xfrm>
        <a:graphic>
          <a:graphicData uri="http://schemas.openxmlformats.org/drawingml/2006/table">
            <a:tbl>
              <a:tblPr>
                <a:tableStyleId>{4C3C2611-4C71-4FC5-86AE-919BDF0F9419}</a:tableStyleId>
              </a:tblPr>
              <a:tblGrid>
                <a:gridCol w="3667125">
                  <a:extLst>
                    <a:ext uri="{9D8B030D-6E8A-4147-A177-3AD203B41FA5}">
                      <a16:colId xmlns:a16="http://schemas.microsoft.com/office/drawing/2014/main" val="20000"/>
                    </a:ext>
                  </a:extLst>
                </a:gridCol>
                <a:gridCol w="1687511">
                  <a:extLst>
                    <a:ext uri="{9D8B030D-6E8A-4147-A177-3AD203B41FA5}">
                      <a16:colId xmlns:a16="http://schemas.microsoft.com/office/drawing/2014/main" val="20001"/>
                    </a:ext>
                  </a:extLst>
                </a:gridCol>
                <a:gridCol w="1630361">
                  <a:extLst>
                    <a:ext uri="{9D8B030D-6E8A-4147-A177-3AD203B41FA5}">
                      <a16:colId xmlns:a16="http://schemas.microsoft.com/office/drawing/2014/main" val="20002"/>
                    </a:ext>
                  </a:extLst>
                </a:gridCol>
              </a:tblGrid>
              <a:tr h="396875">
                <a:tc>
                  <a:txBody>
                    <a:bodyPr/>
                    <a:lstStyle/>
                    <a:p>
                      <a:pPr algn="l" defTabSz="457200">
                        <a:defRPr sz="2000" b="1">
                          <a:solidFill>
                            <a:srgbClr val="FFFFFF"/>
                          </a:solidFill>
                          <a:latin typeface="+mj-lt"/>
                          <a:ea typeface="+mj-ea"/>
                          <a:cs typeface="+mj-cs"/>
                          <a:sym typeface="Helvetica"/>
                        </a:defRPr>
                      </a:pPr>
                      <a:endParaRPr/>
                    </a:p>
                  </a:txBody>
                  <a:tcPr marL="45720" marR="45720" horzOverflow="overflow">
                    <a:lnL w="12700">
                      <a:miter lim="400000"/>
                    </a:lnL>
                    <a:lnR w="12700">
                      <a:miter lim="400000"/>
                    </a:lnR>
                    <a:lnT w="12700">
                      <a:miter lim="400000"/>
                    </a:lnT>
                    <a:lnB w="38100">
                      <a:solidFill>
                        <a:srgbClr val="FFFFFF"/>
                      </a:solidFill>
                    </a:lnB>
                    <a:solidFill>
                      <a:schemeClr val="accent3"/>
                    </a:solidFill>
                  </a:tcPr>
                </a:tc>
                <a:tc>
                  <a:txBody>
                    <a:bodyPr/>
                    <a:lstStyle/>
                    <a:p>
                      <a:pPr algn="ctr" defTabSz="457200">
                        <a:defRPr sz="1800"/>
                      </a:pPr>
                      <a:r>
                        <a:rPr sz="2000" b="1">
                          <a:solidFill>
                            <a:srgbClr val="FFFFFF"/>
                          </a:solidFill>
                          <a:latin typeface="+mj-lt"/>
                          <a:ea typeface="+mj-ea"/>
                          <a:cs typeface="+mj-cs"/>
                          <a:sym typeface="Helvetica"/>
                        </a:rPr>
                        <a:t>2015</a:t>
                      </a:r>
                    </a:p>
                  </a:txBody>
                  <a:tcPr marL="45720" marR="45720" horzOverflow="overflow">
                    <a:lnL w="12700">
                      <a:miter lim="400000"/>
                    </a:lnL>
                    <a:lnR w="12700">
                      <a:miter lim="400000"/>
                    </a:lnR>
                    <a:lnT w="12700">
                      <a:miter lim="400000"/>
                    </a:lnT>
                    <a:lnB w="38100">
                      <a:solidFill>
                        <a:srgbClr val="FFFFFF"/>
                      </a:solidFill>
                    </a:lnB>
                    <a:solidFill>
                      <a:schemeClr val="accent3"/>
                    </a:solidFill>
                  </a:tcPr>
                </a:tc>
                <a:tc>
                  <a:txBody>
                    <a:bodyPr/>
                    <a:lstStyle/>
                    <a:p>
                      <a:pPr algn="ctr" defTabSz="457200">
                        <a:defRPr sz="1800"/>
                      </a:pPr>
                      <a:r>
                        <a:rPr sz="2000" b="1">
                          <a:solidFill>
                            <a:srgbClr val="FFFFFF"/>
                          </a:solidFill>
                          <a:latin typeface="+mj-lt"/>
                          <a:ea typeface="+mj-ea"/>
                          <a:cs typeface="+mj-cs"/>
                          <a:sym typeface="Helvetica"/>
                        </a:rPr>
                        <a:t>2020</a:t>
                      </a:r>
                    </a:p>
                  </a:txBody>
                  <a:tcPr marL="45720" marR="45720" horzOverflow="overflow">
                    <a:lnL w="12700">
                      <a:miter lim="400000"/>
                    </a:lnL>
                    <a:lnR w="12700">
                      <a:miter lim="400000"/>
                    </a:lnR>
                    <a:lnT w="12700">
                      <a:miter lim="400000"/>
                    </a:lnT>
                    <a:lnB w="38100">
                      <a:solidFill>
                        <a:srgbClr val="FFFFFF"/>
                      </a:solidFill>
                    </a:lnB>
                    <a:solidFill>
                      <a:schemeClr val="accent3"/>
                    </a:solidFill>
                  </a:tcPr>
                </a:tc>
                <a:extLst>
                  <a:ext uri="{0D108BD9-81ED-4DB2-BD59-A6C34878D82A}">
                    <a16:rowId xmlns:a16="http://schemas.microsoft.com/office/drawing/2014/main" val="10000"/>
                  </a:ext>
                </a:extLst>
              </a:tr>
              <a:tr h="395287">
                <a:tc>
                  <a:txBody>
                    <a:bodyPr/>
                    <a:lstStyle/>
                    <a:p>
                      <a:pPr algn="l" defTabSz="457200">
                        <a:defRPr sz="1800"/>
                      </a:pPr>
                      <a:r>
                        <a:rPr sz="2000">
                          <a:latin typeface="+mj-lt"/>
                          <a:ea typeface="+mj-ea"/>
                          <a:cs typeface="+mj-cs"/>
                          <a:sym typeface="Helvetica"/>
                        </a:rPr>
                        <a:t>Double precision FLOP</a:t>
                      </a:r>
                    </a:p>
                  </a:txBody>
                  <a:tcPr marL="45720" marR="45720" horzOverflow="overflow">
                    <a:lnL w="12700">
                      <a:miter lim="400000"/>
                    </a:lnL>
                    <a:lnR w="12700">
                      <a:miter lim="400000"/>
                    </a:lnR>
                    <a:lnT w="38100">
                      <a:solidFill>
                        <a:srgbClr val="FFFFFF"/>
                      </a:solidFill>
                    </a:lnT>
                    <a:lnB w="12700">
                      <a:miter lim="400000"/>
                    </a:lnB>
                    <a:solidFill>
                      <a:srgbClr val="DEE7D1"/>
                    </a:solidFill>
                  </a:tcPr>
                </a:tc>
                <a:tc>
                  <a:txBody>
                    <a:bodyPr/>
                    <a:lstStyle/>
                    <a:p>
                      <a:pPr defTabSz="457200">
                        <a:defRPr sz="1800"/>
                      </a:pPr>
                      <a:r>
                        <a:rPr sz="2000" dirty="0">
                          <a:latin typeface="+mj-lt"/>
                          <a:ea typeface="+mj-ea"/>
                          <a:cs typeface="+mj-cs"/>
                          <a:sym typeface="Helvetica"/>
                        </a:rPr>
                        <a:t>100pj</a:t>
                      </a:r>
                    </a:p>
                  </a:txBody>
                  <a:tcPr marL="45720" marR="45720" horzOverflow="overflow">
                    <a:lnL w="12700">
                      <a:miter lim="400000"/>
                    </a:lnL>
                    <a:lnR w="12700">
                      <a:miter lim="400000"/>
                    </a:lnR>
                    <a:lnT w="38100">
                      <a:solidFill>
                        <a:srgbClr val="FFFFFF"/>
                      </a:solidFill>
                    </a:lnT>
                    <a:lnB w="12700">
                      <a:miter lim="400000"/>
                    </a:lnB>
                    <a:solidFill>
                      <a:srgbClr val="DEE7D1"/>
                    </a:solidFill>
                  </a:tcPr>
                </a:tc>
                <a:tc>
                  <a:txBody>
                    <a:bodyPr/>
                    <a:lstStyle/>
                    <a:p>
                      <a:pPr defTabSz="457200">
                        <a:defRPr sz="1800"/>
                      </a:pPr>
                      <a:r>
                        <a:rPr sz="2000">
                          <a:latin typeface="+mj-lt"/>
                          <a:ea typeface="+mj-ea"/>
                          <a:cs typeface="+mj-cs"/>
                          <a:sym typeface="Helvetica"/>
                        </a:rPr>
                        <a:t>10pj</a:t>
                      </a:r>
                    </a:p>
                  </a:txBody>
                  <a:tcPr marL="45720" marR="45720" horzOverflow="overflow">
                    <a:lnL w="12700">
                      <a:miter lim="400000"/>
                    </a:lnL>
                    <a:lnR w="12700">
                      <a:miter lim="400000"/>
                    </a:lnR>
                    <a:lnT w="38100">
                      <a:solidFill>
                        <a:srgbClr val="FFFFFF"/>
                      </a:solidFill>
                    </a:lnT>
                    <a:lnB w="12700">
                      <a:miter lim="400000"/>
                    </a:lnB>
                    <a:solidFill>
                      <a:srgbClr val="DEE7D1"/>
                    </a:solidFill>
                  </a:tcPr>
                </a:tc>
                <a:extLst>
                  <a:ext uri="{0D108BD9-81ED-4DB2-BD59-A6C34878D82A}">
                    <a16:rowId xmlns:a16="http://schemas.microsoft.com/office/drawing/2014/main" val="10001"/>
                  </a:ext>
                </a:extLst>
              </a:tr>
              <a:tr h="396875">
                <a:tc>
                  <a:txBody>
                    <a:bodyPr/>
                    <a:lstStyle/>
                    <a:p>
                      <a:pPr algn="l" defTabSz="457200">
                        <a:defRPr sz="1800"/>
                      </a:pPr>
                      <a:endParaRPr sz="2000" dirty="0">
                        <a:latin typeface="+mj-lt"/>
                        <a:ea typeface="+mj-ea"/>
                        <a:cs typeface="+mj-cs"/>
                        <a:sym typeface="Helvetica"/>
                      </a:endParaRPr>
                    </a:p>
                  </a:txBody>
                  <a:tcPr marL="45720" marR="45720" horzOverflow="overflow">
                    <a:lnL w="12700">
                      <a:miter lim="400000"/>
                    </a:lnL>
                    <a:lnR w="12700">
                      <a:miter lim="400000"/>
                    </a:lnR>
                    <a:lnT w="12700">
                      <a:miter lim="400000"/>
                    </a:lnT>
                    <a:lnB w="12700">
                      <a:miter lim="400000"/>
                    </a:lnB>
                    <a:solidFill>
                      <a:srgbClr val="EFF3EA"/>
                    </a:solidFill>
                  </a:tcPr>
                </a:tc>
                <a:tc gridSpan="2">
                  <a:txBody>
                    <a:bodyPr/>
                    <a:lstStyle/>
                    <a:p>
                      <a:pPr algn="ctr" defTabSz="457200">
                        <a:defRPr sz="1800"/>
                      </a:pPr>
                      <a:endParaRPr sz="2000" dirty="0">
                        <a:latin typeface="+mj-lt"/>
                        <a:ea typeface="+mj-ea"/>
                        <a:cs typeface="+mj-cs"/>
                        <a:sym typeface="Helvetica"/>
                      </a:endParaRPr>
                    </a:p>
                  </a:txBody>
                  <a:tcPr marL="45720" marR="45720" horzOverflow="overflow">
                    <a:lnL w="12700">
                      <a:miter lim="400000"/>
                    </a:lnL>
                    <a:lnR w="12700">
                      <a:miter lim="400000"/>
                    </a:lnR>
                    <a:lnT w="12700">
                      <a:miter lim="400000"/>
                    </a:lnT>
                    <a:lnB w="12700">
                      <a:miter lim="400000"/>
                    </a:lnB>
                    <a:solidFill>
                      <a:srgbClr val="EFF3EA"/>
                    </a:solidFill>
                  </a:tcPr>
                </a:tc>
                <a:tc hMerge="1">
                  <a:txBody>
                    <a:bodyPr/>
                    <a:lstStyle/>
                    <a:p>
                      <a:endParaRPr lang="en-US"/>
                    </a:p>
                  </a:txBody>
                  <a:tcPr/>
                </a:tc>
                <a:extLst>
                  <a:ext uri="{0D108BD9-81ED-4DB2-BD59-A6C34878D82A}">
                    <a16:rowId xmlns:a16="http://schemas.microsoft.com/office/drawing/2014/main" val="10002"/>
                  </a:ext>
                </a:extLst>
              </a:tr>
              <a:tr h="395287">
                <a:tc>
                  <a:txBody>
                    <a:bodyPr/>
                    <a:lstStyle/>
                    <a:p>
                      <a:pPr algn="l" defTabSz="457200">
                        <a:defRPr sz="1800"/>
                      </a:pPr>
                      <a:endParaRPr sz="2000" dirty="0">
                        <a:latin typeface="+mj-lt"/>
                        <a:ea typeface="+mj-ea"/>
                        <a:cs typeface="+mj-cs"/>
                        <a:sym typeface="Helvetica"/>
                      </a:endParaRPr>
                    </a:p>
                  </a:txBody>
                  <a:tcPr marL="45720" marR="45720" horzOverflow="overflow">
                    <a:lnL w="12700">
                      <a:miter lim="400000"/>
                    </a:lnL>
                    <a:lnR w="12700">
                      <a:miter lim="400000"/>
                    </a:lnR>
                    <a:lnT w="12700">
                      <a:miter lim="400000"/>
                    </a:lnT>
                    <a:lnB w="12700">
                      <a:miter lim="400000"/>
                    </a:lnB>
                    <a:solidFill>
                      <a:srgbClr val="DEE7D1"/>
                    </a:solidFill>
                  </a:tcPr>
                </a:tc>
                <a:tc gridSpan="2">
                  <a:txBody>
                    <a:bodyPr/>
                    <a:lstStyle/>
                    <a:p>
                      <a:pPr algn="ctr" defTabSz="457200">
                        <a:defRPr sz="1800"/>
                      </a:pPr>
                      <a:endParaRPr sz="2000" dirty="0">
                        <a:latin typeface="+mj-lt"/>
                        <a:ea typeface="+mj-ea"/>
                        <a:cs typeface="+mj-cs"/>
                        <a:sym typeface="Helvetica"/>
                      </a:endParaRPr>
                    </a:p>
                  </a:txBody>
                  <a:tcPr marL="45720" marR="45720" horzOverflow="overflow">
                    <a:lnL w="12700">
                      <a:miter lim="400000"/>
                    </a:lnL>
                    <a:lnR w="12700">
                      <a:miter lim="400000"/>
                    </a:lnR>
                    <a:lnT w="12700">
                      <a:miter lim="400000"/>
                    </a:lnT>
                    <a:lnB w="12700">
                      <a:miter lim="400000"/>
                    </a:lnB>
                    <a:solidFill>
                      <a:srgbClr val="DEE7D1"/>
                    </a:solidFill>
                  </a:tcPr>
                </a:tc>
                <a:tc hMerge="1">
                  <a:txBody>
                    <a:bodyPr/>
                    <a:lstStyle/>
                    <a:p>
                      <a:endParaRPr lang="en-US"/>
                    </a:p>
                  </a:txBody>
                  <a:tcPr/>
                </a:tc>
                <a:extLst>
                  <a:ext uri="{0D108BD9-81ED-4DB2-BD59-A6C34878D82A}">
                    <a16:rowId xmlns:a16="http://schemas.microsoft.com/office/drawing/2014/main" val="10003"/>
                  </a:ext>
                </a:extLst>
              </a:tr>
              <a:tr h="396875">
                <a:tc>
                  <a:txBody>
                    <a:bodyPr/>
                    <a:lstStyle/>
                    <a:p>
                      <a:pPr algn="l" defTabSz="457200">
                        <a:defRPr sz="1800"/>
                      </a:pPr>
                      <a:r>
                        <a:rPr sz="2000">
                          <a:latin typeface="+mj-lt"/>
                          <a:ea typeface="+mj-ea"/>
                          <a:cs typeface="+mj-cs"/>
                          <a:sym typeface="Helvetica"/>
                        </a:rPr>
                        <a:t>Moving data to off-chip memory</a:t>
                      </a:r>
                    </a:p>
                  </a:txBody>
                  <a:tcPr marL="45720" marR="45720" horzOverflow="overflow">
                    <a:lnL w="12700">
                      <a:miter lim="400000"/>
                    </a:lnL>
                    <a:lnR w="12700">
                      <a:miter lim="400000"/>
                    </a:lnR>
                    <a:lnT w="12700">
                      <a:miter lim="400000"/>
                    </a:lnT>
                    <a:lnB w="12700">
                      <a:miter lim="400000"/>
                    </a:lnB>
                    <a:solidFill>
                      <a:srgbClr val="EFF3EA"/>
                    </a:solidFill>
                  </a:tcPr>
                </a:tc>
                <a:tc>
                  <a:txBody>
                    <a:bodyPr/>
                    <a:lstStyle/>
                    <a:p>
                      <a:pPr defTabSz="457200">
                        <a:defRPr sz="1800"/>
                      </a:pPr>
                      <a:r>
                        <a:rPr sz="2000">
                          <a:latin typeface="+mj-lt"/>
                          <a:ea typeface="+mj-ea"/>
                          <a:cs typeface="+mj-cs"/>
                          <a:sym typeface="Helvetica"/>
                        </a:rPr>
                        <a:t>5000pj</a:t>
                      </a:r>
                    </a:p>
                  </a:txBody>
                  <a:tcPr marL="45720" marR="45720" horzOverflow="overflow">
                    <a:lnL w="12700">
                      <a:miter lim="400000"/>
                    </a:lnL>
                    <a:lnR w="12700">
                      <a:miter lim="400000"/>
                    </a:lnR>
                    <a:lnT w="12700">
                      <a:miter lim="400000"/>
                    </a:lnT>
                    <a:lnB w="12700">
                      <a:miter lim="400000"/>
                    </a:lnB>
                    <a:solidFill>
                      <a:srgbClr val="EFF3EA"/>
                    </a:solidFill>
                  </a:tcPr>
                </a:tc>
                <a:tc>
                  <a:txBody>
                    <a:bodyPr/>
                    <a:lstStyle/>
                    <a:p>
                      <a:pPr defTabSz="457200">
                        <a:defRPr sz="1800"/>
                      </a:pPr>
                      <a:r>
                        <a:rPr sz="2000" dirty="0">
                          <a:latin typeface="+mj-lt"/>
                          <a:ea typeface="+mj-ea"/>
                          <a:cs typeface="+mj-cs"/>
                          <a:sym typeface="Helvetica"/>
                        </a:rPr>
                        <a:t>2000pj</a:t>
                      </a:r>
                    </a:p>
                  </a:txBody>
                  <a:tcPr marL="45720" marR="45720" horzOverflow="overflow">
                    <a:lnL w="12700">
                      <a:miter lim="400000"/>
                    </a:lnL>
                    <a:lnR w="12700">
                      <a:miter lim="400000"/>
                    </a:lnR>
                    <a:lnT w="12700">
                      <a:miter lim="400000"/>
                    </a:lnT>
                    <a:lnB w="12700">
                      <a:miter lim="400000"/>
                    </a:lnB>
                    <a:solidFill>
                      <a:srgbClr val="EFF3EA"/>
                    </a:solidFill>
                  </a:tcPr>
                </a:tc>
                <a:extLst>
                  <a:ext uri="{0D108BD9-81ED-4DB2-BD59-A6C34878D82A}">
                    <a16:rowId xmlns:a16="http://schemas.microsoft.com/office/drawing/2014/main" val="10004"/>
                  </a:ext>
                </a:extLst>
              </a:tr>
            </a:tbl>
          </a:graphicData>
        </a:graphic>
      </p:graphicFrame>
      <p:sp>
        <p:nvSpPr>
          <p:cNvPr id="1817" name="Rectangle"/>
          <p:cNvSpPr/>
          <p:nvPr/>
        </p:nvSpPr>
        <p:spPr>
          <a:xfrm>
            <a:off x="971547" y="3297154"/>
            <a:ext cx="6985000" cy="504828"/>
          </a:xfrm>
          <a:prstGeom prst="rect">
            <a:avLst/>
          </a:prstGeom>
          <a:solidFill>
            <a:srgbClr val="FFFFFF"/>
          </a:solidFill>
          <a:ln w="12700">
            <a:miter lim="400000"/>
          </a:ln>
        </p:spPr>
        <p:txBody>
          <a:bodyPr lIns="0" tIns="0" rIns="0" bIns="0" anchor="ctr"/>
          <a:lstStyle/>
          <a:p>
            <a:pPr algn="ctr" defTabSz="457200">
              <a:defRPr>
                <a:solidFill>
                  <a:srgbClr val="FFFFFF"/>
                </a:solidFill>
              </a:defRPr>
            </a:pPr>
            <a:endParaRPr dirty="0"/>
          </a:p>
        </p:txBody>
      </p:sp>
      <p:sp>
        <p:nvSpPr>
          <p:cNvPr id="1818" name="Rectangle"/>
          <p:cNvSpPr/>
          <p:nvPr/>
        </p:nvSpPr>
        <p:spPr>
          <a:xfrm>
            <a:off x="971547" y="2517699"/>
            <a:ext cx="6985000" cy="863600"/>
          </a:xfrm>
          <a:prstGeom prst="rect">
            <a:avLst/>
          </a:prstGeom>
          <a:solidFill>
            <a:srgbClr val="FFFFFF"/>
          </a:solidFill>
          <a:ln w="12700">
            <a:miter lim="400000"/>
          </a:ln>
        </p:spPr>
        <p:txBody>
          <a:bodyPr lIns="0" tIns="0" rIns="0" bIns="0" anchor="ctr"/>
          <a:lstStyle/>
          <a:p>
            <a:pPr algn="ctr" defTabSz="457200">
              <a:defRPr>
                <a:solidFill>
                  <a:srgbClr val="FFFFFF"/>
                </a:solidFill>
              </a:defRPr>
            </a:pPr>
            <a:endParaRPr dirty="0"/>
          </a:p>
        </p:txBody>
      </p:sp>
      <p:sp>
        <p:nvSpPr>
          <p:cNvPr id="1819" name="Slide Number"/>
          <p:cNvSpPr txBox="1">
            <a:spLocks noGrp="1"/>
          </p:cNvSpPr>
          <p:nvPr>
            <p:ph type="sldNum" sz="quarter" idx="4294967295"/>
          </p:nvPr>
        </p:nvSpPr>
        <p:spPr>
          <a:xfrm>
            <a:off x="8413147" y="6406785"/>
            <a:ext cx="273653" cy="26425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lvl1pPr>
              <a:defRPr>
                <a:solidFill>
                  <a:srgbClr val="FFFFFF"/>
                </a:solidFill>
                <a:latin typeface="Arial"/>
                <a:ea typeface="Arial"/>
                <a:cs typeface="Arial"/>
                <a:sym typeface="Arial"/>
              </a:defRPr>
            </a:lvl1pPr>
          </a:lstStyle>
          <a:p>
            <a:fld id="{86CB4B4D-7CA3-9044-876B-883B54F8677D}" type="slidenum">
              <a:rPr/>
              <a:pPr/>
              <a:t>38</a:t>
            </a:fld>
            <a:endParaRPr/>
          </a:p>
        </p:txBody>
      </p:sp>
      <p:sp>
        <p:nvSpPr>
          <p:cNvPr id="1820" name="Line"/>
          <p:cNvSpPr/>
          <p:nvPr/>
        </p:nvSpPr>
        <p:spPr>
          <a:xfrm flipV="1">
            <a:off x="2452685" y="685799"/>
            <a:ext cx="4176715" cy="431802"/>
          </a:xfrm>
          <a:prstGeom prst="line">
            <a:avLst/>
          </a:prstGeom>
          <a:ln w="127000">
            <a:solidFill>
              <a:srgbClr val="FF0000"/>
            </a:solidFill>
          </a:ln>
        </p:spPr>
        <p:txBody>
          <a:bodyPr lIns="0" tIns="0" rIns="0" bIns="0"/>
          <a:lstStyle/>
          <a:p>
            <a:endParaRPr/>
          </a:p>
        </p:txBody>
      </p:sp>
      <p:sp>
        <p:nvSpPr>
          <p:cNvPr id="1821" name="The Data Movement Challenge"/>
          <p:cNvSpPr txBox="1"/>
          <p:nvPr/>
        </p:nvSpPr>
        <p:spPr>
          <a:xfrm>
            <a:off x="1722120" y="987425"/>
            <a:ext cx="8127049" cy="54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defTabSz="457200">
              <a:defRPr sz="3600">
                <a:solidFill>
                  <a:srgbClr val="376092"/>
                </a:solidFill>
              </a:defRPr>
            </a:lvl1pPr>
          </a:lstStyle>
          <a:p>
            <a:r>
              <a:t>The Data Movement Challenge</a:t>
            </a:r>
          </a:p>
        </p:txBody>
      </p:sp>
      <p:sp>
        <p:nvSpPr>
          <p:cNvPr id="1822" name="Conclusion: We are getting close to the Feynman Asymptote!…"/>
          <p:cNvSpPr txBox="1"/>
          <p:nvPr/>
        </p:nvSpPr>
        <p:spPr>
          <a:xfrm>
            <a:off x="502919" y="5410201"/>
            <a:ext cx="8595361" cy="8242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342900" indent="-342900" defTabSz="457200">
              <a:spcBef>
                <a:spcPts val="500"/>
              </a:spcBef>
              <a:buSzPct val="100000"/>
              <a:buFont typeface="Arial"/>
              <a:buChar char="•"/>
              <a:defRPr sz="2400">
                <a:solidFill>
                  <a:srgbClr val="FF3F3F"/>
                </a:solidFill>
              </a:defRPr>
            </a:pPr>
            <a:r>
              <a:t>Conclusion: We are getting close to the Feynman Asymptote!</a:t>
            </a:r>
          </a:p>
          <a:p>
            <a:pPr marL="342900" indent="-342900" defTabSz="457200">
              <a:spcBef>
                <a:spcPts val="500"/>
              </a:spcBef>
              <a:buSzPct val="100000"/>
              <a:buFont typeface="Arial"/>
              <a:buChar char="•"/>
              <a:defRPr sz="2400">
                <a:solidFill>
                  <a:srgbClr val="FF3F3F"/>
                </a:solidFill>
              </a:defRPr>
            </a:pPr>
            <a:r>
              <a:t>Important: Power and speed could be traded!</a:t>
            </a:r>
          </a:p>
        </p:txBody>
      </p:sp>
      <p:sp>
        <p:nvSpPr>
          <p:cNvPr id="1823" name="Moving data in 1940s was using 1/60x ..."/>
          <p:cNvSpPr txBox="1"/>
          <p:nvPr/>
        </p:nvSpPr>
        <p:spPr>
          <a:xfrm>
            <a:off x="502919" y="4906962"/>
            <a:ext cx="8595361" cy="3924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342900" indent="-342900" defTabSz="457200">
              <a:spcBef>
                <a:spcPts val="500"/>
              </a:spcBef>
              <a:buSzPct val="100000"/>
              <a:buFont typeface="Arial"/>
              <a:buChar char="•"/>
              <a:defRPr sz="2400">
                <a:solidFill>
                  <a:srgbClr val="FF3F3F"/>
                </a:solidFill>
              </a:defRPr>
            </a:pPr>
            <a:r>
              <a:t>Moving data in 1940s was using </a:t>
            </a:r>
            <a:r>
              <a:rPr b="1"/>
              <a:t>1/60x </a:t>
            </a:r>
            <a:r>
              <a:t>...</a:t>
            </a:r>
          </a:p>
        </p:txBody>
      </p:sp>
      <p:sp>
        <p:nvSpPr>
          <p:cNvPr id="1824" name="State of the Art in Technology Today"/>
          <p:cNvSpPr txBox="1"/>
          <p:nvPr/>
        </p:nvSpPr>
        <p:spPr>
          <a:xfrm>
            <a:off x="513358" y="15556"/>
            <a:ext cx="8117283" cy="5807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278" tIns="35278" rIns="35278" bIns="35278" anchor="ctr">
            <a:spAutoFit/>
          </a:bodyPr>
          <a:lstStyle>
            <a:lvl1pPr algn="ctr" defTabSz="457200">
              <a:defRPr sz="4000">
                <a:solidFill>
                  <a:srgbClr val="FF3F3F"/>
                </a:solidFill>
              </a:defRPr>
            </a:lvl1pPr>
          </a:lstStyle>
          <a:p>
            <a:r>
              <a:t>State of the Art in Technology Today</a:t>
            </a:r>
          </a:p>
        </p:txBody>
      </p:sp>
      <p:sp>
        <p:nvSpPr>
          <p:cNvPr id="1825" name="7/60"/>
          <p:cNvSpPr txBox="1"/>
          <p:nvPr/>
        </p:nvSpPr>
        <p:spPr>
          <a:xfrm>
            <a:off x="8199118" y="6181725"/>
            <a:ext cx="775338" cy="345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600">
                <a:latin typeface="Constantia"/>
                <a:ea typeface="Constantia"/>
                <a:cs typeface="Constantia"/>
                <a:sym typeface="Constantia"/>
              </a:defRPr>
            </a:lvl1pPr>
          </a:lstStyle>
          <a:p>
            <a:r>
              <a:t>7/60</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xit" presetSubtype="0" fill="hold" grpId="1" nodeType="clickEffect">
                                  <p:stCondLst>
                                    <p:cond delay="0"/>
                                  </p:stCondLst>
                                  <p:iterate>
                                    <p:tmAbs val="0"/>
                                  </p:iterate>
                                  <p:childTnLst>
                                    <p:set>
                                      <p:cBhvr>
                                        <p:cTn id="6" fill="hold">
                                          <p:stCondLst>
                                            <p:cond delay="0"/>
                                          </p:stCondLst>
                                        </p:cTn>
                                        <p:tgtEl>
                                          <p:spTgt spid="181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2" nodeType="clickEffect">
                                  <p:stCondLst>
                                    <p:cond delay="0"/>
                                  </p:stCondLst>
                                  <p:iterate>
                                    <p:tmAbs val="0"/>
                                  </p:iterate>
                                  <p:childTnLst>
                                    <p:set>
                                      <p:cBhvr>
                                        <p:cTn id="10" fill="hold">
                                          <p:stCondLst>
                                            <p:cond delay="0"/>
                                          </p:stCondLst>
                                        </p:cTn>
                                        <p:tgtEl>
                                          <p:spTgt spid="1817"/>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3" nodeType="afterEffect">
                                  <p:stCondLst>
                                    <p:cond delay="0"/>
                                  </p:stCondLst>
                                  <p:iterate>
                                    <p:tmAbs val="0"/>
                                  </p:iterate>
                                  <p:childTnLst>
                                    <p:set>
                                      <p:cBhvr>
                                        <p:cTn id="13" fill="hold"/>
                                        <p:tgtEl>
                                          <p:spTgt spid="181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4" nodeType="clickEffect">
                                  <p:stCondLst>
                                    <p:cond delay="0"/>
                                  </p:stCondLst>
                                  <p:iterate>
                                    <p:tmAbs val="0"/>
                                  </p:iterate>
                                  <p:childTnLst>
                                    <p:set>
                                      <p:cBhvr>
                                        <p:cTn id="17" fill="hold"/>
                                        <p:tgtEl>
                                          <p:spTgt spid="1820"/>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5" nodeType="afterEffect">
                                  <p:stCondLst>
                                    <p:cond delay="0"/>
                                  </p:stCondLst>
                                  <p:iterate>
                                    <p:tmAbs val="0"/>
                                  </p:iterate>
                                  <p:childTnLst>
                                    <p:set>
                                      <p:cBhvr>
                                        <p:cTn id="20" fill="hold"/>
                                        <p:tgtEl>
                                          <p:spTgt spid="18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6" nodeType="clickEffect">
                                  <p:stCondLst>
                                    <p:cond delay="0"/>
                                  </p:stCondLst>
                                  <p:iterate>
                                    <p:tmAbs val="0"/>
                                  </p:iterate>
                                  <p:childTnLst>
                                    <p:set>
                                      <p:cBhvr>
                                        <p:cTn id="24" fill="hold"/>
                                        <p:tgtEl>
                                          <p:spTgt spid="18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7" nodeType="clickEffect">
                                  <p:stCondLst>
                                    <p:cond delay="0"/>
                                  </p:stCondLst>
                                  <p:iterate>
                                    <p:tmAbs val="0"/>
                                  </p:iterate>
                                  <p:childTnLst>
                                    <p:set>
                                      <p:cBhvr>
                                        <p:cTn id="28" fill="hold"/>
                                        <p:tgtEl>
                                          <p:spTgt spid="1822">
                                            <p:bg/>
                                          </p:spTgt>
                                        </p:tgtEl>
                                        <p:attrNameLst>
                                          <p:attrName>style.visibility</p:attrName>
                                        </p:attrNameLst>
                                      </p:cBhvr>
                                      <p:to>
                                        <p:strVal val="visible"/>
                                      </p:to>
                                    </p:set>
                                  </p:childTnLst>
                                </p:cTn>
                              </p:par>
                              <p:par>
                                <p:cTn id="29" presetID="1" presetClass="entr" presetSubtype="0" fill="hold" grpId="7" nodeType="withEffect">
                                  <p:stCondLst>
                                    <p:cond delay="0"/>
                                  </p:stCondLst>
                                  <p:iterate>
                                    <p:tmAbs val="0"/>
                                  </p:iterate>
                                  <p:childTnLst>
                                    <p:set>
                                      <p:cBhvr>
                                        <p:cTn id="30" fill="hold"/>
                                        <p:tgtEl>
                                          <p:spTgt spid="1822">
                                            <p:txEl>
                                              <p:pRg st="0" end="0"/>
                                            </p:txEl>
                                          </p:spTgt>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7" nodeType="afterEffect">
                                  <p:stCondLst>
                                    <p:cond delay="0"/>
                                  </p:stCondLst>
                                  <p:iterate>
                                    <p:tmAbs val="0"/>
                                  </p:iterate>
                                  <p:childTnLst>
                                    <p:set>
                                      <p:cBhvr>
                                        <p:cTn id="33" fill="hold"/>
                                        <p:tgtEl>
                                          <p:spTgt spid="182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4" grpId="3" animBg="1" advAuto="0"/>
      <p:bldP spid="1817" grpId="2" animBg="1" advAuto="0"/>
      <p:bldP spid="1818" grpId="1" animBg="1" advAuto="0"/>
      <p:bldP spid="1820" grpId="4" animBg="1" advAuto="0"/>
      <p:bldP spid="1821" grpId="5" animBg="1" advAuto="0"/>
      <p:bldP spid="1822" grpId="7" build="p" bldLvl="5" animBg="1" advAuto="0"/>
      <p:bldP spid="1823" grpId="6" animBg="1" advAuto="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9" name="The Maxeler Technology Vision: MultiScale DataFlow"/>
          <p:cNvSpPr txBox="1">
            <a:spLocks noGrp="1"/>
          </p:cNvSpPr>
          <p:nvPr>
            <p:ph type="title" idx="4294967295"/>
          </p:nvPr>
        </p:nvSpPr>
        <p:spPr>
          <a:xfrm>
            <a:off x="457200" y="274637"/>
            <a:ext cx="10031288" cy="1143001"/>
          </a:xfrm>
          <a:prstGeom prst="rect">
            <a:avLst/>
          </a:prstGeom>
        </p:spPr>
        <p:txBody>
          <a:bodyPr lIns="45718" tIns="45718" rIns="45718" bIns="45718">
            <a:normAutofit fontScale="90000"/>
          </a:bodyPr>
          <a:lstStyle>
            <a:lvl1pPr defTabSz="393190">
              <a:defRPr sz="3700"/>
            </a:lvl1pPr>
          </a:lstStyle>
          <a:p>
            <a:r>
              <a:rPr dirty="0"/>
              <a:t>The </a:t>
            </a:r>
            <a:r>
              <a:rPr dirty="0" err="1"/>
              <a:t>Maxeler</a:t>
            </a:r>
            <a:r>
              <a:rPr dirty="0"/>
              <a:t> Technology Vision: </a:t>
            </a:r>
            <a:r>
              <a:rPr dirty="0" err="1"/>
              <a:t>MultiScale</a:t>
            </a:r>
            <a:r>
              <a:rPr dirty="0"/>
              <a:t> </a:t>
            </a:r>
            <a:r>
              <a:rPr dirty="0" err="1"/>
              <a:t>DataFlow</a:t>
            </a:r>
            <a:endParaRPr dirty="0"/>
          </a:p>
        </p:txBody>
      </p:sp>
      <p:sp>
        <p:nvSpPr>
          <p:cNvPr id="1830" name="Thinking in space  rather than in time…"/>
          <p:cNvSpPr txBox="1">
            <a:spLocks noGrp="1"/>
          </p:cNvSpPr>
          <p:nvPr>
            <p:ph type="body" sz="half" idx="4294967295"/>
          </p:nvPr>
        </p:nvSpPr>
        <p:spPr>
          <a:xfrm>
            <a:off x="457200" y="1981200"/>
            <a:ext cx="4876800" cy="4411663"/>
          </a:xfrm>
          <a:prstGeom prst="rect">
            <a:avLst/>
          </a:prstGeom>
        </p:spPr>
        <p:txBody>
          <a:bodyPr lIns="45718" tIns="45718" rIns="45718" bIns="45718"/>
          <a:lstStyle/>
          <a:p>
            <a:pPr marL="273050" indent="-273050" defTabSz="457200">
              <a:spcBef>
                <a:spcPts val="600"/>
              </a:spcBef>
              <a:buFont typeface="Calibri"/>
              <a:buChar char="❑"/>
              <a:defRPr sz="2800"/>
            </a:pPr>
            <a:r>
              <a:t>Thinking in space </a:t>
            </a:r>
            <a:br/>
            <a:r>
              <a:t>rather than in time</a:t>
            </a:r>
          </a:p>
          <a:p>
            <a:pPr marL="273050" indent="-273050" defTabSz="457200">
              <a:spcBef>
                <a:spcPts val="600"/>
              </a:spcBef>
              <a:buFont typeface="Calibri"/>
              <a:buChar char="❑"/>
              <a:defRPr sz="2800"/>
            </a:pPr>
            <a:r>
              <a:t>Difficult change in mindset </a:t>
            </a:r>
            <a:br/>
            <a:r>
              <a:t>to overcome</a:t>
            </a:r>
          </a:p>
          <a:p>
            <a:pPr marL="273050" indent="-273050" defTabSz="457200">
              <a:spcBef>
                <a:spcPts val="600"/>
              </a:spcBef>
              <a:buFont typeface="Calibri"/>
              <a:buChar char="❑"/>
              <a:defRPr sz="2800"/>
            </a:pPr>
            <a:r>
              <a:t>Transformation of data </a:t>
            </a:r>
            <a:br/>
            <a:r>
              <a:t>through flow over time</a:t>
            </a:r>
          </a:p>
          <a:p>
            <a:pPr marL="273050" indent="-273050" defTabSz="457200">
              <a:spcBef>
                <a:spcPts val="600"/>
              </a:spcBef>
              <a:buFont typeface="Calibri"/>
              <a:buChar char="❑"/>
              <a:defRPr sz="2800"/>
            </a:pPr>
            <a:r>
              <a:t>Instructions are parallelized </a:t>
            </a:r>
            <a:br/>
            <a:r>
              <a:t>across the available space</a:t>
            </a:r>
          </a:p>
        </p:txBody>
      </p:sp>
      <p:pic>
        <p:nvPicPr>
          <p:cNvPr id="1831" name="image.png" descr="image.png"/>
          <p:cNvPicPr>
            <a:picLocks noChangeAspect="1"/>
          </p:cNvPicPr>
          <p:nvPr/>
        </p:nvPicPr>
        <p:blipFill>
          <a:blip r:embed="rId2" cstate="print">
            <a:extLst/>
          </a:blip>
          <a:stretch>
            <a:fillRect/>
          </a:stretch>
        </p:blipFill>
        <p:spPr>
          <a:xfrm>
            <a:off x="5638800" y="1733550"/>
            <a:ext cx="2363790" cy="4591050"/>
          </a:xfrm>
          <a:prstGeom prst="rect">
            <a:avLst/>
          </a:prstGeom>
          <a:ln w="12700">
            <a:miter lim="400000"/>
          </a:ln>
        </p:spPr>
      </p:pic>
      <p:pic>
        <p:nvPicPr>
          <p:cNvPr id="1832" name="image.png" descr="image.png"/>
          <p:cNvPicPr>
            <a:picLocks noChangeAspect="1"/>
          </p:cNvPicPr>
          <p:nvPr/>
        </p:nvPicPr>
        <p:blipFill>
          <a:blip r:embed="rId3" cstate="print">
            <a:extLst/>
          </a:blip>
          <a:stretch>
            <a:fillRect/>
          </a:stretch>
        </p:blipFill>
        <p:spPr>
          <a:xfrm>
            <a:off x="5283200" y="1638300"/>
            <a:ext cx="533400" cy="2044700"/>
          </a:xfrm>
          <a:prstGeom prst="rect">
            <a:avLst/>
          </a:prstGeom>
          <a:ln w="12700">
            <a:miter lim="400000"/>
          </a:ln>
        </p:spPr>
      </p:pic>
      <p:pic>
        <p:nvPicPr>
          <p:cNvPr id="1833" name="image.png" descr="image.png"/>
          <p:cNvPicPr>
            <a:picLocks noChangeAspect="1"/>
          </p:cNvPicPr>
          <p:nvPr/>
        </p:nvPicPr>
        <p:blipFill>
          <a:blip r:embed="rId4" cstate="print">
            <a:extLst/>
          </a:blip>
          <a:stretch>
            <a:fillRect/>
          </a:stretch>
        </p:blipFill>
        <p:spPr>
          <a:xfrm>
            <a:off x="5676900" y="1295400"/>
            <a:ext cx="1892300" cy="520700"/>
          </a:xfrm>
          <a:prstGeom prst="rect">
            <a:avLst/>
          </a:prstGeom>
          <a:ln w="12700">
            <a:miter lim="400000"/>
          </a:ln>
        </p:spPr>
      </p:pic>
      <p:sp>
        <p:nvSpPr>
          <p:cNvPr id="1834" name="Flow / Time"/>
          <p:cNvSpPr txBox="1"/>
          <p:nvPr/>
        </p:nvSpPr>
        <p:spPr>
          <a:xfrm rot="5400000">
            <a:off x="5056143" y="4005179"/>
            <a:ext cx="979768" cy="2807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defTabSz="457200">
              <a:defRPr sz="1400" b="1">
                <a:solidFill>
                  <a:srgbClr val="FF3F3F"/>
                </a:solidFill>
              </a:defRPr>
            </a:lvl1pPr>
          </a:lstStyle>
          <a:p>
            <a:r>
              <a:t>Flow / Time</a:t>
            </a:r>
          </a:p>
        </p:txBody>
      </p:sp>
      <p:sp>
        <p:nvSpPr>
          <p:cNvPr id="1835" name="Space"/>
          <p:cNvSpPr txBox="1"/>
          <p:nvPr/>
        </p:nvSpPr>
        <p:spPr>
          <a:xfrm>
            <a:off x="7486332" y="1373187"/>
            <a:ext cx="535267" cy="2807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defTabSz="457200">
              <a:defRPr sz="1400" b="1">
                <a:solidFill>
                  <a:srgbClr val="FF0000"/>
                </a:solidFill>
              </a:defRPr>
            </a:lvl1pPr>
          </a:lstStyle>
          <a:p>
            <a:r>
              <a:t>Space</a:t>
            </a:r>
          </a:p>
        </p:txBody>
      </p:sp>
      <p:sp>
        <p:nvSpPr>
          <p:cNvPr id="1836" name="Slide Number"/>
          <p:cNvSpPr txBox="1">
            <a:spLocks noGrp="1"/>
          </p:cNvSpPr>
          <p:nvPr>
            <p:ph type="sldNum" sz="quarter" idx="4294967295"/>
          </p:nvPr>
        </p:nvSpPr>
        <p:spPr>
          <a:xfrm>
            <a:off x="8156154" y="6185129"/>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39</a:t>
            </a:fld>
            <a:endParaRPr/>
          </a:p>
        </p:txBody>
      </p:sp>
      <p:sp>
        <p:nvSpPr>
          <p:cNvPr id="1837" name="Optimal Solution: Execution Graph"/>
          <p:cNvSpPr txBox="1"/>
          <p:nvPr/>
        </p:nvSpPr>
        <p:spPr>
          <a:xfrm>
            <a:off x="513358" y="5872491"/>
            <a:ext cx="8117283" cy="4238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278" tIns="35278" rIns="35278" bIns="35278" anchor="ctr">
            <a:spAutoFit/>
          </a:bodyPr>
          <a:lstStyle>
            <a:lvl1pPr defTabSz="457200">
              <a:defRPr sz="2800">
                <a:solidFill>
                  <a:srgbClr val="FF3F3F"/>
                </a:solidFill>
              </a:defRPr>
            </a:lvl1pPr>
          </a:lstStyle>
          <a:p>
            <a:r>
              <a:t>Optimal Solution: Execution Graph</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6C086-6E2F-4158-8782-CC6FC0C33E90}"/>
              </a:ext>
            </a:extLst>
          </p:cNvPr>
          <p:cNvSpPr>
            <a:spLocks noGrp="1"/>
          </p:cNvSpPr>
          <p:nvPr>
            <p:ph type="title"/>
          </p:nvPr>
        </p:nvSpPr>
        <p:spPr>
          <a:xfrm>
            <a:off x="407368" y="365125"/>
            <a:ext cx="11593288" cy="1325563"/>
          </a:xfrm>
        </p:spPr>
        <p:txBody>
          <a:bodyPr>
            <a:normAutofit/>
          </a:bodyPr>
          <a:lstStyle/>
          <a:p>
            <a:r>
              <a:rPr lang="en-US" sz="4000" b="1" dirty="0"/>
              <a:t>Mid 80s: DARPA's First GaAs Systolic Array 4096 (SIMD)</a:t>
            </a:r>
          </a:p>
        </p:txBody>
      </p:sp>
      <p:sp>
        <p:nvSpPr>
          <p:cNvPr id="3" name="Content Placeholder 2">
            <a:extLst>
              <a:ext uri="{FF2B5EF4-FFF2-40B4-BE49-F238E27FC236}">
                <a16:creationId xmlns:a16="http://schemas.microsoft.com/office/drawing/2014/main" id="{3520808C-D88B-46D7-A578-A5672ED5E2A6}"/>
              </a:ext>
            </a:extLst>
          </p:cNvPr>
          <p:cNvSpPr>
            <a:spLocks noGrp="1"/>
          </p:cNvSpPr>
          <p:nvPr>
            <p:ph idx="1"/>
          </p:nvPr>
        </p:nvSpPr>
        <p:spPr>
          <a:xfrm>
            <a:off x="838200" y="5209563"/>
            <a:ext cx="10515600" cy="967400"/>
          </a:xfrm>
        </p:spPr>
        <p:txBody>
          <a:bodyPr/>
          <a:lstStyle/>
          <a:p>
            <a:pPr marL="0" indent="0">
              <a:buNone/>
            </a:pPr>
            <a:r>
              <a:rPr lang="en-US" dirty="0"/>
              <a:t>Lesson Learned: Good Mostly for TENSOR CALCULUS!</a:t>
            </a:r>
            <a:br>
              <a:rPr lang="en-US" dirty="0"/>
            </a:br>
            <a:r>
              <a:rPr lang="en-US" dirty="0"/>
              <a:t> </a:t>
            </a:r>
            <a:r>
              <a:rPr lang="en-US" sz="2400" dirty="0"/>
              <a:t>  </a:t>
            </a:r>
            <a:r>
              <a:rPr lang="en-US" dirty="0"/>
              <a:t> (now optimal: Google TPU)</a:t>
            </a:r>
          </a:p>
        </p:txBody>
      </p:sp>
      <p:pic>
        <p:nvPicPr>
          <p:cNvPr id="6" name="Picture 5">
            <a:extLst>
              <a:ext uri="{FF2B5EF4-FFF2-40B4-BE49-F238E27FC236}">
                <a16:creationId xmlns:a16="http://schemas.microsoft.com/office/drawing/2014/main" id="{A8604B0A-C08F-4DE2-8CD0-E9CDB88874D1}"/>
              </a:ext>
            </a:extLst>
          </p:cNvPr>
          <p:cNvPicPr>
            <a:picLocks noChangeAspect="1"/>
          </p:cNvPicPr>
          <p:nvPr/>
        </p:nvPicPr>
        <p:blipFill>
          <a:blip r:embed="rId2"/>
          <a:stretch>
            <a:fillRect/>
          </a:stretch>
        </p:blipFill>
        <p:spPr>
          <a:xfrm>
            <a:off x="754486" y="1724120"/>
            <a:ext cx="3619500" cy="3143250"/>
          </a:xfrm>
          <a:prstGeom prst="rect">
            <a:avLst/>
          </a:prstGeom>
        </p:spPr>
      </p:pic>
      <p:pic>
        <p:nvPicPr>
          <p:cNvPr id="7" name="Picture 6">
            <a:extLst>
              <a:ext uri="{FF2B5EF4-FFF2-40B4-BE49-F238E27FC236}">
                <a16:creationId xmlns:a16="http://schemas.microsoft.com/office/drawing/2014/main" id="{55475D61-5FC8-4537-8699-8C9B49A652F7}"/>
              </a:ext>
            </a:extLst>
          </p:cNvPr>
          <p:cNvPicPr>
            <a:picLocks noChangeAspect="1"/>
          </p:cNvPicPr>
          <p:nvPr/>
        </p:nvPicPr>
        <p:blipFill>
          <a:blip r:embed="rId3"/>
          <a:stretch>
            <a:fillRect/>
          </a:stretch>
        </p:blipFill>
        <p:spPr>
          <a:xfrm>
            <a:off x="5380707" y="1771745"/>
            <a:ext cx="3343275" cy="3095625"/>
          </a:xfrm>
          <a:prstGeom prst="rect">
            <a:avLst/>
          </a:prstGeom>
        </p:spPr>
      </p:pic>
    </p:spTree>
    <p:extLst>
      <p:ext uri="{BB962C8B-B14F-4D97-AF65-F5344CB8AC3E}">
        <p14:creationId xmlns:p14="http://schemas.microsoft.com/office/powerpoint/2010/main" val="2193665191"/>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9" name="image.png" descr="image.png"/>
          <p:cNvPicPr>
            <a:picLocks noChangeAspect="1"/>
          </p:cNvPicPr>
          <p:nvPr/>
        </p:nvPicPr>
        <p:blipFill>
          <a:blip r:embed="rId2" cstate="print">
            <a:extLst/>
          </a:blip>
          <a:stretch>
            <a:fillRect/>
          </a:stretch>
        </p:blipFill>
        <p:spPr>
          <a:xfrm>
            <a:off x="457200" y="-152400"/>
            <a:ext cx="8229600" cy="1219200"/>
          </a:xfrm>
          <a:prstGeom prst="rect">
            <a:avLst/>
          </a:prstGeom>
          <a:ln w="12700">
            <a:miter lim="400000"/>
          </a:ln>
        </p:spPr>
      </p:pic>
      <p:pic>
        <p:nvPicPr>
          <p:cNvPr id="1840" name="C:\1nenad\Old_Pendulum_clock.jpg" descr="C:\1nenad\Old_Pendulum_clock.jpg"/>
          <p:cNvPicPr>
            <a:picLocks noChangeAspect="1"/>
          </p:cNvPicPr>
          <p:nvPr/>
        </p:nvPicPr>
        <p:blipFill>
          <a:blip r:embed="rId3" cstate="print">
            <a:extLst/>
          </a:blip>
          <a:stretch>
            <a:fillRect/>
          </a:stretch>
        </p:blipFill>
        <p:spPr>
          <a:xfrm>
            <a:off x="6483350" y="1905000"/>
            <a:ext cx="2355850" cy="4090988"/>
          </a:xfrm>
          <a:prstGeom prst="rect">
            <a:avLst/>
          </a:prstGeom>
          <a:ln w="12700">
            <a:miter lim="400000"/>
          </a:ln>
        </p:spPr>
      </p:pic>
      <p:pic>
        <p:nvPicPr>
          <p:cNvPr id="1841" name="C:\1nenad\13925279347_e624b65f14_o.jpg" descr="C:\1nenad\13925279347_e624b65f14_o.jpg"/>
          <p:cNvPicPr>
            <a:picLocks noChangeAspect="1"/>
          </p:cNvPicPr>
          <p:nvPr/>
        </p:nvPicPr>
        <p:blipFill>
          <a:blip r:embed="rId4" cstate="print">
            <a:extLst/>
          </a:blip>
          <a:stretch>
            <a:fillRect/>
          </a:stretch>
        </p:blipFill>
        <p:spPr>
          <a:xfrm>
            <a:off x="4038600" y="1905000"/>
            <a:ext cx="2362200" cy="4114800"/>
          </a:xfrm>
          <a:prstGeom prst="rect">
            <a:avLst/>
          </a:prstGeom>
          <a:ln w="12700">
            <a:miter lim="400000"/>
          </a:ln>
        </p:spPr>
      </p:pic>
      <p:sp>
        <p:nvSpPr>
          <p:cNvPr id="1842" name="The Von-Neumann paradigm resembles an old wall clock"/>
          <p:cNvSpPr txBox="1"/>
          <p:nvPr/>
        </p:nvSpPr>
        <p:spPr>
          <a:xfrm>
            <a:off x="579119" y="1295399"/>
            <a:ext cx="8595361" cy="980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marL="273050" indent="-273050">
              <a:spcBef>
                <a:spcPts val="600"/>
              </a:spcBef>
              <a:buClr>
                <a:srgbClr val="F3A447"/>
              </a:buClr>
              <a:buSzPct val="85000"/>
              <a:buChar char="●"/>
              <a:defRPr sz="2400">
                <a:solidFill>
                  <a:srgbClr val="FFFFFF"/>
                </a:solidFill>
                <a:latin typeface="Constantia"/>
                <a:ea typeface="Constantia"/>
                <a:cs typeface="Constantia"/>
                <a:sym typeface="Constantia"/>
              </a:defRPr>
            </a:lvl1pPr>
          </a:lstStyle>
          <a:p>
            <a:r>
              <a:t>The Von-Neumann paradigm resembles an old wall clock</a:t>
            </a:r>
          </a:p>
        </p:txBody>
      </p:sp>
      <p:sp>
        <p:nvSpPr>
          <p:cNvPr id="1843" name="The Feynman paradigm resembles lightning!"/>
          <p:cNvSpPr txBox="1"/>
          <p:nvPr/>
        </p:nvSpPr>
        <p:spPr>
          <a:xfrm>
            <a:off x="502919" y="6172201"/>
            <a:ext cx="8595361" cy="980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marL="273050" indent="-273050">
              <a:spcBef>
                <a:spcPts val="600"/>
              </a:spcBef>
              <a:buClr>
                <a:srgbClr val="F3A447"/>
              </a:buClr>
              <a:buSzPct val="85000"/>
              <a:buChar char="●"/>
              <a:defRPr sz="2400">
                <a:solidFill>
                  <a:srgbClr val="FFFFFF"/>
                </a:solidFill>
                <a:latin typeface="Constantia"/>
                <a:ea typeface="Constantia"/>
                <a:cs typeface="Constantia"/>
                <a:sym typeface="Constantia"/>
              </a:defRPr>
            </a:lvl1pPr>
          </a:lstStyle>
          <a:p>
            <a:r>
              <a:t>The Feynman paradigm resembles lightning!</a:t>
            </a:r>
          </a:p>
        </p:txBody>
      </p:sp>
      <p:sp>
        <p:nvSpPr>
          <p:cNvPr id="1844" name="Why?"/>
          <p:cNvSpPr txBox="1"/>
          <p:nvPr/>
        </p:nvSpPr>
        <p:spPr>
          <a:xfrm>
            <a:off x="579119" y="6172201"/>
            <a:ext cx="8595361" cy="980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marL="273050" indent="-273050">
              <a:spcBef>
                <a:spcPts val="600"/>
              </a:spcBef>
              <a:defRPr sz="2400">
                <a:solidFill>
                  <a:srgbClr val="FF0000"/>
                </a:solidFill>
                <a:latin typeface="Constantia"/>
                <a:ea typeface="Constantia"/>
                <a:cs typeface="Constantia"/>
                <a:sym typeface="Constantia"/>
              </a:defRPr>
            </a:lvl1pPr>
          </a:lstStyle>
          <a:p>
            <a:r>
              <a:t>							         Why?</a:t>
            </a:r>
          </a:p>
        </p:txBody>
      </p:sp>
      <p:sp>
        <p:nvSpPr>
          <p:cNvPr id="1845" name="Slide Number"/>
          <p:cNvSpPr txBox="1">
            <a:spLocks noGrp="1"/>
          </p:cNvSpPr>
          <p:nvPr>
            <p:ph type="sldNum" sz="quarter" idx="4294967295"/>
          </p:nvPr>
        </p:nvSpPr>
        <p:spPr>
          <a:xfrm>
            <a:off x="8237326" y="6210529"/>
            <a:ext cx="332737" cy="3962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800">
                <a:solidFill>
                  <a:srgbClr val="FFFFFF"/>
                </a:solidFill>
                <a:latin typeface="Constantia"/>
                <a:ea typeface="Constantia"/>
                <a:cs typeface="Constantia"/>
                <a:sym typeface="Constantia"/>
              </a:defRPr>
            </a:lvl1pPr>
          </a:lstStyle>
          <a:p>
            <a:fld id="{86CB4B4D-7CA3-9044-876B-883B54F8677D}" type="slidenum">
              <a:rPr/>
              <a:pPr/>
              <a:t>40</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0"/>
                                  </p:stCondLst>
                                  <p:iterate>
                                    <p:tmAbs val="0"/>
                                  </p:iterate>
                                  <p:childTnLst>
                                    <p:set>
                                      <p:cBhvr>
                                        <p:cTn id="6" fill="hold"/>
                                        <p:tgtEl>
                                          <p:spTgt spid="1839"/>
                                        </p:tgtEl>
                                        <p:attrNameLst>
                                          <p:attrName>style.visibility</p:attrName>
                                        </p:attrNameLst>
                                      </p:cBhvr>
                                      <p:to>
                                        <p:strVal val="visible"/>
                                      </p:to>
                                    </p:set>
                                    <p:anim calcmode="lin" valueType="num">
                                      <p:cBhvr>
                                        <p:cTn id="7" dur="500" fill="hold"/>
                                        <p:tgtEl>
                                          <p:spTgt spid="1839"/>
                                        </p:tgtEl>
                                        <p:attrNameLst>
                                          <p:attrName>ppt_x</p:attrName>
                                        </p:attrNameLst>
                                      </p:cBhvr>
                                      <p:tavLst>
                                        <p:tav tm="0">
                                          <p:val>
                                            <p:strVal val="#ppt_x"/>
                                          </p:val>
                                        </p:tav>
                                        <p:tav tm="100000">
                                          <p:val>
                                            <p:strVal val="#ppt_x"/>
                                          </p:val>
                                        </p:tav>
                                      </p:tavLst>
                                    </p:anim>
                                    <p:anim calcmode="lin" valueType="num">
                                      <p:cBhvr>
                                        <p:cTn id="8" dur="500" fill="hold"/>
                                        <p:tgtEl>
                                          <p:spTgt spid="18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2" nodeType="afterEffect">
                                  <p:stCondLst>
                                    <p:cond delay="0"/>
                                  </p:stCondLst>
                                  <p:iterate>
                                    <p:tmAbs val="0"/>
                                  </p:iterate>
                                  <p:childTnLst>
                                    <p:set>
                                      <p:cBhvr>
                                        <p:cTn id="11" fill="hold"/>
                                        <p:tgtEl>
                                          <p:spTgt spid="1842"/>
                                        </p:tgtEl>
                                        <p:attrNameLst>
                                          <p:attrName>style.visibility</p:attrName>
                                        </p:attrNameLst>
                                      </p:cBhvr>
                                      <p:to>
                                        <p:strVal val="visible"/>
                                      </p:to>
                                    </p:set>
                                    <p:anim calcmode="lin" valueType="num">
                                      <p:cBhvr>
                                        <p:cTn id="12" dur="500" fill="hold"/>
                                        <p:tgtEl>
                                          <p:spTgt spid="1842"/>
                                        </p:tgtEl>
                                        <p:attrNameLst>
                                          <p:attrName>ppt_x</p:attrName>
                                        </p:attrNameLst>
                                      </p:cBhvr>
                                      <p:tavLst>
                                        <p:tav tm="0">
                                          <p:val>
                                            <p:strVal val="#ppt_x"/>
                                          </p:val>
                                        </p:tav>
                                        <p:tav tm="100000">
                                          <p:val>
                                            <p:strVal val="#ppt_x"/>
                                          </p:val>
                                        </p:tav>
                                      </p:tavLst>
                                    </p:anim>
                                    <p:anim calcmode="lin" valueType="num">
                                      <p:cBhvr>
                                        <p:cTn id="13" dur="500" fill="hold"/>
                                        <p:tgtEl>
                                          <p:spTgt spid="184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3" nodeType="afterEffect">
                                  <p:stCondLst>
                                    <p:cond delay="0"/>
                                  </p:stCondLst>
                                  <p:iterate>
                                    <p:tmAbs val="0"/>
                                  </p:iterate>
                                  <p:childTnLst>
                                    <p:set>
                                      <p:cBhvr>
                                        <p:cTn id="16" fill="hold"/>
                                        <p:tgtEl>
                                          <p:spTgt spid="1840"/>
                                        </p:tgtEl>
                                        <p:attrNameLst>
                                          <p:attrName>style.visibility</p:attrName>
                                        </p:attrNameLst>
                                      </p:cBhvr>
                                      <p:to>
                                        <p:strVal val="visible"/>
                                      </p:to>
                                    </p:set>
                                    <p:anim calcmode="lin" valueType="num">
                                      <p:cBhvr>
                                        <p:cTn id="17" dur="500" fill="hold"/>
                                        <p:tgtEl>
                                          <p:spTgt spid="1840"/>
                                        </p:tgtEl>
                                        <p:attrNameLst>
                                          <p:attrName>ppt_x</p:attrName>
                                        </p:attrNameLst>
                                      </p:cBhvr>
                                      <p:tavLst>
                                        <p:tav tm="0">
                                          <p:val>
                                            <p:strVal val="#ppt_x"/>
                                          </p:val>
                                        </p:tav>
                                        <p:tav tm="100000">
                                          <p:val>
                                            <p:strVal val="#ppt_x"/>
                                          </p:val>
                                        </p:tav>
                                      </p:tavLst>
                                    </p:anim>
                                    <p:anim calcmode="lin" valueType="num">
                                      <p:cBhvr>
                                        <p:cTn id="18" dur="500" fill="hold"/>
                                        <p:tgtEl>
                                          <p:spTgt spid="184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4" nodeType="clickEffect">
                                  <p:stCondLst>
                                    <p:cond delay="0"/>
                                  </p:stCondLst>
                                  <p:iterate>
                                    <p:tmAbs val="0"/>
                                  </p:iterate>
                                  <p:childTnLst>
                                    <p:set>
                                      <p:cBhvr>
                                        <p:cTn id="22" fill="hold"/>
                                        <p:tgtEl>
                                          <p:spTgt spid="1841"/>
                                        </p:tgtEl>
                                        <p:attrNameLst>
                                          <p:attrName>style.visibility</p:attrName>
                                        </p:attrNameLst>
                                      </p:cBhvr>
                                      <p:to>
                                        <p:strVal val="visible"/>
                                      </p:to>
                                    </p:set>
                                    <p:anim calcmode="lin" valueType="num">
                                      <p:cBhvr>
                                        <p:cTn id="23" dur="500" fill="hold"/>
                                        <p:tgtEl>
                                          <p:spTgt spid="1841"/>
                                        </p:tgtEl>
                                        <p:attrNameLst>
                                          <p:attrName>ppt_x</p:attrName>
                                        </p:attrNameLst>
                                      </p:cBhvr>
                                      <p:tavLst>
                                        <p:tav tm="0">
                                          <p:val>
                                            <p:strVal val="#ppt_x"/>
                                          </p:val>
                                        </p:tav>
                                        <p:tav tm="100000">
                                          <p:val>
                                            <p:strVal val="#ppt_x"/>
                                          </p:val>
                                        </p:tav>
                                      </p:tavLst>
                                    </p:anim>
                                    <p:anim calcmode="lin" valueType="num">
                                      <p:cBhvr>
                                        <p:cTn id="24" dur="500" fill="hold"/>
                                        <p:tgtEl>
                                          <p:spTgt spid="1841"/>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 presetClass="entr" presetSubtype="4" fill="hold" grpId="5" nodeType="afterEffect">
                                  <p:stCondLst>
                                    <p:cond delay="0"/>
                                  </p:stCondLst>
                                  <p:iterate>
                                    <p:tmAbs val="0"/>
                                  </p:iterate>
                                  <p:childTnLst>
                                    <p:set>
                                      <p:cBhvr>
                                        <p:cTn id="27" fill="hold"/>
                                        <p:tgtEl>
                                          <p:spTgt spid="1843"/>
                                        </p:tgtEl>
                                        <p:attrNameLst>
                                          <p:attrName>style.visibility</p:attrName>
                                        </p:attrNameLst>
                                      </p:cBhvr>
                                      <p:to>
                                        <p:strVal val="visible"/>
                                      </p:to>
                                    </p:set>
                                    <p:anim calcmode="lin" valueType="num">
                                      <p:cBhvr>
                                        <p:cTn id="28" dur="500" fill="hold"/>
                                        <p:tgtEl>
                                          <p:spTgt spid="1843"/>
                                        </p:tgtEl>
                                        <p:attrNameLst>
                                          <p:attrName>ppt_x</p:attrName>
                                        </p:attrNameLst>
                                      </p:cBhvr>
                                      <p:tavLst>
                                        <p:tav tm="0">
                                          <p:val>
                                            <p:strVal val="#ppt_x"/>
                                          </p:val>
                                        </p:tav>
                                        <p:tav tm="100000">
                                          <p:val>
                                            <p:strVal val="#ppt_x"/>
                                          </p:val>
                                        </p:tav>
                                      </p:tavLst>
                                    </p:anim>
                                    <p:anim calcmode="lin" valueType="num">
                                      <p:cBhvr>
                                        <p:cTn id="29" dur="500" fill="hold"/>
                                        <p:tgtEl>
                                          <p:spTgt spid="1843"/>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6" nodeType="clickEffect">
                                  <p:stCondLst>
                                    <p:cond delay="0"/>
                                  </p:stCondLst>
                                  <p:iterate>
                                    <p:tmAbs val="0"/>
                                  </p:iterate>
                                  <p:childTnLst>
                                    <p:set>
                                      <p:cBhvr>
                                        <p:cTn id="33" fill="hold"/>
                                        <p:tgtEl>
                                          <p:spTgt spid="1844"/>
                                        </p:tgtEl>
                                        <p:attrNameLst>
                                          <p:attrName>style.visibility</p:attrName>
                                        </p:attrNameLst>
                                      </p:cBhvr>
                                      <p:to>
                                        <p:strVal val="visible"/>
                                      </p:to>
                                    </p:set>
                                    <p:anim calcmode="lin" valueType="num">
                                      <p:cBhvr>
                                        <p:cTn id="34" dur="500" fill="hold"/>
                                        <p:tgtEl>
                                          <p:spTgt spid="1844"/>
                                        </p:tgtEl>
                                        <p:attrNameLst>
                                          <p:attrName>ppt_x</p:attrName>
                                        </p:attrNameLst>
                                      </p:cBhvr>
                                      <p:tavLst>
                                        <p:tav tm="0">
                                          <p:val>
                                            <p:strVal val="#ppt_x"/>
                                          </p:val>
                                        </p:tav>
                                        <p:tav tm="100000">
                                          <p:val>
                                            <p:strVal val="#ppt_x"/>
                                          </p:val>
                                        </p:tav>
                                      </p:tavLst>
                                    </p:anim>
                                    <p:anim calcmode="lin" valueType="num">
                                      <p:cBhvr>
                                        <p:cTn id="35" dur="500" fill="hold"/>
                                        <p:tgtEl>
                                          <p:spTgt spid="18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9" grpId="1" animBg="1" advAuto="0"/>
      <p:bldP spid="1840" grpId="3" animBg="1" advAuto="0"/>
      <p:bldP spid="1841" grpId="4" animBg="1" advAuto="0"/>
      <p:bldP spid="1842" grpId="2" animBg="1" advAuto="0"/>
      <p:bldP spid="1843" grpId="5" animBg="1" advAuto="0"/>
      <p:bldP spid="1844" grpId="6" animBg="1" advAuto="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7" name="image.png" descr="image.png"/>
          <p:cNvPicPr>
            <a:picLocks noChangeAspect="1"/>
          </p:cNvPicPr>
          <p:nvPr/>
        </p:nvPicPr>
        <p:blipFill>
          <a:blip r:embed="rId2" cstate="print">
            <a:extLst/>
          </a:blip>
          <a:stretch>
            <a:fillRect/>
          </a:stretch>
        </p:blipFill>
        <p:spPr>
          <a:xfrm>
            <a:off x="457200" y="304800"/>
            <a:ext cx="8229600" cy="1079500"/>
          </a:xfrm>
          <a:prstGeom prst="rect">
            <a:avLst/>
          </a:prstGeom>
          <a:ln w="12700">
            <a:miter lim="400000"/>
          </a:ln>
        </p:spPr>
      </p:pic>
      <p:sp>
        <p:nvSpPr>
          <p:cNvPr id="1848" name="von Neumann:…"/>
          <p:cNvSpPr txBox="1">
            <a:spLocks noGrp="1"/>
          </p:cNvSpPr>
          <p:nvPr>
            <p:ph type="body" idx="4294967295"/>
          </p:nvPr>
        </p:nvSpPr>
        <p:spPr>
          <a:xfrm>
            <a:off x="457200" y="1536700"/>
            <a:ext cx="10103296" cy="4711700"/>
          </a:xfrm>
          <a:prstGeom prst="rect">
            <a:avLst/>
          </a:prstGeom>
        </p:spPr>
        <p:txBody>
          <a:bodyPr lIns="0" tIns="0" rIns="0" bIns="0" anchor="ctr"/>
          <a:lstStyle/>
          <a:p>
            <a:pPr marL="436121" indent="-494975" defTabSz="869227">
              <a:spcBef>
                <a:spcPts val="400"/>
              </a:spcBef>
              <a:buSzTx/>
              <a:buNone/>
              <a:defRPr sz="3007">
                <a:solidFill>
                  <a:srgbClr val="FFFFFF"/>
                </a:solidFill>
                <a:latin typeface="Constantia"/>
                <a:ea typeface="Constantia"/>
                <a:cs typeface="Constantia"/>
                <a:sym typeface="Constantia"/>
              </a:defRPr>
            </a:pPr>
            <a:r>
              <a:rPr dirty="0"/>
              <a:t>von Neumann:</a:t>
            </a:r>
          </a:p>
          <a:p>
            <a:pPr marL="436121" indent="-494975" defTabSz="869227">
              <a:spcBef>
                <a:spcPts val="400"/>
              </a:spcBef>
              <a:buSzTx/>
              <a:buNone/>
              <a:defRPr sz="2813">
                <a:solidFill>
                  <a:srgbClr val="FFFFFF"/>
                </a:solidFill>
                <a:latin typeface="Constantia"/>
                <a:ea typeface="Constantia"/>
                <a:cs typeface="Constantia"/>
                <a:sym typeface="Constantia"/>
              </a:defRPr>
            </a:pPr>
            <a:r>
              <a:rPr dirty="0"/>
              <a:t>        The Program Moves Data</a:t>
            </a:r>
          </a:p>
          <a:p>
            <a:pPr marL="436121" indent="-494975" defTabSz="869227">
              <a:spcBef>
                <a:spcPts val="400"/>
              </a:spcBef>
              <a:buSzTx/>
              <a:buNone/>
              <a:defRPr sz="2813">
                <a:solidFill>
                  <a:srgbClr val="FFFFFF"/>
                </a:solidFill>
                <a:latin typeface="Constantia"/>
                <a:ea typeface="Constantia"/>
                <a:cs typeface="Constantia"/>
                <a:sym typeface="Constantia"/>
              </a:defRPr>
            </a:pPr>
            <a:r>
              <a:rPr dirty="0"/>
              <a:t>Feynman:</a:t>
            </a:r>
          </a:p>
          <a:p>
            <a:pPr marL="436121" indent="-494975" defTabSz="869227">
              <a:spcBef>
                <a:spcPts val="400"/>
              </a:spcBef>
              <a:buSzTx/>
              <a:buNone/>
              <a:defRPr sz="2813">
                <a:solidFill>
                  <a:srgbClr val="FFFFFF"/>
                </a:solidFill>
                <a:latin typeface="Constantia"/>
                <a:ea typeface="Constantia"/>
                <a:cs typeface="Constantia"/>
                <a:sym typeface="Constantia"/>
              </a:defRPr>
            </a:pPr>
            <a:r>
              <a:rPr dirty="0"/>
              <a:t>        The Program Configures Hardware</a:t>
            </a:r>
          </a:p>
          <a:p>
            <a:pPr marL="436121" indent="-494975" defTabSz="869227">
              <a:spcBef>
                <a:spcPts val="400"/>
              </a:spcBef>
              <a:buSzTx/>
              <a:buNone/>
              <a:defRPr sz="2813">
                <a:solidFill>
                  <a:srgbClr val="C00000"/>
                </a:solidFill>
                <a:latin typeface="Constantia"/>
                <a:ea typeface="Constantia"/>
                <a:cs typeface="Constantia"/>
                <a:sym typeface="Constantia"/>
              </a:defRPr>
            </a:pPr>
            <a:r>
              <a:rPr dirty="0"/>
              <a:t>        What moves data?</a:t>
            </a:r>
          </a:p>
          <a:p>
            <a:pPr marL="436121" indent="-494975" defTabSz="869227">
              <a:spcBef>
                <a:spcPts val="400"/>
              </a:spcBef>
              <a:buSzTx/>
              <a:buNone/>
              <a:defRPr sz="2813">
                <a:solidFill>
                  <a:srgbClr val="FFFFFF"/>
                </a:solidFill>
                <a:latin typeface="Constantia"/>
                <a:ea typeface="Constantia"/>
                <a:cs typeface="Constantia"/>
                <a:sym typeface="Constantia"/>
              </a:defRPr>
            </a:pPr>
            <a:r>
              <a:rPr dirty="0"/>
              <a:t>        External sources till input.</a:t>
            </a:r>
          </a:p>
          <a:p>
            <a:pPr marL="436121" indent="-494975" defTabSz="869227">
              <a:spcBef>
                <a:spcPts val="400"/>
              </a:spcBef>
              <a:buSzTx/>
              <a:buNone/>
              <a:defRPr sz="2813">
                <a:solidFill>
                  <a:srgbClr val="FFFFFF"/>
                </a:solidFill>
                <a:latin typeface="Constantia"/>
                <a:ea typeface="Constantia"/>
                <a:cs typeface="Constantia"/>
                <a:sym typeface="Constantia"/>
              </a:defRPr>
            </a:pPr>
            <a:r>
              <a:rPr dirty="0"/>
              <a:t>        Voltage difference through </a:t>
            </a:r>
            <a:r>
              <a:rPr sz="3007" dirty="0" err="1">
                <a:latin typeface="Arial"/>
                <a:ea typeface="Arial"/>
                <a:cs typeface="Arial"/>
                <a:sym typeface="Arial"/>
              </a:rPr>
              <a:t>aSoG</a:t>
            </a:r>
            <a:r>
              <a:rPr dirty="0"/>
              <a:t>! </a:t>
            </a:r>
          </a:p>
          <a:p>
            <a:pPr marL="436121" indent="-494975" defTabSz="869227">
              <a:spcBef>
                <a:spcPts val="400"/>
              </a:spcBef>
              <a:buSzTx/>
              <a:buNone/>
              <a:defRPr sz="2813">
                <a:solidFill>
                  <a:srgbClr val="C00000"/>
                </a:solidFill>
                <a:latin typeface="Constantia"/>
                <a:ea typeface="Constantia"/>
                <a:cs typeface="Constantia"/>
                <a:sym typeface="Constantia"/>
              </a:defRPr>
            </a:pPr>
            <a:r>
              <a:rPr dirty="0"/>
              <a:t>			   Voltage difference moves the important stuff!</a:t>
            </a:r>
          </a:p>
        </p:txBody>
      </p:sp>
      <p:sp>
        <p:nvSpPr>
          <p:cNvPr id="1849" name="Slide Number"/>
          <p:cNvSpPr txBox="1">
            <a:spLocks noGrp="1"/>
          </p:cNvSpPr>
          <p:nvPr>
            <p:ph type="sldNum" sz="quarter" idx="4294967295"/>
          </p:nvPr>
        </p:nvSpPr>
        <p:spPr>
          <a:xfrm>
            <a:off x="8294476" y="6210529"/>
            <a:ext cx="332737" cy="3962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800">
                <a:solidFill>
                  <a:srgbClr val="FFFFFF"/>
                </a:solidFill>
                <a:latin typeface="Constantia"/>
                <a:ea typeface="Constantia"/>
                <a:cs typeface="Constantia"/>
                <a:sym typeface="Constantia"/>
              </a:defRPr>
            </a:lvl1pPr>
          </a:lstStyle>
          <a:p>
            <a:fld id="{86CB4B4D-7CA3-9044-876B-883B54F8677D}" type="slidenum">
              <a:rPr/>
              <a:pPr/>
              <a:t>41</a:t>
            </a:fld>
            <a:endParaRP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1" name="Slide Number"/>
          <p:cNvSpPr txBox="1">
            <a:spLocks noGrp="1"/>
          </p:cNvSpPr>
          <p:nvPr>
            <p:ph type="sldNum" sz="quarter" idx="4294967295"/>
          </p:nvPr>
        </p:nvSpPr>
        <p:spPr>
          <a:xfrm>
            <a:off x="8607424" y="6283322"/>
            <a:ext cx="215901" cy="254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42</a:t>
            </a:fld>
            <a:endParaRPr/>
          </a:p>
        </p:txBody>
      </p:sp>
      <p:sp>
        <p:nvSpPr>
          <p:cNvPr id="1852" name="Double-click to edit"/>
          <p:cNvSpPr txBox="1">
            <a:spLocks noGrp="1"/>
          </p:cNvSpPr>
          <p:nvPr>
            <p:ph type="title" idx="4294967295"/>
          </p:nvPr>
        </p:nvSpPr>
        <p:spPr>
          <a:xfrm>
            <a:off x="457200" y="152400"/>
            <a:ext cx="8229600" cy="1219200"/>
          </a:xfrm>
          <a:prstGeom prst="rect">
            <a:avLst/>
          </a:prstGeom>
        </p:spPr>
        <p:txBody>
          <a:bodyPr lIns="45718" tIns="45718" rIns="45718" bIns="45718" anchor="b"/>
          <a:lstStyle/>
          <a:p>
            <a:pPr algn="l">
              <a:defRPr sz="4200">
                <a:solidFill>
                  <a:srgbClr val="F9F9F9"/>
                </a:solidFill>
                <a:latin typeface="Constantia"/>
                <a:ea typeface="Constantia"/>
                <a:cs typeface="Constantia"/>
                <a:sym typeface="Constantia"/>
              </a:defRPr>
            </a:pPr>
            <a:endParaRPr/>
          </a:p>
        </p:txBody>
      </p:sp>
      <p:pic>
        <p:nvPicPr>
          <p:cNvPr id="1853" name="D:\1nenad\max11.jpg" descr="D:\1nenad\max11.jpg"/>
          <p:cNvPicPr>
            <a:picLocks noChangeAspect="1"/>
          </p:cNvPicPr>
          <p:nvPr/>
        </p:nvPicPr>
        <p:blipFill>
          <a:blip r:embed="rId2" cstate="print">
            <a:extLst/>
          </a:blip>
          <a:stretch>
            <a:fillRect/>
          </a:stretch>
        </p:blipFill>
        <p:spPr>
          <a:xfrm>
            <a:off x="0" y="0"/>
            <a:ext cx="9144000" cy="7019925"/>
          </a:xfrm>
          <a:prstGeom prst="rect">
            <a:avLst/>
          </a:prstGeom>
          <a:ln w="12700">
            <a:miter lim="400000"/>
          </a:ln>
        </p:spPr>
      </p:pic>
      <p:sp>
        <p:nvSpPr>
          <p:cNvPr id="1854" name="Simulator builder…"/>
          <p:cNvSpPr txBox="1"/>
          <p:nvPr/>
        </p:nvSpPr>
        <p:spPr>
          <a:xfrm>
            <a:off x="6370320" y="5435600"/>
            <a:ext cx="2499363" cy="1361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sz="1600">
                <a:latin typeface="Constantia"/>
                <a:ea typeface="Constantia"/>
                <a:cs typeface="Constantia"/>
                <a:sym typeface="Constantia"/>
              </a:defRPr>
            </a:pPr>
            <a:r>
              <a:t>Simulator builder</a:t>
            </a:r>
          </a:p>
          <a:p>
            <a:pPr>
              <a:defRPr sz="1600">
                <a:latin typeface="Constantia"/>
                <a:ea typeface="Constantia"/>
                <a:cs typeface="Constantia"/>
                <a:sym typeface="Constantia"/>
              </a:defRPr>
            </a:pPr>
            <a:r>
              <a:t>Hardware builder</a:t>
            </a:r>
          </a:p>
          <a:p>
            <a:pPr>
              <a:defRPr sz="1600">
                <a:latin typeface="Constantia"/>
                <a:ea typeface="Constantia"/>
                <a:cs typeface="Constantia"/>
                <a:sym typeface="Constantia"/>
              </a:defRPr>
            </a:pPr>
            <a:endParaRPr/>
          </a:p>
          <a:p>
            <a:pPr>
              <a:defRPr sz="1600">
                <a:latin typeface="Constantia"/>
                <a:ea typeface="Constantia"/>
                <a:cs typeface="Constantia"/>
                <a:sym typeface="Constantia"/>
              </a:defRPr>
            </a:pPr>
            <a:endParaRPr/>
          </a:p>
          <a:p>
            <a:pPr>
              <a:defRPr sz="1600">
                <a:latin typeface="Constantia"/>
                <a:ea typeface="Constantia"/>
                <a:cs typeface="Constantia"/>
                <a:sym typeface="Constantia"/>
              </a:defRPr>
            </a:pPr>
            <a:r>
              <a:t>		2n+3</a:t>
            </a:r>
          </a:p>
        </p:txBody>
      </p:sp>
      <p:sp>
        <p:nvSpPr>
          <p:cNvPr id="1855" name="+ Tests"/>
          <p:cNvSpPr txBox="1"/>
          <p:nvPr/>
        </p:nvSpPr>
        <p:spPr>
          <a:xfrm>
            <a:off x="7056118" y="2438400"/>
            <a:ext cx="1356363" cy="3962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solidFill>
                  <a:srgbClr val="C00000"/>
                </a:solidFill>
                <a:latin typeface="Constantia"/>
                <a:ea typeface="Constantia"/>
                <a:cs typeface="Constantia"/>
                <a:sym typeface="Constantia"/>
              </a:defRPr>
            </a:lvl1pPr>
          </a:lstStyle>
          <a:p>
            <a:r>
              <a:t>+ Tests</a:t>
            </a:r>
          </a:p>
        </p:txBody>
      </p:sp>
      <p:sp>
        <p:nvSpPr>
          <p:cNvPr id="1856" name="11/60"/>
          <p:cNvSpPr txBox="1"/>
          <p:nvPr/>
        </p:nvSpPr>
        <p:spPr>
          <a:xfrm>
            <a:off x="45718" y="6629400"/>
            <a:ext cx="775338" cy="345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600">
                <a:latin typeface="Constantia"/>
                <a:ea typeface="Constantia"/>
                <a:cs typeface="Constantia"/>
                <a:sym typeface="Constantia"/>
              </a:defRPr>
            </a:lvl1pPr>
          </a:lstStyle>
          <a:p>
            <a:r>
              <a:t>11/60</a:t>
            </a:r>
          </a:p>
        </p:txBody>
      </p:sp>
      <p:sp>
        <p:nvSpPr>
          <p:cNvPr id="1857" name="The Maxeler Generic Architecture Application"/>
          <p:cNvSpPr txBox="1"/>
          <p:nvPr/>
        </p:nvSpPr>
        <p:spPr>
          <a:xfrm>
            <a:off x="381000" y="711198"/>
            <a:ext cx="8458200" cy="624837"/>
          </a:xfrm>
          <a:prstGeom prst="rect">
            <a:avLst/>
          </a:prstGeom>
          <a:solidFill>
            <a:srgbClr val="BFBFB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3200">
                <a:latin typeface="Constantia"/>
                <a:ea typeface="Constantia"/>
                <a:cs typeface="Constantia"/>
                <a:sym typeface="Constantia"/>
              </a:defRPr>
            </a:lvl1pPr>
          </a:lstStyle>
          <a:p>
            <a:r>
              <a:t>The Maxeler Generic Architecture Application</a:t>
            </a:r>
          </a:p>
        </p:txBody>
      </p:sp>
      <p:sp>
        <p:nvSpPr>
          <p:cNvPr id="1858" name="Important: Supporting any CL and any OS!"/>
          <p:cNvSpPr txBox="1"/>
          <p:nvPr/>
        </p:nvSpPr>
        <p:spPr>
          <a:xfrm>
            <a:off x="1905000" y="6172198"/>
            <a:ext cx="6019800" cy="497837"/>
          </a:xfrm>
          <a:prstGeom prst="rect">
            <a:avLst/>
          </a:prstGeom>
          <a:solidFill>
            <a:srgbClr val="BFBFB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400">
                <a:latin typeface="Constantia"/>
                <a:ea typeface="Constantia"/>
                <a:cs typeface="Constantia"/>
                <a:sym typeface="Constantia"/>
              </a:defRPr>
            </a:lvl1pPr>
          </a:lstStyle>
          <a:p>
            <a:r>
              <a:t>Important: Supporting any CL and any OS!</a:t>
            </a:r>
          </a:p>
        </p:txBody>
      </p:sp>
      <p:sp>
        <p:nvSpPr>
          <p:cNvPr id="1859" name="Rectangle"/>
          <p:cNvSpPr/>
          <p:nvPr/>
        </p:nvSpPr>
        <p:spPr>
          <a:xfrm>
            <a:off x="3951287" y="3295650"/>
            <a:ext cx="684215" cy="173038"/>
          </a:xfrm>
          <a:prstGeom prst="rect">
            <a:avLst/>
          </a:prstGeom>
          <a:solidFill>
            <a:srgbClr val="EAEAEA"/>
          </a:solidFill>
          <a:ln w="12700">
            <a:miter lim="400000"/>
          </a:ln>
        </p:spPr>
        <p:txBody>
          <a:bodyPr lIns="0" tIns="0" rIns="0" bIns="0"/>
          <a:lstStyle/>
          <a:p>
            <a:pPr>
              <a:defRPr sz="1400">
                <a:latin typeface="Constantia"/>
                <a:ea typeface="Constantia"/>
                <a:cs typeface="Constantia"/>
                <a:sym typeface="Constantia"/>
              </a:defRPr>
            </a:pPr>
            <a:endParaRPr/>
          </a:p>
        </p:txBody>
      </p:sp>
      <p:sp>
        <p:nvSpPr>
          <p:cNvPr id="1860" name="aSoG"/>
          <p:cNvSpPr txBox="1"/>
          <p:nvPr/>
        </p:nvSpPr>
        <p:spPr>
          <a:xfrm>
            <a:off x="3962398" y="4286248"/>
            <a:ext cx="684216" cy="332737"/>
          </a:xfrm>
          <a:prstGeom prst="rect">
            <a:avLst/>
          </a:prstGeom>
          <a:solidFill>
            <a:srgbClr val="EAEAEA"/>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400">
                <a:latin typeface="Constantia"/>
                <a:ea typeface="Constantia"/>
                <a:cs typeface="Constantia"/>
                <a:sym typeface="Constantia"/>
              </a:defRPr>
            </a:lvl1pPr>
          </a:lstStyle>
          <a:p>
            <a:r>
              <a:t>aSoG</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2" name="image.png" descr="image.png"/>
          <p:cNvPicPr>
            <a:picLocks noChangeAspect="1"/>
          </p:cNvPicPr>
          <p:nvPr/>
        </p:nvPicPr>
        <p:blipFill>
          <a:blip r:embed="rId2" cstate="print">
            <a:extLst/>
          </a:blip>
          <a:stretch>
            <a:fillRect/>
          </a:stretch>
        </p:blipFill>
        <p:spPr>
          <a:xfrm>
            <a:off x="457200" y="304800"/>
            <a:ext cx="8229600" cy="1079500"/>
          </a:xfrm>
          <a:prstGeom prst="rect">
            <a:avLst/>
          </a:prstGeom>
          <a:ln w="12700">
            <a:miter lim="400000"/>
          </a:ln>
        </p:spPr>
      </p:pic>
      <p:sp>
        <p:nvSpPr>
          <p:cNvPr id="1863" name="Nobel Laureate Ilya Prigogine: Injecting Energy to Decrease Entropy!…"/>
          <p:cNvSpPr txBox="1">
            <a:spLocks noGrp="1"/>
          </p:cNvSpPr>
          <p:nvPr>
            <p:ph type="body" idx="4294967295"/>
          </p:nvPr>
        </p:nvSpPr>
        <p:spPr>
          <a:xfrm>
            <a:off x="457200" y="1752600"/>
            <a:ext cx="8229600" cy="4435475"/>
          </a:xfrm>
          <a:prstGeom prst="rect">
            <a:avLst/>
          </a:prstGeom>
        </p:spPr>
        <p:txBody>
          <a:bodyPr lIns="0" tIns="0" rIns="0" bIns="0" anchor="ctr"/>
          <a:lstStyle/>
          <a:p>
            <a:pPr marL="380794" indent="-432182" defTabSz="758951">
              <a:spcBef>
                <a:spcPts val="400"/>
              </a:spcBef>
              <a:buSzTx/>
              <a:buNone/>
              <a:defRPr sz="1900">
                <a:solidFill>
                  <a:srgbClr val="FFFFFF"/>
                </a:solidFill>
                <a:latin typeface="Constantia"/>
                <a:ea typeface="Constantia"/>
                <a:cs typeface="Constantia"/>
                <a:sym typeface="Constantia"/>
              </a:defRPr>
            </a:pPr>
            <a:r>
              <a:t>Nobel Laureate Ilya Prigogine:</a:t>
            </a:r>
            <a:br/>
            <a:r>
              <a:t>Injecting Energy to Decrease Entropy!</a:t>
            </a:r>
          </a:p>
          <a:p>
            <a:pPr marL="380794" indent="-432182" defTabSz="758951">
              <a:spcBef>
                <a:spcPts val="400"/>
              </a:spcBef>
              <a:buSzTx/>
              <a:buNone/>
              <a:defRPr sz="1900">
                <a:solidFill>
                  <a:srgbClr val="FFFFFF"/>
                </a:solidFill>
                <a:latin typeface="Constantia"/>
                <a:ea typeface="Constantia"/>
                <a:cs typeface="Constantia"/>
                <a:sym typeface="Constantia"/>
              </a:defRPr>
            </a:pPr>
            <a:endParaRPr/>
          </a:p>
          <a:p>
            <a:pPr marL="380794" indent="-432182" defTabSz="758951">
              <a:spcBef>
                <a:spcPts val="400"/>
              </a:spcBef>
              <a:buSzTx/>
              <a:buNone/>
              <a:defRPr sz="1900">
                <a:solidFill>
                  <a:srgbClr val="FFFFFF"/>
                </a:solidFill>
                <a:latin typeface="Constantia"/>
                <a:ea typeface="Constantia"/>
                <a:cs typeface="Constantia"/>
                <a:sym typeface="Constantia"/>
              </a:defRPr>
            </a:pPr>
            <a:r>
              <a:t>Corollary:</a:t>
            </a:r>
            <a:br/>
            <a:r>
              <a:t>Burning energy to split spatial and temporal</a:t>
            </a:r>
            <a:br/>
            <a:r>
              <a:t>decreases the entropy of computing</a:t>
            </a:r>
            <a:br/>
            <a:r>
              <a:t>and enables the DataFlow compiler</a:t>
            </a:r>
            <a:br/>
            <a:r>
              <a:t>to create a maximally effective execution graph.</a:t>
            </a:r>
          </a:p>
          <a:p>
            <a:pPr marL="380794" indent="-432182" defTabSz="758951">
              <a:spcBef>
                <a:spcPts val="400"/>
              </a:spcBef>
              <a:buSzTx/>
              <a:buNone/>
              <a:defRPr sz="1900">
                <a:solidFill>
                  <a:srgbClr val="FFFFFF"/>
                </a:solidFill>
                <a:latin typeface="Constantia"/>
                <a:ea typeface="Constantia"/>
                <a:cs typeface="Constantia"/>
                <a:sym typeface="Constantia"/>
              </a:defRPr>
            </a:pPr>
            <a:endParaRPr/>
          </a:p>
          <a:p>
            <a:pPr marL="380794" indent="-432182" defTabSz="758951">
              <a:spcBef>
                <a:spcPts val="400"/>
              </a:spcBef>
              <a:buSzTx/>
              <a:buNone/>
              <a:defRPr sz="1900">
                <a:solidFill>
                  <a:srgbClr val="FFFFFF"/>
                </a:solidFill>
                <a:latin typeface="Constantia"/>
                <a:ea typeface="Constantia"/>
                <a:cs typeface="Constantia"/>
                <a:sym typeface="Constantia"/>
              </a:defRPr>
            </a:pPr>
            <a:r>
              <a:t>Final goal:</a:t>
            </a:r>
            <a:br/>
            <a:r>
              <a:t>The execution graph with the minimal length of edges.</a:t>
            </a:r>
          </a:p>
        </p:txBody>
      </p:sp>
      <p:sp>
        <p:nvSpPr>
          <p:cNvPr id="1864" name="Slide Number"/>
          <p:cNvSpPr txBox="1">
            <a:spLocks noGrp="1"/>
          </p:cNvSpPr>
          <p:nvPr>
            <p:ph type="sldNum" sz="quarter" idx="4294967295"/>
          </p:nvPr>
        </p:nvSpPr>
        <p:spPr>
          <a:xfrm>
            <a:off x="8294476" y="6210529"/>
            <a:ext cx="332737" cy="3962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800">
                <a:solidFill>
                  <a:srgbClr val="FFFFFF"/>
                </a:solidFill>
                <a:latin typeface="Constantia"/>
                <a:ea typeface="Constantia"/>
                <a:cs typeface="Constantia"/>
                <a:sym typeface="Constantia"/>
              </a:defRPr>
            </a:lvl1pPr>
          </a:lstStyle>
          <a:p>
            <a:fld id="{86CB4B4D-7CA3-9044-876B-883B54F8677D}" type="slidenum">
              <a:rPr/>
              <a:pPr/>
              <a:t>43</a:t>
            </a:fld>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6" name="Slide Number"/>
          <p:cNvSpPr txBox="1">
            <a:spLocks noGrp="1"/>
          </p:cNvSpPr>
          <p:nvPr>
            <p:ph type="sldNum" sz="quarter" idx="4294967295"/>
          </p:nvPr>
        </p:nvSpPr>
        <p:spPr>
          <a:xfrm>
            <a:off x="8607425" y="6283322"/>
            <a:ext cx="215901" cy="254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44</a:t>
            </a:fld>
            <a:endParaRPr/>
          </a:p>
        </p:txBody>
      </p:sp>
      <p:sp>
        <p:nvSpPr>
          <p:cNvPr id="1867" name="Double-click to edit"/>
          <p:cNvSpPr txBox="1">
            <a:spLocks noGrp="1"/>
          </p:cNvSpPr>
          <p:nvPr>
            <p:ph type="title" idx="4294967295"/>
          </p:nvPr>
        </p:nvSpPr>
        <p:spPr>
          <a:xfrm>
            <a:off x="457200" y="152400"/>
            <a:ext cx="8229600" cy="1219200"/>
          </a:xfrm>
          <a:prstGeom prst="rect">
            <a:avLst/>
          </a:prstGeom>
        </p:spPr>
        <p:txBody>
          <a:bodyPr lIns="45718" tIns="45718" rIns="45718" bIns="45718" anchor="b"/>
          <a:lstStyle/>
          <a:p>
            <a:pPr algn="l">
              <a:defRPr sz="4200">
                <a:solidFill>
                  <a:srgbClr val="F9F9F9"/>
                </a:solidFill>
                <a:latin typeface="Constantia"/>
                <a:ea typeface="Constantia"/>
                <a:cs typeface="Constantia"/>
                <a:sym typeface="Constantia"/>
              </a:defRPr>
            </a:pPr>
            <a:endParaRPr/>
          </a:p>
        </p:txBody>
      </p:sp>
      <p:pic>
        <p:nvPicPr>
          <p:cNvPr id="1868" name="image.png" descr="image.png"/>
          <p:cNvPicPr>
            <a:picLocks noChangeAspect="1"/>
          </p:cNvPicPr>
          <p:nvPr/>
        </p:nvPicPr>
        <p:blipFill>
          <a:blip r:embed="rId2" cstate="print">
            <a:extLst/>
          </a:blip>
          <a:stretch>
            <a:fillRect/>
          </a:stretch>
        </p:blipFill>
        <p:spPr>
          <a:xfrm>
            <a:off x="-1828800" y="-95250"/>
            <a:ext cx="12801600" cy="7105650"/>
          </a:xfrm>
          <a:prstGeom prst="rect">
            <a:avLst/>
          </a:prstGeom>
          <a:ln w="12700">
            <a:miter lim="400000"/>
          </a:ln>
        </p:spPr>
      </p:pic>
      <p:pic>
        <p:nvPicPr>
          <p:cNvPr id="1869" name="image.png" descr="image.png"/>
          <p:cNvPicPr>
            <a:picLocks noChangeAspect="1"/>
          </p:cNvPicPr>
          <p:nvPr/>
        </p:nvPicPr>
        <p:blipFill>
          <a:blip r:embed="rId3" cstate="print">
            <a:extLst/>
          </a:blip>
          <a:stretch>
            <a:fillRect/>
          </a:stretch>
        </p:blipFill>
        <p:spPr>
          <a:xfrm>
            <a:off x="7962900" y="5981700"/>
            <a:ext cx="914400" cy="685800"/>
          </a:xfrm>
          <a:prstGeom prst="rect">
            <a:avLst/>
          </a:prstGeom>
          <a:ln w="12700">
            <a:miter lim="400000"/>
          </a:ln>
        </p:spPr>
      </p:pic>
      <p:sp>
        <p:nvSpPr>
          <p:cNvPr id="1870" name="13/60"/>
          <p:cNvSpPr txBox="1"/>
          <p:nvPr/>
        </p:nvSpPr>
        <p:spPr>
          <a:xfrm>
            <a:off x="8132443" y="6134100"/>
            <a:ext cx="775338" cy="345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600">
                <a:solidFill>
                  <a:srgbClr val="FFFFFF"/>
                </a:solidFill>
                <a:latin typeface="Constantia"/>
                <a:ea typeface="Constantia"/>
                <a:cs typeface="Constantia"/>
                <a:sym typeface="Constantia"/>
              </a:defRPr>
            </a:lvl1pPr>
          </a:lstStyle>
          <a:p>
            <a:r>
              <a:t>13/60</a:t>
            </a:r>
          </a:p>
        </p:txBody>
      </p:sp>
      <p:pic>
        <p:nvPicPr>
          <p:cNvPr id="1871" name="image.png" descr="image.png"/>
          <p:cNvPicPr>
            <a:picLocks noChangeAspect="1"/>
          </p:cNvPicPr>
          <p:nvPr/>
        </p:nvPicPr>
        <p:blipFill>
          <a:blip r:embed="rId4" cstate="print">
            <a:extLst/>
          </a:blip>
          <a:stretch>
            <a:fillRect/>
          </a:stretch>
        </p:blipFill>
        <p:spPr>
          <a:xfrm>
            <a:off x="2032000" y="3149600"/>
            <a:ext cx="1993900" cy="266700"/>
          </a:xfrm>
          <a:prstGeom prst="rect">
            <a:avLst/>
          </a:prstGeom>
          <a:ln w="12700">
            <a:miter lim="400000"/>
          </a:ln>
        </p:spPr>
      </p:pic>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 name="Intel acquired Altera…"/>
          <p:cNvSpPr txBox="1">
            <a:spLocks noGrp="1"/>
          </p:cNvSpPr>
          <p:nvPr>
            <p:ph type="body" idx="4294967295"/>
          </p:nvPr>
        </p:nvSpPr>
        <p:spPr>
          <a:xfrm>
            <a:off x="457200" y="1523999"/>
            <a:ext cx="8229600" cy="4572002"/>
          </a:xfrm>
          <a:prstGeom prst="rect">
            <a:avLst/>
          </a:prstGeom>
        </p:spPr>
        <p:txBody>
          <a:bodyPr lIns="45718" tIns="45718" rIns="45718" bIns="45718"/>
          <a:lstStyle/>
          <a:p>
            <a:pPr marL="253936" indent="-253936" defTabSz="850391">
              <a:lnSpc>
                <a:spcPct val="80000"/>
              </a:lnSpc>
              <a:spcBef>
                <a:spcPts val="500"/>
              </a:spcBef>
              <a:buClr>
                <a:srgbClr val="F3A447"/>
              </a:buClr>
              <a:buSzPct val="85000"/>
              <a:buFontTx/>
              <a:buChar char="●"/>
              <a:defRPr sz="2200">
                <a:solidFill>
                  <a:srgbClr val="FFFFFF"/>
                </a:solidFill>
                <a:latin typeface="Constantia"/>
                <a:ea typeface="Constantia"/>
                <a:cs typeface="Constantia"/>
                <a:sym typeface="Constantia"/>
              </a:defRPr>
            </a:pPr>
            <a:r>
              <a:t>Intel acquired Altera</a:t>
            </a:r>
          </a:p>
          <a:p>
            <a:pPr marL="253936" indent="-253936" defTabSz="850391">
              <a:lnSpc>
                <a:spcPct val="80000"/>
              </a:lnSpc>
              <a:spcBef>
                <a:spcPts val="500"/>
              </a:spcBef>
              <a:buClr>
                <a:srgbClr val="F3A447"/>
              </a:buClr>
              <a:buSzPct val="85000"/>
              <a:buFontTx/>
              <a:buChar char="●"/>
              <a:defRPr sz="2200">
                <a:solidFill>
                  <a:srgbClr val="FFFFFF"/>
                </a:solidFill>
                <a:latin typeface="Constantia"/>
                <a:ea typeface="Constantia"/>
                <a:cs typeface="Constantia"/>
                <a:sym typeface="Constantia"/>
              </a:defRPr>
            </a:pPr>
            <a:r>
              <a:t>Qualcomm and IBM teaming up with Xilinx</a:t>
            </a:r>
          </a:p>
          <a:p>
            <a:pPr marL="253936" indent="-253936" defTabSz="850391">
              <a:lnSpc>
                <a:spcPct val="80000"/>
              </a:lnSpc>
              <a:spcBef>
                <a:spcPts val="500"/>
              </a:spcBef>
              <a:buSzTx/>
              <a:buNone/>
              <a:defRPr sz="2200">
                <a:solidFill>
                  <a:srgbClr val="FFFFFF"/>
                </a:solidFill>
                <a:latin typeface="Constantia"/>
                <a:ea typeface="Constantia"/>
                <a:cs typeface="Constantia"/>
                <a:sym typeface="Constantia"/>
              </a:defRPr>
            </a:pPr>
            <a:endParaRPr/>
          </a:p>
          <a:p>
            <a:pPr marL="253936" indent="-253936" defTabSz="850391">
              <a:lnSpc>
                <a:spcPct val="80000"/>
              </a:lnSpc>
              <a:spcBef>
                <a:spcPts val="500"/>
              </a:spcBef>
              <a:buSzTx/>
              <a:buNone/>
              <a:defRPr sz="2200">
                <a:solidFill>
                  <a:srgbClr val="FFFFFF"/>
                </a:solidFill>
                <a:latin typeface="Constantia"/>
                <a:ea typeface="Constantia"/>
                <a:cs typeface="Constantia"/>
                <a:sym typeface="Constantia"/>
              </a:defRPr>
            </a:pPr>
            <a:r>
              <a:t>However:</a:t>
            </a:r>
          </a:p>
          <a:p>
            <a:pPr marL="253936" indent="-253936" defTabSz="850391">
              <a:lnSpc>
                <a:spcPct val="80000"/>
              </a:lnSpc>
              <a:spcBef>
                <a:spcPts val="500"/>
              </a:spcBef>
              <a:buSzTx/>
              <a:buNone/>
              <a:defRPr sz="2200">
                <a:solidFill>
                  <a:srgbClr val="FFFFFF"/>
                </a:solidFill>
                <a:latin typeface="Constantia"/>
                <a:ea typeface="Constantia"/>
                <a:cs typeface="Constantia"/>
                <a:sym typeface="Constantia"/>
              </a:defRPr>
            </a:pPr>
            <a:endParaRPr/>
          </a:p>
          <a:p>
            <a:pPr marL="253936" indent="-253936" defTabSz="850391">
              <a:lnSpc>
                <a:spcPct val="80000"/>
              </a:lnSpc>
              <a:spcBef>
                <a:spcPts val="500"/>
              </a:spcBef>
              <a:buSzTx/>
              <a:buNone/>
              <a:defRPr sz="2200">
                <a:solidFill>
                  <a:srgbClr val="FFFFFF"/>
                </a:solidFill>
                <a:latin typeface="Constantia"/>
                <a:ea typeface="Constantia"/>
                <a:cs typeface="Constantia"/>
                <a:sym typeface="Constantia"/>
              </a:defRPr>
            </a:pPr>
            <a:r>
              <a:t>		C		         C				C</a:t>
            </a:r>
          </a:p>
          <a:p>
            <a:pPr marL="253936" indent="-253936" defTabSz="850391">
              <a:lnSpc>
                <a:spcPct val="80000"/>
              </a:lnSpc>
              <a:spcBef>
                <a:spcPts val="500"/>
              </a:spcBef>
              <a:buSzTx/>
              <a:buNone/>
              <a:defRPr sz="2200">
                <a:solidFill>
                  <a:srgbClr val="FFFFFF"/>
                </a:solidFill>
                <a:latin typeface="Constantia"/>
                <a:ea typeface="Constantia"/>
                <a:cs typeface="Constantia"/>
                <a:sym typeface="Constantia"/>
              </a:defRPr>
            </a:pPr>
            <a:endParaRPr/>
          </a:p>
          <a:p>
            <a:pPr marL="253936" indent="-253936" defTabSz="850391">
              <a:lnSpc>
                <a:spcPct val="80000"/>
              </a:lnSpc>
              <a:spcBef>
                <a:spcPts val="500"/>
              </a:spcBef>
              <a:buSzTx/>
              <a:buNone/>
              <a:defRPr sz="2200">
                <a:solidFill>
                  <a:srgbClr val="FFFFFF"/>
                </a:solidFill>
                <a:latin typeface="Constantia"/>
                <a:ea typeface="Constantia"/>
                <a:cs typeface="Constantia"/>
                <a:sym typeface="Constantia"/>
              </a:defRPr>
            </a:pPr>
            <a:r>
              <a:t>	OpenCL(I)	 	    OpenCL(A)	   MaxCompiler</a:t>
            </a:r>
          </a:p>
          <a:p>
            <a:pPr marL="253936" indent="-253936" defTabSz="850391">
              <a:lnSpc>
                <a:spcPct val="80000"/>
              </a:lnSpc>
              <a:spcBef>
                <a:spcPts val="500"/>
              </a:spcBef>
              <a:buSzTx/>
              <a:buNone/>
              <a:defRPr sz="2200">
                <a:solidFill>
                  <a:srgbClr val="FFFFFF"/>
                </a:solidFill>
                <a:latin typeface="Constantia"/>
                <a:ea typeface="Constantia"/>
                <a:cs typeface="Constantia"/>
                <a:sym typeface="Constantia"/>
              </a:defRPr>
            </a:pPr>
            <a:endParaRPr/>
          </a:p>
          <a:p>
            <a:pPr marL="253936" indent="-253936" defTabSz="850391">
              <a:lnSpc>
                <a:spcPct val="80000"/>
              </a:lnSpc>
              <a:spcBef>
                <a:spcPts val="500"/>
              </a:spcBef>
              <a:buSzTx/>
              <a:buNone/>
              <a:defRPr sz="2200">
                <a:solidFill>
                  <a:srgbClr val="FFFFFF"/>
                </a:solidFill>
                <a:latin typeface="Constantia"/>
                <a:ea typeface="Constantia"/>
                <a:cs typeface="Constantia"/>
                <a:sym typeface="Constantia"/>
              </a:defRPr>
            </a:pPr>
            <a:r>
              <a:t>	     Intel	   	     Altera		    Altera@MaxZ</a:t>
            </a:r>
          </a:p>
          <a:p>
            <a:pPr marL="253936" indent="-253936" defTabSz="850391">
              <a:lnSpc>
                <a:spcPct val="80000"/>
              </a:lnSpc>
              <a:spcBef>
                <a:spcPts val="500"/>
              </a:spcBef>
              <a:buSzTx/>
              <a:buNone/>
              <a:defRPr sz="2200">
                <a:solidFill>
                  <a:srgbClr val="FFFFFF"/>
                </a:solidFill>
                <a:latin typeface="Constantia"/>
                <a:ea typeface="Constantia"/>
                <a:cs typeface="Constantia"/>
                <a:sym typeface="Constantia"/>
              </a:defRPr>
            </a:pPr>
            <a:endParaRPr/>
          </a:p>
          <a:p>
            <a:pPr marL="253936" indent="-253936" defTabSz="850391">
              <a:lnSpc>
                <a:spcPct val="80000"/>
              </a:lnSpc>
              <a:spcBef>
                <a:spcPts val="500"/>
              </a:spcBef>
              <a:buSzTx/>
              <a:buNone/>
              <a:defRPr sz="2200">
                <a:solidFill>
                  <a:srgbClr val="FFFFFF"/>
                </a:solidFill>
                <a:latin typeface="Constantia"/>
                <a:ea typeface="Constantia"/>
                <a:cs typeface="Constantia"/>
                <a:sym typeface="Constantia"/>
              </a:defRPr>
            </a:pPr>
            <a:r>
              <a:t>		 1	   	      X&gt;&gt;1		         Y&gt;&gt;X</a:t>
            </a:r>
          </a:p>
        </p:txBody>
      </p:sp>
      <p:pic>
        <p:nvPicPr>
          <p:cNvPr id="1874" name="image.png" descr="image.png"/>
          <p:cNvPicPr>
            <a:picLocks noChangeAspect="1"/>
          </p:cNvPicPr>
          <p:nvPr/>
        </p:nvPicPr>
        <p:blipFill>
          <a:blip r:embed="rId2" cstate="print">
            <a:extLst/>
          </a:blip>
          <a:stretch>
            <a:fillRect/>
          </a:stretch>
        </p:blipFill>
        <p:spPr>
          <a:xfrm>
            <a:off x="457200" y="152400"/>
            <a:ext cx="8229600" cy="1231900"/>
          </a:xfrm>
          <a:prstGeom prst="rect">
            <a:avLst/>
          </a:prstGeom>
          <a:ln w="12700">
            <a:miter lim="400000"/>
          </a:ln>
        </p:spPr>
      </p:pic>
      <p:sp>
        <p:nvSpPr>
          <p:cNvPr id="1875" name="Slide Number"/>
          <p:cNvSpPr txBox="1">
            <a:spLocks noGrp="1"/>
          </p:cNvSpPr>
          <p:nvPr>
            <p:ph type="sldNum" sz="quarter" idx="4294967295"/>
          </p:nvPr>
        </p:nvSpPr>
        <p:spPr>
          <a:xfrm>
            <a:off x="8607425" y="6283322"/>
            <a:ext cx="215901" cy="254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45</a:t>
            </a:fld>
            <a:endParaRPr/>
          </a:p>
        </p:txBody>
      </p:sp>
      <p:grpSp>
        <p:nvGrpSpPr>
          <p:cNvPr id="1879" name="Group"/>
          <p:cNvGrpSpPr/>
          <p:nvPr/>
        </p:nvGrpSpPr>
        <p:grpSpPr>
          <a:xfrm>
            <a:off x="-3" y="-28"/>
            <a:ext cx="5518155" cy="381003"/>
            <a:chOff x="-1" y="-13"/>
            <a:chExt cx="5518154" cy="381001"/>
          </a:xfrm>
        </p:grpSpPr>
        <p:sp>
          <p:nvSpPr>
            <p:cNvPr id="1876" name="Line"/>
            <p:cNvSpPr/>
            <p:nvPr/>
          </p:nvSpPr>
          <p:spPr>
            <a:xfrm flipH="1">
              <a:off x="-2" y="-14"/>
              <a:ext cx="3" cy="381003"/>
            </a:xfrm>
            <a:prstGeom prst="line">
              <a:avLst/>
            </a:prstGeom>
            <a:noFill/>
            <a:ln w="25400" cap="flat">
              <a:solidFill>
                <a:srgbClr val="FFFFFF"/>
              </a:solidFill>
              <a:prstDash val="solid"/>
              <a:round/>
              <a:tailEnd type="triangle" w="med" len="med"/>
            </a:ln>
            <a:effectLst/>
          </p:spPr>
          <p:txBody>
            <a:bodyPr wrap="square" lIns="0" tIns="0" rIns="0" bIns="0" numCol="1" anchor="t">
              <a:noAutofit/>
            </a:bodyPr>
            <a:lstStyle/>
            <a:p>
              <a:endParaRPr/>
            </a:p>
          </p:txBody>
        </p:sp>
        <p:sp>
          <p:nvSpPr>
            <p:cNvPr id="1877" name="Line"/>
            <p:cNvSpPr/>
            <p:nvPr/>
          </p:nvSpPr>
          <p:spPr>
            <a:xfrm>
              <a:off x="2524125" y="-14"/>
              <a:ext cx="2" cy="381003"/>
            </a:xfrm>
            <a:prstGeom prst="line">
              <a:avLst/>
            </a:prstGeom>
            <a:noFill/>
            <a:ln w="25400" cap="flat">
              <a:solidFill>
                <a:srgbClr val="FFFFFF"/>
              </a:solidFill>
              <a:prstDash val="solid"/>
              <a:round/>
              <a:tailEnd type="triangle" w="med" len="med"/>
            </a:ln>
            <a:effectLst/>
          </p:spPr>
          <p:txBody>
            <a:bodyPr wrap="square" lIns="0" tIns="0" rIns="0" bIns="0" numCol="1" anchor="t">
              <a:noAutofit/>
            </a:bodyPr>
            <a:lstStyle/>
            <a:p>
              <a:endParaRPr/>
            </a:p>
          </p:txBody>
        </p:sp>
        <p:sp>
          <p:nvSpPr>
            <p:cNvPr id="1878" name="Line"/>
            <p:cNvSpPr/>
            <p:nvPr/>
          </p:nvSpPr>
          <p:spPr>
            <a:xfrm>
              <a:off x="5518151" y="-14"/>
              <a:ext cx="2" cy="381003"/>
            </a:xfrm>
            <a:prstGeom prst="line">
              <a:avLst/>
            </a:prstGeom>
            <a:noFill/>
            <a:ln w="25400" cap="flat">
              <a:solidFill>
                <a:srgbClr val="FFFFFF"/>
              </a:solidFill>
              <a:prstDash val="solid"/>
              <a:round/>
              <a:tailEnd type="triangle" w="med" len="med"/>
            </a:ln>
            <a:effectLst/>
          </p:spPr>
          <p:txBody>
            <a:bodyPr wrap="square" lIns="0" tIns="0" rIns="0" bIns="0" numCol="1" anchor="t">
              <a:noAutofit/>
            </a:bodyPr>
            <a:lstStyle/>
            <a:p>
              <a:endParaRPr/>
            </a:p>
          </p:txBody>
        </p:sp>
      </p:grpSp>
      <p:grpSp>
        <p:nvGrpSpPr>
          <p:cNvPr id="1883" name="Group"/>
          <p:cNvGrpSpPr/>
          <p:nvPr/>
        </p:nvGrpSpPr>
        <p:grpSpPr>
          <a:xfrm>
            <a:off x="-3" y="-24"/>
            <a:ext cx="5518155" cy="381003"/>
            <a:chOff x="-1" y="-11"/>
            <a:chExt cx="5518154" cy="381001"/>
          </a:xfrm>
        </p:grpSpPr>
        <p:sp>
          <p:nvSpPr>
            <p:cNvPr id="1880" name="Line"/>
            <p:cNvSpPr/>
            <p:nvPr/>
          </p:nvSpPr>
          <p:spPr>
            <a:xfrm flipH="1">
              <a:off x="-2" y="-12"/>
              <a:ext cx="3" cy="381003"/>
            </a:xfrm>
            <a:prstGeom prst="line">
              <a:avLst/>
            </a:prstGeom>
            <a:noFill/>
            <a:ln w="25400" cap="flat">
              <a:solidFill>
                <a:srgbClr val="FFFFFF"/>
              </a:solidFill>
              <a:prstDash val="solid"/>
              <a:round/>
              <a:tailEnd type="triangle" w="med" len="med"/>
            </a:ln>
            <a:effectLst/>
          </p:spPr>
          <p:txBody>
            <a:bodyPr wrap="square" lIns="0" tIns="0" rIns="0" bIns="0" numCol="1" anchor="t">
              <a:noAutofit/>
            </a:bodyPr>
            <a:lstStyle/>
            <a:p>
              <a:endParaRPr/>
            </a:p>
          </p:txBody>
        </p:sp>
        <p:sp>
          <p:nvSpPr>
            <p:cNvPr id="1881" name="Line"/>
            <p:cNvSpPr/>
            <p:nvPr/>
          </p:nvSpPr>
          <p:spPr>
            <a:xfrm>
              <a:off x="2524125" y="-12"/>
              <a:ext cx="2" cy="381003"/>
            </a:xfrm>
            <a:prstGeom prst="line">
              <a:avLst/>
            </a:prstGeom>
            <a:noFill/>
            <a:ln w="25400" cap="flat">
              <a:solidFill>
                <a:srgbClr val="FFFFFF"/>
              </a:solidFill>
              <a:prstDash val="solid"/>
              <a:round/>
              <a:tailEnd type="triangle" w="med" len="med"/>
            </a:ln>
            <a:effectLst/>
          </p:spPr>
          <p:txBody>
            <a:bodyPr wrap="square" lIns="0" tIns="0" rIns="0" bIns="0" numCol="1" anchor="t">
              <a:noAutofit/>
            </a:bodyPr>
            <a:lstStyle/>
            <a:p>
              <a:endParaRPr/>
            </a:p>
          </p:txBody>
        </p:sp>
        <p:sp>
          <p:nvSpPr>
            <p:cNvPr id="1882" name="Line"/>
            <p:cNvSpPr/>
            <p:nvPr/>
          </p:nvSpPr>
          <p:spPr>
            <a:xfrm>
              <a:off x="5518151" y="-12"/>
              <a:ext cx="2" cy="381003"/>
            </a:xfrm>
            <a:prstGeom prst="line">
              <a:avLst/>
            </a:prstGeom>
            <a:noFill/>
            <a:ln w="25400" cap="flat">
              <a:solidFill>
                <a:srgbClr val="FFFFFF"/>
              </a:solidFill>
              <a:prstDash val="solid"/>
              <a:round/>
              <a:tailEnd type="triangle" w="med" len="med"/>
            </a:ln>
            <a:effectLst/>
          </p:spPr>
          <p:txBody>
            <a:bodyPr wrap="square" lIns="0" tIns="0" rIns="0" bIns="0" numCol="1" anchor="t">
              <a:noAutofit/>
            </a:bodyPr>
            <a:lstStyle/>
            <a:p>
              <a:endParaRPr/>
            </a:p>
          </p:txBody>
        </p:sp>
      </p:grpSp>
      <p:grpSp>
        <p:nvGrpSpPr>
          <p:cNvPr id="1887" name="Group"/>
          <p:cNvGrpSpPr/>
          <p:nvPr/>
        </p:nvGrpSpPr>
        <p:grpSpPr>
          <a:xfrm>
            <a:off x="-3" y="-22"/>
            <a:ext cx="5518155" cy="381004"/>
            <a:chOff x="-1" y="-10"/>
            <a:chExt cx="5518154" cy="381003"/>
          </a:xfrm>
        </p:grpSpPr>
        <p:sp>
          <p:nvSpPr>
            <p:cNvPr id="1884" name="Line"/>
            <p:cNvSpPr/>
            <p:nvPr/>
          </p:nvSpPr>
          <p:spPr>
            <a:xfrm flipH="1">
              <a:off x="-2" y="-11"/>
              <a:ext cx="3" cy="381004"/>
            </a:xfrm>
            <a:prstGeom prst="line">
              <a:avLst/>
            </a:prstGeom>
            <a:noFill/>
            <a:ln w="25400" cap="flat">
              <a:solidFill>
                <a:srgbClr val="FFFFFF"/>
              </a:solidFill>
              <a:prstDash val="solid"/>
              <a:round/>
              <a:tailEnd type="triangle" w="med" len="med"/>
            </a:ln>
            <a:effectLst/>
          </p:spPr>
          <p:txBody>
            <a:bodyPr wrap="square" lIns="0" tIns="0" rIns="0" bIns="0" numCol="1" anchor="t">
              <a:noAutofit/>
            </a:bodyPr>
            <a:lstStyle/>
            <a:p>
              <a:endParaRPr/>
            </a:p>
          </p:txBody>
        </p:sp>
        <p:sp>
          <p:nvSpPr>
            <p:cNvPr id="1885" name="Line"/>
            <p:cNvSpPr/>
            <p:nvPr/>
          </p:nvSpPr>
          <p:spPr>
            <a:xfrm>
              <a:off x="2524125" y="-11"/>
              <a:ext cx="2" cy="381004"/>
            </a:xfrm>
            <a:prstGeom prst="line">
              <a:avLst/>
            </a:prstGeom>
            <a:noFill/>
            <a:ln w="25400" cap="flat">
              <a:solidFill>
                <a:srgbClr val="FFFFFF"/>
              </a:solidFill>
              <a:prstDash val="solid"/>
              <a:round/>
              <a:tailEnd type="triangle" w="med" len="med"/>
            </a:ln>
            <a:effectLst/>
          </p:spPr>
          <p:txBody>
            <a:bodyPr wrap="square" lIns="0" tIns="0" rIns="0" bIns="0" numCol="1" anchor="t">
              <a:noAutofit/>
            </a:bodyPr>
            <a:lstStyle/>
            <a:p>
              <a:endParaRPr/>
            </a:p>
          </p:txBody>
        </p:sp>
        <p:sp>
          <p:nvSpPr>
            <p:cNvPr id="1886" name="Line"/>
            <p:cNvSpPr/>
            <p:nvPr/>
          </p:nvSpPr>
          <p:spPr>
            <a:xfrm>
              <a:off x="5518151" y="-11"/>
              <a:ext cx="2" cy="381004"/>
            </a:xfrm>
            <a:prstGeom prst="line">
              <a:avLst/>
            </a:prstGeom>
            <a:noFill/>
            <a:ln w="25400" cap="flat">
              <a:solidFill>
                <a:srgbClr val="FFFFFF"/>
              </a:solidFill>
              <a:prstDash val="solid"/>
              <a:round/>
              <a:tailEnd type="triangle" w="med" len="med"/>
            </a:ln>
            <a:effectLst/>
          </p:spPr>
          <p:txBody>
            <a:bodyPr wrap="square" lIns="0" tIns="0" rIns="0" bIns="0" numCol="1" anchor="t">
              <a:noAutofit/>
            </a:bodyPr>
            <a:lstStyle/>
            <a:p>
              <a:endParaRPr/>
            </a:p>
          </p:txBody>
        </p:sp>
      </p:gr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9" name="Invisible on the DataFlow Concept Level…"/>
          <p:cNvSpPr txBox="1">
            <a:spLocks noGrp="1"/>
          </p:cNvSpPr>
          <p:nvPr>
            <p:ph type="body" idx="4294967295"/>
          </p:nvPr>
        </p:nvSpPr>
        <p:spPr>
          <a:xfrm>
            <a:off x="152400" y="1828800"/>
            <a:ext cx="8686800" cy="4114800"/>
          </a:xfrm>
          <a:prstGeom prst="rect">
            <a:avLst/>
          </a:prstGeom>
        </p:spPr>
        <p:txBody>
          <a:bodyPr lIns="45718" tIns="45718" rIns="45718" bIns="45718"/>
          <a:lstStyle/>
          <a:p>
            <a:pPr marL="259397" indent="-259397" defTabSz="868680">
              <a:spcBef>
                <a:spcPts val="500"/>
              </a:spcBef>
              <a:buClr>
                <a:srgbClr val="F3A447"/>
              </a:buClr>
              <a:buSzPct val="85000"/>
              <a:buFontTx/>
              <a:buChar char="●"/>
              <a:defRPr sz="2400">
                <a:solidFill>
                  <a:srgbClr val="FFFFFF"/>
                </a:solidFill>
                <a:latin typeface="Constantia"/>
                <a:ea typeface="Constantia"/>
                <a:cs typeface="Constantia"/>
                <a:sym typeface="Constantia"/>
              </a:defRPr>
            </a:pPr>
            <a:r>
              <a:t>Invisible on the DataFlow Concept Level</a:t>
            </a:r>
          </a:p>
          <a:p>
            <a:pPr marL="259397" indent="-259397" defTabSz="868680">
              <a:spcBef>
                <a:spcPts val="500"/>
              </a:spcBef>
              <a:buClr>
                <a:srgbClr val="F3A447"/>
              </a:buClr>
              <a:buSzPct val="85000"/>
              <a:buFontTx/>
              <a:buChar char="●"/>
              <a:defRPr sz="2400">
                <a:solidFill>
                  <a:srgbClr val="FFFFFF"/>
                </a:solidFill>
                <a:latin typeface="Constantia"/>
                <a:ea typeface="Constantia"/>
                <a:cs typeface="Constantia"/>
                <a:sym typeface="Constantia"/>
              </a:defRPr>
            </a:pPr>
            <a:r>
              <a:t>Invisible to DataFlow Programmers</a:t>
            </a:r>
          </a:p>
          <a:p>
            <a:pPr marL="259397" indent="-259397" defTabSz="868680">
              <a:spcBef>
                <a:spcPts val="500"/>
              </a:spcBef>
              <a:buClr>
                <a:srgbClr val="F3A447"/>
              </a:buClr>
              <a:buSzPct val="85000"/>
              <a:buFontTx/>
              <a:buChar char="●"/>
              <a:defRPr sz="2400">
                <a:solidFill>
                  <a:srgbClr val="FFFFFF"/>
                </a:solidFill>
                <a:latin typeface="Constantia"/>
                <a:ea typeface="Constantia"/>
                <a:cs typeface="Constantia"/>
                <a:sym typeface="Constantia"/>
              </a:defRPr>
            </a:pPr>
            <a:r>
              <a:t>Visible to the MaxCompiler</a:t>
            </a:r>
          </a:p>
          <a:p>
            <a:pPr marL="259397" indent="-259397" defTabSz="868680">
              <a:spcBef>
                <a:spcPts val="500"/>
              </a:spcBef>
              <a:buClr>
                <a:srgbClr val="F3A447"/>
              </a:buClr>
              <a:buSzPct val="85000"/>
              <a:buFontTx/>
              <a:buChar char="●"/>
              <a:defRPr sz="2400">
                <a:solidFill>
                  <a:srgbClr val="FFFFFF"/>
                </a:solidFill>
                <a:latin typeface="Constantia"/>
                <a:ea typeface="Constantia"/>
                <a:cs typeface="Constantia"/>
                <a:sym typeface="Constantia"/>
              </a:defRPr>
            </a:pPr>
            <a:r>
              <a:t>The MaxCompiler knows how to utilize them</a:t>
            </a:r>
            <a:br/>
            <a:br/>
            <a:br/>
            <a:br/>
            <a:r>
              <a:t>Best protected by two aSoG (now FPGA) protection levels </a:t>
            </a:r>
            <a:br/>
            <a:r>
              <a:t>and two Vendor (e.g., Maxeler) protection levels!</a:t>
            </a:r>
          </a:p>
        </p:txBody>
      </p:sp>
      <p:pic>
        <p:nvPicPr>
          <p:cNvPr id="1890" name="image.png" descr="image.png"/>
          <p:cNvPicPr>
            <a:picLocks noChangeAspect="1"/>
          </p:cNvPicPr>
          <p:nvPr/>
        </p:nvPicPr>
        <p:blipFill>
          <a:blip r:embed="rId2" cstate="print">
            <a:extLst/>
          </a:blip>
          <a:stretch>
            <a:fillRect/>
          </a:stretch>
        </p:blipFill>
        <p:spPr>
          <a:xfrm>
            <a:off x="457200" y="152400"/>
            <a:ext cx="8229600" cy="1231900"/>
          </a:xfrm>
          <a:prstGeom prst="rect">
            <a:avLst/>
          </a:prstGeom>
          <a:ln w="12700">
            <a:miter lim="400000"/>
          </a:ln>
        </p:spPr>
      </p:pic>
      <p:sp>
        <p:nvSpPr>
          <p:cNvPr id="1891" name="Slide Number"/>
          <p:cNvSpPr txBox="1">
            <a:spLocks noGrp="1"/>
          </p:cNvSpPr>
          <p:nvPr>
            <p:ph type="sldNum" sz="quarter" idx="4294967295"/>
          </p:nvPr>
        </p:nvSpPr>
        <p:spPr>
          <a:xfrm>
            <a:off x="8607425" y="6283322"/>
            <a:ext cx="215901" cy="254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lstStyle>
            <a:lvl1pPr algn="ctr">
              <a:defRPr sz="1600">
                <a:solidFill>
                  <a:srgbClr val="FEFAC9"/>
                </a:solidFill>
                <a:latin typeface="Constantia"/>
                <a:ea typeface="Constantia"/>
                <a:cs typeface="Constantia"/>
                <a:sym typeface="Constantia"/>
              </a:defRPr>
            </a:lvl1pPr>
          </a:lstStyle>
          <a:p>
            <a:fld id="{86CB4B4D-7CA3-9044-876B-883B54F8677D}" type="slidenum">
              <a:rPr/>
              <a:pPr/>
              <a:t>46</a:t>
            </a:fld>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3" name="Slide Number"/>
          <p:cNvSpPr txBox="1">
            <a:spLocks noGrp="1"/>
          </p:cNvSpPr>
          <p:nvPr>
            <p:ph type="sldNum" sz="quarter" idx="4294967295"/>
          </p:nvPr>
        </p:nvSpPr>
        <p:spPr>
          <a:xfrm>
            <a:off x="8040216" y="6400800"/>
            <a:ext cx="282929" cy="27935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nchor="t"/>
          <a:lstStyle>
            <a:lvl1pPr algn="l" defTabSz="457200">
              <a:lnSpc>
                <a:spcPct val="93000"/>
              </a:lnSpc>
              <a:defRPr sz="1400">
                <a:solidFill>
                  <a:srgbClr val="000000"/>
                </a:solidFill>
              </a:defRPr>
            </a:lvl1pPr>
          </a:lstStyle>
          <a:p>
            <a:fld id="{86CB4B4D-7CA3-9044-876B-883B54F8677D}" type="slidenum">
              <a:rPr/>
              <a:pPr/>
              <a:t>47</a:t>
            </a:fld>
            <a:endParaRPr dirty="0"/>
          </a:p>
        </p:txBody>
      </p:sp>
      <p:sp>
        <p:nvSpPr>
          <p:cNvPr id="1894" name="Publications of Interest for NanoAcceleration"/>
          <p:cNvSpPr txBox="1">
            <a:spLocks noGrp="1"/>
          </p:cNvSpPr>
          <p:nvPr>
            <p:ph type="title" idx="4294967295"/>
          </p:nvPr>
        </p:nvSpPr>
        <p:spPr>
          <a:xfrm>
            <a:off x="-2" y="609600"/>
            <a:ext cx="9144004" cy="1052513"/>
          </a:xfrm>
          <a:prstGeom prst="rect">
            <a:avLst/>
          </a:prstGeom>
        </p:spPr>
        <p:txBody>
          <a:bodyPr lIns="44999" tIns="44999" rIns="44999" bIns="44999" anchor="t"/>
          <a:lstStyle>
            <a:lvl1pPr defTabSz="434340">
              <a:lnSpc>
                <a:spcPct val="93000"/>
              </a:lnSpc>
              <a:defRPr sz="3000" b="1">
                <a:solidFill>
                  <a:srgbClr val="464646"/>
                </a:solidFill>
                <a:latin typeface="Lucida Sans Unicode"/>
                <a:ea typeface="Lucida Sans Unicode"/>
                <a:cs typeface="Lucida Sans Unicode"/>
                <a:sym typeface="Lucida Sans Unicode"/>
              </a:defRPr>
            </a:lvl1pPr>
          </a:lstStyle>
          <a:p>
            <a:r>
              <a:t>Publications of Interest for NanoAcceleration</a:t>
            </a:r>
          </a:p>
        </p:txBody>
      </p:sp>
      <p:sp>
        <p:nvSpPr>
          <p:cNvPr id="1895" name="========================================================================================================…"/>
          <p:cNvSpPr txBox="1">
            <a:spLocks noGrp="1"/>
          </p:cNvSpPr>
          <p:nvPr>
            <p:ph type="body" idx="4294967295"/>
          </p:nvPr>
        </p:nvSpPr>
        <p:spPr>
          <a:xfrm>
            <a:off x="609600" y="1371600"/>
            <a:ext cx="8839200" cy="5105400"/>
          </a:xfrm>
          <a:prstGeom prst="rect">
            <a:avLst/>
          </a:prstGeom>
        </p:spPr>
        <p:txBody>
          <a:bodyPr lIns="0" tIns="0" rIns="0" bIns="0" anchor="ctr"/>
          <a:lstStyle/>
          <a:p>
            <a:pPr marL="325326" indent="-320611" defTabSz="452627">
              <a:lnSpc>
                <a:spcPct val="98000"/>
              </a:lnSpc>
              <a:spcBef>
                <a:spcPts val="0"/>
              </a:spcBef>
              <a:buSzTx/>
              <a:buNone/>
              <a:defRPr sz="900" i="1"/>
            </a:pPr>
            <a:r>
              <a:rPr dirty="0"/>
              <a:t>========================================================================================================</a:t>
            </a:r>
          </a:p>
          <a:p>
            <a:pPr marL="339470" indent="-334755" defTabSz="452627">
              <a:lnSpc>
                <a:spcPct val="98000"/>
              </a:lnSpc>
              <a:spcBef>
                <a:spcPts val="0"/>
              </a:spcBef>
              <a:buFontTx/>
              <a:buAutoNum type="arabicPeriod"/>
              <a:defRPr sz="900" i="1"/>
            </a:pPr>
            <a:r>
              <a:rPr dirty="0"/>
              <a:t>Flynn, M., </a:t>
            </a:r>
            <a:r>
              <a:rPr dirty="0" err="1"/>
              <a:t>Mencer</a:t>
            </a:r>
            <a:r>
              <a:rPr dirty="0"/>
              <a:t>, O., </a:t>
            </a:r>
            <a:r>
              <a:rPr dirty="0" err="1"/>
              <a:t>Milutinovic</a:t>
            </a:r>
            <a:r>
              <a:rPr dirty="0"/>
              <a:t>, V., Rakocevic, G., </a:t>
            </a:r>
            <a:r>
              <a:rPr dirty="0" err="1"/>
              <a:t>Stenstrom</a:t>
            </a:r>
            <a:r>
              <a:rPr dirty="0"/>
              <a:t>, P., </a:t>
            </a:r>
            <a:r>
              <a:rPr dirty="0" err="1"/>
              <a:t>Trobec</a:t>
            </a:r>
            <a:r>
              <a:rPr dirty="0"/>
              <a:t>, R., Valero, M.,</a:t>
            </a:r>
            <a:br>
              <a:rPr dirty="0"/>
            </a:br>
            <a:r>
              <a:rPr dirty="0"/>
              <a:t>Moving from Petaflops (on Simple Benchmarks) to </a:t>
            </a:r>
            <a:r>
              <a:rPr dirty="0" err="1"/>
              <a:t>Petadata</a:t>
            </a:r>
            <a:r>
              <a:rPr dirty="0"/>
              <a:t> per Unit of Time and Power (On Sophisticated Benchmarks),</a:t>
            </a:r>
            <a:br>
              <a:rPr dirty="0"/>
            </a:br>
            <a:r>
              <a:rPr dirty="0">
                <a:solidFill>
                  <a:srgbClr val="FF3F3F"/>
                </a:solidFill>
              </a:rPr>
              <a:t>Communications of the ACM</a:t>
            </a:r>
            <a:r>
              <a:rPr dirty="0"/>
              <a:t> (</a:t>
            </a:r>
            <a:r>
              <a:rPr dirty="0" err="1"/>
              <a:t>nano</a:t>
            </a:r>
            <a:r>
              <a:rPr dirty="0"/>
              <a:t>-acceleration), May 2013.</a:t>
            </a:r>
          </a:p>
          <a:p>
            <a:pPr marL="339470" indent="-334755" defTabSz="452627">
              <a:lnSpc>
                <a:spcPct val="98000"/>
              </a:lnSpc>
              <a:spcBef>
                <a:spcPts val="0"/>
              </a:spcBef>
              <a:buFontTx/>
              <a:buAutoNum type="arabicPeriod"/>
              <a:defRPr sz="900" i="1"/>
            </a:pPr>
            <a:endParaRPr dirty="0"/>
          </a:p>
          <a:p>
            <a:pPr marL="325326" indent="-320611" defTabSz="452627">
              <a:lnSpc>
                <a:spcPct val="98000"/>
              </a:lnSpc>
              <a:spcBef>
                <a:spcPts val="0"/>
              </a:spcBef>
              <a:buSzTx/>
              <a:buNone/>
              <a:defRPr sz="900" i="1"/>
            </a:pPr>
            <a:r>
              <a:rPr dirty="0"/>
              <a:t>2.	</a:t>
            </a:r>
            <a:r>
              <a:rPr dirty="0" err="1"/>
              <a:t>Trobec</a:t>
            </a:r>
            <a:r>
              <a:rPr dirty="0"/>
              <a:t>, R., Vasiljevic, R., </a:t>
            </a:r>
            <a:r>
              <a:rPr dirty="0" err="1"/>
              <a:t>Tomasevic</a:t>
            </a:r>
            <a:r>
              <a:rPr dirty="0"/>
              <a:t>, M., </a:t>
            </a:r>
            <a:r>
              <a:rPr dirty="0" err="1"/>
              <a:t>Milutinovic</a:t>
            </a:r>
            <a:r>
              <a:rPr dirty="0"/>
              <a:t>, V., </a:t>
            </a:r>
            <a:r>
              <a:rPr dirty="0" err="1"/>
              <a:t>Beiveide</a:t>
            </a:r>
            <a:r>
              <a:rPr dirty="0"/>
              <a:t>, M., Valero, M., </a:t>
            </a:r>
            <a:br>
              <a:rPr dirty="0"/>
            </a:br>
            <a:r>
              <a:rPr dirty="0"/>
              <a:t>Interconnection Networks for </a:t>
            </a:r>
            <a:r>
              <a:rPr dirty="0" err="1"/>
              <a:t>SuperComputing</a:t>
            </a:r>
            <a:r>
              <a:rPr dirty="0"/>
              <a:t>,</a:t>
            </a:r>
            <a:br>
              <a:rPr dirty="0"/>
            </a:br>
            <a:r>
              <a:rPr dirty="0">
                <a:solidFill>
                  <a:srgbClr val="FF3F3F"/>
                </a:solidFill>
              </a:rPr>
              <a:t>ACM Computing Surveys</a:t>
            </a:r>
            <a:r>
              <a:rPr dirty="0"/>
              <a:t> (</a:t>
            </a:r>
            <a:r>
              <a:rPr dirty="0" err="1"/>
              <a:t>nano</a:t>
            </a:r>
            <a:r>
              <a:rPr dirty="0"/>
              <a:t>-acceleration) , 2017.</a:t>
            </a:r>
          </a:p>
          <a:p>
            <a:pPr marL="325326" indent="-320611" defTabSz="452627">
              <a:lnSpc>
                <a:spcPct val="98000"/>
              </a:lnSpc>
              <a:spcBef>
                <a:spcPts val="0"/>
              </a:spcBef>
              <a:buSzTx/>
              <a:buNone/>
              <a:defRPr sz="900" i="1"/>
            </a:pPr>
            <a:r>
              <a:rPr dirty="0"/>
              <a:t>------------------------------------------------------------------------------------------------------------------------------------------------------------------------------</a:t>
            </a:r>
          </a:p>
          <a:p>
            <a:pPr marL="325326" indent="-320611" defTabSz="452627">
              <a:lnSpc>
                <a:spcPct val="98000"/>
              </a:lnSpc>
              <a:spcBef>
                <a:spcPts val="0"/>
              </a:spcBef>
              <a:buSzTx/>
              <a:buNone/>
              <a:defRPr sz="900" i="1"/>
            </a:pPr>
            <a:r>
              <a:rPr dirty="0"/>
              <a:t>3.	</a:t>
            </a:r>
            <a:r>
              <a:rPr dirty="0" err="1"/>
              <a:t>Milutinovic</a:t>
            </a:r>
            <a:r>
              <a:rPr dirty="0"/>
              <a:t>, V., </a:t>
            </a:r>
            <a:r>
              <a:rPr dirty="0" err="1"/>
              <a:t>Tomasevic</a:t>
            </a:r>
            <a:r>
              <a:rPr dirty="0"/>
              <a:t>, M., Markovic, B., Tremblay, M.,</a:t>
            </a:r>
            <a:br>
              <a:rPr dirty="0"/>
            </a:br>
            <a:r>
              <a:rPr dirty="0"/>
              <a:t> The Split Temporal/Spatial Cache: Initial Performance Analysis,</a:t>
            </a:r>
            <a:br>
              <a:rPr dirty="0"/>
            </a:br>
            <a:r>
              <a:rPr dirty="0">
                <a:solidFill>
                  <a:srgbClr val="FF3F3F"/>
                </a:solidFill>
              </a:rPr>
              <a:t> Proceedings of the SCIzzL-5</a:t>
            </a:r>
            <a:r>
              <a:rPr dirty="0"/>
              <a:t>, Santa Clara, California, USA, March 26, 1996, pp 72-78.</a:t>
            </a:r>
          </a:p>
          <a:p>
            <a:pPr marL="325326" indent="-320611" defTabSz="452627">
              <a:lnSpc>
                <a:spcPct val="98000"/>
              </a:lnSpc>
              <a:spcBef>
                <a:spcPts val="0"/>
              </a:spcBef>
              <a:buSzTx/>
              <a:buNone/>
              <a:defRPr sz="900" i="1"/>
            </a:pPr>
            <a:endParaRPr dirty="0"/>
          </a:p>
          <a:p>
            <a:pPr marL="325326" indent="-320611" defTabSz="452627">
              <a:lnSpc>
                <a:spcPct val="98000"/>
              </a:lnSpc>
              <a:spcBef>
                <a:spcPts val="0"/>
              </a:spcBef>
              <a:buSzTx/>
              <a:buNone/>
              <a:defRPr sz="900" i="1"/>
            </a:pPr>
            <a:r>
              <a:rPr dirty="0"/>
              <a:t>4.	</a:t>
            </a:r>
            <a:r>
              <a:rPr dirty="0" err="1"/>
              <a:t>Milutinovic</a:t>
            </a:r>
            <a:r>
              <a:rPr dirty="0"/>
              <a:t>, V., </a:t>
            </a:r>
            <a:r>
              <a:rPr dirty="0" err="1"/>
              <a:t>Tomasevic</a:t>
            </a:r>
            <a:r>
              <a:rPr dirty="0"/>
              <a:t>, M., Markovic, B., Tremblay, M.,</a:t>
            </a:r>
            <a:br>
              <a:rPr dirty="0"/>
            </a:br>
            <a:r>
              <a:rPr dirty="0"/>
              <a:t>The Split Temporal/Spatial Cache: Initial Complexity Analysis,</a:t>
            </a:r>
            <a:br>
              <a:rPr dirty="0"/>
            </a:br>
            <a:r>
              <a:rPr dirty="0">
                <a:solidFill>
                  <a:srgbClr val="FF3F3F"/>
                </a:solidFill>
              </a:rPr>
              <a:t> Proceedings of the SCIzzL-5</a:t>
            </a:r>
            <a:r>
              <a:rPr dirty="0"/>
              <a:t>, Santa Clara, California, USA, September, 1996.</a:t>
            </a:r>
          </a:p>
          <a:p>
            <a:pPr marL="325326" indent="-320611" defTabSz="452627">
              <a:lnSpc>
                <a:spcPct val="98000"/>
              </a:lnSpc>
              <a:spcBef>
                <a:spcPts val="0"/>
              </a:spcBef>
              <a:buSzTx/>
              <a:buNone/>
              <a:defRPr sz="900" i="1"/>
            </a:pPr>
            <a:r>
              <a:rPr dirty="0"/>
              <a:t>------------------------------------------------------------------------------------------------------------------------------------------------------------------------------</a:t>
            </a:r>
          </a:p>
          <a:p>
            <a:pPr marL="325326" indent="-320611" defTabSz="452627">
              <a:lnSpc>
                <a:spcPct val="98000"/>
              </a:lnSpc>
              <a:spcBef>
                <a:spcPts val="0"/>
              </a:spcBef>
              <a:buSzTx/>
              <a:buNone/>
              <a:defRPr sz="900" i="1"/>
            </a:pPr>
            <a:r>
              <a:rPr dirty="0"/>
              <a:t>5.	</a:t>
            </a:r>
            <a:r>
              <a:rPr dirty="0" err="1"/>
              <a:t>Milutinovic</a:t>
            </a:r>
            <a:r>
              <a:rPr dirty="0"/>
              <a:t>, V.,</a:t>
            </a:r>
            <a:br>
              <a:rPr dirty="0"/>
            </a:br>
            <a:r>
              <a:rPr dirty="0"/>
              <a:t>A Comparison of Suboptimal Detection Algorithms Applied to the Additive Mix of Orthogonal Sinusoidal Signals,</a:t>
            </a:r>
            <a:br>
              <a:rPr dirty="0"/>
            </a:br>
            <a:r>
              <a:rPr dirty="0">
                <a:solidFill>
                  <a:srgbClr val="FF3F3F"/>
                </a:solidFill>
              </a:rPr>
              <a:t>IEEE Transactions on Communications</a:t>
            </a:r>
            <a:r>
              <a:rPr dirty="0"/>
              <a:t>, Vol. COM-36, No. 5, May 1988, pp. 538-543.</a:t>
            </a:r>
          </a:p>
          <a:p>
            <a:pPr marL="325326" indent="-320611" defTabSz="452627">
              <a:lnSpc>
                <a:spcPct val="98000"/>
              </a:lnSpc>
              <a:spcBef>
                <a:spcPts val="0"/>
              </a:spcBef>
              <a:buSzTx/>
              <a:buNone/>
              <a:defRPr sz="900" i="1"/>
            </a:pPr>
            <a:endParaRPr dirty="0"/>
          </a:p>
          <a:p>
            <a:pPr marL="325326" indent="-320611" defTabSz="452627">
              <a:lnSpc>
                <a:spcPct val="98000"/>
              </a:lnSpc>
              <a:spcBef>
                <a:spcPts val="0"/>
              </a:spcBef>
              <a:buSzTx/>
              <a:buNone/>
              <a:defRPr sz="900" i="1"/>
            </a:pPr>
            <a:r>
              <a:rPr dirty="0"/>
              <a:t>6.	</a:t>
            </a:r>
            <a:r>
              <a:rPr dirty="0" err="1"/>
              <a:t>Milutinovic</a:t>
            </a:r>
            <a:r>
              <a:rPr dirty="0"/>
              <a:t>, V.,</a:t>
            </a:r>
            <a:br>
              <a:rPr dirty="0"/>
            </a:br>
            <a:r>
              <a:rPr dirty="0"/>
              <a:t>Mapping of Neural Networks on the Honeycomb Architectures,</a:t>
            </a:r>
            <a:br>
              <a:rPr dirty="0"/>
            </a:br>
            <a:r>
              <a:rPr dirty="0">
                <a:solidFill>
                  <a:srgbClr val="FF3F3F"/>
                </a:solidFill>
              </a:rPr>
              <a:t>Proceedings of the IEEE,</a:t>
            </a:r>
            <a:r>
              <a:rPr dirty="0"/>
              <a:t> Vol. 77, No 12, December 1989, pp. 1875-1878.</a:t>
            </a:r>
          </a:p>
          <a:p>
            <a:pPr marL="325326" indent="-320611" defTabSz="452627">
              <a:lnSpc>
                <a:spcPct val="98000"/>
              </a:lnSpc>
              <a:spcBef>
                <a:spcPts val="0"/>
              </a:spcBef>
              <a:buSzTx/>
              <a:buNone/>
              <a:defRPr sz="900" i="1"/>
            </a:pPr>
            <a:endParaRPr dirty="0"/>
          </a:p>
          <a:p>
            <a:pPr marL="325326" indent="-320611" defTabSz="452627">
              <a:lnSpc>
                <a:spcPct val="98000"/>
              </a:lnSpc>
              <a:spcBef>
                <a:spcPts val="0"/>
              </a:spcBef>
              <a:buSzTx/>
              <a:buNone/>
              <a:defRPr sz="900" i="1"/>
            </a:pPr>
            <a:r>
              <a:rPr dirty="0"/>
              <a:t>------------------------------------------------------------------------------------------------------------------------------------------------------------------------------</a:t>
            </a:r>
          </a:p>
          <a:p>
            <a:pPr marL="325326" indent="-320611" defTabSz="452627">
              <a:lnSpc>
                <a:spcPct val="98000"/>
              </a:lnSpc>
              <a:spcBef>
                <a:spcPts val="0"/>
              </a:spcBef>
              <a:buSzTx/>
              <a:buNone/>
              <a:defRPr sz="900" i="1"/>
            </a:pPr>
            <a:r>
              <a:rPr dirty="0"/>
              <a:t>7.	</a:t>
            </a:r>
            <a:r>
              <a:rPr dirty="0" err="1"/>
              <a:t>Helbig</a:t>
            </a:r>
            <a:r>
              <a:rPr dirty="0"/>
              <a:t>, W., </a:t>
            </a:r>
            <a:r>
              <a:rPr dirty="0" err="1"/>
              <a:t>Milutinovic</a:t>
            </a:r>
            <a:r>
              <a:rPr dirty="0"/>
              <a:t>, V.,</a:t>
            </a:r>
            <a:br>
              <a:rPr dirty="0"/>
            </a:br>
            <a:r>
              <a:rPr dirty="0"/>
              <a:t>The RCA's DCFL E/D MESFET GaAs 32-bit Experimental RISC Machine,</a:t>
            </a:r>
            <a:br>
              <a:rPr dirty="0"/>
            </a:br>
            <a:r>
              <a:rPr dirty="0">
                <a:solidFill>
                  <a:srgbClr val="FF3F3F"/>
                </a:solidFill>
              </a:rPr>
              <a:t>IEEE Transactions on Computers</a:t>
            </a:r>
            <a:r>
              <a:rPr dirty="0"/>
              <a:t>, Vol. 36, No. 2, February 1989, pp. 263-274.</a:t>
            </a:r>
          </a:p>
          <a:p>
            <a:pPr marL="325326" indent="-320611" defTabSz="452627">
              <a:lnSpc>
                <a:spcPct val="98000"/>
              </a:lnSpc>
              <a:spcBef>
                <a:spcPts val="0"/>
              </a:spcBef>
              <a:buSzTx/>
              <a:buNone/>
              <a:defRPr sz="900" i="1"/>
            </a:pPr>
            <a:endParaRPr dirty="0"/>
          </a:p>
          <a:p>
            <a:pPr marL="325326" indent="-320611" defTabSz="452627">
              <a:lnSpc>
                <a:spcPct val="98000"/>
              </a:lnSpc>
              <a:spcBef>
                <a:spcPts val="0"/>
              </a:spcBef>
              <a:buSzTx/>
              <a:buNone/>
              <a:defRPr sz="900" i="1"/>
            </a:pPr>
            <a:r>
              <a:rPr dirty="0"/>
              <a:t>8.	Jovanovic, Z., </a:t>
            </a:r>
            <a:r>
              <a:rPr dirty="0" err="1"/>
              <a:t>Milutinovic</a:t>
            </a:r>
            <a:r>
              <a:rPr dirty="0"/>
              <a:t>, V., </a:t>
            </a:r>
            <a:br>
              <a:rPr dirty="0"/>
            </a:br>
            <a:r>
              <a:rPr dirty="0"/>
              <a:t>FPGA Accelerator for Floating-Point Matrix Multiplication,</a:t>
            </a:r>
            <a:br>
              <a:rPr dirty="0"/>
            </a:br>
            <a:r>
              <a:rPr dirty="0">
                <a:solidFill>
                  <a:srgbClr val="FF3F3F"/>
                </a:solidFill>
              </a:rPr>
              <a:t>IEE Computers &amp; Digital Techniques </a:t>
            </a:r>
            <a:r>
              <a:rPr dirty="0"/>
              <a:t>(</a:t>
            </a:r>
            <a:r>
              <a:rPr dirty="0" err="1"/>
              <a:t>nano</a:t>
            </a:r>
            <a:r>
              <a:rPr dirty="0"/>
              <a:t>-acceleration), 2012, 6, (4), pp. 249-256. </a:t>
            </a:r>
            <a:br>
              <a:rPr dirty="0"/>
            </a:br>
            <a:r>
              <a:rPr dirty="0">
                <a:solidFill>
                  <a:srgbClr val="FF3F3F"/>
                </a:solidFill>
              </a:rPr>
              <a:t>The IET 2014 Premium Award for Computing &amp; Digital Techniques</a:t>
            </a:r>
            <a:r>
              <a:rPr dirty="0"/>
              <a:t>.</a:t>
            </a:r>
          </a:p>
          <a:p>
            <a:pPr marL="325326" indent="-320611" defTabSz="452627">
              <a:lnSpc>
                <a:spcPct val="98000"/>
              </a:lnSpc>
              <a:spcBef>
                <a:spcPts val="0"/>
              </a:spcBef>
              <a:buSzTx/>
              <a:buNone/>
              <a:defRPr sz="900" i="1"/>
            </a:pPr>
            <a:r>
              <a:rPr dirty="0"/>
              <a:t>========================================================================================================</a:t>
            </a:r>
          </a:p>
        </p:txBody>
      </p:sp>
      <p:sp>
        <p:nvSpPr>
          <p:cNvPr id="1896" name="Feynman"/>
          <p:cNvSpPr txBox="1"/>
          <p:nvPr/>
        </p:nvSpPr>
        <p:spPr>
          <a:xfrm>
            <a:off x="7132318" y="1752600"/>
            <a:ext cx="1737363" cy="3506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Arial"/>
                <a:ea typeface="Arial"/>
                <a:cs typeface="Arial"/>
                <a:sym typeface="Arial"/>
              </a:defRPr>
            </a:lvl1pPr>
          </a:lstStyle>
          <a:p>
            <a:r>
              <a:t>Feynman</a:t>
            </a:r>
          </a:p>
        </p:txBody>
      </p:sp>
      <p:sp>
        <p:nvSpPr>
          <p:cNvPr id="1897" name="Prigogine"/>
          <p:cNvSpPr txBox="1"/>
          <p:nvPr/>
        </p:nvSpPr>
        <p:spPr>
          <a:xfrm>
            <a:off x="7132318" y="2906711"/>
            <a:ext cx="1737363" cy="3506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Arial"/>
                <a:ea typeface="Arial"/>
                <a:cs typeface="Arial"/>
                <a:sym typeface="Arial"/>
              </a:defRPr>
            </a:lvl1pPr>
          </a:lstStyle>
          <a:p>
            <a:r>
              <a:t>Prigogine</a:t>
            </a:r>
          </a:p>
        </p:txBody>
      </p:sp>
      <p:sp>
        <p:nvSpPr>
          <p:cNvPr id="1898" name="Kahneman"/>
          <p:cNvSpPr txBox="1"/>
          <p:nvPr/>
        </p:nvSpPr>
        <p:spPr>
          <a:xfrm>
            <a:off x="7132318" y="4125912"/>
            <a:ext cx="1737363" cy="3506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Arial"/>
                <a:ea typeface="Arial"/>
                <a:cs typeface="Arial"/>
                <a:sym typeface="Arial"/>
              </a:defRPr>
            </a:lvl1pPr>
          </a:lstStyle>
          <a:p>
            <a:r>
              <a:t>Kahneman</a:t>
            </a:r>
          </a:p>
        </p:txBody>
      </p:sp>
      <p:sp>
        <p:nvSpPr>
          <p:cNvPr id="1899" name="Hunt"/>
          <p:cNvSpPr txBox="1"/>
          <p:nvPr/>
        </p:nvSpPr>
        <p:spPr>
          <a:xfrm>
            <a:off x="7132318" y="5421312"/>
            <a:ext cx="1737363" cy="3693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latin typeface="Arial"/>
                <a:ea typeface="Arial"/>
                <a:cs typeface="Arial"/>
                <a:sym typeface="Arial"/>
              </a:defRPr>
            </a:lvl1pPr>
          </a:lstStyle>
          <a:p>
            <a:r>
              <a:rPr lang="en-US" dirty="0"/>
              <a:t>Hunt</a:t>
            </a:r>
            <a:endParaRPr dirty="0"/>
          </a:p>
        </p:txBody>
      </p:sp>
      <p:sp>
        <p:nvSpPr>
          <p:cNvPr id="1900" name="Inspired by:"/>
          <p:cNvSpPr txBox="1"/>
          <p:nvPr/>
        </p:nvSpPr>
        <p:spPr>
          <a:xfrm>
            <a:off x="6979918" y="1600200"/>
            <a:ext cx="1737363" cy="2392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100" i="1">
                <a:latin typeface="Arial"/>
                <a:ea typeface="Arial"/>
                <a:cs typeface="Arial"/>
                <a:sym typeface="Arial"/>
              </a:defRPr>
            </a:lvl1pPr>
          </a:lstStyle>
          <a:p>
            <a:r>
              <a:t>Inspired by:</a:t>
            </a:r>
          </a:p>
        </p:txBody>
      </p:sp>
      <p:sp>
        <p:nvSpPr>
          <p:cNvPr id="1901" name="Inspired by:"/>
          <p:cNvSpPr txBox="1"/>
          <p:nvPr/>
        </p:nvSpPr>
        <p:spPr>
          <a:xfrm>
            <a:off x="6979918" y="2757486"/>
            <a:ext cx="1737363" cy="2392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100" i="1">
                <a:latin typeface="Arial"/>
                <a:ea typeface="Arial"/>
                <a:cs typeface="Arial"/>
                <a:sym typeface="Arial"/>
              </a:defRPr>
            </a:lvl1pPr>
          </a:lstStyle>
          <a:p>
            <a:r>
              <a:t>Inspired by:</a:t>
            </a:r>
          </a:p>
        </p:txBody>
      </p:sp>
      <p:sp>
        <p:nvSpPr>
          <p:cNvPr id="1902" name="Inspired by:"/>
          <p:cNvSpPr txBox="1"/>
          <p:nvPr/>
        </p:nvSpPr>
        <p:spPr>
          <a:xfrm>
            <a:off x="6979918" y="3978276"/>
            <a:ext cx="1737363" cy="2392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100" i="1">
                <a:latin typeface="Arial"/>
                <a:ea typeface="Arial"/>
                <a:cs typeface="Arial"/>
                <a:sym typeface="Arial"/>
              </a:defRPr>
            </a:lvl1pPr>
          </a:lstStyle>
          <a:p>
            <a:r>
              <a:t>Inspired by:</a:t>
            </a:r>
          </a:p>
        </p:txBody>
      </p:sp>
      <p:sp>
        <p:nvSpPr>
          <p:cNvPr id="1903" name="Inspired by:"/>
          <p:cNvSpPr txBox="1"/>
          <p:nvPr/>
        </p:nvSpPr>
        <p:spPr>
          <a:xfrm>
            <a:off x="6979918" y="5262562"/>
            <a:ext cx="1737363" cy="2392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100" i="1">
                <a:latin typeface="Arial"/>
                <a:ea typeface="Arial"/>
                <a:cs typeface="Arial"/>
                <a:sym typeface="Arial"/>
              </a:defRPr>
            </a:lvl1pPr>
          </a:lstStyle>
          <a:p>
            <a:r>
              <a:t>Inspired by:</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5" name="Image" descr="Image"/>
          <p:cNvPicPr>
            <a:picLocks noChangeAspect="1"/>
          </p:cNvPicPr>
          <p:nvPr/>
        </p:nvPicPr>
        <p:blipFill>
          <a:blip r:embed="rId2" cstate="print">
            <a:extLst/>
          </a:blip>
          <a:stretch>
            <a:fillRect/>
          </a:stretch>
        </p:blipFill>
        <p:spPr>
          <a:xfrm>
            <a:off x="1143000" y="0"/>
            <a:ext cx="6858000" cy="6858000"/>
          </a:xfrm>
          <a:prstGeom prst="rect">
            <a:avLst/>
          </a:prstGeom>
          <a:ln w="12700">
            <a:miter lim="400000"/>
          </a:ln>
        </p:spPr>
      </p:pic>
      <p:pic>
        <p:nvPicPr>
          <p:cNvPr id="1906" name="WhatsApp Image 2021-09-07 at 13.50.42.jpeg" descr="WhatsApp Image 2021-09-07 at 13.50.42.jpeg"/>
          <p:cNvPicPr>
            <a:picLocks noChangeAspect="1"/>
          </p:cNvPicPr>
          <p:nvPr/>
        </p:nvPicPr>
        <p:blipFill>
          <a:blip r:embed="rId3" cstate="print">
            <a:extLst/>
          </a:blip>
          <a:srcRect b="8103"/>
          <a:stretch>
            <a:fillRect/>
          </a:stretch>
        </p:blipFill>
        <p:spPr>
          <a:xfrm>
            <a:off x="3120407" y="681985"/>
            <a:ext cx="2903334" cy="5494072"/>
          </a:xfrm>
          <a:prstGeom prst="rect">
            <a:avLst/>
          </a:prstGeom>
          <a:ln w="12700">
            <a:miter lim="400000"/>
          </a:ln>
        </p:spPr>
      </p:pic>
      <p:sp>
        <p:nvSpPr>
          <p:cNvPr id="1907" name="Feynman"/>
          <p:cNvSpPr txBox="1">
            <a:spLocks noGrp="1"/>
          </p:cNvSpPr>
          <p:nvPr>
            <p:ph type="title" idx="4294967295"/>
          </p:nvPr>
        </p:nvSpPr>
        <p:spPr>
          <a:xfrm>
            <a:off x="-2" y="48305"/>
            <a:ext cx="9144004" cy="1052513"/>
          </a:xfrm>
          <a:prstGeom prst="rect">
            <a:avLst/>
          </a:prstGeom>
        </p:spPr>
        <p:txBody>
          <a:bodyPr lIns="44999" tIns="44999" rIns="44999" bIns="44999" anchor="t"/>
          <a:lstStyle>
            <a:lvl1pPr defTabSz="457200">
              <a:lnSpc>
                <a:spcPct val="93000"/>
              </a:lnSpc>
              <a:defRPr sz="3200" b="1">
                <a:solidFill>
                  <a:srgbClr val="464646"/>
                </a:solidFill>
                <a:latin typeface="Lucida Sans Unicode"/>
                <a:ea typeface="Lucida Sans Unicode"/>
                <a:cs typeface="Lucida Sans Unicode"/>
                <a:sym typeface="Lucida Sans Unicode"/>
              </a:defRPr>
            </a:lvl1pPr>
          </a:lstStyle>
          <a:p>
            <a:r>
              <a:t>Feynman</a:t>
            </a:r>
          </a:p>
        </p:txBody>
      </p:sp>
      <p:sp>
        <p:nvSpPr>
          <p:cNvPr id="7" name="Slide Number">
            <a:extLst>
              <a:ext uri="{FF2B5EF4-FFF2-40B4-BE49-F238E27FC236}">
                <a16:creationId xmlns:a16="http://schemas.microsoft.com/office/drawing/2014/main" id="{E9F916C7-7030-43B9-B6D7-83FBEBBB4222}"/>
              </a:ext>
            </a:extLst>
          </p:cNvPr>
          <p:cNvSpPr txBox="1">
            <a:spLocks/>
          </p:cNvSpPr>
          <p:nvPr/>
        </p:nvSpPr>
        <p:spPr>
          <a:xfrm>
            <a:off x="8040216" y="6400800"/>
            <a:ext cx="282929"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4999" tIns="44999" rIns="44999" bIns="44999"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93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48</a:t>
            </a:fld>
            <a:endParaRPr lang="en-US" dirty="0"/>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9" name="Image" descr="Image"/>
          <p:cNvPicPr>
            <a:picLocks noChangeAspect="1"/>
          </p:cNvPicPr>
          <p:nvPr/>
        </p:nvPicPr>
        <p:blipFill>
          <a:blip r:embed="rId2" cstate="print">
            <a:extLst/>
          </a:blip>
          <a:stretch>
            <a:fillRect/>
          </a:stretch>
        </p:blipFill>
        <p:spPr>
          <a:xfrm>
            <a:off x="1143000" y="0"/>
            <a:ext cx="6858000" cy="6858000"/>
          </a:xfrm>
          <a:prstGeom prst="rect">
            <a:avLst/>
          </a:prstGeom>
          <a:ln w="12700">
            <a:miter lim="400000"/>
          </a:ln>
        </p:spPr>
      </p:pic>
      <p:pic>
        <p:nvPicPr>
          <p:cNvPr id="1910" name="Image" descr="Image"/>
          <p:cNvPicPr>
            <a:picLocks noChangeAspect="1"/>
          </p:cNvPicPr>
          <p:nvPr/>
        </p:nvPicPr>
        <p:blipFill>
          <a:blip r:embed="rId3" cstate="print">
            <a:extLst/>
          </a:blip>
          <a:srcRect t="8869"/>
          <a:stretch>
            <a:fillRect/>
          </a:stretch>
        </p:blipFill>
        <p:spPr>
          <a:xfrm>
            <a:off x="3119249" y="702831"/>
            <a:ext cx="2905501" cy="5452338"/>
          </a:xfrm>
          <a:prstGeom prst="rect">
            <a:avLst/>
          </a:prstGeom>
          <a:ln w="12700">
            <a:miter lim="400000"/>
          </a:ln>
        </p:spPr>
      </p:pic>
      <p:sp>
        <p:nvSpPr>
          <p:cNvPr id="1911" name="Prigogine"/>
          <p:cNvSpPr txBox="1">
            <a:spLocks noGrp="1"/>
          </p:cNvSpPr>
          <p:nvPr>
            <p:ph type="title" idx="4294967295"/>
          </p:nvPr>
        </p:nvSpPr>
        <p:spPr>
          <a:xfrm>
            <a:off x="-2" y="48305"/>
            <a:ext cx="9144004" cy="1052513"/>
          </a:xfrm>
          <a:prstGeom prst="rect">
            <a:avLst/>
          </a:prstGeom>
        </p:spPr>
        <p:txBody>
          <a:bodyPr lIns="44999" tIns="44999" rIns="44999" bIns="44999" anchor="t"/>
          <a:lstStyle>
            <a:lvl1pPr defTabSz="457200">
              <a:lnSpc>
                <a:spcPct val="93000"/>
              </a:lnSpc>
              <a:defRPr sz="3200" b="1">
                <a:solidFill>
                  <a:srgbClr val="464646"/>
                </a:solidFill>
                <a:latin typeface="Lucida Sans Unicode"/>
                <a:ea typeface="Lucida Sans Unicode"/>
                <a:cs typeface="Lucida Sans Unicode"/>
                <a:sym typeface="Lucida Sans Unicode"/>
              </a:defRPr>
            </a:lvl1pPr>
          </a:lstStyle>
          <a:p>
            <a:r>
              <a:t>Prigogine</a:t>
            </a:r>
          </a:p>
        </p:txBody>
      </p:sp>
      <p:sp>
        <p:nvSpPr>
          <p:cNvPr id="7" name="Slide Number">
            <a:extLst>
              <a:ext uri="{FF2B5EF4-FFF2-40B4-BE49-F238E27FC236}">
                <a16:creationId xmlns:a16="http://schemas.microsoft.com/office/drawing/2014/main" id="{A1975C34-8F8A-4499-B7BB-325940C2FD7B}"/>
              </a:ext>
            </a:extLst>
          </p:cNvPr>
          <p:cNvSpPr txBox="1">
            <a:spLocks/>
          </p:cNvSpPr>
          <p:nvPr/>
        </p:nvSpPr>
        <p:spPr>
          <a:xfrm>
            <a:off x="8040216" y="6400800"/>
            <a:ext cx="282929"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4999" tIns="44999" rIns="44999" bIns="44999"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93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49</a:t>
            </a:fld>
            <a:endParaRPr lang="en-US"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6C086-6E2F-4158-8782-CC6FC0C33E90}"/>
              </a:ext>
            </a:extLst>
          </p:cNvPr>
          <p:cNvSpPr>
            <a:spLocks noGrp="1"/>
          </p:cNvSpPr>
          <p:nvPr>
            <p:ph type="title"/>
          </p:nvPr>
        </p:nvSpPr>
        <p:spPr>
          <a:xfrm>
            <a:off x="838199" y="365125"/>
            <a:ext cx="10788941" cy="1325563"/>
          </a:xfrm>
        </p:spPr>
        <p:txBody>
          <a:bodyPr>
            <a:normAutofit/>
          </a:bodyPr>
          <a:lstStyle/>
          <a:p>
            <a:r>
              <a:rPr lang="en-US" sz="3600" b="1" dirty="0"/>
              <a:t>Late 80s: The </a:t>
            </a:r>
            <a:r>
              <a:rPr lang="en-US" sz="3600" b="1" dirty="0" err="1"/>
              <a:t>AeroSpace</a:t>
            </a:r>
            <a:r>
              <a:rPr lang="en-US" sz="3600" b="1" dirty="0"/>
              <a:t> Fourier Transform Engine (MISD)</a:t>
            </a:r>
          </a:p>
        </p:txBody>
      </p:sp>
      <p:sp>
        <p:nvSpPr>
          <p:cNvPr id="3" name="Content Placeholder 2">
            <a:extLst>
              <a:ext uri="{FF2B5EF4-FFF2-40B4-BE49-F238E27FC236}">
                <a16:creationId xmlns:a16="http://schemas.microsoft.com/office/drawing/2014/main" id="{3520808C-D88B-46D7-A578-A5672ED5E2A6}"/>
              </a:ext>
            </a:extLst>
          </p:cNvPr>
          <p:cNvSpPr>
            <a:spLocks noGrp="1"/>
          </p:cNvSpPr>
          <p:nvPr>
            <p:ph idx="1"/>
          </p:nvPr>
        </p:nvSpPr>
        <p:spPr>
          <a:xfrm>
            <a:off x="838200" y="5134061"/>
            <a:ext cx="10515600" cy="1042901"/>
          </a:xfrm>
        </p:spPr>
        <p:txBody>
          <a:bodyPr/>
          <a:lstStyle/>
          <a:p>
            <a:pPr marL="0" indent="0">
              <a:buNone/>
            </a:pPr>
            <a:r>
              <a:rPr lang="en-US" dirty="0"/>
              <a:t>Lesson Learned: Good Mostly for TRANSFORMATIONAL ALGORITHMS</a:t>
            </a:r>
            <a:br>
              <a:rPr lang="en-US" dirty="0"/>
            </a:br>
            <a:r>
              <a:rPr lang="en-US" dirty="0"/>
              <a:t> </a:t>
            </a:r>
            <a:r>
              <a:rPr lang="en-US" sz="2400" dirty="0"/>
              <a:t> </a:t>
            </a:r>
            <a:r>
              <a:rPr lang="en-US" dirty="0"/>
              <a:t>  (now optimal: Intel </a:t>
            </a:r>
            <a:r>
              <a:rPr lang="en-US" dirty="0" err="1"/>
              <a:t>MultiCore</a:t>
            </a:r>
            <a:r>
              <a:rPr lang="en-US" dirty="0"/>
              <a:t>)</a:t>
            </a:r>
          </a:p>
        </p:txBody>
      </p:sp>
      <p:sp>
        <p:nvSpPr>
          <p:cNvPr id="4" name="Rectangle 2">
            <a:extLst>
              <a:ext uri="{FF2B5EF4-FFF2-40B4-BE49-F238E27FC236}">
                <a16:creationId xmlns:a16="http://schemas.microsoft.com/office/drawing/2014/main" id="{998E5934-E18D-4D00-9EA7-1DE81B4ACBAE}"/>
              </a:ext>
            </a:extLst>
          </p:cNvPr>
          <p:cNvSpPr>
            <a:spLocks noChangeArrowheads="1"/>
          </p:cNvSpPr>
          <p:nvPr/>
        </p:nvSpPr>
        <p:spPr bwMode="auto">
          <a:xfrm>
            <a:off x="1904999" y="1723938"/>
            <a:ext cx="1576362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6C547BF3-0092-47B3-8B5E-A701C38096F8}"/>
              </a:ext>
            </a:extLst>
          </p:cNvPr>
          <p:cNvGraphicFramePr>
            <a:graphicFrameLocks noChangeAspect="1"/>
          </p:cNvGraphicFramePr>
          <p:nvPr/>
        </p:nvGraphicFramePr>
        <p:xfrm>
          <a:off x="2631395" y="1612847"/>
          <a:ext cx="6249310" cy="3224076"/>
        </p:xfrm>
        <a:graphic>
          <a:graphicData uri="http://schemas.openxmlformats.org/presentationml/2006/ole">
            <mc:AlternateContent xmlns:mc="http://schemas.openxmlformats.org/markup-compatibility/2006">
              <mc:Choice xmlns:v="urn:schemas-microsoft-com:vml" Requires="v">
                <p:oleObj spid="_x0000_s5130" name="Visio" r:id="rId3" imgW="4191000" imgH="2164080" progId="Visio.Drawing.11">
                  <p:embed/>
                </p:oleObj>
              </mc:Choice>
              <mc:Fallback>
                <p:oleObj name="Visio" r:id="rId3" imgW="4191000" imgH="2164080" progId="Visio.Drawing.11">
                  <p:embed/>
                  <p:pic>
                    <p:nvPicPr>
                      <p:cNvPr id="5" name="Object 4">
                        <a:extLst>
                          <a:ext uri="{FF2B5EF4-FFF2-40B4-BE49-F238E27FC236}">
                            <a16:creationId xmlns:a16="http://schemas.microsoft.com/office/drawing/2014/main" id="{6C547BF3-0092-47B3-8B5E-A701C38096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395" y="1612847"/>
                        <a:ext cx="6249310" cy="3224076"/>
                      </a:xfrm>
                      <a:prstGeom prst="rect">
                        <a:avLst/>
                      </a:prstGeom>
                      <a:noFill/>
                    </p:spPr>
                  </p:pic>
                </p:oleObj>
              </mc:Fallback>
            </mc:AlternateContent>
          </a:graphicData>
        </a:graphic>
      </p:graphicFrame>
    </p:spTree>
    <p:extLst>
      <p:ext uri="{BB962C8B-B14F-4D97-AF65-F5344CB8AC3E}">
        <p14:creationId xmlns:p14="http://schemas.microsoft.com/office/powerpoint/2010/main" val="2136361557"/>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3" name="Image" descr="Image"/>
          <p:cNvPicPr>
            <a:picLocks noChangeAspect="1"/>
          </p:cNvPicPr>
          <p:nvPr/>
        </p:nvPicPr>
        <p:blipFill>
          <a:blip r:embed="rId2" cstate="print">
            <a:extLst/>
          </a:blip>
          <a:stretch>
            <a:fillRect/>
          </a:stretch>
        </p:blipFill>
        <p:spPr>
          <a:xfrm>
            <a:off x="1143000" y="0"/>
            <a:ext cx="6858000" cy="6858000"/>
          </a:xfrm>
          <a:prstGeom prst="rect">
            <a:avLst/>
          </a:prstGeom>
          <a:ln w="12700">
            <a:miter lim="400000"/>
          </a:ln>
        </p:spPr>
      </p:pic>
      <p:pic>
        <p:nvPicPr>
          <p:cNvPr id="1914" name="Image" descr="Image"/>
          <p:cNvPicPr>
            <a:picLocks noChangeAspect="1"/>
          </p:cNvPicPr>
          <p:nvPr/>
        </p:nvPicPr>
        <p:blipFill>
          <a:blip r:embed="rId3" cstate="print">
            <a:extLst/>
          </a:blip>
          <a:srcRect t="9035" b="15876"/>
          <a:stretch>
            <a:fillRect/>
          </a:stretch>
        </p:blipFill>
        <p:spPr>
          <a:xfrm>
            <a:off x="2788244" y="671114"/>
            <a:ext cx="3567414" cy="5515838"/>
          </a:xfrm>
          <a:prstGeom prst="rect">
            <a:avLst/>
          </a:prstGeom>
          <a:ln w="12700">
            <a:miter lim="400000"/>
          </a:ln>
        </p:spPr>
      </p:pic>
      <p:sp>
        <p:nvSpPr>
          <p:cNvPr id="1915" name="Kahneman"/>
          <p:cNvSpPr txBox="1">
            <a:spLocks noGrp="1"/>
          </p:cNvSpPr>
          <p:nvPr>
            <p:ph type="title" idx="4294967295"/>
          </p:nvPr>
        </p:nvSpPr>
        <p:spPr>
          <a:xfrm>
            <a:off x="-2" y="48305"/>
            <a:ext cx="9144004" cy="1052513"/>
          </a:xfrm>
          <a:prstGeom prst="rect">
            <a:avLst/>
          </a:prstGeom>
        </p:spPr>
        <p:txBody>
          <a:bodyPr lIns="44999" tIns="44999" rIns="44999" bIns="44999" anchor="t"/>
          <a:lstStyle>
            <a:lvl1pPr defTabSz="457200">
              <a:lnSpc>
                <a:spcPct val="93000"/>
              </a:lnSpc>
              <a:defRPr sz="3200" b="1">
                <a:solidFill>
                  <a:srgbClr val="464646"/>
                </a:solidFill>
                <a:latin typeface="Lucida Sans Unicode"/>
                <a:ea typeface="Lucida Sans Unicode"/>
                <a:cs typeface="Lucida Sans Unicode"/>
                <a:sym typeface="Lucida Sans Unicode"/>
              </a:defRPr>
            </a:lvl1pPr>
          </a:lstStyle>
          <a:p>
            <a:r>
              <a:t>Kahneman</a:t>
            </a:r>
          </a:p>
        </p:txBody>
      </p:sp>
      <p:sp>
        <p:nvSpPr>
          <p:cNvPr id="5" name="Slide Number">
            <a:extLst>
              <a:ext uri="{FF2B5EF4-FFF2-40B4-BE49-F238E27FC236}">
                <a16:creationId xmlns:a16="http://schemas.microsoft.com/office/drawing/2014/main" id="{26E26367-524A-4488-9110-7161E458CDED}"/>
              </a:ext>
            </a:extLst>
          </p:cNvPr>
          <p:cNvSpPr txBox="1">
            <a:spLocks/>
          </p:cNvSpPr>
          <p:nvPr/>
        </p:nvSpPr>
        <p:spPr>
          <a:xfrm>
            <a:off x="8040216" y="6400800"/>
            <a:ext cx="282929"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4999" tIns="44999" rIns="44999" bIns="44999"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93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50</a:t>
            </a:fld>
            <a:endParaRPr lang="en-US" dirty="0"/>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7" name="Image" descr="Image"/>
          <p:cNvPicPr>
            <a:picLocks noChangeAspect="1"/>
          </p:cNvPicPr>
          <p:nvPr/>
        </p:nvPicPr>
        <p:blipFill>
          <a:blip r:embed="rId2" cstate="print">
            <a:extLst/>
          </a:blip>
          <a:stretch>
            <a:fillRect/>
          </a:stretch>
        </p:blipFill>
        <p:spPr>
          <a:xfrm>
            <a:off x="1143000" y="0"/>
            <a:ext cx="6858000" cy="6858000"/>
          </a:xfrm>
          <a:prstGeom prst="rect">
            <a:avLst/>
          </a:prstGeom>
          <a:ln w="12700">
            <a:miter lim="400000"/>
          </a:ln>
        </p:spPr>
      </p:pic>
      <p:pic>
        <p:nvPicPr>
          <p:cNvPr id="1918" name="Image" descr="Image"/>
          <p:cNvPicPr>
            <a:picLocks noChangeAspect="1"/>
          </p:cNvPicPr>
          <p:nvPr/>
        </p:nvPicPr>
        <p:blipFill>
          <a:blip r:embed="rId3" cstate="print">
            <a:extLst/>
          </a:blip>
          <a:srcRect b="15561"/>
          <a:stretch>
            <a:fillRect/>
          </a:stretch>
        </p:blipFill>
        <p:spPr>
          <a:xfrm>
            <a:off x="3128264" y="758031"/>
            <a:ext cx="3072267" cy="5341894"/>
          </a:xfrm>
          <a:prstGeom prst="rect">
            <a:avLst/>
          </a:prstGeom>
          <a:ln w="12700">
            <a:miter lim="400000"/>
          </a:ln>
        </p:spPr>
      </p:pic>
      <p:sp>
        <p:nvSpPr>
          <p:cNvPr id="1919" name="Hunt"/>
          <p:cNvSpPr txBox="1">
            <a:spLocks noGrp="1"/>
          </p:cNvSpPr>
          <p:nvPr>
            <p:ph type="title" idx="4294967295"/>
          </p:nvPr>
        </p:nvSpPr>
        <p:spPr>
          <a:xfrm>
            <a:off x="-2" y="48305"/>
            <a:ext cx="9144004" cy="1052513"/>
          </a:xfrm>
          <a:prstGeom prst="rect">
            <a:avLst/>
          </a:prstGeom>
        </p:spPr>
        <p:txBody>
          <a:bodyPr lIns="44999" tIns="44999" rIns="44999" bIns="44999" anchor="t"/>
          <a:lstStyle>
            <a:lvl1pPr defTabSz="457200">
              <a:lnSpc>
                <a:spcPct val="93000"/>
              </a:lnSpc>
              <a:defRPr sz="3200" b="1">
                <a:solidFill>
                  <a:srgbClr val="464646"/>
                </a:solidFill>
                <a:latin typeface="Lucida Sans Unicode"/>
                <a:ea typeface="Lucida Sans Unicode"/>
                <a:cs typeface="Lucida Sans Unicode"/>
                <a:sym typeface="Lucida Sans Unicode"/>
              </a:defRPr>
            </a:lvl1pPr>
          </a:lstStyle>
          <a:p>
            <a:r>
              <a:t>Hunt</a:t>
            </a:r>
          </a:p>
        </p:txBody>
      </p:sp>
      <p:sp>
        <p:nvSpPr>
          <p:cNvPr id="5" name="Slide Number">
            <a:extLst>
              <a:ext uri="{FF2B5EF4-FFF2-40B4-BE49-F238E27FC236}">
                <a16:creationId xmlns:a16="http://schemas.microsoft.com/office/drawing/2014/main" id="{794A30E4-D21E-4F81-9A8F-E452FAEC0EC5}"/>
              </a:ext>
            </a:extLst>
          </p:cNvPr>
          <p:cNvSpPr txBox="1">
            <a:spLocks/>
          </p:cNvSpPr>
          <p:nvPr/>
        </p:nvSpPr>
        <p:spPr>
          <a:xfrm>
            <a:off x="8040216" y="6400800"/>
            <a:ext cx="282929" cy="279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4999" tIns="44999" rIns="44999" bIns="44999"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93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US" smtClean="0"/>
              <a:pPr/>
              <a:t>51</a:t>
            </a:fld>
            <a:endParaRPr lang="en-US" dirty="0"/>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1" name="Double-click to edit"/>
          <p:cNvSpPr txBox="1">
            <a:spLocks noGrp="1"/>
          </p:cNvSpPr>
          <p:nvPr>
            <p:ph type="title" idx="4294967295"/>
          </p:nvPr>
        </p:nvSpPr>
        <p:spPr>
          <a:xfrm>
            <a:off x="457200" y="274637"/>
            <a:ext cx="8229600" cy="1143001"/>
          </a:xfrm>
          <a:prstGeom prst="rect">
            <a:avLst/>
          </a:prstGeom>
        </p:spPr>
        <p:txBody>
          <a:bodyPr lIns="45718" tIns="45718" rIns="45718" bIns="45718"/>
          <a:lstStyle/>
          <a:p>
            <a:pPr defTabSz="457200"/>
            <a:endParaRPr/>
          </a:p>
        </p:txBody>
      </p:sp>
      <p:pic>
        <p:nvPicPr>
          <p:cNvPr id="1922" name="image.jpeg" descr="image.jpeg"/>
          <p:cNvPicPr>
            <a:picLocks noChangeAspect="1"/>
          </p:cNvPicPr>
          <p:nvPr/>
        </p:nvPicPr>
        <p:blipFill>
          <a:blip r:embed="rId2" cstate="print">
            <a:extLst/>
          </a:blip>
          <a:stretch>
            <a:fillRect/>
          </a:stretch>
        </p:blipFill>
        <p:spPr>
          <a:xfrm>
            <a:off x="0" y="0"/>
            <a:ext cx="9178925" cy="6858000"/>
          </a:xfrm>
          <a:prstGeom prst="rect">
            <a:avLst/>
          </a:prstGeom>
          <a:ln w="12700">
            <a:miter lim="400000"/>
          </a:ln>
        </p:spPr>
      </p:pic>
      <p:sp>
        <p:nvSpPr>
          <p:cNvPr id="1923" name="Circle"/>
          <p:cNvSpPr/>
          <p:nvPr/>
        </p:nvSpPr>
        <p:spPr>
          <a:xfrm>
            <a:off x="4178300" y="1485900"/>
            <a:ext cx="228600" cy="228600"/>
          </a:xfrm>
          <a:prstGeom prst="ellipse">
            <a:avLst/>
          </a:prstGeom>
          <a:gradFill>
            <a:gsLst>
              <a:gs pos="0">
                <a:srgbClr val="FF9A99"/>
              </a:gs>
              <a:gs pos="100000">
                <a:srgbClr val="D1403C"/>
              </a:gs>
            </a:gsLst>
            <a:lin ang="5400000"/>
          </a:gradFill>
          <a:ln>
            <a:solidFill>
              <a:srgbClr val="BE4B48"/>
            </a:solidFill>
          </a:ln>
          <a:effectLst>
            <a:outerShdw blurRad="38100" dist="23000" dir="5400000" rotWithShape="0">
              <a:srgbClr val="000000">
                <a:alpha val="34999"/>
              </a:srgbClr>
            </a:outerShdw>
          </a:effectLst>
        </p:spPr>
        <p:txBody>
          <a:bodyPr lIns="0" tIns="0" rIns="0" bIns="0" anchor="ctr"/>
          <a:lstStyle/>
          <a:p>
            <a:pPr algn="ctr" defTabSz="457200">
              <a:defRPr>
                <a:solidFill>
                  <a:srgbClr val="FFFFFF"/>
                </a:solidFill>
              </a:defRPr>
            </a:pPr>
            <a:endParaRPr/>
          </a:p>
        </p:txBody>
      </p:sp>
      <p:sp>
        <p:nvSpPr>
          <p:cNvPr id="1925" name="Special Acknowledgements to: Simon Aglionby, Georgi Gaydadjiev, Itay Greenspon, and Nemanja Trifunovic…"/>
          <p:cNvSpPr txBox="1"/>
          <p:nvPr/>
        </p:nvSpPr>
        <p:spPr>
          <a:xfrm>
            <a:off x="198120" y="5105400"/>
            <a:ext cx="8595360" cy="9541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sz="1400">
                <a:latin typeface="Arial"/>
                <a:ea typeface="Arial"/>
                <a:cs typeface="Arial"/>
                <a:sym typeface="Arial"/>
              </a:defRPr>
            </a:pPr>
            <a:r>
              <a:rPr dirty="0"/>
              <a:t>Special Acknowledgements to: </a:t>
            </a:r>
            <a:br>
              <a:rPr lang="en-US" dirty="0"/>
            </a:br>
            <a:r>
              <a:rPr dirty="0"/>
              <a:t>Simon </a:t>
            </a:r>
            <a:r>
              <a:rPr dirty="0" err="1"/>
              <a:t>Aglionby</a:t>
            </a:r>
            <a:r>
              <a:rPr dirty="0"/>
              <a:t>, </a:t>
            </a:r>
            <a:r>
              <a:rPr dirty="0" err="1"/>
              <a:t>Georgi</a:t>
            </a:r>
            <a:r>
              <a:rPr dirty="0"/>
              <a:t> </a:t>
            </a:r>
            <a:r>
              <a:rPr dirty="0" err="1"/>
              <a:t>Gaydadjiev</a:t>
            </a:r>
            <a:r>
              <a:rPr dirty="0"/>
              <a:t>, </a:t>
            </a:r>
            <a:r>
              <a:rPr dirty="0" err="1"/>
              <a:t>Itay</a:t>
            </a:r>
            <a:r>
              <a:rPr dirty="0"/>
              <a:t> </a:t>
            </a:r>
            <a:r>
              <a:rPr dirty="0" err="1"/>
              <a:t>Greenspon</a:t>
            </a:r>
            <a:r>
              <a:rPr dirty="0"/>
              <a:t>, and </a:t>
            </a:r>
            <a:r>
              <a:rPr dirty="0" err="1"/>
              <a:t>Nemanja</a:t>
            </a:r>
            <a:r>
              <a:rPr dirty="0"/>
              <a:t> </a:t>
            </a:r>
            <a:r>
              <a:rPr dirty="0" err="1"/>
              <a:t>Trifunovic</a:t>
            </a:r>
            <a:endParaRPr dirty="0"/>
          </a:p>
          <a:p>
            <a:pPr>
              <a:defRPr sz="1400">
                <a:latin typeface="Arial"/>
                <a:ea typeface="Arial"/>
                <a:cs typeface="Arial"/>
                <a:sym typeface="Arial"/>
              </a:defRPr>
            </a:pPr>
            <a:endParaRPr dirty="0"/>
          </a:p>
          <a:p>
            <a:pPr>
              <a:defRPr sz="1400">
                <a:solidFill>
                  <a:srgbClr val="FF0000"/>
                </a:solidFill>
                <a:latin typeface="Arial"/>
                <a:ea typeface="Arial"/>
                <a:cs typeface="Arial"/>
                <a:sym typeface="Arial"/>
              </a:defRPr>
            </a:pPr>
            <a:r>
              <a:rPr dirty="0"/>
              <a:t>IF(2012)=3.80</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7" name="Double-click to edit"/>
          <p:cNvSpPr txBox="1">
            <a:spLocks noGrp="1"/>
          </p:cNvSpPr>
          <p:nvPr>
            <p:ph type="title" idx="4294967295"/>
          </p:nvPr>
        </p:nvSpPr>
        <p:spPr>
          <a:xfrm>
            <a:off x="457200" y="274637"/>
            <a:ext cx="8229600" cy="1143001"/>
          </a:xfrm>
          <a:prstGeom prst="rect">
            <a:avLst/>
          </a:prstGeom>
        </p:spPr>
        <p:txBody>
          <a:bodyPr lIns="45718" tIns="45718" rIns="45718" bIns="45718"/>
          <a:lstStyle/>
          <a:p>
            <a:pPr defTabSz="457200"/>
            <a:endParaRPr/>
          </a:p>
        </p:txBody>
      </p:sp>
      <p:sp>
        <p:nvSpPr>
          <p:cNvPr id="1928" name="IF (2007) = 15"/>
          <p:cNvSpPr txBox="1">
            <a:spLocks noGrp="1"/>
          </p:cNvSpPr>
          <p:nvPr>
            <p:ph type="body" sz="quarter" idx="4294967295"/>
          </p:nvPr>
        </p:nvSpPr>
        <p:spPr>
          <a:xfrm>
            <a:off x="457200" y="5989637"/>
            <a:ext cx="8229600" cy="563565"/>
          </a:xfrm>
          <a:prstGeom prst="rect">
            <a:avLst/>
          </a:prstGeom>
        </p:spPr>
        <p:txBody>
          <a:bodyPr lIns="45718" tIns="45718" rIns="45718" bIns="45718">
            <a:normAutofit lnSpcReduction="10000"/>
          </a:bodyPr>
          <a:lstStyle>
            <a:lvl1pPr algn="ctr" defTabSz="457200">
              <a:buSzTx/>
              <a:buNone/>
              <a:defRPr>
                <a:solidFill>
                  <a:srgbClr val="FF0000"/>
                </a:solidFill>
              </a:defRPr>
            </a:lvl1pPr>
          </a:lstStyle>
          <a:p>
            <a:r>
              <a:t>IF (2007) = 15</a:t>
            </a:r>
          </a:p>
        </p:txBody>
      </p:sp>
      <p:pic>
        <p:nvPicPr>
          <p:cNvPr id="1930" name="C:\Users\nenadko\Documents\wiki.png" descr="C:\Users\nenadko\Documents\wiki.png"/>
          <p:cNvPicPr>
            <a:picLocks noChangeAspect="1"/>
          </p:cNvPicPr>
          <p:nvPr/>
        </p:nvPicPr>
        <p:blipFill>
          <a:blip r:embed="rId2" cstate="print">
            <a:extLst/>
          </a:blip>
          <a:stretch>
            <a:fillRect/>
          </a:stretch>
        </p:blipFill>
        <p:spPr>
          <a:xfrm>
            <a:off x="0" y="873125"/>
            <a:ext cx="9144000" cy="5111750"/>
          </a:xfrm>
          <a:prstGeom prst="rect">
            <a:avLst/>
          </a:prstGeom>
          <a:ln w="12700">
            <a:miter lim="400000"/>
          </a:ln>
        </p:spPr>
      </p:pic>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2" name="Essence: Feynman Enabled by Prigogine"/>
          <p:cNvSpPr txBox="1">
            <a:spLocks noGrp="1"/>
          </p:cNvSpPr>
          <p:nvPr>
            <p:ph type="title" idx="4294967295"/>
          </p:nvPr>
        </p:nvSpPr>
        <p:spPr>
          <a:xfrm>
            <a:off x="228600" y="274637"/>
            <a:ext cx="8686800" cy="1143001"/>
          </a:xfrm>
          <a:prstGeom prst="rect">
            <a:avLst/>
          </a:prstGeom>
        </p:spPr>
        <p:txBody>
          <a:bodyPr lIns="45718" tIns="45718" rIns="45718" bIns="45718"/>
          <a:lstStyle>
            <a:lvl1pPr defTabSz="457200">
              <a:defRPr sz="4000"/>
            </a:lvl1pPr>
          </a:lstStyle>
          <a:p>
            <a:r>
              <a:t>Essence: Feynman Enabled by Prigogine</a:t>
            </a:r>
          </a:p>
        </p:txBody>
      </p:sp>
      <p:sp>
        <p:nvSpPr>
          <p:cNvPr id="1933" name="TALU possible at zero power (Arithmetic+Logic)…"/>
          <p:cNvSpPr txBox="1">
            <a:spLocks noGrp="1"/>
          </p:cNvSpPr>
          <p:nvPr>
            <p:ph type="body" idx="4294967295"/>
          </p:nvPr>
        </p:nvSpPr>
        <p:spPr>
          <a:xfrm>
            <a:off x="457200" y="1371600"/>
            <a:ext cx="8686800" cy="4525963"/>
          </a:xfrm>
          <a:prstGeom prst="rect">
            <a:avLst/>
          </a:prstGeom>
        </p:spPr>
        <p:txBody>
          <a:bodyPr lIns="45718" tIns="45718" rIns="45718" bIns="45718"/>
          <a:lstStyle/>
          <a:p>
            <a:pPr defTabSz="457200"/>
            <a:r>
              <a:t>TALU possible at zero power (Arithmetic+Logic)</a:t>
            </a:r>
          </a:p>
          <a:p>
            <a:pPr defTabSz="457200"/>
            <a:r>
              <a:t>TCOMM not possible at zero power (MEM+MPS)</a:t>
            </a:r>
          </a:p>
        </p:txBody>
      </p:sp>
      <p:pic>
        <p:nvPicPr>
          <p:cNvPr id="1949" name="C:\1nenad\Untitled.png" descr="C:\1nenad\Untitled.png"/>
          <p:cNvPicPr>
            <a:picLocks noChangeAspect="1"/>
          </p:cNvPicPr>
          <p:nvPr/>
        </p:nvPicPr>
        <p:blipFill>
          <a:blip r:embed="rId2" cstate="print">
            <a:extLst/>
          </a:blip>
          <a:stretch>
            <a:fillRect/>
          </a:stretch>
        </p:blipFill>
        <p:spPr>
          <a:xfrm>
            <a:off x="4724400" y="2927350"/>
            <a:ext cx="3886200" cy="3473450"/>
          </a:xfrm>
          <a:prstGeom prst="rect">
            <a:avLst/>
          </a:prstGeom>
          <a:ln w="12700">
            <a:miter lim="400000"/>
          </a:ln>
        </p:spPr>
      </p:pic>
      <p:pic>
        <p:nvPicPr>
          <p:cNvPr id="21" name="Picture 20">
            <a:extLst>
              <a:ext uri="{FF2B5EF4-FFF2-40B4-BE49-F238E27FC236}">
                <a16:creationId xmlns:a16="http://schemas.microsoft.com/office/drawing/2014/main" id="{DC2B484D-2407-4707-8742-4CE76789BF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049" y="3017760"/>
            <a:ext cx="2385477" cy="3327113"/>
          </a:xfrm>
          <a:prstGeom prst="rect">
            <a:avLst/>
          </a:prstGeom>
        </p:spPr>
      </p:pic>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2" name="Essence: Feynman"/>
          <p:cNvSpPr txBox="1">
            <a:spLocks noGrp="1"/>
          </p:cNvSpPr>
          <p:nvPr>
            <p:ph type="title" idx="4294967295"/>
          </p:nvPr>
        </p:nvSpPr>
        <p:spPr>
          <a:xfrm>
            <a:off x="457200" y="274637"/>
            <a:ext cx="8229600" cy="1143001"/>
          </a:xfrm>
          <a:prstGeom prst="rect">
            <a:avLst/>
          </a:prstGeom>
        </p:spPr>
        <p:txBody>
          <a:bodyPr lIns="45718" tIns="45718" rIns="45718" bIns="45718"/>
          <a:lstStyle>
            <a:lvl1pPr defTabSz="457200"/>
          </a:lstStyle>
          <a:p>
            <a:r>
              <a:t>Essence: Feynman</a:t>
            </a:r>
          </a:p>
        </p:txBody>
      </p:sp>
      <p:sp>
        <p:nvSpPr>
          <p:cNvPr id="1953" name="TALU possible at zero power (Arithmetic+Logic)…"/>
          <p:cNvSpPr txBox="1">
            <a:spLocks noGrp="1"/>
          </p:cNvSpPr>
          <p:nvPr>
            <p:ph type="body" idx="4294967295"/>
          </p:nvPr>
        </p:nvSpPr>
        <p:spPr>
          <a:xfrm>
            <a:off x="457200" y="1371600"/>
            <a:ext cx="8686800" cy="4525963"/>
          </a:xfrm>
          <a:prstGeom prst="rect">
            <a:avLst/>
          </a:prstGeom>
        </p:spPr>
        <p:txBody>
          <a:bodyPr lIns="45718" tIns="45718" rIns="45718" bIns="45718"/>
          <a:lstStyle/>
          <a:p>
            <a:pPr defTabSz="457200"/>
            <a:r>
              <a:t>TALU possible at zero power (Arithmetic+Logic)</a:t>
            </a:r>
          </a:p>
          <a:p>
            <a:pPr defTabSz="457200"/>
            <a:r>
              <a:t>TCOMM not possible at zero power (MEM+MPS)</a:t>
            </a:r>
          </a:p>
        </p:txBody>
      </p:sp>
      <p:pic>
        <p:nvPicPr>
          <p:cNvPr id="1970" name="C:\1nenad\Untitled.png" descr="C:\1nenad\Untitled.png"/>
          <p:cNvPicPr>
            <a:picLocks noChangeAspect="1"/>
          </p:cNvPicPr>
          <p:nvPr/>
        </p:nvPicPr>
        <p:blipFill>
          <a:blip r:embed="rId2" cstate="print">
            <a:extLst/>
          </a:blip>
          <a:stretch>
            <a:fillRect/>
          </a:stretch>
        </p:blipFill>
        <p:spPr>
          <a:xfrm>
            <a:off x="4724400" y="2927350"/>
            <a:ext cx="3886200" cy="3473450"/>
          </a:xfrm>
          <a:prstGeom prst="rect">
            <a:avLst/>
          </a:prstGeom>
          <a:ln w="12700">
            <a:miter lim="400000"/>
          </a:ln>
        </p:spPr>
      </p:pic>
      <p:pic>
        <p:nvPicPr>
          <p:cNvPr id="3" name="Picture 2">
            <a:extLst>
              <a:ext uri="{FF2B5EF4-FFF2-40B4-BE49-F238E27FC236}">
                <a16:creationId xmlns:a16="http://schemas.microsoft.com/office/drawing/2014/main" id="{9DB44D50-F211-4EEC-8DD9-39E70E3D5A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049" y="3017760"/>
            <a:ext cx="2385477" cy="3327113"/>
          </a:xfrm>
          <a:prstGeom prst="rect">
            <a:avLst/>
          </a:prstGeom>
        </p:spPr>
      </p:pic>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2" name="Essence: Feynman"/>
          <p:cNvSpPr txBox="1">
            <a:spLocks noGrp="1"/>
          </p:cNvSpPr>
          <p:nvPr>
            <p:ph type="title" idx="4294967295"/>
          </p:nvPr>
        </p:nvSpPr>
        <p:spPr>
          <a:xfrm>
            <a:off x="457200" y="274637"/>
            <a:ext cx="8229600" cy="1143001"/>
          </a:xfrm>
          <a:prstGeom prst="rect">
            <a:avLst/>
          </a:prstGeom>
        </p:spPr>
        <p:txBody>
          <a:bodyPr lIns="45718" tIns="45718" rIns="45718" bIns="45718"/>
          <a:lstStyle>
            <a:lvl1pPr defTabSz="457200"/>
          </a:lstStyle>
          <a:p>
            <a:r>
              <a:rPr dirty="0"/>
              <a:t>Essence: Feynman</a:t>
            </a:r>
          </a:p>
        </p:txBody>
      </p:sp>
      <p:sp>
        <p:nvSpPr>
          <p:cNvPr id="1973" name="TALU possible at zero power (Arithmetic+Logic)…"/>
          <p:cNvSpPr txBox="1">
            <a:spLocks noGrp="1"/>
          </p:cNvSpPr>
          <p:nvPr>
            <p:ph type="body" idx="4294967295"/>
          </p:nvPr>
        </p:nvSpPr>
        <p:spPr>
          <a:xfrm>
            <a:off x="457200" y="1371600"/>
            <a:ext cx="8686800" cy="4525963"/>
          </a:xfrm>
          <a:prstGeom prst="rect">
            <a:avLst/>
          </a:prstGeom>
        </p:spPr>
        <p:txBody>
          <a:bodyPr lIns="45718" tIns="45718" rIns="45718" bIns="45718"/>
          <a:lstStyle/>
          <a:p>
            <a:pPr defTabSz="457200"/>
            <a:r>
              <a:t>TALU possible at zero power (Arithmetic+Logic)</a:t>
            </a:r>
          </a:p>
          <a:p>
            <a:pPr defTabSz="457200"/>
            <a:r>
              <a:t>TCOMM not possible at zero power (MEM+MPS)</a:t>
            </a:r>
          </a:p>
        </p:txBody>
      </p:sp>
      <p:pic>
        <p:nvPicPr>
          <p:cNvPr id="1989" name="C:\1nenad\Untitled.png" descr="C:\1nenad\Untitled.png"/>
          <p:cNvPicPr>
            <a:picLocks noChangeAspect="1"/>
          </p:cNvPicPr>
          <p:nvPr/>
        </p:nvPicPr>
        <p:blipFill>
          <a:blip r:embed="rId2" cstate="print">
            <a:extLst/>
          </a:blip>
          <a:stretch>
            <a:fillRect/>
          </a:stretch>
        </p:blipFill>
        <p:spPr>
          <a:xfrm>
            <a:off x="4724400" y="2927350"/>
            <a:ext cx="838200" cy="3473450"/>
          </a:xfrm>
          <a:prstGeom prst="rect">
            <a:avLst/>
          </a:prstGeom>
          <a:ln w="12700">
            <a:miter lim="400000"/>
          </a:ln>
        </p:spPr>
      </p:pic>
      <p:pic>
        <p:nvPicPr>
          <p:cNvPr id="21" name="Picture 20">
            <a:extLst>
              <a:ext uri="{FF2B5EF4-FFF2-40B4-BE49-F238E27FC236}">
                <a16:creationId xmlns:a16="http://schemas.microsoft.com/office/drawing/2014/main" id="{20064EEC-2B90-4FC7-9293-73C2F6422F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049" y="3017760"/>
            <a:ext cx="2385477" cy="3327113"/>
          </a:xfrm>
          <a:prstGeom prst="rect">
            <a:avLst/>
          </a:prstGeom>
        </p:spPr>
      </p:pic>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2" name="image.png" descr="image.png"/>
          <p:cNvPicPr>
            <a:picLocks noChangeAspect="1"/>
          </p:cNvPicPr>
          <p:nvPr/>
        </p:nvPicPr>
        <p:blipFill>
          <a:blip r:embed="rId2" cstate="print">
            <a:extLst/>
          </a:blip>
          <a:stretch>
            <a:fillRect/>
          </a:stretch>
        </p:blipFill>
        <p:spPr>
          <a:xfrm>
            <a:off x="457200" y="304800"/>
            <a:ext cx="8229600" cy="1079500"/>
          </a:xfrm>
          <a:prstGeom prst="rect">
            <a:avLst/>
          </a:prstGeom>
          <a:ln w="12700">
            <a:miter lim="400000"/>
          </a:ln>
        </p:spPr>
      </p:pic>
      <p:sp>
        <p:nvSpPr>
          <p:cNvPr id="1993" name="a DSL acting as a SuperSet of classical Java: A. A vector of built-in domain-specific classes B. Two sets of variables: SW + HW…"/>
          <p:cNvSpPr txBox="1">
            <a:spLocks noGrp="1"/>
          </p:cNvSpPr>
          <p:nvPr>
            <p:ph type="body" idx="4294967295"/>
          </p:nvPr>
        </p:nvSpPr>
        <p:spPr>
          <a:xfrm>
            <a:off x="457200" y="1752600"/>
            <a:ext cx="8229600" cy="4435475"/>
          </a:xfrm>
          <a:prstGeom prst="rect">
            <a:avLst/>
          </a:prstGeom>
        </p:spPr>
        <p:txBody>
          <a:bodyPr lIns="0" tIns="0" rIns="0" bIns="0" anchor="ctr"/>
          <a:lstStyle/>
          <a:p>
            <a:pPr marL="417495" indent="-473835" defTabSz="832102">
              <a:lnSpc>
                <a:spcPct val="90000"/>
              </a:lnSpc>
              <a:spcBef>
                <a:spcPts val="500"/>
              </a:spcBef>
              <a:buSzTx/>
              <a:buNone/>
              <a:defRPr sz="2000">
                <a:solidFill>
                  <a:srgbClr val="FFFFFF"/>
                </a:solidFill>
                <a:latin typeface="Constantia"/>
                <a:ea typeface="Constantia"/>
                <a:cs typeface="Constantia"/>
                <a:sym typeface="Constantia"/>
              </a:defRPr>
            </a:pPr>
            <a:endParaRPr/>
          </a:p>
          <a:p>
            <a:pPr marL="417495" indent="-473835" defTabSz="832102">
              <a:lnSpc>
                <a:spcPct val="90000"/>
              </a:lnSpc>
              <a:spcBef>
                <a:spcPts val="500"/>
              </a:spcBef>
              <a:buSzTx/>
              <a:buNone/>
              <a:defRPr sz="2000">
                <a:solidFill>
                  <a:srgbClr val="FFFFFF"/>
                </a:solidFill>
                <a:latin typeface="Constantia"/>
                <a:ea typeface="Constantia"/>
                <a:cs typeface="Constantia"/>
                <a:sym typeface="Constantia"/>
              </a:defRPr>
            </a:pPr>
            <a:r>
              <a:t>a DSL acting as a SuperSet of classical Java:</a:t>
            </a:r>
            <a:br/>
            <a:r>
              <a:t>A. A vector of built-in domain-specific classes</a:t>
            </a:r>
            <a:br/>
            <a:r>
              <a:t>B. Two sets of variables: SW + HW</a:t>
            </a:r>
          </a:p>
          <a:p>
            <a:pPr marL="417495" indent="-473835" defTabSz="832102">
              <a:lnSpc>
                <a:spcPct val="90000"/>
              </a:lnSpc>
              <a:spcBef>
                <a:spcPts val="500"/>
              </a:spcBef>
              <a:buSzTx/>
              <a:buNone/>
              <a:defRPr sz="2000">
                <a:solidFill>
                  <a:srgbClr val="FFFFFF"/>
                </a:solidFill>
                <a:latin typeface="Constantia"/>
                <a:ea typeface="Constantia"/>
                <a:cs typeface="Constantia"/>
                <a:sym typeface="Constantia"/>
              </a:defRPr>
            </a:pPr>
            <a:endParaRPr/>
          </a:p>
          <a:p>
            <a:pPr marL="417495" indent="-473835" defTabSz="832102">
              <a:lnSpc>
                <a:spcPct val="90000"/>
              </a:lnSpc>
              <a:spcBef>
                <a:spcPts val="500"/>
              </a:spcBef>
              <a:buSzTx/>
              <a:buNone/>
              <a:defRPr sz="2000">
                <a:solidFill>
                  <a:srgbClr val="C00000"/>
                </a:solidFill>
                <a:latin typeface="Constantia"/>
                <a:ea typeface="Constantia"/>
                <a:cs typeface="Constantia"/>
                <a:sym typeface="Constantia"/>
              </a:defRPr>
            </a:pPr>
            <a:r>
              <a:t>MaxJ is a SubSet of OpenSPL,</a:t>
            </a:r>
          </a:p>
          <a:p>
            <a:pPr marL="417495" indent="-473835" defTabSz="832102">
              <a:lnSpc>
                <a:spcPct val="90000"/>
              </a:lnSpc>
              <a:spcBef>
                <a:spcPts val="500"/>
              </a:spcBef>
              <a:buSzTx/>
              <a:buNone/>
              <a:defRPr sz="2000">
                <a:solidFill>
                  <a:srgbClr val="C00000"/>
                </a:solidFill>
                <a:latin typeface="Constantia"/>
                <a:ea typeface="Constantia"/>
                <a:cs typeface="Constantia"/>
                <a:sym typeface="Constantia"/>
              </a:defRPr>
            </a:pPr>
            <a:r>
              <a:t>created by the Imperial-Stanford-Tokyo-Tsinghua consortium.</a:t>
            </a:r>
          </a:p>
          <a:p>
            <a:pPr marL="417495" indent="-473835" defTabSz="832102">
              <a:lnSpc>
                <a:spcPct val="90000"/>
              </a:lnSpc>
              <a:spcBef>
                <a:spcPts val="500"/>
              </a:spcBef>
              <a:buSzTx/>
              <a:buNone/>
              <a:defRPr sz="2000">
                <a:solidFill>
                  <a:srgbClr val="FFFFFF"/>
                </a:solidFill>
                <a:latin typeface="Constantia"/>
                <a:ea typeface="Constantia"/>
                <a:cs typeface="Constantia"/>
                <a:sym typeface="Constantia"/>
              </a:defRPr>
            </a:pPr>
            <a:endParaRPr/>
          </a:p>
          <a:p>
            <a:pPr marL="417495" indent="-473835" defTabSz="832102">
              <a:lnSpc>
                <a:spcPct val="90000"/>
              </a:lnSpc>
              <a:spcBef>
                <a:spcPts val="500"/>
              </a:spcBef>
              <a:buSzTx/>
              <a:buNone/>
              <a:defRPr sz="2000">
                <a:solidFill>
                  <a:srgbClr val="FFFFFF"/>
                </a:solidFill>
                <a:latin typeface="Constantia"/>
                <a:ea typeface="Constantia"/>
                <a:cs typeface="Constantia"/>
                <a:sym typeface="Constantia"/>
              </a:defRPr>
            </a:pPr>
            <a:r>
              <a:t>Possible Future Mutations of OpenSPL:</a:t>
            </a:r>
            <a:br/>
            <a:r>
              <a:t>MaxPython and/or MaxR</a:t>
            </a:r>
            <a:br/>
            <a:r>
              <a:t>(lower Kolmogorov complexity)</a:t>
            </a:r>
            <a:br/>
            <a:r>
              <a:t>MaxHaskel and/or MaxScala</a:t>
            </a:r>
            <a:br/>
            <a:r>
              <a:t>(easier extension to approximate computing).</a:t>
            </a:r>
          </a:p>
        </p:txBody>
      </p:sp>
      <p:sp>
        <p:nvSpPr>
          <p:cNvPr id="1995" name="MaxJ, the Maxeler Java,"/>
          <p:cNvSpPr txBox="1"/>
          <p:nvPr/>
        </p:nvSpPr>
        <p:spPr>
          <a:xfrm>
            <a:off x="457200" y="1786819"/>
            <a:ext cx="8229600" cy="406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marL="458787" indent="-520699">
              <a:spcBef>
                <a:spcPts val="600"/>
              </a:spcBef>
              <a:defRPr sz="2400">
                <a:solidFill>
                  <a:srgbClr val="FFFFFF"/>
                </a:solidFill>
                <a:latin typeface="Constantia"/>
                <a:ea typeface="Constantia"/>
                <a:cs typeface="Constantia"/>
                <a:sym typeface="Constantia"/>
              </a:defRPr>
            </a:lvl1pPr>
          </a:lstStyle>
          <a:p>
            <a:r>
              <a:t>MaxJ, the Maxeler Java,</a:t>
            </a: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7" name="image.png" descr="image.png"/>
          <p:cNvPicPr>
            <a:picLocks noChangeAspect="1"/>
          </p:cNvPicPr>
          <p:nvPr/>
        </p:nvPicPr>
        <p:blipFill>
          <a:blip r:embed="rId2" cstate="print">
            <a:extLst/>
          </a:blip>
          <a:stretch>
            <a:fillRect/>
          </a:stretch>
        </p:blipFill>
        <p:spPr>
          <a:xfrm>
            <a:off x="304800" y="304800"/>
            <a:ext cx="8686800" cy="1079500"/>
          </a:xfrm>
          <a:prstGeom prst="rect">
            <a:avLst/>
          </a:prstGeom>
          <a:ln w="12700">
            <a:miter lim="400000"/>
          </a:ln>
        </p:spPr>
      </p:pic>
      <p:sp>
        <p:nvSpPr>
          <p:cNvPr id="1998" name="Note: Small approximations in one domain…"/>
          <p:cNvSpPr txBox="1">
            <a:spLocks noGrp="1"/>
          </p:cNvSpPr>
          <p:nvPr>
            <p:ph type="body" idx="4294967295"/>
          </p:nvPr>
        </p:nvSpPr>
        <p:spPr>
          <a:xfrm>
            <a:off x="457200" y="1752600"/>
            <a:ext cx="8229600" cy="4435475"/>
          </a:xfrm>
          <a:prstGeom prst="rect">
            <a:avLst/>
          </a:prstGeom>
        </p:spPr>
        <p:txBody>
          <a:bodyPr lIns="0" tIns="0" rIns="0" bIns="0" anchor="ctr"/>
          <a:lstStyle/>
          <a:p>
            <a:pPr marL="449610" indent="-510284" defTabSz="896111">
              <a:lnSpc>
                <a:spcPct val="80000"/>
              </a:lnSpc>
              <a:spcBef>
                <a:spcPts val="500"/>
              </a:spcBef>
              <a:buSzTx/>
              <a:buNone/>
              <a:defRPr sz="2100">
                <a:solidFill>
                  <a:srgbClr val="FFFFFF"/>
                </a:solidFill>
                <a:latin typeface="Constantia"/>
                <a:ea typeface="Constantia"/>
                <a:cs typeface="Constantia"/>
                <a:sym typeface="Constantia"/>
              </a:defRPr>
            </a:pPr>
            <a:r>
              <a:t>Note: Small approximations in one domain </a:t>
            </a:r>
          </a:p>
          <a:p>
            <a:pPr marL="449610" indent="-510284" defTabSz="896111">
              <a:lnSpc>
                <a:spcPct val="80000"/>
              </a:lnSpc>
              <a:spcBef>
                <a:spcPts val="500"/>
              </a:spcBef>
              <a:buSzTx/>
              <a:buNone/>
              <a:defRPr sz="2100">
                <a:solidFill>
                  <a:srgbClr val="FFFFFF"/>
                </a:solidFill>
                <a:latin typeface="Constantia"/>
                <a:ea typeface="Constantia"/>
                <a:cs typeface="Constantia"/>
                <a:sym typeface="Constantia"/>
              </a:defRPr>
            </a:pPr>
            <a:r>
              <a:t>may bring large benefits in another domain</a:t>
            </a:r>
          </a:p>
          <a:p>
            <a:pPr marL="449610" indent="-510284" defTabSz="896111">
              <a:lnSpc>
                <a:spcPct val="80000"/>
              </a:lnSpc>
              <a:spcBef>
                <a:spcPts val="500"/>
              </a:spcBef>
              <a:buSzTx/>
              <a:buNone/>
              <a:defRPr sz="2100">
                <a:solidFill>
                  <a:srgbClr val="FFFFFF"/>
                </a:solidFill>
                <a:latin typeface="Constantia"/>
                <a:ea typeface="Constantia"/>
                <a:cs typeface="Constantia"/>
                <a:sym typeface="Constantia"/>
              </a:defRPr>
            </a:pPr>
            <a:endParaRPr/>
          </a:p>
          <a:p>
            <a:pPr marL="449610" indent="-510284" defTabSz="896111">
              <a:lnSpc>
                <a:spcPct val="80000"/>
              </a:lnSpc>
              <a:spcBef>
                <a:spcPts val="500"/>
              </a:spcBef>
              <a:buSzTx/>
              <a:buNone/>
              <a:defRPr sz="2100">
                <a:solidFill>
                  <a:srgbClr val="FFFFFF"/>
                </a:solidFill>
                <a:latin typeface="Constantia"/>
                <a:ea typeface="Constantia"/>
                <a:cs typeface="Constantia"/>
                <a:sym typeface="Constantia"/>
              </a:defRPr>
            </a:pPr>
            <a:r>
              <a:t>Example: Weather forecast</a:t>
            </a:r>
          </a:p>
          <a:p>
            <a:pPr marL="449610" indent="-510284" defTabSz="896111">
              <a:lnSpc>
                <a:spcPct val="80000"/>
              </a:lnSpc>
              <a:spcBef>
                <a:spcPts val="500"/>
              </a:spcBef>
              <a:buSzTx/>
              <a:buNone/>
              <a:defRPr sz="2100">
                <a:solidFill>
                  <a:srgbClr val="FFFFFF"/>
                </a:solidFill>
                <a:latin typeface="Constantia"/>
                <a:ea typeface="Constantia"/>
                <a:cs typeface="Constantia"/>
                <a:sym typeface="Constantia"/>
              </a:defRPr>
            </a:pPr>
            <a:endParaRPr/>
          </a:p>
          <a:p>
            <a:pPr marL="449610" indent="-510284" defTabSz="896111">
              <a:lnSpc>
                <a:spcPct val="80000"/>
              </a:lnSpc>
              <a:spcBef>
                <a:spcPts val="500"/>
              </a:spcBef>
              <a:buSzTx/>
              <a:buNone/>
              <a:defRPr sz="2100">
                <a:solidFill>
                  <a:srgbClr val="C00000"/>
                </a:solidFill>
                <a:latin typeface="Constantia"/>
                <a:ea typeface="Constantia"/>
                <a:cs typeface="Constantia"/>
                <a:sym typeface="Constantia"/>
              </a:defRPr>
            </a:pPr>
            <a:r>
              <a:t>A 15-bit computational precision (rather than the 64-bit precision)</a:t>
            </a:r>
          </a:p>
          <a:p>
            <a:pPr marL="449610" indent="-510284" defTabSz="896111">
              <a:lnSpc>
                <a:spcPct val="80000"/>
              </a:lnSpc>
              <a:spcBef>
                <a:spcPts val="500"/>
              </a:spcBef>
              <a:buSzTx/>
              <a:buNone/>
              <a:defRPr sz="2100">
                <a:solidFill>
                  <a:srgbClr val="C00000"/>
                </a:solidFill>
                <a:latin typeface="Constantia"/>
                <a:ea typeface="Constantia"/>
                <a:cs typeface="Constantia"/>
                <a:sym typeface="Constantia"/>
              </a:defRPr>
            </a:pPr>
            <a:r>
              <a:t>may decrease the forecast precision for only 2%,</a:t>
            </a:r>
          </a:p>
          <a:p>
            <a:pPr marL="449610" indent="-510284" defTabSz="896111">
              <a:lnSpc>
                <a:spcPct val="80000"/>
              </a:lnSpc>
              <a:spcBef>
                <a:spcPts val="500"/>
              </a:spcBef>
              <a:buSzTx/>
              <a:buNone/>
              <a:defRPr sz="2100">
                <a:solidFill>
                  <a:srgbClr val="C00000"/>
                </a:solidFill>
                <a:latin typeface="Constantia"/>
                <a:ea typeface="Constantia"/>
                <a:cs typeface="Constantia"/>
                <a:sym typeface="Constantia"/>
              </a:defRPr>
            </a:pPr>
            <a:r>
              <a:t>and at the same time, </a:t>
            </a:r>
          </a:p>
          <a:p>
            <a:pPr marL="449610" indent="-510284" defTabSz="896111">
              <a:lnSpc>
                <a:spcPct val="80000"/>
              </a:lnSpc>
              <a:spcBef>
                <a:spcPts val="500"/>
              </a:spcBef>
              <a:buSzTx/>
              <a:buNone/>
              <a:defRPr sz="2100">
                <a:solidFill>
                  <a:srgbClr val="C00000"/>
                </a:solidFill>
                <a:latin typeface="Constantia"/>
                <a:ea typeface="Constantia"/>
                <a:cs typeface="Constantia"/>
                <a:sym typeface="Constantia"/>
              </a:defRPr>
            </a:pPr>
            <a:r>
              <a:t>may increase the grid precision 25 times,</a:t>
            </a:r>
          </a:p>
          <a:p>
            <a:pPr marL="449610" indent="-510284" defTabSz="896111">
              <a:lnSpc>
                <a:spcPct val="80000"/>
              </a:lnSpc>
              <a:spcBef>
                <a:spcPts val="500"/>
              </a:spcBef>
              <a:buSzTx/>
              <a:buNone/>
              <a:defRPr sz="2100">
                <a:solidFill>
                  <a:srgbClr val="C00000"/>
                </a:solidFill>
                <a:latin typeface="Constantia"/>
                <a:ea typeface="Constantia"/>
                <a:cs typeface="Constantia"/>
                <a:sym typeface="Constantia"/>
              </a:defRPr>
            </a:pPr>
            <a:r>
              <a:t>and the forecast precision at grid intersections up to 10</a:t>
            </a:r>
            <a:r>
              <a:rPr baseline="29958"/>
              <a:t>4</a:t>
            </a:r>
            <a:r>
              <a:t>.</a:t>
            </a:r>
          </a:p>
          <a:p>
            <a:pPr marL="449610" indent="-510284" defTabSz="896111">
              <a:lnSpc>
                <a:spcPct val="80000"/>
              </a:lnSpc>
              <a:spcBef>
                <a:spcPts val="500"/>
              </a:spcBef>
              <a:buSzTx/>
              <a:buNone/>
              <a:defRPr sz="2100">
                <a:solidFill>
                  <a:srgbClr val="FFFFFF"/>
                </a:solidFill>
                <a:latin typeface="Constantia"/>
                <a:ea typeface="Constantia"/>
                <a:cs typeface="Constantia"/>
                <a:sym typeface="Constantia"/>
              </a:defRPr>
            </a:pPr>
            <a:endParaRPr/>
          </a:p>
          <a:p>
            <a:pPr marL="449610" indent="-510284" defTabSz="896111">
              <a:lnSpc>
                <a:spcPct val="80000"/>
              </a:lnSpc>
              <a:spcBef>
                <a:spcPts val="500"/>
              </a:spcBef>
              <a:buSzTx/>
              <a:buNone/>
              <a:defRPr sz="2100">
                <a:solidFill>
                  <a:srgbClr val="FFFFFF"/>
                </a:solidFill>
                <a:latin typeface="Constantia"/>
                <a:ea typeface="Constantia"/>
                <a:cs typeface="Constantia"/>
                <a:sym typeface="Constantia"/>
              </a:defRPr>
            </a:pPr>
            <a:r>
              <a:t>Easily doable in DataFlow, difficult to do in ControlFlow.</a:t>
            </a:r>
          </a:p>
        </p:txBody>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2" name="Note: Small latencies in time domain…"/>
          <p:cNvSpPr txBox="1">
            <a:spLocks noGrp="1"/>
          </p:cNvSpPr>
          <p:nvPr>
            <p:ph type="body" idx="4294967295"/>
          </p:nvPr>
        </p:nvSpPr>
        <p:spPr>
          <a:xfrm>
            <a:off x="457200" y="1752600"/>
            <a:ext cx="8229600" cy="4435475"/>
          </a:xfrm>
          <a:prstGeom prst="rect">
            <a:avLst/>
          </a:prstGeom>
        </p:spPr>
        <p:txBody>
          <a:bodyPr lIns="0" tIns="0" rIns="0" bIns="0" anchor="ctr"/>
          <a:lstStyle/>
          <a:p>
            <a:pPr marL="458787" indent="-520699">
              <a:spcBef>
                <a:spcPts val="600"/>
              </a:spcBef>
              <a:buSzTx/>
              <a:buNone/>
              <a:defRPr sz="2400">
                <a:solidFill>
                  <a:srgbClr val="FFFFFF"/>
                </a:solidFill>
                <a:latin typeface="Constantia"/>
                <a:ea typeface="Constantia"/>
                <a:cs typeface="Constantia"/>
                <a:sym typeface="Constantia"/>
              </a:defRPr>
            </a:pPr>
            <a:r>
              <a:rPr dirty="0"/>
              <a:t>Note: Small latencies in time domain </a:t>
            </a:r>
          </a:p>
          <a:p>
            <a:pPr marL="458787" indent="-520699">
              <a:spcBef>
                <a:spcPts val="600"/>
              </a:spcBef>
              <a:buSzTx/>
              <a:buNone/>
              <a:defRPr sz="2400">
                <a:solidFill>
                  <a:srgbClr val="FFFFFF"/>
                </a:solidFill>
                <a:latin typeface="Constantia"/>
                <a:ea typeface="Constantia"/>
                <a:cs typeface="Constantia"/>
                <a:sym typeface="Constantia"/>
              </a:defRPr>
            </a:pPr>
            <a:r>
              <a:rPr dirty="0"/>
              <a:t>may bring large benefits in precision domains</a:t>
            </a:r>
          </a:p>
          <a:p>
            <a:pPr marL="458787" indent="-520699">
              <a:spcBef>
                <a:spcPts val="600"/>
              </a:spcBef>
              <a:buSzTx/>
              <a:buNone/>
              <a:defRPr sz="2400">
                <a:solidFill>
                  <a:srgbClr val="FFFFFF"/>
                </a:solidFill>
                <a:latin typeface="Constantia"/>
                <a:ea typeface="Constantia"/>
                <a:cs typeface="Constantia"/>
                <a:sym typeface="Constantia"/>
              </a:defRPr>
            </a:pPr>
            <a:endParaRPr dirty="0"/>
          </a:p>
          <a:p>
            <a:pPr marL="458787" indent="-520699">
              <a:spcBef>
                <a:spcPts val="600"/>
              </a:spcBef>
              <a:buSzTx/>
              <a:buNone/>
              <a:defRPr sz="2400">
                <a:solidFill>
                  <a:srgbClr val="FFFFFF"/>
                </a:solidFill>
                <a:latin typeface="Constantia"/>
                <a:ea typeface="Constantia"/>
                <a:cs typeface="Constantia"/>
                <a:sym typeface="Constantia"/>
              </a:defRPr>
            </a:pPr>
            <a:r>
              <a:rPr dirty="0"/>
              <a:t>Example: Optimal utilization of internal </a:t>
            </a:r>
            <a:r>
              <a:rPr dirty="0" err="1"/>
              <a:t>DataFlow</a:t>
            </a:r>
            <a:r>
              <a:rPr dirty="0"/>
              <a:t> pipelines</a:t>
            </a:r>
          </a:p>
          <a:p>
            <a:pPr marL="458787" indent="-520699">
              <a:spcBef>
                <a:spcPts val="600"/>
              </a:spcBef>
              <a:buSzTx/>
              <a:buNone/>
              <a:defRPr sz="2400">
                <a:solidFill>
                  <a:srgbClr val="FFFFFF"/>
                </a:solidFill>
                <a:latin typeface="Constantia"/>
                <a:ea typeface="Constantia"/>
                <a:cs typeface="Constantia"/>
                <a:sym typeface="Constantia"/>
              </a:defRPr>
            </a:pPr>
            <a:endParaRPr dirty="0"/>
          </a:p>
          <a:p>
            <a:pPr marL="458787" indent="-520699">
              <a:spcBef>
                <a:spcPts val="600"/>
              </a:spcBef>
              <a:buSzTx/>
              <a:buNone/>
              <a:defRPr sz="2400">
                <a:solidFill>
                  <a:srgbClr val="C00000"/>
                </a:solidFill>
                <a:latin typeface="Constantia"/>
                <a:ea typeface="Constantia"/>
                <a:cs typeface="Constantia"/>
                <a:sym typeface="Constantia"/>
              </a:defRPr>
            </a:pPr>
            <a:r>
              <a:rPr dirty="0"/>
              <a:t>Compiler optimizations create internal pipelines </a:t>
            </a:r>
          </a:p>
          <a:p>
            <a:pPr marL="458787" indent="-520699">
              <a:spcBef>
                <a:spcPts val="600"/>
              </a:spcBef>
              <a:buSzTx/>
              <a:buNone/>
              <a:defRPr sz="2400">
                <a:solidFill>
                  <a:srgbClr val="C00000"/>
                </a:solidFill>
                <a:latin typeface="Constantia"/>
                <a:ea typeface="Constantia"/>
                <a:cs typeface="Constantia"/>
                <a:sym typeface="Constantia"/>
              </a:defRPr>
            </a:pPr>
            <a:r>
              <a:rPr dirty="0"/>
              <a:t>that experienced </a:t>
            </a:r>
            <a:r>
              <a:rPr dirty="0" err="1"/>
              <a:t>DataFlow</a:t>
            </a:r>
            <a:r>
              <a:rPr dirty="0"/>
              <a:t> programmers know how to utilize</a:t>
            </a:r>
          </a:p>
        </p:txBody>
      </p:sp>
      <p:sp>
        <p:nvSpPr>
          <p:cNvPr id="5" name="Essence: Feynman">
            <a:extLst>
              <a:ext uri="{FF2B5EF4-FFF2-40B4-BE49-F238E27FC236}">
                <a16:creationId xmlns:a16="http://schemas.microsoft.com/office/drawing/2014/main" id="{59FC974F-B907-4C06-9224-2EC046D2B5BC}"/>
              </a:ext>
            </a:extLst>
          </p:cNvPr>
          <p:cNvSpPr txBox="1">
            <a:spLocks/>
          </p:cNvSpPr>
          <p:nvPr/>
        </p:nvSpPr>
        <p:spPr>
          <a:xfrm>
            <a:off x="457200" y="587145"/>
            <a:ext cx="8229600"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normAutofit fontScale="92500" lnSpcReduction="20000"/>
          </a:bodyPr>
          <a:lstStyle>
            <a:lvl1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9pPr>
          </a:lstStyle>
          <a:p>
            <a:pPr hangingPunct="1"/>
            <a:r>
              <a:rPr lang="en-US" dirty="0">
                <a:solidFill>
                  <a:schemeClr val="bg1"/>
                </a:solidFill>
              </a:rPr>
              <a:t>Delayed Decision for Better Precision: Hunt</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6C086-6E2F-4158-8782-CC6FC0C33E90}"/>
              </a:ext>
            </a:extLst>
          </p:cNvPr>
          <p:cNvSpPr>
            <a:spLocks noGrp="1"/>
          </p:cNvSpPr>
          <p:nvPr>
            <p:ph type="title"/>
          </p:nvPr>
        </p:nvSpPr>
        <p:spPr>
          <a:xfrm>
            <a:off x="838200" y="365125"/>
            <a:ext cx="10830886" cy="1325563"/>
          </a:xfrm>
        </p:spPr>
        <p:txBody>
          <a:bodyPr>
            <a:normAutofit/>
          </a:bodyPr>
          <a:lstStyle/>
          <a:p>
            <a:r>
              <a:rPr lang="en-US" sz="4000" b="1" dirty="0"/>
              <a:t>End 80s: The NCR Vertical Migration Engine (MIMD)</a:t>
            </a:r>
          </a:p>
        </p:txBody>
      </p:sp>
      <p:sp>
        <p:nvSpPr>
          <p:cNvPr id="3" name="Content Placeholder 2">
            <a:extLst>
              <a:ext uri="{FF2B5EF4-FFF2-40B4-BE49-F238E27FC236}">
                <a16:creationId xmlns:a16="http://schemas.microsoft.com/office/drawing/2014/main" id="{3520808C-D88B-46D7-A578-A5672ED5E2A6}"/>
              </a:ext>
            </a:extLst>
          </p:cNvPr>
          <p:cNvSpPr>
            <a:spLocks noGrp="1"/>
          </p:cNvSpPr>
          <p:nvPr>
            <p:ph idx="1"/>
          </p:nvPr>
        </p:nvSpPr>
        <p:spPr>
          <a:xfrm>
            <a:off x="838200" y="5360565"/>
            <a:ext cx="10515600" cy="816398"/>
          </a:xfrm>
        </p:spPr>
        <p:txBody>
          <a:bodyPr>
            <a:normAutofit lnSpcReduction="10000"/>
          </a:bodyPr>
          <a:lstStyle/>
          <a:p>
            <a:pPr marL="0" indent="0">
              <a:buNone/>
            </a:pPr>
            <a:r>
              <a:rPr lang="en-US" dirty="0"/>
              <a:t>Lesson Learned: Good Mostly for IMAGE UNDERSTANDING</a:t>
            </a:r>
            <a:br>
              <a:rPr lang="en-US" dirty="0"/>
            </a:br>
            <a:r>
              <a:rPr lang="en-US" dirty="0"/>
              <a:t>   </a:t>
            </a:r>
            <a:r>
              <a:rPr lang="en-US" sz="2400" dirty="0"/>
              <a:t> </a:t>
            </a:r>
            <a:r>
              <a:rPr lang="en-US" dirty="0"/>
              <a:t>(now optimal: </a:t>
            </a:r>
            <a:r>
              <a:rPr lang="en-US" dirty="0" err="1"/>
              <a:t>nVidia</a:t>
            </a:r>
            <a:r>
              <a:rPr lang="en-US" dirty="0"/>
              <a:t> </a:t>
            </a:r>
            <a:r>
              <a:rPr lang="en-US" dirty="0" err="1"/>
              <a:t>ManyCore</a:t>
            </a:r>
            <a:r>
              <a:rPr lang="en-US" dirty="0"/>
              <a:t>)</a:t>
            </a:r>
          </a:p>
        </p:txBody>
      </p:sp>
      <p:pic>
        <p:nvPicPr>
          <p:cNvPr id="6" name="Picture 5">
            <a:extLst>
              <a:ext uri="{FF2B5EF4-FFF2-40B4-BE49-F238E27FC236}">
                <a16:creationId xmlns:a16="http://schemas.microsoft.com/office/drawing/2014/main" id="{0971D020-3315-45F7-AF30-67B54D9F94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5701" y="1606436"/>
            <a:ext cx="5116848" cy="3413107"/>
          </a:xfrm>
          <a:prstGeom prst="rect">
            <a:avLst/>
          </a:prstGeom>
        </p:spPr>
      </p:pic>
    </p:spTree>
    <p:extLst>
      <p:ext uri="{BB962C8B-B14F-4D97-AF65-F5344CB8AC3E}">
        <p14:creationId xmlns:p14="http://schemas.microsoft.com/office/powerpoint/2010/main" val="710381595"/>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05" name="image.png" descr="image.png"/>
          <p:cNvPicPr>
            <a:picLocks noChangeAspect="1"/>
          </p:cNvPicPr>
          <p:nvPr/>
        </p:nvPicPr>
        <p:blipFill>
          <a:blip r:embed="rId2" cstate="print">
            <a:extLst/>
          </a:blip>
          <a:stretch>
            <a:fillRect/>
          </a:stretch>
        </p:blipFill>
        <p:spPr>
          <a:xfrm>
            <a:off x="457200" y="0"/>
            <a:ext cx="7727032" cy="1003300"/>
          </a:xfrm>
          <a:prstGeom prst="rect">
            <a:avLst/>
          </a:prstGeom>
          <a:ln w="12700">
            <a:miter lim="400000"/>
          </a:ln>
        </p:spPr>
      </p:pic>
      <p:grpSp>
        <p:nvGrpSpPr>
          <p:cNvPr id="2008" name="Group"/>
          <p:cNvGrpSpPr/>
          <p:nvPr/>
        </p:nvGrpSpPr>
        <p:grpSpPr>
          <a:xfrm>
            <a:off x="2137791" y="1916832"/>
            <a:ext cx="3927727" cy="1384302"/>
            <a:chOff x="150711" y="1"/>
            <a:chExt cx="4303917" cy="1384301"/>
          </a:xfrm>
        </p:grpSpPr>
        <p:pic>
          <p:nvPicPr>
            <p:cNvPr id="2006" name="image.png" descr="image.png"/>
            <p:cNvPicPr>
              <a:picLocks noChangeAspect="1"/>
            </p:cNvPicPr>
            <p:nvPr/>
          </p:nvPicPr>
          <p:blipFill>
            <a:blip r:embed="rId3" cstate="print">
              <a:extLst/>
            </a:blip>
            <a:stretch>
              <a:fillRect/>
            </a:stretch>
          </p:blipFill>
          <p:spPr>
            <a:xfrm>
              <a:off x="150711" y="1"/>
              <a:ext cx="4303917" cy="1384301"/>
            </a:xfrm>
            <a:prstGeom prst="rect">
              <a:avLst/>
            </a:prstGeom>
            <a:ln w="12700" cap="flat">
              <a:noFill/>
              <a:miter lim="400000"/>
            </a:ln>
            <a:effectLst/>
          </p:spPr>
        </p:pic>
        <p:sp>
          <p:nvSpPr>
            <p:cNvPr id="2007" name="Applications"/>
            <p:cNvSpPr txBox="1"/>
            <p:nvPr/>
          </p:nvSpPr>
          <p:spPr>
            <a:xfrm>
              <a:off x="543620" y="228598"/>
              <a:ext cx="3514740" cy="7694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lgn="ctr">
                <a:defRPr sz="4400">
                  <a:solidFill>
                    <a:srgbClr val="FFFFFF"/>
                  </a:solidFill>
                  <a:latin typeface="Constantia"/>
                  <a:ea typeface="Constantia"/>
                  <a:cs typeface="Constantia"/>
                  <a:sym typeface="Constantia"/>
                </a:defRPr>
              </a:lvl1pPr>
            </a:lstStyle>
            <a:p>
              <a:r>
                <a:rPr dirty="0"/>
                <a:t>Applications</a:t>
              </a:r>
            </a:p>
          </p:txBody>
        </p:sp>
      </p:grpSp>
      <p:sp>
        <p:nvSpPr>
          <p:cNvPr id="2009" name="Architecture"/>
          <p:cNvSpPr txBox="1"/>
          <p:nvPr/>
        </p:nvSpPr>
        <p:spPr>
          <a:xfrm>
            <a:off x="2209800" y="3523659"/>
            <a:ext cx="3742184" cy="769437"/>
          </a:xfrm>
          <a:prstGeom prst="rect">
            <a:avLst/>
          </a:prstGeom>
          <a:solidFill>
            <a:srgbClr val="A5B592"/>
          </a:solidFill>
          <a:ln w="38100">
            <a:solidFill>
              <a:srgbClr val="78846A"/>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gn="ctr">
              <a:defRPr sz="4400">
                <a:solidFill>
                  <a:srgbClr val="FFFFFF"/>
                </a:solidFill>
                <a:latin typeface="Constantia"/>
                <a:ea typeface="Constantia"/>
                <a:cs typeface="Constantia"/>
                <a:sym typeface="Constantia"/>
              </a:defRPr>
            </a:lvl1pPr>
          </a:lstStyle>
          <a:p>
            <a:r>
              <a:rPr dirty="0"/>
              <a:t>Architecture</a:t>
            </a:r>
          </a:p>
        </p:txBody>
      </p:sp>
      <p:sp>
        <p:nvSpPr>
          <p:cNvPr id="2010" name="Technology"/>
          <p:cNvSpPr txBox="1"/>
          <p:nvPr/>
        </p:nvSpPr>
        <p:spPr>
          <a:xfrm>
            <a:off x="2209800" y="4902200"/>
            <a:ext cx="3742184" cy="769437"/>
          </a:xfrm>
          <a:prstGeom prst="rect">
            <a:avLst/>
          </a:prstGeom>
          <a:solidFill>
            <a:srgbClr val="FFFFFF"/>
          </a:solidFill>
          <a:ln w="38100">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gn="ctr">
              <a:defRPr sz="4400">
                <a:latin typeface="Constantia"/>
                <a:ea typeface="Constantia"/>
                <a:cs typeface="Constantia"/>
                <a:sym typeface="Constantia"/>
              </a:defRPr>
            </a:lvl1pPr>
          </a:lstStyle>
          <a:p>
            <a:r>
              <a:t>Technology</a:t>
            </a:r>
          </a:p>
        </p:txBody>
      </p:sp>
      <p:sp>
        <p:nvSpPr>
          <p:cNvPr id="2011" name="20-200 [Size]…"/>
          <p:cNvSpPr txBox="1"/>
          <p:nvPr/>
        </p:nvSpPr>
        <p:spPr>
          <a:xfrm>
            <a:off x="6217920" y="1763711"/>
            <a:ext cx="2804162" cy="10566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sz="1400">
                <a:solidFill>
                  <a:srgbClr val="C00000"/>
                </a:solidFill>
                <a:latin typeface="Constantia"/>
                <a:ea typeface="Constantia"/>
                <a:cs typeface="Constantia"/>
                <a:sym typeface="Constantia"/>
              </a:defRPr>
            </a:pPr>
            <a:r>
              <a:t>20-200 [Size]</a:t>
            </a:r>
          </a:p>
          <a:p>
            <a:pPr>
              <a:defRPr sz="1400">
                <a:solidFill>
                  <a:srgbClr val="C00000"/>
                </a:solidFill>
                <a:latin typeface="Constantia"/>
                <a:ea typeface="Constantia"/>
                <a:cs typeface="Constantia"/>
                <a:sym typeface="Constantia"/>
              </a:defRPr>
            </a:pPr>
            <a:r>
              <a:t>20-200 [Power]</a:t>
            </a:r>
          </a:p>
          <a:p>
            <a:pPr>
              <a:defRPr sz="1400">
                <a:solidFill>
                  <a:srgbClr val="FFFFFF"/>
                </a:solidFill>
                <a:latin typeface="Constantia"/>
                <a:ea typeface="Constantia"/>
                <a:cs typeface="Constantia"/>
                <a:sym typeface="Constantia"/>
              </a:defRPr>
            </a:pPr>
            <a:r>
              <a:t>20, 200, 2000, 20000 [Speedup]</a:t>
            </a:r>
          </a:p>
          <a:p>
            <a:pPr>
              <a:defRPr sz="1400">
                <a:solidFill>
                  <a:srgbClr val="FFFFFF"/>
                </a:solidFill>
                <a:latin typeface="Constantia"/>
                <a:ea typeface="Constantia"/>
                <a:cs typeface="Constantia"/>
                <a:sym typeface="Constantia"/>
              </a:defRPr>
            </a:pPr>
            <a:r>
              <a:t>20+ [Precision]</a:t>
            </a:r>
          </a:p>
        </p:txBody>
      </p:sp>
      <p:sp>
        <p:nvSpPr>
          <p:cNvPr id="2013" name="20 [Size]…"/>
          <p:cNvSpPr txBox="1"/>
          <p:nvPr/>
        </p:nvSpPr>
        <p:spPr>
          <a:xfrm>
            <a:off x="-106681" y="1752600"/>
            <a:ext cx="2194562" cy="10566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lgn="r">
              <a:defRPr sz="1400">
                <a:solidFill>
                  <a:srgbClr val="C00000"/>
                </a:solidFill>
                <a:latin typeface="Constantia"/>
                <a:ea typeface="Constantia"/>
                <a:cs typeface="Constantia"/>
                <a:sym typeface="Constantia"/>
              </a:defRPr>
            </a:pPr>
            <a:r>
              <a:t>20 [Size]</a:t>
            </a:r>
          </a:p>
          <a:p>
            <a:pPr algn="r">
              <a:defRPr sz="1400">
                <a:solidFill>
                  <a:srgbClr val="C00000"/>
                </a:solidFill>
                <a:latin typeface="Constantia"/>
                <a:ea typeface="Constantia"/>
                <a:cs typeface="Constantia"/>
                <a:sym typeface="Constantia"/>
              </a:defRPr>
            </a:pPr>
            <a:r>
              <a:t>20 [Power]</a:t>
            </a:r>
          </a:p>
          <a:p>
            <a:pPr algn="r">
              <a:defRPr sz="1400">
                <a:solidFill>
                  <a:srgbClr val="FFFFFF"/>
                </a:solidFill>
                <a:latin typeface="Constantia"/>
                <a:ea typeface="Constantia"/>
                <a:cs typeface="Constantia"/>
                <a:sym typeface="Constantia"/>
              </a:defRPr>
            </a:pPr>
            <a:r>
              <a:t>20, 200 [Speedup]</a:t>
            </a:r>
          </a:p>
          <a:p>
            <a:pPr algn="r">
              <a:defRPr sz="1400">
                <a:solidFill>
                  <a:srgbClr val="FFFFFF"/>
                </a:solidFill>
                <a:latin typeface="Constantia"/>
                <a:ea typeface="Constantia"/>
                <a:cs typeface="Constantia"/>
                <a:sym typeface="Constantia"/>
              </a:defRPr>
            </a:pPr>
            <a:r>
              <a:t>20 [Precision]</a:t>
            </a:r>
          </a:p>
        </p:txBody>
      </p:sp>
      <p:sp>
        <p:nvSpPr>
          <p:cNvPr id="2014" name="Existing Maxeler-based publications:"/>
          <p:cNvSpPr txBox="1"/>
          <p:nvPr/>
        </p:nvSpPr>
        <p:spPr>
          <a:xfrm>
            <a:off x="274320" y="1371600"/>
            <a:ext cx="4556760" cy="3962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solidFill>
                  <a:srgbClr val="FFFFFF"/>
                </a:solidFill>
                <a:latin typeface="Constantia"/>
                <a:ea typeface="Constantia"/>
                <a:cs typeface="Constantia"/>
                <a:sym typeface="Constantia"/>
              </a:defRPr>
            </a:lvl1pPr>
          </a:lstStyle>
          <a:p>
            <a:r>
              <a:t>Existing Maxeler-based publications:</a:t>
            </a:r>
          </a:p>
        </p:txBody>
      </p:sp>
      <p:sp>
        <p:nvSpPr>
          <p:cNvPr id="2015" name="Ultimate aSoG-based future:"/>
          <p:cNvSpPr txBox="1"/>
          <p:nvPr/>
        </p:nvSpPr>
        <p:spPr>
          <a:xfrm>
            <a:off x="6065520" y="1371600"/>
            <a:ext cx="3108963" cy="3962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solidFill>
                  <a:srgbClr val="FFFFFF"/>
                </a:solidFill>
                <a:latin typeface="Constantia"/>
                <a:ea typeface="Constantia"/>
                <a:cs typeface="Constantia"/>
                <a:sym typeface="Constantia"/>
              </a:defRPr>
            </a:lvl1pPr>
          </a:lstStyle>
          <a:p>
            <a:r>
              <a:t>Ultimate aSoG-based future:</a:t>
            </a:r>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 name="Slide Number"/>
          <p:cNvSpPr txBox="1">
            <a:spLocks noGrp="1"/>
          </p:cNvSpPr>
          <p:nvPr>
            <p:ph type="sldNum" sz="quarter" idx="4294967295"/>
          </p:nvPr>
        </p:nvSpPr>
        <p:spPr>
          <a:xfrm>
            <a:off x="0" y="6557960"/>
            <a:ext cx="284367" cy="28079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400" b="1">
                <a:solidFill>
                  <a:srgbClr val="FFFFFF"/>
                </a:solidFill>
                <a:effectLst>
                  <a:outerShdw blurRad="12700" dist="25400" dir="2700000" rotWithShape="0">
                    <a:srgbClr val="DDDDDD"/>
                  </a:outerShdw>
                </a:effectLst>
              </a:defRPr>
            </a:lvl1pPr>
          </a:lstStyle>
          <a:p>
            <a:fld id="{86CB4B4D-7CA3-9044-876B-883B54F8677D}" type="slidenum">
              <a:rPr/>
              <a:pPr/>
              <a:t>61</a:t>
            </a:fld>
            <a:endParaRPr/>
          </a:p>
        </p:txBody>
      </p:sp>
      <p:sp>
        <p:nvSpPr>
          <p:cNvPr id="2018" name="Software Based Solution…"/>
          <p:cNvSpPr txBox="1"/>
          <p:nvPr/>
        </p:nvSpPr>
        <p:spPr>
          <a:xfrm>
            <a:off x="874394" y="908050"/>
            <a:ext cx="6398797" cy="8926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p>
            <a:pPr marL="285750" indent="-285750">
              <a:buSzPct val="100000"/>
              <a:buFont typeface="Arial"/>
              <a:buChar char="•"/>
              <a:defRPr sz="2800">
                <a:solidFill>
                  <a:srgbClr val="333333"/>
                </a:solidFill>
                <a:latin typeface="Arial"/>
                <a:ea typeface="Arial"/>
                <a:cs typeface="Arial"/>
                <a:sym typeface="Arial"/>
              </a:defRPr>
            </a:pPr>
            <a:r>
              <a:t>Software Based Solution </a:t>
            </a:r>
          </a:p>
          <a:p>
            <a:pPr marL="285750" indent="-285750">
              <a:buSzPct val="100000"/>
              <a:buFont typeface="Arial"/>
              <a:buChar char="•"/>
              <a:defRPr sz="2800">
                <a:solidFill>
                  <a:srgbClr val="333333"/>
                </a:solidFill>
                <a:latin typeface="Arial"/>
                <a:ea typeface="Arial"/>
                <a:cs typeface="Arial"/>
                <a:sym typeface="Arial"/>
              </a:defRPr>
            </a:pPr>
            <a:r>
              <a:t>Dataflow Computing in the Datacentre</a:t>
            </a:r>
          </a:p>
        </p:txBody>
      </p:sp>
      <p:sp>
        <p:nvSpPr>
          <p:cNvPr id="2019" name="The CPU Conventional CPU cores and  up to 6 DFEs with 288GB of RAM"/>
          <p:cNvSpPr txBox="1"/>
          <p:nvPr/>
        </p:nvSpPr>
        <p:spPr>
          <a:xfrm>
            <a:off x="45713" y="3321050"/>
            <a:ext cx="3004200" cy="8466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spAutoFit/>
          </a:bodyPr>
          <a:lstStyle/>
          <a:p>
            <a:pPr algn="ctr">
              <a:defRPr b="1">
                <a:solidFill>
                  <a:srgbClr val="333333"/>
                </a:solidFill>
              </a:defRPr>
            </a:pPr>
            <a:r>
              <a:t>The CPU</a:t>
            </a:r>
            <a:br/>
            <a:r>
              <a:rPr sz="1600" b="0"/>
              <a:t>Conventional CPU cores and </a:t>
            </a:r>
            <a:br>
              <a:rPr sz="1600" b="0"/>
            </a:br>
            <a:r>
              <a:rPr sz="1600" b="0"/>
              <a:t>up to 6 DFEs with 288GB of RAM</a:t>
            </a:r>
          </a:p>
        </p:txBody>
      </p:sp>
      <p:sp>
        <p:nvSpPr>
          <p:cNvPr id="2020" name="The Dataflow Appliance…"/>
          <p:cNvSpPr txBox="1"/>
          <p:nvPr/>
        </p:nvSpPr>
        <p:spPr>
          <a:xfrm>
            <a:off x="3101650" y="3321050"/>
            <a:ext cx="3016900" cy="13546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spAutoFit/>
          </a:bodyPr>
          <a:lstStyle/>
          <a:p>
            <a:pPr algn="ctr">
              <a:defRPr b="1">
                <a:solidFill>
                  <a:srgbClr val="333333"/>
                </a:solidFill>
              </a:defRPr>
            </a:pPr>
            <a:r>
              <a:t>The Dataflow Appliance</a:t>
            </a:r>
          </a:p>
          <a:p>
            <a:pPr algn="ctr">
              <a:defRPr sz="1600">
                <a:solidFill>
                  <a:srgbClr val="333333"/>
                </a:solidFill>
              </a:defRPr>
            </a:pPr>
            <a:r>
              <a:t>Dense compute with 8 DFEs, 768GB of RAM and dynamic allocation of DFEs to CPU servers with zero-copy RDMA access</a:t>
            </a:r>
          </a:p>
        </p:txBody>
      </p:sp>
      <p:pic>
        <p:nvPicPr>
          <p:cNvPr id="2021" name="Y:\maxeler\MaxelerInc\salesInc\marketing\Products\Pandora\Front_BoxOpen.JPG" descr="Y:\maxeler\MaxelerInc\salesInc\marketing\Products\Pandora\Front_BoxOpen.JPG"/>
          <p:cNvPicPr>
            <a:picLocks noChangeAspect="1"/>
          </p:cNvPicPr>
          <p:nvPr/>
        </p:nvPicPr>
        <p:blipFill>
          <a:blip r:embed="rId2" cstate="print">
            <a:extLst/>
          </a:blip>
          <a:stretch>
            <a:fillRect/>
          </a:stretch>
        </p:blipFill>
        <p:spPr>
          <a:xfrm>
            <a:off x="3106735" y="4868862"/>
            <a:ext cx="3024190" cy="1087440"/>
          </a:xfrm>
          <a:prstGeom prst="rect">
            <a:avLst/>
          </a:prstGeom>
          <a:ln w="12700">
            <a:miter lim="400000"/>
          </a:ln>
        </p:spPr>
      </p:pic>
      <p:sp>
        <p:nvSpPr>
          <p:cNvPr id="2022" name="The Networking Appliance…"/>
          <p:cNvSpPr txBox="1"/>
          <p:nvPr/>
        </p:nvSpPr>
        <p:spPr>
          <a:xfrm>
            <a:off x="6165524" y="3330575"/>
            <a:ext cx="2932763" cy="11006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4" tIns="45714" rIns="45714" bIns="45714">
            <a:spAutoFit/>
          </a:bodyPr>
          <a:lstStyle/>
          <a:p>
            <a:pPr algn="ctr">
              <a:defRPr b="1">
                <a:solidFill>
                  <a:srgbClr val="333333"/>
                </a:solidFill>
              </a:defRPr>
            </a:pPr>
            <a:r>
              <a:t>The Networking Appliance</a:t>
            </a:r>
          </a:p>
          <a:p>
            <a:pPr algn="ctr">
              <a:defRPr sz="1600">
                <a:solidFill>
                  <a:srgbClr val="333333"/>
                </a:solidFill>
              </a:defRPr>
            </a:pPr>
            <a:r>
              <a:t>Intel Xeon CPUs and 4 DFEs with direct links to up to twelve 40Gbit Ethernet connections</a:t>
            </a:r>
          </a:p>
        </p:txBody>
      </p:sp>
      <p:pic>
        <p:nvPicPr>
          <p:cNvPr id="2023" name="MaxBox3_2.jpg" descr="MaxBox3_2.jpg"/>
          <p:cNvPicPr>
            <a:picLocks noChangeAspect="1"/>
          </p:cNvPicPr>
          <p:nvPr/>
        </p:nvPicPr>
        <p:blipFill>
          <a:blip r:embed="rId3" cstate="print">
            <a:extLst/>
          </a:blip>
          <a:stretch>
            <a:fillRect/>
          </a:stretch>
        </p:blipFill>
        <p:spPr>
          <a:xfrm>
            <a:off x="6324600" y="4518025"/>
            <a:ext cx="2568575" cy="1574800"/>
          </a:xfrm>
          <a:prstGeom prst="rect">
            <a:avLst/>
          </a:prstGeom>
          <a:ln w="12700">
            <a:miter lim="400000"/>
          </a:ln>
        </p:spPr>
      </p:pic>
      <p:pic>
        <p:nvPicPr>
          <p:cNvPr id="2024" name="image.png" descr="image.png"/>
          <p:cNvPicPr>
            <a:picLocks noChangeAspect="1"/>
          </p:cNvPicPr>
          <p:nvPr/>
        </p:nvPicPr>
        <p:blipFill>
          <a:blip r:embed="rId4" cstate="print">
            <a:extLst/>
          </a:blip>
          <a:srcRect l="10415" t="17689" r="8331" b="20186"/>
          <a:stretch>
            <a:fillRect/>
          </a:stretch>
        </p:blipFill>
        <p:spPr>
          <a:xfrm>
            <a:off x="3167060" y="1905000"/>
            <a:ext cx="2809878" cy="1439864"/>
          </a:xfrm>
          <a:prstGeom prst="rect">
            <a:avLst/>
          </a:prstGeom>
          <a:ln w="12700">
            <a:miter lim="400000"/>
          </a:ln>
        </p:spPr>
      </p:pic>
      <p:pic>
        <p:nvPicPr>
          <p:cNvPr id="2025" name="image.png" descr="image.png"/>
          <p:cNvPicPr>
            <a:picLocks noChangeAspect="1"/>
          </p:cNvPicPr>
          <p:nvPr/>
        </p:nvPicPr>
        <p:blipFill>
          <a:blip r:embed="rId5" cstate="print">
            <a:extLst/>
          </a:blip>
          <a:srcRect t="21745" r="17698" b="22339"/>
          <a:stretch>
            <a:fillRect/>
          </a:stretch>
        </p:blipFill>
        <p:spPr>
          <a:xfrm>
            <a:off x="155573" y="2060574"/>
            <a:ext cx="2844803" cy="1296990"/>
          </a:xfrm>
          <a:prstGeom prst="rect">
            <a:avLst/>
          </a:prstGeom>
          <a:ln w="12700">
            <a:miter lim="400000"/>
          </a:ln>
        </p:spPr>
      </p:pic>
      <p:pic>
        <p:nvPicPr>
          <p:cNvPr id="2026" name="image.png" descr="image.png"/>
          <p:cNvPicPr>
            <a:picLocks noChangeAspect="1"/>
          </p:cNvPicPr>
          <p:nvPr/>
        </p:nvPicPr>
        <p:blipFill>
          <a:blip r:embed="rId6" cstate="print">
            <a:extLst/>
          </a:blip>
          <a:srcRect l="7231" t="19245" r="5882" b="18635"/>
          <a:stretch>
            <a:fillRect/>
          </a:stretch>
        </p:blipFill>
        <p:spPr>
          <a:xfrm>
            <a:off x="6084887" y="1941510"/>
            <a:ext cx="3024190" cy="1439865"/>
          </a:xfrm>
          <a:prstGeom prst="rect">
            <a:avLst/>
          </a:prstGeom>
          <a:ln w="12700">
            <a:miter lim="400000"/>
          </a:ln>
        </p:spPr>
      </p:pic>
      <p:pic>
        <p:nvPicPr>
          <p:cNvPr id="2027" name="H:\Downloads\DSC_0711_edited.JPG" descr="H:\Downloads\DSC_0711_edited.JPG"/>
          <p:cNvPicPr>
            <a:picLocks noChangeAspect="1"/>
          </p:cNvPicPr>
          <p:nvPr/>
        </p:nvPicPr>
        <p:blipFill>
          <a:blip r:embed="rId7" cstate="print">
            <a:extLst/>
          </a:blip>
          <a:stretch>
            <a:fillRect/>
          </a:stretch>
        </p:blipFill>
        <p:spPr>
          <a:xfrm>
            <a:off x="22225" y="4560887"/>
            <a:ext cx="3022600" cy="1455740"/>
          </a:xfrm>
          <a:prstGeom prst="rect">
            <a:avLst/>
          </a:prstGeom>
          <a:ln w="12700">
            <a:miter lim="400000"/>
          </a:ln>
        </p:spPr>
      </p:pic>
      <p:sp>
        <p:nvSpPr>
          <p:cNvPr id="2028" name="Maxeler Dataflow Appliance"/>
          <p:cNvSpPr txBox="1">
            <a:spLocks noGrp="1"/>
          </p:cNvSpPr>
          <p:nvPr>
            <p:ph type="title" idx="4294967295"/>
          </p:nvPr>
        </p:nvSpPr>
        <p:spPr>
          <a:xfrm>
            <a:off x="819149" y="280985"/>
            <a:ext cx="8218490" cy="785815"/>
          </a:xfrm>
          <a:prstGeom prst="rect">
            <a:avLst/>
          </a:prstGeom>
        </p:spPr>
        <p:txBody>
          <a:bodyPr lIns="45718" tIns="45718" rIns="45718" bIns="45718" anchor="t">
            <a:normAutofit fontScale="90000"/>
          </a:bodyPr>
          <a:lstStyle/>
          <a:p>
            <a:pPr algn="l" defTabSz="704087">
              <a:defRPr sz="2400">
                <a:solidFill>
                  <a:srgbClr val="737373"/>
                </a:solidFill>
                <a:latin typeface="Arial"/>
                <a:ea typeface="Arial"/>
                <a:cs typeface="Arial"/>
                <a:sym typeface="Arial"/>
              </a:defRPr>
            </a:pPr>
            <a:r>
              <a:t>Maxeler Dataflow Appliance</a:t>
            </a:r>
            <a:br/>
            <a:endParaRPr/>
          </a:p>
        </p:txBody>
      </p:sp>
      <p:sp>
        <p:nvSpPr>
          <p:cNvPr id="2029" name="1U: Good for Fog"/>
          <p:cNvSpPr txBox="1"/>
          <p:nvPr/>
        </p:nvSpPr>
        <p:spPr>
          <a:xfrm>
            <a:off x="1377631" y="4324351"/>
            <a:ext cx="1575954" cy="301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defRPr sz="1500">
                <a:solidFill>
                  <a:srgbClr val="FF0000"/>
                </a:solidFill>
                <a:latin typeface="Arial"/>
                <a:ea typeface="Arial"/>
                <a:cs typeface="Arial"/>
                <a:sym typeface="Arial"/>
              </a:defRPr>
            </a:lvl1pPr>
          </a:lstStyle>
          <a:p>
            <a:r>
              <a:t>1U: Good for Fog</a:t>
            </a:r>
          </a:p>
        </p:txBody>
      </p:sp>
      <p:pic>
        <p:nvPicPr>
          <p:cNvPr id="2030" name="image.png" descr="image.png"/>
          <p:cNvPicPr>
            <a:picLocks noChangeAspect="1"/>
          </p:cNvPicPr>
          <p:nvPr/>
        </p:nvPicPr>
        <p:blipFill>
          <a:blip r:embed="rId8" cstate="print">
            <a:extLst/>
          </a:blip>
          <a:stretch>
            <a:fillRect/>
          </a:stretch>
        </p:blipFill>
        <p:spPr>
          <a:xfrm>
            <a:off x="8196260" y="15875"/>
            <a:ext cx="754065" cy="2020890"/>
          </a:xfrm>
          <a:prstGeom prst="rect">
            <a:avLst/>
          </a:prstGeom>
          <a:ln w="12700">
            <a:miter lim="400000"/>
          </a:ln>
        </p:spPr>
      </p:pic>
      <p:sp>
        <p:nvSpPr>
          <p:cNvPr id="2031" name="40U: Good for Cloud"/>
          <p:cNvSpPr txBox="1"/>
          <p:nvPr/>
        </p:nvSpPr>
        <p:spPr>
          <a:xfrm>
            <a:off x="6294120" y="33337"/>
            <a:ext cx="3142300" cy="3011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500">
                <a:solidFill>
                  <a:srgbClr val="FF0000"/>
                </a:solidFill>
                <a:latin typeface="Arial"/>
                <a:ea typeface="Arial"/>
                <a:cs typeface="Arial"/>
                <a:sym typeface="Arial"/>
              </a:defRPr>
            </a:lvl1pPr>
          </a:lstStyle>
          <a:p>
            <a:r>
              <a:t>40U: Good for Cloud</a:t>
            </a:r>
          </a:p>
        </p:txBody>
      </p:sp>
      <p:sp>
        <p:nvSpPr>
          <p:cNvPr id="2032" name="MicroMAX.5: Good for Dew (Edge Processing of IoT Data)"/>
          <p:cNvSpPr txBox="1"/>
          <p:nvPr/>
        </p:nvSpPr>
        <p:spPr>
          <a:xfrm>
            <a:off x="1618931" y="6153151"/>
            <a:ext cx="5034440" cy="301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defRPr sz="1500">
                <a:solidFill>
                  <a:srgbClr val="FF0000"/>
                </a:solidFill>
                <a:latin typeface="Arial"/>
                <a:ea typeface="Arial"/>
                <a:cs typeface="Arial"/>
                <a:sym typeface="Arial"/>
              </a:defRPr>
            </a:lvl1pPr>
          </a:lstStyle>
          <a:p>
            <a:r>
              <a:t>MicroMAX.5: Good for Dew (Edge Processing of IoT Data)</a:t>
            </a:r>
          </a:p>
        </p:txBody>
      </p:sp>
      <p:pic>
        <p:nvPicPr>
          <p:cNvPr id="2033" name="image.jpeg" descr="image.jpeg"/>
          <p:cNvPicPr>
            <a:picLocks noChangeAspect="1"/>
          </p:cNvPicPr>
          <p:nvPr/>
        </p:nvPicPr>
        <p:blipFill>
          <a:blip r:embed="rId9" cstate="print">
            <a:extLst/>
          </a:blip>
          <a:stretch>
            <a:fillRect/>
          </a:stretch>
        </p:blipFill>
        <p:spPr>
          <a:xfrm>
            <a:off x="-19050" y="6065837"/>
            <a:ext cx="1636715" cy="827090"/>
          </a:xfrm>
          <a:prstGeom prst="rect">
            <a:avLst/>
          </a:prstGeom>
          <a:ln w="12700">
            <a:miter lim="400000"/>
          </a:ln>
        </p:spPr>
      </p:pic>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5" name="The Major Application Successes"/>
          <p:cNvSpPr txBox="1"/>
          <p:nvPr/>
        </p:nvSpPr>
        <p:spPr>
          <a:xfrm>
            <a:off x="185419" y="249236"/>
            <a:ext cx="8127049" cy="54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3600" b="1">
                <a:solidFill>
                  <a:srgbClr val="C00000"/>
                </a:solidFill>
              </a:defRPr>
            </a:lvl1pPr>
          </a:lstStyle>
          <a:p>
            <a:r>
              <a:t>The Major Application Successes</a:t>
            </a:r>
          </a:p>
        </p:txBody>
      </p:sp>
      <p:sp>
        <p:nvSpPr>
          <p:cNvPr id="2036" name="Finances:…"/>
          <p:cNvSpPr txBox="1"/>
          <p:nvPr/>
        </p:nvSpPr>
        <p:spPr>
          <a:xfrm>
            <a:off x="579119" y="1143000"/>
            <a:ext cx="7528560" cy="47012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131762">
              <a:buSzPct val="100000"/>
              <a:buFont typeface="Arial"/>
              <a:buChar char="•"/>
              <a:defRPr sz="2000" b="1">
                <a:solidFill>
                  <a:srgbClr val="333333"/>
                </a:solidFill>
                <a:latin typeface="Times New Roman"/>
                <a:ea typeface="Times New Roman"/>
                <a:cs typeface="Times New Roman"/>
                <a:sym typeface="Times New Roman"/>
              </a:defRPr>
            </a:pPr>
            <a:r>
              <a:t> </a:t>
            </a:r>
            <a:r>
              <a:rPr sz="2400"/>
              <a:t>Finances:</a:t>
            </a:r>
          </a:p>
          <a:p>
            <a:pPr marL="588962" lvl="1" indent="0">
              <a:buSzPct val="100000"/>
              <a:buFont typeface="Arial"/>
              <a:buChar char="•"/>
              <a:defRPr b="1">
                <a:solidFill>
                  <a:srgbClr val="333333"/>
                </a:solidFill>
                <a:latin typeface="Times New Roman"/>
                <a:ea typeface="Times New Roman"/>
                <a:cs typeface="Times New Roman"/>
                <a:sym typeface="Times New Roman"/>
              </a:defRPr>
            </a:pPr>
            <a:r>
              <a:t> Credit derivatives</a:t>
            </a:r>
          </a:p>
          <a:p>
            <a:pPr marL="588962" lvl="1" indent="0">
              <a:buSzPct val="100000"/>
              <a:buFont typeface="Arial"/>
              <a:buChar char="•"/>
              <a:defRPr b="1">
                <a:solidFill>
                  <a:srgbClr val="333333"/>
                </a:solidFill>
                <a:latin typeface="Times New Roman"/>
                <a:ea typeface="Times New Roman"/>
                <a:cs typeface="Times New Roman"/>
                <a:sym typeface="Times New Roman"/>
              </a:defRPr>
            </a:pPr>
            <a:r>
              <a:t> Risk assessment</a:t>
            </a:r>
          </a:p>
          <a:p>
            <a:pPr marL="588962" lvl="1" indent="0">
              <a:buSzPct val="100000"/>
              <a:buFont typeface="Arial"/>
              <a:buChar char="•"/>
              <a:defRPr b="1">
                <a:solidFill>
                  <a:srgbClr val="333333"/>
                </a:solidFill>
                <a:latin typeface="Times New Roman"/>
                <a:ea typeface="Times New Roman"/>
                <a:cs typeface="Times New Roman"/>
                <a:sym typeface="Times New Roman"/>
              </a:defRPr>
            </a:pPr>
            <a:r>
              <a:t> Stability of economical systems</a:t>
            </a:r>
          </a:p>
          <a:p>
            <a:pPr marL="588962" lvl="1" indent="0">
              <a:buSzPct val="100000"/>
              <a:buFont typeface="Arial"/>
              <a:buChar char="•"/>
              <a:defRPr b="1">
                <a:solidFill>
                  <a:srgbClr val="333333"/>
                </a:solidFill>
                <a:latin typeface="Times New Roman"/>
                <a:ea typeface="Times New Roman"/>
                <a:cs typeface="Times New Roman"/>
                <a:sym typeface="Times New Roman"/>
              </a:defRPr>
            </a:pPr>
            <a:r>
              <a:t> Evaluation of econo-political mechanisms</a:t>
            </a:r>
          </a:p>
          <a:p>
            <a:pPr marL="131762">
              <a:buSzPct val="100000"/>
              <a:buFont typeface="Arial"/>
              <a:buChar char="•"/>
              <a:defRPr sz="2000" b="1">
                <a:solidFill>
                  <a:srgbClr val="333333"/>
                </a:solidFill>
                <a:latin typeface="Times New Roman"/>
                <a:ea typeface="Times New Roman"/>
                <a:cs typeface="Times New Roman"/>
                <a:sym typeface="Times New Roman"/>
              </a:defRPr>
            </a:pPr>
            <a:r>
              <a:t> </a:t>
            </a:r>
            <a:r>
              <a:rPr sz="2400"/>
              <a:t>GeoPhysics:</a:t>
            </a:r>
          </a:p>
          <a:p>
            <a:pPr marL="588962" lvl="1" indent="0">
              <a:buSzPct val="100000"/>
              <a:buFont typeface="Arial"/>
              <a:buChar char="•"/>
              <a:defRPr sz="2000" b="1">
                <a:solidFill>
                  <a:srgbClr val="333333"/>
                </a:solidFill>
                <a:latin typeface="Times New Roman"/>
                <a:ea typeface="Times New Roman"/>
                <a:cs typeface="Times New Roman"/>
                <a:sym typeface="Times New Roman"/>
              </a:defRPr>
            </a:pPr>
            <a:r>
              <a:t> </a:t>
            </a:r>
            <a:r>
              <a:rPr sz="1800"/>
              <a:t>Oil&amp;Gas</a:t>
            </a:r>
          </a:p>
          <a:p>
            <a:pPr marL="588962" lvl="1" indent="0">
              <a:buSzPct val="100000"/>
              <a:buFont typeface="Arial"/>
              <a:buChar char="•"/>
              <a:defRPr b="1">
                <a:solidFill>
                  <a:srgbClr val="333333"/>
                </a:solidFill>
                <a:latin typeface="Times New Roman"/>
                <a:ea typeface="Times New Roman"/>
                <a:cs typeface="Times New Roman"/>
                <a:sym typeface="Times New Roman"/>
              </a:defRPr>
            </a:pPr>
            <a:r>
              <a:t> Weather forecast</a:t>
            </a:r>
          </a:p>
          <a:p>
            <a:pPr marL="588962" lvl="1" indent="0">
              <a:buSzPct val="100000"/>
              <a:buFont typeface="Arial"/>
              <a:buChar char="•"/>
              <a:defRPr b="1">
                <a:solidFill>
                  <a:srgbClr val="333333"/>
                </a:solidFill>
                <a:latin typeface="Times New Roman"/>
                <a:ea typeface="Times New Roman"/>
                <a:cs typeface="Times New Roman"/>
                <a:sym typeface="Times New Roman"/>
              </a:defRPr>
            </a:pPr>
            <a:r>
              <a:t> Astronomy</a:t>
            </a:r>
          </a:p>
          <a:p>
            <a:pPr marL="588962" lvl="1" indent="0">
              <a:buSzPct val="100000"/>
              <a:buFont typeface="Arial"/>
              <a:buChar char="•"/>
              <a:defRPr b="1">
                <a:solidFill>
                  <a:srgbClr val="333333"/>
                </a:solidFill>
                <a:latin typeface="Times New Roman"/>
                <a:ea typeface="Times New Roman"/>
                <a:cs typeface="Times New Roman"/>
                <a:sym typeface="Times New Roman"/>
              </a:defRPr>
            </a:pPr>
            <a:r>
              <a:t> Climate changes</a:t>
            </a:r>
            <a:endParaRPr sz="2000"/>
          </a:p>
          <a:p>
            <a:pPr marL="131762">
              <a:buSzPct val="100000"/>
              <a:buFont typeface="Arial"/>
              <a:buChar char="•"/>
              <a:defRPr sz="2000" b="1">
                <a:solidFill>
                  <a:srgbClr val="333333"/>
                </a:solidFill>
                <a:latin typeface="Times New Roman"/>
                <a:ea typeface="Times New Roman"/>
                <a:cs typeface="Times New Roman"/>
                <a:sym typeface="Times New Roman"/>
              </a:defRPr>
            </a:pPr>
            <a:r>
              <a:t> </a:t>
            </a:r>
            <a:r>
              <a:rPr sz="2400"/>
              <a:t>Science:</a:t>
            </a:r>
          </a:p>
          <a:p>
            <a:pPr marL="588962" lvl="1" indent="0">
              <a:buSzPct val="100000"/>
              <a:buFont typeface="Arial"/>
              <a:buChar char="•"/>
              <a:defRPr sz="2000" b="1">
                <a:solidFill>
                  <a:srgbClr val="333333"/>
                </a:solidFill>
                <a:latin typeface="Times New Roman"/>
                <a:ea typeface="Times New Roman"/>
                <a:cs typeface="Times New Roman"/>
                <a:sym typeface="Times New Roman"/>
              </a:defRPr>
            </a:pPr>
            <a:r>
              <a:t> </a:t>
            </a:r>
            <a:r>
              <a:rPr sz="1800"/>
              <a:t>Physics</a:t>
            </a:r>
          </a:p>
          <a:p>
            <a:pPr marL="588962" lvl="1" indent="0">
              <a:buSzPct val="100000"/>
              <a:buFont typeface="Arial"/>
              <a:buChar char="•"/>
              <a:defRPr b="1">
                <a:solidFill>
                  <a:srgbClr val="333333"/>
                </a:solidFill>
                <a:latin typeface="Times New Roman"/>
                <a:ea typeface="Times New Roman"/>
                <a:cs typeface="Times New Roman"/>
                <a:sym typeface="Times New Roman"/>
              </a:defRPr>
            </a:pPr>
            <a:r>
              <a:t> Chemistry</a:t>
            </a:r>
          </a:p>
          <a:p>
            <a:pPr marL="588962" lvl="1" indent="0">
              <a:buSzPct val="100000"/>
              <a:buFont typeface="Arial"/>
              <a:buChar char="•"/>
              <a:defRPr b="1">
                <a:solidFill>
                  <a:srgbClr val="333333"/>
                </a:solidFill>
                <a:latin typeface="Times New Roman"/>
                <a:ea typeface="Times New Roman"/>
                <a:cs typeface="Times New Roman"/>
                <a:sym typeface="Times New Roman"/>
              </a:defRPr>
            </a:pPr>
            <a:r>
              <a:t> Biology</a:t>
            </a:r>
          </a:p>
          <a:p>
            <a:pPr marL="588962" lvl="1" indent="0">
              <a:buSzPct val="100000"/>
              <a:buFont typeface="Arial"/>
              <a:buChar char="•"/>
              <a:defRPr b="1">
                <a:solidFill>
                  <a:srgbClr val="333333"/>
                </a:solidFill>
                <a:latin typeface="Times New Roman"/>
                <a:ea typeface="Times New Roman"/>
                <a:cs typeface="Times New Roman"/>
                <a:sym typeface="Times New Roman"/>
              </a:defRPr>
            </a:pPr>
            <a:r>
              <a:t> Genomics</a:t>
            </a:r>
            <a:endParaRPr sz="2000"/>
          </a:p>
          <a:p>
            <a:pPr marL="131762">
              <a:buSzPct val="100000"/>
              <a:buFont typeface="Arial"/>
              <a:buChar char="•"/>
              <a:defRPr sz="2400" b="1">
                <a:solidFill>
                  <a:srgbClr val="333333"/>
                </a:solidFill>
                <a:latin typeface="Times New Roman"/>
                <a:ea typeface="Times New Roman"/>
                <a:cs typeface="Times New Roman"/>
                <a:sym typeface="Times New Roman"/>
              </a:defRPr>
            </a:pPr>
            <a:r>
              <a:t> Engineering: Synergy of all the Above (ML, etc...)</a:t>
            </a:r>
          </a:p>
        </p:txBody>
      </p:sp>
      <p:sp>
        <p:nvSpPr>
          <p:cNvPr id="2037" name="Slide Number"/>
          <p:cNvSpPr txBox="1">
            <a:spLocks noGrp="1"/>
          </p:cNvSpPr>
          <p:nvPr>
            <p:ph type="sldNum" sz="quarter" idx="4294967295"/>
          </p:nvPr>
        </p:nvSpPr>
        <p:spPr>
          <a:xfrm>
            <a:off x="8153400" y="5943600"/>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333333"/>
                </a:solidFill>
                <a:latin typeface="Constantia"/>
                <a:ea typeface="Constantia"/>
                <a:cs typeface="Constantia"/>
                <a:sym typeface="Constantia"/>
              </a:defRPr>
            </a:lvl1pPr>
          </a:lstStyle>
          <a:p>
            <a:fld id="{86CB4B4D-7CA3-9044-876B-883B54F8677D}" type="slidenum">
              <a:rPr/>
              <a:pPr/>
              <a:t>62</a:t>
            </a:fld>
            <a:endParaRP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9" name="Slide Number"/>
          <p:cNvSpPr txBox="1">
            <a:spLocks noGrp="1"/>
          </p:cNvSpPr>
          <p:nvPr>
            <p:ph type="sldNum" sz="quarter" idx="4294967295"/>
          </p:nvPr>
        </p:nvSpPr>
        <p:spPr>
          <a:xfrm>
            <a:off x="0" y="6557960"/>
            <a:ext cx="284367" cy="28079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400" b="1">
                <a:solidFill>
                  <a:srgbClr val="FFFFFF"/>
                </a:solidFill>
                <a:effectLst>
                  <a:outerShdw blurRad="12700" dist="25400" dir="2700000" rotWithShape="0">
                    <a:srgbClr val="DDDDDD"/>
                  </a:outerShdw>
                </a:effectLst>
              </a:defRPr>
            </a:lvl1pPr>
          </a:lstStyle>
          <a:p>
            <a:fld id="{86CB4B4D-7CA3-9044-876B-883B54F8677D}" type="slidenum">
              <a:rPr/>
              <a:pPr/>
              <a:t>63</a:t>
            </a:fld>
            <a:endParaRPr/>
          </a:p>
        </p:txBody>
      </p:sp>
      <p:pic>
        <p:nvPicPr>
          <p:cNvPr id="2040" name="image.jpeg" descr="image.jpeg"/>
          <p:cNvPicPr>
            <a:picLocks noChangeAspect="1"/>
          </p:cNvPicPr>
          <p:nvPr/>
        </p:nvPicPr>
        <p:blipFill>
          <a:blip r:embed="rId2" cstate="print">
            <a:extLst/>
          </a:blip>
          <a:stretch>
            <a:fillRect/>
          </a:stretch>
        </p:blipFill>
        <p:spPr>
          <a:xfrm>
            <a:off x="0" y="0"/>
            <a:ext cx="9144000" cy="6858000"/>
          </a:xfrm>
          <a:prstGeom prst="rect">
            <a:avLst/>
          </a:prstGeom>
          <a:ln w="12700">
            <a:miter lim="400000"/>
          </a:ln>
        </p:spPr>
      </p:pic>
      <p:sp>
        <p:nvSpPr>
          <p:cNvPr id="2041" name="Shape"/>
          <p:cNvSpPr/>
          <p:nvPr/>
        </p:nvSpPr>
        <p:spPr>
          <a:xfrm flipV="1">
            <a:off x="7467600" y="6591300"/>
            <a:ext cx="990600" cy="266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000000"/>
          </a:solidFill>
          <a:ln w="25400">
            <a:solidFill>
              <a:srgbClr val="797979"/>
            </a:solidFill>
          </a:ln>
        </p:spPr>
        <p:txBody>
          <a:bodyPr lIns="0" tIns="0" rIns="0" bIns="0" anchor="ctr"/>
          <a:lstStyle/>
          <a:p>
            <a:pPr algn="ctr">
              <a:defRPr>
                <a:solidFill>
                  <a:srgbClr val="FFFFFF"/>
                </a:solidFill>
              </a:defRPr>
            </a:pPr>
            <a:endParaRPr/>
          </a:p>
        </p:txBody>
      </p:sp>
      <p:sp>
        <p:nvSpPr>
          <p:cNvPr id="2042" name="28/60"/>
          <p:cNvSpPr txBox="1"/>
          <p:nvPr/>
        </p:nvSpPr>
        <p:spPr>
          <a:xfrm>
            <a:off x="-487681" y="6553200"/>
            <a:ext cx="1308737" cy="3506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r">
              <a:defRPr>
                <a:solidFill>
                  <a:srgbClr val="333333"/>
                </a:solidFill>
                <a:latin typeface="Arial"/>
                <a:ea typeface="Arial"/>
                <a:cs typeface="Arial"/>
                <a:sym typeface="Arial"/>
              </a:defRPr>
            </a:lvl1pPr>
          </a:lstStyle>
          <a:p>
            <a:r>
              <a:t>28/60</a:t>
            </a: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4" name="Slide Number"/>
          <p:cNvSpPr txBox="1">
            <a:spLocks noGrp="1"/>
          </p:cNvSpPr>
          <p:nvPr>
            <p:ph type="sldNum" sz="quarter" idx="4294967295"/>
          </p:nvPr>
        </p:nvSpPr>
        <p:spPr>
          <a:xfrm>
            <a:off x="0" y="6557960"/>
            <a:ext cx="284367" cy="28079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400" b="1">
                <a:solidFill>
                  <a:srgbClr val="FFFFFF"/>
                </a:solidFill>
                <a:effectLst>
                  <a:outerShdw blurRad="12700" dist="25400" dir="2700000" rotWithShape="0">
                    <a:srgbClr val="DDDDDD"/>
                  </a:outerShdw>
                </a:effectLst>
              </a:defRPr>
            </a:lvl1pPr>
          </a:lstStyle>
          <a:p>
            <a:fld id="{86CB4B4D-7CA3-9044-876B-883B54F8677D}" type="slidenum">
              <a:rPr/>
              <a:pPr/>
              <a:t>64</a:t>
            </a:fld>
            <a:endParaRPr/>
          </a:p>
        </p:txBody>
      </p:sp>
      <p:sp>
        <p:nvSpPr>
          <p:cNvPr id="2045" name="Shape"/>
          <p:cNvSpPr/>
          <p:nvPr/>
        </p:nvSpPr>
        <p:spPr>
          <a:xfrm flipV="1">
            <a:off x="7467600" y="6591300"/>
            <a:ext cx="990600" cy="266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000000"/>
          </a:solidFill>
          <a:ln w="25400">
            <a:solidFill>
              <a:srgbClr val="797979"/>
            </a:solidFill>
          </a:ln>
        </p:spPr>
        <p:txBody>
          <a:bodyPr lIns="0" tIns="0" rIns="0" bIns="0" anchor="ctr"/>
          <a:lstStyle/>
          <a:p>
            <a:pPr algn="ctr">
              <a:defRPr>
                <a:solidFill>
                  <a:srgbClr val="FFFFFF"/>
                </a:solidFill>
              </a:defRPr>
            </a:pPr>
            <a:endParaRPr/>
          </a:p>
        </p:txBody>
      </p:sp>
      <p:sp>
        <p:nvSpPr>
          <p:cNvPr id="2046" name="29/60"/>
          <p:cNvSpPr txBox="1"/>
          <p:nvPr/>
        </p:nvSpPr>
        <p:spPr>
          <a:xfrm>
            <a:off x="-487681" y="6553200"/>
            <a:ext cx="1308737" cy="3506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r">
              <a:defRPr>
                <a:solidFill>
                  <a:srgbClr val="333333"/>
                </a:solidFill>
                <a:latin typeface="Arial"/>
                <a:ea typeface="Arial"/>
                <a:cs typeface="Arial"/>
                <a:sym typeface="Arial"/>
              </a:defRPr>
            </a:lvl1pPr>
          </a:lstStyle>
          <a:p>
            <a:r>
              <a:t>29/60</a:t>
            </a:r>
          </a:p>
        </p:txBody>
      </p:sp>
      <p:pic>
        <p:nvPicPr>
          <p:cNvPr id="2047" name="image.png" descr="image.png"/>
          <p:cNvPicPr>
            <a:picLocks noChangeAspect="1"/>
          </p:cNvPicPr>
          <p:nvPr/>
        </p:nvPicPr>
        <p:blipFill>
          <a:blip r:embed="rId2" cstate="print">
            <a:extLst/>
          </a:blip>
          <a:stretch>
            <a:fillRect/>
          </a:stretch>
        </p:blipFill>
        <p:spPr>
          <a:xfrm>
            <a:off x="304800" y="304800"/>
            <a:ext cx="8474075" cy="5715000"/>
          </a:xfrm>
          <a:prstGeom prst="rect">
            <a:avLst/>
          </a:prstGeom>
          <a:ln w="12700">
            <a:miter lim="400000"/>
          </a:ln>
        </p:spPr>
      </p:pic>
      <p:sp>
        <p:nvSpPr>
          <p:cNvPr id="2048" name="The know-how needed for deep security!"/>
          <p:cNvSpPr txBox="1"/>
          <p:nvPr/>
        </p:nvSpPr>
        <p:spPr>
          <a:xfrm>
            <a:off x="344170" y="6122987"/>
            <a:ext cx="3545694" cy="3011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defRPr sz="1500">
                <a:solidFill>
                  <a:srgbClr val="FF0000"/>
                </a:solidFill>
                <a:latin typeface="Arial"/>
                <a:ea typeface="Arial"/>
                <a:cs typeface="Arial"/>
                <a:sym typeface="Arial"/>
              </a:defRPr>
            </a:lvl1pPr>
          </a:lstStyle>
          <a:p>
            <a:r>
              <a:t>The know-how needed for deep security!</a:t>
            </a:r>
          </a:p>
        </p:txBody>
      </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cNvSpPr txBox="1">
            <a:spLocks noGrp="1"/>
          </p:cNvSpPr>
          <p:nvPr>
            <p:ph type="sldNum" sz="quarter" idx="4294967295"/>
          </p:nvPr>
        </p:nvSpPr>
        <p:spPr>
          <a:xfrm>
            <a:off x="6553200" y="6356350"/>
            <a:ext cx="284367" cy="28079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400" b="1">
                <a:solidFill>
                  <a:srgbClr val="FFFFFF"/>
                </a:solidFill>
                <a:effectLst>
                  <a:outerShdw blurRad="12700" dist="25400" dir="2700000" rotWithShape="0">
                    <a:srgbClr val="DDDDDD"/>
                  </a:outerShdw>
                </a:effectLst>
              </a:defRPr>
            </a:lvl1pPr>
          </a:lstStyle>
          <a:p>
            <a:fld id="{86CB4B4D-7CA3-9044-876B-883B54F8677D}" type="slidenum">
              <a:rPr/>
              <a:pPr/>
              <a:t>65</a:t>
            </a:fld>
            <a:endParaRPr/>
          </a:p>
        </p:txBody>
      </p:sp>
      <p:pic>
        <p:nvPicPr>
          <p:cNvPr id="2051" name="image.png" descr="image.png"/>
          <p:cNvPicPr>
            <a:picLocks noChangeAspect="1"/>
          </p:cNvPicPr>
          <p:nvPr/>
        </p:nvPicPr>
        <p:blipFill>
          <a:blip r:embed="rId2" cstate="print">
            <a:extLst/>
          </a:blip>
          <a:stretch>
            <a:fillRect/>
          </a:stretch>
        </p:blipFill>
        <p:spPr>
          <a:xfrm>
            <a:off x="0" y="80960"/>
            <a:ext cx="10226675" cy="5041905"/>
          </a:xfrm>
          <a:prstGeom prst="rect">
            <a:avLst/>
          </a:prstGeom>
          <a:ln w="12700">
            <a:miter lim="400000"/>
          </a:ln>
        </p:spPr>
      </p:pic>
      <p:pic>
        <p:nvPicPr>
          <p:cNvPr id="2052" name="pic2.gif" descr="pic2.gif"/>
          <p:cNvPicPr>
            <a:picLocks noChangeAspect="1"/>
          </p:cNvPicPr>
          <p:nvPr/>
        </p:nvPicPr>
        <p:blipFill>
          <a:blip r:embed="rId3" cstate="print">
            <a:extLst/>
          </a:blip>
          <a:stretch>
            <a:fillRect/>
          </a:stretch>
        </p:blipFill>
        <p:spPr>
          <a:xfrm>
            <a:off x="473075" y="4818062"/>
            <a:ext cx="7113590" cy="2039940"/>
          </a:xfrm>
          <a:prstGeom prst="rect">
            <a:avLst/>
          </a:prstGeom>
          <a:ln w="12700">
            <a:miter lim="400000"/>
          </a:ln>
        </p:spPr>
      </p:pic>
      <p:sp>
        <p:nvSpPr>
          <p:cNvPr id="2053" name="30/60"/>
          <p:cNvSpPr txBox="1"/>
          <p:nvPr/>
        </p:nvSpPr>
        <p:spPr>
          <a:xfrm>
            <a:off x="8199118" y="5943601"/>
            <a:ext cx="775338" cy="345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600">
                <a:solidFill>
                  <a:srgbClr val="333333"/>
                </a:solidFill>
                <a:latin typeface="Constantia"/>
                <a:ea typeface="Constantia"/>
                <a:cs typeface="Constantia"/>
                <a:sym typeface="Constantia"/>
              </a:defRPr>
            </a:lvl1pPr>
          </a:lstStyle>
          <a:p>
            <a:r>
              <a:t>30/60</a:t>
            </a: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Slide Number"/>
          <p:cNvSpPr txBox="1">
            <a:spLocks noGrp="1"/>
          </p:cNvSpPr>
          <p:nvPr>
            <p:ph type="sldNum" sz="quarter" idx="4294967295"/>
          </p:nvPr>
        </p:nvSpPr>
        <p:spPr>
          <a:xfrm>
            <a:off x="0" y="6557960"/>
            <a:ext cx="284367" cy="28079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400" b="1">
                <a:solidFill>
                  <a:srgbClr val="FFFFFF"/>
                </a:solidFill>
                <a:effectLst>
                  <a:outerShdw blurRad="12700" dist="25400" dir="2700000" rotWithShape="0">
                    <a:srgbClr val="DDDDDD"/>
                  </a:outerShdw>
                </a:effectLst>
              </a:defRPr>
            </a:lvl1pPr>
          </a:lstStyle>
          <a:p>
            <a:fld id="{86CB4B4D-7CA3-9044-876B-883B54F8677D}" type="slidenum">
              <a:rPr/>
              <a:pPr/>
              <a:t>66</a:t>
            </a:fld>
            <a:endParaRPr/>
          </a:p>
        </p:txBody>
      </p:sp>
      <p:sp>
        <p:nvSpPr>
          <p:cNvPr id="2056" name="Shape"/>
          <p:cNvSpPr/>
          <p:nvPr/>
        </p:nvSpPr>
        <p:spPr>
          <a:xfrm flipV="1">
            <a:off x="7467600" y="6591300"/>
            <a:ext cx="990600" cy="266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000000"/>
          </a:solidFill>
          <a:ln w="25400">
            <a:solidFill>
              <a:srgbClr val="797979"/>
            </a:solidFill>
          </a:ln>
        </p:spPr>
        <p:txBody>
          <a:bodyPr lIns="0" tIns="0" rIns="0" bIns="0" anchor="ctr"/>
          <a:lstStyle/>
          <a:p>
            <a:pPr algn="ctr">
              <a:defRPr>
                <a:solidFill>
                  <a:srgbClr val="FFFFFF"/>
                </a:solidFill>
              </a:defRPr>
            </a:pPr>
            <a:endParaRPr/>
          </a:p>
        </p:txBody>
      </p:sp>
      <p:sp>
        <p:nvSpPr>
          <p:cNvPr id="2057" name="31/60"/>
          <p:cNvSpPr txBox="1"/>
          <p:nvPr/>
        </p:nvSpPr>
        <p:spPr>
          <a:xfrm>
            <a:off x="-487681" y="6553200"/>
            <a:ext cx="1308737" cy="3506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r">
              <a:defRPr>
                <a:solidFill>
                  <a:srgbClr val="333333"/>
                </a:solidFill>
                <a:latin typeface="Arial"/>
                <a:ea typeface="Arial"/>
                <a:cs typeface="Arial"/>
                <a:sym typeface="Arial"/>
              </a:defRPr>
            </a:lvl1pPr>
          </a:lstStyle>
          <a:p>
            <a:r>
              <a:t>31/60</a:t>
            </a:r>
          </a:p>
        </p:txBody>
      </p:sp>
      <p:pic>
        <p:nvPicPr>
          <p:cNvPr id="2058" name="image.png" descr="image.png"/>
          <p:cNvPicPr>
            <a:picLocks noChangeAspect="1"/>
          </p:cNvPicPr>
          <p:nvPr/>
        </p:nvPicPr>
        <p:blipFill>
          <a:blip r:embed="rId2" cstate="print">
            <a:extLst/>
          </a:blip>
          <a:stretch>
            <a:fillRect/>
          </a:stretch>
        </p:blipFill>
        <p:spPr>
          <a:xfrm>
            <a:off x="685800" y="984250"/>
            <a:ext cx="4114800" cy="1951040"/>
          </a:xfrm>
          <a:prstGeom prst="rect">
            <a:avLst/>
          </a:prstGeom>
          <a:ln w="12700">
            <a:miter lim="400000"/>
          </a:ln>
        </p:spPr>
      </p:pic>
      <p:pic>
        <p:nvPicPr>
          <p:cNvPr id="2059" name="image.png" descr="image.png"/>
          <p:cNvPicPr>
            <a:picLocks noChangeAspect="1"/>
          </p:cNvPicPr>
          <p:nvPr/>
        </p:nvPicPr>
        <p:blipFill>
          <a:blip r:embed="rId3" cstate="print">
            <a:extLst/>
          </a:blip>
          <a:stretch>
            <a:fillRect/>
          </a:stretch>
        </p:blipFill>
        <p:spPr>
          <a:xfrm>
            <a:off x="790575" y="3121025"/>
            <a:ext cx="3810000" cy="2052640"/>
          </a:xfrm>
          <a:prstGeom prst="rect">
            <a:avLst/>
          </a:prstGeom>
          <a:ln w="12700">
            <a:miter lim="400000"/>
          </a:ln>
        </p:spPr>
      </p:pic>
      <p:pic>
        <p:nvPicPr>
          <p:cNvPr id="2060" name="image.png" descr="image.png"/>
          <p:cNvPicPr>
            <a:picLocks noChangeAspect="1"/>
          </p:cNvPicPr>
          <p:nvPr/>
        </p:nvPicPr>
        <p:blipFill>
          <a:blip r:embed="rId4" cstate="print">
            <a:extLst/>
          </a:blip>
          <a:stretch>
            <a:fillRect/>
          </a:stretch>
        </p:blipFill>
        <p:spPr>
          <a:xfrm>
            <a:off x="5562600" y="76200"/>
            <a:ext cx="3192465" cy="2865440"/>
          </a:xfrm>
          <a:prstGeom prst="rect">
            <a:avLst/>
          </a:prstGeom>
          <a:ln w="12700">
            <a:miter lim="400000"/>
          </a:ln>
        </p:spPr>
      </p:pic>
      <p:pic>
        <p:nvPicPr>
          <p:cNvPr id="2061" name="image.png" descr="image.png"/>
          <p:cNvPicPr>
            <a:picLocks noChangeAspect="1"/>
          </p:cNvPicPr>
          <p:nvPr/>
        </p:nvPicPr>
        <p:blipFill>
          <a:blip r:embed="rId5" cstate="print">
            <a:extLst/>
          </a:blip>
          <a:stretch>
            <a:fillRect/>
          </a:stretch>
        </p:blipFill>
        <p:spPr>
          <a:xfrm>
            <a:off x="0" y="5175250"/>
            <a:ext cx="9144000" cy="1200150"/>
          </a:xfrm>
          <a:prstGeom prst="rect">
            <a:avLst/>
          </a:prstGeom>
          <a:ln w="12700">
            <a:miter lim="400000"/>
          </a:ln>
        </p:spPr>
      </p:pic>
      <p:sp>
        <p:nvSpPr>
          <p:cNvPr id="2062" name="Juniper for Online Trading"/>
          <p:cNvSpPr txBox="1"/>
          <p:nvPr/>
        </p:nvSpPr>
        <p:spPr>
          <a:xfrm>
            <a:off x="237806" y="42863"/>
            <a:ext cx="8127049" cy="549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3600" b="1">
                <a:solidFill>
                  <a:srgbClr val="C00000"/>
                </a:solidFill>
              </a:defRPr>
            </a:lvl1pPr>
          </a:lstStyle>
          <a:p>
            <a:r>
              <a:t>Juniper for Online Trading</a:t>
            </a:r>
          </a:p>
        </p:txBody>
      </p:sp>
      <p:pic>
        <p:nvPicPr>
          <p:cNvPr id="2063" name="image.png" descr="image.png"/>
          <p:cNvPicPr>
            <a:picLocks noChangeAspect="1"/>
          </p:cNvPicPr>
          <p:nvPr/>
        </p:nvPicPr>
        <p:blipFill>
          <a:blip r:embed="rId6" cstate="print">
            <a:extLst/>
          </a:blip>
          <a:stretch>
            <a:fillRect/>
          </a:stretch>
        </p:blipFill>
        <p:spPr>
          <a:xfrm>
            <a:off x="5029200" y="3121025"/>
            <a:ext cx="3854450" cy="2052640"/>
          </a:xfrm>
          <a:prstGeom prst="rect">
            <a:avLst/>
          </a:prstGeom>
          <a:ln w="12700">
            <a:miter lim="400000"/>
          </a:ln>
        </p:spPr>
      </p:pic>
      <p:sp>
        <p:nvSpPr>
          <p:cNvPr id="2064" name="NASDAQ"/>
          <p:cNvSpPr txBox="1"/>
          <p:nvPr/>
        </p:nvSpPr>
        <p:spPr>
          <a:xfrm>
            <a:off x="7132318" y="2903536"/>
            <a:ext cx="8127050" cy="54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3600" b="1">
                <a:solidFill>
                  <a:srgbClr val="C00000"/>
                </a:solidFill>
              </a:defRPr>
            </a:lvl1pPr>
          </a:lstStyle>
          <a:p>
            <a:r>
              <a:t>NASDAQ</a:t>
            </a: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6" name="Double-click to edit"/>
          <p:cNvSpPr txBox="1">
            <a:spLocks noGrp="1"/>
          </p:cNvSpPr>
          <p:nvPr>
            <p:ph type="body" idx="4294967295"/>
          </p:nvPr>
        </p:nvSpPr>
        <p:spPr>
          <a:xfrm>
            <a:off x="457200" y="1125535"/>
            <a:ext cx="8229600" cy="5000630"/>
          </a:xfrm>
          <a:prstGeom prst="rect">
            <a:avLst/>
          </a:prstGeom>
        </p:spPr>
        <p:txBody>
          <a:bodyPr lIns="45718" tIns="45718" rIns="45718" bIns="45718"/>
          <a:lstStyle/>
          <a:p>
            <a:pPr>
              <a:spcBef>
                <a:spcPts val="600"/>
              </a:spcBef>
              <a:defRPr sz="2800"/>
            </a:pPr>
            <a:endParaRPr/>
          </a:p>
        </p:txBody>
      </p:sp>
      <p:sp>
        <p:nvSpPr>
          <p:cNvPr id="2067" name="Slide Number"/>
          <p:cNvSpPr txBox="1">
            <a:spLocks noGrp="1"/>
          </p:cNvSpPr>
          <p:nvPr>
            <p:ph type="sldNum" sz="quarter" idx="4294967295"/>
          </p:nvPr>
        </p:nvSpPr>
        <p:spPr>
          <a:xfrm>
            <a:off x="0" y="6557960"/>
            <a:ext cx="284367" cy="28079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400" b="1">
                <a:solidFill>
                  <a:srgbClr val="FFFFFF"/>
                </a:solidFill>
                <a:effectLst>
                  <a:outerShdw blurRad="12700" dist="25400" dir="2700000" rotWithShape="0">
                    <a:srgbClr val="DDDDDD"/>
                  </a:outerShdw>
                </a:effectLst>
              </a:defRPr>
            </a:lvl1pPr>
          </a:lstStyle>
          <a:p>
            <a:fld id="{86CB4B4D-7CA3-9044-876B-883B54F8677D}" type="slidenum">
              <a:rPr/>
              <a:pPr/>
              <a:t>67</a:t>
            </a:fld>
            <a:endParaRPr/>
          </a:p>
        </p:txBody>
      </p:sp>
      <p:sp>
        <p:nvSpPr>
          <p:cNvPr id="2068" name="Double-click to edit"/>
          <p:cNvSpPr txBox="1">
            <a:spLocks noGrp="1"/>
          </p:cNvSpPr>
          <p:nvPr>
            <p:ph type="title" idx="4294967295"/>
          </p:nvPr>
        </p:nvSpPr>
        <p:spPr>
          <a:xfrm>
            <a:off x="457199" y="274637"/>
            <a:ext cx="8218490" cy="993776"/>
          </a:xfrm>
          <a:prstGeom prst="rect">
            <a:avLst/>
          </a:prstGeom>
        </p:spPr>
        <p:txBody>
          <a:bodyPr lIns="45718" tIns="45718" rIns="45718" bIns="45718" anchor="t"/>
          <a:lstStyle/>
          <a:p>
            <a:pPr algn="l">
              <a:defRPr sz="3600">
                <a:solidFill>
                  <a:srgbClr val="737373"/>
                </a:solidFill>
                <a:latin typeface="Arial"/>
                <a:ea typeface="Arial"/>
                <a:cs typeface="Arial"/>
                <a:sym typeface="Arial"/>
              </a:defRPr>
            </a:pPr>
            <a:endParaRPr/>
          </a:p>
        </p:txBody>
      </p:sp>
      <p:pic>
        <p:nvPicPr>
          <p:cNvPr id="2069" name="image.jpeg" descr="image.jpeg"/>
          <p:cNvPicPr>
            <a:picLocks noChangeAspect="1"/>
          </p:cNvPicPr>
          <p:nvPr/>
        </p:nvPicPr>
        <p:blipFill>
          <a:blip r:embed="rId2" cstate="print">
            <a:extLst/>
          </a:blip>
          <a:stretch>
            <a:fillRect/>
          </a:stretch>
        </p:blipFill>
        <p:spPr>
          <a:xfrm>
            <a:off x="0" y="0"/>
            <a:ext cx="9144000" cy="6858000"/>
          </a:xfrm>
          <a:prstGeom prst="rect">
            <a:avLst/>
          </a:prstGeom>
          <a:ln w="12700">
            <a:miter lim="400000"/>
          </a:ln>
        </p:spPr>
      </p:pic>
      <p:sp>
        <p:nvSpPr>
          <p:cNvPr id="2070" name="Rectangle"/>
          <p:cNvSpPr/>
          <p:nvPr/>
        </p:nvSpPr>
        <p:spPr>
          <a:xfrm>
            <a:off x="8458200" y="6324600"/>
            <a:ext cx="304800" cy="152400"/>
          </a:xfrm>
          <a:prstGeom prst="rect">
            <a:avLst/>
          </a:prstGeom>
          <a:solidFill>
            <a:srgbClr val="A6A6A6"/>
          </a:solidFill>
          <a:ln w="25400">
            <a:solidFill>
              <a:srgbClr val="797979"/>
            </a:solidFill>
          </a:ln>
        </p:spPr>
        <p:txBody>
          <a:bodyPr lIns="0" tIns="0" rIns="0" bIns="0" anchor="ctr"/>
          <a:lstStyle/>
          <a:p>
            <a:pPr algn="ctr">
              <a:defRPr>
                <a:solidFill>
                  <a:srgbClr val="FFFFFF"/>
                </a:solidFill>
              </a:defRPr>
            </a:pPr>
            <a:endParaRPr/>
          </a:p>
        </p:txBody>
      </p:sp>
      <p:sp>
        <p:nvSpPr>
          <p:cNvPr id="2071" name="32/60"/>
          <p:cNvSpPr txBox="1"/>
          <p:nvPr/>
        </p:nvSpPr>
        <p:spPr>
          <a:xfrm>
            <a:off x="8199118" y="6477001"/>
            <a:ext cx="775338" cy="345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600">
                <a:solidFill>
                  <a:srgbClr val="333333"/>
                </a:solidFill>
                <a:latin typeface="Constantia"/>
                <a:ea typeface="Constantia"/>
                <a:cs typeface="Constantia"/>
                <a:sym typeface="Constantia"/>
              </a:defRPr>
            </a:lvl1pPr>
          </a:lstStyle>
          <a:p>
            <a:r>
              <a:t>32/60</a:t>
            </a: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3" name="Seismic Imaging"/>
          <p:cNvSpPr txBox="1">
            <a:spLocks noGrp="1"/>
          </p:cNvSpPr>
          <p:nvPr>
            <p:ph type="title" idx="4294967295"/>
          </p:nvPr>
        </p:nvSpPr>
        <p:spPr>
          <a:xfrm>
            <a:off x="457199" y="274637"/>
            <a:ext cx="8218490" cy="993776"/>
          </a:xfrm>
          <a:prstGeom prst="rect">
            <a:avLst/>
          </a:prstGeom>
        </p:spPr>
        <p:txBody>
          <a:bodyPr lIns="45718" tIns="45718" rIns="45718" bIns="45718" anchor="t"/>
          <a:lstStyle>
            <a:lvl1pPr algn="l">
              <a:defRPr sz="3600">
                <a:solidFill>
                  <a:srgbClr val="737373"/>
                </a:solidFill>
                <a:latin typeface="Arial"/>
                <a:ea typeface="Arial"/>
                <a:cs typeface="Arial"/>
                <a:sym typeface="Arial"/>
              </a:defRPr>
            </a:lvl1pPr>
          </a:lstStyle>
          <a:p>
            <a:r>
              <a:t>Seismic Imaging</a:t>
            </a:r>
          </a:p>
        </p:txBody>
      </p:sp>
      <p:grpSp>
        <p:nvGrpSpPr>
          <p:cNvPr id="2078" name="Group"/>
          <p:cNvGrpSpPr/>
          <p:nvPr/>
        </p:nvGrpSpPr>
        <p:grpSpPr>
          <a:xfrm>
            <a:off x="-3" y="1049337"/>
            <a:ext cx="9144011" cy="8572502"/>
            <a:chOff x="0" y="0"/>
            <a:chExt cx="9144010" cy="8572501"/>
          </a:xfrm>
        </p:grpSpPr>
        <p:pic>
          <p:nvPicPr>
            <p:cNvPr id="2074" name="image.png" descr="image.png"/>
            <p:cNvPicPr>
              <a:picLocks/>
            </p:cNvPicPr>
            <p:nvPr/>
          </p:nvPicPr>
          <p:blipFill>
            <a:blip r:embed="rId2" cstate="print">
              <a:extLst/>
            </a:blip>
            <a:stretch>
              <a:fillRect/>
            </a:stretch>
          </p:blipFill>
          <p:spPr>
            <a:xfrm>
              <a:off x="214281" y="0"/>
              <a:ext cx="8572568" cy="8572502"/>
            </a:xfrm>
            <a:prstGeom prst="rect">
              <a:avLst/>
            </a:prstGeom>
            <a:ln w="12700" cap="flat">
              <a:noFill/>
              <a:miter lim="400000"/>
            </a:ln>
            <a:effectLst/>
          </p:spPr>
        </p:pic>
        <p:grpSp>
          <p:nvGrpSpPr>
            <p:cNvPr id="2077" name="Group"/>
            <p:cNvGrpSpPr/>
            <p:nvPr/>
          </p:nvGrpSpPr>
          <p:grpSpPr>
            <a:xfrm>
              <a:off x="0" y="0"/>
              <a:ext cx="9144011" cy="5216532"/>
              <a:chOff x="0" y="0"/>
              <a:chExt cx="9144010" cy="5216531"/>
            </a:xfrm>
          </p:grpSpPr>
          <p:sp>
            <p:nvSpPr>
              <p:cNvPr id="2075" name="Rectangle"/>
              <p:cNvSpPr/>
              <p:nvPr/>
            </p:nvSpPr>
            <p:spPr>
              <a:xfrm>
                <a:off x="0" y="2644777"/>
                <a:ext cx="9144011" cy="2571755"/>
              </a:xfrm>
              <a:prstGeom prst="rect">
                <a:avLst/>
              </a:prstGeom>
              <a:solidFill>
                <a:srgbClr val="FFFFFF"/>
              </a:solidFill>
              <a:ln w="12700" cap="flat">
                <a:noFill/>
                <a:miter lim="400000"/>
              </a:ln>
              <a:effectLst/>
            </p:spPr>
            <p:txBody>
              <a:bodyPr wrap="square" lIns="0" tIns="0" rIns="0" bIns="0" numCol="1" anchor="ctr">
                <a:noAutofit/>
              </a:bodyPr>
              <a:lstStyle/>
              <a:p>
                <a:pPr algn="ctr">
                  <a:defRPr>
                    <a:solidFill>
                      <a:srgbClr val="FFFFFF"/>
                    </a:solidFill>
                  </a:defRPr>
                </a:pPr>
                <a:endParaRPr/>
              </a:p>
            </p:txBody>
          </p:sp>
          <p:sp>
            <p:nvSpPr>
              <p:cNvPr id="2076" name="Rectangle"/>
              <p:cNvSpPr/>
              <p:nvPr/>
            </p:nvSpPr>
            <p:spPr>
              <a:xfrm>
                <a:off x="228600" y="0"/>
                <a:ext cx="8534411" cy="2654305"/>
              </a:xfrm>
              <a:prstGeom prst="rect">
                <a:avLst/>
              </a:prstGeom>
              <a:noFill/>
              <a:ln w="25400" cap="flat">
                <a:solidFill>
                  <a:srgbClr val="333333"/>
                </a:solidFill>
                <a:prstDash val="solid"/>
                <a:round/>
              </a:ln>
              <a:effectLst/>
            </p:spPr>
            <p:txBody>
              <a:bodyPr wrap="square" lIns="0" tIns="0" rIns="0" bIns="0" numCol="1" anchor="ctr">
                <a:noAutofit/>
              </a:bodyPr>
              <a:lstStyle/>
              <a:p>
                <a:pPr algn="ctr">
                  <a:defRPr>
                    <a:solidFill>
                      <a:srgbClr val="FFFFFF"/>
                    </a:solidFill>
                  </a:defRPr>
                </a:pPr>
                <a:endParaRPr/>
              </a:p>
            </p:txBody>
          </p:sp>
        </p:grpSp>
      </p:grpSp>
      <p:sp>
        <p:nvSpPr>
          <p:cNvPr id="2079" name="Rectangle"/>
          <p:cNvSpPr/>
          <p:nvPr/>
        </p:nvSpPr>
        <p:spPr>
          <a:xfrm>
            <a:off x="-1" y="3860800"/>
            <a:ext cx="8316915" cy="2447925"/>
          </a:xfrm>
          <a:prstGeom prst="rect">
            <a:avLst/>
          </a:prstGeom>
          <a:solidFill>
            <a:srgbClr val="FFFFFF"/>
          </a:solidFill>
          <a:ln w="12700">
            <a:miter lim="400000"/>
          </a:ln>
        </p:spPr>
        <p:txBody>
          <a:bodyPr lIns="0" tIns="0" rIns="0" bIns="0" anchor="ctr"/>
          <a:lstStyle/>
          <a:p>
            <a:pPr algn="ctr">
              <a:defRPr>
                <a:solidFill>
                  <a:srgbClr val="FFFFFF"/>
                </a:solidFill>
              </a:defRPr>
            </a:pPr>
            <a:endParaRPr/>
          </a:p>
        </p:txBody>
      </p:sp>
      <p:sp>
        <p:nvSpPr>
          <p:cNvPr id="2080" name="Running on MaxNode servers - 8 parallel compute pipelines per chip - 10x less power: 150MHz vs 1.5GHz - 30x faster than microprocessors"/>
          <p:cNvSpPr txBox="1"/>
          <p:nvPr/>
        </p:nvSpPr>
        <p:spPr>
          <a:xfrm>
            <a:off x="225107" y="3860801"/>
            <a:ext cx="8404861" cy="17513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342900" indent="-342900">
              <a:spcBef>
                <a:spcPts val="700"/>
              </a:spcBef>
              <a:buSzPct val="100000"/>
              <a:buFont typeface="Arial"/>
              <a:buChar char="•"/>
              <a:defRPr sz="3200">
                <a:solidFill>
                  <a:srgbClr val="333333"/>
                </a:solidFill>
              </a:defRPr>
            </a:pPr>
            <a:r>
              <a:t>Running on MaxNode servers</a:t>
            </a:r>
            <a:br/>
            <a:r>
              <a:t>- </a:t>
            </a:r>
            <a:r>
              <a:rPr sz="2400"/>
              <a:t>8 parallel compute pipelines per chip</a:t>
            </a:r>
            <a:br>
              <a:rPr sz="2400"/>
            </a:br>
            <a:r>
              <a:rPr sz="2400"/>
              <a:t>- 10x less power: 150MHz vs 1.5GHz</a:t>
            </a:r>
            <a:br>
              <a:rPr sz="2400"/>
            </a:br>
            <a:r>
              <a:rPr sz="2400"/>
              <a:t>- 30x faster than microprocessors</a:t>
            </a:r>
          </a:p>
        </p:txBody>
      </p:sp>
      <p:grpSp>
        <p:nvGrpSpPr>
          <p:cNvPr id="2083" name="bottom-wave3-MaxBlue.png"/>
          <p:cNvGrpSpPr/>
          <p:nvPr/>
        </p:nvGrpSpPr>
        <p:grpSpPr>
          <a:xfrm>
            <a:off x="-4" y="6237286"/>
            <a:ext cx="9144004" cy="647705"/>
            <a:chOff x="-1" y="-1"/>
            <a:chExt cx="9144004" cy="647704"/>
          </a:xfrm>
        </p:grpSpPr>
        <p:sp>
          <p:nvSpPr>
            <p:cNvPr id="2081" name="Rectangle"/>
            <p:cNvSpPr/>
            <p:nvPr/>
          </p:nvSpPr>
          <p:spPr>
            <a:xfrm>
              <a:off x="0" y="-1"/>
              <a:ext cx="9144004" cy="647704"/>
            </a:xfrm>
            <a:prstGeom prst="rect">
              <a:avLst/>
            </a:prstGeom>
            <a:solidFill>
              <a:srgbClr val="FFFFFF"/>
            </a:solidFill>
            <a:ln w="12700" cap="flat">
              <a:noFill/>
              <a:miter lim="400000"/>
            </a:ln>
            <a:effectLst/>
          </p:spPr>
          <p:txBody>
            <a:bodyPr wrap="square" lIns="0" tIns="0" rIns="0" bIns="0" numCol="1" anchor="t">
              <a:noAutofit/>
            </a:bodyPr>
            <a:lstStyle/>
            <a:p>
              <a:pPr>
                <a:defRPr>
                  <a:latin typeface="Constantia"/>
                  <a:ea typeface="Constantia"/>
                  <a:cs typeface="Constantia"/>
                  <a:sym typeface="Constantia"/>
                </a:defRPr>
              </a:pPr>
              <a:endParaRPr/>
            </a:p>
          </p:txBody>
        </p:sp>
        <p:pic>
          <p:nvPicPr>
            <p:cNvPr id="2082" name="bottom-wave3-MaxBlue.png" descr="bottom-wave3-MaxBlue.png"/>
            <p:cNvPicPr>
              <a:picLocks noChangeAspect="1"/>
            </p:cNvPicPr>
            <p:nvPr/>
          </p:nvPicPr>
          <p:blipFill>
            <a:blip r:embed="rId3" cstate="print">
              <a:extLst/>
            </a:blip>
            <a:srcRect t="8984" r="28654" b="31546"/>
            <a:stretch>
              <a:fillRect/>
            </a:stretch>
          </p:blipFill>
          <p:spPr>
            <a:xfrm>
              <a:off x="-2" y="-2"/>
              <a:ext cx="9144005" cy="647706"/>
            </a:xfrm>
            <a:prstGeom prst="rect">
              <a:avLst/>
            </a:prstGeom>
            <a:ln w="12700" cap="flat">
              <a:noFill/>
              <a:miter lim="400000"/>
            </a:ln>
            <a:effectLst/>
          </p:spPr>
        </p:pic>
      </p:grpSp>
      <p:sp>
        <p:nvSpPr>
          <p:cNvPr id="2084" name="An Implementation of the Acoustic Wave Equation on FPGAs  T. Nemeth†, J. Stefani†, W. Liu†, R. Dimond‡, O. Pell‡, R.Ergas§ †Chevron, ‡Maxeler, §Formerly Chevron, SEG 2008"/>
          <p:cNvSpPr txBox="1"/>
          <p:nvPr/>
        </p:nvSpPr>
        <p:spPr>
          <a:xfrm>
            <a:off x="225107" y="5632451"/>
            <a:ext cx="8693786" cy="9172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b="1">
                <a:solidFill>
                  <a:srgbClr val="333333"/>
                </a:solidFill>
              </a:defRPr>
            </a:pPr>
            <a:r>
              <a:t>An Implementation of the Acoustic Wave Equation on FPGAs </a:t>
            </a:r>
            <a:br/>
            <a:r>
              <a:rPr b="0"/>
              <a:t>T. Nemeth</a:t>
            </a:r>
            <a:r>
              <a:rPr b="0" baseline="30000"/>
              <a:t>†</a:t>
            </a:r>
            <a:r>
              <a:rPr b="0"/>
              <a:t>, J. Stefani</a:t>
            </a:r>
            <a:r>
              <a:rPr b="0" baseline="30000"/>
              <a:t>†</a:t>
            </a:r>
            <a:r>
              <a:rPr b="0"/>
              <a:t>, W. Liu</a:t>
            </a:r>
            <a:r>
              <a:rPr b="0" baseline="30000"/>
              <a:t>†</a:t>
            </a:r>
            <a:r>
              <a:rPr b="0"/>
              <a:t>, R. Dimond</a:t>
            </a:r>
            <a:r>
              <a:rPr b="0" baseline="30000"/>
              <a:t>‡</a:t>
            </a:r>
            <a:r>
              <a:rPr b="0"/>
              <a:t>, O. Pell</a:t>
            </a:r>
            <a:r>
              <a:rPr b="0" baseline="30000"/>
              <a:t>‡</a:t>
            </a:r>
            <a:r>
              <a:rPr b="0"/>
              <a:t>, R.Ergas</a:t>
            </a:r>
            <a:r>
              <a:rPr b="0" baseline="30000"/>
              <a:t>§</a:t>
            </a:r>
            <a:br>
              <a:rPr b="0" baseline="30000"/>
            </a:br>
            <a:r>
              <a:rPr b="0" baseline="30000"/>
              <a:t>†</a:t>
            </a:r>
            <a:r>
              <a:rPr b="0">
                <a:solidFill>
                  <a:srgbClr val="FF0000"/>
                </a:solidFill>
              </a:rPr>
              <a:t>Chevron</a:t>
            </a:r>
            <a:r>
              <a:rPr b="0"/>
              <a:t>, </a:t>
            </a:r>
            <a:r>
              <a:rPr b="0" baseline="30000"/>
              <a:t>‡</a:t>
            </a:r>
            <a:r>
              <a:rPr b="0"/>
              <a:t>Maxeler, </a:t>
            </a:r>
            <a:r>
              <a:rPr b="0" baseline="30000"/>
              <a:t>§</a:t>
            </a:r>
            <a:r>
              <a:rPr b="0"/>
              <a:t>Formerly Chevron, SEG 2008</a:t>
            </a:r>
          </a:p>
        </p:txBody>
      </p:sp>
      <p:sp>
        <p:nvSpPr>
          <p:cNvPr id="2085" name="Slide Number"/>
          <p:cNvSpPr txBox="1">
            <a:spLocks noGrp="1"/>
          </p:cNvSpPr>
          <p:nvPr>
            <p:ph type="sldNum" sz="quarter" idx="4294967295"/>
          </p:nvPr>
        </p:nvSpPr>
        <p:spPr>
          <a:xfrm>
            <a:off x="8153400" y="5943600"/>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333333"/>
                </a:solidFill>
                <a:latin typeface="Constantia"/>
                <a:ea typeface="Constantia"/>
                <a:cs typeface="Constantia"/>
                <a:sym typeface="Constantia"/>
              </a:defRPr>
            </a:lvl1pPr>
          </a:lstStyle>
          <a:p>
            <a:fld id="{86CB4B4D-7CA3-9044-876B-883B54F8677D}" type="slidenum">
              <a:rPr/>
              <a:pPr/>
              <a:t>68</a:t>
            </a:fld>
            <a:endParaRP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7" name="atmosphere_levels.png" descr="atmosphere_levels.png"/>
          <p:cNvPicPr>
            <a:picLocks noChangeAspect="1"/>
          </p:cNvPicPr>
          <p:nvPr/>
        </p:nvPicPr>
        <p:blipFill>
          <a:blip r:embed="rId2" cstate="print">
            <a:extLst/>
          </a:blip>
          <a:stretch>
            <a:fillRect/>
          </a:stretch>
        </p:blipFill>
        <p:spPr>
          <a:xfrm>
            <a:off x="2051050" y="946150"/>
            <a:ext cx="6500813" cy="3538538"/>
          </a:xfrm>
          <a:prstGeom prst="rect">
            <a:avLst/>
          </a:prstGeom>
          <a:ln w="12700">
            <a:miter lim="400000"/>
          </a:ln>
        </p:spPr>
      </p:pic>
      <p:sp>
        <p:nvSpPr>
          <p:cNvPr id="2088" name="Equations: Shallow Water Equations (SWEs)"/>
          <p:cNvSpPr txBox="1"/>
          <p:nvPr/>
        </p:nvSpPr>
        <p:spPr>
          <a:xfrm>
            <a:off x="252095" y="4300537"/>
            <a:ext cx="7325360" cy="4827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marL="457200" indent="-457200">
              <a:buSzPct val="100000"/>
              <a:buChar char="▪"/>
              <a:defRPr sz="2800">
                <a:solidFill>
                  <a:srgbClr val="005089"/>
                </a:solidFill>
                <a:latin typeface="Times New Roman"/>
                <a:ea typeface="Times New Roman"/>
                <a:cs typeface="Times New Roman"/>
                <a:sym typeface="Times New Roman"/>
              </a:defRPr>
            </a:lvl1pPr>
          </a:lstStyle>
          <a:p>
            <a:r>
              <a:t>Equations: Shallow Water Equations (SWEs)</a:t>
            </a:r>
          </a:p>
        </p:txBody>
      </p:sp>
      <p:sp>
        <p:nvSpPr>
          <p:cNvPr id="2089" name="Atmospheric equations"/>
          <p:cNvSpPr txBox="1"/>
          <p:nvPr/>
        </p:nvSpPr>
        <p:spPr>
          <a:xfrm>
            <a:off x="225107" y="957262"/>
            <a:ext cx="7325360" cy="4827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marL="457200" indent="-457200">
              <a:buSzPct val="100000"/>
              <a:buChar char="▪"/>
              <a:defRPr sz="2800">
                <a:solidFill>
                  <a:srgbClr val="005089"/>
                </a:solidFill>
                <a:latin typeface="Times New Roman"/>
                <a:ea typeface="Times New Roman"/>
                <a:cs typeface="Times New Roman"/>
                <a:sym typeface="Times New Roman"/>
              </a:defRPr>
            </a:lvl1pPr>
          </a:lstStyle>
          <a:p>
            <a:r>
              <a:t>Atmospheric equations</a:t>
            </a:r>
          </a:p>
        </p:txBody>
      </p:sp>
      <p:pic>
        <p:nvPicPr>
          <p:cNvPr id="2090" name="image.png" descr="image.png"/>
          <p:cNvPicPr>
            <a:picLocks noChangeAspect="1"/>
          </p:cNvPicPr>
          <p:nvPr/>
        </p:nvPicPr>
        <p:blipFill>
          <a:blip r:embed="rId3" cstate="print">
            <a:extLst/>
          </a:blip>
          <a:stretch>
            <a:fillRect/>
          </a:stretch>
        </p:blipFill>
        <p:spPr>
          <a:xfrm>
            <a:off x="1143000" y="4660900"/>
            <a:ext cx="6172200" cy="965200"/>
          </a:xfrm>
          <a:prstGeom prst="rect">
            <a:avLst/>
          </a:prstGeom>
          <a:ln w="12700">
            <a:miter lim="400000"/>
          </a:ln>
        </p:spPr>
      </p:pic>
      <p:sp>
        <p:nvSpPr>
          <p:cNvPr id="2091" name="Oval"/>
          <p:cNvSpPr/>
          <p:nvPr/>
        </p:nvSpPr>
        <p:spPr>
          <a:xfrm>
            <a:off x="5026025" y="3443287"/>
            <a:ext cx="1852616" cy="576267"/>
          </a:xfrm>
          <a:prstGeom prst="ellipse">
            <a:avLst/>
          </a:prstGeom>
          <a:ln w="28575">
            <a:solidFill>
              <a:srgbClr val="FF0000"/>
            </a:solidFill>
          </a:ln>
        </p:spPr>
        <p:txBody>
          <a:bodyPr lIns="0" tIns="0" rIns="0" bIns="0" anchor="ctr"/>
          <a:lstStyle/>
          <a:p>
            <a:pPr algn="ctr">
              <a:defRPr>
                <a:solidFill>
                  <a:srgbClr val="FFFFFF"/>
                </a:solidFill>
              </a:defRPr>
            </a:pPr>
            <a:endParaRPr/>
          </a:p>
        </p:txBody>
      </p:sp>
      <p:pic>
        <p:nvPicPr>
          <p:cNvPr id="2092" name="image.png" descr="image.png"/>
          <p:cNvPicPr>
            <a:picLocks noChangeAspect="1"/>
          </p:cNvPicPr>
          <p:nvPr/>
        </p:nvPicPr>
        <p:blipFill>
          <a:blip r:embed="rId4" cstate="print">
            <a:extLst/>
          </a:blip>
          <a:stretch>
            <a:fillRect/>
          </a:stretch>
        </p:blipFill>
        <p:spPr>
          <a:xfrm>
            <a:off x="1320800" y="6248400"/>
            <a:ext cx="596900" cy="584200"/>
          </a:xfrm>
          <a:prstGeom prst="rect">
            <a:avLst/>
          </a:prstGeom>
          <a:ln w="12700">
            <a:miter lim="400000"/>
          </a:ln>
        </p:spPr>
      </p:pic>
      <p:pic>
        <p:nvPicPr>
          <p:cNvPr id="2093" name="image.png" descr="image.png"/>
          <p:cNvPicPr>
            <a:picLocks noChangeAspect="1"/>
          </p:cNvPicPr>
          <p:nvPr/>
        </p:nvPicPr>
        <p:blipFill>
          <a:blip r:embed="rId5" cstate="print">
            <a:extLst/>
          </a:blip>
          <a:stretch>
            <a:fillRect/>
          </a:stretch>
        </p:blipFill>
        <p:spPr>
          <a:xfrm>
            <a:off x="120650" y="6273800"/>
            <a:ext cx="1098550" cy="531813"/>
          </a:xfrm>
          <a:prstGeom prst="rect">
            <a:avLst/>
          </a:prstGeom>
          <a:ln w="12700">
            <a:miter lim="400000"/>
          </a:ln>
          <a:effectLst>
            <a:outerShdw blurRad="63500" dist="35921" dir="2700000" rotWithShape="0">
              <a:srgbClr val="FFFFFF"/>
            </a:outerShdw>
          </a:effectLst>
        </p:spPr>
      </p:pic>
      <p:pic>
        <p:nvPicPr>
          <p:cNvPr id="2094" name="image.png" descr="image.png"/>
          <p:cNvPicPr>
            <a:picLocks noChangeAspect="1"/>
          </p:cNvPicPr>
          <p:nvPr/>
        </p:nvPicPr>
        <p:blipFill>
          <a:blip r:embed="rId6" cstate="print">
            <a:extLst/>
          </a:blip>
          <a:stretch>
            <a:fillRect/>
          </a:stretch>
        </p:blipFill>
        <p:spPr>
          <a:xfrm>
            <a:off x="1995485" y="6307137"/>
            <a:ext cx="1165228" cy="465140"/>
          </a:xfrm>
          <a:prstGeom prst="rect">
            <a:avLst/>
          </a:prstGeom>
          <a:ln w="12700">
            <a:miter lim="400000"/>
          </a:ln>
        </p:spPr>
      </p:pic>
      <p:pic>
        <p:nvPicPr>
          <p:cNvPr id="2095" name="image.png" descr="image.png"/>
          <p:cNvPicPr>
            <a:picLocks noChangeAspect="1"/>
          </p:cNvPicPr>
          <p:nvPr/>
        </p:nvPicPr>
        <p:blipFill>
          <a:blip r:embed="rId7" cstate="print">
            <a:extLst/>
          </a:blip>
          <a:stretch>
            <a:fillRect/>
          </a:stretch>
        </p:blipFill>
        <p:spPr>
          <a:xfrm>
            <a:off x="4843462" y="6321425"/>
            <a:ext cx="1433515" cy="411163"/>
          </a:xfrm>
          <a:prstGeom prst="rect">
            <a:avLst/>
          </a:prstGeom>
          <a:ln w="12700">
            <a:miter lim="400000"/>
          </a:ln>
        </p:spPr>
      </p:pic>
      <p:pic>
        <p:nvPicPr>
          <p:cNvPr id="2096" name="image.png" descr="image.png"/>
          <p:cNvPicPr>
            <a:picLocks noChangeAspect="1"/>
          </p:cNvPicPr>
          <p:nvPr/>
        </p:nvPicPr>
        <p:blipFill>
          <a:blip r:embed="rId8" cstate="print">
            <a:extLst/>
          </a:blip>
          <a:stretch>
            <a:fillRect/>
          </a:stretch>
        </p:blipFill>
        <p:spPr>
          <a:xfrm>
            <a:off x="3370262" y="6303962"/>
            <a:ext cx="1449390" cy="412753"/>
          </a:xfrm>
          <a:prstGeom prst="rect">
            <a:avLst/>
          </a:prstGeom>
          <a:ln w="12700">
            <a:miter lim="400000"/>
          </a:ln>
        </p:spPr>
      </p:pic>
      <p:sp>
        <p:nvSpPr>
          <p:cNvPr id="2097" name="Global Weather Simulation: Size is Relevant"/>
          <p:cNvSpPr txBox="1"/>
          <p:nvPr/>
        </p:nvSpPr>
        <p:spPr>
          <a:xfrm>
            <a:off x="502919" y="274636"/>
            <a:ext cx="9481513" cy="6463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p>
            <a:pPr>
              <a:defRPr sz="3600">
                <a:solidFill>
                  <a:srgbClr val="737373"/>
                </a:solidFill>
              </a:defRPr>
            </a:pPr>
            <a:r>
              <a:rPr dirty="0"/>
              <a:t>Global Weather Simulation: </a:t>
            </a:r>
            <a:r>
              <a:rPr dirty="0">
                <a:solidFill>
                  <a:srgbClr val="FF0000"/>
                </a:solidFill>
              </a:rPr>
              <a:t>Size</a:t>
            </a:r>
            <a:r>
              <a:rPr dirty="0"/>
              <a:t> is Relevant</a:t>
            </a:r>
          </a:p>
        </p:txBody>
      </p:sp>
      <p:sp>
        <p:nvSpPr>
          <p:cNvPr id="2098" name="[L. Gan, H. Fu, W. Luk, C. Yang, W. Xue, X. Huang, Y. Zhang, and G. Yang,  Accelerating solvers for global atmospheric equations through mixed-precision data flow engine, FPL2013]"/>
          <p:cNvSpPr txBox="1"/>
          <p:nvPr/>
        </p:nvSpPr>
        <p:spPr>
          <a:xfrm>
            <a:off x="252094" y="5689601"/>
            <a:ext cx="8673150" cy="5400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sz="1600">
                <a:latin typeface="Times New Roman"/>
                <a:ea typeface="Times New Roman"/>
                <a:cs typeface="Times New Roman"/>
                <a:sym typeface="Times New Roman"/>
              </a:defRPr>
            </a:pPr>
            <a:r>
              <a:t>[</a:t>
            </a:r>
            <a:r>
              <a:rPr>
                <a:solidFill>
                  <a:srgbClr val="FF0000"/>
                </a:solidFill>
              </a:rPr>
              <a:t>L. Gan</a:t>
            </a:r>
            <a:r>
              <a:t>, H. Fu, W. Luk, C. Yang, W. Xue, X. Huang, Y. Zhang, and G. Yang,  Accelerating solvers for global atmospheric equations through mixed-precision data flow engine, FPL2013]</a:t>
            </a:r>
          </a:p>
        </p:txBody>
      </p:sp>
      <p:sp>
        <p:nvSpPr>
          <p:cNvPr id="2099" name="Slide Number"/>
          <p:cNvSpPr txBox="1">
            <a:spLocks noGrp="1"/>
          </p:cNvSpPr>
          <p:nvPr>
            <p:ph type="sldNum" sz="quarter" idx="4294967295"/>
          </p:nvPr>
        </p:nvSpPr>
        <p:spPr>
          <a:xfrm>
            <a:off x="8153400" y="5943600"/>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333333"/>
                </a:solidFill>
                <a:latin typeface="Constantia"/>
                <a:ea typeface="Constantia"/>
                <a:cs typeface="Constantia"/>
                <a:sym typeface="Constantia"/>
              </a:defRPr>
            </a:lvl1pPr>
          </a:lstStyle>
          <a:p>
            <a:fld id="{86CB4B4D-7CA3-9044-876B-883B54F8677D}" type="slidenum">
              <a:rPr/>
              <a:pPr/>
              <a:t>69</a:t>
            </a:fld>
            <a:endParaRPr/>
          </a:p>
        </p:txBody>
      </p:sp>
      <p:sp>
        <p:nvSpPr>
          <p:cNvPr id="2100" name="Tsinghua"/>
          <p:cNvSpPr txBox="1"/>
          <p:nvPr/>
        </p:nvSpPr>
        <p:spPr>
          <a:xfrm>
            <a:off x="7167243" y="5965826"/>
            <a:ext cx="866695" cy="301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defRPr sz="1500">
                <a:solidFill>
                  <a:srgbClr val="FF0000"/>
                </a:solidFill>
                <a:latin typeface="Arial"/>
                <a:ea typeface="Arial"/>
                <a:cs typeface="Arial"/>
                <a:sym typeface="Arial"/>
              </a:defRPr>
            </a:lvl1pPr>
          </a:lstStyle>
          <a:p>
            <a:r>
              <a:t>Tsinghua</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6C086-6E2F-4158-8782-CC6FC0C33E90}"/>
              </a:ext>
            </a:extLst>
          </p:cNvPr>
          <p:cNvSpPr>
            <a:spLocks noGrp="1"/>
          </p:cNvSpPr>
          <p:nvPr>
            <p:ph type="title"/>
          </p:nvPr>
        </p:nvSpPr>
        <p:spPr>
          <a:xfrm>
            <a:off x="511728" y="222512"/>
            <a:ext cx="11392250" cy="1325563"/>
          </a:xfrm>
        </p:spPr>
        <p:txBody>
          <a:bodyPr>
            <a:normAutofit/>
          </a:bodyPr>
          <a:lstStyle/>
          <a:p>
            <a:r>
              <a:rPr lang="en-US" sz="3600" b="1" dirty="0" err="1"/>
              <a:t>ControlFlow</a:t>
            </a:r>
            <a:r>
              <a:rPr lang="en-US" sz="3600" b="1" dirty="0"/>
              <a:t>: Inherent Characteristics Represent Limitations</a:t>
            </a:r>
          </a:p>
        </p:txBody>
      </p:sp>
      <p:sp>
        <p:nvSpPr>
          <p:cNvPr id="3" name="Content Placeholder 2">
            <a:extLst>
              <a:ext uri="{FF2B5EF4-FFF2-40B4-BE49-F238E27FC236}">
                <a16:creationId xmlns:a16="http://schemas.microsoft.com/office/drawing/2014/main" id="{3520808C-D88B-46D7-A578-A5672ED5E2A6}"/>
              </a:ext>
            </a:extLst>
          </p:cNvPr>
          <p:cNvSpPr>
            <a:spLocks noGrp="1"/>
          </p:cNvSpPr>
          <p:nvPr>
            <p:ph idx="1"/>
          </p:nvPr>
        </p:nvSpPr>
        <p:spPr>
          <a:xfrm>
            <a:off x="838200" y="1330674"/>
            <a:ext cx="10515600" cy="5103478"/>
          </a:xfrm>
        </p:spPr>
        <p:txBody>
          <a:bodyPr>
            <a:normAutofit/>
          </a:bodyPr>
          <a:lstStyle/>
          <a:p>
            <a:r>
              <a:rPr lang="en-US" sz="2400" dirty="0"/>
              <a:t>SISD: IEEE T/Computers</a:t>
            </a:r>
            <a:br>
              <a:rPr lang="en-US" sz="2400" dirty="0"/>
            </a:br>
            <a:endParaRPr lang="en-US" sz="2400" dirty="0"/>
          </a:p>
          <a:p>
            <a:endParaRPr lang="en-US" sz="2400" dirty="0"/>
          </a:p>
          <a:p>
            <a:r>
              <a:rPr lang="en-US" sz="2400" dirty="0"/>
              <a:t>SIMD: IEEE T/Communications</a:t>
            </a:r>
            <a:br>
              <a:rPr lang="en-US" sz="2400" dirty="0"/>
            </a:br>
            <a:endParaRPr lang="en-US" dirty="0"/>
          </a:p>
          <a:p>
            <a:endParaRPr lang="en-US" sz="1200" dirty="0"/>
          </a:p>
          <a:p>
            <a:endParaRPr lang="en-US" sz="100" dirty="0"/>
          </a:p>
          <a:p>
            <a:r>
              <a:rPr lang="en-US" sz="2400" dirty="0"/>
              <a:t>MISD: IEEE T/ASSP</a:t>
            </a:r>
            <a:br>
              <a:rPr lang="en-US" sz="2400" dirty="0"/>
            </a:br>
            <a:br>
              <a:rPr lang="en-US" sz="2400" dirty="0"/>
            </a:br>
            <a:endParaRPr lang="en-US" sz="2400" dirty="0"/>
          </a:p>
          <a:p>
            <a:endParaRPr lang="en-US" sz="400" dirty="0"/>
          </a:p>
          <a:p>
            <a:r>
              <a:rPr lang="en-US" sz="2400" dirty="0"/>
              <a:t>MIMD: IEEE T/Software</a:t>
            </a:r>
          </a:p>
        </p:txBody>
      </p:sp>
      <p:sp>
        <p:nvSpPr>
          <p:cNvPr id="4" name="Rectangle 3">
            <a:extLst>
              <a:ext uri="{FF2B5EF4-FFF2-40B4-BE49-F238E27FC236}">
                <a16:creationId xmlns:a16="http://schemas.microsoft.com/office/drawing/2014/main" id="{A5D578D6-CE3C-46B1-BB23-A70E4EE6FD80}"/>
              </a:ext>
            </a:extLst>
          </p:cNvPr>
          <p:cNvSpPr/>
          <p:nvPr/>
        </p:nvSpPr>
        <p:spPr>
          <a:xfrm>
            <a:off x="2484888" y="1631965"/>
            <a:ext cx="7305063" cy="830997"/>
          </a:xfrm>
          <a:prstGeom prst="rect">
            <a:avLst/>
          </a:prstGeom>
        </p:spPr>
        <p:txBody>
          <a:bodyPr wrap="square">
            <a:spAutoFit/>
          </a:bodyPr>
          <a:lstStyle/>
          <a:p>
            <a:r>
              <a:rPr lang="en-US" sz="1600" dirty="0" err="1"/>
              <a:t>Helbig</a:t>
            </a:r>
            <a:r>
              <a:rPr lang="en-US" sz="1600" dirty="0"/>
              <a:t>, W., &amp; </a:t>
            </a:r>
            <a:r>
              <a:rPr lang="en-US" sz="1600" dirty="0" err="1"/>
              <a:t>Milutinovic</a:t>
            </a:r>
            <a:r>
              <a:rPr lang="en-US" sz="1600" dirty="0"/>
              <a:t>, V. (1989). A </a:t>
            </a:r>
            <a:r>
              <a:rPr lang="en-US" sz="1600" dirty="0" err="1"/>
              <a:t>dcfl</a:t>
            </a:r>
            <a:r>
              <a:rPr lang="en-US" sz="1600" dirty="0"/>
              <a:t> e/d-</a:t>
            </a:r>
            <a:r>
              <a:rPr lang="en-US" sz="1600" dirty="0" err="1"/>
              <a:t>mesfet</a:t>
            </a:r>
            <a:r>
              <a:rPr lang="en-US" sz="1600" dirty="0"/>
              <a:t> </a:t>
            </a:r>
            <a:r>
              <a:rPr lang="en-US" sz="1600" dirty="0" err="1"/>
              <a:t>gaas</a:t>
            </a:r>
            <a:r>
              <a:rPr lang="en-US" sz="1600" dirty="0"/>
              <a:t> experimental </a:t>
            </a:r>
            <a:r>
              <a:rPr lang="en-US" sz="1600" dirty="0" err="1"/>
              <a:t>risc</a:t>
            </a:r>
            <a:r>
              <a:rPr lang="en-US" sz="1600" dirty="0"/>
              <a:t> machine.</a:t>
            </a:r>
            <a:br>
              <a:rPr lang="en-US" sz="1600" dirty="0"/>
            </a:br>
            <a:r>
              <a:rPr lang="en-US" sz="1600" i="1" dirty="0"/>
              <a:t>IEEE transactions on computers</a:t>
            </a:r>
            <a:r>
              <a:rPr lang="en-US" sz="1600" dirty="0"/>
              <a:t>, </a:t>
            </a:r>
            <a:br>
              <a:rPr lang="en-US" sz="1600" dirty="0"/>
            </a:br>
            <a:r>
              <a:rPr lang="en-US" sz="1600" i="1" dirty="0"/>
              <a:t>38</a:t>
            </a:r>
            <a:r>
              <a:rPr lang="en-US" sz="1600" dirty="0"/>
              <a:t>(2), 263-274.</a:t>
            </a:r>
          </a:p>
        </p:txBody>
      </p:sp>
      <p:sp>
        <p:nvSpPr>
          <p:cNvPr id="5" name="Rectangle 4">
            <a:extLst>
              <a:ext uri="{FF2B5EF4-FFF2-40B4-BE49-F238E27FC236}">
                <a16:creationId xmlns:a16="http://schemas.microsoft.com/office/drawing/2014/main" id="{E0F7AA39-5287-4CAA-BBFE-527E0A6F2D78}"/>
              </a:ext>
            </a:extLst>
          </p:cNvPr>
          <p:cNvSpPr/>
          <p:nvPr/>
        </p:nvSpPr>
        <p:spPr>
          <a:xfrm>
            <a:off x="2484888" y="2908612"/>
            <a:ext cx="6206105" cy="830997"/>
          </a:xfrm>
          <a:prstGeom prst="rect">
            <a:avLst/>
          </a:prstGeom>
        </p:spPr>
        <p:txBody>
          <a:bodyPr wrap="square">
            <a:spAutoFit/>
          </a:bodyPr>
          <a:lstStyle/>
          <a:p>
            <a:r>
              <a:rPr lang="en-US" sz="1600" dirty="0" err="1"/>
              <a:t>Milutinovic</a:t>
            </a:r>
            <a:r>
              <a:rPr lang="en-US" sz="1600" dirty="0"/>
              <a:t>, V. (1988). A comparison of suboptimal detection algorithms</a:t>
            </a:r>
            <a:br>
              <a:rPr lang="en-US" sz="1600" dirty="0"/>
            </a:br>
            <a:r>
              <a:rPr lang="en-US" sz="1600" dirty="0"/>
              <a:t>applied to the additive mix of orthogonal sinusoidal signals. </a:t>
            </a:r>
            <a:br>
              <a:rPr lang="en-US" sz="1600" dirty="0"/>
            </a:br>
            <a:r>
              <a:rPr lang="en-US" sz="1600" i="1" dirty="0"/>
              <a:t>IEEE transactions on communications</a:t>
            </a:r>
            <a:r>
              <a:rPr lang="en-US" sz="1600" dirty="0"/>
              <a:t>, </a:t>
            </a:r>
            <a:r>
              <a:rPr lang="en-US" sz="1600" i="1" dirty="0"/>
              <a:t>36</a:t>
            </a:r>
            <a:r>
              <a:rPr lang="en-US" sz="1600" dirty="0"/>
              <a:t>(5), 538-543.</a:t>
            </a:r>
          </a:p>
        </p:txBody>
      </p:sp>
      <p:sp>
        <p:nvSpPr>
          <p:cNvPr id="6" name="Rectangle 5">
            <a:extLst>
              <a:ext uri="{FF2B5EF4-FFF2-40B4-BE49-F238E27FC236}">
                <a16:creationId xmlns:a16="http://schemas.microsoft.com/office/drawing/2014/main" id="{A9138E0E-FEB7-4D8D-A211-70C432573047}"/>
              </a:ext>
            </a:extLst>
          </p:cNvPr>
          <p:cNvSpPr/>
          <p:nvPr/>
        </p:nvSpPr>
        <p:spPr>
          <a:xfrm>
            <a:off x="2484889" y="4156812"/>
            <a:ext cx="7305062" cy="830997"/>
          </a:xfrm>
          <a:prstGeom prst="rect">
            <a:avLst/>
          </a:prstGeom>
        </p:spPr>
        <p:txBody>
          <a:bodyPr wrap="square">
            <a:spAutoFit/>
          </a:bodyPr>
          <a:lstStyle/>
          <a:p>
            <a:r>
              <a:rPr lang="en-US" sz="1600" dirty="0" err="1"/>
              <a:t>Milutinovic</a:t>
            </a:r>
            <a:r>
              <a:rPr lang="en-US" sz="1600" dirty="0"/>
              <a:t>, V., Fortes, J., &amp; Jamieson, L. (1986). A </a:t>
            </a:r>
            <a:r>
              <a:rPr lang="en-US" sz="1600" dirty="0" err="1"/>
              <a:t>multimicroprocessor</a:t>
            </a:r>
            <a:r>
              <a:rPr lang="en-US" sz="1600" dirty="0"/>
              <a:t> architecture</a:t>
            </a:r>
            <a:br>
              <a:rPr lang="en-US" sz="1600" dirty="0"/>
            </a:br>
            <a:r>
              <a:rPr lang="en-US" sz="1600" dirty="0"/>
              <a:t>for real-time computation of a class of DFT algorithms. </a:t>
            </a:r>
            <a:r>
              <a:rPr lang="en-US" sz="1600" i="1" dirty="0"/>
              <a:t>IEEE transactions on acoustics,</a:t>
            </a:r>
            <a:br>
              <a:rPr lang="en-US" sz="1600" i="1" dirty="0"/>
            </a:br>
            <a:r>
              <a:rPr lang="en-US" sz="1600" i="1" dirty="0"/>
              <a:t>speech, and signal processing</a:t>
            </a:r>
            <a:r>
              <a:rPr lang="en-US" sz="1600" dirty="0"/>
              <a:t>, </a:t>
            </a:r>
            <a:r>
              <a:rPr lang="en-US" sz="1600" i="1" dirty="0"/>
              <a:t>34</a:t>
            </a:r>
            <a:r>
              <a:rPr lang="en-US" sz="1600" dirty="0"/>
              <a:t>(5), 1301-1309.</a:t>
            </a:r>
          </a:p>
        </p:txBody>
      </p:sp>
      <p:sp>
        <p:nvSpPr>
          <p:cNvPr id="7" name="Rectangle 6">
            <a:extLst>
              <a:ext uri="{FF2B5EF4-FFF2-40B4-BE49-F238E27FC236}">
                <a16:creationId xmlns:a16="http://schemas.microsoft.com/office/drawing/2014/main" id="{7BAC77BE-A8B8-418A-9239-06AD12E69736}"/>
              </a:ext>
            </a:extLst>
          </p:cNvPr>
          <p:cNvSpPr/>
          <p:nvPr/>
        </p:nvSpPr>
        <p:spPr>
          <a:xfrm>
            <a:off x="2484888" y="5494929"/>
            <a:ext cx="6206105" cy="914097"/>
          </a:xfrm>
          <a:prstGeom prst="rect">
            <a:avLst/>
          </a:prstGeom>
        </p:spPr>
        <p:txBody>
          <a:bodyPr wrap="square">
            <a:spAutoFit/>
          </a:bodyPr>
          <a:lstStyle/>
          <a:p>
            <a:r>
              <a:rPr lang="en-US" sz="1600" dirty="0" err="1"/>
              <a:t>Milutinovic</a:t>
            </a:r>
            <a:r>
              <a:rPr lang="en-US" sz="1600" dirty="0"/>
              <a:t>, V. (1987). A simulation study of the Vertical-Migration microprocessor architecture.</a:t>
            </a:r>
            <a:br>
              <a:rPr lang="en-US" sz="1600" dirty="0"/>
            </a:br>
            <a:r>
              <a:rPr lang="en-US" sz="1600" i="1" dirty="0"/>
              <a:t>IEEE transactions on software engineering</a:t>
            </a:r>
            <a:r>
              <a:rPr lang="en-US" sz="1600" dirty="0"/>
              <a:t>, (12), 1265-1277.</a:t>
            </a:r>
          </a:p>
        </p:txBody>
      </p:sp>
    </p:spTree>
    <p:extLst>
      <p:ext uri="{BB962C8B-B14F-4D97-AF65-F5344CB8AC3E}">
        <p14:creationId xmlns:p14="http://schemas.microsoft.com/office/powerpoint/2010/main" val="1660725384"/>
      </p:ext>
    </p:ext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2" name="image.png" descr="image.png"/>
          <p:cNvPicPr>
            <a:picLocks noChangeAspect="1"/>
          </p:cNvPicPr>
          <p:nvPr/>
        </p:nvPicPr>
        <p:blipFill>
          <a:blip r:embed="rId2" cstate="print">
            <a:extLst/>
          </a:blip>
          <a:stretch>
            <a:fillRect/>
          </a:stretch>
        </p:blipFill>
        <p:spPr>
          <a:xfrm>
            <a:off x="120650" y="5956300"/>
            <a:ext cx="1098550" cy="531813"/>
          </a:xfrm>
          <a:prstGeom prst="rect">
            <a:avLst/>
          </a:prstGeom>
          <a:ln w="12700">
            <a:miter lim="400000"/>
          </a:ln>
          <a:effectLst>
            <a:outerShdw blurRad="63500" dist="35921" dir="2700000" rotWithShape="0">
              <a:srgbClr val="FFFFFF"/>
            </a:outerShdw>
          </a:effectLst>
        </p:spPr>
      </p:pic>
      <p:pic>
        <p:nvPicPr>
          <p:cNvPr id="2103" name="image.png" descr="image.png"/>
          <p:cNvPicPr>
            <a:picLocks noChangeAspect="1"/>
          </p:cNvPicPr>
          <p:nvPr/>
        </p:nvPicPr>
        <p:blipFill>
          <a:blip r:embed="rId3" cstate="print">
            <a:extLst/>
          </a:blip>
          <a:stretch>
            <a:fillRect/>
          </a:stretch>
        </p:blipFill>
        <p:spPr>
          <a:xfrm>
            <a:off x="4843462" y="6003925"/>
            <a:ext cx="1433515" cy="411163"/>
          </a:xfrm>
          <a:prstGeom prst="rect">
            <a:avLst/>
          </a:prstGeom>
          <a:ln w="12700">
            <a:miter lim="400000"/>
          </a:ln>
        </p:spPr>
      </p:pic>
      <p:pic>
        <p:nvPicPr>
          <p:cNvPr id="2104" name="image.png" descr="image.png"/>
          <p:cNvPicPr>
            <a:picLocks noChangeAspect="1"/>
          </p:cNvPicPr>
          <p:nvPr/>
        </p:nvPicPr>
        <p:blipFill>
          <a:blip r:embed="rId4" cstate="print">
            <a:extLst/>
          </a:blip>
          <a:stretch>
            <a:fillRect/>
          </a:stretch>
        </p:blipFill>
        <p:spPr>
          <a:xfrm>
            <a:off x="3370262" y="5986462"/>
            <a:ext cx="1449390" cy="411165"/>
          </a:xfrm>
          <a:prstGeom prst="rect">
            <a:avLst/>
          </a:prstGeom>
          <a:ln w="12700">
            <a:miter lim="400000"/>
          </a:ln>
        </p:spPr>
      </p:pic>
      <p:sp>
        <p:nvSpPr>
          <p:cNvPr id="2105" name="Weather Model – Performance Gain"/>
          <p:cNvSpPr txBox="1"/>
          <p:nvPr/>
        </p:nvSpPr>
        <p:spPr>
          <a:xfrm>
            <a:off x="185419" y="274636"/>
            <a:ext cx="8127049" cy="54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3600">
                <a:solidFill>
                  <a:srgbClr val="737373"/>
                </a:solidFill>
              </a:defRPr>
            </a:lvl1pPr>
          </a:lstStyle>
          <a:p>
            <a:r>
              <a:t>Weather Model – Performance Gain</a:t>
            </a:r>
          </a:p>
        </p:txBody>
      </p:sp>
      <p:pic>
        <p:nvPicPr>
          <p:cNvPr id="2106" name="image.png" descr="image.png"/>
          <p:cNvPicPr>
            <a:picLocks noChangeAspect="1"/>
          </p:cNvPicPr>
          <p:nvPr/>
        </p:nvPicPr>
        <p:blipFill>
          <a:blip r:embed="rId5" cstate="print">
            <a:extLst/>
          </a:blip>
          <a:stretch>
            <a:fillRect/>
          </a:stretch>
        </p:blipFill>
        <p:spPr>
          <a:xfrm>
            <a:off x="698500" y="4343400"/>
            <a:ext cx="7124700" cy="965200"/>
          </a:xfrm>
          <a:prstGeom prst="rect">
            <a:avLst/>
          </a:prstGeom>
          <a:ln w="12700">
            <a:miter lim="400000"/>
          </a:ln>
        </p:spPr>
      </p:pic>
      <p:graphicFrame>
        <p:nvGraphicFramePr>
          <p:cNvPr id="2107" name="Table"/>
          <p:cNvGraphicFramePr/>
          <p:nvPr/>
        </p:nvGraphicFramePr>
        <p:xfrm>
          <a:off x="217485" y="1341437"/>
          <a:ext cx="8602660" cy="3019454"/>
        </p:xfrm>
        <a:graphic>
          <a:graphicData uri="http://schemas.openxmlformats.org/drawingml/2006/table">
            <a:tbl>
              <a:tblPr>
                <a:tableStyleId>{4C3C2611-4C71-4FC5-86AE-919BDF0F9419}</a:tableStyleId>
              </a:tblPr>
              <a:tblGrid>
                <a:gridCol w="2697162">
                  <a:extLst>
                    <a:ext uri="{9D8B030D-6E8A-4147-A177-3AD203B41FA5}">
                      <a16:colId xmlns:a16="http://schemas.microsoft.com/office/drawing/2014/main" val="20000"/>
                    </a:ext>
                  </a:extLst>
                </a:gridCol>
                <a:gridCol w="3817937">
                  <a:extLst>
                    <a:ext uri="{9D8B030D-6E8A-4147-A177-3AD203B41FA5}">
                      <a16:colId xmlns:a16="http://schemas.microsoft.com/office/drawing/2014/main" val="20001"/>
                    </a:ext>
                  </a:extLst>
                </a:gridCol>
                <a:gridCol w="2087561">
                  <a:extLst>
                    <a:ext uri="{9D8B030D-6E8A-4147-A177-3AD203B41FA5}">
                      <a16:colId xmlns:a16="http://schemas.microsoft.com/office/drawing/2014/main" val="20002"/>
                    </a:ext>
                  </a:extLst>
                </a:gridCol>
              </a:tblGrid>
              <a:tr h="944562">
                <a:tc>
                  <a:txBody>
                    <a:bodyPr/>
                    <a:lstStyle/>
                    <a:p>
                      <a:pPr algn="ctr">
                        <a:defRPr sz="1800"/>
                      </a:pPr>
                      <a:r>
                        <a:rPr sz="2800">
                          <a:solidFill>
                            <a:srgbClr val="333333"/>
                          </a:solidFill>
                          <a:latin typeface="Times New Roman"/>
                          <a:ea typeface="Times New Roman"/>
                          <a:cs typeface="Times New Roman"/>
                          <a:sym typeface="Times New Roman"/>
                        </a:rPr>
                        <a:t>Platform</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2800" u="sng">
                          <a:solidFill>
                            <a:srgbClr val="333333"/>
                          </a:solidFill>
                          <a:latin typeface="Times New Roman"/>
                          <a:ea typeface="Times New Roman"/>
                          <a:cs typeface="Times New Roman"/>
                          <a:sym typeface="Times New Roman"/>
                        </a:defRPr>
                      </a:pPr>
                      <a:r>
                        <a:t>Performance</a:t>
                      </a:r>
                    </a:p>
                    <a:p>
                      <a:pPr algn="ctr">
                        <a:defRPr sz="2800">
                          <a:solidFill>
                            <a:srgbClr val="333333"/>
                          </a:solidFill>
                          <a:latin typeface="Times New Roman"/>
                          <a:ea typeface="Times New Roman"/>
                          <a:cs typeface="Times New Roman"/>
                          <a:sym typeface="Times New Roman"/>
                        </a:defRPr>
                      </a:pPr>
                      <a:r>
                        <a:t>()</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FF0000"/>
                          </a:solidFill>
                          <a:latin typeface="Times New Roman"/>
                          <a:ea typeface="Times New Roman"/>
                          <a:cs typeface="Times New Roman"/>
                          <a:sym typeface="Times New Roman"/>
                        </a:rPr>
                        <a:t>Speedup</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extLst>
                  <a:ext uri="{0D108BD9-81ED-4DB2-BD59-A6C34878D82A}">
                    <a16:rowId xmlns:a16="http://schemas.microsoft.com/office/drawing/2014/main" val="10000"/>
                  </a:ext>
                </a:extLst>
              </a:tr>
              <a:tr h="519112">
                <a:tc>
                  <a:txBody>
                    <a:bodyPr/>
                    <a:lstStyle/>
                    <a:p>
                      <a:pPr algn="ctr">
                        <a:defRPr sz="1800"/>
                      </a:pPr>
                      <a:r>
                        <a:rPr sz="2800">
                          <a:solidFill>
                            <a:srgbClr val="333333"/>
                          </a:solidFill>
                          <a:latin typeface="Times New Roman"/>
                          <a:ea typeface="Times New Roman"/>
                          <a:cs typeface="Times New Roman"/>
                          <a:sym typeface="Times New Roman"/>
                        </a:rPr>
                        <a:t>6-core CPU</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4.66K</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1</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extLst>
                  <a:ext uri="{0D108BD9-81ED-4DB2-BD59-A6C34878D82A}">
                    <a16:rowId xmlns:a16="http://schemas.microsoft.com/office/drawing/2014/main" val="10001"/>
                  </a:ext>
                </a:extLst>
              </a:tr>
              <a:tr h="517525">
                <a:tc>
                  <a:txBody>
                    <a:bodyPr/>
                    <a:lstStyle/>
                    <a:p>
                      <a:pPr algn="ctr">
                        <a:defRPr sz="1800"/>
                      </a:pPr>
                      <a:r>
                        <a:rPr sz="2800">
                          <a:solidFill>
                            <a:srgbClr val="333333"/>
                          </a:solidFill>
                          <a:latin typeface="Times New Roman"/>
                          <a:ea typeface="Times New Roman"/>
                          <a:cs typeface="Times New Roman"/>
                          <a:sym typeface="Times New Roman"/>
                        </a:rPr>
                        <a:t>Tianhe-1A node</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110.38K</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23x</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extLst>
                  <a:ext uri="{0D108BD9-81ED-4DB2-BD59-A6C34878D82A}">
                    <a16:rowId xmlns:a16="http://schemas.microsoft.com/office/drawing/2014/main" val="10002"/>
                  </a:ext>
                </a:extLst>
              </a:tr>
              <a:tr h="519112">
                <a:tc>
                  <a:txBody>
                    <a:bodyPr/>
                    <a:lstStyle/>
                    <a:p>
                      <a:pPr algn="ctr">
                        <a:defRPr sz="1800"/>
                      </a:pPr>
                      <a:r>
                        <a:rPr sz="2800">
                          <a:solidFill>
                            <a:srgbClr val="333333"/>
                          </a:solidFill>
                          <a:latin typeface="Times New Roman"/>
                          <a:ea typeface="Times New Roman"/>
                          <a:cs typeface="Times New Roman"/>
                          <a:sym typeface="Times New Roman"/>
                        </a:rPr>
                        <a:t>MaxWorkstation</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468.1K</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b="1">
                          <a:solidFill>
                            <a:srgbClr val="333333"/>
                          </a:solidFill>
                          <a:latin typeface="Times New Roman"/>
                          <a:ea typeface="Times New Roman"/>
                          <a:cs typeface="Times New Roman"/>
                          <a:sym typeface="Times New Roman"/>
                        </a:rPr>
                        <a:t>100x</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extLst>
                  <a:ext uri="{0D108BD9-81ED-4DB2-BD59-A6C34878D82A}">
                    <a16:rowId xmlns:a16="http://schemas.microsoft.com/office/drawing/2014/main" val="10003"/>
                  </a:ext>
                </a:extLst>
              </a:tr>
              <a:tr h="517525">
                <a:tc>
                  <a:txBody>
                    <a:bodyPr/>
                    <a:lstStyle/>
                    <a:p>
                      <a:pPr algn="ctr">
                        <a:defRPr sz="1800"/>
                      </a:pPr>
                      <a:r>
                        <a:rPr sz="2800">
                          <a:solidFill>
                            <a:srgbClr val="333333"/>
                          </a:solidFill>
                          <a:latin typeface="Times New Roman"/>
                          <a:ea typeface="Times New Roman"/>
                          <a:cs typeface="Times New Roman"/>
                          <a:sym typeface="Times New Roman"/>
                        </a:rPr>
                        <a:t>MaxNode</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1.54M</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b="1">
                          <a:solidFill>
                            <a:srgbClr val="333333"/>
                          </a:solidFill>
                          <a:latin typeface="Times New Roman"/>
                          <a:ea typeface="Times New Roman"/>
                          <a:cs typeface="Times New Roman"/>
                          <a:sym typeface="Times New Roman"/>
                        </a:rPr>
                        <a:t>330x</a:t>
                      </a:r>
                    </a:p>
                  </a:txBody>
                  <a:tcPr marL="45725" marR="45725" marT="45725" marB="45725" horzOverflow="overflow">
                    <a:lnL w="12700">
                      <a:solidFill>
                        <a:srgbClr val="333333"/>
                      </a:solidFill>
                    </a:lnL>
                    <a:lnR w="12700">
                      <a:solidFill>
                        <a:srgbClr val="333333"/>
                      </a:solidFill>
                    </a:lnR>
                    <a:lnT w="12700">
                      <a:solidFill>
                        <a:srgbClr val="333333"/>
                      </a:solidFill>
                    </a:lnT>
                    <a:lnB w="12700">
                      <a:solidFill>
                        <a:srgbClr val="333333"/>
                      </a:solidFill>
                    </a:lnB>
                    <a:noFill/>
                  </a:tcPr>
                </a:tc>
                <a:extLst>
                  <a:ext uri="{0D108BD9-81ED-4DB2-BD59-A6C34878D82A}">
                    <a16:rowId xmlns:a16="http://schemas.microsoft.com/office/drawing/2014/main" val="10004"/>
                  </a:ext>
                </a:extLst>
              </a:tr>
            </a:tbl>
          </a:graphicData>
        </a:graphic>
      </p:graphicFrame>
      <p:sp>
        <p:nvSpPr>
          <p:cNvPr id="2108" name="Oval"/>
          <p:cNvSpPr/>
          <p:nvPr/>
        </p:nvSpPr>
        <p:spPr>
          <a:xfrm rot="16200000">
            <a:off x="7487441" y="2353466"/>
            <a:ext cx="544517" cy="1400179"/>
          </a:xfrm>
          <a:prstGeom prst="ellipse">
            <a:avLst/>
          </a:prstGeom>
          <a:ln w="38100">
            <a:solidFill>
              <a:srgbClr val="FF0000"/>
            </a:solidFill>
          </a:ln>
        </p:spPr>
        <p:txBody>
          <a:bodyPr lIns="0" tIns="0" rIns="0" bIns="0" anchor="ctr"/>
          <a:lstStyle/>
          <a:p>
            <a:pPr algn="ctr">
              <a:defRPr>
                <a:solidFill>
                  <a:srgbClr val="FF0000"/>
                </a:solidFill>
              </a:defRPr>
            </a:pPr>
            <a:endParaRPr/>
          </a:p>
        </p:txBody>
      </p:sp>
      <p:sp>
        <p:nvSpPr>
          <p:cNvPr id="2109" name="Oval"/>
          <p:cNvSpPr/>
          <p:nvPr/>
        </p:nvSpPr>
        <p:spPr>
          <a:xfrm rot="16200000">
            <a:off x="7473950" y="3432171"/>
            <a:ext cx="544516" cy="1401767"/>
          </a:xfrm>
          <a:prstGeom prst="ellipse">
            <a:avLst/>
          </a:prstGeom>
          <a:ln w="38100">
            <a:solidFill>
              <a:srgbClr val="FF0000"/>
            </a:solidFill>
          </a:ln>
        </p:spPr>
        <p:txBody>
          <a:bodyPr lIns="0" tIns="0" rIns="0" bIns="0" anchor="ctr"/>
          <a:lstStyle/>
          <a:p>
            <a:pPr algn="ctr">
              <a:defRPr>
                <a:solidFill>
                  <a:srgbClr val="FF0000"/>
                </a:solidFill>
              </a:defRPr>
            </a:pPr>
            <a:endParaRPr/>
          </a:p>
        </p:txBody>
      </p:sp>
      <p:sp>
        <p:nvSpPr>
          <p:cNvPr id="2110" name="Line"/>
          <p:cNvSpPr/>
          <p:nvPr/>
        </p:nvSpPr>
        <p:spPr>
          <a:xfrm>
            <a:off x="8459785" y="3052760"/>
            <a:ext cx="215903" cy="10810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161"/>
                  <a:pt x="21600" y="359"/>
                </a:cubicBezTo>
                <a:lnTo>
                  <a:pt x="21600" y="21241"/>
                </a:lnTo>
                <a:cubicBezTo>
                  <a:pt x="21600" y="21439"/>
                  <a:pt x="11929" y="21600"/>
                  <a:pt x="0" y="21600"/>
                </a:cubicBezTo>
              </a:path>
            </a:pathLst>
          </a:custGeom>
          <a:ln w="28575">
            <a:solidFill>
              <a:srgbClr val="FF0000"/>
            </a:solidFill>
            <a:headEnd type="triangle"/>
          </a:ln>
        </p:spPr>
        <p:txBody>
          <a:bodyPr lIns="0" tIns="0" rIns="0" bIns="0" anchor="ctr"/>
          <a:lstStyle/>
          <a:p>
            <a:pPr algn="ctr">
              <a:defRPr>
                <a:solidFill>
                  <a:srgbClr val="333333"/>
                </a:solidFill>
              </a:defRPr>
            </a:pPr>
            <a:endParaRPr/>
          </a:p>
        </p:txBody>
      </p:sp>
      <p:sp>
        <p:nvSpPr>
          <p:cNvPr id="2111" name="14x"/>
          <p:cNvSpPr txBox="1"/>
          <p:nvPr/>
        </p:nvSpPr>
        <p:spPr>
          <a:xfrm>
            <a:off x="7399018" y="4391026"/>
            <a:ext cx="1002350" cy="4827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indent="131762">
              <a:defRPr sz="2800" b="1">
                <a:solidFill>
                  <a:srgbClr val="FF0000"/>
                </a:solidFill>
                <a:latin typeface="Times New Roman"/>
                <a:ea typeface="Times New Roman"/>
                <a:cs typeface="Times New Roman"/>
                <a:sym typeface="Times New Roman"/>
              </a:defRPr>
            </a:lvl1pPr>
          </a:lstStyle>
          <a:p>
            <a:r>
              <a:t>14x</a:t>
            </a:r>
          </a:p>
        </p:txBody>
      </p:sp>
      <p:pic>
        <p:nvPicPr>
          <p:cNvPr id="2112" name="image.png" descr="image.png"/>
          <p:cNvPicPr>
            <a:picLocks noChangeAspect="1"/>
          </p:cNvPicPr>
          <p:nvPr/>
        </p:nvPicPr>
        <p:blipFill>
          <a:blip r:embed="rId6" cstate="print">
            <a:extLst/>
          </a:blip>
          <a:stretch>
            <a:fillRect/>
          </a:stretch>
        </p:blipFill>
        <p:spPr>
          <a:xfrm>
            <a:off x="1473200" y="5295900"/>
            <a:ext cx="1562100" cy="1562100"/>
          </a:xfrm>
          <a:prstGeom prst="rect">
            <a:avLst/>
          </a:prstGeom>
          <a:ln w="12700">
            <a:miter lim="400000"/>
          </a:ln>
        </p:spPr>
      </p:pic>
      <p:sp>
        <p:nvSpPr>
          <p:cNvPr id="2113" name="Slide Number"/>
          <p:cNvSpPr txBox="1">
            <a:spLocks noGrp="1"/>
          </p:cNvSpPr>
          <p:nvPr>
            <p:ph type="sldNum" sz="quarter" idx="4294967295"/>
          </p:nvPr>
        </p:nvSpPr>
        <p:spPr>
          <a:xfrm>
            <a:off x="8153400" y="5943600"/>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333333"/>
                </a:solidFill>
                <a:latin typeface="Constantia"/>
                <a:ea typeface="Constantia"/>
                <a:cs typeface="Constantia"/>
                <a:sym typeface="Constantia"/>
              </a:defRPr>
            </a:lvl1pPr>
          </a:lstStyle>
          <a:p>
            <a:fld id="{86CB4B4D-7CA3-9044-876B-883B54F8677D}" type="slidenum">
              <a:rPr/>
              <a:pPr/>
              <a:t>70</a:t>
            </a:fld>
            <a:endParaRP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5" name="image.png" descr="image.png"/>
          <p:cNvPicPr>
            <a:picLocks noChangeAspect="1"/>
          </p:cNvPicPr>
          <p:nvPr/>
        </p:nvPicPr>
        <p:blipFill>
          <a:blip r:embed="rId2" cstate="print">
            <a:extLst/>
          </a:blip>
          <a:stretch>
            <a:fillRect/>
          </a:stretch>
        </p:blipFill>
        <p:spPr>
          <a:xfrm>
            <a:off x="1714500" y="5295900"/>
            <a:ext cx="1574800" cy="1562100"/>
          </a:xfrm>
          <a:prstGeom prst="rect">
            <a:avLst/>
          </a:prstGeom>
          <a:ln w="12700">
            <a:miter lim="400000"/>
          </a:ln>
        </p:spPr>
      </p:pic>
      <p:pic>
        <p:nvPicPr>
          <p:cNvPr id="2116" name="image.png" descr="image.png"/>
          <p:cNvPicPr>
            <a:picLocks noChangeAspect="1"/>
          </p:cNvPicPr>
          <p:nvPr/>
        </p:nvPicPr>
        <p:blipFill>
          <a:blip r:embed="rId3" cstate="print">
            <a:extLst/>
          </a:blip>
          <a:stretch>
            <a:fillRect/>
          </a:stretch>
        </p:blipFill>
        <p:spPr>
          <a:xfrm>
            <a:off x="120650" y="5956300"/>
            <a:ext cx="1098550" cy="531813"/>
          </a:xfrm>
          <a:prstGeom prst="rect">
            <a:avLst/>
          </a:prstGeom>
          <a:ln w="12700">
            <a:miter lim="400000"/>
          </a:ln>
          <a:effectLst>
            <a:outerShdw blurRad="63500" dist="35921" dir="2700000" rotWithShape="0">
              <a:srgbClr val="FFFFFF"/>
            </a:outerShdw>
          </a:effectLst>
        </p:spPr>
      </p:pic>
      <p:pic>
        <p:nvPicPr>
          <p:cNvPr id="2117" name="image.png" descr="image.png"/>
          <p:cNvPicPr>
            <a:picLocks noChangeAspect="1"/>
          </p:cNvPicPr>
          <p:nvPr/>
        </p:nvPicPr>
        <p:blipFill>
          <a:blip r:embed="rId4" cstate="print">
            <a:extLst/>
          </a:blip>
          <a:stretch>
            <a:fillRect/>
          </a:stretch>
        </p:blipFill>
        <p:spPr>
          <a:xfrm>
            <a:off x="5287962" y="6003925"/>
            <a:ext cx="1433515" cy="411163"/>
          </a:xfrm>
          <a:prstGeom prst="rect">
            <a:avLst/>
          </a:prstGeom>
          <a:ln w="12700">
            <a:miter lim="400000"/>
          </a:ln>
        </p:spPr>
      </p:pic>
      <p:pic>
        <p:nvPicPr>
          <p:cNvPr id="2118" name="image.png" descr="image.png"/>
          <p:cNvPicPr>
            <a:picLocks noChangeAspect="1"/>
          </p:cNvPicPr>
          <p:nvPr/>
        </p:nvPicPr>
        <p:blipFill>
          <a:blip r:embed="rId5" cstate="print">
            <a:extLst/>
          </a:blip>
          <a:stretch>
            <a:fillRect/>
          </a:stretch>
        </p:blipFill>
        <p:spPr>
          <a:xfrm>
            <a:off x="3827462" y="5986462"/>
            <a:ext cx="1449390" cy="411165"/>
          </a:xfrm>
          <a:prstGeom prst="rect">
            <a:avLst/>
          </a:prstGeom>
          <a:ln w="12700">
            <a:miter lim="400000"/>
          </a:ln>
        </p:spPr>
      </p:pic>
      <p:sp>
        <p:nvSpPr>
          <p:cNvPr id="2119" name="Weather Model -- Power Efficiency"/>
          <p:cNvSpPr txBox="1"/>
          <p:nvPr/>
        </p:nvSpPr>
        <p:spPr>
          <a:xfrm>
            <a:off x="185419" y="249236"/>
            <a:ext cx="8127049" cy="54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3600">
                <a:solidFill>
                  <a:srgbClr val="737373"/>
                </a:solidFill>
              </a:defRPr>
            </a:lvl1pPr>
          </a:lstStyle>
          <a:p>
            <a:r>
              <a:t>Weather Model -- Power Efficiency </a:t>
            </a:r>
          </a:p>
        </p:txBody>
      </p:sp>
      <p:graphicFrame>
        <p:nvGraphicFramePr>
          <p:cNvPr id="2120" name="Table"/>
          <p:cNvGraphicFramePr/>
          <p:nvPr/>
        </p:nvGraphicFramePr>
        <p:xfrm>
          <a:off x="217485" y="1341437"/>
          <a:ext cx="8602660" cy="3009521"/>
        </p:xfrm>
        <a:graphic>
          <a:graphicData uri="http://schemas.openxmlformats.org/drawingml/2006/table">
            <a:tbl>
              <a:tblPr>
                <a:tableStyleId>{4C3C2611-4C71-4FC5-86AE-919BDF0F9419}</a:tableStyleId>
              </a:tblPr>
              <a:tblGrid>
                <a:gridCol w="2697162">
                  <a:extLst>
                    <a:ext uri="{9D8B030D-6E8A-4147-A177-3AD203B41FA5}">
                      <a16:colId xmlns:a16="http://schemas.microsoft.com/office/drawing/2014/main" val="20000"/>
                    </a:ext>
                  </a:extLst>
                </a:gridCol>
                <a:gridCol w="3817937">
                  <a:extLst>
                    <a:ext uri="{9D8B030D-6E8A-4147-A177-3AD203B41FA5}">
                      <a16:colId xmlns:a16="http://schemas.microsoft.com/office/drawing/2014/main" val="20001"/>
                    </a:ext>
                  </a:extLst>
                </a:gridCol>
                <a:gridCol w="2087561">
                  <a:extLst>
                    <a:ext uri="{9D8B030D-6E8A-4147-A177-3AD203B41FA5}">
                      <a16:colId xmlns:a16="http://schemas.microsoft.com/office/drawing/2014/main" val="20002"/>
                    </a:ext>
                  </a:extLst>
                </a:gridCol>
              </a:tblGrid>
              <a:tr h="935037">
                <a:tc>
                  <a:txBody>
                    <a:bodyPr/>
                    <a:lstStyle/>
                    <a:p>
                      <a:pPr algn="ctr">
                        <a:defRPr sz="1800"/>
                      </a:pPr>
                      <a:r>
                        <a:rPr sz="2800">
                          <a:solidFill>
                            <a:srgbClr val="333333"/>
                          </a:solidFill>
                          <a:latin typeface="Times New Roman"/>
                          <a:ea typeface="Times New Roman"/>
                          <a:cs typeface="Times New Roman"/>
                          <a:sym typeface="Times New Roman"/>
                        </a:rPr>
                        <a:t>Platform</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2800" u="sng">
                          <a:solidFill>
                            <a:srgbClr val="FF0000"/>
                          </a:solidFill>
                          <a:latin typeface="Times New Roman"/>
                          <a:ea typeface="Times New Roman"/>
                          <a:cs typeface="Times New Roman"/>
                          <a:sym typeface="Times New Roman"/>
                        </a:defRPr>
                      </a:pPr>
                      <a:r>
                        <a:t>Power Efficiency</a:t>
                      </a:r>
                    </a:p>
                    <a:p>
                      <a:pPr algn="ctr">
                        <a:defRPr sz="2400">
                          <a:solidFill>
                            <a:srgbClr val="333333"/>
                          </a:solidFill>
                          <a:latin typeface="Times New Roman"/>
                          <a:ea typeface="Times New Roman"/>
                          <a:cs typeface="Times New Roman"/>
                          <a:sym typeface="Times New Roman"/>
                        </a:defRPr>
                      </a:pPr>
                      <a:r>
                        <a:t>( )</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Speedup</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extLst>
                  <a:ext uri="{0D108BD9-81ED-4DB2-BD59-A6C34878D82A}">
                    <a16:rowId xmlns:a16="http://schemas.microsoft.com/office/drawing/2014/main" val="10000"/>
                  </a:ext>
                </a:extLst>
              </a:tr>
              <a:tr h="519112">
                <a:tc>
                  <a:txBody>
                    <a:bodyPr/>
                    <a:lstStyle/>
                    <a:p>
                      <a:pPr algn="ctr">
                        <a:defRPr sz="1800"/>
                      </a:pPr>
                      <a:r>
                        <a:rPr sz="2800">
                          <a:solidFill>
                            <a:srgbClr val="333333"/>
                          </a:solidFill>
                          <a:latin typeface="Times New Roman"/>
                          <a:ea typeface="Times New Roman"/>
                          <a:cs typeface="Times New Roman"/>
                          <a:sym typeface="Times New Roman"/>
                        </a:rPr>
                        <a:t>6-core CPU</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20.71</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1</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extLst>
                  <a:ext uri="{0D108BD9-81ED-4DB2-BD59-A6C34878D82A}">
                    <a16:rowId xmlns:a16="http://schemas.microsoft.com/office/drawing/2014/main" val="10001"/>
                  </a:ext>
                </a:extLst>
              </a:tr>
              <a:tr h="517525">
                <a:tc>
                  <a:txBody>
                    <a:bodyPr/>
                    <a:lstStyle/>
                    <a:p>
                      <a:pPr algn="ctr">
                        <a:defRPr sz="1800"/>
                      </a:pPr>
                      <a:r>
                        <a:rPr sz="2800">
                          <a:solidFill>
                            <a:srgbClr val="333333"/>
                          </a:solidFill>
                          <a:latin typeface="Times New Roman"/>
                          <a:ea typeface="Times New Roman"/>
                          <a:cs typeface="Times New Roman"/>
                          <a:sym typeface="Times New Roman"/>
                        </a:rPr>
                        <a:t>Tianhe-1A node</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306.6</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14.8x</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extLst>
                  <a:ext uri="{0D108BD9-81ED-4DB2-BD59-A6C34878D82A}">
                    <a16:rowId xmlns:a16="http://schemas.microsoft.com/office/drawing/2014/main" val="10002"/>
                  </a:ext>
                </a:extLst>
              </a:tr>
              <a:tr h="519112">
                <a:tc>
                  <a:txBody>
                    <a:bodyPr/>
                    <a:lstStyle/>
                    <a:p>
                      <a:pPr algn="ctr">
                        <a:defRPr sz="1800"/>
                      </a:pPr>
                      <a:r>
                        <a:rPr sz="2800">
                          <a:solidFill>
                            <a:srgbClr val="333333"/>
                          </a:solidFill>
                          <a:latin typeface="Times New Roman"/>
                          <a:ea typeface="Times New Roman"/>
                          <a:cs typeface="Times New Roman"/>
                          <a:sym typeface="Times New Roman"/>
                        </a:rPr>
                        <a:t>MaxWorkstation</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2.52K</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b="1">
                          <a:solidFill>
                            <a:srgbClr val="333333"/>
                          </a:solidFill>
                          <a:latin typeface="Times New Roman"/>
                          <a:ea typeface="Times New Roman"/>
                          <a:cs typeface="Times New Roman"/>
                          <a:sym typeface="Times New Roman"/>
                        </a:rPr>
                        <a:t>121.6x</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extLst>
                  <a:ext uri="{0D108BD9-81ED-4DB2-BD59-A6C34878D82A}">
                    <a16:rowId xmlns:a16="http://schemas.microsoft.com/office/drawing/2014/main" val="10003"/>
                  </a:ext>
                </a:extLst>
              </a:tr>
              <a:tr h="517525">
                <a:tc>
                  <a:txBody>
                    <a:bodyPr/>
                    <a:lstStyle/>
                    <a:p>
                      <a:pPr algn="ctr">
                        <a:defRPr sz="1800"/>
                      </a:pPr>
                      <a:r>
                        <a:rPr sz="2800">
                          <a:solidFill>
                            <a:srgbClr val="333333"/>
                          </a:solidFill>
                          <a:latin typeface="Times New Roman"/>
                          <a:ea typeface="Times New Roman"/>
                          <a:cs typeface="Times New Roman"/>
                          <a:sym typeface="Times New Roman"/>
                        </a:rPr>
                        <a:t>MaxNode</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a:solidFill>
                            <a:srgbClr val="333333"/>
                          </a:solidFill>
                          <a:latin typeface="Times New Roman"/>
                          <a:ea typeface="Times New Roman"/>
                          <a:cs typeface="Times New Roman"/>
                          <a:sym typeface="Times New Roman"/>
                        </a:rPr>
                        <a:t>3K</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tc>
                  <a:txBody>
                    <a:bodyPr/>
                    <a:lstStyle/>
                    <a:p>
                      <a:pPr algn="ctr">
                        <a:defRPr sz="1800"/>
                      </a:pPr>
                      <a:r>
                        <a:rPr sz="2800" b="1">
                          <a:solidFill>
                            <a:srgbClr val="333333"/>
                          </a:solidFill>
                          <a:latin typeface="Times New Roman"/>
                          <a:ea typeface="Times New Roman"/>
                          <a:cs typeface="Times New Roman"/>
                          <a:sym typeface="Times New Roman"/>
                        </a:rPr>
                        <a:t>144.9x</a:t>
                      </a:r>
                    </a:p>
                  </a:txBody>
                  <a:tcPr marL="45705" marR="45705" marT="45705" marB="45705" horzOverflow="overflow">
                    <a:lnL w="12700">
                      <a:solidFill>
                        <a:srgbClr val="333333"/>
                      </a:solidFill>
                    </a:lnL>
                    <a:lnR w="12700">
                      <a:solidFill>
                        <a:srgbClr val="333333"/>
                      </a:solidFill>
                    </a:lnR>
                    <a:lnT w="12700">
                      <a:solidFill>
                        <a:srgbClr val="333333"/>
                      </a:solidFill>
                    </a:lnT>
                    <a:lnB w="12700">
                      <a:solidFill>
                        <a:srgbClr val="333333"/>
                      </a:solidFill>
                    </a:lnB>
                    <a:noFill/>
                  </a:tcPr>
                </a:tc>
                <a:extLst>
                  <a:ext uri="{0D108BD9-81ED-4DB2-BD59-A6C34878D82A}">
                    <a16:rowId xmlns:a16="http://schemas.microsoft.com/office/drawing/2014/main" val="10004"/>
                  </a:ext>
                </a:extLst>
              </a:tr>
            </a:tbl>
          </a:graphicData>
        </a:graphic>
      </p:graphicFrame>
      <p:pic>
        <p:nvPicPr>
          <p:cNvPr id="2121" name="image.png" descr="image.png"/>
          <p:cNvPicPr>
            <a:picLocks noChangeAspect="1"/>
          </p:cNvPicPr>
          <p:nvPr/>
        </p:nvPicPr>
        <p:blipFill>
          <a:blip r:embed="rId6" cstate="print">
            <a:extLst/>
          </a:blip>
          <a:stretch>
            <a:fillRect/>
          </a:stretch>
        </p:blipFill>
        <p:spPr>
          <a:xfrm>
            <a:off x="889000" y="4381500"/>
            <a:ext cx="7124700" cy="965200"/>
          </a:xfrm>
          <a:prstGeom prst="rect">
            <a:avLst/>
          </a:prstGeom>
          <a:ln w="12700">
            <a:miter lim="400000"/>
          </a:ln>
        </p:spPr>
      </p:pic>
      <p:sp>
        <p:nvSpPr>
          <p:cNvPr id="2122" name="Oval"/>
          <p:cNvSpPr/>
          <p:nvPr/>
        </p:nvSpPr>
        <p:spPr>
          <a:xfrm rot="16200000">
            <a:off x="7487441" y="2353466"/>
            <a:ext cx="544517" cy="1400179"/>
          </a:xfrm>
          <a:prstGeom prst="ellipse">
            <a:avLst/>
          </a:prstGeom>
          <a:ln w="38100">
            <a:solidFill>
              <a:srgbClr val="FF0000"/>
            </a:solidFill>
          </a:ln>
        </p:spPr>
        <p:txBody>
          <a:bodyPr lIns="0" tIns="0" rIns="0" bIns="0" anchor="ctr"/>
          <a:lstStyle/>
          <a:p>
            <a:pPr algn="ctr">
              <a:defRPr>
                <a:solidFill>
                  <a:srgbClr val="FF0000"/>
                </a:solidFill>
              </a:defRPr>
            </a:pPr>
            <a:endParaRPr/>
          </a:p>
        </p:txBody>
      </p:sp>
      <p:sp>
        <p:nvSpPr>
          <p:cNvPr id="2123" name="Oval"/>
          <p:cNvSpPr/>
          <p:nvPr/>
        </p:nvSpPr>
        <p:spPr>
          <a:xfrm rot="16200000">
            <a:off x="7473950" y="3432171"/>
            <a:ext cx="544516" cy="1401767"/>
          </a:xfrm>
          <a:prstGeom prst="ellipse">
            <a:avLst/>
          </a:prstGeom>
          <a:ln w="38100">
            <a:solidFill>
              <a:srgbClr val="FF0000"/>
            </a:solidFill>
          </a:ln>
        </p:spPr>
        <p:txBody>
          <a:bodyPr lIns="0" tIns="0" rIns="0" bIns="0" anchor="ctr"/>
          <a:lstStyle/>
          <a:p>
            <a:pPr algn="ctr">
              <a:defRPr>
                <a:solidFill>
                  <a:srgbClr val="FF0000"/>
                </a:solidFill>
              </a:defRPr>
            </a:pPr>
            <a:endParaRPr/>
          </a:p>
        </p:txBody>
      </p:sp>
      <p:sp>
        <p:nvSpPr>
          <p:cNvPr id="2124" name="Line"/>
          <p:cNvSpPr/>
          <p:nvPr/>
        </p:nvSpPr>
        <p:spPr>
          <a:xfrm>
            <a:off x="8459785" y="3052760"/>
            <a:ext cx="215903" cy="10810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161"/>
                  <a:pt x="21600" y="359"/>
                </a:cubicBezTo>
                <a:lnTo>
                  <a:pt x="21600" y="21241"/>
                </a:lnTo>
                <a:cubicBezTo>
                  <a:pt x="21600" y="21439"/>
                  <a:pt x="11929" y="21600"/>
                  <a:pt x="0" y="21600"/>
                </a:cubicBezTo>
              </a:path>
            </a:pathLst>
          </a:custGeom>
          <a:ln w="28575">
            <a:solidFill>
              <a:srgbClr val="FF0000"/>
            </a:solidFill>
            <a:headEnd type="triangle"/>
          </a:ln>
        </p:spPr>
        <p:txBody>
          <a:bodyPr lIns="0" tIns="0" rIns="0" bIns="0" anchor="ctr"/>
          <a:lstStyle/>
          <a:p>
            <a:pPr algn="ctr">
              <a:defRPr>
                <a:solidFill>
                  <a:srgbClr val="333333"/>
                </a:solidFill>
              </a:defRPr>
            </a:pPr>
            <a:endParaRPr/>
          </a:p>
        </p:txBody>
      </p:sp>
      <p:sp>
        <p:nvSpPr>
          <p:cNvPr id="2125" name="9 x"/>
          <p:cNvSpPr txBox="1"/>
          <p:nvPr/>
        </p:nvSpPr>
        <p:spPr>
          <a:xfrm>
            <a:off x="7360918" y="4389437"/>
            <a:ext cx="1011875" cy="4827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indent="131762">
              <a:defRPr sz="2800" b="1">
                <a:solidFill>
                  <a:srgbClr val="FF0000"/>
                </a:solidFill>
                <a:latin typeface="Times New Roman"/>
                <a:ea typeface="Times New Roman"/>
                <a:cs typeface="Times New Roman"/>
                <a:sym typeface="Times New Roman"/>
              </a:defRPr>
            </a:lvl1pPr>
          </a:lstStyle>
          <a:p>
            <a:r>
              <a:t>9 x</a:t>
            </a:r>
          </a:p>
        </p:txBody>
      </p:sp>
      <p:sp>
        <p:nvSpPr>
          <p:cNvPr id="2126" name="Slide Number"/>
          <p:cNvSpPr txBox="1">
            <a:spLocks noGrp="1"/>
          </p:cNvSpPr>
          <p:nvPr>
            <p:ph type="sldNum" sz="quarter" idx="4294967295"/>
          </p:nvPr>
        </p:nvSpPr>
        <p:spPr>
          <a:xfrm>
            <a:off x="8153400" y="5943600"/>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333333"/>
                </a:solidFill>
                <a:latin typeface="Constantia"/>
                <a:ea typeface="Constantia"/>
                <a:cs typeface="Constantia"/>
                <a:sym typeface="Constantia"/>
              </a:defRPr>
            </a:lvl1pPr>
          </a:lstStyle>
          <a:p>
            <a:fld id="{86CB4B4D-7CA3-9044-876B-883B54F8677D}" type="slidenum">
              <a:rPr/>
              <a:pPr/>
              <a:t>71</a:t>
            </a:fld>
            <a:endParaRPr/>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8" name="Weather and Climate Models: Precision"/>
          <p:cNvSpPr txBox="1">
            <a:spLocks noGrp="1"/>
          </p:cNvSpPr>
          <p:nvPr>
            <p:ph type="title" idx="4294967295"/>
          </p:nvPr>
        </p:nvSpPr>
        <p:spPr>
          <a:xfrm>
            <a:off x="457199" y="257175"/>
            <a:ext cx="8218490" cy="993775"/>
          </a:xfrm>
          <a:prstGeom prst="rect">
            <a:avLst/>
          </a:prstGeom>
        </p:spPr>
        <p:txBody>
          <a:bodyPr lIns="45718" tIns="45718" rIns="45718" bIns="45718" anchor="t"/>
          <a:lstStyle/>
          <a:p>
            <a:pPr algn="l">
              <a:defRPr sz="3600">
                <a:solidFill>
                  <a:srgbClr val="737373"/>
                </a:solidFill>
                <a:latin typeface="Arial"/>
                <a:ea typeface="Arial"/>
                <a:cs typeface="Arial"/>
                <a:sym typeface="Arial"/>
              </a:defRPr>
            </a:pPr>
            <a:r>
              <a:t>Weather and Climate Models: </a:t>
            </a:r>
            <a:r>
              <a:rPr>
                <a:solidFill>
                  <a:srgbClr val="FF0000"/>
                </a:solidFill>
              </a:rPr>
              <a:t>Precision</a:t>
            </a:r>
          </a:p>
        </p:txBody>
      </p:sp>
      <p:pic>
        <p:nvPicPr>
          <p:cNvPr id="2129" name="image.png" descr="image.png"/>
          <p:cNvPicPr>
            <a:picLocks noChangeAspect="1"/>
          </p:cNvPicPr>
          <p:nvPr/>
        </p:nvPicPr>
        <p:blipFill>
          <a:blip r:embed="rId2" cstate="print">
            <a:extLst/>
          </a:blip>
          <a:stretch>
            <a:fillRect/>
          </a:stretch>
        </p:blipFill>
        <p:spPr>
          <a:xfrm>
            <a:off x="0" y="4924425"/>
            <a:ext cx="1757365" cy="1933575"/>
          </a:xfrm>
          <a:prstGeom prst="rect">
            <a:avLst/>
          </a:prstGeom>
          <a:ln w="12700">
            <a:miter lim="400000"/>
          </a:ln>
        </p:spPr>
      </p:pic>
      <p:pic>
        <p:nvPicPr>
          <p:cNvPr id="2130" name="image.png" descr="image.png"/>
          <p:cNvPicPr>
            <a:picLocks noChangeAspect="1"/>
          </p:cNvPicPr>
          <p:nvPr/>
        </p:nvPicPr>
        <p:blipFill>
          <a:blip r:embed="rId3" cstate="print">
            <a:extLst/>
          </a:blip>
          <a:stretch>
            <a:fillRect/>
          </a:stretch>
        </p:blipFill>
        <p:spPr>
          <a:xfrm>
            <a:off x="407987" y="1595437"/>
            <a:ext cx="3041651" cy="2081215"/>
          </a:xfrm>
          <a:prstGeom prst="rect">
            <a:avLst/>
          </a:prstGeom>
          <a:ln w="12700">
            <a:miter lim="400000"/>
          </a:ln>
        </p:spPr>
      </p:pic>
      <p:pic>
        <p:nvPicPr>
          <p:cNvPr id="2131" name="image.jpeg" descr="image.jpeg"/>
          <p:cNvPicPr>
            <a:picLocks noChangeAspect="1"/>
          </p:cNvPicPr>
          <p:nvPr/>
        </p:nvPicPr>
        <p:blipFill>
          <a:blip r:embed="rId4" cstate="print">
            <a:extLst/>
          </a:blip>
          <a:stretch>
            <a:fillRect/>
          </a:stretch>
        </p:blipFill>
        <p:spPr>
          <a:xfrm>
            <a:off x="5707062" y="1554162"/>
            <a:ext cx="2846390" cy="2084390"/>
          </a:xfrm>
          <a:prstGeom prst="rect">
            <a:avLst/>
          </a:prstGeom>
          <a:ln w="12700">
            <a:miter lim="400000"/>
          </a:ln>
        </p:spPr>
      </p:pic>
      <p:sp>
        <p:nvSpPr>
          <p:cNvPr id="2132" name="Which one is better?"/>
          <p:cNvSpPr txBox="1"/>
          <p:nvPr/>
        </p:nvSpPr>
        <p:spPr>
          <a:xfrm>
            <a:off x="3581082" y="2076450"/>
            <a:ext cx="2187991" cy="3506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defRPr>
                <a:solidFill>
                  <a:srgbClr val="333333"/>
                </a:solidFill>
                <a:latin typeface="Arial"/>
                <a:ea typeface="Arial"/>
                <a:cs typeface="Arial"/>
                <a:sym typeface="Arial"/>
              </a:defRPr>
            </a:lvl1pPr>
          </a:lstStyle>
          <a:p>
            <a:r>
              <a:t>Which one is better?</a:t>
            </a:r>
          </a:p>
        </p:txBody>
      </p:sp>
      <p:sp>
        <p:nvSpPr>
          <p:cNvPr id="2133" name="Double Arrow"/>
          <p:cNvSpPr/>
          <p:nvPr/>
        </p:nvSpPr>
        <p:spPr>
          <a:xfrm>
            <a:off x="3502025" y="2436810"/>
            <a:ext cx="2127250" cy="428628"/>
          </a:xfrm>
          <a:prstGeom prst="leftRightArrow">
            <a:avLst>
              <a:gd name="adj1" fmla="val 50000"/>
              <a:gd name="adj2" fmla="val 49997"/>
            </a:avLst>
          </a:prstGeom>
          <a:gradFill>
            <a:gsLst>
              <a:gs pos="0">
                <a:srgbClr val="A1A1A1"/>
              </a:gs>
              <a:gs pos="19999">
                <a:srgbClr val="A1A1A1"/>
              </a:gs>
              <a:gs pos="100000">
                <a:srgbClr val="7A7A7A"/>
              </a:gs>
            </a:gsLst>
            <a:lin ang="5400000"/>
          </a:gradFill>
          <a:ln>
            <a:solidFill>
              <a:srgbClr val="A2A2A2"/>
            </a:solidFill>
          </a:ln>
          <a:effectLst>
            <a:outerShdw blurRad="38100" dist="23000" dir="5400000" rotWithShape="0">
              <a:srgbClr val="000000">
                <a:alpha val="34999"/>
              </a:srgbClr>
            </a:outerShdw>
          </a:effectLst>
        </p:spPr>
        <p:txBody>
          <a:bodyPr lIns="0" tIns="0" rIns="0" bIns="0" anchor="ctr"/>
          <a:lstStyle/>
          <a:p>
            <a:pPr algn="ctr">
              <a:defRPr>
                <a:solidFill>
                  <a:srgbClr val="FFFFFF"/>
                </a:solidFill>
              </a:defRPr>
            </a:pPr>
            <a:endParaRPr/>
          </a:p>
        </p:txBody>
      </p:sp>
      <p:sp>
        <p:nvSpPr>
          <p:cNvPr id="2134" name="Finer grid and higher precision are obviously preferred but the computational requirements will increase ➔ Power usage  $$"/>
          <p:cNvSpPr txBox="1"/>
          <p:nvPr/>
        </p:nvSpPr>
        <p:spPr>
          <a:xfrm>
            <a:off x="798194" y="3824287"/>
            <a:ext cx="7709535" cy="6173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a:solidFill>
                  <a:srgbClr val="333333"/>
                </a:solidFill>
                <a:latin typeface="Arial"/>
                <a:ea typeface="Arial"/>
                <a:cs typeface="Arial"/>
                <a:sym typeface="Arial"/>
              </a:defRPr>
            </a:pPr>
            <a:r>
              <a:t>Finer grid and higher precision are obviously preferred</a:t>
            </a:r>
            <a:br/>
            <a:r>
              <a:t>but the computational requirements will increase </a:t>
            </a:r>
            <a:r>
              <a:rPr>
                <a:latin typeface="Wingdings"/>
                <a:ea typeface="Wingdings"/>
                <a:cs typeface="Wingdings"/>
                <a:sym typeface="Wingdings"/>
              </a:rPr>
              <a:t>➔ </a:t>
            </a:r>
            <a:r>
              <a:t>Power usage </a:t>
            </a:r>
            <a:r>
              <a:rPr>
                <a:latin typeface="Wingdings"/>
                <a:ea typeface="Wingdings"/>
                <a:cs typeface="Wingdings"/>
                <a:sym typeface="Wingdings"/>
              </a:rPr>
              <a:t> </a:t>
            </a:r>
            <a:r>
              <a:t>$$</a:t>
            </a:r>
          </a:p>
        </p:txBody>
      </p:sp>
      <p:sp>
        <p:nvSpPr>
          <p:cNvPr id="2135" name="What about using reduced precision? (15 bits instead of 64 double precision FP)"/>
          <p:cNvSpPr txBox="1"/>
          <p:nvPr/>
        </p:nvSpPr>
        <p:spPr>
          <a:xfrm>
            <a:off x="814069" y="4497387"/>
            <a:ext cx="8284210" cy="3506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a:solidFill>
                  <a:srgbClr val="333333"/>
                </a:solidFill>
                <a:latin typeface="Arial"/>
                <a:ea typeface="Arial"/>
                <a:cs typeface="Arial"/>
                <a:sym typeface="Arial"/>
              </a:defRPr>
            </a:lvl1pPr>
          </a:lstStyle>
          <a:p>
            <a:r>
              <a:t>What about using reduced precision? (15 bits instead of 64 double precision FP) </a:t>
            </a:r>
          </a:p>
        </p:txBody>
      </p:sp>
      <p:pic>
        <p:nvPicPr>
          <p:cNvPr id="2136" name="image.png" descr="image.png"/>
          <p:cNvPicPr>
            <a:picLocks noChangeAspect="1"/>
          </p:cNvPicPr>
          <p:nvPr/>
        </p:nvPicPr>
        <p:blipFill>
          <a:blip r:embed="rId5" cstate="print">
            <a:extLst/>
          </a:blip>
          <a:stretch>
            <a:fillRect/>
          </a:stretch>
        </p:blipFill>
        <p:spPr>
          <a:xfrm>
            <a:off x="1878010" y="5211762"/>
            <a:ext cx="7572379" cy="777878"/>
          </a:xfrm>
          <a:prstGeom prst="rect">
            <a:avLst/>
          </a:prstGeom>
          <a:ln w="12700">
            <a:miter lim="400000"/>
          </a:ln>
        </p:spPr>
      </p:pic>
      <p:sp>
        <p:nvSpPr>
          <p:cNvPr id="2137" name="Rectangle"/>
          <p:cNvSpPr/>
          <p:nvPr/>
        </p:nvSpPr>
        <p:spPr>
          <a:xfrm>
            <a:off x="4291012" y="5680075"/>
            <a:ext cx="5081588" cy="463550"/>
          </a:xfrm>
          <a:prstGeom prst="rect">
            <a:avLst/>
          </a:prstGeom>
          <a:solidFill>
            <a:srgbClr val="FFFFFF"/>
          </a:solidFill>
          <a:ln>
            <a:solidFill>
              <a:srgbClr val="FFFFFF"/>
            </a:solidFill>
          </a:ln>
        </p:spPr>
        <p:txBody>
          <a:bodyPr lIns="0" tIns="0" rIns="0" bIns="0" anchor="ctr"/>
          <a:lstStyle/>
          <a:p>
            <a:pPr algn="ctr">
              <a:defRPr>
                <a:solidFill>
                  <a:srgbClr val="FFFFFF"/>
                </a:solidFill>
              </a:defRPr>
            </a:pPr>
            <a:endParaRPr/>
          </a:p>
        </p:txBody>
      </p:sp>
      <p:sp>
        <p:nvSpPr>
          <p:cNvPr id="2138" name="Slide Number"/>
          <p:cNvSpPr txBox="1">
            <a:spLocks noGrp="1"/>
          </p:cNvSpPr>
          <p:nvPr>
            <p:ph type="sldNum" sz="quarter" idx="4294967295"/>
          </p:nvPr>
        </p:nvSpPr>
        <p:spPr>
          <a:xfrm>
            <a:off x="8229600" y="5943600"/>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333333"/>
                </a:solidFill>
                <a:latin typeface="Constantia"/>
                <a:ea typeface="Constantia"/>
                <a:cs typeface="Constantia"/>
                <a:sym typeface="Constantia"/>
              </a:defRPr>
            </a:lvl1pPr>
          </a:lstStyle>
          <a:p>
            <a:fld id="{86CB4B4D-7CA3-9044-876B-883B54F8677D}" type="slidenum">
              <a:rPr/>
              <a:pPr/>
              <a:t>72</a:t>
            </a:fld>
            <a:endParaRPr/>
          </a:p>
        </p:txBody>
      </p:sp>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 name="Slide Number"/>
          <p:cNvSpPr txBox="1">
            <a:spLocks noGrp="1"/>
          </p:cNvSpPr>
          <p:nvPr>
            <p:ph type="sldNum" sz="quarter" idx="4294967295"/>
          </p:nvPr>
        </p:nvSpPr>
        <p:spPr>
          <a:xfrm>
            <a:off x="6781800" y="6492875"/>
            <a:ext cx="284367" cy="28079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400" b="1">
                <a:solidFill>
                  <a:srgbClr val="FFFFFF"/>
                </a:solidFill>
                <a:effectLst>
                  <a:outerShdw blurRad="12700" dist="25400" dir="2700000" rotWithShape="0">
                    <a:srgbClr val="DDDDDD"/>
                  </a:outerShdw>
                </a:effectLst>
              </a:defRPr>
            </a:lvl1pPr>
          </a:lstStyle>
          <a:p>
            <a:fld id="{86CB4B4D-7CA3-9044-876B-883B54F8677D}" type="slidenum">
              <a:rPr/>
              <a:pPr/>
              <a:t>73</a:t>
            </a:fld>
            <a:endParaRPr/>
          </a:p>
        </p:txBody>
      </p:sp>
      <p:sp>
        <p:nvSpPr>
          <p:cNvPr id="2141" name="Maxeler Running Smith Waterman"/>
          <p:cNvSpPr txBox="1">
            <a:spLocks noGrp="1"/>
          </p:cNvSpPr>
          <p:nvPr>
            <p:ph type="title" idx="4294967295"/>
          </p:nvPr>
        </p:nvSpPr>
        <p:spPr>
          <a:xfrm>
            <a:off x="457199" y="274637"/>
            <a:ext cx="8218490" cy="993776"/>
          </a:xfrm>
          <a:prstGeom prst="rect">
            <a:avLst/>
          </a:prstGeom>
        </p:spPr>
        <p:txBody>
          <a:bodyPr lIns="45718" tIns="45718" rIns="45718" bIns="45718" anchor="t"/>
          <a:lstStyle>
            <a:lvl1pPr algn="l">
              <a:defRPr sz="3600">
                <a:solidFill>
                  <a:srgbClr val="737373"/>
                </a:solidFill>
                <a:latin typeface="Arial"/>
                <a:ea typeface="Arial"/>
                <a:cs typeface="Arial"/>
                <a:sym typeface="Arial"/>
              </a:defRPr>
            </a:lvl1pPr>
          </a:lstStyle>
          <a:p>
            <a:r>
              <a:t>Maxeler Running Smith Waterman</a:t>
            </a:r>
          </a:p>
        </p:txBody>
      </p:sp>
      <p:pic>
        <p:nvPicPr>
          <p:cNvPr id="2142" name="image.png" descr="image.png"/>
          <p:cNvPicPr>
            <a:picLocks noChangeAspect="1"/>
          </p:cNvPicPr>
          <p:nvPr/>
        </p:nvPicPr>
        <p:blipFill>
          <a:blip r:embed="rId2" cstate="print">
            <a:extLst/>
          </a:blip>
          <a:stretch>
            <a:fillRect/>
          </a:stretch>
        </p:blipFill>
        <p:spPr>
          <a:xfrm>
            <a:off x="539750" y="981075"/>
            <a:ext cx="8135940" cy="5102225"/>
          </a:xfrm>
          <a:prstGeom prst="rect">
            <a:avLst/>
          </a:prstGeom>
          <a:ln w="12700">
            <a:miter lim="400000"/>
          </a:ln>
        </p:spPr>
      </p:pic>
      <p:pic>
        <p:nvPicPr>
          <p:cNvPr id="2143" name="image.png" descr="image.png"/>
          <p:cNvPicPr>
            <a:picLocks noChangeAspect="1"/>
          </p:cNvPicPr>
          <p:nvPr/>
        </p:nvPicPr>
        <p:blipFill>
          <a:blip r:embed="rId3" cstate="print">
            <a:extLst/>
          </a:blip>
          <a:stretch>
            <a:fillRect/>
          </a:stretch>
        </p:blipFill>
        <p:spPr>
          <a:xfrm>
            <a:off x="1587" y="6200775"/>
            <a:ext cx="4711702" cy="681038"/>
          </a:xfrm>
          <a:prstGeom prst="rect">
            <a:avLst/>
          </a:prstGeom>
          <a:ln w="12700">
            <a:miter lim="400000"/>
          </a:ln>
        </p:spPr>
      </p:pic>
      <p:pic>
        <p:nvPicPr>
          <p:cNvPr id="2144" name="image.jpeg" descr="image.jpeg"/>
          <p:cNvPicPr>
            <a:picLocks noChangeAspect="1"/>
          </p:cNvPicPr>
          <p:nvPr/>
        </p:nvPicPr>
        <p:blipFill>
          <a:blip r:embed="rId4" cstate="print">
            <a:extLst/>
          </a:blip>
          <a:stretch>
            <a:fillRect/>
          </a:stretch>
        </p:blipFill>
        <p:spPr>
          <a:xfrm>
            <a:off x="592137" y="1271587"/>
            <a:ext cx="2900365" cy="1941515"/>
          </a:xfrm>
          <a:prstGeom prst="rect">
            <a:avLst/>
          </a:prstGeom>
          <a:ln w="12700">
            <a:miter lim="400000"/>
          </a:ln>
        </p:spPr>
      </p:pic>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6" name="image.png" descr="image.png"/>
          <p:cNvPicPr>
            <a:picLocks noChangeAspect="1"/>
          </p:cNvPicPr>
          <p:nvPr/>
        </p:nvPicPr>
        <p:blipFill>
          <a:blip r:embed="rId2" cstate="print">
            <a:extLst/>
          </a:blip>
          <a:stretch>
            <a:fillRect/>
          </a:stretch>
        </p:blipFill>
        <p:spPr>
          <a:xfrm>
            <a:off x="4521200" y="2749550"/>
            <a:ext cx="5842000" cy="4133850"/>
          </a:xfrm>
          <a:prstGeom prst="rect">
            <a:avLst/>
          </a:prstGeom>
          <a:ln w="12700">
            <a:miter lim="400000"/>
          </a:ln>
        </p:spPr>
      </p:pic>
      <p:pic>
        <p:nvPicPr>
          <p:cNvPr id="2147" name="image.png" descr="image.png"/>
          <p:cNvPicPr>
            <a:picLocks noChangeAspect="1"/>
          </p:cNvPicPr>
          <p:nvPr/>
        </p:nvPicPr>
        <p:blipFill>
          <a:blip r:embed="rId3" cstate="print">
            <a:extLst/>
          </a:blip>
          <a:stretch>
            <a:fillRect/>
          </a:stretch>
        </p:blipFill>
        <p:spPr>
          <a:xfrm>
            <a:off x="0" y="4246562"/>
            <a:ext cx="4610100" cy="2638428"/>
          </a:xfrm>
          <a:prstGeom prst="rect">
            <a:avLst/>
          </a:prstGeom>
          <a:ln w="12700">
            <a:miter lim="400000"/>
          </a:ln>
        </p:spPr>
      </p:pic>
      <p:pic>
        <p:nvPicPr>
          <p:cNvPr id="2148" name="Y:\maxeler\MaxelerInc\salesInc\marketing\Products\Pandora\Front_BoxOpen.JPG" descr="Y:\maxeler\MaxelerInc\salesInc\marketing\Products\Pandora\Front_BoxOpen.JPG"/>
          <p:cNvPicPr>
            <a:picLocks noChangeAspect="1"/>
          </p:cNvPicPr>
          <p:nvPr/>
        </p:nvPicPr>
        <p:blipFill>
          <a:blip r:embed="rId4" cstate="print">
            <a:extLst/>
          </a:blip>
          <a:stretch>
            <a:fillRect/>
          </a:stretch>
        </p:blipFill>
        <p:spPr>
          <a:xfrm>
            <a:off x="1747835" y="5067300"/>
            <a:ext cx="5160965" cy="1854200"/>
          </a:xfrm>
          <a:prstGeom prst="rect">
            <a:avLst/>
          </a:prstGeom>
          <a:ln w="12700">
            <a:miter lim="400000"/>
          </a:ln>
        </p:spPr>
      </p:pic>
      <p:pic>
        <p:nvPicPr>
          <p:cNvPr id="2149" name="image.png" descr="image.png"/>
          <p:cNvPicPr>
            <a:picLocks noChangeAspect="1"/>
          </p:cNvPicPr>
          <p:nvPr/>
        </p:nvPicPr>
        <p:blipFill>
          <a:blip r:embed="rId5" cstate="print">
            <a:extLst/>
          </a:blip>
          <a:stretch>
            <a:fillRect/>
          </a:stretch>
        </p:blipFill>
        <p:spPr>
          <a:xfrm>
            <a:off x="0" y="165100"/>
            <a:ext cx="3402013" cy="4127500"/>
          </a:xfrm>
          <a:prstGeom prst="rect">
            <a:avLst/>
          </a:prstGeom>
          <a:ln w="12700">
            <a:miter lim="400000"/>
          </a:ln>
        </p:spPr>
      </p:pic>
      <p:pic>
        <p:nvPicPr>
          <p:cNvPr id="2150" name="image.png" descr="image.png"/>
          <p:cNvPicPr>
            <a:picLocks noChangeAspect="1"/>
          </p:cNvPicPr>
          <p:nvPr/>
        </p:nvPicPr>
        <p:blipFill>
          <a:blip r:embed="rId6" cstate="print">
            <a:extLst/>
          </a:blip>
          <a:stretch>
            <a:fillRect/>
          </a:stretch>
        </p:blipFill>
        <p:spPr>
          <a:xfrm>
            <a:off x="4038600" y="381000"/>
            <a:ext cx="4635500" cy="2413000"/>
          </a:xfrm>
          <a:prstGeom prst="rect">
            <a:avLst/>
          </a:prstGeom>
          <a:ln w="12700">
            <a:miter lim="400000"/>
          </a:ln>
        </p:spPr>
      </p:pic>
      <p:pic>
        <p:nvPicPr>
          <p:cNvPr id="2151" name="image.png" descr="image.png"/>
          <p:cNvPicPr>
            <a:picLocks noChangeAspect="1"/>
          </p:cNvPicPr>
          <p:nvPr/>
        </p:nvPicPr>
        <p:blipFill>
          <a:blip r:embed="rId7" cstate="print">
            <a:extLst/>
          </a:blip>
          <a:stretch>
            <a:fillRect/>
          </a:stretch>
        </p:blipFill>
        <p:spPr>
          <a:xfrm>
            <a:off x="2755900" y="2794000"/>
            <a:ext cx="2844800" cy="1462088"/>
          </a:xfrm>
          <a:prstGeom prst="rect">
            <a:avLst/>
          </a:prstGeom>
          <a:ln w="12700">
            <a:miter lim="400000"/>
          </a:ln>
        </p:spPr>
      </p:pic>
      <p:sp>
        <p:nvSpPr>
          <p:cNvPr id="2152" name="Slide Number"/>
          <p:cNvSpPr txBox="1">
            <a:spLocks noGrp="1"/>
          </p:cNvSpPr>
          <p:nvPr>
            <p:ph type="sldNum" sz="quarter" idx="4294967295"/>
          </p:nvPr>
        </p:nvSpPr>
        <p:spPr>
          <a:xfrm>
            <a:off x="8153400" y="6477000"/>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333333"/>
                </a:solidFill>
                <a:latin typeface="Constantia"/>
                <a:ea typeface="Constantia"/>
                <a:cs typeface="Constantia"/>
                <a:sym typeface="Constantia"/>
              </a:defRPr>
            </a:lvl1pPr>
          </a:lstStyle>
          <a:p>
            <a:fld id="{86CB4B4D-7CA3-9044-876B-883B54F8677D}" type="slidenum">
              <a:rPr/>
              <a:pPr/>
              <a:t>74</a:t>
            </a:fld>
            <a:endParaRPr/>
          </a:p>
        </p:txBody>
      </p:sp>
      <p:sp>
        <p:nvSpPr>
          <p:cNvPr id="2153" name="Niederman-Wuensch"/>
          <p:cNvSpPr txBox="1"/>
          <p:nvPr/>
        </p:nvSpPr>
        <p:spPr>
          <a:xfrm>
            <a:off x="6806882" y="1817686"/>
            <a:ext cx="2247150" cy="3506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defRPr>
                <a:solidFill>
                  <a:srgbClr val="333333"/>
                </a:solidFill>
                <a:latin typeface="Arial"/>
                <a:ea typeface="Arial"/>
                <a:cs typeface="Arial"/>
                <a:sym typeface="Arial"/>
              </a:defRPr>
            </a:lvl1pPr>
          </a:lstStyle>
          <a:p>
            <a:r>
              <a:t>Niederman-Wuensch</a:t>
            </a:r>
          </a:p>
        </p:txBody>
      </p:sp>
    </p:spTree>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5" name="8/11"/>
          <p:cNvSpPr txBox="1"/>
          <p:nvPr/>
        </p:nvSpPr>
        <p:spPr>
          <a:xfrm>
            <a:off x="79375" y="6602410"/>
            <a:ext cx="377825" cy="189360"/>
          </a:xfrm>
          <a:prstGeom prst="rect">
            <a:avLst/>
          </a:prstGeom>
          <a:ln w="12700">
            <a:miter lim="400000"/>
          </a:ln>
          <a:effectLst>
            <a:outerShdw blurRad="50800" dist="38100" dir="2700000" rotWithShape="0">
              <a:srgbClr val="000000">
                <a:alpha val="39999"/>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indent="12700">
              <a:defRPr sz="1400" b="1">
                <a:solidFill>
                  <a:srgbClr val="FFFFFF"/>
                </a:solidFill>
              </a:defRPr>
            </a:lvl1pPr>
          </a:lstStyle>
          <a:p>
            <a:r>
              <a:t>8/11</a:t>
            </a:r>
          </a:p>
        </p:txBody>
      </p:sp>
      <p:sp>
        <p:nvSpPr>
          <p:cNvPr id="2156" name="Analysis of the Tensor Calculus Operations on DataFlow (PhD Thesis by Miloš Kotlar, on DataFlow-based Machine Learning)"/>
          <p:cNvSpPr txBox="1">
            <a:spLocks noGrp="1"/>
          </p:cNvSpPr>
          <p:nvPr>
            <p:ph type="title" idx="4294967295"/>
          </p:nvPr>
        </p:nvSpPr>
        <p:spPr>
          <a:xfrm>
            <a:off x="304800" y="-228600"/>
            <a:ext cx="9277350" cy="1562100"/>
          </a:xfrm>
          <a:prstGeom prst="rect">
            <a:avLst/>
          </a:prstGeom>
        </p:spPr>
        <p:txBody>
          <a:bodyPr lIns="32803" tIns="32803" rIns="32803" bIns="32803" anchor="t"/>
          <a:lstStyle/>
          <a:p>
            <a:pPr algn="l">
              <a:defRPr sz="2400">
                <a:solidFill>
                  <a:srgbClr val="737373"/>
                </a:solidFill>
                <a:latin typeface="Arial"/>
                <a:ea typeface="Arial"/>
                <a:cs typeface="Arial"/>
                <a:sym typeface="Arial"/>
              </a:defRPr>
            </a:pPr>
            <a:br/>
            <a:r>
              <a:t>Analysis of the Tensor Calculus Operations on DataFlow</a:t>
            </a:r>
            <a:br/>
            <a:r>
              <a:t>(</a:t>
            </a:r>
            <a:r>
              <a:rPr sz="2000"/>
              <a:t>PhD Thesis by Miloš Kotlar, on DataFlow-based Machine Learning)</a:t>
            </a:r>
            <a:br>
              <a:rPr sz="2000"/>
            </a:br>
            <a:endParaRPr sz="2000"/>
          </a:p>
        </p:txBody>
      </p:sp>
      <p:pic>
        <p:nvPicPr>
          <p:cNvPr id="2157" name="image.png" descr="image.png"/>
          <p:cNvPicPr>
            <a:picLocks noChangeAspect="1"/>
          </p:cNvPicPr>
          <p:nvPr/>
        </p:nvPicPr>
        <p:blipFill>
          <a:blip r:embed="rId2" cstate="print">
            <a:extLst/>
          </a:blip>
          <a:stretch>
            <a:fillRect/>
          </a:stretch>
        </p:blipFill>
        <p:spPr>
          <a:xfrm>
            <a:off x="428625" y="1143000"/>
            <a:ext cx="8286750" cy="3917950"/>
          </a:xfrm>
          <a:prstGeom prst="rect">
            <a:avLst/>
          </a:prstGeom>
          <a:ln w="12700">
            <a:miter lim="400000"/>
          </a:ln>
        </p:spPr>
      </p:pic>
      <p:sp>
        <p:nvSpPr>
          <p:cNvPr id="2158" name="The speedup of 6.75x achieved as early as for KiloData (Perceptron),…"/>
          <p:cNvSpPr txBox="1"/>
          <p:nvPr/>
        </p:nvSpPr>
        <p:spPr>
          <a:xfrm>
            <a:off x="457200" y="5334000"/>
            <a:ext cx="8607425" cy="7274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317500" lvl="1" indent="-304800">
              <a:spcBef>
                <a:spcPts val="600"/>
              </a:spcBef>
              <a:defRPr sz="2200">
                <a:solidFill>
                  <a:srgbClr val="333333"/>
                </a:solidFill>
                <a:latin typeface="Arial"/>
                <a:ea typeface="Arial"/>
                <a:cs typeface="Arial"/>
                <a:sym typeface="Arial"/>
              </a:defRPr>
            </a:pPr>
            <a:r>
              <a:t>The speedup of </a:t>
            </a:r>
            <a:r>
              <a:rPr b="1"/>
              <a:t>6.75x </a:t>
            </a:r>
            <a:r>
              <a:t>achieved as early as for KiloData </a:t>
            </a:r>
            <a:r>
              <a:rPr sz="1800"/>
              <a:t>(Perceptron)</a:t>
            </a:r>
            <a:r>
              <a:t>,</a:t>
            </a:r>
          </a:p>
          <a:p>
            <a:pPr marL="317500" lvl="1" indent="-304800">
              <a:spcBef>
                <a:spcPts val="600"/>
              </a:spcBef>
              <a:defRPr sz="2200">
                <a:solidFill>
                  <a:srgbClr val="333333"/>
                </a:solidFill>
                <a:latin typeface="Arial"/>
                <a:ea typeface="Arial"/>
                <a:cs typeface="Arial"/>
                <a:sym typeface="Arial"/>
              </a:defRPr>
            </a:pPr>
            <a:r>
              <a:t>with </a:t>
            </a:r>
            <a:r>
              <a:rPr b="1"/>
              <a:t>10x</a:t>
            </a:r>
            <a:r>
              <a:t> less on-chip transistors and the power savings of </a:t>
            </a:r>
            <a:r>
              <a:rPr b="1"/>
              <a:t>4.6x</a:t>
            </a:r>
          </a:p>
        </p:txBody>
      </p:sp>
      <p:pic>
        <p:nvPicPr>
          <p:cNvPr id="2159" name="image.png" descr="image.png"/>
          <p:cNvPicPr>
            <a:picLocks noChangeAspect="1"/>
          </p:cNvPicPr>
          <p:nvPr/>
        </p:nvPicPr>
        <p:blipFill>
          <a:blip r:embed="rId3" cstate="print">
            <a:extLst/>
          </a:blip>
          <a:stretch>
            <a:fillRect/>
          </a:stretch>
        </p:blipFill>
        <p:spPr>
          <a:xfrm>
            <a:off x="1676400" y="1422400"/>
            <a:ext cx="2133600" cy="2540000"/>
          </a:xfrm>
          <a:prstGeom prst="rect">
            <a:avLst/>
          </a:prstGeom>
          <a:ln w="12700">
            <a:miter lim="400000"/>
          </a:ln>
        </p:spPr>
      </p:pic>
    </p:spTree>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1" name="Conditions for the Y-Chart-Based “Kernelization” of Loops @ML (PhD Thesis by Nenad Korolija, on the Mapping of Algorithms onto DataFlow)"/>
          <p:cNvSpPr txBox="1">
            <a:spLocks noGrp="1"/>
          </p:cNvSpPr>
          <p:nvPr>
            <p:ph type="title" idx="4294967295"/>
          </p:nvPr>
        </p:nvSpPr>
        <p:spPr>
          <a:xfrm>
            <a:off x="152400" y="-228600"/>
            <a:ext cx="9277350" cy="1562100"/>
          </a:xfrm>
          <a:prstGeom prst="rect">
            <a:avLst/>
          </a:prstGeom>
        </p:spPr>
        <p:txBody>
          <a:bodyPr lIns="32803" tIns="32803" rIns="32803" bIns="32803" anchor="t"/>
          <a:lstStyle/>
          <a:p>
            <a:pPr algn="l">
              <a:defRPr sz="2400">
                <a:solidFill>
                  <a:srgbClr val="737373"/>
                </a:solidFill>
                <a:latin typeface="Arial"/>
                <a:ea typeface="Arial"/>
                <a:cs typeface="Arial"/>
                <a:sym typeface="Arial"/>
              </a:defRPr>
            </a:pPr>
            <a:br/>
            <a:r>
              <a:t>Conditions for the Y-Chart-Based “Kernelization” of Loops @ML</a:t>
            </a:r>
            <a:br/>
            <a:r>
              <a:t>(</a:t>
            </a:r>
            <a:r>
              <a:rPr sz="2000"/>
              <a:t>PhD Thesis by Nenad Korolija, on the Mapping of Algorithms onto DataFlow)</a:t>
            </a:r>
            <a:br>
              <a:rPr sz="2000"/>
            </a:br>
            <a:endParaRPr sz="2000"/>
          </a:p>
        </p:txBody>
      </p:sp>
      <p:graphicFrame>
        <p:nvGraphicFramePr>
          <p:cNvPr id="2162" name="Table"/>
          <p:cNvGraphicFramePr/>
          <p:nvPr/>
        </p:nvGraphicFramePr>
        <p:xfrm>
          <a:off x="685800" y="1066800"/>
          <a:ext cx="7696199" cy="3422648"/>
        </p:xfrm>
        <a:graphic>
          <a:graphicData uri="http://schemas.openxmlformats.org/drawingml/2006/table">
            <a:tbl>
              <a:tblPr>
                <a:tableStyleId>{4C3C2611-4C71-4FC5-86AE-919BDF0F9419}</a:tableStyleId>
              </a:tblPr>
              <a:tblGrid>
                <a:gridCol w="733425">
                  <a:extLst>
                    <a:ext uri="{9D8B030D-6E8A-4147-A177-3AD203B41FA5}">
                      <a16:colId xmlns:a16="http://schemas.microsoft.com/office/drawing/2014/main" val="20000"/>
                    </a:ext>
                  </a:extLst>
                </a:gridCol>
                <a:gridCol w="5834062">
                  <a:extLst>
                    <a:ext uri="{9D8B030D-6E8A-4147-A177-3AD203B41FA5}">
                      <a16:colId xmlns:a16="http://schemas.microsoft.com/office/drawing/2014/main" val="20001"/>
                    </a:ext>
                  </a:extLst>
                </a:gridCol>
                <a:gridCol w="1128712">
                  <a:extLst>
                    <a:ext uri="{9D8B030D-6E8A-4147-A177-3AD203B41FA5}">
                      <a16:colId xmlns:a16="http://schemas.microsoft.com/office/drawing/2014/main" val="20002"/>
                    </a:ext>
                  </a:extLst>
                </a:gridCol>
              </a:tblGrid>
              <a:tr h="569912">
                <a:tc>
                  <a:txBody>
                    <a:bodyPr/>
                    <a:lstStyle/>
                    <a:p>
                      <a:pPr algn="l" defTabSz="457200">
                        <a:lnSpc>
                          <a:spcPct val="93000"/>
                        </a:lnSpc>
                        <a:defRPr sz="1800"/>
                      </a:pPr>
                      <a:r>
                        <a:rPr sz="2500">
                          <a:latin typeface="+mj-lt"/>
                          <a:ea typeface="+mj-ea"/>
                          <a:cs typeface="+mj-cs"/>
                          <a:sym typeface="Helvetica"/>
                        </a:rPr>
                        <a:t>1.</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CCCCCC"/>
                    </a:solidFill>
                  </a:tcPr>
                </a:tc>
                <a:tc>
                  <a:txBody>
                    <a:bodyPr/>
                    <a:lstStyle/>
                    <a:p>
                      <a:pPr algn="l" defTabSz="457200">
                        <a:lnSpc>
                          <a:spcPct val="93000"/>
                        </a:lnSpc>
                        <a:defRPr sz="1800"/>
                      </a:pPr>
                      <a:r>
                        <a:rPr sz="2500">
                          <a:latin typeface="+mj-lt"/>
                          <a:ea typeface="+mj-ea"/>
                          <a:cs typeface="+mj-cs"/>
                          <a:sym typeface="Helvetica"/>
                        </a:rPr>
                        <a:t>BigData (RAM vs. STREAM)</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CCCCCC"/>
                    </a:solidFill>
                  </a:tcPr>
                </a:tc>
                <a:tc>
                  <a:txBody>
                    <a:bodyPr/>
                    <a:lstStyle/>
                    <a:p>
                      <a:pPr algn="l" defTabSz="457200">
                        <a:lnSpc>
                          <a:spcPct val="93000"/>
                        </a:lnSpc>
                        <a:defRPr sz="2200">
                          <a:latin typeface="+mj-lt"/>
                          <a:ea typeface="+mj-ea"/>
                          <a:cs typeface="+mj-cs"/>
                          <a:sym typeface="Helvetica"/>
                        </a:defRPr>
                      </a:pPr>
                      <a:r>
                        <a:t>O(n</a:t>
                      </a:r>
                      <a:r>
                        <a:rPr baseline="30000"/>
                        <a:t>2</a:t>
                      </a:r>
                      <a:r>
                        <a:t>)</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CCCCCC"/>
                    </a:solidFill>
                  </a:tcPr>
                </a:tc>
                <a:extLst>
                  <a:ext uri="{0D108BD9-81ED-4DB2-BD59-A6C34878D82A}">
                    <a16:rowId xmlns:a16="http://schemas.microsoft.com/office/drawing/2014/main" val="10000"/>
                  </a:ext>
                </a:extLst>
              </a:tr>
              <a:tr h="569912">
                <a:tc>
                  <a:txBody>
                    <a:bodyPr/>
                    <a:lstStyle/>
                    <a:p>
                      <a:pPr algn="l" defTabSz="457200">
                        <a:lnSpc>
                          <a:spcPct val="93000"/>
                        </a:lnSpc>
                        <a:defRPr sz="1800"/>
                      </a:pPr>
                      <a:r>
                        <a:rPr sz="2500">
                          <a:latin typeface="+mj-lt"/>
                          <a:ea typeface="+mj-ea"/>
                          <a:cs typeface="+mj-cs"/>
                          <a:sym typeface="Helvetica"/>
                        </a:rPr>
                        <a:t>2.</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E6E6E6"/>
                    </a:solidFill>
                  </a:tcPr>
                </a:tc>
                <a:tc>
                  <a:txBody>
                    <a:bodyPr/>
                    <a:lstStyle/>
                    <a:p>
                      <a:pPr algn="l" defTabSz="457200">
                        <a:lnSpc>
                          <a:spcPct val="93000"/>
                        </a:lnSpc>
                        <a:defRPr sz="1800"/>
                      </a:pPr>
                      <a:r>
                        <a:rPr sz="2500">
                          <a:latin typeface="+mj-lt"/>
                          <a:ea typeface="+mj-ea"/>
                          <a:cs typeface="+mj-cs"/>
                          <a:sym typeface="Helvetica"/>
                        </a:rPr>
                        <a:t>Code reusability (WORO vs. WORM)</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E6E6E6"/>
                    </a:solidFill>
                  </a:tcPr>
                </a:tc>
                <a:tc>
                  <a:txBody>
                    <a:bodyPr/>
                    <a:lstStyle/>
                    <a:p>
                      <a:pPr algn="l" defTabSz="457200">
                        <a:lnSpc>
                          <a:spcPct val="93000"/>
                        </a:lnSpc>
                        <a:defRPr sz="1800"/>
                      </a:pPr>
                      <a:r>
                        <a:rPr sz="2500">
                          <a:latin typeface="+mj-lt"/>
                          <a:ea typeface="+mj-ea"/>
                          <a:cs typeface="+mj-cs"/>
                          <a:sym typeface="Helvetica"/>
                        </a:rPr>
                        <a:t>+</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E6E6E6"/>
                    </a:solidFill>
                  </a:tcPr>
                </a:tc>
                <a:extLst>
                  <a:ext uri="{0D108BD9-81ED-4DB2-BD59-A6C34878D82A}">
                    <a16:rowId xmlns:a16="http://schemas.microsoft.com/office/drawing/2014/main" val="10001"/>
                  </a:ext>
                </a:extLst>
              </a:tr>
              <a:tr h="571500">
                <a:tc>
                  <a:txBody>
                    <a:bodyPr/>
                    <a:lstStyle/>
                    <a:p>
                      <a:pPr algn="l" defTabSz="457200">
                        <a:lnSpc>
                          <a:spcPct val="93000"/>
                        </a:lnSpc>
                        <a:defRPr sz="1800"/>
                      </a:pPr>
                      <a:r>
                        <a:rPr sz="2500">
                          <a:latin typeface="+mj-lt"/>
                          <a:ea typeface="+mj-ea"/>
                          <a:cs typeface="+mj-cs"/>
                          <a:sym typeface="Helvetica"/>
                        </a:rPr>
                        <a:t>3.</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CCCCCC"/>
                    </a:solidFill>
                  </a:tcPr>
                </a:tc>
                <a:tc>
                  <a:txBody>
                    <a:bodyPr/>
                    <a:lstStyle/>
                    <a:p>
                      <a:pPr algn="l" defTabSz="457200">
                        <a:lnSpc>
                          <a:spcPct val="93000"/>
                        </a:lnSpc>
                        <a:defRPr sz="1800"/>
                      </a:pPr>
                      <a:r>
                        <a:rPr sz="2500">
                          <a:latin typeface="+mj-lt"/>
                          <a:ea typeface="+mj-ea"/>
                          <a:cs typeface="+mj-cs"/>
                          <a:sym typeface="Helvetica"/>
                        </a:rPr>
                        <a:t>Overall application tolerance to latency</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CCCCCC"/>
                    </a:solidFill>
                  </a:tcPr>
                </a:tc>
                <a:tc>
                  <a:txBody>
                    <a:bodyPr/>
                    <a:lstStyle/>
                    <a:p>
                      <a:pPr algn="l" defTabSz="457200">
                        <a:lnSpc>
                          <a:spcPct val="93000"/>
                        </a:lnSpc>
                        <a:defRPr sz="1800"/>
                      </a:pPr>
                      <a:r>
                        <a:rPr sz="2500">
                          <a:latin typeface="+mj-lt"/>
                          <a:ea typeface="+mj-ea"/>
                          <a:cs typeface="+mj-cs"/>
                          <a:sym typeface="Helvetica"/>
                        </a:rPr>
                        <a:t>+</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CCCCCC"/>
                    </a:solidFill>
                  </a:tcPr>
                </a:tc>
                <a:extLst>
                  <a:ext uri="{0D108BD9-81ED-4DB2-BD59-A6C34878D82A}">
                    <a16:rowId xmlns:a16="http://schemas.microsoft.com/office/drawing/2014/main" val="10002"/>
                  </a:ext>
                </a:extLst>
              </a:tr>
              <a:tr h="569912">
                <a:tc>
                  <a:txBody>
                    <a:bodyPr/>
                    <a:lstStyle/>
                    <a:p>
                      <a:pPr algn="l" defTabSz="457200">
                        <a:lnSpc>
                          <a:spcPct val="93000"/>
                        </a:lnSpc>
                        <a:defRPr sz="1800"/>
                      </a:pPr>
                      <a:r>
                        <a:rPr sz="2500">
                          <a:latin typeface="+mj-lt"/>
                          <a:ea typeface="+mj-ea"/>
                          <a:cs typeface="+mj-cs"/>
                          <a:sym typeface="Helvetica"/>
                        </a:rPr>
                        <a:t>4.</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E6E6E6"/>
                    </a:solidFill>
                  </a:tcPr>
                </a:tc>
                <a:tc>
                  <a:txBody>
                    <a:bodyPr/>
                    <a:lstStyle/>
                    <a:p>
                      <a:pPr algn="l" defTabSz="457200">
                        <a:lnSpc>
                          <a:spcPct val="93000"/>
                        </a:lnSpc>
                        <a:defRPr sz="1800"/>
                      </a:pPr>
                      <a:r>
                        <a:rPr sz="2500">
                          <a:latin typeface="+mj-lt"/>
                          <a:ea typeface="+mj-ea"/>
                          <a:cs typeface="+mj-cs"/>
                          <a:sym typeface="Helvetica"/>
                        </a:rPr>
                        <a:t>Over 95% of run time in loops</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E6E6E6"/>
                    </a:solidFill>
                  </a:tcPr>
                </a:tc>
                <a:tc>
                  <a:txBody>
                    <a:bodyPr/>
                    <a:lstStyle/>
                    <a:p>
                      <a:pPr algn="l" defTabSz="457200">
                        <a:lnSpc>
                          <a:spcPct val="93000"/>
                        </a:lnSpc>
                        <a:defRPr sz="1800"/>
                      </a:pPr>
                      <a:r>
                        <a:rPr sz="2500">
                          <a:latin typeface="+mj-lt"/>
                          <a:ea typeface="+mj-ea"/>
                          <a:cs typeface="+mj-cs"/>
                          <a:sym typeface="Helvetica"/>
                        </a:rPr>
                        <a:t>++</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E6E6E6"/>
                    </a:solidFill>
                  </a:tcPr>
                </a:tc>
                <a:extLst>
                  <a:ext uri="{0D108BD9-81ED-4DB2-BD59-A6C34878D82A}">
                    <a16:rowId xmlns:a16="http://schemas.microsoft.com/office/drawing/2014/main" val="10003"/>
                  </a:ext>
                </a:extLst>
              </a:tr>
              <a:tr h="569912">
                <a:tc>
                  <a:txBody>
                    <a:bodyPr/>
                    <a:lstStyle/>
                    <a:p>
                      <a:pPr algn="l" defTabSz="457200">
                        <a:lnSpc>
                          <a:spcPct val="93000"/>
                        </a:lnSpc>
                        <a:defRPr sz="1800"/>
                      </a:pPr>
                      <a:r>
                        <a:rPr sz="2500">
                          <a:latin typeface="+mj-lt"/>
                          <a:ea typeface="+mj-ea"/>
                          <a:cs typeface="+mj-cs"/>
                          <a:sym typeface="Helvetica"/>
                        </a:rPr>
                        <a:t>5.</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CCCCCC"/>
                    </a:solidFill>
                  </a:tcPr>
                </a:tc>
                <a:tc>
                  <a:txBody>
                    <a:bodyPr/>
                    <a:lstStyle/>
                    <a:p>
                      <a:pPr algn="l" defTabSz="457200">
                        <a:lnSpc>
                          <a:spcPct val="93000"/>
                        </a:lnSpc>
                        <a:defRPr sz="1800"/>
                      </a:pPr>
                      <a:r>
                        <a:rPr sz="2500">
                          <a:latin typeface="+mj-lt"/>
                          <a:ea typeface="+mj-ea"/>
                          <a:cs typeface="+mj-cs"/>
                          <a:sym typeface="Helvetica"/>
                        </a:rPr>
                        <a:t>Reusability of the data in loops</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CCCCCC"/>
                    </a:solidFill>
                  </a:tcPr>
                </a:tc>
                <a:tc>
                  <a:txBody>
                    <a:bodyPr/>
                    <a:lstStyle/>
                    <a:p>
                      <a:pPr algn="l" defTabSz="457200">
                        <a:lnSpc>
                          <a:spcPct val="93000"/>
                        </a:lnSpc>
                        <a:defRPr sz="1800"/>
                      </a:pPr>
                      <a:r>
                        <a:rPr sz="2500">
                          <a:latin typeface="+mj-lt"/>
                          <a:ea typeface="+mj-ea"/>
                          <a:cs typeface="+mj-cs"/>
                          <a:sym typeface="Helvetica"/>
                        </a:rPr>
                        <a:t>++</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CCCCCC"/>
                    </a:solidFill>
                  </a:tcPr>
                </a:tc>
                <a:extLst>
                  <a:ext uri="{0D108BD9-81ED-4DB2-BD59-A6C34878D82A}">
                    <a16:rowId xmlns:a16="http://schemas.microsoft.com/office/drawing/2014/main" val="10004"/>
                  </a:ext>
                </a:extLst>
              </a:tr>
              <a:tr h="571500">
                <a:tc>
                  <a:txBody>
                    <a:bodyPr/>
                    <a:lstStyle/>
                    <a:p>
                      <a:pPr algn="l" defTabSz="457200">
                        <a:lnSpc>
                          <a:spcPct val="93000"/>
                        </a:lnSpc>
                        <a:defRPr sz="1800"/>
                      </a:pPr>
                      <a:r>
                        <a:rPr sz="2500">
                          <a:latin typeface="+mj-lt"/>
                          <a:ea typeface="+mj-ea"/>
                          <a:cs typeface="+mj-cs"/>
                          <a:sym typeface="Helvetica"/>
                        </a:rPr>
                        <a:t>6.</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E6E6E6"/>
                    </a:solidFill>
                  </a:tcPr>
                </a:tc>
                <a:tc>
                  <a:txBody>
                    <a:bodyPr/>
                    <a:lstStyle/>
                    <a:p>
                      <a:pPr algn="l" defTabSz="457200">
                        <a:lnSpc>
                          <a:spcPct val="93000"/>
                        </a:lnSpc>
                        <a:defRPr sz="1800"/>
                      </a:pPr>
                      <a:r>
                        <a:rPr sz="2500">
                          <a:latin typeface="+mj-lt"/>
                          <a:ea typeface="+mj-ea"/>
                          <a:cs typeface="+mj-cs"/>
                          <a:sym typeface="Helvetica"/>
                        </a:rPr>
                        <a:t>Potential for utilization of pipes</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E6E6E6"/>
                    </a:solidFill>
                  </a:tcPr>
                </a:tc>
                <a:tc>
                  <a:txBody>
                    <a:bodyPr/>
                    <a:lstStyle/>
                    <a:p>
                      <a:pPr algn="l" defTabSz="457200">
                        <a:lnSpc>
                          <a:spcPct val="93000"/>
                        </a:lnSpc>
                        <a:defRPr sz="1800"/>
                      </a:pPr>
                      <a:r>
                        <a:rPr sz="2500">
                          <a:latin typeface="+mj-lt"/>
                          <a:ea typeface="+mj-ea"/>
                          <a:cs typeface="+mj-cs"/>
                          <a:sym typeface="Helvetica"/>
                        </a:rPr>
                        <a:t>O(n)</a:t>
                      </a:r>
                    </a:p>
                  </a:txBody>
                  <a:tcPr marL="42449" marR="42449" marT="42449" marB="42449" horzOverflow="overflow">
                    <a:lnL w="3175">
                      <a:solidFill>
                        <a:srgbClr val="FFFFFF"/>
                      </a:solidFill>
                    </a:lnL>
                    <a:lnR w="3175">
                      <a:solidFill>
                        <a:srgbClr val="FFFFFF"/>
                      </a:solidFill>
                    </a:lnR>
                    <a:lnT w="3175">
                      <a:solidFill>
                        <a:srgbClr val="FFFFFF"/>
                      </a:solidFill>
                    </a:lnT>
                    <a:lnB w="3175">
                      <a:solidFill>
                        <a:srgbClr val="FFFFFF"/>
                      </a:solidFill>
                    </a:lnB>
                    <a:solidFill>
                      <a:srgbClr val="E6E6E6"/>
                    </a:solidFill>
                  </a:tcPr>
                </a:tc>
                <a:extLst>
                  <a:ext uri="{0D108BD9-81ED-4DB2-BD59-A6C34878D82A}">
                    <a16:rowId xmlns:a16="http://schemas.microsoft.com/office/drawing/2014/main" val="10005"/>
                  </a:ext>
                </a:extLst>
              </a:tr>
            </a:tbl>
          </a:graphicData>
        </a:graphic>
      </p:graphicFrame>
      <p:pic>
        <p:nvPicPr>
          <p:cNvPr id="2163" name="image.jpeg" descr="image.jpeg"/>
          <p:cNvPicPr>
            <a:picLocks noChangeAspect="1"/>
          </p:cNvPicPr>
          <p:nvPr/>
        </p:nvPicPr>
        <p:blipFill>
          <a:blip r:embed="rId2" cstate="print">
            <a:extLst/>
          </a:blip>
          <a:stretch>
            <a:fillRect/>
          </a:stretch>
        </p:blipFill>
        <p:spPr>
          <a:xfrm>
            <a:off x="3733800" y="4654550"/>
            <a:ext cx="2362200" cy="1771650"/>
          </a:xfrm>
          <a:prstGeom prst="rect">
            <a:avLst/>
          </a:prstGeom>
          <a:ln w="12700">
            <a:miter lim="400000"/>
          </a:ln>
        </p:spPr>
      </p:pic>
      <p:pic>
        <p:nvPicPr>
          <p:cNvPr id="2164" name="image.jpeg" descr="image.jpeg"/>
          <p:cNvPicPr>
            <a:picLocks noChangeAspect="1"/>
          </p:cNvPicPr>
          <p:nvPr/>
        </p:nvPicPr>
        <p:blipFill>
          <a:blip r:embed="rId3" cstate="print">
            <a:extLst/>
          </a:blip>
          <a:stretch>
            <a:fillRect/>
          </a:stretch>
        </p:blipFill>
        <p:spPr>
          <a:xfrm>
            <a:off x="152400" y="4648200"/>
            <a:ext cx="2667000" cy="1779590"/>
          </a:xfrm>
          <a:prstGeom prst="rect">
            <a:avLst/>
          </a:prstGeom>
          <a:ln w="12700">
            <a:miter lim="400000"/>
          </a:ln>
        </p:spPr>
      </p:pic>
      <p:sp>
        <p:nvSpPr>
          <p:cNvPr id="2165" name="Line"/>
          <p:cNvSpPr/>
          <p:nvPr/>
        </p:nvSpPr>
        <p:spPr>
          <a:xfrm>
            <a:off x="2895600" y="5486400"/>
            <a:ext cx="762000" cy="0"/>
          </a:xfrm>
          <a:prstGeom prst="line">
            <a:avLst/>
          </a:prstGeom>
          <a:ln w="76200">
            <a:solidFill>
              <a:srgbClr val="535353"/>
            </a:solidFill>
            <a:tailEnd type="triangle"/>
          </a:ln>
          <a:effectLst>
            <a:outerShdw blurRad="38100" dist="23000" dir="5400000" rotWithShape="0">
              <a:srgbClr val="000000">
                <a:alpha val="34999"/>
              </a:srgbClr>
            </a:outerShdw>
          </a:effectLst>
        </p:spPr>
        <p:txBody>
          <a:bodyPr lIns="0" tIns="0" rIns="0" bIns="0"/>
          <a:lstStyle/>
          <a:p>
            <a:endParaRPr/>
          </a:p>
        </p:txBody>
      </p:sp>
      <p:sp>
        <p:nvSpPr>
          <p:cNvPr id="2166" name="Essentials for speedup:…"/>
          <p:cNvSpPr txBox="1"/>
          <p:nvPr/>
        </p:nvSpPr>
        <p:spPr>
          <a:xfrm>
            <a:off x="6141718" y="4694237"/>
            <a:ext cx="4480563" cy="15014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b="1"/>
            </a:pPr>
            <a:r>
              <a:t>Essentials for speedup:</a:t>
            </a:r>
          </a:p>
          <a:p>
            <a:r>
              <a:t>algorithmic modifications,</a:t>
            </a:r>
          </a:p>
          <a:p>
            <a:r>
              <a:t>pipeline utilization,</a:t>
            </a:r>
          </a:p>
          <a:p>
            <a:r>
              <a:t>data choreography, </a:t>
            </a:r>
          </a:p>
          <a:p>
            <a:r>
              <a:t>decision making on precision</a:t>
            </a:r>
          </a:p>
        </p:txBody>
      </p:sp>
    </p:spTree>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ustomShape 1"/>
          <p:cNvSpPr/>
          <p:nvPr/>
        </p:nvSpPr>
        <p:spPr>
          <a:xfrm>
            <a:off x="609562" y="261232"/>
            <a:ext cx="8489025" cy="1130698"/>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en-US" sz="4300" spc="-1" dirty="0">
                <a:solidFill>
                  <a:srgbClr val="FFFFFF"/>
                </a:solidFill>
                <a:latin typeface="Arial"/>
                <a:ea typeface="DejaVu Sans"/>
              </a:rPr>
              <a:t>Value profiling</a:t>
            </a:r>
            <a:endParaRPr lang="en-US" sz="4300" spc="-1" dirty="0">
              <a:latin typeface="Arial"/>
            </a:endParaRPr>
          </a:p>
        </p:txBody>
      </p:sp>
      <p:sp>
        <p:nvSpPr>
          <p:cNvPr id="40" name="CustomShape 2"/>
          <p:cNvSpPr/>
          <p:nvPr/>
        </p:nvSpPr>
        <p:spPr>
          <a:xfrm>
            <a:off x="609562" y="1654468"/>
            <a:ext cx="10970813" cy="3975513"/>
          </a:xfrm>
          <a:prstGeom prst="rect">
            <a:avLst/>
          </a:prstGeom>
          <a:noFill/>
          <a:ln>
            <a:noFill/>
          </a:ln>
        </p:spPr>
        <p:style>
          <a:lnRef idx="0">
            <a:scrgbClr r="0" g="0" b="0"/>
          </a:lnRef>
          <a:fillRef idx="0">
            <a:scrgbClr r="0" g="0" b="0"/>
          </a:fillRef>
          <a:effectRef idx="0">
            <a:scrgbClr r="0" g="0" b="0"/>
          </a:effectRef>
          <a:fontRef idx="minor"/>
        </p:style>
      </p:sp>
      <p:pic>
        <p:nvPicPr>
          <p:cNvPr id="41" name="Picture 40"/>
          <p:cNvPicPr/>
          <p:nvPr/>
        </p:nvPicPr>
        <p:blipFill>
          <a:blip r:embed="rId2" cstate="print"/>
          <a:stretch/>
        </p:blipFill>
        <p:spPr>
          <a:xfrm>
            <a:off x="26124" y="1591773"/>
            <a:ext cx="12191244" cy="5044386"/>
          </a:xfrm>
          <a:prstGeom prst="rect">
            <a:avLst/>
          </a:prstGeom>
          <a:ln>
            <a:noFill/>
          </a:ln>
        </p:spPr>
      </p:pic>
      <p:sp>
        <p:nvSpPr>
          <p:cNvPr id="42" name="CustomShape 3"/>
          <p:cNvSpPr/>
          <p:nvPr/>
        </p:nvSpPr>
        <p:spPr>
          <a:xfrm>
            <a:off x="3894231" y="1713681"/>
            <a:ext cx="5197389" cy="1801193"/>
          </a:xfrm>
          <a:prstGeom prst="rect">
            <a:avLst/>
          </a:prstGeom>
          <a:noFill/>
          <a:ln>
            <a:noFill/>
          </a:ln>
        </p:spPr>
        <p:style>
          <a:lnRef idx="0">
            <a:scrgbClr r="0" g="0" b="0"/>
          </a:lnRef>
          <a:fillRef idx="0">
            <a:scrgbClr r="0" g="0" b="0"/>
          </a:fillRef>
          <a:effectRef idx="0">
            <a:scrgbClr r="0" g="0" b="0"/>
          </a:effectRef>
          <a:fontRef idx="minor"/>
        </p:style>
        <p:txBody>
          <a:bodyPr lIns="108846" tIns="54423" rIns="108846" bIns="54423"/>
          <a:lstStyle/>
          <a:p>
            <a:pPr>
              <a:spcBef>
                <a:spcPts val="411"/>
              </a:spcBef>
              <a:spcAft>
                <a:spcPts val="172"/>
              </a:spcAft>
            </a:pPr>
            <a:r>
              <a:rPr lang="en-US" sz="1600" b="1" spc="-1" dirty="0">
                <a:solidFill>
                  <a:srgbClr val="008000"/>
                </a:solidFill>
                <a:latin typeface="Arial"/>
              </a:rPr>
              <a:t>PDE(FE) for risk assessment</a:t>
            </a:r>
            <a:endParaRPr lang="en-US" sz="1600" spc="-1" dirty="0">
              <a:latin typeface="Arial"/>
            </a:endParaRPr>
          </a:p>
          <a:p>
            <a:pPr>
              <a:spcBef>
                <a:spcPts val="411"/>
              </a:spcBef>
              <a:spcAft>
                <a:spcPts val="172"/>
              </a:spcAft>
            </a:pPr>
            <a:r>
              <a:rPr lang="en-US" sz="1600" b="1" spc="-1" dirty="0">
                <a:solidFill>
                  <a:srgbClr val="008000"/>
                </a:solidFill>
                <a:latin typeface="Arial"/>
              </a:rPr>
              <a:t>PDE(FD) for emergency warnings</a:t>
            </a:r>
            <a:endParaRPr lang="en-US" sz="1600" spc="-1" dirty="0">
              <a:latin typeface="Arial"/>
            </a:endParaRPr>
          </a:p>
          <a:p>
            <a:pPr>
              <a:spcBef>
                <a:spcPts val="411"/>
              </a:spcBef>
              <a:spcAft>
                <a:spcPts val="172"/>
              </a:spcAft>
            </a:pPr>
            <a:r>
              <a:rPr lang="en-US" sz="1600" b="1" spc="-1" dirty="0">
                <a:solidFill>
                  <a:srgbClr val="008000"/>
                </a:solidFill>
                <a:latin typeface="Arial"/>
              </a:rPr>
              <a:t>BOTH for complex simulations</a:t>
            </a:r>
            <a:endParaRPr lang="en-US" sz="1600" spc="-1" dirty="0">
              <a:latin typeface="Arial"/>
            </a:endParaRPr>
          </a:p>
          <a:p>
            <a:pPr>
              <a:spcBef>
                <a:spcPts val="411"/>
              </a:spcBef>
              <a:spcAft>
                <a:spcPts val="172"/>
              </a:spcAft>
            </a:pPr>
            <a:r>
              <a:rPr lang="en-US" sz="1600" b="1" spc="-1" dirty="0">
                <a:solidFill>
                  <a:srgbClr val="008000"/>
                </a:solidFill>
                <a:latin typeface="Arial"/>
              </a:rPr>
              <a:t>ML for intelligence upgrade (TENSOR CALCULUS)</a:t>
            </a:r>
            <a:endParaRPr lang="en-US" sz="1600" spc="-1" dirty="0">
              <a:latin typeface="Arial"/>
            </a:endParaRPr>
          </a:p>
        </p:txBody>
      </p:sp>
      <p:sp>
        <p:nvSpPr>
          <p:cNvPr id="43" name="TextShape 4"/>
          <p:cNvSpPr txBox="1"/>
          <p:nvPr/>
        </p:nvSpPr>
        <p:spPr>
          <a:xfrm>
            <a:off x="3190623" y="5862477"/>
            <a:ext cx="8294400" cy="815479"/>
          </a:xfrm>
          <a:prstGeom prst="rect">
            <a:avLst/>
          </a:prstGeom>
          <a:noFill/>
          <a:ln>
            <a:noFill/>
          </a:ln>
        </p:spPr>
        <p:txBody>
          <a:bodyPr lIns="108846" tIns="54423" rIns="108846" bIns="54423"/>
          <a:lstStyle/>
          <a:p>
            <a:pPr>
              <a:spcBef>
                <a:spcPts val="342"/>
              </a:spcBef>
              <a:spcAft>
                <a:spcPts val="342"/>
              </a:spcAft>
            </a:pPr>
            <a:r>
              <a:rPr lang="en-US" sz="2200" spc="-1" dirty="0">
                <a:solidFill>
                  <a:srgbClr val="CE181E"/>
                </a:solidFill>
                <a:latin typeface="Arial"/>
                <a:ea typeface="Noto Sans CJK SC"/>
              </a:rPr>
              <a:t>Input:							  Output:</a:t>
            </a:r>
          </a:p>
          <a:p>
            <a:pPr>
              <a:spcBef>
                <a:spcPts val="342"/>
              </a:spcBef>
              <a:spcAft>
                <a:spcPts val="342"/>
              </a:spcAft>
            </a:pPr>
            <a:r>
              <a:rPr lang="en-US" sz="2200" spc="-1" dirty="0">
                <a:solidFill>
                  <a:srgbClr val="CE181E"/>
                </a:solidFill>
                <a:latin typeface="Arial"/>
                <a:ea typeface="Noto Sans CJK SC"/>
              </a:rPr>
              <a:t>vectors to </a:t>
            </a:r>
            <a:r>
              <a:rPr lang="en-US" sz="2200" spc="-1" dirty="0" err="1">
                <a:solidFill>
                  <a:srgbClr val="CE181E"/>
                </a:solidFill>
                <a:latin typeface="Arial"/>
                <a:ea typeface="Noto Sans CJK SC"/>
              </a:rPr>
              <a:t>analyse</a:t>
            </a:r>
            <a:r>
              <a:rPr lang="en-US" sz="2200" spc="-1" dirty="0">
                <a:solidFill>
                  <a:srgbClr val="CE181E"/>
                </a:solidFill>
                <a:latin typeface="Arial"/>
                <a:ea typeface="Noto Sans CJK SC"/>
              </a:rPr>
              <a:t>				  min-max values</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ustomShape 1"/>
          <p:cNvSpPr/>
          <p:nvPr/>
        </p:nvSpPr>
        <p:spPr>
          <a:xfrm>
            <a:off x="609562" y="261232"/>
            <a:ext cx="8489025" cy="1130698"/>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en-US" sz="4300" spc="-1" dirty="0">
                <a:solidFill>
                  <a:srgbClr val="FFFFFF"/>
                </a:solidFill>
                <a:latin typeface="Arial"/>
                <a:ea typeface="DejaVu Sans"/>
              </a:rPr>
              <a:t>Reducing precision</a:t>
            </a:r>
            <a:endParaRPr lang="en-US" sz="4300" spc="-1" dirty="0">
              <a:latin typeface="Arial"/>
            </a:endParaRPr>
          </a:p>
        </p:txBody>
      </p:sp>
      <p:pic>
        <p:nvPicPr>
          <p:cNvPr id="45" name="Picture 44"/>
          <p:cNvPicPr/>
          <p:nvPr/>
        </p:nvPicPr>
        <p:blipFill>
          <a:blip r:embed="rId2" cstate="print"/>
          <a:stretch/>
        </p:blipFill>
        <p:spPr>
          <a:xfrm>
            <a:off x="0" y="1340768"/>
            <a:ext cx="12191244" cy="5216364"/>
          </a:xfrm>
          <a:prstGeom prst="rect">
            <a:avLst/>
          </a:prstGeom>
          <a:ln>
            <a:noFill/>
          </a:ln>
        </p:spPr>
      </p:pic>
      <p:sp>
        <p:nvSpPr>
          <p:cNvPr id="46" name="TextShape 2"/>
          <p:cNvSpPr txBox="1"/>
          <p:nvPr/>
        </p:nvSpPr>
        <p:spPr>
          <a:xfrm>
            <a:off x="3336918" y="5773658"/>
            <a:ext cx="8663738" cy="419277"/>
          </a:xfrm>
          <a:prstGeom prst="rect">
            <a:avLst/>
          </a:prstGeom>
          <a:noFill/>
          <a:ln>
            <a:noFill/>
          </a:ln>
        </p:spPr>
        <p:txBody>
          <a:bodyPr lIns="108846" tIns="54423" rIns="108846" bIns="54423"/>
          <a:lstStyle/>
          <a:p>
            <a:r>
              <a:rPr lang="en-US" sz="2200" spc="-1" dirty="0">
                <a:solidFill>
                  <a:srgbClr val="CE181E"/>
                </a:solidFill>
                <a:latin typeface="Arial"/>
              </a:rPr>
              <a:t>+, -, *, / operators overloading with custom (reduced precision).</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8" name="Slide Number"/>
          <p:cNvSpPr txBox="1">
            <a:spLocks noGrp="1"/>
          </p:cNvSpPr>
          <p:nvPr>
            <p:ph type="sldNum" sz="quarter" idx="4294967295"/>
          </p:nvPr>
        </p:nvSpPr>
        <p:spPr>
          <a:xfrm>
            <a:off x="8257754" y="6185129"/>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79</a:t>
            </a:fld>
            <a:endParaRPr/>
          </a:p>
        </p:txBody>
      </p:sp>
      <p:sp>
        <p:nvSpPr>
          <p:cNvPr id="2169" name="appgallery.maxeler.com"/>
          <p:cNvSpPr txBox="1"/>
          <p:nvPr/>
        </p:nvSpPr>
        <p:spPr>
          <a:xfrm>
            <a:off x="1415480" y="5783262"/>
            <a:ext cx="6258666" cy="769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gn="ctr">
              <a:defRPr sz="4400">
                <a:latin typeface="Arial"/>
                <a:ea typeface="Arial"/>
                <a:cs typeface="Arial"/>
                <a:sym typeface="Arial"/>
              </a:defRPr>
            </a:lvl1pPr>
          </a:lstStyle>
          <a:p>
            <a:r>
              <a:rPr dirty="0"/>
              <a:t>appgallery.maxeler.com</a:t>
            </a:r>
          </a:p>
        </p:txBody>
      </p:sp>
      <p:pic>
        <p:nvPicPr>
          <p:cNvPr id="2170" name="image.png" descr="image.png"/>
          <p:cNvPicPr>
            <a:picLocks noChangeAspect="1"/>
          </p:cNvPicPr>
          <p:nvPr/>
        </p:nvPicPr>
        <p:blipFill>
          <a:blip r:embed="rId2" cstate="print">
            <a:extLst/>
          </a:blip>
          <a:stretch>
            <a:fillRect/>
          </a:stretch>
        </p:blipFill>
        <p:spPr>
          <a:xfrm>
            <a:off x="228600" y="150812"/>
            <a:ext cx="8734425" cy="5640388"/>
          </a:xfrm>
          <a:prstGeom prst="rect">
            <a:avLst/>
          </a:prstGeom>
          <a:ln w="12700">
            <a:miter lim="400000"/>
          </a:ln>
        </p:spPr>
      </p:pic>
      <p:sp>
        <p:nvSpPr>
          <p:cNvPr id="2171" name="http://www.mi.sanu.ac.rs/~appgallery.maxeler/"/>
          <p:cNvSpPr txBox="1"/>
          <p:nvPr/>
        </p:nvSpPr>
        <p:spPr>
          <a:xfrm>
            <a:off x="2103118" y="6505575"/>
            <a:ext cx="5166364" cy="2642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ctr">
              <a:defRPr sz="1200">
                <a:latin typeface="Arial"/>
                <a:ea typeface="Arial"/>
                <a:cs typeface="Arial"/>
                <a:sym typeface="Arial"/>
              </a:defRPr>
            </a:lvl1pPr>
          </a:lstStyle>
          <a:p>
            <a:r>
              <a:t>http://www.mi.sanu.ac.rs/~appgallery.maxeler/</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6C086-6E2F-4158-8782-CC6FC0C33E90}"/>
              </a:ext>
            </a:extLst>
          </p:cNvPr>
          <p:cNvSpPr>
            <a:spLocks noGrp="1"/>
          </p:cNvSpPr>
          <p:nvPr>
            <p:ph type="title"/>
          </p:nvPr>
        </p:nvSpPr>
        <p:spPr>
          <a:xfrm>
            <a:off x="393583" y="365125"/>
            <a:ext cx="10515600" cy="1325563"/>
          </a:xfrm>
        </p:spPr>
        <p:txBody>
          <a:bodyPr>
            <a:normAutofit fontScale="90000"/>
          </a:bodyPr>
          <a:lstStyle/>
          <a:p>
            <a:r>
              <a:rPr lang="en-US" b="1" dirty="0" err="1"/>
              <a:t>DataFlow</a:t>
            </a:r>
            <a:r>
              <a:rPr lang="en-US" b="1" dirty="0"/>
              <a:t>: New Paradigms Badly Needed,</a:t>
            </a:r>
            <a:br>
              <a:rPr lang="en-US" b="1" dirty="0"/>
            </a:br>
            <a:r>
              <a:rPr lang="en-US" b="1" dirty="0"/>
              <a:t>		   NOT to Substitute,</a:t>
            </a:r>
            <a:br>
              <a:rPr lang="en-US" b="1" dirty="0"/>
            </a:br>
            <a:r>
              <a:rPr lang="en-US" b="1" dirty="0"/>
              <a:t>		   BUT to Supplement!</a:t>
            </a:r>
          </a:p>
        </p:txBody>
      </p:sp>
      <p:sp>
        <p:nvSpPr>
          <p:cNvPr id="3" name="Content Placeholder 2">
            <a:extLst>
              <a:ext uri="{FF2B5EF4-FFF2-40B4-BE49-F238E27FC236}">
                <a16:creationId xmlns:a16="http://schemas.microsoft.com/office/drawing/2014/main" id="{3520808C-D88B-46D7-A578-A5672ED5E2A6}"/>
              </a:ext>
            </a:extLst>
          </p:cNvPr>
          <p:cNvSpPr>
            <a:spLocks noGrp="1"/>
          </p:cNvSpPr>
          <p:nvPr>
            <p:ph idx="1"/>
          </p:nvPr>
        </p:nvSpPr>
        <p:spPr>
          <a:xfrm>
            <a:off x="478172" y="2295409"/>
            <a:ext cx="11392250" cy="4351338"/>
          </a:xfrm>
        </p:spPr>
        <p:txBody>
          <a:bodyPr/>
          <a:lstStyle/>
          <a:p>
            <a:r>
              <a:rPr lang="en-US" dirty="0"/>
              <a:t>The First </a:t>
            </a:r>
            <a:r>
              <a:rPr lang="en-US" dirty="0" err="1"/>
              <a:t>FineGrain</a:t>
            </a:r>
            <a:r>
              <a:rPr lang="en-US" dirty="0"/>
              <a:t> </a:t>
            </a:r>
            <a:r>
              <a:rPr lang="en-US" dirty="0" err="1"/>
              <a:t>DataFlow</a:t>
            </a:r>
            <a:r>
              <a:rPr lang="en-US" dirty="0"/>
              <a:t> Idea: Proceedings of the IEEE</a:t>
            </a:r>
            <a:br>
              <a:rPr lang="en-US" dirty="0"/>
            </a:br>
            <a:endParaRPr lang="en-US" dirty="0"/>
          </a:p>
          <a:p>
            <a:endParaRPr lang="en-US" dirty="0"/>
          </a:p>
          <a:p>
            <a:endParaRPr lang="en-US" dirty="0"/>
          </a:p>
          <a:p>
            <a:r>
              <a:rPr lang="en-US" dirty="0"/>
              <a:t>The First </a:t>
            </a:r>
            <a:r>
              <a:rPr lang="en-US" dirty="0" err="1"/>
              <a:t>FineGrain</a:t>
            </a:r>
            <a:r>
              <a:rPr lang="en-US" dirty="0"/>
              <a:t> </a:t>
            </a:r>
            <a:r>
              <a:rPr lang="en-US" dirty="0" err="1"/>
              <a:t>DataFlow</a:t>
            </a:r>
            <a:r>
              <a:rPr lang="en-US" dirty="0"/>
              <a:t> Implementation: Communications of the ACM </a:t>
            </a:r>
          </a:p>
          <a:p>
            <a:endParaRPr lang="en-US" dirty="0"/>
          </a:p>
        </p:txBody>
      </p:sp>
      <p:sp>
        <p:nvSpPr>
          <p:cNvPr id="4" name="Rectangle 3">
            <a:extLst>
              <a:ext uri="{FF2B5EF4-FFF2-40B4-BE49-F238E27FC236}">
                <a16:creationId xmlns:a16="http://schemas.microsoft.com/office/drawing/2014/main" id="{4A44B1D5-FE14-4DC9-8F17-69DF925F8DA5}"/>
              </a:ext>
            </a:extLst>
          </p:cNvPr>
          <p:cNvSpPr/>
          <p:nvPr/>
        </p:nvSpPr>
        <p:spPr>
          <a:xfrm>
            <a:off x="2578217" y="2732173"/>
            <a:ext cx="6096000" cy="923330"/>
          </a:xfrm>
          <a:prstGeom prst="rect">
            <a:avLst/>
          </a:prstGeom>
        </p:spPr>
        <p:txBody>
          <a:bodyPr>
            <a:spAutoFit/>
          </a:bodyPr>
          <a:lstStyle/>
          <a:p>
            <a:r>
              <a:rPr lang="en-US" dirty="0" err="1"/>
              <a:t>Milutinovic</a:t>
            </a:r>
            <a:r>
              <a:rPr lang="en-US" dirty="0"/>
              <a:t>, V. (1989).</a:t>
            </a:r>
            <a:br>
              <a:rPr lang="en-US" dirty="0"/>
            </a:br>
            <a:r>
              <a:rPr lang="en-US" dirty="0"/>
              <a:t>Mapping of neural networks on the honeycomb architecture.</a:t>
            </a:r>
            <a:br>
              <a:rPr lang="en-US" dirty="0"/>
            </a:br>
            <a:r>
              <a:rPr lang="en-US" i="1" dirty="0"/>
              <a:t>Proceedings of the IEEE</a:t>
            </a:r>
            <a:r>
              <a:rPr lang="en-US" dirty="0"/>
              <a:t>, </a:t>
            </a:r>
            <a:r>
              <a:rPr lang="en-US" i="1" dirty="0"/>
              <a:t>77</a:t>
            </a:r>
            <a:r>
              <a:rPr lang="en-US" dirty="0"/>
              <a:t>(12), 1875-1878.</a:t>
            </a:r>
          </a:p>
        </p:txBody>
      </p:sp>
      <p:sp>
        <p:nvSpPr>
          <p:cNvPr id="5" name="Rectangle 4">
            <a:extLst>
              <a:ext uri="{FF2B5EF4-FFF2-40B4-BE49-F238E27FC236}">
                <a16:creationId xmlns:a16="http://schemas.microsoft.com/office/drawing/2014/main" id="{FEE7598E-0355-467B-BF53-758F1959BC40}"/>
              </a:ext>
            </a:extLst>
          </p:cNvPr>
          <p:cNvSpPr/>
          <p:nvPr/>
        </p:nvSpPr>
        <p:spPr>
          <a:xfrm>
            <a:off x="2575420" y="4640860"/>
            <a:ext cx="9616580" cy="923330"/>
          </a:xfrm>
          <a:prstGeom prst="rect">
            <a:avLst/>
          </a:prstGeom>
        </p:spPr>
        <p:txBody>
          <a:bodyPr wrap="square">
            <a:spAutoFit/>
          </a:bodyPr>
          <a:lstStyle/>
          <a:p>
            <a:r>
              <a:rPr lang="en-US" dirty="0"/>
              <a:t>Flynn, M. J., </a:t>
            </a:r>
            <a:r>
              <a:rPr lang="en-US" dirty="0" err="1"/>
              <a:t>Mencer</a:t>
            </a:r>
            <a:r>
              <a:rPr lang="en-US" dirty="0"/>
              <a:t>, O., </a:t>
            </a:r>
            <a:r>
              <a:rPr lang="en-US" dirty="0" err="1"/>
              <a:t>Milutinovic</a:t>
            </a:r>
            <a:r>
              <a:rPr lang="en-US" dirty="0"/>
              <a:t>, V., Rakocevic, G., </a:t>
            </a:r>
            <a:r>
              <a:rPr lang="en-US" dirty="0" err="1"/>
              <a:t>Stenstrom</a:t>
            </a:r>
            <a:r>
              <a:rPr lang="en-US" dirty="0"/>
              <a:t>, P., </a:t>
            </a:r>
            <a:r>
              <a:rPr lang="en-US" dirty="0" err="1"/>
              <a:t>Trobec</a:t>
            </a:r>
            <a:r>
              <a:rPr lang="en-US" dirty="0"/>
              <a:t>, R., &amp; Valero, M. (2013).</a:t>
            </a:r>
            <a:br>
              <a:rPr lang="en-US" dirty="0"/>
            </a:br>
            <a:r>
              <a:rPr lang="en-US" dirty="0"/>
              <a:t>Moving from petaflops to </a:t>
            </a:r>
            <a:r>
              <a:rPr lang="en-US" dirty="0" err="1"/>
              <a:t>petadata</a:t>
            </a:r>
            <a:r>
              <a:rPr lang="en-US" dirty="0"/>
              <a:t>.</a:t>
            </a:r>
            <a:br>
              <a:rPr lang="en-US" dirty="0"/>
            </a:br>
            <a:r>
              <a:rPr lang="en-US" i="1" dirty="0"/>
              <a:t>Communications of the ACM</a:t>
            </a:r>
            <a:r>
              <a:rPr lang="en-US" dirty="0"/>
              <a:t>, </a:t>
            </a:r>
            <a:r>
              <a:rPr lang="en-US" i="1" dirty="0"/>
              <a:t>56</a:t>
            </a:r>
            <a:r>
              <a:rPr lang="en-US" dirty="0"/>
              <a:t>(5), 39-42.</a:t>
            </a:r>
          </a:p>
        </p:txBody>
      </p:sp>
      <p:pic>
        <p:nvPicPr>
          <p:cNvPr id="6" name="Picture 5">
            <a:extLst>
              <a:ext uri="{FF2B5EF4-FFF2-40B4-BE49-F238E27FC236}">
                <a16:creationId xmlns:a16="http://schemas.microsoft.com/office/drawing/2014/main" id="{48BA756A-219C-4F3E-9638-8F1A0F783B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40252" y="5483550"/>
            <a:ext cx="937862" cy="937862"/>
          </a:xfrm>
          <a:prstGeom prst="rect">
            <a:avLst/>
          </a:prstGeom>
        </p:spPr>
      </p:pic>
    </p:spTree>
    <p:extLst>
      <p:ext uri="{BB962C8B-B14F-4D97-AF65-F5344CB8AC3E}">
        <p14:creationId xmlns:p14="http://schemas.microsoft.com/office/powerpoint/2010/main" val="1105845292"/>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3" name="image.png" descr="image.png"/>
          <p:cNvPicPr>
            <a:picLocks noChangeAspect="1"/>
          </p:cNvPicPr>
          <p:nvPr/>
        </p:nvPicPr>
        <p:blipFill>
          <a:blip r:embed="rId2" cstate="print">
            <a:extLst/>
          </a:blip>
          <a:stretch>
            <a:fillRect/>
          </a:stretch>
        </p:blipFill>
        <p:spPr>
          <a:xfrm>
            <a:off x="-25400" y="304800"/>
            <a:ext cx="15387638" cy="5975350"/>
          </a:xfrm>
          <a:prstGeom prst="rect">
            <a:avLst/>
          </a:prstGeom>
          <a:ln w="12700">
            <a:miter lim="400000"/>
          </a:ln>
        </p:spPr>
      </p:pic>
      <p:sp>
        <p:nvSpPr>
          <p:cNvPr id="2174" name="Slide Number"/>
          <p:cNvSpPr txBox="1">
            <a:spLocks noGrp="1"/>
          </p:cNvSpPr>
          <p:nvPr>
            <p:ph type="sldNum" sz="quarter" idx="4294967295"/>
          </p:nvPr>
        </p:nvSpPr>
        <p:spPr>
          <a:xfrm>
            <a:off x="8257754" y="6251804"/>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80</a:t>
            </a:fld>
            <a:endParaRPr/>
          </a:p>
        </p:txBody>
      </p:sp>
    </p:spTree>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6" name="image.png" descr="image.png"/>
          <p:cNvPicPr>
            <a:picLocks noChangeAspect="1"/>
          </p:cNvPicPr>
          <p:nvPr/>
        </p:nvPicPr>
        <p:blipFill>
          <a:blip r:embed="rId2" cstate="print">
            <a:extLst/>
          </a:blip>
          <a:stretch>
            <a:fillRect/>
          </a:stretch>
        </p:blipFill>
        <p:spPr>
          <a:xfrm>
            <a:off x="0" y="457200"/>
            <a:ext cx="15320963" cy="5949950"/>
          </a:xfrm>
          <a:prstGeom prst="rect">
            <a:avLst/>
          </a:prstGeom>
          <a:ln w="12700">
            <a:miter lim="400000"/>
          </a:ln>
        </p:spPr>
      </p:pic>
      <p:sp>
        <p:nvSpPr>
          <p:cNvPr id="2177" name="Slide Number"/>
          <p:cNvSpPr txBox="1">
            <a:spLocks noGrp="1"/>
          </p:cNvSpPr>
          <p:nvPr>
            <p:ph type="sldNum" sz="quarter" idx="4294967295"/>
          </p:nvPr>
        </p:nvSpPr>
        <p:spPr>
          <a:xfrm>
            <a:off x="8257754" y="6328004"/>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81</a:t>
            </a:fld>
            <a:endParaRPr/>
          </a:p>
        </p:txBody>
      </p:sp>
    </p:spTree>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9" name="Slide Number"/>
          <p:cNvSpPr txBox="1">
            <a:spLocks noGrp="1"/>
          </p:cNvSpPr>
          <p:nvPr>
            <p:ph type="sldNum" sz="quarter" idx="4294967295"/>
          </p:nvPr>
        </p:nvSpPr>
        <p:spPr>
          <a:xfrm>
            <a:off x="8257754" y="6185129"/>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82</a:t>
            </a:fld>
            <a:endParaRPr/>
          </a:p>
        </p:txBody>
      </p:sp>
      <p:sp>
        <p:nvSpPr>
          <p:cNvPr id="2180" name="appgallery.maxeler.com"/>
          <p:cNvSpPr txBox="1"/>
          <p:nvPr/>
        </p:nvSpPr>
        <p:spPr>
          <a:xfrm>
            <a:off x="1271464" y="5783262"/>
            <a:ext cx="6764236" cy="769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gn="ctr">
              <a:defRPr sz="4400">
                <a:latin typeface="Arial"/>
                <a:ea typeface="Arial"/>
                <a:cs typeface="Arial"/>
                <a:sym typeface="Arial"/>
              </a:defRPr>
            </a:lvl1pPr>
          </a:lstStyle>
          <a:p>
            <a:r>
              <a:rPr dirty="0"/>
              <a:t>appgallery.maxeler.com</a:t>
            </a:r>
          </a:p>
        </p:txBody>
      </p:sp>
      <p:sp>
        <p:nvSpPr>
          <p:cNvPr id="2181" name="http://www.mi.sanu.ac.rs/~appgallery.maxeler/"/>
          <p:cNvSpPr txBox="1"/>
          <p:nvPr/>
        </p:nvSpPr>
        <p:spPr>
          <a:xfrm>
            <a:off x="2103118" y="6505575"/>
            <a:ext cx="5166364" cy="2642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ctr">
              <a:defRPr sz="1200">
                <a:latin typeface="Arial"/>
                <a:ea typeface="Arial"/>
                <a:cs typeface="Arial"/>
                <a:sym typeface="Arial"/>
              </a:defRPr>
            </a:lvl1pPr>
          </a:lstStyle>
          <a:p>
            <a:r>
              <a:t>http://www.mi.sanu.ac.rs/~appgallery.maxeler/</a:t>
            </a:r>
          </a:p>
        </p:txBody>
      </p:sp>
      <p:pic>
        <p:nvPicPr>
          <p:cNvPr id="2182" name="image.png" descr="image.png"/>
          <p:cNvPicPr>
            <a:picLocks noChangeAspect="1"/>
          </p:cNvPicPr>
          <p:nvPr/>
        </p:nvPicPr>
        <p:blipFill>
          <a:blip r:embed="rId2" cstate="print">
            <a:extLst/>
          </a:blip>
          <a:stretch>
            <a:fillRect/>
          </a:stretch>
        </p:blipFill>
        <p:spPr>
          <a:xfrm>
            <a:off x="-19050" y="457200"/>
            <a:ext cx="9144000" cy="5068888"/>
          </a:xfrm>
          <a:prstGeom prst="rect">
            <a:avLst/>
          </a:prstGeom>
          <a:ln w="12700">
            <a:miter lim="400000"/>
          </a:ln>
        </p:spPr>
      </p:pic>
    </p:spTree>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4" name="image.jpeg" descr="image.jpeg"/>
          <p:cNvPicPr>
            <a:picLocks noChangeAspect="1"/>
          </p:cNvPicPr>
          <p:nvPr/>
        </p:nvPicPr>
        <p:blipFill>
          <a:blip r:embed="rId2" cstate="print">
            <a:extLst/>
          </a:blip>
          <a:stretch>
            <a:fillRect/>
          </a:stretch>
        </p:blipFill>
        <p:spPr>
          <a:xfrm>
            <a:off x="0" y="381000"/>
            <a:ext cx="15343188" cy="5957888"/>
          </a:xfrm>
          <a:prstGeom prst="rect">
            <a:avLst/>
          </a:prstGeom>
          <a:ln w="12700">
            <a:miter lim="400000"/>
          </a:ln>
        </p:spPr>
      </p:pic>
      <p:sp>
        <p:nvSpPr>
          <p:cNvPr id="2185" name="webide.maxeler.com…"/>
          <p:cNvSpPr txBox="1"/>
          <p:nvPr/>
        </p:nvSpPr>
        <p:spPr>
          <a:xfrm>
            <a:off x="5867400" y="5562600"/>
            <a:ext cx="3175000" cy="617358"/>
          </a:xfrm>
          <a:prstGeom prst="rect">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lgn="ctr">
              <a:defRPr>
                <a:solidFill>
                  <a:srgbClr val="FFFFFF"/>
                </a:solidFill>
                <a:latin typeface="Arial"/>
                <a:ea typeface="Arial"/>
                <a:cs typeface="Arial"/>
                <a:sym typeface="Arial"/>
              </a:defRPr>
            </a:pPr>
            <a:r>
              <a:t>  webide.maxeler.com</a:t>
            </a:r>
          </a:p>
          <a:p>
            <a:pPr algn="ctr">
              <a:defRPr b="1">
                <a:solidFill>
                  <a:srgbClr val="FFFFFF"/>
                </a:solidFill>
                <a:latin typeface="Arial"/>
                <a:ea typeface="Arial"/>
                <a:cs typeface="Arial"/>
                <a:sym typeface="Arial"/>
              </a:defRPr>
            </a:pPr>
            <a:r>
              <a:t>https://</a:t>
            </a:r>
            <a:r>
              <a:rPr b="0"/>
              <a:t>maxeler.mi.sanu.ac.rs</a:t>
            </a:r>
          </a:p>
        </p:txBody>
      </p:sp>
      <p:sp>
        <p:nvSpPr>
          <p:cNvPr id="2186" name="Slide Number"/>
          <p:cNvSpPr txBox="1">
            <a:spLocks noGrp="1"/>
          </p:cNvSpPr>
          <p:nvPr>
            <p:ph type="sldNum" sz="quarter" idx="4294967295"/>
          </p:nvPr>
        </p:nvSpPr>
        <p:spPr>
          <a:xfrm>
            <a:off x="8257754" y="6328004"/>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83</a:t>
            </a:fld>
            <a:endParaRPr/>
          </a:p>
        </p:txBody>
      </p:sp>
    </p:spTree>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8" name="webide.maxeler.com…"/>
          <p:cNvSpPr txBox="1"/>
          <p:nvPr/>
        </p:nvSpPr>
        <p:spPr>
          <a:xfrm>
            <a:off x="5867400" y="5562600"/>
            <a:ext cx="3175000" cy="617358"/>
          </a:xfrm>
          <a:prstGeom prst="rect">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lgn="ctr">
              <a:defRPr>
                <a:solidFill>
                  <a:srgbClr val="FFFFFF"/>
                </a:solidFill>
                <a:latin typeface="Arial"/>
                <a:ea typeface="Arial"/>
                <a:cs typeface="Arial"/>
                <a:sym typeface="Arial"/>
              </a:defRPr>
            </a:pPr>
            <a:r>
              <a:t>  webide.maxeler.com</a:t>
            </a:r>
          </a:p>
          <a:p>
            <a:pPr algn="ctr">
              <a:defRPr b="1">
                <a:solidFill>
                  <a:srgbClr val="FFFFFF"/>
                </a:solidFill>
                <a:latin typeface="Arial"/>
                <a:ea typeface="Arial"/>
                <a:cs typeface="Arial"/>
                <a:sym typeface="Arial"/>
              </a:defRPr>
            </a:pPr>
            <a:r>
              <a:t>https://</a:t>
            </a:r>
            <a:r>
              <a:rPr b="0"/>
              <a:t>maxeler.mi.sanu.ac.rs</a:t>
            </a:r>
          </a:p>
        </p:txBody>
      </p:sp>
      <p:sp>
        <p:nvSpPr>
          <p:cNvPr id="2189" name="Slide Number"/>
          <p:cNvSpPr txBox="1">
            <a:spLocks noGrp="1"/>
          </p:cNvSpPr>
          <p:nvPr>
            <p:ph type="sldNum" sz="quarter" idx="4294967295"/>
          </p:nvPr>
        </p:nvSpPr>
        <p:spPr>
          <a:xfrm>
            <a:off x="8257754" y="6328004"/>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84</a:t>
            </a:fld>
            <a:endParaRPr/>
          </a:p>
        </p:txBody>
      </p:sp>
      <p:pic>
        <p:nvPicPr>
          <p:cNvPr id="2190" name="image.png" descr="image.png"/>
          <p:cNvPicPr>
            <a:picLocks noChangeAspect="1"/>
          </p:cNvPicPr>
          <p:nvPr/>
        </p:nvPicPr>
        <p:blipFill>
          <a:blip r:embed="rId2" cstate="print">
            <a:extLst/>
          </a:blip>
          <a:stretch>
            <a:fillRect/>
          </a:stretch>
        </p:blipFill>
        <p:spPr>
          <a:xfrm>
            <a:off x="0" y="939800"/>
            <a:ext cx="9144000" cy="4506913"/>
          </a:xfrm>
          <a:prstGeom prst="rect">
            <a:avLst/>
          </a:prstGeom>
          <a:ln w="12700">
            <a:miter lim="400000"/>
          </a:ln>
        </p:spPr>
      </p:pic>
    </p:spTree>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2" name="Slide Number"/>
          <p:cNvSpPr txBox="1">
            <a:spLocks noGrp="1"/>
          </p:cNvSpPr>
          <p:nvPr>
            <p:ph type="sldNum" sz="quarter" idx="4294967295"/>
          </p:nvPr>
        </p:nvSpPr>
        <p:spPr>
          <a:xfrm>
            <a:off x="6553200" y="6356350"/>
            <a:ext cx="301904" cy="28882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400" b="1">
                <a:solidFill>
                  <a:srgbClr val="898989"/>
                </a:solidFill>
                <a:effectLst>
                  <a:outerShdw blurRad="12700" dist="25400" dir="2700000" rotWithShape="0">
                    <a:srgbClr val="DDDDDD"/>
                  </a:outerShdw>
                </a:effectLst>
                <a:latin typeface="Arial"/>
                <a:ea typeface="Arial"/>
                <a:cs typeface="Arial"/>
                <a:sym typeface="Arial"/>
              </a:defRPr>
            </a:lvl1pPr>
          </a:lstStyle>
          <a:p>
            <a:fld id="{86CB4B4D-7CA3-9044-876B-883B54F8677D}" type="slidenum">
              <a:rPr/>
              <a:pPr/>
              <a:t>85</a:t>
            </a:fld>
            <a:endParaRPr/>
          </a:p>
        </p:txBody>
      </p:sp>
      <p:pic>
        <p:nvPicPr>
          <p:cNvPr id="2193" name="image.jpeg" descr="image.jpeg"/>
          <p:cNvPicPr>
            <a:picLocks noChangeAspect="1"/>
          </p:cNvPicPr>
          <p:nvPr/>
        </p:nvPicPr>
        <p:blipFill>
          <a:blip r:embed="rId2" cstate="print">
            <a:extLst/>
          </a:blip>
          <a:stretch>
            <a:fillRect/>
          </a:stretch>
        </p:blipFill>
        <p:spPr>
          <a:xfrm>
            <a:off x="0" y="0"/>
            <a:ext cx="9220200" cy="6873875"/>
          </a:xfrm>
          <a:prstGeom prst="rect">
            <a:avLst/>
          </a:prstGeom>
          <a:ln w="12700">
            <a:miter lim="400000"/>
          </a:ln>
        </p:spPr>
      </p:pic>
      <p:sp>
        <p:nvSpPr>
          <p:cNvPr id="2194" name="48/60"/>
          <p:cNvSpPr txBox="1"/>
          <p:nvPr/>
        </p:nvSpPr>
        <p:spPr>
          <a:xfrm>
            <a:off x="8399143" y="5410201"/>
            <a:ext cx="775338" cy="345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600">
                <a:solidFill>
                  <a:srgbClr val="333333"/>
                </a:solidFill>
                <a:latin typeface="Constantia"/>
                <a:ea typeface="Constantia"/>
                <a:cs typeface="Constantia"/>
                <a:sym typeface="Constantia"/>
              </a:defRPr>
            </a:lvl1pPr>
          </a:lstStyle>
          <a:p>
            <a:r>
              <a:t>48/60</a:t>
            </a:r>
          </a:p>
        </p:txBody>
      </p:sp>
    </p:spTree>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6" name="Double-click to edit"/>
          <p:cNvSpPr txBox="1">
            <a:spLocks noGrp="1"/>
          </p:cNvSpPr>
          <p:nvPr>
            <p:ph type="title" idx="4294967295"/>
          </p:nvPr>
        </p:nvSpPr>
        <p:spPr>
          <a:xfrm>
            <a:off x="457199" y="274637"/>
            <a:ext cx="8218490" cy="993776"/>
          </a:xfrm>
          <a:prstGeom prst="rect">
            <a:avLst/>
          </a:prstGeom>
        </p:spPr>
        <p:txBody>
          <a:bodyPr lIns="45718" tIns="45718" rIns="45718" bIns="45718" anchor="t"/>
          <a:lstStyle/>
          <a:p>
            <a:pPr algn="l">
              <a:defRPr sz="3600">
                <a:solidFill>
                  <a:srgbClr val="737373"/>
                </a:solidFill>
                <a:latin typeface="Arial"/>
                <a:ea typeface="Arial"/>
                <a:cs typeface="Arial"/>
                <a:sym typeface="Arial"/>
              </a:defRPr>
            </a:pPr>
            <a:endParaRPr/>
          </a:p>
        </p:txBody>
      </p:sp>
      <p:pic>
        <p:nvPicPr>
          <p:cNvPr id="2197" name="image.jpeg" descr="image.jpeg"/>
          <p:cNvPicPr>
            <a:picLocks noChangeAspect="1"/>
          </p:cNvPicPr>
          <p:nvPr/>
        </p:nvPicPr>
        <p:blipFill>
          <a:blip r:embed="rId2" cstate="print">
            <a:extLst/>
          </a:blip>
          <a:stretch>
            <a:fillRect/>
          </a:stretch>
        </p:blipFill>
        <p:spPr>
          <a:xfrm>
            <a:off x="1752600" y="0"/>
            <a:ext cx="5943600" cy="6858000"/>
          </a:xfrm>
          <a:prstGeom prst="rect">
            <a:avLst/>
          </a:prstGeom>
          <a:ln w="12700">
            <a:miter lim="400000"/>
          </a:ln>
        </p:spPr>
      </p:pic>
      <p:sp>
        <p:nvSpPr>
          <p:cNvPr id="2198" name="Slide Number"/>
          <p:cNvSpPr txBox="1">
            <a:spLocks noGrp="1"/>
          </p:cNvSpPr>
          <p:nvPr>
            <p:ph type="sldNum" sz="quarter" idx="4294967295"/>
          </p:nvPr>
        </p:nvSpPr>
        <p:spPr>
          <a:xfrm>
            <a:off x="6553200" y="6356350"/>
            <a:ext cx="301904" cy="28882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400" b="1">
                <a:solidFill>
                  <a:srgbClr val="898989"/>
                </a:solidFill>
                <a:effectLst>
                  <a:outerShdw blurRad="12700" dist="25400" dir="2700000" rotWithShape="0">
                    <a:srgbClr val="DDDDDD"/>
                  </a:outerShdw>
                </a:effectLst>
                <a:latin typeface="Arial"/>
                <a:ea typeface="Arial"/>
                <a:cs typeface="Arial"/>
                <a:sym typeface="Arial"/>
              </a:defRPr>
            </a:lvl1pPr>
          </a:lstStyle>
          <a:p>
            <a:fld id="{86CB4B4D-7CA3-9044-876B-883B54F8677D}" type="slidenum">
              <a:rPr/>
              <a:pPr/>
              <a:t>86</a:t>
            </a:fld>
            <a:endParaRPr/>
          </a:p>
        </p:txBody>
      </p:sp>
      <p:pic>
        <p:nvPicPr>
          <p:cNvPr id="2199" name="image.png" descr="image.png"/>
          <p:cNvPicPr>
            <a:picLocks noChangeAspect="1"/>
          </p:cNvPicPr>
          <p:nvPr/>
        </p:nvPicPr>
        <p:blipFill>
          <a:blip r:embed="rId3" cstate="print">
            <a:extLst/>
          </a:blip>
          <a:stretch>
            <a:fillRect/>
          </a:stretch>
        </p:blipFill>
        <p:spPr>
          <a:xfrm>
            <a:off x="7543800" y="-304800"/>
            <a:ext cx="1733550" cy="7391400"/>
          </a:xfrm>
          <a:prstGeom prst="rect">
            <a:avLst/>
          </a:prstGeom>
          <a:ln w="12700">
            <a:miter lim="400000"/>
          </a:ln>
        </p:spPr>
      </p:pic>
      <p:pic>
        <p:nvPicPr>
          <p:cNvPr id="2200" name="image.png" descr="image.png"/>
          <p:cNvPicPr>
            <a:picLocks noChangeAspect="1"/>
          </p:cNvPicPr>
          <p:nvPr/>
        </p:nvPicPr>
        <p:blipFill>
          <a:blip r:embed="rId4" cstate="print">
            <a:extLst/>
          </a:blip>
          <a:stretch>
            <a:fillRect/>
          </a:stretch>
        </p:blipFill>
        <p:spPr>
          <a:xfrm>
            <a:off x="0" y="-76200"/>
            <a:ext cx="1752600" cy="9372600"/>
          </a:xfrm>
          <a:prstGeom prst="rect">
            <a:avLst/>
          </a:prstGeom>
          <a:ln w="12700">
            <a:miter lim="400000"/>
          </a:ln>
        </p:spPr>
      </p:pic>
      <p:sp>
        <p:nvSpPr>
          <p:cNvPr id="2201" name="49/60"/>
          <p:cNvSpPr txBox="1"/>
          <p:nvPr/>
        </p:nvSpPr>
        <p:spPr>
          <a:xfrm>
            <a:off x="8199118" y="6181726"/>
            <a:ext cx="775338" cy="345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600">
                <a:solidFill>
                  <a:srgbClr val="333333"/>
                </a:solidFill>
                <a:latin typeface="Constantia"/>
                <a:ea typeface="Constantia"/>
                <a:cs typeface="Constantia"/>
                <a:sym typeface="Constantia"/>
              </a:defRPr>
            </a:lvl1pPr>
          </a:lstStyle>
          <a:p>
            <a:r>
              <a:t>49/60</a:t>
            </a:r>
          </a:p>
        </p:txBody>
      </p:sp>
    </p:spTree>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3" name="MultiCore"/>
          <p:cNvSpPr txBox="1">
            <a:spLocks noGrp="1"/>
          </p:cNvSpPr>
          <p:nvPr>
            <p:ph type="title" idx="4294967295"/>
          </p:nvPr>
        </p:nvSpPr>
        <p:spPr>
          <a:xfrm>
            <a:off x="457199" y="274637"/>
            <a:ext cx="8218490" cy="993776"/>
          </a:xfrm>
          <a:prstGeom prst="rect">
            <a:avLst/>
          </a:prstGeom>
        </p:spPr>
        <p:txBody>
          <a:bodyPr lIns="45718" tIns="45718" rIns="45718" bIns="45718" anchor="t"/>
          <a:lstStyle>
            <a:lvl1pPr algn="l">
              <a:defRPr sz="3600">
                <a:solidFill>
                  <a:srgbClr val="737373"/>
                </a:solidFill>
                <a:latin typeface="Arial"/>
                <a:ea typeface="Arial"/>
                <a:cs typeface="Arial"/>
                <a:sym typeface="Arial"/>
              </a:defRPr>
            </a:lvl1pPr>
          </a:lstStyle>
          <a:p>
            <a:r>
              <a:t>MultiCore</a:t>
            </a:r>
          </a:p>
        </p:txBody>
      </p:sp>
      <p:pic>
        <p:nvPicPr>
          <p:cNvPr id="2204" name="image.png" descr="image.png"/>
          <p:cNvPicPr>
            <a:picLocks noChangeAspect="1"/>
          </p:cNvPicPr>
          <p:nvPr/>
        </p:nvPicPr>
        <p:blipFill>
          <a:blip r:embed="rId2" cstate="print">
            <a:extLst/>
          </a:blip>
          <a:stretch>
            <a:fillRect/>
          </a:stretch>
        </p:blipFill>
        <p:spPr>
          <a:xfrm>
            <a:off x="2057400" y="2743200"/>
            <a:ext cx="4924425" cy="2628900"/>
          </a:xfrm>
          <a:prstGeom prst="rect">
            <a:avLst/>
          </a:prstGeom>
          <a:ln w="12700">
            <a:miter lim="400000"/>
          </a:ln>
        </p:spPr>
      </p:pic>
      <p:pic>
        <p:nvPicPr>
          <p:cNvPr id="2205" name="image.jpeg" descr="image.jpeg"/>
          <p:cNvPicPr>
            <a:picLocks noChangeAspect="1"/>
          </p:cNvPicPr>
          <p:nvPr/>
        </p:nvPicPr>
        <p:blipFill>
          <a:blip r:embed="rId3" cstate="print">
            <a:extLst/>
          </a:blip>
          <a:stretch>
            <a:fillRect/>
          </a:stretch>
        </p:blipFill>
        <p:spPr>
          <a:xfrm>
            <a:off x="2057400" y="2743200"/>
            <a:ext cx="4257675" cy="2628900"/>
          </a:xfrm>
          <a:prstGeom prst="rect">
            <a:avLst/>
          </a:prstGeom>
          <a:ln w="12700">
            <a:miter lim="400000"/>
          </a:ln>
        </p:spPr>
      </p:pic>
      <p:grpSp>
        <p:nvGrpSpPr>
          <p:cNvPr id="2213" name="Group"/>
          <p:cNvGrpSpPr/>
          <p:nvPr/>
        </p:nvGrpSpPr>
        <p:grpSpPr>
          <a:xfrm>
            <a:off x="457094" y="1295316"/>
            <a:ext cx="2452465" cy="1371545"/>
            <a:chOff x="-44" y="-24"/>
            <a:chExt cx="2452464" cy="1371544"/>
          </a:xfrm>
        </p:grpSpPr>
        <p:grpSp>
          <p:nvGrpSpPr>
            <p:cNvPr id="2211" name="Group"/>
            <p:cNvGrpSpPr/>
            <p:nvPr/>
          </p:nvGrpSpPr>
          <p:grpSpPr>
            <a:xfrm>
              <a:off x="-45" y="-25"/>
              <a:ext cx="2452465" cy="1371545"/>
              <a:chOff x="-43" y="-23"/>
              <a:chExt cx="2452464" cy="1371544"/>
            </a:xfrm>
          </p:grpSpPr>
          <p:sp>
            <p:nvSpPr>
              <p:cNvPr id="2206" name="Shape"/>
              <p:cNvSpPr/>
              <p:nvPr/>
            </p:nvSpPr>
            <p:spPr>
              <a:xfrm>
                <a:off x="-44" y="-24"/>
                <a:ext cx="2133369" cy="1371545"/>
              </a:xfrm>
              <a:custGeom>
                <a:avLst/>
                <a:gdLst/>
                <a:ahLst/>
                <a:cxnLst>
                  <a:cxn ang="0">
                    <a:pos x="wd2" y="hd2"/>
                  </a:cxn>
                  <a:cxn ang="5400000">
                    <a:pos x="wd2" y="hd2"/>
                  </a:cxn>
                  <a:cxn ang="10800000">
                    <a:pos x="wd2" y="hd2"/>
                  </a:cxn>
                  <a:cxn ang="16200000">
                    <a:pos x="wd2" y="hd2"/>
                  </a:cxn>
                </a:cxnLst>
                <a:rect l="0" t="0" r="r" b="b"/>
                <a:pathLst>
                  <a:path w="21263" h="20623"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solidFill>
                <a:srgbClr val="A6A6A6"/>
              </a:solidFill>
              <a:ln w="25400" cap="flat">
                <a:solidFill>
                  <a:srgbClr val="797979"/>
                </a:solidFill>
                <a:prstDash val="solid"/>
                <a:round/>
              </a:ln>
              <a:effectLst/>
            </p:spPr>
            <p:txBody>
              <a:bodyPr wrap="square" lIns="0" tIns="0" rIns="0" bIns="0" numCol="1" anchor="ctr">
                <a:noAutofit/>
              </a:bodyPr>
              <a:lstStyle/>
              <a:p>
                <a:pPr algn="ctr">
                  <a:defRPr>
                    <a:solidFill>
                      <a:srgbClr val="FFFFFF"/>
                    </a:solidFill>
                  </a:defRPr>
                </a:pPr>
                <a:endParaRPr/>
              </a:p>
            </p:txBody>
          </p:sp>
          <p:sp>
            <p:nvSpPr>
              <p:cNvPr id="2207" name="Oval"/>
              <p:cNvSpPr/>
              <p:nvPr/>
            </p:nvSpPr>
            <p:spPr>
              <a:xfrm>
                <a:off x="1877333" y="1026410"/>
                <a:ext cx="355605" cy="228605"/>
              </a:xfrm>
              <a:prstGeom prst="ellipse">
                <a:avLst/>
              </a:prstGeom>
              <a:solidFill>
                <a:srgbClr val="A6A6A6"/>
              </a:solidFill>
              <a:ln w="25400" cap="flat">
                <a:solidFill>
                  <a:srgbClr val="797979"/>
                </a:solidFill>
                <a:prstDash val="solid"/>
                <a:round/>
              </a:ln>
              <a:effectLst/>
            </p:spPr>
            <p:txBody>
              <a:bodyPr wrap="square" lIns="0" tIns="0" rIns="0" bIns="0" numCol="1" anchor="ctr">
                <a:noAutofit/>
              </a:bodyPr>
              <a:lstStyle/>
              <a:p>
                <a:pPr algn="ctr">
                  <a:defRPr>
                    <a:solidFill>
                      <a:srgbClr val="FFFFFF"/>
                    </a:solidFill>
                  </a:defRPr>
                </a:pPr>
                <a:endParaRPr/>
              </a:p>
            </p:txBody>
          </p:sp>
          <p:sp>
            <p:nvSpPr>
              <p:cNvPr id="2208" name="Oval"/>
              <p:cNvSpPr/>
              <p:nvPr/>
            </p:nvSpPr>
            <p:spPr>
              <a:xfrm>
                <a:off x="2153812" y="1164522"/>
                <a:ext cx="237071" cy="152405"/>
              </a:xfrm>
              <a:prstGeom prst="ellipse">
                <a:avLst/>
              </a:prstGeom>
              <a:solidFill>
                <a:srgbClr val="A6A6A6"/>
              </a:solidFill>
              <a:ln w="25400" cap="flat">
                <a:solidFill>
                  <a:srgbClr val="797979"/>
                </a:solidFill>
                <a:prstDash val="solid"/>
                <a:round/>
              </a:ln>
              <a:effectLst/>
            </p:spPr>
            <p:txBody>
              <a:bodyPr wrap="square" lIns="0" tIns="0" rIns="0" bIns="0" numCol="1" anchor="ctr">
                <a:noAutofit/>
              </a:bodyPr>
              <a:lstStyle/>
              <a:p>
                <a:pPr algn="ctr">
                  <a:defRPr>
                    <a:solidFill>
                      <a:srgbClr val="FFFFFF"/>
                    </a:solidFill>
                  </a:defRPr>
                </a:pPr>
                <a:endParaRPr/>
              </a:p>
            </p:txBody>
          </p:sp>
          <p:sp>
            <p:nvSpPr>
              <p:cNvPr id="2209" name="Oval"/>
              <p:cNvSpPr/>
              <p:nvPr/>
            </p:nvSpPr>
            <p:spPr>
              <a:xfrm>
                <a:off x="2333884" y="1258248"/>
                <a:ext cx="118537" cy="76205"/>
              </a:xfrm>
              <a:prstGeom prst="ellipse">
                <a:avLst/>
              </a:prstGeom>
              <a:solidFill>
                <a:srgbClr val="A6A6A6"/>
              </a:solidFill>
              <a:ln w="25400" cap="flat">
                <a:solidFill>
                  <a:srgbClr val="797979"/>
                </a:solidFill>
                <a:prstDash val="solid"/>
                <a:round/>
              </a:ln>
              <a:effectLst/>
            </p:spPr>
            <p:txBody>
              <a:bodyPr wrap="square" lIns="0" tIns="0" rIns="0" bIns="0" numCol="1" anchor="ctr">
                <a:noAutofit/>
              </a:bodyPr>
              <a:lstStyle/>
              <a:p>
                <a:pPr algn="ctr">
                  <a:defRPr>
                    <a:solidFill>
                      <a:srgbClr val="FFFFFF"/>
                    </a:solidFill>
                  </a:defRPr>
                </a:pPr>
                <a:endParaRPr/>
              </a:p>
            </p:txBody>
          </p:sp>
          <p:sp>
            <p:nvSpPr>
              <p:cNvPr id="2210" name="Shape"/>
              <p:cNvSpPr/>
              <p:nvPr/>
            </p:nvSpPr>
            <p:spPr>
              <a:xfrm>
                <a:off x="106210" y="74057"/>
                <a:ext cx="1957244" cy="1167439"/>
              </a:xfrm>
              <a:custGeom>
                <a:avLst/>
                <a:gdLst/>
                <a:ahLst/>
                <a:cxnLst>
                  <a:cxn ang="0">
                    <a:pos x="wd2" y="hd2"/>
                  </a:cxn>
                  <a:cxn ang="5400000">
                    <a:pos x="wd2" y="hd2"/>
                  </a:cxn>
                  <a:cxn ang="10800000">
                    <a:pos x="wd2" y="hd2"/>
                  </a:cxn>
                  <a:cxn ang="16200000">
                    <a:pos x="wd2" y="hd2"/>
                  </a:cxn>
                </a:cxnLst>
                <a:rect l="0" t="0" r="r" b="b"/>
                <a:pathLst>
                  <a:path w="21600" h="21600"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25400" cap="flat">
                <a:solidFill>
                  <a:srgbClr val="797979"/>
                </a:solidFill>
                <a:prstDash val="solid"/>
                <a:round/>
              </a:ln>
              <a:effectLst/>
            </p:spPr>
            <p:txBody>
              <a:bodyPr wrap="square" lIns="0" tIns="0" rIns="0" bIns="0" numCol="1" anchor="ctr">
                <a:noAutofit/>
              </a:bodyPr>
              <a:lstStyle/>
              <a:p>
                <a:pPr algn="ctr">
                  <a:defRPr>
                    <a:solidFill>
                      <a:srgbClr val="FFFFFF"/>
                    </a:solidFill>
                  </a:defRPr>
                </a:pPr>
                <a:endParaRPr/>
              </a:p>
            </p:txBody>
          </p:sp>
        </p:grpSp>
        <p:sp>
          <p:nvSpPr>
            <p:cNvPr id="2212" name="DualCore?"/>
            <p:cNvSpPr txBox="1"/>
            <p:nvPr/>
          </p:nvSpPr>
          <p:spPr>
            <a:xfrm>
              <a:off x="352541" y="487532"/>
              <a:ext cx="1276917" cy="33308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lgn="ctr">
                <a:defRPr>
                  <a:solidFill>
                    <a:srgbClr val="FFFFFF"/>
                  </a:solidFill>
                </a:defRPr>
              </a:lvl1pPr>
            </a:lstStyle>
            <a:p>
              <a:r>
                <a:t>DualCore?</a:t>
              </a:r>
            </a:p>
          </p:txBody>
        </p:sp>
      </p:grpSp>
      <p:grpSp>
        <p:nvGrpSpPr>
          <p:cNvPr id="2216" name="Group"/>
          <p:cNvGrpSpPr/>
          <p:nvPr/>
        </p:nvGrpSpPr>
        <p:grpSpPr>
          <a:xfrm>
            <a:off x="-4" y="-4"/>
            <a:ext cx="5562603" cy="1295403"/>
            <a:chOff x="-1" y="-1"/>
            <a:chExt cx="5562601" cy="1295401"/>
          </a:xfrm>
        </p:grpSpPr>
        <p:sp>
          <p:nvSpPr>
            <p:cNvPr id="2214" name="Shape"/>
            <p:cNvSpPr/>
            <p:nvPr/>
          </p:nvSpPr>
          <p:spPr>
            <a:xfrm>
              <a:off x="-2" y="-2"/>
              <a:ext cx="5562603" cy="1295403"/>
            </a:xfrm>
            <a:custGeom>
              <a:avLst/>
              <a:gdLst/>
              <a:ahLst/>
              <a:cxnLst>
                <a:cxn ang="0">
                  <a:pos x="wd2" y="hd2"/>
                </a:cxn>
                <a:cxn ang="5400000">
                  <a:pos x="wd2" y="hd2"/>
                </a:cxn>
                <a:cxn ang="10800000">
                  <a:pos x="wd2" y="hd2"/>
                </a:cxn>
                <a:cxn ang="16200000">
                  <a:pos x="wd2" y="hd2"/>
                </a:cxn>
              </a:cxnLst>
              <a:rect l="0" t="0" r="r" b="b"/>
              <a:pathLst>
                <a:path w="21600" h="21600" extrusionOk="0">
                  <a:moveTo>
                    <a:pt x="10800" y="5800"/>
                  </a:moveTo>
                  <a:lnTo>
                    <a:pt x="8352" y="2295"/>
                  </a:lnTo>
                  <a:lnTo>
                    <a:pt x="7312" y="6320"/>
                  </a:lnTo>
                  <a:lnTo>
                    <a:pt x="370" y="2295"/>
                  </a:lnTo>
                  <a:lnTo>
                    <a:pt x="4627" y="7617"/>
                  </a:lnTo>
                  <a:lnTo>
                    <a:pt x="0" y="8615"/>
                  </a:lnTo>
                  <a:lnTo>
                    <a:pt x="3722" y="11775"/>
                  </a:lnTo>
                  <a:lnTo>
                    <a:pt x="135" y="14587"/>
                  </a:lnTo>
                  <a:lnTo>
                    <a:pt x="5667" y="13937"/>
                  </a:lnTo>
                  <a:lnTo>
                    <a:pt x="4762" y="17617"/>
                  </a:lnTo>
                  <a:lnTo>
                    <a:pt x="7715" y="15627"/>
                  </a:lnTo>
                  <a:lnTo>
                    <a:pt x="8485" y="21600"/>
                  </a:lnTo>
                  <a:lnTo>
                    <a:pt x="10532" y="14935"/>
                  </a:lnTo>
                  <a:lnTo>
                    <a:pt x="13247" y="19737"/>
                  </a:lnTo>
                  <a:lnTo>
                    <a:pt x="14020" y="14457"/>
                  </a:lnTo>
                  <a:lnTo>
                    <a:pt x="18145" y="18095"/>
                  </a:lnTo>
                  <a:lnTo>
                    <a:pt x="16837" y="12942"/>
                  </a:lnTo>
                  <a:lnTo>
                    <a:pt x="21600" y="13290"/>
                  </a:lnTo>
                  <a:lnTo>
                    <a:pt x="17607" y="10475"/>
                  </a:lnTo>
                  <a:lnTo>
                    <a:pt x="21097" y="8137"/>
                  </a:lnTo>
                  <a:lnTo>
                    <a:pt x="16702" y="7315"/>
                  </a:lnTo>
                  <a:lnTo>
                    <a:pt x="18380" y="4457"/>
                  </a:lnTo>
                  <a:lnTo>
                    <a:pt x="14155" y="5325"/>
                  </a:lnTo>
                  <a:lnTo>
                    <a:pt x="14522" y="0"/>
                  </a:lnTo>
                  <a:close/>
                </a:path>
              </a:pathLst>
            </a:custGeom>
            <a:solidFill>
              <a:srgbClr val="A6A6A6"/>
            </a:solidFill>
            <a:ln w="25400" cap="flat">
              <a:solidFill>
                <a:srgbClr val="797979"/>
              </a:solidFill>
              <a:prstDash val="solid"/>
              <a:round/>
            </a:ln>
            <a:effectLst/>
          </p:spPr>
          <p:txBody>
            <a:bodyPr wrap="square" lIns="0" tIns="0" rIns="0" bIns="0" numCol="1" anchor="ctr">
              <a:noAutofit/>
            </a:bodyPr>
            <a:lstStyle/>
            <a:p>
              <a:pPr algn="ctr">
                <a:defRPr>
                  <a:solidFill>
                    <a:srgbClr val="FFFFFF"/>
                  </a:solidFill>
                </a:defRPr>
              </a:pPr>
              <a:endParaRPr/>
            </a:p>
          </p:txBody>
        </p:sp>
        <p:sp>
          <p:nvSpPr>
            <p:cNvPr id="2215" name="Which way are the horses going?"/>
            <p:cNvSpPr txBox="1"/>
            <p:nvPr/>
          </p:nvSpPr>
          <p:spPr>
            <a:xfrm>
              <a:off x="1250000" y="294834"/>
              <a:ext cx="2992811" cy="62518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lgn="ctr">
                <a:defRPr>
                  <a:solidFill>
                    <a:srgbClr val="FFFFFF"/>
                  </a:solidFill>
                </a:defRPr>
              </a:lvl1pPr>
            </a:lstStyle>
            <a:p>
              <a:r>
                <a:t>Which way are the horses going?</a:t>
              </a:r>
            </a:p>
          </p:txBody>
        </p:sp>
      </p:grpSp>
      <p:sp>
        <p:nvSpPr>
          <p:cNvPr id="2217" name="Slide Number"/>
          <p:cNvSpPr txBox="1">
            <a:spLocks noGrp="1"/>
          </p:cNvSpPr>
          <p:nvPr>
            <p:ph type="sldNum" sz="quarter" idx="4294967295"/>
          </p:nvPr>
        </p:nvSpPr>
        <p:spPr>
          <a:xfrm>
            <a:off x="8153400" y="6019800"/>
            <a:ext cx="284367" cy="28079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400" b="1">
                <a:solidFill>
                  <a:srgbClr val="333333"/>
                </a:solidFill>
                <a:effectLst>
                  <a:outerShdw blurRad="12700" dist="25400" dir="2700000" rotWithShape="0">
                    <a:srgbClr val="DDDDDD"/>
                  </a:outerShdw>
                </a:effectLst>
              </a:defRPr>
            </a:lvl1pPr>
          </a:lstStyle>
          <a:p>
            <a:fld id="{86CB4B4D-7CA3-9044-876B-883B54F8677D}" type="slidenum">
              <a:rPr/>
              <a:pPr/>
              <a:t>87</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xit" presetSubtype="0" fill="hold" grpId="1" nodeType="clickEffect">
                                  <p:stCondLst>
                                    <p:cond delay="0"/>
                                  </p:stCondLst>
                                  <p:iterate>
                                    <p:tmAbs val="0"/>
                                  </p:iterate>
                                  <p:childTnLst>
                                    <p:set>
                                      <p:cBhvr>
                                        <p:cTn id="6" fill="hold">
                                          <p:stCondLst>
                                            <p:cond delay="0"/>
                                          </p:stCondLst>
                                        </p:cTn>
                                        <p:tgtEl>
                                          <p:spTgt spid="2213"/>
                                        </p:tgtEl>
                                        <p:attrNameLst>
                                          <p:attrName>style.visibility</p:attrName>
                                        </p:attrNameLst>
                                      </p:cBhvr>
                                      <p:to>
                                        <p:strVal val="hidden"/>
                                      </p:to>
                                    </p:set>
                                  </p:childTnLst>
                                </p:cTn>
                              </p:par>
                            </p:childTnLst>
                          </p:cTn>
                        </p:par>
                        <p:par>
                          <p:cTn id="7" fill="hold">
                            <p:stCondLst>
                              <p:cond delay="0"/>
                            </p:stCondLst>
                            <p:childTnLst>
                              <p:par>
                                <p:cTn id="8" presetID="3" presetClass="entr" presetSubtype="10" fill="hold" grpId="2" nodeType="afterEffect">
                                  <p:stCondLst>
                                    <p:cond delay="0"/>
                                  </p:stCondLst>
                                  <p:iterate>
                                    <p:tmAbs val="0"/>
                                  </p:iterate>
                                  <p:childTnLst>
                                    <p:set>
                                      <p:cBhvr>
                                        <p:cTn id="9" fill="hold"/>
                                        <p:tgtEl>
                                          <p:spTgt spid="2216"/>
                                        </p:tgtEl>
                                        <p:attrNameLst>
                                          <p:attrName>style.visibility</p:attrName>
                                        </p:attrNameLst>
                                      </p:cBhvr>
                                      <p:to>
                                        <p:strVal val="visible"/>
                                      </p:to>
                                    </p:set>
                                    <p:animEffect transition="in" filter="blinds(horizontal)">
                                      <p:cBhvr>
                                        <p:cTn id="10" dur="500"/>
                                        <p:tgtEl>
                                          <p:spTgt spid="22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3" nodeType="clickEffect">
                                  <p:stCondLst>
                                    <p:cond delay="0"/>
                                  </p:stCondLst>
                                  <p:iterate>
                                    <p:tmAbs val="0"/>
                                  </p:iterate>
                                  <p:childTnLst>
                                    <p:set>
                                      <p:cBhvr>
                                        <p:cTn id="14" fill="hold"/>
                                        <p:tgtEl>
                                          <p:spTgt spid="2204"/>
                                        </p:tgtEl>
                                        <p:attrNameLst>
                                          <p:attrName>style.visibility</p:attrName>
                                        </p:attrNameLst>
                                      </p:cBhvr>
                                      <p:to>
                                        <p:strVal val="visible"/>
                                      </p:to>
                                    </p:set>
                                    <p:anim calcmode="lin" valueType="num">
                                      <p:cBhvr>
                                        <p:cTn id="15" dur="1000" fill="hold"/>
                                        <p:tgtEl>
                                          <p:spTgt spid="2204"/>
                                        </p:tgtEl>
                                        <p:attrNameLst>
                                          <p:attrName>ppt_x</p:attrName>
                                        </p:attrNameLst>
                                      </p:cBhvr>
                                      <p:tavLst>
                                        <p:tav tm="0">
                                          <p:val>
                                            <p:strVal val="0-#ppt_w/2"/>
                                          </p:val>
                                        </p:tav>
                                        <p:tav tm="100000">
                                          <p:val>
                                            <p:strVal val="#ppt_x"/>
                                          </p:val>
                                        </p:tav>
                                      </p:tavLst>
                                    </p:anim>
                                    <p:anim calcmode="lin" valueType="num">
                                      <p:cBhvr>
                                        <p:cTn id="16" dur="1000" fill="hold"/>
                                        <p:tgtEl>
                                          <p:spTgt spid="22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4" grpId="3" animBg="1" advAuto="0"/>
      <p:bldP spid="2213" grpId="1" animBg="1" advAuto="0"/>
      <p:bldP spid="2216" grpId="2" animBg="1" advAuto="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9" name="Is it possible to use 2000 chicken instead of two horses?"/>
          <p:cNvSpPr txBox="1">
            <a:spLocks noGrp="1"/>
          </p:cNvSpPr>
          <p:nvPr>
            <p:ph type="body" sz="quarter" idx="4294967295"/>
          </p:nvPr>
        </p:nvSpPr>
        <p:spPr>
          <a:xfrm>
            <a:off x="457200" y="1524000"/>
            <a:ext cx="8229600" cy="1066800"/>
          </a:xfrm>
          <a:prstGeom prst="rect">
            <a:avLst/>
          </a:prstGeom>
        </p:spPr>
        <p:txBody>
          <a:bodyPr lIns="45718" tIns="45718" rIns="45718" bIns="45718"/>
          <a:lstStyle/>
          <a:p>
            <a:pPr>
              <a:spcBef>
                <a:spcPts val="600"/>
              </a:spcBef>
              <a:defRPr sz="2800"/>
            </a:pPr>
            <a:r>
              <a:t>Is it possible</a:t>
            </a:r>
            <a:br/>
            <a:r>
              <a:t>to use 2000 chicken instead of two horses?</a:t>
            </a:r>
          </a:p>
        </p:txBody>
      </p:sp>
      <p:sp>
        <p:nvSpPr>
          <p:cNvPr id="2220" name="ManyCore"/>
          <p:cNvSpPr txBox="1">
            <a:spLocks noGrp="1"/>
          </p:cNvSpPr>
          <p:nvPr>
            <p:ph type="title" idx="4294967295"/>
          </p:nvPr>
        </p:nvSpPr>
        <p:spPr>
          <a:xfrm>
            <a:off x="457199" y="274637"/>
            <a:ext cx="8218490" cy="993776"/>
          </a:xfrm>
          <a:prstGeom prst="rect">
            <a:avLst/>
          </a:prstGeom>
        </p:spPr>
        <p:txBody>
          <a:bodyPr lIns="45718" tIns="45718" rIns="45718" bIns="45718" anchor="t"/>
          <a:lstStyle>
            <a:lvl1pPr algn="l">
              <a:defRPr sz="3600">
                <a:solidFill>
                  <a:srgbClr val="737373"/>
                </a:solidFill>
                <a:latin typeface="Arial"/>
                <a:ea typeface="Arial"/>
                <a:cs typeface="Arial"/>
                <a:sym typeface="Arial"/>
              </a:defRPr>
            </a:lvl1pPr>
          </a:lstStyle>
          <a:p>
            <a:r>
              <a:t>ManyCore</a:t>
            </a:r>
          </a:p>
        </p:txBody>
      </p:sp>
      <p:pic>
        <p:nvPicPr>
          <p:cNvPr id="2221" name="http://www.haccpeuropa.com/wp-content/uploads/2012/03/chickens.jpg" descr="http://www.haccpeuropa.com/wp-content/uploads/2012/03/chickens.jpg"/>
          <p:cNvPicPr>
            <a:picLocks noChangeAspect="1"/>
          </p:cNvPicPr>
          <p:nvPr/>
        </p:nvPicPr>
        <p:blipFill>
          <a:blip r:embed="rId2" cstate="print">
            <a:extLst/>
          </a:blip>
          <a:stretch>
            <a:fillRect/>
          </a:stretch>
        </p:blipFill>
        <p:spPr>
          <a:xfrm>
            <a:off x="4953000" y="3124200"/>
            <a:ext cx="3505200" cy="2320925"/>
          </a:xfrm>
          <a:prstGeom prst="rect">
            <a:avLst/>
          </a:prstGeom>
          <a:ln w="12700">
            <a:miter lim="400000"/>
          </a:ln>
        </p:spPr>
      </p:pic>
      <p:sp>
        <p:nvSpPr>
          <p:cNvPr id="2222" name="?…"/>
          <p:cNvSpPr txBox="1"/>
          <p:nvPr/>
        </p:nvSpPr>
        <p:spPr>
          <a:xfrm>
            <a:off x="4465320" y="4038601"/>
            <a:ext cx="392750" cy="7010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lgn="ctr">
              <a:defRPr>
                <a:solidFill>
                  <a:srgbClr val="333333"/>
                </a:solidFill>
                <a:latin typeface="Constantia"/>
                <a:ea typeface="Constantia"/>
                <a:cs typeface="Constantia"/>
                <a:sym typeface="Constantia"/>
              </a:defRPr>
            </a:pPr>
            <a:r>
              <a:t>?</a:t>
            </a:r>
          </a:p>
          <a:p>
            <a:pPr algn="ctr">
              <a:defRPr>
                <a:solidFill>
                  <a:srgbClr val="333333"/>
                </a:solidFill>
                <a:latin typeface="Constantia"/>
                <a:ea typeface="Constantia"/>
                <a:cs typeface="Constantia"/>
                <a:sym typeface="Constantia"/>
              </a:defRPr>
            </a:pPr>
            <a:r>
              <a:t>==</a:t>
            </a:r>
          </a:p>
        </p:txBody>
      </p:sp>
      <p:sp>
        <p:nvSpPr>
          <p:cNvPr id="2223" name="Slide Number"/>
          <p:cNvSpPr txBox="1">
            <a:spLocks noGrp="1"/>
          </p:cNvSpPr>
          <p:nvPr>
            <p:ph type="sldNum" sz="quarter" idx="4294967295"/>
          </p:nvPr>
        </p:nvSpPr>
        <p:spPr>
          <a:xfrm>
            <a:off x="8229600" y="5943600"/>
            <a:ext cx="284367" cy="28079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400" b="1">
                <a:solidFill>
                  <a:srgbClr val="333333"/>
                </a:solidFill>
                <a:effectLst>
                  <a:outerShdw blurRad="12700" dist="25400" dir="2700000" rotWithShape="0">
                    <a:srgbClr val="DDDDDD"/>
                  </a:outerShdw>
                </a:effectLst>
              </a:defRPr>
            </a:lvl1pPr>
          </a:lstStyle>
          <a:p>
            <a:fld id="{86CB4B4D-7CA3-9044-876B-883B54F8677D}" type="slidenum">
              <a:rPr/>
              <a:pPr/>
              <a:t>88</a:t>
            </a:fld>
            <a:endParaRPr/>
          </a:p>
        </p:txBody>
      </p:sp>
      <p:pic>
        <p:nvPicPr>
          <p:cNvPr id="2224" name="image.jpeg" descr="image.jpeg"/>
          <p:cNvPicPr>
            <a:picLocks noChangeAspect="1"/>
          </p:cNvPicPr>
          <p:nvPr/>
        </p:nvPicPr>
        <p:blipFill>
          <a:blip r:embed="rId3" cstate="print">
            <a:extLst/>
          </a:blip>
          <a:stretch>
            <a:fillRect/>
          </a:stretch>
        </p:blipFill>
        <p:spPr>
          <a:xfrm>
            <a:off x="533400" y="3124200"/>
            <a:ext cx="3825875" cy="2362200"/>
          </a:xfrm>
          <a:prstGeom prst="rect">
            <a:avLst/>
          </a:prstGeom>
          <a:ln w="12700">
            <a:miter lim="400000"/>
          </a:ln>
        </p:spPr>
      </p:pic>
      <p:sp>
        <p:nvSpPr>
          <p:cNvPr id="2225" name="What is better, real and anecdotic?"/>
          <p:cNvSpPr txBox="1"/>
          <p:nvPr/>
        </p:nvSpPr>
        <p:spPr>
          <a:xfrm>
            <a:off x="502919" y="5562601"/>
            <a:ext cx="8138160" cy="5232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marL="273050" indent="-273050">
              <a:spcBef>
                <a:spcPts val="600"/>
              </a:spcBef>
              <a:buClr>
                <a:srgbClr val="FFFFFF"/>
              </a:buClr>
              <a:buSzPct val="85000"/>
              <a:buChar char="●"/>
              <a:defRPr sz="2600">
                <a:solidFill>
                  <a:srgbClr val="333333"/>
                </a:solidFill>
                <a:latin typeface="Constantia"/>
                <a:ea typeface="Constantia"/>
                <a:cs typeface="Constantia"/>
                <a:sym typeface="Constantia"/>
              </a:defRPr>
            </a:lvl1pPr>
          </a:lstStyle>
          <a:p>
            <a:r>
              <a:t>What is better, real and anecdotic?</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iterate>
                                    <p:tmAbs val="0"/>
                                  </p:iterate>
                                  <p:childTnLst>
                                    <p:set>
                                      <p:cBhvr>
                                        <p:cTn id="6" fill="hold"/>
                                        <p:tgtEl>
                                          <p:spTgt spid="2219"/>
                                        </p:tgtEl>
                                        <p:attrNameLst>
                                          <p:attrName>style.visibility</p:attrName>
                                        </p:attrNameLst>
                                      </p:cBhvr>
                                      <p:to>
                                        <p:strVal val="visible"/>
                                      </p:to>
                                    </p:set>
                                    <p:animEffect transition="in" filter="blinds(horizontal)">
                                      <p:cBhvr>
                                        <p:cTn id="7" dur="500"/>
                                        <p:tgtEl>
                                          <p:spTgt spid="221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2" nodeType="clickEffect">
                                  <p:stCondLst>
                                    <p:cond delay="0"/>
                                  </p:stCondLst>
                                  <p:iterate>
                                    <p:tmAbs val="0"/>
                                  </p:iterate>
                                  <p:childTnLst>
                                    <p:set>
                                      <p:cBhvr>
                                        <p:cTn id="11" fill="hold"/>
                                        <p:tgtEl>
                                          <p:spTgt spid="2224"/>
                                        </p:tgtEl>
                                        <p:attrNameLst>
                                          <p:attrName>style.visibility</p:attrName>
                                        </p:attrNameLst>
                                      </p:cBhvr>
                                      <p:to>
                                        <p:strVal val="visible"/>
                                      </p:to>
                                    </p:set>
                                    <p:animEffect transition="in" filter="blinds(horizontal)">
                                      <p:cBhvr>
                                        <p:cTn id="12" dur="500"/>
                                        <p:tgtEl>
                                          <p:spTgt spid="2224"/>
                                        </p:tgtEl>
                                      </p:cBhvr>
                                    </p:animEffect>
                                  </p:childTnLst>
                                </p:cTn>
                              </p:par>
                            </p:childTnLst>
                          </p:cTn>
                        </p:par>
                        <p:par>
                          <p:cTn id="13" fill="hold">
                            <p:stCondLst>
                              <p:cond delay="500"/>
                            </p:stCondLst>
                            <p:childTnLst>
                              <p:par>
                                <p:cTn id="14" presetID="3" presetClass="entr" presetSubtype="10" fill="hold" grpId="3" nodeType="afterEffect">
                                  <p:stCondLst>
                                    <p:cond delay="1000"/>
                                  </p:stCondLst>
                                  <p:iterate>
                                    <p:tmAbs val="0"/>
                                  </p:iterate>
                                  <p:childTnLst>
                                    <p:set>
                                      <p:cBhvr>
                                        <p:cTn id="15" fill="hold"/>
                                        <p:tgtEl>
                                          <p:spTgt spid="2222"/>
                                        </p:tgtEl>
                                        <p:attrNameLst>
                                          <p:attrName>style.visibility</p:attrName>
                                        </p:attrNameLst>
                                      </p:cBhvr>
                                      <p:to>
                                        <p:strVal val="visible"/>
                                      </p:to>
                                    </p:set>
                                    <p:animEffect transition="in" filter="blinds(horizontal)">
                                      <p:cBhvr>
                                        <p:cTn id="16" dur="500"/>
                                        <p:tgtEl>
                                          <p:spTgt spid="2222"/>
                                        </p:tgtEl>
                                      </p:cBhvr>
                                    </p:animEffect>
                                  </p:childTnLst>
                                </p:cTn>
                              </p:par>
                            </p:childTnLst>
                          </p:cTn>
                        </p:par>
                        <p:par>
                          <p:cTn id="17" fill="hold">
                            <p:stCondLst>
                              <p:cond delay="2000"/>
                            </p:stCondLst>
                            <p:childTnLst>
                              <p:par>
                                <p:cTn id="18" presetID="3" presetClass="entr" presetSubtype="10" fill="hold" grpId="4" nodeType="afterEffect">
                                  <p:stCondLst>
                                    <p:cond delay="1000"/>
                                  </p:stCondLst>
                                  <p:iterate>
                                    <p:tmAbs val="0"/>
                                  </p:iterate>
                                  <p:childTnLst>
                                    <p:set>
                                      <p:cBhvr>
                                        <p:cTn id="19" fill="hold"/>
                                        <p:tgtEl>
                                          <p:spTgt spid="2221"/>
                                        </p:tgtEl>
                                        <p:attrNameLst>
                                          <p:attrName>style.visibility</p:attrName>
                                        </p:attrNameLst>
                                      </p:cBhvr>
                                      <p:to>
                                        <p:strVal val="visible"/>
                                      </p:to>
                                    </p:set>
                                    <p:animEffect transition="in" filter="blinds(horizontal)">
                                      <p:cBhvr>
                                        <p:cTn id="20" dur="500"/>
                                        <p:tgtEl>
                                          <p:spTgt spid="2221"/>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5" nodeType="clickEffect">
                                  <p:stCondLst>
                                    <p:cond delay="0"/>
                                  </p:stCondLst>
                                  <p:iterate>
                                    <p:tmAbs val="0"/>
                                  </p:iterate>
                                  <p:childTnLst>
                                    <p:set>
                                      <p:cBhvr>
                                        <p:cTn id="24" fill="hold"/>
                                        <p:tgtEl>
                                          <p:spTgt spid="2225"/>
                                        </p:tgtEl>
                                        <p:attrNameLst>
                                          <p:attrName>style.visibility</p:attrName>
                                        </p:attrNameLst>
                                      </p:cBhvr>
                                      <p:to>
                                        <p:strVal val="visible"/>
                                      </p:to>
                                    </p:set>
                                    <p:animEffect transition="in" filter="blinds(horizontal)">
                                      <p:cBhvr>
                                        <p:cTn id="25" dur="500"/>
                                        <p:tgtEl>
                                          <p:spTgt spid="2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9" grpId="1" animBg="1" advAuto="0"/>
      <p:bldP spid="2221" grpId="4" animBg="1" advAuto="0"/>
      <p:bldP spid="2222" grpId="3" animBg="1" advAuto="0"/>
      <p:bldP spid="2224" grpId="2" animBg="1" advAuto="0"/>
      <p:bldP spid="2225" grpId="5" animBg="1" advAuto="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a:extLst>
              <a:ext uri="{FF2B5EF4-FFF2-40B4-BE49-F238E27FC236}">
                <a16:creationId xmlns:a16="http://schemas.microsoft.com/office/drawing/2014/main" id="{54EBD481-8D0E-4265-A2FF-B377F4FFE7E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981200" y="2133601"/>
            <a:ext cx="3810000" cy="3971925"/>
          </a:xfrm>
        </p:spPr>
      </p:pic>
      <p:sp>
        <p:nvSpPr>
          <p:cNvPr id="2" name="Title 1">
            <a:extLst>
              <a:ext uri="{FF2B5EF4-FFF2-40B4-BE49-F238E27FC236}">
                <a16:creationId xmlns:a16="http://schemas.microsoft.com/office/drawing/2014/main" id="{0EE50D49-22FA-4131-893E-A2F967EB7632}"/>
              </a:ext>
            </a:extLst>
          </p:cNvPr>
          <p:cNvSpPr>
            <a:spLocks noGrp="1"/>
          </p:cNvSpPr>
          <p:nvPr>
            <p:ph type="title"/>
          </p:nvPr>
        </p:nvSpPr>
        <p:spPr/>
        <p:txBody>
          <a:bodyPr/>
          <a:lstStyle/>
          <a:p>
            <a:pPr>
              <a:defRPr/>
            </a:pPr>
            <a:r>
              <a:rPr err="1"/>
              <a:t>DataFlow</a:t>
            </a:r>
            <a:endParaRPr/>
          </a:p>
        </p:txBody>
      </p:sp>
      <p:grpSp>
        <p:nvGrpSpPr>
          <p:cNvPr id="3" name="Group 14">
            <a:extLst>
              <a:ext uri="{FF2B5EF4-FFF2-40B4-BE49-F238E27FC236}">
                <a16:creationId xmlns:a16="http://schemas.microsoft.com/office/drawing/2014/main" id="{032BB6CD-9E25-4BBF-910A-D6E95FB32D59}"/>
              </a:ext>
            </a:extLst>
          </p:cNvPr>
          <p:cNvGrpSpPr>
            <a:grpSpLocks/>
          </p:cNvGrpSpPr>
          <p:nvPr/>
        </p:nvGrpSpPr>
        <p:grpSpPr bwMode="auto">
          <a:xfrm rot="1237013">
            <a:off x="4997450" y="4079875"/>
            <a:ext cx="1143000" cy="457200"/>
            <a:chOff x="4572000" y="3429000"/>
            <a:chExt cx="1143000" cy="457200"/>
          </a:xfrm>
        </p:grpSpPr>
        <p:sp>
          <p:nvSpPr>
            <p:cNvPr id="5" name="Oval 4">
              <a:extLst>
                <a:ext uri="{FF2B5EF4-FFF2-40B4-BE49-F238E27FC236}">
                  <a16:creationId xmlns:a16="http://schemas.microsoft.com/office/drawing/2014/main" id="{CA67A365-E29D-49F1-8DD0-A7E57B87FE7A}"/>
                </a:ext>
              </a:extLst>
            </p:cNvPr>
            <p:cNvSpPr/>
            <p:nvPr/>
          </p:nvSpPr>
          <p:spPr>
            <a:xfrm>
              <a:off x="4552390" y="3421210"/>
              <a:ext cx="457200" cy="457200"/>
            </a:xfrm>
            <a:prstGeom prst="ellipse">
              <a:avLst/>
            </a:prstGeom>
            <a:solidFill>
              <a:schemeClr val="accent1">
                <a:alpha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cxnSp>
          <p:nvCxnSpPr>
            <p:cNvPr id="7" name="Straight Connector 6">
              <a:extLst>
                <a:ext uri="{FF2B5EF4-FFF2-40B4-BE49-F238E27FC236}">
                  <a16:creationId xmlns:a16="http://schemas.microsoft.com/office/drawing/2014/main" id="{D62D9E20-BAC0-430F-BC64-3820A4A1E606}"/>
                </a:ext>
              </a:extLst>
            </p:cNvPr>
            <p:cNvCxnSpPr>
              <a:stCxn id="5" idx="6"/>
            </p:cNvCxnSpPr>
            <p:nvPr/>
          </p:nvCxnSpPr>
          <p:spPr>
            <a:xfrm>
              <a:off x="5022355" y="3655642"/>
              <a:ext cx="685800"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 name="Group 15">
            <a:extLst>
              <a:ext uri="{FF2B5EF4-FFF2-40B4-BE49-F238E27FC236}">
                <a16:creationId xmlns:a16="http://schemas.microsoft.com/office/drawing/2014/main" id="{4B09666D-4F75-4E2A-A599-980FEEBA048F}"/>
              </a:ext>
            </a:extLst>
          </p:cNvPr>
          <p:cNvGrpSpPr>
            <a:grpSpLocks/>
          </p:cNvGrpSpPr>
          <p:nvPr/>
        </p:nvGrpSpPr>
        <p:grpSpPr bwMode="auto">
          <a:xfrm>
            <a:off x="5153026" y="1955800"/>
            <a:ext cx="2581275" cy="2471738"/>
            <a:chOff x="4924478" y="1795652"/>
            <a:chExt cx="2581222" cy="2471547"/>
          </a:xfrm>
        </p:grpSpPr>
        <p:cxnSp>
          <p:nvCxnSpPr>
            <p:cNvPr id="9" name="Straight Connector 8">
              <a:extLst>
                <a:ext uri="{FF2B5EF4-FFF2-40B4-BE49-F238E27FC236}">
                  <a16:creationId xmlns:a16="http://schemas.microsoft.com/office/drawing/2014/main" id="{51029C43-B1C7-4007-AE52-294B5629D8DF}"/>
                </a:ext>
              </a:extLst>
            </p:cNvPr>
            <p:cNvCxnSpPr>
              <a:stCxn id="5" idx="1"/>
              <a:endCxn id="12" idx="1"/>
            </p:cNvCxnSpPr>
            <p:nvPr/>
          </p:nvCxnSpPr>
          <p:spPr>
            <a:xfrm rot="5400000" flipH="1" flipV="1">
              <a:off x="4677683" y="2042447"/>
              <a:ext cx="2023907" cy="153031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3294EF1-9CD3-4A61-AE5D-46965F8951E7}"/>
                </a:ext>
              </a:extLst>
            </p:cNvPr>
            <p:cNvCxnSpPr>
              <a:stCxn id="5" idx="5"/>
              <a:endCxn id="12" idx="4"/>
            </p:cNvCxnSpPr>
            <p:nvPr/>
          </p:nvCxnSpPr>
          <p:spPr>
            <a:xfrm rot="16200000" flipH="1">
              <a:off x="6294463" y="3055963"/>
              <a:ext cx="30161" cy="239231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2" name="Oval 11">
            <a:extLst>
              <a:ext uri="{FF2B5EF4-FFF2-40B4-BE49-F238E27FC236}">
                <a16:creationId xmlns:a16="http://schemas.microsoft.com/office/drawing/2014/main" id="{89963604-A10C-4520-B116-E63542ECF368}"/>
              </a:ext>
            </a:extLst>
          </p:cNvPr>
          <p:cNvSpPr/>
          <p:nvPr/>
        </p:nvSpPr>
        <p:spPr>
          <a:xfrm>
            <a:off x="6248400" y="1531938"/>
            <a:ext cx="2971800" cy="2895600"/>
          </a:xfrm>
          <a:prstGeom prst="ellipse">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22" name="TextBox 21">
            <a:extLst>
              <a:ext uri="{FF2B5EF4-FFF2-40B4-BE49-F238E27FC236}">
                <a16:creationId xmlns:a16="http://schemas.microsoft.com/office/drawing/2014/main" id="{90F1263A-233E-44FC-AD78-E4D86060D646}"/>
              </a:ext>
            </a:extLst>
          </p:cNvPr>
          <p:cNvSpPr txBox="1">
            <a:spLocks noChangeArrowheads="1"/>
          </p:cNvSpPr>
          <p:nvPr/>
        </p:nvSpPr>
        <p:spPr bwMode="auto">
          <a:xfrm>
            <a:off x="5943600" y="5257801"/>
            <a:ext cx="504894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800" dirty="0">
                <a:latin typeface="Constantia" panose="02030602050306030303" pitchFamily="18" charset="0"/>
              </a:rPr>
              <a:t>How about 2 000 000 ants?</a:t>
            </a:r>
          </a:p>
        </p:txBody>
      </p:sp>
      <p:sp>
        <p:nvSpPr>
          <p:cNvPr id="53256" name="Slide Number Placeholder 12">
            <a:extLst>
              <a:ext uri="{FF2B5EF4-FFF2-40B4-BE49-F238E27FC236}">
                <a16:creationId xmlns:a16="http://schemas.microsoft.com/office/drawing/2014/main" id="{64355D23-C0D2-48E5-B298-D3341F00F96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3AA7068-EF2A-4567-9538-B03E3B973076}" type="slidenum">
              <a:rPr lang="en-US" altLang="en-US">
                <a:solidFill>
                  <a:schemeClr val="tx2"/>
                </a:solidFill>
                <a:latin typeface="Constantia" panose="02030602050306030303" pitchFamily="18" charset="0"/>
              </a:rPr>
              <a:pPr/>
              <a:t>89</a:t>
            </a:fld>
            <a:r>
              <a:rPr lang="en-US" altLang="en-US">
                <a:solidFill>
                  <a:schemeClr val="tx2"/>
                </a:solidFill>
                <a:latin typeface="Constantia" panose="02030602050306030303" pitchFamily="18" charset="0"/>
              </a:rPr>
              <a:t>/115</a:t>
            </a:r>
          </a:p>
        </p:txBody>
      </p:sp>
      <p:grpSp>
        <p:nvGrpSpPr>
          <p:cNvPr id="6" name="Group 16">
            <a:extLst>
              <a:ext uri="{FF2B5EF4-FFF2-40B4-BE49-F238E27FC236}">
                <a16:creationId xmlns:a16="http://schemas.microsoft.com/office/drawing/2014/main" id="{96183BED-7EF0-4909-BCA8-FA0069235838}"/>
              </a:ext>
            </a:extLst>
          </p:cNvPr>
          <p:cNvGrpSpPr>
            <a:grpSpLocks/>
          </p:cNvGrpSpPr>
          <p:nvPr/>
        </p:nvGrpSpPr>
        <p:grpSpPr bwMode="auto">
          <a:xfrm rot="1237013">
            <a:off x="7435850" y="2549525"/>
            <a:ext cx="1143000" cy="457200"/>
            <a:chOff x="4572000" y="3429000"/>
            <a:chExt cx="1143000" cy="457200"/>
          </a:xfrm>
        </p:grpSpPr>
        <p:sp>
          <p:nvSpPr>
            <p:cNvPr id="18" name="Oval 17">
              <a:extLst>
                <a:ext uri="{FF2B5EF4-FFF2-40B4-BE49-F238E27FC236}">
                  <a16:creationId xmlns:a16="http://schemas.microsoft.com/office/drawing/2014/main" id="{A62D1322-D03F-4D1A-A6BC-ED9625853CFD}"/>
                </a:ext>
              </a:extLst>
            </p:cNvPr>
            <p:cNvSpPr/>
            <p:nvPr/>
          </p:nvSpPr>
          <p:spPr>
            <a:xfrm>
              <a:off x="4552390" y="3421210"/>
              <a:ext cx="457200" cy="457200"/>
            </a:xfrm>
            <a:prstGeom prst="ellipse">
              <a:avLst/>
            </a:prstGeom>
            <a:solidFill>
              <a:schemeClr val="accent1">
                <a:alpha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cxnSp>
          <p:nvCxnSpPr>
            <p:cNvPr id="19" name="Straight Connector 18">
              <a:extLst>
                <a:ext uri="{FF2B5EF4-FFF2-40B4-BE49-F238E27FC236}">
                  <a16:creationId xmlns:a16="http://schemas.microsoft.com/office/drawing/2014/main" id="{5B1F2D6B-4457-4F5B-B5D0-F8199F7CCBEB}"/>
                </a:ext>
              </a:extLst>
            </p:cNvPr>
            <p:cNvCxnSpPr>
              <a:stCxn id="18" idx="6"/>
            </p:cNvCxnSpPr>
            <p:nvPr/>
          </p:nvCxnSpPr>
          <p:spPr>
            <a:xfrm>
              <a:off x="5022355" y="3655642"/>
              <a:ext cx="685800"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8" name="Group 30">
            <a:extLst>
              <a:ext uri="{FF2B5EF4-FFF2-40B4-BE49-F238E27FC236}">
                <a16:creationId xmlns:a16="http://schemas.microsoft.com/office/drawing/2014/main" id="{CC9AD0ED-669A-45A9-911B-8F94BC03E49A}"/>
              </a:ext>
            </a:extLst>
          </p:cNvPr>
          <p:cNvGrpSpPr>
            <a:grpSpLocks/>
          </p:cNvGrpSpPr>
          <p:nvPr/>
        </p:nvGrpSpPr>
        <p:grpSpPr bwMode="auto">
          <a:xfrm>
            <a:off x="7696200" y="533401"/>
            <a:ext cx="2286000" cy="2289175"/>
            <a:chOff x="6172200" y="533400"/>
            <a:chExt cx="2286000" cy="2288412"/>
          </a:xfrm>
        </p:grpSpPr>
        <p:cxnSp>
          <p:nvCxnSpPr>
            <p:cNvPr id="21" name="Straight Connector 20">
              <a:extLst>
                <a:ext uri="{FF2B5EF4-FFF2-40B4-BE49-F238E27FC236}">
                  <a16:creationId xmlns:a16="http://schemas.microsoft.com/office/drawing/2014/main" id="{54FF4568-B79F-4AFC-96CF-90E8E3E09CF8}"/>
                </a:ext>
              </a:extLst>
            </p:cNvPr>
            <p:cNvCxnSpPr/>
            <p:nvPr/>
          </p:nvCxnSpPr>
          <p:spPr>
            <a:xfrm rot="5400000" flipH="1" flipV="1">
              <a:off x="5769287" y="936313"/>
              <a:ext cx="1872626" cy="10668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AAA39C2-2DEB-4514-9F0D-48E1580D4419}"/>
                </a:ext>
              </a:extLst>
            </p:cNvPr>
            <p:cNvCxnSpPr/>
            <p:nvPr/>
          </p:nvCxnSpPr>
          <p:spPr>
            <a:xfrm flipV="1">
              <a:off x="6361113" y="1828368"/>
              <a:ext cx="2097087" cy="9934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7" name="Oval 26">
            <a:extLst>
              <a:ext uri="{FF2B5EF4-FFF2-40B4-BE49-F238E27FC236}">
                <a16:creationId xmlns:a16="http://schemas.microsoft.com/office/drawing/2014/main" id="{89DAF073-CDF2-4DE7-A9D9-99B623BE4AFC}"/>
              </a:ext>
            </a:extLst>
          </p:cNvPr>
          <p:cNvSpPr/>
          <p:nvPr/>
        </p:nvSpPr>
        <p:spPr>
          <a:xfrm>
            <a:off x="8610600" y="0"/>
            <a:ext cx="2057400" cy="1905000"/>
          </a:xfrm>
          <a:prstGeom prst="ellipse">
            <a:avLst/>
          </a:prstGeom>
          <a:blipFill>
            <a:blip r:embed="rId4"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4" name="Can 13">
            <a:extLst>
              <a:ext uri="{FF2B5EF4-FFF2-40B4-BE49-F238E27FC236}">
                <a16:creationId xmlns:a16="http://schemas.microsoft.com/office/drawing/2014/main" id="{9E469EAA-9BF0-44CD-9D67-7E114B439581}"/>
              </a:ext>
            </a:extLst>
          </p:cNvPr>
          <p:cNvSpPr/>
          <p:nvPr/>
        </p:nvSpPr>
        <p:spPr>
          <a:xfrm rot="12239869">
            <a:off x="9355138" y="869950"/>
            <a:ext cx="311150" cy="730250"/>
          </a:xfrm>
          <a:prstGeom prst="can">
            <a:avLst/>
          </a:prstGeom>
          <a:solidFill>
            <a:schemeClr val="accent1">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algn="ctr" hangingPunct="1">
              <a:defRPr/>
            </a:pPr>
            <a:r>
              <a:rPr lang="en-US" dirty="0"/>
              <a:t>Data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nodeType="afterGroup">
                            <p:stCondLst>
                              <p:cond delay="1000"/>
                            </p:stCondLst>
                            <p:childTnLst>
                              <p:par>
                                <p:cTn id="14" presetID="4" presetClass="entr" presetSubtype="16"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ox(in)">
                                      <p:cBhvr>
                                        <p:cTn id="16" dur="1000"/>
                                        <p:tgtEl>
                                          <p:spTgt spid="12"/>
                                        </p:tgtEl>
                                      </p:cBhvr>
                                    </p:animEffect>
                                  </p:childTnLst>
                                </p:cTn>
                              </p:par>
                            </p:childTnLst>
                          </p:cTn>
                        </p:par>
                        <p:par>
                          <p:cTn id="17" fill="hold" nodeType="afterGroup">
                            <p:stCondLst>
                              <p:cond delay="2000"/>
                            </p:stCondLst>
                            <p:childTnLst>
                              <p:par>
                                <p:cTn id="18" presetID="3" presetClass="entr" presetSubtype="1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blinds(horizontal)">
                                      <p:cBhvr>
                                        <p:cTn id="20" dur="500"/>
                                        <p:tgtEl>
                                          <p:spTgt spid="2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1+#ppt_w/2"/>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500"/>
                            </p:stCondLst>
                            <p:childTnLst>
                              <p:par>
                                <p:cTn id="28" presetID="22" presetClass="entr" presetSubtype="8"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nodeType="afterGroup">
                            <p:stCondLst>
                              <p:cond delay="1000"/>
                            </p:stCondLst>
                            <p:childTnLst>
                              <p:par>
                                <p:cTn id="32" presetID="4" presetClass="entr" presetSubtype="16"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box(in)">
                                      <p:cBhvr>
                                        <p:cTn id="34" dur="1000"/>
                                        <p:tgtEl>
                                          <p:spTgt spid="27"/>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linds(horizontal)">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p:bldP spid="27"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6C086-6E2F-4158-8782-CC6FC0C33E90}"/>
              </a:ext>
            </a:extLst>
          </p:cNvPr>
          <p:cNvSpPr>
            <a:spLocks noGrp="1"/>
          </p:cNvSpPr>
          <p:nvPr>
            <p:ph type="title"/>
          </p:nvPr>
        </p:nvSpPr>
        <p:spPr/>
        <p:txBody>
          <a:bodyPr>
            <a:normAutofit/>
          </a:bodyPr>
          <a:lstStyle/>
          <a:p>
            <a:r>
              <a:rPr lang="en-US" sz="4000" b="1" dirty="0"/>
              <a:t>Conclusion: Synergy of </a:t>
            </a:r>
            <a:r>
              <a:rPr lang="en-US" sz="4000" b="1" dirty="0" err="1"/>
              <a:t>ControlFlow</a:t>
            </a:r>
            <a:r>
              <a:rPr lang="en-US" sz="4000" b="1" dirty="0"/>
              <a:t> and </a:t>
            </a:r>
            <a:r>
              <a:rPr lang="en-US" sz="4000" b="1" dirty="0" err="1"/>
              <a:t>DataFlow</a:t>
            </a:r>
            <a:endParaRPr lang="en-US" sz="4000" b="1" dirty="0"/>
          </a:p>
        </p:txBody>
      </p:sp>
      <p:sp>
        <p:nvSpPr>
          <p:cNvPr id="3" name="Content Placeholder 2">
            <a:extLst>
              <a:ext uri="{FF2B5EF4-FFF2-40B4-BE49-F238E27FC236}">
                <a16:creationId xmlns:a16="http://schemas.microsoft.com/office/drawing/2014/main" id="{3520808C-D88B-46D7-A578-A5672ED5E2A6}"/>
              </a:ext>
            </a:extLst>
          </p:cNvPr>
          <p:cNvSpPr>
            <a:spLocks noGrp="1"/>
          </p:cNvSpPr>
          <p:nvPr>
            <p:ph idx="1"/>
          </p:nvPr>
        </p:nvSpPr>
        <p:spPr>
          <a:xfrm>
            <a:off x="838200" y="5528344"/>
            <a:ext cx="10515600" cy="657007"/>
          </a:xfrm>
        </p:spPr>
        <p:txBody>
          <a:bodyPr>
            <a:normAutofit/>
          </a:bodyPr>
          <a:lstStyle/>
          <a:p>
            <a:pPr marL="0" indent="0">
              <a:buNone/>
            </a:pPr>
            <a:r>
              <a:rPr lang="en-US" sz="2600" dirty="0"/>
              <a:t>N.B. Successful marriage is THE solution!</a:t>
            </a:r>
          </a:p>
        </p:txBody>
      </p:sp>
      <p:pic>
        <p:nvPicPr>
          <p:cNvPr id="5" name="Picture 4">
            <a:extLst>
              <a:ext uri="{FF2B5EF4-FFF2-40B4-BE49-F238E27FC236}">
                <a16:creationId xmlns:a16="http://schemas.microsoft.com/office/drawing/2014/main" id="{F9EA0B05-5FED-4E8E-B6A9-BB117E7A6C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1784" y="1724410"/>
            <a:ext cx="6521030" cy="3803934"/>
          </a:xfrm>
          <a:prstGeom prst="rect">
            <a:avLst/>
          </a:prstGeom>
        </p:spPr>
      </p:pic>
      <p:pic>
        <p:nvPicPr>
          <p:cNvPr id="9" name="Picture 8">
            <a:extLst>
              <a:ext uri="{FF2B5EF4-FFF2-40B4-BE49-F238E27FC236}">
                <a16:creationId xmlns:a16="http://schemas.microsoft.com/office/drawing/2014/main" id="{5216883F-7B31-4A0E-85BB-4DB568CFA0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08259" y="1736174"/>
            <a:ext cx="2246431" cy="3388685"/>
          </a:xfrm>
          <a:prstGeom prst="rect">
            <a:avLst/>
          </a:prstGeom>
        </p:spPr>
      </p:pic>
      <p:pic>
        <p:nvPicPr>
          <p:cNvPr id="11" name="Picture 10">
            <a:extLst>
              <a:ext uri="{FF2B5EF4-FFF2-40B4-BE49-F238E27FC236}">
                <a16:creationId xmlns:a16="http://schemas.microsoft.com/office/drawing/2014/main" id="{17388BB0-53F7-4898-AA1E-665C4C6F54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82468" y="1733141"/>
            <a:ext cx="2235021" cy="3391718"/>
          </a:xfrm>
          <a:prstGeom prst="rect">
            <a:avLst/>
          </a:prstGeom>
        </p:spPr>
      </p:pic>
      <p:pic>
        <p:nvPicPr>
          <p:cNvPr id="13" name="Picture 12">
            <a:extLst>
              <a:ext uri="{FF2B5EF4-FFF2-40B4-BE49-F238E27FC236}">
                <a16:creationId xmlns:a16="http://schemas.microsoft.com/office/drawing/2014/main" id="{7C6A4D8F-BED9-43D3-B7CA-97ACF0A729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8296" y="1721377"/>
            <a:ext cx="2230055" cy="3391718"/>
          </a:xfrm>
          <a:prstGeom prst="rect">
            <a:avLst/>
          </a:prstGeom>
        </p:spPr>
      </p:pic>
      <p:pic>
        <p:nvPicPr>
          <p:cNvPr id="25" name="Picture 24">
            <a:extLst>
              <a:ext uri="{FF2B5EF4-FFF2-40B4-BE49-F238E27FC236}">
                <a16:creationId xmlns:a16="http://schemas.microsoft.com/office/drawing/2014/main" id="{0BFEBD87-6FC0-40B4-9397-A0CF4856E0B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84432" y="5253347"/>
            <a:ext cx="1631092" cy="964383"/>
          </a:xfrm>
          <a:prstGeom prst="rect">
            <a:avLst/>
          </a:prstGeom>
        </p:spPr>
      </p:pic>
    </p:spTree>
    <p:extLst>
      <p:ext uri="{BB962C8B-B14F-4D97-AF65-F5344CB8AC3E}">
        <p14:creationId xmlns:p14="http://schemas.microsoft.com/office/powerpoint/2010/main" val="648951579"/>
      </p:ext>
    </p:extLst>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a:extLst>
              <a:ext uri="{FF2B5EF4-FFF2-40B4-BE49-F238E27FC236}">
                <a16:creationId xmlns:a16="http://schemas.microsoft.com/office/drawing/2014/main" id="{9CEC39CF-2FF9-4C70-9BD1-369BBFA9A7A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981200" y="2200276"/>
            <a:ext cx="2819400" cy="3971925"/>
          </a:xfrm>
        </p:spPr>
      </p:pic>
      <p:sp>
        <p:nvSpPr>
          <p:cNvPr id="2" name="Title 1">
            <a:extLst>
              <a:ext uri="{FF2B5EF4-FFF2-40B4-BE49-F238E27FC236}">
                <a16:creationId xmlns:a16="http://schemas.microsoft.com/office/drawing/2014/main" id="{F9FDB602-A643-4408-B143-7F9BC567BDD7}"/>
              </a:ext>
            </a:extLst>
          </p:cNvPr>
          <p:cNvSpPr>
            <a:spLocks noGrp="1"/>
          </p:cNvSpPr>
          <p:nvPr>
            <p:ph type="title"/>
          </p:nvPr>
        </p:nvSpPr>
        <p:spPr/>
        <p:txBody>
          <a:bodyPr/>
          <a:lstStyle/>
          <a:p>
            <a:pPr>
              <a:defRPr/>
            </a:pPr>
            <a:r>
              <a:rPr err="1"/>
              <a:t>DataFlow</a:t>
            </a:r>
            <a:endParaRPr/>
          </a:p>
        </p:txBody>
      </p:sp>
      <p:sp>
        <p:nvSpPr>
          <p:cNvPr id="22" name="Rectangle 21">
            <a:extLst>
              <a:ext uri="{FF2B5EF4-FFF2-40B4-BE49-F238E27FC236}">
                <a16:creationId xmlns:a16="http://schemas.microsoft.com/office/drawing/2014/main" id="{F518935B-79BA-4D31-B926-530582D2C7E3}"/>
              </a:ext>
            </a:extLst>
          </p:cNvPr>
          <p:cNvSpPr/>
          <p:nvPr/>
        </p:nvSpPr>
        <p:spPr>
          <a:xfrm>
            <a:off x="2286000" y="2623457"/>
            <a:ext cx="2209800" cy="3124200"/>
          </a:xfrm>
          <a:prstGeom prst="rect">
            <a:avLst/>
          </a:prstGeom>
          <a:solidFill>
            <a:srgbClr val="92D050">
              <a:alpha val="86000"/>
            </a:srgbClr>
          </a:solidFill>
          <a:scene3d>
            <a:camera prst="orthographicFront"/>
            <a:lightRig rig="flood" dir="t"/>
          </a:scene3d>
          <a:sp3d prstMaterial="matte">
            <a:bevelT w="266700" h="266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r>
              <a:rPr lang="en-US" dirty="0"/>
              <a:t>Big Data Input</a:t>
            </a:r>
          </a:p>
        </p:txBody>
      </p:sp>
      <p:sp>
        <p:nvSpPr>
          <p:cNvPr id="54279" name="Slide Number Placeholder 23">
            <a:extLst>
              <a:ext uri="{FF2B5EF4-FFF2-40B4-BE49-F238E27FC236}">
                <a16:creationId xmlns:a16="http://schemas.microsoft.com/office/drawing/2014/main" id="{34080602-DB47-4712-9CF2-C8DD6089070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26D2189-4D91-4579-892C-88151BFC6CA8}" type="slidenum">
              <a:rPr lang="en-US" altLang="en-US">
                <a:solidFill>
                  <a:schemeClr val="tx2"/>
                </a:solidFill>
                <a:latin typeface="Constantia" panose="02030602050306030303" pitchFamily="18" charset="0"/>
              </a:rPr>
              <a:pPr/>
              <a:t>90</a:t>
            </a:fld>
            <a:r>
              <a:rPr lang="en-US" altLang="en-US">
                <a:solidFill>
                  <a:schemeClr val="tx2"/>
                </a:solidFill>
                <a:latin typeface="Constantia" panose="02030602050306030303" pitchFamily="18" charset="0"/>
              </a:rPr>
              <a:t>/115</a:t>
            </a:r>
          </a:p>
        </p:txBody>
      </p:sp>
      <p:cxnSp>
        <p:nvCxnSpPr>
          <p:cNvPr id="28" name="Straight Connector 27">
            <a:extLst>
              <a:ext uri="{FF2B5EF4-FFF2-40B4-BE49-F238E27FC236}">
                <a16:creationId xmlns:a16="http://schemas.microsoft.com/office/drawing/2014/main" id="{AABCB71B-3881-41AB-B3D4-159769B7FBD2}"/>
              </a:ext>
            </a:extLst>
          </p:cNvPr>
          <p:cNvCxnSpPr/>
          <p:nvPr/>
        </p:nvCxnSpPr>
        <p:spPr>
          <a:xfrm>
            <a:off x="5181600" y="25908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C119C56-7953-44EE-9ADE-36792FF1AE07}"/>
              </a:ext>
            </a:extLst>
          </p:cNvPr>
          <p:cNvCxnSpPr/>
          <p:nvPr/>
        </p:nvCxnSpPr>
        <p:spPr>
          <a:xfrm>
            <a:off x="5181600" y="28194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DEDA66A-29FB-4E51-B4A0-2046036B7F47}"/>
              </a:ext>
            </a:extLst>
          </p:cNvPr>
          <p:cNvCxnSpPr/>
          <p:nvPr/>
        </p:nvCxnSpPr>
        <p:spPr>
          <a:xfrm>
            <a:off x="5715000" y="27432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8E1AB0F-6738-4C9C-ABEB-91A3556B8900}"/>
              </a:ext>
            </a:extLst>
          </p:cNvPr>
          <p:cNvCxnSpPr/>
          <p:nvPr/>
        </p:nvCxnSpPr>
        <p:spPr>
          <a:xfrm>
            <a:off x="5668963" y="2970214"/>
            <a:ext cx="3048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7BEF0C2-E455-4094-9404-F79C4399F033}"/>
              </a:ext>
            </a:extLst>
          </p:cNvPr>
          <p:cNvCxnSpPr/>
          <p:nvPr/>
        </p:nvCxnSpPr>
        <p:spPr>
          <a:xfrm>
            <a:off x="5638800" y="31242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E2B22B5-0DA7-4F1E-AF03-5E637784C8D2}"/>
              </a:ext>
            </a:extLst>
          </p:cNvPr>
          <p:cNvCxnSpPr/>
          <p:nvPr/>
        </p:nvCxnSpPr>
        <p:spPr>
          <a:xfrm>
            <a:off x="6096000" y="30480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2BA64A0-D2BA-4D3F-96BE-8B9D493B1DB3}"/>
              </a:ext>
            </a:extLst>
          </p:cNvPr>
          <p:cNvCxnSpPr/>
          <p:nvPr/>
        </p:nvCxnSpPr>
        <p:spPr>
          <a:xfrm>
            <a:off x="6477000" y="34671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B7B9F0E-8E2A-4340-A67F-DEBC9D553FAB}"/>
              </a:ext>
            </a:extLst>
          </p:cNvPr>
          <p:cNvCxnSpPr/>
          <p:nvPr/>
        </p:nvCxnSpPr>
        <p:spPr>
          <a:xfrm>
            <a:off x="5919788" y="33274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426E37E-3A9C-45ED-B2C2-3CB473C8CDB3}"/>
              </a:ext>
            </a:extLst>
          </p:cNvPr>
          <p:cNvCxnSpPr/>
          <p:nvPr/>
        </p:nvCxnSpPr>
        <p:spPr>
          <a:xfrm>
            <a:off x="5919788" y="35560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FCEA265-DAE5-4C55-9EE1-6384553DC627}"/>
              </a:ext>
            </a:extLst>
          </p:cNvPr>
          <p:cNvCxnSpPr/>
          <p:nvPr/>
        </p:nvCxnSpPr>
        <p:spPr>
          <a:xfrm>
            <a:off x="5181600" y="3581400"/>
            <a:ext cx="3810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11516A9-4CC0-4CC7-9F83-AF96B21A552E}"/>
              </a:ext>
            </a:extLst>
          </p:cNvPr>
          <p:cNvCxnSpPr/>
          <p:nvPr/>
        </p:nvCxnSpPr>
        <p:spPr>
          <a:xfrm>
            <a:off x="5181600" y="3810000"/>
            <a:ext cx="3810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9EF195CA-B494-4ECB-9B5C-9F62586AD711}"/>
              </a:ext>
            </a:extLst>
          </p:cNvPr>
          <p:cNvCxnSpPr/>
          <p:nvPr/>
        </p:nvCxnSpPr>
        <p:spPr>
          <a:xfrm>
            <a:off x="5715000" y="37338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42EDA99-9772-45B9-8FC6-110B7336837D}"/>
              </a:ext>
            </a:extLst>
          </p:cNvPr>
          <p:cNvCxnSpPr/>
          <p:nvPr/>
        </p:nvCxnSpPr>
        <p:spPr>
          <a:xfrm>
            <a:off x="6248400" y="4230689"/>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D3706C1-E0E8-4DA0-BB80-C3AB341901D8}"/>
              </a:ext>
            </a:extLst>
          </p:cNvPr>
          <p:cNvCxnSpPr/>
          <p:nvPr/>
        </p:nvCxnSpPr>
        <p:spPr>
          <a:xfrm>
            <a:off x="5867400" y="4162425"/>
            <a:ext cx="3048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ABE76E2-DC32-4C8C-97DF-39220115DA1B}"/>
              </a:ext>
            </a:extLst>
          </p:cNvPr>
          <p:cNvCxnSpPr/>
          <p:nvPr/>
        </p:nvCxnSpPr>
        <p:spPr>
          <a:xfrm>
            <a:off x="5867400" y="43164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266CD1E-71A8-4116-8C8E-53193815286E}"/>
              </a:ext>
            </a:extLst>
          </p:cNvPr>
          <p:cNvCxnSpPr/>
          <p:nvPr/>
        </p:nvCxnSpPr>
        <p:spPr>
          <a:xfrm>
            <a:off x="5310188" y="45958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C0C192A-21BE-47F2-8C33-BF7397E55D53}"/>
              </a:ext>
            </a:extLst>
          </p:cNvPr>
          <p:cNvCxnSpPr/>
          <p:nvPr/>
        </p:nvCxnSpPr>
        <p:spPr>
          <a:xfrm>
            <a:off x="5310188" y="48244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3DD6360-E0C2-44E3-AF92-F5D5B598F1B9}"/>
              </a:ext>
            </a:extLst>
          </p:cNvPr>
          <p:cNvCxnSpPr/>
          <p:nvPr/>
        </p:nvCxnSpPr>
        <p:spPr>
          <a:xfrm>
            <a:off x="5867400" y="47244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9AE2ED0C-A07F-4A67-BDFA-E207F2722CFD}"/>
              </a:ext>
            </a:extLst>
          </p:cNvPr>
          <p:cNvCxnSpPr/>
          <p:nvPr/>
        </p:nvCxnSpPr>
        <p:spPr>
          <a:xfrm>
            <a:off x="6248400" y="51816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A21C718-F2DA-46F5-B2FF-A7E69080348C}"/>
              </a:ext>
            </a:extLst>
          </p:cNvPr>
          <p:cNvCxnSpPr/>
          <p:nvPr/>
        </p:nvCxnSpPr>
        <p:spPr>
          <a:xfrm>
            <a:off x="5638800" y="50657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46625996-86C5-4AFF-9F2B-A82C47E07D81}"/>
              </a:ext>
            </a:extLst>
          </p:cNvPr>
          <p:cNvCxnSpPr/>
          <p:nvPr/>
        </p:nvCxnSpPr>
        <p:spPr>
          <a:xfrm>
            <a:off x="5638800" y="52943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7526653-5353-4D0D-B636-2F443432DA4E}"/>
              </a:ext>
            </a:extLst>
          </p:cNvPr>
          <p:cNvCxnSpPr/>
          <p:nvPr/>
        </p:nvCxnSpPr>
        <p:spPr>
          <a:xfrm>
            <a:off x="5105400" y="5484814"/>
            <a:ext cx="3048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40519DC-3926-4123-8371-8E00AF369042}"/>
              </a:ext>
            </a:extLst>
          </p:cNvPr>
          <p:cNvCxnSpPr/>
          <p:nvPr/>
        </p:nvCxnSpPr>
        <p:spPr>
          <a:xfrm>
            <a:off x="5105400" y="56388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133E9EB4-E038-4EF0-ADCC-5C79C7732E78}"/>
              </a:ext>
            </a:extLst>
          </p:cNvPr>
          <p:cNvCxnSpPr/>
          <p:nvPr/>
        </p:nvCxnSpPr>
        <p:spPr>
          <a:xfrm>
            <a:off x="5538788" y="55753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4304" name="Group 22">
            <a:extLst>
              <a:ext uri="{FF2B5EF4-FFF2-40B4-BE49-F238E27FC236}">
                <a16:creationId xmlns:a16="http://schemas.microsoft.com/office/drawing/2014/main" id="{EF68D181-ADA9-4CDC-A5CD-0C827DC3EB95}"/>
              </a:ext>
            </a:extLst>
          </p:cNvPr>
          <p:cNvGrpSpPr>
            <a:grpSpLocks/>
          </p:cNvGrpSpPr>
          <p:nvPr/>
        </p:nvGrpSpPr>
        <p:grpSpPr bwMode="auto">
          <a:xfrm>
            <a:off x="5029200" y="1676400"/>
            <a:ext cx="1905000" cy="4876800"/>
            <a:chOff x="4648200" y="1524000"/>
            <a:chExt cx="1905000" cy="5029200"/>
          </a:xfrm>
        </p:grpSpPr>
        <p:sp>
          <p:nvSpPr>
            <p:cNvPr id="13" name="Rectangle 12">
              <a:extLst>
                <a:ext uri="{FF2B5EF4-FFF2-40B4-BE49-F238E27FC236}">
                  <a16:creationId xmlns:a16="http://schemas.microsoft.com/office/drawing/2014/main" id="{9F7DA247-2345-4373-9EAF-1694D1542774}"/>
                </a:ext>
              </a:extLst>
            </p:cNvPr>
            <p:cNvSpPr/>
            <p:nvPr/>
          </p:nvSpPr>
          <p:spPr>
            <a:xfrm>
              <a:off x="4648200" y="1524000"/>
              <a:ext cx="1905000" cy="502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4" name="Isosceles Triangle 13">
              <a:extLst>
                <a:ext uri="{FF2B5EF4-FFF2-40B4-BE49-F238E27FC236}">
                  <a16:creationId xmlns:a16="http://schemas.microsoft.com/office/drawing/2014/main" id="{0F82E2F0-018B-473A-9BD3-D827C1014630}"/>
                </a:ext>
              </a:extLst>
            </p:cNvPr>
            <p:cNvSpPr/>
            <p:nvPr/>
          </p:nvSpPr>
          <p:spPr>
            <a:xfrm>
              <a:off x="5562600" y="2818954"/>
              <a:ext cx="304800" cy="22919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5" name="Oval 14">
              <a:extLst>
                <a:ext uri="{FF2B5EF4-FFF2-40B4-BE49-F238E27FC236}">
                  <a16:creationId xmlns:a16="http://schemas.microsoft.com/office/drawing/2014/main" id="{2CB9E8AE-85A6-4BD5-8A0A-645BB94D76AF}"/>
                </a:ext>
              </a:extLst>
            </p:cNvPr>
            <p:cNvSpPr/>
            <p:nvPr/>
          </p:nvSpPr>
          <p:spPr>
            <a:xfrm>
              <a:off x="5029200" y="2439145"/>
              <a:ext cx="381000" cy="3045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6" name="5-Point Star 15">
              <a:extLst>
                <a:ext uri="{FF2B5EF4-FFF2-40B4-BE49-F238E27FC236}">
                  <a16:creationId xmlns:a16="http://schemas.microsoft.com/office/drawing/2014/main" id="{A76867C8-AAAC-4699-8AB4-9B7F84A5A75C}"/>
                </a:ext>
              </a:extLst>
            </p:cNvPr>
            <p:cNvSpPr/>
            <p:nvPr/>
          </p:nvSpPr>
          <p:spPr>
            <a:xfrm>
              <a:off x="5105400" y="3429595"/>
              <a:ext cx="381000" cy="37980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7" name="Oval 16">
              <a:extLst>
                <a:ext uri="{FF2B5EF4-FFF2-40B4-BE49-F238E27FC236}">
                  <a16:creationId xmlns:a16="http://schemas.microsoft.com/office/drawing/2014/main" id="{1E6FB7C4-149E-43D8-8839-99B4058414E7}"/>
                </a:ext>
              </a:extLst>
            </p:cNvPr>
            <p:cNvSpPr/>
            <p:nvPr/>
          </p:nvSpPr>
          <p:spPr>
            <a:xfrm>
              <a:off x="5791200" y="3200400"/>
              <a:ext cx="381000" cy="3045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8" name="Isosceles Triangle 17">
              <a:extLst>
                <a:ext uri="{FF2B5EF4-FFF2-40B4-BE49-F238E27FC236}">
                  <a16:creationId xmlns:a16="http://schemas.microsoft.com/office/drawing/2014/main" id="{ED2637AF-FEAE-41E5-BA04-4AD6C61B2A83}"/>
                </a:ext>
              </a:extLst>
            </p:cNvPr>
            <p:cNvSpPr/>
            <p:nvPr/>
          </p:nvSpPr>
          <p:spPr>
            <a:xfrm>
              <a:off x="5715000" y="4038600"/>
              <a:ext cx="304800" cy="22919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9" name="Oval 18">
              <a:extLst>
                <a:ext uri="{FF2B5EF4-FFF2-40B4-BE49-F238E27FC236}">
                  <a16:creationId xmlns:a16="http://schemas.microsoft.com/office/drawing/2014/main" id="{B541AC99-AB7F-4311-89C7-F83F94E284CF}"/>
                </a:ext>
              </a:extLst>
            </p:cNvPr>
            <p:cNvSpPr/>
            <p:nvPr/>
          </p:nvSpPr>
          <p:spPr>
            <a:xfrm>
              <a:off x="5181600" y="4495354"/>
              <a:ext cx="381000" cy="3045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20" name="Rectangle 19">
              <a:extLst>
                <a:ext uri="{FF2B5EF4-FFF2-40B4-BE49-F238E27FC236}">
                  <a16:creationId xmlns:a16="http://schemas.microsoft.com/office/drawing/2014/main" id="{F4F6A2FC-6844-4BF0-A0F2-01535118A4D1}"/>
                </a:ext>
              </a:extLst>
            </p:cNvPr>
            <p:cNvSpPr/>
            <p:nvPr/>
          </p:nvSpPr>
          <p:spPr>
            <a:xfrm>
              <a:off x="5562600" y="4953745"/>
              <a:ext cx="381000" cy="3798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21" name="Isosceles Triangle 20">
              <a:extLst>
                <a:ext uri="{FF2B5EF4-FFF2-40B4-BE49-F238E27FC236}">
                  <a16:creationId xmlns:a16="http://schemas.microsoft.com/office/drawing/2014/main" id="{8CCA1ADE-4894-4088-A706-CBE554066396}"/>
                </a:ext>
              </a:extLst>
            </p:cNvPr>
            <p:cNvSpPr/>
            <p:nvPr/>
          </p:nvSpPr>
          <p:spPr>
            <a:xfrm>
              <a:off x="5029200" y="5333554"/>
              <a:ext cx="228600" cy="38144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iterate type="lt">
                                    <p:tmPct val="0"/>
                                  </p:iterate>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a:extLst>
              <a:ext uri="{FF2B5EF4-FFF2-40B4-BE49-F238E27FC236}">
                <a16:creationId xmlns:a16="http://schemas.microsoft.com/office/drawing/2014/main" id="{198D8BEB-3DD7-4EFE-9294-00F690B5B55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981200" y="2200276"/>
            <a:ext cx="2819400" cy="3971925"/>
          </a:xfrm>
        </p:spPr>
      </p:pic>
      <p:sp>
        <p:nvSpPr>
          <p:cNvPr id="2" name="Title 1">
            <a:extLst>
              <a:ext uri="{FF2B5EF4-FFF2-40B4-BE49-F238E27FC236}">
                <a16:creationId xmlns:a16="http://schemas.microsoft.com/office/drawing/2014/main" id="{433DBEF0-7C51-4C85-88EC-7AE3EA054915}"/>
              </a:ext>
            </a:extLst>
          </p:cNvPr>
          <p:cNvSpPr>
            <a:spLocks noGrp="1"/>
          </p:cNvSpPr>
          <p:nvPr>
            <p:ph type="title"/>
          </p:nvPr>
        </p:nvSpPr>
        <p:spPr/>
        <p:txBody>
          <a:bodyPr/>
          <a:lstStyle/>
          <a:p>
            <a:pPr>
              <a:defRPr/>
            </a:pPr>
            <a:r>
              <a:rPr err="1"/>
              <a:t>DataFlow</a:t>
            </a:r>
            <a:endParaRPr/>
          </a:p>
        </p:txBody>
      </p:sp>
      <p:sp>
        <p:nvSpPr>
          <p:cNvPr id="22" name="Rectangle 21">
            <a:extLst>
              <a:ext uri="{FF2B5EF4-FFF2-40B4-BE49-F238E27FC236}">
                <a16:creationId xmlns:a16="http://schemas.microsoft.com/office/drawing/2014/main" id="{7681B18A-FEB6-4C8A-8684-91817745EBE7}"/>
              </a:ext>
            </a:extLst>
          </p:cNvPr>
          <p:cNvSpPr/>
          <p:nvPr/>
        </p:nvSpPr>
        <p:spPr>
          <a:xfrm>
            <a:off x="2286000" y="2623457"/>
            <a:ext cx="2209800" cy="3124200"/>
          </a:xfrm>
          <a:prstGeom prst="rect">
            <a:avLst/>
          </a:prstGeom>
          <a:solidFill>
            <a:srgbClr val="92D050">
              <a:alpha val="86000"/>
            </a:srgbClr>
          </a:solidFill>
          <a:scene3d>
            <a:camera prst="orthographicFront"/>
            <a:lightRig rig="flood" dir="t"/>
          </a:scene3d>
          <a:sp3d prstMaterial="matte">
            <a:bevelT w="266700" h="266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r>
              <a:rPr lang="en-US" dirty="0"/>
              <a:t>Big Data Input</a:t>
            </a:r>
          </a:p>
        </p:txBody>
      </p:sp>
      <p:sp>
        <p:nvSpPr>
          <p:cNvPr id="55303" name="Slide Number Placeholder 23">
            <a:extLst>
              <a:ext uri="{FF2B5EF4-FFF2-40B4-BE49-F238E27FC236}">
                <a16:creationId xmlns:a16="http://schemas.microsoft.com/office/drawing/2014/main" id="{EF7F866D-7A63-496E-AF31-C87BA928A5A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72A5822-8B21-4269-8F8E-27029A985D6A}" type="slidenum">
              <a:rPr lang="en-US" altLang="en-US">
                <a:solidFill>
                  <a:schemeClr val="tx2"/>
                </a:solidFill>
                <a:latin typeface="Constantia" panose="02030602050306030303" pitchFamily="18" charset="0"/>
              </a:rPr>
              <a:pPr/>
              <a:t>91</a:t>
            </a:fld>
            <a:r>
              <a:rPr lang="en-US" altLang="en-US">
                <a:solidFill>
                  <a:schemeClr val="tx2"/>
                </a:solidFill>
                <a:latin typeface="Constantia" panose="02030602050306030303" pitchFamily="18" charset="0"/>
              </a:rPr>
              <a:t>/115</a:t>
            </a:r>
          </a:p>
        </p:txBody>
      </p:sp>
      <p:cxnSp>
        <p:nvCxnSpPr>
          <p:cNvPr id="28" name="Straight Connector 27">
            <a:extLst>
              <a:ext uri="{FF2B5EF4-FFF2-40B4-BE49-F238E27FC236}">
                <a16:creationId xmlns:a16="http://schemas.microsoft.com/office/drawing/2014/main" id="{1FF306CB-39E7-47C9-BB21-A4693B7E8CEA}"/>
              </a:ext>
            </a:extLst>
          </p:cNvPr>
          <p:cNvCxnSpPr/>
          <p:nvPr/>
        </p:nvCxnSpPr>
        <p:spPr>
          <a:xfrm>
            <a:off x="5181600" y="25908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358D70C-4422-4C0A-B76D-96C51D1DFEE2}"/>
              </a:ext>
            </a:extLst>
          </p:cNvPr>
          <p:cNvCxnSpPr/>
          <p:nvPr/>
        </p:nvCxnSpPr>
        <p:spPr>
          <a:xfrm>
            <a:off x="5181600" y="28194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34BE3DB-989F-4DD2-BD50-318AAE97E495}"/>
              </a:ext>
            </a:extLst>
          </p:cNvPr>
          <p:cNvCxnSpPr/>
          <p:nvPr/>
        </p:nvCxnSpPr>
        <p:spPr>
          <a:xfrm>
            <a:off x="5715000" y="27432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C09C8CD-D9DA-4761-BD5C-014CAE63080B}"/>
              </a:ext>
            </a:extLst>
          </p:cNvPr>
          <p:cNvCxnSpPr/>
          <p:nvPr/>
        </p:nvCxnSpPr>
        <p:spPr>
          <a:xfrm>
            <a:off x="5668963" y="2970214"/>
            <a:ext cx="3048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88E299C-3EF9-4EEE-BD46-B6AE284259EB}"/>
              </a:ext>
            </a:extLst>
          </p:cNvPr>
          <p:cNvCxnSpPr/>
          <p:nvPr/>
        </p:nvCxnSpPr>
        <p:spPr>
          <a:xfrm>
            <a:off x="5638800" y="31242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F4508A0-7CD5-4220-9E7C-6522CFB38D9F}"/>
              </a:ext>
            </a:extLst>
          </p:cNvPr>
          <p:cNvCxnSpPr/>
          <p:nvPr/>
        </p:nvCxnSpPr>
        <p:spPr>
          <a:xfrm>
            <a:off x="6096000" y="30480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161F65C-23E0-4C2F-BC05-19283193E6D4}"/>
              </a:ext>
            </a:extLst>
          </p:cNvPr>
          <p:cNvCxnSpPr/>
          <p:nvPr/>
        </p:nvCxnSpPr>
        <p:spPr>
          <a:xfrm>
            <a:off x="6477000" y="34671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E562904-47B7-4C5C-B60B-94C3C9FAB5F4}"/>
              </a:ext>
            </a:extLst>
          </p:cNvPr>
          <p:cNvCxnSpPr/>
          <p:nvPr/>
        </p:nvCxnSpPr>
        <p:spPr>
          <a:xfrm>
            <a:off x="5919788" y="33274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DD5BBD7-85E0-439A-86AC-996E1BD61EF3}"/>
              </a:ext>
            </a:extLst>
          </p:cNvPr>
          <p:cNvCxnSpPr/>
          <p:nvPr/>
        </p:nvCxnSpPr>
        <p:spPr>
          <a:xfrm>
            <a:off x="5919788" y="35560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DF3B6F3-F20A-4668-A59C-7972222B398D}"/>
              </a:ext>
            </a:extLst>
          </p:cNvPr>
          <p:cNvCxnSpPr/>
          <p:nvPr/>
        </p:nvCxnSpPr>
        <p:spPr>
          <a:xfrm>
            <a:off x="5181600" y="3581400"/>
            <a:ext cx="3810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F481B67-D8FA-404A-A2CB-A6A9CD2EB9AB}"/>
              </a:ext>
            </a:extLst>
          </p:cNvPr>
          <p:cNvCxnSpPr/>
          <p:nvPr/>
        </p:nvCxnSpPr>
        <p:spPr>
          <a:xfrm>
            <a:off x="5181600" y="3810000"/>
            <a:ext cx="3810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6731D58-549B-46E3-826D-79BF7DB04204}"/>
              </a:ext>
            </a:extLst>
          </p:cNvPr>
          <p:cNvCxnSpPr/>
          <p:nvPr/>
        </p:nvCxnSpPr>
        <p:spPr>
          <a:xfrm>
            <a:off x="5715000" y="37338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1081547-D15F-424E-8334-605777ABC52B}"/>
              </a:ext>
            </a:extLst>
          </p:cNvPr>
          <p:cNvCxnSpPr/>
          <p:nvPr/>
        </p:nvCxnSpPr>
        <p:spPr>
          <a:xfrm>
            <a:off x="6248400" y="4230689"/>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2E25C57-BAB4-402A-8239-6388EE528ABB}"/>
              </a:ext>
            </a:extLst>
          </p:cNvPr>
          <p:cNvCxnSpPr/>
          <p:nvPr/>
        </p:nvCxnSpPr>
        <p:spPr>
          <a:xfrm>
            <a:off x="5867400" y="4162425"/>
            <a:ext cx="3048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8DEC529B-77D3-441C-BDD3-5C8F62B3B326}"/>
              </a:ext>
            </a:extLst>
          </p:cNvPr>
          <p:cNvCxnSpPr/>
          <p:nvPr/>
        </p:nvCxnSpPr>
        <p:spPr>
          <a:xfrm>
            <a:off x="5867400" y="43164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4227E932-0F7E-4AEB-BF51-FD820266ABDE}"/>
              </a:ext>
            </a:extLst>
          </p:cNvPr>
          <p:cNvCxnSpPr/>
          <p:nvPr/>
        </p:nvCxnSpPr>
        <p:spPr>
          <a:xfrm>
            <a:off x="5310188" y="45958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19B6305-F0D6-44E1-B009-49130884FD02}"/>
              </a:ext>
            </a:extLst>
          </p:cNvPr>
          <p:cNvCxnSpPr/>
          <p:nvPr/>
        </p:nvCxnSpPr>
        <p:spPr>
          <a:xfrm>
            <a:off x="5310188" y="48244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541FA5FF-A33F-4FFF-A826-6ACBB6E6AC47}"/>
              </a:ext>
            </a:extLst>
          </p:cNvPr>
          <p:cNvCxnSpPr/>
          <p:nvPr/>
        </p:nvCxnSpPr>
        <p:spPr>
          <a:xfrm>
            <a:off x="5867400" y="47244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672F0F56-EBBA-4086-8AB3-D7AAD36C6DF9}"/>
              </a:ext>
            </a:extLst>
          </p:cNvPr>
          <p:cNvCxnSpPr/>
          <p:nvPr/>
        </p:nvCxnSpPr>
        <p:spPr>
          <a:xfrm>
            <a:off x="6248400" y="51816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27DE0F9E-06E0-47F0-87FE-E27EDFFA5917}"/>
              </a:ext>
            </a:extLst>
          </p:cNvPr>
          <p:cNvCxnSpPr/>
          <p:nvPr/>
        </p:nvCxnSpPr>
        <p:spPr>
          <a:xfrm>
            <a:off x="5638800" y="50657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ACC3885E-733A-430E-A3F5-6195C86E4F27}"/>
              </a:ext>
            </a:extLst>
          </p:cNvPr>
          <p:cNvCxnSpPr/>
          <p:nvPr/>
        </p:nvCxnSpPr>
        <p:spPr>
          <a:xfrm>
            <a:off x="5638800" y="52943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77DC7857-F8DD-4F97-BF4A-DEA29B3DA6A9}"/>
              </a:ext>
            </a:extLst>
          </p:cNvPr>
          <p:cNvCxnSpPr/>
          <p:nvPr/>
        </p:nvCxnSpPr>
        <p:spPr>
          <a:xfrm>
            <a:off x="5105400" y="5484814"/>
            <a:ext cx="3048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657B0DE-9699-4E77-9E5D-52B72C9C09FE}"/>
              </a:ext>
            </a:extLst>
          </p:cNvPr>
          <p:cNvCxnSpPr/>
          <p:nvPr/>
        </p:nvCxnSpPr>
        <p:spPr>
          <a:xfrm>
            <a:off x="5105400" y="56388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9FB6F851-5285-45E3-8597-757A04D17A7C}"/>
              </a:ext>
            </a:extLst>
          </p:cNvPr>
          <p:cNvCxnSpPr/>
          <p:nvPr/>
        </p:nvCxnSpPr>
        <p:spPr>
          <a:xfrm>
            <a:off x="5538788" y="55753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5328" name="Group 22">
            <a:extLst>
              <a:ext uri="{FF2B5EF4-FFF2-40B4-BE49-F238E27FC236}">
                <a16:creationId xmlns:a16="http://schemas.microsoft.com/office/drawing/2014/main" id="{A6C38199-EA79-47FA-9429-5AFF53E60308}"/>
              </a:ext>
            </a:extLst>
          </p:cNvPr>
          <p:cNvGrpSpPr>
            <a:grpSpLocks/>
          </p:cNvGrpSpPr>
          <p:nvPr/>
        </p:nvGrpSpPr>
        <p:grpSpPr bwMode="auto">
          <a:xfrm>
            <a:off x="5029200" y="1676400"/>
            <a:ext cx="1905000" cy="4876800"/>
            <a:chOff x="4648200" y="1524000"/>
            <a:chExt cx="1905000" cy="5029200"/>
          </a:xfrm>
        </p:grpSpPr>
        <p:sp>
          <p:nvSpPr>
            <p:cNvPr id="13" name="Rectangle 12">
              <a:extLst>
                <a:ext uri="{FF2B5EF4-FFF2-40B4-BE49-F238E27FC236}">
                  <a16:creationId xmlns:a16="http://schemas.microsoft.com/office/drawing/2014/main" id="{0427D976-F6C2-4169-B619-CF2A7FF10530}"/>
                </a:ext>
              </a:extLst>
            </p:cNvPr>
            <p:cNvSpPr/>
            <p:nvPr/>
          </p:nvSpPr>
          <p:spPr>
            <a:xfrm>
              <a:off x="4648200" y="1524000"/>
              <a:ext cx="1905000" cy="502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4" name="Isosceles Triangle 13">
              <a:extLst>
                <a:ext uri="{FF2B5EF4-FFF2-40B4-BE49-F238E27FC236}">
                  <a16:creationId xmlns:a16="http://schemas.microsoft.com/office/drawing/2014/main" id="{54DDC99F-F047-470E-891D-E45B87AE6595}"/>
                </a:ext>
              </a:extLst>
            </p:cNvPr>
            <p:cNvSpPr/>
            <p:nvPr/>
          </p:nvSpPr>
          <p:spPr>
            <a:xfrm>
              <a:off x="5562600" y="2818954"/>
              <a:ext cx="304800" cy="22919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5" name="Oval 14">
              <a:extLst>
                <a:ext uri="{FF2B5EF4-FFF2-40B4-BE49-F238E27FC236}">
                  <a16:creationId xmlns:a16="http://schemas.microsoft.com/office/drawing/2014/main" id="{708EC247-1EE9-4228-9BE5-8C1BB73F7E89}"/>
                </a:ext>
              </a:extLst>
            </p:cNvPr>
            <p:cNvSpPr/>
            <p:nvPr/>
          </p:nvSpPr>
          <p:spPr>
            <a:xfrm>
              <a:off x="5029200" y="2439145"/>
              <a:ext cx="381000" cy="3045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6" name="5-Point Star 15">
              <a:extLst>
                <a:ext uri="{FF2B5EF4-FFF2-40B4-BE49-F238E27FC236}">
                  <a16:creationId xmlns:a16="http://schemas.microsoft.com/office/drawing/2014/main" id="{288E4611-1437-4783-A36B-00006F7D4042}"/>
                </a:ext>
              </a:extLst>
            </p:cNvPr>
            <p:cNvSpPr/>
            <p:nvPr/>
          </p:nvSpPr>
          <p:spPr>
            <a:xfrm>
              <a:off x="5105400" y="3429595"/>
              <a:ext cx="381000" cy="37980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7" name="Oval 16">
              <a:extLst>
                <a:ext uri="{FF2B5EF4-FFF2-40B4-BE49-F238E27FC236}">
                  <a16:creationId xmlns:a16="http://schemas.microsoft.com/office/drawing/2014/main" id="{46DA549C-6DA4-4C6D-AF2C-C426EA89CA6E}"/>
                </a:ext>
              </a:extLst>
            </p:cNvPr>
            <p:cNvSpPr/>
            <p:nvPr/>
          </p:nvSpPr>
          <p:spPr>
            <a:xfrm>
              <a:off x="5791200" y="3200400"/>
              <a:ext cx="381000" cy="3045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8" name="Isosceles Triangle 17">
              <a:extLst>
                <a:ext uri="{FF2B5EF4-FFF2-40B4-BE49-F238E27FC236}">
                  <a16:creationId xmlns:a16="http://schemas.microsoft.com/office/drawing/2014/main" id="{C124CF7B-6D88-41DB-94A1-22A0906A1B6E}"/>
                </a:ext>
              </a:extLst>
            </p:cNvPr>
            <p:cNvSpPr/>
            <p:nvPr/>
          </p:nvSpPr>
          <p:spPr>
            <a:xfrm>
              <a:off x="5715000" y="4038600"/>
              <a:ext cx="304800" cy="22919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9" name="Oval 18">
              <a:extLst>
                <a:ext uri="{FF2B5EF4-FFF2-40B4-BE49-F238E27FC236}">
                  <a16:creationId xmlns:a16="http://schemas.microsoft.com/office/drawing/2014/main" id="{E367364A-F702-4103-B73E-3FF95D46FF54}"/>
                </a:ext>
              </a:extLst>
            </p:cNvPr>
            <p:cNvSpPr/>
            <p:nvPr/>
          </p:nvSpPr>
          <p:spPr>
            <a:xfrm>
              <a:off x="5181600" y="4495354"/>
              <a:ext cx="381000" cy="3045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20" name="Rectangle 19">
              <a:extLst>
                <a:ext uri="{FF2B5EF4-FFF2-40B4-BE49-F238E27FC236}">
                  <a16:creationId xmlns:a16="http://schemas.microsoft.com/office/drawing/2014/main" id="{7FF167F5-9BE2-434D-8576-84A5797796CB}"/>
                </a:ext>
              </a:extLst>
            </p:cNvPr>
            <p:cNvSpPr/>
            <p:nvPr/>
          </p:nvSpPr>
          <p:spPr>
            <a:xfrm>
              <a:off x="5562600" y="4953745"/>
              <a:ext cx="381000" cy="3798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21" name="Isosceles Triangle 20">
              <a:extLst>
                <a:ext uri="{FF2B5EF4-FFF2-40B4-BE49-F238E27FC236}">
                  <a16:creationId xmlns:a16="http://schemas.microsoft.com/office/drawing/2014/main" id="{C2DE44D9-C717-4200-A02D-73AB6BC74071}"/>
                </a:ext>
              </a:extLst>
            </p:cNvPr>
            <p:cNvSpPr/>
            <p:nvPr/>
          </p:nvSpPr>
          <p:spPr>
            <a:xfrm>
              <a:off x="5029200" y="5333554"/>
              <a:ext cx="228600" cy="38144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grpSp>
      <p:sp>
        <p:nvSpPr>
          <p:cNvPr id="55329" name="TextBox 2">
            <a:extLst>
              <a:ext uri="{FF2B5EF4-FFF2-40B4-BE49-F238E27FC236}">
                <a16:creationId xmlns:a16="http://schemas.microsoft.com/office/drawing/2014/main" id="{2F4ECF33-05DA-4967-AA42-FBF44CAD3C1F}"/>
              </a:ext>
            </a:extLst>
          </p:cNvPr>
          <p:cNvSpPr txBox="1">
            <a:spLocks noChangeArrowheads="1"/>
          </p:cNvSpPr>
          <p:nvPr/>
        </p:nvSpPr>
        <p:spPr bwMode="auto">
          <a:xfrm>
            <a:off x="5114925" y="1263650"/>
            <a:ext cx="812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FPGA</a:t>
            </a:r>
          </a:p>
        </p:txBody>
      </p:sp>
    </p:spTree>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0C0019FB-A61A-4511-A2B6-AD4B118082A1}"/>
              </a:ext>
            </a:extLst>
          </p:cNvPr>
          <p:cNvSpPr txBox="1">
            <a:spLocks noChangeArrowheads="1"/>
          </p:cNvSpPr>
          <p:nvPr/>
        </p:nvSpPr>
        <p:spPr bwMode="auto">
          <a:xfrm>
            <a:off x="8534400" y="5192714"/>
            <a:ext cx="1371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Constantia" panose="02030602050306030303" pitchFamily="18" charset="0"/>
              </a:rPr>
              <a:t>Marmelade</a:t>
            </a:r>
          </a:p>
        </p:txBody>
      </p:sp>
      <p:pic>
        <p:nvPicPr>
          <p:cNvPr id="1026" name="Picture 2">
            <a:extLst>
              <a:ext uri="{FF2B5EF4-FFF2-40B4-BE49-F238E27FC236}">
                <a16:creationId xmlns:a16="http://schemas.microsoft.com/office/drawing/2014/main" id="{1CC759FC-4A29-477C-A06D-05BC64CC450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981200" y="2200276"/>
            <a:ext cx="2819400" cy="3971925"/>
          </a:xfrm>
        </p:spPr>
      </p:pic>
      <p:sp>
        <p:nvSpPr>
          <p:cNvPr id="2" name="Title 1">
            <a:extLst>
              <a:ext uri="{FF2B5EF4-FFF2-40B4-BE49-F238E27FC236}">
                <a16:creationId xmlns:a16="http://schemas.microsoft.com/office/drawing/2014/main" id="{A3327476-5733-43F7-8793-3DF32005B526}"/>
              </a:ext>
            </a:extLst>
          </p:cNvPr>
          <p:cNvSpPr>
            <a:spLocks noGrp="1"/>
          </p:cNvSpPr>
          <p:nvPr>
            <p:ph type="title"/>
          </p:nvPr>
        </p:nvSpPr>
        <p:spPr/>
        <p:txBody>
          <a:bodyPr/>
          <a:lstStyle/>
          <a:p>
            <a:pPr>
              <a:defRPr/>
            </a:pPr>
            <a:r>
              <a:rPr err="1"/>
              <a:t>DataFlow</a:t>
            </a:r>
            <a:endParaRPr/>
          </a:p>
        </p:txBody>
      </p:sp>
      <p:sp>
        <p:nvSpPr>
          <p:cNvPr id="22" name="Rectangle 21">
            <a:extLst>
              <a:ext uri="{FF2B5EF4-FFF2-40B4-BE49-F238E27FC236}">
                <a16:creationId xmlns:a16="http://schemas.microsoft.com/office/drawing/2014/main" id="{6E57C5A1-4EDD-46F2-B2D6-9105D9A7C6F3}"/>
              </a:ext>
            </a:extLst>
          </p:cNvPr>
          <p:cNvSpPr/>
          <p:nvPr/>
        </p:nvSpPr>
        <p:spPr>
          <a:xfrm>
            <a:off x="2286000" y="2623457"/>
            <a:ext cx="2209800" cy="3124200"/>
          </a:xfrm>
          <a:prstGeom prst="rect">
            <a:avLst/>
          </a:prstGeom>
          <a:solidFill>
            <a:srgbClr val="92D050">
              <a:alpha val="86000"/>
            </a:srgbClr>
          </a:solidFill>
          <a:scene3d>
            <a:camera prst="orthographicFront"/>
            <a:lightRig rig="flood" dir="t"/>
          </a:scene3d>
          <a:sp3d prstMaterial="matte">
            <a:bevelT w="266700" h="266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r>
              <a:rPr lang="en-US" dirty="0"/>
              <a:t>Big Data Input</a:t>
            </a:r>
          </a:p>
        </p:txBody>
      </p:sp>
      <p:sp>
        <p:nvSpPr>
          <p:cNvPr id="56328" name="Slide Number Placeholder 23">
            <a:extLst>
              <a:ext uri="{FF2B5EF4-FFF2-40B4-BE49-F238E27FC236}">
                <a16:creationId xmlns:a16="http://schemas.microsoft.com/office/drawing/2014/main" id="{DB17B1CC-4B19-4A31-B107-7CCE182CF62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47530BF-5980-4B46-B381-09556946209B}" type="slidenum">
              <a:rPr lang="en-US" altLang="en-US">
                <a:solidFill>
                  <a:schemeClr val="tx2"/>
                </a:solidFill>
                <a:latin typeface="Constantia" panose="02030602050306030303" pitchFamily="18" charset="0"/>
              </a:rPr>
              <a:pPr/>
              <a:t>92</a:t>
            </a:fld>
            <a:r>
              <a:rPr lang="en-US" altLang="en-US">
                <a:solidFill>
                  <a:schemeClr val="tx2"/>
                </a:solidFill>
                <a:latin typeface="Constantia" panose="02030602050306030303" pitchFamily="18" charset="0"/>
              </a:rPr>
              <a:t>/115</a:t>
            </a:r>
          </a:p>
        </p:txBody>
      </p:sp>
      <p:cxnSp>
        <p:nvCxnSpPr>
          <p:cNvPr id="28" name="Straight Connector 27">
            <a:extLst>
              <a:ext uri="{FF2B5EF4-FFF2-40B4-BE49-F238E27FC236}">
                <a16:creationId xmlns:a16="http://schemas.microsoft.com/office/drawing/2014/main" id="{60E6187D-B765-4BAB-8157-FE2A763C3D19}"/>
              </a:ext>
            </a:extLst>
          </p:cNvPr>
          <p:cNvCxnSpPr/>
          <p:nvPr/>
        </p:nvCxnSpPr>
        <p:spPr>
          <a:xfrm>
            <a:off x="5181600" y="25908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578DD49-3E4A-4EA9-8589-B6B982FB23B3}"/>
              </a:ext>
            </a:extLst>
          </p:cNvPr>
          <p:cNvCxnSpPr/>
          <p:nvPr/>
        </p:nvCxnSpPr>
        <p:spPr>
          <a:xfrm>
            <a:off x="5181600" y="28194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8E8E4A95-9A9E-44BE-81A6-3AC2F6142405}"/>
              </a:ext>
            </a:extLst>
          </p:cNvPr>
          <p:cNvCxnSpPr/>
          <p:nvPr/>
        </p:nvCxnSpPr>
        <p:spPr>
          <a:xfrm>
            <a:off x="5715000" y="27432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4E25414-72B0-44FD-8DBF-E076C9875360}"/>
              </a:ext>
            </a:extLst>
          </p:cNvPr>
          <p:cNvCxnSpPr/>
          <p:nvPr/>
        </p:nvCxnSpPr>
        <p:spPr>
          <a:xfrm>
            <a:off x="5668963" y="2970214"/>
            <a:ext cx="3048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8C3BC36-4CAF-471B-8699-44A10142975F}"/>
              </a:ext>
            </a:extLst>
          </p:cNvPr>
          <p:cNvCxnSpPr/>
          <p:nvPr/>
        </p:nvCxnSpPr>
        <p:spPr>
          <a:xfrm>
            <a:off x="5638800" y="31242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85995F4-C73E-40D5-BFD6-ECF69D63E7F3}"/>
              </a:ext>
            </a:extLst>
          </p:cNvPr>
          <p:cNvCxnSpPr/>
          <p:nvPr/>
        </p:nvCxnSpPr>
        <p:spPr>
          <a:xfrm>
            <a:off x="6096000" y="30480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F34EC51-A731-4B9B-B95A-3D725A03163B}"/>
              </a:ext>
            </a:extLst>
          </p:cNvPr>
          <p:cNvCxnSpPr/>
          <p:nvPr/>
        </p:nvCxnSpPr>
        <p:spPr>
          <a:xfrm>
            <a:off x="6477000" y="34671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C521672-3258-43D7-A79A-6582303AC730}"/>
              </a:ext>
            </a:extLst>
          </p:cNvPr>
          <p:cNvCxnSpPr/>
          <p:nvPr/>
        </p:nvCxnSpPr>
        <p:spPr>
          <a:xfrm>
            <a:off x="5919788" y="33274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F8FBEF6-CFD8-4354-8C0F-B5C5E99E42E0}"/>
              </a:ext>
            </a:extLst>
          </p:cNvPr>
          <p:cNvCxnSpPr/>
          <p:nvPr/>
        </p:nvCxnSpPr>
        <p:spPr>
          <a:xfrm>
            <a:off x="5919788" y="35560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E912604-BEBA-44C5-B89E-A6769053526B}"/>
              </a:ext>
            </a:extLst>
          </p:cNvPr>
          <p:cNvCxnSpPr/>
          <p:nvPr/>
        </p:nvCxnSpPr>
        <p:spPr>
          <a:xfrm>
            <a:off x="5181600" y="3581400"/>
            <a:ext cx="3810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602F358-B316-489F-A60D-96E267F278E4}"/>
              </a:ext>
            </a:extLst>
          </p:cNvPr>
          <p:cNvCxnSpPr/>
          <p:nvPr/>
        </p:nvCxnSpPr>
        <p:spPr>
          <a:xfrm>
            <a:off x="5181600" y="3810000"/>
            <a:ext cx="3810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5771CDF9-4764-44AA-826D-A09F0FD15302}"/>
              </a:ext>
            </a:extLst>
          </p:cNvPr>
          <p:cNvCxnSpPr/>
          <p:nvPr/>
        </p:nvCxnSpPr>
        <p:spPr>
          <a:xfrm>
            <a:off x="5715000" y="37338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CF823A5-438D-4706-B570-CF74E24F7D95}"/>
              </a:ext>
            </a:extLst>
          </p:cNvPr>
          <p:cNvCxnSpPr/>
          <p:nvPr/>
        </p:nvCxnSpPr>
        <p:spPr>
          <a:xfrm>
            <a:off x="6248400" y="4230689"/>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B65E861-BDD1-42F7-A694-B80075A9AA6A}"/>
              </a:ext>
            </a:extLst>
          </p:cNvPr>
          <p:cNvCxnSpPr/>
          <p:nvPr/>
        </p:nvCxnSpPr>
        <p:spPr>
          <a:xfrm>
            <a:off x="5867400" y="4162425"/>
            <a:ext cx="3048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CF6B12D-F575-4D65-B00F-1722C59D3A2D}"/>
              </a:ext>
            </a:extLst>
          </p:cNvPr>
          <p:cNvCxnSpPr/>
          <p:nvPr/>
        </p:nvCxnSpPr>
        <p:spPr>
          <a:xfrm>
            <a:off x="5867400" y="43164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D758121-9FC6-4E38-BD60-ACC2994FD53E}"/>
              </a:ext>
            </a:extLst>
          </p:cNvPr>
          <p:cNvCxnSpPr/>
          <p:nvPr/>
        </p:nvCxnSpPr>
        <p:spPr>
          <a:xfrm>
            <a:off x="5310188" y="45958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A8CFE65-9191-404C-BA02-85609937D9A1}"/>
              </a:ext>
            </a:extLst>
          </p:cNvPr>
          <p:cNvCxnSpPr/>
          <p:nvPr/>
        </p:nvCxnSpPr>
        <p:spPr>
          <a:xfrm>
            <a:off x="5310188" y="48244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6BD9227-2854-4D05-BBDA-06D87ADC643A}"/>
              </a:ext>
            </a:extLst>
          </p:cNvPr>
          <p:cNvCxnSpPr/>
          <p:nvPr/>
        </p:nvCxnSpPr>
        <p:spPr>
          <a:xfrm>
            <a:off x="5867400" y="47244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4FE6221-022F-46CD-B02F-78F4DFF6F976}"/>
              </a:ext>
            </a:extLst>
          </p:cNvPr>
          <p:cNvCxnSpPr/>
          <p:nvPr/>
        </p:nvCxnSpPr>
        <p:spPr>
          <a:xfrm>
            <a:off x="6248400" y="51816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359F3DCA-5090-49A0-B5E4-274E398CF74F}"/>
              </a:ext>
            </a:extLst>
          </p:cNvPr>
          <p:cNvCxnSpPr/>
          <p:nvPr/>
        </p:nvCxnSpPr>
        <p:spPr>
          <a:xfrm>
            <a:off x="5638800" y="50657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A96ECC19-BC14-4C47-B8F2-BCDF720A929E}"/>
              </a:ext>
            </a:extLst>
          </p:cNvPr>
          <p:cNvCxnSpPr/>
          <p:nvPr/>
        </p:nvCxnSpPr>
        <p:spPr>
          <a:xfrm>
            <a:off x="5638800" y="5294314"/>
            <a:ext cx="2286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88DD41C-190A-462E-B7C8-8A08E6B14E12}"/>
              </a:ext>
            </a:extLst>
          </p:cNvPr>
          <p:cNvCxnSpPr/>
          <p:nvPr/>
        </p:nvCxnSpPr>
        <p:spPr>
          <a:xfrm>
            <a:off x="5105400" y="5484814"/>
            <a:ext cx="304800" cy="158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640A20DC-655A-4A9F-890A-EFACB51F97E5}"/>
              </a:ext>
            </a:extLst>
          </p:cNvPr>
          <p:cNvCxnSpPr/>
          <p:nvPr/>
        </p:nvCxnSpPr>
        <p:spPr>
          <a:xfrm>
            <a:off x="5105400" y="56388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0942D73-4C82-4661-A3EE-1FC04FBCBE8E}"/>
              </a:ext>
            </a:extLst>
          </p:cNvPr>
          <p:cNvCxnSpPr/>
          <p:nvPr/>
        </p:nvCxnSpPr>
        <p:spPr>
          <a:xfrm>
            <a:off x="5538788" y="5575300"/>
            <a:ext cx="228600" cy="1588"/>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56353" name="Picture 48" descr="C:\1nenad\Strawberry_jam_on_a_dish.jpg">
            <a:extLst>
              <a:ext uri="{FF2B5EF4-FFF2-40B4-BE49-F238E27FC236}">
                <a16:creationId xmlns:a16="http://schemas.microsoft.com/office/drawing/2014/main" id="{5C690024-EC39-463A-8F6E-ACE23A5385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3326" y="3200400"/>
            <a:ext cx="24288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5">
            <a:extLst>
              <a:ext uri="{FF2B5EF4-FFF2-40B4-BE49-F238E27FC236}">
                <a16:creationId xmlns:a16="http://schemas.microsoft.com/office/drawing/2014/main" id="{C0050124-B4B5-4891-93EC-EBB62163408A}"/>
              </a:ext>
            </a:extLst>
          </p:cNvPr>
          <p:cNvSpPr/>
          <p:nvPr/>
        </p:nvSpPr>
        <p:spPr>
          <a:xfrm>
            <a:off x="5029200" y="2648857"/>
            <a:ext cx="2209800" cy="3124200"/>
          </a:xfrm>
          <a:prstGeom prst="rect">
            <a:avLst/>
          </a:prstGeom>
          <a:solidFill>
            <a:srgbClr val="FF0000">
              <a:alpha val="86000"/>
            </a:srgbClr>
          </a:solidFill>
          <a:scene3d>
            <a:camera prst="orthographicFront"/>
            <a:lightRig rig="flood" dir="t"/>
          </a:scene3d>
          <a:sp3d prstMaterial="matte">
            <a:bevelT w="266700" h="266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r>
              <a:rPr lang="en-US" dirty="0"/>
              <a:t>Results</a:t>
            </a:r>
          </a:p>
        </p:txBody>
      </p:sp>
      <p:grpSp>
        <p:nvGrpSpPr>
          <p:cNvPr id="56357" name="Group 22">
            <a:extLst>
              <a:ext uri="{FF2B5EF4-FFF2-40B4-BE49-F238E27FC236}">
                <a16:creationId xmlns:a16="http://schemas.microsoft.com/office/drawing/2014/main" id="{BA070D24-9BDE-44AC-AB32-5A032082845F}"/>
              </a:ext>
            </a:extLst>
          </p:cNvPr>
          <p:cNvGrpSpPr>
            <a:grpSpLocks/>
          </p:cNvGrpSpPr>
          <p:nvPr/>
        </p:nvGrpSpPr>
        <p:grpSpPr bwMode="auto">
          <a:xfrm>
            <a:off x="5029200" y="1676400"/>
            <a:ext cx="1905000" cy="4876800"/>
            <a:chOff x="4648200" y="1524000"/>
            <a:chExt cx="1905000" cy="5029200"/>
          </a:xfrm>
        </p:grpSpPr>
        <p:sp>
          <p:nvSpPr>
            <p:cNvPr id="13" name="Rectangle 12">
              <a:extLst>
                <a:ext uri="{FF2B5EF4-FFF2-40B4-BE49-F238E27FC236}">
                  <a16:creationId xmlns:a16="http://schemas.microsoft.com/office/drawing/2014/main" id="{CD8BC009-C17C-4D44-A3A9-499888FB9BF8}"/>
                </a:ext>
              </a:extLst>
            </p:cNvPr>
            <p:cNvSpPr/>
            <p:nvPr/>
          </p:nvSpPr>
          <p:spPr>
            <a:xfrm>
              <a:off x="4648200" y="1524000"/>
              <a:ext cx="1905000" cy="502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4" name="Isosceles Triangle 13">
              <a:extLst>
                <a:ext uri="{FF2B5EF4-FFF2-40B4-BE49-F238E27FC236}">
                  <a16:creationId xmlns:a16="http://schemas.microsoft.com/office/drawing/2014/main" id="{AC27CB86-9E56-4CBA-8E8F-A83A4FF9E877}"/>
                </a:ext>
              </a:extLst>
            </p:cNvPr>
            <p:cNvSpPr/>
            <p:nvPr/>
          </p:nvSpPr>
          <p:spPr>
            <a:xfrm>
              <a:off x="5562600" y="2818954"/>
              <a:ext cx="304800" cy="22919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5" name="Oval 14">
              <a:extLst>
                <a:ext uri="{FF2B5EF4-FFF2-40B4-BE49-F238E27FC236}">
                  <a16:creationId xmlns:a16="http://schemas.microsoft.com/office/drawing/2014/main" id="{DADF5E07-292F-4AF0-98FE-1DE1A23A13E5}"/>
                </a:ext>
              </a:extLst>
            </p:cNvPr>
            <p:cNvSpPr/>
            <p:nvPr/>
          </p:nvSpPr>
          <p:spPr>
            <a:xfrm>
              <a:off x="5029200" y="2439145"/>
              <a:ext cx="381000" cy="3045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6" name="5-Point Star 15">
              <a:extLst>
                <a:ext uri="{FF2B5EF4-FFF2-40B4-BE49-F238E27FC236}">
                  <a16:creationId xmlns:a16="http://schemas.microsoft.com/office/drawing/2014/main" id="{14D8160D-EEF1-4CA2-B5CE-A2BB9F505B91}"/>
                </a:ext>
              </a:extLst>
            </p:cNvPr>
            <p:cNvSpPr/>
            <p:nvPr/>
          </p:nvSpPr>
          <p:spPr>
            <a:xfrm>
              <a:off x="5105400" y="3429595"/>
              <a:ext cx="381000" cy="37980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7" name="Oval 16">
              <a:extLst>
                <a:ext uri="{FF2B5EF4-FFF2-40B4-BE49-F238E27FC236}">
                  <a16:creationId xmlns:a16="http://schemas.microsoft.com/office/drawing/2014/main" id="{3AD6E07A-9735-4295-B353-318A9B498E5C}"/>
                </a:ext>
              </a:extLst>
            </p:cNvPr>
            <p:cNvSpPr/>
            <p:nvPr/>
          </p:nvSpPr>
          <p:spPr>
            <a:xfrm>
              <a:off x="5791200" y="3200400"/>
              <a:ext cx="381000" cy="3045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8" name="Isosceles Triangle 17">
              <a:extLst>
                <a:ext uri="{FF2B5EF4-FFF2-40B4-BE49-F238E27FC236}">
                  <a16:creationId xmlns:a16="http://schemas.microsoft.com/office/drawing/2014/main" id="{FE516833-5E86-413A-A629-83AFE9AFA9D1}"/>
                </a:ext>
              </a:extLst>
            </p:cNvPr>
            <p:cNvSpPr/>
            <p:nvPr/>
          </p:nvSpPr>
          <p:spPr>
            <a:xfrm>
              <a:off x="5715000" y="4038600"/>
              <a:ext cx="304800" cy="22919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19" name="Oval 18">
              <a:extLst>
                <a:ext uri="{FF2B5EF4-FFF2-40B4-BE49-F238E27FC236}">
                  <a16:creationId xmlns:a16="http://schemas.microsoft.com/office/drawing/2014/main" id="{CD025520-C20C-49D6-AF6C-36D0D776D942}"/>
                </a:ext>
              </a:extLst>
            </p:cNvPr>
            <p:cNvSpPr/>
            <p:nvPr/>
          </p:nvSpPr>
          <p:spPr>
            <a:xfrm>
              <a:off x="5181600" y="4495354"/>
              <a:ext cx="381000" cy="3045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20" name="Rectangle 19">
              <a:extLst>
                <a:ext uri="{FF2B5EF4-FFF2-40B4-BE49-F238E27FC236}">
                  <a16:creationId xmlns:a16="http://schemas.microsoft.com/office/drawing/2014/main" id="{E7E94EB4-7DD3-4C23-A7C2-99CF15C01AF0}"/>
                </a:ext>
              </a:extLst>
            </p:cNvPr>
            <p:cNvSpPr/>
            <p:nvPr/>
          </p:nvSpPr>
          <p:spPr>
            <a:xfrm>
              <a:off x="5562600" y="4953745"/>
              <a:ext cx="381000" cy="3798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sp>
          <p:nvSpPr>
            <p:cNvPr id="21" name="Isosceles Triangle 20">
              <a:extLst>
                <a:ext uri="{FF2B5EF4-FFF2-40B4-BE49-F238E27FC236}">
                  <a16:creationId xmlns:a16="http://schemas.microsoft.com/office/drawing/2014/main" id="{CD4B535E-73B8-42DD-A82D-80EC72F07B12}"/>
                </a:ext>
              </a:extLst>
            </p:cNvPr>
            <p:cNvSpPr/>
            <p:nvPr/>
          </p:nvSpPr>
          <p:spPr>
            <a:xfrm>
              <a:off x="5029200" y="5333554"/>
              <a:ext cx="228600" cy="38144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en-US"/>
            </a:p>
          </p:txBody>
        </p:sp>
      </p:grpSp>
      <p:sp>
        <p:nvSpPr>
          <p:cNvPr id="56358" name="TextBox 42">
            <a:extLst>
              <a:ext uri="{FF2B5EF4-FFF2-40B4-BE49-F238E27FC236}">
                <a16:creationId xmlns:a16="http://schemas.microsoft.com/office/drawing/2014/main" id="{0EC004DD-C480-4590-AEAD-6A12FA13FF96}"/>
              </a:ext>
            </a:extLst>
          </p:cNvPr>
          <p:cNvSpPr txBox="1">
            <a:spLocks noChangeArrowheads="1"/>
          </p:cNvSpPr>
          <p:nvPr/>
        </p:nvSpPr>
        <p:spPr bwMode="auto">
          <a:xfrm>
            <a:off x="5114925" y="1263650"/>
            <a:ext cx="812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FPGA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63" presetClass="path" presetSubtype="0" accel="50000" fill="hold" nodeType="clickEffect">
                                  <p:stCondLst>
                                    <p:cond delay="0"/>
                                  </p:stCondLst>
                                  <p:childTnLst>
                                    <p:animMotion origin="layout" path="M 3.33333E-6 0.00509 L 0.29583 0.00486 " pathEditMode="relative" rAng="0" ptsTypes="AA">
                                      <p:cBhvr>
                                        <p:cTn id="12" dur="2000" fill="hold"/>
                                        <p:tgtEl>
                                          <p:spTgt spid="1026"/>
                                        </p:tgtEl>
                                        <p:attrNameLst>
                                          <p:attrName>ppt_x</p:attrName>
                                          <p:attrName>ppt_y</p:attrName>
                                        </p:attrNameLst>
                                      </p:cBhvr>
                                      <p:rCtr x="14800" y="0"/>
                                    </p:animMotion>
                                  </p:childTnLst>
                                </p:cTn>
                              </p:par>
                              <p:par>
                                <p:cTn id="13" presetID="63" presetClass="path" presetSubtype="0" accel="50000" fill="hold" nodeType="withEffect">
                                  <p:stCondLst>
                                    <p:cond delay="0"/>
                                  </p:stCondLst>
                                  <p:iterate type="lt">
                                    <p:tmPct val="0"/>
                                  </p:iterate>
                                  <p:childTnLst>
                                    <p:animMotion origin="layout" path="M 3.33333E-6 4.44444E-6 L 0.29583 4.44444E-6 " pathEditMode="relative" rAng="0" ptsTypes="AA">
                                      <p:cBhvr>
                                        <p:cTn id="14" dur="2000" fill="hold"/>
                                        <p:tgtEl>
                                          <p:spTgt spid="22"/>
                                        </p:tgtEl>
                                        <p:attrNameLst>
                                          <p:attrName>ppt_x</p:attrName>
                                          <p:attrName>ppt_y</p:attrName>
                                        </p:attrNameLst>
                                      </p:cBhvr>
                                      <p:rCtr x="14800" y="0"/>
                                    </p:animMotion>
                                  </p:childTnLst>
                                </p:cTn>
                              </p:par>
                              <p:par>
                                <p:cTn id="15" presetID="17" presetClass="exit" presetSubtype="10" fill="hold" nodeType="withEffect">
                                  <p:stCondLst>
                                    <p:cond delay="1700"/>
                                  </p:stCondLst>
                                  <p:iterate type="lt">
                                    <p:tmPct val="0"/>
                                  </p:iterate>
                                  <p:childTnLst>
                                    <p:anim calcmode="lin" valueType="num">
                                      <p:cBhvr>
                                        <p:cTn id="16" dur="2000"/>
                                        <p:tgtEl>
                                          <p:spTgt spid="22"/>
                                        </p:tgtEl>
                                        <p:attrNameLst>
                                          <p:attrName>ppt_w</p:attrName>
                                        </p:attrNameLst>
                                      </p:cBhvr>
                                      <p:tavLst>
                                        <p:tav tm="0">
                                          <p:val>
                                            <p:strVal val="ppt_w"/>
                                          </p:val>
                                        </p:tav>
                                        <p:tav tm="100000">
                                          <p:val>
                                            <p:fltVal val="0"/>
                                          </p:val>
                                        </p:tav>
                                      </p:tavLst>
                                    </p:anim>
                                    <p:anim calcmode="lin" valueType="num">
                                      <p:cBhvr>
                                        <p:cTn id="17" dur="2000"/>
                                        <p:tgtEl>
                                          <p:spTgt spid="22"/>
                                        </p:tgtEl>
                                        <p:attrNameLst>
                                          <p:attrName>ppt_h</p:attrName>
                                        </p:attrNameLst>
                                      </p:cBhvr>
                                      <p:tavLst>
                                        <p:tav tm="0">
                                          <p:val>
                                            <p:strVal val="ppt_h"/>
                                          </p:val>
                                        </p:tav>
                                        <p:tav tm="100000">
                                          <p:val>
                                            <p:strVal val="ppt_h"/>
                                          </p:val>
                                        </p:tav>
                                      </p:tavLst>
                                    </p:anim>
                                    <p:set>
                                      <p:cBhvr>
                                        <p:cTn id="18" dur="1" fill="hold">
                                          <p:stCondLst>
                                            <p:cond delay="1999"/>
                                          </p:stCondLst>
                                        </p:cTn>
                                        <p:tgtEl>
                                          <p:spTgt spid="22"/>
                                        </p:tgtEl>
                                        <p:attrNameLst>
                                          <p:attrName>style.visibility</p:attrName>
                                        </p:attrNameLst>
                                      </p:cBhvr>
                                      <p:to>
                                        <p:strVal val="hidden"/>
                                      </p:to>
                                    </p:set>
                                  </p:childTnLst>
                                </p:cTn>
                              </p:par>
                              <p:par>
                                <p:cTn id="19" presetID="29" presetClass="entr" presetSubtype="0" fill="hold" nodeType="withEffect">
                                  <p:stCondLst>
                                    <p:cond delay="1000"/>
                                  </p:stCondLst>
                                  <p:iterate type="lt">
                                    <p:tmPct val="0"/>
                                  </p:iterate>
                                  <p:childTnLst>
                                    <p:set>
                                      <p:cBhvr>
                                        <p:cTn id="20" dur="1" fill="hold">
                                          <p:stCondLst>
                                            <p:cond delay="0"/>
                                          </p:stCondLst>
                                        </p:cTn>
                                        <p:tgtEl>
                                          <p:spTgt spid="26"/>
                                        </p:tgtEl>
                                        <p:attrNameLst>
                                          <p:attrName>style.visibility</p:attrName>
                                        </p:attrNameLst>
                                      </p:cBhvr>
                                      <p:to>
                                        <p:strVal val="visible"/>
                                      </p:to>
                                    </p:set>
                                    <p:anim calcmode="lin" valueType="num">
                                      <p:cBhvr>
                                        <p:cTn id="21" dur="1000" fill="hold"/>
                                        <p:tgtEl>
                                          <p:spTgt spid="26"/>
                                        </p:tgtEl>
                                        <p:attrNameLst>
                                          <p:attrName>ppt_x</p:attrName>
                                        </p:attrNameLst>
                                      </p:cBhvr>
                                      <p:tavLst>
                                        <p:tav tm="0">
                                          <p:val>
                                            <p:strVal val="#ppt_x-.2"/>
                                          </p:val>
                                        </p:tav>
                                        <p:tav tm="100000">
                                          <p:val>
                                            <p:strVal val="#ppt_x"/>
                                          </p:val>
                                        </p:tav>
                                      </p:tavLst>
                                    </p:anim>
                                    <p:anim calcmode="lin" valueType="num">
                                      <p:cBhvr>
                                        <p:cTn id="22"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26"/>
                                        </p:tgtEl>
                                      </p:cBhvr>
                                    </p:animEffect>
                                  </p:childTnLst>
                                </p:cTn>
                              </p:par>
                              <p:par>
                                <p:cTn id="24" presetID="63" presetClass="path" presetSubtype="0" decel="50000" fill="hold" nodeType="withEffect">
                                  <p:stCondLst>
                                    <p:cond delay="2000"/>
                                  </p:stCondLst>
                                  <p:iterate type="lt">
                                    <p:tmPct val="0"/>
                                  </p:iterate>
                                  <p:childTnLst>
                                    <p:animMotion origin="layout" path="M -0.00417 4.44444E-6 L 0.2875 4.44444E-6 " pathEditMode="relative" rAng="0" ptsTypes="AA">
                                      <p:cBhvr>
                                        <p:cTn id="25" dur="2000" fill="hold"/>
                                        <p:tgtEl>
                                          <p:spTgt spid="26"/>
                                        </p:tgtEl>
                                        <p:attrNameLst>
                                          <p:attrName>ppt_x</p:attrName>
                                          <p:attrName>ppt_y</p:attrName>
                                        </p:attrNameLst>
                                      </p:cBhvr>
                                      <p:rCtr x="14600" y="0"/>
                                    </p:animMotion>
                                  </p:childTnLst>
                                </p:cTn>
                              </p:par>
                              <p:par>
                                <p:cTn id="26" presetID="63" presetClass="path" presetSubtype="0" decel="50000" fill="hold" nodeType="withEffect">
                                  <p:stCondLst>
                                    <p:cond delay="2000"/>
                                  </p:stCondLst>
                                  <p:childTnLst>
                                    <p:animMotion origin="layout" path="M 0.29583 0.00487 L 0.5875 0.00487 " pathEditMode="relative" rAng="0" ptsTypes="AA">
                                      <p:cBhvr>
                                        <p:cTn id="27" dur="2000" fill="hold"/>
                                        <p:tgtEl>
                                          <p:spTgt spid="1026"/>
                                        </p:tgtEl>
                                        <p:attrNameLst>
                                          <p:attrName>ppt_x</p:attrName>
                                          <p:attrName>ppt_y</p:attrName>
                                        </p:attrNameLst>
                                      </p:cBhvr>
                                      <p:rCtr x="146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3" name="An Edited Book Covering the Applications"/>
          <p:cNvSpPr txBox="1">
            <a:spLocks noGrp="1"/>
          </p:cNvSpPr>
          <p:nvPr>
            <p:ph type="title" idx="4294967295"/>
          </p:nvPr>
        </p:nvSpPr>
        <p:spPr>
          <a:xfrm>
            <a:off x="457200" y="274637"/>
            <a:ext cx="8229600" cy="1143001"/>
          </a:xfrm>
          <a:prstGeom prst="rect">
            <a:avLst/>
          </a:prstGeom>
        </p:spPr>
        <p:txBody>
          <a:bodyPr lIns="45718" tIns="45718" rIns="45718" bIns="45718"/>
          <a:lstStyle>
            <a:lvl1pPr defTabSz="457200">
              <a:defRPr sz="3600"/>
            </a:lvl1pPr>
          </a:lstStyle>
          <a:p>
            <a:r>
              <a:t>An Edited Book Covering the Applications</a:t>
            </a:r>
          </a:p>
        </p:txBody>
      </p:sp>
      <p:sp>
        <p:nvSpPr>
          <p:cNvPr id="2384" name="http://www.amazon.com/Dataflow-Processing-Volume-Advances-Computers/dp/0128021349…"/>
          <p:cNvSpPr txBox="1"/>
          <p:nvPr/>
        </p:nvSpPr>
        <p:spPr>
          <a:xfrm>
            <a:off x="426718" y="2286000"/>
            <a:ext cx="5699764" cy="23912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273050" indent="-273050" defTabSz="457200">
              <a:spcBef>
                <a:spcPts val="300"/>
              </a:spcBef>
              <a:buSzPct val="100000"/>
              <a:buFont typeface="Arial"/>
              <a:buChar char="❑"/>
              <a:defRPr sz="1400" u="sng">
                <a:solidFill>
                  <a:srgbClr val="0000FF"/>
                </a:solidFill>
                <a:uFill>
                  <a:solidFill>
                    <a:srgbClr val="0000FF"/>
                  </a:solidFill>
                </a:uFill>
                <a:latin typeface="Arial"/>
                <a:ea typeface="Arial"/>
                <a:cs typeface="Arial"/>
                <a:sym typeface="Arial"/>
              </a:defRPr>
            </a:pPr>
            <a:r>
              <a:rPr>
                <a:hlinkClick r:id="rId2"/>
              </a:rPr>
              <a:t>http://www.amazon.com/Dataflow-Processing-Volume-Advances-Computers/dp/0128021349</a:t>
            </a:r>
            <a:endParaRPr>
              <a:solidFill>
                <a:srgbClr val="8E58B6"/>
              </a:solidFill>
              <a:uFill>
                <a:solidFill>
                  <a:srgbClr val="8E58B6"/>
                </a:solidFill>
              </a:uFill>
            </a:endParaRPr>
          </a:p>
          <a:p>
            <a:pPr marL="273050" indent="-273050" algn="ctr" defTabSz="457200">
              <a:spcBef>
                <a:spcPts val="600"/>
              </a:spcBef>
              <a:buSzPct val="100000"/>
              <a:buFont typeface="Arial"/>
              <a:buChar char="❑"/>
              <a:defRPr sz="1400" u="sng">
                <a:solidFill>
                  <a:srgbClr val="0000FF"/>
                </a:solidFill>
                <a:uFill>
                  <a:solidFill>
                    <a:srgbClr val="0000FF"/>
                  </a:solidFill>
                </a:uFill>
                <a:latin typeface="Arial"/>
                <a:ea typeface="Arial"/>
                <a:cs typeface="Arial"/>
                <a:sym typeface="Arial"/>
              </a:defRPr>
            </a:pPr>
            <a:r>
              <a:rPr>
                <a:hlinkClick r:id="rId3"/>
              </a:rPr>
              <a:t>http://www.elsevier.com/books/dataflow-processing/milutinovic/978-0-12-802134-7</a:t>
            </a:r>
            <a:br/>
            <a:br/>
            <a:br/>
            <a:br/>
            <a:br/>
            <a:br/>
            <a:r>
              <a:rPr sz="2800" u="none">
                <a:solidFill>
                  <a:srgbClr val="000000"/>
                </a:solidFill>
                <a:uFillTx/>
              </a:rPr>
              <a:t>Indexed by: WoS (SCI)</a:t>
            </a:r>
          </a:p>
        </p:txBody>
      </p:sp>
      <p:pic>
        <p:nvPicPr>
          <p:cNvPr id="2385" name="C:\1nenad\index.jpg" descr="C:\1nenad\index.jpg"/>
          <p:cNvPicPr>
            <a:picLocks noChangeAspect="1"/>
          </p:cNvPicPr>
          <p:nvPr/>
        </p:nvPicPr>
        <p:blipFill>
          <a:blip r:embed="rId4" cstate="print">
            <a:extLst/>
          </a:blip>
          <a:stretch>
            <a:fillRect/>
          </a:stretch>
        </p:blipFill>
        <p:spPr>
          <a:xfrm>
            <a:off x="6324600" y="2286000"/>
            <a:ext cx="2200275" cy="3295650"/>
          </a:xfrm>
          <a:prstGeom prst="rect">
            <a:avLst/>
          </a:prstGeom>
          <a:ln w="12700">
            <a:miter lim="400000"/>
          </a:ln>
        </p:spPr>
      </p:pic>
      <p:sp>
        <p:nvSpPr>
          <p:cNvPr id="2386" name="Slide Number"/>
          <p:cNvSpPr txBox="1">
            <a:spLocks noGrp="1"/>
          </p:cNvSpPr>
          <p:nvPr>
            <p:ph type="sldNum" sz="quarter" idx="4294967295"/>
          </p:nvPr>
        </p:nvSpPr>
        <p:spPr>
          <a:xfrm>
            <a:off x="8257754" y="6185129"/>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93</a:t>
            </a:fld>
            <a:endParaRPr/>
          </a:p>
        </p:txBody>
      </p:sp>
      <p:sp>
        <p:nvSpPr>
          <p:cNvPr id="2387" name="Contributions welcome for the follow-ups: Vol. 102 + Vol. 104 + etc…"/>
          <p:cNvSpPr txBox="1"/>
          <p:nvPr/>
        </p:nvSpPr>
        <p:spPr>
          <a:xfrm>
            <a:off x="579119" y="5711826"/>
            <a:ext cx="8747761" cy="3077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400">
                <a:latin typeface="Arial"/>
                <a:ea typeface="Arial"/>
                <a:cs typeface="Arial"/>
                <a:sym typeface="Arial"/>
              </a:defRPr>
            </a:lvl1pPr>
          </a:lstStyle>
          <a:p>
            <a:r>
              <a:rPr dirty="0"/>
              <a:t>Contributions welcome for the follow-ups: Vol. 102 + Vol. 104 + </a:t>
            </a:r>
            <a:r>
              <a:rPr lang="en-US" dirty="0"/>
              <a:t>Vol.126 + </a:t>
            </a:r>
            <a:r>
              <a:rPr lang="en-US" dirty="0" err="1"/>
              <a:t>etc</a:t>
            </a:r>
            <a:r>
              <a:rPr dirty="0"/>
              <a:t>…</a:t>
            </a:r>
          </a:p>
        </p:txBody>
      </p:sp>
    </p:spTree>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9" name="An Original Book Covering the Essence"/>
          <p:cNvSpPr txBox="1">
            <a:spLocks noGrp="1"/>
          </p:cNvSpPr>
          <p:nvPr>
            <p:ph type="title" idx="4294967295"/>
          </p:nvPr>
        </p:nvSpPr>
        <p:spPr>
          <a:xfrm>
            <a:off x="457200" y="274637"/>
            <a:ext cx="8229600" cy="1143001"/>
          </a:xfrm>
          <a:prstGeom prst="rect">
            <a:avLst/>
          </a:prstGeom>
        </p:spPr>
        <p:txBody>
          <a:bodyPr lIns="45718" tIns="45718" rIns="45718" bIns="45718"/>
          <a:lstStyle>
            <a:lvl1pPr defTabSz="457200">
              <a:defRPr sz="4000"/>
            </a:lvl1pPr>
          </a:lstStyle>
          <a:p>
            <a:r>
              <a:t>An Original Book Covering the Essence</a:t>
            </a:r>
          </a:p>
        </p:txBody>
      </p:sp>
      <p:sp>
        <p:nvSpPr>
          <p:cNvPr id="2390" name="http://www.amazon.com/Guide-DataFlow-Supercomputing-Concepts-Communications/dp/3319162284…"/>
          <p:cNvSpPr txBox="1"/>
          <p:nvPr/>
        </p:nvSpPr>
        <p:spPr>
          <a:xfrm>
            <a:off x="426718" y="2286000"/>
            <a:ext cx="5699764" cy="10254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273050" indent="-273050" defTabSz="457200">
              <a:spcBef>
                <a:spcPts val="300"/>
              </a:spcBef>
              <a:buSzPct val="100000"/>
              <a:buFont typeface="Arial"/>
              <a:buChar char="❑"/>
              <a:defRPr sz="1400">
                <a:latin typeface="Arial"/>
                <a:ea typeface="Arial"/>
                <a:cs typeface="Arial"/>
                <a:sym typeface="Arial"/>
              </a:defRPr>
            </a:pPr>
            <a:r>
              <a:t> </a:t>
            </a:r>
            <a:r>
              <a:rPr u="sng">
                <a:solidFill>
                  <a:srgbClr val="0000FF"/>
                </a:solidFill>
                <a:uFill>
                  <a:solidFill>
                    <a:srgbClr val="0000FF"/>
                  </a:solidFill>
                </a:uFill>
                <a:hlinkClick r:id="rId2"/>
              </a:rPr>
              <a:t>http://www.amazon.com/Guide-DataFlow-Supercomputing-Concepts-Communications/dp/3319162284</a:t>
            </a:r>
          </a:p>
          <a:p>
            <a:pPr marL="273050" indent="-273050" defTabSz="457200">
              <a:spcBef>
                <a:spcPts val="700"/>
              </a:spcBef>
              <a:buSzPct val="100000"/>
              <a:buFont typeface="Arial"/>
              <a:buChar char="❑"/>
              <a:defRPr sz="1400" u="sng">
                <a:solidFill>
                  <a:srgbClr val="0000FF"/>
                </a:solidFill>
                <a:uFill>
                  <a:solidFill>
                    <a:srgbClr val="0000FF"/>
                  </a:solidFill>
                </a:uFill>
                <a:latin typeface="Arial"/>
                <a:ea typeface="Arial"/>
                <a:cs typeface="Arial"/>
                <a:sym typeface="Arial"/>
              </a:defRPr>
            </a:pPr>
            <a:endParaRPr/>
          </a:p>
          <a:p>
            <a:pPr marL="273050" indent="-273050" defTabSz="457200">
              <a:spcBef>
                <a:spcPts val="300"/>
              </a:spcBef>
              <a:buSzPct val="100000"/>
              <a:buFont typeface="Arial"/>
              <a:buChar char="❑"/>
              <a:defRPr sz="1400" u="sng">
                <a:solidFill>
                  <a:srgbClr val="0000FF"/>
                </a:solidFill>
                <a:uFill>
                  <a:solidFill>
                    <a:srgbClr val="0000FF"/>
                  </a:solidFill>
                </a:uFill>
                <a:latin typeface="Arial"/>
                <a:ea typeface="Arial"/>
                <a:cs typeface="Arial"/>
                <a:sym typeface="Arial"/>
              </a:defRPr>
            </a:pPr>
            <a:r>
              <a:rPr>
                <a:hlinkClick r:id="rId3"/>
              </a:rPr>
              <a:t>http://www.springer.com/gp/book/9783319162287</a:t>
            </a:r>
          </a:p>
        </p:txBody>
      </p:sp>
      <p:pic>
        <p:nvPicPr>
          <p:cNvPr id="2391" name="C:\1nenad\index.jpg" descr="C:\1nenad\index.jpg"/>
          <p:cNvPicPr>
            <a:picLocks noChangeAspect="1"/>
          </p:cNvPicPr>
          <p:nvPr/>
        </p:nvPicPr>
        <p:blipFill>
          <a:blip r:embed="rId4" cstate="print">
            <a:extLst/>
          </a:blip>
          <a:stretch>
            <a:fillRect/>
          </a:stretch>
        </p:blipFill>
        <p:spPr>
          <a:xfrm>
            <a:off x="6400800" y="2133600"/>
            <a:ext cx="2133600" cy="3295650"/>
          </a:xfrm>
          <a:prstGeom prst="rect">
            <a:avLst/>
          </a:prstGeom>
          <a:ln w="12700">
            <a:miter lim="400000"/>
          </a:ln>
        </p:spPr>
      </p:pic>
      <p:sp>
        <p:nvSpPr>
          <p:cNvPr id="2392" name="Slide Number"/>
          <p:cNvSpPr txBox="1">
            <a:spLocks noGrp="1"/>
          </p:cNvSpPr>
          <p:nvPr>
            <p:ph type="sldNum" sz="quarter" idx="4294967295"/>
          </p:nvPr>
        </p:nvSpPr>
        <p:spPr>
          <a:xfrm>
            <a:off x="8257754" y="6185129"/>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94</a:t>
            </a:fld>
            <a:endParaRPr/>
          </a:p>
        </p:txBody>
      </p:sp>
      <p:sp>
        <p:nvSpPr>
          <p:cNvPr id="2393" name="The first source to use the term the Feynman Paradigm in contrast with the Von Neumann Paradigm"/>
          <p:cNvSpPr txBox="1"/>
          <p:nvPr/>
        </p:nvSpPr>
        <p:spPr>
          <a:xfrm>
            <a:off x="579119" y="5711826"/>
            <a:ext cx="8747761" cy="288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400">
                <a:latin typeface="Arial"/>
                <a:ea typeface="Arial"/>
                <a:cs typeface="Arial"/>
                <a:sym typeface="Arial"/>
              </a:defRPr>
            </a:lvl1pPr>
          </a:lstStyle>
          <a:p>
            <a:r>
              <a:t>The first source to use the term the Feynman Paradigm in contrast with the Von Neumann Paradigm</a:t>
            </a:r>
          </a:p>
        </p:txBody>
      </p:sp>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5" name="image.png" descr="image.png"/>
          <p:cNvPicPr>
            <a:picLocks noChangeAspect="1"/>
          </p:cNvPicPr>
          <p:nvPr/>
        </p:nvPicPr>
        <p:blipFill>
          <a:blip r:embed="rId2" cstate="print">
            <a:extLst/>
          </a:blip>
          <a:stretch>
            <a:fillRect/>
          </a:stretch>
        </p:blipFill>
        <p:spPr>
          <a:xfrm>
            <a:off x="-6350" y="530225"/>
            <a:ext cx="9144000" cy="5622925"/>
          </a:xfrm>
          <a:prstGeom prst="rect">
            <a:avLst/>
          </a:prstGeom>
          <a:ln w="12700">
            <a:miter lim="400000"/>
          </a:ln>
        </p:spPr>
      </p:pic>
      <p:sp>
        <p:nvSpPr>
          <p:cNvPr id="2396" name="Slide Number"/>
          <p:cNvSpPr txBox="1">
            <a:spLocks noGrp="1"/>
          </p:cNvSpPr>
          <p:nvPr>
            <p:ph type="sldNum" sz="quarter" idx="4294967295"/>
          </p:nvPr>
        </p:nvSpPr>
        <p:spPr>
          <a:xfrm>
            <a:off x="8257754" y="6185129"/>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95</a:t>
            </a:fld>
            <a:endParaRPr/>
          </a:p>
        </p:txBody>
      </p:sp>
      <p:sp>
        <p:nvSpPr>
          <p:cNvPr id="2397" name="Alibaba recently did the same!"/>
          <p:cNvSpPr txBox="1"/>
          <p:nvPr/>
        </p:nvSpPr>
        <p:spPr>
          <a:xfrm>
            <a:off x="1104580" y="6151562"/>
            <a:ext cx="3957614" cy="3875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defRPr sz="2100" b="1">
                <a:solidFill>
                  <a:srgbClr val="FF0000"/>
                </a:solidFill>
                <a:latin typeface="Arial"/>
                <a:ea typeface="Arial"/>
                <a:cs typeface="Arial"/>
                <a:sym typeface="Arial"/>
              </a:defRPr>
            </a:lvl1pPr>
          </a:lstStyle>
          <a:p>
            <a:r>
              <a:t>Alibaba recently did the same!</a:t>
            </a:r>
          </a:p>
        </p:txBody>
      </p:sp>
    </p:spTree>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9" name="Slide Number"/>
          <p:cNvSpPr txBox="1">
            <a:spLocks noGrp="1"/>
          </p:cNvSpPr>
          <p:nvPr>
            <p:ph type="sldNum" sz="quarter" idx="4294967295"/>
          </p:nvPr>
        </p:nvSpPr>
        <p:spPr>
          <a:xfrm>
            <a:off x="8257754" y="6185129"/>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96</a:t>
            </a:fld>
            <a:endParaRPr/>
          </a:p>
        </p:txBody>
      </p:sp>
      <p:pic>
        <p:nvPicPr>
          <p:cNvPr id="2400" name="C:\Users\nenadko\Documents\newelectronics.png" descr="C:\Users\nenadko\Documents\newelectronics.png"/>
          <p:cNvPicPr>
            <a:picLocks noChangeAspect="1"/>
          </p:cNvPicPr>
          <p:nvPr/>
        </p:nvPicPr>
        <p:blipFill>
          <a:blip r:embed="rId2" cstate="print">
            <a:extLst/>
          </a:blip>
          <a:stretch>
            <a:fillRect/>
          </a:stretch>
        </p:blipFill>
        <p:spPr>
          <a:xfrm>
            <a:off x="609600" y="152400"/>
            <a:ext cx="7640640" cy="6507165"/>
          </a:xfrm>
          <a:prstGeom prst="rect">
            <a:avLst/>
          </a:prstGeom>
          <a:ln w="12700">
            <a:miter lim="400000"/>
          </a:ln>
        </p:spPr>
      </p:pic>
      <p:sp>
        <p:nvSpPr>
          <p:cNvPr id="2401" name="Intel says logic is faster than GPUs"/>
          <p:cNvSpPr txBox="1"/>
          <p:nvPr/>
        </p:nvSpPr>
        <p:spPr>
          <a:xfrm>
            <a:off x="2280920" y="584201"/>
            <a:ext cx="6131626" cy="4862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defRPr sz="2800" b="1">
                <a:solidFill>
                  <a:srgbClr val="C00000"/>
                </a:solidFill>
                <a:latin typeface="Arial"/>
                <a:ea typeface="Arial"/>
                <a:cs typeface="Arial"/>
                <a:sym typeface="Arial"/>
              </a:defRPr>
            </a:lvl1pPr>
          </a:lstStyle>
          <a:p>
            <a:r>
              <a:t>Intel says logic is faster than GPUs </a:t>
            </a:r>
          </a:p>
        </p:txBody>
      </p:sp>
      <p:sp>
        <p:nvSpPr>
          <p:cNvPr id="2402" name="Alibaba recently claimed the same!"/>
          <p:cNvSpPr txBox="1"/>
          <p:nvPr/>
        </p:nvSpPr>
        <p:spPr>
          <a:xfrm>
            <a:off x="2865119" y="1828800"/>
            <a:ext cx="6033177" cy="4862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defRPr sz="2800" b="1">
                <a:solidFill>
                  <a:srgbClr val="C00000"/>
                </a:solidFill>
                <a:latin typeface="Arial"/>
                <a:ea typeface="Arial"/>
                <a:cs typeface="Arial"/>
                <a:sym typeface="Arial"/>
              </a:defRPr>
            </a:lvl1pPr>
          </a:lstStyle>
          <a:p>
            <a:r>
              <a:t>Alibaba recently claimed the same!</a:t>
            </a:r>
          </a:p>
        </p:txBody>
      </p:sp>
      <p:pic>
        <p:nvPicPr>
          <p:cNvPr id="2403" name="image.png" descr="image.png"/>
          <p:cNvPicPr>
            <a:picLocks noChangeAspect="1"/>
          </p:cNvPicPr>
          <p:nvPr/>
        </p:nvPicPr>
        <p:blipFill>
          <a:blip r:embed="rId3" cstate="print">
            <a:extLst/>
          </a:blip>
          <a:stretch>
            <a:fillRect/>
          </a:stretch>
        </p:blipFill>
        <p:spPr>
          <a:xfrm>
            <a:off x="6405562" y="2300285"/>
            <a:ext cx="2563815" cy="1101728"/>
          </a:xfrm>
          <a:prstGeom prst="rect">
            <a:avLst/>
          </a:prstGeom>
          <a:ln w="12700">
            <a:miter lim="400000"/>
          </a:ln>
        </p:spPr>
      </p:pic>
      <p:pic>
        <p:nvPicPr>
          <p:cNvPr id="2404" name="image.png" descr="image.png"/>
          <p:cNvPicPr>
            <a:picLocks noChangeAspect="1"/>
          </p:cNvPicPr>
          <p:nvPr/>
        </p:nvPicPr>
        <p:blipFill>
          <a:blip r:embed="rId4" cstate="print">
            <a:extLst/>
          </a:blip>
          <a:stretch>
            <a:fillRect/>
          </a:stretch>
        </p:blipFill>
        <p:spPr>
          <a:xfrm>
            <a:off x="6991350" y="6475412"/>
            <a:ext cx="1162050" cy="276228"/>
          </a:xfrm>
          <a:prstGeom prst="rect">
            <a:avLst/>
          </a:prstGeom>
          <a:ln w="12700">
            <a:miter lim="400000"/>
          </a:ln>
        </p:spPr>
      </p:pic>
    </p:spTree>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 name="QoL"/>
          <p:cNvSpPr txBox="1">
            <a:spLocks noGrp="1"/>
          </p:cNvSpPr>
          <p:nvPr>
            <p:ph type="title" idx="4294967295"/>
          </p:nvPr>
        </p:nvSpPr>
        <p:spPr>
          <a:xfrm>
            <a:off x="457200" y="152398"/>
            <a:ext cx="8229600" cy="1143004"/>
          </a:xfrm>
          <a:prstGeom prst="rect">
            <a:avLst/>
          </a:prstGeom>
        </p:spPr>
        <p:txBody>
          <a:bodyPr lIns="45718" tIns="45718" rIns="45718" bIns="45718"/>
          <a:lstStyle>
            <a:lvl1pPr defTabSz="457200"/>
          </a:lstStyle>
          <a:p>
            <a:r>
              <a:t>QoL</a:t>
            </a:r>
          </a:p>
        </p:txBody>
      </p:sp>
      <p:sp>
        <p:nvSpPr>
          <p:cNvPr id="2407" name="Maxeler is one of the Top 10 HPC projects to impact QoL in the World :)  Scientific Computing [www.scientificcomputing.com/articles/2014/11]  by  Don Johnson  of  Lawrence Livermore National Labs [editor@ScientificComputing.com]"/>
          <p:cNvSpPr txBox="1"/>
          <p:nvPr/>
        </p:nvSpPr>
        <p:spPr>
          <a:xfrm>
            <a:off x="426719" y="1295400"/>
            <a:ext cx="8366760" cy="51803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273050" indent="-273050" defTabSz="457200">
              <a:spcBef>
                <a:spcPts val="500"/>
              </a:spcBef>
              <a:defRPr sz="2400"/>
            </a:pPr>
            <a:r>
              <a:t>	Maxeler is one of the Top 10 HPC projects</a:t>
            </a:r>
            <a:br/>
            <a:r>
              <a:t>to impact QoL in the World :)</a:t>
            </a:r>
            <a:br/>
            <a:br/>
            <a:r>
              <a:t>Scientific Computing</a:t>
            </a:r>
            <a:br/>
            <a:r>
              <a:t>[</a:t>
            </a:r>
            <a:r>
              <a:rPr u="sng">
                <a:solidFill>
                  <a:srgbClr val="0000FF"/>
                </a:solidFill>
                <a:uFill>
                  <a:solidFill>
                    <a:srgbClr val="0000FF"/>
                  </a:solidFill>
                </a:uFill>
                <a:hlinkClick r:id="rId2"/>
              </a:rPr>
              <a:t>www.scientificcomputing.com/articles/2014/11</a:t>
            </a:r>
            <a:r>
              <a:t>]</a:t>
            </a:r>
            <a:br/>
            <a:br/>
            <a:r>
              <a:t>by</a:t>
            </a:r>
            <a:br/>
            <a:br/>
            <a:r>
              <a:t>Don Johnson</a:t>
            </a:r>
            <a:br/>
            <a:br/>
            <a:r>
              <a:t>of</a:t>
            </a:r>
            <a:br/>
            <a:br/>
            <a:r>
              <a:t>Lawrence Livermore National Labs</a:t>
            </a:r>
            <a:br/>
            <a:r>
              <a:t>[editor@ScientificComputing.com]</a:t>
            </a:r>
          </a:p>
        </p:txBody>
      </p:sp>
      <p:sp>
        <p:nvSpPr>
          <p:cNvPr id="2408" name="Slide Number"/>
          <p:cNvSpPr txBox="1">
            <a:spLocks noGrp="1"/>
          </p:cNvSpPr>
          <p:nvPr>
            <p:ph type="sldNum" sz="quarter" idx="4294967295"/>
          </p:nvPr>
        </p:nvSpPr>
        <p:spPr>
          <a:xfrm>
            <a:off x="8257754" y="6185129"/>
            <a:ext cx="307337" cy="3454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t"/>
          <a:lstStyle>
            <a:lvl1pPr algn="l">
              <a:defRPr sz="1600">
                <a:solidFill>
                  <a:srgbClr val="000000"/>
                </a:solidFill>
                <a:latin typeface="Constantia"/>
                <a:ea typeface="Constantia"/>
                <a:cs typeface="Constantia"/>
                <a:sym typeface="Constantia"/>
              </a:defRPr>
            </a:lvl1pPr>
          </a:lstStyle>
          <a:p>
            <a:fld id="{86CB4B4D-7CA3-9044-876B-883B54F8677D}" type="slidenum">
              <a:rPr/>
              <a:pPr/>
              <a:t>97</a:t>
            </a:fld>
            <a:endParaRPr/>
          </a:p>
        </p:txBody>
      </p:sp>
    </p:spTree>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0" name="C:\1nenad\ireland-fields-sky-clouds.jpg" descr="C:\1nenad\ireland-fields-sky-clouds.jpg"/>
          <p:cNvPicPr>
            <a:picLocks noChangeAspect="1"/>
          </p:cNvPicPr>
          <p:nvPr/>
        </p:nvPicPr>
        <p:blipFill>
          <a:blip r:embed="rId2" cstate="print">
            <a:extLst/>
          </a:blip>
          <a:stretch>
            <a:fillRect/>
          </a:stretch>
        </p:blipFill>
        <p:spPr>
          <a:xfrm>
            <a:off x="1447800" y="1295400"/>
            <a:ext cx="6502400" cy="4876800"/>
          </a:xfrm>
          <a:prstGeom prst="rect">
            <a:avLst/>
          </a:prstGeom>
          <a:ln w="12700">
            <a:miter lim="400000"/>
          </a:ln>
        </p:spPr>
      </p:pic>
      <p:sp>
        <p:nvSpPr>
          <p:cNvPr id="2411" name="How About QoL?"/>
          <p:cNvSpPr txBox="1">
            <a:spLocks noGrp="1"/>
          </p:cNvSpPr>
          <p:nvPr>
            <p:ph type="title" idx="4294967295"/>
          </p:nvPr>
        </p:nvSpPr>
        <p:spPr>
          <a:xfrm>
            <a:off x="457200" y="274637"/>
            <a:ext cx="8229600" cy="1143001"/>
          </a:xfrm>
          <a:prstGeom prst="rect">
            <a:avLst/>
          </a:prstGeom>
        </p:spPr>
        <p:txBody>
          <a:bodyPr lIns="45718" tIns="45718" rIns="45718" bIns="45718"/>
          <a:lstStyle>
            <a:lvl1pPr defTabSz="457200"/>
          </a:lstStyle>
          <a:p>
            <a:r>
              <a:t>How About QoL?</a:t>
            </a:r>
          </a:p>
        </p:txBody>
      </p:sp>
      <p:pic>
        <p:nvPicPr>
          <p:cNvPr id="2412" name="C:\1nenad\Widnes_Smoke.jpg" descr="C:\1nenad\Widnes_Smoke.jpg"/>
          <p:cNvPicPr>
            <a:picLocks noChangeAspect="1"/>
          </p:cNvPicPr>
          <p:nvPr/>
        </p:nvPicPr>
        <p:blipFill>
          <a:blip r:embed="rId3" cstate="print">
            <a:extLst/>
          </a:blip>
          <a:stretch>
            <a:fillRect/>
          </a:stretch>
        </p:blipFill>
        <p:spPr>
          <a:xfrm>
            <a:off x="177800" y="1270000"/>
            <a:ext cx="8763000" cy="4951413"/>
          </a:xfrm>
          <a:prstGeom prst="rect">
            <a:avLst/>
          </a:prstGeom>
          <a:ln w="12700">
            <a:miter lim="400000"/>
          </a:ln>
        </p:spPr>
      </p:pic>
      <p:sp>
        <p:nvSpPr>
          <p:cNvPr id="2413" name="Slide Number"/>
          <p:cNvSpPr txBox="1">
            <a:spLocks noGrp="1"/>
          </p:cNvSpPr>
          <p:nvPr>
            <p:ph type="sldNum" sz="quarter" idx="4294967295"/>
          </p:nvPr>
        </p:nvSpPr>
        <p:spPr>
          <a:xfrm>
            <a:off x="8746522" y="6344872"/>
            <a:ext cx="273653" cy="26425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lvl1pPr>
              <a:defRPr>
                <a:solidFill>
                  <a:srgbClr val="000000"/>
                </a:solidFill>
                <a:latin typeface="Arial"/>
                <a:ea typeface="Arial"/>
                <a:cs typeface="Arial"/>
                <a:sym typeface="Arial"/>
              </a:defRPr>
            </a:lvl1pPr>
          </a:lstStyle>
          <a:p>
            <a:fld id="{86CB4B4D-7CA3-9044-876B-883B54F8677D}" type="slidenum">
              <a:rPr/>
              <a:pPr/>
              <a:t>98</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iterate>
                                    <p:tmAbs val="0"/>
                                  </p:iterate>
                                  <p:childTnLst>
                                    <p:set>
                                      <p:cBhvr>
                                        <p:cTn id="6" fill="hold"/>
                                        <p:tgtEl>
                                          <p:spTgt spid="2412"/>
                                        </p:tgtEl>
                                        <p:attrNameLst>
                                          <p:attrName>style.visibility</p:attrName>
                                        </p:attrNameLst>
                                      </p:cBhvr>
                                      <p:to>
                                        <p:strVal val="visible"/>
                                      </p:to>
                                    </p:set>
                                    <p:animEffect transition="in" filter="blinds(horizontal)">
                                      <p:cBhvr>
                                        <p:cTn id="7" dur="2000"/>
                                        <p:tgtEl>
                                          <p:spTgt spid="2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2" grpId="1" animBg="1" advAuto="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5" name="DataFlow"/>
          <p:cNvSpPr txBox="1">
            <a:spLocks noGrp="1"/>
          </p:cNvSpPr>
          <p:nvPr>
            <p:ph type="title" idx="4294967295"/>
          </p:nvPr>
        </p:nvSpPr>
        <p:spPr>
          <a:xfrm>
            <a:off x="457200" y="274637"/>
            <a:ext cx="8229600" cy="1143001"/>
          </a:xfrm>
          <a:prstGeom prst="rect">
            <a:avLst/>
          </a:prstGeom>
        </p:spPr>
        <p:txBody>
          <a:bodyPr lIns="45718" tIns="45718" rIns="45718" bIns="45718"/>
          <a:lstStyle>
            <a:lvl1pPr defTabSz="457200">
              <a:defRPr sz="6000" b="1"/>
            </a:lvl1pPr>
          </a:lstStyle>
          <a:p>
            <a:r>
              <a:t>DataFlow</a:t>
            </a:r>
          </a:p>
        </p:txBody>
      </p:sp>
      <p:sp>
        <p:nvSpPr>
          <p:cNvPr id="2416" name="SW"/>
          <p:cNvSpPr txBox="1"/>
          <p:nvPr/>
        </p:nvSpPr>
        <p:spPr>
          <a:xfrm>
            <a:off x="2590800" y="1601787"/>
            <a:ext cx="3886200" cy="1241779"/>
          </a:xfrm>
          <a:prstGeom prst="rect">
            <a:avLst/>
          </a:prstGeom>
          <a:solidFill>
            <a:schemeClr val="accent2"/>
          </a:solidFill>
          <a:ln w="38100">
            <a:solidFill>
              <a:srgbClr val="FFFFFF"/>
            </a:solidFill>
          </a:ln>
          <a:effectLst>
            <a:outerShdw blurRad="38100" dist="20000" dir="5400000" rotWithShape="0">
              <a:srgbClr val="000000">
                <a:alpha val="37998"/>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ctr" defTabSz="457200">
              <a:defRPr sz="8800">
                <a:solidFill>
                  <a:srgbClr val="FFFFFF"/>
                </a:solidFill>
              </a:defRPr>
            </a:lvl1pPr>
          </a:lstStyle>
          <a:p>
            <a:r>
              <a:t>SW</a:t>
            </a:r>
          </a:p>
        </p:txBody>
      </p:sp>
      <p:sp>
        <p:nvSpPr>
          <p:cNvPr id="2417" name="HW"/>
          <p:cNvSpPr txBox="1"/>
          <p:nvPr/>
        </p:nvSpPr>
        <p:spPr>
          <a:xfrm>
            <a:off x="2590800" y="3125785"/>
            <a:ext cx="3886200" cy="1229080"/>
          </a:xfrm>
          <a:prstGeom prst="rect">
            <a:avLst/>
          </a:prstGeom>
          <a:solidFill>
            <a:schemeClr val="accent1"/>
          </a:solidFill>
          <a:ln w="25400">
            <a:solidFill>
              <a:srgbClr val="385D8A"/>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ctr" defTabSz="457200">
              <a:defRPr sz="8800">
                <a:solidFill>
                  <a:srgbClr val="FFFFFF"/>
                </a:solidFill>
              </a:defRPr>
            </a:lvl1pPr>
          </a:lstStyle>
          <a:p>
            <a:r>
              <a:t>HW</a:t>
            </a:r>
          </a:p>
        </p:txBody>
      </p:sp>
      <p:sp>
        <p:nvSpPr>
          <p:cNvPr id="2418" name="AW"/>
          <p:cNvSpPr txBox="1"/>
          <p:nvPr/>
        </p:nvSpPr>
        <p:spPr>
          <a:xfrm>
            <a:off x="2590800" y="4649787"/>
            <a:ext cx="3886200" cy="1229079"/>
          </a:xfrm>
          <a:prstGeom prst="rect">
            <a:avLst/>
          </a:prstGeom>
          <a:solidFill>
            <a:srgbClr val="FFFFFF"/>
          </a:solidFill>
          <a:ln w="25400">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ctr" defTabSz="457200">
              <a:defRPr sz="8800"/>
            </a:lvl1pPr>
          </a:lstStyle>
          <a:p>
            <a:r>
              <a:t>AW</a:t>
            </a:r>
          </a:p>
        </p:txBody>
      </p:sp>
      <p:sp>
        <p:nvSpPr>
          <p:cNvPr id="2419" name="Slide Number"/>
          <p:cNvSpPr txBox="1">
            <a:spLocks noGrp="1"/>
          </p:cNvSpPr>
          <p:nvPr>
            <p:ph type="sldNum" sz="quarter" idx="4294967295"/>
          </p:nvPr>
        </p:nvSpPr>
        <p:spPr>
          <a:xfrm>
            <a:off x="8763637" y="6263005"/>
            <a:ext cx="256537" cy="2946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lvl1pPr>
              <a:defRPr>
                <a:solidFill>
                  <a:srgbClr val="1F497D"/>
                </a:solidFill>
                <a:latin typeface="Constantia"/>
                <a:ea typeface="Constantia"/>
                <a:cs typeface="Constantia"/>
                <a:sym typeface="Constantia"/>
              </a:defRPr>
            </a:lvl1pPr>
          </a:lstStyle>
          <a:p>
            <a:fld id="{86CB4B4D-7CA3-9044-876B-883B54F8677D}" type="slidenum">
              <a:rPr/>
              <a:pPr/>
              <a:t>99</a:t>
            </a:fld>
            <a:endParaRPr/>
          </a:p>
        </p:txBody>
      </p:sp>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274</TotalTime>
  <Words>4587</Words>
  <Application>Microsoft Office PowerPoint</Application>
  <PresentationFormat>Widescreen</PresentationFormat>
  <Paragraphs>1094</Paragraphs>
  <Slides>202</Slides>
  <Notes>5</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2</vt:i4>
      </vt:variant>
      <vt:variant>
        <vt:lpstr>Slide Titles</vt:lpstr>
      </vt:variant>
      <vt:variant>
        <vt:i4>202</vt:i4>
      </vt:variant>
    </vt:vector>
  </HeadingPairs>
  <TitlesOfParts>
    <vt:vector size="219" baseType="lpstr">
      <vt:lpstr>Arial</vt:lpstr>
      <vt:lpstr>Calibri</vt:lpstr>
      <vt:lpstr>Calibri Light</vt:lpstr>
      <vt:lpstr>Constantia</vt:lpstr>
      <vt:lpstr>DejaVu Sans</vt:lpstr>
      <vt:lpstr>Helvetica</vt:lpstr>
      <vt:lpstr>Lucida Sans Unicode</vt:lpstr>
      <vt:lpstr>Noto Sans CJK SC</vt:lpstr>
      <vt:lpstr>Symbol</vt:lpstr>
      <vt:lpstr>Tahoma</vt:lpstr>
      <vt:lpstr>Tahoma Bold</vt:lpstr>
      <vt:lpstr>Times New Roman</vt:lpstr>
      <vt:lpstr>Trebuchet MS</vt:lpstr>
      <vt:lpstr>Wingdings</vt:lpstr>
      <vt:lpstr>Office Theme</vt:lpstr>
      <vt:lpstr>Document</vt:lpstr>
      <vt:lpstr>Visio</vt:lpstr>
      <vt:lpstr> The  Ultimate SuperComputer-on-a-Chip  for  Massive Big Data and Highly Iterative Algorithms</vt:lpstr>
      <vt:lpstr>The Flynn's Classification of Computer Systems:</vt:lpstr>
      <vt:lpstr>Early 80s: DARPA's First GaAs Microprocessor (SISD)</vt:lpstr>
      <vt:lpstr>Mid 80s: DARPA's First GaAs Systolic Array 4096 (SIMD)</vt:lpstr>
      <vt:lpstr>Late 80s: The AeroSpace Fourier Transform Engine (MISD)</vt:lpstr>
      <vt:lpstr>End 80s: The NCR Vertical Migration Engine (MIMD)</vt:lpstr>
      <vt:lpstr>ControlFlow: Inherent Characteristics Represent Limitations</vt:lpstr>
      <vt:lpstr>DataFlow: New Paradigms Badly Needed,      NOT to Substitute,      BUT to Supplement!</vt:lpstr>
      <vt:lpstr>Conclusion: Synergy of ControlFlow and DataFlow</vt:lpstr>
      <vt:lpstr>The Optimal Architecture</vt:lpstr>
      <vt:lpstr>Optimal Distribution of Transistor Budget</vt:lpstr>
      <vt:lpstr>PowerPoint Presentation</vt:lpstr>
      <vt:lpstr>Past Experiences:  MultiCore</vt:lpstr>
      <vt:lpstr>Past Experiences:  ManyCore</vt:lpstr>
      <vt:lpstr>Past Experiences:  SystolicArrays</vt:lpstr>
      <vt:lpstr>Past Experiences:  ExecutionFlow</vt:lpstr>
      <vt:lpstr>PowerPoint Presentation</vt:lpstr>
      <vt:lpstr>PowerPoint Presentation</vt:lpstr>
      <vt:lpstr>Current Research: </vt:lpstr>
      <vt:lpstr>Handbook of Research  on Methodologies and Applications of Supercomputing</vt:lpstr>
      <vt:lpstr>PowerPoint Presentation</vt:lpstr>
      <vt:lpstr>PowerPoint Presentation</vt:lpstr>
      <vt:lpstr>Reviews and Testimonials of 8 Nobel Laureates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Power Challenge</vt:lpstr>
      <vt:lpstr>The Maxeler Technology Vision: MultiScale DataFlow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Publications of Interest for NanoAcceleration</vt:lpstr>
      <vt:lpstr>Feynman</vt:lpstr>
      <vt:lpstr>Prigogine</vt:lpstr>
      <vt:lpstr>Kahneman</vt:lpstr>
      <vt:lpstr>Hunt</vt:lpstr>
      <vt:lpstr>PowerPoint Presentation</vt:lpstr>
      <vt:lpstr>PowerPoint Presentation</vt:lpstr>
      <vt:lpstr>Essence: Feynman Enabled by Prigogine</vt:lpstr>
      <vt:lpstr>Essence: Feynman</vt:lpstr>
      <vt:lpstr>Essence: Feynman</vt:lpstr>
      <vt:lpstr>PowerPoint Presentation</vt:lpstr>
      <vt:lpstr>PowerPoint Presentation</vt:lpstr>
      <vt:lpstr>PowerPoint Presentation</vt:lpstr>
      <vt:lpstr>PowerPoint Presentation</vt:lpstr>
      <vt:lpstr>Maxeler Dataflow Appliance </vt:lpstr>
      <vt:lpstr>PowerPoint Presentation</vt:lpstr>
      <vt:lpstr>PowerPoint Presentation</vt:lpstr>
      <vt:lpstr>PowerPoint Presentation</vt:lpstr>
      <vt:lpstr>PowerPoint Presentation</vt:lpstr>
      <vt:lpstr>PowerPoint Presentation</vt:lpstr>
      <vt:lpstr>PowerPoint Presentation</vt:lpstr>
      <vt:lpstr>Seismic Imaging</vt:lpstr>
      <vt:lpstr>PowerPoint Presentation</vt:lpstr>
      <vt:lpstr>PowerPoint Presentation</vt:lpstr>
      <vt:lpstr>PowerPoint Presentation</vt:lpstr>
      <vt:lpstr>Weather and Climate Models: Precision</vt:lpstr>
      <vt:lpstr>Maxeler Running Smith Waterman</vt:lpstr>
      <vt:lpstr>PowerPoint Presentation</vt:lpstr>
      <vt:lpstr> Analysis of the Tensor Calculus Operations on DataFlow (PhD Thesis by Miloš Kotlar, on DataFlow-based Machine Learning) </vt:lpstr>
      <vt:lpstr> Conditions for the Y-Chart-Based “Kernelization” of Loops @ML (PhD Thesis by Nenad Korolija, on the Mapping of Algorithms onto DataFlow)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MultiCore</vt:lpstr>
      <vt:lpstr>ManyCore</vt:lpstr>
      <vt:lpstr>DataFlow</vt:lpstr>
      <vt:lpstr>DataFlow</vt:lpstr>
      <vt:lpstr>DataFlow</vt:lpstr>
      <vt:lpstr>DataFlow</vt:lpstr>
      <vt:lpstr>An Edited Book Covering the Applications</vt:lpstr>
      <vt:lpstr>An Original Book Covering the Essence</vt:lpstr>
      <vt:lpstr>PowerPoint Presentation</vt:lpstr>
      <vt:lpstr>PowerPoint Presentation</vt:lpstr>
      <vt:lpstr>QoL</vt:lpstr>
      <vt:lpstr>How About QoL?</vt:lpstr>
      <vt:lpstr>DataFlow</vt:lpstr>
      <vt:lpstr>Essence of the Paradigm:</vt:lpstr>
      <vt:lpstr>Why is DataFlow so Much Faster?</vt:lpstr>
      <vt:lpstr>Why are Electricity Bills so Small?</vt:lpstr>
      <vt:lpstr>Why is the Cubic Foot so Small?</vt:lpstr>
      <vt:lpstr>Why is the Precision Better?</vt:lpstr>
      <vt:lpstr>PowerPoint Presentation</vt:lpstr>
      <vt:lpstr>PowerPoint Presentation</vt:lpstr>
      <vt:lpstr>PowerPoint Presentation</vt:lpstr>
      <vt:lpstr>PowerPoint Presentation</vt:lpstr>
      <vt:lpstr>BQCD on a Dataflow Computer</vt:lpstr>
      <vt:lpstr>Maxeler QCD - Deployment</vt:lpstr>
      <vt:lpstr>Maxeler QCD on Amazon EC2 F1</vt:lpstr>
      <vt:lpstr>QCD Demo</vt:lpstr>
      <vt:lpstr>QCD Demo</vt:lpstr>
      <vt:lpstr>PowerPoint Presentation</vt:lpstr>
      <vt:lpstr>PowerPoint Presentation</vt:lpstr>
      <vt:lpstr>PowerPoint Presentation</vt:lpstr>
      <vt:lpstr>Design of an SIMD Multimicroprocessor for RCA</vt:lpstr>
      <vt:lpstr>PowerPoint Presentation</vt:lpstr>
      <vt:lpstr>PowerPoint Presentation</vt:lpstr>
      <vt:lpstr>PowerPoint Presentation</vt:lpstr>
      <vt:lpstr>PowerPoint Presentation</vt:lpstr>
      <vt:lpstr>PowerPoint Presentation</vt:lpstr>
      <vt:lpstr>Veljko Milutinović</vt:lpstr>
      <vt:lpstr>World Top Foundries  in VLSI for SuperComputing</vt:lpstr>
      <vt:lpstr>World Top Foundries  in VLSI for SuperComputing</vt:lpstr>
      <vt:lpstr>World Top Foundries  in VLSI for SuperComputing</vt:lpstr>
      <vt:lpstr>World Top Foundries  in VLSI for SuperComputing</vt:lpstr>
      <vt:lpstr>World Top Foundries  in VLSI for SuperComputing</vt:lpstr>
      <vt:lpstr>World Top Foundries  in VLSI for SuperComputing</vt:lpstr>
      <vt:lpstr>World Top Foundries  in VLSI for SuperComputing</vt:lpstr>
      <vt:lpstr>World Top Foundries  in VLSI for SuperComputing</vt:lpstr>
      <vt:lpstr>World Top Foundries  in VLSI for SuperComputing</vt:lpstr>
      <vt:lpstr>World Top Foundries  in VLSI for SuperComputing</vt:lpstr>
      <vt:lpstr>World Top Foundries  in VLSI for SuperComputing</vt:lpstr>
      <vt:lpstr>World Top Foundries  in VLSI for SuperComputing</vt:lpstr>
      <vt:lpstr>Who works here? </vt:lpstr>
      <vt:lpstr>The Holistic Foundry (R&amp;DFab) in VLSI for SuperComputing</vt:lpstr>
      <vt:lpstr>The Holistic Foundry (R&amp;DFab) in VLSI for SuperComputing</vt:lpstr>
      <vt:lpstr>The Holistic Foundry (R&amp;DFab) in VLSI for SuperComputing</vt:lpstr>
      <vt:lpstr>Contents:  From Algorithms to Masks</vt:lpstr>
      <vt:lpstr>VLSI for ControlFlow SuperComputing </vt:lpstr>
      <vt:lpstr>PowerPoint Presentation</vt:lpstr>
      <vt:lpstr>PowerPoint Presentation</vt:lpstr>
      <vt:lpstr>VLSI for DataFlow SuperComputing </vt:lpstr>
      <vt:lpstr>On Flexible DataFlow:</vt:lpstr>
      <vt:lpstr>On Fixed DataFlow:</vt:lpstr>
      <vt:lpstr>VLSI for WirelessFlow SuperComputing </vt:lpstr>
      <vt:lpstr>PowerPoint Presentation</vt:lpstr>
      <vt:lpstr>PowerPoint Presentation</vt:lpstr>
      <vt:lpstr>VLSI for Quantum, Molecular, Optical, and Chemical SuperComputing</vt:lpstr>
      <vt:lpstr>Quantum Computing</vt:lpstr>
      <vt:lpstr>Potentials:</vt:lpstr>
      <vt:lpstr>Reality:</vt:lpstr>
      <vt:lpstr>The First Eight Companies  in Quantum Computing:</vt:lpstr>
      <vt:lpstr>Beginnings:</vt:lpstr>
      <vt:lpstr>The Best Quantum Computing Stocks:</vt:lpstr>
      <vt:lpstr>Libraries:</vt:lpstr>
      <vt:lpstr>Tensor Flow Quantum:</vt:lpstr>
      <vt:lpstr>A Programming Example:</vt:lpstr>
      <vt:lpstr>Molecular Computing</vt:lpstr>
      <vt:lpstr>Who invented DNA computing?</vt:lpstr>
      <vt:lpstr>Essence:</vt:lpstr>
      <vt:lpstr>Techniques:</vt:lpstr>
      <vt:lpstr>N.B.:</vt:lpstr>
      <vt:lpstr>Miniaturization:</vt:lpstr>
      <vt:lpstr>Can DNA be programmed?</vt:lpstr>
      <vt:lpstr>How does DNA computing work?</vt:lpstr>
      <vt:lpstr>An Experiment:</vt:lpstr>
      <vt:lpstr>Flexibility:</vt:lpstr>
      <vt:lpstr>Do DNA computers exist?</vt:lpstr>
      <vt:lpstr>PowerPoint Presentation</vt:lpstr>
      <vt:lpstr>Optical Computing</vt:lpstr>
      <vt:lpstr>Essence:</vt:lpstr>
      <vt:lpstr>Applications:</vt:lpstr>
      <vt:lpstr>Techniques:</vt:lpstr>
      <vt:lpstr>Artificial Neural Network  with Optical Components:</vt:lpstr>
      <vt:lpstr>Optical Neural Networks:</vt:lpstr>
      <vt:lpstr>Do Photonic Chips Exist?</vt:lpstr>
      <vt:lpstr>An Application:</vt:lpstr>
      <vt:lpstr>Chemical Computing</vt:lpstr>
      <vt:lpstr>An Example:</vt:lpstr>
      <vt:lpstr>A chemical computer, also called a reaction-diffusion computer:</vt:lpstr>
      <vt:lpstr>Origins:</vt:lpstr>
      <vt:lpstr>Belousov:</vt:lpstr>
      <vt:lpstr>Adamatzky:</vt:lpstr>
      <vt:lpstr>An Implementation:</vt:lpstr>
      <vt:lpstr>European Projects </vt:lpstr>
      <vt:lpstr>USA Projects</vt:lpstr>
      <vt:lpstr>Example Algorithms for Practical Implementations</vt:lpstr>
      <vt:lpstr>SOME PREVIOUS OFFERINGS OF THIS TECH COURSE</vt:lpstr>
      <vt:lpstr>BOTTOM LINE:  BRINGING ADVANCED INDUSTRIAL EXPERIENCE INTO THE CLASSROOM</vt:lpstr>
      <vt:lpstr>BOTTOM LINE:  BRINGING ADVANCED INDUSTRIAL EXPERIENCE INTO THE CLASSROOM</vt:lpstr>
      <vt:lpstr>BOTTOM LINE:  BRINGING ADVANCED INDUSTRIAL EXPERIENCE INTO THE CLASSROOM</vt:lpstr>
      <vt:lpstr>BOTTOM LINE:  BRINGING ADVANCED INDUSTRIAL EXPERIENCE INTO THE CLASSROOM (2)</vt:lpstr>
      <vt:lpstr>BOTTOM LINE:  BRINGING ADVANCED INDUSTRIAL EXPERIENCE INTO THE CLASSROOM (2)</vt:lpstr>
      <vt:lpstr>BOTTOM LINE:  BRINGING ADVANCED INDUSTRIAL EXPERIENCE INTO THE CLASSROOM (2)</vt:lpstr>
      <vt:lpstr>BOTTOM LINE:  BRINGING ADVANCED INDUSTRIAL EXPERIENCE INTO THE CLASSROOM (3)</vt:lpstr>
      <vt:lpstr>BOTTOM LINE:  BRINGING ADVANCED INDUSTRIAL EXPERIENCE INTO THE CLASSROOM (3)</vt:lpstr>
      <vt:lpstr>BOTTOM LINE:  BRINGING ADVANCED INDUSTRIAL EXPERIENCE INTO THE CLASSROOM (3)</vt:lpstr>
      <vt:lpstr>SUGGESTED READINGS: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Ultimate SuperComputer-on-a-Chip  for  Big Data and Machine Learning</dc:title>
  <dc:creator>Nenad Korolija</dc:creator>
  <cp:lastModifiedBy>Nenad Korolija</cp:lastModifiedBy>
  <cp:revision>112</cp:revision>
  <dcterms:modified xsi:type="dcterms:W3CDTF">2023-09-22T06:48:01Z</dcterms:modified>
</cp:coreProperties>
</file>