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tif" ContentType="image/tif"/>
  <Default Extension="tiff" ContentType="image/tiff"/>
  <Default Extension="tmp" ContentType="image/p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4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5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6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7.xml" ContentType="application/vnd.openxmlformats-officedocument.theme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theme/theme8.xml" ContentType="application/vnd.openxmlformats-officedocument.theme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28" r:id="rId1"/>
    <p:sldMasterId id="2147483841" r:id="rId2"/>
    <p:sldMasterId id="2147483854" r:id="rId3"/>
    <p:sldMasterId id="2147483870" r:id="rId4"/>
    <p:sldMasterId id="2147483953" r:id="rId5"/>
    <p:sldMasterId id="2147483997" r:id="rId6"/>
    <p:sldMasterId id="2147484042" r:id="rId7"/>
    <p:sldMasterId id="2147484060" r:id="rId8"/>
    <p:sldMasterId id="2147484090" r:id="rId9"/>
  </p:sldMasterIdLst>
  <p:notesMasterIdLst>
    <p:notesMasterId r:id="rId82"/>
  </p:notesMasterIdLst>
  <p:sldIdLst>
    <p:sldId id="2054" r:id="rId10"/>
    <p:sldId id="2203" r:id="rId11"/>
    <p:sldId id="259" r:id="rId12"/>
    <p:sldId id="1983" r:id="rId13"/>
    <p:sldId id="1984" r:id="rId14"/>
    <p:sldId id="2032" r:id="rId15"/>
    <p:sldId id="279" r:id="rId16"/>
    <p:sldId id="2051" r:id="rId17"/>
    <p:sldId id="2037" r:id="rId18"/>
    <p:sldId id="2038" r:id="rId19"/>
    <p:sldId id="2006" r:id="rId20"/>
    <p:sldId id="2007" r:id="rId21"/>
    <p:sldId id="2008" r:id="rId22"/>
    <p:sldId id="2009" r:id="rId23"/>
    <p:sldId id="2010" r:id="rId24"/>
    <p:sldId id="2011" r:id="rId25"/>
    <p:sldId id="1986" r:id="rId26"/>
    <p:sldId id="1988" r:id="rId27"/>
    <p:sldId id="1995" r:id="rId28"/>
    <p:sldId id="2034" r:id="rId29"/>
    <p:sldId id="1997" r:id="rId30"/>
    <p:sldId id="1998" r:id="rId31"/>
    <p:sldId id="2000" r:id="rId32"/>
    <p:sldId id="2035" r:id="rId33"/>
    <p:sldId id="291" r:id="rId34"/>
    <p:sldId id="2013" r:id="rId35"/>
    <p:sldId id="2015" r:id="rId36"/>
    <p:sldId id="2077" r:id="rId37"/>
    <p:sldId id="2018" r:id="rId38"/>
    <p:sldId id="298" r:id="rId39"/>
    <p:sldId id="299" r:id="rId40"/>
    <p:sldId id="300" r:id="rId41"/>
    <p:sldId id="301" r:id="rId42"/>
    <p:sldId id="2155" r:id="rId43"/>
    <p:sldId id="263" r:id="rId44"/>
    <p:sldId id="264" r:id="rId45"/>
    <p:sldId id="305" r:id="rId46"/>
    <p:sldId id="2177" r:id="rId47"/>
    <p:sldId id="2173" r:id="rId48"/>
    <p:sldId id="2157" r:id="rId49"/>
    <p:sldId id="2160" r:id="rId50"/>
    <p:sldId id="2224" r:id="rId51"/>
    <p:sldId id="2225" r:id="rId52"/>
    <p:sldId id="2164" r:id="rId53"/>
    <p:sldId id="2182" r:id="rId54"/>
    <p:sldId id="2162" r:id="rId55"/>
    <p:sldId id="2163" r:id="rId56"/>
    <p:sldId id="2166" r:id="rId57"/>
    <p:sldId id="2165" r:id="rId58"/>
    <p:sldId id="2180" r:id="rId59"/>
    <p:sldId id="2022" r:id="rId60"/>
    <p:sldId id="2050" r:id="rId61"/>
    <p:sldId id="2206" r:id="rId62"/>
    <p:sldId id="2207" r:id="rId63"/>
    <p:sldId id="2208" r:id="rId64"/>
    <p:sldId id="2210" r:id="rId65"/>
    <p:sldId id="2226" r:id="rId66"/>
    <p:sldId id="2227" r:id="rId67"/>
    <p:sldId id="2209" r:id="rId68"/>
    <p:sldId id="2212" r:id="rId69"/>
    <p:sldId id="2213" r:id="rId70"/>
    <p:sldId id="2215" r:id="rId71"/>
    <p:sldId id="2228" r:id="rId72"/>
    <p:sldId id="2231" r:id="rId73"/>
    <p:sldId id="265" r:id="rId74"/>
    <p:sldId id="266" r:id="rId75"/>
    <p:sldId id="2234" r:id="rId76"/>
    <p:sldId id="1974" r:id="rId77"/>
    <p:sldId id="1321" r:id="rId78"/>
    <p:sldId id="2161" r:id="rId79"/>
    <p:sldId id="2202" r:id="rId80"/>
    <p:sldId id="2140" r:id="rId8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7038"/>
    <p:restoredTop sz="91784"/>
  </p:normalViewPr>
  <p:slideViewPr>
    <p:cSldViewPr snapToGrid="0" snapToObjects="1">
      <p:cViewPr varScale="1">
        <p:scale>
          <a:sx n="66" d="100"/>
          <a:sy n="66" d="100"/>
        </p:scale>
        <p:origin x="142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2186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7.xml"/><Relationship Id="rId21" Type="http://schemas.openxmlformats.org/officeDocument/2006/relationships/slide" Target="slides/slide12.xml"/><Relationship Id="rId42" Type="http://schemas.openxmlformats.org/officeDocument/2006/relationships/slide" Target="slides/slide33.xml"/><Relationship Id="rId47" Type="http://schemas.openxmlformats.org/officeDocument/2006/relationships/slide" Target="slides/slide38.xml"/><Relationship Id="rId63" Type="http://schemas.openxmlformats.org/officeDocument/2006/relationships/slide" Target="slides/slide54.xml"/><Relationship Id="rId68" Type="http://schemas.openxmlformats.org/officeDocument/2006/relationships/slide" Target="slides/slide59.xml"/><Relationship Id="rId84" Type="http://schemas.openxmlformats.org/officeDocument/2006/relationships/viewProps" Target="viewProps.xml"/><Relationship Id="rId16" Type="http://schemas.openxmlformats.org/officeDocument/2006/relationships/slide" Target="slides/slide7.xml"/><Relationship Id="rId11" Type="http://schemas.openxmlformats.org/officeDocument/2006/relationships/slide" Target="slides/slide2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53" Type="http://schemas.openxmlformats.org/officeDocument/2006/relationships/slide" Target="slides/slide44.xml"/><Relationship Id="rId58" Type="http://schemas.openxmlformats.org/officeDocument/2006/relationships/slide" Target="slides/slide49.xml"/><Relationship Id="rId74" Type="http://schemas.openxmlformats.org/officeDocument/2006/relationships/slide" Target="slides/slide65.xml"/><Relationship Id="rId79" Type="http://schemas.openxmlformats.org/officeDocument/2006/relationships/slide" Target="slides/slide70.xml"/><Relationship Id="rId5" Type="http://schemas.openxmlformats.org/officeDocument/2006/relationships/slideMaster" Target="slideMasters/slideMaster5.xml"/><Relationship Id="rId19" Type="http://schemas.openxmlformats.org/officeDocument/2006/relationships/slide" Target="slides/slide10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Relationship Id="rId43" Type="http://schemas.openxmlformats.org/officeDocument/2006/relationships/slide" Target="slides/slide34.xml"/><Relationship Id="rId48" Type="http://schemas.openxmlformats.org/officeDocument/2006/relationships/slide" Target="slides/slide39.xml"/><Relationship Id="rId56" Type="http://schemas.openxmlformats.org/officeDocument/2006/relationships/slide" Target="slides/slide47.xml"/><Relationship Id="rId64" Type="http://schemas.openxmlformats.org/officeDocument/2006/relationships/slide" Target="slides/slide55.xml"/><Relationship Id="rId69" Type="http://schemas.openxmlformats.org/officeDocument/2006/relationships/slide" Target="slides/slide60.xml"/><Relationship Id="rId77" Type="http://schemas.openxmlformats.org/officeDocument/2006/relationships/slide" Target="slides/slide68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2.xml"/><Relationship Id="rId72" Type="http://schemas.openxmlformats.org/officeDocument/2006/relationships/slide" Target="slides/slide63.xml"/><Relationship Id="rId80" Type="http://schemas.openxmlformats.org/officeDocument/2006/relationships/slide" Target="slides/slide71.xml"/><Relationship Id="rId85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slide" Target="slides/slide29.xml"/><Relationship Id="rId46" Type="http://schemas.openxmlformats.org/officeDocument/2006/relationships/slide" Target="slides/slide37.xml"/><Relationship Id="rId59" Type="http://schemas.openxmlformats.org/officeDocument/2006/relationships/slide" Target="slides/slide50.xml"/><Relationship Id="rId67" Type="http://schemas.openxmlformats.org/officeDocument/2006/relationships/slide" Target="slides/slide58.xml"/><Relationship Id="rId20" Type="http://schemas.openxmlformats.org/officeDocument/2006/relationships/slide" Target="slides/slide11.xml"/><Relationship Id="rId41" Type="http://schemas.openxmlformats.org/officeDocument/2006/relationships/slide" Target="slides/slide32.xml"/><Relationship Id="rId54" Type="http://schemas.openxmlformats.org/officeDocument/2006/relationships/slide" Target="slides/slide45.xml"/><Relationship Id="rId62" Type="http://schemas.openxmlformats.org/officeDocument/2006/relationships/slide" Target="slides/slide53.xml"/><Relationship Id="rId70" Type="http://schemas.openxmlformats.org/officeDocument/2006/relationships/slide" Target="slides/slide61.xml"/><Relationship Id="rId75" Type="http://schemas.openxmlformats.org/officeDocument/2006/relationships/slide" Target="slides/slide66.xml"/><Relationship Id="rId83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49" Type="http://schemas.openxmlformats.org/officeDocument/2006/relationships/slide" Target="slides/slide40.xml"/><Relationship Id="rId57" Type="http://schemas.openxmlformats.org/officeDocument/2006/relationships/slide" Target="slides/slide48.xml"/><Relationship Id="rId10" Type="http://schemas.openxmlformats.org/officeDocument/2006/relationships/slide" Target="slides/slide1.xml"/><Relationship Id="rId31" Type="http://schemas.openxmlformats.org/officeDocument/2006/relationships/slide" Target="slides/slide22.xml"/><Relationship Id="rId44" Type="http://schemas.openxmlformats.org/officeDocument/2006/relationships/slide" Target="slides/slide35.xml"/><Relationship Id="rId52" Type="http://schemas.openxmlformats.org/officeDocument/2006/relationships/slide" Target="slides/slide43.xml"/><Relationship Id="rId60" Type="http://schemas.openxmlformats.org/officeDocument/2006/relationships/slide" Target="slides/slide51.xml"/><Relationship Id="rId65" Type="http://schemas.openxmlformats.org/officeDocument/2006/relationships/slide" Target="slides/slide56.xml"/><Relationship Id="rId73" Type="http://schemas.openxmlformats.org/officeDocument/2006/relationships/slide" Target="slides/slide64.xml"/><Relationship Id="rId78" Type="http://schemas.openxmlformats.org/officeDocument/2006/relationships/slide" Target="slides/slide69.xml"/><Relationship Id="rId81" Type="http://schemas.openxmlformats.org/officeDocument/2006/relationships/slide" Target="slides/slide72.xml"/><Relationship Id="rId86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39" Type="http://schemas.openxmlformats.org/officeDocument/2006/relationships/slide" Target="slides/slide30.xml"/><Relationship Id="rId34" Type="http://schemas.openxmlformats.org/officeDocument/2006/relationships/slide" Target="slides/slide25.xml"/><Relationship Id="rId50" Type="http://schemas.openxmlformats.org/officeDocument/2006/relationships/slide" Target="slides/slide41.xml"/><Relationship Id="rId55" Type="http://schemas.openxmlformats.org/officeDocument/2006/relationships/slide" Target="slides/slide46.xml"/><Relationship Id="rId76" Type="http://schemas.openxmlformats.org/officeDocument/2006/relationships/slide" Target="slides/slide67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62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0.xml"/><Relationship Id="rId24" Type="http://schemas.openxmlformats.org/officeDocument/2006/relationships/slide" Target="slides/slide15.xml"/><Relationship Id="rId40" Type="http://schemas.openxmlformats.org/officeDocument/2006/relationships/slide" Target="slides/slide31.xml"/><Relationship Id="rId45" Type="http://schemas.openxmlformats.org/officeDocument/2006/relationships/slide" Target="slides/slide36.xml"/><Relationship Id="rId66" Type="http://schemas.openxmlformats.org/officeDocument/2006/relationships/slide" Target="slides/slide57.xml"/><Relationship Id="rId61" Type="http://schemas.openxmlformats.org/officeDocument/2006/relationships/slide" Target="slides/slide52.xml"/><Relationship Id="rId8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FF86BC-CBDE-4F70-9E3F-E8EF59BCCB04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A2EFB0B-CA63-404F-BA4D-42F911DA33A8}">
      <dgm:prSet/>
      <dgm:spPr/>
      <dgm:t>
        <a:bodyPr/>
        <a:lstStyle/>
        <a:p>
          <a:pPr algn="ctr"/>
          <a:r>
            <a:rPr lang="en-GB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LNF-INFN, Frascati, Italy</a:t>
          </a:r>
          <a:endParaRPr lang="en-US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6456D6C-5FC1-4EC9-A0D2-D18B98B22EEA}" type="parTrans" cxnId="{50965145-D384-44BA-8ED8-B3319B011950}">
      <dgm:prSet/>
      <dgm:spPr/>
      <dgm:t>
        <a:bodyPr/>
        <a:lstStyle/>
        <a:p>
          <a:pPr algn="ctr"/>
          <a:endParaRPr lang="en-US"/>
        </a:p>
      </dgm:t>
    </dgm:pt>
    <dgm:pt modelId="{FAEAC318-455F-4A0B-8821-0F3B8A912FC7}" type="sibTrans" cxnId="{50965145-D384-44BA-8ED8-B3319B011950}">
      <dgm:prSet/>
      <dgm:spPr/>
      <dgm:t>
        <a:bodyPr/>
        <a:lstStyle/>
        <a:p>
          <a:pPr algn="ctr"/>
          <a:endParaRPr lang="en-US"/>
        </a:p>
      </dgm:t>
    </dgm:pt>
    <dgm:pt modelId="{05F7F39C-438F-472C-BD7A-9C9749D0D249}">
      <dgm:prSet/>
      <dgm:spPr/>
      <dgm:t>
        <a:bodyPr/>
        <a:lstStyle/>
        <a:p>
          <a:pPr algn="ctr"/>
          <a:r>
            <a:rPr lang="en-GB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SMI-ÖAW, Vienna, Austria</a:t>
          </a:r>
          <a:endParaRPr lang="en-US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2119189-E4E5-4141-B9DC-53B6E09C9F27}" type="parTrans" cxnId="{81667074-F176-4E0F-9C2B-525787505689}">
      <dgm:prSet/>
      <dgm:spPr/>
      <dgm:t>
        <a:bodyPr/>
        <a:lstStyle/>
        <a:p>
          <a:pPr algn="ctr"/>
          <a:endParaRPr lang="en-US"/>
        </a:p>
      </dgm:t>
    </dgm:pt>
    <dgm:pt modelId="{5F8685B5-7EB4-4C3C-8FD1-F5E9BAE1D927}" type="sibTrans" cxnId="{81667074-F176-4E0F-9C2B-525787505689}">
      <dgm:prSet/>
      <dgm:spPr/>
      <dgm:t>
        <a:bodyPr/>
        <a:lstStyle/>
        <a:p>
          <a:pPr algn="ctr"/>
          <a:endParaRPr lang="en-US"/>
        </a:p>
      </dgm:t>
    </dgm:pt>
    <dgm:pt modelId="{D49F3C1A-E306-477E-8292-FDC13AD726E7}">
      <dgm:prSet/>
      <dgm:spPr/>
      <dgm:t>
        <a:bodyPr/>
        <a:lstStyle/>
        <a:p>
          <a:pPr algn="ctr"/>
          <a:r>
            <a:rPr lang="en-GB" dirty="0" err="1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Politecnico</a:t>
          </a:r>
          <a:r>
            <a:rPr lang="en-GB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di Milano, Italy</a:t>
          </a:r>
          <a:endParaRPr lang="en-US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DF5A194-287A-47BE-B4F6-1A88BFA950BE}" type="parTrans" cxnId="{F5E8E864-4E96-462B-9140-F3B860887DAC}">
      <dgm:prSet/>
      <dgm:spPr/>
      <dgm:t>
        <a:bodyPr/>
        <a:lstStyle/>
        <a:p>
          <a:pPr algn="ctr"/>
          <a:endParaRPr lang="en-US"/>
        </a:p>
      </dgm:t>
    </dgm:pt>
    <dgm:pt modelId="{8CC016F8-615A-4D7C-A743-75EFEC6A7EB1}" type="sibTrans" cxnId="{F5E8E864-4E96-462B-9140-F3B860887DAC}">
      <dgm:prSet/>
      <dgm:spPr/>
      <dgm:t>
        <a:bodyPr/>
        <a:lstStyle/>
        <a:p>
          <a:pPr algn="ctr"/>
          <a:endParaRPr lang="en-US"/>
        </a:p>
      </dgm:t>
    </dgm:pt>
    <dgm:pt modelId="{8CAE8AC8-9DEF-46BA-91D9-0A41C2489295}">
      <dgm:prSet/>
      <dgm:spPr/>
      <dgm:t>
        <a:bodyPr/>
        <a:lstStyle/>
        <a:p>
          <a:pPr algn="ctr"/>
          <a:r>
            <a:rPr lang="en-GB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IFIN –HH, Bucharest, Romania</a:t>
          </a:r>
          <a:endParaRPr lang="en-US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AB63409-0214-4DB9-A1C6-0383BE08F727}" type="parTrans" cxnId="{2C0C2948-BBD8-4D64-AC5C-A2712D0B0E51}">
      <dgm:prSet/>
      <dgm:spPr/>
      <dgm:t>
        <a:bodyPr/>
        <a:lstStyle/>
        <a:p>
          <a:pPr algn="ctr"/>
          <a:endParaRPr lang="en-US"/>
        </a:p>
      </dgm:t>
    </dgm:pt>
    <dgm:pt modelId="{C5E4679B-5686-4C29-9C3C-F4155D66F329}" type="sibTrans" cxnId="{2C0C2948-BBD8-4D64-AC5C-A2712D0B0E51}">
      <dgm:prSet/>
      <dgm:spPr/>
      <dgm:t>
        <a:bodyPr/>
        <a:lstStyle/>
        <a:p>
          <a:pPr algn="ctr"/>
          <a:endParaRPr lang="en-US"/>
        </a:p>
      </dgm:t>
    </dgm:pt>
    <dgm:pt modelId="{A18C9598-4A19-484F-ACC5-D8EF8AE76585}">
      <dgm:prSet/>
      <dgm:spPr/>
      <dgm:t>
        <a:bodyPr/>
        <a:lstStyle/>
        <a:p>
          <a:pPr algn="ctr"/>
          <a:r>
            <a:rPr lang="en-GB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TUM, Munich, Germany</a:t>
          </a:r>
          <a:endParaRPr lang="en-US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ECAEE8B-CC4D-4A95-8C0F-66CC824E4E32}" type="parTrans" cxnId="{6E0CB40D-3B53-40A6-ADCC-56A0BC3DD20A}">
      <dgm:prSet/>
      <dgm:spPr/>
      <dgm:t>
        <a:bodyPr/>
        <a:lstStyle/>
        <a:p>
          <a:pPr algn="ctr"/>
          <a:endParaRPr lang="en-US"/>
        </a:p>
      </dgm:t>
    </dgm:pt>
    <dgm:pt modelId="{B21E92DA-0149-4505-8125-7FDEBA53F0D1}" type="sibTrans" cxnId="{6E0CB40D-3B53-40A6-ADCC-56A0BC3DD20A}">
      <dgm:prSet/>
      <dgm:spPr/>
      <dgm:t>
        <a:bodyPr/>
        <a:lstStyle/>
        <a:p>
          <a:pPr algn="ctr"/>
          <a:endParaRPr lang="en-US"/>
        </a:p>
      </dgm:t>
    </dgm:pt>
    <dgm:pt modelId="{6062FAB0-84E3-4F63-BA56-9464702172F6}">
      <dgm:prSet/>
      <dgm:spPr/>
      <dgm:t>
        <a:bodyPr/>
        <a:lstStyle/>
        <a:p>
          <a:pPr algn="ctr"/>
          <a:r>
            <a:rPr lang="en-GB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RIKEN, Japan</a:t>
          </a:r>
          <a:endParaRPr lang="en-US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2C3A64D-E583-4693-8FC7-ADAA9F7AF5B1}" type="parTrans" cxnId="{D82DF1C1-442D-4E8C-8C84-B7B5846B506B}">
      <dgm:prSet/>
      <dgm:spPr/>
      <dgm:t>
        <a:bodyPr/>
        <a:lstStyle/>
        <a:p>
          <a:pPr algn="ctr"/>
          <a:endParaRPr lang="en-US"/>
        </a:p>
      </dgm:t>
    </dgm:pt>
    <dgm:pt modelId="{D6CC78D5-A0F8-45FE-AA58-F885BD104261}" type="sibTrans" cxnId="{D82DF1C1-442D-4E8C-8C84-B7B5846B506B}">
      <dgm:prSet/>
      <dgm:spPr/>
      <dgm:t>
        <a:bodyPr/>
        <a:lstStyle/>
        <a:p>
          <a:pPr algn="ctr"/>
          <a:endParaRPr lang="en-US"/>
        </a:p>
      </dgm:t>
    </dgm:pt>
    <dgm:pt modelId="{FB15DBFD-88D1-4484-A551-B4EFAA95123F}">
      <dgm:prSet/>
      <dgm:spPr/>
      <dgm:t>
        <a:bodyPr/>
        <a:lstStyle/>
        <a:p>
          <a:pPr algn="ctr"/>
          <a:r>
            <a:rPr lang="en-GB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Univ. Tokyo, Japan</a:t>
          </a:r>
          <a:endParaRPr lang="en-US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C5AC272-74FC-4038-80AC-F25FC25F70B7}" type="parTrans" cxnId="{DED7A7A7-0C62-4432-AAF9-DB67356BADB4}">
      <dgm:prSet/>
      <dgm:spPr/>
      <dgm:t>
        <a:bodyPr/>
        <a:lstStyle/>
        <a:p>
          <a:pPr algn="ctr"/>
          <a:endParaRPr lang="en-US"/>
        </a:p>
      </dgm:t>
    </dgm:pt>
    <dgm:pt modelId="{D4918B3E-1113-43E5-97A9-DE96ED375416}" type="sibTrans" cxnId="{DED7A7A7-0C62-4432-AAF9-DB67356BADB4}">
      <dgm:prSet/>
      <dgm:spPr/>
      <dgm:t>
        <a:bodyPr/>
        <a:lstStyle/>
        <a:p>
          <a:pPr algn="ctr"/>
          <a:endParaRPr lang="en-US"/>
        </a:p>
      </dgm:t>
    </dgm:pt>
    <dgm:pt modelId="{343D27E1-989D-4EC0-9F50-AD89140677F4}">
      <dgm:prSet/>
      <dgm:spPr/>
      <dgm:t>
        <a:bodyPr/>
        <a:lstStyle/>
        <a:p>
          <a:pPr algn="ctr"/>
          <a:r>
            <a:rPr lang="en-GB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Victoria Univ., Canada</a:t>
          </a:r>
          <a:endParaRPr lang="en-US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7703F68-9094-4B0C-9233-39660D8DFFF5}" type="parTrans" cxnId="{2B73D8B7-4028-4432-98B6-355FA77CB96C}">
      <dgm:prSet/>
      <dgm:spPr/>
      <dgm:t>
        <a:bodyPr/>
        <a:lstStyle/>
        <a:p>
          <a:pPr algn="ctr"/>
          <a:endParaRPr lang="en-US"/>
        </a:p>
      </dgm:t>
    </dgm:pt>
    <dgm:pt modelId="{382662EB-F992-45B7-B988-C1EEB6D58053}" type="sibTrans" cxnId="{2B73D8B7-4028-4432-98B6-355FA77CB96C}">
      <dgm:prSet/>
      <dgm:spPr/>
      <dgm:t>
        <a:bodyPr/>
        <a:lstStyle/>
        <a:p>
          <a:pPr algn="ctr"/>
          <a:endParaRPr lang="en-US"/>
        </a:p>
      </dgm:t>
    </dgm:pt>
    <dgm:pt modelId="{4F4FF75E-A9B2-460C-BEE7-7972AC4A8EE1}">
      <dgm:prSet/>
      <dgm:spPr/>
      <dgm:t>
        <a:bodyPr/>
        <a:lstStyle/>
        <a:p>
          <a:pPr algn="ctr"/>
          <a:r>
            <a:rPr lang="en-GB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Univ. Zagreb, Croatia</a:t>
          </a:r>
          <a:endParaRPr lang="en-US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CF07493-54FA-41BC-9D0D-E1406234077D}" type="parTrans" cxnId="{0536EF76-EB61-4A65-91B8-320FF1BD6FA3}">
      <dgm:prSet/>
      <dgm:spPr/>
      <dgm:t>
        <a:bodyPr/>
        <a:lstStyle/>
        <a:p>
          <a:pPr algn="ctr"/>
          <a:endParaRPr lang="en-US"/>
        </a:p>
      </dgm:t>
    </dgm:pt>
    <dgm:pt modelId="{897D7921-967C-45B4-8845-E4C6582A1656}" type="sibTrans" cxnId="{0536EF76-EB61-4A65-91B8-320FF1BD6FA3}">
      <dgm:prSet/>
      <dgm:spPr/>
      <dgm:t>
        <a:bodyPr/>
        <a:lstStyle/>
        <a:p>
          <a:pPr algn="ctr"/>
          <a:endParaRPr lang="en-US"/>
        </a:p>
      </dgm:t>
    </dgm:pt>
    <dgm:pt modelId="{6B87557E-FF24-4FFA-AAA8-ED559A6238F9}">
      <dgm:prSet/>
      <dgm:spPr/>
      <dgm:t>
        <a:bodyPr/>
        <a:lstStyle/>
        <a:p>
          <a:pPr algn="ctr"/>
          <a:r>
            <a:rPr lang="en-GB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Univ. Jagiellonian Krakow, Poland</a:t>
          </a:r>
          <a:endParaRPr lang="en-US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0E06D26-8F60-47D2-837D-EAC2FEAA5B8C}" type="parTrans" cxnId="{CD95E584-8058-4544-9B7D-C85607F104DC}">
      <dgm:prSet/>
      <dgm:spPr/>
      <dgm:t>
        <a:bodyPr/>
        <a:lstStyle/>
        <a:p>
          <a:pPr algn="ctr"/>
          <a:endParaRPr lang="en-US"/>
        </a:p>
      </dgm:t>
    </dgm:pt>
    <dgm:pt modelId="{377D7263-7496-4009-B1D9-D72EA8D7F839}" type="sibTrans" cxnId="{CD95E584-8058-4544-9B7D-C85607F104DC}">
      <dgm:prSet/>
      <dgm:spPr/>
      <dgm:t>
        <a:bodyPr/>
        <a:lstStyle/>
        <a:p>
          <a:pPr algn="ctr"/>
          <a:endParaRPr lang="en-US"/>
        </a:p>
      </dgm:t>
    </dgm:pt>
    <dgm:pt modelId="{06A023D0-D305-444C-861D-D0BFFC9E28A4}">
      <dgm:prSet/>
      <dgm:spPr/>
      <dgm:t>
        <a:bodyPr/>
        <a:lstStyle/>
        <a:p>
          <a:pPr algn="ctr"/>
          <a:r>
            <a:rPr lang="en-GB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ELPH, Tohoku University</a:t>
          </a:r>
          <a:endParaRPr lang="en-US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3267C6A-51EC-4AE7-BFB1-C1896820C90B}" type="parTrans" cxnId="{195CBE19-75BE-4A8C-A67C-AFCA470EFC7D}">
      <dgm:prSet/>
      <dgm:spPr/>
      <dgm:t>
        <a:bodyPr/>
        <a:lstStyle/>
        <a:p>
          <a:pPr algn="ctr"/>
          <a:endParaRPr lang="en-US"/>
        </a:p>
      </dgm:t>
    </dgm:pt>
    <dgm:pt modelId="{F3F5D2B1-E227-4EF7-8A58-D94511BACB4C}" type="sibTrans" cxnId="{195CBE19-75BE-4A8C-A67C-AFCA470EFC7D}">
      <dgm:prSet/>
      <dgm:spPr/>
      <dgm:t>
        <a:bodyPr/>
        <a:lstStyle/>
        <a:p>
          <a:pPr algn="ctr"/>
          <a:endParaRPr lang="en-US"/>
        </a:p>
      </dgm:t>
    </dgm:pt>
    <dgm:pt modelId="{35143184-DD53-3246-913A-7DC43416BA0F}">
      <dgm:prSet/>
      <dgm:spPr/>
      <dgm:t>
        <a:bodyPr/>
        <a:lstStyle/>
        <a:p>
          <a:pPr algn="ctr"/>
          <a:r>
            <a:rPr lang="it-IT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CERN, </a:t>
          </a:r>
          <a:r>
            <a:rPr lang="it-IT" dirty="0" err="1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Switzerland</a:t>
          </a:r>
          <a:endParaRPr lang="it-IT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AC1094E-E94D-3E40-AB7E-6B49F1CFA61A}" type="parTrans" cxnId="{66F28207-E42C-B748-8B76-E1806D713E97}">
      <dgm:prSet/>
      <dgm:spPr/>
      <dgm:t>
        <a:bodyPr/>
        <a:lstStyle/>
        <a:p>
          <a:pPr algn="ctr"/>
          <a:endParaRPr lang="it-IT"/>
        </a:p>
      </dgm:t>
    </dgm:pt>
    <dgm:pt modelId="{A31FDF46-A455-3B4B-B2CE-B1A7E714B596}" type="sibTrans" cxnId="{66F28207-E42C-B748-8B76-E1806D713E97}">
      <dgm:prSet/>
      <dgm:spPr/>
      <dgm:t>
        <a:bodyPr/>
        <a:lstStyle/>
        <a:p>
          <a:pPr algn="ctr"/>
          <a:endParaRPr lang="it-IT"/>
        </a:p>
      </dgm:t>
    </dgm:pt>
    <dgm:pt modelId="{60625A05-4629-F646-821C-0468E158A863}">
      <dgm:prSet/>
      <dgm:spPr/>
      <dgm:t>
        <a:bodyPr/>
        <a:lstStyle/>
        <a:p>
          <a:pPr algn="ctr"/>
          <a:r>
            <a:rPr lang="it-IT" dirty="0">
              <a:latin typeface="Times New Roman" panose="02020603050405020304" pitchFamily="18" charset="0"/>
              <a:cs typeface="Times New Roman" panose="02020603050405020304" pitchFamily="18" charset="0"/>
            </a:rPr>
            <a:t>Helmholtz </a:t>
          </a:r>
          <a:r>
            <a:rPr lang="it-IT" dirty="0" err="1">
              <a:latin typeface="Times New Roman" panose="02020603050405020304" pitchFamily="18" charset="0"/>
              <a:cs typeface="Times New Roman" panose="02020603050405020304" pitchFamily="18" charset="0"/>
            </a:rPr>
            <a:t>Inst</a:t>
          </a:r>
          <a:r>
            <a:rPr lang="it-IT" dirty="0">
              <a:latin typeface="Times New Roman" panose="02020603050405020304" pitchFamily="18" charset="0"/>
              <a:cs typeface="Times New Roman" panose="02020603050405020304" pitchFamily="18" charset="0"/>
            </a:rPr>
            <a:t>. Mainz, Germany</a:t>
          </a:r>
        </a:p>
      </dgm:t>
    </dgm:pt>
    <dgm:pt modelId="{D556A649-2B40-B244-AEE2-89BA814FF669}" type="parTrans" cxnId="{29F584B2-4DDB-F848-9A11-811AF6999012}">
      <dgm:prSet/>
      <dgm:spPr/>
      <dgm:t>
        <a:bodyPr/>
        <a:lstStyle/>
        <a:p>
          <a:pPr algn="ctr"/>
          <a:endParaRPr lang="it-IT"/>
        </a:p>
      </dgm:t>
    </dgm:pt>
    <dgm:pt modelId="{27551AA0-0B1B-4340-9AD4-715C14C1626C}" type="sibTrans" cxnId="{29F584B2-4DDB-F848-9A11-811AF6999012}">
      <dgm:prSet/>
      <dgm:spPr/>
      <dgm:t>
        <a:bodyPr/>
        <a:lstStyle/>
        <a:p>
          <a:pPr algn="ctr"/>
          <a:endParaRPr lang="it-IT"/>
        </a:p>
      </dgm:t>
    </dgm:pt>
    <dgm:pt modelId="{5903C429-2120-9741-9E6C-9765385A43E5}" type="pres">
      <dgm:prSet presAssocID="{A0FF86BC-CBDE-4F70-9E3F-E8EF59BCCB04}" presName="vert0" presStyleCnt="0">
        <dgm:presLayoutVars>
          <dgm:dir/>
          <dgm:animOne val="branch"/>
          <dgm:animLvl val="lvl"/>
        </dgm:presLayoutVars>
      </dgm:prSet>
      <dgm:spPr/>
    </dgm:pt>
    <dgm:pt modelId="{3E39E6EE-8ABA-CA49-946D-76D2A909F44D}" type="pres">
      <dgm:prSet presAssocID="{DA2EFB0B-CA63-404F-BA4D-42F911DA33A8}" presName="thickLine" presStyleLbl="alignNode1" presStyleIdx="0" presStyleCnt="13"/>
      <dgm:spPr/>
    </dgm:pt>
    <dgm:pt modelId="{655A2770-6DC8-4445-8306-DE596D434D93}" type="pres">
      <dgm:prSet presAssocID="{DA2EFB0B-CA63-404F-BA4D-42F911DA33A8}" presName="horz1" presStyleCnt="0"/>
      <dgm:spPr/>
    </dgm:pt>
    <dgm:pt modelId="{1F2456F2-BE9B-EB4A-9DF7-09651005F371}" type="pres">
      <dgm:prSet presAssocID="{DA2EFB0B-CA63-404F-BA4D-42F911DA33A8}" presName="tx1" presStyleLbl="revTx" presStyleIdx="0" presStyleCnt="13"/>
      <dgm:spPr/>
    </dgm:pt>
    <dgm:pt modelId="{B7FCEE5D-409F-C24C-A8B6-CDB3D5606978}" type="pres">
      <dgm:prSet presAssocID="{DA2EFB0B-CA63-404F-BA4D-42F911DA33A8}" presName="vert1" presStyleCnt="0"/>
      <dgm:spPr/>
    </dgm:pt>
    <dgm:pt modelId="{E8AF8C33-BE38-224C-A08F-291139013D27}" type="pres">
      <dgm:prSet presAssocID="{05F7F39C-438F-472C-BD7A-9C9749D0D249}" presName="thickLine" presStyleLbl="alignNode1" presStyleIdx="1" presStyleCnt="13"/>
      <dgm:spPr/>
    </dgm:pt>
    <dgm:pt modelId="{08C57132-D71F-FB41-BB77-1C11657A2B29}" type="pres">
      <dgm:prSet presAssocID="{05F7F39C-438F-472C-BD7A-9C9749D0D249}" presName="horz1" presStyleCnt="0"/>
      <dgm:spPr/>
    </dgm:pt>
    <dgm:pt modelId="{E8292749-EAA2-2F4E-8F5E-942A048528B6}" type="pres">
      <dgm:prSet presAssocID="{05F7F39C-438F-472C-BD7A-9C9749D0D249}" presName="tx1" presStyleLbl="revTx" presStyleIdx="1" presStyleCnt="13"/>
      <dgm:spPr/>
    </dgm:pt>
    <dgm:pt modelId="{05EAB69F-0CAB-5842-A245-480F551BA091}" type="pres">
      <dgm:prSet presAssocID="{05F7F39C-438F-472C-BD7A-9C9749D0D249}" presName="vert1" presStyleCnt="0"/>
      <dgm:spPr/>
    </dgm:pt>
    <dgm:pt modelId="{5F82FB61-83E8-6B4E-BE4B-9CC3B195BFB2}" type="pres">
      <dgm:prSet presAssocID="{D49F3C1A-E306-477E-8292-FDC13AD726E7}" presName="thickLine" presStyleLbl="alignNode1" presStyleIdx="2" presStyleCnt="13"/>
      <dgm:spPr/>
    </dgm:pt>
    <dgm:pt modelId="{E69CFAAE-4FB3-524A-98ED-F94BC4E7671B}" type="pres">
      <dgm:prSet presAssocID="{D49F3C1A-E306-477E-8292-FDC13AD726E7}" presName="horz1" presStyleCnt="0"/>
      <dgm:spPr/>
    </dgm:pt>
    <dgm:pt modelId="{3CEEE703-CB42-184E-8188-2137342A805E}" type="pres">
      <dgm:prSet presAssocID="{D49F3C1A-E306-477E-8292-FDC13AD726E7}" presName="tx1" presStyleLbl="revTx" presStyleIdx="2" presStyleCnt="13"/>
      <dgm:spPr/>
    </dgm:pt>
    <dgm:pt modelId="{9B0246C9-EE9C-F74A-B7C8-A9D864A6F655}" type="pres">
      <dgm:prSet presAssocID="{D49F3C1A-E306-477E-8292-FDC13AD726E7}" presName="vert1" presStyleCnt="0"/>
      <dgm:spPr/>
    </dgm:pt>
    <dgm:pt modelId="{434C7982-4574-3948-98DE-19D9ACAB90FB}" type="pres">
      <dgm:prSet presAssocID="{8CAE8AC8-9DEF-46BA-91D9-0A41C2489295}" presName="thickLine" presStyleLbl="alignNode1" presStyleIdx="3" presStyleCnt="13"/>
      <dgm:spPr/>
    </dgm:pt>
    <dgm:pt modelId="{552D80A5-2F73-EF44-9F1C-CF7B5E319168}" type="pres">
      <dgm:prSet presAssocID="{8CAE8AC8-9DEF-46BA-91D9-0A41C2489295}" presName="horz1" presStyleCnt="0"/>
      <dgm:spPr/>
    </dgm:pt>
    <dgm:pt modelId="{328522C7-BF14-344E-A134-7CCE50CC4409}" type="pres">
      <dgm:prSet presAssocID="{8CAE8AC8-9DEF-46BA-91D9-0A41C2489295}" presName="tx1" presStyleLbl="revTx" presStyleIdx="3" presStyleCnt="13"/>
      <dgm:spPr/>
    </dgm:pt>
    <dgm:pt modelId="{495D074D-E841-4149-9706-21E28E42EDB7}" type="pres">
      <dgm:prSet presAssocID="{8CAE8AC8-9DEF-46BA-91D9-0A41C2489295}" presName="vert1" presStyleCnt="0"/>
      <dgm:spPr/>
    </dgm:pt>
    <dgm:pt modelId="{09F65324-F560-7E41-BC75-95C05FB1D761}" type="pres">
      <dgm:prSet presAssocID="{A18C9598-4A19-484F-ACC5-D8EF8AE76585}" presName="thickLine" presStyleLbl="alignNode1" presStyleIdx="4" presStyleCnt="13"/>
      <dgm:spPr/>
    </dgm:pt>
    <dgm:pt modelId="{1D274B7D-1501-9F45-9B6D-9DE8612DD6C4}" type="pres">
      <dgm:prSet presAssocID="{A18C9598-4A19-484F-ACC5-D8EF8AE76585}" presName="horz1" presStyleCnt="0"/>
      <dgm:spPr/>
    </dgm:pt>
    <dgm:pt modelId="{CD475760-3A63-5647-8844-09E326D83805}" type="pres">
      <dgm:prSet presAssocID="{A18C9598-4A19-484F-ACC5-D8EF8AE76585}" presName="tx1" presStyleLbl="revTx" presStyleIdx="4" presStyleCnt="13"/>
      <dgm:spPr/>
    </dgm:pt>
    <dgm:pt modelId="{B7BCF226-2626-3F46-819B-834E6FFF3D9C}" type="pres">
      <dgm:prSet presAssocID="{A18C9598-4A19-484F-ACC5-D8EF8AE76585}" presName="vert1" presStyleCnt="0"/>
      <dgm:spPr/>
    </dgm:pt>
    <dgm:pt modelId="{50FE9168-4829-BC42-84D3-EBA46D9EA08A}" type="pres">
      <dgm:prSet presAssocID="{6062FAB0-84E3-4F63-BA56-9464702172F6}" presName="thickLine" presStyleLbl="alignNode1" presStyleIdx="5" presStyleCnt="13"/>
      <dgm:spPr/>
    </dgm:pt>
    <dgm:pt modelId="{6F97D001-5E41-5E4B-8BE5-4FEF9AD2CE5A}" type="pres">
      <dgm:prSet presAssocID="{6062FAB0-84E3-4F63-BA56-9464702172F6}" presName="horz1" presStyleCnt="0"/>
      <dgm:spPr/>
    </dgm:pt>
    <dgm:pt modelId="{4583AB2C-0CE0-1E4C-99A7-CB494E2816A9}" type="pres">
      <dgm:prSet presAssocID="{6062FAB0-84E3-4F63-BA56-9464702172F6}" presName="tx1" presStyleLbl="revTx" presStyleIdx="5" presStyleCnt="13"/>
      <dgm:spPr/>
    </dgm:pt>
    <dgm:pt modelId="{3E2FBCC5-0D9C-264D-BEE4-E1BB805771BE}" type="pres">
      <dgm:prSet presAssocID="{6062FAB0-84E3-4F63-BA56-9464702172F6}" presName="vert1" presStyleCnt="0"/>
      <dgm:spPr/>
    </dgm:pt>
    <dgm:pt modelId="{019AE582-C39F-B24E-AE0E-F4CC39699529}" type="pres">
      <dgm:prSet presAssocID="{FB15DBFD-88D1-4484-A551-B4EFAA95123F}" presName="thickLine" presStyleLbl="alignNode1" presStyleIdx="6" presStyleCnt="13"/>
      <dgm:spPr/>
    </dgm:pt>
    <dgm:pt modelId="{8DEDFF8F-0435-1042-8A2A-45A276EB1D4C}" type="pres">
      <dgm:prSet presAssocID="{FB15DBFD-88D1-4484-A551-B4EFAA95123F}" presName="horz1" presStyleCnt="0"/>
      <dgm:spPr/>
    </dgm:pt>
    <dgm:pt modelId="{8B733BD4-8CC9-6743-B9D3-3B97E6CA4558}" type="pres">
      <dgm:prSet presAssocID="{FB15DBFD-88D1-4484-A551-B4EFAA95123F}" presName="tx1" presStyleLbl="revTx" presStyleIdx="6" presStyleCnt="13"/>
      <dgm:spPr/>
    </dgm:pt>
    <dgm:pt modelId="{B91EDC10-C88F-A545-ABF7-717ADD03E3C4}" type="pres">
      <dgm:prSet presAssocID="{FB15DBFD-88D1-4484-A551-B4EFAA95123F}" presName="vert1" presStyleCnt="0"/>
      <dgm:spPr/>
    </dgm:pt>
    <dgm:pt modelId="{06DCF75B-14D0-1948-A0EA-E44989BA5B3B}" type="pres">
      <dgm:prSet presAssocID="{343D27E1-989D-4EC0-9F50-AD89140677F4}" presName="thickLine" presStyleLbl="alignNode1" presStyleIdx="7" presStyleCnt="13"/>
      <dgm:spPr/>
    </dgm:pt>
    <dgm:pt modelId="{51595D6F-2C9D-A743-9103-F7CE0AC8C8E9}" type="pres">
      <dgm:prSet presAssocID="{343D27E1-989D-4EC0-9F50-AD89140677F4}" presName="horz1" presStyleCnt="0"/>
      <dgm:spPr/>
    </dgm:pt>
    <dgm:pt modelId="{97545F28-0281-8E45-AFB0-F2A26BDF1EFC}" type="pres">
      <dgm:prSet presAssocID="{343D27E1-989D-4EC0-9F50-AD89140677F4}" presName="tx1" presStyleLbl="revTx" presStyleIdx="7" presStyleCnt="13"/>
      <dgm:spPr/>
    </dgm:pt>
    <dgm:pt modelId="{0FD15456-2D66-B54B-BAD5-47841920231E}" type="pres">
      <dgm:prSet presAssocID="{343D27E1-989D-4EC0-9F50-AD89140677F4}" presName="vert1" presStyleCnt="0"/>
      <dgm:spPr/>
    </dgm:pt>
    <dgm:pt modelId="{A25A547C-A8B3-0541-B0ED-4E6C4B2BB3CC}" type="pres">
      <dgm:prSet presAssocID="{4F4FF75E-A9B2-460C-BEE7-7972AC4A8EE1}" presName="thickLine" presStyleLbl="alignNode1" presStyleIdx="8" presStyleCnt="13"/>
      <dgm:spPr/>
    </dgm:pt>
    <dgm:pt modelId="{0EA1DDF6-FCFC-F243-A08C-EFD1AF4EDF53}" type="pres">
      <dgm:prSet presAssocID="{4F4FF75E-A9B2-460C-BEE7-7972AC4A8EE1}" presName="horz1" presStyleCnt="0"/>
      <dgm:spPr/>
    </dgm:pt>
    <dgm:pt modelId="{27CDEFC9-75BF-3F4F-80DB-5D987FF00DBE}" type="pres">
      <dgm:prSet presAssocID="{4F4FF75E-A9B2-460C-BEE7-7972AC4A8EE1}" presName="tx1" presStyleLbl="revTx" presStyleIdx="8" presStyleCnt="13"/>
      <dgm:spPr/>
    </dgm:pt>
    <dgm:pt modelId="{4FB3569D-230F-084E-A54E-40606F320825}" type="pres">
      <dgm:prSet presAssocID="{4F4FF75E-A9B2-460C-BEE7-7972AC4A8EE1}" presName="vert1" presStyleCnt="0"/>
      <dgm:spPr/>
    </dgm:pt>
    <dgm:pt modelId="{2C4E79D7-E258-E446-AC17-0946EC6EC9BC}" type="pres">
      <dgm:prSet presAssocID="{60625A05-4629-F646-821C-0468E158A863}" presName="thickLine" presStyleLbl="alignNode1" presStyleIdx="9" presStyleCnt="13"/>
      <dgm:spPr/>
    </dgm:pt>
    <dgm:pt modelId="{FF634207-5BB9-D240-8637-F0603E64A508}" type="pres">
      <dgm:prSet presAssocID="{60625A05-4629-F646-821C-0468E158A863}" presName="horz1" presStyleCnt="0"/>
      <dgm:spPr/>
    </dgm:pt>
    <dgm:pt modelId="{DEA1E78A-F625-AB49-94AD-05F846BF3CB9}" type="pres">
      <dgm:prSet presAssocID="{60625A05-4629-F646-821C-0468E158A863}" presName="tx1" presStyleLbl="revTx" presStyleIdx="9" presStyleCnt="13"/>
      <dgm:spPr/>
    </dgm:pt>
    <dgm:pt modelId="{00E99D5C-2131-C841-AA17-4039FD8D698C}" type="pres">
      <dgm:prSet presAssocID="{60625A05-4629-F646-821C-0468E158A863}" presName="vert1" presStyleCnt="0"/>
      <dgm:spPr/>
    </dgm:pt>
    <dgm:pt modelId="{16D7B010-99B8-DF42-83A9-759683F428C3}" type="pres">
      <dgm:prSet presAssocID="{6B87557E-FF24-4FFA-AAA8-ED559A6238F9}" presName="thickLine" presStyleLbl="alignNode1" presStyleIdx="10" presStyleCnt="13"/>
      <dgm:spPr/>
    </dgm:pt>
    <dgm:pt modelId="{2F056A38-E2CA-6742-BCF5-1528BDCA57B7}" type="pres">
      <dgm:prSet presAssocID="{6B87557E-FF24-4FFA-AAA8-ED559A6238F9}" presName="horz1" presStyleCnt="0"/>
      <dgm:spPr/>
    </dgm:pt>
    <dgm:pt modelId="{CB91DE28-5F00-A34F-9622-847EA005D19F}" type="pres">
      <dgm:prSet presAssocID="{6B87557E-FF24-4FFA-AAA8-ED559A6238F9}" presName="tx1" presStyleLbl="revTx" presStyleIdx="10" presStyleCnt="13"/>
      <dgm:spPr/>
    </dgm:pt>
    <dgm:pt modelId="{273A21E5-CF67-7442-B323-40C369EC6B75}" type="pres">
      <dgm:prSet presAssocID="{6B87557E-FF24-4FFA-AAA8-ED559A6238F9}" presName="vert1" presStyleCnt="0"/>
      <dgm:spPr/>
    </dgm:pt>
    <dgm:pt modelId="{416E9182-FA18-834A-9F74-2AC51A0C85A3}" type="pres">
      <dgm:prSet presAssocID="{06A023D0-D305-444C-861D-D0BFFC9E28A4}" presName="thickLine" presStyleLbl="alignNode1" presStyleIdx="11" presStyleCnt="13"/>
      <dgm:spPr/>
    </dgm:pt>
    <dgm:pt modelId="{24150092-7F72-104F-8A80-973153405D94}" type="pres">
      <dgm:prSet presAssocID="{06A023D0-D305-444C-861D-D0BFFC9E28A4}" presName="horz1" presStyleCnt="0"/>
      <dgm:spPr/>
    </dgm:pt>
    <dgm:pt modelId="{3E7611A3-EE47-3441-8F45-8967ECC91A50}" type="pres">
      <dgm:prSet presAssocID="{06A023D0-D305-444C-861D-D0BFFC9E28A4}" presName="tx1" presStyleLbl="revTx" presStyleIdx="11" presStyleCnt="13"/>
      <dgm:spPr/>
    </dgm:pt>
    <dgm:pt modelId="{BC63BBF1-5613-4D4C-9850-CED0FA2A5185}" type="pres">
      <dgm:prSet presAssocID="{06A023D0-D305-444C-861D-D0BFFC9E28A4}" presName="vert1" presStyleCnt="0"/>
      <dgm:spPr/>
    </dgm:pt>
    <dgm:pt modelId="{AED83494-6B17-1541-B54F-5A6B54FAAF14}" type="pres">
      <dgm:prSet presAssocID="{35143184-DD53-3246-913A-7DC43416BA0F}" presName="thickLine" presStyleLbl="alignNode1" presStyleIdx="12" presStyleCnt="13"/>
      <dgm:spPr/>
    </dgm:pt>
    <dgm:pt modelId="{76163714-319B-FE4E-9136-3B1F232CF9F9}" type="pres">
      <dgm:prSet presAssocID="{35143184-DD53-3246-913A-7DC43416BA0F}" presName="horz1" presStyleCnt="0"/>
      <dgm:spPr/>
    </dgm:pt>
    <dgm:pt modelId="{70AD43DD-00AB-8F47-A623-4159292951BC}" type="pres">
      <dgm:prSet presAssocID="{35143184-DD53-3246-913A-7DC43416BA0F}" presName="tx1" presStyleLbl="revTx" presStyleIdx="12" presStyleCnt="13"/>
      <dgm:spPr/>
    </dgm:pt>
    <dgm:pt modelId="{D19F7360-7E9A-1F41-A602-A0C20456BF5A}" type="pres">
      <dgm:prSet presAssocID="{35143184-DD53-3246-913A-7DC43416BA0F}" presName="vert1" presStyleCnt="0"/>
      <dgm:spPr/>
    </dgm:pt>
  </dgm:ptLst>
  <dgm:cxnLst>
    <dgm:cxn modelId="{56211100-7183-C24C-BA36-77F0C3107081}" type="presOf" srcId="{60625A05-4629-F646-821C-0468E158A863}" destId="{DEA1E78A-F625-AB49-94AD-05F846BF3CB9}" srcOrd="0" destOrd="0" presId="urn:microsoft.com/office/officeart/2008/layout/LinedList"/>
    <dgm:cxn modelId="{66F28207-E42C-B748-8B76-E1806D713E97}" srcId="{A0FF86BC-CBDE-4F70-9E3F-E8EF59BCCB04}" destId="{35143184-DD53-3246-913A-7DC43416BA0F}" srcOrd="12" destOrd="0" parTransId="{2AC1094E-E94D-3E40-AB7E-6B49F1CFA61A}" sibTransId="{A31FDF46-A455-3B4B-B2CE-B1A7E714B596}"/>
    <dgm:cxn modelId="{6E0CB40D-3B53-40A6-ADCC-56A0BC3DD20A}" srcId="{A0FF86BC-CBDE-4F70-9E3F-E8EF59BCCB04}" destId="{A18C9598-4A19-484F-ACC5-D8EF8AE76585}" srcOrd="4" destOrd="0" parTransId="{CECAEE8B-CC4D-4A95-8C0F-66CC824E4E32}" sibTransId="{B21E92DA-0149-4505-8125-7FDEBA53F0D1}"/>
    <dgm:cxn modelId="{195CBE19-75BE-4A8C-A67C-AFCA470EFC7D}" srcId="{A0FF86BC-CBDE-4F70-9E3F-E8EF59BCCB04}" destId="{06A023D0-D305-444C-861D-D0BFFC9E28A4}" srcOrd="11" destOrd="0" parTransId="{73267C6A-51EC-4AE7-BFB1-C1896820C90B}" sibTransId="{F3F5D2B1-E227-4EF7-8A58-D94511BACB4C}"/>
    <dgm:cxn modelId="{6B97C423-6125-2F4F-AB97-E0EA13B817AE}" type="presOf" srcId="{A18C9598-4A19-484F-ACC5-D8EF8AE76585}" destId="{CD475760-3A63-5647-8844-09E326D83805}" srcOrd="0" destOrd="0" presId="urn:microsoft.com/office/officeart/2008/layout/LinedList"/>
    <dgm:cxn modelId="{BDF90831-E2FD-C442-9D0F-36C3E2D5082C}" type="presOf" srcId="{FB15DBFD-88D1-4484-A551-B4EFAA95123F}" destId="{8B733BD4-8CC9-6743-B9D3-3B97E6CA4558}" srcOrd="0" destOrd="0" presId="urn:microsoft.com/office/officeart/2008/layout/LinedList"/>
    <dgm:cxn modelId="{95BA0135-836A-B646-9BA9-508C92C37B11}" type="presOf" srcId="{6B87557E-FF24-4FFA-AAA8-ED559A6238F9}" destId="{CB91DE28-5F00-A34F-9622-847EA005D19F}" srcOrd="0" destOrd="0" presId="urn:microsoft.com/office/officeart/2008/layout/LinedList"/>
    <dgm:cxn modelId="{73FDEC3B-8D61-D84A-83DC-CE4F3C9E4608}" type="presOf" srcId="{343D27E1-989D-4EC0-9F50-AD89140677F4}" destId="{97545F28-0281-8E45-AFB0-F2A26BDF1EFC}" srcOrd="0" destOrd="0" presId="urn:microsoft.com/office/officeart/2008/layout/LinedList"/>
    <dgm:cxn modelId="{CE42AE62-26B9-534E-A70E-4EB75E688502}" type="presOf" srcId="{8CAE8AC8-9DEF-46BA-91D9-0A41C2489295}" destId="{328522C7-BF14-344E-A134-7CCE50CC4409}" srcOrd="0" destOrd="0" presId="urn:microsoft.com/office/officeart/2008/layout/LinedList"/>
    <dgm:cxn modelId="{F5E8E864-4E96-462B-9140-F3B860887DAC}" srcId="{A0FF86BC-CBDE-4F70-9E3F-E8EF59BCCB04}" destId="{D49F3C1A-E306-477E-8292-FDC13AD726E7}" srcOrd="2" destOrd="0" parTransId="{FDF5A194-287A-47BE-B4F6-1A88BFA950BE}" sibTransId="{8CC016F8-615A-4D7C-A743-75EFEC6A7EB1}"/>
    <dgm:cxn modelId="{50965145-D384-44BA-8ED8-B3319B011950}" srcId="{A0FF86BC-CBDE-4F70-9E3F-E8EF59BCCB04}" destId="{DA2EFB0B-CA63-404F-BA4D-42F911DA33A8}" srcOrd="0" destOrd="0" parTransId="{B6456D6C-5FC1-4EC9-A0D2-D18B98B22EEA}" sibTransId="{FAEAC318-455F-4A0B-8821-0F3B8A912FC7}"/>
    <dgm:cxn modelId="{A3728447-AADD-5D4D-BB62-51817532E520}" type="presOf" srcId="{6062FAB0-84E3-4F63-BA56-9464702172F6}" destId="{4583AB2C-0CE0-1E4C-99A7-CB494E2816A9}" srcOrd="0" destOrd="0" presId="urn:microsoft.com/office/officeart/2008/layout/LinedList"/>
    <dgm:cxn modelId="{2C0C2948-BBD8-4D64-AC5C-A2712D0B0E51}" srcId="{A0FF86BC-CBDE-4F70-9E3F-E8EF59BCCB04}" destId="{8CAE8AC8-9DEF-46BA-91D9-0A41C2489295}" srcOrd="3" destOrd="0" parTransId="{4AB63409-0214-4DB9-A1C6-0383BE08F727}" sibTransId="{C5E4679B-5686-4C29-9C3C-F4155D66F329}"/>
    <dgm:cxn modelId="{81667074-F176-4E0F-9C2B-525787505689}" srcId="{A0FF86BC-CBDE-4F70-9E3F-E8EF59BCCB04}" destId="{05F7F39C-438F-472C-BD7A-9C9749D0D249}" srcOrd="1" destOrd="0" parTransId="{12119189-E4E5-4141-B9DC-53B6E09C9F27}" sibTransId="{5F8685B5-7EB4-4C3C-8FD1-F5E9BAE1D927}"/>
    <dgm:cxn modelId="{0536EF76-EB61-4A65-91B8-320FF1BD6FA3}" srcId="{A0FF86BC-CBDE-4F70-9E3F-E8EF59BCCB04}" destId="{4F4FF75E-A9B2-460C-BEE7-7972AC4A8EE1}" srcOrd="8" destOrd="0" parTransId="{ACF07493-54FA-41BC-9D0D-E1406234077D}" sibTransId="{897D7921-967C-45B4-8845-E4C6582A1656}"/>
    <dgm:cxn modelId="{CD95E584-8058-4544-9B7D-C85607F104DC}" srcId="{A0FF86BC-CBDE-4F70-9E3F-E8EF59BCCB04}" destId="{6B87557E-FF24-4FFA-AAA8-ED559A6238F9}" srcOrd="10" destOrd="0" parTransId="{F0E06D26-8F60-47D2-837D-EAC2FEAA5B8C}" sibTransId="{377D7263-7496-4009-B1D9-D72EA8D7F839}"/>
    <dgm:cxn modelId="{78981D88-D466-7C44-B3E5-04BF9FEF3C48}" type="presOf" srcId="{06A023D0-D305-444C-861D-D0BFFC9E28A4}" destId="{3E7611A3-EE47-3441-8F45-8967ECC91A50}" srcOrd="0" destOrd="0" presId="urn:microsoft.com/office/officeart/2008/layout/LinedList"/>
    <dgm:cxn modelId="{DED7A7A7-0C62-4432-AAF9-DB67356BADB4}" srcId="{A0FF86BC-CBDE-4F70-9E3F-E8EF59BCCB04}" destId="{FB15DBFD-88D1-4484-A551-B4EFAA95123F}" srcOrd="6" destOrd="0" parTransId="{9C5AC272-74FC-4038-80AC-F25FC25F70B7}" sibTransId="{D4918B3E-1113-43E5-97A9-DE96ED375416}"/>
    <dgm:cxn modelId="{DB26D6A8-B9EE-B142-B13E-62144AA276C5}" type="presOf" srcId="{A0FF86BC-CBDE-4F70-9E3F-E8EF59BCCB04}" destId="{5903C429-2120-9741-9E6C-9765385A43E5}" srcOrd="0" destOrd="0" presId="urn:microsoft.com/office/officeart/2008/layout/LinedList"/>
    <dgm:cxn modelId="{29F584B2-4DDB-F848-9A11-811AF6999012}" srcId="{A0FF86BC-CBDE-4F70-9E3F-E8EF59BCCB04}" destId="{60625A05-4629-F646-821C-0468E158A863}" srcOrd="9" destOrd="0" parTransId="{D556A649-2B40-B244-AEE2-89BA814FF669}" sibTransId="{27551AA0-0B1B-4340-9AD4-715C14C1626C}"/>
    <dgm:cxn modelId="{2B73D8B7-4028-4432-98B6-355FA77CB96C}" srcId="{A0FF86BC-CBDE-4F70-9E3F-E8EF59BCCB04}" destId="{343D27E1-989D-4EC0-9F50-AD89140677F4}" srcOrd="7" destOrd="0" parTransId="{37703F68-9094-4B0C-9233-39660D8DFFF5}" sibTransId="{382662EB-F992-45B7-B988-C1EEB6D58053}"/>
    <dgm:cxn modelId="{D82DF1C1-442D-4E8C-8C84-B7B5846B506B}" srcId="{A0FF86BC-CBDE-4F70-9E3F-E8EF59BCCB04}" destId="{6062FAB0-84E3-4F63-BA56-9464702172F6}" srcOrd="5" destOrd="0" parTransId="{E2C3A64D-E583-4693-8FC7-ADAA9F7AF5B1}" sibTransId="{D6CC78D5-A0F8-45FE-AA58-F885BD104261}"/>
    <dgm:cxn modelId="{E47127D6-FE6B-5E46-B0DA-DE3A72598AB3}" type="presOf" srcId="{05F7F39C-438F-472C-BD7A-9C9749D0D249}" destId="{E8292749-EAA2-2F4E-8F5E-942A048528B6}" srcOrd="0" destOrd="0" presId="urn:microsoft.com/office/officeart/2008/layout/LinedList"/>
    <dgm:cxn modelId="{985E96E5-DF7B-1D4B-8DF6-3409FEA99B7C}" type="presOf" srcId="{35143184-DD53-3246-913A-7DC43416BA0F}" destId="{70AD43DD-00AB-8F47-A623-4159292951BC}" srcOrd="0" destOrd="0" presId="urn:microsoft.com/office/officeart/2008/layout/LinedList"/>
    <dgm:cxn modelId="{C9792EE8-D95D-2B48-AF73-2EB221AD27FF}" type="presOf" srcId="{4F4FF75E-A9B2-460C-BEE7-7972AC4A8EE1}" destId="{27CDEFC9-75BF-3F4F-80DB-5D987FF00DBE}" srcOrd="0" destOrd="0" presId="urn:microsoft.com/office/officeart/2008/layout/LinedList"/>
    <dgm:cxn modelId="{FF22CDE8-9488-F543-968C-A8DB42CE173F}" type="presOf" srcId="{DA2EFB0B-CA63-404F-BA4D-42F911DA33A8}" destId="{1F2456F2-BE9B-EB4A-9DF7-09651005F371}" srcOrd="0" destOrd="0" presId="urn:microsoft.com/office/officeart/2008/layout/LinedList"/>
    <dgm:cxn modelId="{E38A4DEF-27CF-2C46-9972-581B73A5DC6E}" type="presOf" srcId="{D49F3C1A-E306-477E-8292-FDC13AD726E7}" destId="{3CEEE703-CB42-184E-8188-2137342A805E}" srcOrd="0" destOrd="0" presId="urn:microsoft.com/office/officeart/2008/layout/LinedList"/>
    <dgm:cxn modelId="{86A49E06-DAE9-C14A-8174-60C2A49056D3}" type="presParOf" srcId="{5903C429-2120-9741-9E6C-9765385A43E5}" destId="{3E39E6EE-8ABA-CA49-946D-76D2A909F44D}" srcOrd="0" destOrd="0" presId="urn:microsoft.com/office/officeart/2008/layout/LinedList"/>
    <dgm:cxn modelId="{451808C2-0775-5E4D-A44A-2DD106E8D292}" type="presParOf" srcId="{5903C429-2120-9741-9E6C-9765385A43E5}" destId="{655A2770-6DC8-4445-8306-DE596D434D93}" srcOrd="1" destOrd="0" presId="urn:microsoft.com/office/officeart/2008/layout/LinedList"/>
    <dgm:cxn modelId="{ED3CDE8C-5B83-9643-8C24-0260C55D7254}" type="presParOf" srcId="{655A2770-6DC8-4445-8306-DE596D434D93}" destId="{1F2456F2-BE9B-EB4A-9DF7-09651005F371}" srcOrd="0" destOrd="0" presId="urn:microsoft.com/office/officeart/2008/layout/LinedList"/>
    <dgm:cxn modelId="{5BD2A41B-4631-154D-A150-DD92D9A284B1}" type="presParOf" srcId="{655A2770-6DC8-4445-8306-DE596D434D93}" destId="{B7FCEE5D-409F-C24C-A8B6-CDB3D5606978}" srcOrd="1" destOrd="0" presId="urn:microsoft.com/office/officeart/2008/layout/LinedList"/>
    <dgm:cxn modelId="{4DDB6D12-E20D-6940-B7B9-FE823606AB94}" type="presParOf" srcId="{5903C429-2120-9741-9E6C-9765385A43E5}" destId="{E8AF8C33-BE38-224C-A08F-291139013D27}" srcOrd="2" destOrd="0" presId="urn:microsoft.com/office/officeart/2008/layout/LinedList"/>
    <dgm:cxn modelId="{904EA3D2-E99D-DA48-9CF6-22DC5BEB608B}" type="presParOf" srcId="{5903C429-2120-9741-9E6C-9765385A43E5}" destId="{08C57132-D71F-FB41-BB77-1C11657A2B29}" srcOrd="3" destOrd="0" presId="urn:microsoft.com/office/officeart/2008/layout/LinedList"/>
    <dgm:cxn modelId="{949601F4-B36E-F74A-9BEF-D50CE8CE63DB}" type="presParOf" srcId="{08C57132-D71F-FB41-BB77-1C11657A2B29}" destId="{E8292749-EAA2-2F4E-8F5E-942A048528B6}" srcOrd="0" destOrd="0" presId="urn:microsoft.com/office/officeart/2008/layout/LinedList"/>
    <dgm:cxn modelId="{F0FB64B1-A50A-6B44-ADDF-2261C125DE0A}" type="presParOf" srcId="{08C57132-D71F-FB41-BB77-1C11657A2B29}" destId="{05EAB69F-0CAB-5842-A245-480F551BA091}" srcOrd="1" destOrd="0" presId="urn:microsoft.com/office/officeart/2008/layout/LinedList"/>
    <dgm:cxn modelId="{54F95EC6-4CB1-8D4A-9A7D-637B4CB120D9}" type="presParOf" srcId="{5903C429-2120-9741-9E6C-9765385A43E5}" destId="{5F82FB61-83E8-6B4E-BE4B-9CC3B195BFB2}" srcOrd="4" destOrd="0" presId="urn:microsoft.com/office/officeart/2008/layout/LinedList"/>
    <dgm:cxn modelId="{9E92A5FB-CB49-E940-96E1-6D269BFAF8CE}" type="presParOf" srcId="{5903C429-2120-9741-9E6C-9765385A43E5}" destId="{E69CFAAE-4FB3-524A-98ED-F94BC4E7671B}" srcOrd="5" destOrd="0" presId="urn:microsoft.com/office/officeart/2008/layout/LinedList"/>
    <dgm:cxn modelId="{01168704-A040-B740-8329-AC368AF3D1EB}" type="presParOf" srcId="{E69CFAAE-4FB3-524A-98ED-F94BC4E7671B}" destId="{3CEEE703-CB42-184E-8188-2137342A805E}" srcOrd="0" destOrd="0" presId="urn:microsoft.com/office/officeart/2008/layout/LinedList"/>
    <dgm:cxn modelId="{F5186573-9B0C-1745-9A9D-E9B8BB77A24D}" type="presParOf" srcId="{E69CFAAE-4FB3-524A-98ED-F94BC4E7671B}" destId="{9B0246C9-EE9C-F74A-B7C8-A9D864A6F655}" srcOrd="1" destOrd="0" presId="urn:microsoft.com/office/officeart/2008/layout/LinedList"/>
    <dgm:cxn modelId="{F7E65C9F-BA99-DB43-85B6-A41FA799C7D0}" type="presParOf" srcId="{5903C429-2120-9741-9E6C-9765385A43E5}" destId="{434C7982-4574-3948-98DE-19D9ACAB90FB}" srcOrd="6" destOrd="0" presId="urn:microsoft.com/office/officeart/2008/layout/LinedList"/>
    <dgm:cxn modelId="{70A1E5C7-4F1F-1845-8A68-AF7E7AC87261}" type="presParOf" srcId="{5903C429-2120-9741-9E6C-9765385A43E5}" destId="{552D80A5-2F73-EF44-9F1C-CF7B5E319168}" srcOrd="7" destOrd="0" presId="urn:microsoft.com/office/officeart/2008/layout/LinedList"/>
    <dgm:cxn modelId="{5EB14038-E400-1147-8D2C-F866DAAE2848}" type="presParOf" srcId="{552D80A5-2F73-EF44-9F1C-CF7B5E319168}" destId="{328522C7-BF14-344E-A134-7CCE50CC4409}" srcOrd="0" destOrd="0" presId="urn:microsoft.com/office/officeart/2008/layout/LinedList"/>
    <dgm:cxn modelId="{7B161F8D-6537-314B-9130-7A0AEF2C1601}" type="presParOf" srcId="{552D80A5-2F73-EF44-9F1C-CF7B5E319168}" destId="{495D074D-E841-4149-9706-21E28E42EDB7}" srcOrd="1" destOrd="0" presId="urn:microsoft.com/office/officeart/2008/layout/LinedList"/>
    <dgm:cxn modelId="{E44CCE54-CA35-D44C-85E3-8D5BE602DA41}" type="presParOf" srcId="{5903C429-2120-9741-9E6C-9765385A43E5}" destId="{09F65324-F560-7E41-BC75-95C05FB1D761}" srcOrd="8" destOrd="0" presId="urn:microsoft.com/office/officeart/2008/layout/LinedList"/>
    <dgm:cxn modelId="{6048593C-1182-0947-A044-42274AE199D2}" type="presParOf" srcId="{5903C429-2120-9741-9E6C-9765385A43E5}" destId="{1D274B7D-1501-9F45-9B6D-9DE8612DD6C4}" srcOrd="9" destOrd="0" presId="urn:microsoft.com/office/officeart/2008/layout/LinedList"/>
    <dgm:cxn modelId="{D58D5B88-8304-D84B-8092-09D0B93A80A3}" type="presParOf" srcId="{1D274B7D-1501-9F45-9B6D-9DE8612DD6C4}" destId="{CD475760-3A63-5647-8844-09E326D83805}" srcOrd="0" destOrd="0" presId="urn:microsoft.com/office/officeart/2008/layout/LinedList"/>
    <dgm:cxn modelId="{76929698-1896-3F42-84C0-C64D7FE4206D}" type="presParOf" srcId="{1D274B7D-1501-9F45-9B6D-9DE8612DD6C4}" destId="{B7BCF226-2626-3F46-819B-834E6FFF3D9C}" srcOrd="1" destOrd="0" presId="urn:microsoft.com/office/officeart/2008/layout/LinedList"/>
    <dgm:cxn modelId="{1E43FD28-AC93-744B-A6BA-FFFFA014BD23}" type="presParOf" srcId="{5903C429-2120-9741-9E6C-9765385A43E5}" destId="{50FE9168-4829-BC42-84D3-EBA46D9EA08A}" srcOrd="10" destOrd="0" presId="urn:microsoft.com/office/officeart/2008/layout/LinedList"/>
    <dgm:cxn modelId="{C070C7A8-FD1E-F04D-8AFA-66A9D4B3D1D4}" type="presParOf" srcId="{5903C429-2120-9741-9E6C-9765385A43E5}" destId="{6F97D001-5E41-5E4B-8BE5-4FEF9AD2CE5A}" srcOrd="11" destOrd="0" presId="urn:microsoft.com/office/officeart/2008/layout/LinedList"/>
    <dgm:cxn modelId="{0C3400E6-5ADA-AD4A-81C6-61EA4C44DB82}" type="presParOf" srcId="{6F97D001-5E41-5E4B-8BE5-4FEF9AD2CE5A}" destId="{4583AB2C-0CE0-1E4C-99A7-CB494E2816A9}" srcOrd="0" destOrd="0" presId="urn:microsoft.com/office/officeart/2008/layout/LinedList"/>
    <dgm:cxn modelId="{EBE563A4-D01F-B74C-B52D-E5B197D211FC}" type="presParOf" srcId="{6F97D001-5E41-5E4B-8BE5-4FEF9AD2CE5A}" destId="{3E2FBCC5-0D9C-264D-BEE4-E1BB805771BE}" srcOrd="1" destOrd="0" presId="urn:microsoft.com/office/officeart/2008/layout/LinedList"/>
    <dgm:cxn modelId="{6CABE12C-F0B8-4348-AC90-176F48F8C367}" type="presParOf" srcId="{5903C429-2120-9741-9E6C-9765385A43E5}" destId="{019AE582-C39F-B24E-AE0E-F4CC39699529}" srcOrd="12" destOrd="0" presId="urn:microsoft.com/office/officeart/2008/layout/LinedList"/>
    <dgm:cxn modelId="{1A90B5FB-FD0C-B047-BADA-B5A67FEE5F2C}" type="presParOf" srcId="{5903C429-2120-9741-9E6C-9765385A43E5}" destId="{8DEDFF8F-0435-1042-8A2A-45A276EB1D4C}" srcOrd="13" destOrd="0" presId="urn:microsoft.com/office/officeart/2008/layout/LinedList"/>
    <dgm:cxn modelId="{E6C359B1-D2A4-4744-B756-0523595AEDA4}" type="presParOf" srcId="{8DEDFF8F-0435-1042-8A2A-45A276EB1D4C}" destId="{8B733BD4-8CC9-6743-B9D3-3B97E6CA4558}" srcOrd="0" destOrd="0" presId="urn:microsoft.com/office/officeart/2008/layout/LinedList"/>
    <dgm:cxn modelId="{A4298542-A095-9E4D-9206-99D0DE0C4D47}" type="presParOf" srcId="{8DEDFF8F-0435-1042-8A2A-45A276EB1D4C}" destId="{B91EDC10-C88F-A545-ABF7-717ADD03E3C4}" srcOrd="1" destOrd="0" presId="urn:microsoft.com/office/officeart/2008/layout/LinedList"/>
    <dgm:cxn modelId="{961E57A4-9FD9-2B49-ABB6-7331AFD10FFD}" type="presParOf" srcId="{5903C429-2120-9741-9E6C-9765385A43E5}" destId="{06DCF75B-14D0-1948-A0EA-E44989BA5B3B}" srcOrd="14" destOrd="0" presId="urn:microsoft.com/office/officeart/2008/layout/LinedList"/>
    <dgm:cxn modelId="{9BCB1164-5EA8-3D47-AEF7-A37640B697B7}" type="presParOf" srcId="{5903C429-2120-9741-9E6C-9765385A43E5}" destId="{51595D6F-2C9D-A743-9103-F7CE0AC8C8E9}" srcOrd="15" destOrd="0" presId="urn:microsoft.com/office/officeart/2008/layout/LinedList"/>
    <dgm:cxn modelId="{A73773FF-4E3A-F246-A4BF-842CE4C1615E}" type="presParOf" srcId="{51595D6F-2C9D-A743-9103-F7CE0AC8C8E9}" destId="{97545F28-0281-8E45-AFB0-F2A26BDF1EFC}" srcOrd="0" destOrd="0" presId="urn:microsoft.com/office/officeart/2008/layout/LinedList"/>
    <dgm:cxn modelId="{33FEF519-E177-7B45-8D2D-14BF34917C87}" type="presParOf" srcId="{51595D6F-2C9D-A743-9103-F7CE0AC8C8E9}" destId="{0FD15456-2D66-B54B-BAD5-47841920231E}" srcOrd="1" destOrd="0" presId="urn:microsoft.com/office/officeart/2008/layout/LinedList"/>
    <dgm:cxn modelId="{6B992AE5-0003-3E4C-BC77-E7005391504C}" type="presParOf" srcId="{5903C429-2120-9741-9E6C-9765385A43E5}" destId="{A25A547C-A8B3-0541-B0ED-4E6C4B2BB3CC}" srcOrd="16" destOrd="0" presId="urn:microsoft.com/office/officeart/2008/layout/LinedList"/>
    <dgm:cxn modelId="{E92D1527-94C2-D348-ABD1-1D968F12ACFC}" type="presParOf" srcId="{5903C429-2120-9741-9E6C-9765385A43E5}" destId="{0EA1DDF6-FCFC-F243-A08C-EFD1AF4EDF53}" srcOrd="17" destOrd="0" presId="urn:microsoft.com/office/officeart/2008/layout/LinedList"/>
    <dgm:cxn modelId="{17AFC9C1-133A-984E-9A05-2740626307C7}" type="presParOf" srcId="{0EA1DDF6-FCFC-F243-A08C-EFD1AF4EDF53}" destId="{27CDEFC9-75BF-3F4F-80DB-5D987FF00DBE}" srcOrd="0" destOrd="0" presId="urn:microsoft.com/office/officeart/2008/layout/LinedList"/>
    <dgm:cxn modelId="{BDBEBF87-8316-C349-8B7C-B1BBC10D3418}" type="presParOf" srcId="{0EA1DDF6-FCFC-F243-A08C-EFD1AF4EDF53}" destId="{4FB3569D-230F-084E-A54E-40606F320825}" srcOrd="1" destOrd="0" presId="urn:microsoft.com/office/officeart/2008/layout/LinedList"/>
    <dgm:cxn modelId="{1EF29E93-E41A-5B4B-99CB-E637BB76ED3F}" type="presParOf" srcId="{5903C429-2120-9741-9E6C-9765385A43E5}" destId="{2C4E79D7-E258-E446-AC17-0946EC6EC9BC}" srcOrd="18" destOrd="0" presId="urn:microsoft.com/office/officeart/2008/layout/LinedList"/>
    <dgm:cxn modelId="{08A1D2E7-EF0B-FE4D-9EAC-E1BBD98A998F}" type="presParOf" srcId="{5903C429-2120-9741-9E6C-9765385A43E5}" destId="{FF634207-5BB9-D240-8637-F0603E64A508}" srcOrd="19" destOrd="0" presId="urn:microsoft.com/office/officeart/2008/layout/LinedList"/>
    <dgm:cxn modelId="{DCD09C68-3A19-CD46-B902-C1C1540AC2D3}" type="presParOf" srcId="{FF634207-5BB9-D240-8637-F0603E64A508}" destId="{DEA1E78A-F625-AB49-94AD-05F846BF3CB9}" srcOrd="0" destOrd="0" presId="urn:microsoft.com/office/officeart/2008/layout/LinedList"/>
    <dgm:cxn modelId="{0C65B527-8AA0-354F-94FB-BF2B5E396338}" type="presParOf" srcId="{FF634207-5BB9-D240-8637-F0603E64A508}" destId="{00E99D5C-2131-C841-AA17-4039FD8D698C}" srcOrd="1" destOrd="0" presId="urn:microsoft.com/office/officeart/2008/layout/LinedList"/>
    <dgm:cxn modelId="{D94073C6-B769-B34C-A950-304EE62028BA}" type="presParOf" srcId="{5903C429-2120-9741-9E6C-9765385A43E5}" destId="{16D7B010-99B8-DF42-83A9-759683F428C3}" srcOrd="20" destOrd="0" presId="urn:microsoft.com/office/officeart/2008/layout/LinedList"/>
    <dgm:cxn modelId="{4E23910F-DE88-A344-8AF1-45A8CE702ED6}" type="presParOf" srcId="{5903C429-2120-9741-9E6C-9765385A43E5}" destId="{2F056A38-E2CA-6742-BCF5-1528BDCA57B7}" srcOrd="21" destOrd="0" presId="urn:microsoft.com/office/officeart/2008/layout/LinedList"/>
    <dgm:cxn modelId="{9CFB6113-9877-A34D-94AD-6EE9B92E0E2E}" type="presParOf" srcId="{2F056A38-E2CA-6742-BCF5-1528BDCA57B7}" destId="{CB91DE28-5F00-A34F-9622-847EA005D19F}" srcOrd="0" destOrd="0" presId="urn:microsoft.com/office/officeart/2008/layout/LinedList"/>
    <dgm:cxn modelId="{C74356B1-3438-954B-B2BA-0998FE500BC2}" type="presParOf" srcId="{2F056A38-E2CA-6742-BCF5-1528BDCA57B7}" destId="{273A21E5-CF67-7442-B323-40C369EC6B75}" srcOrd="1" destOrd="0" presId="urn:microsoft.com/office/officeart/2008/layout/LinedList"/>
    <dgm:cxn modelId="{F020FDB6-DCCF-114F-8C53-CBD6AD73457A}" type="presParOf" srcId="{5903C429-2120-9741-9E6C-9765385A43E5}" destId="{416E9182-FA18-834A-9F74-2AC51A0C85A3}" srcOrd="22" destOrd="0" presId="urn:microsoft.com/office/officeart/2008/layout/LinedList"/>
    <dgm:cxn modelId="{EA4244F3-C8B3-D14A-BBE8-1859F39A05B6}" type="presParOf" srcId="{5903C429-2120-9741-9E6C-9765385A43E5}" destId="{24150092-7F72-104F-8A80-973153405D94}" srcOrd="23" destOrd="0" presId="urn:microsoft.com/office/officeart/2008/layout/LinedList"/>
    <dgm:cxn modelId="{74DFF823-B15C-7446-B298-2B746D6BE125}" type="presParOf" srcId="{24150092-7F72-104F-8A80-973153405D94}" destId="{3E7611A3-EE47-3441-8F45-8967ECC91A50}" srcOrd="0" destOrd="0" presId="urn:microsoft.com/office/officeart/2008/layout/LinedList"/>
    <dgm:cxn modelId="{96961798-245B-4E4E-A7B7-312718CE8E7C}" type="presParOf" srcId="{24150092-7F72-104F-8A80-973153405D94}" destId="{BC63BBF1-5613-4D4C-9850-CED0FA2A5185}" srcOrd="1" destOrd="0" presId="urn:microsoft.com/office/officeart/2008/layout/LinedList"/>
    <dgm:cxn modelId="{3578E074-E6DB-A64B-BC7D-5E0AF14481DC}" type="presParOf" srcId="{5903C429-2120-9741-9E6C-9765385A43E5}" destId="{AED83494-6B17-1541-B54F-5A6B54FAAF14}" srcOrd="24" destOrd="0" presId="urn:microsoft.com/office/officeart/2008/layout/LinedList"/>
    <dgm:cxn modelId="{9851E45B-2D48-A24A-BDDC-893193E0CF8F}" type="presParOf" srcId="{5903C429-2120-9741-9E6C-9765385A43E5}" destId="{76163714-319B-FE4E-9136-3B1F232CF9F9}" srcOrd="25" destOrd="0" presId="urn:microsoft.com/office/officeart/2008/layout/LinedList"/>
    <dgm:cxn modelId="{59CD86E9-F561-6642-965A-C25E9459D23B}" type="presParOf" srcId="{76163714-319B-FE4E-9136-3B1F232CF9F9}" destId="{70AD43DD-00AB-8F47-A623-4159292951BC}" srcOrd="0" destOrd="0" presId="urn:microsoft.com/office/officeart/2008/layout/LinedList"/>
    <dgm:cxn modelId="{71378BE2-12C4-3141-9735-2DBFCDD0C8B0}" type="presParOf" srcId="{76163714-319B-FE4E-9136-3B1F232CF9F9}" destId="{D19F7360-7E9A-1F41-A602-A0C20456BF5A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39E6EE-8ABA-CA49-946D-76D2A909F44D}">
      <dsp:nvSpPr>
        <dsp:cNvPr id="0" name=""/>
        <dsp:cNvSpPr/>
      </dsp:nvSpPr>
      <dsp:spPr>
        <a:xfrm>
          <a:off x="0" y="517"/>
          <a:ext cx="366559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2456F2-BE9B-EB4A-9DF7-09651005F371}">
      <dsp:nvSpPr>
        <dsp:cNvPr id="0" name=""/>
        <dsp:cNvSpPr/>
      </dsp:nvSpPr>
      <dsp:spPr>
        <a:xfrm>
          <a:off x="0" y="517"/>
          <a:ext cx="3665594" cy="3263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LNF-INFN, Frascati, Italy</a:t>
          </a:r>
          <a:endParaRPr lang="en-US" sz="15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517"/>
        <a:ext cx="3665594" cy="326319"/>
      </dsp:txXfrm>
    </dsp:sp>
    <dsp:sp modelId="{E8AF8C33-BE38-224C-A08F-291139013D27}">
      <dsp:nvSpPr>
        <dsp:cNvPr id="0" name=""/>
        <dsp:cNvSpPr/>
      </dsp:nvSpPr>
      <dsp:spPr>
        <a:xfrm>
          <a:off x="0" y="326836"/>
          <a:ext cx="366559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292749-EAA2-2F4E-8F5E-942A048528B6}">
      <dsp:nvSpPr>
        <dsp:cNvPr id="0" name=""/>
        <dsp:cNvSpPr/>
      </dsp:nvSpPr>
      <dsp:spPr>
        <a:xfrm>
          <a:off x="0" y="326836"/>
          <a:ext cx="3665594" cy="3263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SMI-ÖAW, Vienna, Austria</a:t>
          </a:r>
          <a:endParaRPr lang="en-US" sz="15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326836"/>
        <a:ext cx="3665594" cy="326319"/>
      </dsp:txXfrm>
    </dsp:sp>
    <dsp:sp modelId="{5F82FB61-83E8-6B4E-BE4B-9CC3B195BFB2}">
      <dsp:nvSpPr>
        <dsp:cNvPr id="0" name=""/>
        <dsp:cNvSpPr/>
      </dsp:nvSpPr>
      <dsp:spPr>
        <a:xfrm>
          <a:off x="0" y="653155"/>
          <a:ext cx="366559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EEE703-CB42-184E-8188-2137342A805E}">
      <dsp:nvSpPr>
        <dsp:cNvPr id="0" name=""/>
        <dsp:cNvSpPr/>
      </dsp:nvSpPr>
      <dsp:spPr>
        <a:xfrm>
          <a:off x="0" y="653155"/>
          <a:ext cx="3665594" cy="3263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 err="1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Politecnico</a:t>
          </a:r>
          <a:r>
            <a:rPr lang="en-GB" sz="1500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di Milano, Italy</a:t>
          </a:r>
          <a:endParaRPr lang="en-US" sz="15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653155"/>
        <a:ext cx="3665594" cy="326319"/>
      </dsp:txXfrm>
    </dsp:sp>
    <dsp:sp modelId="{434C7982-4574-3948-98DE-19D9ACAB90FB}">
      <dsp:nvSpPr>
        <dsp:cNvPr id="0" name=""/>
        <dsp:cNvSpPr/>
      </dsp:nvSpPr>
      <dsp:spPr>
        <a:xfrm>
          <a:off x="0" y="979474"/>
          <a:ext cx="366559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8522C7-BF14-344E-A134-7CCE50CC4409}">
      <dsp:nvSpPr>
        <dsp:cNvPr id="0" name=""/>
        <dsp:cNvSpPr/>
      </dsp:nvSpPr>
      <dsp:spPr>
        <a:xfrm>
          <a:off x="0" y="979474"/>
          <a:ext cx="3665594" cy="3263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IFIN –HH, Bucharest, Romania</a:t>
          </a:r>
          <a:endParaRPr lang="en-US" sz="1500" kern="120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979474"/>
        <a:ext cx="3665594" cy="326319"/>
      </dsp:txXfrm>
    </dsp:sp>
    <dsp:sp modelId="{09F65324-F560-7E41-BC75-95C05FB1D761}">
      <dsp:nvSpPr>
        <dsp:cNvPr id="0" name=""/>
        <dsp:cNvSpPr/>
      </dsp:nvSpPr>
      <dsp:spPr>
        <a:xfrm>
          <a:off x="0" y="1305793"/>
          <a:ext cx="366559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475760-3A63-5647-8844-09E326D83805}">
      <dsp:nvSpPr>
        <dsp:cNvPr id="0" name=""/>
        <dsp:cNvSpPr/>
      </dsp:nvSpPr>
      <dsp:spPr>
        <a:xfrm>
          <a:off x="0" y="1305793"/>
          <a:ext cx="3665594" cy="3263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TUM, Munich, Germany</a:t>
          </a:r>
          <a:endParaRPr lang="en-US" sz="15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1305793"/>
        <a:ext cx="3665594" cy="326319"/>
      </dsp:txXfrm>
    </dsp:sp>
    <dsp:sp modelId="{50FE9168-4829-BC42-84D3-EBA46D9EA08A}">
      <dsp:nvSpPr>
        <dsp:cNvPr id="0" name=""/>
        <dsp:cNvSpPr/>
      </dsp:nvSpPr>
      <dsp:spPr>
        <a:xfrm>
          <a:off x="0" y="1632112"/>
          <a:ext cx="366559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83AB2C-0CE0-1E4C-99A7-CB494E2816A9}">
      <dsp:nvSpPr>
        <dsp:cNvPr id="0" name=""/>
        <dsp:cNvSpPr/>
      </dsp:nvSpPr>
      <dsp:spPr>
        <a:xfrm>
          <a:off x="0" y="1632112"/>
          <a:ext cx="3665594" cy="3263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RIKEN, Japan</a:t>
          </a:r>
          <a:endParaRPr lang="en-US" sz="1500" kern="120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1632112"/>
        <a:ext cx="3665594" cy="326319"/>
      </dsp:txXfrm>
    </dsp:sp>
    <dsp:sp modelId="{019AE582-C39F-B24E-AE0E-F4CC39699529}">
      <dsp:nvSpPr>
        <dsp:cNvPr id="0" name=""/>
        <dsp:cNvSpPr/>
      </dsp:nvSpPr>
      <dsp:spPr>
        <a:xfrm>
          <a:off x="0" y="1958431"/>
          <a:ext cx="366559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733BD4-8CC9-6743-B9D3-3B97E6CA4558}">
      <dsp:nvSpPr>
        <dsp:cNvPr id="0" name=""/>
        <dsp:cNvSpPr/>
      </dsp:nvSpPr>
      <dsp:spPr>
        <a:xfrm>
          <a:off x="0" y="1958431"/>
          <a:ext cx="3665594" cy="3263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Univ. Tokyo, Japan</a:t>
          </a:r>
          <a:endParaRPr lang="en-US" sz="1500" kern="120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1958431"/>
        <a:ext cx="3665594" cy="326319"/>
      </dsp:txXfrm>
    </dsp:sp>
    <dsp:sp modelId="{06DCF75B-14D0-1948-A0EA-E44989BA5B3B}">
      <dsp:nvSpPr>
        <dsp:cNvPr id="0" name=""/>
        <dsp:cNvSpPr/>
      </dsp:nvSpPr>
      <dsp:spPr>
        <a:xfrm>
          <a:off x="0" y="2284751"/>
          <a:ext cx="366559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545F28-0281-8E45-AFB0-F2A26BDF1EFC}">
      <dsp:nvSpPr>
        <dsp:cNvPr id="0" name=""/>
        <dsp:cNvSpPr/>
      </dsp:nvSpPr>
      <dsp:spPr>
        <a:xfrm>
          <a:off x="0" y="2284751"/>
          <a:ext cx="3665594" cy="3263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Victoria Univ., Canada</a:t>
          </a:r>
          <a:endParaRPr lang="en-US" sz="15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2284751"/>
        <a:ext cx="3665594" cy="326319"/>
      </dsp:txXfrm>
    </dsp:sp>
    <dsp:sp modelId="{A25A547C-A8B3-0541-B0ED-4E6C4B2BB3CC}">
      <dsp:nvSpPr>
        <dsp:cNvPr id="0" name=""/>
        <dsp:cNvSpPr/>
      </dsp:nvSpPr>
      <dsp:spPr>
        <a:xfrm>
          <a:off x="0" y="2611070"/>
          <a:ext cx="366559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CDEFC9-75BF-3F4F-80DB-5D987FF00DBE}">
      <dsp:nvSpPr>
        <dsp:cNvPr id="0" name=""/>
        <dsp:cNvSpPr/>
      </dsp:nvSpPr>
      <dsp:spPr>
        <a:xfrm>
          <a:off x="0" y="2611070"/>
          <a:ext cx="3665594" cy="3263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Univ. Zagreb, Croatia</a:t>
          </a:r>
          <a:endParaRPr lang="en-US" sz="1500" kern="120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2611070"/>
        <a:ext cx="3665594" cy="326319"/>
      </dsp:txXfrm>
    </dsp:sp>
    <dsp:sp modelId="{2C4E79D7-E258-E446-AC17-0946EC6EC9BC}">
      <dsp:nvSpPr>
        <dsp:cNvPr id="0" name=""/>
        <dsp:cNvSpPr/>
      </dsp:nvSpPr>
      <dsp:spPr>
        <a:xfrm>
          <a:off x="0" y="2937389"/>
          <a:ext cx="366559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A1E78A-F625-AB49-94AD-05F846BF3CB9}">
      <dsp:nvSpPr>
        <dsp:cNvPr id="0" name=""/>
        <dsp:cNvSpPr/>
      </dsp:nvSpPr>
      <dsp:spPr>
        <a:xfrm>
          <a:off x="0" y="2937389"/>
          <a:ext cx="3665594" cy="3263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5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Helmholtz </a:t>
          </a:r>
          <a:r>
            <a:rPr lang="it-IT" sz="15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Inst</a:t>
          </a:r>
          <a:r>
            <a:rPr lang="it-IT" sz="15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. Mainz, Germany</a:t>
          </a:r>
        </a:p>
      </dsp:txBody>
      <dsp:txXfrm>
        <a:off x="0" y="2937389"/>
        <a:ext cx="3665594" cy="326319"/>
      </dsp:txXfrm>
    </dsp:sp>
    <dsp:sp modelId="{16D7B010-99B8-DF42-83A9-759683F428C3}">
      <dsp:nvSpPr>
        <dsp:cNvPr id="0" name=""/>
        <dsp:cNvSpPr/>
      </dsp:nvSpPr>
      <dsp:spPr>
        <a:xfrm>
          <a:off x="0" y="3263708"/>
          <a:ext cx="366559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91DE28-5F00-A34F-9622-847EA005D19F}">
      <dsp:nvSpPr>
        <dsp:cNvPr id="0" name=""/>
        <dsp:cNvSpPr/>
      </dsp:nvSpPr>
      <dsp:spPr>
        <a:xfrm>
          <a:off x="0" y="3263708"/>
          <a:ext cx="3665594" cy="3263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Univ. Jagiellonian Krakow, Poland</a:t>
          </a:r>
          <a:endParaRPr lang="en-US" sz="15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3263708"/>
        <a:ext cx="3665594" cy="326319"/>
      </dsp:txXfrm>
    </dsp:sp>
    <dsp:sp modelId="{416E9182-FA18-834A-9F74-2AC51A0C85A3}">
      <dsp:nvSpPr>
        <dsp:cNvPr id="0" name=""/>
        <dsp:cNvSpPr/>
      </dsp:nvSpPr>
      <dsp:spPr>
        <a:xfrm>
          <a:off x="0" y="3590027"/>
          <a:ext cx="366559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7611A3-EE47-3441-8F45-8967ECC91A50}">
      <dsp:nvSpPr>
        <dsp:cNvPr id="0" name=""/>
        <dsp:cNvSpPr/>
      </dsp:nvSpPr>
      <dsp:spPr>
        <a:xfrm>
          <a:off x="0" y="3590027"/>
          <a:ext cx="3665594" cy="3263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ELPH, Tohoku University</a:t>
          </a:r>
          <a:endParaRPr lang="en-US" sz="15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3590027"/>
        <a:ext cx="3665594" cy="326319"/>
      </dsp:txXfrm>
    </dsp:sp>
    <dsp:sp modelId="{AED83494-6B17-1541-B54F-5A6B54FAAF14}">
      <dsp:nvSpPr>
        <dsp:cNvPr id="0" name=""/>
        <dsp:cNvSpPr/>
      </dsp:nvSpPr>
      <dsp:spPr>
        <a:xfrm>
          <a:off x="0" y="3916346"/>
          <a:ext cx="366559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AD43DD-00AB-8F47-A623-4159292951BC}">
      <dsp:nvSpPr>
        <dsp:cNvPr id="0" name=""/>
        <dsp:cNvSpPr/>
      </dsp:nvSpPr>
      <dsp:spPr>
        <a:xfrm>
          <a:off x="0" y="3916346"/>
          <a:ext cx="3665594" cy="3263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500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CERN, </a:t>
          </a:r>
          <a:r>
            <a:rPr lang="it-IT" sz="1500" kern="1200" dirty="0" err="1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Switzerland</a:t>
          </a:r>
          <a:endParaRPr lang="it-IT" sz="15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3916346"/>
        <a:ext cx="3665594" cy="3263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411AB5-4A7D-904C-AAC4-51A796723E2E}" type="datetimeFigureOut">
              <a:rPr lang="en-GB" smtClean="0"/>
              <a:t>29/06/2024</a:t>
            </a:fld>
            <a:endParaRPr lang="en-GB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A0CF18-6A99-044F-9E7E-6677AD023C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23965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>
            <a:extLst>
              <a:ext uri="{FF2B5EF4-FFF2-40B4-BE49-F238E27FC236}">
                <a16:creationId xmlns:a16="http://schemas.microsoft.com/office/drawing/2014/main" id="{A61CBA0B-5406-BDCE-3E9E-464C7C925AD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11619" name="Rectangle 3">
            <a:extLst>
              <a:ext uri="{FF2B5EF4-FFF2-40B4-BE49-F238E27FC236}">
                <a16:creationId xmlns:a16="http://schemas.microsoft.com/office/drawing/2014/main" id="{402D800D-739A-44F7-BC17-5CD7CF72F8C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de-DE" altLang="en-US"/>
              <a:t>Gewicht = 410 g</a:t>
            </a:r>
          </a:p>
        </p:txBody>
      </p:sp>
    </p:spTree>
    <p:extLst>
      <p:ext uri="{BB962C8B-B14F-4D97-AF65-F5344CB8AC3E}">
        <p14:creationId xmlns:p14="http://schemas.microsoft.com/office/powerpoint/2010/main" val="13075924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6361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1622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26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0270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g1364cc71e53_0_5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5" name="Google Shape;395;g1364cc71e53_0_5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g1364cc71e53_0_3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1" name="Google Shape;421;g1364cc71e53_0_3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g1364cc71e53_0_4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0" name="Google Shape;440;g1364cc71e53_0_4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Google Shape;957;g13ab71cd637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8" name="Google Shape;958;g13ab71cd637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746DE6-3336-457D-A091-FA20AC1C536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46861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29598BE-7D89-F94B-8637-34E66436874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47987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29598BE-7D89-F94B-8637-34E66436874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72764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29598BE-7D89-F94B-8637-34E66436874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58959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29598BE-7D89-F94B-8637-34E66436874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39867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29598BE-7D89-F94B-8637-34E66436874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41305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29598BE-7D89-F94B-8637-34E66436874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890884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29598BE-7D89-F94B-8637-34E66436874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347318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9.xml"/></Relationships>
</file>

<file path=ppt/slideLayouts/_rels/slideLayout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9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9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BCA95-D252-9540-8956-131FDCFF7F7A}" type="datetimeFigureOut">
              <a:rPr lang="en-GB" smtClean="0"/>
              <a:t>29/06/2024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2BB9-8F1D-3A4D-B010-52D18707BB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6194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BCA95-D252-9540-8956-131FDCFF7F7A}" type="datetimeFigureOut">
              <a:rPr lang="en-GB" smtClean="0"/>
              <a:t>29/06/2024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2BB9-8F1D-3A4D-B010-52D18707BB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6477860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330512" y="606555"/>
            <a:ext cx="847502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31921" y="729658"/>
            <a:ext cx="8272212" cy="98833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0A685-C997-0346-B71F-01099A69D048}" type="datetime1">
              <a:rPr lang="it-IT" smtClean="0"/>
              <a:t>29/06/2024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Titolo- Autore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7823586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A3B26-29AC-6145-8FA9-78A5E59E6DBC}" type="datetime1">
              <a:rPr lang="it-IT" smtClean="0"/>
              <a:t>29/06/2024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Titolo- Autore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8550998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335863" y="5141973"/>
            <a:ext cx="847365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894" y="5262296"/>
            <a:ext cx="3682084" cy="689514"/>
          </a:xfrm>
        </p:spPr>
        <p:txBody>
          <a:bodyPr anchor="ctr"/>
          <a:lstStyle>
            <a:lvl1pPr algn="l">
              <a:defRPr sz="15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862" y="601200"/>
            <a:ext cx="8469630" cy="4204800"/>
          </a:xfrm>
        </p:spPr>
        <p:txBody>
          <a:bodyPr anchor="ctr">
            <a:normAutofit/>
          </a:bodyPr>
          <a:lstStyle>
            <a:lvl1pPr>
              <a:defRPr sz="1500">
                <a:solidFill>
                  <a:schemeClr val="tx2"/>
                </a:solidFill>
              </a:defRPr>
            </a:lvl1pPr>
            <a:lvl2pPr>
              <a:defRPr sz="135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 sz="1050">
                <a:solidFill>
                  <a:schemeClr val="tx2"/>
                </a:solidFill>
              </a:defRPr>
            </a:lvl4pPr>
            <a:lvl5pPr>
              <a:defRPr sz="1050">
                <a:solidFill>
                  <a:schemeClr val="tx2"/>
                </a:solidFill>
              </a:defRPr>
            </a:lvl5pPr>
            <a:lvl6pPr>
              <a:defRPr sz="1050">
                <a:solidFill>
                  <a:schemeClr val="tx2"/>
                </a:solidFill>
              </a:defRPr>
            </a:lvl6pPr>
            <a:lvl7pPr>
              <a:defRPr sz="1050">
                <a:solidFill>
                  <a:schemeClr val="tx2"/>
                </a:solidFill>
              </a:defRPr>
            </a:lvl7pPr>
            <a:lvl8pPr>
              <a:defRPr sz="1050">
                <a:solidFill>
                  <a:schemeClr val="tx2"/>
                </a:solidFill>
              </a:defRPr>
            </a:lvl8pPr>
            <a:lvl9pPr>
              <a:defRPr sz="1050">
                <a:solidFill>
                  <a:schemeClr val="tx2"/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8" y="5262297"/>
            <a:ext cx="4402490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825">
                <a:solidFill>
                  <a:schemeClr val="bg1"/>
                </a:solidFill>
              </a:defRPr>
            </a:lvl1pPr>
            <a:lvl2pPr marL="342900" indent="0">
              <a:buNone/>
              <a:defRPr sz="825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51B42ED-3737-F04F-9E0D-9001FADEDFF5}" type="datetime1">
              <a:rPr lang="it-IT" smtClean="0"/>
              <a:t>29/06/2024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Titolo- Autore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4665039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895" y="4693389"/>
            <a:ext cx="8272212" cy="566738"/>
          </a:xfrm>
        </p:spPr>
        <p:txBody>
          <a:bodyPr anchor="b">
            <a:normAutofit/>
          </a:bodyPr>
          <a:lstStyle>
            <a:lvl1pPr algn="l">
              <a:defRPr sz="1800" b="0">
                <a:solidFill>
                  <a:schemeClr val="accent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5863" y="599725"/>
            <a:ext cx="8468144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5894" y="5260128"/>
            <a:ext cx="8272213" cy="598671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5731-7F2D-F747-AD3B-C698586E8757}" type="datetime1">
              <a:rPr lang="it-IT" smtClean="0"/>
              <a:t>29/06/2024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Titolo- Autore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0078088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330214" y="614407"/>
            <a:ext cx="8482004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35894" y="702156"/>
            <a:ext cx="8272212" cy="101380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6F3E1-F394-0B42-8997-20B5BB9B01D4}" type="datetime1">
              <a:rPr lang="it-IT" smtClean="0"/>
              <a:t>29/06/2024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Titolo- Autore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035038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1" y="599725"/>
            <a:ext cx="2180113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675727"/>
            <a:ext cx="1503123" cy="5183073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3" y="675727"/>
            <a:ext cx="5922209" cy="5183073"/>
          </a:xfrm>
        </p:spPr>
        <p:txBody>
          <a:bodyPr vert="eaVert" anchor="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8"/>
            <a:ext cx="996106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40CD20C-0473-AC46-8E00-F46E22E326A6}" type="datetime1">
              <a:rPr lang="it-IT" smtClean="0"/>
              <a:t>29/06/2024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3" y="5951812"/>
            <a:ext cx="5922209" cy="365125"/>
          </a:xfrm>
        </p:spPr>
        <p:txBody>
          <a:bodyPr/>
          <a:lstStyle/>
          <a:p>
            <a:r>
              <a:rPr lang="en-US"/>
              <a:t>Titolo- Autore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34962" y="5956138"/>
            <a:ext cx="873146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0225958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347A66C-1090-A1C6-0E83-0969A47DD6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AEAFBC28-B751-62D5-FC21-E38FEDE220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7"/>
            <a:ext cx="6858000" cy="165576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E903CE9-CA3A-B554-A3C2-D362DBFA1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6C17D-9891-C24D-8C5B-EFD6B0CAA356}" type="datetimeFigureOut">
              <a:rPr lang="en-GB" smtClean="0"/>
              <a:t>29/06/2024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99796FC-FC8B-D700-FAC8-0D1EAAACDA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4A7FDDE-5E40-AE6D-6AE6-9D8E645D1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A4A8B-DC2C-4247-A96E-0139AE4FDF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1776393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C71EC80-41B3-F060-E38E-198D2D46E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08EF917-89AA-9AC8-4FBA-EAAFC8A22C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F656CC3-4A55-44BE-1D83-A36DC5789B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6C17D-9891-C24D-8C5B-EFD6B0CAA356}" type="datetimeFigureOut">
              <a:rPr lang="en-GB" smtClean="0"/>
              <a:t>29/06/2024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DE789D2-3635-3BFC-66C9-92F9096E3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6487204-3F18-CE63-DB18-A3BB7A75E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A4A8B-DC2C-4247-A96E-0139AE4FDF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5078909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D12853-76ED-B68F-D55D-FF8F453B5E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40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3D3E505-42ED-3172-7609-A951770818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D667EBD-5920-0349-6C75-D17AD37F0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6C17D-9891-C24D-8C5B-EFD6B0CAA356}" type="datetimeFigureOut">
              <a:rPr lang="en-GB" smtClean="0"/>
              <a:t>29/06/2024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AD121C9-3DFB-D9B4-92C7-39BC82C40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D04B3A6-86EB-9F20-C80F-0492D9C72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A4A8B-DC2C-4247-A96E-0139AE4FDF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841344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DAFB3B9-EC22-85C7-4D29-745E3D4B82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09E9474-5F2A-75D5-0069-AFA7620B71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F3AEED35-2DA5-050E-C43E-120B3DFCE1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FE94C4C-4FE3-1077-97D1-5FCAB8BDA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6C17D-9891-C24D-8C5B-EFD6B0CAA356}" type="datetimeFigureOut">
              <a:rPr lang="en-GB" smtClean="0"/>
              <a:t>29/06/2024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73B5D18-B09E-6757-2871-EA56B2B210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8294018-7742-8478-B4AE-69EDF8B9D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A4A8B-DC2C-4247-A96E-0139AE4FDF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3059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BCA95-D252-9540-8956-131FDCFF7F7A}" type="datetimeFigureOut">
              <a:rPr lang="en-GB" smtClean="0"/>
              <a:t>29/06/2024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2BB9-8F1D-3A4D-B010-52D18707BB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917525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08DC4C3-EA9A-711C-5566-6DE9A0BBA6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2E8A63E-A41F-03DB-6571-E080C2E78C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F22BFD5F-7858-F61D-3FE6-393BF2CC96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B7137F73-D477-5668-44C1-61CE206C84F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B3F67562-D190-DBBB-9C0D-0938876974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A13CBE6A-01B8-B3C4-BC11-B89401349B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6C17D-9891-C24D-8C5B-EFD6B0CAA356}" type="datetimeFigureOut">
              <a:rPr lang="en-GB" smtClean="0"/>
              <a:t>29/06/2024</a:t>
            </a:fld>
            <a:endParaRPr lang="en-GB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AD93B531-7871-185E-6167-ED1CE26A8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F49D8559-EF43-CAFA-E4CD-F75FADCC0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A4A8B-DC2C-4247-A96E-0139AE4FDF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2428470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1ABBDD2-AAF9-F09A-9B13-6ED1DBA394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271FF313-AEA2-8967-B265-25D644A4A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6C17D-9891-C24D-8C5B-EFD6B0CAA356}" type="datetimeFigureOut">
              <a:rPr lang="en-GB" smtClean="0"/>
              <a:t>29/06/2024</a:t>
            </a:fld>
            <a:endParaRPr lang="en-GB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CAE1DA0-9B1E-2650-416E-52B666F67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3CE3CB7-CC91-CD21-8D02-E6EABF1C0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A4A8B-DC2C-4247-A96E-0139AE4FDF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8601938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B58D9BE6-2CA6-DFD7-9AB1-1D953DA768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6C17D-9891-C24D-8C5B-EFD6B0CAA356}" type="datetimeFigureOut">
              <a:rPr lang="en-GB" smtClean="0"/>
              <a:t>29/06/2024</a:t>
            </a:fld>
            <a:endParaRPr lang="en-GB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94EB00C6-682B-C124-E717-E1C55FE08B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AA6026F-BAD0-5DE2-EC5C-355F26ED1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A4A8B-DC2C-4247-A96E-0139AE4FDF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7034330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7C73171-F140-6D0D-C2D6-08947914E3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33230F9-8861-399B-C4C7-BA33CFB856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E9C2862B-413B-49C0-E1B2-49BA63DCED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1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8F26B08-DC8E-21A3-DF9A-EC2432DFD1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6C17D-9891-C24D-8C5B-EFD6B0CAA356}" type="datetimeFigureOut">
              <a:rPr lang="en-GB" smtClean="0"/>
              <a:t>29/06/2024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6F04F85-7D5F-2175-DC0E-91BADC03B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938469F-8839-8726-FD41-53DBDED93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A4A8B-DC2C-4247-A96E-0139AE4FDF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3265277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E0A89DC-4013-CAEC-ABAA-1895BFD313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F8A04BAD-9F15-FA55-1C4F-C082018EB4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65C26BFE-543D-6692-42C7-176B33D89F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1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1F6F769-ECB9-253D-ACD3-3FC80B541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6C17D-9891-C24D-8C5B-EFD6B0CAA356}" type="datetimeFigureOut">
              <a:rPr lang="en-GB" smtClean="0"/>
              <a:t>29/06/2024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9D1D7A0-DBC8-F7B4-EF1B-B4051BC44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BE77D27-1468-1D2A-6892-135D440F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A4A8B-DC2C-4247-A96E-0139AE4FDF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6814854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3D96435-9554-A2B2-F449-AB57AE9E9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03ED01B2-F053-12D9-4D4F-91FC227CDF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1004B46-37AB-6482-768B-50B9D034E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6C17D-9891-C24D-8C5B-EFD6B0CAA356}" type="datetimeFigureOut">
              <a:rPr lang="en-GB" smtClean="0"/>
              <a:t>29/06/2024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5D91F12-001F-1592-27BC-FA59083C9F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6AA0C2A-F090-E091-992E-B0ACEA6961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A4A8B-DC2C-4247-A96E-0139AE4FDF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4913266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9B258C9B-72FF-8362-1774-68ACDB66B45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6" y="365126"/>
            <a:ext cx="1971675" cy="5811839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F17B6732-6C68-3626-0DB2-263E0A96D3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1" y="365126"/>
            <a:ext cx="5800725" cy="5811839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132D48C-6E90-1ABB-7676-450292FEFE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6C17D-9891-C24D-8C5B-EFD6B0CAA356}" type="datetimeFigureOut">
              <a:rPr lang="en-GB" smtClean="0"/>
              <a:t>29/06/2024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0E406FC-892A-D492-F873-758FDA777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DCA8673-FC99-BB6A-B2D5-A56B97E79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A4A8B-DC2C-4247-A96E-0139AE4FDF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060866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">
            <a:extLst>
              <a:ext uri="{FF2B5EF4-FFF2-40B4-BE49-F238E27FC236}">
                <a16:creationId xmlns:a16="http://schemas.microsoft.com/office/drawing/2014/main" id="{30134F2B-D12F-4746-9E37-DECE03B65B00}"/>
              </a:ext>
            </a:extLst>
          </p:cNvPr>
          <p:cNvSpPr txBox="1">
            <a:spLocks noGrp="1"/>
          </p:cNvSpPr>
          <p:nvPr>
            <p:ph type="sldNum" sz="quarter" idx="10"/>
          </p:nvPr>
        </p:nvSpPr>
        <p:spPr>
          <a:xfrm>
            <a:off x="8423277" y="6403977"/>
            <a:ext cx="263525" cy="269875"/>
          </a:xfrm>
        </p:spPr>
        <p:txBody>
          <a:bodyPr lIns="45718" tIns="45718" rIns="45718" bIns="45718"/>
          <a:lstStyle>
            <a:lvl1pPr indent="0">
              <a:defRPr spc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660D09DA-0358-4480-A120-AB163CE4EAFA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52217378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554039"/>
            <a:ext cx="5146222" cy="914400"/>
          </a:xfrm>
          <a:solidFill>
            <a:srgbClr val="1A2D58"/>
          </a:solidFill>
        </p:spPr>
        <p:txBody>
          <a:bodyPr rtlCol="0">
            <a:normAutofit/>
          </a:bodyPr>
          <a:lstStyle>
            <a:lvl1pPr marL="0" indent="0" algn="l" defTabSz="685800" rtl="0" eaLnBrk="1" latinLnBrk="0" hangingPunct="1">
              <a:spcBef>
                <a:spcPct val="0"/>
              </a:spcBef>
              <a:buNone/>
              <a:defRPr sz="27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7627" y="1833564"/>
            <a:ext cx="356616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274320" rIns="274320" bIns="274320" rtlCol="0">
            <a:normAutofit/>
          </a:bodyPr>
          <a:lstStyle>
            <a:lvl1pPr marL="0" indent="0" algn="l" defTabSz="685800" rtl="0" eaLnBrk="1" latinLnBrk="0" hangingPunct="1">
              <a:spcBef>
                <a:spcPts val="1500"/>
              </a:spcBef>
              <a:buClr>
                <a:schemeClr val="accent1"/>
              </a:buClr>
              <a:buFont typeface="Wingdings 2" pitchFamily="18" charset="2"/>
              <a:buNone/>
              <a:defRPr sz="13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91AB29-1098-3448-B4EA-982956ECF845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975" y="188913"/>
            <a:ext cx="1162050" cy="1192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819397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1" y="203156"/>
            <a:ext cx="6905625" cy="914400"/>
          </a:xfrm>
          <a:solidFill>
            <a:srgbClr val="1A2D58"/>
          </a:solidFill>
        </p:spPr>
        <p:txBody>
          <a:bodyPr rtlCol="0">
            <a:normAutofit/>
          </a:bodyPr>
          <a:lstStyle>
            <a:lvl1pPr marL="0" indent="0" algn="l" defTabSz="685800" rtl="0" eaLnBrk="1" latinLnBrk="0" hangingPunct="1">
              <a:spcBef>
                <a:spcPct val="0"/>
              </a:spcBef>
              <a:buNone/>
              <a:defRPr sz="27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64680" y="64376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6E91AB29-1098-3448-B4EA-982956ECF845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975" y="188913"/>
            <a:ext cx="1162050" cy="1192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52893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4E72A6F-FEA2-C79C-5903-623BD0007C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E75C0E-9703-4FDD-9375-947EBD18058E}" type="datetime1">
              <a:rPr lang="en-GB"/>
              <a:pPr>
                <a:defRPr/>
              </a:pPr>
              <a:t>29/06/2024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478C459-FEDB-1B0E-2D8D-6C3D414F4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DAFNE-TF workshop - Dec. 17, 2018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5104B52-B52F-0AE0-B43C-241E112A2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9BE4E-7592-45A0-B237-AC78A656403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4835724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1" y="211139"/>
            <a:ext cx="6905625" cy="914400"/>
          </a:xfrm>
          <a:solidFill>
            <a:srgbClr val="1A2D58"/>
          </a:solidFill>
        </p:spPr>
        <p:txBody>
          <a:bodyPr rtlCol="0">
            <a:normAutofit/>
          </a:bodyPr>
          <a:lstStyle>
            <a:lvl1pPr marL="0" indent="0" algn="l" defTabSz="685800" rtl="0" eaLnBrk="1" latinLnBrk="0" hangingPunct="1">
              <a:spcBef>
                <a:spcPct val="0"/>
              </a:spcBef>
              <a:buNone/>
              <a:defRPr sz="27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7627" y="1833564"/>
            <a:ext cx="356616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274320" rIns="274320" bIns="274320" rtlCol="0">
            <a:normAutofit/>
          </a:bodyPr>
          <a:lstStyle>
            <a:lvl1pPr marL="0" indent="0" algn="l" defTabSz="685800" rtl="0" eaLnBrk="1" latinLnBrk="0" hangingPunct="1">
              <a:spcBef>
                <a:spcPts val="1500"/>
              </a:spcBef>
              <a:buClr>
                <a:schemeClr val="accent1"/>
              </a:buClr>
              <a:buFont typeface="Wingdings 2" pitchFamily="18" charset="2"/>
              <a:buNone/>
              <a:defRPr sz="13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91AB29-1098-3448-B4EA-982956ECF845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975" y="188913"/>
            <a:ext cx="1162050" cy="1192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7824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B43DEA9-7DCF-B0CE-3E6B-736D122E50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9F2C7D-22FB-406F-8882-78D8903C38BD}" type="datetime1">
              <a:rPr lang="en-GB"/>
              <a:pPr>
                <a:defRPr/>
              </a:pPr>
              <a:t>29/06/2024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23368E3-0F82-4FE5-C595-F4BEC36F7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DAFNE-TF workshop - Dec. 17, 2018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C3D11F5-2BF5-FB9A-6E90-75F7D951D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A8B571-7CA6-4BCA-86A9-7218FDEFDA8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91572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66F1D75-D985-E17F-57CB-60ED9EB63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1DC649-F050-4052-8F2B-CAE47B354ABA}" type="datetime1">
              <a:rPr lang="en-GB"/>
              <a:pPr>
                <a:defRPr/>
              </a:pPr>
              <a:t>29/06/2024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7E7E501-726A-069A-BD1C-898D2F9C7E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DAFNE-TF workshop - Dec. 17, 2018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39DDBE3-923B-5926-7B38-4F756B07F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865DC-1828-46EC-9BF7-458491CFEAA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12886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E636C62D-97D3-1603-F250-405223CC96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45566-B677-444F-A8C3-C7D5D1B1A467}" type="datetime1">
              <a:rPr lang="en-GB"/>
              <a:pPr>
                <a:defRPr/>
              </a:pPr>
              <a:t>29/06/2024</a:t>
            </a:fld>
            <a:endParaRPr lang="en-GB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344F52C9-F5FC-39C7-3DA0-0B7872422A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DAFNE-TF workshop - Dec. 17, 2018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5A46ED4E-30C9-15FB-18F0-8A4F8478E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BB2D5-9E27-4C74-A966-FC8655A6386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36568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8FD4C571-A3B2-4889-8ECB-621D587B4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0B4EA1-171B-4443-BD6E-4F60D0263F5D}" type="datetime1">
              <a:rPr lang="en-GB"/>
              <a:pPr>
                <a:defRPr/>
              </a:pPr>
              <a:t>29/06/2024</a:t>
            </a:fld>
            <a:endParaRPr lang="en-GB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27F09354-1BC8-4EC5-E6BE-1ACE2E990C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DAFNE-TF workshop - Dec. 17, 2018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1A23AF11-409A-4430-801F-B1C4B2B544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23551-9F17-46ED-A357-B4C60B60C1D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05546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9AF3B300-91A1-9A58-31D7-F60E59F7D5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C245A0-5D56-4967-9841-DBDA36C7B273}" type="datetime1">
              <a:rPr lang="en-GB"/>
              <a:pPr>
                <a:defRPr/>
              </a:pPr>
              <a:t>29/06/2024</a:t>
            </a:fld>
            <a:endParaRPr lang="en-GB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3E4EA731-BD82-7010-B7B0-1BDA2F040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DAFNE-TF workshop - Dec. 17, 2018</a:t>
            </a:r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240C7314-2A36-2DE5-14A8-06D6413A9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DE134D-3CE3-44D0-88E5-DB8273C6363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591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>
            <a:extLst>
              <a:ext uri="{FF2B5EF4-FFF2-40B4-BE49-F238E27FC236}">
                <a16:creationId xmlns:a16="http://schemas.microsoft.com/office/drawing/2014/main" id="{02C5A1CE-C1EE-4633-9026-B1165FFAD0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B9F15-5953-4E27-BAF3-43AC8289834F}" type="datetime1">
              <a:rPr lang="en-GB"/>
              <a:pPr>
                <a:defRPr/>
              </a:pPr>
              <a:t>29/06/2024</a:t>
            </a:fld>
            <a:endParaRPr lang="en-GB"/>
          </a:p>
        </p:txBody>
      </p:sp>
      <p:sp>
        <p:nvSpPr>
          <p:cNvPr id="3" name="Fußzeilenplatzhalter 4">
            <a:extLst>
              <a:ext uri="{FF2B5EF4-FFF2-40B4-BE49-F238E27FC236}">
                <a16:creationId xmlns:a16="http://schemas.microsoft.com/office/drawing/2014/main" id="{EA7F0020-760A-BDA0-7975-8BE7F17EB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DAFNE-TF workshop - Dec. 17, 2018</a:t>
            </a:r>
          </a:p>
        </p:txBody>
      </p:sp>
      <p:sp>
        <p:nvSpPr>
          <p:cNvPr id="4" name="Foliennummernplatzhalter 5">
            <a:extLst>
              <a:ext uri="{FF2B5EF4-FFF2-40B4-BE49-F238E27FC236}">
                <a16:creationId xmlns:a16="http://schemas.microsoft.com/office/drawing/2014/main" id="{7CF38711-F343-FE92-C6D6-1D0F928C2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DA1FD-4D25-4A61-8D45-B84DD238259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96245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40EEE66E-8A25-64F2-862A-D948EB5BF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ED057C-3B2A-4A02-A5E1-B67C7B4E1356}" type="datetime1">
              <a:rPr lang="en-GB"/>
              <a:pPr>
                <a:defRPr/>
              </a:pPr>
              <a:t>29/06/2024</a:t>
            </a:fld>
            <a:endParaRPr lang="en-GB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AC9BEB9D-1BE5-3504-A7BD-451D18C60D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DAFNE-TF workshop - Dec. 17, 2018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A96FFC9B-7D71-42D0-BAA2-AC7144A72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C4D60F-EEB7-4A14-A584-3A74654DE53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3551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BCA95-D252-9540-8956-131FDCFF7F7A}" type="datetimeFigureOut">
              <a:rPr lang="en-GB" smtClean="0"/>
              <a:t>29/06/2024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2BB9-8F1D-3A4D-B010-52D18707BB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66481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GB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638937B0-B614-0DDD-21AF-704DC87307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1644FF-C840-499A-98B4-A1AD95E9D90D}" type="datetime1">
              <a:rPr lang="en-GB"/>
              <a:pPr>
                <a:defRPr/>
              </a:pPr>
              <a:t>29/06/2024</a:t>
            </a:fld>
            <a:endParaRPr lang="en-GB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4A7AAD9A-5EBA-057F-E399-EC1D51FC0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DAFNE-TF workshop - Dec. 17, 2018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CA108BCD-2178-E25F-25B7-EC8C92785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6499FA-3777-4A32-8EF1-9F0430D2B9C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26136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7E2AB3E-8220-B456-4118-8EBDF5470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AAED18-C6D6-46C5-B4FC-9A2E86E31AC4}" type="datetime1">
              <a:rPr lang="en-GB"/>
              <a:pPr>
                <a:defRPr/>
              </a:pPr>
              <a:t>29/06/2024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798260D-370E-2C8A-D8D2-D2DDAACAE7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DAFNE-TF workshop - Dec. 17, 2018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994EE49-6130-141B-231B-C649561B5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C0354-5158-4EB0-917D-0015F8336C7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95984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3D7FBA4-EDD7-9B52-E21D-7DEA8A9CA8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4B3617-806C-4A95-8060-5C71DEB8E266}" type="datetime1">
              <a:rPr lang="en-GB"/>
              <a:pPr>
                <a:defRPr/>
              </a:pPr>
              <a:t>29/06/2024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8EE214F-C4EE-05BF-8A44-9B0A2CE07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DAFNE-TF workshop - Dec. 17, 2018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C1461D-1ED4-C5F8-91BB-06C956586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098A41-E8EA-47A5-9159-D8A9D8EC0DE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85761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>
            <a:extLst>
              <a:ext uri="{FF2B5EF4-FFF2-40B4-BE49-F238E27FC236}">
                <a16:creationId xmlns:a16="http://schemas.microsoft.com/office/drawing/2014/main" id="{44E8BFBF-C941-673C-57E1-772C2E37DBA0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53525-EB64-4B57-BD8D-0A7714642EBB}" type="slidenum">
              <a:rPr lang="de-DE"/>
              <a:pPr>
                <a:defRPr/>
              </a:pPr>
              <a:t>‹#›</a:t>
            </a:fld>
            <a:r>
              <a:rPr lang="de-DE"/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123895714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A249879-A757-0386-FAD3-195BFB30CCC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F9C9F03-A02F-3F66-F038-D36FA7E920E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522D5A5-DA02-4B08-3630-499562224B8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CD9CC-CB9F-4578-BB6B-522D183D5E7D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117499346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D34D3A8-89B3-8380-AC51-79FDB97519C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A884881-F946-EDD7-7560-F9C80BDD625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0A42E65-DAF8-244F-D5F9-851FA8272E5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935282-CA1E-4B69-955C-B0ADB2EAAF82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4981040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1852625-C3DF-24D4-9D84-EC4440C52F7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C855CF7-007D-9D61-8970-5E6565F900A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C906B58-FE9A-C647-7D92-E0C34AC96DF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FC61C-A960-4FBA-A79A-134CD2EC41B3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36119346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1001D91-66E3-BCFD-000C-1D6F6A1FA25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F849A75-7A19-EBAB-AFF6-CD9F8487A93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598CB81-4588-EC45-DFFB-8152FA43982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FC7600-AA73-4DC4-B647-8984C202953C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96994303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93626F52-77FE-6C9C-BB64-D0C30F11A2A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0F695F24-C078-92CC-88C0-2C016F5EE4E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14F9A149-EB8F-F20D-ECC7-73BC2BB74A1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D9B549-15BA-4447-AF12-854A5687B9AC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412809209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2A9674EF-B963-610A-4558-D37B57B3897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87753267-7C0C-2A38-B1AB-58D911B3205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4DD4E589-E3BF-F60C-4278-53F3C32A2F0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132D62-C52C-4401-952D-C5B32499AFF8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3966603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BCA95-D252-9540-8956-131FDCFF7F7A}" type="datetimeFigureOut">
              <a:rPr lang="en-GB" smtClean="0"/>
              <a:t>29/06/2024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2BB9-8F1D-3A4D-B010-52D18707BB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852125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F73877B1-7FAB-C135-63B5-0E899D952EA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AFAAF8A7-0E94-5697-9F92-EB5505A6AD2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0A06E27D-444C-1AA0-19BA-9902FADF828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AEEAC1-7C92-4523-BC2D-4BDFF3383E98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350787824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3355C8D-4131-02A8-0B27-38954F23E3C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CB33000-EEE1-F0C1-508E-C848FF5EBD2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E00B436-8C70-8DC5-3B87-0AF4C0A7A1A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546A56-6248-4E49-AD1E-DFFDCA9A1F52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86853911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46D461F-1E12-EDA9-0CDD-AB07B506735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C5D0276-5F83-6C01-C4C0-6170F16F923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0489CB3-8629-97AD-3AF3-74B4E512574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F47AE3-A56B-46FD-9245-2B130898E44B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73286471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9328ECD-B2A8-F34D-B25B-345F8DDABC2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9272092-C40A-7C84-FC6D-3ED9085899F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CB164BE-FC31-B314-0319-A41163389B7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C3F590-6809-4B99-8889-5F3B8CBD0843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55285704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E16160D-C27E-58F2-6096-B5F13C19654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72A8AA2-0E4C-3B7D-0151-82920E2B8A7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A7DBC6C-F73D-4BB9-E395-35B2ED69B90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630107-A165-413A-B8CF-FC30FFD835FB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339160304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52FB770A-563C-9AF6-27BD-D233DE0EBBE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3FA675CE-EBDA-7F6C-CE0E-19CAD810767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4B15A7DB-81D1-708B-1B83-E0A38DF56A0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0AFFFB-F6EA-473C-A3B3-302661BCCABD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138915122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48D1B22-82C9-C9BB-6D00-49678A32E96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7C7A-B13C-0568-1E3C-48ED40EE8D3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1F2498A-3EEB-93A5-F093-E70DC1D34D6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B9BCF2-63B4-4183-BDD9-C5BFF88C3D08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195256399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61CE177-8B8D-47A3-D2B7-7F7B6FD6A19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7EE368-81EA-F83E-DD5B-7B7C9050CA1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107E93E-912E-9431-94FD-EF775F20D4B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1AD4BC-F6DD-4826-A60D-59674C362749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423335912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">
            <a:extLst>
              <a:ext uri="{FF2B5EF4-FFF2-40B4-BE49-F238E27FC236}">
                <a16:creationId xmlns:a16="http://schemas.microsoft.com/office/drawing/2014/main" id="{09844369-6BF4-98F2-E725-6B183D090243}"/>
              </a:ext>
            </a:extLst>
          </p:cNvPr>
          <p:cNvSpPr txBox="1"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2E6FB-FBEB-4D58-8BEC-89F33A3468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7063920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763FA16-A5BB-B24F-FE16-82E0D92EB50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E93C058-3C5A-5557-CD3B-E3EC0F7816B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8CA65B1-9D6E-DEB3-B1BA-527CC075853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FD253-2BA2-4C4E-9F00-2EA4C7BF860D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3847516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BCA95-D252-9540-8956-131FDCFF7F7A}" type="datetimeFigureOut">
              <a:rPr lang="en-GB" smtClean="0"/>
              <a:t>29/06/2024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2BB9-8F1D-3A4D-B010-52D18707BB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05006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04891F6-87FD-F7E6-0C5E-85E09C0B93D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7DB4BEC-1131-FE51-3588-56AAFF6A3D7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57333B0-6383-1E19-3C78-01361F4DEF3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D44BA6-87DA-454A-B68F-4DC830774ED9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315712303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99B37EA-4D55-090A-B508-D027F1B0443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A34EAB5-7A96-DA5F-2ACF-1580A26A1A9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CE45ED9-6476-8656-97F3-2A97310B0A9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641957-D78B-4C6C-8867-227476A21394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14924290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A3830F0-508A-8009-E2EA-8081580081F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CCEFE9F-24ED-813F-7789-30BCBD8C8DB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AB27F28-336D-E41F-4173-332CF285E5D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299709-5BD7-4521-BE67-9BB0BBB78AC4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59505106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FD25484-AA40-A24F-116B-D157FAF6729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89CEC5B0-1FB1-BB22-CD5E-5A1926CCEF4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B29F3BA-B6F6-8B03-99E4-FB4008C9296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EB31B3-17B5-4350-85D7-CFB65EB444A5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417913821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F2AC043A-FD4F-44BA-6B61-0D2CFF226E4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42731EA-F56A-8A20-995D-7B6E4286C48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31AD1F15-0BAD-4E5D-EBBD-42E0224A655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337204-BC0F-445C-9034-4C7036D80F57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147700464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28148FFC-466A-856B-7734-3393C741AD0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EEEB1902-05CB-1560-F15A-F0456CC2A0D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F9036578-9668-7918-78FB-99F208E5FEE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1D38F8-5FDC-40CC-8C3A-08C0565B4722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58554984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8B346DD-7D34-D572-FE61-86167D7E68E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6AE8EC1-C3CC-B5C8-C4D9-AAE948719D5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7C95D27-AB69-AB42-7752-0C48A87384D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27A29A-3F94-435C-8ECE-4877FAC14F0A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100089688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D0CC3D8-34C1-7DC6-CD61-77D2D75FFDA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D95F916-EF32-E16E-F6CA-E28525D6E61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869D69B-E90E-4408-79E6-A5463CDA252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D4BE57-1526-4DD0-8453-56872D22A1B2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310142512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FDCFD86-75B3-E47C-4515-5998955A89C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1479AEE-0563-3140-E2AF-C300A168380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869D9D6-4C1D-F786-428B-705E6702913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4642DA-B858-4185-96B1-E739853E0FC9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349778876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ABB36E8-59CE-73E8-DAD1-6EC522DDF2B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07CA509-48E1-ECEE-BCC4-374D41A1454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32B94D1-F282-AF06-F8E2-A47F5FA016C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5838E-12CA-4516-859D-45809B06664C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737124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BCA95-D252-9540-8956-131FDCFF7F7A}" type="datetimeFigureOut">
              <a:rPr lang="en-GB" smtClean="0"/>
              <a:t>29/06/2024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2BB9-8F1D-3A4D-B010-52D18707BB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304625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105A8D68-E23B-E3C4-39F3-DC98EA360A5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DA1D67BE-B23F-CAC7-0C4F-6E8407D3514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6C6C3E6E-5FDA-BA90-12F6-B49E5C0FF3D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C90773-10B9-482A-93CA-4EC30FE14052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04915085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A761791-A866-F097-9ED3-DCEC563E49D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963B97E-03FD-79A9-C47B-B28EF77878F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2D92390-6A0C-78D0-7931-C8ECDE507AA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D7C701-0B4C-4350-AC13-466BDFE1C772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07707211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464E709-F84A-C9C9-70AF-7E093EB1934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FBE96C1-40F3-B880-4B90-2E3249AA08A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F8D1BB0-C37C-0BAA-FC45-47A9A985BF5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0C923E-0403-4543-9D1E-63635ED53BE4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349148923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">
            <a:extLst>
              <a:ext uri="{FF2B5EF4-FFF2-40B4-BE49-F238E27FC236}">
                <a16:creationId xmlns:a16="http://schemas.microsoft.com/office/drawing/2014/main" id="{24B55555-FED7-A014-BCAD-153EF77D3E33}"/>
              </a:ext>
            </a:extLst>
          </p:cNvPr>
          <p:cNvSpPr txBox="1"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19AC0-DC20-4A5F-BBE8-7597632943A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0529221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902EC-F188-4020-B993-517610A15864}" type="datetime1">
              <a:rPr lang="en-GB" smtClean="0"/>
              <a:t>29/06/2024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DAFNE-TF workshop - Dec. 17, 2018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CC165-A834-4493-88FE-F1F6C0FFF5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369047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EB695-C854-4E45-A199-983A984AFA06}" type="datetime1">
              <a:rPr lang="en-GB" smtClean="0"/>
              <a:t>29/06/2024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DAFNE-TF workshop - Dec. 17, 2018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CC165-A834-4493-88FE-F1F6C0FFF5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59178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CB794-9311-4090-91D8-2A3FDBA578CF}" type="datetime1">
              <a:rPr lang="en-GB" smtClean="0"/>
              <a:t>29/06/2024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DAFNE-TF workshop - Dec. 17, 2018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CC165-A834-4493-88FE-F1F6C0FFF5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902656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DF8EA-D588-4F93-AC5D-C975090AF2BA}" type="datetime1">
              <a:rPr lang="en-GB" smtClean="0"/>
              <a:t>29/06/2024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DAFNE-TF workshop - Dec. 17, 2018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CC165-A834-4493-88FE-F1F6C0FFF5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325054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C5E5C-571A-4FC6-9ABA-1CEC1BA6322D}" type="datetime1">
              <a:rPr lang="en-GB" smtClean="0"/>
              <a:t>29/06/2024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DAFNE-TF workshop - Dec. 17, 2018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CC165-A834-4493-88FE-F1F6C0FFF5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929797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ADD1A-F933-48D9-85A6-69CBFC137218}" type="datetime1">
              <a:rPr lang="en-GB" smtClean="0"/>
              <a:t>29/06/2024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DAFNE-TF workshop - Dec. 17, 2018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CC165-A834-4493-88FE-F1F6C0FFF5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7605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BCA95-D252-9540-8956-131FDCFF7F7A}" type="datetimeFigureOut">
              <a:rPr lang="en-GB" smtClean="0"/>
              <a:t>29/06/2024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2BB9-8F1D-3A4D-B010-52D18707BB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19154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E18EC-04B1-4314-91EE-79A18789332B}" type="datetime1">
              <a:rPr lang="en-GB" smtClean="0"/>
              <a:t>29/06/2024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DAFNE-TF workshop - Dec. 17, 2018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CC165-A834-4493-88FE-F1F6C0FFF5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221263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0D376-66C1-458A-AE2D-84CE030D0A3F}" type="datetime1">
              <a:rPr lang="en-GB" smtClean="0"/>
              <a:t>29/06/2024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DAFNE-TF workshop - Dec. 17, 2018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CC165-A834-4493-88FE-F1F6C0FFF5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620183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92468-1BFE-4321-BCC9-4F8ACD6BDDEE}" type="datetime1">
              <a:rPr lang="en-GB" smtClean="0"/>
              <a:t>29/06/2024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DAFNE-TF workshop - Dec. 17, 2018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CC165-A834-4493-88FE-F1F6C0FFF5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174244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08B1D-4184-4525-B3A3-A760176050D5}" type="datetime1">
              <a:rPr lang="en-GB" smtClean="0"/>
              <a:t>29/06/2024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DAFNE-TF workshop - Dec. 17, 2018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CC165-A834-4493-88FE-F1F6C0FFF5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034269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B1C63-4DE6-4BCF-A065-4CF8D1FB194C}" type="datetime1">
              <a:rPr lang="en-GB" smtClean="0"/>
              <a:t>29/06/2024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DAFNE-TF workshop - Dec. 17, 2018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CC165-A834-4493-88FE-F1F6C0FFF5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686667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650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3" y="1588342"/>
            <a:ext cx="745763" cy="61101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/>
            </a:p>
          </p:txBody>
        </p:sp>
      </p:grpSp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>
            <a:off x="729450" y="1758200"/>
            <a:ext cx="7688700" cy="71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729450" y="2771833"/>
            <a:ext cx="7688700" cy="30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sldNum" idx="12"/>
          </p:nvPr>
        </p:nvSpPr>
        <p:spPr>
          <a:xfrm>
            <a:off x="8536302" y="6333135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it" smtClean="0"/>
              <a:pPr/>
              <a:t>‹#›</a:t>
            </a:fld>
            <a:endParaRPr lang="it"/>
          </a:p>
        </p:txBody>
      </p:sp>
    </p:spTree>
    <p:extLst>
      <p:ext uri="{BB962C8B-B14F-4D97-AF65-F5344CB8AC3E}">
        <p14:creationId xmlns:p14="http://schemas.microsoft.com/office/powerpoint/2010/main" val="325073431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Line"/>
          <p:cNvSpPr/>
          <p:nvPr/>
        </p:nvSpPr>
        <p:spPr>
          <a:xfrm>
            <a:off x="401836" y="3929063"/>
            <a:ext cx="8350158" cy="2"/>
          </a:xfrm>
          <a:prstGeom prst="line">
            <a:avLst/>
          </a:prstGeom>
          <a:ln w="38100" cap="rnd">
            <a:solidFill>
              <a:srgbClr val="747676"/>
            </a:solidFill>
            <a:custDash>
              <a:ds d="100000" sp="200000"/>
            </a:custDash>
          </a:ln>
        </p:spPr>
        <p:txBody>
          <a:bodyPr lIns="35719" tIns="35719" rIns="35719" bIns="35719" anchor="ctr"/>
          <a:lstStyle/>
          <a:p>
            <a:pPr defTabSz="321457">
              <a:spcBef>
                <a:spcPts val="0"/>
              </a:spcBef>
              <a:defRPr sz="1200" i="0" spc="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844"/>
          </a:p>
        </p:txBody>
      </p:sp>
      <p:sp>
        <p:nvSpPr>
          <p:cNvPr id="12" name="Title Text"/>
          <p:cNvSpPr txBox="1">
            <a:spLocks noGrp="1"/>
          </p:cNvSpPr>
          <p:nvPr>
            <p:ph type="title"/>
          </p:nvPr>
        </p:nvSpPr>
        <p:spPr>
          <a:xfrm>
            <a:off x="401836" y="401836"/>
            <a:ext cx="8340328" cy="3643313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ct val="80000"/>
              </a:lnSpc>
              <a:spcBef>
                <a:spcPts val="0"/>
              </a:spcBef>
              <a:defRPr sz="8508">
                <a:solidFill>
                  <a:srgbClr val="5C5C5C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1836" y="3991570"/>
            <a:ext cx="8340328" cy="229493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70000"/>
              </a:lnSpc>
              <a:spcBef>
                <a:spcPts val="0"/>
              </a:spcBef>
              <a:buSzTx/>
              <a:buFontTx/>
              <a:buNone/>
              <a:defRPr sz="3375" i="1">
                <a:solidFill>
                  <a:srgbClr val="747676"/>
                </a:solidFill>
              </a:defRPr>
            </a:lvl1pPr>
            <a:lvl2pPr marL="0" indent="0" algn="ctr">
              <a:lnSpc>
                <a:spcPct val="70000"/>
              </a:lnSpc>
              <a:spcBef>
                <a:spcPts val="0"/>
              </a:spcBef>
              <a:buSzTx/>
              <a:buFontTx/>
              <a:buNone/>
              <a:defRPr sz="3375" i="1">
                <a:solidFill>
                  <a:srgbClr val="747676"/>
                </a:solidFill>
              </a:defRPr>
            </a:lvl2pPr>
            <a:lvl3pPr marL="0" indent="0" algn="ctr">
              <a:lnSpc>
                <a:spcPct val="70000"/>
              </a:lnSpc>
              <a:spcBef>
                <a:spcPts val="0"/>
              </a:spcBef>
              <a:buSzTx/>
              <a:buFontTx/>
              <a:buNone/>
              <a:defRPr sz="3375" i="1">
                <a:solidFill>
                  <a:srgbClr val="747676"/>
                </a:solidFill>
              </a:defRPr>
            </a:lvl3pPr>
            <a:lvl4pPr marL="0" indent="0" algn="ctr">
              <a:lnSpc>
                <a:spcPct val="70000"/>
              </a:lnSpc>
              <a:spcBef>
                <a:spcPts val="0"/>
              </a:spcBef>
              <a:buSzTx/>
              <a:buFontTx/>
              <a:buNone/>
              <a:defRPr sz="3375" i="1">
                <a:solidFill>
                  <a:srgbClr val="747676"/>
                </a:solidFill>
              </a:defRPr>
            </a:lvl4pPr>
            <a:lvl5pPr marL="0" indent="0" algn="ctr">
              <a:lnSpc>
                <a:spcPct val="70000"/>
              </a:lnSpc>
              <a:spcBef>
                <a:spcPts val="0"/>
              </a:spcBef>
              <a:buSzTx/>
              <a:buFontTx/>
              <a:buNone/>
              <a:defRPr sz="3375" i="1">
                <a:solidFill>
                  <a:srgbClr val="747676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46378" y="6461126"/>
            <a:ext cx="270908" cy="27571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72051719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bstract background with layers of red and white rectangles"/>
          <p:cNvSpPr>
            <a:spLocks noGrp="1"/>
          </p:cNvSpPr>
          <p:nvPr>
            <p:ph type="pic" idx="21"/>
          </p:nvPr>
        </p:nvSpPr>
        <p:spPr>
          <a:xfrm>
            <a:off x="-17859" y="-794742"/>
            <a:ext cx="9172576" cy="996562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Rectangle"/>
          <p:cNvSpPr>
            <a:spLocks noGrp="1"/>
          </p:cNvSpPr>
          <p:nvPr>
            <p:ph type="body" sz="half" idx="22"/>
          </p:nvPr>
        </p:nvSpPr>
        <p:spPr>
          <a:xfrm>
            <a:off x="0" y="3812977"/>
            <a:ext cx="9144000" cy="2536031"/>
          </a:xfrm>
          <a:prstGeom prst="rect">
            <a:avLst/>
          </a:prstGeom>
          <a:solidFill>
            <a:srgbClr val="FFFFFF"/>
          </a:solidFill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SzTx/>
              <a:buFontTx/>
              <a:buNone/>
              <a:defRPr sz="2400">
                <a:latin typeface="DIN Alternate Bold"/>
                <a:sym typeface="DIN Alternate Bold"/>
              </a:defRPr>
            </a:lvl1pPr>
          </a:lstStyle>
          <a:p>
            <a:pPr marL="0" indent="0" algn="ctr">
              <a:spcBef>
                <a:spcPts val="0"/>
              </a:spcBef>
              <a:buSzTx/>
              <a:buFontTx/>
              <a:buNone/>
              <a:defRPr sz="2400"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endParaRPr/>
          </a:p>
        </p:txBody>
      </p:sp>
      <p:sp>
        <p:nvSpPr>
          <p:cNvPr id="23" name="Line"/>
          <p:cNvSpPr/>
          <p:nvPr/>
        </p:nvSpPr>
        <p:spPr>
          <a:xfrm flipV="1">
            <a:off x="401836" y="5357810"/>
            <a:ext cx="8349258" cy="3"/>
          </a:xfrm>
          <a:prstGeom prst="line">
            <a:avLst/>
          </a:prstGeom>
          <a:ln w="38100" cap="rnd">
            <a:solidFill>
              <a:srgbClr val="747676"/>
            </a:solidFill>
            <a:custDash>
              <a:ds d="100000" sp="200000"/>
            </a:custDash>
          </a:ln>
        </p:spPr>
        <p:txBody>
          <a:bodyPr lIns="35719" tIns="35719" rIns="35719" bIns="35719" anchor="ctr"/>
          <a:lstStyle/>
          <a:p>
            <a:pPr defTabSz="321457">
              <a:spcBef>
                <a:spcPts val="0"/>
              </a:spcBef>
              <a:defRPr sz="1200" i="0" spc="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844"/>
          </a:p>
        </p:txBody>
      </p:sp>
      <p:sp>
        <p:nvSpPr>
          <p:cNvPr id="24" name="Title Text"/>
          <p:cNvSpPr txBox="1">
            <a:spLocks noGrp="1"/>
          </p:cNvSpPr>
          <p:nvPr>
            <p:ph type="title"/>
          </p:nvPr>
        </p:nvSpPr>
        <p:spPr>
          <a:xfrm>
            <a:off x="401836" y="3911203"/>
            <a:ext cx="8340328" cy="1553766"/>
          </a:xfrm>
          <a:prstGeom prst="rect">
            <a:avLst/>
          </a:prstGeom>
        </p:spPr>
        <p:txBody>
          <a:bodyPr anchor="b"/>
          <a:lstStyle>
            <a:lvl1pPr algn="r">
              <a:lnSpc>
                <a:spcPct val="80000"/>
              </a:lnSpc>
              <a:spcBef>
                <a:spcPts val="0"/>
              </a:spcBef>
              <a:defRPr sz="8508">
                <a:solidFill>
                  <a:srgbClr val="5C5C5C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1836" y="5393531"/>
            <a:ext cx="8340328" cy="866180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70000"/>
              </a:lnSpc>
              <a:spcBef>
                <a:spcPts val="422"/>
              </a:spcBef>
              <a:buSzTx/>
              <a:buFontTx/>
              <a:buNone/>
              <a:defRPr sz="3375" i="1">
                <a:solidFill>
                  <a:srgbClr val="747676"/>
                </a:solidFill>
              </a:defRPr>
            </a:lvl1pPr>
            <a:lvl2pPr marL="0" indent="0" algn="r">
              <a:lnSpc>
                <a:spcPct val="70000"/>
              </a:lnSpc>
              <a:spcBef>
                <a:spcPts val="422"/>
              </a:spcBef>
              <a:buSzTx/>
              <a:buFontTx/>
              <a:buNone/>
              <a:defRPr sz="3375" i="1">
                <a:solidFill>
                  <a:srgbClr val="747676"/>
                </a:solidFill>
              </a:defRPr>
            </a:lvl2pPr>
            <a:lvl3pPr marL="0" indent="0" algn="r">
              <a:lnSpc>
                <a:spcPct val="70000"/>
              </a:lnSpc>
              <a:spcBef>
                <a:spcPts val="422"/>
              </a:spcBef>
              <a:buSzTx/>
              <a:buFontTx/>
              <a:buNone/>
              <a:defRPr sz="3375" i="1">
                <a:solidFill>
                  <a:srgbClr val="747676"/>
                </a:solidFill>
              </a:defRPr>
            </a:lvl3pPr>
            <a:lvl4pPr marL="0" indent="0" algn="r">
              <a:lnSpc>
                <a:spcPct val="70000"/>
              </a:lnSpc>
              <a:spcBef>
                <a:spcPts val="422"/>
              </a:spcBef>
              <a:buSzTx/>
              <a:buFontTx/>
              <a:buNone/>
              <a:defRPr sz="3375" i="1">
                <a:solidFill>
                  <a:srgbClr val="747676"/>
                </a:solidFill>
              </a:defRPr>
            </a:lvl4pPr>
            <a:lvl5pPr marL="0" indent="0" algn="r">
              <a:lnSpc>
                <a:spcPct val="70000"/>
              </a:lnSpc>
              <a:spcBef>
                <a:spcPts val="422"/>
              </a:spcBef>
              <a:buSzTx/>
              <a:buFontTx/>
              <a:buNone/>
              <a:defRPr sz="3375" i="1">
                <a:solidFill>
                  <a:srgbClr val="747676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49163" y="6465094"/>
            <a:ext cx="270908" cy="27571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BCBCB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47905197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Text"/>
          <p:cNvSpPr txBox="1">
            <a:spLocks noGrp="1"/>
          </p:cNvSpPr>
          <p:nvPr>
            <p:ph type="title"/>
          </p:nvPr>
        </p:nvSpPr>
        <p:spPr>
          <a:xfrm>
            <a:off x="401836" y="401836"/>
            <a:ext cx="8340328" cy="3643313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ct val="80000"/>
              </a:lnSpc>
              <a:spcBef>
                <a:spcPts val="0"/>
              </a:spcBef>
              <a:defRPr sz="8508">
                <a:solidFill>
                  <a:srgbClr val="5C5C5C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3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42801" y="6461126"/>
            <a:ext cx="270908" cy="27571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07267194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Abstract background with overlapping blue, green, and white circles of different sizes"/>
          <p:cNvSpPr>
            <a:spLocks noGrp="1"/>
          </p:cNvSpPr>
          <p:nvPr>
            <p:ph type="pic" idx="21"/>
          </p:nvPr>
        </p:nvSpPr>
        <p:spPr>
          <a:xfrm>
            <a:off x="2946797" y="-8930"/>
            <a:ext cx="6875859" cy="687585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42" name="Line"/>
          <p:cNvSpPr/>
          <p:nvPr/>
        </p:nvSpPr>
        <p:spPr>
          <a:xfrm flipV="1">
            <a:off x="401836" y="5357812"/>
            <a:ext cx="4536281" cy="2"/>
          </a:xfrm>
          <a:prstGeom prst="line">
            <a:avLst/>
          </a:prstGeom>
          <a:ln w="38100" cap="rnd">
            <a:solidFill>
              <a:srgbClr val="747676"/>
            </a:solidFill>
            <a:custDash>
              <a:ds d="100000" sp="200000"/>
            </a:custDash>
          </a:ln>
        </p:spPr>
        <p:txBody>
          <a:bodyPr lIns="35719" tIns="35719" rIns="35719" bIns="35719" anchor="ctr"/>
          <a:lstStyle/>
          <a:p>
            <a:pPr defTabSz="321457">
              <a:spcBef>
                <a:spcPts val="0"/>
              </a:spcBef>
              <a:defRPr sz="1200" i="0" spc="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844"/>
          </a:p>
        </p:txBody>
      </p:sp>
      <p:sp>
        <p:nvSpPr>
          <p:cNvPr id="43" name="Title Text"/>
          <p:cNvSpPr txBox="1">
            <a:spLocks noGrp="1"/>
          </p:cNvSpPr>
          <p:nvPr>
            <p:ph type="title"/>
          </p:nvPr>
        </p:nvSpPr>
        <p:spPr>
          <a:xfrm>
            <a:off x="401836" y="401836"/>
            <a:ext cx="4536281" cy="5072063"/>
          </a:xfrm>
          <a:prstGeom prst="rect">
            <a:avLst/>
          </a:prstGeom>
        </p:spPr>
        <p:txBody>
          <a:bodyPr anchor="b"/>
          <a:lstStyle>
            <a:lvl1pPr algn="r">
              <a:lnSpc>
                <a:spcPct val="80000"/>
              </a:lnSpc>
              <a:spcBef>
                <a:spcPts val="0"/>
              </a:spcBef>
              <a:defRPr sz="8508">
                <a:solidFill>
                  <a:srgbClr val="5C5C5C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4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1836" y="5393531"/>
            <a:ext cx="4536281" cy="955477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70000"/>
              </a:lnSpc>
              <a:spcBef>
                <a:spcPts val="422"/>
              </a:spcBef>
              <a:buSzTx/>
              <a:buFontTx/>
              <a:buNone/>
              <a:defRPr sz="3375" i="1">
                <a:solidFill>
                  <a:srgbClr val="747676"/>
                </a:solidFill>
              </a:defRPr>
            </a:lvl1pPr>
            <a:lvl2pPr marL="0" indent="0" algn="r">
              <a:lnSpc>
                <a:spcPct val="70000"/>
              </a:lnSpc>
              <a:spcBef>
                <a:spcPts val="422"/>
              </a:spcBef>
              <a:buSzTx/>
              <a:buFontTx/>
              <a:buNone/>
              <a:defRPr sz="3375" i="1">
                <a:solidFill>
                  <a:srgbClr val="747676"/>
                </a:solidFill>
              </a:defRPr>
            </a:lvl2pPr>
            <a:lvl3pPr marL="0" indent="0" algn="r">
              <a:lnSpc>
                <a:spcPct val="70000"/>
              </a:lnSpc>
              <a:spcBef>
                <a:spcPts val="422"/>
              </a:spcBef>
              <a:buSzTx/>
              <a:buFontTx/>
              <a:buNone/>
              <a:defRPr sz="3375" i="1">
                <a:solidFill>
                  <a:srgbClr val="747676"/>
                </a:solidFill>
              </a:defRPr>
            </a:lvl3pPr>
            <a:lvl4pPr marL="0" indent="0" algn="r">
              <a:lnSpc>
                <a:spcPct val="70000"/>
              </a:lnSpc>
              <a:spcBef>
                <a:spcPts val="422"/>
              </a:spcBef>
              <a:buSzTx/>
              <a:buFontTx/>
              <a:buNone/>
              <a:defRPr sz="3375" i="1">
                <a:solidFill>
                  <a:srgbClr val="747676"/>
                </a:solidFill>
              </a:defRPr>
            </a:lvl4pPr>
            <a:lvl5pPr marL="0" indent="0" algn="r">
              <a:lnSpc>
                <a:spcPct val="70000"/>
              </a:lnSpc>
              <a:spcBef>
                <a:spcPts val="422"/>
              </a:spcBef>
              <a:buSzTx/>
              <a:buFontTx/>
              <a:buNone/>
              <a:defRPr sz="3375" i="1">
                <a:solidFill>
                  <a:srgbClr val="747676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49163" y="6465094"/>
            <a:ext cx="270908" cy="27571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BCBCB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13306241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BCA95-D252-9540-8956-131FDCFF7F7A}" type="datetimeFigureOut">
              <a:rPr lang="en-GB" smtClean="0"/>
              <a:t>29/06/2024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2BB9-8F1D-3A4D-B010-52D18707BB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3589615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Line"/>
          <p:cNvSpPr/>
          <p:nvPr/>
        </p:nvSpPr>
        <p:spPr>
          <a:xfrm>
            <a:off x="401836" y="1107281"/>
            <a:ext cx="8340328" cy="0"/>
          </a:xfrm>
          <a:prstGeom prst="line">
            <a:avLst/>
          </a:prstGeom>
          <a:ln w="38100" cap="rnd">
            <a:solidFill>
              <a:srgbClr val="747676"/>
            </a:solidFill>
            <a:custDash>
              <a:ds d="100000" sp="200000"/>
            </a:custDash>
          </a:ln>
        </p:spPr>
        <p:txBody>
          <a:bodyPr lIns="35719" tIns="35719" rIns="35719" bIns="35719" anchor="ctr"/>
          <a:lstStyle/>
          <a:p>
            <a:pPr defTabSz="321457">
              <a:spcBef>
                <a:spcPts val="0"/>
              </a:spcBef>
              <a:defRPr sz="1200" i="0" spc="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844"/>
          </a:p>
        </p:txBody>
      </p:sp>
      <p:sp>
        <p:nvSpPr>
          <p:cNvPr id="53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45462989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Line"/>
          <p:cNvSpPr/>
          <p:nvPr/>
        </p:nvSpPr>
        <p:spPr>
          <a:xfrm>
            <a:off x="401836" y="1107281"/>
            <a:ext cx="8340328" cy="0"/>
          </a:xfrm>
          <a:prstGeom prst="line">
            <a:avLst/>
          </a:prstGeom>
          <a:ln w="38100" cap="rnd">
            <a:solidFill>
              <a:srgbClr val="747676"/>
            </a:solidFill>
            <a:custDash>
              <a:ds d="100000" sp="200000"/>
            </a:custDash>
          </a:ln>
        </p:spPr>
        <p:txBody>
          <a:bodyPr lIns="35719" tIns="35719" rIns="35719" bIns="35719" anchor="ctr"/>
          <a:lstStyle/>
          <a:p>
            <a:pPr defTabSz="321457">
              <a:spcBef>
                <a:spcPts val="0"/>
              </a:spcBef>
              <a:defRPr sz="1200" i="0" spc="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844"/>
          </a:p>
        </p:txBody>
      </p:sp>
      <p:sp>
        <p:nvSpPr>
          <p:cNvPr id="6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3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03992233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Abstract background with layers of red and white rectangles"/>
          <p:cNvSpPr>
            <a:spLocks noGrp="1"/>
          </p:cNvSpPr>
          <p:nvPr>
            <p:ph type="pic" idx="21"/>
          </p:nvPr>
        </p:nvSpPr>
        <p:spPr>
          <a:xfrm>
            <a:off x="-142875" y="-8930"/>
            <a:ext cx="6328691" cy="687585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72" name="Line"/>
          <p:cNvSpPr/>
          <p:nvPr/>
        </p:nvSpPr>
        <p:spPr>
          <a:xfrm>
            <a:off x="4938117" y="1107281"/>
            <a:ext cx="3795117" cy="0"/>
          </a:xfrm>
          <a:prstGeom prst="line">
            <a:avLst/>
          </a:prstGeom>
          <a:ln w="38100" cap="rnd">
            <a:solidFill>
              <a:srgbClr val="747676"/>
            </a:solidFill>
            <a:custDash>
              <a:ds d="100000" sp="200000"/>
            </a:custDash>
          </a:ln>
        </p:spPr>
        <p:txBody>
          <a:bodyPr lIns="35719" tIns="35719" rIns="35719" bIns="35719" anchor="ctr"/>
          <a:lstStyle/>
          <a:p>
            <a:pPr defTabSz="321457">
              <a:spcBef>
                <a:spcPts val="0"/>
              </a:spcBef>
              <a:defRPr sz="1200" i="0" spc="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844"/>
          </a:p>
        </p:txBody>
      </p:sp>
      <p:sp>
        <p:nvSpPr>
          <p:cNvPr id="73" name="Title Text"/>
          <p:cNvSpPr txBox="1">
            <a:spLocks noGrp="1"/>
          </p:cNvSpPr>
          <p:nvPr>
            <p:ph type="title"/>
          </p:nvPr>
        </p:nvSpPr>
        <p:spPr>
          <a:xfrm>
            <a:off x="4938117" y="508992"/>
            <a:ext cx="3795117" cy="508992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938117" y="1268016"/>
            <a:ext cx="3795117" cy="5080992"/>
          </a:xfrm>
          <a:prstGeom prst="rect">
            <a:avLst/>
          </a:prstGeom>
        </p:spPr>
        <p:txBody>
          <a:bodyPr/>
          <a:lstStyle>
            <a:lvl1pPr marL="285740" indent="-285740">
              <a:defRPr sz="1969"/>
            </a:lvl1pPr>
            <a:lvl2pPr marL="571480" indent="-285740">
              <a:defRPr sz="1969"/>
            </a:lvl2pPr>
            <a:lvl3pPr marL="857220" indent="-285740">
              <a:defRPr sz="1969"/>
            </a:lvl3pPr>
            <a:lvl4pPr marL="1142959" indent="-285740">
              <a:defRPr sz="1969"/>
            </a:lvl4pPr>
            <a:lvl5pPr marL="1428699" indent="-285740">
              <a:defRPr sz="1969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00441947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41054004"/>
      </p:ext>
    </p:extLst>
  </p:cSld>
  <p:clrMapOvr>
    <a:masterClrMapping/>
  </p:clrMapOvr>
  <p:transition spd="med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Abstract background with layers of red and white rectangles"/>
          <p:cNvSpPr>
            <a:spLocks noGrp="1"/>
          </p:cNvSpPr>
          <p:nvPr>
            <p:ph type="pic" idx="21"/>
          </p:nvPr>
        </p:nvSpPr>
        <p:spPr>
          <a:xfrm>
            <a:off x="401836" y="357188"/>
            <a:ext cx="5241727" cy="569491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91" name="Abstract background with overlapping green and yellow shapes"/>
          <p:cNvSpPr>
            <a:spLocks noGrp="1"/>
          </p:cNvSpPr>
          <p:nvPr>
            <p:ph type="pic" sz="quarter" idx="22"/>
          </p:nvPr>
        </p:nvSpPr>
        <p:spPr>
          <a:xfrm>
            <a:off x="5585672" y="298450"/>
            <a:ext cx="3709087" cy="320575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92" name="Abstract background with overlapping blue, green, and white circles of different sizes"/>
          <p:cNvSpPr>
            <a:spLocks noGrp="1"/>
          </p:cNvSpPr>
          <p:nvPr>
            <p:ph type="pic" sz="quarter" idx="23"/>
          </p:nvPr>
        </p:nvSpPr>
        <p:spPr>
          <a:xfrm>
            <a:off x="5697141" y="3000375"/>
            <a:ext cx="3143250" cy="314325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9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1836" y="5661422"/>
            <a:ext cx="8340328" cy="93761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984"/>
              </a:spcBef>
              <a:buSzTx/>
              <a:buFontTx/>
              <a:buNone/>
              <a:defRPr sz="1969" i="1" spc="20"/>
            </a:lvl1pPr>
            <a:lvl2pPr marL="0" indent="0">
              <a:spcBef>
                <a:spcPts val="984"/>
              </a:spcBef>
              <a:buSzTx/>
              <a:buFontTx/>
              <a:buNone/>
              <a:defRPr sz="1969" i="1" spc="20"/>
            </a:lvl2pPr>
            <a:lvl3pPr marL="0" indent="0">
              <a:spcBef>
                <a:spcPts val="984"/>
              </a:spcBef>
              <a:buSzTx/>
              <a:buFontTx/>
              <a:buNone/>
              <a:defRPr sz="1969" i="1" spc="20"/>
            </a:lvl3pPr>
            <a:lvl4pPr marL="0" indent="0">
              <a:spcBef>
                <a:spcPts val="984"/>
              </a:spcBef>
              <a:buSzTx/>
              <a:buFontTx/>
              <a:buNone/>
              <a:defRPr sz="1969" i="1" spc="20"/>
            </a:lvl4pPr>
            <a:lvl5pPr marL="0" indent="0">
              <a:spcBef>
                <a:spcPts val="984"/>
              </a:spcBef>
              <a:buSzTx/>
              <a:buFontTx/>
              <a:buNone/>
              <a:defRPr sz="1969" i="1" spc="2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4664101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“"/>
          <p:cNvSpPr txBox="1"/>
          <p:nvPr/>
        </p:nvSpPr>
        <p:spPr>
          <a:xfrm>
            <a:off x="357188" y="1385929"/>
            <a:ext cx="839975" cy="19519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80000"/>
              </a:lnSpc>
              <a:spcBef>
                <a:spcPts val="0"/>
              </a:spcBef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1000" b="1" i="0" spc="0">
                <a:solidFill>
                  <a:srgbClr val="E4E4E4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r>
              <a:rPr sz="14765"/>
              <a:t>“</a:t>
            </a:r>
          </a:p>
        </p:txBody>
      </p:sp>
      <p:sp>
        <p:nvSpPr>
          <p:cNvPr id="102" name="Type a quote here."/>
          <p:cNvSpPr txBox="1">
            <a:spLocks noGrp="1"/>
          </p:cNvSpPr>
          <p:nvPr>
            <p:ph type="body" sz="quarter" idx="21"/>
          </p:nvPr>
        </p:nvSpPr>
        <p:spPr>
          <a:xfrm>
            <a:off x="1366242" y="2721471"/>
            <a:ext cx="7375922" cy="621965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1125"/>
              </a:spcBef>
              <a:buSzTx/>
              <a:buFontTx/>
              <a:buNone/>
              <a:defRPr sz="3375">
                <a:solidFill>
                  <a:srgbClr val="747676"/>
                </a:solidFill>
              </a:defRPr>
            </a:lvl1pPr>
          </a:lstStyle>
          <a:p>
            <a:r>
              <a:t>Type a quote here.</a:t>
            </a:r>
          </a:p>
        </p:txBody>
      </p:sp>
      <p:sp>
        <p:nvSpPr>
          <p:cNvPr id="103" name="-Johnny Appleseed"/>
          <p:cNvSpPr txBox="1">
            <a:spLocks noGrp="1"/>
          </p:cNvSpPr>
          <p:nvPr>
            <p:ph type="body" sz="quarter" idx="22"/>
          </p:nvPr>
        </p:nvSpPr>
        <p:spPr>
          <a:xfrm>
            <a:off x="1366242" y="5464969"/>
            <a:ext cx="7375922" cy="489558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r">
              <a:lnSpc>
                <a:spcPct val="70000"/>
              </a:lnSpc>
              <a:spcBef>
                <a:spcPts val="1125"/>
              </a:spcBef>
              <a:buSzTx/>
              <a:buFontTx/>
              <a:buNone/>
              <a:defRPr sz="3375" i="1">
                <a:solidFill>
                  <a:srgbClr val="6B6D6D"/>
                </a:solidFill>
              </a:defRPr>
            </a:lvl1pPr>
          </a:lstStyle>
          <a:p>
            <a:r>
              <a:t>-Johnny Appleseed</a:t>
            </a:r>
          </a:p>
        </p:txBody>
      </p:sp>
      <p:sp>
        <p:nvSpPr>
          <p:cNvPr id="10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48446751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Abstract background with layers of red and white rectangles"/>
          <p:cNvSpPr>
            <a:spLocks noGrp="1"/>
          </p:cNvSpPr>
          <p:nvPr>
            <p:ph type="pic" idx="21"/>
          </p:nvPr>
        </p:nvSpPr>
        <p:spPr>
          <a:xfrm>
            <a:off x="-44649" y="-98226"/>
            <a:ext cx="9242227" cy="1004129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1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BCBCB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77150359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49739459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803405"/>
            <a:ext cx="73152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632201"/>
            <a:ext cx="73152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32170" y="4323845"/>
            <a:ext cx="2297429" cy="365125"/>
          </a:xfrm>
        </p:spPr>
        <p:txBody>
          <a:bodyPr/>
          <a:lstStyle/>
          <a:p>
            <a:fld id="{B4B458B2-7C98-B44A-A045-3B18D8657B7E}" type="datetimeFigureOut">
              <a:rPr lang="en-GB" smtClean="0"/>
              <a:t>29/06/2024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4323846"/>
            <a:ext cx="488061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7900" y="1430867"/>
            <a:ext cx="2171700" cy="365125"/>
          </a:xfrm>
        </p:spPr>
        <p:txBody>
          <a:bodyPr/>
          <a:lstStyle/>
          <a:p>
            <a:fld id="{3CC06F39-56F9-C74B-A7A6-461537277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158870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458B2-7C98-B44A-A045-3B18D8657B7E}" type="datetimeFigureOut">
              <a:rPr lang="en-GB" smtClean="0"/>
              <a:t>29/06/2024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06F39-56F9-C74B-A7A6-461537277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7181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BCA95-D252-9540-8956-131FDCFF7F7A}" type="datetimeFigureOut">
              <a:rPr lang="en-GB" smtClean="0"/>
              <a:t>29/06/2024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2BB9-8F1D-3A4D-B010-52D18707BB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639953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4"/>
            <a:ext cx="7955280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3641726"/>
            <a:ext cx="7955281" cy="1354134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B4B458B2-7C98-B44A-A045-3B18D8657B7E}" type="datetimeFigureOut">
              <a:rPr lang="en-GB" smtClean="0"/>
              <a:t>29/06/2024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3" cy="365125"/>
          </a:xfrm>
        </p:spPr>
        <p:txBody>
          <a:bodyPr/>
          <a:lstStyle/>
          <a:p>
            <a:fld id="{3CC06F39-56F9-C74B-A7A6-461537277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613001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360" y="2194560"/>
            <a:ext cx="3910579" cy="406908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099" y="2194560"/>
            <a:ext cx="3907540" cy="406908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458B2-7C98-B44A-A045-3B18D8657B7E}" type="datetimeFigureOut">
              <a:rPr lang="en-GB" smtClean="0"/>
              <a:t>29/06/2024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06F39-56F9-C74B-A7A6-461537277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9473742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00" y="762000"/>
            <a:ext cx="6377940" cy="129540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1279" y="2183802"/>
            <a:ext cx="3683659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59" y="3132667"/>
            <a:ext cx="3910579" cy="313097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9018" y="2183802"/>
            <a:ext cx="368062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2098" y="3132667"/>
            <a:ext cx="3907541" cy="313097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458B2-7C98-B44A-A045-3B18D8657B7E}" type="datetimeFigureOut">
              <a:rPr lang="en-GB" smtClean="0"/>
              <a:t>29/06/2024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06F39-56F9-C74B-A7A6-461537277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307497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458B2-7C98-B44A-A045-3B18D8657B7E}" type="datetimeFigureOut">
              <a:rPr lang="en-GB" smtClean="0"/>
              <a:t>29/06/2024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06F39-56F9-C74B-A7A6-461537277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037777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458B2-7C98-B44A-A045-3B18D8657B7E}" type="datetimeFigureOut">
              <a:rPr lang="en-GB" smtClean="0"/>
              <a:t>29/06/2024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06F39-56F9-C74B-A7A6-461537277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358108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30861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746760"/>
            <a:ext cx="4663440" cy="5516880"/>
          </a:xfrm>
        </p:spPr>
        <p:txBody>
          <a:bodyPr anchor="ctr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308610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458B2-7C98-B44A-A045-3B18D8657B7E}" type="datetimeFigureOut">
              <a:rPr lang="en-GB" smtClean="0"/>
              <a:t>29/06/2024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06F39-56F9-C74B-A7A6-461537277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4421413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407573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77524" y="751242"/>
            <a:ext cx="3674234" cy="5512398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407573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458B2-7C98-B44A-A045-3B18D8657B7E}" type="datetimeFigureOut">
              <a:rPr lang="en-GB" smtClean="0"/>
              <a:t>29/06/2024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06F39-56F9-C74B-A7A6-461537277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709658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55" y="4697361"/>
            <a:ext cx="7956482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94355" y="977035"/>
            <a:ext cx="7950260" cy="340697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5516716"/>
            <a:ext cx="7955280" cy="746924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458B2-7C98-B44A-A045-3B18D8657B7E}" type="datetimeFigureOut">
              <a:rPr lang="en-GB" smtClean="0"/>
              <a:t>29/06/2024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06F39-56F9-C74B-A7A6-461537277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5699791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3"/>
            <a:ext cx="795528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649134"/>
            <a:ext cx="7772400" cy="1330852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B4B458B2-7C98-B44A-A045-3B18D8657B7E}" type="datetimeFigureOut">
              <a:rPr lang="en-GB" smtClean="0"/>
              <a:t>29/06/2024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3CC06F39-56F9-C74B-A7A6-461537277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970167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351" y="753534"/>
            <a:ext cx="7613650" cy="2756234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77899" y="3509768"/>
            <a:ext cx="7194552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74597"/>
            <a:ext cx="7778752" cy="82126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B4B458B2-7C98-B44A-A045-3B18D8657B7E}" type="datetimeFigureOut">
              <a:rPr lang="en-GB" smtClean="0"/>
              <a:t>29/06/2024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9438"/>
            <a:ext cx="4830656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3CC06F39-56F9-C74B-A7A6-461537277576}" type="slidenum">
              <a:rPr lang="en-GB" smtClean="0"/>
              <a:t>‹#›</a:t>
            </a:fld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231458" y="80772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46733" y="302133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04670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BCA95-D252-9540-8956-131FDCFF7F7A}" type="datetimeFigureOut">
              <a:rPr lang="en-GB" smtClean="0"/>
              <a:t>29/06/2024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2BB9-8F1D-3A4D-B010-52D18707BB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8585314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24702"/>
            <a:ext cx="7774782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92" y="3648316"/>
            <a:ext cx="7773608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78884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B4B458B2-7C98-B44A-A045-3B18D8657B7E}" type="datetimeFigureOut">
              <a:rPr lang="en-GB" smtClean="0"/>
              <a:t>29/06/2024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8884"/>
            <a:ext cx="4830656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3CC06F39-56F9-C74B-A7A6-461537277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274665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171701" y="762000"/>
            <a:ext cx="6377939" cy="1303867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94361" y="2202080"/>
            <a:ext cx="2560320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9436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02237" y="2201333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00781" y="2904068"/>
            <a:ext cx="2560320" cy="335957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9319" y="2192866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8932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458B2-7C98-B44A-A045-3B18D8657B7E}" type="datetimeFigureOut">
              <a:rPr lang="en-GB" smtClean="0"/>
              <a:t>29/06/2024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06F39-56F9-C74B-A7A6-461537277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4383625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171702" y="762000"/>
            <a:ext cx="6381984" cy="129540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94360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94360" y="2331720"/>
            <a:ext cx="2560320" cy="15073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94360" y="4796103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91873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291872" y="2331720"/>
            <a:ext cx="2560320" cy="1509862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290858" y="4796102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93365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93364" y="2331721"/>
            <a:ext cx="2560320" cy="1508919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93272" y="4796100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458B2-7C98-B44A-A045-3B18D8657B7E}" type="datetimeFigureOut">
              <a:rPr lang="en-GB" smtClean="0"/>
              <a:t>29/06/2024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06F39-56F9-C74B-A7A6-461537277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138916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2194560"/>
            <a:ext cx="7955280" cy="4069080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458B2-7C98-B44A-A045-3B18D8657B7E}" type="datetimeFigureOut">
              <a:rPr lang="en-GB" smtClean="0"/>
              <a:t>29/06/2024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06F39-56F9-C74B-A7A6-461537277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6100688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6590" y="747183"/>
            <a:ext cx="1543050" cy="424867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746126"/>
            <a:ext cx="6278035" cy="4249732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B4B458B2-7C98-B44A-A045-3B18D8657B7E}" type="datetimeFigureOut">
              <a:rPr lang="en-GB" smtClean="0"/>
              <a:t>29/06/2024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3CC06F39-56F9-C74B-A7A6-461537277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4830704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34900" y="3085765"/>
            <a:ext cx="8447150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5894" y="1020431"/>
            <a:ext cx="8245162" cy="1475013"/>
          </a:xfrm>
          <a:effectLst/>
        </p:spPr>
        <p:txBody>
          <a:bodyPr anchor="b">
            <a:normAutofit/>
          </a:bodyPr>
          <a:lstStyle>
            <a:lvl1pPr>
              <a:defRPr sz="2700">
                <a:solidFill>
                  <a:schemeClr val="accent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5895" y="2495446"/>
            <a:ext cx="8245160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200" cap="all">
                <a:solidFill>
                  <a:schemeClr val="accent2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04463" y="5956138"/>
            <a:ext cx="21336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F338729-7B57-CA44-8AE8-A28CBFDAD865}" type="datetime1">
              <a:rPr lang="it-IT" smtClean="0"/>
              <a:t>29/06/2024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5894" y="5951812"/>
            <a:ext cx="5187908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Titolo- Autore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8725" y="5956138"/>
            <a:ext cx="76233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309594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330214" y="614407"/>
            <a:ext cx="8482004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894" y="702156"/>
            <a:ext cx="8272212" cy="101380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895" y="2180497"/>
            <a:ext cx="8272211" cy="367830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A988-3F36-E145-9EEE-22942149BB33}" type="datetime1">
              <a:rPr lang="it-IT" smtClean="0"/>
              <a:t>29/06/2024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Titolo- Autore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8725" y="5956138"/>
            <a:ext cx="789381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8508382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335863" y="5141975"/>
            <a:ext cx="8468145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895" y="3043911"/>
            <a:ext cx="8272211" cy="1497507"/>
          </a:xfrm>
        </p:spPr>
        <p:txBody>
          <a:bodyPr anchor="b">
            <a:normAutofit/>
          </a:bodyPr>
          <a:lstStyle>
            <a:lvl1pPr algn="l">
              <a:defRPr sz="2700" b="0" cap="all">
                <a:solidFill>
                  <a:schemeClr val="accent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5895" y="4541417"/>
            <a:ext cx="827221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 cap="all">
                <a:solidFill>
                  <a:schemeClr val="accent2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F2D2A8F-CE76-7844-B8AB-B9C59956E42F}" type="datetime1">
              <a:rPr lang="it-IT" smtClean="0"/>
              <a:t>29/06/2024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Titolo- Autore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211171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334487" y="606555"/>
            <a:ext cx="847502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895" y="729658"/>
            <a:ext cx="8272212" cy="98833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5895" y="2228004"/>
            <a:ext cx="4066793" cy="3633047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313" y="2228004"/>
            <a:ext cx="4066794" cy="3633047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B384-B93F-B24D-A845-122E63273068}" type="datetime1">
              <a:rPr lang="it-IT" smtClean="0"/>
              <a:t>29/06/2024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Titolo- Autore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256661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334487" y="606555"/>
            <a:ext cx="847502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35895" y="729658"/>
            <a:ext cx="8272212" cy="98833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5415" y="2250893"/>
            <a:ext cx="3815306" cy="536005"/>
          </a:xfrm>
        </p:spPr>
        <p:txBody>
          <a:bodyPr anchor="b">
            <a:noAutofit/>
          </a:bodyPr>
          <a:lstStyle>
            <a:lvl1pPr marL="0" indent="0">
              <a:buNone/>
              <a:defRPr sz="1650" b="0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5896" y="2926053"/>
            <a:ext cx="4044825" cy="2934999"/>
          </a:xfrm>
        </p:spPr>
        <p:txBody>
          <a:bodyPr anchor="t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92802" y="2250893"/>
            <a:ext cx="3815305" cy="553373"/>
          </a:xfrm>
        </p:spPr>
        <p:txBody>
          <a:bodyPr anchor="b">
            <a:noAutofit/>
          </a:bodyPr>
          <a:lstStyle>
            <a:lvl1pPr marL="0" indent="0">
              <a:buNone/>
              <a:defRPr sz="1650" b="0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3"/>
            <a:ext cx="4044825" cy="2934999"/>
          </a:xfrm>
        </p:spPr>
        <p:txBody>
          <a:bodyPr anchor="t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0D9D0-858C-B14A-9096-3082F52541B9}" type="datetime1">
              <a:rPr lang="it-IT" smtClean="0"/>
              <a:t>29/06/2024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Titolo- Autore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4186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51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0.xml"/><Relationship Id="rId16" Type="http://schemas.openxmlformats.org/officeDocument/2006/relationships/theme" Target="../theme/theme4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5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6.xml"/><Relationship Id="rId7" Type="http://schemas.openxmlformats.org/officeDocument/2006/relationships/slideLayout" Target="../slideLayouts/slideLayout60.xml"/><Relationship Id="rId12" Type="http://schemas.openxmlformats.org/officeDocument/2006/relationships/slideLayout" Target="../slideLayouts/slideLayout65.xml"/><Relationship Id="rId2" Type="http://schemas.openxmlformats.org/officeDocument/2006/relationships/slideLayout" Target="../slideLayouts/slideLayout55.xml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slideLayout" Target="../slideLayouts/slideLayout64.xml"/><Relationship Id="rId5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63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3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2.xml"/><Relationship Id="rId12" Type="http://schemas.openxmlformats.org/officeDocument/2006/relationships/slideLayout" Target="../slideLayouts/slideLayout77.xml"/><Relationship Id="rId2" Type="http://schemas.openxmlformats.org/officeDocument/2006/relationships/slideLayout" Target="../slideLayouts/slideLayout67.xml"/><Relationship Id="rId1" Type="http://schemas.openxmlformats.org/officeDocument/2006/relationships/slideLayout" Target="../slideLayouts/slideLayout66.xml"/><Relationship Id="rId6" Type="http://schemas.openxmlformats.org/officeDocument/2006/relationships/slideLayout" Target="../slideLayouts/slideLayout71.xml"/><Relationship Id="rId11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0.xml"/><Relationship Id="rId10" Type="http://schemas.openxmlformats.org/officeDocument/2006/relationships/slideLayout" Target="../slideLayouts/slideLayout75.xml"/><Relationship Id="rId4" Type="http://schemas.openxmlformats.org/officeDocument/2006/relationships/slideLayout" Target="../slideLayouts/slideLayout69.xml"/><Relationship Id="rId9" Type="http://schemas.openxmlformats.org/officeDocument/2006/relationships/slideLayout" Target="../slideLayouts/slideLayout7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slideLayout" Target="../slideLayouts/slideLayout90.xml"/><Relationship Id="rId18" Type="http://schemas.openxmlformats.org/officeDocument/2006/relationships/theme" Target="../theme/theme7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slideLayout" Target="../slideLayouts/slideLayout89.xml"/><Relationship Id="rId1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79.xml"/><Relationship Id="rId16" Type="http://schemas.openxmlformats.org/officeDocument/2006/relationships/slideLayout" Target="../slideLayouts/slideLayout93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5" Type="http://schemas.openxmlformats.org/officeDocument/2006/relationships/slideLayout" Target="../slideLayouts/slideLayout92.xml"/><Relationship Id="rId10" Type="http://schemas.openxmlformats.org/officeDocument/2006/relationships/slideLayout" Target="../slideLayouts/slideLayout87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slideLayout" Target="../slideLayouts/slideLayout9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2.xml"/><Relationship Id="rId3" Type="http://schemas.openxmlformats.org/officeDocument/2006/relationships/slideLayout" Target="../slideLayouts/slideLayout97.xml"/><Relationship Id="rId7" Type="http://schemas.openxmlformats.org/officeDocument/2006/relationships/slideLayout" Target="../slideLayouts/slideLayout101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96.xml"/><Relationship Id="rId1" Type="http://schemas.openxmlformats.org/officeDocument/2006/relationships/slideLayout" Target="../slideLayouts/slideLayout95.xml"/><Relationship Id="rId6" Type="http://schemas.openxmlformats.org/officeDocument/2006/relationships/slideLayout" Target="../slideLayouts/slideLayout100.xml"/><Relationship Id="rId11" Type="http://schemas.openxmlformats.org/officeDocument/2006/relationships/slideLayout" Target="../slideLayouts/slideLayout105.xml"/><Relationship Id="rId5" Type="http://schemas.openxmlformats.org/officeDocument/2006/relationships/slideLayout" Target="../slideLayouts/slideLayout99.xml"/><Relationship Id="rId10" Type="http://schemas.openxmlformats.org/officeDocument/2006/relationships/slideLayout" Target="../slideLayouts/slideLayout104.xml"/><Relationship Id="rId4" Type="http://schemas.openxmlformats.org/officeDocument/2006/relationships/slideLayout" Target="../slideLayouts/slideLayout98.xml"/><Relationship Id="rId9" Type="http://schemas.openxmlformats.org/officeDocument/2006/relationships/slideLayout" Target="../slideLayouts/slideLayout10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3.xml"/><Relationship Id="rId13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08.xml"/><Relationship Id="rId7" Type="http://schemas.openxmlformats.org/officeDocument/2006/relationships/slideLayout" Target="../slideLayouts/slideLayout112.xml"/><Relationship Id="rId12" Type="http://schemas.openxmlformats.org/officeDocument/2006/relationships/slideLayout" Target="../slideLayouts/slideLayout117.xml"/><Relationship Id="rId2" Type="http://schemas.openxmlformats.org/officeDocument/2006/relationships/slideLayout" Target="../slideLayouts/slideLayout107.xml"/><Relationship Id="rId16" Type="http://schemas.openxmlformats.org/officeDocument/2006/relationships/theme" Target="../theme/theme9.xml"/><Relationship Id="rId1" Type="http://schemas.openxmlformats.org/officeDocument/2006/relationships/slideLayout" Target="../slideLayouts/slideLayout106.xml"/><Relationship Id="rId6" Type="http://schemas.openxmlformats.org/officeDocument/2006/relationships/slideLayout" Target="../slideLayouts/slideLayout111.xml"/><Relationship Id="rId11" Type="http://schemas.openxmlformats.org/officeDocument/2006/relationships/slideLayout" Target="../slideLayouts/slideLayout116.xml"/><Relationship Id="rId5" Type="http://schemas.openxmlformats.org/officeDocument/2006/relationships/slideLayout" Target="../slideLayouts/slideLayout110.xml"/><Relationship Id="rId15" Type="http://schemas.openxmlformats.org/officeDocument/2006/relationships/slideLayout" Target="../slideLayouts/slideLayout120.xml"/><Relationship Id="rId10" Type="http://schemas.openxmlformats.org/officeDocument/2006/relationships/slideLayout" Target="../slideLayouts/slideLayout115.xml"/><Relationship Id="rId4" Type="http://schemas.openxmlformats.org/officeDocument/2006/relationships/slideLayout" Target="../slideLayouts/slideLayout109.xml"/><Relationship Id="rId9" Type="http://schemas.openxmlformats.org/officeDocument/2006/relationships/slideLayout" Target="../slideLayouts/slideLayout114.xml"/><Relationship Id="rId14" Type="http://schemas.openxmlformats.org/officeDocument/2006/relationships/slideLayout" Target="../slideLayouts/slideLayout1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BBCA95-D252-9540-8956-131FDCFF7F7A}" type="datetimeFigureOut">
              <a:rPr lang="en-GB" smtClean="0"/>
              <a:t>29/06/2024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EA2BB9-8F1D-3A4D-B010-52D18707BB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729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>
            <a:extLst>
              <a:ext uri="{FF2B5EF4-FFF2-40B4-BE49-F238E27FC236}">
                <a16:creationId xmlns:a16="http://schemas.microsoft.com/office/drawing/2014/main" id="{30BE71F0-AAA5-0C3D-41D2-26231E6D343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/>
              <a:t>Titelmasterformat durch Klicken bearbeiten</a:t>
            </a:r>
            <a:endParaRPr lang="en-GB" altLang="en-US"/>
          </a:p>
        </p:txBody>
      </p:sp>
      <p:sp>
        <p:nvSpPr>
          <p:cNvPr id="5123" name="Textplatzhalter 2">
            <a:extLst>
              <a:ext uri="{FF2B5EF4-FFF2-40B4-BE49-F238E27FC236}">
                <a16:creationId xmlns:a16="http://schemas.microsoft.com/office/drawing/2014/main" id="{2A7194AB-F91A-A07E-4F94-EC80E3F7D89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/>
              <a:t>Textmasterformat bearbeiten</a:t>
            </a:r>
          </a:p>
          <a:p>
            <a:pPr lvl="1"/>
            <a:r>
              <a:rPr lang="de-DE" altLang="en-US"/>
              <a:t>Zweite Ebene</a:t>
            </a:r>
          </a:p>
          <a:p>
            <a:pPr lvl="2"/>
            <a:r>
              <a:rPr lang="de-DE" altLang="en-US"/>
              <a:t>Dritte Ebene</a:t>
            </a:r>
          </a:p>
          <a:p>
            <a:pPr lvl="3"/>
            <a:r>
              <a:rPr lang="de-DE" altLang="en-US"/>
              <a:t>Vierte Ebene</a:t>
            </a:r>
          </a:p>
          <a:p>
            <a:pPr lvl="4"/>
            <a:r>
              <a:rPr lang="de-DE" altLang="en-US"/>
              <a:t>Fünfte Ebene</a:t>
            </a:r>
            <a:endParaRPr lang="en-GB" alt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F9FDDE5-3A79-3427-E86E-19007F4A60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C575CEA-4328-42E8-915F-BDE335ECD97C}" type="datetime1">
              <a:rPr lang="en-GB"/>
              <a:pPr>
                <a:defRPr/>
              </a:pPr>
              <a:t>29/06/2024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1B2917F-E053-8168-7F4D-513AFBC930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/>
              <a:t>DAFNE-TF workshop - Dec. 17, 2018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5AC313C-1F93-07BA-8F47-5B759C0365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A8FEF34-90E2-4B4B-8565-F4D6F94FC9F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5087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43" r:id="rId2"/>
    <p:sldLayoutId id="2147483844" r:id="rId3"/>
    <p:sldLayoutId id="2147483845" r:id="rId4"/>
    <p:sldLayoutId id="2147483846" r:id="rId5"/>
    <p:sldLayoutId id="2147483847" r:id="rId6"/>
    <p:sldLayoutId id="2147483848" r:id="rId7"/>
    <p:sldLayoutId id="2147483849" r:id="rId8"/>
    <p:sldLayoutId id="2147483850" r:id="rId9"/>
    <p:sldLayoutId id="2147483851" r:id="rId10"/>
    <p:sldLayoutId id="2147483852" r:id="rId11"/>
    <p:sldLayoutId id="2147483853" r:id="rId12"/>
  </p:sldLayoutIdLst>
  <p:hf hd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D8FBA274-430D-7649-1C44-854C8F2D0F4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A245E1A0-2EB3-C2B4-8152-822B9ED47A7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en-US"/>
              <a:t>Click to edit Master text styles</a:t>
            </a:r>
          </a:p>
          <a:p>
            <a:pPr lvl="1"/>
            <a:r>
              <a:rPr lang="it-IT" altLang="en-US"/>
              <a:t>Second level</a:t>
            </a:r>
          </a:p>
          <a:p>
            <a:pPr lvl="2"/>
            <a:r>
              <a:rPr lang="it-IT" altLang="en-US"/>
              <a:t>Third level</a:t>
            </a:r>
          </a:p>
          <a:p>
            <a:pPr lvl="3"/>
            <a:r>
              <a:rPr lang="it-IT" altLang="en-US"/>
              <a:t>Fourth level</a:t>
            </a:r>
          </a:p>
          <a:p>
            <a:pPr lvl="4"/>
            <a:r>
              <a:rPr lang="it-IT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1D278198-596A-F42D-F52E-E7DCEBB4BE1F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 u="none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455F35CC-A670-795E-7774-7F9A9C8A0FB6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 u="none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1BDDB7D5-6EDC-9FBB-2654-EF08B64952B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 u="none"/>
            </a:lvl1pPr>
          </a:lstStyle>
          <a:p>
            <a:pPr>
              <a:defRPr/>
            </a:pPr>
            <a:fld id="{527A79A3-A6BA-4BF5-91AD-CAE6728325F6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675190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5" r:id="rId1"/>
    <p:sldLayoutId id="2147483856" r:id="rId2"/>
    <p:sldLayoutId id="2147483857" r:id="rId3"/>
    <p:sldLayoutId id="2147483858" r:id="rId4"/>
    <p:sldLayoutId id="2147483859" r:id="rId5"/>
    <p:sldLayoutId id="2147483860" r:id="rId6"/>
    <p:sldLayoutId id="2147483861" r:id="rId7"/>
    <p:sldLayoutId id="2147483862" r:id="rId8"/>
    <p:sldLayoutId id="2147483863" r:id="rId9"/>
    <p:sldLayoutId id="2147483864" r:id="rId10"/>
    <p:sldLayoutId id="2147483865" r:id="rId11"/>
    <p:sldLayoutId id="2147483866" r:id="rId12"/>
    <p:sldLayoutId id="2147483867" r:id="rId13"/>
    <p:sldLayoutId id="2147483868" r:id="rId14"/>
    <p:sldLayoutId id="2147483869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95331DC8-DD65-E832-A605-5D9B5E6EE89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en-US"/>
              <a:t>Click to edit Master title style</a:t>
            </a: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F3CF398A-5E13-C991-C012-1A665ECE380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en-US"/>
              <a:t>Click to edit Master text styles</a:t>
            </a:r>
          </a:p>
          <a:p>
            <a:pPr lvl="1"/>
            <a:r>
              <a:rPr lang="it-IT" altLang="en-US"/>
              <a:t>Second level</a:t>
            </a:r>
          </a:p>
          <a:p>
            <a:pPr lvl="2"/>
            <a:r>
              <a:rPr lang="it-IT" altLang="en-US"/>
              <a:t>Third level</a:t>
            </a:r>
          </a:p>
          <a:p>
            <a:pPr lvl="3"/>
            <a:r>
              <a:rPr lang="it-IT" altLang="en-US"/>
              <a:t>Fourth level</a:t>
            </a:r>
          </a:p>
          <a:p>
            <a:pPr lvl="4"/>
            <a:r>
              <a:rPr lang="it-IT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62E502D7-6F32-51BF-8414-D7575A6B6806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 u="none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F36FF2A7-535C-CA8D-A925-E85938FC62BD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 u="none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72385AEF-49BC-530B-EAF3-132A6A8361A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 u="none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D31942EF-C548-438F-89BF-8CCE7959368A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882303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  <p:sldLayoutId id="2147483882" r:id="rId12"/>
    <p:sldLayoutId id="2147483883" r:id="rId13"/>
    <p:sldLayoutId id="2147483884" r:id="rId14"/>
    <p:sldLayoutId id="2147483885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0109A-B400-4C14-B612-2BE83E9FDDD3}" type="datetime1">
              <a:rPr lang="en-GB" smtClean="0"/>
              <a:t>29/06/2024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DAFNE-TF workshop - Dec. 17, 2018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2CC165-A834-4493-88FE-F1F6C0FFF5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7879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  <p:sldLayoutId id="2147483956" r:id="rId3"/>
    <p:sldLayoutId id="2147483957" r:id="rId4"/>
    <p:sldLayoutId id="2147483958" r:id="rId5"/>
    <p:sldLayoutId id="2147483959" r:id="rId6"/>
    <p:sldLayoutId id="2147483960" r:id="rId7"/>
    <p:sldLayoutId id="2147483961" r:id="rId8"/>
    <p:sldLayoutId id="2147483962" r:id="rId9"/>
    <p:sldLayoutId id="2147483963" r:id="rId10"/>
    <p:sldLayoutId id="2147483964" r:id="rId11"/>
    <p:sldLayoutId id="2147484106" r:id="rId12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401836" y="508992"/>
            <a:ext cx="8340328" cy="5089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41101" y="6465094"/>
            <a:ext cx="270908" cy="275717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r">
              <a:spcBef>
                <a:spcPts val="0"/>
              </a:spcBef>
              <a:defRPr sz="1125" i="0" spc="0">
                <a:solidFill>
                  <a:srgbClr val="747676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401836" y="1268016"/>
            <a:ext cx="8340328" cy="50809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3769334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8" r:id="rId1"/>
    <p:sldLayoutId id="2147483999" r:id="rId2"/>
    <p:sldLayoutId id="2147484000" r:id="rId3"/>
    <p:sldLayoutId id="2147484001" r:id="rId4"/>
    <p:sldLayoutId id="2147484002" r:id="rId5"/>
    <p:sldLayoutId id="2147484003" r:id="rId6"/>
    <p:sldLayoutId id="2147484004" r:id="rId7"/>
    <p:sldLayoutId id="2147484005" r:id="rId8"/>
    <p:sldLayoutId id="2147484006" r:id="rId9"/>
    <p:sldLayoutId id="2147484007" r:id="rId10"/>
    <p:sldLayoutId id="2147484008" r:id="rId11"/>
    <p:sldLayoutId id="2147484009" r:id="rId12"/>
  </p:sldLayoutIdLst>
  <p:transition spd="med"/>
  <p:txStyles>
    <p:titleStyle>
      <a:lvl1pPr marL="0" marR="0" indent="0" algn="l" defTabSz="410751" rtl="0" latinLnBrk="0">
        <a:lnSpc>
          <a:spcPct val="100000"/>
        </a:lnSpc>
        <a:spcBef>
          <a:spcPts val="1617"/>
        </a:spcBef>
        <a:spcAft>
          <a:spcPts val="0"/>
        </a:spcAft>
        <a:buClrTx/>
        <a:buSzTx/>
        <a:buFontTx/>
        <a:buNone/>
        <a:tabLst/>
        <a:defRPr sz="3656" b="0" i="0" u="none" strike="noStrike" cap="all" spc="0" baseline="0">
          <a:solidFill>
            <a:srgbClr val="747676"/>
          </a:solidFill>
          <a:uFillTx/>
          <a:latin typeface="+mn-lt"/>
          <a:ea typeface="+mn-ea"/>
          <a:cs typeface="+mn-cs"/>
          <a:sym typeface="DIN Condensed Bold"/>
        </a:defRPr>
      </a:lvl1pPr>
      <a:lvl2pPr marL="0" marR="0" indent="241093" algn="l" defTabSz="410751" rtl="0" latinLnBrk="0">
        <a:lnSpc>
          <a:spcPct val="100000"/>
        </a:lnSpc>
        <a:spcBef>
          <a:spcPts val="1617"/>
        </a:spcBef>
        <a:spcAft>
          <a:spcPts val="0"/>
        </a:spcAft>
        <a:buClrTx/>
        <a:buSzTx/>
        <a:buFontTx/>
        <a:buNone/>
        <a:tabLst/>
        <a:defRPr sz="3656" b="0" i="0" u="none" strike="noStrike" cap="all" spc="0" baseline="0">
          <a:solidFill>
            <a:srgbClr val="747676"/>
          </a:solidFill>
          <a:uFillTx/>
          <a:latin typeface="+mn-lt"/>
          <a:ea typeface="+mn-ea"/>
          <a:cs typeface="+mn-cs"/>
          <a:sym typeface="DIN Condensed Bold"/>
        </a:defRPr>
      </a:lvl2pPr>
      <a:lvl3pPr marL="0" marR="0" indent="482186" algn="l" defTabSz="410751" rtl="0" latinLnBrk="0">
        <a:lnSpc>
          <a:spcPct val="100000"/>
        </a:lnSpc>
        <a:spcBef>
          <a:spcPts val="1617"/>
        </a:spcBef>
        <a:spcAft>
          <a:spcPts val="0"/>
        </a:spcAft>
        <a:buClrTx/>
        <a:buSzTx/>
        <a:buFontTx/>
        <a:buNone/>
        <a:tabLst/>
        <a:defRPr sz="3656" b="0" i="0" u="none" strike="noStrike" cap="all" spc="0" baseline="0">
          <a:solidFill>
            <a:srgbClr val="747676"/>
          </a:solidFill>
          <a:uFillTx/>
          <a:latin typeface="+mn-lt"/>
          <a:ea typeface="+mn-ea"/>
          <a:cs typeface="+mn-cs"/>
          <a:sym typeface="DIN Condensed Bold"/>
        </a:defRPr>
      </a:lvl3pPr>
      <a:lvl4pPr marL="0" marR="0" indent="723279" algn="l" defTabSz="410751" rtl="0" latinLnBrk="0">
        <a:lnSpc>
          <a:spcPct val="100000"/>
        </a:lnSpc>
        <a:spcBef>
          <a:spcPts val="1617"/>
        </a:spcBef>
        <a:spcAft>
          <a:spcPts val="0"/>
        </a:spcAft>
        <a:buClrTx/>
        <a:buSzTx/>
        <a:buFontTx/>
        <a:buNone/>
        <a:tabLst/>
        <a:defRPr sz="3656" b="0" i="0" u="none" strike="noStrike" cap="all" spc="0" baseline="0">
          <a:solidFill>
            <a:srgbClr val="747676"/>
          </a:solidFill>
          <a:uFillTx/>
          <a:latin typeface="+mn-lt"/>
          <a:ea typeface="+mn-ea"/>
          <a:cs typeface="+mn-cs"/>
          <a:sym typeface="DIN Condensed Bold"/>
        </a:defRPr>
      </a:lvl4pPr>
      <a:lvl5pPr marL="0" marR="0" indent="964372" algn="l" defTabSz="410751" rtl="0" latinLnBrk="0">
        <a:lnSpc>
          <a:spcPct val="100000"/>
        </a:lnSpc>
        <a:spcBef>
          <a:spcPts val="1617"/>
        </a:spcBef>
        <a:spcAft>
          <a:spcPts val="0"/>
        </a:spcAft>
        <a:buClrTx/>
        <a:buSzTx/>
        <a:buFontTx/>
        <a:buNone/>
        <a:tabLst/>
        <a:defRPr sz="3656" b="0" i="0" u="none" strike="noStrike" cap="all" spc="0" baseline="0">
          <a:solidFill>
            <a:srgbClr val="747676"/>
          </a:solidFill>
          <a:uFillTx/>
          <a:latin typeface="+mn-lt"/>
          <a:ea typeface="+mn-ea"/>
          <a:cs typeface="+mn-cs"/>
          <a:sym typeface="DIN Condensed Bold"/>
        </a:defRPr>
      </a:lvl5pPr>
      <a:lvl6pPr marL="0" marR="0" indent="1205465" algn="l" defTabSz="410751" rtl="0" latinLnBrk="0">
        <a:lnSpc>
          <a:spcPct val="100000"/>
        </a:lnSpc>
        <a:spcBef>
          <a:spcPts val="1617"/>
        </a:spcBef>
        <a:spcAft>
          <a:spcPts val="0"/>
        </a:spcAft>
        <a:buClrTx/>
        <a:buSzTx/>
        <a:buFontTx/>
        <a:buNone/>
        <a:tabLst/>
        <a:defRPr sz="3656" b="0" i="0" u="none" strike="noStrike" cap="all" spc="0" baseline="0">
          <a:solidFill>
            <a:srgbClr val="747676"/>
          </a:solidFill>
          <a:uFillTx/>
          <a:latin typeface="+mn-lt"/>
          <a:ea typeface="+mn-ea"/>
          <a:cs typeface="+mn-cs"/>
          <a:sym typeface="DIN Condensed Bold"/>
        </a:defRPr>
      </a:lvl6pPr>
      <a:lvl7pPr marL="0" marR="0" indent="1446558" algn="l" defTabSz="410751" rtl="0" latinLnBrk="0">
        <a:lnSpc>
          <a:spcPct val="100000"/>
        </a:lnSpc>
        <a:spcBef>
          <a:spcPts val="1617"/>
        </a:spcBef>
        <a:spcAft>
          <a:spcPts val="0"/>
        </a:spcAft>
        <a:buClrTx/>
        <a:buSzTx/>
        <a:buFontTx/>
        <a:buNone/>
        <a:tabLst/>
        <a:defRPr sz="3656" b="0" i="0" u="none" strike="noStrike" cap="all" spc="0" baseline="0">
          <a:solidFill>
            <a:srgbClr val="747676"/>
          </a:solidFill>
          <a:uFillTx/>
          <a:latin typeface="+mn-lt"/>
          <a:ea typeface="+mn-ea"/>
          <a:cs typeface="+mn-cs"/>
          <a:sym typeface="DIN Condensed Bold"/>
        </a:defRPr>
      </a:lvl7pPr>
      <a:lvl8pPr marL="0" marR="0" indent="1687651" algn="l" defTabSz="410751" rtl="0" latinLnBrk="0">
        <a:lnSpc>
          <a:spcPct val="100000"/>
        </a:lnSpc>
        <a:spcBef>
          <a:spcPts val="1617"/>
        </a:spcBef>
        <a:spcAft>
          <a:spcPts val="0"/>
        </a:spcAft>
        <a:buClrTx/>
        <a:buSzTx/>
        <a:buFontTx/>
        <a:buNone/>
        <a:tabLst/>
        <a:defRPr sz="3656" b="0" i="0" u="none" strike="noStrike" cap="all" spc="0" baseline="0">
          <a:solidFill>
            <a:srgbClr val="747676"/>
          </a:solidFill>
          <a:uFillTx/>
          <a:latin typeface="+mn-lt"/>
          <a:ea typeface="+mn-ea"/>
          <a:cs typeface="+mn-cs"/>
          <a:sym typeface="DIN Condensed Bold"/>
        </a:defRPr>
      </a:lvl8pPr>
      <a:lvl9pPr marL="0" marR="0" indent="1928744" algn="l" defTabSz="410751" rtl="0" latinLnBrk="0">
        <a:lnSpc>
          <a:spcPct val="100000"/>
        </a:lnSpc>
        <a:spcBef>
          <a:spcPts val="1617"/>
        </a:spcBef>
        <a:spcAft>
          <a:spcPts val="0"/>
        </a:spcAft>
        <a:buClrTx/>
        <a:buSzTx/>
        <a:buFontTx/>
        <a:buNone/>
        <a:tabLst/>
        <a:defRPr sz="3656" b="0" i="0" u="none" strike="noStrike" cap="all" spc="0" baseline="0">
          <a:solidFill>
            <a:srgbClr val="747676"/>
          </a:solidFill>
          <a:uFillTx/>
          <a:latin typeface="+mn-lt"/>
          <a:ea typeface="+mn-ea"/>
          <a:cs typeface="+mn-cs"/>
          <a:sym typeface="DIN Condensed Bold"/>
        </a:defRPr>
      </a:lvl9pPr>
    </p:titleStyle>
    <p:bodyStyle>
      <a:lvl1pPr marL="330387" marR="0" indent="-330387" algn="l" defTabSz="410751" rtl="0" latinLnBrk="0">
        <a:lnSpc>
          <a:spcPct val="100000"/>
        </a:lnSpc>
        <a:spcBef>
          <a:spcPts val="1266"/>
        </a:spcBef>
        <a:spcAft>
          <a:spcPts val="0"/>
        </a:spcAft>
        <a:buClrTx/>
        <a:buSzPct val="75000"/>
        <a:buFont typeface="Zapf Dingbats"/>
        <a:buChar char="➤"/>
        <a:tabLst/>
        <a:defRPr sz="2250" b="0" i="0" u="none" strike="noStrike" cap="none" spc="0" baseline="0">
          <a:solidFill>
            <a:srgbClr val="5C5C5C"/>
          </a:solidFill>
          <a:uFillTx/>
          <a:latin typeface="Iowan Old Style Roman"/>
          <a:ea typeface="Iowan Old Style Roman"/>
          <a:cs typeface="Iowan Old Style Roman"/>
          <a:sym typeface="Iowan Old Style Roman"/>
        </a:defRPr>
      </a:lvl1pPr>
      <a:lvl2pPr marL="660773" marR="0" indent="-330387" algn="l" defTabSz="410751" rtl="0" latinLnBrk="0">
        <a:lnSpc>
          <a:spcPct val="100000"/>
        </a:lnSpc>
        <a:spcBef>
          <a:spcPts val="1266"/>
        </a:spcBef>
        <a:spcAft>
          <a:spcPts val="0"/>
        </a:spcAft>
        <a:buClrTx/>
        <a:buSzPct val="75000"/>
        <a:buFont typeface="Zapf Dingbats"/>
        <a:buChar char="➤"/>
        <a:tabLst/>
        <a:defRPr sz="2250" b="0" i="0" u="none" strike="noStrike" cap="none" spc="0" baseline="0">
          <a:solidFill>
            <a:srgbClr val="5C5C5C"/>
          </a:solidFill>
          <a:uFillTx/>
          <a:latin typeface="Iowan Old Style Roman"/>
          <a:ea typeface="Iowan Old Style Roman"/>
          <a:cs typeface="Iowan Old Style Roman"/>
          <a:sym typeface="Iowan Old Style Roman"/>
        </a:defRPr>
      </a:lvl2pPr>
      <a:lvl3pPr marL="991160" marR="0" indent="-330387" algn="l" defTabSz="410751" rtl="0" latinLnBrk="0">
        <a:lnSpc>
          <a:spcPct val="100000"/>
        </a:lnSpc>
        <a:spcBef>
          <a:spcPts val="1266"/>
        </a:spcBef>
        <a:spcAft>
          <a:spcPts val="0"/>
        </a:spcAft>
        <a:buClrTx/>
        <a:buSzPct val="75000"/>
        <a:buFont typeface="Zapf Dingbats"/>
        <a:buChar char="➤"/>
        <a:tabLst/>
        <a:defRPr sz="2250" b="0" i="0" u="none" strike="noStrike" cap="none" spc="0" baseline="0">
          <a:solidFill>
            <a:srgbClr val="5C5C5C"/>
          </a:solidFill>
          <a:uFillTx/>
          <a:latin typeface="Iowan Old Style Roman"/>
          <a:ea typeface="Iowan Old Style Roman"/>
          <a:cs typeface="Iowan Old Style Roman"/>
          <a:sym typeface="Iowan Old Style Roman"/>
        </a:defRPr>
      </a:lvl3pPr>
      <a:lvl4pPr marL="1321547" marR="0" indent="-330387" algn="l" defTabSz="410751" rtl="0" latinLnBrk="0">
        <a:lnSpc>
          <a:spcPct val="100000"/>
        </a:lnSpc>
        <a:spcBef>
          <a:spcPts val="1266"/>
        </a:spcBef>
        <a:spcAft>
          <a:spcPts val="0"/>
        </a:spcAft>
        <a:buClrTx/>
        <a:buSzPct val="75000"/>
        <a:buFont typeface="Zapf Dingbats"/>
        <a:buChar char="➤"/>
        <a:tabLst/>
        <a:defRPr sz="2250" b="0" i="0" u="none" strike="noStrike" cap="none" spc="0" baseline="0">
          <a:solidFill>
            <a:srgbClr val="5C5C5C"/>
          </a:solidFill>
          <a:uFillTx/>
          <a:latin typeface="Iowan Old Style Roman"/>
          <a:ea typeface="Iowan Old Style Roman"/>
          <a:cs typeface="Iowan Old Style Roman"/>
          <a:sym typeface="Iowan Old Style Roman"/>
        </a:defRPr>
      </a:lvl4pPr>
      <a:lvl5pPr marL="1651933" marR="0" indent="-330387" algn="l" defTabSz="410751" rtl="0" latinLnBrk="0">
        <a:lnSpc>
          <a:spcPct val="100000"/>
        </a:lnSpc>
        <a:spcBef>
          <a:spcPts val="1266"/>
        </a:spcBef>
        <a:spcAft>
          <a:spcPts val="0"/>
        </a:spcAft>
        <a:buClrTx/>
        <a:buSzPct val="75000"/>
        <a:buFont typeface="Zapf Dingbats"/>
        <a:buChar char="➤"/>
        <a:tabLst/>
        <a:defRPr sz="2250" b="0" i="0" u="none" strike="noStrike" cap="none" spc="0" baseline="0">
          <a:solidFill>
            <a:srgbClr val="5C5C5C"/>
          </a:solidFill>
          <a:uFillTx/>
          <a:latin typeface="Iowan Old Style Roman"/>
          <a:ea typeface="Iowan Old Style Roman"/>
          <a:cs typeface="Iowan Old Style Roman"/>
          <a:sym typeface="Iowan Old Style Roman"/>
        </a:defRPr>
      </a:lvl5pPr>
      <a:lvl6pPr marL="1982320" marR="0" indent="-330387" algn="l" defTabSz="410751" rtl="0" latinLnBrk="0">
        <a:lnSpc>
          <a:spcPct val="100000"/>
        </a:lnSpc>
        <a:spcBef>
          <a:spcPts val="1266"/>
        </a:spcBef>
        <a:spcAft>
          <a:spcPts val="0"/>
        </a:spcAft>
        <a:buClrTx/>
        <a:buSzPct val="75000"/>
        <a:buFont typeface="Zapf Dingbats"/>
        <a:buChar char="➤"/>
        <a:tabLst/>
        <a:defRPr sz="2250" b="0" i="0" u="none" strike="noStrike" cap="none" spc="0" baseline="0">
          <a:solidFill>
            <a:srgbClr val="5C5C5C"/>
          </a:solidFill>
          <a:uFillTx/>
          <a:latin typeface="Iowan Old Style Roman"/>
          <a:ea typeface="Iowan Old Style Roman"/>
          <a:cs typeface="Iowan Old Style Roman"/>
          <a:sym typeface="Iowan Old Style Roman"/>
        </a:defRPr>
      </a:lvl6pPr>
      <a:lvl7pPr marL="2312707" marR="0" indent="-330387" algn="l" defTabSz="410751" rtl="0" latinLnBrk="0">
        <a:lnSpc>
          <a:spcPct val="100000"/>
        </a:lnSpc>
        <a:spcBef>
          <a:spcPts val="1266"/>
        </a:spcBef>
        <a:spcAft>
          <a:spcPts val="0"/>
        </a:spcAft>
        <a:buClrTx/>
        <a:buSzPct val="75000"/>
        <a:buFont typeface="Zapf Dingbats"/>
        <a:buChar char="➤"/>
        <a:tabLst/>
        <a:defRPr sz="2250" b="0" i="0" u="none" strike="noStrike" cap="none" spc="0" baseline="0">
          <a:solidFill>
            <a:srgbClr val="5C5C5C"/>
          </a:solidFill>
          <a:uFillTx/>
          <a:latin typeface="Iowan Old Style Roman"/>
          <a:ea typeface="Iowan Old Style Roman"/>
          <a:cs typeface="Iowan Old Style Roman"/>
          <a:sym typeface="Iowan Old Style Roman"/>
        </a:defRPr>
      </a:lvl7pPr>
      <a:lvl8pPr marL="2643094" marR="0" indent="-330387" algn="l" defTabSz="410751" rtl="0" latinLnBrk="0">
        <a:lnSpc>
          <a:spcPct val="100000"/>
        </a:lnSpc>
        <a:spcBef>
          <a:spcPts val="1266"/>
        </a:spcBef>
        <a:spcAft>
          <a:spcPts val="0"/>
        </a:spcAft>
        <a:buClrTx/>
        <a:buSzPct val="75000"/>
        <a:buFont typeface="Zapf Dingbats"/>
        <a:buChar char="➤"/>
        <a:tabLst/>
        <a:defRPr sz="2250" b="0" i="0" u="none" strike="noStrike" cap="none" spc="0" baseline="0">
          <a:solidFill>
            <a:srgbClr val="5C5C5C"/>
          </a:solidFill>
          <a:uFillTx/>
          <a:latin typeface="Iowan Old Style Roman"/>
          <a:ea typeface="Iowan Old Style Roman"/>
          <a:cs typeface="Iowan Old Style Roman"/>
          <a:sym typeface="Iowan Old Style Roman"/>
        </a:defRPr>
      </a:lvl8pPr>
      <a:lvl9pPr marL="2973480" marR="0" indent="-330387" algn="l" defTabSz="410751" rtl="0" latinLnBrk="0">
        <a:lnSpc>
          <a:spcPct val="100000"/>
        </a:lnSpc>
        <a:spcBef>
          <a:spcPts val="1266"/>
        </a:spcBef>
        <a:spcAft>
          <a:spcPts val="0"/>
        </a:spcAft>
        <a:buClrTx/>
        <a:buSzPct val="75000"/>
        <a:buFont typeface="Zapf Dingbats"/>
        <a:buChar char="➤"/>
        <a:tabLst/>
        <a:defRPr sz="2250" b="0" i="0" u="none" strike="noStrike" cap="none" spc="0" baseline="0">
          <a:solidFill>
            <a:srgbClr val="5C5C5C"/>
          </a:solidFill>
          <a:uFillTx/>
          <a:latin typeface="Iowan Old Style Roman"/>
          <a:ea typeface="Iowan Old Style Roman"/>
          <a:cs typeface="Iowan Old Style Roman"/>
          <a:sym typeface="Iowan Old Style Roman"/>
        </a:defRPr>
      </a:lvl9pPr>
    </p:bodyStyle>
    <p:otherStyle>
      <a:lvl1pPr marL="0" marR="0" indent="0" algn="r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5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DIN Alternate Bold"/>
        </a:defRPr>
      </a:lvl1pPr>
      <a:lvl2pPr marL="0" marR="0" indent="160729" algn="r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5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DIN Alternate Bold"/>
        </a:defRPr>
      </a:lvl2pPr>
      <a:lvl3pPr marL="0" marR="0" indent="321457" algn="r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5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DIN Alternate Bold"/>
        </a:defRPr>
      </a:lvl3pPr>
      <a:lvl4pPr marL="0" marR="0" indent="482186" algn="r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5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DIN Alternate Bold"/>
        </a:defRPr>
      </a:lvl4pPr>
      <a:lvl5pPr marL="0" marR="0" indent="642915" algn="r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5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DIN Alternate Bold"/>
        </a:defRPr>
      </a:lvl5pPr>
      <a:lvl6pPr marL="0" marR="0" indent="803643" algn="r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5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DIN Alternate Bold"/>
        </a:defRPr>
      </a:lvl6pPr>
      <a:lvl7pPr marL="0" marR="0" indent="964372" algn="r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5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DIN Alternate Bold"/>
        </a:defRPr>
      </a:lvl7pPr>
      <a:lvl8pPr marL="0" marR="0" indent="1125101" algn="r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5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DIN Alternate Bold"/>
        </a:defRPr>
      </a:lvl8pPr>
      <a:lvl9pPr marL="0" marR="0" indent="1285829" algn="r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5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DIN Alternate Bold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810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71700" y="764373"/>
            <a:ext cx="637794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2194560"/>
            <a:ext cx="7955280" cy="4069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12230" y="6356351"/>
            <a:ext cx="2137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458B2-7C98-B44A-A045-3B18D8657B7E}" type="datetimeFigureOut">
              <a:rPr lang="en-GB" smtClean="0"/>
              <a:t>29/06/2024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360" y="6355846"/>
            <a:ext cx="56807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2250" y="381001"/>
            <a:ext cx="19773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C06F39-56F9-C74B-A7A6-461537277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0338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3" r:id="rId1"/>
    <p:sldLayoutId id="2147484044" r:id="rId2"/>
    <p:sldLayoutId id="2147484045" r:id="rId3"/>
    <p:sldLayoutId id="2147484046" r:id="rId4"/>
    <p:sldLayoutId id="2147484047" r:id="rId5"/>
    <p:sldLayoutId id="2147484048" r:id="rId6"/>
    <p:sldLayoutId id="2147484049" r:id="rId7"/>
    <p:sldLayoutId id="2147484050" r:id="rId8"/>
    <p:sldLayoutId id="2147484051" r:id="rId9"/>
    <p:sldLayoutId id="2147484052" r:id="rId10"/>
    <p:sldLayoutId id="2147484053" r:id="rId11"/>
    <p:sldLayoutId id="2147484054" r:id="rId12"/>
    <p:sldLayoutId id="2147484055" r:id="rId13"/>
    <p:sldLayoutId id="2147484056" r:id="rId14"/>
    <p:sldLayoutId id="2147484057" r:id="rId15"/>
    <p:sldLayoutId id="2147484058" r:id="rId16"/>
    <p:sldLayoutId id="21474840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5894" y="705124"/>
            <a:ext cx="8272212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5894" y="2336003"/>
            <a:ext cx="8272212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04464" y="5956138"/>
            <a:ext cx="21335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2"/>
                </a:solidFill>
              </a:defRPr>
            </a:lvl1pPr>
          </a:lstStyle>
          <a:p>
            <a:fld id="{F58C89CC-C71B-F646-ADF5-CEAF71875503}" type="datetime1">
              <a:rPr lang="it-IT" smtClean="0"/>
              <a:t>29/06/2024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5894" y="5951812"/>
            <a:ext cx="51879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 cap="all">
                <a:solidFill>
                  <a:schemeClr val="accent2"/>
                </a:solidFill>
              </a:defRPr>
            </a:lvl1pPr>
          </a:lstStyle>
          <a:p>
            <a:r>
              <a:rPr lang="en-US"/>
              <a:t>Titolo- Autore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18725" y="5956138"/>
            <a:ext cx="7893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34901" y="457200"/>
            <a:ext cx="277749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031610" y="453643"/>
            <a:ext cx="277749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181373" y="457200"/>
            <a:ext cx="277749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42702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1" r:id="rId1"/>
    <p:sldLayoutId id="2147484062" r:id="rId2"/>
    <p:sldLayoutId id="2147484063" r:id="rId3"/>
    <p:sldLayoutId id="2147484064" r:id="rId4"/>
    <p:sldLayoutId id="2147484065" r:id="rId5"/>
    <p:sldLayoutId id="2147484066" r:id="rId6"/>
    <p:sldLayoutId id="2147484067" r:id="rId7"/>
    <p:sldLayoutId id="2147484068" r:id="rId8"/>
    <p:sldLayoutId id="2147484069" r:id="rId9"/>
    <p:sldLayoutId id="2147484070" r:id="rId10"/>
    <p:sldLayoutId id="2147484071" r:id="rId11"/>
  </p:sldLayoutIdLst>
  <p:hf hdr="0" ftr="0" dt="0"/>
  <p:txStyles>
    <p:titleStyle>
      <a:lvl1pPr algn="l" defTabSz="342900" rtl="0" eaLnBrk="1" latinLnBrk="0" hangingPunct="1">
        <a:spcBef>
          <a:spcPct val="0"/>
        </a:spcBef>
        <a:buNone/>
        <a:defRPr sz="21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9500" indent="-229500" algn="l" defTabSz="342900" rtl="0" eaLnBrk="1" latinLnBrk="0" hangingPunct="1">
        <a:spcBef>
          <a:spcPct val="20000"/>
        </a:spcBef>
        <a:spcAft>
          <a:spcPts val="45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350" kern="1200">
          <a:solidFill>
            <a:schemeClr val="tx2"/>
          </a:solidFill>
          <a:latin typeface="+mn-lt"/>
          <a:ea typeface="+mn-ea"/>
          <a:cs typeface="+mn-cs"/>
        </a:defRPr>
      </a:lvl1pPr>
      <a:lvl2pPr marL="472500" indent="-229500" algn="l" defTabSz="342900" rtl="0" eaLnBrk="1" latinLnBrk="0" hangingPunct="1">
        <a:spcBef>
          <a:spcPct val="20000"/>
        </a:spcBef>
        <a:spcAft>
          <a:spcPts val="45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2pPr>
      <a:lvl3pPr marL="675000" indent="-202500" algn="l" defTabSz="342900" rtl="0" eaLnBrk="1" latinLnBrk="0" hangingPunct="1">
        <a:spcBef>
          <a:spcPct val="20000"/>
        </a:spcBef>
        <a:spcAft>
          <a:spcPts val="45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050" kern="1200">
          <a:solidFill>
            <a:schemeClr val="tx2"/>
          </a:solidFill>
          <a:latin typeface="+mn-lt"/>
          <a:ea typeface="+mn-ea"/>
          <a:cs typeface="+mn-cs"/>
        </a:defRPr>
      </a:lvl3pPr>
      <a:lvl4pPr marL="931500" indent="-175500" algn="l" defTabSz="342900" rtl="0" eaLnBrk="1" latinLnBrk="0" hangingPunct="1">
        <a:spcBef>
          <a:spcPct val="20000"/>
        </a:spcBef>
        <a:spcAft>
          <a:spcPts val="45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900" kern="1200">
          <a:solidFill>
            <a:schemeClr val="tx2"/>
          </a:solidFill>
          <a:latin typeface="+mn-lt"/>
          <a:ea typeface="+mn-ea"/>
          <a:cs typeface="+mn-cs"/>
        </a:defRPr>
      </a:lvl4pPr>
      <a:lvl5pPr marL="1201500" indent="-175500" algn="l" defTabSz="342900" rtl="0" eaLnBrk="1" latinLnBrk="0" hangingPunct="1">
        <a:spcBef>
          <a:spcPct val="20000"/>
        </a:spcBef>
        <a:spcAft>
          <a:spcPts val="45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900" kern="1200">
          <a:solidFill>
            <a:schemeClr val="tx2"/>
          </a:solidFill>
          <a:latin typeface="+mn-lt"/>
          <a:ea typeface="+mn-ea"/>
          <a:cs typeface="+mn-cs"/>
        </a:defRPr>
      </a:lvl5pPr>
      <a:lvl6pPr marL="142500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900" kern="1200">
          <a:solidFill>
            <a:schemeClr val="tx2"/>
          </a:solidFill>
          <a:latin typeface="+mn-lt"/>
          <a:ea typeface="+mn-ea"/>
          <a:cs typeface="+mn-cs"/>
        </a:defRPr>
      </a:lvl6pPr>
      <a:lvl7pPr marL="165000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900" kern="1200">
          <a:solidFill>
            <a:schemeClr val="tx2"/>
          </a:solidFill>
          <a:latin typeface="+mn-lt"/>
          <a:ea typeface="+mn-ea"/>
          <a:cs typeface="+mn-cs"/>
        </a:defRPr>
      </a:lvl7pPr>
      <a:lvl8pPr marL="187500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900" kern="1200">
          <a:solidFill>
            <a:schemeClr val="tx2"/>
          </a:solidFill>
          <a:latin typeface="+mn-lt"/>
          <a:ea typeface="+mn-ea"/>
          <a:cs typeface="+mn-cs"/>
        </a:defRPr>
      </a:lvl8pPr>
      <a:lvl9pPr marL="210000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9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728F4524-0C3C-7441-F6AC-1DD1D9FC8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A5D32D1-9AC5-932F-D9BB-CF74840139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3F6AA8B-76E6-52BA-9856-0D8BD6E01C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26C17D-9891-C24D-8C5B-EFD6B0CAA356}" type="datetimeFigureOut">
              <a:rPr lang="en-GB" smtClean="0"/>
              <a:t>29/06/2024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E381557-BDB7-F9E2-0A92-C25A409228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BF2D658-7F97-5369-D359-BA615D8B57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BAA4A8B-DC2C-4247-A96E-0139AE4FDF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2876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1" r:id="rId1"/>
    <p:sldLayoutId id="2147484092" r:id="rId2"/>
    <p:sldLayoutId id="2147484093" r:id="rId3"/>
    <p:sldLayoutId id="2147484094" r:id="rId4"/>
    <p:sldLayoutId id="2147484095" r:id="rId5"/>
    <p:sldLayoutId id="2147484096" r:id="rId6"/>
    <p:sldLayoutId id="2147484097" r:id="rId7"/>
    <p:sldLayoutId id="2147484098" r:id="rId8"/>
    <p:sldLayoutId id="2147484099" r:id="rId9"/>
    <p:sldLayoutId id="2147484100" r:id="rId10"/>
    <p:sldLayoutId id="2147484101" r:id="rId11"/>
    <p:sldLayoutId id="2147484102" r:id="rId12"/>
    <p:sldLayoutId id="2147484103" r:id="rId13"/>
    <p:sldLayoutId id="2147484104" r:id="rId14"/>
    <p:sldLayoutId id="2147484105" r:id="rId15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GB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0.png"/><Relationship Id="rId7" Type="http://schemas.openxmlformats.org/officeDocument/2006/relationships/image" Target="../media/image200.png"/><Relationship Id="rId12" Type="http://schemas.openxmlformats.org/officeDocument/2006/relationships/image" Target="../media/image26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240.png"/><Relationship Id="rId10" Type="http://schemas.openxmlformats.org/officeDocument/2006/relationships/image" Target="../media/image230.png"/><Relationship Id="rId9" Type="http://schemas.openxmlformats.org/officeDocument/2006/relationships/image" Target="../media/image22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jpeg"/><Relationship Id="rId7" Type="http://schemas.openxmlformats.org/officeDocument/2006/relationships/image" Target="../media/image43.png"/><Relationship Id="rId12" Type="http://schemas.openxmlformats.org/officeDocument/2006/relationships/image" Target="../media/image48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42.png"/><Relationship Id="rId11" Type="http://schemas.openxmlformats.org/officeDocument/2006/relationships/image" Target="../media/image47.png"/><Relationship Id="rId5" Type="http://schemas.openxmlformats.org/officeDocument/2006/relationships/image" Target="../media/image41.png"/><Relationship Id="rId10" Type="http://schemas.openxmlformats.org/officeDocument/2006/relationships/image" Target="../media/image46.png"/><Relationship Id="rId4" Type="http://schemas.openxmlformats.org/officeDocument/2006/relationships/image" Target="../media/image40.png"/><Relationship Id="rId9" Type="http://schemas.openxmlformats.org/officeDocument/2006/relationships/image" Target="../media/image4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3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4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7" Type="http://schemas.openxmlformats.org/officeDocument/2006/relationships/image" Target="../media/image66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e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png"/><Relationship Id="rId3" Type="http://schemas.openxmlformats.org/officeDocument/2006/relationships/image" Target="../media/image68.png"/><Relationship Id="rId7" Type="http://schemas.openxmlformats.org/officeDocument/2006/relationships/image" Target="../media/image70.emf"/><Relationship Id="rId2" Type="http://schemas.openxmlformats.org/officeDocument/2006/relationships/image" Target="../media/image67.jpg"/><Relationship Id="rId1" Type="http://schemas.openxmlformats.org/officeDocument/2006/relationships/slideLayout" Target="../slideLayouts/slideLayout96.xml"/><Relationship Id="rId6" Type="http://schemas.openxmlformats.org/officeDocument/2006/relationships/image" Target="../media/image99.png"/><Relationship Id="rId5" Type="http://schemas.openxmlformats.org/officeDocument/2006/relationships/image" Target="../media/image98.png"/><Relationship Id="rId4" Type="http://schemas.openxmlformats.org/officeDocument/2006/relationships/image" Target="../media/image69.png"/><Relationship Id="rId9" Type="http://schemas.openxmlformats.org/officeDocument/2006/relationships/image" Target="../media/image71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0.png"/><Relationship Id="rId3" Type="http://schemas.openxmlformats.org/officeDocument/2006/relationships/image" Target="../media/image73.png"/><Relationship Id="rId7" Type="http://schemas.openxmlformats.org/officeDocument/2006/relationships/image" Target="../media/image74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7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0.png"/><Relationship Id="rId7" Type="http://schemas.openxmlformats.org/officeDocument/2006/relationships/image" Target="../media/image1060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7.xml"/><Relationship Id="rId6" Type="http://schemas.openxmlformats.org/officeDocument/2006/relationships/image" Target="../media/image1050.png"/><Relationship Id="rId5" Type="http://schemas.openxmlformats.org/officeDocument/2006/relationships/image" Target="../media/image1040.png"/><Relationship Id="rId4" Type="http://schemas.openxmlformats.org/officeDocument/2006/relationships/image" Target="../media/image1030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96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7.png"/><Relationship Id="rId3" Type="http://schemas.openxmlformats.org/officeDocument/2006/relationships/image" Target="../media/image82.png"/><Relationship Id="rId7" Type="http://schemas.openxmlformats.org/officeDocument/2006/relationships/image" Target="../media/image1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6.xml"/><Relationship Id="rId6" Type="http://schemas.openxmlformats.org/officeDocument/2006/relationships/image" Target="../media/image115.png"/><Relationship Id="rId5" Type="http://schemas.openxmlformats.org/officeDocument/2006/relationships/image" Target="../media/image114.png"/><Relationship Id="rId10" Type="http://schemas.openxmlformats.org/officeDocument/2006/relationships/image" Target="../media/image119.png"/><Relationship Id="rId4" Type="http://schemas.openxmlformats.org/officeDocument/2006/relationships/image" Target="../media/image113.png"/><Relationship Id="rId9" Type="http://schemas.openxmlformats.org/officeDocument/2006/relationships/image" Target="../media/image11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0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96.xml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7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0.png"/><Relationship Id="rId5" Type="http://schemas.openxmlformats.org/officeDocument/2006/relationships/image" Target="../media/image89.png"/><Relationship Id="rId4" Type="http://schemas.openxmlformats.org/officeDocument/2006/relationships/image" Target="../media/image18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0.png"/><Relationship Id="rId5" Type="http://schemas.openxmlformats.org/officeDocument/2006/relationships/image" Target="../media/image241.png"/><Relationship Id="rId4" Type="http://schemas.openxmlformats.org/officeDocument/2006/relationships/image" Target="../media/image93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6.png"/><Relationship Id="rId5" Type="http://schemas.openxmlformats.org/officeDocument/2006/relationships/image" Target="../media/image290.png"/><Relationship Id="rId4" Type="http://schemas.openxmlformats.org/officeDocument/2006/relationships/image" Target="../media/image280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2.png"/><Relationship Id="rId4" Type="http://schemas.openxmlformats.org/officeDocument/2006/relationships/image" Target="../media/image100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3" Type="http://schemas.openxmlformats.org/officeDocument/2006/relationships/image" Target="../media/image103.png"/><Relationship Id="rId7" Type="http://schemas.openxmlformats.org/officeDocument/2006/relationships/image" Target="../media/image104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21.jpeg"/><Relationship Id="rId4" Type="http://schemas.openxmlformats.org/officeDocument/2006/relationships/image" Target="../media/image103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900.png"/><Relationship Id="rId1" Type="http://schemas.openxmlformats.org/officeDocument/2006/relationships/slideLayout" Target="../slideLayouts/slideLayout9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9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96.xml"/><Relationship Id="rId6" Type="http://schemas.openxmlformats.org/officeDocument/2006/relationships/hyperlink" Target="https://arxiv.org/abs/2405.12942" TargetMode="External"/><Relationship Id="rId5" Type="http://schemas.openxmlformats.org/officeDocument/2006/relationships/image" Target="../media/image109.png"/><Relationship Id="rId4" Type="http://schemas.openxmlformats.org/officeDocument/2006/relationships/image" Target="../media/image107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1.png"/><Relationship Id="rId3" Type="http://schemas.openxmlformats.org/officeDocument/2006/relationships/image" Target="../media/image110.jpg"/><Relationship Id="rId7" Type="http://schemas.openxmlformats.org/officeDocument/2006/relationships/image" Target="../media/image5.tif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7.xml"/><Relationship Id="rId6" Type="http://schemas.openxmlformats.org/officeDocument/2006/relationships/image" Target="../media/image120.png"/><Relationship Id="rId5" Type="http://schemas.openxmlformats.org/officeDocument/2006/relationships/image" Target="../media/image112.png"/><Relationship Id="rId10" Type="http://schemas.openxmlformats.org/officeDocument/2006/relationships/image" Target="../media/image124.png"/><Relationship Id="rId4" Type="http://schemas.openxmlformats.org/officeDocument/2006/relationships/image" Target="../media/image111.png"/><Relationship Id="rId9" Type="http://schemas.openxmlformats.org/officeDocument/2006/relationships/image" Target="../media/image12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3" Type="http://schemas.openxmlformats.org/officeDocument/2006/relationships/image" Target="../media/image12.png"/><Relationship Id="rId7" Type="http://schemas.openxmlformats.org/officeDocument/2006/relationships/diagramData" Target="../diagrams/data1.xml"/><Relationship Id="rId12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microsoft.com/office/2007/relationships/diagramDrawing" Target="../diagrams/drawing1.xml"/><Relationship Id="rId5" Type="http://schemas.openxmlformats.org/officeDocument/2006/relationships/image" Target="../media/image14.png"/><Relationship Id="rId10" Type="http://schemas.openxmlformats.org/officeDocument/2006/relationships/diagramColors" Target="../diagrams/colors1.xml"/><Relationship Id="rId4" Type="http://schemas.openxmlformats.org/officeDocument/2006/relationships/image" Target="../media/image13.png"/><Relationship Id="rId9" Type="http://schemas.openxmlformats.org/officeDocument/2006/relationships/diagramQuickStyle" Target="../diagrams/quickStyle1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9.png"/><Relationship Id="rId13" Type="http://schemas.openxmlformats.org/officeDocument/2006/relationships/image" Target="../media/image135.png"/><Relationship Id="rId3" Type="http://schemas.openxmlformats.org/officeDocument/2006/relationships/image" Target="../media/image125.png"/><Relationship Id="rId7" Type="http://schemas.openxmlformats.org/officeDocument/2006/relationships/image" Target="../media/image128.png"/><Relationship Id="rId12" Type="http://schemas.openxmlformats.org/officeDocument/2006/relationships/image" Target="../media/image13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7.xml"/><Relationship Id="rId6" Type="http://schemas.openxmlformats.org/officeDocument/2006/relationships/image" Target="../media/image124.png"/><Relationship Id="rId11" Type="http://schemas.openxmlformats.org/officeDocument/2006/relationships/image" Target="../media/image133.png"/><Relationship Id="rId5" Type="http://schemas.openxmlformats.org/officeDocument/2006/relationships/image" Target="../media/image127.png"/><Relationship Id="rId10" Type="http://schemas.openxmlformats.org/officeDocument/2006/relationships/image" Target="../media/image132.png"/><Relationship Id="rId4" Type="http://schemas.openxmlformats.org/officeDocument/2006/relationships/image" Target="../media/image122.png"/><Relationship Id="rId9" Type="http://schemas.openxmlformats.org/officeDocument/2006/relationships/image" Target="../media/image131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7.jp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tmp"/><Relationship Id="rId2" Type="http://schemas.openxmlformats.org/officeDocument/2006/relationships/image" Target="../media/image128.tmp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6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9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5.png"/><Relationship Id="rId5" Type="http://schemas.openxmlformats.org/officeDocument/2006/relationships/image" Target="../media/image140.png"/><Relationship Id="rId4" Type="http://schemas.openxmlformats.org/officeDocument/2006/relationships/image" Target="../media/image138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7.png"/><Relationship Id="rId5" Type="http://schemas.openxmlformats.org/officeDocument/2006/relationships/image" Target="../media/image141.png"/><Relationship Id="rId4" Type="http://schemas.openxmlformats.org/officeDocument/2006/relationships/image" Target="../media/image138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png"/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8.png"/><Relationship Id="rId5" Type="http://schemas.openxmlformats.org/officeDocument/2006/relationships/image" Target="../media/image146.png"/><Relationship Id="rId4" Type="http://schemas.openxmlformats.org/officeDocument/2006/relationships/image" Target="../media/image144.jpe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0.pn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2.png"/><Relationship Id="rId2" Type="http://schemas.openxmlformats.org/officeDocument/2006/relationships/image" Target="../media/image1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3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tmp"/><Relationship Id="rId2" Type="http://schemas.openxmlformats.org/officeDocument/2006/relationships/image" Target="../media/image154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6.jpeg"/><Relationship Id="rId1" Type="http://schemas.openxmlformats.org/officeDocument/2006/relationships/slideLayout" Target="../slideLayouts/slideLayout55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5.xml"/><Relationship Id="rId4" Type="http://schemas.openxmlformats.org/officeDocument/2006/relationships/image" Target="../media/image158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5.xml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5.png"/><Relationship Id="rId3" Type="http://schemas.openxmlformats.org/officeDocument/2006/relationships/image" Target="../media/image160.png"/><Relationship Id="rId7" Type="http://schemas.openxmlformats.org/officeDocument/2006/relationships/image" Target="../media/image16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5.xml"/><Relationship Id="rId6" Type="http://schemas.openxmlformats.org/officeDocument/2006/relationships/image" Target="../media/image163.png"/><Relationship Id="rId5" Type="http://schemas.openxmlformats.org/officeDocument/2006/relationships/image" Target="../media/image162.png"/><Relationship Id="rId4" Type="http://schemas.openxmlformats.org/officeDocument/2006/relationships/image" Target="../media/image161.png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6.tmp"/><Relationship Id="rId1" Type="http://schemas.openxmlformats.org/officeDocument/2006/relationships/slideLayout" Target="../slideLayouts/slideLayout60.xml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4.jpeg"/><Relationship Id="rId3" Type="http://schemas.openxmlformats.org/officeDocument/2006/relationships/image" Target="../media/image168.png"/><Relationship Id="rId7" Type="http://schemas.openxmlformats.org/officeDocument/2006/relationships/image" Target="../media/image173.png"/><Relationship Id="rId2" Type="http://schemas.openxmlformats.org/officeDocument/2006/relationships/image" Target="../media/image167.tmp"/><Relationship Id="rId1" Type="http://schemas.openxmlformats.org/officeDocument/2006/relationships/slideLayout" Target="../slideLayouts/slideLayout60.xml"/><Relationship Id="rId6" Type="http://schemas.openxmlformats.org/officeDocument/2006/relationships/image" Target="../media/image172.png"/><Relationship Id="rId5" Type="http://schemas.openxmlformats.org/officeDocument/2006/relationships/image" Target="../media/image171.png"/><Relationship Id="rId4" Type="http://schemas.openxmlformats.org/officeDocument/2006/relationships/image" Target="../media/image169.tm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jpeg"/><Relationship Id="rId7" Type="http://schemas.openxmlformats.org/officeDocument/2006/relationships/image" Target="../media/image24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7.xml"/><Relationship Id="rId6" Type="http://schemas.openxmlformats.org/officeDocument/2006/relationships/image" Target="../media/image23.png"/><Relationship Id="rId5" Type="http://schemas.openxmlformats.org/officeDocument/2006/relationships/image" Target="../media/image22.gif"/><Relationship Id="rId4" Type="http://schemas.openxmlformats.org/officeDocument/2006/relationships/image" Target="../media/image21.jpeg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5.jpe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0.png"/><Relationship Id="rId2" Type="http://schemas.openxmlformats.org/officeDocument/2006/relationships/image" Target="../media/image176.png"/><Relationship Id="rId1" Type="http://schemas.openxmlformats.org/officeDocument/2006/relationships/slideLayout" Target="../slideLayouts/slideLayout79.xml"/><Relationship Id="rId4" Type="http://schemas.openxmlformats.org/officeDocument/2006/relationships/image" Target="../media/image126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esterni, cielo, albero, edificio&#10;&#10;Descrizione generata automaticamente">
            <a:extLst>
              <a:ext uri="{FF2B5EF4-FFF2-40B4-BE49-F238E27FC236}">
                <a16:creationId xmlns:a16="http://schemas.microsoft.com/office/drawing/2014/main" id="{EBF98420-EA69-5789-3FF2-CE7EABC3AC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338323" y="-269145"/>
            <a:ext cx="13706359" cy="7396290"/>
          </a:xfrm>
          <a:prstGeom prst="rect">
            <a:avLst/>
          </a:prstGeom>
        </p:spPr>
      </p:pic>
      <p:sp>
        <p:nvSpPr>
          <p:cNvPr id="6" name="Titolo 4">
            <a:extLst>
              <a:ext uri="{FF2B5EF4-FFF2-40B4-BE49-F238E27FC236}">
                <a16:creationId xmlns:a16="http://schemas.microsoft.com/office/drawing/2014/main" id="{74E3B5C4-6351-9356-7C01-3A91E9DE2E1C}"/>
              </a:ext>
            </a:extLst>
          </p:cNvPr>
          <p:cNvSpPr txBox="1">
            <a:spLocks/>
          </p:cNvSpPr>
          <p:nvPr/>
        </p:nvSpPr>
        <p:spPr>
          <a:xfrm>
            <a:off x="-272131" y="1270368"/>
            <a:ext cx="9628896" cy="2017117"/>
          </a:xfrm>
          <a:prstGeom prst="rect">
            <a:avLst/>
          </a:prstGeom>
          <a:solidFill>
            <a:srgbClr val="FFC000">
              <a:alpha val="18092"/>
            </a:srgbClr>
          </a:solidFill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800" b="1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Low-energy kaon-nuclei interaction studies at the DAFNE collider: </a:t>
            </a:r>
          </a:p>
          <a:p>
            <a:r>
              <a:rPr lang="en-GB" sz="4800" b="1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strangeness Odyssey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35A1D7-9541-6991-2998-F6892AF782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6003" y="5977337"/>
            <a:ext cx="2847372" cy="65889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" name="Immagine 7" descr="Immagine che contiene testo&#10;&#10;Descrizione generata automaticamente">
            <a:extLst>
              <a:ext uri="{FF2B5EF4-FFF2-40B4-BE49-F238E27FC236}">
                <a16:creationId xmlns:a16="http://schemas.microsoft.com/office/drawing/2014/main" id="{AA01DF7F-D3C9-D381-104C-E06D1B6653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6006" y="5318441"/>
            <a:ext cx="2927991" cy="658896"/>
          </a:xfrm>
          <a:prstGeom prst="rect">
            <a:avLst/>
          </a:prstGeom>
        </p:spPr>
      </p:pic>
      <p:sp>
        <p:nvSpPr>
          <p:cNvPr id="9" name="Sottotitolo 2">
            <a:extLst>
              <a:ext uri="{FF2B5EF4-FFF2-40B4-BE49-F238E27FC236}">
                <a16:creationId xmlns:a16="http://schemas.microsoft.com/office/drawing/2014/main" id="{4B5B7ECE-4DD3-7E8D-BC26-E9681F89C450}"/>
              </a:ext>
            </a:extLst>
          </p:cNvPr>
          <p:cNvSpPr txBox="1">
            <a:spLocks/>
          </p:cNvSpPr>
          <p:nvPr/>
        </p:nvSpPr>
        <p:spPr>
          <a:xfrm>
            <a:off x="-1" y="5856720"/>
            <a:ext cx="6135381" cy="83344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Catalina Curceanu on behalf of the SIDDHARTA-2 </a:t>
            </a:r>
            <a:r>
              <a:rPr lang="en-US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Collaboration</a:t>
            </a:r>
          </a:p>
          <a:p>
            <a:pPr algn="l"/>
            <a:endParaRPr lang="en-US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i="1" dirty="0">
              <a:solidFill>
                <a:srgbClr val="002060"/>
              </a:solidFill>
            </a:endParaRPr>
          </a:p>
        </p:txBody>
      </p:sp>
      <p:sp>
        <p:nvSpPr>
          <p:cNvPr id="12" name="Sottotitolo 2">
            <a:extLst>
              <a:ext uri="{FF2B5EF4-FFF2-40B4-BE49-F238E27FC236}">
                <a16:creationId xmlns:a16="http://schemas.microsoft.com/office/drawing/2014/main" id="{0875EA58-9A2D-C0C4-1665-3BDFA455C149}"/>
              </a:ext>
            </a:extLst>
          </p:cNvPr>
          <p:cNvSpPr txBox="1">
            <a:spLocks/>
          </p:cNvSpPr>
          <p:nvPr/>
        </p:nvSpPr>
        <p:spPr>
          <a:xfrm>
            <a:off x="798617" y="159038"/>
            <a:ext cx="8264758" cy="36933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dirty="0">
              <a:solidFill>
                <a:srgbClr val="002060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38F8C84-884B-C908-FC7B-9962994234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996" y="-184308"/>
            <a:ext cx="785155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Advances in the investigation of weak and strong interactions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1-4 July 2024,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altLang="en-US" dirty="0">
                <a:solidFill>
                  <a:schemeClr val="bg1"/>
                </a:solidFill>
                <a:latin typeface="Arial" panose="020B0604020202020204" pitchFamily="34" charset="0"/>
              </a:rPr>
              <a:t>Crowne Plaza, Bucharest, Romania</a:t>
            </a:r>
            <a:endParaRPr kumimoji="0" lang="en-GB" altLang="en-US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23021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27DCDC8-249B-4AA2-BD6B-82886320C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ADA1FD-4D25-4A61-8D45-B84DD2382598}" type="slidenum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FFFB678F-CFC7-5F6E-5EC4-8CFDB340AE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9822" y="329610"/>
            <a:ext cx="4854739" cy="3750524"/>
          </a:xfrm>
          <a:prstGeom prst="rect">
            <a:avLst/>
          </a:prstGeom>
        </p:spPr>
      </p:pic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5B02ACA7-89A2-6C5D-38EB-236ECC7FD2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525" y="171450"/>
            <a:ext cx="8362950" cy="651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9085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ED0DB4E-B1D1-62F2-244A-8A414E53A9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6511925"/>
            <a:ext cx="2057400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42362C-7A86-BD4E-AA05-8285307524FD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it-IT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81837571-2E78-C021-F5D8-411A7C349930}"/>
              </a:ext>
            </a:extLst>
          </p:cNvPr>
          <p:cNvSpPr/>
          <p:nvPr/>
        </p:nvSpPr>
        <p:spPr>
          <a:xfrm>
            <a:off x="-11288" y="6573373"/>
            <a:ext cx="52079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Catalina Curceanu (A. Scordo)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6" name="Gruppo 45">
            <a:extLst>
              <a:ext uri="{FF2B5EF4-FFF2-40B4-BE49-F238E27FC236}">
                <a16:creationId xmlns:a16="http://schemas.microsoft.com/office/drawing/2014/main" id="{A15ADCD4-EAAC-C397-AFB7-7A51B1EE1C16}"/>
              </a:ext>
            </a:extLst>
          </p:cNvPr>
          <p:cNvGrpSpPr/>
          <p:nvPr/>
        </p:nvGrpSpPr>
        <p:grpSpPr>
          <a:xfrm>
            <a:off x="1178169" y="851922"/>
            <a:ext cx="6944221" cy="5677418"/>
            <a:chOff x="1053885" y="917269"/>
            <a:chExt cx="6772759" cy="5502866"/>
          </a:xfrm>
        </p:grpSpPr>
        <p:pic>
          <p:nvPicPr>
            <p:cNvPr id="47" name="Immagine 46" descr="Immagine che contiene albero&#10;&#10;Descrizione generata automaticamente">
              <a:extLst>
                <a:ext uri="{FF2B5EF4-FFF2-40B4-BE49-F238E27FC236}">
                  <a16:creationId xmlns:a16="http://schemas.microsoft.com/office/drawing/2014/main" id="{68D0401C-5F56-EBF4-606D-82DDF7907A0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53885" y="917269"/>
              <a:ext cx="6772759" cy="5502866"/>
            </a:xfrm>
            <a:prstGeom prst="rect">
              <a:avLst/>
            </a:prstGeom>
          </p:spPr>
        </p:pic>
        <p:sp>
          <p:nvSpPr>
            <p:cNvPr id="48" name="Anello 47">
              <a:extLst>
                <a:ext uri="{FF2B5EF4-FFF2-40B4-BE49-F238E27FC236}">
                  <a16:creationId xmlns:a16="http://schemas.microsoft.com/office/drawing/2014/main" id="{CBEA9C30-2964-59CE-497F-3F42DD1D5C5D}"/>
                </a:ext>
              </a:extLst>
            </p:cNvPr>
            <p:cNvSpPr/>
            <p:nvPr/>
          </p:nvSpPr>
          <p:spPr>
            <a:xfrm rot="21204440">
              <a:off x="2534841" y="3907691"/>
              <a:ext cx="1525671" cy="1125420"/>
            </a:xfrm>
            <a:prstGeom prst="donut">
              <a:avLst>
                <a:gd name="adj" fmla="val 2355"/>
              </a:avLst>
            </a:prstGeom>
            <a:solidFill>
              <a:srgbClr val="0054FF"/>
            </a:solidFill>
            <a:ln>
              <a:solidFill>
                <a:srgbClr val="0054FF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" name="Anello 48">
              <a:extLst>
                <a:ext uri="{FF2B5EF4-FFF2-40B4-BE49-F238E27FC236}">
                  <a16:creationId xmlns:a16="http://schemas.microsoft.com/office/drawing/2014/main" id="{7AA2A9BD-C9E6-BC78-C3EE-E2BE3D5B3B8E}"/>
                </a:ext>
              </a:extLst>
            </p:cNvPr>
            <p:cNvSpPr/>
            <p:nvPr/>
          </p:nvSpPr>
          <p:spPr>
            <a:xfrm rot="2775412">
              <a:off x="2890634" y="5817588"/>
              <a:ext cx="349389" cy="450224"/>
            </a:xfrm>
            <a:prstGeom prst="donut">
              <a:avLst>
                <a:gd name="adj" fmla="val 3324"/>
              </a:avLst>
            </a:prstGeom>
            <a:solidFill>
              <a:srgbClr val="0054FF"/>
            </a:solidFill>
            <a:ln cap="flat">
              <a:solidFill>
                <a:srgbClr val="0054FF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50" name="Connettore 1 49">
              <a:extLst>
                <a:ext uri="{FF2B5EF4-FFF2-40B4-BE49-F238E27FC236}">
                  <a16:creationId xmlns:a16="http://schemas.microsoft.com/office/drawing/2014/main" id="{571ECC3E-B5B0-7F2E-22D9-886EB5A60226}"/>
                </a:ext>
              </a:extLst>
            </p:cNvPr>
            <p:cNvCxnSpPr/>
            <p:nvPr/>
          </p:nvCxnSpPr>
          <p:spPr>
            <a:xfrm flipH="1">
              <a:off x="4404946" y="5130432"/>
              <a:ext cx="2603068" cy="276837"/>
            </a:xfrm>
            <a:prstGeom prst="line">
              <a:avLst/>
            </a:prstGeom>
            <a:ln w="38100">
              <a:solidFill>
                <a:srgbClr val="0054F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Figura a mano libera 50">
              <a:extLst>
                <a:ext uri="{FF2B5EF4-FFF2-40B4-BE49-F238E27FC236}">
                  <a16:creationId xmlns:a16="http://schemas.microsoft.com/office/drawing/2014/main" id="{F456EE06-6281-E774-01A1-00370F7BC7F0}"/>
                </a:ext>
              </a:extLst>
            </p:cNvPr>
            <p:cNvSpPr/>
            <p:nvPr/>
          </p:nvSpPr>
          <p:spPr>
            <a:xfrm>
              <a:off x="2997200" y="5401733"/>
              <a:ext cx="1411111" cy="485423"/>
            </a:xfrm>
            <a:custGeom>
              <a:avLst/>
              <a:gdLst>
                <a:gd name="connsiteX0" fmla="*/ 1411111 w 1411111"/>
                <a:gd name="connsiteY0" fmla="*/ 0 h 485423"/>
                <a:gd name="connsiteX1" fmla="*/ 626533 w 1411111"/>
                <a:gd name="connsiteY1" fmla="*/ 101600 h 485423"/>
                <a:gd name="connsiteX2" fmla="*/ 0 w 1411111"/>
                <a:gd name="connsiteY2" fmla="*/ 485423 h 485423"/>
                <a:gd name="connsiteX3" fmla="*/ 0 w 1411111"/>
                <a:gd name="connsiteY3" fmla="*/ 485423 h 485423"/>
                <a:gd name="connsiteX4" fmla="*/ 0 w 1411111"/>
                <a:gd name="connsiteY4" fmla="*/ 485423 h 485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1111" h="485423">
                  <a:moveTo>
                    <a:pt x="1411111" y="0"/>
                  </a:moveTo>
                  <a:cubicBezTo>
                    <a:pt x="1136414" y="10348"/>
                    <a:pt x="861718" y="20696"/>
                    <a:pt x="626533" y="101600"/>
                  </a:cubicBezTo>
                  <a:cubicBezTo>
                    <a:pt x="391348" y="182504"/>
                    <a:pt x="0" y="485423"/>
                    <a:pt x="0" y="485423"/>
                  </a:cubicBezTo>
                  <a:lnTo>
                    <a:pt x="0" y="485423"/>
                  </a:lnTo>
                  <a:lnTo>
                    <a:pt x="0" y="485423"/>
                  </a:lnTo>
                </a:path>
              </a:pathLst>
            </a:custGeom>
            <a:noFill/>
            <a:ln w="38100">
              <a:solidFill>
                <a:srgbClr val="0054FF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" name="Figura a mano libera 51">
              <a:extLst>
                <a:ext uri="{FF2B5EF4-FFF2-40B4-BE49-F238E27FC236}">
                  <a16:creationId xmlns:a16="http://schemas.microsoft.com/office/drawing/2014/main" id="{42B29E55-54D4-962F-BC97-D83EA8230E06}"/>
                </a:ext>
              </a:extLst>
            </p:cNvPr>
            <p:cNvSpPr/>
            <p:nvPr/>
          </p:nvSpPr>
          <p:spPr>
            <a:xfrm>
              <a:off x="3713698" y="4168093"/>
              <a:ext cx="565584" cy="1295868"/>
            </a:xfrm>
            <a:custGeom>
              <a:avLst/>
              <a:gdLst>
                <a:gd name="connsiteX0" fmla="*/ 0 w 565584"/>
                <a:gd name="connsiteY0" fmla="*/ 1295868 h 1295868"/>
                <a:gd name="connsiteX1" fmla="*/ 538542 w 565584"/>
                <a:gd name="connsiteY1" fmla="*/ 1144403 h 1295868"/>
                <a:gd name="connsiteX2" fmla="*/ 460005 w 565584"/>
                <a:gd name="connsiteY2" fmla="*/ 516103 h 1295868"/>
                <a:gd name="connsiteX3" fmla="*/ 241222 w 565584"/>
                <a:gd name="connsiteY3" fmla="*/ 5610 h 1295868"/>
                <a:gd name="connsiteX4" fmla="*/ 241222 w 565584"/>
                <a:gd name="connsiteY4" fmla="*/ 5610 h 1295868"/>
                <a:gd name="connsiteX5" fmla="*/ 241222 w 565584"/>
                <a:gd name="connsiteY5" fmla="*/ 5610 h 1295868"/>
                <a:gd name="connsiteX6" fmla="*/ 241222 w 565584"/>
                <a:gd name="connsiteY6" fmla="*/ 5610 h 1295868"/>
                <a:gd name="connsiteX7" fmla="*/ 246832 w 565584"/>
                <a:gd name="connsiteY7" fmla="*/ 0 h 1295868"/>
                <a:gd name="connsiteX8" fmla="*/ 246832 w 565584"/>
                <a:gd name="connsiteY8" fmla="*/ 0 h 1295868"/>
                <a:gd name="connsiteX9" fmla="*/ 246832 w 565584"/>
                <a:gd name="connsiteY9" fmla="*/ 0 h 1295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5584" h="1295868">
                  <a:moveTo>
                    <a:pt x="0" y="1295868"/>
                  </a:moveTo>
                  <a:cubicBezTo>
                    <a:pt x="230937" y="1285116"/>
                    <a:pt x="461875" y="1274364"/>
                    <a:pt x="538542" y="1144403"/>
                  </a:cubicBezTo>
                  <a:cubicBezTo>
                    <a:pt x="615210" y="1014442"/>
                    <a:pt x="509558" y="705902"/>
                    <a:pt x="460005" y="516103"/>
                  </a:cubicBezTo>
                  <a:cubicBezTo>
                    <a:pt x="410452" y="326304"/>
                    <a:pt x="241222" y="5610"/>
                    <a:pt x="241222" y="5610"/>
                  </a:cubicBezTo>
                  <a:lnTo>
                    <a:pt x="241222" y="5610"/>
                  </a:lnTo>
                  <a:lnTo>
                    <a:pt x="241222" y="5610"/>
                  </a:lnTo>
                  <a:lnTo>
                    <a:pt x="241222" y="5610"/>
                  </a:lnTo>
                  <a:lnTo>
                    <a:pt x="246832" y="0"/>
                  </a:lnTo>
                  <a:lnTo>
                    <a:pt x="246832" y="0"/>
                  </a:lnTo>
                  <a:lnTo>
                    <a:pt x="246832" y="0"/>
                  </a:lnTo>
                </a:path>
              </a:pathLst>
            </a:custGeom>
            <a:noFill/>
            <a:ln w="31750">
              <a:solidFill>
                <a:srgbClr val="0054FF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53" name="Connettore 1 52">
              <a:extLst>
                <a:ext uri="{FF2B5EF4-FFF2-40B4-BE49-F238E27FC236}">
                  <a16:creationId xmlns:a16="http://schemas.microsoft.com/office/drawing/2014/main" id="{E160995D-1C2C-3297-C61F-A3D27E8A895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04946" y="5095251"/>
              <a:ext cx="2603068" cy="263353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Figura a mano libera 53">
              <a:extLst>
                <a:ext uri="{FF2B5EF4-FFF2-40B4-BE49-F238E27FC236}">
                  <a16:creationId xmlns:a16="http://schemas.microsoft.com/office/drawing/2014/main" id="{BC1BF774-4ADC-2EB1-D89F-053C5832A84B}"/>
                </a:ext>
              </a:extLst>
            </p:cNvPr>
            <p:cNvSpPr/>
            <p:nvPr/>
          </p:nvSpPr>
          <p:spPr>
            <a:xfrm>
              <a:off x="3263957" y="5360717"/>
              <a:ext cx="1144354" cy="676964"/>
            </a:xfrm>
            <a:custGeom>
              <a:avLst/>
              <a:gdLst>
                <a:gd name="connsiteX0" fmla="*/ 1411111 w 1411111"/>
                <a:gd name="connsiteY0" fmla="*/ 0 h 485423"/>
                <a:gd name="connsiteX1" fmla="*/ 626533 w 1411111"/>
                <a:gd name="connsiteY1" fmla="*/ 101600 h 485423"/>
                <a:gd name="connsiteX2" fmla="*/ 0 w 1411111"/>
                <a:gd name="connsiteY2" fmla="*/ 485423 h 485423"/>
                <a:gd name="connsiteX3" fmla="*/ 0 w 1411111"/>
                <a:gd name="connsiteY3" fmla="*/ 485423 h 485423"/>
                <a:gd name="connsiteX4" fmla="*/ 0 w 1411111"/>
                <a:gd name="connsiteY4" fmla="*/ 485423 h 485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1111" h="485423">
                  <a:moveTo>
                    <a:pt x="1411111" y="0"/>
                  </a:moveTo>
                  <a:cubicBezTo>
                    <a:pt x="1136414" y="10348"/>
                    <a:pt x="861718" y="20696"/>
                    <a:pt x="626533" y="101600"/>
                  </a:cubicBezTo>
                  <a:cubicBezTo>
                    <a:pt x="391348" y="182504"/>
                    <a:pt x="0" y="485423"/>
                    <a:pt x="0" y="485423"/>
                  </a:cubicBezTo>
                  <a:lnTo>
                    <a:pt x="0" y="485423"/>
                  </a:lnTo>
                  <a:lnTo>
                    <a:pt x="0" y="485423"/>
                  </a:lnTo>
                </a:path>
              </a:pathLst>
            </a:cu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5" name="Anello 54">
              <a:extLst>
                <a:ext uri="{FF2B5EF4-FFF2-40B4-BE49-F238E27FC236}">
                  <a16:creationId xmlns:a16="http://schemas.microsoft.com/office/drawing/2014/main" id="{7F6541F1-56DD-5475-4E39-6D999ABDAF11}"/>
                </a:ext>
              </a:extLst>
            </p:cNvPr>
            <p:cNvSpPr/>
            <p:nvPr/>
          </p:nvSpPr>
          <p:spPr>
            <a:xfrm rot="2775412">
              <a:off x="2890636" y="5859770"/>
              <a:ext cx="349389" cy="450224"/>
            </a:xfrm>
            <a:prstGeom prst="donut">
              <a:avLst>
                <a:gd name="adj" fmla="val 4144"/>
              </a:avLst>
            </a:prstGeom>
            <a:solidFill>
              <a:srgbClr val="FF0000"/>
            </a:solidFill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" name="Anello 55">
              <a:extLst>
                <a:ext uri="{FF2B5EF4-FFF2-40B4-BE49-F238E27FC236}">
                  <a16:creationId xmlns:a16="http://schemas.microsoft.com/office/drawing/2014/main" id="{66A88A1B-8C75-866A-3179-B702B0A2A6B6}"/>
                </a:ext>
              </a:extLst>
            </p:cNvPr>
            <p:cNvSpPr/>
            <p:nvPr/>
          </p:nvSpPr>
          <p:spPr>
            <a:xfrm rot="21204440">
              <a:off x="2377694" y="3917482"/>
              <a:ext cx="1590158" cy="1130116"/>
            </a:xfrm>
            <a:prstGeom prst="donut">
              <a:avLst>
                <a:gd name="adj" fmla="val 2355"/>
              </a:avLst>
            </a:prstGeom>
            <a:solidFill>
              <a:srgbClr val="FF0000"/>
            </a:solidFill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7" name="Figura a mano libera 56">
              <a:extLst>
                <a:ext uri="{FF2B5EF4-FFF2-40B4-BE49-F238E27FC236}">
                  <a16:creationId xmlns:a16="http://schemas.microsoft.com/office/drawing/2014/main" id="{935E8177-3161-2034-9F40-2E6DAE8B8028}"/>
                </a:ext>
              </a:extLst>
            </p:cNvPr>
            <p:cNvSpPr/>
            <p:nvPr/>
          </p:nvSpPr>
          <p:spPr>
            <a:xfrm>
              <a:off x="3784146" y="4102554"/>
              <a:ext cx="485912" cy="1292212"/>
            </a:xfrm>
            <a:custGeom>
              <a:avLst/>
              <a:gdLst>
                <a:gd name="connsiteX0" fmla="*/ 314325 w 485912"/>
                <a:gd name="connsiteY0" fmla="*/ 1289957 h 1292212"/>
                <a:gd name="connsiteX1" fmla="*/ 485775 w 485912"/>
                <a:gd name="connsiteY1" fmla="*/ 1155246 h 1292212"/>
                <a:gd name="connsiteX2" fmla="*/ 289833 w 485912"/>
                <a:gd name="connsiteY2" fmla="*/ 412296 h 1292212"/>
                <a:gd name="connsiteX3" fmla="*/ 0 w 485912"/>
                <a:gd name="connsiteY3" fmla="*/ 0 h 1292212"/>
                <a:gd name="connsiteX4" fmla="*/ 0 w 485912"/>
                <a:gd name="connsiteY4" fmla="*/ 0 h 1292212"/>
                <a:gd name="connsiteX5" fmla="*/ 0 w 485912"/>
                <a:gd name="connsiteY5" fmla="*/ 0 h 1292212"/>
                <a:gd name="connsiteX6" fmla="*/ 0 w 485912"/>
                <a:gd name="connsiteY6" fmla="*/ 0 h 1292212"/>
                <a:gd name="connsiteX7" fmla="*/ 0 w 485912"/>
                <a:gd name="connsiteY7" fmla="*/ 0 h 1292212"/>
                <a:gd name="connsiteX8" fmla="*/ 0 w 485912"/>
                <a:gd name="connsiteY8" fmla="*/ 0 h 1292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5912" h="1292212">
                  <a:moveTo>
                    <a:pt x="314325" y="1289957"/>
                  </a:moveTo>
                  <a:cubicBezTo>
                    <a:pt x="402091" y="1295740"/>
                    <a:pt x="489857" y="1301523"/>
                    <a:pt x="485775" y="1155246"/>
                  </a:cubicBezTo>
                  <a:cubicBezTo>
                    <a:pt x="481693" y="1008969"/>
                    <a:pt x="370795" y="604837"/>
                    <a:pt x="289833" y="412296"/>
                  </a:cubicBezTo>
                  <a:cubicBezTo>
                    <a:pt x="208871" y="219755"/>
                    <a:pt x="0" y="0"/>
                    <a:pt x="0" y="0"/>
                  </a:cubicBez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CasellaDiTesto 57">
                  <a:extLst>
                    <a:ext uri="{FF2B5EF4-FFF2-40B4-BE49-F238E27FC236}">
                      <a16:creationId xmlns:a16="http://schemas.microsoft.com/office/drawing/2014/main" id="{752B8F66-6813-A053-B6B8-19BB102444DE}"/>
                    </a:ext>
                  </a:extLst>
                </p:cNvPr>
                <p:cNvSpPr txBox="1"/>
                <p:nvPr/>
              </p:nvSpPr>
              <p:spPr>
                <a:xfrm>
                  <a:off x="2722923" y="4168093"/>
                  <a:ext cx="105156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0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DA</a:t>
                  </a:r>
                  <a14:m>
                    <m:oMath xmlns:m="http://schemas.openxmlformats.org/officeDocument/2006/math">
                      <m:r>
                        <a:rPr kumimoji="0" lang="it-IT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𝚽</m:t>
                      </m:r>
                    </m:oMath>
                  </a14:m>
                  <a:r>
                    <a:rPr kumimoji="0" lang="en-US" sz="20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NE</a:t>
                  </a:r>
                </a:p>
              </p:txBody>
            </p:sp>
          </mc:Choice>
          <mc:Fallback xmlns="">
            <p:sp>
              <p:nvSpPr>
                <p:cNvPr id="23" name="CasellaDiTesto 22">
                  <a:extLst>
                    <a:ext uri="{FF2B5EF4-FFF2-40B4-BE49-F238E27FC236}">
                      <a16:creationId xmlns:a16="http://schemas.microsoft.com/office/drawing/2014/main" id="{C75B3EE0-6E82-1B48-89C3-A1D5F9A8C35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22923" y="4168093"/>
                  <a:ext cx="1051560" cy="400110"/>
                </a:xfrm>
                <a:prstGeom prst="rect">
                  <a:avLst/>
                </a:prstGeom>
                <a:blipFill>
                  <a:blip r:embed="rId7"/>
                  <a:stretch>
                    <a:fillRect l="-1163" t="-5882" r="-2326" b="-2058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9" name="CasellaDiTesto 58">
              <a:extLst>
                <a:ext uri="{FF2B5EF4-FFF2-40B4-BE49-F238E27FC236}">
                  <a16:creationId xmlns:a16="http://schemas.microsoft.com/office/drawing/2014/main" id="{E86FD4D9-A978-FB42-9A93-D131392A19BA}"/>
                </a:ext>
              </a:extLst>
            </p:cNvPr>
            <p:cNvSpPr txBox="1"/>
            <p:nvPr/>
          </p:nvSpPr>
          <p:spPr>
            <a:xfrm>
              <a:off x="1669676" y="5761061"/>
              <a:ext cx="1053248" cy="584775"/>
            </a:xfrm>
            <a:prstGeom prst="rect">
              <a:avLst/>
            </a:prstGeom>
            <a:solidFill>
              <a:schemeClr val="bg1">
                <a:alpha val="40080"/>
              </a:schemeClr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DAMPING RING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0" name="CasellaDiTesto 59">
              <a:extLst>
                <a:ext uri="{FF2B5EF4-FFF2-40B4-BE49-F238E27FC236}">
                  <a16:creationId xmlns:a16="http://schemas.microsoft.com/office/drawing/2014/main" id="{85E0C3A8-0397-8096-5DBD-E44400889514}"/>
                </a:ext>
              </a:extLst>
            </p:cNvPr>
            <p:cNvSpPr txBox="1"/>
            <p:nvPr/>
          </p:nvSpPr>
          <p:spPr>
            <a:xfrm rot="21163335">
              <a:off x="5294585" y="4779770"/>
              <a:ext cx="808450" cy="338554"/>
            </a:xfrm>
            <a:prstGeom prst="rect">
              <a:avLst/>
            </a:prstGeom>
            <a:solidFill>
              <a:schemeClr val="bg1">
                <a:alpha val="36000"/>
              </a:schemeClr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LINAC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CasellaDiTesto 60">
                  <a:extLst>
                    <a:ext uri="{FF2B5EF4-FFF2-40B4-BE49-F238E27FC236}">
                      <a16:creationId xmlns:a16="http://schemas.microsoft.com/office/drawing/2014/main" id="{816A5F8B-8A44-251B-C22C-FFF94659C59C}"/>
                    </a:ext>
                  </a:extLst>
                </p:cNvPr>
                <p:cNvSpPr txBox="1"/>
                <p:nvPr/>
              </p:nvSpPr>
              <p:spPr>
                <a:xfrm>
                  <a:off x="6719418" y="4832598"/>
                  <a:ext cx="310470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kumimoji="0" lang="it-IT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it-IT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𝑒</m:t>
                            </m:r>
                          </m:e>
                          <m:sup>
                            <m:r>
                              <a:rPr kumimoji="0" lang="it-IT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+</m:t>
                            </m:r>
                          </m:sup>
                        </m:sSup>
                      </m:oMath>
                    </m:oMathPara>
                  </a14:m>
                  <a:endPara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27" name="CasellaDiTesto 26">
                  <a:extLst>
                    <a:ext uri="{FF2B5EF4-FFF2-40B4-BE49-F238E27FC236}">
                      <a16:creationId xmlns:a16="http://schemas.microsoft.com/office/drawing/2014/main" id="{E3060232-FC47-4540-A946-5E22523C382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19418" y="4832598"/>
                  <a:ext cx="310470" cy="276999"/>
                </a:xfrm>
                <a:prstGeom prst="rect">
                  <a:avLst/>
                </a:prstGeom>
                <a:blipFill>
                  <a:blip r:embed="rId8"/>
                  <a:stretch>
                    <a:fillRect l="-7692" r="-384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2" name="CasellaDiTesto 61">
                  <a:extLst>
                    <a:ext uri="{FF2B5EF4-FFF2-40B4-BE49-F238E27FC236}">
                      <a16:creationId xmlns:a16="http://schemas.microsoft.com/office/drawing/2014/main" id="{8CF3AF1E-8CDE-3EE1-86D8-1A30229D9AA6}"/>
                    </a:ext>
                  </a:extLst>
                </p:cNvPr>
                <p:cNvSpPr txBox="1"/>
                <p:nvPr/>
              </p:nvSpPr>
              <p:spPr>
                <a:xfrm>
                  <a:off x="6719418" y="5116972"/>
                  <a:ext cx="310470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kumimoji="0" lang="it-IT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54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it-IT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54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𝑒</m:t>
                            </m:r>
                          </m:e>
                          <m:sup>
                            <m:r>
                              <a:rPr kumimoji="0" lang="it-IT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54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54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28" name="CasellaDiTesto 27">
                  <a:extLst>
                    <a:ext uri="{FF2B5EF4-FFF2-40B4-BE49-F238E27FC236}">
                      <a16:creationId xmlns:a16="http://schemas.microsoft.com/office/drawing/2014/main" id="{FF6B5566-4CAE-0842-93AE-A410B61AD39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19418" y="5116972"/>
                  <a:ext cx="310470" cy="276999"/>
                </a:xfrm>
                <a:prstGeom prst="rect">
                  <a:avLst/>
                </a:prstGeom>
                <a:blipFill>
                  <a:blip r:embed="rId9"/>
                  <a:stretch>
                    <a:fillRect l="-769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3" name="Stella a 12 punte 62">
                  <a:extLst>
                    <a:ext uri="{FF2B5EF4-FFF2-40B4-BE49-F238E27FC236}">
                      <a16:creationId xmlns:a16="http://schemas.microsoft.com/office/drawing/2014/main" id="{EA8AC8C2-617E-8902-0E43-C9BB18009543}"/>
                    </a:ext>
                  </a:extLst>
                </p:cNvPr>
                <p:cNvSpPr/>
                <p:nvPr/>
              </p:nvSpPr>
              <p:spPr>
                <a:xfrm>
                  <a:off x="3107807" y="4915171"/>
                  <a:ext cx="214668" cy="222318"/>
                </a:xfrm>
                <a:prstGeom prst="star12">
                  <a:avLst/>
                </a:prstGeom>
                <a:solidFill>
                  <a:srgbClr val="FFFF00"/>
                </a:solidFill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it-IT" sz="14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kumimoji="0" lang="it-IT" sz="14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Φ</m:t>
                        </m:r>
                      </m:oMath>
                    </m:oMathPara>
                  </a14:m>
                  <a:endPara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29" name="Stella a 12 punte 28">
                  <a:extLst>
                    <a:ext uri="{FF2B5EF4-FFF2-40B4-BE49-F238E27FC236}">
                      <a16:creationId xmlns:a16="http://schemas.microsoft.com/office/drawing/2014/main" id="{B0E5B3A0-09A6-EA40-957A-CC9E9D223BC4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07807" y="4915171"/>
                  <a:ext cx="214668" cy="222318"/>
                </a:xfrm>
                <a:prstGeom prst="star12">
                  <a:avLst/>
                </a:prstGeom>
                <a:blipFill>
                  <a:blip r:embed="rId10"/>
                  <a:stretch>
                    <a:fillRect l="-30000" r="-5000" b="-23810"/>
                  </a:stretch>
                </a:blipFill>
                <a:ln>
                  <a:solidFill>
                    <a:srgbClr val="FFFF00"/>
                  </a:solidFill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Rettangolo 63">
                <a:extLst>
                  <a:ext uri="{FF2B5EF4-FFF2-40B4-BE49-F238E27FC236}">
                    <a16:creationId xmlns:a16="http://schemas.microsoft.com/office/drawing/2014/main" id="{9C9641EC-3787-60F2-2A99-7FE6E46C5093}"/>
                  </a:ext>
                </a:extLst>
              </p:cNvPr>
              <p:cNvSpPr/>
              <p:nvPr/>
            </p:nvSpPr>
            <p:spPr>
              <a:xfrm>
                <a:off x="4399616" y="915103"/>
                <a:ext cx="3583630" cy="1212833"/>
              </a:xfrm>
              <a:prstGeom prst="rect">
                <a:avLst/>
              </a:prstGeom>
              <a:solidFill>
                <a:schemeClr val="bg1">
                  <a:alpha val="77000"/>
                </a:schemeClr>
              </a:solidFill>
              <a:ln>
                <a:solidFill>
                  <a:srgbClr val="002060"/>
                </a:solidFill>
              </a:ln>
            </p:spPr>
            <p:txBody>
              <a:bodyPr wrap="square">
                <a:spAutoFit/>
              </a:bodyPr>
              <a:lstStyle/>
              <a:p>
                <a:pPr marL="342900" marR="0" lvl="0" indent="-342900" algn="l" defTabSz="457200" rtl="0" eaLnBrk="1" fontAlgn="auto" latinLnBrk="0" hangingPunct="1">
                  <a:lnSpc>
                    <a:spcPct val="14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Pct val="124000"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50000"/>
                      </a:srgbClr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ヒラギノ角ゴ ProN W3" charset="-128"/>
                    <a:cs typeface="Times New Roman" panose="02020603050405020304" pitchFamily="18" charset="0"/>
                    <a:sym typeface="Helvetica Neue" charset="0"/>
                  </a:rPr>
                  <a:t>Φ → K</a:t>
                </a:r>
                <a:r>
                  <a:rPr kumimoji="0" lang="en-US" altLang="ja-JP" sz="1800" b="0" i="0" u="none" strike="noStrike" kern="1200" cap="none" spc="0" normalizeH="0" baseline="32000" noProof="0" dirty="0">
                    <a:ln>
                      <a:noFill/>
                    </a:ln>
                    <a:solidFill>
                      <a:srgbClr val="4472C4">
                        <a:lumMod val="50000"/>
                      </a:srgbClr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ヒラギノ角ゴ ProN W3" charset="-128"/>
                    <a:cs typeface="Times New Roman" panose="02020603050405020304" pitchFamily="18" charset="0"/>
                    <a:sym typeface="Helvetica Neue" charset="0"/>
                  </a:rPr>
                  <a:t>-</a:t>
                </a:r>
                <a:r>
                  <a:rPr kumimoji="0" lang="en-US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50000"/>
                      </a:srgbClr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ヒラギノ角ゴ ProN W3" charset="-128"/>
                    <a:cs typeface="Times New Roman" panose="02020603050405020304" pitchFamily="18" charset="0"/>
                    <a:sym typeface="Helvetica Neue" charset="0"/>
                  </a:rPr>
                  <a:t> K</a:t>
                </a:r>
                <a:r>
                  <a:rPr kumimoji="0" lang="en-US" altLang="ja-JP" sz="1800" b="0" i="0" u="none" strike="noStrike" kern="1200" cap="none" spc="0" normalizeH="0" baseline="32000" noProof="0" dirty="0">
                    <a:ln>
                      <a:noFill/>
                    </a:ln>
                    <a:solidFill>
                      <a:srgbClr val="4472C4">
                        <a:lumMod val="50000"/>
                      </a:srgbClr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ヒラギノ角ゴ ProN W3" charset="-128"/>
                    <a:cs typeface="Times New Roman" panose="02020603050405020304" pitchFamily="18" charset="0"/>
                    <a:sym typeface="Helvetica Neue" charset="0"/>
                  </a:rPr>
                  <a:t>+</a:t>
                </a:r>
                <a:r>
                  <a:rPr kumimoji="0" lang="en-US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50000"/>
                      </a:srgbClr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ヒラギノ角ゴ ProN W3" charset="-128"/>
                    <a:cs typeface="Times New Roman" panose="02020603050405020304" pitchFamily="18" charset="0"/>
                    <a:sym typeface="Helvetica Neue" charset="0"/>
                  </a:rPr>
                  <a:t> (48.9%)</a:t>
                </a:r>
              </a:p>
              <a:p>
                <a:pPr marL="342900" marR="0" lvl="0" indent="-342900" algn="l" defTabSz="457200" rtl="0" eaLnBrk="1" fontAlgn="auto" latinLnBrk="0" hangingPunct="1">
                  <a:lnSpc>
                    <a:spcPct val="14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Pct val="124000"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50000"/>
                      </a:srgbClr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ヒラギノ角ゴ ProN W3" charset="-128"/>
                    <a:cs typeface="Times New Roman" panose="02020603050405020304" pitchFamily="18" charset="0"/>
                    <a:sym typeface="Helvetica Neue" charset="0"/>
                  </a:rPr>
                  <a:t>Monochromatic low-energy K</a:t>
                </a:r>
                <a:r>
                  <a:rPr kumimoji="0" lang="en-US" altLang="ja-JP" sz="1800" b="0" i="0" u="none" strike="noStrike" kern="1200" cap="none" spc="0" normalizeH="0" baseline="32000" noProof="0" dirty="0">
                    <a:ln>
                      <a:noFill/>
                    </a:ln>
                    <a:solidFill>
                      <a:srgbClr val="4472C4">
                        <a:lumMod val="50000"/>
                      </a:srgbClr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ヒラギノ角ゴ ProN W3" charset="-128"/>
                    <a:cs typeface="Times New Roman" panose="02020603050405020304" pitchFamily="18" charset="0"/>
                    <a:sym typeface="Helvetica Neue" charset="0"/>
                  </a:rPr>
                  <a:t>-</a:t>
                </a:r>
                <a:r>
                  <a:rPr kumimoji="0" lang="en-US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50000"/>
                      </a:srgbClr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ヒラギノ角ゴ ProN W3" charset="-128"/>
                    <a:cs typeface="Times New Roman" panose="02020603050405020304" pitchFamily="18" charset="0"/>
                    <a:sym typeface="Helvetica Neue" charset="0"/>
                  </a:rPr>
                  <a:t> (</a:t>
                </a:r>
                <a14:m>
                  <m:oMath xmlns:m="http://schemas.openxmlformats.org/officeDocument/2006/math">
                    <m:r>
                      <a:rPr kumimoji="0" lang="en-US" altLang="ja-JP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4472C4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  <a:sym typeface="Helvetica Neue" charset="0"/>
                      </a:rPr>
                      <m:t>~</m:t>
                    </m:r>
                  </m:oMath>
                </a14:m>
                <a:r>
                  <a:rPr kumimoji="0" lang="en-US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50000"/>
                      </a:srgbClr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ヒラギノ角ゴ ProN W3" charset="-128"/>
                    <a:cs typeface="Times New Roman" panose="02020603050405020304" pitchFamily="18" charset="0"/>
                    <a:sym typeface="Helvetica Neue" charset="0"/>
                  </a:rPr>
                  <a:t>127 MeV/c ; </a:t>
                </a:r>
                <a:r>
                  <a:rPr kumimoji="0" lang="el-GR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50000"/>
                      </a:srgbClr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ヒラギノ角ゴ ProN W3" charset="-128"/>
                    <a:cs typeface="Times New Roman" panose="02020603050405020304" pitchFamily="18" charset="0"/>
                    <a:sym typeface="Helvetica Neue" charset="0"/>
                  </a:rPr>
                  <a:t>Δ</a:t>
                </a:r>
                <a:r>
                  <a:rPr kumimoji="0" lang="it-IT" altLang="ja-JP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472C4">
                        <a:lumMod val="50000"/>
                      </a:srgbClr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ヒラギノ角ゴ ProN W3" charset="-128"/>
                    <a:cs typeface="Times New Roman" panose="02020603050405020304" pitchFamily="18" charset="0"/>
                    <a:sym typeface="Helvetica Neue" charset="0"/>
                  </a:rPr>
                  <a:t>p</a:t>
                </a:r>
                <a:r>
                  <a:rPr kumimoji="0" lang="it-IT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50000"/>
                      </a:srgbClr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ヒラギノ角ゴ ProN W3" charset="-128"/>
                    <a:cs typeface="Times New Roman" panose="02020603050405020304" pitchFamily="18" charset="0"/>
                    <a:sym typeface="Helvetica Neue" charset="0"/>
                  </a:rPr>
                  <a:t>/</a:t>
                </a:r>
                <a:r>
                  <a:rPr kumimoji="0" lang="it-IT" altLang="ja-JP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472C4">
                        <a:lumMod val="50000"/>
                      </a:srgbClr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ヒラギノ角ゴ ProN W3" charset="-128"/>
                    <a:cs typeface="Times New Roman" panose="02020603050405020304" pitchFamily="18" charset="0"/>
                    <a:sym typeface="Helvetica Neue" charset="0"/>
                  </a:rPr>
                  <a:t>p</a:t>
                </a:r>
                <a:r>
                  <a:rPr kumimoji="0" lang="it-IT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50000"/>
                      </a:srgbClr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ヒラギノ角ゴ ProN W3" charset="-128"/>
                    <a:cs typeface="Times New Roman" panose="02020603050405020304" pitchFamily="18" charset="0"/>
                    <a:sym typeface="Helvetica Neue" charset="0"/>
                  </a:rPr>
                  <a:t> = 0.1%</a:t>
                </a:r>
                <a:r>
                  <a:rPr kumimoji="0" lang="en-US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50000"/>
                      </a:srgbClr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ヒラギノ角ゴ ProN W3" charset="-128"/>
                    <a:cs typeface="Times New Roman" panose="02020603050405020304" pitchFamily="18" charset="0"/>
                    <a:sym typeface="Helvetica Neue" charset="0"/>
                  </a:rPr>
                  <a:t>)</a:t>
                </a:r>
              </a:p>
            </p:txBody>
          </p:sp>
        </mc:Choice>
        <mc:Fallback xmlns="">
          <p:sp>
            <p:nvSpPr>
              <p:cNvPr id="64" name="Rettangolo 63">
                <a:extLst>
                  <a:ext uri="{FF2B5EF4-FFF2-40B4-BE49-F238E27FC236}">
                    <a16:creationId xmlns:a16="http://schemas.microsoft.com/office/drawing/2014/main" id="{9C9641EC-3787-60F2-2A99-7FE6E46C509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9616" y="915103"/>
                <a:ext cx="3583630" cy="1212833"/>
              </a:xfrm>
              <a:prstGeom prst="rect">
                <a:avLst/>
              </a:prstGeom>
              <a:blipFill>
                <a:blip r:embed="rId11"/>
                <a:stretch>
                  <a:fillRect l="-2113" b="-6186"/>
                </a:stretch>
              </a:blipFill>
              <a:ln>
                <a:solidFill>
                  <a:srgbClr val="00206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ttangolo 25">
                <a:extLst>
                  <a:ext uri="{FF2B5EF4-FFF2-40B4-BE49-F238E27FC236}">
                    <a16:creationId xmlns:a16="http://schemas.microsoft.com/office/drawing/2014/main" id="{CEB2E318-4427-2360-0E5F-D85355C1579D}"/>
                  </a:ext>
                </a:extLst>
              </p:cNvPr>
              <p:cNvSpPr/>
              <p:nvPr/>
            </p:nvSpPr>
            <p:spPr>
              <a:xfrm>
                <a:off x="569699" y="289"/>
                <a:ext cx="8161159" cy="7694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4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>
                      <a:outerShdw blurRad="38100" dist="38100" dir="2700000" rotWithShape="0">
                        <a:srgbClr val="002060">
                          <a:alpha val="43000"/>
                        </a:srgbClr>
                      </a:outerShdw>
                    </a:effectLst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  <a:sym typeface="Calibri"/>
                  </a:rPr>
                  <a:t>LNF -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GB" sz="4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>
                              <a:outerShdw blurRad="50800" dist="50800" dir="5400000" algn="ctr" rotWithShape="0">
                                <a:srgbClr val="002060">
                                  <a:alpha val="43000"/>
                                </a:srgbClr>
                              </a:outerShdw>
                            </a:effectLst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kumimoji="0" lang="en-GB" sz="44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>
                              <a:outerShdw blurRad="50800" dist="50800" dir="5400000" algn="ctr" rotWithShape="0">
                                <a:srgbClr val="002060">
                                  <a:alpha val="43000"/>
                                </a:srgbClr>
                              </a:outerShdw>
                            </a:effectLst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kumimoji="0" lang="en-GB" sz="44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>
                              <a:outerShdw blurRad="50800" dist="50800" dir="5400000" algn="ctr" rotWithShape="0">
                                <a:srgbClr val="002060">
                                  <a:alpha val="43000"/>
                                </a:srgbClr>
                              </a:outerShdw>
                            </a:effectLst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Times New Roman" panose="02020603050405020304" pitchFamily="18" charset="0"/>
                          </a:rPr>
                          <m:t>e</m:t>
                        </m:r>
                      </m:e>
                      <m:sup>
                        <m:r>
                          <a:rPr kumimoji="0" lang="en-GB" sz="44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>
                              <a:outerShdw blurRad="50800" dist="50800" dir="5400000" algn="ctr" rotWithShape="0">
                                <a:srgbClr val="002060">
                                  <a:alpha val="43000"/>
                                </a:srgbClr>
                              </a:outerShdw>
                            </a:effectLst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0" lang="en-GB" sz="4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>
                              <a:outerShdw blurRad="50800" dist="50800" dir="5400000" algn="ctr" rotWithShape="0">
                                <a:srgbClr val="002060">
                                  <a:alpha val="43000"/>
                                </a:srgbClr>
                              </a:outerShdw>
                            </a:effectLst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kumimoji="0" lang="en-GB" sz="44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>
                              <a:outerShdw blurRad="50800" dist="50800" dir="5400000" algn="ctr" rotWithShape="0">
                                <a:srgbClr val="002060">
                                  <a:alpha val="43000"/>
                                </a:srgbClr>
                              </a:outerShdw>
                            </a:effectLst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Times New Roman" panose="02020603050405020304" pitchFamily="18" charset="0"/>
                          </a:rPr>
                          <m:t>e</m:t>
                        </m:r>
                      </m:e>
                      <m:sup>
                        <m:r>
                          <a:rPr kumimoji="0" lang="en-GB" sz="44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2060"/>
                            </a:solidFill>
                            <a:effectLst>
                              <a:outerShdw blurRad="50800" dist="50800" dir="5400000" algn="ctr" rotWithShape="0">
                                <a:srgbClr val="002060">
                                  <a:alpha val="43000"/>
                                </a:srgbClr>
                              </a:outerShdw>
                            </a:effectLst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kumimoji="0" lang="en-GB" sz="4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>
                      <a:outerShdw blurRad="38100" dist="38100" dir="2700000" rotWithShape="0">
                        <a:srgbClr val="002060">
                          <a:alpha val="43000"/>
                        </a:srgbClr>
                      </a:outerShdw>
                    </a:effectLst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  <a:sym typeface="Calibri"/>
                  </a:rPr>
                  <a:t> Accelerator Complex </a:t>
                </a:r>
              </a:p>
            </p:txBody>
          </p:sp>
        </mc:Choice>
        <mc:Fallback xmlns="">
          <p:sp>
            <p:nvSpPr>
              <p:cNvPr id="26" name="Rettangolo 25">
                <a:extLst>
                  <a:ext uri="{FF2B5EF4-FFF2-40B4-BE49-F238E27FC236}">
                    <a16:creationId xmlns:a16="http://schemas.microsoft.com/office/drawing/2014/main" id="{CEB2E318-4427-2360-0E5F-D85355C157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699" y="289"/>
                <a:ext cx="8161159" cy="769441"/>
              </a:xfrm>
              <a:prstGeom prst="rect">
                <a:avLst/>
              </a:prstGeom>
              <a:blipFill>
                <a:blip r:embed="rId12"/>
                <a:stretch>
                  <a:fillRect l="-1708" t="-18033" r="-4037" b="-4098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Rettangolo 26">
            <a:extLst>
              <a:ext uri="{FF2B5EF4-FFF2-40B4-BE49-F238E27FC236}">
                <a16:creationId xmlns:a16="http://schemas.microsoft.com/office/drawing/2014/main" id="{227ACA11-6234-193C-CAF5-5865203F66FE}"/>
              </a:ext>
            </a:extLst>
          </p:cNvPr>
          <p:cNvSpPr/>
          <p:nvPr/>
        </p:nvSpPr>
        <p:spPr>
          <a:xfrm>
            <a:off x="3043419" y="6583251"/>
            <a:ext cx="5952798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 new renaissance for kaonic atoms at DAΦNE: future measurements and perspectives</a:t>
            </a:r>
            <a:endParaRPr kumimoji="0" lang="en-GB" sz="13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07516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Number Placeholder 2">
            <a:extLst>
              <a:ext uri="{FF2B5EF4-FFF2-40B4-BE49-F238E27FC236}">
                <a16:creationId xmlns:a16="http://schemas.microsoft.com/office/drawing/2014/main" id="{253D006E-08FC-7318-4958-84C9FF9767C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9F8C3A0-5547-463F-B428-9511DDC43E74}" type="slidenum">
              <a:rPr kumimoji="0" lang="en-GB" altLang="en-US" sz="900" b="1" i="0" u="sng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altLang="en-US" sz="900" b="1" i="0" u="sng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pic>
        <p:nvPicPr>
          <p:cNvPr id="48131" name="Picture 4" descr="Diagram, engineering drawing&#10;&#10;Description automatically generated">
            <a:extLst>
              <a:ext uri="{FF2B5EF4-FFF2-40B4-BE49-F238E27FC236}">
                <a16:creationId xmlns:a16="http://schemas.microsoft.com/office/drawing/2014/main" id="{49CA6162-506A-26B0-3264-B412C7B592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863" y="209550"/>
            <a:ext cx="8988426" cy="631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0898" name="Rectangle 2">
            <a:extLst>
              <a:ext uri="{FF2B5EF4-FFF2-40B4-BE49-F238E27FC236}">
                <a16:creationId xmlns:a16="http://schemas.microsoft.com/office/drawing/2014/main" id="{EF461B84-35E5-5BCB-D9CA-72DAA890BBF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63713" y="115888"/>
            <a:ext cx="5040312" cy="758825"/>
          </a:xfrm>
          <a:gradFill rotWithShape="0">
            <a:gsLst>
              <a:gs pos="0">
                <a:srgbClr val="FF99FF"/>
              </a:gs>
              <a:gs pos="50000">
                <a:schemeClr val="bg1"/>
              </a:gs>
              <a:gs pos="100000">
                <a:srgbClr val="FF99FF"/>
              </a:gs>
            </a:gsLst>
            <a:lin ang="5400000" scaled="1"/>
          </a:gradFill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99FF"/>
            </a:extrusionClr>
          </a:sp3d>
        </p:spPr>
        <p:txBody>
          <a:bodyPr>
            <a:flatTx/>
          </a:bodyPr>
          <a:lstStyle/>
          <a:p>
            <a:pPr eaLnBrk="1" hangingPunct="1">
              <a:defRPr/>
            </a:pPr>
            <a:r>
              <a:rPr lang="en-US" sz="4000" b="1" i="1" dirty="0">
                <a:solidFill>
                  <a:srgbClr val="063DE8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DAΦNE</a:t>
            </a:r>
            <a:endParaRPr lang="en-US" sz="1800" b="1" i="1" dirty="0">
              <a:solidFill>
                <a:srgbClr val="063DE8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47107" name="Picture 4">
            <a:extLst>
              <a:ext uri="{FF2B5EF4-FFF2-40B4-BE49-F238E27FC236}">
                <a16:creationId xmlns:a16="http://schemas.microsoft.com/office/drawing/2014/main" id="{79FDB335-755C-792A-C406-F4B539929E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74713"/>
            <a:ext cx="9144000" cy="5983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>
            <a:extLst>
              <a:ext uri="{FF2B5EF4-FFF2-40B4-BE49-F238E27FC236}">
                <a16:creationId xmlns:a16="http://schemas.microsoft.com/office/drawing/2014/main" id="{034E0267-121E-F78A-0777-B7D8B3A1339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685800"/>
            <a:ext cx="8686800" cy="1524000"/>
          </a:xfrm>
        </p:spPr>
        <p:txBody>
          <a:bodyPr lIns="90487" tIns="44450" rIns="90487" bIns="44450"/>
          <a:lstStyle/>
          <a:p>
            <a:pPr eaLnBrk="1" hangingPunct="1"/>
            <a:endParaRPr lang="en-US" altLang="en-US" sz="2800"/>
          </a:p>
        </p:txBody>
      </p:sp>
      <p:sp>
        <p:nvSpPr>
          <p:cNvPr id="49155" name="Oval 3">
            <a:extLst>
              <a:ext uri="{FF2B5EF4-FFF2-40B4-BE49-F238E27FC236}">
                <a16:creationId xmlns:a16="http://schemas.microsoft.com/office/drawing/2014/main" id="{9694E01C-04B6-9028-985B-1A9624E9E7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8750" y="3208338"/>
            <a:ext cx="1206500" cy="1054100"/>
          </a:xfrm>
          <a:prstGeom prst="ellipse">
            <a:avLst/>
          </a:prstGeom>
          <a:gradFill rotWithShape="0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r="100000" b="100000"/>
            </a:path>
          </a:gra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000" b="1" i="0" u="sng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49156" name="Oval 4">
            <a:extLst>
              <a:ext uri="{FF2B5EF4-FFF2-40B4-BE49-F238E27FC236}">
                <a16:creationId xmlns:a16="http://schemas.microsoft.com/office/drawing/2014/main" id="{1110734E-06FD-129A-7000-76D3BA20BE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6750" y="4732338"/>
            <a:ext cx="596900" cy="520700"/>
          </a:xfrm>
          <a:prstGeom prst="ellipse">
            <a:avLst/>
          </a:prstGeom>
          <a:gradFill rotWithShape="0">
            <a:gsLst>
              <a:gs pos="0">
                <a:srgbClr val="FFFF99"/>
              </a:gs>
              <a:gs pos="100000">
                <a:schemeClr val="accent2"/>
              </a:gs>
            </a:gsLst>
            <a:path path="rect">
              <a:fillToRect r="100000" b="100000"/>
            </a:path>
          </a:gra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000" b="1" i="0" u="sng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49157" name="Oval 5">
            <a:extLst>
              <a:ext uri="{FF2B5EF4-FFF2-40B4-BE49-F238E27FC236}">
                <a16:creationId xmlns:a16="http://schemas.microsoft.com/office/drawing/2014/main" id="{33D0B183-BA4B-5831-9A8C-2542DF1877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27700" y="1916113"/>
            <a:ext cx="596900" cy="5207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000" b="1" i="0" u="sng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49158" name="Line 6">
            <a:extLst>
              <a:ext uri="{FF2B5EF4-FFF2-40B4-BE49-F238E27FC236}">
                <a16:creationId xmlns:a16="http://schemas.microsoft.com/office/drawing/2014/main" id="{7E6536AD-02FB-BB22-E1C5-CC3FABD3B7E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080000" y="2667000"/>
            <a:ext cx="635000" cy="609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1" i="0" u="sng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49159" name="Line 7">
            <a:extLst>
              <a:ext uri="{FF2B5EF4-FFF2-40B4-BE49-F238E27FC236}">
                <a16:creationId xmlns:a16="http://schemas.microsoft.com/office/drawing/2014/main" id="{CC703A24-2C9D-7468-1185-326B819F7B6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733800" y="4217988"/>
            <a:ext cx="457200" cy="482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1" i="0" u="sng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49160" name="Rectangle 8">
            <a:extLst>
              <a:ext uri="{FF2B5EF4-FFF2-40B4-BE49-F238E27FC236}">
                <a16:creationId xmlns:a16="http://schemas.microsoft.com/office/drawing/2014/main" id="{6D62C567-5E42-179E-20F8-249214955C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1000" y="3279775"/>
            <a:ext cx="762000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5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</a:t>
            </a:r>
          </a:p>
        </p:txBody>
      </p:sp>
      <p:sp>
        <p:nvSpPr>
          <p:cNvPr id="49161" name="Rectangle 9">
            <a:extLst>
              <a:ext uri="{FF2B5EF4-FFF2-40B4-BE49-F238E27FC236}">
                <a16:creationId xmlns:a16="http://schemas.microsoft.com/office/drawing/2014/main" id="{0053595B-CA20-8DE0-F642-03C1AF712C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83263" y="1916113"/>
            <a:ext cx="588962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K+</a:t>
            </a:r>
          </a:p>
        </p:txBody>
      </p:sp>
      <p:sp>
        <p:nvSpPr>
          <p:cNvPr id="49162" name="Rectangle 10">
            <a:extLst>
              <a:ext uri="{FF2B5EF4-FFF2-40B4-BE49-F238E27FC236}">
                <a16:creationId xmlns:a16="http://schemas.microsoft.com/office/drawing/2014/main" id="{0A882BC7-0B7F-5CE1-E2D4-AFD6072A18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62313" y="4724400"/>
            <a:ext cx="661987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K-</a:t>
            </a:r>
          </a:p>
        </p:txBody>
      </p:sp>
      <p:grpSp>
        <p:nvGrpSpPr>
          <p:cNvPr id="49163" name="Group 11">
            <a:extLst>
              <a:ext uri="{FF2B5EF4-FFF2-40B4-BE49-F238E27FC236}">
                <a16:creationId xmlns:a16="http://schemas.microsoft.com/office/drawing/2014/main" id="{F002C509-3472-F697-24BD-86CB643A61A9}"/>
              </a:ext>
            </a:extLst>
          </p:cNvPr>
          <p:cNvGrpSpPr>
            <a:grpSpLocks/>
          </p:cNvGrpSpPr>
          <p:nvPr/>
        </p:nvGrpSpPr>
        <p:grpSpPr bwMode="auto">
          <a:xfrm>
            <a:off x="6407150" y="2832100"/>
            <a:ext cx="2273300" cy="1968500"/>
            <a:chOff x="4036" y="1784"/>
            <a:chExt cx="1432" cy="1240"/>
          </a:xfrm>
        </p:grpSpPr>
        <p:sp>
          <p:nvSpPr>
            <p:cNvPr id="49195" name="Oval 12">
              <a:extLst>
                <a:ext uri="{FF2B5EF4-FFF2-40B4-BE49-F238E27FC236}">
                  <a16:creationId xmlns:a16="http://schemas.microsoft.com/office/drawing/2014/main" id="{2DCD8F24-6215-D0AF-078A-660AE13B87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6" y="1784"/>
              <a:ext cx="328" cy="32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0000FF"/>
                </a:gs>
              </a:gsLst>
              <a:path path="rect">
                <a:fillToRect r="100000" b="100000"/>
              </a:path>
            </a:gra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000" b="1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  <p:sp>
          <p:nvSpPr>
            <p:cNvPr id="49196" name="Oval 13">
              <a:extLst>
                <a:ext uri="{FF2B5EF4-FFF2-40B4-BE49-F238E27FC236}">
                  <a16:creationId xmlns:a16="http://schemas.microsoft.com/office/drawing/2014/main" id="{A18DCFC4-2CB1-AB73-3A23-B44CBFA501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6" y="2216"/>
              <a:ext cx="328" cy="32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0000FF"/>
                </a:gs>
              </a:gsLst>
              <a:path path="rect">
                <a:fillToRect r="100000" b="100000"/>
              </a:path>
            </a:gra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000" b="1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  <p:sp>
          <p:nvSpPr>
            <p:cNvPr id="49197" name="Oval 14">
              <a:extLst>
                <a:ext uri="{FF2B5EF4-FFF2-40B4-BE49-F238E27FC236}">
                  <a16:creationId xmlns:a16="http://schemas.microsoft.com/office/drawing/2014/main" id="{8B7114D9-D8F2-2D11-7CDE-994352CB70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0" y="1928"/>
              <a:ext cx="328" cy="32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0000FF"/>
                </a:gs>
              </a:gsLst>
              <a:path path="rect">
                <a:fillToRect r="100000" b="100000"/>
              </a:path>
            </a:gra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000" b="1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  <p:sp>
          <p:nvSpPr>
            <p:cNvPr id="49198" name="Oval 15">
              <a:extLst>
                <a:ext uri="{FF2B5EF4-FFF2-40B4-BE49-F238E27FC236}">
                  <a16:creationId xmlns:a16="http://schemas.microsoft.com/office/drawing/2014/main" id="{D7F8DDD1-503A-A217-3CC7-01FC3EB527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0" y="2312"/>
              <a:ext cx="328" cy="32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0000FF"/>
                </a:gs>
              </a:gsLst>
              <a:path path="rect">
                <a:fillToRect r="100000" b="100000"/>
              </a:path>
            </a:gra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000" b="1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  <p:sp>
          <p:nvSpPr>
            <p:cNvPr id="49199" name="Oval 16">
              <a:extLst>
                <a:ext uri="{FF2B5EF4-FFF2-40B4-BE49-F238E27FC236}">
                  <a16:creationId xmlns:a16="http://schemas.microsoft.com/office/drawing/2014/main" id="{F88EF820-EBD6-86AC-842A-605DA0CEA9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8" y="2600"/>
              <a:ext cx="328" cy="32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0000FF"/>
                </a:gs>
              </a:gsLst>
              <a:path path="rect">
                <a:fillToRect r="100000" b="100000"/>
              </a:path>
            </a:gra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000" b="1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  <p:sp>
          <p:nvSpPr>
            <p:cNvPr id="49200" name="Oval 17">
              <a:extLst>
                <a:ext uri="{FF2B5EF4-FFF2-40B4-BE49-F238E27FC236}">
                  <a16:creationId xmlns:a16="http://schemas.microsoft.com/office/drawing/2014/main" id="{2E4AA4DE-A2C8-B010-60CF-FAFF02ED3B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4" y="2120"/>
              <a:ext cx="328" cy="32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0000FF"/>
                </a:gs>
              </a:gsLst>
              <a:path path="rect">
                <a:fillToRect r="100000" b="100000"/>
              </a:path>
            </a:gra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000" b="1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  <p:sp>
          <p:nvSpPr>
            <p:cNvPr id="49201" name="Oval 18">
              <a:extLst>
                <a:ext uri="{FF2B5EF4-FFF2-40B4-BE49-F238E27FC236}">
                  <a16:creationId xmlns:a16="http://schemas.microsoft.com/office/drawing/2014/main" id="{E3912F16-DA17-2A18-BFB5-8C02ADF85D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6" y="2504"/>
              <a:ext cx="328" cy="32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0000FF"/>
                </a:gs>
              </a:gsLst>
              <a:path path="rect">
                <a:fillToRect r="100000" b="100000"/>
              </a:path>
            </a:gra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000" b="1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  <p:sp>
          <p:nvSpPr>
            <p:cNvPr id="49202" name="Oval 19">
              <a:extLst>
                <a:ext uri="{FF2B5EF4-FFF2-40B4-BE49-F238E27FC236}">
                  <a16:creationId xmlns:a16="http://schemas.microsoft.com/office/drawing/2014/main" id="{A890097B-C6B2-2434-7B49-C29FC164BE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2" y="2696"/>
              <a:ext cx="328" cy="32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0000FF"/>
                </a:gs>
              </a:gsLst>
              <a:path path="rect">
                <a:fillToRect r="100000" b="100000"/>
              </a:path>
            </a:gra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000" b="1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  <p:sp>
          <p:nvSpPr>
            <p:cNvPr id="49203" name="Oval 20">
              <a:extLst>
                <a:ext uri="{FF2B5EF4-FFF2-40B4-BE49-F238E27FC236}">
                  <a16:creationId xmlns:a16="http://schemas.microsoft.com/office/drawing/2014/main" id="{1582C6AE-D0CC-2662-5885-313D4349DA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40" y="2072"/>
              <a:ext cx="328" cy="32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0000FF"/>
                </a:gs>
              </a:gsLst>
              <a:path path="rect">
                <a:fillToRect r="100000" b="100000"/>
              </a:path>
            </a:gra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000" b="1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  <p:sp>
          <p:nvSpPr>
            <p:cNvPr id="49204" name="Oval 21">
              <a:extLst>
                <a:ext uri="{FF2B5EF4-FFF2-40B4-BE49-F238E27FC236}">
                  <a16:creationId xmlns:a16="http://schemas.microsoft.com/office/drawing/2014/main" id="{9B89ED15-0870-5D48-2AE2-86147B9580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92" y="2456"/>
              <a:ext cx="328" cy="32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0000FF"/>
                </a:gs>
              </a:gsLst>
              <a:path path="rect">
                <a:fillToRect r="100000" b="100000"/>
              </a:path>
            </a:gra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000" b="1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</p:grpSp>
      <p:sp>
        <p:nvSpPr>
          <p:cNvPr id="49164" name="Rectangle 22">
            <a:extLst>
              <a:ext uri="{FF2B5EF4-FFF2-40B4-BE49-F238E27FC236}">
                <a16:creationId xmlns:a16="http://schemas.microsoft.com/office/drawing/2014/main" id="{0C47CCC4-D3BE-A0E5-D61F-E0411F0BBD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05713" y="2903538"/>
            <a:ext cx="471487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</a:t>
            </a:r>
            <a:r>
              <a:rPr kumimoji="0" lang="en-US" altLang="en-US" sz="2000" b="0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-</a:t>
            </a:r>
          </a:p>
        </p:txBody>
      </p:sp>
      <p:sp>
        <p:nvSpPr>
          <p:cNvPr id="49165" name="Rectangle 23">
            <a:extLst>
              <a:ext uri="{FF2B5EF4-FFF2-40B4-BE49-F238E27FC236}">
                <a16:creationId xmlns:a16="http://schemas.microsoft.com/office/drawing/2014/main" id="{84C08F73-4FA1-5011-E81D-0C741C6C23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38913" y="3436938"/>
            <a:ext cx="471487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</a:t>
            </a:r>
            <a:r>
              <a:rPr kumimoji="0" lang="en-US" altLang="en-US" sz="2000" b="0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-</a:t>
            </a:r>
          </a:p>
        </p:txBody>
      </p:sp>
      <p:sp>
        <p:nvSpPr>
          <p:cNvPr id="49166" name="Rectangle 24">
            <a:extLst>
              <a:ext uri="{FF2B5EF4-FFF2-40B4-BE49-F238E27FC236}">
                <a16:creationId xmlns:a16="http://schemas.microsoft.com/office/drawing/2014/main" id="{101A8B3C-5794-5339-21C7-BCA73DE06B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15313" y="3284538"/>
            <a:ext cx="471487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</a:t>
            </a:r>
            <a:r>
              <a:rPr kumimoji="0" lang="en-US" altLang="en-US" sz="2000" b="0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-</a:t>
            </a:r>
          </a:p>
        </p:txBody>
      </p:sp>
      <p:sp>
        <p:nvSpPr>
          <p:cNvPr id="49167" name="Rectangle 25">
            <a:extLst>
              <a:ext uri="{FF2B5EF4-FFF2-40B4-BE49-F238E27FC236}">
                <a16:creationId xmlns:a16="http://schemas.microsoft.com/office/drawing/2014/main" id="{F47C31E2-E0F2-9D93-0385-0235A9F71D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72313" y="3132138"/>
            <a:ext cx="471487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</a:t>
            </a:r>
            <a:r>
              <a:rPr kumimoji="0" lang="en-US" altLang="en-US" sz="2000" b="0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-</a:t>
            </a:r>
          </a:p>
        </p:txBody>
      </p:sp>
      <p:sp>
        <p:nvSpPr>
          <p:cNvPr id="49168" name="Rectangle 26">
            <a:extLst>
              <a:ext uri="{FF2B5EF4-FFF2-40B4-BE49-F238E27FC236}">
                <a16:creationId xmlns:a16="http://schemas.microsoft.com/office/drawing/2014/main" id="{249CB1A8-7FF0-BBDA-7C43-5B32EB88CF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72313" y="3741738"/>
            <a:ext cx="471487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</a:t>
            </a:r>
            <a:r>
              <a:rPr kumimoji="0" lang="en-US" altLang="en-US" sz="2000" b="0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-</a:t>
            </a:r>
          </a:p>
        </p:txBody>
      </p:sp>
      <p:sp>
        <p:nvSpPr>
          <p:cNvPr id="49169" name="Rectangle 27">
            <a:extLst>
              <a:ext uri="{FF2B5EF4-FFF2-40B4-BE49-F238E27FC236}">
                <a16:creationId xmlns:a16="http://schemas.microsoft.com/office/drawing/2014/main" id="{FBC579A6-A34F-3F32-0F8A-2787CD512E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05713" y="3513138"/>
            <a:ext cx="471487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</a:t>
            </a:r>
            <a:r>
              <a:rPr kumimoji="0" lang="en-US" altLang="en-US" sz="2000" b="0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-</a:t>
            </a:r>
          </a:p>
        </p:txBody>
      </p:sp>
      <p:sp>
        <p:nvSpPr>
          <p:cNvPr id="49170" name="Rectangle 28">
            <a:extLst>
              <a:ext uri="{FF2B5EF4-FFF2-40B4-BE49-F238E27FC236}">
                <a16:creationId xmlns:a16="http://schemas.microsoft.com/office/drawing/2014/main" id="{3CC37AC1-B2D9-BECF-1DF1-0B1C958D88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39113" y="3894138"/>
            <a:ext cx="471487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</a:t>
            </a:r>
            <a:r>
              <a:rPr kumimoji="0" lang="en-US" altLang="en-US" sz="2000" b="0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-</a:t>
            </a:r>
          </a:p>
        </p:txBody>
      </p:sp>
      <p:sp>
        <p:nvSpPr>
          <p:cNvPr id="49171" name="Rectangle 29">
            <a:extLst>
              <a:ext uri="{FF2B5EF4-FFF2-40B4-BE49-F238E27FC236}">
                <a16:creationId xmlns:a16="http://schemas.microsoft.com/office/drawing/2014/main" id="{3D6A283A-6FBC-B6BC-F7C5-115D0CC14F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05713" y="4122738"/>
            <a:ext cx="471487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</a:t>
            </a:r>
            <a:r>
              <a:rPr kumimoji="0" lang="en-US" altLang="en-US" sz="2000" b="0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-</a:t>
            </a:r>
          </a:p>
        </p:txBody>
      </p:sp>
      <p:sp>
        <p:nvSpPr>
          <p:cNvPr id="49172" name="Rectangle 30">
            <a:extLst>
              <a:ext uri="{FF2B5EF4-FFF2-40B4-BE49-F238E27FC236}">
                <a16:creationId xmlns:a16="http://schemas.microsoft.com/office/drawing/2014/main" id="{FBD38971-A167-A37F-08DB-D871CB8194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96113" y="4275138"/>
            <a:ext cx="471487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</a:t>
            </a:r>
            <a:r>
              <a:rPr kumimoji="0" lang="en-US" altLang="en-US" sz="2000" b="0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-</a:t>
            </a:r>
          </a:p>
        </p:txBody>
      </p:sp>
      <p:sp>
        <p:nvSpPr>
          <p:cNvPr id="49173" name="Rectangle 31">
            <a:extLst>
              <a:ext uri="{FF2B5EF4-FFF2-40B4-BE49-F238E27FC236}">
                <a16:creationId xmlns:a16="http://schemas.microsoft.com/office/drawing/2014/main" id="{B97AF2EF-B2BC-F024-FD12-063D587597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62713" y="3970338"/>
            <a:ext cx="471487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</a:t>
            </a:r>
            <a:r>
              <a:rPr kumimoji="0" lang="en-US" altLang="en-US" sz="2000" b="0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-</a:t>
            </a:r>
          </a:p>
        </p:txBody>
      </p:sp>
      <p:sp>
        <p:nvSpPr>
          <p:cNvPr id="49174" name="Rectangle 32">
            <a:extLst>
              <a:ext uri="{FF2B5EF4-FFF2-40B4-BE49-F238E27FC236}">
                <a16:creationId xmlns:a16="http://schemas.microsoft.com/office/drawing/2014/main" id="{4215B80B-A4BC-CB6D-09A1-1D8B078A4D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5181600"/>
            <a:ext cx="8458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Flux of produced kaons: about 1000/second</a:t>
            </a:r>
          </a:p>
        </p:txBody>
      </p:sp>
      <p:grpSp>
        <p:nvGrpSpPr>
          <p:cNvPr id="49175" name="Group 33">
            <a:extLst>
              <a:ext uri="{FF2B5EF4-FFF2-40B4-BE49-F238E27FC236}">
                <a16:creationId xmlns:a16="http://schemas.microsoft.com/office/drawing/2014/main" id="{43A770E9-E402-63FC-D44B-AC482FF87539}"/>
              </a:ext>
            </a:extLst>
          </p:cNvPr>
          <p:cNvGrpSpPr>
            <a:grpSpLocks/>
          </p:cNvGrpSpPr>
          <p:nvPr/>
        </p:nvGrpSpPr>
        <p:grpSpPr bwMode="auto">
          <a:xfrm>
            <a:off x="304800" y="2895600"/>
            <a:ext cx="2197100" cy="1739900"/>
            <a:chOff x="192" y="1824"/>
            <a:chExt cx="1384" cy="1096"/>
          </a:xfrm>
        </p:grpSpPr>
        <p:sp>
          <p:nvSpPr>
            <p:cNvPr id="49187" name="Oval 34">
              <a:extLst>
                <a:ext uri="{FF2B5EF4-FFF2-40B4-BE49-F238E27FC236}">
                  <a16:creationId xmlns:a16="http://schemas.microsoft.com/office/drawing/2014/main" id="{2437780E-C406-A856-C0C9-7D4BD78D59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" y="2064"/>
              <a:ext cx="328" cy="32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path path="rect">
                <a:fillToRect r="100000" b="100000"/>
              </a:path>
            </a:gra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000" b="1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  <p:sp>
          <p:nvSpPr>
            <p:cNvPr id="49188" name="Oval 35">
              <a:extLst>
                <a:ext uri="{FF2B5EF4-FFF2-40B4-BE49-F238E27FC236}">
                  <a16:creationId xmlns:a16="http://schemas.microsoft.com/office/drawing/2014/main" id="{3A5110B5-C129-93B0-6DD4-921B7A21CD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" y="2208"/>
              <a:ext cx="328" cy="32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path path="rect">
                <a:fillToRect r="100000" b="100000"/>
              </a:path>
            </a:gra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000" b="1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  <p:sp>
          <p:nvSpPr>
            <p:cNvPr id="49189" name="Oval 36">
              <a:extLst>
                <a:ext uri="{FF2B5EF4-FFF2-40B4-BE49-F238E27FC236}">
                  <a16:creationId xmlns:a16="http://schemas.microsoft.com/office/drawing/2014/main" id="{5C2ACECE-B2C1-359A-F568-809E67BE91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6" y="2448"/>
              <a:ext cx="328" cy="32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path path="rect">
                <a:fillToRect r="100000" b="100000"/>
              </a:path>
            </a:gra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000" b="1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  <p:sp>
          <p:nvSpPr>
            <p:cNvPr id="49190" name="Oval 37">
              <a:extLst>
                <a:ext uri="{FF2B5EF4-FFF2-40B4-BE49-F238E27FC236}">
                  <a16:creationId xmlns:a16="http://schemas.microsoft.com/office/drawing/2014/main" id="{9FE8CB75-3EE8-AD15-926C-3313B382AC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0" y="2592"/>
              <a:ext cx="328" cy="32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path path="rect">
                <a:fillToRect r="100000" b="100000"/>
              </a:path>
            </a:gra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000" b="1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  <p:sp>
          <p:nvSpPr>
            <p:cNvPr id="49191" name="Oval 38">
              <a:extLst>
                <a:ext uri="{FF2B5EF4-FFF2-40B4-BE49-F238E27FC236}">
                  <a16:creationId xmlns:a16="http://schemas.microsoft.com/office/drawing/2014/main" id="{03FDDFAC-0E75-5ED7-16F1-F02CC01F2B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2" y="1968"/>
              <a:ext cx="328" cy="32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path path="rect">
                <a:fillToRect r="100000" b="100000"/>
              </a:path>
            </a:gra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000" b="1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  <p:sp>
          <p:nvSpPr>
            <p:cNvPr id="49192" name="Oval 39">
              <a:extLst>
                <a:ext uri="{FF2B5EF4-FFF2-40B4-BE49-F238E27FC236}">
                  <a16:creationId xmlns:a16="http://schemas.microsoft.com/office/drawing/2014/main" id="{59FB10A5-9AFE-8722-7283-5EC6B16F3D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2352"/>
              <a:ext cx="328" cy="32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path path="rect">
                <a:fillToRect r="100000" b="100000"/>
              </a:path>
            </a:gra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000" b="1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  <p:sp>
          <p:nvSpPr>
            <p:cNvPr id="49193" name="Oval 40">
              <a:extLst>
                <a:ext uri="{FF2B5EF4-FFF2-40B4-BE49-F238E27FC236}">
                  <a16:creationId xmlns:a16="http://schemas.microsoft.com/office/drawing/2014/main" id="{BFB2DFA9-4683-E84F-BDDB-5C0385D00D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" y="1824"/>
              <a:ext cx="328" cy="32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path path="rect">
                <a:fillToRect r="100000" b="100000"/>
              </a:path>
            </a:gra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000" b="1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  <p:sp>
          <p:nvSpPr>
            <p:cNvPr id="49194" name="Oval 41">
              <a:extLst>
                <a:ext uri="{FF2B5EF4-FFF2-40B4-BE49-F238E27FC236}">
                  <a16:creationId xmlns:a16="http://schemas.microsoft.com/office/drawing/2014/main" id="{12951C34-E5AF-F68F-4BDB-4A18C4E4C5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" y="2256"/>
              <a:ext cx="328" cy="32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path path="rect">
                <a:fillToRect r="100000" b="100000"/>
              </a:path>
            </a:gra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000" b="1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</p:grpSp>
      <p:sp>
        <p:nvSpPr>
          <p:cNvPr id="49176" name="Rectangle 42">
            <a:extLst>
              <a:ext uri="{FF2B5EF4-FFF2-40B4-BE49-F238E27FC236}">
                <a16:creationId xmlns:a16="http://schemas.microsoft.com/office/drawing/2014/main" id="{E7F0DF7B-655D-F092-F2AB-9E6B80191A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4763" y="2967038"/>
            <a:ext cx="471487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</a:t>
            </a:r>
            <a:r>
              <a:rPr kumimoji="0" lang="en-US" altLang="en-US" sz="2000" b="0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+</a:t>
            </a:r>
          </a:p>
        </p:txBody>
      </p:sp>
      <p:sp>
        <p:nvSpPr>
          <p:cNvPr id="49177" name="Rectangle 43">
            <a:extLst>
              <a:ext uri="{FF2B5EF4-FFF2-40B4-BE49-F238E27FC236}">
                <a16:creationId xmlns:a16="http://schemas.microsoft.com/office/drawing/2014/main" id="{324E64E4-81CC-356F-4C26-6DF213CC5E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4363" y="3195638"/>
            <a:ext cx="471487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</a:t>
            </a:r>
            <a:r>
              <a:rPr kumimoji="0" lang="en-US" altLang="en-US" sz="2000" b="0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+</a:t>
            </a:r>
          </a:p>
        </p:txBody>
      </p:sp>
      <p:sp>
        <p:nvSpPr>
          <p:cNvPr id="49178" name="Rectangle 44">
            <a:extLst>
              <a:ext uri="{FF2B5EF4-FFF2-40B4-BE49-F238E27FC236}">
                <a16:creationId xmlns:a16="http://schemas.microsoft.com/office/drawing/2014/main" id="{F2DAF18A-8C61-BFFB-6146-1FF3A7F70D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7563" y="3348038"/>
            <a:ext cx="471487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</a:t>
            </a:r>
            <a:r>
              <a:rPr kumimoji="0" lang="en-US" altLang="en-US" sz="2000" b="0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+</a:t>
            </a:r>
          </a:p>
        </p:txBody>
      </p:sp>
      <p:sp>
        <p:nvSpPr>
          <p:cNvPr id="49179" name="Rectangle 45">
            <a:extLst>
              <a:ext uri="{FF2B5EF4-FFF2-40B4-BE49-F238E27FC236}">
                <a16:creationId xmlns:a16="http://schemas.microsoft.com/office/drawing/2014/main" id="{215BF56E-89FA-195B-0402-55169CF867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27163" y="3576638"/>
            <a:ext cx="471487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</a:t>
            </a:r>
            <a:r>
              <a:rPr kumimoji="0" lang="en-US" altLang="en-US" sz="2000" b="0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+</a:t>
            </a:r>
          </a:p>
        </p:txBody>
      </p:sp>
      <p:sp>
        <p:nvSpPr>
          <p:cNvPr id="49180" name="Rectangle 46">
            <a:extLst>
              <a:ext uri="{FF2B5EF4-FFF2-40B4-BE49-F238E27FC236}">
                <a16:creationId xmlns:a16="http://schemas.microsoft.com/office/drawing/2014/main" id="{7D628FDE-669F-36C3-8222-C1FF774083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6763" y="3805238"/>
            <a:ext cx="471487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</a:t>
            </a:r>
            <a:r>
              <a:rPr kumimoji="0" lang="en-US" altLang="en-US" sz="2000" b="0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+</a:t>
            </a:r>
          </a:p>
        </p:txBody>
      </p:sp>
      <p:sp>
        <p:nvSpPr>
          <p:cNvPr id="49181" name="Rectangle 47">
            <a:extLst>
              <a:ext uri="{FF2B5EF4-FFF2-40B4-BE49-F238E27FC236}">
                <a16:creationId xmlns:a16="http://schemas.microsoft.com/office/drawing/2014/main" id="{AA1EA29F-8863-7CA9-324A-BEDC65573B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9563" y="4186238"/>
            <a:ext cx="471487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</a:t>
            </a:r>
            <a:r>
              <a:rPr kumimoji="0" lang="en-US" altLang="en-US" sz="2000" b="0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+</a:t>
            </a:r>
          </a:p>
        </p:txBody>
      </p:sp>
      <p:sp>
        <p:nvSpPr>
          <p:cNvPr id="49182" name="Rectangle 48">
            <a:extLst>
              <a:ext uri="{FF2B5EF4-FFF2-40B4-BE49-F238E27FC236}">
                <a16:creationId xmlns:a16="http://schemas.microsoft.com/office/drawing/2014/main" id="{EE8D443B-1282-E72C-04C1-B40068176D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9963" y="3957638"/>
            <a:ext cx="471487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</a:t>
            </a:r>
            <a:r>
              <a:rPr kumimoji="0" lang="en-US" altLang="en-US" sz="2000" b="0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+</a:t>
            </a:r>
          </a:p>
        </p:txBody>
      </p:sp>
      <p:sp>
        <p:nvSpPr>
          <p:cNvPr id="49183" name="Rectangle 49">
            <a:extLst>
              <a:ext uri="{FF2B5EF4-FFF2-40B4-BE49-F238E27FC236}">
                <a16:creationId xmlns:a16="http://schemas.microsoft.com/office/drawing/2014/main" id="{B2EE901D-22E5-0AF3-20F7-C5FA14D7B8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0363" y="3652838"/>
            <a:ext cx="471487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</a:t>
            </a:r>
            <a:r>
              <a:rPr kumimoji="0" lang="en-US" altLang="en-US" sz="2000" b="0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+</a:t>
            </a:r>
          </a:p>
        </p:txBody>
      </p:sp>
      <p:sp>
        <p:nvSpPr>
          <p:cNvPr id="1358898" name="Rectangle 50">
            <a:extLst>
              <a:ext uri="{FF2B5EF4-FFF2-40B4-BE49-F238E27FC236}">
                <a16:creationId xmlns:a16="http://schemas.microsoft.com/office/drawing/2014/main" id="{CD1B38AE-37BA-4423-58EF-13D72FD70D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650" y="549275"/>
            <a:ext cx="7772400" cy="685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1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itchFamily="34" charset="0"/>
                <a:ea typeface="+mn-ea"/>
                <a:cs typeface="+mn-cs"/>
              </a:rPr>
              <a:t>The DAFNE principle</a:t>
            </a:r>
          </a:p>
        </p:txBody>
      </p:sp>
      <p:sp>
        <p:nvSpPr>
          <p:cNvPr id="49185" name="Line 51">
            <a:extLst>
              <a:ext uri="{FF2B5EF4-FFF2-40B4-BE49-F238E27FC236}">
                <a16:creationId xmlns:a16="http://schemas.microsoft.com/office/drawing/2014/main" id="{2203C2F8-527F-6646-B2B9-13A47A72F35E}"/>
              </a:ext>
            </a:extLst>
          </p:cNvPr>
          <p:cNvSpPr>
            <a:spLocks noChangeShapeType="1"/>
          </p:cNvSpPr>
          <p:nvPr/>
        </p:nvSpPr>
        <p:spPr bwMode="auto">
          <a:xfrm>
            <a:off x="2895600" y="3733800"/>
            <a:ext cx="990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1" i="0" u="sng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49186" name="Line 52">
            <a:extLst>
              <a:ext uri="{FF2B5EF4-FFF2-40B4-BE49-F238E27FC236}">
                <a16:creationId xmlns:a16="http://schemas.microsoft.com/office/drawing/2014/main" id="{D8185889-0D05-1610-845B-AF69AC3719C8}"/>
              </a:ext>
            </a:extLst>
          </p:cNvPr>
          <p:cNvSpPr>
            <a:spLocks noChangeShapeType="1"/>
          </p:cNvSpPr>
          <p:nvPr/>
        </p:nvSpPr>
        <p:spPr bwMode="auto">
          <a:xfrm>
            <a:off x="5334000" y="3733800"/>
            <a:ext cx="990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1" i="0" u="sng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1">
            <a:extLst>
              <a:ext uri="{FF2B5EF4-FFF2-40B4-BE49-F238E27FC236}">
                <a16:creationId xmlns:a16="http://schemas.microsoft.com/office/drawing/2014/main" id="{3A2CB6BF-9371-9A71-702A-E8964C6E71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3975" y="-231775"/>
            <a:ext cx="9251950" cy="711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2">
            <a:extLst>
              <a:ext uri="{FF2B5EF4-FFF2-40B4-BE49-F238E27FC236}">
                <a16:creationId xmlns:a16="http://schemas.microsoft.com/office/drawing/2014/main" id="{F92E0DAC-166D-FB79-CA00-048E6356E583}"/>
              </a:ext>
            </a:extLst>
          </p:cNvPr>
          <p:cNvGrpSpPr>
            <a:grpSpLocks/>
          </p:cNvGrpSpPr>
          <p:nvPr/>
        </p:nvGrpSpPr>
        <p:grpSpPr bwMode="auto">
          <a:xfrm>
            <a:off x="1527175" y="458788"/>
            <a:ext cx="7035800" cy="6351587"/>
            <a:chOff x="0" y="0"/>
            <a:chExt cx="6303" cy="5690"/>
          </a:xfrm>
        </p:grpSpPr>
        <p:sp>
          <p:nvSpPr>
            <p:cNvPr id="50183" name="Oval 3">
              <a:extLst>
                <a:ext uri="{FF2B5EF4-FFF2-40B4-BE49-F238E27FC236}">
                  <a16:creationId xmlns:a16="http://schemas.microsoft.com/office/drawing/2014/main" id="{68301AE3-6CB7-849F-8C58-DB8974C06FBD}"/>
                </a:ext>
              </a:extLst>
            </p:cNvPr>
            <p:cNvSpPr>
              <a:spLocks/>
            </p:cNvSpPr>
            <p:nvPr/>
          </p:nvSpPr>
          <p:spPr bwMode="auto">
            <a:xfrm rot="1706265">
              <a:off x="559" y="1013"/>
              <a:ext cx="5184" cy="3664"/>
            </a:xfrm>
            <a:prstGeom prst="ellipse">
              <a:avLst/>
            </a:prstGeom>
            <a:noFill/>
            <a:ln w="127000">
              <a:solidFill>
                <a:schemeClr val="tx1">
                  <a:alpha val="85881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 defTabSz="642938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642938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642938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642938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642938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6429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6429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6429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6429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algn="ctr" defTabSz="64293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Neue" charset="0"/>
                <a:ea typeface="ヒラギノ角ゴ ProN W3" charset="-128"/>
                <a:cs typeface="+mn-cs"/>
                <a:sym typeface="Helvetica Neue" charset="0"/>
              </a:endParaRPr>
            </a:p>
          </p:txBody>
        </p:sp>
        <p:sp>
          <p:nvSpPr>
            <p:cNvPr id="50184" name="Line 4">
              <a:extLst>
                <a:ext uri="{FF2B5EF4-FFF2-40B4-BE49-F238E27FC236}">
                  <a16:creationId xmlns:a16="http://schemas.microsoft.com/office/drawing/2014/main" id="{7ED7A39D-75A5-652E-8C86-9A9479B5FE3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15" y="3324"/>
              <a:ext cx="347" cy="434"/>
            </a:xfrm>
            <a:prstGeom prst="line">
              <a:avLst/>
            </a:prstGeom>
            <a:noFill/>
            <a:ln w="127000">
              <a:solidFill>
                <a:srgbClr val="0000FF"/>
              </a:solidFill>
              <a:miter lim="800000"/>
              <a:headEnd type="stealth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000" b="1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  <p:sp>
          <p:nvSpPr>
            <p:cNvPr id="50185" name="Line 5">
              <a:extLst>
                <a:ext uri="{FF2B5EF4-FFF2-40B4-BE49-F238E27FC236}">
                  <a16:creationId xmlns:a16="http://schemas.microsoft.com/office/drawing/2014/main" id="{79145AE9-6E49-38CD-25FB-EEA6D804A15A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722" y="2692"/>
              <a:ext cx="289" cy="601"/>
            </a:xfrm>
            <a:prstGeom prst="line">
              <a:avLst/>
            </a:prstGeom>
            <a:noFill/>
            <a:ln w="127000">
              <a:solidFill>
                <a:srgbClr val="FF0000"/>
              </a:solidFill>
              <a:miter lim="800000"/>
              <a:headEnd type="stealth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000" b="1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</p:grpSp>
      <p:pic>
        <p:nvPicPr>
          <p:cNvPr id="50180" name="Picture 6">
            <a:extLst>
              <a:ext uri="{FF2B5EF4-FFF2-40B4-BE49-F238E27FC236}">
                <a16:creationId xmlns:a16="http://schemas.microsoft.com/office/drawing/2014/main" id="{68215C79-044C-334D-6EA9-A8FB351FA00E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0"/>
            <a:ext cx="7250112" cy="1643063"/>
          </a:xfrm>
          <a:prstGeom prst="rect">
            <a:avLst/>
          </a:prstGeom>
          <a:noFill/>
          <a:ln>
            <a:noFill/>
          </a:ln>
          <a:effectLst>
            <a:outerShdw dist="63499" dir="5400000" algn="ctr" rotWithShape="0">
              <a:schemeClr val="bg2">
                <a:alpha val="4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5" name="Rectangle 7">
            <a:extLst>
              <a:ext uri="{FF2B5EF4-FFF2-40B4-BE49-F238E27FC236}">
                <a16:creationId xmlns:a16="http://schemas.microsoft.com/office/drawing/2014/main" id="{C2953AC2-AE26-2362-31C2-BCC8C7351562}"/>
              </a:ext>
            </a:extLst>
          </p:cNvPr>
          <p:cNvSpPr>
            <a:spLocks/>
          </p:cNvSpPr>
          <p:nvPr/>
        </p:nvSpPr>
        <p:spPr bwMode="auto">
          <a:xfrm>
            <a:off x="611188" y="4625975"/>
            <a:ext cx="8064500" cy="2232025"/>
          </a:xfrm>
          <a:prstGeom prst="rect">
            <a:avLst/>
          </a:prstGeom>
          <a:solidFill>
            <a:srgbClr val="5D3779">
              <a:alpha val="70979"/>
            </a:srgbClr>
          </a:solidFill>
          <a:ln>
            <a:noFill/>
          </a:ln>
          <a:effectLst>
            <a:outerShdw dist="63499" dir="5400000" algn="ctr" rotWithShape="0">
              <a:schemeClr val="bg2">
                <a:alpha val="45000"/>
              </a:schemeClr>
            </a:outerShdw>
          </a:effectLst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6788" tIns="26788" rIns="26788" bIns="26788"/>
          <a:lstStyle>
            <a:lvl1pPr defTabSz="6429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6429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6429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6429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6429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6429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35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elvetica Neue" charset="0"/>
                <a:ea typeface="ヒラギノ角ゴ ProN W3" charset="-128"/>
                <a:cs typeface="+mn-cs"/>
                <a:sym typeface="Helvetica Neue" charset="0"/>
              </a:rPr>
              <a:t>Suitable for low-energy kaon physics:</a:t>
            </a:r>
          </a:p>
          <a:p>
            <a:pPr marL="0" marR="0" lvl="0" indent="0" algn="ctr" defTabSz="6429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35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elvetica Neue" charset="0"/>
                <a:ea typeface="ヒラギノ角ゴ ProN W3" charset="-128"/>
                <a:cs typeface="+mn-cs"/>
                <a:sym typeface="Helvetica Neue" charset="0"/>
              </a:rPr>
              <a:t>kaonic atoms</a:t>
            </a:r>
          </a:p>
          <a:p>
            <a:pPr marL="0" marR="0" lvl="0" indent="0" algn="ctr" defTabSz="6429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35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elvetica Neue" charset="0"/>
                <a:ea typeface="ヒラギノ角ゴ ProN W3" charset="-128"/>
                <a:cs typeface="+mn-cs"/>
                <a:sym typeface="Helvetica Neue" charset="0"/>
              </a:rPr>
              <a:t>Kaon-nucleons/nuclei interaction studies</a:t>
            </a:r>
          </a:p>
        </p:txBody>
      </p:sp>
      <p:sp>
        <p:nvSpPr>
          <p:cNvPr id="43016" name="Rectangle 8">
            <a:extLst>
              <a:ext uri="{FF2B5EF4-FFF2-40B4-BE49-F238E27FC236}">
                <a16:creationId xmlns:a16="http://schemas.microsoft.com/office/drawing/2014/main" id="{DAEA9F0C-7635-5A47-16E0-CC290361AFF3}"/>
              </a:ext>
            </a:extLst>
          </p:cNvPr>
          <p:cNvSpPr>
            <a:spLocks/>
          </p:cNvSpPr>
          <p:nvPr/>
        </p:nvSpPr>
        <p:spPr bwMode="auto">
          <a:xfrm>
            <a:off x="539750" y="2133600"/>
            <a:ext cx="8062913" cy="2303463"/>
          </a:xfrm>
          <a:prstGeom prst="rect">
            <a:avLst/>
          </a:prstGeom>
          <a:solidFill>
            <a:srgbClr val="347B78">
              <a:alpha val="70979"/>
            </a:srgbClr>
          </a:solidFill>
          <a:ln>
            <a:noFill/>
          </a:ln>
          <a:effectLst>
            <a:outerShdw dist="63499" dir="5400000" algn="ctr" rotWithShape="0">
              <a:schemeClr val="bg2">
                <a:alpha val="45000"/>
              </a:schemeClr>
            </a:outerShdw>
          </a:effectLst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6788" tIns="26788" rIns="26788" bIns="26788"/>
          <a:lstStyle>
            <a:lvl1pPr defTabSz="6429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6429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6429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6429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6429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642938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Pct val="124000"/>
              <a:buFontTx/>
              <a:buBlip>
                <a:blip r:embed="rId4"/>
              </a:buBlip>
              <a:tabLst/>
              <a:defRPr/>
            </a:pPr>
            <a:r>
              <a:rPr kumimoji="0" lang="en-US" altLang="ja-JP" sz="29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 charset="0"/>
                <a:ea typeface="ヒラギノ角ゴ ProN W3" charset="-128"/>
                <a:cs typeface="+mn-cs"/>
                <a:sym typeface="Helvetica Neue" charset="0"/>
              </a:rPr>
              <a:t> </a:t>
            </a:r>
            <a:r>
              <a:rPr kumimoji="0" lang="en-US" altLang="ja-JP" sz="2900" b="1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Helvetica Neue" charset="0"/>
                <a:ea typeface="ヒラギノ角ゴ ProN W3" charset="-128"/>
                <a:cs typeface="+mn-cs"/>
                <a:sym typeface="Helvetica Neue" charset="0"/>
              </a:rPr>
              <a:t>Φ → K</a:t>
            </a:r>
            <a:r>
              <a:rPr kumimoji="0" lang="en-US" altLang="ja-JP" sz="2900" b="1" i="0" u="none" strike="noStrike" kern="1200" cap="none" spc="0" normalizeH="0" baseline="3200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Helvetica Neue" charset="0"/>
                <a:ea typeface="ヒラギノ角ゴ ProN W3" charset="-128"/>
                <a:cs typeface="+mn-cs"/>
                <a:sym typeface="Helvetica Neue" charset="0"/>
              </a:rPr>
              <a:t>-</a:t>
            </a:r>
            <a:r>
              <a:rPr kumimoji="0" lang="en-US" altLang="ja-JP" sz="2900" b="1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Helvetica Neue" charset="0"/>
                <a:ea typeface="ヒラギノ角ゴ ProN W3" charset="-128"/>
                <a:cs typeface="+mn-cs"/>
                <a:sym typeface="Helvetica Neue" charset="0"/>
              </a:rPr>
              <a:t> K</a:t>
            </a:r>
            <a:r>
              <a:rPr kumimoji="0" lang="en-US" altLang="ja-JP" sz="2900" b="1" i="0" u="none" strike="noStrike" kern="1200" cap="none" spc="0" normalizeH="0" baseline="3200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Helvetica Neue" charset="0"/>
                <a:ea typeface="ヒラギノ角ゴ ProN W3" charset="-128"/>
                <a:cs typeface="+mn-cs"/>
                <a:sym typeface="Helvetica Neue" charset="0"/>
              </a:rPr>
              <a:t>+</a:t>
            </a:r>
            <a:r>
              <a:rPr kumimoji="0" lang="en-US" altLang="ja-JP" sz="2900" b="1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Helvetica Neue" charset="0"/>
                <a:ea typeface="ヒラギノ角ゴ ProN W3" charset="-128"/>
                <a:cs typeface="+mn-cs"/>
                <a:sym typeface="Helvetica Neue" charset="0"/>
              </a:rPr>
              <a:t> </a:t>
            </a:r>
            <a:r>
              <a:rPr kumimoji="0" lang="en-US" altLang="ja-JP" sz="2900" b="0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Helvetica Neue" charset="0"/>
                <a:ea typeface="ヒラギノ角ゴ ProN W3" charset="-128"/>
                <a:cs typeface="+mn-cs"/>
                <a:sym typeface="Helvetica Neue" charset="0"/>
              </a:rPr>
              <a:t>(49.1%)</a:t>
            </a:r>
          </a:p>
          <a:p>
            <a:pPr marL="0" marR="0" lvl="0" indent="0" algn="l" defTabSz="642938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Pct val="124000"/>
              <a:buFontTx/>
              <a:buBlip>
                <a:blip r:embed="rId4"/>
              </a:buBlip>
              <a:tabLst/>
              <a:defRPr/>
            </a:pPr>
            <a:r>
              <a:rPr kumimoji="0" lang="en-US" altLang="ja-JP" sz="2900" b="0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Helvetica Neue" charset="0"/>
                <a:ea typeface="ヒラギノ角ゴ ProN W3" charset="-128"/>
                <a:cs typeface="+mn-cs"/>
                <a:sym typeface="Helvetica Neue" charset="0"/>
              </a:rPr>
              <a:t> </a:t>
            </a:r>
            <a:r>
              <a:rPr kumimoji="0" lang="en-US" altLang="ja-JP" sz="2900" b="1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Helvetica Neue" charset="0"/>
                <a:ea typeface="ヒラギノ角ゴ ProN W3" charset="-128"/>
                <a:cs typeface="+mn-cs"/>
                <a:sym typeface="Helvetica Neue" charset="0"/>
              </a:rPr>
              <a:t>Monochromatic low-energy K</a:t>
            </a:r>
            <a:r>
              <a:rPr kumimoji="0" lang="en-US" altLang="ja-JP" sz="2900" b="1" i="0" u="none" strike="noStrike" kern="1200" cap="none" spc="0" normalizeH="0" baseline="3200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Helvetica Neue" charset="0"/>
                <a:ea typeface="ヒラギノ角ゴ ProN W3" charset="-128"/>
                <a:cs typeface="+mn-cs"/>
                <a:sym typeface="Helvetica Neue" charset="0"/>
              </a:rPr>
              <a:t>-</a:t>
            </a:r>
            <a:r>
              <a:rPr kumimoji="0" lang="en-US" altLang="ja-JP" sz="2900" b="1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Helvetica Neue" charset="0"/>
                <a:ea typeface="ヒラギノ角ゴ ProN W3" charset="-128"/>
                <a:cs typeface="+mn-cs"/>
                <a:sym typeface="Helvetica Neue" charset="0"/>
              </a:rPr>
              <a:t> </a:t>
            </a:r>
            <a:r>
              <a:rPr kumimoji="0" lang="en-US" altLang="ja-JP" sz="2900" b="0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Helvetica Neue" charset="0"/>
                <a:ea typeface="ヒラギノ角ゴ ProN W3" charset="-128"/>
                <a:cs typeface="+mn-cs"/>
                <a:sym typeface="Helvetica Neue" charset="0"/>
              </a:rPr>
              <a:t>(~127MeV/c)</a:t>
            </a:r>
            <a:endParaRPr kumimoji="0" lang="en-US" altLang="ja-JP" sz="2900" b="1" i="0" u="none" strike="noStrike" kern="1200" cap="none" spc="0" normalizeH="0" baseline="0" noProof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Helvetica Neue" charset="0"/>
              <a:ea typeface="ヒラギノ角ゴ ProN W3" charset="-128"/>
              <a:cs typeface="+mn-cs"/>
              <a:sym typeface="Helvetica Neue" charset="0"/>
            </a:endParaRPr>
          </a:p>
          <a:p>
            <a:pPr marL="0" marR="0" lvl="0" indent="0" algn="l" defTabSz="642938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Pct val="124000"/>
              <a:buFontTx/>
              <a:buChar char="•"/>
              <a:tabLst/>
              <a:defRPr/>
            </a:pPr>
            <a:r>
              <a:rPr kumimoji="0" lang="en-US" altLang="ja-JP" sz="2900" b="1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Helvetica Neue" charset="0"/>
                <a:ea typeface="ヒラギノ角ゴ ProN W3" charset="-128"/>
                <a:cs typeface="+mn-cs"/>
                <a:sym typeface="Helvetica Neue" charset="0"/>
              </a:rPr>
              <a:t> Less hadronic background due to the beam</a:t>
            </a:r>
          </a:p>
          <a:p>
            <a:pPr marL="0" marR="0" lvl="0" indent="0" algn="l" defTabSz="642938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500" b="0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Helvetica Neue" charset="0"/>
                <a:ea typeface="ヒラギノ角ゴ ProN W3" charset="-128"/>
                <a:cs typeface="+mn-cs"/>
                <a:sym typeface="Helvetica Neue" charset="0"/>
              </a:rPr>
              <a:t>  ( compare to hadron beam line : e.g. KEK /JPARC)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5" grpId="0" animBg="1" autoUpdateAnimBg="0"/>
      <p:bldP spid="43016" grpId="0" animBg="1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1">
            <a:extLst>
              <a:ext uri="{FF2B5EF4-FFF2-40B4-BE49-F238E27FC236}">
                <a16:creationId xmlns:a16="http://schemas.microsoft.com/office/drawing/2014/main" id="{51307875-5CB8-0A15-7915-0E032A25D6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865188"/>
            <a:ext cx="9151938" cy="5942012"/>
          </a:xfrm>
          <a:prstGeom prst="rect">
            <a:avLst/>
          </a:prstGeom>
          <a:noFill/>
          <a:ln>
            <a:noFill/>
          </a:ln>
          <a:effectLst>
            <a:outerShdw dist="12699" dir="5400000" algn="ctr" rotWithShape="0">
              <a:schemeClr val="bg2">
                <a:alpha val="37999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3" name="Text Box 2">
            <a:extLst>
              <a:ext uri="{FF2B5EF4-FFF2-40B4-BE49-F238E27FC236}">
                <a16:creationId xmlns:a16="http://schemas.microsoft.com/office/drawing/2014/main" id="{D3C1A4E6-0AA8-16CB-D83F-A2BD2B0973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12175" y="6494463"/>
            <a:ext cx="207963" cy="2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4291" tIns="32146" rIns="64291" bIns="32146"/>
          <a:lstStyle>
            <a:lvl1pPr defTabSz="6429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6429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6429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6429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6429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642938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019E97-AF62-4EBC-A1C8-E6A00BE1D662}" type="slidenum">
              <a:rPr kumimoji="0" lang="en-US" altLang="ja-JP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ヒラギノ角ゴ ProN W3" charset="-128"/>
                <a:cs typeface="+mn-cs"/>
                <a:sym typeface="Calibri" panose="020F0502020204030204" pitchFamily="34" charset="0"/>
              </a:rPr>
              <a:pPr marL="0" marR="0" lvl="0" indent="0" algn="r" defTabSz="642938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altLang="ja-JP" sz="11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ヒラギノ角ゴ ProN W3" charset="-128"/>
              <a:cs typeface="+mn-cs"/>
              <a:sym typeface="Calibri" panose="020F0502020204030204" pitchFamily="34" charset="0"/>
            </a:endParaRPr>
          </a:p>
        </p:txBody>
      </p:sp>
      <p:grpSp>
        <p:nvGrpSpPr>
          <p:cNvPr id="51204" name="Group 3">
            <a:extLst>
              <a:ext uri="{FF2B5EF4-FFF2-40B4-BE49-F238E27FC236}">
                <a16:creationId xmlns:a16="http://schemas.microsoft.com/office/drawing/2014/main" id="{5151FBB1-F6DA-03F9-A3A6-B315E996C6ED}"/>
              </a:ext>
            </a:extLst>
          </p:cNvPr>
          <p:cNvGrpSpPr>
            <a:grpSpLocks/>
          </p:cNvGrpSpPr>
          <p:nvPr/>
        </p:nvGrpSpPr>
        <p:grpSpPr bwMode="auto">
          <a:xfrm>
            <a:off x="0" y="5929313"/>
            <a:ext cx="700088" cy="901700"/>
            <a:chOff x="0" y="0"/>
            <a:chExt cx="627" cy="808"/>
          </a:xfrm>
        </p:grpSpPr>
        <p:grpSp>
          <p:nvGrpSpPr>
            <p:cNvPr id="51247" name="Group 4">
              <a:extLst>
                <a:ext uri="{FF2B5EF4-FFF2-40B4-BE49-F238E27FC236}">
                  <a16:creationId xmlns:a16="http://schemas.microsoft.com/office/drawing/2014/main" id="{404922FE-7960-A33A-A911-AC58D8B4DD5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4" y="104"/>
              <a:ext cx="400" cy="496"/>
              <a:chOff x="0" y="0"/>
              <a:chExt cx="400" cy="496"/>
            </a:xfrm>
          </p:grpSpPr>
          <p:sp>
            <p:nvSpPr>
              <p:cNvPr id="51251" name="Line 5">
                <a:extLst>
                  <a:ext uri="{FF2B5EF4-FFF2-40B4-BE49-F238E27FC236}">
                    <a16:creationId xmlns:a16="http://schemas.microsoft.com/office/drawing/2014/main" id="{A74B8196-AF55-85E4-BA32-D5A40086A4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" y="0"/>
                <a:ext cx="0" cy="432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miter lim="800000"/>
                <a:headEnd type="stealth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+mn-ea"/>
                  <a:cs typeface="+mn-cs"/>
                </a:endParaRPr>
              </a:p>
            </p:txBody>
          </p:sp>
          <p:sp>
            <p:nvSpPr>
              <p:cNvPr id="51252" name="Line 6">
                <a:extLst>
                  <a:ext uri="{FF2B5EF4-FFF2-40B4-BE49-F238E27FC236}">
                    <a16:creationId xmlns:a16="http://schemas.microsoft.com/office/drawing/2014/main" id="{46F3157C-754B-B1A3-47A5-2556D6A95E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0800000">
                <a:off x="24" y="424"/>
                <a:ext cx="376" cy="72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miter lim="800000"/>
                <a:headEnd type="stealth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+mn-ea"/>
                  <a:cs typeface="+mn-cs"/>
                </a:endParaRPr>
              </a:p>
            </p:txBody>
          </p:sp>
          <p:sp>
            <p:nvSpPr>
              <p:cNvPr id="51253" name="Line 7">
                <a:extLst>
                  <a:ext uri="{FF2B5EF4-FFF2-40B4-BE49-F238E27FC236}">
                    <a16:creationId xmlns:a16="http://schemas.microsoft.com/office/drawing/2014/main" id="{3C8AE8BD-2433-C2B0-A6CC-62F9D7BE40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0" y="192"/>
                <a:ext cx="296" cy="224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miter lim="800000"/>
                <a:headEnd type="stealth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+mn-ea"/>
                  <a:cs typeface="+mn-cs"/>
                </a:endParaRPr>
              </a:p>
            </p:txBody>
          </p:sp>
        </p:grpSp>
        <p:sp>
          <p:nvSpPr>
            <p:cNvPr id="51248" name="Rectangle 8">
              <a:extLst>
                <a:ext uri="{FF2B5EF4-FFF2-40B4-BE49-F238E27FC236}">
                  <a16:creationId xmlns:a16="http://schemas.microsoft.com/office/drawing/2014/main" id="{F765B8CA-EBE4-1F80-E26F-708DD1DB59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" y="96"/>
              <a:ext cx="139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6788" tIns="26788" rIns="26788" bIns="26788">
              <a:spAutoFit/>
            </a:bodyPr>
            <a:lstStyle>
              <a:lvl1pPr defTabSz="642938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642938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642938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642938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642938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6429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6429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6429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6429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algn="l" defTabSz="642938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7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ヒラギノ角ゴ ProN W3" charset="-128"/>
                  <a:cs typeface="+mn-cs"/>
                  <a:sym typeface="Calibri" panose="020F0502020204030204" pitchFamily="34" charset="0"/>
                </a:rPr>
                <a:t>x</a:t>
              </a:r>
            </a:p>
          </p:txBody>
        </p:sp>
        <p:sp>
          <p:nvSpPr>
            <p:cNvPr id="51249" name="Rectangle 9">
              <a:extLst>
                <a:ext uri="{FF2B5EF4-FFF2-40B4-BE49-F238E27FC236}">
                  <a16:creationId xmlns:a16="http://schemas.microsoft.com/office/drawing/2014/main" id="{19BB8F90-A491-2418-4C7D-DA88AA49CEF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142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6788" tIns="26788" rIns="26788" bIns="26788">
              <a:spAutoFit/>
            </a:bodyPr>
            <a:lstStyle>
              <a:lvl1pPr defTabSz="642938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642938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642938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642938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642938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6429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6429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6429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6429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algn="l" defTabSz="642938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7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ヒラギノ角ゴ ProN W3" charset="-128"/>
                  <a:cs typeface="+mn-cs"/>
                  <a:sym typeface="Calibri" panose="020F0502020204030204" pitchFamily="34" charset="0"/>
                </a:rPr>
                <a:t>y</a:t>
              </a:r>
            </a:p>
          </p:txBody>
        </p:sp>
        <p:sp>
          <p:nvSpPr>
            <p:cNvPr id="51250" name="Rectangle 10">
              <a:extLst>
                <a:ext uri="{FF2B5EF4-FFF2-40B4-BE49-F238E27FC236}">
                  <a16:creationId xmlns:a16="http://schemas.microsoft.com/office/drawing/2014/main" id="{CB7BB140-1F1D-6FFE-C77C-9F62269059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" y="528"/>
              <a:ext cx="131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6788" tIns="26788" rIns="26788" bIns="26788">
              <a:spAutoFit/>
            </a:bodyPr>
            <a:lstStyle>
              <a:lvl1pPr defTabSz="642938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642938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642938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642938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642938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6429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6429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6429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6429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algn="l" defTabSz="642938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7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ヒラギノ角ゴ ProN W3" charset="-128"/>
                  <a:cs typeface="+mn-cs"/>
                  <a:sym typeface="Calibri" panose="020F0502020204030204" pitchFamily="34" charset="0"/>
                </a:rPr>
                <a:t>z</a:t>
              </a:r>
            </a:p>
          </p:txBody>
        </p:sp>
      </p:grpSp>
      <p:grpSp>
        <p:nvGrpSpPr>
          <p:cNvPr id="4" name="Group 11">
            <a:extLst>
              <a:ext uri="{FF2B5EF4-FFF2-40B4-BE49-F238E27FC236}">
                <a16:creationId xmlns:a16="http://schemas.microsoft.com/office/drawing/2014/main" id="{D69F9E64-CF3E-7157-3DF9-1EB3151F4292}"/>
              </a:ext>
            </a:extLst>
          </p:cNvPr>
          <p:cNvGrpSpPr>
            <a:grpSpLocks/>
          </p:cNvGrpSpPr>
          <p:nvPr/>
        </p:nvGrpSpPr>
        <p:grpSpPr bwMode="auto">
          <a:xfrm>
            <a:off x="2581275" y="1169988"/>
            <a:ext cx="3267075" cy="3125787"/>
            <a:chOff x="0" y="0"/>
            <a:chExt cx="2928" cy="2800"/>
          </a:xfrm>
        </p:grpSpPr>
        <p:sp>
          <p:nvSpPr>
            <p:cNvPr id="51245" name="AutoShape 12">
              <a:extLst>
                <a:ext uri="{FF2B5EF4-FFF2-40B4-BE49-F238E27FC236}">
                  <a16:creationId xmlns:a16="http://schemas.microsoft.com/office/drawing/2014/main" id="{0977F467-3002-78DB-B0B0-3242694E506A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2928" cy="2800"/>
            </a:xfrm>
            <a:prstGeom prst="roundRect">
              <a:avLst>
                <a:gd name="adj" fmla="val 4282"/>
              </a:avLst>
            </a:prstGeom>
            <a:solidFill>
              <a:schemeClr val="accent1"/>
            </a:solidFill>
            <a:ln>
              <a:noFill/>
            </a:ln>
            <a:effectLst>
              <a:outerShdw dist="114299" dir="5400000" algn="ctr" rotWithShape="0">
                <a:schemeClr val="bg2">
                  <a:alpha val="37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defTabSz="642938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642938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642938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642938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642938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6429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6429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6429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6429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algn="ctr" defTabSz="642938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Neue" charset="0"/>
                <a:ea typeface="ヒラギノ角ゴ ProN W3" charset="-128"/>
                <a:cs typeface="+mn-cs"/>
                <a:sym typeface="Helvetica Neue" charset="0"/>
              </a:endParaRPr>
            </a:p>
          </p:txBody>
        </p:sp>
        <p:pic>
          <p:nvPicPr>
            <p:cNvPr id="51246" name="Picture 13">
              <a:extLst>
                <a:ext uri="{FF2B5EF4-FFF2-40B4-BE49-F238E27FC236}">
                  <a16:creationId xmlns:a16="http://schemas.microsoft.com/office/drawing/2014/main" id="{0238455F-6832-6BE0-D8E6-6F9EE77C712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" y="216"/>
              <a:ext cx="2426" cy="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1206" name="Rectangle 14">
            <a:extLst>
              <a:ext uri="{FF2B5EF4-FFF2-40B4-BE49-F238E27FC236}">
                <a16:creationId xmlns:a16="http://schemas.microsoft.com/office/drawing/2014/main" id="{FF8B2703-ED68-2DB9-EA08-D2357F0CF9EF}"/>
              </a:ext>
            </a:extLst>
          </p:cNvPr>
          <p:cNvSpPr>
            <a:spLocks/>
          </p:cNvSpPr>
          <p:nvPr/>
        </p:nvSpPr>
        <p:spPr bwMode="auto">
          <a:xfrm>
            <a:off x="1231900" y="211138"/>
            <a:ext cx="66802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6788" tIns="26788" rIns="26788" bIns="26788"/>
          <a:lstStyle>
            <a:lvl1pPr defTabSz="6429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6429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6429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6429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6429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642938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3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 charset="0"/>
                <a:ea typeface="ヒラギノ角ゴ ProN W3" charset="-128"/>
                <a:cs typeface="+mn-cs"/>
                <a:sym typeface="Helvetica Neue" charset="0"/>
              </a:rPr>
              <a:t>SIDDHARTA overview</a:t>
            </a:r>
          </a:p>
        </p:txBody>
      </p:sp>
      <p:grpSp>
        <p:nvGrpSpPr>
          <p:cNvPr id="5" name="Group 15">
            <a:extLst>
              <a:ext uri="{FF2B5EF4-FFF2-40B4-BE49-F238E27FC236}">
                <a16:creationId xmlns:a16="http://schemas.microsoft.com/office/drawing/2014/main" id="{CA9A1267-E50A-6C33-5A79-AC05CC7E42D2}"/>
              </a:ext>
            </a:extLst>
          </p:cNvPr>
          <p:cNvGrpSpPr>
            <a:grpSpLocks/>
          </p:cNvGrpSpPr>
          <p:nvPr/>
        </p:nvGrpSpPr>
        <p:grpSpPr bwMode="auto">
          <a:xfrm>
            <a:off x="258763" y="4268788"/>
            <a:ext cx="3455987" cy="1089025"/>
            <a:chOff x="0" y="0"/>
            <a:chExt cx="3095" cy="976"/>
          </a:xfrm>
        </p:grpSpPr>
        <p:sp>
          <p:nvSpPr>
            <p:cNvPr id="51240" name="Line 16">
              <a:extLst>
                <a:ext uri="{FF2B5EF4-FFF2-40B4-BE49-F238E27FC236}">
                  <a16:creationId xmlns:a16="http://schemas.microsoft.com/office/drawing/2014/main" id="{5509BFE7-5C34-874A-4F02-960685ED4202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0" y="159"/>
              <a:ext cx="3095" cy="385"/>
            </a:xfrm>
            <a:prstGeom prst="line">
              <a:avLst/>
            </a:prstGeom>
            <a:noFill/>
            <a:ln w="114300">
              <a:solidFill>
                <a:srgbClr val="FFFF00"/>
              </a:solidFill>
              <a:miter lim="800000"/>
              <a:headEnd type="stealth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grpSp>
          <p:nvGrpSpPr>
            <p:cNvPr id="51241" name="Group 17">
              <a:extLst>
                <a:ext uri="{FF2B5EF4-FFF2-40B4-BE49-F238E27FC236}">
                  <a16:creationId xmlns:a16="http://schemas.microsoft.com/office/drawing/2014/main" id="{9C76075B-DB33-199D-50F6-418A3835C80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39" y="0"/>
              <a:ext cx="560" cy="607"/>
              <a:chOff x="0" y="0"/>
              <a:chExt cx="560" cy="607"/>
            </a:xfrm>
          </p:grpSpPr>
          <p:sp>
            <p:nvSpPr>
              <p:cNvPr id="51243" name="Oval 18">
                <a:extLst>
                  <a:ext uri="{FF2B5EF4-FFF2-40B4-BE49-F238E27FC236}">
                    <a16:creationId xmlns:a16="http://schemas.microsoft.com/office/drawing/2014/main" id="{BDFA38C7-4828-BC0F-2D0C-80F55A60DD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47"/>
                <a:ext cx="560" cy="560"/>
              </a:xfrm>
              <a:prstGeom prst="ellipse">
                <a:avLst/>
              </a:prstGeom>
              <a:gradFill rotWithShape="0">
                <a:gsLst>
                  <a:gs pos="0">
                    <a:srgbClr val="FFFFFF"/>
                  </a:gs>
                  <a:gs pos="34196">
                    <a:srgbClr val="7FBF7F"/>
                  </a:gs>
                  <a:gs pos="100000">
                    <a:srgbClr val="008000"/>
                  </a:gs>
                </a:gsLst>
                <a:path path="rect">
                  <a:fillToRect l="17142" t="18570" r="82858" b="8143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defTabSz="642938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defTabSz="642938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defTabSz="642938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defTabSz="642938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defTabSz="642938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defTabSz="642938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defTabSz="642938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defTabSz="642938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defTabSz="642938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marL="0" marR="0" lvl="0" indent="0" algn="ctr" defTabSz="642938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3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elvetica Neue" charset="0"/>
                  <a:ea typeface="ヒラギノ角ゴ ProN W3" charset="-128"/>
                  <a:cs typeface="+mn-cs"/>
                  <a:sym typeface="Helvetica Neue" charset="0"/>
                </a:endParaRPr>
              </a:p>
            </p:txBody>
          </p:sp>
          <p:sp>
            <p:nvSpPr>
              <p:cNvPr id="51244" name="Rectangle 19">
                <a:extLst>
                  <a:ext uri="{FF2B5EF4-FFF2-40B4-BE49-F238E27FC236}">
                    <a16:creationId xmlns:a16="http://schemas.microsoft.com/office/drawing/2014/main" id="{A0146835-2745-6EA9-06CF-0A57C288FAA0}"/>
                  </a:ext>
                </a:extLst>
              </p:cNvPr>
              <p:cNvSpPr>
                <a:spLocks/>
              </p:cNvSpPr>
              <p:nvPr/>
            </p:nvSpPr>
            <p:spPr bwMode="auto">
              <a:xfrm rot="58436">
                <a:off x="90" y="3"/>
                <a:ext cx="431" cy="5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defTabSz="642938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defTabSz="642938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defTabSz="642938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defTabSz="642938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defTabSz="642938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defTabSz="642938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defTabSz="642938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defTabSz="642938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defTabSz="642938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marL="0" marR="0" lvl="0" indent="0" algn="ctr" defTabSz="642938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37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elvetica Neue" charset="0"/>
                    <a:ea typeface="ヒラギノ角ゴ ProN W3" charset="-128"/>
                    <a:cs typeface="+mn-cs"/>
                    <a:sym typeface="Helvetica Neue" charset="0"/>
                  </a:rPr>
                  <a:t>e</a:t>
                </a:r>
                <a:r>
                  <a:rPr kumimoji="0" lang="en-US" altLang="ja-JP" sz="3700" b="0" i="0" u="none" strike="noStrike" kern="1200" cap="none" spc="0" normalizeH="0" baseline="32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elvetica Neue" charset="0"/>
                    <a:ea typeface="ヒラギノ角ゴ ProN W3" charset="-128"/>
                    <a:cs typeface="+mn-cs"/>
                    <a:sym typeface="Helvetica Neue" charset="0"/>
                  </a:rPr>
                  <a:t>-</a:t>
                </a:r>
              </a:p>
            </p:txBody>
          </p:sp>
        </p:grpSp>
        <p:sp>
          <p:nvSpPr>
            <p:cNvPr id="48148" name="AutoShape 20">
              <a:extLst>
                <a:ext uri="{FF2B5EF4-FFF2-40B4-BE49-F238E27FC236}">
                  <a16:creationId xmlns:a16="http://schemas.microsoft.com/office/drawing/2014/main" id="{8585112F-3817-0F0F-47AA-58B9FA1471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" y="640"/>
              <a:ext cx="1769" cy="336"/>
            </a:xfrm>
            <a:prstGeom prst="roundRect">
              <a:avLst>
                <a:gd name="adj" fmla="val 35713"/>
              </a:avLst>
            </a:prstGeom>
            <a:solidFill>
              <a:srgbClr val="000000">
                <a:alpha val="79999"/>
              </a:srgbClr>
            </a:solidFill>
            <a:ln w="25400" cap="flat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b"/>
            <a:lstStyle/>
            <a:p>
              <a:pPr marL="0" marR="0" lvl="0" indent="0" algn="ctr" defTabSz="64293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22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808080"/>
                    </a:outerShdw>
                  </a:effectLst>
                  <a:uLnTx/>
                  <a:uFillTx/>
                  <a:latin typeface="ヒラギノ角ゴ Pro W6" charset="-128"/>
                  <a:ea typeface="ヒラギノ角ゴ Pro W6" charset="-128"/>
                  <a:cs typeface="+mn-cs"/>
                  <a:sym typeface="ヒラギノ角ゴ Pro W6" charset="-128"/>
                </a:rPr>
                <a:t>510 MeV/c</a:t>
              </a:r>
            </a:p>
          </p:txBody>
        </p:sp>
      </p:grpSp>
      <p:grpSp>
        <p:nvGrpSpPr>
          <p:cNvPr id="7" name="Group 21">
            <a:extLst>
              <a:ext uri="{FF2B5EF4-FFF2-40B4-BE49-F238E27FC236}">
                <a16:creationId xmlns:a16="http://schemas.microsoft.com/office/drawing/2014/main" id="{89114159-ABEA-194B-D7CE-C1357686E7DF}"/>
              </a:ext>
            </a:extLst>
          </p:cNvPr>
          <p:cNvGrpSpPr>
            <a:grpSpLocks/>
          </p:cNvGrpSpPr>
          <p:nvPr/>
        </p:nvGrpSpPr>
        <p:grpSpPr bwMode="auto">
          <a:xfrm>
            <a:off x="4429125" y="4946650"/>
            <a:ext cx="4286250" cy="1206500"/>
            <a:chOff x="0" y="0"/>
            <a:chExt cx="3840" cy="1080"/>
          </a:xfrm>
        </p:grpSpPr>
        <p:sp>
          <p:nvSpPr>
            <p:cNvPr id="51235" name="Line 22">
              <a:extLst>
                <a:ext uri="{FF2B5EF4-FFF2-40B4-BE49-F238E27FC236}">
                  <a16:creationId xmlns:a16="http://schemas.microsoft.com/office/drawing/2014/main" id="{D56F365C-AF0C-0DC9-D142-F8AB23C85C2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0" y="0"/>
              <a:ext cx="3840" cy="831"/>
            </a:xfrm>
            <a:prstGeom prst="line">
              <a:avLst/>
            </a:prstGeom>
            <a:noFill/>
            <a:ln w="114300">
              <a:solidFill>
                <a:srgbClr val="FFFF00"/>
              </a:solidFill>
              <a:miter lim="800000"/>
              <a:headEnd type="stealth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grpSp>
          <p:nvGrpSpPr>
            <p:cNvPr id="51236" name="Group 23">
              <a:extLst>
                <a:ext uri="{FF2B5EF4-FFF2-40B4-BE49-F238E27FC236}">
                  <a16:creationId xmlns:a16="http://schemas.microsoft.com/office/drawing/2014/main" id="{A6FE84CE-3FAE-E9C0-481D-8CAFB74241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72" y="95"/>
              <a:ext cx="560" cy="609"/>
              <a:chOff x="0" y="0"/>
              <a:chExt cx="560" cy="608"/>
            </a:xfrm>
          </p:grpSpPr>
          <p:sp>
            <p:nvSpPr>
              <p:cNvPr id="51238" name="Oval 24">
                <a:extLst>
                  <a:ext uri="{FF2B5EF4-FFF2-40B4-BE49-F238E27FC236}">
                    <a16:creationId xmlns:a16="http://schemas.microsoft.com/office/drawing/2014/main" id="{FD2D0128-44F3-54F1-ABDD-07CB34A9A0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48"/>
                <a:ext cx="560" cy="560"/>
              </a:xfrm>
              <a:prstGeom prst="ellipse">
                <a:avLst/>
              </a:prstGeom>
              <a:gradFill rotWithShape="0">
                <a:gsLst>
                  <a:gs pos="0">
                    <a:srgbClr val="FFFFFF"/>
                  </a:gs>
                  <a:gs pos="34196">
                    <a:srgbClr val="7FBF7F"/>
                  </a:gs>
                  <a:gs pos="100000">
                    <a:srgbClr val="008000"/>
                  </a:gs>
                </a:gsLst>
                <a:path path="rect">
                  <a:fillToRect l="17142" t="18570" r="82858" b="8143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defTabSz="642938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defTabSz="642938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defTabSz="642938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defTabSz="642938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defTabSz="642938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defTabSz="642938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defTabSz="642938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defTabSz="642938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defTabSz="642938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marL="0" marR="0" lvl="0" indent="0" algn="ctr" defTabSz="642938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3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elvetica Neue" charset="0"/>
                  <a:ea typeface="ヒラギノ角ゴ ProN W3" charset="-128"/>
                  <a:cs typeface="+mn-cs"/>
                  <a:sym typeface="Helvetica Neue" charset="0"/>
                </a:endParaRPr>
              </a:p>
            </p:txBody>
          </p:sp>
          <p:sp>
            <p:nvSpPr>
              <p:cNvPr id="51239" name="Rectangle 25">
                <a:extLst>
                  <a:ext uri="{FF2B5EF4-FFF2-40B4-BE49-F238E27FC236}">
                    <a16:creationId xmlns:a16="http://schemas.microsoft.com/office/drawing/2014/main" id="{ED026676-5E51-205B-070B-9163C35994EC}"/>
                  </a:ext>
                </a:extLst>
              </p:cNvPr>
              <p:cNvSpPr>
                <a:spLocks/>
              </p:cNvSpPr>
              <p:nvPr/>
            </p:nvSpPr>
            <p:spPr bwMode="auto">
              <a:xfrm rot="58436">
                <a:off x="63" y="4"/>
                <a:ext cx="485" cy="5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defTabSz="642938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defTabSz="642938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defTabSz="642938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defTabSz="642938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defTabSz="642938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defTabSz="642938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defTabSz="642938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defTabSz="642938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defTabSz="642938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marL="0" marR="0" lvl="0" indent="0" algn="ctr" defTabSz="642938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37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elvetica Neue" charset="0"/>
                    <a:ea typeface="ヒラギノ角ゴ ProN W3" charset="-128"/>
                    <a:cs typeface="+mn-cs"/>
                    <a:sym typeface="Helvetica Neue" charset="0"/>
                  </a:rPr>
                  <a:t>e</a:t>
                </a:r>
                <a:r>
                  <a:rPr kumimoji="0" lang="en-US" altLang="ja-JP" sz="3700" b="0" i="0" u="none" strike="noStrike" kern="1200" cap="none" spc="0" normalizeH="0" baseline="32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elvetica Neue" charset="0"/>
                    <a:ea typeface="ヒラギノ角ゴ ProN W3" charset="-128"/>
                    <a:cs typeface="+mn-cs"/>
                    <a:sym typeface="Helvetica Neue" charset="0"/>
                  </a:rPr>
                  <a:t>+</a:t>
                </a:r>
              </a:p>
            </p:txBody>
          </p:sp>
        </p:grpSp>
        <p:sp>
          <p:nvSpPr>
            <p:cNvPr id="48154" name="AutoShape 26">
              <a:extLst>
                <a:ext uri="{FF2B5EF4-FFF2-40B4-BE49-F238E27FC236}">
                  <a16:creationId xmlns:a16="http://schemas.microsoft.com/office/drawing/2014/main" id="{FA92D5AF-100E-73D3-0A43-682DA73ADC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4" y="745"/>
              <a:ext cx="1768" cy="335"/>
            </a:xfrm>
            <a:prstGeom prst="roundRect">
              <a:avLst>
                <a:gd name="adj" fmla="val 35713"/>
              </a:avLst>
            </a:prstGeom>
            <a:solidFill>
              <a:srgbClr val="000000">
                <a:alpha val="79999"/>
              </a:srgbClr>
            </a:solidFill>
            <a:ln w="25400" cap="flat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b"/>
            <a:lstStyle/>
            <a:p>
              <a:pPr marL="0" marR="0" lvl="0" indent="0" algn="ctr" defTabSz="64293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22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808080"/>
                    </a:outerShdw>
                  </a:effectLst>
                  <a:uLnTx/>
                  <a:uFillTx/>
                  <a:latin typeface="ヒラギノ角ゴ Pro W6" charset="-128"/>
                  <a:ea typeface="ヒラギノ角ゴ Pro W6" charset="-128"/>
                  <a:cs typeface="+mn-cs"/>
                  <a:sym typeface="ヒラギノ角ゴ Pro W6" charset="-128"/>
                </a:rPr>
                <a:t>510 MeV/c</a:t>
              </a:r>
            </a:p>
          </p:txBody>
        </p:sp>
      </p:grpSp>
      <p:sp>
        <p:nvSpPr>
          <p:cNvPr id="48155" name="AutoShape 27">
            <a:extLst>
              <a:ext uri="{FF2B5EF4-FFF2-40B4-BE49-F238E27FC236}">
                <a16:creationId xmlns:a16="http://schemas.microsoft.com/office/drawing/2014/main" id="{105D6BFC-079D-879F-D654-363BBBDA3C6C}"/>
              </a:ext>
            </a:extLst>
          </p:cNvPr>
          <p:cNvSpPr>
            <a:spLocks/>
          </p:cNvSpPr>
          <p:nvPr/>
        </p:nvSpPr>
        <p:spPr bwMode="auto">
          <a:xfrm>
            <a:off x="2036763" y="5473700"/>
            <a:ext cx="1909762" cy="777875"/>
          </a:xfrm>
          <a:prstGeom prst="roundRect">
            <a:avLst>
              <a:gd name="adj" fmla="val 17241"/>
            </a:avLst>
          </a:prstGeom>
          <a:solidFill>
            <a:srgbClr val="000000">
              <a:alpha val="79999"/>
            </a:srgbClr>
          </a:solidFill>
          <a:ln w="25400" cap="flat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b"/>
          <a:lstStyle/>
          <a:p>
            <a:pPr marL="0" marR="0" lvl="0" indent="0" algn="ctr" defTabSz="6429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  <a:uLnTx/>
                <a:uFillTx/>
                <a:latin typeface="Helvetica Neue" charset="0"/>
                <a:ea typeface="ヒラギノ角ゴ ProN W3" charset="-128"/>
                <a:cs typeface="+mn-cs"/>
                <a:sym typeface="Helvetica Neue" charset="0"/>
              </a:rPr>
              <a:t>127 MeV/</a:t>
            </a:r>
            <a:r>
              <a:rPr kumimoji="0" lang="en-US" altLang="ja-JP" sz="2200" b="0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  <a:uLnTx/>
                <a:uFillTx/>
                <a:latin typeface="Helvetica Neue" charset="0"/>
                <a:ea typeface="ヒラギノ角ゴ ProN W3" charset="-128"/>
                <a:cs typeface="+mn-cs"/>
                <a:sym typeface="Helvetica Neue" charset="0"/>
              </a:rPr>
              <a:t>c</a:t>
            </a:r>
            <a:endParaRPr kumimoji="0" lang="en-US" altLang="ja-JP" sz="2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808080"/>
                </a:outerShdw>
              </a:effectLst>
              <a:uLnTx/>
              <a:uFillTx/>
              <a:latin typeface="Helvetica Neue" charset="0"/>
              <a:ea typeface="ヒラギノ角ゴ ProN W3" charset="-128"/>
              <a:cs typeface="+mn-cs"/>
              <a:sym typeface="Helvetica Neue" charset="0"/>
            </a:endParaRPr>
          </a:p>
          <a:p>
            <a:pPr marL="0" marR="0" lvl="0" indent="0" algn="ctr" defTabSz="6429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  <a:uLnTx/>
                <a:uFillTx/>
                <a:latin typeface="Helvetica Neue" charset="0"/>
                <a:ea typeface="ヒラギノ角ゴ ProN W3" charset="-128"/>
                <a:cs typeface="+mn-cs"/>
                <a:sym typeface="Helvetica Neue" charset="0"/>
              </a:rPr>
              <a:t>Δ</a:t>
            </a:r>
            <a:r>
              <a:rPr kumimoji="0" lang="en-US" altLang="ja-JP" sz="2200" b="0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  <a:uLnTx/>
                <a:uFillTx/>
                <a:latin typeface="Helvetica Neue" charset="0"/>
                <a:ea typeface="ヒラギノ角ゴ ProN W3" charset="-128"/>
                <a:cs typeface="+mn-cs"/>
                <a:sym typeface="Helvetica Neue" charset="0"/>
              </a:rPr>
              <a:t>p</a:t>
            </a:r>
            <a:r>
              <a:rPr kumimoji="0" lang="en-US" altLang="ja-JP" sz="2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  <a:uLnTx/>
                <a:uFillTx/>
                <a:latin typeface="Helvetica Neue" charset="0"/>
                <a:ea typeface="ヒラギノ角ゴ ProN W3" charset="-128"/>
                <a:cs typeface="+mn-cs"/>
                <a:sym typeface="Helvetica Neue" charset="0"/>
              </a:rPr>
              <a:t>/</a:t>
            </a:r>
            <a:r>
              <a:rPr kumimoji="0" lang="en-US" altLang="ja-JP" sz="2200" b="0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  <a:uLnTx/>
                <a:uFillTx/>
                <a:latin typeface="Helvetica Neue" charset="0"/>
                <a:ea typeface="ヒラギノ角ゴ ProN W3" charset="-128"/>
                <a:cs typeface="+mn-cs"/>
                <a:sym typeface="Helvetica Neue" charset="0"/>
              </a:rPr>
              <a:t>p</a:t>
            </a:r>
            <a:r>
              <a:rPr kumimoji="0" lang="en-US" altLang="ja-JP" sz="2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  <a:uLnTx/>
                <a:uFillTx/>
                <a:latin typeface="Helvetica Neue" charset="0"/>
                <a:ea typeface="ヒラギノ角ゴ ProN W3" charset="-128"/>
                <a:cs typeface="+mn-cs"/>
                <a:sym typeface="Helvetica Neue" charset="0"/>
              </a:rPr>
              <a:t>=0.1%</a:t>
            </a:r>
          </a:p>
        </p:txBody>
      </p:sp>
      <p:grpSp>
        <p:nvGrpSpPr>
          <p:cNvPr id="9" name="Group 28">
            <a:extLst>
              <a:ext uri="{FF2B5EF4-FFF2-40B4-BE49-F238E27FC236}">
                <a16:creationId xmlns:a16="http://schemas.microsoft.com/office/drawing/2014/main" id="{F979DF06-D9D3-685F-B21B-AD2BD291C397}"/>
              </a:ext>
            </a:extLst>
          </p:cNvPr>
          <p:cNvGrpSpPr>
            <a:grpSpLocks/>
          </p:cNvGrpSpPr>
          <p:nvPr/>
        </p:nvGrpSpPr>
        <p:grpSpPr bwMode="auto">
          <a:xfrm>
            <a:off x="4054475" y="4929188"/>
            <a:ext cx="625475" cy="1509712"/>
            <a:chOff x="0" y="0"/>
            <a:chExt cx="560" cy="1352"/>
          </a:xfrm>
        </p:grpSpPr>
        <p:sp>
          <p:nvSpPr>
            <p:cNvPr id="51231" name="Line 29">
              <a:extLst>
                <a:ext uri="{FF2B5EF4-FFF2-40B4-BE49-F238E27FC236}">
                  <a16:creationId xmlns:a16="http://schemas.microsoft.com/office/drawing/2014/main" id="{698E67A7-2BA8-9F7C-703B-B82CBA82314D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32" y="0"/>
              <a:ext cx="176" cy="768"/>
            </a:xfrm>
            <a:prstGeom prst="line">
              <a:avLst/>
            </a:prstGeom>
            <a:noFill/>
            <a:ln w="114300">
              <a:solidFill>
                <a:srgbClr val="FFFF00"/>
              </a:solidFill>
              <a:miter lim="800000"/>
              <a:headEnd type="stealth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grpSp>
          <p:nvGrpSpPr>
            <p:cNvPr id="51232" name="Group 30">
              <a:extLst>
                <a:ext uri="{FF2B5EF4-FFF2-40B4-BE49-F238E27FC236}">
                  <a16:creationId xmlns:a16="http://schemas.microsoft.com/office/drawing/2014/main" id="{B09126EA-67E5-6698-2F06-4B55C3E28F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747"/>
              <a:ext cx="560" cy="605"/>
              <a:chOff x="0" y="0"/>
              <a:chExt cx="560" cy="604"/>
            </a:xfrm>
          </p:grpSpPr>
          <p:sp>
            <p:nvSpPr>
              <p:cNvPr id="51233" name="Oval 31">
                <a:extLst>
                  <a:ext uri="{FF2B5EF4-FFF2-40B4-BE49-F238E27FC236}">
                    <a16:creationId xmlns:a16="http://schemas.microsoft.com/office/drawing/2014/main" id="{CE34BEC2-F829-977F-0D72-85AF6CE468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44"/>
                <a:ext cx="560" cy="560"/>
              </a:xfrm>
              <a:prstGeom prst="ellipse">
                <a:avLst/>
              </a:prstGeom>
              <a:gradFill rotWithShape="0">
                <a:gsLst>
                  <a:gs pos="0">
                    <a:srgbClr val="FFFFFF"/>
                  </a:gs>
                  <a:gs pos="34196">
                    <a:srgbClr val="FF7F7F"/>
                  </a:gs>
                  <a:gs pos="100000">
                    <a:srgbClr val="FF0000"/>
                  </a:gs>
                </a:gsLst>
                <a:path path="rect">
                  <a:fillToRect l="17142" t="18570" r="82858" b="8143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defTabSz="642938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defTabSz="642938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defTabSz="642938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defTabSz="642938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defTabSz="642938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defTabSz="642938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defTabSz="642938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defTabSz="642938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defTabSz="642938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marL="0" marR="0" lvl="0" indent="0" algn="ctr" defTabSz="642938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3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elvetica Neue" charset="0"/>
                  <a:ea typeface="ヒラギノ角ゴ ProN W3" charset="-128"/>
                  <a:cs typeface="+mn-cs"/>
                  <a:sym typeface="Helvetica Neue" charset="0"/>
                </a:endParaRPr>
              </a:p>
            </p:txBody>
          </p:sp>
          <p:sp>
            <p:nvSpPr>
              <p:cNvPr id="51234" name="Rectangle 32">
                <a:extLst>
                  <a:ext uri="{FF2B5EF4-FFF2-40B4-BE49-F238E27FC236}">
                    <a16:creationId xmlns:a16="http://schemas.microsoft.com/office/drawing/2014/main" id="{D543F2BF-BABA-7A87-CBCF-6F459FD70A7B}"/>
                  </a:ext>
                </a:extLst>
              </p:cNvPr>
              <p:cNvSpPr>
                <a:spLocks/>
              </p:cNvSpPr>
              <p:nvPr/>
            </p:nvSpPr>
            <p:spPr bwMode="auto">
              <a:xfrm rot="58436">
                <a:off x="48" y="4"/>
                <a:ext cx="499" cy="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defTabSz="642938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defTabSz="642938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defTabSz="642938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defTabSz="642938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defTabSz="642938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defTabSz="642938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defTabSz="642938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defTabSz="642938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defTabSz="642938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marL="0" marR="0" lvl="0" indent="0" algn="ctr" defTabSz="642938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3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elvetica Neue" charset="0"/>
                    <a:ea typeface="ヒラギノ角ゴ ProN W3" charset="-128"/>
                    <a:cs typeface="+mn-cs"/>
                    <a:sym typeface="Helvetica Neue" charset="0"/>
                  </a:rPr>
                  <a:t>K</a:t>
                </a:r>
                <a:r>
                  <a:rPr kumimoji="0" lang="en-US" altLang="ja-JP" sz="3800" b="0" i="0" u="none" strike="noStrike" kern="1200" cap="none" spc="0" normalizeH="0" baseline="32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elvetica Neue" charset="0"/>
                    <a:ea typeface="ヒラギノ角ゴ ProN W3" charset="-128"/>
                    <a:cs typeface="+mn-cs"/>
                    <a:sym typeface="Helvetica Neue" charset="0"/>
                  </a:rPr>
                  <a:t>+</a:t>
                </a:r>
              </a:p>
            </p:txBody>
          </p:sp>
        </p:grpSp>
      </p:grpSp>
      <p:grpSp>
        <p:nvGrpSpPr>
          <p:cNvPr id="11" name="Group 33">
            <a:extLst>
              <a:ext uri="{FF2B5EF4-FFF2-40B4-BE49-F238E27FC236}">
                <a16:creationId xmlns:a16="http://schemas.microsoft.com/office/drawing/2014/main" id="{55A23EED-09EA-CDFF-BCA6-7034E9FB8FFA}"/>
              </a:ext>
            </a:extLst>
          </p:cNvPr>
          <p:cNvGrpSpPr>
            <a:grpSpLocks/>
          </p:cNvGrpSpPr>
          <p:nvPr/>
        </p:nvGrpSpPr>
        <p:grpSpPr bwMode="auto">
          <a:xfrm>
            <a:off x="3473450" y="3348038"/>
            <a:ext cx="625475" cy="1574800"/>
            <a:chOff x="0" y="0"/>
            <a:chExt cx="560" cy="1410"/>
          </a:xfrm>
        </p:grpSpPr>
        <p:sp>
          <p:nvSpPr>
            <p:cNvPr id="51227" name="Line 34">
              <a:extLst>
                <a:ext uri="{FF2B5EF4-FFF2-40B4-BE49-F238E27FC236}">
                  <a16:creationId xmlns:a16="http://schemas.microsoft.com/office/drawing/2014/main" id="{AF7DB44A-B05B-AFCD-2D97-D355AA7B34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6" y="607"/>
              <a:ext cx="169" cy="803"/>
            </a:xfrm>
            <a:prstGeom prst="line">
              <a:avLst/>
            </a:prstGeom>
            <a:noFill/>
            <a:ln w="114300">
              <a:solidFill>
                <a:srgbClr val="FFFF00"/>
              </a:solidFill>
              <a:miter lim="800000"/>
              <a:headEnd type="stealth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grpSp>
          <p:nvGrpSpPr>
            <p:cNvPr id="51228" name="Group 35">
              <a:extLst>
                <a:ext uri="{FF2B5EF4-FFF2-40B4-BE49-F238E27FC236}">
                  <a16:creationId xmlns:a16="http://schemas.microsoft.com/office/drawing/2014/main" id="{3E9F5ED9-1CD1-85FD-DE13-35A19226EFD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0"/>
              <a:ext cx="560" cy="603"/>
              <a:chOff x="0" y="0"/>
              <a:chExt cx="560" cy="603"/>
            </a:xfrm>
          </p:grpSpPr>
          <p:sp>
            <p:nvSpPr>
              <p:cNvPr id="51229" name="Oval 36">
                <a:extLst>
                  <a:ext uri="{FF2B5EF4-FFF2-40B4-BE49-F238E27FC236}">
                    <a16:creationId xmlns:a16="http://schemas.microsoft.com/office/drawing/2014/main" id="{DD00BF07-FF82-7E8A-DD7A-D8F1F18E87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43"/>
                <a:ext cx="560" cy="560"/>
              </a:xfrm>
              <a:prstGeom prst="ellipse">
                <a:avLst/>
              </a:prstGeom>
              <a:gradFill rotWithShape="0">
                <a:gsLst>
                  <a:gs pos="0">
                    <a:srgbClr val="FFFFFF"/>
                  </a:gs>
                  <a:gs pos="34196">
                    <a:srgbClr val="FF7F7F"/>
                  </a:gs>
                  <a:gs pos="100000">
                    <a:srgbClr val="FF0000"/>
                  </a:gs>
                </a:gsLst>
                <a:path path="rect">
                  <a:fillToRect l="17142" t="18570" r="82858" b="8143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defTabSz="642938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defTabSz="642938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defTabSz="642938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defTabSz="642938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defTabSz="642938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defTabSz="642938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defTabSz="642938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defTabSz="642938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defTabSz="642938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marL="0" marR="0" lvl="0" indent="0" algn="ctr" defTabSz="642938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3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elvetica Neue" charset="0"/>
                  <a:ea typeface="ヒラギノ角ゴ ProN W3" charset="-128"/>
                  <a:cs typeface="+mn-cs"/>
                  <a:sym typeface="Helvetica Neue" charset="0"/>
                </a:endParaRPr>
              </a:p>
            </p:txBody>
          </p:sp>
          <p:sp>
            <p:nvSpPr>
              <p:cNvPr id="51230" name="Rectangle 37">
                <a:extLst>
                  <a:ext uri="{FF2B5EF4-FFF2-40B4-BE49-F238E27FC236}">
                    <a16:creationId xmlns:a16="http://schemas.microsoft.com/office/drawing/2014/main" id="{C1DB323E-4C3E-80C9-D16E-18FE915A4BF5}"/>
                  </a:ext>
                </a:extLst>
              </p:cNvPr>
              <p:cNvSpPr>
                <a:spLocks/>
              </p:cNvSpPr>
              <p:nvPr/>
            </p:nvSpPr>
            <p:spPr bwMode="auto">
              <a:xfrm rot="58436">
                <a:off x="76" y="3"/>
                <a:ext cx="443" cy="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defTabSz="642938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defTabSz="642938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defTabSz="642938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defTabSz="642938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defTabSz="642938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defTabSz="642938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defTabSz="642938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defTabSz="642938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defTabSz="642938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marL="0" marR="0" lvl="0" indent="0" algn="ctr" defTabSz="642938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3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elvetica Neue" charset="0"/>
                    <a:ea typeface="ヒラギノ角ゴ ProN W3" charset="-128"/>
                    <a:cs typeface="+mn-cs"/>
                    <a:sym typeface="Helvetica Neue" charset="0"/>
                  </a:rPr>
                  <a:t>K</a:t>
                </a:r>
                <a:r>
                  <a:rPr kumimoji="0" lang="en-US" altLang="ja-JP" sz="3800" b="0" i="0" u="none" strike="noStrike" kern="1200" cap="none" spc="0" normalizeH="0" baseline="32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elvetica Neue" charset="0"/>
                    <a:ea typeface="ヒラギノ角ゴ ProN W3" charset="-128"/>
                    <a:cs typeface="+mn-cs"/>
                    <a:sym typeface="Helvetica Neue" charset="0"/>
                  </a:rPr>
                  <a:t>-</a:t>
                </a:r>
              </a:p>
            </p:txBody>
          </p:sp>
        </p:grpSp>
      </p:grpSp>
      <p:grpSp>
        <p:nvGrpSpPr>
          <p:cNvPr id="13" name="Group 38">
            <a:extLst>
              <a:ext uri="{FF2B5EF4-FFF2-40B4-BE49-F238E27FC236}">
                <a16:creationId xmlns:a16="http://schemas.microsoft.com/office/drawing/2014/main" id="{D6D04730-80D8-6FE6-3636-AE69FEE90D58}"/>
              </a:ext>
            </a:extLst>
          </p:cNvPr>
          <p:cNvGrpSpPr>
            <a:grpSpLocks/>
          </p:cNvGrpSpPr>
          <p:nvPr/>
        </p:nvGrpSpPr>
        <p:grpSpPr bwMode="auto">
          <a:xfrm>
            <a:off x="3732213" y="4524375"/>
            <a:ext cx="679450" cy="709613"/>
            <a:chOff x="0" y="0"/>
            <a:chExt cx="609" cy="634"/>
          </a:xfrm>
        </p:grpSpPr>
        <p:sp>
          <p:nvSpPr>
            <p:cNvPr id="51225" name="Oval 39">
              <a:extLst>
                <a:ext uri="{FF2B5EF4-FFF2-40B4-BE49-F238E27FC236}">
                  <a16:creationId xmlns:a16="http://schemas.microsoft.com/office/drawing/2014/main" id="{26EF749D-D07E-4442-DA37-48A53115FF08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6"/>
              <a:ext cx="609" cy="610"/>
            </a:xfrm>
            <a:prstGeom prst="ellipse">
              <a:avLst/>
            </a:prstGeom>
            <a:gradFill rotWithShape="0">
              <a:gsLst>
                <a:gs pos="0">
                  <a:srgbClr val="FFFFFF"/>
                </a:gs>
                <a:gs pos="31087">
                  <a:srgbClr val="E9BB8E"/>
                </a:gs>
                <a:gs pos="100000">
                  <a:srgbClr val="D4771D"/>
                </a:gs>
              </a:gsLst>
              <a:path path="rect">
                <a:fillToRect l="17142" t="18570" r="82858" b="8143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defTabSz="642938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642938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642938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642938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642938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6429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6429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6429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6429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algn="ctr" defTabSz="642938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Neue" charset="0"/>
                <a:ea typeface="ヒラギノ角ゴ ProN W3" charset="-128"/>
                <a:cs typeface="+mn-cs"/>
                <a:sym typeface="Helvetica Neue" charset="0"/>
              </a:endParaRPr>
            </a:p>
          </p:txBody>
        </p:sp>
        <p:sp>
          <p:nvSpPr>
            <p:cNvPr id="51226" name="Rectangle 40">
              <a:extLst>
                <a:ext uri="{FF2B5EF4-FFF2-40B4-BE49-F238E27FC236}">
                  <a16:creationId xmlns:a16="http://schemas.microsoft.com/office/drawing/2014/main" id="{EF902F45-7948-2CA2-C8C9-4DB5774DB1A7}"/>
                </a:ext>
              </a:extLst>
            </p:cNvPr>
            <p:cNvSpPr>
              <a:spLocks/>
            </p:cNvSpPr>
            <p:nvPr/>
          </p:nvSpPr>
          <p:spPr bwMode="auto">
            <a:xfrm rot="58436">
              <a:off x="83" y="3"/>
              <a:ext cx="430" cy="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defTabSz="642938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642938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642938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642938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642938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6429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6429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6429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64293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algn="ctr" defTabSz="642938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37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 Neue" charset="0"/>
                  <a:ea typeface="ヒラギノ角ゴ ProN W3" charset="-128"/>
                  <a:cs typeface="+mn-cs"/>
                  <a:sym typeface="Helvetica Neue" charset="0"/>
                </a:rPr>
                <a:t>Φ</a:t>
              </a:r>
            </a:p>
          </p:txBody>
        </p:sp>
      </p:grpSp>
      <p:pic>
        <p:nvPicPr>
          <p:cNvPr id="48169" name="Picture 41">
            <a:extLst>
              <a:ext uri="{FF2B5EF4-FFF2-40B4-BE49-F238E27FC236}">
                <a16:creationId xmlns:a16="http://schemas.microsoft.com/office/drawing/2014/main" id="{04E85915-F92B-6B0A-6D0C-DE06096B5CA0}"/>
              </a:ext>
            </a:extLst>
          </p:cNvPr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950" y="871538"/>
            <a:ext cx="3116263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70" name="AutoShape 42">
            <a:extLst>
              <a:ext uri="{FF2B5EF4-FFF2-40B4-BE49-F238E27FC236}">
                <a16:creationId xmlns:a16="http://schemas.microsoft.com/office/drawing/2014/main" id="{6691430B-205F-6905-EE7B-D88AE07D6C10}"/>
              </a:ext>
            </a:extLst>
          </p:cNvPr>
          <p:cNvSpPr>
            <a:spLocks/>
          </p:cNvSpPr>
          <p:nvPr/>
        </p:nvSpPr>
        <p:spPr bwMode="auto">
          <a:xfrm>
            <a:off x="2393950" y="2009775"/>
            <a:ext cx="1187450" cy="455613"/>
          </a:xfrm>
          <a:prstGeom prst="roundRect">
            <a:avLst>
              <a:gd name="adj" fmla="val 29407"/>
            </a:avLst>
          </a:prstGeom>
          <a:solidFill>
            <a:srgbClr val="000000">
              <a:alpha val="79999"/>
            </a:srgbClr>
          </a:solidFill>
          <a:ln w="25400" cap="flat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pPr marL="0" marR="0" lvl="0" indent="0" algn="ctr" defTabSz="6429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  <a:uLnTx/>
                <a:uFillTx/>
                <a:latin typeface="Helvetica Neue" charset="0"/>
                <a:ea typeface="ヒラギノ角ゴ ProN W3" charset="-128"/>
                <a:cs typeface="+mn-cs"/>
                <a:sym typeface="Helvetica Neue" charset="0"/>
              </a:rPr>
              <a:t>Target</a:t>
            </a:r>
          </a:p>
        </p:txBody>
      </p:sp>
      <p:grpSp>
        <p:nvGrpSpPr>
          <p:cNvPr id="14" name="Group 43">
            <a:extLst>
              <a:ext uri="{FF2B5EF4-FFF2-40B4-BE49-F238E27FC236}">
                <a16:creationId xmlns:a16="http://schemas.microsoft.com/office/drawing/2014/main" id="{59953567-990B-7D02-4578-154DA4C49B01}"/>
              </a:ext>
            </a:extLst>
          </p:cNvPr>
          <p:cNvGrpSpPr>
            <a:grpSpLocks/>
          </p:cNvGrpSpPr>
          <p:nvPr/>
        </p:nvGrpSpPr>
        <p:grpSpPr bwMode="auto">
          <a:xfrm>
            <a:off x="3236913" y="2513013"/>
            <a:ext cx="1431925" cy="708025"/>
            <a:chOff x="0" y="0"/>
            <a:chExt cx="1282" cy="634"/>
          </a:xfrm>
        </p:grpSpPr>
        <p:sp>
          <p:nvSpPr>
            <p:cNvPr id="51223" name="Freeform 44">
              <a:extLst>
                <a:ext uri="{FF2B5EF4-FFF2-40B4-BE49-F238E27FC236}">
                  <a16:creationId xmlns:a16="http://schemas.microsoft.com/office/drawing/2014/main" id="{A58CDB23-F8F7-223B-E5B7-BD2B1B92ABAA}"/>
                </a:ext>
              </a:extLst>
            </p:cNvPr>
            <p:cNvSpPr>
              <a:spLocks/>
            </p:cNvSpPr>
            <p:nvPr/>
          </p:nvSpPr>
          <p:spPr bwMode="auto">
            <a:xfrm rot="-1152363">
              <a:off x="343" y="399"/>
              <a:ext cx="952" cy="81"/>
            </a:xfrm>
            <a:custGeom>
              <a:avLst/>
              <a:gdLst>
                <a:gd name="T0" fmla="*/ 0 w 21600"/>
                <a:gd name="T1" fmla="*/ 0 h 21554"/>
                <a:gd name="T2" fmla="*/ 0 w 21600"/>
                <a:gd name="T3" fmla="*/ 0 h 21554"/>
                <a:gd name="T4" fmla="*/ 0 w 21600"/>
                <a:gd name="T5" fmla="*/ 0 h 21554"/>
                <a:gd name="T6" fmla="*/ 0 w 21600"/>
                <a:gd name="T7" fmla="*/ 0 h 21554"/>
                <a:gd name="T8" fmla="*/ 0 w 21600"/>
                <a:gd name="T9" fmla="*/ 0 h 21554"/>
                <a:gd name="T10" fmla="*/ 0 w 21600"/>
                <a:gd name="T11" fmla="*/ 0 h 21554"/>
                <a:gd name="T12" fmla="*/ 0 w 21600"/>
                <a:gd name="T13" fmla="*/ 0 h 21554"/>
                <a:gd name="T14" fmla="*/ 0 w 21600"/>
                <a:gd name="T15" fmla="*/ 0 h 21554"/>
                <a:gd name="T16" fmla="*/ 0 w 21600"/>
                <a:gd name="T17" fmla="*/ 0 h 21554"/>
                <a:gd name="T18" fmla="*/ 0 w 21600"/>
                <a:gd name="T19" fmla="*/ 0 h 21554"/>
                <a:gd name="T20" fmla="*/ 0 w 21600"/>
                <a:gd name="T21" fmla="*/ 0 h 21554"/>
                <a:gd name="T22" fmla="*/ 0 w 21600"/>
                <a:gd name="T23" fmla="*/ 0 h 21554"/>
                <a:gd name="T24" fmla="*/ 0 w 21600"/>
                <a:gd name="T25" fmla="*/ 0 h 2155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1600"/>
                <a:gd name="T40" fmla="*/ 0 h 21554"/>
                <a:gd name="T41" fmla="*/ 21600 w 21600"/>
                <a:gd name="T42" fmla="*/ 21554 h 2155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1600" h="21554">
                  <a:moveTo>
                    <a:pt x="0" y="0"/>
                  </a:moveTo>
                  <a:cubicBezTo>
                    <a:pt x="774" y="10754"/>
                    <a:pt x="1547" y="21508"/>
                    <a:pt x="2179" y="21554"/>
                  </a:cubicBezTo>
                  <a:cubicBezTo>
                    <a:pt x="2811" y="21600"/>
                    <a:pt x="3174" y="368"/>
                    <a:pt x="3789" y="276"/>
                  </a:cubicBezTo>
                  <a:cubicBezTo>
                    <a:pt x="4405" y="184"/>
                    <a:pt x="5258" y="20955"/>
                    <a:pt x="5874" y="21001"/>
                  </a:cubicBezTo>
                  <a:cubicBezTo>
                    <a:pt x="6489" y="21047"/>
                    <a:pt x="6884" y="553"/>
                    <a:pt x="7484" y="553"/>
                  </a:cubicBezTo>
                  <a:cubicBezTo>
                    <a:pt x="8084" y="553"/>
                    <a:pt x="8889" y="21047"/>
                    <a:pt x="9474" y="21001"/>
                  </a:cubicBezTo>
                  <a:cubicBezTo>
                    <a:pt x="10058" y="20955"/>
                    <a:pt x="10421" y="230"/>
                    <a:pt x="10989" y="276"/>
                  </a:cubicBezTo>
                  <a:cubicBezTo>
                    <a:pt x="11558" y="322"/>
                    <a:pt x="12284" y="21232"/>
                    <a:pt x="12884" y="21278"/>
                  </a:cubicBezTo>
                  <a:cubicBezTo>
                    <a:pt x="13484" y="21324"/>
                    <a:pt x="14021" y="553"/>
                    <a:pt x="14589" y="553"/>
                  </a:cubicBezTo>
                  <a:cubicBezTo>
                    <a:pt x="15158" y="553"/>
                    <a:pt x="15758" y="21278"/>
                    <a:pt x="16295" y="21278"/>
                  </a:cubicBezTo>
                  <a:cubicBezTo>
                    <a:pt x="16832" y="21278"/>
                    <a:pt x="17242" y="599"/>
                    <a:pt x="17811" y="553"/>
                  </a:cubicBezTo>
                  <a:cubicBezTo>
                    <a:pt x="18379" y="507"/>
                    <a:pt x="19074" y="21047"/>
                    <a:pt x="19705" y="21001"/>
                  </a:cubicBezTo>
                  <a:cubicBezTo>
                    <a:pt x="20337" y="20955"/>
                    <a:pt x="20968" y="10616"/>
                    <a:pt x="21600" y="276"/>
                  </a:cubicBezTo>
                </a:path>
              </a:pathLst>
            </a:custGeom>
            <a:noFill/>
            <a:ln w="76200">
              <a:solidFill>
                <a:srgbClr val="00FFFF"/>
              </a:solidFill>
              <a:round/>
              <a:headEnd/>
              <a:tailEnd type="arrow" w="med" len="med"/>
            </a:ln>
            <a:effectLst>
              <a:outerShdw dist="19999" dir="5400000" algn="ctr" rotWithShape="0">
                <a:schemeClr val="bg2">
                  <a:alpha val="37999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pic>
          <p:nvPicPr>
            <p:cNvPr id="51224" name="Picture 45">
              <a:extLst>
                <a:ext uri="{FF2B5EF4-FFF2-40B4-BE49-F238E27FC236}">
                  <a16:creationId xmlns:a16="http://schemas.microsoft.com/office/drawing/2014/main" id="{97136CF2-94FE-1939-9B3E-4DE8C7121A70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68" y="-168"/>
              <a:ext cx="1328" cy="8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" name="Group 46">
            <a:extLst>
              <a:ext uri="{FF2B5EF4-FFF2-40B4-BE49-F238E27FC236}">
                <a16:creationId xmlns:a16="http://schemas.microsoft.com/office/drawing/2014/main" id="{87E27F53-2555-9B0E-11B1-52DFA02A819F}"/>
              </a:ext>
            </a:extLst>
          </p:cNvPr>
          <p:cNvGrpSpPr>
            <a:grpSpLocks/>
          </p:cNvGrpSpPr>
          <p:nvPr/>
        </p:nvGrpSpPr>
        <p:grpSpPr bwMode="auto">
          <a:xfrm>
            <a:off x="4625975" y="2570163"/>
            <a:ext cx="2687638" cy="1004887"/>
            <a:chOff x="0" y="0"/>
            <a:chExt cx="2408" cy="901"/>
          </a:xfrm>
        </p:grpSpPr>
        <p:sp>
          <p:nvSpPr>
            <p:cNvPr id="48175" name="AutoShape 47">
              <a:extLst>
                <a:ext uri="{FF2B5EF4-FFF2-40B4-BE49-F238E27FC236}">
                  <a16:creationId xmlns:a16="http://schemas.microsoft.com/office/drawing/2014/main" id="{89BB4508-8CE0-A47F-F554-0C9BA2D890E8}"/>
                </a:ext>
              </a:extLst>
            </p:cNvPr>
            <p:cNvSpPr>
              <a:spLocks/>
            </p:cNvSpPr>
            <p:nvPr/>
          </p:nvSpPr>
          <p:spPr bwMode="auto">
            <a:xfrm rot="10385">
              <a:off x="696" y="1"/>
              <a:ext cx="1711" cy="897"/>
            </a:xfrm>
            <a:prstGeom prst="roundRect">
              <a:avLst>
                <a:gd name="adj" fmla="val 13389"/>
              </a:avLst>
            </a:prstGeom>
            <a:solidFill>
              <a:srgbClr val="7F007F">
                <a:alpha val="79999"/>
              </a:srgbClr>
            </a:solidFill>
            <a:ln w="25400" cap="flat">
              <a:solidFill>
                <a:srgbClr val="7F007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pPr marL="0" marR="0" lvl="0" indent="0" algn="ctr" defTabSz="64293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uLnTx/>
                  <a:uFillTx/>
                  <a:latin typeface="Helvetica Neue" charset="0"/>
                  <a:ea typeface="ヒラギノ角ゴ ProN W3" charset="-128"/>
                  <a:cs typeface="+mn-cs"/>
                  <a:sym typeface="Helvetica Neue" charset="0"/>
                </a:rPr>
                <a:t>Detect</a:t>
              </a:r>
            </a:p>
            <a:p>
              <a:pPr marL="0" marR="0" lvl="0" indent="0" algn="ctr" defTabSz="64293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uLnTx/>
                  <a:uFillTx/>
                  <a:latin typeface="Helvetica Neue" charset="0"/>
                  <a:ea typeface="ヒラギノ角ゴ ProN W3" charset="-128"/>
                  <a:cs typeface="+mn-cs"/>
                  <a:sym typeface="Helvetica Neue" charset="0"/>
                </a:rPr>
                <a:t>by SDDs</a:t>
              </a:r>
            </a:p>
          </p:txBody>
        </p:sp>
        <p:sp>
          <p:nvSpPr>
            <p:cNvPr id="51222" name="Line 48">
              <a:extLst>
                <a:ext uri="{FF2B5EF4-FFF2-40B4-BE49-F238E27FC236}">
                  <a16:creationId xmlns:a16="http://schemas.microsoft.com/office/drawing/2014/main" id="{15956373-04C5-641D-4D97-218691E276C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7" y="184"/>
              <a:ext cx="624" cy="225"/>
            </a:xfrm>
            <a:prstGeom prst="line">
              <a:avLst/>
            </a:prstGeom>
            <a:noFill/>
            <a:ln w="114300">
              <a:solidFill>
                <a:srgbClr val="7F007F">
                  <a:alpha val="70195"/>
                </a:srgbClr>
              </a:solidFill>
              <a:miter lim="800000"/>
              <a:headEnd type="oval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</p:grpSp>
      <p:grpSp>
        <p:nvGrpSpPr>
          <p:cNvPr id="16" name="Group 49">
            <a:extLst>
              <a:ext uri="{FF2B5EF4-FFF2-40B4-BE49-F238E27FC236}">
                <a16:creationId xmlns:a16="http://schemas.microsoft.com/office/drawing/2014/main" id="{09358404-7E54-D34B-4CF0-2D50F22CA6C3}"/>
              </a:ext>
            </a:extLst>
          </p:cNvPr>
          <p:cNvGrpSpPr>
            <a:grpSpLocks/>
          </p:cNvGrpSpPr>
          <p:nvPr/>
        </p:nvGrpSpPr>
        <p:grpSpPr bwMode="auto">
          <a:xfrm>
            <a:off x="3856038" y="4348163"/>
            <a:ext cx="4246562" cy="1169987"/>
            <a:chOff x="0" y="0"/>
            <a:chExt cx="3803" cy="1047"/>
          </a:xfrm>
        </p:grpSpPr>
        <p:sp>
          <p:nvSpPr>
            <p:cNvPr id="48178" name="AutoShape 50">
              <a:extLst>
                <a:ext uri="{FF2B5EF4-FFF2-40B4-BE49-F238E27FC236}">
                  <a16:creationId xmlns:a16="http://schemas.microsoft.com/office/drawing/2014/main" id="{D70C15E2-32F6-031B-4E28-03069A423EF8}"/>
                </a:ext>
              </a:extLst>
            </p:cNvPr>
            <p:cNvSpPr>
              <a:spLocks/>
            </p:cNvSpPr>
            <p:nvPr/>
          </p:nvSpPr>
          <p:spPr bwMode="auto">
            <a:xfrm rot="10385">
              <a:off x="1385" y="3"/>
              <a:ext cx="2417" cy="1040"/>
            </a:xfrm>
            <a:prstGeom prst="roundRect">
              <a:avLst>
                <a:gd name="adj" fmla="val 11537"/>
              </a:avLst>
            </a:prstGeom>
            <a:solidFill>
              <a:srgbClr val="7F007F">
                <a:alpha val="79999"/>
              </a:srgbClr>
            </a:solidFill>
            <a:ln w="25400" cap="flat">
              <a:solidFill>
                <a:srgbClr val="7F007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pPr marL="0" marR="0" lvl="0" indent="0" algn="ctr" defTabSz="64293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uLnTx/>
                  <a:uFillTx/>
                  <a:latin typeface="Helvetica Neue" charset="0"/>
                  <a:ea typeface="ヒラギノ角ゴ ProN W3" charset="-128"/>
                  <a:cs typeface="+mn-cs"/>
                  <a:sym typeface="Helvetica Neue" charset="0"/>
                </a:rPr>
                <a:t>Detect by two scintillators</a:t>
              </a:r>
            </a:p>
          </p:txBody>
        </p:sp>
        <p:sp>
          <p:nvSpPr>
            <p:cNvPr id="51219" name="Line 51">
              <a:extLst>
                <a:ext uri="{FF2B5EF4-FFF2-40B4-BE49-F238E27FC236}">
                  <a16:creationId xmlns:a16="http://schemas.microsoft.com/office/drawing/2014/main" id="{B7F6034C-63C8-8798-E951-D9C498361F1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8" y="51"/>
              <a:ext cx="1288" cy="404"/>
            </a:xfrm>
            <a:prstGeom prst="line">
              <a:avLst/>
            </a:prstGeom>
            <a:noFill/>
            <a:ln w="114300">
              <a:solidFill>
                <a:srgbClr val="7F007F">
                  <a:alpha val="70195"/>
                </a:srgbClr>
              </a:solidFill>
              <a:miter lim="800000"/>
              <a:headEnd type="oval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sp>
          <p:nvSpPr>
            <p:cNvPr id="51220" name="Line 52">
              <a:extLst>
                <a:ext uri="{FF2B5EF4-FFF2-40B4-BE49-F238E27FC236}">
                  <a16:creationId xmlns:a16="http://schemas.microsoft.com/office/drawing/2014/main" id="{D716666A-2525-43D6-DA4E-F223780425EF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H="1">
              <a:off x="294" y="447"/>
              <a:ext cx="1114" cy="446"/>
            </a:xfrm>
            <a:prstGeom prst="line">
              <a:avLst/>
            </a:prstGeom>
            <a:noFill/>
            <a:ln w="114300">
              <a:solidFill>
                <a:srgbClr val="7F007F">
                  <a:alpha val="70195"/>
                </a:srgbClr>
              </a:solidFill>
              <a:miter lim="800000"/>
              <a:headEnd type="oval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6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8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8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2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60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1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100"/>
                            </p:stCondLst>
                            <p:childTnLst>
                              <p:par>
                                <p:cTn id="37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4600"/>
                            </p:stCondLst>
                            <p:childTnLst>
                              <p:par>
                                <p:cTn id="4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100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5600"/>
                            </p:stCondLst>
                            <p:childTnLst>
                              <p:par>
                                <p:cTn id="4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100"/>
                            </p:stCondLst>
                            <p:childTnLst>
                              <p:par>
                                <p:cTn id="4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5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71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8100"/>
                            </p:stCondLst>
                            <p:childTnLst>
                              <p:par>
                                <p:cTn id="5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55" grpId="0" animBg="1" autoUpdateAnimBg="0"/>
      <p:bldP spid="48155" grpId="1" animBg="1" autoUpdateAnimBg="0"/>
      <p:bldP spid="48170" grpId="0" animBg="1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>
            <a:extLst>
              <a:ext uri="{FF2B5EF4-FFF2-40B4-BE49-F238E27FC236}">
                <a16:creationId xmlns:a16="http://schemas.microsoft.com/office/drawing/2014/main" id="{F96F19CD-9C64-C2DA-D6B4-4A94C3AC5A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557338"/>
            <a:ext cx="9144000" cy="12192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5400" b="0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SIDDHARTA - 2009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1" i="0" u="sng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SI</a:t>
            </a:r>
            <a:r>
              <a:rPr kumimoji="0" lang="en-US" altLang="en-US" sz="2000" b="1" i="0" u="sng" strike="noStrike" kern="1200" cap="none" spc="0" normalizeH="0" baseline="0" noProof="0" dirty="0" err="1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licon</a:t>
            </a:r>
            <a:r>
              <a:rPr kumimoji="0" lang="en-US" altLang="en-US" sz="2000" b="1" i="0" u="sng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en-US" sz="2000" b="1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</a:t>
            </a:r>
            <a:r>
              <a:rPr kumimoji="0" lang="en-US" altLang="en-US" sz="2000" b="1" i="0" u="sng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rift </a:t>
            </a:r>
            <a:r>
              <a:rPr kumimoji="0" lang="en-US" altLang="en-US" sz="2000" b="1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</a:t>
            </a:r>
            <a:r>
              <a:rPr kumimoji="0" lang="en-US" altLang="en-US" sz="2000" b="1" i="0" u="sng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etector for </a:t>
            </a:r>
            <a:r>
              <a:rPr kumimoji="0" lang="en-US" altLang="en-US" sz="2000" b="1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H</a:t>
            </a:r>
            <a:r>
              <a:rPr kumimoji="0" lang="en-US" altLang="en-US" sz="2000" b="1" i="0" u="sng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adronic </a:t>
            </a:r>
            <a:r>
              <a:rPr kumimoji="0" lang="en-US" altLang="en-US" sz="2000" b="1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</a:t>
            </a:r>
            <a:r>
              <a:rPr kumimoji="0" lang="en-US" altLang="en-US" sz="2000" b="1" i="0" u="sng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tom </a:t>
            </a:r>
            <a:r>
              <a:rPr kumimoji="0" lang="en-US" altLang="en-US" sz="2000" b="1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</a:t>
            </a:r>
            <a:r>
              <a:rPr kumimoji="0" lang="en-US" altLang="en-US" sz="2000" b="1" i="0" u="sng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esearch by </a:t>
            </a:r>
            <a:r>
              <a:rPr kumimoji="0" lang="en-US" altLang="en-US" sz="2000" b="1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</a:t>
            </a:r>
            <a:r>
              <a:rPr kumimoji="0" lang="en-US" altLang="en-US" sz="2000" b="1" i="0" u="sng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iming </a:t>
            </a:r>
            <a:r>
              <a:rPr kumimoji="0" lang="en-US" altLang="en-US" sz="2000" b="1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</a:t>
            </a:r>
            <a:r>
              <a:rPr kumimoji="0" lang="en-US" altLang="en-US" sz="2000" b="1" i="0" u="sng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pplications</a:t>
            </a:r>
            <a:endParaRPr kumimoji="0" lang="en-GB" altLang="en-US" sz="2000" b="1" i="0" u="sng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26627" name="Picture 3" descr="mpe_logo">
            <a:extLst>
              <a:ext uri="{FF2B5EF4-FFF2-40B4-BE49-F238E27FC236}">
                <a16:creationId xmlns:a16="http://schemas.microsoft.com/office/drawing/2014/main" id="{E4CF7AAD-DE40-ABB4-4325-FDEE0CBDA7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9313" y="0"/>
            <a:ext cx="12382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Picture 4" descr="pnsensor_logo">
            <a:extLst>
              <a:ext uri="{FF2B5EF4-FFF2-40B4-BE49-F238E27FC236}">
                <a16:creationId xmlns:a16="http://schemas.microsoft.com/office/drawing/2014/main" id="{C871033C-95EC-FDCF-B7CA-6F47418F1B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4100" y="350838"/>
            <a:ext cx="1433513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Picture 5" descr="Logo_2">
            <a:extLst>
              <a:ext uri="{FF2B5EF4-FFF2-40B4-BE49-F238E27FC236}">
                <a16:creationId xmlns:a16="http://schemas.microsoft.com/office/drawing/2014/main" id="{5AC38AF9-917F-F174-C6F2-47293A29C1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0013" y="0"/>
            <a:ext cx="8382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0" name="Picture 6" descr="marchio_bmp">
            <a:extLst>
              <a:ext uri="{FF2B5EF4-FFF2-40B4-BE49-F238E27FC236}">
                <a16:creationId xmlns:a16="http://schemas.microsoft.com/office/drawing/2014/main" id="{DAF61932-B23A-A786-90EE-4F17E9F1EE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5838" y="161925"/>
            <a:ext cx="950912" cy="93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1" name="Picture 7" descr="sglifin">
            <a:extLst>
              <a:ext uri="{FF2B5EF4-FFF2-40B4-BE49-F238E27FC236}">
                <a16:creationId xmlns:a16="http://schemas.microsoft.com/office/drawing/2014/main" id="{260D73D3-7D79-863F-ED58-D5EF2B4712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6988" y="153988"/>
            <a:ext cx="960437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2" name="Picture 8" descr="weblogolnf4b">
            <a:extLst>
              <a:ext uri="{FF2B5EF4-FFF2-40B4-BE49-F238E27FC236}">
                <a16:creationId xmlns:a16="http://schemas.microsoft.com/office/drawing/2014/main" id="{57C71D85-25AE-9680-9D7F-4FE8AB9BDB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88" y="180975"/>
            <a:ext cx="1393825" cy="99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3" name="Picture 9" descr="logo-hadronphysics">
            <a:extLst>
              <a:ext uri="{FF2B5EF4-FFF2-40B4-BE49-F238E27FC236}">
                <a16:creationId xmlns:a16="http://schemas.microsoft.com/office/drawing/2014/main" id="{862AF3A9-F4B9-67BE-0EA7-709D35459D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54313"/>
            <a:ext cx="2051050" cy="117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4" name="Rectangle 10">
            <a:extLst>
              <a:ext uri="{FF2B5EF4-FFF2-40B4-BE49-F238E27FC236}">
                <a16:creationId xmlns:a16="http://schemas.microsoft.com/office/drawing/2014/main" id="{7178506C-D5B7-ACBF-0464-81D77E1815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4075" y="2708275"/>
            <a:ext cx="82296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609600" indent="-609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609600" marR="0" lvl="0" indent="-609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LNF- INFN, Frascati, Italy</a:t>
            </a:r>
          </a:p>
          <a:p>
            <a:pPr marL="609600" marR="0" lvl="0" indent="-609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SMI- ÖAW, Vienna, Austria</a:t>
            </a:r>
          </a:p>
          <a:p>
            <a:pPr marL="609600" marR="0" lvl="0" indent="-609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IFIN – HH, Bucharest, Romania</a:t>
            </a:r>
          </a:p>
          <a:p>
            <a:pPr marL="609600" marR="0" lvl="0" indent="-609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Politecnico, Milano, Italy</a:t>
            </a:r>
          </a:p>
          <a:p>
            <a:pPr marL="609600" marR="0" lvl="0" indent="-609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MPE, Garching, Germany</a:t>
            </a:r>
          </a:p>
          <a:p>
            <a:pPr marL="609600" marR="0" lvl="0" indent="-609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PNSensors, Munich, Germany</a:t>
            </a:r>
          </a:p>
          <a:p>
            <a:pPr marL="609600" marR="0" lvl="0" indent="-609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RIKEN, Japan</a:t>
            </a:r>
          </a:p>
          <a:p>
            <a:pPr marL="609600" marR="0" lvl="0" indent="-609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Univ. Tokyo, Japan</a:t>
            </a:r>
          </a:p>
          <a:p>
            <a:pPr marL="609600" marR="0" lvl="0" indent="-609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Victoria Univ., Canada </a:t>
            </a:r>
          </a:p>
        </p:txBody>
      </p:sp>
      <p:grpSp>
        <p:nvGrpSpPr>
          <p:cNvPr id="26635" name="Group 11">
            <a:extLst>
              <a:ext uri="{FF2B5EF4-FFF2-40B4-BE49-F238E27FC236}">
                <a16:creationId xmlns:a16="http://schemas.microsoft.com/office/drawing/2014/main" id="{E8933C9F-BF56-A7C6-4863-0A16D22A4F1D}"/>
              </a:ext>
            </a:extLst>
          </p:cNvPr>
          <p:cNvGrpSpPr>
            <a:grpSpLocks/>
          </p:cNvGrpSpPr>
          <p:nvPr/>
        </p:nvGrpSpPr>
        <p:grpSpPr bwMode="auto">
          <a:xfrm>
            <a:off x="1371600" y="1219200"/>
            <a:ext cx="3271838" cy="488950"/>
            <a:chOff x="155" y="3825"/>
            <a:chExt cx="3301" cy="495"/>
          </a:xfrm>
        </p:grpSpPr>
        <p:pic>
          <p:nvPicPr>
            <p:cNvPr id="26640" name="Picture 12" descr="riken">
              <a:extLst>
                <a:ext uri="{FF2B5EF4-FFF2-40B4-BE49-F238E27FC236}">
                  <a16:creationId xmlns:a16="http://schemas.microsoft.com/office/drawing/2014/main" id="{2C87746F-FB37-1D08-763B-D3B3608C4C6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" y="3856"/>
              <a:ext cx="3259" cy="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41" name="Rectangle 13">
              <a:extLst>
                <a:ext uri="{FF2B5EF4-FFF2-40B4-BE49-F238E27FC236}">
                  <a16:creationId xmlns:a16="http://schemas.microsoft.com/office/drawing/2014/main" id="{64249109-C42D-FBC4-EF9D-4D57FFF83A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2" y="3825"/>
              <a:ext cx="1434" cy="4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000" b="1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</p:grpSp>
      <p:pic>
        <p:nvPicPr>
          <p:cNvPr id="26636" name="Picture 14" descr="uvic-bc">
            <a:extLst>
              <a:ext uri="{FF2B5EF4-FFF2-40B4-BE49-F238E27FC236}">
                <a16:creationId xmlns:a16="http://schemas.microsoft.com/office/drawing/2014/main" id="{E76C86F4-99D6-D0BE-CAC9-BC25A7CEDF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143000"/>
            <a:ext cx="252095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7" name="Text Box 15">
            <a:extLst>
              <a:ext uri="{FF2B5EF4-FFF2-40B4-BE49-F238E27FC236}">
                <a16:creationId xmlns:a16="http://schemas.microsoft.com/office/drawing/2014/main" id="{2AC9AD1B-59C6-F652-58E2-AB981AD43C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092825"/>
            <a:ext cx="9144000" cy="82232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EU Fundings:  JRA10 – FP6 - I3H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                         FP7- I3HP2</a:t>
            </a:r>
            <a:endParaRPr kumimoji="0" lang="en-GB" altLang="en-US" sz="2400" b="1" i="0" u="sng" strike="noStrike" kern="1200" cap="none" spc="0" normalizeH="0" baseline="0" noProof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26638" name="Picture 16" descr="logo_e">
            <a:extLst>
              <a:ext uri="{FF2B5EF4-FFF2-40B4-BE49-F238E27FC236}">
                <a16:creationId xmlns:a16="http://schemas.microsoft.com/office/drawing/2014/main" id="{5C6715F5-1FFD-1288-0AFD-65A902F96A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219200"/>
            <a:ext cx="2819400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9" name="Picture 17" descr="Logo-hp2_small">
            <a:extLst>
              <a:ext uri="{FF2B5EF4-FFF2-40B4-BE49-F238E27FC236}">
                <a16:creationId xmlns:a16="http://schemas.microsoft.com/office/drawing/2014/main" id="{7865D608-C60F-0976-C9D5-C1FED216DD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2738" y="2781300"/>
            <a:ext cx="2481262" cy="124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84A6BF5-F01D-4618-86B6-315C0394CF4D}"/>
              </a:ext>
            </a:extLst>
          </p:cNvPr>
          <p:cNvSpPr txBox="1"/>
          <p:nvPr/>
        </p:nvSpPr>
        <p:spPr>
          <a:xfrm>
            <a:off x="4953000" y="6334680"/>
            <a:ext cx="52251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 </a:t>
            </a:r>
            <a:r>
              <a:rPr lang="en-GB" dirty="0" err="1"/>
              <a:t>Rev.Mod.Phys</a:t>
            </a:r>
            <a:r>
              <a:rPr lang="en-GB" dirty="0"/>
              <a:t>. 91 (2019) 2, 025006</a:t>
            </a:r>
          </a:p>
        </p:txBody>
      </p:sp>
    </p:spTree>
    <p:extLst>
      <p:ext uri="{BB962C8B-B14F-4D97-AF65-F5344CB8AC3E}">
        <p14:creationId xmlns:p14="http://schemas.microsoft.com/office/powerpoint/2010/main" val="13846508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target4">
            <a:extLst>
              <a:ext uri="{FF2B5EF4-FFF2-40B4-BE49-F238E27FC236}">
                <a16:creationId xmlns:a16="http://schemas.microsoft.com/office/drawing/2014/main" id="{5D6CB1AF-A3F5-4D81-31DE-3A796551E3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0"/>
            <a:ext cx="67484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283" name="Text Box 3">
            <a:extLst>
              <a:ext uri="{FF2B5EF4-FFF2-40B4-BE49-F238E27FC236}">
                <a16:creationId xmlns:a16="http://schemas.microsoft.com/office/drawing/2014/main" id="{E60E5E6B-8541-2DE9-B7D3-C078BDD9B3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200" y="152400"/>
            <a:ext cx="6705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itchFamily="34" charset="0"/>
                <a:ea typeface="+mn-ea"/>
                <a:cs typeface="+mn-cs"/>
              </a:rPr>
              <a:t>The Cryogenic Target Cell</a:t>
            </a:r>
          </a:p>
        </p:txBody>
      </p:sp>
    </p:spTree>
    <p:extLst>
      <p:ext uri="{BB962C8B-B14F-4D97-AF65-F5344CB8AC3E}">
        <p14:creationId xmlns:p14="http://schemas.microsoft.com/office/powerpoint/2010/main" val="37921944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1">
            <a:extLst>
              <a:ext uri="{FF2B5EF4-FFF2-40B4-BE49-F238E27FC236}">
                <a16:creationId xmlns:a16="http://schemas.microsoft.com/office/drawing/2014/main" id="{9D15A3D1-C863-FB3B-3D40-D01908239E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35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7" name="Picture 2">
            <a:extLst>
              <a:ext uri="{FF2B5EF4-FFF2-40B4-BE49-F238E27FC236}">
                <a16:creationId xmlns:a16="http://schemas.microsoft.com/office/drawing/2014/main" id="{16CAAD8F-AB0C-1AE2-945B-72DF502375EC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275" y="157163"/>
            <a:ext cx="7251700" cy="1303337"/>
          </a:xfrm>
          <a:prstGeom prst="rect">
            <a:avLst/>
          </a:prstGeom>
          <a:noFill/>
          <a:ln>
            <a:noFill/>
          </a:ln>
          <a:effectLst>
            <a:outerShdw dist="63499" dir="5400000" algn="ctr" rotWithShape="0">
              <a:schemeClr val="bg2">
                <a:alpha val="4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3" name="AutoShape 3">
            <a:extLst>
              <a:ext uri="{FF2B5EF4-FFF2-40B4-BE49-F238E27FC236}">
                <a16:creationId xmlns:a16="http://schemas.microsoft.com/office/drawing/2014/main" id="{824D2C27-01D5-C852-0C1E-F01345103EFF}"/>
              </a:ext>
            </a:extLst>
          </p:cNvPr>
          <p:cNvSpPr>
            <a:spLocks/>
          </p:cNvSpPr>
          <p:nvPr/>
        </p:nvSpPr>
        <p:spPr bwMode="auto">
          <a:xfrm>
            <a:off x="3367088" y="5697538"/>
            <a:ext cx="4722812" cy="839787"/>
          </a:xfrm>
          <a:prstGeom prst="roundRect">
            <a:avLst>
              <a:gd name="adj" fmla="val 15954"/>
            </a:avLst>
          </a:prstGeom>
          <a:solidFill>
            <a:srgbClr val="000000">
              <a:alpha val="79999"/>
            </a:srgbClr>
          </a:solidFill>
          <a:ln w="25400" cap="flat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pPr marL="0" marR="0" lvl="0" indent="0" algn="ctr" defTabSz="6429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41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  <a:uLnTx/>
                <a:uFillTx/>
                <a:latin typeface="Helvetica Neue" charset="0"/>
                <a:ea typeface="ヒラギノ角ゴ ProN W3" charset="-128"/>
                <a:cs typeface="+mn-cs"/>
                <a:sym typeface="Helvetica Neue" charset="0"/>
              </a:rPr>
              <a:t>1 cm</a:t>
            </a:r>
            <a:r>
              <a:rPr kumimoji="0" lang="en-US" altLang="ja-JP" sz="4100" b="1" i="0" u="none" strike="noStrike" kern="1200" cap="none" spc="0" normalizeH="0" baseline="3200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  <a:uLnTx/>
                <a:uFillTx/>
                <a:latin typeface="Helvetica Neue" charset="0"/>
                <a:ea typeface="ヒラギノ角ゴ ProN W3" charset="-128"/>
                <a:cs typeface="+mn-cs"/>
                <a:sym typeface="Helvetica Neue" charset="0"/>
              </a:rPr>
              <a:t>2</a:t>
            </a:r>
            <a:r>
              <a:rPr kumimoji="0" lang="en-US" altLang="ja-JP" sz="41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  <a:uLnTx/>
                <a:uFillTx/>
                <a:latin typeface="Helvetica Neue" charset="0"/>
                <a:ea typeface="ヒラギノ角ゴ ProN W3" charset="-128"/>
                <a:cs typeface="+mn-cs"/>
                <a:sym typeface="Helvetica Neue" charset="0"/>
              </a:rPr>
              <a:t> x 144 SDDs</a:t>
            </a:r>
          </a:p>
        </p:txBody>
      </p:sp>
    </p:spTree>
    <p:extLst>
      <p:ext uri="{BB962C8B-B14F-4D97-AF65-F5344CB8AC3E}">
        <p14:creationId xmlns:p14="http://schemas.microsoft.com/office/powerpoint/2010/main" val="3393702629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546B07-9AD5-D8BC-B523-E5EF50D7AA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095" y="857251"/>
            <a:ext cx="8116645" cy="1201709"/>
          </a:xfrm>
        </p:spPr>
        <p:txBody>
          <a:bodyPr>
            <a:noAutofit/>
          </a:bodyPr>
          <a:lstStyle/>
          <a:p>
            <a:pPr algn="ctr"/>
            <a:r>
              <a:rPr lang="en-GB" sz="2850" dirty="0">
                <a:solidFill>
                  <a:srgbClr val="FF0000"/>
                </a:solidFill>
              </a:rPr>
              <a:t>We dedicated our results to our dear colleague and friend Prof </a:t>
            </a:r>
            <a:r>
              <a:rPr lang="en-GB" sz="2850" b="1" dirty="0">
                <a:solidFill>
                  <a:srgbClr val="FF0000"/>
                </a:solidFill>
              </a:rPr>
              <a:t>Carlo </a:t>
            </a:r>
            <a:r>
              <a:rPr lang="en-GB" sz="2850" b="1" dirty="0" err="1">
                <a:solidFill>
                  <a:srgbClr val="FF0000"/>
                </a:solidFill>
              </a:rPr>
              <a:t>Guaraldo</a:t>
            </a:r>
            <a:br>
              <a:rPr lang="en-GB" sz="2850" dirty="0">
                <a:solidFill>
                  <a:srgbClr val="FF0000"/>
                </a:solidFill>
              </a:rPr>
            </a:br>
            <a:r>
              <a:rPr lang="en-GB" sz="2850" dirty="0">
                <a:solidFill>
                  <a:srgbClr val="FF0000"/>
                </a:solidFill>
              </a:rPr>
              <a:t>you’ll be very much missed!</a:t>
            </a:r>
          </a:p>
        </p:txBody>
      </p:sp>
      <p:pic>
        <p:nvPicPr>
          <p:cNvPr id="6" name="Content Placeholder 5" descr="A person standing in a factory&#10;&#10;Description automatically generated">
            <a:extLst>
              <a:ext uri="{FF2B5EF4-FFF2-40B4-BE49-F238E27FC236}">
                <a16:creationId xmlns:a16="http://schemas.microsoft.com/office/drawing/2014/main" id="{BC656C35-C432-EBC4-4438-0207341211E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791467" y="2058961"/>
            <a:ext cx="5250838" cy="3938129"/>
          </a:xfrm>
        </p:spPr>
      </p:pic>
      <p:pic>
        <p:nvPicPr>
          <p:cNvPr id="4" name="Immagine 8" descr="Immagine 8">
            <a:extLst>
              <a:ext uri="{FF2B5EF4-FFF2-40B4-BE49-F238E27FC236}">
                <a16:creationId xmlns:a16="http://schemas.microsoft.com/office/drawing/2014/main" id="{C85B3EC5-0F32-EF15-2FE3-02FB149889D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8235" r="2" b="4484"/>
          <a:stretch>
            <a:fillRect/>
          </a:stretch>
        </p:blipFill>
        <p:spPr>
          <a:xfrm>
            <a:off x="2791610" y="2058960"/>
            <a:ext cx="6794361" cy="39381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349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4"/>
                </a:lnTo>
                <a:lnTo>
                  <a:pt x="18101" y="4"/>
                </a:lnTo>
                <a:lnTo>
                  <a:pt x="18101" y="0"/>
                </a:lnTo>
                <a:lnTo>
                  <a:pt x="7356" y="0"/>
                </a:lnTo>
                <a:lnTo>
                  <a:pt x="4365" y="0"/>
                </a:lnTo>
                <a:lnTo>
                  <a:pt x="4349" y="0"/>
                </a:lnTo>
                <a:close/>
              </a:path>
            </a:pathLst>
          </a:cu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126454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contenuto 4">
            <a:extLst>
              <a:ext uri="{FF2B5EF4-FFF2-40B4-BE49-F238E27FC236}">
                <a16:creationId xmlns:a16="http://schemas.microsoft.com/office/drawing/2014/main" id="{3A1318CB-3C1B-00A9-C6E9-B667A688AE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1288" y="837999"/>
            <a:ext cx="9165455" cy="5669825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perform the </a:t>
            </a:r>
            <a:r>
              <a:rPr lang="en-GB" sz="1800" i="1" u="sng" dirty="0">
                <a:solidFill>
                  <a:srgbClr val="0070C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first measurement ever of kaonic deuterium X-ray</a:t>
            </a:r>
            <a:r>
              <a:rPr lang="en-GB" sz="1800" u="sng" dirty="0">
                <a:solidFill>
                  <a:srgbClr val="0070C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transition</a:t>
            </a:r>
            <a:r>
              <a:rPr lang="en-GB" sz="1800" dirty="0">
                <a:solidFill>
                  <a:srgbClr val="0070C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the ground state (1s-level) such as to determine its shift and width induced by the presence of the strong interaction (</a:t>
            </a:r>
            <a:r>
              <a:rPr lang="en-GB" sz="18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but also other kaonic atoms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</a:p>
          <a:p>
            <a:pPr marL="0" indent="0" algn="ctr">
              <a:lnSpc>
                <a:spcPct val="100000"/>
              </a:lnSpc>
              <a:buNone/>
            </a:pPr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nalysis </a:t>
            </a:r>
            <a:r>
              <a:rPr lang="en-GB" sz="18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</a:t>
            </a:r>
            <a:r>
              <a:rPr lang="en-GB"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combined measurements </a:t>
            </a:r>
            <a:r>
              <a:rPr lang="en-GB" sz="18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GB"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kaonic </a:t>
            </a:r>
            <a:r>
              <a:rPr lang="en-GB" sz="18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deuterium and </a:t>
            </a:r>
            <a:r>
              <a:rPr lang="en-GB"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kaonic </a:t>
            </a:r>
            <a:r>
              <a:rPr lang="en-GB" sz="18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hydrogen</a:t>
            </a:r>
            <a:br>
              <a:rPr lang="en-GB" sz="18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GB" sz="1800" b="1" dirty="0">
              <a:solidFill>
                <a:srgbClr val="002060"/>
              </a:solidFill>
            </a:endParaRPr>
          </a:p>
          <a:p>
            <a:pPr marL="0" indent="0" algn="ctr">
              <a:lnSpc>
                <a:spcPct val="100000"/>
              </a:lnSpc>
              <a:buNone/>
            </a:pPr>
            <a:br>
              <a:rPr lang="en-GB" sz="1800" spc="-5" dirty="0">
                <a:uFill>
                  <a:solidFill>
                    <a:srgbClr val="001F5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GB" sz="1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1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ED0DB4E-B1D1-62F2-244A-8A414E53A9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6511925"/>
            <a:ext cx="2057400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42362C-7A86-BD4E-AA05-8285307524FD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it-IT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81837571-2E78-C021-F5D8-411A7C349930}"/>
              </a:ext>
            </a:extLst>
          </p:cNvPr>
          <p:cNvSpPr/>
          <p:nvPr/>
        </p:nvSpPr>
        <p:spPr>
          <a:xfrm>
            <a:off x="-11288" y="6573373"/>
            <a:ext cx="52079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Catalina Curceanu (A. Scordo)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reccia giù 5">
            <a:extLst>
              <a:ext uri="{FF2B5EF4-FFF2-40B4-BE49-F238E27FC236}">
                <a16:creationId xmlns:a16="http://schemas.microsoft.com/office/drawing/2014/main" id="{C54CF456-3BC8-CCB9-B54B-2662CDD0D83E}"/>
              </a:ext>
            </a:extLst>
          </p:cNvPr>
          <p:cNvSpPr/>
          <p:nvPr/>
        </p:nvSpPr>
        <p:spPr>
          <a:xfrm>
            <a:off x="4398164" y="1720906"/>
            <a:ext cx="346550" cy="50331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E252A416-388B-A1D8-91CB-22B574A15F03}"/>
              </a:ext>
            </a:extLst>
          </p:cNvPr>
          <p:cNvSpPr txBox="1"/>
          <p:nvPr/>
        </p:nvSpPr>
        <p:spPr>
          <a:xfrm>
            <a:off x="358255" y="5890344"/>
            <a:ext cx="8426370" cy="892552"/>
          </a:xfrm>
          <a:prstGeom prst="rect">
            <a:avLst/>
          </a:prstGeom>
          <a:solidFill>
            <a:schemeClr val="bg1"/>
          </a:solidFill>
          <a:ln w="44450">
            <a:gradFill flip="none" rotWithShape="1">
              <a:gsLst>
                <a:gs pos="0">
                  <a:srgbClr val="FF0000"/>
                </a:gs>
                <a:gs pos="100000">
                  <a:schemeClr val="accent2">
                    <a:lumMod val="0"/>
                    <a:lumOff val="100000"/>
                  </a:schemeClr>
                </a:gs>
                <a:gs pos="100000">
                  <a:schemeClr val="accent2">
                    <a:lumMod val="10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Experimental determination of the isospin-dependent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K-N scattering length</a:t>
            </a: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46F01016-6C0F-D0DA-1451-BFAC914CC1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3019" y="2518897"/>
            <a:ext cx="5936840" cy="3246410"/>
          </a:xfrm>
          <a:prstGeom prst="rect">
            <a:avLst/>
          </a:prstGeom>
        </p:spPr>
      </p:pic>
      <p:sp>
        <p:nvSpPr>
          <p:cNvPr id="14" name="Rettangolo 13">
            <a:extLst>
              <a:ext uri="{FF2B5EF4-FFF2-40B4-BE49-F238E27FC236}">
                <a16:creationId xmlns:a16="http://schemas.microsoft.com/office/drawing/2014/main" id="{13FF33BF-F1CC-C490-C30A-C3274BDCFB89}"/>
              </a:ext>
            </a:extLst>
          </p:cNvPr>
          <p:cNvSpPr/>
          <p:nvPr/>
        </p:nvSpPr>
        <p:spPr>
          <a:xfrm>
            <a:off x="853327" y="0"/>
            <a:ext cx="743622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rotWithShape="0">
                    <a:srgbClr val="002060">
                      <a:alpha val="43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Calibri"/>
              </a:rPr>
              <a:t>SIDDHARTA Scientific Goal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D3543753-D5CB-0B1C-D61F-9F0B40E106AC}"/>
              </a:ext>
            </a:extLst>
          </p:cNvPr>
          <p:cNvSpPr/>
          <p:nvPr/>
        </p:nvSpPr>
        <p:spPr>
          <a:xfrm>
            <a:off x="3043419" y="6583251"/>
            <a:ext cx="5952798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 new renaissance for kaonic atoms at DAΦNE: future measurements and perspectives</a:t>
            </a:r>
            <a:endParaRPr kumimoji="0" lang="en-GB" sz="13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96706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reeform 2">
            <a:extLst>
              <a:ext uri="{FF2B5EF4-FFF2-40B4-BE49-F238E27FC236}">
                <a16:creationId xmlns:a16="http://schemas.microsoft.com/office/drawing/2014/main" id="{86AFADE9-29BB-C887-FACB-4C1A75D3C443}"/>
              </a:ext>
            </a:extLst>
          </p:cNvPr>
          <p:cNvSpPr>
            <a:spLocks/>
          </p:cNvSpPr>
          <p:nvPr/>
        </p:nvSpPr>
        <p:spPr bwMode="auto">
          <a:xfrm rot="10800000" flipH="1">
            <a:off x="7362825" y="2692400"/>
            <a:ext cx="1031875" cy="2867025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>
                <a:moveTo>
                  <a:pt x="0" y="0"/>
                </a:moveTo>
                <a:cubicBezTo>
                  <a:pt x="19693" y="3375"/>
                  <a:pt x="21600" y="10800"/>
                  <a:pt x="21600" y="10800"/>
                </a:cubicBezTo>
                <a:cubicBezTo>
                  <a:pt x="21600" y="10800"/>
                  <a:pt x="20895" y="18021"/>
                  <a:pt x="11" y="21600"/>
                </a:cubicBezTo>
              </a:path>
            </a:pathLst>
          </a:custGeom>
          <a:noFill/>
          <a:ln w="63500" cap="flat">
            <a:solidFill>
              <a:srgbClr val="FF0000">
                <a:alpha val="50195"/>
              </a:srgbClr>
            </a:solidFill>
            <a:prstDash val="solid"/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1" i="0" u="sng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pic>
        <p:nvPicPr>
          <p:cNvPr id="37891" name="Picture 3">
            <a:extLst>
              <a:ext uri="{FF2B5EF4-FFF2-40B4-BE49-F238E27FC236}">
                <a16:creationId xmlns:a16="http://schemas.microsoft.com/office/drawing/2014/main" id="{2092A48E-9C77-3933-AB8B-E0F006B4E9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2450" y="133350"/>
            <a:ext cx="5535613" cy="659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2" name="Rectangle 4">
            <a:extLst>
              <a:ext uri="{FF2B5EF4-FFF2-40B4-BE49-F238E27FC236}">
                <a16:creationId xmlns:a16="http://schemas.microsoft.com/office/drawing/2014/main" id="{098E4F3D-5E1C-2677-2147-AAE8E6A50504}"/>
              </a:ext>
            </a:extLst>
          </p:cNvPr>
          <p:cNvSpPr>
            <a:spLocks/>
          </p:cNvSpPr>
          <p:nvPr/>
        </p:nvSpPr>
        <p:spPr bwMode="auto">
          <a:xfrm>
            <a:off x="3430588" y="1357313"/>
            <a:ext cx="2320925" cy="40163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defTabSz="64293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642938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642938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642938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642938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6429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 charset="0"/>
                <a:ea typeface="+mn-ea"/>
                <a:cs typeface="+mn-cs"/>
                <a:sym typeface="Helvetica Neue" charset="0"/>
              </a:rPr>
              <a:t>Kaonic hydrogen</a:t>
            </a:r>
          </a:p>
        </p:txBody>
      </p:sp>
      <p:sp>
        <p:nvSpPr>
          <p:cNvPr id="37893" name="Rectangle 5">
            <a:extLst>
              <a:ext uri="{FF2B5EF4-FFF2-40B4-BE49-F238E27FC236}">
                <a16:creationId xmlns:a16="http://schemas.microsoft.com/office/drawing/2014/main" id="{EF14CDE5-A158-3110-9804-27C2852C2352}"/>
              </a:ext>
            </a:extLst>
          </p:cNvPr>
          <p:cNvSpPr>
            <a:spLocks/>
          </p:cNvSpPr>
          <p:nvPr/>
        </p:nvSpPr>
        <p:spPr bwMode="auto">
          <a:xfrm>
            <a:off x="136525" y="204788"/>
            <a:ext cx="1522413" cy="8318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>
            <a:spAutoFit/>
          </a:bodyPr>
          <a:lstStyle>
            <a:lvl1pPr defTabSz="64293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642938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642938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642938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642938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6429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 charset="0"/>
                <a:ea typeface="+mn-ea"/>
                <a:cs typeface="+mn-cs"/>
                <a:sym typeface="Helvetica Neue" charset="0"/>
              </a:rPr>
              <a:t>Hydrogen</a:t>
            </a:r>
          </a:p>
          <a:p>
            <a:pPr marL="0" marR="0" lvl="0" indent="0" algn="ctr" defTabSz="6429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 charset="0"/>
                <a:ea typeface="+mn-ea"/>
                <a:cs typeface="+mn-cs"/>
                <a:sym typeface="Helvetica Neue" charset="0"/>
              </a:rPr>
              <a:t>spectrum</a:t>
            </a:r>
          </a:p>
        </p:txBody>
      </p:sp>
      <p:sp>
        <p:nvSpPr>
          <p:cNvPr id="37894" name="Rectangle 6">
            <a:extLst>
              <a:ext uri="{FF2B5EF4-FFF2-40B4-BE49-F238E27FC236}">
                <a16:creationId xmlns:a16="http://schemas.microsoft.com/office/drawing/2014/main" id="{B71D1176-9344-D00A-BAD9-1951EF1BA08E}"/>
              </a:ext>
            </a:extLst>
          </p:cNvPr>
          <p:cNvSpPr>
            <a:spLocks/>
          </p:cNvSpPr>
          <p:nvPr/>
        </p:nvSpPr>
        <p:spPr bwMode="auto">
          <a:xfrm>
            <a:off x="3622675" y="1773238"/>
            <a:ext cx="442913" cy="44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defTabSz="64293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642938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642938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642938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642938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6429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5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 charset="0"/>
                <a:ea typeface="+mn-ea"/>
                <a:cs typeface="+mn-cs"/>
                <a:sym typeface="Helvetica Neue" charset="0"/>
              </a:rPr>
              <a:t>K</a:t>
            </a:r>
            <a:r>
              <a:rPr kumimoji="0" lang="en-US" altLang="en-US" sz="17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 charset="0"/>
                <a:ea typeface="+mn-ea"/>
                <a:cs typeface="+mn-cs"/>
                <a:sym typeface="Helvetica Neue" charset="0"/>
              </a:rPr>
              <a:t>α</a:t>
            </a:r>
          </a:p>
        </p:txBody>
      </p:sp>
      <p:sp>
        <p:nvSpPr>
          <p:cNvPr id="37895" name="Rectangle 7">
            <a:extLst>
              <a:ext uri="{FF2B5EF4-FFF2-40B4-BE49-F238E27FC236}">
                <a16:creationId xmlns:a16="http://schemas.microsoft.com/office/drawing/2014/main" id="{44090EB9-DD09-C878-0054-553BBCA38A84}"/>
              </a:ext>
            </a:extLst>
          </p:cNvPr>
          <p:cNvSpPr>
            <a:spLocks/>
          </p:cNvSpPr>
          <p:nvPr/>
        </p:nvSpPr>
        <p:spPr bwMode="auto">
          <a:xfrm>
            <a:off x="4545013" y="1773238"/>
            <a:ext cx="423862" cy="44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defTabSz="64293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642938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642938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642938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642938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6429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5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 charset="0"/>
                <a:ea typeface="+mn-ea"/>
                <a:cs typeface="+mn-cs"/>
                <a:sym typeface="Helvetica Neue" charset="0"/>
              </a:rPr>
              <a:t>K</a:t>
            </a:r>
            <a:r>
              <a:rPr kumimoji="0" lang="en-US" altLang="en-US" sz="17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 charset="0"/>
                <a:ea typeface="+mn-ea"/>
                <a:cs typeface="+mn-cs"/>
                <a:sym typeface="Helvetica Neue" charset="0"/>
              </a:rPr>
              <a:t>β</a:t>
            </a:r>
          </a:p>
        </p:txBody>
      </p:sp>
      <p:sp>
        <p:nvSpPr>
          <p:cNvPr id="37896" name="Rectangle 8">
            <a:extLst>
              <a:ext uri="{FF2B5EF4-FFF2-40B4-BE49-F238E27FC236}">
                <a16:creationId xmlns:a16="http://schemas.microsoft.com/office/drawing/2014/main" id="{83E7BE48-AF00-EAE3-B5A1-3AC6ADBAA21B}"/>
              </a:ext>
            </a:extLst>
          </p:cNvPr>
          <p:cNvSpPr>
            <a:spLocks/>
          </p:cNvSpPr>
          <p:nvPr/>
        </p:nvSpPr>
        <p:spPr bwMode="auto">
          <a:xfrm>
            <a:off x="5003800" y="1839913"/>
            <a:ext cx="72707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defTabSz="64293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642938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642938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642938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642938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6429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7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 charset="0"/>
                <a:ea typeface="+mn-ea"/>
                <a:cs typeface="+mn-cs"/>
                <a:sym typeface="Helvetica Neue" charset="0"/>
              </a:rPr>
              <a:t>higher</a:t>
            </a:r>
          </a:p>
        </p:txBody>
      </p:sp>
      <p:grpSp>
        <p:nvGrpSpPr>
          <p:cNvPr id="37897" name="Group 9">
            <a:extLst>
              <a:ext uri="{FF2B5EF4-FFF2-40B4-BE49-F238E27FC236}">
                <a16:creationId xmlns:a16="http://schemas.microsoft.com/office/drawing/2014/main" id="{D21528EB-3CE5-9397-C49A-474F173810E1}"/>
              </a:ext>
            </a:extLst>
          </p:cNvPr>
          <p:cNvGrpSpPr>
            <a:grpSpLocks/>
          </p:cNvGrpSpPr>
          <p:nvPr/>
        </p:nvGrpSpPr>
        <p:grpSpPr bwMode="auto">
          <a:xfrm>
            <a:off x="3786188" y="4562475"/>
            <a:ext cx="1393825" cy="1465263"/>
            <a:chOff x="0" y="0"/>
            <a:chExt cx="1248" cy="1312"/>
          </a:xfrm>
        </p:grpSpPr>
        <p:sp>
          <p:nvSpPr>
            <p:cNvPr id="37912" name="Line 10">
              <a:extLst>
                <a:ext uri="{FF2B5EF4-FFF2-40B4-BE49-F238E27FC236}">
                  <a16:creationId xmlns:a16="http://schemas.microsoft.com/office/drawing/2014/main" id="{55DB21F5-65BD-629F-63D0-D008E434F50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0" y="0"/>
              <a:ext cx="0" cy="131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prstDash val="sysDot"/>
              <a:miter lim="800000"/>
              <a:headEnd type="stealth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000" b="1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  <p:sp>
          <p:nvSpPr>
            <p:cNvPr id="37913" name="Line 11">
              <a:extLst>
                <a:ext uri="{FF2B5EF4-FFF2-40B4-BE49-F238E27FC236}">
                  <a16:creationId xmlns:a16="http://schemas.microsoft.com/office/drawing/2014/main" id="{98BA18AD-8531-7DA4-69D9-FE3CEEA2C37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84" y="0"/>
              <a:ext cx="0" cy="131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prstDash val="sysDot"/>
              <a:miter lim="800000"/>
              <a:headEnd type="stealth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000" b="1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  <p:sp>
          <p:nvSpPr>
            <p:cNvPr id="37914" name="Line 12">
              <a:extLst>
                <a:ext uri="{FF2B5EF4-FFF2-40B4-BE49-F238E27FC236}">
                  <a16:creationId xmlns:a16="http://schemas.microsoft.com/office/drawing/2014/main" id="{25CFDDD3-97FE-E8B4-7BC3-23974B6BCD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48" y="0"/>
              <a:ext cx="0" cy="131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prstDash val="sysDot"/>
              <a:miter lim="800000"/>
              <a:headEnd type="stealth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000" b="1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</p:grpSp>
      <p:sp>
        <p:nvSpPr>
          <p:cNvPr id="37898" name="Rectangle 13">
            <a:extLst>
              <a:ext uri="{FF2B5EF4-FFF2-40B4-BE49-F238E27FC236}">
                <a16:creationId xmlns:a16="http://schemas.microsoft.com/office/drawing/2014/main" id="{82021B18-24A7-D0DD-5A66-220D24CFE0F9}"/>
              </a:ext>
            </a:extLst>
          </p:cNvPr>
          <p:cNvSpPr>
            <a:spLocks/>
          </p:cNvSpPr>
          <p:nvPr/>
        </p:nvSpPr>
        <p:spPr bwMode="auto">
          <a:xfrm>
            <a:off x="3017838" y="4826000"/>
            <a:ext cx="3259137" cy="401638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defTabSz="64293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642938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642938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642938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642938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6429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elvetica Neue" charset="0"/>
                <a:ea typeface="+mn-ea"/>
                <a:cs typeface="+mn-cs"/>
                <a:sym typeface="Helvetica Neue" charset="0"/>
              </a:rPr>
              <a:t>Background estimation</a:t>
            </a:r>
          </a:p>
        </p:txBody>
      </p:sp>
      <p:sp>
        <p:nvSpPr>
          <p:cNvPr id="37899" name="Rectangle 14">
            <a:extLst>
              <a:ext uri="{FF2B5EF4-FFF2-40B4-BE49-F238E27FC236}">
                <a16:creationId xmlns:a16="http://schemas.microsoft.com/office/drawing/2014/main" id="{989B895B-4CF7-1FB2-55ED-1C1B54DECD39}"/>
              </a:ext>
            </a:extLst>
          </p:cNvPr>
          <p:cNvSpPr>
            <a:spLocks/>
          </p:cNvSpPr>
          <p:nvPr/>
        </p:nvSpPr>
        <p:spPr bwMode="auto">
          <a:xfrm>
            <a:off x="3608388" y="4170363"/>
            <a:ext cx="360362" cy="204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defTabSz="64293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642938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642938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642938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642938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6429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 charset="0"/>
                <a:ea typeface="+mn-ea"/>
                <a:cs typeface="+mn-cs"/>
                <a:sym typeface="Helvetica Neue" charset="0"/>
              </a:rPr>
              <a:t>KO76</a:t>
            </a:r>
          </a:p>
        </p:txBody>
      </p:sp>
      <p:sp>
        <p:nvSpPr>
          <p:cNvPr id="37900" name="Rectangle 15">
            <a:extLst>
              <a:ext uri="{FF2B5EF4-FFF2-40B4-BE49-F238E27FC236}">
                <a16:creationId xmlns:a16="http://schemas.microsoft.com/office/drawing/2014/main" id="{0D5599CE-1126-D344-29A7-10DE24F297EC}"/>
              </a:ext>
            </a:extLst>
          </p:cNvPr>
          <p:cNvSpPr>
            <a:spLocks/>
          </p:cNvSpPr>
          <p:nvPr/>
        </p:nvSpPr>
        <p:spPr bwMode="auto">
          <a:xfrm>
            <a:off x="4716463" y="4152900"/>
            <a:ext cx="355600" cy="20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defTabSz="64293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642938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642938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642938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642938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6429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 charset="0"/>
                <a:ea typeface="+mn-ea"/>
                <a:cs typeface="+mn-cs"/>
                <a:sym typeface="Helvetica Neue" charset="0"/>
              </a:rPr>
              <a:t>KN65</a:t>
            </a:r>
          </a:p>
        </p:txBody>
      </p:sp>
      <p:sp>
        <p:nvSpPr>
          <p:cNvPr id="37901" name="Rectangle 16">
            <a:extLst>
              <a:ext uri="{FF2B5EF4-FFF2-40B4-BE49-F238E27FC236}">
                <a16:creationId xmlns:a16="http://schemas.microsoft.com/office/drawing/2014/main" id="{00EE073A-3927-DDE7-57D3-25031D5989FD}"/>
              </a:ext>
            </a:extLst>
          </p:cNvPr>
          <p:cNvSpPr>
            <a:spLocks/>
          </p:cNvSpPr>
          <p:nvPr/>
        </p:nvSpPr>
        <p:spPr bwMode="auto">
          <a:xfrm>
            <a:off x="5048250" y="4268788"/>
            <a:ext cx="223838" cy="204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defTabSz="64293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642938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642938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642938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642938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6429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 charset="0"/>
                <a:ea typeface="+mn-ea"/>
                <a:cs typeface="+mn-cs"/>
                <a:sym typeface="Helvetica Neue" charset="0"/>
              </a:rPr>
              <a:t>Cu</a:t>
            </a:r>
          </a:p>
        </p:txBody>
      </p:sp>
      <p:sp>
        <p:nvSpPr>
          <p:cNvPr id="37902" name="Rectangle 17">
            <a:extLst>
              <a:ext uri="{FF2B5EF4-FFF2-40B4-BE49-F238E27FC236}">
                <a16:creationId xmlns:a16="http://schemas.microsoft.com/office/drawing/2014/main" id="{0025131D-6422-7005-78A5-9BAD7CA32725}"/>
              </a:ext>
            </a:extLst>
          </p:cNvPr>
          <p:cNvSpPr>
            <a:spLocks/>
          </p:cNvSpPr>
          <p:nvPr/>
        </p:nvSpPr>
        <p:spPr bwMode="auto">
          <a:xfrm>
            <a:off x="2608263" y="3687763"/>
            <a:ext cx="339725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defTabSz="64293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642938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642938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642938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642938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6429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 charset="0"/>
                <a:ea typeface="+mn-ea"/>
                <a:cs typeface="+mn-cs"/>
                <a:sym typeface="Helvetica Neue" charset="0"/>
              </a:rPr>
              <a:t>Ti K</a:t>
            </a:r>
            <a:r>
              <a:rPr kumimoji="0" lang="en-US" altLang="en-US" sz="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 charset="0"/>
                <a:ea typeface="+mn-ea"/>
                <a:cs typeface="+mn-cs"/>
                <a:sym typeface="Helvetica Neue" charset="0"/>
              </a:rPr>
              <a:t>α</a:t>
            </a:r>
          </a:p>
        </p:txBody>
      </p:sp>
      <p:sp>
        <p:nvSpPr>
          <p:cNvPr id="37903" name="Rectangle 18">
            <a:extLst>
              <a:ext uri="{FF2B5EF4-FFF2-40B4-BE49-F238E27FC236}">
                <a16:creationId xmlns:a16="http://schemas.microsoft.com/office/drawing/2014/main" id="{B207D587-FF2F-326A-A70A-7546AA850370}"/>
              </a:ext>
            </a:extLst>
          </p:cNvPr>
          <p:cNvSpPr>
            <a:spLocks/>
          </p:cNvSpPr>
          <p:nvPr/>
        </p:nvSpPr>
        <p:spPr bwMode="auto">
          <a:xfrm>
            <a:off x="2889250" y="4017963"/>
            <a:ext cx="331788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defTabSz="64293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642938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642938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642938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642938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6429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 charset="0"/>
                <a:ea typeface="+mn-ea"/>
                <a:cs typeface="+mn-cs"/>
                <a:sym typeface="Helvetica Neue" charset="0"/>
              </a:rPr>
              <a:t>Ti K</a:t>
            </a:r>
            <a:r>
              <a:rPr kumimoji="0" lang="en-US" altLang="en-US" sz="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 charset="0"/>
                <a:ea typeface="+mn-ea"/>
                <a:cs typeface="+mn-cs"/>
                <a:sym typeface="Helvetica Neue" charset="0"/>
              </a:rPr>
              <a:t>β</a:t>
            </a:r>
          </a:p>
        </p:txBody>
      </p:sp>
      <p:sp>
        <p:nvSpPr>
          <p:cNvPr id="37904" name="Rectangle 19">
            <a:extLst>
              <a:ext uri="{FF2B5EF4-FFF2-40B4-BE49-F238E27FC236}">
                <a16:creationId xmlns:a16="http://schemas.microsoft.com/office/drawing/2014/main" id="{E0E3D22A-0974-FF50-C459-0D4798AA5350}"/>
              </a:ext>
            </a:extLst>
          </p:cNvPr>
          <p:cNvSpPr>
            <a:spLocks/>
          </p:cNvSpPr>
          <p:nvPr/>
        </p:nvSpPr>
        <p:spPr bwMode="auto">
          <a:xfrm>
            <a:off x="3287713" y="3608388"/>
            <a:ext cx="355600" cy="204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defTabSz="64293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642938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642938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642938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642938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6429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 charset="0"/>
                <a:ea typeface="+mn-ea"/>
                <a:cs typeface="+mn-cs"/>
                <a:sym typeface="Helvetica Neue" charset="0"/>
              </a:rPr>
              <a:t>KC65</a:t>
            </a:r>
          </a:p>
        </p:txBody>
      </p:sp>
      <p:sp>
        <p:nvSpPr>
          <p:cNvPr id="37905" name="Rectangle 20">
            <a:extLst>
              <a:ext uri="{FF2B5EF4-FFF2-40B4-BE49-F238E27FC236}">
                <a16:creationId xmlns:a16="http://schemas.microsoft.com/office/drawing/2014/main" id="{12F35B11-55CD-A84D-1BA7-A65EC2B7B103}"/>
              </a:ext>
            </a:extLst>
          </p:cNvPr>
          <p:cNvSpPr>
            <a:spLocks/>
          </p:cNvSpPr>
          <p:nvPr/>
        </p:nvSpPr>
        <p:spPr bwMode="auto">
          <a:xfrm>
            <a:off x="5554663" y="4108450"/>
            <a:ext cx="355600" cy="20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defTabSz="64293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642938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642938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642938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642938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6429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 charset="0"/>
                <a:ea typeface="+mn-ea"/>
                <a:cs typeface="+mn-cs"/>
                <a:sym typeface="Helvetica Neue" charset="0"/>
              </a:rPr>
              <a:t>KC75</a:t>
            </a:r>
          </a:p>
        </p:txBody>
      </p:sp>
      <p:sp>
        <p:nvSpPr>
          <p:cNvPr id="37906" name="Rectangle 21">
            <a:extLst>
              <a:ext uri="{FF2B5EF4-FFF2-40B4-BE49-F238E27FC236}">
                <a16:creationId xmlns:a16="http://schemas.microsoft.com/office/drawing/2014/main" id="{5A7D1BAD-6812-4414-4E1B-2937F19168E2}"/>
              </a:ext>
            </a:extLst>
          </p:cNvPr>
          <p:cNvSpPr>
            <a:spLocks/>
          </p:cNvSpPr>
          <p:nvPr/>
        </p:nvSpPr>
        <p:spPr bwMode="auto">
          <a:xfrm>
            <a:off x="6275388" y="3990975"/>
            <a:ext cx="358775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defTabSz="64293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642938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642938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642938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642938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6429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 charset="0"/>
                <a:ea typeface="+mn-ea"/>
                <a:cs typeface="+mn-cs"/>
                <a:sym typeface="Helvetica Neue" charset="0"/>
              </a:rPr>
              <a:t>KO65</a:t>
            </a:r>
          </a:p>
        </p:txBody>
      </p:sp>
      <p:sp>
        <p:nvSpPr>
          <p:cNvPr id="37907" name="Rectangle 22">
            <a:extLst>
              <a:ext uri="{FF2B5EF4-FFF2-40B4-BE49-F238E27FC236}">
                <a16:creationId xmlns:a16="http://schemas.microsoft.com/office/drawing/2014/main" id="{F355825F-9035-35D9-1C51-6EBA7E53083E}"/>
              </a:ext>
            </a:extLst>
          </p:cNvPr>
          <p:cNvSpPr>
            <a:spLocks/>
          </p:cNvSpPr>
          <p:nvPr/>
        </p:nvSpPr>
        <p:spPr bwMode="auto">
          <a:xfrm>
            <a:off x="6457950" y="3465513"/>
            <a:ext cx="355600" cy="204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defTabSz="64293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642938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642938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642938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642938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6429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 charset="0"/>
                <a:ea typeface="+mn-ea"/>
                <a:cs typeface="+mn-cs"/>
                <a:sym typeface="Helvetica Neue" charset="0"/>
              </a:rPr>
              <a:t>KC54</a:t>
            </a:r>
          </a:p>
        </p:txBody>
      </p:sp>
      <p:sp>
        <p:nvSpPr>
          <p:cNvPr id="37908" name="Rectangle 23">
            <a:extLst>
              <a:ext uri="{FF2B5EF4-FFF2-40B4-BE49-F238E27FC236}">
                <a16:creationId xmlns:a16="http://schemas.microsoft.com/office/drawing/2014/main" id="{F18B371E-1EFD-A7FF-C80A-B88A5B2FFF4A}"/>
              </a:ext>
            </a:extLst>
          </p:cNvPr>
          <p:cNvSpPr>
            <a:spLocks/>
          </p:cNvSpPr>
          <p:nvPr/>
        </p:nvSpPr>
        <p:spPr bwMode="auto">
          <a:xfrm>
            <a:off x="6596063" y="4214813"/>
            <a:ext cx="377825" cy="204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defTabSz="64293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642938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642938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642938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642938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6429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 charset="0"/>
                <a:ea typeface="+mn-ea"/>
                <a:cs typeface="+mn-cs"/>
                <a:sym typeface="Helvetica Neue" charset="0"/>
              </a:rPr>
              <a:t>KAl87</a:t>
            </a:r>
          </a:p>
        </p:txBody>
      </p:sp>
      <p:sp>
        <p:nvSpPr>
          <p:cNvPr id="37909" name="Rectangle 24">
            <a:extLst>
              <a:ext uri="{FF2B5EF4-FFF2-40B4-BE49-F238E27FC236}">
                <a16:creationId xmlns:a16="http://schemas.microsoft.com/office/drawing/2014/main" id="{70E189BC-4449-2A9D-438F-69C00499F362}"/>
              </a:ext>
            </a:extLst>
          </p:cNvPr>
          <p:cNvSpPr>
            <a:spLocks/>
          </p:cNvSpPr>
          <p:nvPr/>
        </p:nvSpPr>
        <p:spPr bwMode="auto">
          <a:xfrm>
            <a:off x="3608388" y="344488"/>
            <a:ext cx="996950" cy="55245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defTabSz="64293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642938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642938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642938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642938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642938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 charset="0"/>
                <a:ea typeface="+mn-ea"/>
                <a:cs typeface="+mn-cs"/>
                <a:sym typeface="Helvetica Neue" charset="0"/>
              </a:rPr>
              <a:t>EM value</a:t>
            </a:r>
          </a:p>
          <a:p>
            <a:pPr marL="0" marR="0" lvl="0" indent="0" algn="ctr" defTabSz="642938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 charset="0"/>
                <a:ea typeface="+mn-ea"/>
                <a:cs typeface="+mn-cs"/>
                <a:sym typeface="Helvetica Neue" charset="0"/>
              </a:rPr>
              <a:t>K-p K</a:t>
            </a:r>
            <a:r>
              <a:rPr kumimoji="0" lang="en-US" altLang="en-US" sz="15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 charset="0"/>
                <a:ea typeface="+mn-ea"/>
                <a:cs typeface="+mn-cs"/>
                <a:sym typeface="Helvetica Neue" charset="0"/>
              </a:rPr>
              <a:t>α</a:t>
            </a:r>
          </a:p>
        </p:txBody>
      </p:sp>
      <p:sp>
        <p:nvSpPr>
          <p:cNvPr id="37910" name="Rectangle 25">
            <a:extLst>
              <a:ext uri="{FF2B5EF4-FFF2-40B4-BE49-F238E27FC236}">
                <a16:creationId xmlns:a16="http://schemas.microsoft.com/office/drawing/2014/main" id="{661E3E63-A3EB-ACBD-4CB6-408107AD24D8}"/>
              </a:ext>
            </a:extLst>
          </p:cNvPr>
          <p:cNvSpPr>
            <a:spLocks/>
          </p:cNvSpPr>
          <p:nvPr/>
        </p:nvSpPr>
        <p:spPr bwMode="auto">
          <a:xfrm>
            <a:off x="7404100" y="3625850"/>
            <a:ext cx="1620838" cy="65087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defTabSz="64293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642938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642938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642938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642938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6429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9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 charset="0"/>
                <a:ea typeface="+mn-ea"/>
                <a:cs typeface="+mn-cs"/>
                <a:sym typeface="Helvetica Neue" charset="0"/>
              </a:rPr>
              <a:t>simultaneous</a:t>
            </a:r>
          </a:p>
          <a:p>
            <a:pPr marL="0" marR="0" lvl="0" indent="0" algn="ctr" defTabSz="6429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9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 charset="0"/>
                <a:ea typeface="+mn-ea"/>
                <a:cs typeface="+mn-cs"/>
                <a:sym typeface="Helvetica Neue" charset="0"/>
              </a:rPr>
              <a:t>fit</a:t>
            </a:r>
          </a:p>
        </p:txBody>
      </p:sp>
      <p:sp>
        <p:nvSpPr>
          <p:cNvPr id="37911" name="Rectangle 26">
            <a:extLst>
              <a:ext uri="{FF2B5EF4-FFF2-40B4-BE49-F238E27FC236}">
                <a16:creationId xmlns:a16="http://schemas.microsoft.com/office/drawing/2014/main" id="{80CB19A3-F1B2-37AD-A328-D26E59AB7F20}"/>
              </a:ext>
            </a:extLst>
          </p:cNvPr>
          <p:cNvSpPr>
            <a:spLocks/>
          </p:cNvSpPr>
          <p:nvPr/>
        </p:nvSpPr>
        <p:spPr bwMode="auto">
          <a:xfrm>
            <a:off x="84138" y="4598988"/>
            <a:ext cx="1628775" cy="83026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>
            <a:spAutoFit/>
          </a:bodyPr>
          <a:lstStyle>
            <a:lvl1pPr defTabSz="64293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642938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642938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642938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642938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6429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 charset="0"/>
                <a:ea typeface="+mn-ea"/>
                <a:cs typeface="+mn-cs"/>
                <a:sym typeface="Helvetica Neue" charset="0"/>
              </a:rPr>
              <a:t>Deuterium</a:t>
            </a:r>
          </a:p>
          <a:p>
            <a:pPr marL="0" marR="0" lvl="0" indent="0" algn="ctr" defTabSz="6429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 charset="0"/>
                <a:ea typeface="+mn-ea"/>
                <a:cs typeface="+mn-cs"/>
                <a:sym typeface="Helvetica Neue" charset="0"/>
              </a:rPr>
              <a:t>spectrum</a:t>
            </a:r>
          </a:p>
        </p:txBody>
      </p:sp>
    </p:spTree>
    <p:extLst>
      <p:ext uri="{BB962C8B-B14F-4D97-AF65-F5344CB8AC3E}">
        <p14:creationId xmlns:p14="http://schemas.microsoft.com/office/powerpoint/2010/main" val="2296292385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>
            <a:extLst>
              <a:ext uri="{FF2B5EF4-FFF2-40B4-BE49-F238E27FC236}">
                <a16:creationId xmlns:a16="http://schemas.microsoft.com/office/drawing/2014/main" id="{AF0166A8-7FB3-24BD-EA21-858A12E845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963" y="1616075"/>
            <a:ext cx="6696075" cy="488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5" name="Rectangle 3">
            <a:extLst>
              <a:ext uri="{FF2B5EF4-FFF2-40B4-BE49-F238E27FC236}">
                <a16:creationId xmlns:a16="http://schemas.microsoft.com/office/drawing/2014/main" id="{75B523B6-EDB5-2A10-961F-93532C278A7D}"/>
              </a:ext>
            </a:extLst>
          </p:cNvPr>
          <p:cNvSpPr>
            <a:spLocks/>
          </p:cNvSpPr>
          <p:nvPr/>
        </p:nvSpPr>
        <p:spPr bwMode="auto">
          <a:xfrm>
            <a:off x="3602038" y="5303838"/>
            <a:ext cx="777875" cy="43815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defTabSz="64293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642938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642938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642938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642938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642938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 charset="0"/>
                <a:ea typeface="+mn-ea"/>
                <a:cs typeface="+mn-cs"/>
                <a:sym typeface="Helvetica Neue" charset="0"/>
              </a:rPr>
              <a:t>EM value</a:t>
            </a:r>
          </a:p>
          <a:p>
            <a:pPr marL="0" marR="0" lvl="0" indent="0" algn="ctr" defTabSz="642938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3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 charset="0"/>
                <a:ea typeface="+mn-ea"/>
                <a:cs typeface="+mn-cs"/>
                <a:sym typeface="Helvetica Neue" charset="0"/>
              </a:rPr>
              <a:t>K-p K</a:t>
            </a:r>
            <a:r>
              <a:rPr kumimoji="0" lang="en-US" altLang="en-US" sz="11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 charset="0"/>
                <a:ea typeface="+mn-ea"/>
                <a:cs typeface="+mn-cs"/>
                <a:sym typeface="Helvetica Neue" charset="0"/>
              </a:rPr>
              <a:t>α</a:t>
            </a:r>
          </a:p>
        </p:txBody>
      </p:sp>
      <p:sp>
        <p:nvSpPr>
          <p:cNvPr id="38916" name="Rectangle 4">
            <a:extLst>
              <a:ext uri="{FF2B5EF4-FFF2-40B4-BE49-F238E27FC236}">
                <a16:creationId xmlns:a16="http://schemas.microsoft.com/office/drawing/2014/main" id="{0F371498-7198-3114-9021-16BB2536850D}"/>
              </a:ext>
            </a:extLst>
          </p:cNvPr>
          <p:cNvSpPr>
            <a:spLocks/>
          </p:cNvSpPr>
          <p:nvPr/>
        </p:nvSpPr>
        <p:spPr bwMode="auto">
          <a:xfrm>
            <a:off x="3230563" y="1273175"/>
            <a:ext cx="2651125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defTabSz="64293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642938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642938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642938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642938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6429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7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elvetica Neue" charset="0"/>
                <a:ea typeface="+mn-ea"/>
                <a:cs typeface="+mn-cs"/>
                <a:sym typeface="Helvetica Neue" charset="0"/>
              </a:rPr>
              <a:t>Kaonic hydrogen</a:t>
            </a:r>
          </a:p>
        </p:txBody>
      </p:sp>
      <p:sp>
        <p:nvSpPr>
          <p:cNvPr id="38917" name="Rectangle 5">
            <a:extLst>
              <a:ext uri="{FF2B5EF4-FFF2-40B4-BE49-F238E27FC236}">
                <a16:creationId xmlns:a16="http://schemas.microsoft.com/office/drawing/2014/main" id="{CF1FB635-FDEF-B9AB-B0EB-2FDF5613AB90}"/>
              </a:ext>
            </a:extLst>
          </p:cNvPr>
          <p:cNvSpPr>
            <a:spLocks/>
          </p:cNvSpPr>
          <p:nvPr/>
        </p:nvSpPr>
        <p:spPr bwMode="auto">
          <a:xfrm>
            <a:off x="3551238" y="2441575"/>
            <a:ext cx="442912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defTabSz="64293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642938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642938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642938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642938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6429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500" b="0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elvetica Neue" charset="0"/>
                <a:ea typeface="+mn-ea"/>
                <a:cs typeface="+mn-cs"/>
                <a:sym typeface="Helvetica Neue" charset="0"/>
              </a:rPr>
              <a:t>K</a:t>
            </a:r>
            <a:r>
              <a:rPr kumimoji="0" lang="en-US" altLang="en-US" sz="1700" b="0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elvetica Neue" charset="0"/>
                <a:ea typeface="+mn-ea"/>
                <a:cs typeface="+mn-cs"/>
                <a:sym typeface="Helvetica Neue" charset="0"/>
              </a:rPr>
              <a:t>α</a:t>
            </a:r>
          </a:p>
        </p:txBody>
      </p:sp>
      <p:sp>
        <p:nvSpPr>
          <p:cNvPr id="38918" name="Rectangle 6">
            <a:extLst>
              <a:ext uri="{FF2B5EF4-FFF2-40B4-BE49-F238E27FC236}">
                <a16:creationId xmlns:a16="http://schemas.microsoft.com/office/drawing/2014/main" id="{A1D7CB68-B38B-7C8D-BF28-108510EA7249}"/>
              </a:ext>
            </a:extLst>
          </p:cNvPr>
          <p:cNvSpPr>
            <a:spLocks/>
          </p:cNvSpPr>
          <p:nvPr/>
        </p:nvSpPr>
        <p:spPr bwMode="auto">
          <a:xfrm>
            <a:off x="4473575" y="2441575"/>
            <a:ext cx="423863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defTabSz="64293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642938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642938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642938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642938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6429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500" b="0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elvetica Neue" charset="0"/>
                <a:ea typeface="+mn-ea"/>
                <a:cs typeface="+mn-cs"/>
                <a:sym typeface="Helvetica Neue" charset="0"/>
              </a:rPr>
              <a:t>K</a:t>
            </a:r>
            <a:r>
              <a:rPr kumimoji="0" lang="en-US" altLang="en-US" sz="1700" b="0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elvetica Neue" charset="0"/>
                <a:ea typeface="+mn-ea"/>
                <a:cs typeface="+mn-cs"/>
                <a:sym typeface="Helvetica Neue" charset="0"/>
              </a:rPr>
              <a:t>β</a:t>
            </a:r>
          </a:p>
        </p:txBody>
      </p:sp>
      <p:sp>
        <p:nvSpPr>
          <p:cNvPr id="38919" name="Rectangle 7">
            <a:extLst>
              <a:ext uri="{FF2B5EF4-FFF2-40B4-BE49-F238E27FC236}">
                <a16:creationId xmlns:a16="http://schemas.microsoft.com/office/drawing/2014/main" id="{CD5A5164-E0E6-ACC1-BE20-4254023FD272}"/>
              </a:ext>
            </a:extLst>
          </p:cNvPr>
          <p:cNvSpPr>
            <a:spLocks/>
          </p:cNvSpPr>
          <p:nvPr/>
        </p:nvSpPr>
        <p:spPr bwMode="auto">
          <a:xfrm>
            <a:off x="4856163" y="1785938"/>
            <a:ext cx="949325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defTabSz="64293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642938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642938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642938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642938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6429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5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elvetica Neue" charset="0"/>
                <a:ea typeface="+mn-ea"/>
                <a:cs typeface="+mn-cs"/>
                <a:sym typeface="Helvetica Neue" charset="0"/>
              </a:rPr>
              <a:t>higher</a:t>
            </a:r>
          </a:p>
        </p:txBody>
      </p:sp>
      <p:sp>
        <p:nvSpPr>
          <p:cNvPr id="38920" name="Rectangle 8">
            <a:extLst>
              <a:ext uri="{FF2B5EF4-FFF2-40B4-BE49-F238E27FC236}">
                <a16:creationId xmlns:a16="http://schemas.microsoft.com/office/drawing/2014/main" id="{E27C83E6-DD6F-BDF8-9F28-4935A2F1B58C}"/>
              </a:ext>
            </a:extLst>
          </p:cNvPr>
          <p:cNvSpPr>
            <a:spLocks/>
          </p:cNvSpPr>
          <p:nvPr/>
        </p:nvSpPr>
        <p:spPr bwMode="auto">
          <a:xfrm>
            <a:off x="1009650" y="236538"/>
            <a:ext cx="7124700" cy="93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defTabSz="642938" eaLnBrk="0" hangingPunct="0">
              <a:spcBef>
                <a:spcPct val="20000"/>
              </a:spcBef>
              <a:buChar char="•"/>
              <a:tabLst>
                <a:tab pos="249238" algn="l"/>
                <a:tab pos="500063" algn="l"/>
                <a:tab pos="749300" algn="l"/>
                <a:tab pos="1000125" algn="l"/>
                <a:tab pos="1249363" algn="l"/>
                <a:tab pos="1500188" algn="l"/>
                <a:tab pos="1749425" algn="l"/>
                <a:tab pos="2000250" algn="l"/>
                <a:tab pos="2249488" algn="l"/>
                <a:tab pos="2500313" algn="l"/>
                <a:tab pos="2749550" algn="l"/>
                <a:tab pos="3000375" algn="l"/>
              </a:tabLs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642938" eaLnBrk="0" hangingPunct="0">
              <a:spcBef>
                <a:spcPct val="20000"/>
              </a:spcBef>
              <a:buChar char="–"/>
              <a:tabLst>
                <a:tab pos="249238" algn="l"/>
                <a:tab pos="500063" algn="l"/>
                <a:tab pos="749300" algn="l"/>
                <a:tab pos="1000125" algn="l"/>
                <a:tab pos="1249363" algn="l"/>
                <a:tab pos="1500188" algn="l"/>
                <a:tab pos="1749425" algn="l"/>
                <a:tab pos="2000250" algn="l"/>
                <a:tab pos="2249488" algn="l"/>
                <a:tab pos="2500313" algn="l"/>
                <a:tab pos="2749550" algn="l"/>
                <a:tab pos="3000375" algn="l"/>
              </a:tabLs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642938" eaLnBrk="0" hangingPunct="0">
              <a:spcBef>
                <a:spcPct val="20000"/>
              </a:spcBef>
              <a:buChar char="•"/>
              <a:tabLst>
                <a:tab pos="249238" algn="l"/>
                <a:tab pos="500063" algn="l"/>
                <a:tab pos="749300" algn="l"/>
                <a:tab pos="1000125" algn="l"/>
                <a:tab pos="1249363" algn="l"/>
                <a:tab pos="1500188" algn="l"/>
                <a:tab pos="1749425" algn="l"/>
                <a:tab pos="2000250" algn="l"/>
                <a:tab pos="2249488" algn="l"/>
                <a:tab pos="2500313" algn="l"/>
                <a:tab pos="2749550" algn="l"/>
                <a:tab pos="30003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642938" eaLnBrk="0" hangingPunct="0">
              <a:spcBef>
                <a:spcPct val="20000"/>
              </a:spcBef>
              <a:buChar char="–"/>
              <a:tabLst>
                <a:tab pos="249238" algn="l"/>
                <a:tab pos="500063" algn="l"/>
                <a:tab pos="749300" algn="l"/>
                <a:tab pos="1000125" algn="l"/>
                <a:tab pos="1249363" algn="l"/>
                <a:tab pos="1500188" algn="l"/>
                <a:tab pos="1749425" algn="l"/>
                <a:tab pos="2000250" algn="l"/>
                <a:tab pos="2249488" algn="l"/>
                <a:tab pos="2500313" algn="l"/>
                <a:tab pos="2749550" algn="l"/>
                <a:tab pos="3000375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642938" eaLnBrk="0" hangingPunct="0">
              <a:spcBef>
                <a:spcPct val="20000"/>
              </a:spcBef>
              <a:buChar char="»"/>
              <a:tabLst>
                <a:tab pos="249238" algn="l"/>
                <a:tab pos="500063" algn="l"/>
                <a:tab pos="749300" algn="l"/>
                <a:tab pos="1000125" algn="l"/>
                <a:tab pos="1249363" algn="l"/>
                <a:tab pos="1500188" algn="l"/>
                <a:tab pos="1749425" algn="l"/>
                <a:tab pos="2000250" algn="l"/>
                <a:tab pos="2249488" algn="l"/>
                <a:tab pos="2500313" algn="l"/>
                <a:tab pos="2749550" algn="l"/>
                <a:tab pos="3000375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49238" algn="l"/>
                <a:tab pos="500063" algn="l"/>
                <a:tab pos="749300" algn="l"/>
                <a:tab pos="1000125" algn="l"/>
                <a:tab pos="1249363" algn="l"/>
                <a:tab pos="1500188" algn="l"/>
                <a:tab pos="1749425" algn="l"/>
                <a:tab pos="2000250" algn="l"/>
                <a:tab pos="2249488" algn="l"/>
                <a:tab pos="2500313" algn="l"/>
                <a:tab pos="2749550" algn="l"/>
                <a:tab pos="3000375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49238" algn="l"/>
                <a:tab pos="500063" algn="l"/>
                <a:tab pos="749300" algn="l"/>
                <a:tab pos="1000125" algn="l"/>
                <a:tab pos="1249363" algn="l"/>
                <a:tab pos="1500188" algn="l"/>
                <a:tab pos="1749425" algn="l"/>
                <a:tab pos="2000250" algn="l"/>
                <a:tab pos="2249488" algn="l"/>
                <a:tab pos="2500313" algn="l"/>
                <a:tab pos="2749550" algn="l"/>
                <a:tab pos="3000375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49238" algn="l"/>
                <a:tab pos="500063" algn="l"/>
                <a:tab pos="749300" algn="l"/>
                <a:tab pos="1000125" algn="l"/>
                <a:tab pos="1249363" algn="l"/>
                <a:tab pos="1500188" algn="l"/>
                <a:tab pos="1749425" algn="l"/>
                <a:tab pos="2000250" algn="l"/>
                <a:tab pos="2249488" algn="l"/>
                <a:tab pos="2500313" algn="l"/>
                <a:tab pos="2749550" algn="l"/>
                <a:tab pos="3000375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49238" algn="l"/>
                <a:tab pos="500063" algn="l"/>
                <a:tab pos="749300" algn="l"/>
                <a:tab pos="1000125" algn="l"/>
                <a:tab pos="1249363" algn="l"/>
                <a:tab pos="1500188" algn="l"/>
                <a:tab pos="1749425" algn="l"/>
                <a:tab pos="2000250" algn="l"/>
                <a:tab pos="2249488" algn="l"/>
                <a:tab pos="2500313" algn="l"/>
                <a:tab pos="2749550" algn="l"/>
                <a:tab pos="3000375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6429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9238" algn="l"/>
                <a:tab pos="500063" algn="l"/>
                <a:tab pos="749300" algn="l"/>
                <a:tab pos="1000125" algn="l"/>
                <a:tab pos="1249363" algn="l"/>
                <a:tab pos="1500188" algn="l"/>
                <a:tab pos="1749425" algn="l"/>
                <a:tab pos="2000250" algn="l"/>
                <a:tab pos="2249488" algn="l"/>
                <a:tab pos="2500313" algn="l"/>
                <a:tab pos="2749550" algn="l"/>
                <a:tab pos="3000375" algn="l"/>
              </a:tabLst>
              <a:defRPr/>
            </a:pPr>
            <a:r>
              <a:rPr kumimoji="0" lang="en-US" altLang="en-US" sz="27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 charset="0"/>
                <a:ea typeface="+mn-ea"/>
                <a:cs typeface="+mn-cs"/>
                <a:sym typeface="Helvetica Neue" charset="0"/>
              </a:rPr>
              <a:t>Residuals of K-p x-ray spectrum</a:t>
            </a:r>
          </a:p>
          <a:p>
            <a:pPr marL="0" marR="0" lvl="0" indent="0" algn="ctr" defTabSz="6429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9238" algn="l"/>
                <a:tab pos="500063" algn="l"/>
                <a:tab pos="749300" algn="l"/>
                <a:tab pos="1000125" algn="l"/>
                <a:tab pos="1249363" algn="l"/>
                <a:tab pos="1500188" algn="l"/>
                <a:tab pos="1749425" algn="l"/>
                <a:tab pos="2000250" algn="l"/>
                <a:tab pos="2249488" algn="l"/>
                <a:tab pos="2500313" algn="l"/>
                <a:tab pos="2749550" algn="l"/>
                <a:tab pos="3000375" algn="l"/>
              </a:tabLst>
              <a:defRPr/>
            </a:pPr>
            <a:r>
              <a:rPr kumimoji="0" lang="en-US" altLang="en-US" sz="27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 charset="0"/>
                <a:ea typeface="+mn-ea"/>
                <a:cs typeface="+mn-cs"/>
                <a:sym typeface="Helvetica Neue" charset="0"/>
              </a:rPr>
              <a:t>after subtraction of fitted background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BAB6D28A-D9DA-0514-A2E7-2AC3E175D3EE}"/>
              </a:ext>
            </a:extLst>
          </p:cNvPr>
          <p:cNvSpPr>
            <a:spLocks/>
          </p:cNvSpPr>
          <p:nvPr/>
        </p:nvSpPr>
        <p:spPr bwMode="auto">
          <a:xfrm>
            <a:off x="6422495" y="1095752"/>
            <a:ext cx="240771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defTabSz="64293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642938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642938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642938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642938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6429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6429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  <a:sym typeface="Helvetica Neue" charset="0"/>
              </a:rPr>
              <a:t>e</a:t>
            </a:r>
            <a:r>
              <a:rPr kumimoji="0" lang="en-US" altLang="en-US" sz="1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  <a:sym typeface="Helvetica Neue" charset="0"/>
              </a:rPr>
              <a:t>1S</a:t>
            </a: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  <a:sym typeface="Helvetica Neue" charset="0"/>
              </a:rPr>
              <a:t>= −283 ± 36(stat) ± 6(syst) eV</a:t>
            </a:r>
          </a:p>
          <a:p>
            <a:pPr marL="0" marR="0" lvl="0" indent="0" algn="ctr" defTabSz="6429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  <a:sym typeface="Helvetica Neue" charset="0"/>
            </a:endParaRPr>
          </a:p>
          <a:p>
            <a:pPr marL="0" marR="0" lvl="0" indent="0" algn="ctr" defTabSz="6429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  <a:sym typeface="Helvetica Neue" charset="0"/>
              </a:rPr>
              <a:t>G</a:t>
            </a:r>
            <a:r>
              <a:rPr kumimoji="0" lang="en-US" altLang="en-US" sz="1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  <a:sym typeface="Helvetica Neue" charset="0"/>
              </a:rPr>
              <a:t>1S</a:t>
            </a: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  <a:sym typeface="Helvetica Neue" charset="0"/>
              </a:rPr>
              <a:t>= 541 ± 89(stat) ± 22(syst) eV</a:t>
            </a:r>
          </a:p>
          <a:p>
            <a:pPr marL="0" marR="0" lvl="0" indent="0" algn="ctr" defTabSz="6429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  <a:sym typeface="Helvetica Neue" charset="0"/>
            </a:endParaRPr>
          </a:p>
          <a:p>
            <a:pPr marL="0" marR="0" lvl="0" indent="0" algn="ctr" defTabSz="6429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  <a:sym typeface="Helvetica Neue" charset="0"/>
            </a:endParaRPr>
          </a:p>
          <a:p>
            <a:pPr marL="0" marR="0" lvl="0" indent="0" algn="ctr" defTabSz="6429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  <a:sym typeface="Helvetica Neue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0EFB93A-BEE4-1AA0-A59A-1B0CF3E679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903" y="6246585"/>
            <a:ext cx="2835275" cy="68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8606548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>
            <a:extLst>
              <a:ext uri="{FF2B5EF4-FFF2-40B4-BE49-F238E27FC236}">
                <a16:creationId xmlns:a16="http://schemas.microsoft.com/office/drawing/2014/main" id="{9B70CADF-B260-B4A4-EDFD-0F3BD945E9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9525"/>
            <a:ext cx="9001125" cy="673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58955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ED0DB4E-B1D1-62F2-244A-8A414E53A9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6511925"/>
            <a:ext cx="2057400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42362C-7A86-BD4E-AA05-8285307524FD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it-IT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9F34E1CD-864F-41D1-4D60-0024924705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7002" y="1096480"/>
            <a:ext cx="9144000" cy="5257349"/>
          </a:xfrm>
          <a:prstGeom prst="rect">
            <a:avLst/>
          </a:prstGeom>
        </p:spPr>
      </p:pic>
      <p:sp>
        <p:nvSpPr>
          <p:cNvPr id="11" name="Ovale 10">
            <a:extLst>
              <a:ext uri="{FF2B5EF4-FFF2-40B4-BE49-F238E27FC236}">
                <a16:creationId xmlns:a16="http://schemas.microsoft.com/office/drawing/2014/main" id="{D4DB67C8-8A22-19A7-F893-4F84AA6F7638}"/>
              </a:ext>
            </a:extLst>
          </p:cNvPr>
          <p:cNvSpPr/>
          <p:nvPr/>
        </p:nvSpPr>
        <p:spPr>
          <a:xfrm>
            <a:off x="2245488" y="2523281"/>
            <a:ext cx="462987" cy="462987"/>
          </a:xfrm>
          <a:prstGeom prst="ellipse">
            <a:avLst/>
          </a:prstGeom>
          <a:noFill/>
          <a:ln w="60325">
            <a:solidFill>
              <a:srgbClr val="00EE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Ovale 11">
            <a:extLst>
              <a:ext uri="{FF2B5EF4-FFF2-40B4-BE49-F238E27FC236}">
                <a16:creationId xmlns:a16="http://schemas.microsoft.com/office/drawing/2014/main" id="{03962B84-6D1C-BDC9-08DF-4BF5C6AA2D0B}"/>
              </a:ext>
            </a:extLst>
          </p:cNvPr>
          <p:cNvSpPr/>
          <p:nvPr/>
        </p:nvSpPr>
        <p:spPr>
          <a:xfrm>
            <a:off x="5223256" y="2432612"/>
            <a:ext cx="462987" cy="462987"/>
          </a:xfrm>
          <a:prstGeom prst="ellipse">
            <a:avLst/>
          </a:prstGeom>
          <a:noFill/>
          <a:ln w="60325">
            <a:solidFill>
              <a:srgbClr val="00EE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Ovale 12">
            <a:extLst>
              <a:ext uri="{FF2B5EF4-FFF2-40B4-BE49-F238E27FC236}">
                <a16:creationId xmlns:a16="http://schemas.microsoft.com/office/drawing/2014/main" id="{BE34D5C2-AB8C-473A-AA20-B05F127AE03E}"/>
              </a:ext>
            </a:extLst>
          </p:cNvPr>
          <p:cNvSpPr/>
          <p:nvPr/>
        </p:nvSpPr>
        <p:spPr>
          <a:xfrm>
            <a:off x="2245487" y="3871733"/>
            <a:ext cx="462987" cy="1348449"/>
          </a:xfrm>
          <a:prstGeom prst="ellipse">
            <a:avLst/>
          </a:prstGeom>
          <a:noFill/>
          <a:ln w="603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Ovale 13">
            <a:extLst>
              <a:ext uri="{FF2B5EF4-FFF2-40B4-BE49-F238E27FC236}">
                <a16:creationId xmlns:a16="http://schemas.microsoft.com/office/drawing/2014/main" id="{3606C1A9-B0FF-EB89-85EF-D1BA703D8053}"/>
              </a:ext>
            </a:extLst>
          </p:cNvPr>
          <p:cNvSpPr/>
          <p:nvPr/>
        </p:nvSpPr>
        <p:spPr>
          <a:xfrm>
            <a:off x="5259908" y="3642167"/>
            <a:ext cx="462987" cy="1415970"/>
          </a:xfrm>
          <a:prstGeom prst="ellipse">
            <a:avLst/>
          </a:prstGeom>
          <a:noFill/>
          <a:ln w="603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A5641F9D-7956-CEBD-226F-A08F8AA996E0}"/>
              </a:ext>
            </a:extLst>
          </p:cNvPr>
          <p:cNvSpPr/>
          <p:nvPr/>
        </p:nvSpPr>
        <p:spPr>
          <a:xfrm>
            <a:off x="7303625" y="4375230"/>
            <a:ext cx="520861" cy="5324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B85A1F8E-CDDC-E3FF-5E29-77D32EE834A1}"/>
              </a:ext>
            </a:extLst>
          </p:cNvPr>
          <p:cNvSpPr/>
          <p:nvPr/>
        </p:nvSpPr>
        <p:spPr>
          <a:xfrm>
            <a:off x="-99462" y="0"/>
            <a:ext cx="930892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rotWithShape="0">
                    <a:srgbClr val="002060">
                      <a:alpha val="43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Calibri"/>
              </a:rPr>
              <a:t>Kaonic atoms – scattering amplitudes</a:t>
            </a: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1ED8DD30-3518-11B4-0914-C27AA6BD5EB1}"/>
              </a:ext>
            </a:extLst>
          </p:cNvPr>
          <p:cNvSpPr/>
          <p:nvPr/>
        </p:nvSpPr>
        <p:spPr>
          <a:xfrm>
            <a:off x="3043419" y="6583251"/>
            <a:ext cx="5952798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 new renaissance for kaonic atoms at DAΦNE: future measurements and perspectives</a:t>
            </a:r>
            <a:endParaRPr kumimoji="0" lang="en-GB" sz="13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95549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75563" y="4545769"/>
            <a:ext cx="250068" cy="275717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pPr defTabSz="410751" hangingPunct="0"/>
            <a:fld id="{86CB4B4D-7CA3-9044-876B-883B54F8677D}" type="slidenum">
              <a:rPr kern="0"/>
              <a:pPr defTabSz="410751" hangingPunct="0"/>
              <a:t>25</a:t>
            </a:fld>
            <a:endParaRPr kern="0"/>
          </a:p>
        </p:txBody>
      </p:sp>
      <p:sp>
        <p:nvSpPr>
          <p:cNvPr id="598" name="Experimental Measurement"/>
          <p:cNvSpPr txBox="1"/>
          <p:nvPr/>
        </p:nvSpPr>
        <p:spPr>
          <a:xfrm>
            <a:off x="1654739" y="81044"/>
            <a:ext cx="5414945" cy="6131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5000" i="0" spc="50">
                <a:solidFill>
                  <a:srgbClr val="FFFFFF"/>
                </a:solidFill>
              </a:defRPr>
            </a:lvl1pPr>
          </a:lstStyle>
          <a:p>
            <a:pPr defTabSz="410751" hangingPunct="0">
              <a:spcBef>
                <a:spcPts val="984"/>
              </a:spcBef>
            </a:pPr>
            <a:r>
              <a:rPr sz="3516" kern="0" spc="35">
                <a:latin typeface="Iowan Old Style Roman"/>
                <a:sym typeface="Iowan Old Style Roman"/>
              </a:rPr>
              <a:t>Experimental Measurement </a:t>
            </a:r>
          </a:p>
        </p:txBody>
      </p:sp>
      <p:pic>
        <p:nvPicPr>
          <p:cNvPr id="599" name="SinAndCosFunctionPlot@2023-06-26@12-28-58.mp4" descr="SinAndCosFunctionPlot@2023-06-26@12-28-58.mp4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1135256"/>
            <a:ext cx="9144000" cy="5143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600" name="Picture 4" descr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17483" y="28493"/>
            <a:ext cx="9378965" cy="6801015"/>
          </a:xfrm>
          <a:prstGeom prst="rect">
            <a:avLst/>
          </a:prstGeom>
          <a:ln w="12700">
            <a:miter lim="400000"/>
          </a:ln>
        </p:spPr>
      </p:pic>
      <p:sp>
        <p:nvSpPr>
          <p:cNvPr id="601" name="CasellaDiTesto 12"/>
          <p:cNvSpPr txBox="1"/>
          <p:nvPr/>
        </p:nvSpPr>
        <p:spPr>
          <a:xfrm>
            <a:off x="137940" y="159274"/>
            <a:ext cx="2201944" cy="11960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2146" rIns="32146">
            <a:spAutoFit/>
          </a:bodyPr>
          <a:lstStyle>
            <a:lvl1pPr algn="ctr" defTabSz="457200">
              <a:spcBef>
                <a:spcPts val="0"/>
              </a:spcBef>
              <a:defRPr sz="3400" b="1" i="0" spc="0">
                <a:solidFill>
                  <a:srgbClr val="FF9F1D"/>
                </a:solidFill>
                <a:effectLst>
                  <a:outerShdw blurRad="50800" dist="38100" dir="2700000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defTabSz="321457" hangingPunct="0"/>
            <a:r>
              <a:rPr sz="2391" kern="0"/>
              <a:t>The SIDDHARTA-2 apparatus</a:t>
            </a:r>
          </a:p>
        </p:txBody>
      </p:sp>
      <p:sp>
        <p:nvSpPr>
          <p:cNvPr id="602" name="CasellaDiTesto 13"/>
          <p:cNvSpPr txBox="1"/>
          <p:nvPr/>
        </p:nvSpPr>
        <p:spPr>
          <a:xfrm>
            <a:off x="4282999" y="3572613"/>
            <a:ext cx="876958" cy="308674"/>
          </a:xfrm>
          <a:prstGeom prst="rect">
            <a:avLst/>
          </a:prstGeom>
          <a:solidFill>
            <a:srgbClr val="FFFFFF">
              <a:alpha val="10356"/>
            </a:srgbClr>
          </a:solidFill>
          <a:ln>
            <a:solidFill>
              <a:srgbClr val="FFFFFF"/>
            </a:solidFill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2146" rIns="32146">
            <a:spAutoFit/>
          </a:bodyPr>
          <a:lstStyle>
            <a:lvl1pPr algn="ctr" defTabSz="457200">
              <a:spcBef>
                <a:spcPts val="0"/>
              </a:spcBef>
              <a:defRPr sz="2000" b="1" i="0" spc="0">
                <a:solidFill>
                  <a:srgbClr val="F0A22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defTabSz="321457" hangingPunct="0"/>
            <a:r>
              <a:rPr sz="1406" kern="0"/>
              <a:t>384 SDDs</a:t>
            </a:r>
          </a:p>
        </p:txBody>
      </p:sp>
      <p:sp>
        <p:nvSpPr>
          <p:cNvPr id="603" name="CasellaDiTesto 14"/>
          <p:cNvSpPr txBox="1"/>
          <p:nvPr/>
        </p:nvSpPr>
        <p:spPr>
          <a:xfrm>
            <a:off x="4197697" y="2392432"/>
            <a:ext cx="748606" cy="308674"/>
          </a:xfrm>
          <a:prstGeom prst="rect">
            <a:avLst/>
          </a:prstGeom>
          <a:solidFill>
            <a:srgbClr val="FFFFFF">
              <a:alpha val="10356"/>
            </a:srgbClr>
          </a:solidFill>
          <a:ln>
            <a:solidFill>
              <a:srgbClr val="FFFFFF"/>
            </a:solidFill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2146" rIns="32146">
            <a:spAutoFit/>
          </a:bodyPr>
          <a:lstStyle>
            <a:lvl1pPr algn="ctr" defTabSz="457200">
              <a:spcBef>
                <a:spcPts val="0"/>
              </a:spcBef>
              <a:defRPr sz="2000" b="1" i="0" spc="0">
                <a:solidFill>
                  <a:srgbClr val="F0A22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defTabSz="321457" hangingPunct="0"/>
            <a:r>
              <a:rPr sz="1406" kern="0"/>
              <a:t>Target</a:t>
            </a:r>
          </a:p>
        </p:txBody>
      </p:sp>
      <p:sp>
        <p:nvSpPr>
          <p:cNvPr id="604" name="CasellaDiTesto 15"/>
          <p:cNvSpPr txBox="1"/>
          <p:nvPr/>
        </p:nvSpPr>
        <p:spPr>
          <a:xfrm>
            <a:off x="1067415" y="4121555"/>
            <a:ext cx="1433332" cy="308674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solidFill>
              <a:srgbClr val="FFFFFF"/>
            </a:solidFill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2146" rIns="32146">
            <a:spAutoFit/>
          </a:bodyPr>
          <a:lstStyle>
            <a:lvl1pPr algn="ctr" defTabSz="457200">
              <a:spcBef>
                <a:spcPts val="0"/>
              </a:spcBef>
              <a:defRPr sz="2000" b="1" i="0" spc="0">
                <a:solidFill>
                  <a:srgbClr val="F0A22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defTabSz="321457" hangingPunct="0"/>
            <a:r>
              <a:rPr sz="1406" kern="0"/>
              <a:t>Kaon Trigger</a:t>
            </a:r>
          </a:p>
        </p:txBody>
      </p:sp>
      <p:sp>
        <p:nvSpPr>
          <p:cNvPr id="605" name="Connettore 2 16"/>
          <p:cNvSpPr/>
          <p:nvPr/>
        </p:nvSpPr>
        <p:spPr>
          <a:xfrm>
            <a:off x="2682268" y="4358424"/>
            <a:ext cx="1393675" cy="732354"/>
          </a:xfrm>
          <a:prstGeom prst="line">
            <a:avLst/>
          </a:prstGeom>
          <a:ln w="28575">
            <a:solidFill>
              <a:srgbClr val="FFFFFF"/>
            </a:solidFill>
            <a:tailEnd type="triangle"/>
          </a:ln>
        </p:spPr>
        <p:txBody>
          <a:bodyPr lIns="32146" rIns="32146"/>
          <a:lstStyle/>
          <a:p>
            <a:pPr defTabSz="321457" hangingPunct="0">
              <a:defRPr sz="1800" i="0" spc="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sz="1266" kern="0">
              <a:solidFill>
                <a:srgbClr val="000000"/>
              </a:solidFill>
              <a:latin typeface="Century Gothic"/>
              <a:sym typeface="Century Gothic"/>
            </a:endParaRPr>
          </a:p>
        </p:txBody>
      </p:sp>
      <p:sp>
        <p:nvSpPr>
          <p:cNvPr id="606" name="Connettore 2 17"/>
          <p:cNvSpPr/>
          <p:nvPr/>
        </p:nvSpPr>
        <p:spPr>
          <a:xfrm flipV="1">
            <a:off x="2715492" y="3806731"/>
            <a:ext cx="1323889" cy="177559"/>
          </a:xfrm>
          <a:prstGeom prst="line">
            <a:avLst/>
          </a:prstGeom>
          <a:ln w="28575">
            <a:solidFill>
              <a:srgbClr val="FFFFFF"/>
            </a:solidFill>
            <a:tailEnd type="triangle"/>
          </a:ln>
        </p:spPr>
        <p:txBody>
          <a:bodyPr lIns="32146" rIns="32146"/>
          <a:lstStyle/>
          <a:p>
            <a:pPr defTabSz="321457" hangingPunct="0">
              <a:defRPr sz="1800" i="0" spc="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 sz="1266" kern="0">
              <a:solidFill>
                <a:srgbClr val="000000"/>
              </a:solidFill>
              <a:latin typeface="Century Gothic"/>
              <a:sym typeface="Century Gothic"/>
            </a:endParaRPr>
          </a:p>
        </p:txBody>
      </p:sp>
      <p:sp>
        <p:nvSpPr>
          <p:cNvPr id="607" name="CasellaDiTesto 1"/>
          <p:cNvSpPr txBox="1"/>
          <p:nvPr/>
        </p:nvSpPr>
        <p:spPr>
          <a:xfrm>
            <a:off x="6877378" y="253241"/>
            <a:ext cx="876958" cy="308674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solidFill>
              <a:srgbClr val="FFFFFF"/>
            </a:solidFill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2146" rIns="32146">
            <a:spAutoFit/>
          </a:bodyPr>
          <a:lstStyle>
            <a:lvl1pPr algn="ctr" defTabSz="457200">
              <a:spcBef>
                <a:spcPts val="0"/>
              </a:spcBef>
              <a:defRPr sz="2000" b="1" i="0" spc="0">
                <a:solidFill>
                  <a:srgbClr val="F0A22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defTabSz="321457" hangingPunct="0"/>
            <a:r>
              <a:rPr sz="1406" kern="0"/>
              <a:t>Veto-1</a:t>
            </a:r>
          </a:p>
        </p:txBody>
      </p:sp>
      <p:sp>
        <p:nvSpPr>
          <p:cNvPr id="608" name="CasellaDiTesto 2"/>
          <p:cNvSpPr txBox="1"/>
          <p:nvPr/>
        </p:nvSpPr>
        <p:spPr>
          <a:xfrm>
            <a:off x="5794958" y="2392432"/>
            <a:ext cx="648022" cy="308674"/>
          </a:xfrm>
          <a:prstGeom prst="rect">
            <a:avLst/>
          </a:prstGeom>
          <a:ln>
            <a:solidFill>
              <a:srgbClr val="FFFFFF"/>
            </a:solidFill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2146" rIns="32146">
            <a:spAutoFit/>
          </a:bodyPr>
          <a:lstStyle>
            <a:lvl1pPr algn="ctr" defTabSz="457200">
              <a:spcBef>
                <a:spcPts val="0"/>
              </a:spcBef>
              <a:defRPr sz="2000" b="1" i="0" spc="0">
                <a:solidFill>
                  <a:srgbClr val="F0A22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defTabSz="321457" hangingPunct="0"/>
            <a:r>
              <a:rPr sz="1406" kern="0"/>
              <a:t>Veto-2</a:t>
            </a:r>
          </a:p>
        </p:txBody>
      </p:sp>
      <p:sp>
        <p:nvSpPr>
          <p:cNvPr id="609" name="CasellaDiTesto 8"/>
          <p:cNvSpPr txBox="1"/>
          <p:nvPr/>
        </p:nvSpPr>
        <p:spPr>
          <a:xfrm>
            <a:off x="6622070" y="5954851"/>
            <a:ext cx="876958" cy="308674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solidFill>
              <a:srgbClr val="FFFFFF"/>
            </a:solidFill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2146" rIns="32146">
            <a:spAutoFit/>
          </a:bodyPr>
          <a:lstStyle>
            <a:lvl1pPr algn="ctr" defTabSz="457200">
              <a:spcBef>
                <a:spcPts val="0"/>
              </a:spcBef>
              <a:defRPr sz="2000" b="1" i="0" spc="0">
                <a:solidFill>
                  <a:srgbClr val="F0A22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defTabSz="321457" hangingPunct="0"/>
            <a:r>
              <a:rPr sz="1406" kern="0"/>
              <a:t>Veto-3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000" fill="hold"/>
                                        <p:tgtEl>
                                          <p:spTgt spid="59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599"/>
                </p:tgtEl>
              </p:cMediaNode>
            </p:video>
            <p:seq concurrent="1" prevAc="none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9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9"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egnaposto contenuto 5" descr="Immagine che contiene vestiti, interno, persona, gruppo&#10;&#10;Descrizione generata automaticamente">
            <a:extLst>
              <a:ext uri="{FF2B5EF4-FFF2-40B4-BE49-F238E27FC236}">
                <a16:creationId xmlns:a16="http://schemas.microsoft.com/office/drawing/2014/main" id="{DF3C9C05-EA03-BE93-0793-D36D3CE0DD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88962" y="-1044784"/>
            <a:ext cx="12192000" cy="812800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7943611-44D5-6990-A5FF-E04D324E8661}"/>
              </a:ext>
            </a:extLst>
          </p:cNvPr>
          <p:cNvSpPr txBox="1"/>
          <p:nvPr/>
        </p:nvSpPr>
        <p:spPr>
          <a:xfrm>
            <a:off x="251520" y="90841"/>
            <a:ext cx="8711952" cy="55399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45719" tIns="45719" rIns="45719" bIns="45719" spcCol="3810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SIDDHARTA-2 installed on DAFNE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ED0DB4E-B1D1-62F2-244A-8A414E53A9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6511925"/>
            <a:ext cx="2057400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42362C-7A86-BD4E-AA05-8285307524FD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it-IT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81837571-2E78-C021-F5D8-411A7C349930}"/>
              </a:ext>
            </a:extLst>
          </p:cNvPr>
          <p:cNvSpPr/>
          <p:nvPr/>
        </p:nvSpPr>
        <p:spPr>
          <a:xfrm>
            <a:off x="-11288" y="6573373"/>
            <a:ext cx="52079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Catalina Curceanu (A. Scordo)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7" name="Immagine 26">
            <a:extLst>
              <a:ext uri="{FF2B5EF4-FFF2-40B4-BE49-F238E27FC236}">
                <a16:creationId xmlns:a16="http://schemas.microsoft.com/office/drawing/2014/main" id="{5BF2F8A3-109A-6F70-D631-7C39EC245A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8549" y="633190"/>
            <a:ext cx="1454861" cy="1195446"/>
          </a:xfrm>
          <a:prstGeom prst="rect">
            <a:avLst/>
          </a:prstGeom>
        </p:spPr>
      </p:pic>
      <p:pic>
        <p:nvPicPr>
          <p:cNvPr id="28" name="Immagine 27">
            <a:extLst>
              <a:ext uri="{FF2B5EF4-FFF2-40B4-BE49-F238E27FC236}">
                <a16:creationId xmlns:a16="http://schemas.microsoft.com/office/drawing/2014/main" id="{5A73B959-8694-ED37-C778-743F445A24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7220" y="4069734"/>
            <a:ext cx="4468194" cy="2353568"/>
          </a:xfrm>
          <a:prstGeom prst="rect">
            <a:avLst/>
          </a:prstGeom>
        </p:spPr>
      </p:pic>
      <p:pic>
        <p:nvPicPr>
          <p:cNvPr id="30" name="Immagine 29">
            <a:extLst>
              <a:ext uri="{FF2B5EF4-FFF2-40B4-BE49-F238E27FC236}">
                <a16:creationId xmlns:a16="http://schemas.microsoft.com/office/drawing/2014/main" id="{AE6296E1-DB7F-A61F-13CE-64DBBF7FE2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3044" y="1237082"/>
            <a:ext cx="5035826" cy="2832652"/>
          </a:xfrm>
          <a:prstGeom prst="rect">
            <a:avLst/>
          </a:prstGeom>
        </p:spPr>
      </p:pic>
      <p:pic>
        <p:nvPicPr>
          <p:cNvPr id="31" name="Immagine 30">
            <a:extLst>
              <a:ext uri="{FF2B5EF4-FFF2-40B4-BE49-F238E27FC236}">
                <a16:creationId xmlns:a16="http://schemas.microsoft.com/office/drawing/2014/main" id="{7025C508-7A48-B2EB-008F-BA2E6532A5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678779" y="954968"/>
            <a:ext cx="3122155" cy="4418243"/>
          </a:xfrm>
          <a:prstGeom prst="rect">
            <a:avLst/>
          </a:prstGeom>
        </p:spPr>
      </p:pic>
      <p:pic>
        <p:nvPicPr>
          <p:cNvPr id="32" name="Immagine 31">
            <a:extLst>
              <a:ext uri="{FF2B5EF4-FFF2-40B4-BE49-F238E27FC236}">
                <a16:creationId xmlns:a16="http://schemas.microsoft.com/office/drawing/2014/main" id="{34BE97B5-EDFC-F8C5-A3F8-68BB37A7147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40148" y="748150"/>
            <a:ext cx="1570510" cy="944936"/>
          </a:xfrm>
          <a:prstGeom prst="rect">
            <a:avLst/>
          </a:prstGeom>
        </p:spPr>
      </p:pic>
      <p:pic>
        <p:nvPicPr>
          <p:cNvPr id="33" name="Immagine 32">
            <a:extLst>
              <a:ext uri="{FF2B5EF4-FFF2-40B4-BE49-F238E27FC236}">
                <a16:creationId xmlns:a16="http://schemas.microsoft.com/office/drawing/2014/main" id="{070EE0F9-5355-D7EF-6DFD-550DA850781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399" y="800333"/>
            <a:ext cx="1620491" cy="772849"/>
          </a:xfrm>
          <a:prstGeom prst="rect">
            <a:avLst/>
          </a:prstGeom>
        </p:spPr>
      </p:pic>
      <p:sp>
        <p:nvSpPr>
          <p:cNvPr id="34" name="Rettangolo 33">
            <a:extLst>
              <a:ext uri="{FF2B5EF4-FFF2-40B4-BE49-F238E27FC236}">
                <a16:creationId xmlns:a16="http://schemas.microsoft.com/office/drawing/2014/main" id="{9D7E71A1-937B-57DD-0DD5-A7DD5F39FC51}"/>
              </a:ext>
            </a:extLst>
          </p:cNvPr>
          <p:cNvSpPr/>
          <p:nvPr/>
        </p:nvSpPr>
        <p:spPr>
          <a:xfrm>
            <a:off x="-11288" y="4587900"/>
            <a:ext cx="472841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1B33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8 SDD units (0.64 cm</a:t>
            </a:r>
            <a:r>
              <a:rPr kumimoji="0" lang="en-GB" sz="2000" b="1" i="0" u="none" strike="noStrike" kern="1200" cap="none" spc="0" normalizeH="0" baseline="30000" noProof="0" dirty="0">
                <a:ln>
                  <a:noFill/>
                </a:ln>
                <a:solidFill>
                  <a:srgbClr val="1B33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1B33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)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1B33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for a total active area of 5.12 cm</a:t>
            </a:r>
            <a:r>
              <a:rPr kumimoji="0" lang="en-GB" sz="2000" b="1" i="0" u="none" strike="noStrike" kern="1200" cap="none" spc="0" normalizeH="0" baseline="30000" noProof="0" dirty="0">
                <a:ln>
                  <a:noFill/>
                </a:ln>
                <a:solidFill>
                  <a:srgbClr val="1B33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1B33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Thickness of 450 </a:t>
            </a:r>
            <a:r>
              <a:rPr kumimoji="0" lang="en-GB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1B33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μm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1B33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which ensures a high collection efficiency for X-rays of energy between 5 keV and 12 keV </a:t>
            </a: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FCD6A177-C1B1-47F0-BA84-69BC0BC31E22}"/>
              </a:ext>
            </a:extLst>
          </p:cNvPr>
          <p:cNvSpPr txBox="1"/>
          <p:nvPr/>
        </p:nvSpPr>
        <p:spPr>
          <a:xfrm>
            <a:off x="5499437" y="1128271"/>
            <a:ext cx="28337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SDD cross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section</a:t>
            </a:r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604FA951-FFB8-62A4-04A5-D6E027F0AE46}"/>
              </a:ext>
            </a:extLst>
          </p:cNvPr>
          <p:cNvSpPr/>
          <p:nvPr/>
        </p:nvSpPr>
        <p:spPr>
          <a:xfrm>
            <a:off x="879108" y="0"/>
            <a:ext cx="743622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rotWithShape="0">
                    <a:srgbClr val="002060">
                      <a:alpha val="43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Calibri"/>
              </a:rPr>
              <a:t>Silicon Drift Detectors</a:t>
            </a:r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166DC41D-6374-8A66-ECF7-108852FED610}"/>
              </a:ext>
            </a:extLst>
          </p:cNvPr>
          <p:cNvSpPr/>
          <p:nvPr/>
        </p:nvSpPr>
        <p:spPr>
          <a:xfrm>
            <a:off x="3043419" y="6583251"/>
            <a:ext cx="5952798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 new renaissance for kaonic atoms at DAΦNE: future measurements and perspectives</a:t>
            </a:r>
            <a:endParaRPr kumimoji="0" lang="en-GB" sz="13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7617698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734C8D0-D4CE-1635-3906-DEECA8645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D57F1E4F-1CFF-5643-939E-217C01CDF565}" type="slidenum">
              <a:rPr lang="en-US">
                <a:solidFill>
                  <a:srgbClr val="ED8428"/>
                </a:solidFill>
                <a:latin typeface="Gill Sans MT" panose="020B0502020104020203"/>
              </a:rPr>
              <a:pPr defTabSz="342900"/>
              <a:t>28</a:t>
            </a:fld>
            <a:endParaRPr lang="en-US" dirty="0">
              <a:solidFill>
                <a:srgbClr val="ED8428"/>
              </a:solidFill>
              <a:latin typeface="Gill Sans MT" panose="020B0502020104020203"/>
            </a:endParaRPr>
          </a:p>
        </p:txBody>
      </p:sp>
      <p:pic>
        <p:nvPicPr>
          <p:cNvPr id="5" name="Picture 3" descr="A mechanical model of a machine&#10;&#10;Description automatically generated with medium confidence">
            <a:extLst>
              <a:ext uri="{FF2B5EF4-FFF2-40B4-BE49-F238E27FC236}">
                <a16:creationId xmlns:a16="http://schemas.microsoft.com/office/drawing/2014/main" id="{3C1CFD7B-E10C-ADE7-7359-A6EDC5CCC2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3114" y="3184823"/>
            <a:ext cx="2992774" cy="2571750"/>
          </a:xfrm>
          <a:prstGeom prst="rect">
            <a:avLst/>
          </a:prstGeom>
        </p:spPr>
      </p:pic>
      <p:grpSp>
        <p:nvGrpSpPr>
          <p:cNvPr id="6" name="Gruppo 5">
            <a:extLst>
              <a:ext uri="{FF2B5EF4-FFF2-40B4-BE49-F238E27FC236}">
                <a16:creationId xmlns:a16="http://schemas.microsoft.com/office/drawing/2014/main" id="{AA49D0A7-DB9D-3809-695F-6AF705DE734D}"/>
              </a:ext>
            </a:extLst>
          </p:cNvPr>
          <p:cNvGrpSpPr/>
          <p:nvPr/>
        </p:nvGrpSpPr>
        <p:grpSpPr>
          <a:xfrm>
            <a:off x="4493479" y="2830100"/>
            <a:ext cx="4440711" cy="3077392"/>
            <a:chOff x="456940" y="906535"/>
            <a:chExt cx="8001260" cy="5447936"/>
          </a:xfrm>
        </p:grpSpPr>
        <p:pic>
          <p:nvPicPr>
            <p:cNvPr id="7" name="Immagine 6">
              <a:extLst>
                <a:ext uri="{FF2B5EF4-FFF2-40B4-BE49-F238E27FC236}">
                  <a16:creationId xmlns:a16="http://schemas.microsoft.com/office/drawing/2014/main" id="{B900F644-49C1-60A1-4797-E71031D9983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5800" y="906535"/>
              <a:ext cx="7772400" cy="5044929"/>
            </a:xfrm>
            <a:prstGeom prst="rect">
              <a:avLst/>
            </a:prstGeom>
          </p:spPr>
        </p:pic>
        <p:pic>
          <p:nvPicPr>
            <p:cNvPr id="8" name="Immagine 7">
              <a:extLst>
                <a:ext uri="{FF2B5EF4-FFF2-40B4-BE49-F238E27FC236}">
                  <a16:creationId xmlns:a16="http://schemas.microsoft.com/office/drawing/2014/main" id="{97AEE4A1-CCC4-77A3-28E0-E3D2A94B196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861895" y="4498740"/>
              <a:ext cx="1710104" cy="539633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CasellaDiTesto 8">
                  <a:extLst>
                    <a:ext uri="{FF2B5EF4-FFF2-40B4-BE49-F238E27FC236}">
                      <a16:creationId xmlns:a16="http://schemas.microsoft.com/office/drawing/2014/main" id="{1BFA7A54-D76B-F1A4-0D78-B2B654F1F2F4}"/>
                    </a:ext>
                  </a:extLst>
                </p:cNvPr>
                <p:cNvSpPr txBox="1"/>
                <p:nvPr/>
              </p:nvSpPr>
              <p:spPr>
                <a:xfrm>
                  <a:off x="2067341" y="1242508"/>
                  <a:ext cx="497132" cy="36778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defTabSz="34290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it-IT" sz="135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sz="135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p>
                            <m:r>
                              <a:rPr lang="it-IT" sz="135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en-GB" sz="1350" dirty="0">
                    <a:solidFill>
                      <a:prstClr val="black"/>
                    </a:solidFill>
                    <a:latin typeface="Gill Sans MT" panose="020B0502020104020203"/>
                  </a:endParaRPr>
                </a:p>
              </p:txBody>
            </p:sp>
          </mc:Choice>
          <mc:Fallback xmlns="">
            <p:sp>
              <p:nvSpPr>
                <p:cNvPr id="9" name="CasellaDiTesto 8">
                  <a:extLst>
                    <a:ext uri="{FF2B5EF4-FFF2-40B4-BE49-F238E27FC236}">
                      <a16:creationId xmlns:a16="http://schemas.microsoft.com/office/drawing/2014/main" id="{1BFA7A54-D76B-F1A4-0D78-B2B654F1F2F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67341" y="1242508"/>
                  <a:ext cx="497132" cy="367780"/>
                </a:xfrm>
                <a:prstGeom prst="rect">
                  <a:avLst/>
                </a:prstGeom>
                <a:blipFill>
                  <a:blip r:embed="rId5"/>
                  <a:stretch>
                    <a:fillRect l="-13333" b="-8824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CasellaDiTesto 9">
                  <a:extLst>
                    <a:ext uri="{FF2B5EF4-FFF2-40B4-BE49-F238E27FC236}">
                      <a16:creationId xmlns:a16="http://schemas.microsoft.com/office/drawing/2014/main" id="{07744A87-3BF2-829B-35C3-6D3C79B0512F}"/>
                    </a:ext>
                  </a:extLst>
                </p:cNvPr>
                <p:cNvSpPr txBox="1"/>
                <p:nvPr/>
              </p:nvSpPr>
              <p:spPr>
                <a:xfrm>
                  <a:off x="5274913" y="3375208"/>
                  <a:ext cx="1400703" cy="36778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defTabSz="34290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it-IT" sz="135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sz="135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p>
                            <m:r>
                              <a:rPr lang="it-IT" sz="135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r>
                          <a:rPr lang="it-IT" sz="135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135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𝑑𝑒𝑐𝑎𝑦</m:t>
                        </m:r>
                      </m:oMath>
                    </m:oMathPara>
                  </a14:m>
                  <a:endParaRPr lang="en-GB" sz="1350" dirty="0">
                    <a:solidFill>
                      <a:prstClr val="black"/>
                    </a:solidFill>
                    <a:latin typeface="Gill Sans MT" panose="020B0502020104020203"/>
                  </a:endParaRPr>
                </a:p>
              </p:txBody>
            </p:sp>
          </mc:Choice>
          <mc:Fallback xmlns="">
            <p:sp>
              <p:nvSpPr>
                <p:cNvPr id="10" name="CasellaDiTesto 9">
                  <a:extLst>
                    <a:ext uri="{FF2B5EF4-FFF2-40B4-BE49-F238E27FC236}">
                      <a16:creationId xmlns:a16="http://schemas.microsoft.com/office/drawing/2014/main" id="{07744A87-3BF2-829B-35C3-6D3C79B0512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74913" y="3375208"/>
                  <a:ext cx="1400703" cy="367780"/>
                </a:xfrm>
                <a:prstGeom prst="rect">
                  <a:avLst/>
                </a:prstGeom>
                <a:blipFill>
                  <a:blip r:embed="rId6"/>
                  <a:stretch>
                    <a:fillRect l="-4724" r="-7087" b="-3823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" name="CasellaDiTesto 10">
              <a:extLst>
                <a:ext uri="{FF2B5EF4-FFF2-40B4-BE49-F238E27FC236}">
                  <a16:creationId xmlns:a16="http://schemas.microsoft.com/office/drawing/2014/main" id="{ACA22178-DC8A-8A7C-4EC6-AA9589BB49FD}"/>
                </a:ext>
              </a:extLst>
            </p:cNvPr>
            <p:cNvSpPr txBox="1"/>
            <p:nvPr/>
          </p:nvSpPr>
          <p:spPr>
            <a:xfrm>
              <a:off x="4813555" y="5904961"/>
              <a:ext cx="3218096" cy="4495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342900"/>
              <a:r>
                <a:rPr lang="en-GB" sz="1050" dirty="0">
                  <a:solidFill>
                    <a:prstClr val="black"/>
                  </a:solidFill>
                  <a:latin typeface="Gill Sans MT" panose="020B0502020104020203"/>
                </a:rPr>
                <a:t>tdc (1 ch=100 ps)</a:t>
              </a:r>
            </a:p>
          </p:txBody>
        </p:sp>
        <p:sp>
          <p:nvSpPr>
            <p:cNvPr id="12" name="CasellaDiTesto 11">
              <a:extLst>
                <a:ext uri="{FF2B5EF4-FFF2-40B4-BE49-F238E27FC236}">
                  <a16:creationId xmlns:a16="http://schemas.microsoft.com/office/drawing/2014/main" id="{7479D204-036D-FB07-7330-5F1B7F170008}"/>
                </a:ext>
              </a:extLst>
            </p:cNvPr>
            <p:cNvSpPr txBox="1"/>
            <p:nvPr/>
          </p:nvSpPr>
          <p:spPr>
            <a:xfrm rot="16200000">
              <a:off x="136532" y="1514248"/>
              <a:ext cx="1098321" cy="45750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342900"/>
              <a:r>
                <a:rPr lang="en-GB" sz="1050" dirty="0">
                  <a:solidFill>
                    <a:prstClr val="black"/>
                  </a:solidFill>
                  <a:latin typeface="Gill Sans MT" panose="020B0502020104020203"/>
                </a:rPr>
                <a:t>Count</a:t>
              </a:r>
            </a:p>
          </p:txBody>
        </p:sp>
      </p:grpSp>
      <p:pic>
        <p:nvPicPr>
          <p:cNvPr id="13" name="Immagine 12">
            <a:extLst>
              <a:ext uri="{FF2B5EF4-FFF2-40B4-BE49-F238E27FC236}">
                <a16:creationId xmlns:a16="http://schemas.microsoft.com/office/drawing/2014/main" id="{DB1304FB-1807-92F0-43F9-022318AB00A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275" y="1513663"/>
            <a:ext cx="5886450" cy="1743075"/>
          </a:xfrm>
          <a:prstGeom prst="rect">
            <a:avLst/>
          </a:prstGeom>
        </p:spPr>
      </p:pic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7CACB0A8-840B-0259-4203-6921EF78AD6D}"/>
              </a:ext>
            </a:extLst>
          </p:cNvPr>
          <p:cNvSpPr txBox="1">
            <a:spLocks/>
          </p:cNvSpPr>
          <p:nvPr/>
        </p:nvSpPr>
        <p:spPr>
          <a:xfrm>
            <a:off x="6195712" y="5407473"/>
            <a:ext cx="384479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42900"/>
            <a:fld id="{3EEA2BB9-8F1D-3A4D-B010-52D18707BB87}" type="slidenum">
              <a:rPr lang="en-GB" sz="675">
                <a:solidFill>
                  <a:srgbClr val="ED8428"/>
                </a:solidFill>
                <a:latin typeface="Gill Sans MT" panose="020B0502020104020203"/>
              </a:rPr>
              <a:pPr defTabSz="342900"/>
              <a:t>28</a:t>
            </a:fld>
            <a:endParaRPr lang="en-GB" sz="675" dirty="0">
              <a:solidFill>
                <a:srgbClr val="ED8428"/>
              </a:solidFill>
              <a:latin typeface="Gill Sans MT" panose="020B0502020104020203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ttangolo 15">
                <a:extLst>
                  <a:ext uri="{FF2B5EF4-FFF2-40B4-BE49-F238E27FC236}">
                    <a16:creationId xmlns:a16="http://schemas.microsoft.com/office/drawing/2014/main" id="{99A974E5-BF8A-86AA-8EB5-F1F9511D5CF2}"/>
                  </a:ext>
                </a:extLst>
              </p:cNvPr>
              <p:cNvSpPr/>
              <p:nvPr/>
            </p:nvSpPr>
            <p:spPr>
              <a:xfrm>
                <a:off x="4296663" y="890703"/>
                <a:ext cx="4560167" cy="600164"/>
              </a:xfrm>
              <a:prstGeom prst="rect">
                <a:avLst/>
              </a:prstGeom>
              <a:ln w="15875">
                <a:solidFill>
                  <a:srgbClr val="002060"/>
                </a:solidFill>
              </a:ln>
            </p:spPr>
            <p:txBody>
              <a:bodyPr wrap="square">
                <a:spAutoFit/>
              </a:bodyPr>
              <a:lstStyle/>
              <a:p>
                <a:pPr algn="ctr" defTabSz="342900"/>
                <a:r>
                  <a:rPr lang="en-GB" sz="1650" dirty="0">
                    <a:solidFill>
                      <a:prstClr val="white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Stop both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65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5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GB" sz="165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GB" sz="1650" dirty="0">
                    <a:solidFill>
                      <a:prstClr val="white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65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5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GB" sz="165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sz="1650" dirty="0">
                    <a:solidFill>
                      <a:prstClr val="white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in a passive layer (Teflon) and detect secondaries in a scintillator</a:t>
                </a:r>
              </a:p>
            </p:txBody>
          </p:sp>
        </mc:Choice>
        <mc:Fallback xmlns="">
          <p:sp>
            <p:nvSpPr>
              <p:cNvPr id="16" name="Rettangolo 15">
                <a:extLst>
                  <a:ext uri="{FF2B5EF4-FFF2-40B4-BE49-F238E27FC236}">
                    <a16:creationId xmlns:a16="http://schemas.microsoft.com/office/drawing/2014/main" id="{99A974E5-BF8A-86AA-8EB5-F1F9511D5CF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6663" y="890703"/>
                <a:ext cx="4560167" cy="600164"/>
              </a:xfrm>
              <a:prstGeom prst="rect">
                <a:avLst/>
              </a:prstGeom>
              <a:blipFill>
                <a:blip r:embed="rId8"/>
                <a:stretch>
                  <a:fillRect t="-1961" b="-9804"/>
                </a:stretch>
              </a:blipFill>
              <a:ln w="15875">
                <a:solidFill>
                  <a:srgbClr val="00206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CasellaDiTesto 8">
            <a:extLst>
              <a:ext uri="{FF2B5EF4-FFF2-40B4-BE49-F238E27FC236}">
                <a16:creationId xmlns:a16="http://schemas.microsoft.com/office/drawing/2014/main" id="{3FF39220-5FB0-804F-FE5C-C4AAB7B291BE}"/>
              </a:ext>
            </a:extLst>
          </p:cNvPr>
          <p:cNvSpPr txBox="1"/>
          <p:nvPr/>
        </p:nvSpPr>
        <p:spPr>
          <a:xfrm>
            <a:off x="2437520" y="5469835"/>
            <a:ext cx="1392001" cy="784830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 defTabSz="342900"/>
            <a:r>
              <a:rPr lang="en-GB" sz="1500" b="1" kern="0" dirty="0">
                <a:solidFill>
                  <a:srgbClr val="002060"/>
                </a:solidFill>
                <a:effectLst>
                  <a:outerShdw blurRad="38100" dist="38100" dir="2700000" rotWithShape="0">
                    <a:srgbClr val="002060">
                      <a:alpha val="43000"/>
                    </a:srgbClr>
                  </a:outerShdw>
                </a:effectLst>
                <a:latin typeface="Gill Sans MT" panose="020B0502020104020203"/>
                <a:cs typeface="Times New Roman" panose="02020603050405020304" pitchFamily="18" charset="0"/>
                <a:sym typeface="Calibri"/>
              </a:rPr>
              <a:t>Bottom Kaon detector</a:t>
            </a:r>
            <a:endParaRPr lang="en-GB" sz="1500" b="1" dirty="0">
              <a:solidFill>
                <a:srgbClr val="46535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8" name="Straight Arrow Connector 9">
            <a:extLst>
              <a:ext uri="{FF2B5EF4-FFF2-40B4-BE49-F238E27FC236}">
                <a16:creationId xmlns:a16="http://schemas.microsoft.com/office/drawing/2014/main" id="{BC2316B5-9A3B-0D51-1913-3666FC228EE8}"/>
              </a:ext>
            </a:extLst>
          </p:cNvPr>
          <p:cNvCxnSpPr>
            <a:cxnSpLocks/>
            <a:stCxn id="17" idx="0"/>
          </p:cNvCxnSpPr>
          <p:nvPr/>
        </p:nvCxnSpPr>
        <p:spPr>
          <a:xfrm flipH="1" flipV="1">
            <a:off x="3002221" y="5140624"/>
            <a:ext cx="131300" cy="32921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71601828-C3DD-5DDE-F5D3-836E00963D16}"/>
              </a:ext>
            </a:extLst>
          </p:cNvPr>
          <p:cNvSpPr txBox="1"/>
          <p:nvPr/>
        </p:nvSpPr>
        <p:spPr>
          <a:xfrm>
            <a:off x="287170" y="793254"/>
            <a:ext cx="8420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/>
            <a:r>
              <a:rPr lang="en-GB" sz="2700" b="1" dirty="0">
                <a:solidFill>
                  <a:srgbClr val="FF901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Kaon charge detector</a:t>
            </a:r>
          </a:p>
          <a:p>
            <a:pPr defTabSz="342900"/>
            <a:r>
              <a:rPr lang="en-GB" sz="2700" b="1" dirty="0">
                <a:solidFill>
                  <a:srgbClr val="FF901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Done in Sendai!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E38A994F-787D-DE68-ABE6-7BAF697DE72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334905" y="4825260"/>
            <a:ext cx="2022871" cy="1123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55373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magine 25">
            <a:extLst>
              <a:ext uri="{FF2B5EF4-FFF2-40B4-BE49-F238E27FC236}">
                <a16:creationId xmlns:a16="http://schemas.microsoft.com/office/drawing/2014/main" id="{6E444917-9615-BB3A-FE1C-A0AEB63BD5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288" y="2102201"/>
            <a:ext cx="5546121" cy="3255332"/>
          </a:xfrm>
          <a:prstGeom prst="rect">
            <a:avLst/>
          </a:prstGeom>
        </p:spPr>
      </p:pic>
      <p:sp>
        <p:nvSpPr>
          <p:cNvPr id="7" name="Segnaposto numero diapositiva 3">
            <a:extLst>
              <a:ext uri="{FF2B5EF4-FFF2-40B4-BE49-F238E27FC236}">
                <a16:creationId xmlns:a16="http://schemas.microsoft.com/office/drawing/2014/main" id="{6A888E4B-5F11-4E9D-8285-1060934B1C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6511925"/>
            <a:ext cx="2057400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42362C-7A86-BD4E-AA05-8285307524FD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it-IT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6E8D02B7-4540-B7B9-5EA4-5B3E81FD0E91}"/>
              </a:ext>
            </a:extLst>
          </p:cNvPr>
          <p:cNvSpPr/>
          <p:nvPr/>
        </p:nvSpPr>
        <p:spPr>
          <a:xfrm>
            <a:off x="-11288" y="6573373"/>
            <a:ext cx="52079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Catalina Curceanu (A. Scordo)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1" name="Gruppo 10">
            <a:extLst>
              <a:ext uri="{FF2B5EF4-FFF2-40B4-BE49-F238E27FC236}">
                <a16:creationId xmlns:a16="http://schemas.microsoft.com/office/drawing/2014/main" id="{561C8D6E-936B-D702-F5DC-76D123D12D17}"/>
              </a:ext>
            </a:extLst>
          </p:cNvPr>
          <p:cNvGrpSpPr/>
          <p:nvPr/>
        </p:nvGrpSpPr>
        <p:grpSpPr>
          <a:xfrm>
            <a:off x="5464893" y="4087508"/>
            <a:ext cx="3575794" cy="2197319"/>
            <a:chOff x="1624643" y="3658555"/>
            <a:chExt cx="5537115" cy="2890104"/>
          </a:xfrm>
        </p:grpSpPr>
        <p:pic>
          <p:nvPicPr>
            <p:cNvPr id="12" name="Immagine 11">
              <a:extLst>
                <a:ext uri="{FF2B5EF4-FFF2-40B4-BE49-F238E27FC236}">
                  <a16:creationId xmlns:a16="http://schemas.microsoft.com/office/drawing/2014/main" id="{B3A55E3A-795A-EF41-7B80-EB6156770D4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24643" y="3658555"/>
              <a:ext cx="5537115" cy="2890104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CasellaDiTesto 12">
                  <a:extLst>
                    <a:ext uri="{FF2B5EF4-FFF2-40B4-BE49-F238E27FC236}">
                      <a16:creationId xmlns:a16="http://schemas.microsoft.com/office/drawing/2014/main" id="{B4A29447-31F4-C32E-7971-57A9C74F1EC8}"/>
                    </a:ext>
                  </a:extLst>
                </p:cNvPr>
                <p:cNvSpPr txBox="1"/>
                <p:nvPr/>
              </p:nvSpPr>
              <p:spPr>
                <a:xfrm>
                  <a:off x="3678003" y="3740617"/>
                  <a:ext cx="3310839" cy="68818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SDD Drift time distribution</a:t>
                  </a:r>
                  <a:br>
                    <a:rPr kumimoji="0" lang="en-GB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</a:br>
                  <a:r>
                    <a:rPr kumimoji="0" lang="en-GB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FWHM </a:t>
                  </a:r>
                  <a14:m>
                    <m:oMath xmlns:m="http://schemas.openxmlformats.org/officeDocument/2006/math">
                      <m:r>
                        <a:rPr kumimoji="0" lang="en-GB" sz="1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~</m:t>
                      </m:r>
                      <m:r>
                        <a:rPr kumimoji="0" lang="it-IT" sz="1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 500 </m:t>
                      </m:r>
                      <m:r>
                        <a:rPr kumimoji="0" lang="it-IT" sz="1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𝑛𝑠</m:t>
                      </m:r>
                    </m:oMath>
                  </a14:m>
                  <a:endPara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3" name="CasellaDiTesto 12">
                  <a:extLst>
                    <a:ext uri="{FF2B5EF4-FFF2-40B4-BE49-F238E27FC236}">
                      <a16:creationId xmlns:a16="http://schemas.microsoft.com/office/drawing/2014/main" id="{B4A29447-31F4-C32E-7971-57A9C74F1EC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78003" y="3740617"/>
                  <a:ext cx="3310839" cy="688184"/>
                </a:xfrm>
                <a:prstGeom prst="rect">
                  <a:avLst/>
                </a:prstGeom>
                <a:blipFill>
                  <a:blip r:embed="rId6"/>
                  <a:stretch>
                    <a:fillRect t="-2326" b="-930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1793DC9B-A786-0A5B-8173-CF1354E9DB41}"/>
              </a:ext>
            </a:extLst>
          </p:cNvPr>
          <p:cNvGrpSpPr/>
          <p:nvPr/>
        </p:nvGrpSpPr>
        <p:grpSpPr>
          <a:xfrm>
            <a:off x="5448180" y="1123338"/>
            <a:ext cx="3575794" cy="2382613"/>
            <a:chOff x="4804977" y="2821861"/>
            <a:chExt cx="4465837" cy="2861092"/>
          </a:xfrm>
        </p:grpSpPr>
        <p:pic>
          <p:nvPicPr>
            <p:cNvPr id="21" name="Immagine 20">
              <a:extLst>
                <a:ext uri="{FF2B5EF4-FFF2-40B4-BE49-F238E27FC236}">
                  <a16:creationId xmlns:a16="http://schemas.microsoft.com/office/drawing/2014/main" id="{2BCAB0C6-15BD-8A96-61D4-D378F6C2F41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04977" y="2821861"/>
              <a:ext cx="4465837" cy="2861092"/>
            </a:xfrm>
            <a:prstGeom prst="rect">
              <a:avLst/>
            </a:prstGeom>
          </p:spPr>
        </p:pic>
        <p:sp>
          <p:nvSpPr>
            <p:cNvPr id="22" name="CasellaDiTesto 21">
              <a:extLst>
                <a:ext uri="{FF2B5EF4-FFF2-40B4-BE49-F238E27FC236}">
                  <a16:creationId xmlns:a16="http://schemas.microsoft.com/office/drawing/2014/main" id="{304E19E9-239A-F7FC-3C4A-6FE733DCD392}"/>
                </a:ext>
              </a:extLst>
            </p:cNvPr>
            <p:cNvSpPr txBox="1"/>
            <p:nvPr/>
          </p:nvSpPr>
          <p:spPr>
            <a:xfrm>
              <a:off x="6481943" y="2965317"/>
              <a:ext cx="788298" cy="332626"/>
            </a:xfrm>
            <a:prstGeom prst="rect">
              <a:avLst/>
            </a:prstGeom>
            <a:solidFill>
              <a:schemeClr val="bg1">
                <a:alpha val="75154"/>
              </a:schemeClr>
            </a:solidFill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Kaons</a:t>
              </a:r>
            </a:p>
          </p:txBody>
        </p:sp>
        <p:sp>
          <p:nvSpPr>
            <p:cNvPr id="23" name="CasellaDiTesto 22">
              <a:extLst>
                <a:ext uri="{FF2B5EF4-FFF2-40B4-BE49-F238E27FC236}">
                  <a16:creationId xmlns:a16="http://schemas.microsoft.com/office/drawing/2014/main" id="{F1612BD0-A6B4-BE62-25FA-1480269DF329}"/>
                </a:ext>
              </a:extLst>
            </p:cNvPr>
            <p:cNvSpPr txBox="1"/>
            <p:nvPr/>
          </p:nvSpPr>
          <p:spPr>
            <a:xfrm>
              <a:off x="5783209" y="3416306"/>
              <a:ext cx="698733" cy="332626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MIPS</a:t>
              </a:r>
            </a:p>
          </p:txBody>
        </p:sp>
        <p:cxnSp>
          <p:nvCxnSpPr>
            <p:cNvPr id="24" name="Connettore 2 23">
              <a:extLst>
                <a:ext uri="{FF2B5EF4-FFF2-40B4-BE49-F238E27FC236}">
                  <a16:creationId xmlns:a16="http://schemas.microsoft.com/office/drawing/2014/main" id="{7840D868-FCA3-C54A-CE80-9DFA5CB3932A}"/>
                </a:ext>
              </a:extLst>
            </p:cNvPr>
            <p:cNvCxnSpPr>
              <a:cxnSpLocks/>
              <a:stCxn id="22" idx="2"/>
            </p:cNvCxnSpPr>
            <p:nvPr/>
          </p:nvCxnSpPr>
          <p:spPr>
            <a:xfrm>
              <a:off x="6876092" y="3297943"/>
              <a:ext cx="391609" cy="244821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ttore 2 24">
              <a:extLst>
                <a:ext uri="{FF2B5EF4-FFF2-40B4-BE49-F238E27FC236}">
                  <a16:creationId xmlns:a16="http://schemas.microsoft.com/office/drawing/2014/main" id="{376D25E8-5564-1FE5-4BD9-55FA59937D2B}"/>
                </a:ext>
              </a:extLst>
            </p:cNvPr>
            <p:cNvCxnSpPr>
              <a:cxnSpLocks/>
            </p:cNvCxnSpPr>
            <p:nvPr/>
          </p:nvCxnSpPr>
          <p:spPr>
            <a:xfrm>
              <a:off x="6081283" y="3726761"/>
              <a:ext cx="690607" cy="368571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EB80D1F6-3E45-1207-A889-449355787553}"/>
              </a:ext>
            </a:extLst>
          </p:cNvPr>
          <p:cNvSpPr txBox="1"/>
          <p:nvPr/>
        </p:nvSpPr>
        <p:spPr>
          <a:xfrm>
            <a:off x="135467" y="1242803"/>
            <a:ext cx="519337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SIDDHARTINO spectrum before applying the </a:t>
            </a: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kaon trigger 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and the </a:t>
            </a: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drift time rejection</a:t>
            </a: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DCF9A702-F5DB-62E6-EE23-93A3631F5A25}"/>
              </a:ext>
            </a:extLst>
          </p:cNvPr>
          <p:cNvSpPr txBox="1"/>
          <p:nvPr/>
        </p:nvSpPr>
        <p:spPr>
          <a:xfrm>
            <a:off x="6231450" y="881408"/>
            <a:ext cx="21380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Kaon Trigger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ttangolo 18">
                <a:extLst>
                  <a:ext uri="{FF2B5EF4-FFF2-40B4-BE49-F238E27FC236}">
                    <a16:creationId xmlns:a16="http://schemas.microsoft.com/office/drawing/2014/main" id="{2D5063F1-D2FE-EFA2-5919-FF1CB7412099}"/>
                  </a:ext>
                </a:extLst>
              </p:cNvPr>
              <p:cNvSpPr/>
              <p:nvPr/>
            </p:nvSpPr>
            <p:spPr>
              <a:xfrm>
                <a:off x="-21456" y="30314"/>
                <a:ext cx="9165456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4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>
                      <a:outerShdw blurRad="38100" dist="38100" dir="2700000" rotWithShape="0">
                        <a:srgbClr val="002060">
                          <a:alpha val="43000"/>
                        </a:srgbClr>
                      </a:outerShdw>
                    </a:effectLst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  <a:sym typeface="Calibri"/>
                  </a:rPr>
                  <a:t>Kaonic </a:t>
                </a:r>
                <a:r>
                  <a:rPr kumimoji="0" lang="en-GB" sz="4000" b="0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02060"/>
                    </a:solidFill>
                    <a:effectLst>
                      <a:outerShdw blurRad="50800" dist="50800" dir="5400000" algn="ctr" rotWithShape="0">
                        <a:srgbClr val="002060">
                          <a:alpha val="43000"/>
                        </a:srgbClr>
                      </a:outerShdw>
                    </a:effectLst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4</a:t>
                </a:r>
                <a:r>
                  <a:rPr kumimoji="0" lang="en-GB" sz="4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>
                      <a:outerShdw blurRad="50800" dist="50800" dir="5400000" algn="ctr" rotWithShape="0">
                        <a:srgbClr val="002060">
                          <a:alpha val="43000"/>
                        </a:srgbClr>
                      </a:outerShdw>
                    </a:effectLst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He </a:t>
                </a:r>
                <a14:m>
                  <m:oMath xmlns:m="http://schemas.openxmlformats.org/officeDocument/2006/math">
                    <m:r>
                      <a:rPr kumimoji="0" lang="it-IT" sz="4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2060"/>
                        </a:solidFill>
                        <a:effectLst>
                          <a:outerShdw blurRad="50800" dist="50800" dir="5400000" algn="ctr" rotWithShape="0">
                            <a:srgbClr val="002060">
                              <a:alpha val="43000"/>
                            </a:srgbClr>
                          </a:outerShdw>
                        </a:effectLst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Times New Roman" panose="02020603050405020304" pitchFamily="18" charset="0"/>
                      </a:rPr>
                      <m:t>3</m:t>
                    </m:r>
                    <m:r>
                      <m:rPr>
                        <m:sty m:val="p"/>
                      </m:rPr>
                      <a:rPr kumimoji="0" lang="it-IT" sz="4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2060"/>
                        </a:solidFill>
                        <a:effectLst>
                          <a:outerShdw blurRad="50800" dist="50800" dir="5400000" algn="ctr" rotWithShape="0">
                            <a:srgbClr val="002060">
                              <a:alpha val="43000"/>
                            </a:srgbClr>
                          </a:outerShdw>
                        </a:effectLst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Times New Roman" panose="02020603050405020304" pitchFamily="18" charset="0"/>
                      </a:rPr>
                      <m:t>d</m:t>
                    </m:r>
                    <m:r>
                      <a:rPr kumimoji="0" lang="it-IT" sz="4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2060"/>
                        </a:solidFill>
                        <a:effectLst>
                          <a:outerShdw blurRad="50800" dist="50800" dir="5400000" algn="ctr" rotWithShape="0">
                            <a:srgbClr val="002060">
                              <a:alpha val="43000"/>
                            </a:srgbClr>
                          </a:outerShdw>
                        </a:effectLst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Times New Roman" panose="02020603050405020304" pitchFamily="18" charset="0"/>
                      </a:rPr>
                      <m:t>→2</m:t>
                    </m:r>
                    <m:r>
                      <a:rPr kumimoji="0" lang="it-IT" sz="4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2060"/>
                        </a:solidFill>
                        <a:effectLst>
                          <a:outerShdw blurRad="50800" dist="50800" dir="5400000" algn="ctr" rotWithShape="0">
                            <a:srgbClr val="002060">
                              <a:alpha val="43000"/>
                            </a:srgbClr>
                          </a:outerShdw>
                        </a:effectLst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Times New Roman" panose="02020603050405020304" pitchFamily="18" charset="0"/>
                      </a:rPr>
                      <m:t>𝑝</m:t>
                    </m:r>
                  </m:oMath>
                </a14:m>
                <a:r>
                  <a:rPr kumimoji="0" lang="en-GB" sz="4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>
                      <a:outerShdw blurRad="50800" dist="50800" dir="5400000" algn="ctr" rotWithShape="0">
                        <a:srgbClr val="002060">
                          <a:alpha val="43000"/>
                        </a:srgbClr>
                      </a:outerShdw>
                    </a:effectLst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  <a:sym typeface="Calibri"/>
                  </a:rPr>
                  <a:t> </a:t>
                </a:r>
                <a:r>
                  <a:rPr kumimoji="0" lang="en-GB" sz="4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>
                      <a:outerShdw blurRad="38100" dist="38100" dir="2700000" rotWithShape="0">
                        <a:srgbClr val="002060">
                          <a:alpha val="43000"/>
                        </a:srgbClr>
                      </a:outerShdw>
                    </a:effectLst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  <a:sym typeface="Calibri"/>
                  </a:rPr>
                  <a:t>measurement</a:t>
                </a:r>
              </a:p>
            </p:txBody>
          </p:sp>
        </mc:Choice>
        <mc:Fallback xmlns="">
          <p:sp>
            <p:nvSpPr>
              <p:cNvPr id="19" name="Rettangolo 18">
                <a:extLst>
                  <a:ext uri="{FF2B5EF4-FFF2-40B4-BE49-F238E27FC236}">
                    <a16:creationId xmlns:a16="http://schemas.microsoft.com/office/drawing/2014/main" id="{2D5063F1-D2FE-EFA2-5919-FF1CB741209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1456" y="30314"/>
                <a:ext cx="9165456" cy="707886"/>
              </a:xfrm>
              <a:prstGeom prst="rect">
                <a:avLst/>
              </a:prstGeom>
              <a:blipFill>
                <a:blip r:embed="rId8"/>
                <a:stretch>
                  <a:fillRect t="-15789" b="-438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Rettangolo 26">
            <a:extLst>
              <a:ext uri="{FF2B5EF4-FFF2-40B4-BE49-F238E27FC236}">
                <a16:creationId xmlns:a16="http://schemas.microsoft.com/office/drawing/2014/main" id="{9A2EAF36-CDE0-A642-24A1-F4174D65BEAF}"/>
              </a:ext>
            </a:extLst>
          </p:cNvPr>
          <p:cNvSpPr/>
          <p:nvPr/>
        </p:nvSpPr>
        <p:spPr>
          <a:xfrm>
            <a:off x="3043419" y="6583251"/>
            <a:ext cx="5952798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 new renaissance for kaonic atoms at DAΦNE: future measurements and perspectives</a:t>
            </a:r>
            <a:endParaRPr kumimoji="0" lang="en-GB" sz="13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9997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esterni, cielo, albero, edificio&#10;&#10;Descrizione generata automaticamente">
            <a:extLst>
              <a:ext uri="{FF2B5EF4-FFF2-40B4-BE49-F238E27FC236}">
                <a16:creationId xmlns:a16="http://schemas.microsoft.com/office/drawing/2014/main" id="{EBF98420-EA69-5789-3FF2-CE7EABC3AC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338323" y="-269145"/>
            <a:ext cx="13706359" cy="7396290"/>
          </a:xfrm>
          <a:prstGeom prst="rect">
            <a:avLst/>
          </a:prstGeom>
        </p:spPr>
      </p:pic>
      <p:sp>
        <p:nvSpPr>
          <p:cNvPr id="12" name="Sottotitolo 2">
            <a:extLst>
              <a:ext uri="{FF2B5EF4-FFF2-40B4-BE49-F238E27FC236}">
                <a16:creationId xmlns:a16="http://schemas.microsoft.com/office/drawing/2014/main" id="{0875EA58-9A2D-C0C4-1665-3BDFA455C149}"/>
              </a:ext>
            </a:extLst>
          </p:cNvPr>
          <p:cNvSpPr txBox="1">
            <a:spLocks/>
          </p:cNvSpPr>
          <p:nvPr/>
        </p:nvSpPr>
        <p:spPr>
          <a:xfrm>
            <a:off x="798617" y="159038"/>
            <a:ext cx="8264758" cy="36933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dirty="0">
              <a:solidFill>
                <a:srgbClr val="002060"/>
              </a:solidFill>
            </a:endParaRPr>
          </a:p>
        </p:txBody>
      </p:sp>
      <p:pic>
        <p:nvPicPr>
          <p:cNvPr id="11" name="Picture 10" descr="A cartoon of a ship sailing on water&#10;&#10;Description automatically generated">
            <a:extLst>
              <a:ext uri="{FF2B5EF4-FFF2-40B4-BE49-F238E27FC236}">
                <a16:creationId xmlns:a16="http://schemas.microsoft.com/office/drawing/2014/main" id="{D192DE20-E013-B359-4A7A-51FC91B0F3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633832" y="1230923"/>
            <a:ext cx="10937925" cy="2843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145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75563" y="4545769"/>
            <a:ext cx="250068" cy="275717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pPr defTabSz="410751" hangingPunct="0"/>
            <a:fld id="{86CB4B4D-7CA3-9044-876B-883B54F8677D}" type="slidenum">
              <a:rPr kern="0"/>
              <a:pPr defTabSz="410751" hangingPunct="0"/>
              <a:t>30</a:t>
            </a:fld>
            <a:endParaRPr kern="0"/>
          </a:p>
        </p:txBody>
      </p:sp>
      <p:pic>
        <p:nvPicPr>
          <p:cNvPr id="722" name="Immagine 2" descr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6467" y="1115690"/>
            <a:ext cx="6947683" cy="4799121"/>
          </a:xfrm>
          <a:prstGeom prst="rect">
            <a:avLst/>
          </a:prstGeom>
          <a:ln w="12700">
            <a:miter lim="400000"/>
          </a:ln>
        </p:spPr>
      </p:pic>
      <p:sp>
        <p:nvSpPr>
          <p:cNvPr id="723" name="CasellaDiTesto 11"/>
          <p:cNvSpPr txBox="1"/>
          <p:nvPr/>
        </p:nvSpPr>
        <p:spPr>
          <a:xfrm>
            <a:off x="2939040" y="1384918"/>
            <a:ext cx="3265921" cy="243785"/>
          </a:xfrm>
          <a:prstGeom prst="rect">
            <a:avLst/>
          </a:prstGeom>
          <a:ln w="12700">
            <a:solidFill>
              <a:srgbClr val="160DFF"/>
            </a:solidFill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2146" rIns="32146">
            <a:spAutoFit/>
          </a:bodyPr>
          <a:lstStyle/>
          <a:p>
            <a:pPr algn="ctr" defTabSz="321457" hangingPunct="0">
              <a:defRPr sz="1400" i="0" spc="0">
                <a:solidFill>
                  <a:srgbClr val="000000"/>
                </a:solidFill>
                <a:latin typeface="-apple-system"/>
                <a:ea typeface="-apple-system"/>
                <a:cs typeface="-apple-system"/>
                <a:sym typeface="-apple-system"/>
              </a:defRPr>
            </a:pPr>
            <a:r>
              <a:rPr sz="984" kern="0">
                <a:solidFill>
                  <a:srgbClr val="000000"/>
                </a:solidFill>
                <a:latin typeface="-apple-system"/>
                <a:sym typeface="-apple-system"/>
              </a:rPr>
              <a:t>D Sirghi </a:t>
            </a:r>
            <a:r>
              <a:rPr sz="984" i="1" kern="0">
                <a:solidFill>
                  <a:srgbClr val="000000"/>
                </a:solidFill>
                <a:latin typeface="-apple-system"/>
                <a:sym typeface="-apple-system"/>
              </a:rPr>
              <a:t>et al</a:t>
            </a:r>
            <a:r>
              <a:rPr sz="984" kern="0">
                <a:solidFill>
                  <a:srgbClr val="000000"/>
                </a:solidFill>
                <a:latin typeface="-apple-system"/>
                <a:sym typeface="-apple-system"/>
              </a:rPr>
              <a:t> 2022 </a:t>
            </a:r>
            <a:r>
              <a:rPr sz="984" i="1" kern="0">
                <a:solidFill>
                  <a:srgbClr val="000000"/>
                </a:solidFill>
                <a:latin typeface="-apple-system"/>
                <a:sym typeface="-apple-system"/>
              </a:rPr>
              <a:t>J. Phys. G: Nucl. Part. Phys.</a:t>
            </a:r>
            <a:r>
              <a:rPr sz="984" kern="0">
                <a:solidFill>
                  <a:srgbClr val="000000"/>
                </a:solidFill>
                <a:latin typeface="-apple-system"/>
                <a:sym typeface="-apple-system"/>
              </a:rPr>
              <a:t> </a:t>
            </a:r>
            <a:r>
              <a:rPr sz="984" b="1" kern="0">
                <a:solidFill>
                  <a:srgbClr val="000000"/>
                </a:solidFill>
                <a:latin typeface="-apple-system"/>
                <a:sym typeface="-apple-system"/>
              </a:rPr>
              <a:t>49</a:t>
            </a:r>
            <a:r>
              <a:rPr sz="984" kern="0">
                <a:solidFill>
                  <a:srgbClr val="000000"/>
                </a:solidFill>
                <a:latin typeface="-apple-system"/>
                <a:sym typeface="-apple-system"/>
              </a:rPr>
              <a:t> 055106</a:t>
            </a:r>
          </a:p>
        </p:txBody>
      </p:sp>
      <p:sp>
        <p:nvSpPr>
          <p:cNvPr id="724" name="SIDDHARTINO (2021)"/>
          <p:cNvSpPr txBox="1"/>
          <p:nvPr/>
        </p:nvSpPr>
        <p:spPr>
          <a:xfrm>
            <a:off x="2315353" y="135771"/>
            <a:ext cx="4137672" cy="6131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5000" i="0" spc="50">
                <a:solidFill>
                  <a:srgbClr val="FFFFFF"/>
                </a:solidFill>
              </a:defRPr>
            </a:lvl1pPr>
          </a:lstStyle>
          <a:p>
            <a:pPr defTabSz="410751" hangingPunct="0">
              <a:spcBef>
                <a:spcPts val="984"/>
              </a:spcBef>
            </a:pPr>
            <a:r>
              <a:rPr sz="3516" kern="0" spc="35">
                <a:latin typeface="Iowan Old Style Roman"/>
                <a:sym typeface="Iowan Old Style Roman"/>
              </a:rPr>
              <a:t>SIDDHARTINO (2021) </a:t>
            </a:r>
          </a:p>
        </p:txBody>
      </p:sp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75563" y="4545769"/>
            <a:ext cx="250068" cy="275717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pPr defTabSz="410751" hangingPunct="0"/>
            <a:fld id="{86CB4B4D-7CA3-9044-876B-883B54F8677D}" type="slidenum">
              <a:rPr kern="0"/>
              <a:pPr defTabSz="410751" hangingPunct="0"/>
              <a:t>31</a:t>
            </a:fld>
            <a:endParaRPr kern="0"/>
          </a:p>
        </p:txBody>
      </p:sp>
      <p:sp>
        <p:nvSpPr>
          <p:cNvPr id="727" name="K-4He low density run: 0.75% liquid helium density -&gt; yields at lowest measured density"/>
          <p:cNvSpPr txBox="1">
            <a:spLocks noGrp="1"/>
          </p:cNvSpPr>
          <p:nvPr>
            <p:ph type="title" idx="4294967295"/>
          </p:nvPr>
        </p:nvSpPr>
        <p:spPr>
          <a:xfrm>
            <a:off x="5989936" y="1879385"/>
            <a:ext cx="2233363" cy="668605"/>
          </a:xfrm>
          <a:prstGeom prst="rect">
            <a:avLst/>
          </a:prstGeom>
          <a:ln w="19050">
            <a:solidFill>
              <a:srgbClr val="002060"/>
            </a:solidFill>
            <a:round/>
          </a:ln>
        </p:spPr>
        <p:txBody>
          <a:bodyPr lIns="32146" tIns="32146" rIns="32146" bIns="32146" anchor="ctr">
            <a:normAutofit fontScale="90000"/>
          </a:bodyPr>
          <a:lstStyle/>
          <a:p>
            <a:pPr algn="ctr" defTabSz="578622">
              <a:lnSpc>
                <a:spcPct val="90000"/>
              </a:lnSpc>
              <a:spcBef>
                <a:spcPts val="0"/>
              </a:spcBef>
              <a:defRPr sz="171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K-</a:t>
            </a:r>
            <a:r>
              <a:rPr baseline="30362"/>
              <a:t>4</a:t>
            </a:r>
            <a:r>
              <a:t>He low density run: 0.75% liquid helium density -&gt; </a:t>
            </a:r>
            <a:r>
              <a:rPr b="1"/>
              <a:t>yields at lowest measured density</a:t>
            </a:r>
          </a:p>
        </p:txBody>
      </p:sp>
      <p:sp>
        <p:nvSpPr>
          <p:cNvPr id="728" name="CasellaDiTesto 12"/>
          <p:cNvSpPr txBox="1"/>
          <p:nvPr/>
        </p:nvSpPr>
        <p:spPr>
          <a:xfrm>
            <a:off x="981948" y="5194984"/>
            <a:ext cx="4100759" cy="287130"/>
          </a:xfrm>
          <a:prstGeom prst="rect">
            <a:avLst/>
          </a:prstGeom>
          <a:ln w="15875">
            <a:solidFill>
              <a:srgbClr val="FFFFFF"/>
            </a:solidFill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2146" rIns="32146">
            <a:spAutoFit/>
          </a:bodyPr>
          <a:lstStyle>
            <a:lvl1pPr defTabSz="457200">
              <a:spcBef>
                <a:spcPts val="0"/>
              </a:spcBef>
              <a:defRPr sz="1800" i="0" spc="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defTabSz="321457" hangingPunct="0"/>
            <a:r>
              <a:rPr sz="1266" kern="0"/>
              <a:t>D.L. Sirghi, et al. Nuclear Physics A 1029 (2023) 122567 </a:t>
            </a:r>
          </a:p>
        </p:txBody>
      </p:sp>
      <p:pic>
        <p:nvPicPr>
          <p:cNvPr id="729" name="Immagine 7" descr="Immagin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6886" y="3592993"/>
            <a:ext cx="2526714" cy="927529"/>
          </a:xfrm>
          <a:prstGeom prst="rect">
            <a:avLst/>
          </a:prstGeom>
          <a:ln w="12700">
            <a:miter lim="400000"/>
          </a:ln>
        </p:spPr>
      </p:pic>
      <p:pic>
        <p:nvPicPr>
          <p:cNvPr id="730" name="Immagine 11" descr="Immagin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270" y="1401283"/>
            <a:ext cx="5266115" cy="3444377"/>
          </a:xfrm>
          <a:prstGeom prst="rect">
            <a:avLst/>
          </a:prstGeom>
          <a:ln w="12700">
            <a:miter lim="400000"/>
          </a:ln>
        </p:spPr>
      </p:pic>
      <p:sp>
        <p:nvSpPr>
          <p:cNvPr id="731" name="SIDDHARTINO (2021)"/>
          <p:cNvSpPr txBox="1"/>
          <p:nvPr/>
        </p:nvSpPr>
        <p:spPr>
          <a:xfrm>
            <a:off x="2315353" y="135771"/>
            <a:ext cx="4137672" cy="6131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5000" i="0" spc="50">
                <a:solidFill>
                  <a:srgbClr val="FFFFFF"/>
                </a:solidFill>
              </a:defRPr>
            </a:lvl1pPr>
          </a:lstStyle>
          <a:p>
            <a:pPr defTabSz="410751" hangingPunct="0">
              <a:spcBef>
                <a:spcPts val="984"/>
              </a:spcBef>
            </a:pPr>
            <a:r>
              <a:rPr sz="3516" kern="0" spc="35">
                <a:latin typeface="Iowan Old Style Roman"/>
                <a:sym typeface="Iowan Old Style Roman"/>
              </a:rPr>
              <a:t>SIDDHARTINO (2021) </a:t>
            </a:r>
          </a:p>
        </p:txBody>
      </p:sp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" name="CasellaDiTesto 33"/>
          <p:cNvSpPr txBox="1"/>
          <p:nvPr/>
        </p:nvSpPr>
        <p:spPr>
          <a:xfrm>
            <a:off x="65869" y="906733"/>
            <a:ext cx="3069782" cy="546945"/>
          </a:xfrm>
          <a:prstGeom prst="rect">
            <a:avLst/>
          </a:prstGeom>
          <a:solidFill>
            <a:srgbClr val="FFFFFF">
              <a:alpha val="76822"/>
            </a:srgb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2146" rIns="32146">
            <a:spAutoFit/>
          </a:bodyPr>
          <a:lstStyle>
            <a:lvl1pPr defTabSz="457200">
              <a:spcBef>
                <a:spcPts val="0"/>
              </a:spcBef>
              <a:defRPr sz="2100" b="1" i="0" spc="0">
                <a:solidFill>
                  <a:srgbClr val="160DF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defTabSz="321457" hangingPunct="0"/>
            <a:r>
              <a:rPr sz="1477" kern="0"/>
              <a:t>Measurements of high-n transitions in intermediate mass kaonic atoms </a:t>
            </a:r>
          </a:p>
        </p:txBody>
      </p:sp>
      <p:sp>
        <p:nvSpPr>
          <p:cNvPr id="73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75563" y="4545769"/>
            <a:ext cx="250068" cy="275717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pPr defTabSz="410751" hangingPunct="0"/>
            <a:fld id="{86CB4B4D-7CA3-9044-876B-883B54F8677D}" type="slidenum">
              <a:rPr kern="0"/>
              <a:pPr defTabSz="410751" hangingPunct="0"/>
              <a:t>32</a:t>
            </a:fld>
            <a:endParaRPr kern="0"/>
          </a:p>
        </p:txBody>
      </p:sp>
      <p:sp>
        <p:nvSpPr>
          <p:cNvPr id="735" name="SIDDHARTA-2 (2022)"/>
          <p:cNvSpPr txBox="1"/>
          <p:nvPr/>
        </p:nvSpPr>
        <p:spPr>
          <a:xfrm>
            <a:off x="2315353" y="135771"/>
            <a:ext cx="4062331" cy="6131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5000" i="0" spc="50">
                <a:solidFill>
                  <a:srgbClr val="FFFFFF"/>
                </a:solidFill>
              </a:defRPr>
            </a:lvl1pPr>
          </a:lstStyle>
          <a:p>
            <a:pPr defTabSz="410751" hangingPunct="0">
              <a:spcBef>
                <a:spcPts val="984"/>
              </a:spcBef>
            </a:pPr>
            <a:r>
              <a:rPr sz="3516" kern="0" spc="35">
                <a:latin typeface="Iowan Old Style Roman"/>
                <a:sym typeface="Iowan Old Style Roman"/>
              </a:rPr>
              <a:t>SIDDHARTA-2 (2022) </a:t>
            </a:r>
          </a:p>
        </p:txBody>
      </p:sp>
      <p:grpSp>
        <p:nvGrpSpPr>
          <p:cNvPr id="758" name="Gruppo 2"/>
          <p:cNvGrpSpPr/>
          <p:nvPr/>
        </p:nvGrpSpPr>
        <p:grpSpPr>
          <a:xfrm>
            <a:off x="421311" y="1751198"/>
            <a:ext cx="8818741" cy="4684713"/>
            <a:chOff x="0" y="0"/>
            <a:chExt cx="12542207" cy="6662701"/>
          </a:xfrm>
        </p:grpSpPr>
        <p:pic>
          <p:nvPicPr>
            <p:cNvPr id="736" name="Immagine 7" descr="Immagin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2542208" cy="666270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737" name="object 14"/>
            <p:cNvSpPr txBox="1"/>
            <p:nvPr/>
          </p:nvSpPr>
          <p:spPr>
            <a:xfrm>
              <a:off x="5887196" y="3487658"/>
              <a:ext cx="876915" cy="26020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/>
            <a:p>
              <a:pPr marR="2009" indent="5022" algn="ctr" defTabSz="321457" hangingPunct="0">
                <a:defRPr sz="1400" i="0" spc="-1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984" kern="0" spc="-8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KC 5-&gt;4</a:t>
              </a:r>
            </a:p>
          </p:txBody>
        </p:sp>
        <p:sp>
          <p:nvSpPr>
            <p:cNvPr id="738" name="Rettangolo 9"/>
            <p:cNvSpPr txBox="1"/>
            <p:nvPr/>
          </p:nvSpPr>
          <p:spPr>
            <a:xfrm>
              <a:off x="5030912" y="2915654"/>
              <a:ext cx="1444650" cy="3858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noAutofit/>
            </a:bodyPr>
            <a:lstStyle/>
            <a:p>
              <a:pPr algn="ctr" defTabSz="321457" hangingPunct="0">
                <a:defRPr sz="1400" i="0" spc="-42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984" kern="0" spc="-30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K</a:t>
              </a:r>
              <a:r>
                <a:rPr sz="984" kern="0" spc="-2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O </a:t>
              </a:r>
              <a:r>
                <a:rPr sz="984" kern="0" spc="-6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6</a:t>
              </a:r>
              <a:r>
                <a:rPr sz="984" kern="0" spc="-2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-</a:t>
              </a:r>
              <a:r>
                <a:rPr sz="984" kern="0" spc="-4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&gt;5</a:t>
              </a:r>
            </a:p>
          </p:txBody>
        </p:sp>
        <p:sp>
          <p:nvSpPr>
            <p:cNvPr id="739" name="Rettangolo 10"/>
            <p:cNvSpPr txBox="1"/>
            <p:nvPr/>
          </p:nvSpPr>
          <p:spPr>
            <a:xfrm>
              <a:off x="11345853" y="4722812"/>
              <a:ext cx="957786" cy="3858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noAutofit/>
            </a:bodyPr>
            <a:lstStyle/>
            <a:p>
              <a:pPr algn="ctr" defTabSz="321457" hangingPunct="0">
                <a:defRPr sz="1400" i="0" spc="-3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984" kern="0" spc="-2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KAl </a:t>
              </a:r>
              <a:r>
                <a:rPr sz="984" kern="0" spc="-4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7</a:t>
              </a:r>
              <a:r>
                <a:rPr sz="984" kern="0" spc="-2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-</a:t>
              </a:r>
              <a:r>
                <a:rPr sz="984" kern="0" spc="-4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&gt;6</a:t>
              </a:r>
            </a:p>
          </p:txBody>
        </p:sp>
        <p:sp>
          <p:nvSpPr>
            <p:cNvPr id="740" name="Rettangolo 11"/>
            <p:cNvSpPr txBox="1"/>
            <p:nvPr/>
          </p:nvSpPr>
          <p:spPr>
            <a:xfrm>
              <a:off x="10487039" y="5021639"/>
              <a:ext cx="932226" cy="3858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noAutofit/>
            </a:bodyPr>
            <a:lstStyle>
              <a:lvl1pPr algn="ctr" defTabSz="457200">
                <a:spcBef>
                  <a:spcPts val="0"/>
                </a:spcBef>
                <a:defRPr sz="1400" i="0" spc="-1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 defTabSz="321457" hangingPunct="0"/>
              <a:r>
                <a:rPr sz="984" kern="0" spc="-8"/>
                <a:t>KC 6-&gt;4</a:t>
              </a:r>
            </a:p>
          </p:txBody>
        </p:sp>
        <p:sp>
          <p:nvSpPr>
            <p:cNvPr id="741" name="object 12"/>
            <p:cNvSpPr txBox="1"/>
            <p:nvPr/>
          </p:nvSpPr>
          <p:spPr>
            <a:xfrm>
              <a:off x="9057934" y="4984582"/>
              <a:ext cx="1120228" cy="26021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/>
            <a:p>
              <a:pPr indent="5022" algn="ctr" defTabSz="321457" hangingPunct="0">
                <a:defRPr sz="1400" i="0" spc="-6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984" kern="0" spc="-4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KN 5-&gt;4</a:t>
              </a:r>
            </a:p>
          </p:txBody>
        </p:sp>
        <p:sp>
          <p:nvSpPr>
            <p:cNvPr id="742" name="Rettangolo 13"/>
            <p:cNvSpPr txBox="1"/>
            <p:nvPr/>
          </p:nvSpPr>
          <p:spPr>
            <a:xfrm>
              <a:off x="4114954" y="3991251"/>
              <a:ext cx="1246006" cy="3858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noAutofit/>
            </a:bodyPr>
            <a:lstStyle/>
            <a:p>
              <a:pPr algn="ctr" defTabSz="321457" hangingPunct="0">
                <a:defRPr sz="1400" i="0" spc="-42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984" kern="0" spc="-30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K</a:t>
              </a:r>
              <a:r>
                <a:rPr sz="984" kern="0" spc="-2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C </a:t>
              </a:r>
              <a:r>
                <a:rPr sz="984" kern="0" spc="-6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7</a:t>
              </a:r>
              <a:r>
                <a:rPr sz="984" kern="0" spc="-2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-</a:t>
              </a:r>
              <a:r>
                <a:rPr sz="984" kern="0" spc="-4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&gt;5</a:t>
              </a:r>
            </a:p>
          </p:txBody>
        </p:sp>
        <p:sp>
          <p:nvSpPr>
            <p:cNvPr id="743" name="Connettore 2 14"/>
            <p:cNvSpPr/>
            <p:nvPr/>
          </p:nvSpPr>
          <p:spPr>
            <a:xfrm>
              <a:off x="4744992" y="4262189"/>
              <a:ext cx="1" cy="121154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32146" tIns="32146" rIns="32146" bIns="32146" numCol="1" anchor="t">
              <a:noAutofit/>
            </a:bodyPr>
            <a:lstStyle/>
            <a:p>
              <a:pPr defTabSz="321457" hangingPunct="0">
                <a:defRPr sz="1800" i="0" spc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endParaRPr sz="1266" kern="0">
                <a:solidFill>
                  <a:srgbClr val="000000"/>
                </a:solidFill>
                <a:latin typeface="Century Gothic"/>
                <a:sym typeface="Century Gothic"/>
              </a:endParaRPr>
            </a:p>
          </p:txBody>
        </p:sp>
        <p:sp>
          <p:nvSpPr>
            <p:cNvPr id="744" name="Rettangolo 15"/>
            <p:cNvSpPr txBox="1"/>
            <p:nvPr/>
          </p:nvSpPr>
          <p:spPr>
            <a:xfrm>
              <a:off x="1453255" y="4486673"/>
              <a:ext cx="1369076" cy="3858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noAutofit/>
            </a:bodyPr>
            <a:lstStyle/>
            <a:p>
              <a:pPr defTabSz="321457" hangingPunct="0">
                <a:defRPr sz="1400" i="0" spc="-42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984" kern="0" spc="-30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K</a:t>
              </a:r>
              <a:r>
                <a:rPr sz="984" kern="0" spc="-2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O </a:t>
              </a:r>
              <a:r>
                <a:rPr sz="984" kern="0" spc="-6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7</a:t>
              </a:r>
              <a:r>
                <a:rPr sz="984" kern="0" spc="-2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-</a:t>
              </a:r>
              <a:r>
                <a:rPr sz="984" kern="0" spc="-4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&gt;6</a:t>
              </a:r>
            </a:p>
          </p:txBody>
        </p:sp>
        <p:sp>
          <p:nvSpPr>
            <p:cNvPr id="745" name="Connettore 2 16"/>
            <p:cNvSpPr/>
            <p:nvPr/>
          </p:nvSpPr>
          <p:spPr>
            <a:xfrm>
              <a:off x="1991538" y="4830104"/>
              <a:ext cx="1" cy="72430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32146" tIns="32146" rIns="32146" bIns="32146" numCol="1" anchor="t">
              <a:noAutofit/>
            </a:bodyPr>
            <a:lstStyle/>
            <a:p>
              <a:pPr defTabSz="321457" hangingPunct="0">
                <a:defRPr sz="1800" i="0" spc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endParaRPr sz="1266" kern="0">
                <a:solidFill>
                  <a:srgbClr val="000000"/>
                </a:solidFill>
                <a:latin typeface="Century Gothic"/>
                <a:sym typeface="Century Gothic"/>
              </a:endParaRPr>
            </a:p>
          </p:txBody>
        </p:sp>
        <p:sp>
          <p:nvSpPr>
            <p:cNvPr id="746" name="object 14"/>
            <p:cNvSpPr txBox="1"/>
            <p:nvPr/>
          </p:nvSpPr>
          <p:spPr>
            <a:xfrm>
              <a:off x="1128198" y="4952728"/>
              <a:ext cx="876915" cy="26020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/>
            <a:p>
              <a:pPr marR="2009" indent="5022" algn="ctr" defTabSz="321457" hangingPunct="0">
                <a:defRPr sz="1400" i="0" spc="-1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984" kern="0" spc="-8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KC 6-&gt;5</a:t>
              </a:r>
            </a:p>
          </p:txBody>
        </p:sp>
        <p:sp>
          <p:nvSpPr>
            <p:cNvPr id="747" name="object 12"/>
            <p:cNvSpPr txBox="1"/>
            <p:nvPr/>
          </p:nvSpPr>
          <p:spPr>
            <a:xfrm>
              <a:off x="2906441" y="5266862"/>
              <a:ext cx="1120227" cy="26020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/>
            <a:p>
              <a:pPr indent="5022" algn="ctr" defTabSz="321457" hangingPunct="0">
                <a:defRPr sz="1400" i="0" spc="-6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984" kern="0" spc="-4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KN 6-&gt;5</a:t>
              </a:r>
            </a:p>
          </p:txBody>
        </p:sp>
        <p:sp>
          <p:nvSpPr>
            <p:cNvPr id="748" name="Rettangolo 19"/>
            <p:cNvSpPr txBox="1"/>
            <p:nvPr/>
          </p:nvSpPr>
          <p:spPr>
            <a:xfrm>
              <a:off x="5743499" y="2584508"/>
              <a:ext cx="957786" cy="3858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noAutofit/>
            </a:bodyPr>
            <a:lstStyle/>
            <a:p>
              <a:pPr algn="ctr" defTabSz="321457" hangingPunct="0">
                <a:defRPr sz="1400" i="0" spc="-3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984" kern="0" spc="-2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KAl </a:t>
              </a:r>
              <a:r>
                <a:rPr sz="984" kern="0" spc="-4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8</a:t>
              </a:r>
              <a:r>
                <a:rPr sz="984" kern="0" spc="-2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-</a:t>
              </a:r>
              <a:r>
                <a:rPr sz="984" kern="0" spc="-4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&gt;7</a:t>
              </a:r>
            </a:p>
          </p:txBody>
        </p:sp>
        <p:sp>
          <p:nvSpPr>
            <p:cNvPr id="749" name="Rettangolo 20"/>
            <p:cNvSpPr txBox="1"/>
            <p:nvPr/>
          </p:nvSpPr>
          <p:spPr>
            <a:xfrm>
              <a:off x="1214096" y="151845"/>
              <a:ext cx="1275613" cy="3858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noAutofit/>
            </a:bodyPr>
            <a:lstStyle/>
            <a:p>
              <a:pPr defTabSz="321457" hangingPunct="0">
                <a:defRPr sz="1400" i="0" spc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984" kern="0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K</a:t>
              </a:r>
              <a:r>
                <a:rPr sz="984" kern="0" baseline="30000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4</a:t>
              </a:r>
              <a:r>
                <a:rPr sz="984" kern="0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He 3-&gt;2</a:t>
              </a:r>
            </a:p>
          </p:txBody>
        </p:sp>
        <p:sp>
          <p:nvSpPr>
            <p:cNvPr id="750" name="Rettangolo 21"/>
            <p:cNvSpPr txBox="1"/>
            <p:nvPr/>
          </p:nvSpPr>
          <p:spPr>
            <a:xfrm>
              <a:off x="3587368" y="4448473"/>
              <a:ext cx="1172237" cy="3858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noAutofit/>
            </a:bodyPr>
            <a:lstStyle/>
            <a:p>
              <a:pPr defTabSz="321457" hangingPunct="0">
                <a:defRPr sz="1400" i="0" spc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984" kern="0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K</a:t>
              </a:r>
              <a:r>
                <a:rPr sz="984" kern="0" baseline="30000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4</a:t>
              </a:r>
              <a:r>
                <a:rPr sz="984" kern="0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He 4-&gt;2</a:t>
              </a:r>
            </a:p>
          </p:txBody>
        </p:sp>
        <p:sp>
          <p:nvSpPr>
            <p:cNvPr id="751" name="Rettangolo 22"/>
            <p:cNvSpPr txBox="1"/>
            <p:nvPr/>
          </p:nvSpPr>
          <p:spPr>
            <a:xfrm>
              <a:off x="4693896" y="3432983"/>
              <a:ext cx="1242706" cy="3858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noAutofit/>
            </a:bodyPr>
            <a:lstStyle/>
            <a:p>
              <a:pPr defTabSz="321457" hangingPunct="0">
                <a:defRPr sz="1400" i="0" spc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984" kern="0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K</a:t>
              </a:r>
              <a:r>
                <a:rPr sz="984" kern="0" baseline="30000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4</a:t>
              </a:r>
              <a:r>
                <a:rPr sz="984" kern="0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He 5-&gt;2</a:t>
              </a:r>
            </a:p>
          </p:txBody>
        </p:sp>
        <p:sp>
          <p:nvSpPr>
            <p:cNvPr id="752" name="Rettangolo 23"/>
            <p:cNvSpPr txBox="1"/>
            <p:nvPr/>
          </p:nvSpPr>
          <p:spPr>
            <a:xfrm>
              <a:off x="6333929" y="4987337"/>
              <a:ext cx="1565458" cy="3858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noAutofit/>
            </a:bodyPr>
            <a:lstStyle/>
            <a:p>
              <a:pPr defTabSz="321457" hangingPunct="0">
                <a:defRPr sz="1400" i="0" spc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984" kern="0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K</a:t>
              </a:r>
              <a:r>
                <a:rPr sz="984" kern="0" baseline="30000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4</a:t>
              </a:r>
              <a:r>
                <a:rPr sz="984" kern="0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He L-high</a:t>
              </a:r>
            </a:p>
          </p:txBody>
        </p:sp>
        <p:sp>
          <p:nvSpPr>
            <p:cNvPr id="753" name="Connettore 2 24"/>
            <p:cNvSpPr/>
            <p:nvPr/>
          </p:nvSpPr>
          <p:spPr>
            <a:xfrm>
              <a:off x="5755057" y="3267091"/>
              <a:ext cx="1" cy="190560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32146" tIns="32146" rIns="32146" bIns="32146" numCol="1" anchor="t">
              <a:noAutofit/>
            </a:bodyPr>
            <a:lstStyle/>
            <a:p>
              <a:pPr defTabSz="321457" hangingPunct="0">
                <a:defRPr sz="1800" i="0" spc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endParaRPr sz="1266" kern="0">
                <a:solidFill>
                  <a:srgbClr val="000000"/>
                </a:solidFill>
                <a:latin typeface="Century Gothic"/>
                <a:sym typeface="Century Gothic"/>
              </a:endParaRPr>
            </a:p>
          </p:txBody>
        </p:sp>
        <p:sp>
          <p:nvSpPr>
            <p:cNvPr id="754" name="Connettore 2 25"/>
            <p:cNvSpPr/>
            <p:nvPr/>
          </p:nvSpPr>
          <p:spPr>
            <a:xfrm>
              <a:off x="5554379" y="3754456"/>
              <a:ext cx="1" cy="144310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32146" tIns="32146" rIns="32146" bIns="32146" numCol="1" anchor="t">
              <a:noAutofit/>
            </a:bodyPr>
            <a:lstStyle/>
            <a:p>
              <a:pPr defTabSz="321457" hangingPunct="0">
                <a:defRPr sz="1800" i="0" spc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endParaRPr sz="1266" kern="0">
                <a:solidFill>
                  <a:srgbClr val="000000"/>
                </a:solidFill>
                <a:latin typeface="Century Gothic"/>
                <a:sym typeface="Century Gothic"/>
              </a:endParaRPr>
            </a:p>
          </p:txBody>
        </p:sp>
        <p:sp>
          <p:nvSpPr>
            <p:cNvPr id="755" name="Connettore 2 26"/>
            <p:cNvSpPr/>
            <p:nvPr/>
          </p:nvSpPr>
          <p:spPr>
            <a:xfrm>
              <a:off x="6222392" y="2915654"/>
              <a:ext cx="12388" cy="226132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32146" tIns="32146" rIns="32146" bIns="32146" numCol="1" anchor="t">
              <a:noAutofit/>
            </a:bodyPr>
            <a:lstStyle/>
            <a:p>
              <a:pPr defTabSz="321457" hangingPunct="0">
                <a:defRPr sz="1800" i="0" spc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endParaRPr sz="1266" kern="0">
                <a:solidFill>
                  <a:srgbClr val="000000"/>
                </a:solidFill>
                <a:latin typeface="Century Gothic"/>
                <a:sym typeface="Century Gothic"/>
              </a:endParaRPr>
            </a:p>
          </p:txBody>
        </p:sp>
        <p:sp>
          <p:nvSpPr>
            <p:cNvPr id="756" name="Rettangolo 27"/>
            <p:cNvSpPr/>
            <p:nvPr/>
          </p:nvSpPr>
          <p:spPr>
            <a:xfrm>
              <a:off x="8110302" y="5561509"/>
              <a:ext cx="115697" cy="11711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2146" tIns="32146" rIns="32146" bIns="32146" numCol="1" anchor="ctr">
              <a:noAutofit/>
            </a:bodyPr>
            <a:lstStyle/>
            <a:p>
              <a:pPr algn="ctr" defTabSz="321457" hangingPunct="0">
                <a:defRPr sz="1400" i="0" spc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84" kern="0">
                <a:solidFill>
                  <a:srgbClr val="FFFFFF"/>
                </a:solidFill>
                <a:latin typeface="Calibri"/>
                <a:cs typeface="Calibri"/>
                <a:sym typeface="Calibri"/>
              </a:endParaRPr>
            </a:p>
          </p:txBody>
        </p:sp>
        <p:sp>
          <p:nvSpPr>
            <p:cNvPr id="757" name="Connettore 1 28"/>
            <p:cNvSpPr/>
            <p:nvPr/>
          </p:nvSpPr>
          <p:spPr>
            <a:xfrm>
              <a:off x="1196617" y="6080406"/>
              <a:ext cx="11293717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32146" tIns="32146" rIns="32146" bIns="32146" numCol="1" anchor="t">
              <a:noAutofit/>
            </a:bodyPr>
            <a:lstStyle/>
            <a:p>
              <a:pPr defTabSz="321457" hangingPunct="0">
                <a:defRPr sz="1800" i="0" spc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endParaRPr sz="1266" kern="0">
                <a:solidFill>
                  <a:srgbClr val="000000"/>
                </a:solidFill>
                <a:latin typeface="Century Gothic"/>
                <a:sym typeface="Century Gothic"/>
              </a:endParaRPr>
            </a:p>
          </p:txBody>
        </p:sp>
      </p:grpSp>
      <p:pic>
        <p:nvPicPr>
          <p:cNvPr id="759" name="Immagine 29" descr="Immagine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1535" y="1168600"/>
            <a:ext cx="3400930" cy="2300145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760" name="CasellaDiTesto 31"/>
          <p:cNvSpPr txBox="1"/>
          <p:nvPr/>
        </p:nvSpPr>
        <p:spPr>
          <a:xfrm>
            <a:off x="2983090" y="6479135"/>
            <a:ext cx="2653331" cy="243785"/>
          </a:xfrm>
          <a:prstGeom prst="rect">
            <a:avLst/>
          </a:prstGeom>
          <a:ln w="15875">
            <a:solidFill>
              <a:srgbClr val="FFFFFF"/>
            </a:solidFill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2146" rIns="32146">
            <a:spAutoFit/>
          </a:bodyPr>
          <a:lstStyle/>
          <a:p>
            <a:pPr algn="ctr" defTabSz="321457" hangingPunct="0">
              <a:defRPr sz="1400" i="0" spc="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984" kern="0">
                <a:solidFill>
                  <a:srgbClr val="FFFFFF"/>
                </a:solidFill>
                <a:latin typeface="Times New Roman"/>
                <a:cs typeface="Times New Roman"/>
                <a:sym typeface="Times New Roman"/>
              </a:rPr>
              <a:t>Sgaramella, F., </a:t>
            </a:r>
            <a:r>
              <a:rPr sz="984" i="1" kern="0">
                <a:solidFill>
                  <a:srgbClr val="FFFFFF"/>
                </a:solidFill>
                <a:latin typeface="Times New Roman"/>
                <a:cs typeface="Times New Roman"/>
                <a:sym typeface="Times New Roman"/>
              </a:rPr>
              <a:t>al</a:t>
            </a:r>
            <a:r>
              <a:rPr sz="984" kern="0">
                <a:solidFill>
                  <a:srgbClr val="FFFFFF"/>
                </a:solidFill>
                <a:latin typeface="Times New Roman"/>
                <a:cs typeface="Times New Roman"/>
                <a:sym typeface="Times New Roman"/>
              </a:rPr>
              <a:t>. </a:t>
            </a:r>
            <a:r>
              <a:rPr sz="984" i="1" kern="0">
                <a:solidFill>
                  <a:srgbClr val="FFFFFF"/>
                </a:solidFill>
                <a:latin typeface="Times New Roman"/>
                <a:cs typeface="Times New Roman"/>
                <a:sym typeface="Times New Roman"/>
              </a:rPr>
              <a:t>Eur. Phys. J. A</a:t>
            </a:r>
            <a:r>
              <a:rPr sz="984" kern="0">
                <a:solidFill>
                  <a:srgbClr val="FFFFFF"/>
                </a:solidFill>
                <a:latin typeface="Times New Roman"/>
                <a:cs typeface="Times New Roman"/>
                <a:sym typeface="Times New Roman"/>
              </a:rPr>
              <a:t> </a:t>
            </a:r>
            <a:r>
              <a:rPr sz="984" b="1" kern="0">
                <a:solidFill>
                  <a:srgbClr val="FFFFFF"/>
                </a:solidFill>
                <a:latin typeface="Times New Roman"/>
                <a:cs typeface="Times New Roman"/>
                <a:sym typeface="Times New Roman"/>
              </a:rPr>
              <a:t>59</a:t>
            </a:r>
            <a:r>
              <a:rPr sz="984" kern="0">
                <a:solidFill>
                  <a:srgbClr val="FFFFFF"/>
                </a:solidFill>
                <a:latin typeface="Times New Roman"/>
                <a:cs typeface="Times New Roman"/>
                <a:sym typeface="Times New Roman"/>
              </a:rPr>
              <a:t>, 56 (2023)</a:t>
            </a:r>
          </a:p>
        </p:txBody>
      </p:sp>
    </p:spTree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75563" y="4545769"/>
            <a:ext cx="250068" cy="275717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pPr defTabSz="410751" hangingPunct="0"/>
            <a:fld id="{86CB4B4D-7CA3-9044-876B-883B54F8677D}" type="slidenum">
              <a:rPr kern="0"/>
              <a:pPr defTabSz="410751" hangingPunct="0"/>
              <a:t>33</a:t>
            </a:fld>
            <a:endParaRPr kern="0"/>
          </a:p>
        </p:txBody>
      </p:sp>
      <p:grpSp>
        <p:nvGrpSpPr>
          <p:cNvPr id="780" name="Gruppo 3"/>
          <p:cNvGrpSpPr/>
          <p:nvPr/>
        </p:nvGrpSpPr>
        <p:grpSpPr>
          <a:xfrm>
            <a:off x="218083" y="1047983"/>
            <a:ext cx="8707834" cy="4867521"/>
            <a:chOff x="0" y="0"/>
            <a:chExt cx="12384474" cy="6922696"/>
          </a:xfrm>
        </p:grpSpPr>
        <p:pic>
          <p:nvPicPr>
            <p:cNvPr id="763" name="Immagine 4" descr="Immagin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502524"/>
              <a:ext cx="12384475" cy="642017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64" name="object 11"/>
                <p:cNvSpPr txBox="1"/>
                <p:nvPr/>
              </p:nvSpPr>
              <p:spPr>
                <a:xfrm>
                  <a:off x="2771270" y="2975533"/>
                  <a:ext cx="1261321" cy="51465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ma14="http://schemas.microsoft.com/office/mac/drawingml/2011/main" val="1"/>
                  </a:ext>
                </a:extLst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indent="6697" algn="ctr" defTabSz="321457" hangingPunct="0">
                    <a:defRPr sz="1200" b="1" i="0" spc="0">
                      <a:solidFill>
                        <a:srgbClr val="FF0000"/>
                      </a:solid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pPr>
                  <a:r>
                    <a:rPr sz="844" b="1" kern="0">
                      <a:solidFill>
                        <a:srgbClr val="FF0000"/>
                      </a:solidFill>
                      <a:latin typeface="Times New Roman"/>
                      <a:cs typeface="Times New Roman"/>
                      <a:sym typeface="Times New Roman"/>
                    </a:rPr>
                    <a:t>KHe 5-&gt;3</a:t>
                  </a:r>
                  <a:br>
                    <a:rPr sz="844" b="1" kern="0">
                      <a:solidFill>
                        <a:srgbClr val="FF0000"/>
                      </a:solidFill>
                      <a:latin typeface="Times New Roman"/>
                      <a:cs typeface="Times New Roman"/>
                      <a:sym typeface="Times New Roman"/>
                    </a:rPr>
                  </a:br>
                  <a:r>
                    <a:rPr sz="844" b="1" kern="0">
                      <a:solidFill>
                        <a:srgbClr val="FF0000"/>
                      </a:solidFill>
                      <a:latin typeface="Times New Roman"/>
                      <a:cs typeface="Times New Roman"/>
                      <a:sym typeface="Times New Roman"/>
                    </a:rPr>
                    <a:t> (M</a:t>
                  </a:r>
                  <a14:m>
                    <m:oMath xmlns:m="http://schemas.openxmlformats.org/officeDocument/2006/math">
                      <m:r>
                        <a:rPr sz="1125" b="1" i="1" ker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sym typeface="Times New Roman"/>
                        </a:rPr>
                        <m:t>𝜷</m:t>
                      </m:r>
                      <m:r>
                        <a:rPr sz="1125" b="1" i="1" ker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sym typeface="Times New Roman"/>
                        </a:rPr>
                        <m:t> </m:t>
                      </m:r>
                    </m:oMath>
                  </a14:m>
                  <a:r>
                    <a:rPr sz="844" b="1" kern="0">
                      <a:solidFill>
                        <a:srgbClr val="FF0000"/>
                      </a:solidFill>
                      <a:latin typeface="Times New Roman"/>
                      <a:cs typeface="Times New Roman"/>
                      <a:sym typeface="Times New Roman"/>
                    </a:rPr>
                    <a:t>)</a:t>
                  </a:r>
                </a:p>
              </p:txBody>
            </p:sp>
          </mc:Choice>
          <mc:Fallback xmlns="">
            <p:sp>
              <p:nvSpPr>
                <p:cNvPr id="764" name="object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71270" y="2975533"/>
                  <a:ext cx="1261321" cy="514659"/>
                </a:xfrm>
                <a:prstGeom prst="rect">
                  <a:avLst/>
                </a:prstGeom>
                <a:blipFill>
                  <a:blip r:embed="rId3"/>
                  <a:stretch>
                    <a:fillRect t="-11864"/>
                  </a:stretch>
                </a:blipFill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65" name="object 11"/>
                <p:cNvSpPr txBox="1"/>
                <p:nvPr/>
              </p:nvSpPr>
              <p:spPr>
                <a:xfrm>
                  <a:off x="5232068" y="0"/>
                  <a:ext cx="1261320" cy="513994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ma14="http://schemas.microsoft.com/office/mac/drawingml/2011/main" val="1"/>
                  </a:ext>
                </a:extLst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indent="6697" algn="ctr" defTabSz="321457" hangingPunct="0">
                    <a:defRPr sz="1200" b="1" i="0" spc="0">
                      <a:solidFill>
                        <a:srgbClr val="FF0000"/>
                      </a:solid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pPr>
                  <a:r>
                    <a:rPr sz="844" b="1" kern="0">
                      <a:solidFill>
                        <a:srgbClr val="FF0000"/>
                      </a:solidFill>
                      <a:latin typeface="Times New Roman"/>
                      <a:cs typeface="Times New Roman"/>
                      <a:sym typeface="Times New Roman"/>
                    </a:rPr>
                    <a:t>KHe 6-&gt;3</a:t>
                  </a:r>
                  <a:br>
                    <a:rPr sz="844" b="1" kern="0">
                      <a:solidFill>
                        <a:srgbClr val="FF0000"/>
                      </a:solidFill>
                      <a:latin typeface="Times New Roman"/>
                      <a:cs typeface="Times New Roman"/>
                      <a:sym typeface="Times New Roman"/>
                    </a:rPr>
                  </a:br>
                  <a:r>
                    <a:rPr sz="844" b="1" kern="0">
                      <a:solidFill>
                        <a:srgbClr val="FF0000"/>
                      </a:solidFill>
                      <a:latin typeface="Times New Roman"/>
                      <a:cs typeface="Times New Roman"/>
                      <a:sym typeface="Times New Roman"/>
                    </a:rPr>
                    <a:t> (M</a:t>
                  </a:r>
                  <a14:m>
                    <m:oMath xmlns:m="http://schemas.openxmlformats.org/officeDocument/2006/math">
                      <m:r>
                        <a:rPr sz="1441" b="1" i="1" ker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sym typeface="Times New Roman"/>
                        </a:rPr>
                        <m:t>𝜸</m:t>
                      </m:r>
                      <m:r>
                        <a:rPr sz="1441" b="1" i="1" ker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sym typeface="Times New Roman"/>
                        </a:rPr>
                        <m:t> </m:t>
                      </m:r>
                    </m:oMath>
                  </a14:m>
                  <a:r>
                    <a:rPr sz="844" b="1" kern="0">
                      <a:solidFill>
                        <a:srgbClr val="FF0000"/>
                      </a:solidFill>
                      <a:latin typeface="Times New Roman"/>
                      <a:cs typeface="Times New Roman"/>
                      <a:sym typeface="Times New Roman"/>
                    </a:rPr>
                    <a:t>)</a:t>
                  </a:r>
                </a:p>
              </p:txBody>
            </p:sp>
          </mc:Choice>
          <mc:Fallback xmlns="">
            <p:sp>
              <p:nvSpPr>
                <p:cNvPr id="765" name="object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32068" y="0"/>
                  <a:ext cx="1261320" cy="513994"/>
                </a:xfrm>
                <a:prstGeom prst="rect">
                  <a:avLst/>
                </a:prstGeom>
                <a:blipFill>
                  <a:blip r:embed="rId4"/>
                  <a:stretch>
                    <a:fillRect t="-11864" b="-13559"/>
                  </a:stretch>
                </a:blipFill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66" name="object 11"/>
                <p:cNvSpPr txBox="1"/>
                <p:nvPr/>
              </p:nvSpPr>
              <p:spPr>
                <a:xfrm>
                  <a:off x="6845966" y="37972"/>
                  <a:ext cx="1261320" cy="51465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ma14="http://schemas.microsoft.com/office/mac/drawingml/2011/main" val="1"/>
                  </a:ext>
                </a:extLst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algn="ctr" defTabSz="321457" hangingPunct="0">
                    <a:defRPr sz="1200" b="1" i="0" spc="0">
                      <a:solidFill>
                        <a:srgbClr val="FF0000"/>
                      </a:solidFill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pPr>
                  <a:r>
                    <a:rPr sz="844" b="1" kern="0">
                      <a:solidFill>
                        <a:srgbClr val="FF0000"/>
                      </a:solidFill>
                      <a:latin typeface="Times New Roman"/>
                      <a:cs typeface="Times New Roman"/>
                      <a:sym typeface="Times New Roman"/>
                    </a:rPr>
                    <a:t> KHe 7-&gt;3</a:t>
                  </a:r>
                  <a:br>
                    <a:rPr sz="844" b="1" kern="0">
                      <a:solidFill>
                        <a:srgbClr val="FF0000"/>
                      </a:solidFill>
                      <a:latin typeface="Times New Roman"/>
                      <a:cs typeface="Times New Roman"/>
                      <a:sym typeface="Times New Roman"/>
                    </a:rPr>
                  </a:br>
                  <a:r>
                    <a:rPr sz="844" b="1" kern="0">
                      <a:solidFill>
                        <a:srgbClr val="FF0000"/>
                      </a:solidFill>
                      <a:latin typeface="Times New Roman"/>
                      <a:cs typeface="Times New Roman"/>
                      <a:sym typeface="Times New Roman"/>
                    </a:rPr>
                    <a:t> (M</a:t>
                  </a:r>
                  <a14:m>
                    <m:oMath xmlns:m="http://schemas.openxmlformats.org/officeDocument/2006/math">
                      <m:r>
                        <a:rPr sz="1406" b="1" i="1" ker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sym typeface="Times New Roman"/>
                        </a:rPr>
                        <m:t>𝜼</m:t>
                      </m:r>
                      <m:r>
                        <a:rPr sz="1406" b="1" i="1" ker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sym typeface="Times New Roman"/>
                        </a:rPr>
                        <m:t> </m:t>
                      </m:r>
                    </m:oMath>
                  </a14:m>
                  <a:r>
                    <a:rPr sz="844" b="1" kern="0">
                      <a:solidFill>
                        <a:srgbClr val="FF0000"/>
                      </a:solidFill>
                      <a:latin typeface="Times New Roman"/>
                      <a:cs typeface="Times New Roman"/>
                      <a:sym typeface="Times New Roman"/>
                    </a:rPr>
                    <a:t>)</a:t>
                  </a:r>
                </a:p>
              </p:txBody>
            </p:sp>
          </mc:Choice>
          <mc:Fallback xmlns="">
            <p:sp>
              <p:nvSpPr>
                <p:cNvPr id="766" name="object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45966" y="37972"/>
                  <a:ext cx="1261320" cy="514659"/>
                </a:xfrm>
                <a:prstGeom prst="rect">
                  <a:avLst/>
                </a:prstGeom>
                <a:blipFill>
                  <a:blip r:embed="rId5"/>
                  <a:stretch>
                    <a:fillRect t="-11667" b="-10000"/>
                  </a:stretch>
                </a:blipFill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67" name="object 11"/>
            <p:cNvSpPr txBox="1"/>
            <p:nvPr/>
          </p:nvSpPr>
          <p:spPr>
            <a:xfrm>
              <a:off x="7813802" y="17275"/>
              <a:ext cx="1261320" cy="4725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/>
            <a:p>
              <a:pPr indent="6697" algn="ctr" defTabSz="321457" hangingPunct="0">
                <a:defRPr sz="1200" b="1" i="0" spc="-4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844" b="1" kern="0" spc="-3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KHe</a:t>
              </a:r>
              <a:r>
                <a:rPr sz="844" b="1" kern="0" spc="-6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 8-&gt;3</a:t>
              </a:r>
              <a:br>
                <a:rPr sz="844" b="1" kern="0" spc="-6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</a:br>
              <a:r>
                <a:rPr sz="844" b="1" kern="0" spc="-6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4435.4 eV</a:t>
              </a:r>
            </a:p>
          </p:txBody>
        </p:sp>
        <p:sp>
          <p:nvSpPr>
            <p:cNvPr id="768" name="object 11"/>
            <p:cNvSpPr txBox="1"/>
            <p:nvPr/>
          </p:nvSpPr>
          <p:spPr>
            <a:xfrm>
              <a:off x="8772124" y="17275"/>
              <a:ext cx="1261320" cy="4725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/>
            <a:p>
              <a:pPr indent="6697" algn="ctr" defTabSz="321457" hangingPunct="0">
                <a:defRPr sz="1200" b="1" i="0" spc="-4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844" b="1" kern="0" spc="-3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KHe</a:t>
              </a:r>
              <a:r>
                <a:rPr sz="844" b="1" kern="0" spc="-6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 9-&gt;3</a:t>
              </a:r>
              <a:br>
                <a:rPr sz="844" b="1" kern="0" spc="-6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</a:br>
              <a:r>
                <a:rPr sz="844" b="1" kern="0" spc="-6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4587.3 eV</a:t>
              </a:r>
            </a:p>
          </p:txBody>
        </p:sp>
        <p:sp>
          <p:nvSpPr>
            <p:cNvPr id="769" name="Connettore 2 10"/>
            <p:cNvSpPr/>
            <p:nvPr/>
          </p:nvSpPr>
          <p:spPr>
            <a:xfrm flipH="1">
              <a:off x="3384580" y="3476788"/>
              <a:ext cx="1" cy="289366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ash"/>
              <a:round/>
            </a:ln>
            <a:effectLst/>
          </p:spPr>
          <p:txBody>
            <a:bodyPr wrap="square" lIns="32146" tIns="32146" rIns="32146" bIns="32146" numCol="1" anchor="t">
              <a:noAutofit/>
            </a:bodyPr>
            <a:lstStyle/>
            <a:p>
              <a:pPr defTabSz="321457" hangingPunct="0">
                <a:defRPr sz="1800" i="0" spc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endParaRPr sz="1266" kern="0">
                <a:solidFill>
                  <a:srgbClr val="000000"/>
                </a:solidFill>
                <a:latin typeface="Century Gothic"/>
                <a:sym typeface="Century Gothic"/>
              </a:endParaRPr>
            </a:p>
          </p:txBody>
        </p:sp>
        <p:sp>
          <p:nvSpPr>
            <p:cNvPr id="770" name="object 11"/>
            <p:cNvSpPr txBox="1"/>
            <p:nvPr/>
          </p:nvSpPr>
          <p:spPr>
            <a:xfrm>
              <a:off x="9258866" y="1706992"/>
              <a:ext cx="1261320" cy="4725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/>
            <a:p>
              <a:pPr indent="6697" algn="ctr" defTabSz="321457" hangingPunct="0">
                <a:defRPr sz="1200" b="1" i="0" spc="-4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844" b="1" kern="0" spc="-3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KHe</a:t>
              </a:r>
              <a:r>
                <a:rPr sz="844" b="1" kern="0" spc="-6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 10-&gt;3</a:t>
              </a:r>
              <a:br>
                <a:rPr sz="844" b="1" kern="0" spc="-6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</a:br>
              <a:r>
                <a:rPr sz="844" b="1" kern="0" spc="-6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4696.6 eV</a:t>
              </a:r>
            </a:p>
          </p:txBody>
        </p:sp>
        <p:sp>
          <p:nvSpPr>
            <p:cNvPr id="771" name="Connettore 2 12"/>
            <p:cNvSpPr/>
            <p:nvPr/>
          </p:nvSpPr>
          <p:spPr>
            <a:xfrm flipH="1">
              <a:off x="7562874" y="573085"/>
              <a:ext cx="1" cy="580740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ash"/>
              <a:round/>
            </a:ln>
            <a:effectLst/>
          </p:spPr>
          <p:txBody>
            <a:bodyPr wrap="square" lIns="32146" tIns="32146" rIns="32146" bIns="32146" numCol="1" anchor="t">
              <a:noAutofit/>
            </a:bodyPr>
            <a:lstStyle/>
            <a:p>
              <a:pPr defTabSz="321457" hangingPunct="0">
                <a:defRPr sz="1800" i="0" spc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endParaRPr sz="1266" kern="0">
                <a:solidFill>
                  <a:srgbClr val="000000"/>
                </a:solidFill>
                <a:latin typeface="Century Gothic"/>
                <a:sym typeface="Century Gothic"/>
              </a:endParaRPr>
            </a:p>
          </p:txBody>
        </p:sp>
        <p:sp>
          <p:nvSpPr>
            <p:cNvPr id="772" name="Connettore 2 13"/>
            <p:cNvSpPr/>
            <p:nvPr/>
          </p:nvSpPr>
          <p:spPr>
            <a:xfrm flipH="1">
              <a:off x="5941921" y="535112"/>
              <a:ext cx="1" cy="581965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ash"/>
              <a:round/>
            </a:ln>
            <a:effectLst/>
          </p:spPr>
          <p:txBody>
            <a:bodyPr wrap="square" lIns="32146" tIns="32146" rIns="32146" bIns="32146" numCol="1" anchor="t">
              <a:noAutofit/>
            </a:bodyPr>
            <a:lstStyle/>
            <a:p>
              <a:pPr defTabSz="321457" hangingPunct="0">
                <a:defRPr sz="1800" i="0" spc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endParaRPr sz="1266" kern="0">
                <a:solidFill>
                  <a:srgbClr val="000000"/>
                </a:solidFill>
                <a:latin typeface="Century Gothic"/>
                <a:sym typeface="Century Gothic"/>
              </a:endParaRPr>
            </a:p>
          </p:txBody>
        </p:sp>
        <p:sp>
          <p:nvSpPr>
            <p:cNvPr id="773" name="Connettore 2 14"/>
            <p:cNvSpPr/>
            <p:nvPr/>
          </p:nvSpPr>
          <p:spPr>
            <a:xfrm flipH="1">
              <a:off x="8553779" y="573085"/>
              <a:ext cx="1" cy="580740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ash"/>
              <a:round/>
            </a:ln>
            <a:effectLst/>
          </p:spPr>
          <p:txBody>
            <a:bodyPr wrap="square" lIns="32146" tIns="32146" rIns="32146" bIns="32146" numCol="1" anchor="t">
              <a:noAutofit/>
            </a:bodyPr>
            <a:lstStyle/>
            <a:p>
              <a:pPr defTabSz="321457" hangingPunct="0">
                <a:defRPr sz="1800" i="0" spc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endParaRPr sz="1266" kern="0">
                <a:solidFill>
                  <a:srgbClr val="000000"/>
                </a:solidFill>
                <a:latin typeface="Century Gothic"/>
                <a:sym typeface="Century Gothic"/>
              </a:endParaRPr>
            </a:p>
          </p:txBody>
        </p:sp>
        <p:sp>
          <p:nvSpPr>
            <p:cNvPr id="774" name="Connettore 2 15"/>
            <p:cNvSpPr/>
            <p:nvPr/>
          </p:nvSpPr>
          <p:spPr>
            <a:xfrm flipH="1">
              <a:off x="9454611" y="519800"/>
              <a:ext cx="1" cy="580740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ash"/>
              <a:round/>
            </a:ln>
            <a:effectLst/>
          </p:spPr>
          <p:txBody>
            <a:bodyPr wrap="square" lIns="32146" tIns="32146" rIns="32146" bIns="32146" numCol="1" anchor="t">
              <a:noAutofit/>
            </a:bodyPr>
            <a:lstStyle/>
            <a:p>
              <a:pPr defTabSz="321457" hangingPunct="0">
                <a:defRPr sz="1800" i="0" spc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endParaRPr sz="1266" kern="0">
                <a:solidFill>
                  <a:srgbClr val="000000"/>
                </a:solidFill>
                <a:latin typeface="Century Gothic"/>
                <a:sym typeface="Century Gothic"/>
              </a:endParaRPr>
            </a:p>
          </p:txBody>
        </p:sp>
        <p:sp>
          <p:nvSpPr>
            <p:cNvPr id="775" name="Connettore 2 16"/>
            <p:cNvSpPr/>
            <p:nvPr/>
          </p:nvSpPr>
          <p:spPr>
            <a:xfrm flipH="1">
              <a:off x="9748301" y="2102718"/>
              <a:ext cx="1" cy="427631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ash"/>
              <a:round/>
            </a:ln>
            <a:effectLst/>
          </p:spPr>
          <p:txBody>
            <a:bodyPr wrap="square" lIns="32146" tIns="32146" rIns="32146" bIns="32146" numCol="1" anchor="t">
              <a:noAutofit/>
            </a:bodyPr>
            <a:lstStyle/>
            <a:p>
              <a:pPr defTabSz="321457" hangingPunct="0">
                <a:defRPr sz="1800" i="0" spc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endParaRPr sz="1266" kern="0">
                <a:solidFill>
                  <a:srgbClr val="000000"/>
                </a:solidFill>
                <a:latin typeface="Century Gothic"/>
                <a:sym typeface="Century Gothic"/>
              </a:endParaRPr>
            </a:p>
          </p:txBody>
        </p:sp>
        <p:sp>
          <p:nvSpPr>
            <p:cNvPr id="776" name="Connettore 2 17"/>
            <p:cNvSpPr/>
            <p:nvPr/>
          </p:nvSpPr>
          <p:spPr>
            <a:xfrm flipH="1">
              <a:off x="10387510" y="573085"/>
              <a:ext cx="1" cy="580740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ash"/>
              <a:round/>
            </a:ln>
            <a:effectLst/>
          </p:spPr>
          <p:txBody>
            <a:bodyPr wrap="square" lIns="32146" tIns="32146" rIns="32146" bIns="32146" numCol="1" anchor="t">
              <a:noAutofit/>
            </a:bodyPr>
            <a:lstStyle/>
            <a:p>
              <a:pPr defTabSz="321457" hangingPunct="0">
                <a:defRPr sz="1800" i="0" spc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endParaRPr sz="1266" kern="0">
                <a:solidFill>
                  <a:srgbClr val="000000"/>
                </a:solidFill>
                <a:latin typeface="Century Gothic"/>
                <a:sym typeface="Century Gothic"/>
              </a:endParaRPr>
            </a:p>
          </p:txBody>
        </p:sp>
        <p:sp>
          <p:nvSpPr>
            <p:cNvPr id="777" name="object 11"/>
            <p:cNvSpPr txBox="1"/>
            <p:nvPr/>
          </p:nvSpPr>
          <p:spPr>
            <a:xfrm>
              <a:off x="9868437" y="30960"/>
              <a:ext cx="1261320" cy="4725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/>
            <a:p>
              <a:pPr indent="6697" algn="ctr" defTabSz="321457" hangingPunct="0">
                <a:defRPr sz="1200" b="1" i="0" spc="-4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844" b="1" kern="0" spc="-3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KHe</a:t>
              </a:r>
              <a:r>
                <a:rPr sz="844" b="1" kern="0" spc="-6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 11-&gt;3</a:t>
              </a:r>
              <a:br>
                <a:rPr sz="844" b="1" kern="0" spc="-6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</a:br>
              <a:r>
                <a:rPr sz="844" b="1" kern="0" spc="-6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4696.6 eV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78" name="object 7"/>
                <p:cNvSpPr txBox="1"/>
                <p:nvPr/>
              </p:nvSpPr>
              <p:spPr>
                <a:xfrm>
                  <a:off x="11023212" y="5345703"/>
                  <a:ext cx="1005405" cy="281224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ma14="http://schemas.microsoft.com/office/mac/drawingml/2011/main" val="1"/>
                  </a:ext>
                </a:extLst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indent="6697" defTabSz="321457" hangingPunct="0">
                    <a:defRPr sz="1400" i="0" spc="-4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defRPr>
                  </a:pPr>
                  <a:r>
                    <a:rPr sz="984" kern="0" spc="-3">
                      <a:solidFill>
                        <a:srgbClr val="000000"/>
                      </a:solidFill>
                      <a:latin typeface="Calibri"/>
                      <a:cs typeface="Calibri"/>
                      <a:sym typeface="Calibri"/>
                    </a:rPr>
                    <a:t>Ti </a:t>
                  </a:r>
                  <a:r>
                    <a:rPr sz="984" kern="0" spc="-15">
                      <a:solidFill>
                        <a:srgbClr val="000000"/>
                      </a:solidFill>
                      <a:latin typeface="Calibri"/>
                      <a:cs typeface="Calibri"/>
                      <a:sym typeface="Calibri"/>
                    </a:rPr>
                    <a:t>K</a:t>
                  </a:r>
                  <a14:m>
                    <m:oMath xmlns:m="http://schemas.openxmlformats.org/officeDocument/2006/math">
                      <m:r>
                        <a:rPr sz="1055" i="1" kern="0" spc="-3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sym typeface="Calibri"/>
                        </a:rPr>
                        <m:t>𝛽</m:t>
                      </m:r>
                    </m:oMath>
                  </a14:m>
                  <a:endParaRPr sz="984" kern="0" spc="-15">
                    <a:solidFill>
                      <a:srgbClr val="000000"/>
                    </a:solidFill>
                    <a:latin typeface="Calibri"/>
                    <a:cs typeface="Calibri"/>
                    <a:sym typeface="Calibri"/>
                  </a:endParaRPr>
                </a:p>
              </p:txBody>
            </p:sp>
          </mc:Choice>
          <mc:Fallback xmlns="">
            <p:sp>
              <p:nvSpPr>
                <p:cNvPr id="778" name="object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023212" y="5345703"/>
                  <a:ext cx="1005405" cy="281224"/>
                </a:xfrm>
                <a:prstGeom prst="rect">
                  <a:avLst/>
                </a:prstGeom>
                <a:blipFill>
                  <a:blip r:embed="rId6"/>
                  <a:stretch>
                    <a:fillRect l="-9483" t="-12121" b="-18182"/>
                  </a:stretch>
                </a:blipFill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79" name="object 7"/>
                <p:cNvSpPr txBox="1"/>
                <p:nvPr/>
              </p:nvSpPr>
              <p:spPr>
                <a:xfrm>
                  <a:off x="8641523" y="2132705"/>
                  <a:ext cx="1005406" cy="26272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ma14="http://schemas.microsoft.com/office/mac/drawingml/2011/main" val="1"/>
                  </a:ext>
                </a:extLst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indent="6697" defTabSz="321457" hangingPunct="0">
                    <a:defRPr sz="1400" i="0" spc="-4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defRPr>
                  </a:pPr>
                  <a:r>
                    <a:rPr sz="984" kern="0" spc="-3">
                      <a:solidFill>
                        <a:srgbClr val="000000"/>
                      </a:solidFill>
                      <a:latin typeface="Calibri"/>
                      <a:cs typeface="Calibri"/>
                      <a:sym typeface="Calibri"/>
                    </a:rPr>
                    <a:t>Ti </a:t>
                  </a:r>
                  <a:r>
                    <a:rPr sz="984" kern="0" spc="-15">
                      <a:solidFill>
                        <a:srgbClr val="000000"/>
                      </a:solidFill>
                      <a:latin typeface="Calibri"/>
                      <a:cs typeface="Calibri"/>
                      <a:sym typeface="Calibri"/>
                    </a:rPr>
                    <a:t>K</a:t>
                  </a:r>
                  <a14:m>
                    <m:oMath xmlns:m="http://schemas.openxmlformats.org/officeDocument/2006/math">
                      <m:r>
                        <a:rPr sz="1125" i="1" kern="0" spc="-3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sym typeface="Calibri"/>
                        </a:rPr>
                        <m:t>𝛼</m:t>
                      </m:r>
                    </m:oMath>
                  </a14:m>
                  <a:endParaRPr sz="984" kern="0" spc="-15">
                    <a:solidFill>
                      <a:srgbClr val="000000"/>
                    </a:solidFill>
                    <a:latin typeface="Calibri"/>
                    <a:cs typeface="Calibri"/>
                    <a:sym typeface="Calibri"/>
                  </a:endParaRPr>
                </a:p>
              </p:txBody>
            </p:sp>
          </mc:Choice>
          <mc:Fallback xmlns="">
            <p:sp>
              <p:nvSpPr>
                <p:cNvPr id="779" name="object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41523" y="2132705"/>
                  <a:ext cx="1005406" cy="262723"/>
                </a:xfrm>
                <a:prstGeom prst="rect">
                  <a:avLst/>
                </a:prstGeom>
                <a:blipFill>
                  <a:blip r:embed="rId7"/>
                  <a:stretch>
                    <a:fillRect l="-10435" t="-13333" b="-30000"/>
                  </a:stretch>
                </a:blipFill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aphicFrame>
        <p:nvGraphicFramePr>
          <p:cNvPr id="781" name="Tabella 21"/>
          <p:cNvGraphicFramePr/>
          <p:nvPr/>
        </p:nvGraphicFramePr>
        <p:xfrm>
          <a:off x="3581423" y="1933690"/>
          <a:ext cx="1668673" cy="1158115"/>
        </p:xfrm>
        <a:graphic>
          <a:graphicData uri="http://schemas.openxmlformats.org/drawingml/2006/table">
            <a:tbl>
              <a:tblPr/>
              <a:tblGrid>
                <a:gridCol w="8483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02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0570">
                <a:tc>
                  <a:txBody>
                    <a:bodyPr/>
                    <a:lstStyle/>
                    <a:p>
                      <a:pPr algn="l"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 </a:t>
                      </a:r>
                    </a:p>
                  </a:txBody>
                  <a:tcPr marL="6697" marR="6697" marT="6697" marB="6697" anchor="b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X-ray relative yield</a:t>
                      </a:r>
                    </a:p>
                  </a:txBody>
                  <a:tcPr marL="6697" marR="6697" marT="6697" marB="6697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509">
                <a:tc>
                  <a:txBody>
                    <a:bodyPr/>
                    <a:lstStyle/>
                    <a:p>
                      <a:pPr algn="l"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M/ M</a:t>
                      </a:r>
                    </a:p>
                  </a:txBody>
                  <a:tcPr marL="6697" marR="6697" marT="6697" marB="6697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0.48  0.11</a:t>
                      </a:r>
                    </a:p>
                  </a:txBody>
                  <a:tcPr marL="6697" marR="6697" marT="6697" marB="6697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509">
                <a:tc>
                  <a:txBody>
                    <a:bodyPr/>
                    <a:lstStyle/>
                    <a:p>
                      <a:pPr algn="l"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M/ M</a:t>
                      </a:r>
                    </a:p>
                  </a:txBody>
                  <a:tcPr marL="6697" marR="6697" marT="6697" marB="6697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0.43  0.12</a:t>
                      </a:r>
                    </a:p>
                  </a:txBody>
                  <a:tcPr marL="6697" marR="6697" marT="6697" marB="6697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7509">
                <a:tc>
                  <a:txBody>
                    <a:bodyPr/>
                    <a:lstStyle/>
                    <a:p>
                      <a:pPr algn="l"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L/ M</a:t>
                      </a:r>
                    </a:p>
                  </a:txBody>
                  <a:tcPr marL="6697" marR="6697" marT="6697" marB="6697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0.91  0.14 </a:t>
                      </a:r>
                    </a:p>
                  </a:txBody>
                  <a:tcPr marL="6697" marR="6697" marT="6697" marB="6697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7509">
                <a:tc>
                  <a:txBody>
                    <a:bodyPr/>
                    <a:lstStyle/>
                    <a:p>
                      <a:pPr algn="l"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L/ L</a:t>
                      </a:r>
                    </a:p>
                  </a:txBody>
                  <a:tcPr marL="6697" marR="6697" marT="6697" marB="6697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0.172  0.008 </a:t>
                      </a:r>
                    </a:p>
                  </a:txBody>
                  <a:tcPr marL="6697" marR="6697" marT="6697" marB="6697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7509">
                <a:tc>
                  <a:txBody>
                    <a:bodyPr/>
                    <a:lstStyle/>
                    <a:p>
                      <a:pPr algn="l"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L/ L</a:t>
                      </a:r>
                    </a:p>
                  </a:txBody>
                  <a:tcPr marL="6697" marR="6697" marT="6697" marB="6697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0.012  0.001 </a:t>
                      </a:r>
                    </a:p>
                  </a:txBody>
                  <a:tcPr marL="6697" marR="6697" marT="6697" marB="6697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82" name="CasellaDiTesto 22"/>
          <p:cNvSpPr txBox="1"/>
          <p:nvPr/>
        </p:nvSpPr>
        <p:spPr>
          <a:xfrm>
            <a:off x="884712" y="108884"/>
            <a:ext cx="7374577" cy="8712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2146" rIns="32146">
            <a:spAutoFit/>
          </a:bodyPr>
          <a:lstStyle/>
          <a:p>
            <a:pPr algn="r" defTabSz="321457" hangingPunct="0">
              <a:defRPr sz="3600" b="1" i="0" spc="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2531" b="1" kern="0">
                <a:solidFill>
                  <a:srgbClr val="FFFFFF"/>
                </a:solidFill>
                <a:latin typeface="Times New Roman"/>
                <a:cs typeface="Times New Roman"/>
                <a:sym typeface="Times New Roman"/>
              </a:rPr>
              <a:t>SIDDHARTA-2 Kaonic </a:t>
            </a:r>
            <a:r>
              <a:rPr sz="2531" b="1" kern="0" baseline="30000">
                <a:solidFill>
                  <a:srgbClr val="FFFFFF"/>
                </a:solidFill>
                <a:latin typeface="Times New Roman"/>
                <a:cs typeface="Times New Roman"/>
                <a:sym typeface="Times New Roman"/>
              </a:rPr>
              <a:t>4</a:t>
            </a:r>
            <a:r>
              <a:rPr sz="2531" b="1" kern="0">
                <a:solidFill>
                  <a:srgbClr val="FFFFFF"/>
                </a:solidFill>
                <a:latin typeface="Times New Roman"/>
                <a:cs typeface="Times New Roman"/>
                <a:sym typeface="Times New Roman"/>
              </a:rPr>
              <a:t>He – M-type transitions</a:t>
            </a:r>
            <a:br>
              <a:rPr sz="2531" b="1" kern="0">
                <a:solidFill>
                  <a:srgbClr val="FFFFFF"/>
                </a:solidFill>
                <a:latin typeface="Times New Roman"/>
                <a:cs typeface="Times New Roman"/>
                <a:sym typeface="Times New Roman"/>
              </a:rPr>
            </a:br>
            <a:endParaRPr sz="2531" b="1" kern="0">
              <a:solidFill>
                <a:srgbClr val="FFFFFF"/>
              </a:solidFill>
              <a:latin typeface="Times New Roman"/>
              <a:cs typeface="Times New Roman"/>
              <a:sym typeface="Times New Roman"/>
            </a:endParaRPr>
          </a:p>
        </p:txBody>
      </p:sp>
      <p:graphicFrame>
        <p:nvGraphicFramePr>
          <p:cNvPr id="783" name="Tabella 25"/>
          <p:cNvGraphicFramePr/>
          <p:nvPr/>
        </p:nvGraphicFramePr>
        <p:xfrm>
          <a:off x="1300440" y="1422849"/>
          <a:ext cx="2159721" cy="749896"/>
        </p:xfrm>
        <a:graphic>
          <a:graphicData uri="http://schemas.openxmlformats.org/drawingml/2006/table">
            <a:tbl>
              <a:tblPr/>
              <a:tblGrid>
                <a:gridCol w="6304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92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7474">
                <a:tc>
                  <a:txBody>
                    <a:bodyPr/>
                    <a:lstStyle/>
                    <a:p>
                      <a:pPr algn="ctr"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Line  </a:t>
                      </a:r>
                    </a:p>
                  </a:txBody>
                  <a:tcPr marL="6697" marR="6697" marT="6697" marB="6697" anchor="b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Energy [eV]</a:t>
                      </a:r>
                    </a:p>
                  </a:txBody>
                  <a:tcPr marL="6697" marR="6697" marT="6697" marB="6697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7474">
                <a:tc>
                  <a:txBody>
                    <a:bodyPr/>
                    <a:lstStyle/>
                    <a:p>
                      <a:pPr algn="ctr" defTabSz="914400">
                        <a:defRPr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rPr sz="800"/>
                        <a:t>K-</a:t>
                      </a:r>
                      <a:r>
                        <a:rPr sz="800" baseline="30000"/>
                        <a:t>4</a:t>
                      </a:r>
                      <a:r>
                        <a:rPr sz="800"/>
                        <a:t>He M</a:t>
                      </a:r>
                    </a:p>
                  </a:txBody>
                  <a:tcPr marL="6697" marR="6697" marT="6697" marB="6697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3300.8  13.2 (stat)  2.0 (sys)</a:t>
                      </a:r>
                    </a:p>
                  </a:txBody>
                  <a:tcPr marL="6697" marR="6697" marT="6697" marB="6697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7474">
                <a:tc>
                  <a:txBody>
                    <a:bodyPr/>
                    <a:lstStyle/>
                    <a:p>
                      <a:pPr algn="ctr" defTabSz="914400">
                        <a:defRPr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rPr sz="800"/>
                        <a:t>K-</a:t>
                      </a:r>
                      <a:r>
                        <a:rPr sz="800" baseline="30000"/>
                        <a:t>4</a:t>
                      </a:r>
                      <a:r>
                        <a:rPr sz="800"/>
                        <a:t>He M</a:t>
                      </a:r>
                    </a:p>
                  </a:txBody>
                  <a:tcPr marL="6697" marR="6697" marT="6697" marB="6697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3860.4  13.6 (stat)  2.2 (sys)</a:t>
                      </a:r>
                    </a:p>
                  </a:txBody>
                  <a:tcPr marL="6697" marR="6697" marT="6697" marB="6697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7474">
                <a:tc>
                  <a:txBody>
                    <a:bodyPr/>
                    <a:lstStyle/>
                    <a:p>
                      <a:pPr algn="ctr" defTabSz="914400">
                        <a:defRPr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rPr sz="800"/>
                        <a:t>K-</a:t>
                      </a:r>
                      <a:r>
                        <a:rPr sz="800" baseline="30000"/>
                        <a:t>4</a:t>
                      </a:r>
                      <a:r>
                        <a:rPr sz="800"/>
                        <a:t>He M</a:t>
                      </a:r>
                    </a:p>
                  </a:txBody>
                  <a:tcPr marL="6697" marR="6697" marT="6697" marB="6697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4214.1  19.6 (stat)  2.2 (sys)</a:t>
                      </a:r>
                    </a:p>
                  </a:txBody>
                  <a:tcPr marL="6697" marR="6697" marT="6697" marB="6697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0B7B637-08D3-5255-CF9A-7B294F97BB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919" y="848106"/>
            <a:ext cx="5535138" cy="424359"/>
          </a:xfrm>
        </p:spPr>
        <p:txBody>
          <a:bodyPr>
            <a:noAutofit/>
          </a:bodyPr>
          <a:lstStyle/>
          <a:p>
            <a:r>
              <a:rPr lang="en-GB" sz="2550" b="1" spc="-3" dirty="0">
                <a:solidFill>
                  <a:srgbClr val="FF901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kaonic Neon</a:t>
            </a:r>
            <a:endParaRPr lang="en-GB" sz="2550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A3785B2-BE76-E367-95EE-CC74C5046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D57F1E4F-1CFF-5643-939E-217C01CDF565}" type="slidenum">
              <a:rPr lang="en-US">
                <a:solidFill>
                  <a:srgbClr val="ED8428"/>
                </a:solidFill>
                <a:latin typeface="Gill Sans MT" panose="020B0502020104020203"/>
              </a:rPr>
              <a:pPr defTabSz="342900"/>
              <a:t>34</a:t>
            </a:fld>
            <a:endParaRPr lang="en-US" dirty="0">
              <a:solidFill>
                <a:srgbClr val="ED8428"/>
              </a:solidFill>
              <a:latin typeface="Gill Sans MT" panose="020B0502020104020203"/>
            </a:endParaRP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0636A834-56DC-9D31-31D6-502086A79D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5496" y="1272465"/>
            <a:ext cx="3966996" cy="4575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78137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CBD974F9-12D8-6F9B-F9C3-6799F4ED15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1788" y="5467597"/>
            <a:ext cx="8272212" cy="422093"/>
          </a:xfrm>
        </p:spPr>
        <p:txBody>
          <a:bodyPr/>
          <a:lstStyle/>
          <a:p>
            <a:r>
              <a:rPr lang="en-GB" dirty="0"/>
              <a:t>First measurement of kaonic neon X-ray transitions</a:t>
            </a:r>
          </a:p>
        </p:txBody>
      </p:sp>
      <p:sp>
        <p:nvSpPr>
          <p:cNvPr id="7" name="object 4">
            <a:extLst>
              <a:ext uri="{FF2B5EF4-FFF2-40B4-BE49-F238E27FC236}">
                <a16:creationId xmlns:a16="http://schemas.microsoft.com/office/drawing/2014/main" id="{EDE8E2C9-5563-5DD2-372F-A6476A69217A}"/>
              </a:ext>
            </a:extLst>
          </p:cNvPr>
          <p:cNvSpPr txBox="1"/>
          <p:nvPr/>
        </p:nvSpPr>
        <p:spPr>
          <a:xfrm>
            <a:off x="323865" y="816991"/>
            <a:ext cx="6457232" cy="399629"/>
          </a:xfrm>
          <a:prstGeom prst="rect">
            <a:avLst/>
          </a:prstGeom>
        </p:spPr>
        <p:txBody>
          <a:bodyPr vert="horz" wrap="square" lIns="0" tIns="7144" rIns="0" bIns="0" rtlCol="0">
            <a:spAutoFit/>
          </a:bodyPr>
          <a:lstStyle/>
          <a:p>
            <a:pPr marL="7144" marR="2858" indent="-357" defTabSz="342900">
              <a:spcBef>
                <a:spcPts val="56"/>
              </a:spcBef>
            </a:pPr>
            <a:r>
              <a:rPr lang="en-GB" sz="2550" b="1" spc="-3" dirty="0">
                <a:solidFill>
                  <a:srgbClr val="FF901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Kaonic Neon measurement (2023)</a:t>
            </a:r>
            <a:endParaRPr lang="en-GB" sz="2550" b="1" spc="-3" dirty="0">
              <a:solidFill>
                <a:srgbClr val="FF901C"/>
              </a:solidFill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" name="Gruppo 7">
            <a:extLst>
              <a:ext uri="{FF2B5EF4-FFF2-40B4-BE49-F238E27FC236}">
                <a16:creationId xmlns:a16="http://schemas.microsoft.com/office/drawing/2014/main" id="{16BF191E-1BD2-6F77-57C1-814EE1C105C1}"/>
              </a:ext>
            </a:extLst>
          </p:cNvPr>
          <p:cNvGrpSpPr/>
          <p:nvPr/>
        </p:nvGrpSpPr>
        <p:grpSpPr>
          <a:xfrm>
            <a:off x="435894" y="1833114"/>
            <a:ext cx="6894963" cy="3983900"/>
            <a:chOff x="431819" y="1440873"/>
            <a:chExt cx="9193284" cy="5311866"/>
          </a:xfrm>
        </p:grpSpPr>
        <p:pic>
          <p:nvPicPr>
            <p:cNvPr id="9" name="Immagine 8">
              <a:extLst>
                <a:ext uri="{FF2B5EF4-FFF2-40B4-BE49-F238E27FC236}">
                  <a16:creationId xmlns:a16="http://schemas.microsoft.com/office/drawing/2014/main" id="{40F5B5F2-99D7-9454-3C87-0734941F9FB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1819" y="1440873"/>
              <a:ext cx="9144000" cy="5311866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CasellaDiTesto 23">
                  <a:extLst>
                    <a:ext uri="{FF2B5EF4-FFF2-40B4-BE49-F238E27FC236}">
                      <a16:creationId xmlns:a16="http://schemas.microsoft.com/office/drawing/2014/main" id="{B2038AF9-7FDD-68A1-F386-5008FCD01307}"/>
                    </a:ext>
                  </a:extLst>
                </p:cNvPr>
                <p:cNvSpPr txBox="1"/>
                <p:nvPr/>
              </p:nvSpPr>
              <p:spPr>
                <a:xfrm>
                  <a:off x="2568615" y="4353519"/>
                  <a:ext cx="974235" cy="30777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 defTabSz="342900" fontAlgn="b"/>
                  <a:r>
                    <a:rPr lang="it-IT" sz="900" b="1" dirty="0">
                      <a:solidFill>
                        <a:srgbClr val="1B3A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K-Ne 8-&gt;7</a:t>
                  </a:r>
                  <a14:m>
                    <m:oMath xmlns:m="http://schemas.openxmlformats.org/officeDocument/2006/math">
                      <m:r>
                        <a:rPr lang="it-IT" sz="900" b="1" i="1">
                          <a:solidFill>
                            <a:srgbClr val="1B3AFF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</m:oMath>
                  </a14:m>
                  <a:endParaRPr lang="it-IT" sz="900" b="1" dirty="0">
                    <a:solidFill>
                      <a:srgbClr val="1B3A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24" name="CasellaDiTesto 23">
                  <a:extLst>
                    <a:ext uri="{FF2B5EF4-FFF2-40B4-BE49-F238E27FC236}">
                      <a16:creationId xmlns:a16="http://schemas.microsoft.com/office/drawing/2014/main" id="{B2038AF9-7FDD-68A1-F386-5008FCD0130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68615" y="4353519"/>
                  <a:ext cx="974235" cy="307776"/>
                </a:xfrm>
                <a:prstGeom prst="rect">
                  <a:avLst/>
                </a:prstGeom>
                <a:blipFill>
                  <a:blip r:embed="rId4"/>
                  <a:stretch>
                    <a:fillRect b="-1052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CasellaDiTesto 24">
                  <a:extLst>
                    <a:ext uri="{FF2B5EF4-FFF2-40B4-BE49-F238E27FC236}">
                      <a16:creationId xmlns:a16="http://schemas.microsoft.com/office/drawing/2014/main" id="{A4A2B94B-B679-85AE-9074-F03BE9E148A1}"/>
                    </a:ext>
                  </a:extLst>
                </p:cNvPr>
                <p:cNvSpPr txBox="1"/>
                <p:nvPr/>
              </p:nvSpPr>
              <p:spPr>
                <a:xfrm>
                  <a:off x="4656242" y="1794500"/>
                  <a:ext cx="974235" cy="30777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 defTabSz="342900" fontAlgn="b"/>
                  <a:r>
                    <a:rPr lang="it-IT" sz="900" b="1" dirty="0">
                      <a:solidFill>
                        <a:srgbClr val="1B3A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K-Ne 7-&gt;6</a:t>
                  </a:r>
                  <a14:m>
                    <m:oMath xmlns:m="http://schemas.openxmlformats.org/officeDocument/2006/math">
                      <m:r>
                        <a:rPr lang="it-IT" sz="900" b="1" i="1">
                          <a:solidFill>
                            <a:srgbClr val="1B3AFF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</m:oMath>
                  </a14:m>
                  <a:endParaRPr lang="it-IT" sz="900" b="1" dirty="0">
                    <a:solidFill>
                      <a:srgbClr val="1B3A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25" name="CasellaDiTesto 24">
                  <a:extLst>
                    <a:ext uri="{FF2B5EF4-FFF2-40B4-BE49-F238E27FC236}">
                      <a16:creationId xmlns:a16="http://schemas.microsoft.com/office/drawing/2014/main" id="{A4A2B94B-B679-85AE-9074-F03BE9E148A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56242" y="1794500"/>
                  <a:ext cx="974235" cy="307776"/>
                </a:xfrm>
                <a:prstGeom prst="rect">
                  <a:avLst/>
                </a:prstGeom>
                <a:blipFill>
                  <a:blip r:embed="rId5"/>
                  <a:stretch>
                    <a:fillRect b="-1052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6" name="object 7">
              <a:extLst>
                <a:ext uri="{FF2B5EF4-FFF2-40B4-BE49-F238E27FC236}">
                  <a16:creationId xmlns:a16="http://schemas.microsoft.com/office/drawing/2014/main" id="{EB1C6800-B698-5080-ED0C-9FD08922BEE6}"/>
                </a:ext>
              </a:extLst>
            </p:cNvPr>
            <p:cNvSpPr txBox="1"/>
            <p:nvPr/>
          </p:nvSpPr>
          <p:spPr>
            <a:xfrm>
              <a:off x="5131227" y="5337057"/>
              <a:ext cx="739101" cy="193804"/>
            </a:xfrm>
            <a:prstGeom prst="rect">
              <a:avLst/>
            </a:prstGeom>
          </p:spPr>
          <p:txBody>
            <a:bodyPr vert="horz" wrap="square" lIns="0" tIns="6787" rIns="0" bIns="0" rtlCol="0">
              <a:spAutoFit/>
            </a:bodyPr>
            <a:lstStyle/>
            <a:p>
              <a:pPr marL="7144" defTabSz="342900">
                <a:spcBef>
                  <a:spcPts val="53"/>
                </a:spcBef>
              </a:pPr>
              <a:r>
                <a:rPr lang="it-IT" sz="900" spc="-3" dirty="0">
                  <a:solidFill>
                    <a:prstClr val="black"/>
                  </a:solidFill>
                  <a:latin typeface="Calibri"/>
                  <a:cs typeface="Calibri"/>
                </a:rPr>
                <a:t>KC 5-&gt;4</a:t>
              </a:r>
              <a:endParaRPr sz="900" baseline="-25000" dirty="0">
                <a:solidFill>
                  <a:prstClr val="black"/>
                </a:solidFill>
                <a:latin typeface="Calibri"/>
                <a:cs typeface="Calibri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CasellaDiTesto 27">
                  <a:extLst>
                    <a:ext uri="{FF2B5EF4-FFF2-40B4-BE49-F238E27FC236}">
                      <a16:creationId xmlns:a16="http://schemas.microsoft.com/office/drawing/2014/main" id="{3B719876-8E56-7664-62E3-7501D690FF76}"/>
                    </a:ext>
                  </a:extLst>
                </p:cNvPr>
                <p:cNvSpPr txBox="1"/>
                <p:nvPr/>
              </p:nvSpPr>
              <p:spPr>
                <a:xfrm>
                  <a:off x="7019536" y="2090936"/>
                  <a:ext cx="974235" cy="30777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 defTabSz="342900" fontAlgn="b"/>
                  <a:r>
                    <a:rPr lang="it-IT" sz="900" b="1" dirty="0">
                      <a:solidFill>
                        <a:srgbClr val="1B3A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K-Ne 6-&gt;5</a:t>
                  </a:r>
                  <a14:m>
                    <m:oMath xmlns:m="http://schemas.openxmlformats.org/officeDocument/2006/math">
                      <m:r>
                        <a:rPr lang="it-IT" sz="900" b="1" i="1">
                          <a:solidFill>
                            <a:srgbClr val="1B3AFF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</m:oMath>
                  </a14:m>
                  <a:endParaRPr lang="it-IT" sz="900" b="1" dirty="0">
                    <a:solidFill>
                      <a:srgbClr val="1B3A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28" name="CasellaDiTesto 27">
                  <a:extLst>
                    <a:ext uri="{FF2B5EF4-FFF2-40B4-BE49-F238E27FC236}">
                      <a16:creationId xmlns:a16="http://schemas.microsoft.com/office/drawing/2014/main" id="{3B719876-8E56-7664-62E3-7501D690FF7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19536" y="2090936"/>
                  <a:ext cx="974235" cy="307776"/>
                </a:xfrm>
                <a:prstGeom prst="rect">
                  <a:avLst/>
                </a:prstGeom>
                <a:blipFill>
                  <a:blip r:embed="rId6"/>
                  <a:stretch>
                    <a:fillRect b="-789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CasellaDiTesto 29">
                  <a:extLst>
                    <a:ext uri="{FF2B5EF4-FFF2-40B4-BE49-F238E27FC236}">
                      <a16:creationId xmlns:a16="http://schemas.microsoft.com/office/drawing/2014/main" id="{6740EA2F-8BFB-39AF-D2C5-56078AC9197C}"/>
                    </a:ext>
                  </a:extLst>
                </p:cNvPr>
                <p:cNvSpPr txBox="1"/>
                <p:nvPr/>
              </p:nvSpPr>
              <p:spPr>
                <a:xfrm>
                  <a:off x="1594380" y="5553128"/>
                  <a:ext cx="974235" cy="30777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 defTabSz="342900" fontAlgn="b"/>
                  <a:r>
                    <a:rPr lang="it-IT" sz="900" b="1" dirty="0">
                      <a:solidFill>
                        <a:srgbClr val="1B3A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K-Ne 9-&gt;8</a:t>
                  </a:r>
                  <a14:m>
                    <m:oMath xmlns:m="http://schemas.openxmlformats.org/officeDocument/2006/math">
                      <m:r>
                        <a:rPr lang="it-IT" sz="900" b="1" i="1">
                          <a:solidFill>
                            <a:srgbClr val="1B3AFF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</m:oMath>
                  </a14:m>
                  <a:endParaRPr lang="it-IT" sz="900" b="1" dirty="0">
                    <a:solidFill>
                      <a:srgbClr val="1B3A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30" name="CasellaDiTesto 29">
                  <a:extLst>
                    <a:ext uri="{FF2B5EF4-FFF2-40B4-BE49-F238E27FC236}">
                      <a16:creationId xmlns:a16="http://schemas.microsoft.com/office/drawing/2014/main" id="{6740EA2F-8BFB-39AF-D2C5-56078AC9197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94380" y="5553128"/>
                  <a:ext cx="974235" cy="307776"/>
                </a:xfrm>
                <a:prstGeom prst="rect">
                  <a:avLst/>
                </a:prstGeom>
                <a:blipFill>
                  <a:blip r:embed="rId7"/>
                  <a:stretch>
                    <a:fillRect b="-789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2" name="object 7">
              <a:extLst>
                <a:ext uri="{FF2B5EF4-FFF2-40B4-BE49-F238E27FC236}">
                  <a16:creationId xmlns:a16="http://schemas.microsoft.com/office/drawing/2014/main" id="{C971132C-F30F-E8C9-AFCF-0A7601B424B4}"/>
                </a:ext>
              </a:extLst>
            </p:cNvPr>
            <p:cNvSpPr txBox="1"/>
            <p:nvPr/>
          </p:nvSpPr>
          <p:spPr>
            <a:xfrm>
              <a:off x="5277082" y="5761402"/>
              <a:ext cx="739101" cy="193804"/>
            </a:xfrm>
            <a:prstGeom prst="rect">
              <a:avLst/>
            </a:prstGeom>
          </p:spPr>
          <p:txBody>
            <a:bodyPr vert="horz" wrap="square" lIns="0" tIns="6787" rIns="0" bIns="0" rtlCol="0">
              <a:spAutoFit/>
            </a:bodyPr>
            <a:lstStyle/>
            <a:p>
              <a:pPr marL="7144" defTabSz="342900">
                <a:spcBef>
                  <a:spcPts val="53"/>
                </a:spcBef>
              </a:pPr>
              <a:r>
                <a:rPr lang="it-IT" sz="900" spc="-3" dirty="0" err="1">
                  <a:solidFill>
                    <a:prstClr val="black"/>
                  </a:solidFill>
                  <a:latin typeface="Calibri"/>
                  <a:cs typeface="Calibri"/>
                </a:rPr>
                <a:t>KAl</a:t>
              </a:r>
              <a:r>
                <a:rPr lang="it-IT" sz="900" spc="-3" dirty="0">
                  <a:solidFill>
                    <a:prstClr val="black"/>
                  </a:solidFill>
                  <a:latin typeface="Calibri"/>
                  <a:cs typeface="Calibri"/>
                </a:rPr>
                <a:t> 8-&gt;7</a:t>
              </a:r>
              <a:endParaRPr sz="900" baseline="-25000" dirty="0">
                <a:solidFill>
                  <a:prstClr val="black"/>
                </a:solidFill>
                <a:latin typeface="Calibri"/>
                <a:cs typeface="Calibri"/>
              </a:endParaRPr>
            </a:p>
          </p:txBody>
        </p:sp>
        <p:sp>
          <p:nvSpPr>
            <p:cNvPr id="33" name="object 7">
              <a:extLst>
                <a:ext uri="{FF2B5EF4-FFF2-40B4-BE49-F238E27FC236}">
                  <a16:creationId xmlns:a16="http://schemas.microsoft.com/office/drawing/2014/main" id="{632204FF-8234-DC94-50C9-60E4B8872488}"/>
                </a:ext>
              </a:extLst>
            </p:cNvPr>
            <p:cNvSpPr txBox="1"/>
            <p:nvPr/>
          </p:nvSpPr>
          <p:spPr>
            <a:xfrm>
              <a:off x="8043726" y="5548280"/>
              <a:ext cx="739101" cy="378469"/>
            </a:xfrm>
            <a:prstGeom prst="rect">
              <a:avLst/>
            </a:prstGeom>
          </p:spPr>
          <p:txBody>
            <a:bodyPr vert="horz" wrap="square" lIns="0" tIns="6787" rIns="0" bIns="0" rtlCol="0">
              <a:spAutoFit/>
            </a:bodyPr>
            <a:lstStyle/>
            <a:p>
              <a:pPr marL="7144" defTabSz="342900">
                <a:spcBef>
                  <a:spcPts val="53"/>
                </a:spcBef>
              </a:pPr>
              <a:r>
                <a:rPr lang="it-IT" sz="900" spc="-3" dirty="0" err="1">
                  <a:solidFill>
                    <a:prstClr val="black"/>
                  </a:solidFill>
                  <a:latin typeface="Calibri"/>
                  <a:cs typeface="Calibri"/>
                </a:rPr>
                <a:t>KAl</a:t>
              </a:r>
              <a:r>
                <a:rPr lang="it-IT" sz="900" spc="-3" dirty="0">
                  <a:solidFill>
                    <a:prstClr val="black"/>
                  </a:solidFill>
                  <a:latin typeface="Calibri"/>
                  <a:cs typeface="Calibri"/>
                </a:rPr>
                <a:t> 7-&gt;6</a:t>
              </a:r>
              <a:br>
                <a:rPr lang="it-IT" sz="900" spc="-3" dirty="0">
                  <a:solidFill>
                    <a:prstClr val="black"/>
                  </a:solidFill>
                  <a:latin typeface="Calibri"/>
                  <a:cs typeface="Calibri"/>
                </a:rPr>
              </a:br>
              <a:r>
                <a:rPr lang="it-IT" sz="900" spc="-3" dirty="0">
                  <a:solidFill>
                    <a:prstClr val="black"/>
                  </a:solidFill>
                  <a:latin typeface="Calibri"/>
                  <a:cs typeface="Calibri"/>
                </a:rPr>
                <a:t>KC 6-&gt;4 </a:t>
              </a:r>
              <a:endParaRPr sz="900" baseline="-25000" dirty="0">
                <a:solidFill>
                  <a:prstClr val="black"/>
                </a:solidFill>
                <a:latin typeface="Calibri"/>
                <a:cs typeface="Calibri"/>
              </a:endParaRPr>
            </a:p>
          </p:txBody>
        </p:sp>
        <p:sp>
          <p:nvSpPr>
            <p:cNvPr id="34" name="object 7">
              <a:extLst>
                <a:ext uri="{FF2B5EF4-FFF2-40B4-BE49-F238E27FC236}">
                  <a16:creationId xmlns:a16="http://schemas.microsoft.com/office/drawing/2014/main" id="{97B027FF-2322-06BD-47F3-F4836F53BEFD}"/>
                </a:ext>
              </a:extLst>
            </p:cNvPr>
            <p:cNvSpPr txBox="1"/>
            <p:nvPr/>
          </p:nvSpPr>
          <p:spPr>
            <a:xfrm>
              <a:off x="4842598" y="5098343"/>
              <a:ext cx="739101" cy="193804"/>
            </a:xfrm>
            <a:prstGeom prst="rect">
              <a:avLst/>
            </a:prstGeom>
          </p:spPr>
          <p:txBody>
            <a:bodyPr vert="horz" wrap="square" lIns="0" tIns="6787" rIns="0" bIns="0" rtlCol="0">
              <a:spAutoFit/>
            </a:bodyPr>
            <a:lstStyle/>
            <a:p>
              <a:pPr marL="7144" defTabSz="342900">
                <a:spcBef>
                  <a:spcPts val="53"/>
                </a:spcBef>
              </a:pPr>
              <a:r>
                <a:rPr lang="it-IT" sz="900" spc="-3" dirty="0">
                  <a:solidFill>
                    <a:prstClr val="black"/>
                  </a:solidFill>
                  <a:latin typeface="Calibri"/>
                  <a:cs typeface="Calibri"/>
                </a:rPr>
                <a:t>KO 6-&gt;5</a:t>
              </a:r>
              <a:endParaRPr sz="900" baseline="-25000" dirty="0">
                <a:solidFill>
                  <a:prstClr val="black"/>
                </a:solidFill>
                <a:latin typeface="Calibri"/>
                <a:cs typeface="Calibri"/>
              </a:endParaRPr>
            </a:p>
          </p:txBody>
        </p:sp>
        <p:cxnSp>
          <p:nvCxnSpPr>
            <p:cNvPr id="35" name="Connettore 1 34">
              <a:extLst>
                <a:ext uri="{FF2B5EF4-FFF2-40B4-BE49-F238E27FC236}">
                  <a16:creationId xmlns:a16="http://schemas.microsoft.com/office/drawing/2014/main" id="{6A73EFED-1990-5FFD-3A0F-3202340618C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60799" y="5283791"/>
              <a:ext cx="0" cy="609229"/>
            </a:xfrm>
            <a:prstGeom prst="line">
              <a:avLst/>
            </a:prstGeom>
            <a:ln w="12700">
              <a:headEnd type="triangle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6" name="object 7">
              <a:extLst>
                <a:ext uri="{FF2B5EF4-FFF2-40B4-BE49-F238E27FC236}">
                  <a16:creationId xmlns:a16="http://schemas.microsoft.com/office/drawing/2014/main" id="{38F6AB1C-8A66-AE7C-A230-268CB7B8C4AB}"/>
                </a:ext>
              </a:extLst>
            </p:cNvPr>
            <p:cNvSpPr txBox="1"/>
            <p:nvPr/>
          </p:nvSpPr>
          <p:spPr>
            <a:xfrm>
              <a:off x="8886002" y="5766710"/>
              <a:ext cx="739101" cy="193804"/>
            </a:xfrm>
            <a:prstGeom prst="rect">
              <a:avLst/>
            </a:prstGeom>
          </p:spPr>
          <p:txBody>
            <a:bodyPr vert="horz" wrap="square" lIns="0" tIns="6787" rIns="0" bIns="0" rtlCol="0">
              <a:spAutoFit/>
            </a:bodyPr>
            <a:lstStyle/>
            <a:p>
              <a:pPr marL="7144" defTabSz="342900">
                <a:spcBef>
                  <a:spcPts val="53"/>
                </a:spcBef>
              </a:pPr>
              <a:r>
                <a:rPr lang="it-IT" sz="900" spc="-3" dirty="0">
                  <a:solidFill>
                    <a:prstClr val="black"/>
                  </a:solidFill>
                  <a:latin typeface="Calibri"/>
                  <a:cs typeface="Calibri"/>
                </a:rPr>
                <a:t>KO 5-&gt;4</a:t>
              </a:r>
              <a:endParaRPr sz="900" baseline="-25000" dirty="0">
                <a:solidFill>
                  <a:prstClr val="black"/>
                </a:solidFill>
                <a:latin typeface="Calibri"/>
                <a:cs typeface="Calibri"/>
              </a:endParaRPr>
            </a:p>
          </p:txBody>
        </p:sp>
        <p:sp>
          <p:nvSpPr>
            <p:cNvPr id="37" name="object 7">
              <a:extLst>
                <a:ext uri="{FF2B5EF4-FFF2-40B4-BE49-F238E27FC236}">
                  <a16:creationId xmlns:a16="http://schemas.microsoft.com/office/drawing/2014/main" id="{D09C99D3-A2E0-D3FF-E3F6-1692C41D5105}"/>
                </a:ext>
              </a:extLst>
            </p:cNvPr>
            <p:cNvSpPr txBox="1"/>
            <p:nvPr/>
          </p:nvSpPr>
          <p:spPr>
            <a:xfrm>
              <a:off x="3361626" y="5732946"/>
              <a:ext cx="739101" cy="193804"/>
            </a:xfrm>
            <a:prstGeom prst="rect">
              <a:avLst/>
            </a:prstGeom>
          </p:spPr>
          <p:txBody>
            <a:bodyPr vert="horz" wrap="square" lIns="0" tIns="6787" rIns="0" bIns="0" rtlCol="0">
              <a:spAutoFit/>
            </a:bodyPr>
            <a:lstStyle/>
            <a:p>
              <a:pPr marL="7144" defTabSz="342900">
                <a:spcBef>
                  <a:spcPts val="53"/>
                </a:spcBef>
              </a:pPr>
              <a:r>
                <a:rPr lang="it-IT" sz="900" spc="-3" dirty="0">
                  <a:solidFill>
                    <a:prstClr val="black"/>
                  </a:solidFill>
                  <a:latin typeface="Calibri"/>
                  <a:cs typeface="Calibri"/>
                </a:rPr>
                <a:t>KC 7-&gt;5</a:t>
              </a:r>
              <a:endParaRPr sz="900" baseline="-25000" dirty="0">
                <a:solidFill>
                  <a:prstClr val="black"/>
                </a:solidFill>
                <a:latin typeface="Calibri"/>
                <a:cs typeface="Calibri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8" name="Tabella 37">
                <a:extLst>
                  <a:ext uri="{FF2B5EF4-FFF2-40B4-BE49-F238E27FC236}">
                    <a16:creationId xmlns:a16="http://schemas.microsoft.com/office/drawing/2014/main" id="{D14AAB03-E5CD-1A99-BF7F-AC7DD7B22D34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868106" y="2034830"/>
              <a:ext cx="2617811" cy="1113611"/>
            </p:xfrm>
            <a:graphic>
              <a:graphicData uri="http://schemas.openxmlformats.org/drawingml/2006/table">
                <a:tbl>
                  <a:tblPr bandCol="1">
                    <a:tableStyleId>{5940675A-B579-460E-94D1-54222C63F5DA}</a:tableStyleId>
                  </a:tblPr>
                  <a:tblGrid>
                    <a:gridCol w="764167">
                      <a:extLst>
                        <a:ext uri="{9D8B030D-6E8A-4147-A177-3AD203B41FA5}">
                          <a16:colId xmlns:a16="http://schemas.microsoft.com/office/drawing/2014/main" val="3044202014"/>
                        </a:ext>
                      </a:extLst>
                    </a:gridCol>
                    <a:gridCol w="1853644">
                      <a:extLst>
                        <a:ext uri="{9D8B030D-6E8A-4147-A177-3AD203B41FA5}">
                          <a16:colId xmlns:a16="http://schemas.microsoft.com/office/drawing/2014/main" val="2553090020"/>
                        </a:ext>
                      </a:extLst>
                    </a:gridCol>
                  </a:tblGrid>
                  <a:tr h="18646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it-IT" sz="900" b="0" u="none" strike="noStrike" dirty="0">
                              <a:solidFill>
                                <a:sysClr val="windowText" lastClr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Line  </a:t>
                          </a:r>
                          <a:endParaRPr lang="it-IT" sz="900" b="0" i="0" u="none" strike="noStrike" dirty="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144" marR="7144" marT="7144" marB="0" anchor="b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it-IT" sz="900" b="0" i="0" u="none" strike="noStrike" dirty="0">
                              <a:solidFill>
                                <a:sysClr val="windowText" lastClr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Energy [eV]</a:t>
                          </a:r>
                        </a:p>
                      </a:txBody>
                      <a:tcPr marL="7144" marR="7144" marT="7144" marB="0"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4342786"/>
                      </a:ext>
                    </a:extLst>
                  </a:tr>
                  <a:tr h="211792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it-IT" sz="900" b="1" i="0" u="none" strike="noStrike" dirty="0">
                              <a:solidFill>
                                <a:sysClr val="windowText" lastClr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K-</a:t>
                          </a:r>
                          <a:r>
                            <a:rPr lang="it-IT" sz="900" b="1" i="0" u="none" strike="noStrike" baseline="0" dirty="0">
                              <a:solidFill>
                                <a:sysClr val="windowText" lastClr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Ne 9</a:t>
                          </a:r>
                          <a14:m>
                            <m:oMath xmlns:m="http://schemas.openxmlformats.org/officeDocument/2006/math">
                              <m:r>
                                <a:rPr lang="it-IT" sz="900" b="1" i="1" u="none" strike="noStrike" baseline="0" dirty="0" smtClean="0">
                                  <a:solidFill>
                                    <a:sysClr val="windowText" lastClr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⟶</m:t>
                              </m:r>
                            </m:oMath>
                          </a14:m>
                          <a:r>
                            <a:rPr lang="it-IT" sz="900" b="1" i="0" u="none" strike="noStrike" baseline="0" dirty="0">
                              <a:solidFill>
                                <a:sysClr val="windowText" lastClr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</a:t>
                          </a:r>
                          <a14:m>
                            <m:oMath xmlns:m="http://schemas.openxmlformats.org/officeDocument/2006/math">
                              <m:r>
                                <a:rPr lang="it-IT" sz="900" b="1" i="1" u="none" strike="noStrike" smtClean="0">
                                  <a:solidFill>
                                    <a:sysClr val="windowText" lastClr="000000"/>
                                  </a:solidFill>
                                  <a:effectLst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</m:oMath>
                          </a14:m>
                          <a:endParaRPr lang="it-IT" sz="900" b="1" i="0" u="none" strike="noStrike" dirty="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144" marR="7144" marT="7144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it-IT" sz="1100" b="0" u="none" strike="noStrike" dirty="0">
                              <a:solidFill>
                                <a:sysClr val="windowText" lastClr="000000"/>
                              </a:solidFill>
                              <a:effectLst/>
                              <a:latin typeface="Calibri" panose="020F0502020204030204" pitchFamily="34" charset="0"/>
                              <a:ea typeface="Apple Symbols" panose="02000000000000000000" pitchFamily="2" charset="-79"/>
                              <a:cs typeface="Calibri" panose="020F0502020204030204" pitchFamily="34" charset="0"/>
                            </a:rPr>
                            <a:t>4206.35</a:t>
                          </a:r>
                          <a14:m>
                            <m:oMath xmlns:m="http://schemas.openxmlformats.org/officeDocument/2006/math">
                              <m:r>
                                <a:rPr lang="it-IT" sz="1100" b="0" i="0" u="none" strike="noStrike" smtClean="0">
                                  <a:solidFill>
                                    <a:sysClr val="windowText" lastClr="00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it-IT" sz="1100" b="0" u="none" strike="noStrike" smtClean="0">
                                  <a:solidFill>
                                    <a:sysClr val="windowText" lastClr="00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it-IT" sz="1100" b="0" i="0" u="none" strike="noStrike" dirty="0">
                              <a:solidFill>
                                <a:sysClr val="windowText" lastClr="000000"/>
                              </a:solidFill>
                              <a:effectLst/>
                              <a:latin typeface="Calibri" panose="020F0502020204030204" pitchFamily="34" charset="0"/>
                              <a:ea typeface="Apple Symbols" panose="02000000000000000000" pitchFamily="2" charset="-79"/>
                              <a:cs typeface="Calibri" panose="020F0502020204030204" pitchFamily="34" charset="0"/>
                            </a:rPr>
                            <a:t> 3.75 (</a:t>
                          </a:r>
                          <a:r>
                            <a:rPr lang="it-IT" sz="1100" b="0" i="0" u="none" strike="noStrike" dirty="0" err="1">
                              <a:solidFill>
                                <a:sysClr val="windowText" lastClr="000000"/>
                              </a:solidFill>
                              <a:effectLst/>
                              <a:latin typeface="Calibri" panose="020F0502020204030204" pitchFamily="34" charset="0"/>
                              <a:ea typeface="Apple Symbols" panose="02000000000000000000" pitchFamily="2" charset="-79"/>
                              <a:cs typeface="Calibri" panose="020F0502020204030204" pitchFamily="34" charset="0"/>
                            </a:rPr>
                            <a:t>stat</a:t>
                          </a:r>
                          <a:r>
                            <a:rPr lang="it-IT" sz="1100" b="0" i="0" u="none" strike="noStrike" dirty="0">
                              <a:solidFill>
                                <a:sysClr val="windowText" lastClr="000000"/>
                              </a:solidFill>
                              <a:effectLst/>
                              <a:latin typeface="Calibri" panose="020F0502020204030204" pitchFamily="34" charset="0"/>
                              <a:ea typeface="Apple Symbols" panose="02000000000000000000" pitchFamily="2" charset="-79"/>
                              <a:cs typeface="Calibri" panose="020F0502020204030204" pitchFamily="34" charset="0"/>
                            </a:rPr>
                            <a:t>)</a:t>
                          </a:r>
                        </a:p>
                      </a:txBody>
                      <a:tcPr marL="7144" marR="7144" marT="7144" marB="0"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859015055"/>
                      </a:ext>
                    </a:extLst>
                  </a:tr>
                  <a:tr h="186465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900" b="1" i="0" u="none" strike="noStrike" dirty="0">
                              <a:solidFill>
                                <a:sysClr val="windowText" lastClr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K-</a:t>
                          </a:r>
                          <a:r>
                            <a:rPr lang="it-IT" sz="900" b="1" i="0" u="none" strike="noStrike" baseline="0" dirty="0">
                              <a:solidFill>
                                <a:sysClr val="windowText" lastClr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Ne 8</a:t>
                          </a:r>
                          <a14:m>
                            <m:oMath xmlns:m="http://schemas.openxmlformats.org/officeDocument/2006/math">
                              <m:r>
                                <a:rPr lang="it-IT" sz="900" b="1" i="1" u="none" strike="noStrike" baseline="0" dirty="0" smtClean="0">
                                  <a:solidFill>
                                    <a:sysClr val="windowText" lastClr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⟶</m:t>
                              </m:r>
                              <m:r>
                                <a:rPr lang="it-IT" sz="900" b="1" i="0" u="none" strike="noStrike" baseline="0" dirty="0" smtClean="0">
                                  <a:solidFill>
                                    <a:sysClr val="windowText" lastClr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𝟕</m:t>
                              </m:r>
                            </m:oMath>
                          </a14:m>
                          <a:endParaRPr lang="it-IT" sz="900" b="1" i="0" u="none" strike="noStrike" dirty="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144" marR="7144" marT="7144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it-IT" sz="1100" b="0" i="0" u="none" strike="noStrike" dirty="0">
                              <a:solidFill>
                                <a:srgbClr val="160DFF"/>
                              </a:solidFill>
                              <a:effectLst/>
                              <a:latin typeface="Calibri" panose="020F0502020204030204" pitchFamily="34" charset="0"/>
                              <a:ea typeface="Apple Symbols" panose="02000000000000000000" pitchFamily="2" charset="-79"/>
                              <a:cs typeface="Calibri" panose="020F0502020204030204" pitchFamily="34" charset="0"/>
                            </a:rPr>
                            <a:t>6130.86 </a:t>
                          </a:r>
                          <a14:m>
                            <m:oMath xmlns:m="http://schemas.openxmlformats.org/officeDocument/2006/math">
                              <m:r>
                                <a:rPr lang="it-IT" sz="1100" b="0" u="none" strike="noStrike" smtClean="0">
                                  <a:solidFill>
                                    <a:srgbClr val="160DFF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it-IT" sz="1100" b="0" i="0" u="none" strike="noStrike" dirty="0">
                              <a:solidFill>
                                <a:srgbClr val="160DFF"/>
                              </a:solidFill>
                              <a:effectLst/>
                              <a:latin typeface="Calibri" panose="020F0502020204030204" pitchFamily="34" charset="0"/>
                              <a:ea typeface="Apple Symbols" panose="02000000000000000000" pitchFamily="2" charset="-79"/>
                              <a:cs typeface="Calibri" panose="020F0502020204030204" pitchFamily="34" charset="0"/>
                            </a:rPr>
                            <a:t> 0.71 (</a:t>
                          </a:r>
                          <a:r>
                            <a:rPr lang="it-IT" sz="1100" b="0" i="0" u="none" strike="noStrike" dirty="0" err="1">
                              <a:solidFill>
                                <a:srgbClr val="160DFF"/>
                              </a:solidFill>
                              <a:effectLst/>
                              <a:latin typeface="Calibri" panose="020F0502020204030204" pitchFamily="34" charset="0"/>
                              <a:ea typeface="Apple Symbols" panose="02000000000000000000" pitchFamily="2" charset="-79"/>
                              <a:cs typeface="Calibri" panose="020F0502020204030204" pitchFamily="34" charset="0"/>
                            </a:rPr>
                            <a:t>stat</a:t>
                          </a:r>
                          <a:r>
                            <a:rPr lang="it-IT" sz="1100" b="0" i="0" u="none" strike="noStrike" dirty="0">
                              <a:solidFill>
                                <a:srgbClr val="160DFF"/>
                              </a:solidFill>
                              <a:effectLst/>
                              <a:latin typeface="Calibri" panose="020F0502020204030204" pitchFamily="34" charset="0"/>
                              <a:ea typeface="Apple Symbols" panose="02000000000000000000" pitchFamily="2" charset="-79"/>
                              <a:cs typeface="Calibri" panose="020F0502020204030204" pitchFamily="34" charset="0"/>
                            </a:rPr>
                            <a:t>) </a:t>
                          </a:r>
                          <a14:m>
                            <m:oMath xmlns:m="http://schemas.openxmlformats.org/officeDocument/2006/math">
                              <m:r>
                                <a:rPr lang="it-IT" sz="1100" b="0" u="none" strike="noStrike" smtClean="0">
                                  <a:solidFill>
                                    <a:srgbClr val="160DFF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it-IT" sz="1100" b="0" i="0" u="none" strike="noStrike" dirty="0">
                              <a:solidFill>
                                <a:srgbClr val="160DFF"/>
                              </a:solidFill>
                              <a:effectLst/>
                              <a:latin typeface="Calibri" panose="020F0502020204030204" pitchFamily="34" charset="0"/>
                              <a:ea typeface="Apple Symbols" panose="02000000000000000000" pitchFamily="2" charset="-79"/>
                              <a:cs typeface="Calibri" panose="020F0502020204030204" pitchFamily="34" charset="0"/>
                            </a:rPr>
                            <a:t> 2</a:t>
                          </a:r>
                          <a:r>
                            <a:rPr lang="it-IT" sz="1100" b="0" i="0" u="none" strike="noStrike" baseline="0" dirty="0">
                              <a:solidFill>
                                <a:srgbClr val="160DFF"/>
                              </a:solidFill>
                              <a:effectLst/>
                              <a:latin typeface="Calibri" panose="020F0502020204030204" pitchFamily="34" charset="0"/>
                              <a:ea typeface="Apple Symbols" panose="02000000000000000000" pitchFamily="2" charset="-79"/>
                              <a:cs typeface="Calibri" panose="020F0502020204030204" pitchFamily="34" charset="0"/>
                            </a:rPr>
                            <a:t> (</a:t>
                          </a:r>
                          <a:r>
                            <a:rPr lang="it-IT" sz="1100" b="0" i="0" u="none" strike="noStrike" baseline="0" dirty="0" err="1">
                              <a:solidFill>
                                <a:srgbClr val="160DFF"/>
                              </a:solidFill>
                              <a:effectLst/>
                              <a:latin typeface="Calibri" panose="020F0502020204030204" pitchFamily="34" charset="0"/>
                              <a:ea typeface="Apple Symbols" panose="02000000000000000000" pitchFamily="2" charset="-79"/>
                              <a:cs typeface="Calibri" panose="020F0502020204030204" pitchFamily="34" charset="0"/>
                            </a:rPr>
                            <a:t>sys</a:t>
                          </a:r>
                          <a:r>
                            <a:rPr lang="it-IT" sz="1100" b="0" i="0" u="none" strike="noStrike" baseline="0" dirty="0">
                              <a:solidFill>
                                <a:srgbClr val="160DFF"/>
                              </a:solidFill>
                              <a:effectLst/>
                              <a:latin typeface="Calibri" panose="020F0502020204030204" pitchFamily="34" charset="0"/>
                              <a:ea typeface="Apple Symbols" panose="02000000000000000000" pitchFamily="2" charset="-79"/>
                              <a:cs typeface="Calibri" panose="020F0502020204030204" pitchFamily="34" charset="0"/>
                            </a:rPr>
                            <a:t>.)</a:t>
                          </a:r>
                          <a:endParaRPr lang="it-IT" sz="1100" b="0" i="0" u="none" strike="noStrike" dirty="0">
                            <a:solidFill>
                              <a:srgbClr val="160DFF"/>
                            </a:solidFill>
                            <a:effectLst/>
                            <a:latin typeface="Calibri" panose="020F0502020204030204" pitchFamily="34" charset="0"/>
                            <a:ea typeface="Apple Symbols" panose="02000000000000000000" pitchFamily="2" charset="-79"/>
                            <a:cs typeface="Calibri" panose="020F0502020204030204" pitchFamily="34" charset="0"/>
                          </a:endParaRPr>
                        </a:p>
                      </a:txBody>
                      <a:tcPr marL="7144" marR="7144" marT="7144" marB="0"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2875075"/>
                      </a:ext>
                    </a:extLst>
                  </a:tr>
                  <a:tr h="186465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900" b="1" i="0" u="none" strike="noStrike" dirty="0">
                              <a:solidFill>
                                <a:sysClr val="windowText" lastClr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K-</a:t>
                          </a:r>
                          <a:r>
                            <a:rPr lang="it-IT" sz="900" b="1" i="0" u="none" strike="noStrike" baseline="0" dirty="0">
                              <a:solidFill>
                                <a:sysClr val="windowText" lastClr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Ne 7</a:t>
                          </a:r>
                          <a14:m>
                            <m:oMath xmlns:m="http://schemas.openxmlformats.org/officeDocument/2006/math">
                              <m:r>
                                <a:rPr lang="it-IT" sz="900" b="1" i="1" u="none" strike="noStrike" baseline="0" dirty="0" smtClean="0">
                                  <a:solidFill>
                                    <a:sysClr val="windowText" lastClr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⟶</m:t>
                              </m:r>
                              <m:r>
                                <a:rPr lang="it-IT" sz="900" b="1" i="0" u="none" strike="noStrike" baseline="0" dirty="0" smtClean="0">
                                  <a:solidFill>
                                    <a:sysClr val="windowText" lastClr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𝟔</m:t>
                              </m:r>
                            </m:oMath>
                          </a14:m>
                          <a:endParaRPr lang="it-IT" sz="900" b="1" i="0" u="none" strike="noStrike" dirty="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144" marR="7144" marT="7144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100" b="0" u="none" strike="noStrike" dirty="0">
                              <a:solidFill>
                                <a:srgbClr val="160DFF"/>
                              </a:solidFill>
                              <a:effectLst/>
                              <a:latin typeface="Calibri" panose="020F0502020204030204" pitchFamily="34" charset="0"/>
                              <a:ea typeface="Apple Symbols" panose="02000000000000000000" pitchFamily="2" charset="-79"/>
                              <a:cs typeface="Calibri" panose="020F0502020204030204" pitchFamily="34" charset="0"/>
                            </a:rPr>
                            <a:t>9450.08</a:t>
                          </a:r>
                          <a14:m>
                            <m:oMath xmlns:m="http://schemas.openxmlformats.org/officeDocument/2006/math">
                              <m:r>
                                <a:rPr lang="it-IT" sz="1100" b="0" i="0" u="none" strike="noStrike" smtClean="0">
                                  <a:solidFill>
                                    <a:srgbClr val="160DFF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it-IT" sz="1100" b="0" u="none" strike="noStrike" smtClean="0">
                                  <a:solidFill>
                                    <a:srgbClr val="160DFF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it-IT" sz="1100" b="0" i="0" u="none" strike="noStrike" dirty="0">
                              <a:solidFill>
                                <a:srgbClr val="160DFF"/>
                              </a:solidFill>
                              <a:effectLst/>
                              <a:latin typeface="Calibri" panose="020F0502020204030204" pitchFamily="34" charset="0"/>
                              <a:ea typeface="Apple Symbols" panose="02000000000000000000" pitchFamily="2" charset="-79"/>
                              <a:cs typeface="Calibri" panose="020F0502020204030204" pitchFamily="34" charset="0"/>
                            </a:rPr>
                            <a:t> 0.41 (</a:t>
                          </a:r>
                          <a:r>
                            <a:rPr lang="it-IT" sz="1100" b="0" i="0" u="none" strike="noStrike" dirty="0" err="1">
                              <a:solidFill>
                                <a:srgbClr val="160DFF"/>
                              </a:solidFill>
                              <a:effectLst/>
                              <a:latin typeface="Calibri" panose="020F0502020204030204" pitchFamily="34" charset="0"/>
                              <a:ea typeface="Apple Symbols" panose="02000000000000000000" pitchFamily="2" charset="-79"/>
                              <a:cs typeface="Calibri" panose="020F0502020204030204" pitchFamily="34" charset="0"/>
                            </a:rPr>
                            <a:t>stat</a:t>
                          </a:r>
                          <a:r>
                            <a:rPr lang="it-IT" sz="1100" b="0" i="0" u="none" strike="noStrike" dirty="0">
                              <a:solidFill>
                                <a:srgbClr val="160DFF"/>
                              </a:solidFill>
                              <a:effectLst/>
                              <a:latin typeface="Calibri" panose="020F0502020204030204" pitchFamily="34" charset="0"/>
                              <a:ea typeface="Apple Symbols" panose="02000000000000000000" pitchFamily="2" charset="-79"/>
                              <a:cs typeface="Calibri" panose="020F0502020204030204" pitchFamily="34" charset="0"/>
                            </a:rPr>
                            <a:t>) </a:t>
                          </a:r>
                          <a14:m>
                            <m:oMath xmlns:m="http://schemas.openxmlformats.org/officeDocument/2006/math">
                              <m:r>
                                <a:rPr lang="it-IT" sz="1100" b="0" u="none" strike="noStrike" smtClean="0">
                                  <a:solidFill>
                                    <a:srgbClr val="160DFF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it-IT" sz="1100" b="0" i="0" u="none" strike="noStrike" dirty="0">
                              <a:solidFill>
                                <a:srgbClr val="160DFF"/>
                              </a:solidFill>
                              <a:effectLst/>
                              <a:latin typeface="Calibri" panose="020F0502020204030204" pitchFamily="34" charset="0"/>
                              <a:ea typeface="Apple Symbols" panose="02000000000000000000" pitchFamily="2" charset="-79"/>
                              <a:cs typeface="Calibri" panose="020F0502020204030204" pitchFamily="34" charset="0"/>
                            </a:rPr>
                            <a:t> 2</a:t>
                          </a:r>
                          <a:r>
                            <a:rPr lang="it-IT" sz="1100" b="0" i="0" u="none" strike="noStrike" baseline="0" dirty="0">
                              <a:solidFill>
                                <a:srgbClr val="160DFF"/>
                              </a:solidFill>
                              <a:effectLst/>
                              <a:latin typeface="Calibri" panose="020F0502020204030204" pitchFamily="34" charset="0"/>
                              <a:ea typeface="Apple Symbols" panose="02000000000000000000" pitchFamily="2" charset="-79"/>
                              <a:cs typeface="Calibri" panose="020F0502020204030204" pitchFamily="34" charset="0"/>
                            </a:rPr>
                            <a:t> (</a:t>
                          </a:r>
                          <a:r>
                            <a:rPr lang="it-IT" sz="1100" b="0" i="0" u="none" strike="noStrike" baseline="0" dirty="0" err="1">
                              <a:solidFill>
                                <a:srgbClr val="160DFF"/>
                              </a:solidFill>
                              <a:effectLst/>
                              <a:latin typeface="Calibri" panose="020F0502020204030204" pitchFamily="34" charset="0"/>
                              <a:ea typeface="Apple Symbols" panose="02000000000000000000" pitchFamily="2" charset="-79"/>
                              <a:cs typeface="Calibri" panose="020F0502020204030204" pitchFamily="34" charset="0"/>
                            </a:rPr>
                            <a:t>sys</a:t>
                          </a:r>
                          <a:r>
                            <a:rPr lang="it-IT" sz="1100" b="0" i="0" u="none" strike="noStrike" baseline="0" dirty="0">
                              <a:solidFill>
                                <a:srgbClr val="160DFF"/>
                              </a:solidFill>
                              <a:effectLst/>
                              <a:latin typeface="Calibri" panose="020F0502020204030204" pitchFamily="34" charset="0"/>
                              <a:ea typeface="Apple Symbols" panose="02000000000000000000" pitchFamily="2" charset="-79"/>
                              <a:cs typeface="Calibri" panose="020F0502020204030204" pitchFamily="34" charset="0"/>
                            </a:rPr>
                            <a:t>.)</a:t>
                          </a:r>
                          <a:endParaRPr lang="it-IT" sz="1100" b="0" i="0" u="none" strike="noStrike" dirty="0">
                            <a:solidFill>
                              <a:srgbClr val="160DFF"/>
                            </a:solidFill>
                            <a:effectLst/>
                            <a:latin typeface="Calibri" panose="020F0502020204030204" pitchFamily="34" charset="0"/>
                            <a:ea typeface="Apple Symbols" panose="02000000000000000000" pitchFamily="2" charset="-79"/>
                            <a:cs typeface="Calibri" panose="020F0502020204030204" pitchFamily="34" charset="0"/>
                          </a:endParaRPr>
                        </a:p>
                      </a:txBody>
                      <a:tcPr marL="7144" marR="7144" marT="7144" marB="0"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09479317"/>
                      </a:ext>
                    </a:extLst>
                  </a:tr>
                  <a:tr h="186465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900" b="1" i="0" u="none" strike="noStrike" dirty="0">
                              <a:solidFill>
                                <a:sysClr val="windowText" lastClr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K-</a:t>
                          </a:r>
                          <a:r>
                            <a:rPr lang="it-IT" sz="900" b="1" i="0" u="none" strike="noStrike" baseline="0" dirty="0">
                              <a:solidFill>
                                <a:sysClr val="windowText" lastClr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Ne 6</a:t>
                          </a:r>
                          <a14:m>
                            <m:oMath xmlns:m="http://schemas.openxmlformats.org/officeDocument/2006/math">
                              <m:r>
                                <a:rPr lang="it-IT" sz="900" b="1" i="1" u="none" strike="noStrike" baseline="0" dirty="0" smtClean="0">
                                  <a:solidFill>
                                    <a:sysClr val="windowText" lastClr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⟶</m:t>
                              </m:r>
                              <m:r>
                                <a:rPr lang="it-IT" sz="900" b="1" i="0" u="none" strike="noStrike" baseline="0" dirty="0" smtClean="0">
                                  <a:solidFill>
                                    <a:sysClr val="windowText" lastClr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𝟓</m:t>
                              </m:r>
                            </m:oMath>
                          </a14:m>
                          <a:endParaRPr lang="it-IT" sz="900" b="1" i="0" u="none" strike="noStrike" dirty="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144" marR="7144" marT="7144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it-IT" sz="1100" b="0" u="none" strike="noStrike" dirty="0">
                              <a:solidFill>
                                <a:srgbClr val="160DFF"/>
                              </a:solidFill>
                              <a:effectLst/>
                              <a:latin typeface="Calibri" panose="020F0502020204030204" pitchFamily="34" charset="0"/>
                              <a:ea typeface="Apple Symbols" panose="02000000000000000000" pitchFamily="2" charset="-79"/>
                              <a:cs typeface="Calibri" panose="020F0502020204030204" pitchFamily="34" charset="0"/>
                            </a:rPr>
                            <a:t>15673.30 </a:t>
                          </a:r>
                          <a14:m>
                            <m:oMath xmlns:m="http://schemas.openxmlformats.org/officeDocument/2006/math">
                              <m:r>
                                <a:rPr lang="it-IT" sz="1100" b="0" u="none" strike="noStrike" smtClean="0">
                                  <a:solidFill>
                                    <a:srgbClr val="160DFF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it-IT" sz="1100" b="0" i="0" u="none" strike="noStrike" dirty="0">
                              <a:solidFill>
                                <a:srgbClr val="160DFF"/>
                              </a:solidFill>
                              <a:effectLst/>
                              <a:latin typeface="Calibri" panose="020F0502020204030204" pitchFamily="34" charset="0"/>
                              <a:ea typeface="Apple Symbols" panose="02000000000000000000" pitchFamily="2" charset="-79"/>
                              <a:cs typeface="Calibri" panose="020F0502020204030204" pitchFamily="34" charset="0"/>
                            </a:rPr>
                            <a:t> 0.52 (</a:t>
                          </a:r>
                          <a:r>
                            <a:rPr lang="it-IT" sz="1100" b="0" i="0" u="none" strike="noStrike" dirty="0" err="1">
                              <a:solidFill>
                                <a:srgbClr val="160DFF"/>
                              </a:solidFill>
                              <a:effectLst/>
                              <a:latin typeface="Calibri" panose="020F0502020204030204" pitchFamily="34" charset="0"/>
                              <a:ea typeface="Apple Symbols" panose="02000000000000000000" pitchFamily="2" charset="-79"/>
                              <a:cs typeface="Calibri" panose="020F0502020204030204" pitchFamily="34" charset="0"/>
                            </a:rPr>
                            <a:t>stat</a:t>
                          </a:r>
                          <a:r>
                            <a:rPr lang="it-IT" sz="1100" b="0" i="0" u="none" strike="noStrike" dirty="0">
                              <a:solidFill>
                                <a:srgbClr val="160DFF"/>
                              </a:solidFill>
                              <a:effectLst/>
                              <a:latin typeface="Calibri" panose="020F0502020204030204" pitchFamily="34" charset="0"/>
                              <a:ea typeface="Apple Symbols" panose="02000000000000000000" pitchFamily="2" charset="-79"/>
                              <a:cs typeface="Calibri" panose="020F0502020204030204" pitchFamily="34" charset="0"/>
                            </a:rPr>
                            <a:t>) </a:t>
                          </a:r>
                          <a14:m>
                            <m:oMath xmlns:m="http://schemas.openxmlformats.org/officeDocument/2006/math">
                              <m:r>
                                <a:rPr lang="it-IT" sz="1100" b="0" u="none" strike="noStrike" smtClean="0">
                                  <a:solidFill>
                                    <a:srgbClr val="160DFF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it-IT" sz="1100" b="0" i="0" u="none" strike="noStrike" dirty="0">
                              <a:solidFill>
                                <a:srgbClr val="160DFF"/>
                              </a:solidFill>
                              <a:effectLst/>
                              <a:latin typeface="Calibri" panose="020F0502020204030204" pitchFamily="34" charset="0"/>
                              <a:ea typeface="Apple Symbols" panose="02000000000000000000" pitchFamily="2" charset="-79"/>
                              <a:cs typeface="Calibri" panose="020F0502020204030204" pitchFamily="34" charset="0"/>
                            </a:rPr>
                            <a:t> 5</a:t>
                          </a:r>
                          <a:r>
                            <a:rPr lang="it-IT" sz="1100" b="0" i="0" u="none" strike="noStrike" baseline="0" dirty="0">
                              <a:solidFill>
                                <a:srgbClr val="160DFF"/>
                              </a:solidFill>
                              <a:effectLst/>
                              <a:latin typeface="Calibri" panose="020F0502020204030204" pitchFamily="34" charset="0"/>
                              <a:ea typeface="Apple Symbols" panose="02000000000000000000" pitchFamily="2" charset="-79"/>
                              <a:cs typeface="Calibri" panose="020F0502020204030204" pitchFamily="34" charset="0"/>
                            </a:rPr>
                            <a:t> (</a:t>
                          </a:r>
                          <a:r>
                            <a:rPr lang="it-IT" sz="1100" b="0" i="0" u="none" strike="noStrike" baseline="0" dirty="0" err="1">
                              <a:solidFill>
                                <a:srgbClr val="160DFF"/>
                              </a:solidFill>
                              <a:effectLst/>
                              <a:latin typeface="Calibri" panose="020F0502020204030204" pitchFamily="34" charset="0"/>
                              <a:ea typeface="Apple Symbols" panose="02000000000000000000" pitchFamily="2" charset="-79"/>
                              <a:cs typeface="Calibri" panose="020F0502020204030204" pitchFamily="34" charset="0"/>
                            </a:rPr>
                            <a:t>sys</a:t>
                          </a:r>
                          <a:r>
                            <a:rPr lang="it-IT" sz="1100" b="0" i="0" u="none" strike="noStrike" baseline="0" dirty="0">
                              <a:solidFill>
                                <a:srgbClr val="160DFF"/>
                              </a:solidFill>
                              <a:effectLst/>
                              <a:latin typeface="Calibri" panose="020F0502020204030204" pitchFamily="34" charset="0"/>
                              <a:ea typeface="Apple Symbols" panose="02000000000000000000" pitchFamily="2" charset="-79"/>
                              <a:cs typeface="Calibri" panose="020F0502020204030204" pitchFamily="34" charset="0"/>
                            </a:rPr>
                            <a:t>.)</a:t>
                          </a:r>
                          <a:endParaRPr lang="it-IT" sz="1100" b="0" i="0" u="none" strike="noStrike" dirty="0">
                            <a:solidFill>
                              <a:srgbClr val="160DFF"/>
                            </a:solidFill>
                            <a:effectLst/>
                            <a:latin typeface="Calibri" panose="020F0502020204030204" pitchFamily="34" charset="0"/>
                            <a:ea typeface="Apple Symbols" panose="02000000000000000000" pitchFamily="2" charset="-79"/>
                            <a:cs typeface="Calibri" panose="020F0502020204030204" pitchFamily="34" charset="0"/>
                          </a:endParaRPr>
                        </a:p>
                      </a:txBody>
                      <a:tcPr marL="7144" marR="7144" marT="7144" marB="0"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6027854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8" name="Tabella 37">
                <a:extLst>
                  <a:ext uri="{FF2B5EF4-FFF2-40B4-BE49-F238E27FC236}">
                    <a16:creationId xmlns:a16="http://schemas.microsoft.com/office/drawing/2014/main" id="{D14AAB03-E5CD-1A99-BF7F-AC7DD7B22D34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868106" y="2034830"/>
              <a:ext cx="2617811" cy="1113611"/>
            </p:xfrm>
            <a:graphic>
              <a:graphicData uri="http://schemas.openxmlformats.org/drawingml/2006/table">
                <a:tbl>
                  <a:tblPr bandCol="1">
                    <a:tableStyleId>{5940675A-B579-460E-94D1-54222C63F5DA}</a:tableStyleId>
                  </a:tblPr>
                  <a:tblGrid>
                    <a:gridCol w="764167">
                      <a:extLst>
                        <a:ext uri="{9D8B030D-6E8A-4147-A177-3AD203B41FA5}">
                          <a16:colId xmlns:a16="http://schemas.microsoft.com/office/drawing/2014/main" val="3044202014"/>
                        </a:ext>
                      </a:extLst>
                    </a:gridCol>
                    <a:gridCol w="1853644">
                      <a:extLst>
                        <a:ext uri="{9D8B030D-6E8A-4147-A177-3AD203B41FA5}">
                          <a16:colId xmlns:a16="http://schemas.microsoft.com/office/drawing/2014/main" val="2553090020"/>
                        </a:ext>
                      </a:extLst>
                    </a:gridCol>
                  </a:tblGrid>
                  <a:tr h="18646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it-IT" sz="900" b="0" u="none" strike="noStrike" dirty="0">
                              <a:solidFill>
                                <a:sysClr val="windowText" lastClr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Line  </a:t>
                          </a:r>
                          <a:endParaRPr lang="it-IT" sz="900" b="0" i="0" u="none" strike="noStrike" dirty="0">
                            <a:solidFill>
                              <a:sysClr val="windowText" lastClr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144" marR="7144" marT="7144" marB="0" anchor="b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it-IT" sz="900" b="0" i="0" u="none" strike="noStrike" dirty="0">
                              <a:solidFill>
                                <a:sysClr val="windowText" lastClr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Energy [eV]</a:t>
                          </a:r>
                        </a:p>
                      </a:txBody>
                      <a:tcPr marL="7144" marR="7144" marT="7144" marB="0"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4342786"/>
                      </a:ext>
                    </a:extLst>
                  </a:tr>
                  <a:tr h="21179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144" marR="7144" marT="7144" marB="0" anchor="ctr">
                        <a:blipFill>
                          <a:blip r:embed="rId8"/>
                          <a:stretch>
                            <a:fillRect l="-794" t="-94286" r="-242857" b="-37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144" marR="7144" marT="7144" marB="0" anchor="ctr">
                        <a:blipFill>
                          <a:blip r:embed="rId8"/>
                          <a:stretch>
                            <a:fillRect l="-41776" t="-94286" r="-658" b="-37714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859015055"/>
                      </a:ext>
                    </a:extLst>
                  </a:tr>
                  <a:tr h="18646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144" marR="7144" marT="7144" marB="0" anchor="ctr">
                        <a:blipFill>
                          <a:blip r:embed="rId8"/>
                          <a:stretch>
                            <a:fillRect l="-794" t="-219355" r="-242857" b="-32580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144" marR="7144" marT="7144" marB="0" anchor="ctr">
                        <a:blipFill>
                          <a:blip r:embed="rId8"/>
                          <a:stretch>
                            <a:fillRect l="-41776" t="-219355" r="-658" b="-32580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2875075"/>
                      </a:ext>
                    </a:extLst>
                  </a:tr>
                  <a:tr h="18646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144" marR="7144" marT="7144" marB="0" anchor="ctr">
                        <a:blipFill>
                          <a:blip r:embed="rId8"/>
                          <a:stretch>
                            <a:fillRect l="-794" t="-330000" r="-242857" b="-23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144" marR="7144" marT="7144" marB="0" anchor="ctr">
                        <a:blipFill>
                          <a:blip r:embed="rId8"/>
                          <a:stretch>
                            <a:fillRect l="-41776" t="-330000" r="-658" b="-236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09479317"/>
                      </a:ext>
                    </a:extLst>
                  </a:tr>
                  <a:tr h="34242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144" marR="7144" marT="7144" marB="0" anchor="ctr">
                        <a:blipFill>
                          <a:blip r:embed="rId8"/>
                          <a:stretch>
                            <a:fillRect l="-794" t="-226316" r="-242857" b="-245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144" marR="7144" marT="7144" marB="0" anchor="ctr">
                        <a:blipFill>
                          <a:blip r:embed="rId8"/>
                          <a:stretch>
                            <a:fillRect l="-41776" t="-226316" r="-658" b="-2456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6027854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9" name="Rectangle 2">
            <a:extLst>
              <a:ext uri="{FF2B5EF4-FFF2-40B4-BE49-F238E27FC236}">
                <a16:creationId xmlns:a16="http://schemas.microsoft.com/office/drawing/2014/main" id="{D7DF7203-C205-9E47-1312-54E824C9A7F0}"/>
              </a:ext>
            </a:extLst>
          </p:cNvPr>
          <p:cNvSpPr/>
          <p:nvPr/>
        </p:nvSpPr>
        <p:spPr>
          <a:xfrm>
            <a:off x="6699150" y="3040247"/>
            <a:ext cx="2302154" cy="111576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r>
              <a:rPr lang="en-GB" sz="1650" b="1" dirty="0">
                <a:solidFill>
                  <a:srgbClr val="0809E9"/>
                </a:solidFill>
                <a:latin typeface="Gill Sans MT" panose="020B0502020104020203"/>
                <a:cs typeface="Times New Roman" panose="02020603050405020304" pitchFamily="18" charset="0"/>
              </a:rPr>
              <a:t>Implications on</a:t>
            </a:r>
            <a:br>
              <a:rPr lang="en-GB" sz="1650" b="1" dirty="0">
                <a:solidFill>
                  <a:srgbClr val="160DFF"/>
                </a:solidFill>
                <a:latin typeface="Gill Sans MT" panose="020B0502020104020203"/>
              </a:rPr>
            </a:br>
            <a:r>
              <a:rPr lang="en-GB" sz="1650" b="1" dirty="0">
                <a:solidFill>
                  <a:srgbClr val="160DFF"/>
                </a:solidFill>
                <a:latin typeface="Gill Sans MT" panose="020B0502020104020203"/>
              </a:rPr>
              <a:t>kaon - multinucleon interaction </a:t>
            </a:r>
            <a:br>
              <a:rPr lang="en-GB" sz="1650" b="1" dirty="0">
                <a:solidFill>
                  <a:srgbClr val="160DFF"/>
                </a:solidFill>
                <a:latin typeface="Gill Sans MT" panose="020B0502020104020203"/>
              </a:rPr>
            </a:br>
            <a:r>
              <a:rPr lang="en-GB" sz="1650" b="1" dirty="0">
                <a:solidFill>
                  <a:srgbClr val="160DFF"/>
                </a:solidFill>
                <a:latin typeface="Gill Sans MT" panose="020B0502020104020203"/>
              </a:rPr>
              <a:t>and kaon mass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CasellaDiTesto 39">
                <a:extLst>
                  <a:ext uri="{FF2B5EF4-FFF2-40B4-BE49-F238E27FC236}">
                    <a16:creationId xmlns:a16="http://schemas.microsoft.com/office/drawing/2014/main" id="{3282471E-8EE7-A28A-98B2-39D4B9A78BB8}"/>
                  </a:ext>
                </a:extLst>
              </p:cNvPr>
              <p:cNvSpPr txBox="1"/>
              <p:nvPr/>
            </p:nvSpPr>
            <p:spPr>
              <a:xfrm>
                <a:off x="435895" y="1406346"/>
                <a:ext cx="819895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342900"/>
                <a:r>
                  <a:rPr lang="en-GB" dirty="0">
                    <a:solidFill>
                      <a:srgbClr val="FF0000"/>
                    </a:solidFill>
                    <a:latin typeface="Gill Sans MT" panose="020B0502020104020203"/>
                  </a:rPr>
                  <a:t>First measurement of kaonic neon</a:t>
                </a:r>
                <a:r>
                  <a:rPr lang="en-GB" dirty="0">
                    <a:solidFill>
                      <a:prstClr val="white"/>
                    </a:solidFill>
                    <a:latin typeface="Gill Sans MT" panose="020B0502020104020203"/>
                  </a:rPr>
                  <a:t> X-ray transitions ( record of precision </a:t>
                </a:r>
                <a14:m>
                  <m:oMath xmlns:m="http://schemas.openxmlformats.org/officeDocument/2006/math">
                    <m:r>
                      <a:rPr lang="it-IT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&lt;1</m:t>
                    </m:r>
                  </m:oMath>
                </a14:m>
                <a:r>
                  <a:rPr lang="en-GB" dirty="0">
                    <a:solidFill>
                      <a:prstClr val="white"/>
                    </a:solidFill>
                    <a:latin typeface="Gill Sans MT" panose="020B0502020104020203"/>
                  </a:rPr>
                  <a:t> eV )</a:t>
                </a:r>
              </a:p>
            </p:txBody>
          </p:sp>
        </mc:Choice>
        <mc:Fallback xmlns="">
          <p:sp>
            <p:nvSpPr>
              <p:cNvPr id="40" name="CasellaDiTesto 39">
                <a:extLst>
                  <a:ext uri="{FF2B5EF4-FFF2-40B4-BE49-F238E27FC236}">
                    <a16:creationId xmlns:a16="http://schemas.microsoft.com/office/drawing/2014/main" id="{3282471E-8EE7-A28A-98B2-39D4B9A78B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895" y="1406346"/>
                <a:ext cx="8198951" cy="369332"/>
              </a:xfrm>
              <a:prstGeom prst="rect">
                <a:avLst/>
              </a:prstGeom>
              <a:blipFill>
                <a:blip r:embed="rId9"/>
                <a:stretch>
                  <a:fillRect l="-670" t="-10000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CasellaDiTesto 40">
                <a:extLst>
                  <a:ext uri="{FF2B5EF4-FFF2-40B4-BE49-F238E27FC236}">
                    <a16:creationId xmlns:a16="http://schemas.microsoft.com/office/drawing/2014/main" id="{21ED820C-FA55-FADA-3B46-6DCD84A60ABE}"/>
                  </a:ext>
                </a:extLst>
              </p:cNvPr>
              <p:cNvSpPr txBox="1"/>
              <p:nvPr/>
            </p:nvSpPr>
            <p:spPr>
              <a:xfrm>
                <a:off x="1825013" y="5684779"/>
                <a:ext cx="4619628" cy="300082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txBody>
              <a:bodyPr wrap="square">
                <a:spAutoFit/>
              </a:bodyPr>
              <a:lstStyle/>
              <a:p>
                <a:pPr algn="ctr" defTabSz="342900">
                  <a:buClr>
                    <a:srgbClr val="000000"/>
                  </a:buClr>
                </a:pPr>
                <a:r>
                  <a:rPr lang="en-GB" sz="1350" dirty="0">
                    <a:solidFill>
                      <a:srgbClr val="120EFF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Kaonic Neon Yield analysis on going </a:t>
                </a:r>
                <a14:m>
                  <m:oMath xmlns:m="http://schemas.openxmlformats.org/officeDocument/2006/math">
                    <m:r>
                      <a:rPr lang="en-GB" sz="1350" i="1">
                        <a:solidFill>
                          <a:srgbClr val="120E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⟶</m:t>
                    </m:r>
                  </m:oMath>
                </a14:m>
                <a:r>
                  <a:rPr lang="en-GB" sz="1350" dirty="0">
                    <a:solidFill>
                      <a:srgbClr val="120EFF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paper in preparation</a:t>
                </a:r>
              </a:p>
            </p:txBody>
          </p:sp>
        </mc:Choice>
        <mc:Fallback xmlns="">
          <p:sp>
            <p:nvSpPr>
              <p:cNvPr id="41" name="CasellaDiTesto 40">
                <a:extLst>
                  <a:ext uri="{FF2B5EF4-FFF2-40B4-BE49-F238E27FC236}">
                    <a16:creationId xmlns:a16="http://schemas.microsoft.com/office/drawing/2014/main" id="{21ED820C-FA55-FADA-3B46-6DCD84A60A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5013" y="5684779"/>
                <a:ext cx="4619628" cy="300082"/>
              </a:xfrm>
              <a:prstGeom prst="rect">
                <a:avLst/>
              </a:prstGeom>
              <a:blipFill>
                <a:blip r:embed="rId10"/>
                <a:stretch>
                  <a:fillRect t="-1923" b="-15385"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Segnaposto numero diapositiva 3">
            <a:extLst>
              <a:ext uri="{FF2B5EF4-FFF2-40B4-BE49-F238E27FC236}">
                <a16:creationId xmlns:a16="http://schemas.microsoft.com/office/drawing/2014/main" id="{CF01847E-C3B5-1D2F-46AE-EBB96F6DA067}"/>
              </a:ext>
            </a:extLst>
          </p:cNvPr>
          <p:cNvSpPr txBox="1">
            <a:spLocks/>
          </p:cNvSpPr>
          <p:nvPr/>
        </p:nvSpPr>
        <p:spPr>
          <a:xfrm>
            <a:off x="8354619" y="5601927"/>
            <a:ext cx="789381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42900"/>
            <a:fld id="{D57F1E4F-1CFF-5643-939E-217C01CDF565}" type="slidenum">
              <a:rPr lang="en-US" sz="825">
                <a:solidFill>
                  <a:srgbClr val="ED8428"/>
                </a:solidFill>
                <a:latin typeface="Gill Sans MT" panose="020B0502020104020203"/>
              </a:rPr>
              <a:pPr defTabSz="342900"/>
              <a:t>35</a:t>
            </a:fld>
            <a:endParaRPr lang="en-US" sz="825" dirty="0">
              <a:solidFill>
                <a:srgbClr val="ED8428"/>
              </a:solidFill>
              <a:latin typeface="Gill Sans MT" panose="020B0502020104020203"/>
            </a:endParaRPr>
          </a:p>
        </p:txBody>
      </p:sp>
    </p:spTree>
    <p:extLst>
      <p:ext uri="{BB962C8B-B14F-4D97-AF65-F5344CB8AC3E}">
        <p14:creationId xmlns:p14="http://schemas.microsoft.com/office/powerpoint/2010/main" val="361899889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Immagine 33">
            <a:extLst>
              <a:ext uri="{FF2B5EF4-FFF2-40B4-BE49-F238E27FC236}">
                <a16:creationId xmlns:a16="http://schemas.microsoft.com/office/drawing/2014/main" id="{79E5D0FC-1627-19FD-059A-5205D8078E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6040" y="2315626"/>
            <a:ext cx="2533853" cy="2532110"/>
          </a:xfrm>
          <a:prstGeom prst="rect">
            <a:avLst/>
          </a:prstGeom>
          <a:ln>
            <a:solidFill>
              <a:srgbClr val="FF0000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D8BDC40E-B836-CDA0-93C1-AE12CBE9187C}"/>
                  </a:ext>
                </a:extLst>
              </p:cNvPr>
              <p:cNvSpPr txBox="1"/>
              <p:nvPr/>
            </p:nvSpPr>
            <p:spPr>
              <a:xfrm>
                <a:off x="293199" y="1093656"/>
                <a:ext cx="694642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342900"/>
                <a:r>
                  <a:rPr lang="en-GB" dirty="0">
                    <a:solidFill>
                      <a:prstClr val="white"/>
                    </a:solidFill>
                    <a:latin typeface="Gill Sans MT" panose="020B0502020104020203"/>
                  </a:rPr>
                  <a:t>Kaon mass </a:t>
                </a:r>
                <a:r>
                  <a:rPr lang="en-GB" sz="1650" dirty="0">
                    <a:solidFill>
                      <a:prstClr val="white"/>
                    </a:solidFill>
                    <a:latin typeface="Gill Sans MT" panose="020B0502020104020203"/>
                  </a:rPr>
                  <a:t>(</a:t>
                </a:r>
                <a:r>
                  <a:rPr lang="it-IT" sz="1650" dirty="0">
                    <a:solidFill>
                      <a:prstClr val="white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K-Ne </a:t>
                </a:r>
                <a14:m>
                  <m:oMath xmlns:m="http://schemas.openxmlformats.org/officeDocument/2006/math">
                    <m:r>
                      <a:rPr lang="it-IT" sz="1650" dirty="0">
                        <a:solidFill>
                          <a:prstClr val="white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8</m:t>
                    </m:r>
                    <m:r>
                      <a:rPr lang="it-IT" sz="1650" i="1" dirty="0">
                        <a:solidFill>
                          <a:prstClr val="white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⟶</m:t>
                    </m:r>
                    <m:r>
                      <a:rPr lang="it-IT" sz="1650" dirty="0">
                        <a:solidFill>
                          <a:prstClr val="white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7</m:t>
                    </m:r>
                  </m:oMath>
                </a14:m>
                <a:r>
                  <a:rPr lang="it-IT" sz="1650" dirty="0">
                    <a:solidFill>
                      <a:prstClr val="white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 K-Ne </a:t>
                </a:r>
                <a14:m>
                  <m:oMath xmlns:m="http://schemas.openxmlformats.org/officeDocument/2006/math">
                    <m:r>
                      <a:rPr lang="it-IT" sz="1650" dirty="0">
                        <a:solidFill>
                          <a:prstClr val="white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7</m:t>
                    </m:r>
                    <m:r>
                      <a:rPr lang="it-IT" sz="1650" i="1" dirty="0">
                        <a:solidFill>
                          <a:prstClr val="white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⟶6</m:t>
                    </m:r>
                  </m:oMath>
                </a14:m>
                <a:r>
                  <a:rPr lang="en-GB" sz="1650" dirty="0">
                    <a:solidFill>
                      <a:prstClr val="white"/>
                    </a:solidFill>
                    <a:latin typeface="Gill Sans MT" panose="020B0502020104020203"/>
                  </a:rPr>
                  <a:t>) = </a:t>
                </a:r>
                <a14:m>
                  <m:oMath xmlns:m="http://schemas.openxmlformats.org/officeDocument/2006/math">
                    <m:r>
                      <a:rPr lang="it-IT" sz="165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493.671 ±0.021 </m:t>
                    </m:r>
                    <m:d>
                      <m:dPr>
                        <m:ctrlPr>
                          <a:rPr lang="it-IT" sz="165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it-IT" sz="165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stat</m:t>
                        </m:r>
                      </m:e>
                    </m:d>
                    <m:r>
                      <a:rPr lang="it-IT" sz="165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it-IT" sz="165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r>
                  <a:rPr lang="en-GB" sz="1650" dirty="0">
                    <a:solidFill>
                      <a:prstClr val="black"/>
                    </a:solidFill>
                    <a:latin typeface="Gill Sans MT" panose="020B0502020104020203"/>
                  </a:rPr>
                  <a:t> </a:t>
                </a:r>
                <a:br>
                  <a:rPr lang="en-GB" sz="1650" dirty="0">
                    <a:solidFill>
                      <a:prstClr val="black"/>
                    </a:solidFill>
                    <a:latin typeface="Gill Sans MT" panose="020B0502020104020203"/>
                  </a:rPr>
                </a:br>
                <a:r>
                  <a:rPr lang="en-GB" dirty="0">
                    <a:solidFill>
                      <a:srgbClr val="FF0000"/>
                    </a:solidFill>
                    <a:latin typeface="Gill Sans MT" panose="020B0502020104020203"/>
                  </a:rPr>
                  <a:t>Feasibility test in view of a dedicated measure</a:t>
                </a:r>
              </a:p>
            </p:txBody>
          </p:sp>
        </mc:Choice>
        <mc:Fallback xmlns="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D8BDC40E-B836-CDA0-93C1-AE12CBE918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199" y="1093656"/>
                <a:ext cx="6946425" cy="646331"/>
              </a:xfrm>
              <a:prstGeom prst="rect">
                <a:avLst/>
              </a:prstGeom>
              <a:blipFill>
                <a:blip r:embed="rId3"/>
                <a:stretch>
                  <a:fillRect l="-702" t="-4717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object 4">
            <a:extLst>
              <a:ext uri="{FF2B5EF4-FFF2-40B4-BE49-F238E27FC236}">
                <a16:creationId xmlns:a16="http://schemas.microsoft.com/office/drawing/2014/main" id="{25EDEE26-2F2A-823C-9BE1-CEE7A2AA2D49}"/>
              </a:ext>
            </a:extLst>
          </p:cNvPr>
          <p:cNvSpPr txBox="1"/>
          <p:nvPr/>
        </p:nvSpPr>
        <p:spPr>
          <a:xfrm>
            <a:off x="337961" y="807818"/>
            <a:ext cx="9099033" cy="399629"/>
          </a:xfrm>
          <a:prstGeom prst="rect">
            <a:avLst/>
          </a:prstGeom>
        </p:spPr>
        <p:txBody>
          <a:bodyPr vert="horz" wrap="square" lIns="0" tIns="7144" rIns="0" bIns="0" rtlCol="0">
            <a:spAutoFit/>
          </a:bodyPr>
          <a:lstStyle/>
          <a:p>
            <a:pPr marL="7144" marR="2858" indent="-357" defTabSz="342900">
              <a:spcBef>
                <a:spcPts val="56"/>
              </a:spcBef>
            </a:pPr>
            <a:r>
              <a:rPr lang="en-GB" sz="2550" b="1" spc="-3" dirty="0">
                <a:solidFill>
                  <a:srgbClr val="FF901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(charged) Kaon mass puzzle and kaonic Neon </a:t>
            </a:r>
            <a:endParaRPr lang="en-GB" sz="2550" b="1" spc="-3" dirty="0">
              <a:solidFill>
                <a:srgbClr val="FF901C"/>
              </a:solidFill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D627C33B-BCD0-ECC6-97D8-A550DFABB45D}"/>
              </a:ext>
            </a:extLst>
          </p:cNvPr>
          <p:cNvSpPr txBox="1"/>
          <p:nvPr/>
        </p:nvSpPr>
        <p:spPr>
          <a:xfrm>
            <a:off x="111250" y="2283630"/>
            <a:ext cx="2103068" cy="32316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 defTabSz="342900"/>
            <a:r>
              <a:rPr lang="en-GB" sz="15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Kaon mass discrepancy</a:t>
            </a:r>
          </a:p>
        </p:txBody>
      </p: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D86B5793-371D-0BE3-E8AF-4A10BDF5DC7F}"/>
              </a:ext>
            </a:extLst>
          </p:cNvPr>
          <p:cNvSpPr txBox="1"/>
          <p:nvPr/>
        </p:nvSpPr>
        <p:spPr>
          <a:xfrm>
            <a:off x="103462" y="2646066"/>
            <a:ext cx="210306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/>
            <a:r>
              <a:rPr lang="en-GB" sz="135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kaonic Neon measurement to determine the K</a:t>
            </a:r>
            <a:r>
              <a:rPr lang="en-GB" sz="1350" baseline="30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en-GB" sz="135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(K</a:t>
            </a:r>
            <a:r>
              <a:rPr lang="en-GB" sz="1350" baseline="30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en-GB" sz="135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mass</a:t>
            </a:r>
          </a:p>
        </p:txBody>
      </p:sp>
      <p:sp>
        <p:nvSpPr>
          <p:cNvPr id="40" name="Freccia giù 39">
            <a:extLst>
              <a:ext uri="{FF2B5EF4-FFF2-40B4-BE49-F238E27FC236}">
                <a16:creationId xmlns:a16="http://schemas.microsoft.com/office/drawing/2014/main" id="{1681B092-03AB-59AB-063B-1F681273736A}"/>
              </a:ext>
            </a:extLst>
          </p:cNvPr>
          <p:cNvSpPr/>
          <p:nvPr/>
        </p:nvSpPr>
        <p:spPr>
          <a:xfrm>
            <a:off x="1092295" y="3350748"/>
            <a:ext cx="125400" cy="328323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GB" sz="1350">
              <a:solidFill>
                <a:prstClr val="white"/>
              </a:solidFill>
              <a:latin typeface="Gill Sans MT" panose="020B0502020104020203"/>
            </a:endParaRPr>
          </a:p>
        </p:txBody>
      </p:sp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05106B0E-2281-CFF0-A4D8-716071783F99}"/>
              </a:ext>
            </a:extLst>
          </p:cNvPr>
          <p:cNvSpPr txBox="1"/>
          <p:nvPr/>
        </p:nvSpPr>
        <p:spPr>
          <a:xfrm>
            <a:off x="103462" y="3679072"/>
            <a:ext cx="2152514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/>
            <a:r>
              <a:rPr lang="en-GB" sz="135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Less systematic uncertainty with respect to DENISOV 91 and GALL 88 measurements, thanks to the use of a low Z gas (Ne) target</a:t>
            </a:r>
            <a:br>
              <a:rPr lang="en-GB" sz="135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35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42" name="Freccia giù 41">
            <a:extLst>
              <a:ext uri="{FF2B5EF4-FFF2-40B4-BE49-F238E27FC236}">
                <a16:creationId xmlns:a16="http://schemas.microsoft.com/office/drawing/2014/main" id="{64ED0929-01A1-1F26-125C-EB41B901959D}"/>
              </a:ext>
            </a:extLst>
          </p:cNvPr>
          <p:cNvSpPr/>
          <p:nvPr/>
        </p:nvSpPr>
        <p:spPr>
          <a:xfrm>
            <a:off x="1059764" y="5145792"/>
            <a:ext cx="125400" cy="328323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GB" sz="1350">
              <a:solidFill>
                <a:prstClr val="white"/>
              </a:solidFill>
              <a:latin typeface="Gill Sans MT" panose="020B0502020104020203"/>
            </a:endParaRPr>
          </a:p>
        </p:txBody>
      </p:sp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906F2ECE-B82A-A29E-9E49-D61A6B2CBC24}"/>
              </a:ext>
            </a:extLst>
          </p:cNvPr>
          <p:cNvSpPr txBox="1"/>
          <p:nvPr/>
        </p:nvSpPr>
        <p:spPr>
          <a:xfrm>
            <a:off x="0" y="5618156"/>
            <a:ext cx="2021067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/>
            <a:r>
              <a:rPr lang="en-GB" sz="135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dedicated kaonic Ne run</a:t>
            </a:r>
            <a:br>
              <a:rPr lang="en-GB" sz="135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35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could solve the kaon mass discrepancy issue</a:t>
            </a:r>
          </a:p>
        </p:txBody>
      </p:sp>
      <p:sp>
        <p:nvSpPr>
          <p:cNvPr id="44" name="Rettangolo 43">
            <a:extLst>
              <a:ext uri="{FF2B5EF4-FFF2-40B4-BE49-F238E27FC236}">
                <a16:creationId xmlns:a16="http://schemas.microsoft.com/office/drawing/2014/main" id="{2DA74974-E686-27D1-E690-6E69BABAE215}"/>
              </a:ext>
            </a:extLst>
          </p:cNvPr>
          <p:cNvSpPr/>
          <p:nvPr/>
        </p:nvSpPr>
        <p:spPr>
          <a:xfrm>
            <a:off x="3353823" y="2646029"/>
            <a:ext cx="1371600" cy="638684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342900"/>
            <a:endParaRPr lang="en-GB" sz="1350">
              <a:solidFill>
                <a:prstClr val="black"/>
              </a:solidFill>
              <a:latin typeface="Gill Sans MT" panose="020B0502020104020203"/>
            </a:endParaRPr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CA57575E-738E-0848-52E0-7ABBCA11E5CC}"/>
              </a:ext>
            </a:extLst>
          </p:cNvPr>
          <p:cNvSpPr txBox="1"/>
          <p:nvPr/>
        </p:nvSpPr>
        <p:spPr>
          <a:xfrm>
            <a:off x="3350689" y="2726736"/>
            <a:ext cx="1364816" cy="41549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defTabSz="342900"/>
            <a:r>
              <a:rPr lang="it-IT" sz="1050" dirty="0" err="1">
                <a:solidFill>
                  <a:prstClr val="black"/>
                </a:solidFill>
                <a:latin typeface="CMSS10"/>
              </a:rPr>
              <a:t>Particle</a:t>
            </a:r>
            <a:r>
              <a:rPr lang="it-IT" sz="1050" dirty="0">
                <a:solidFill>
                  <a:prstClr val="black"/>
                </a:solidFill>
                <a:latin typeface="CMSS10"/>
              </a:rPr>
              <a:t> Data Group, </a:t>
            </a:r>
            <a:r>
              <a:rPr lang="it-IT" sz="1050" dirty="0">
                <a:solidFill>
                  <a:prstClr val="black"/>
                </a:solidFill>
                <a:latin typeface="CMBX7"/>
              </a:rPr>
              <a:t>2020</a:t>
            </a:r>
            <a:r>
              <a:rPr lang="it-IT" sz="1050" dirty="0">
                <a:solidFill>
                  <a:prstClr val="black"/>
                </a:solidFill>
                <a:latin typeface="CMSS10"/>
              </a:rPr>
              <a:t>, 083C01 (2020) </a:t>
            </a:r>
          </a:p>
        </p:txBody>
      </p:sp>
      <p:grpSp>
        <p:nvGrpSpPr>
          <p:cNvPr id="4" name="Gruppo 3">
            <a:extLst>
              <a:ext uri="{FF2B5EF4-FFF2-40B4-BE49-F238E27FC236}">
                <a16:creationId xmlns:a16="http://schemas.microsoft.com/office/drawing/2014/main" id="{831D1B93-743E-06F1-53A7-02FFD4E04F3A}"/>
              </a:ext>
            </a:extLst>
          </p:cNvPr>
          <p:cNvGrpSpPr/>
          <p:nvPr/>
        </p:nvGrpSpPr>
        <p:grpSpPr>
          <a:xfrm>
            <a:off x="4351024" y="5152867"/>
            <a:ext cx="4679968" cy="1501915"/>
            <a:chOff x="5471417" y="4593234"/>
            <a:chExt cx="6239957" cy="2002553"/>
          </a:xfrm>
        </p:grpSpPr>
        <p:pic>
          <p:nvPicPr>
            <p:cNvPr id="10" name="Immagine 9">
              <a:extLst>
                <a:ext uri="{FF2B5EF4-FFF2-40B4-BE49-F238E27FC236}">
                  <a16:creationId xmlns:a16="http://schemas.microsoft.com/office/drawing/2014/main" id="{4ABC0DB5-4837-04C1-BA01-1F4A1B2CD12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71417" y="4593234"/>
              <a:ext cx="6239957" cy="2002553"/>
            </a:xfrm>
            <a:prstGeom prst="rect">
              <a:avLst/>
            </a:prstGeom>
          </p:spPr>
        </p:pic>
        <p:sp>
          <p:nvSpPr>
            <p:cNvPr id="45" name="Rettangolo 44">
              <a:extLst>
                <a:ext uri="{FF2B5EF4-FFF2-40B4-BE49-F238E27FC236}">
                  <a16:creationId xmlns:a16="http://schemas.microsoft.com/office/drawing/2014/main" id="{20F8E08A-60E6-2B1D-A726-0A01F890EE80}"/>
                </a:ext>
              </a:extLst>
            </p:cNvPr>
            <p:cNvSpPr/>
            <p:nvPr/>
          </p:nvSpPr>
          <p:spPr>
            <a:xfrm>
              <a:off x="5471417" y="5384788"/>
              <a:ext cx="5755498" cy="19914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/>
              <a:endParaRPr lang="en-GB" sz="1350">
                <a:solidFill>
                  <a:prstClr val="white"/>
                </a:solidFill>
                <a:latin typeface="Gill Sans MT" panose="020B0502020104020203"/>
              </a:endParaRPr>
            </a:p>
          </p:txBody>
        </p:sp>
        <p:sp>
          <p:nvSpPr>
            <p:cNvPr id="46" name="Rettangolo 45">
              <a:extLst>
                <a:ext uri="{FF2B5EF4-FFF2-40B4-BE49-F238E27FC236}">
                  <a16:creationId xmlns:a16="http://schemas.microsoft.com/office/drawing/2014/main" id="{BCCCB872-EC9D-50C1-0C4E-89672729EA02}"/>
                </a:ext>
              </a:extLst>
            </p:cNvPr>
            <p:cNvSpPr/>
            <p:nvPr/>
          </p:nvSpPr>
          <p:spPr>
            <a:xfrm>
              <a:off x="5471417" y="5600007"/>
              <a:ext cx="5755498" cy="19914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/>
              <a:endParaRPr lang="en-GB" sz="1350">
                <a:solidFill>
                  <a:prstClr val="white"/>
                </a:solidFill>
                <a:latin typeface="Gill Sans MT" panose="020B0502020104020203"/>
              </a:endParaRPr>
            </a:p>
          </p:txBody>
        </p:sp>
      </p:grpSp>
      <p:sp>
        <p:nvSpPr>
          <p:cNvPr id="2" name="Freccia giù 1">
            <a:extLst>
              <a:ext uri="{FF2B5EF4-FFF2-40B4-BE49-F238E27FC236}">
                <a16:creationId xmlns:a16="http://schemas.microsoft.com/office/drawing/2014/main" id="{FEB0D7EC-65E8-D652-A61B-40D8B8033D99}"/>
              </a:ext>
            </a:extLst>
          </p:cNvPr>
          <p:cNvSpPr/>
          <p:nvPr/>
        </p:nvSpPr>
        <p:spPr>
          <a:xfrm rot="16200000">
            <a:off x="2090703" y="5776934"/>
            <a:ext cx="125400" cy="328323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GB" sz="1350">
              <a:solidFill>
                <a:prstClr val="white"/>
              </a:solidFill>
              <a:latin typeface="Gill Sans MT" panose="020B0502020104020203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37D16202-032A-8B65-97A3-3B61E333903B}"/>
              </a:ext>
            </a:extLst>
          </p:cNvPr>
          <p:cNvSpPr txBox="1"/>
          <p:nvPr/>
        </p:nvSpPr>
        <p:spPr>
          <a:xfrm>
            <a:off x="2387647" y="5392704"/>
            <a:ext cx="1863245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/>
            <a:r>
              <a:rPr lang="en-GB" sz="135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Impact on the charmonium spectrum and on all processes in which charged kaons are involved</a:t>
            </a:r>
          </a:p>
        </p:txBody>
      </p:sp>
      <p:grpSp>
        <p:nvGrpSpPr>
          <p:cNvPr id="50" name="Gruppo 49">
            <a:extLst>
              <a:ext uri="{FF2B5EF4-FFF2-40B4-BE49-F238E27FC236}">
                <a16:creationId xmlns:a16="http://schemas.microsoft.com/office/drawing/2014/main" id="{CE04CA5F-8425-AF02-2501-AEF5283151F3}"/>
              </a:ext>
            </a:extLst>
          </p:cNvPr>
          <p:cNvGrpSpPr/>
          <p:nvPr/>
        </p:nvGrpSpPr>
        <p:grpSpPr>
          <a:xfrm>
            <a:off x="5156140" y="2101859"/>
            <a:ext cx="3563477" cy="2688129"/>
            <a:chOff x="6874854" y="1234740"/>
            <a:chExt cx="4751302" cy="3584171"/>
          </a:xfrm>
        </p:grpSpPr>
        <p:sp>
          <p:nvSpPr>
            <p:cNvPr id="51" name="Rettangolo 50">
              <a:extLst>
                <a:ext uri="{FF2B5EF4-FFF2-40B4-BE49-F238E27FC236}">
                  <a16:creationId xmlns:a16="http://schemas.microsoft.com/office/drawing/2014/main" id="{5C0B9E48-A749-B3B8-AD82-2EB47E3EE239}"/>
                </a:ext>
              </a:extLst>
            </p:cNvPr>
            <p:cNvSpPr/>
            <p:nvPr/>
          </p:nvSpPr>
          <p:spPr>
            <a:xfrm>
              <a:off x="6874854" y="1234740"/>
              <a:ext cx="4694739" cy="328772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/>
              <a:endParaRPr lang="en-GB" sz="1350">
                <a:solidFill>
                  <a:prstClr val="white"/>
                </a:solidFill>
                <a:latin typeface="Gill Sans MT" panose="020B0502020104020203"/>
              </a:endParaRPr>
            </a:p>
          </p:txBody>
        </p:sp>
        <p:grpSp>
          <p:nvGrpSpPr>
            <p:cNvPr id="52" name="Gruppo 51">
              <a:extLst>
                <a:ext uri="{FF2B5EF4-FFF2-40B4-BE49-F238E27FC236}">
                  <a16:creationId xmlns:a16="http://schemas.microsoft.com/office/drawing/2014/main" id="{510F65B9-8EEC-88A5-35B2-317BBC46C717}"/>
                </a:ext>
              </a:extLst>
            </p:cNvPr>
            <p:cNvGrpSpPr/>
            <p:nvPr/>
          </p:nvGrpSpPr>
          <p:grpSpPr>
            <a:xfrm>
              <a:off x="6959731" y="1257897"/>
              <a:ext cx="4666425" cy="3561014"/>
              <a:chOff x="6550215" y="1242958"/>
              <a:chExt cx="4666425" cy="3561014"/>
            </a:xfrm>
            <a:effectLst>
              <a:outerShdw blurRad="50800" dist="50800" dir="5400000" algn="ctr" rotWithShape="0">
                <a:schemeClr val="bg1"/>
              </a:outerShdw>
            </a:effectLst>
          </p:grpSpPr>
          <p:grpSp>
            <p:nvGrpSpPr>
              <p:cNvPr id="53" name="Gruppo 52">
                <a:extLst>
                  <a:ext uri="{FF2B5EF4-FFF2-40B4-BE49-F238E27FC236}">
                    <a16:creationId xmlns:a16="http://schemas.microsoft.com/office/drawing/2014/main" id="{0BF1D58A-6B44-B12F-0EDD-F1A36D47E6FB}"/>
                  </a:ext>
                </a:extLst>
              </p:cNvPr>
              <p:cNvGrpSpPr/>
              <p:nvPr/>
            </p:nvGrpSpPr>
            <p:grpSpPr>
              <a:xfrm>
                <a:off x="6550215" y="1242958"/>
                <a:ext cx="4445000" cy="3022600"/>
                <a:chOff x="4370532" y="1456980"/>
                <a:chExt cx="4445000" cy="3022600"/>
              </a:xfrm>
            </p:grpSpPr>
            <p:grpSp>
              <p:nvGrpSpPr>
                <p:cNvPr id="55" name="Gruppo 54">
                  <a:extLst>
                    <a:ext uri="{FF2B5EF4-FFF2-40B4-BE49-F238E27FC236}">
                      <a16:creationId xmlns:a16="http://schemas.microsoft.com/office/drawing/2014/main" id="{6F3D18C9-97A0-094A-730D-98974D5DF347}"/>
                    </a:ext>
                  </a:extLst>
                </p:cNvPr>
                <p:cNvGrpSpPr/>
                <p:nvPr/>
              </p:nvGrpSpPr>
              <p:grpSpPr>
                <a:xfrm>
                  <a:off x="4370532" y="1456980"/>
                  <a:ext cx="4445000" cy="3022600"/>
                  <a:chOff x="950192" y="1308262"/>
                  <a:chExt cx="4445000" cy="3022600"/>
                </a:xfrm>
              </p:grpSpPr>
              <p:grpSp>
                <p:nvGrpSpPr>
                  <p:cNvPr id="60" name="Gruppo 59">
                    <a:extLst>
                      <a:ext uri="{FF2B5EF4-FFF2-40B4-BE49-F238E27FC236}">
                        <a16:creationId xmlns:a16="http://schemas.microsoft.com/office/drawing/2014/main" id="{B05AADC2-E0A6-0B42-46D3-1B659CA7528D}"/>
                      </a:ext>
                    </a:extLst>
                  </p:cNvPr>
                  <p:cNvGrpSpPr/>
                  <p:nvPr/>
                </p:nvGrpSpPr>
                <p:grpSpPr>
                  <a:xfrm>
                    <a:off x="950192" y="1308262"/>
                    <a:ext cx="4445000" cy="3022600"/>
                    <a:chOff x="4540716" y="1456980"/>
                    <a:chExt cx="4445000" cy="3022600"/>
                  </a:xfrm>
                </p:grpSpPr>
                <p:pic>
                  <p:nvPicPr>
                    <p:cNvPr id="64" name="Immagine 63">
                      <a:extLst>
                        <a:ext uri="{FF2B5EF4-FFF2-40B4-BE49-F238E27FC236}">
                          <a16:creationId xmlns:a16="http://schemas.microsoft.com/office/drawing/2014/main" id="{1476470F-259B-37E1-0F69-B3F9E839043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5"/>
                    <a:stretch>
                      <a:fillRect/>
                    </a:stretch>
                  </p:blipFill>
                  <p:spPr>
                    <a:xfrm>
                      <a:off x="4540716" y="1456980"/>
                      <a:ext cx="4445000" cy="3022600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65" name="Rettangolo 64">
                      <a:extLst>
                        <a:ext uri="{FF2B5EF4-FFF2-40B4-BE49-F238E27FC236}">
                          <a16:creationId xmlns:a16="http://schemas.microsoft.com/office/drawing/2014/main" id="{191E928F-56F3-0501-3509-8A2891B70CF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61009" y="1470334"/>
                      <a:ext cx="156815" cy="2831241"/>
                    </a:xfrm>
                    <a:prstGeom prst="rect">
                      <a:avLst/>
                    </a:prstGeom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6"/>
                    </a:lnRef>
                    <a:fillRef idx="1">
                      <a:schemeClr val="lt1"/>
                    </a:fillRef>
                    <a:effectRef idx="0">
                      <a:schemeClr val="accent6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 defTabSz="342900"/>
                      <a:endParaRPr lang="en-GB" sz="1350" dirty="0">
                        <a:solidFill>
                          <a:prstClr val="black"/>
                        </a:solidFill>
                        <a:latin typeface="Gill Sans MT" panose="020B0502020104020203"/>
                      </a:endParaRPr>
                    </a:p>
                  </p:txBody>
                </p:sp>
              </p:grpSp>
              <p:sp>
                <p:nvSpPr>
                  <p:cNvPr id="61" name="CasellaDiTesto 60">
                    <a:extLst>
                      <a:ext uri="{FF2B5EF4-FFF2-40B4-BE49-F238E27FC236}">
                        <a16:creationId xmlns:a16="http://schemas.microsoft.com/office/drawing/2014/main" id="{5AC311F7-7C81-8A6B-E8AF-784223A39E18}"/>
                      </a:ext>
                    </a:extLst>
                  </p:cNvPr>
                  <p:cNvSpPr txBox="1"/>
                  <p:nvPr/>
                </p:nvSpPr>
                <p:spPr>
                  <a:xfrm>
                    <a:off x="3840521" y="1389954"/>
                    <a:ext cx="1376855" cy="33855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defTabSz="342900"/>
                    <a:r>
                      <a:rPr lang="en-GB" sz="1050" dirty="0">
                        <a:solidFill>
                          <a:prstClr val="black"/>
                        </a:solidFill>
                        <a:latin typeface="Gill Sans MT" panose="020B0502020104020203"/>
                      </a:rPr>
                      <a:t>DENISOV 91</a:t>
                    </a:r>
                  </a:p>
                </p:txBody>
              </p:sp>
              <p:sp>
                <p:nvSpPr>
                  <p:cNvPr id="62" name="CasellaDiTesto 61">
                    <a:extLst>
                      <a:ext uri="{FF2B5EF4-FFF2-40B4-BE49-F238E27FC236}">
                        <a16:creationId xmlns:a16="http://schemas.microsoft.com/office/drawing/2014/main" id="{FA41AD26-91F7-2DC1-A8B9-4B4C1F1ADFE8}"/>
                      </a:ext>
                    </a:extLst>
                  </p:cNvPr>
                  <p:cNvSpPr txBox="1"/>
                  <p:nvPr/>
                </p:nvSpPr>
                <p:spPr>
                  <a:xfrm>
                    <a:off x="2484264" y="1389953"/>
                    <a:ext cx="1376855" cy="33855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defTabSz="342900"/>
                    <a:r>
                      <a:rPr lang="en-GB" sz="1050" dirty="0">
                        <a:solidFill>
                          <a:prstClr val="black"/>
                        </a:solidFill>
                        <a:latin typeface="Gill Sans MT" panose="020B0502020104020203"/>
                      </a:rPr>
                      <a:t>GALL 88</a:t>
                    </a:r>
                  </a:p>
                </p:txBody>
              </p:sp>
              <p:sp>
                <p:nvSpPr>
                  <p:cNvPr id="63" name="CasellaDiTesto 62">
                    <a:extLst>
                      <a:ext uri="{FF2B5EF4-FFF2-40B4-BE49-F238E27FC236}">
                        <a16:creationId xmlns:a16="http://schemas.microsoft.com/office/drawing/2014/main" id="{3BDB4C9D-7D9A-E845-3B35-F10BDE2C9A40}"/>
                      </a:ext>
                    </a:extLst>
                  </p:cNvPr>
                  <p:cNvSpPr txBox="1"/>
                  <p:nvPr/>
                </p:nvSpPr>
                <p:spPr>
                  <a:xfrm>
                    <a:off x="3109327" y="1731885"/>
                    <a:ext cx="1376855" cy="33855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defTabSz="342900"/>
                    <a:r>
                      <a:rPr lang="en-GB" sz="1050" dirty="0">
                        <a:solidFill>
                          <a:srgbClr val="FF0000"/>
                        </a:solidFill>
                        <a:latin typeface="Gill Sans MT" panose="020B0502020104020203"/>
                      </a:rPr>
                      <a:t>SIDDHARTA-2</a:t>
                    </a:r>
                  </a:p>
                </p:txBody>
              </p:sp>
            </p:grpSp>
            <p:sp>
              <p:nvSpPr>
                <p:cNvPr id="56" name="CasellaDiTesto 55">
                  <a:extLst>
                    <a:ext uri="{FF2B5EF4-FFF2-40B4-BE49-F238E27FC236}">
                      <a16:creationId xmlns:a16="http://schemas.microsoft.com/office/drawing/2014/main" id="{2FDF5842-E231-AC3D-D6FE-E22DF00D3B9B}"/>
                    </a:ext>
                  </a:extLst>
                </p:cNvPr>
                <p:cNvSpPr txBox="1"/>
                <p:nvPr/>
              </p:nvSpPr>
              <p:spPr>
                <a:xfrm>
                  <a:off x="6077588" y="3275111"/>
                  <a:ext cx="1376855" cy="3385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342900"/>
                  <a:r>
                    <a:rPr lang="en-GB" sz="1050" dirty="0">
                      <a:solidFill>
                        <a:prstClr val="black"/>
                      </a:solidFill>
                      <a:latin typeface="Gill Sans MT" panose="020B0502020104020203"/>
                    </a:rPr>
                    <a:t>LUM 81</a:t>
                  </a:r>
                </a:p>
              </p:txBody>
            </p:sp>
            <p:sp>
              <p:nvSpPr>
                <p:cNvPr id="57" name="CasellaDiTesto 56">
                  <a:extLst>
                    <a:ext uri="{FF2B5EF4-FFF2-40B4-BE49-F238E27FC236}">
                      <a16:creationId xmlns:a16="http://schemas.microsoft.com/office/drawing/2014/main" id="{B2395FD3-BB90-6D5A-A1D0-921422ED49B8}"/>
                    </a:ext>
                  </a:extLst>
                </p:cNvPr>
                <p:cNvSpPr txBox="1"/>
                <p:nvPr/>
              </p:nvSpPr>
              <p:spPr>
                <a:xfrm>
                  <a:off x="6593031" y="2938607"/>
                  <a:ext cx="1376855" cy="3385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342900"/>
                  <a:r>
                    <a:rPr lang="en-GB" sz="1050" dirty="0">
                      <a:solidFill>
                        <a:prstClr val="black"/>
                      </a:solidFill>
                      <a:latin typeface="Gill Sans MT" panose="020B0502020104020203"/>
                    </a:rPr>
                    <a:t>BARKOV 79</a:t>
                  </a:r>
                </a:p>
              </p:txBody>
            </p:sp>
            <p:sp>
              <p:nvSpPr>
                <p:cNvPr id="58" name="CasellaDiTesto 57">
                  <a:extLst>
                    <a:ext uri="{FF2B5EF4-FFF2-40B4-BE49-F238E27FC236}">
                      <a16:creationId xmlns:a16="http://schemas.microsoft.com/office/drawing/2014/main" id="{0635A154-422D-8AD3-7EB0-9E8F526E023F}"/>
                    </a:ext>
                  </a:extLst>
                </p:cNvPr>
                <p:cNvSpPr txBox="1"/>
                <p:nvPr/>
              </p:nvSpPr>
              <p:spPr>
                <a:xfrm>
                  <a:off x="6077587" y="2581131"/>
                  <a:ext cx="1376855" cy="3385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342900"/>
                  <a:r>
                    <a:rPr lang="en-GB" sz="1050" dirty="0">
                      <a:solidFill>
                        <a:prstClr val="black"/>
                      </a:solidFill>
                      <a:latin typeface="Gill Sans MT" panose="020B0502020104020203"/>
                    </a:rPr>
                    <a:t>CHENG 75</a:t>
                  </a:r>
                </a:p>
              </p:txBody>
            </p:sp>
            <p:sp>
              <p:nvSpPr>
                <p:cNvPr id="59" name="CasellaDiTesto 58">
                  <a:extLst>
                    <a:ext uri="{FF2B5EF4-FFF2-40B4-BE49-F238E27FC236}">
                      <a16:creationId xmlns:a16="http://schemas.microsoft.com/office/drawing/2014/main" id="{4FDF8F2F-D9E4-83DE-649C-483D2C2105AC}"/>
                    </a:ext>
                  </a:extLst>
                </p:cNvPr>
                <p:cNvSpPr txBox="1"/>
                <p:nvPr/>
              </p:nvSpPr>
              <p:spPr>
                <a:xfrm>
                  <a:off x="6992120" y="2253003"/>
                  <a:ext cx="1484005" cy="5539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342900"/>
                  <a:r>
                    <a:rPr lang="en-GB" sz="1050" dirty="0">
                      <a:solidFill>
                        <a:prstClr val="black"/>
                      </a:solidFill>
                      <a:latin typeface="Gill Sans MT" panose="020B0502020104020203"/>
                    </a:rPr>
                    <a:t>BACKENSTO 73</a:t>
                  </a:r>
                </a:p>
              </p:txBody>
            </p:sp>
          </p:grpSp>
          <p:sp>
            <p:nvSpPr>
              <p:cNvPr id="54" name="CasellaDiTesto 53">
                <a:extLst>
                  <a:ext uri="{FF2B5EF4-FFF2-40B4-BE49-F238E27FC236}">
                    <a16:creationId xmlns:a16="http://schemas.microsoft.com/office/drawing/2014/main" id="{8098E561-43F3-8444-FBDF-388953BAD1C4}"/>
                  </a:ext>
                </a:extLst>
              </p:cNvPr>
              <p:cNvSpPr txBox="1"/>
              <p:nvPr/>
            </p:nvSpPr>
            <p:spPr>
              <a:xfrm>
                <a:off x="9391803" y="4126864"/>
                <a:ext cx="1824837" cy="6771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342900"/>
                <a:r>
                  <a:rPr lang="en-GB" sz="1350" dirty="0">
                    <a:solidFill>
                      <a:prstClr val="black"/>
                    </a:solidFill>
                    <a:latin typeface="Gill Sans MT" panose="020B0502020104020203"/>
                  </a:rPr>
                  <a:t>Kaon mass [MeV] </a:t>
                </a:r>
              </a:p>
            </p:txBody>
          </p:sp>
        </p:grpSp>
      </p:grpSp>
      <p:sp>
        <p:nvSpPr>
          <p:cNvPr id="66" name="CasellaDiTesto 65">
            <a:extLst>
              <a:ext uri="{FF2B5EF4-FFF2-40B4-BE49-F238E27FC236}">
                <a16:creationId xmlns:a16="http://schemas.microsoft.com/office/drawing/2014/main" id="{B8977D02-D6F1-1F99-6607-35D397CF6035}"/>
              </a:ext>
            </a:extLst>
          </p:cNvPr>
          <p:cNvSpPr txBox="1"/>
          <p:nvPr/>
        </p:nvSpPr>
        <p:spPr>
          <a:xfrm>
            <a:off x="5177376" y="2141717"/>
            <a:ext cx="134394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/>
            <a:r>
              <a:rPr lang="en-GB" sz="1500" dirty="0">
                <a:solidFill>
                  <a:prstClr val="white">
                    <a:lumMod val="50000"/>
                  </a:prstClr>
                </a:solidFill>
                <a:latin typeface="Gill Sans MT" panose="020B0502020104020203"/>
              </a:rPr>
              <a:t>Preliminary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C79A2C5-5235-982F-6221-1A8570F6C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82504" y="5684400"/>
            <a:ext cx="789381" cy="273844"/>
          </a:xfrm>
        </p:spPr>
        <p:txBody>
          <a:bodyPr/>
          <a:lstStyle/>
          <a:p>
            <a:pPr defTabSz="342900"/>
            <a:fld id="{D57F1E4F-1CFF-5643-939E-217C01CDF565}" type="slidenum">
              <a:rPr lang="en-US" sz="825">
                <a:solidFill>
                  <a:srgbClr val="ED8428"/>
                </a:solidFill>
                <a:latin typeface="Gill Sans MT" panose="020B0502020104020203"/>
              </a:rPr>
              <a:pPr defTabSz="342900"/>
              <a:t>36</a:t>
            </a:fld>
            <a:endParaRPr lang="en-US" sz="825" dirty="0">
              <a:solidFill>
                <a:srgbClr val="ED8428"/>
              </a:solidFill>
              <a:latin typeface="Gill Sans MT" panose="020B0502020104020203"/>
            </a:endParaRPr>
          </a:p>
        </p:txBody>
      </p:sp>
    </p:spTree>
    <p:extLst>
      <p:ext uri="{BB962C8B-B14F-4D97-AF65-F5344CB8AC3E}">
        <p14:creationId xmlns:p14="http://schemas.microsoft.com/office/powerpoint/2010/main" val="378309161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75563" y="4545769"/>
            <a:ext cx="250068" cy="275717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pPr defTabSz="410751" hangingPunct="0"/>
            <a:fld id="{86CB4B4D-7CA3-9044-876B-883B54F8677D}" type="slidenum">
              <a:rPr kern="0"/>
              <a:pPr defTabSz="410751" hangingPunct="0"/>
              <a:t>37</a:t>
            </a:fld>
            <a:endParaRPr kern="0"/>
          </a:p>
        </p:txBody>
      </p:sp>
      <p:pic>
        <p:nvPicPr>
          <p:cNvPr id="807" name="Immagine 1" descr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937" y="-20670"/>
            <a:ext cx="9611513" cy="6991876"/>
          </a:xfrm>
          <a:prstGeom prst="rect">
            <a:avLst/>
          </a:prstGeom>
          <a:ln w="12700">
            <a:miter lim="400000"/>
          </a:ln>
        </p:spPr>
      </p:pic>
      <p:sp>
        <p:nvSpPr>
          <p:cNvPr id="808" name="CasellaDiTesto 2"/>
          <p:cNvSpPr txBox="1"/>
          <p:nvPr/>
        </p:nvSpPr>
        <p:spPr>
          <a:xfrm>
            <a:off x="1032403" y="0"/>
            <a:ext cx="4140863" cy="1390573"/>
          </a:xfrm>
          <a:prstGeom prst="rect">
            <a:avLst/>
          </a:prstGeom>
          <a:solidFill>
            <a:srgbClr val="FFFFFF">
              <a:alpha val="52999"/>
            </a:srgb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2146" rIns="32146">
            <a:spAutoFit/>
          </a:bodyPr>
          <a:lstStyle/>
          <a:p>
            <a:pPr algn="ctr" defTabSz="321457" hangingPunct="0">
              <a:defRPr sz="4000" b="1" i="0" spc="0">
                <a:solidFill>
                  <a:srgbClr val="FF901C"/>
                </a:solidFill>
                <a:effectLst>
                  <a:outerShdw blurRad="50800" dist="38100" dir="2700000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2812" b="1" kern="0" dirty="0">
                <a:solidFill>
                  <a:schemeClr val="bg1"/>
                </a:solidFill>
                <a:effectLst>
                  <a:outerShdw blurRad="50800" dist="38100" dir="2700000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cs typeface="Times New Roman"/>
                <a:sym typeface="Times New Roman"/>
              </a:rPr>
              <a:t>SIDDHARTA-2 </a:t>
            </a:r>
            <a:br>
              <a:rPr sz="2812" b="1" kern="0" dirty="0">
                <a:solidFill>
                  <a:schemeClr val="bg1"/>
                </a:solidFill>
                <a:effectLst>
                  <a:outerShdw blurRad="50800" dist="38100" dir="2700000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cs typeface="Times New Roman"/>
                <a:sym typeface="Times New Roman"/>
              </a:rPr>
            </a:br>
            <a:r>
              <a:rPr lang="en-GB" sz="2812" b="1" kern="0" dirty="0">
                <a:solidFill>
                  <a:schemeClr val="bg1"/>
                </a:solidFill>
                <a:effectLst>
                  <a:outerShdw blurRad="50800" dist="38100" dir="2700000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cs typeface="Times New Roman"/>
                <a:sym typeface="Times New Roman"/>
              </a:rPr>
              <a:t>preliminary: </a:t>
            </a:r>
            <a:r>
              <a:rPr sz="2812" b="1" kern="0" dirty="0">
                <a:solidFill>
                  <a:schemeClr val="bg1"/>
                </a:solidFill>
                <a:effectLst>
                  <a:outerShdw blurRad="50800" dist="38100" dir="2700000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cs typeface="Times New Roman"/>
                <a:sym typeface="Times New Roman"/>
              </a:rPr>
              <a:t>kaonic deuterium measurement</a:t>
            </a:r>
          </a:p>
        </p:txBody>
      </p:sp>
    </p:spTree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3751A3B0-4DA3-EE85-1725-0D0E2B32FB2B}"/>
              </a:ext>
            </a:extLst>
          </p:cNvPr>
          <p:cNvSpPr txBox="1"/>
          <p:nvPr/>
        </p:nvSpPr>
        <p:spPr>
          <a:xfrm>
            <a:off x="260485" y="1389393"/>
            <a:ext cx="862303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13" indent="-214313" defTabSz="68580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FF911C"/>
                </a:solidFill>
                <a:latin typeface="Calibri" panose="020F0502020204030204" pitchFamily="34" charset="0"/>
              </a:rPr>
              <a:t>First </a:t>
            </a:r>
            <a:r>
              <a:rPr lang="en-GB" b="1" dirty="0" err="1">
                <a:solidFill>
                  <a:srgbClr val="FF911C"/>
                </a:solidFill>
                <a:latin typeface="Calibri" panose="020F0502020204030204" pitchFamily="34" charset="0"/>
              </a:rPr>
              <a:t>Kd</a:t>
            </a:r>
            <a:r>
              <a:rPr lang="en-GB" b="1" dirty="0">
                <a:solidFill>
                  <a:srgbClr val="FF911C"/>
                </a:solidFill>
                <a:latin typeface="Calibri" panose="020F0502020204030204" pitchFamily="34" charset="0"/>
              </a:rPr>
              <a:t> run </a:t>
            </a:r>
            <a:r>
              <a:rPr lang="en-GB" dirty="0">
                <a:solidFill>
                  <a:srgbClr val="0A0D0E"/>
                </a:solidFill>
                <a:latin typeface="Calibri" panose="020F0502020204030204" pitchFamily="34" charset="0"/>
              </a:rPr>
              <a:t>May - July 2023</a:t>
            </a:r>
            <a:r>
              <a:rPr lang="en-GB" b="1" dirty="0">
                <a:solidFill>
                  <a:prstClr val="black"/>
                </a:solidFill>
                <a:latin typeface="Calibri" panose="020F0502020204030204" pitchFamily="34" charset="0"/>
              </a:rPr>
              <a:t>:</a:t>
            </a:r>
            <a:r>
              <a:rPr lang="en-GB" b="1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GB" dirty="0">
                <a:solidFill>
                  <a:prstClr val="black"/>
                </a:solidFill>
                <a:latin typeface="Calibri" panose="020F0502020204030204" pitchFamily="34" charset="0"/>
              </a:rPr>
              <a:t>164 pb</a:t>
            </a:r>
            <a:r>
              <a:rPr lang="en-GB" baseline="30000" dirty="0">
                <a:solidFill>
                  <a:prstClr val="black"/>
                </a:solidFill>
                <a:latin typeface="Calibri" panose="020F0502020204030204" pitchFamily="34" charset="0"/>
              </a:rPr>
              <a:t>-1</a:t>
            </a:r>
            <a:r>
              <a:rPr lang="en-GB" dirty="0">
                <a:solidFill>
                  <a:prstClr val="black"/>
                </a:solidFill>
                <a:latin typeface="Calibri" panose="020F0502020204030204" pitchFamily="34" charset="0"/>
              </a:rPr>
              <a:t>  </a:t>
            </a:r>
            <a:r>
              <a:rPr lang="en-GB" dirty="0">
                <a:solidFill>
                  <a:srgbClr val="0A0D0E"/>
                </a:solidFill>
                <a:latin typeface="Calibri" panose="020F0502020204030204" pitchFamily="34" charset="0"/>
              </a:rPr>
              <a:t>integrated luminosity;</a:t>
            </a:r>
            <a:endParaRPr lang="en-GB" dirty="0">
              <a:solidFill>
                <a:srgbClr val="FF911C"/>
              </a:solidFill>
              <a:latin typeface="Aptos" panose="02110004020202020204"/>
            </a:endParaRP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FF911C"/>
                </a:solidFill>
                <a:latin typeface="Calibri" panose="020F0502020204030204" pitchFamily="34" charset="0"/>
              </a:rPr>
              <a:t>Second </a:t>
            </a:r>
            <a:r>
              <a:rPr lang="en-GB" b="1" dirty="0" err="1">
                <a:solidFill>
                  <a:srgbClr val="FF911C"/>
                </a:solidFill>
                <a:latin typeface="Calibri" panose="020F0502020204030204" pitchFamily="34" charset="0"/>
              </a:rPr>
              <a:t>Kd</a:t>
            </a:r>
            <a:r>
              <a:rPr lang="en-GB" b="1" dirty="0">
                <a:solidFill>
                  <a:srgbClr val="FF911C"/>
                </a:solidFill>
                <a:latin typeface="Calibri" panose="020F0502020204030204" pitchFamily="34" charset="0"/>
              </a:rPr>
              <a:t> run </a:t>
            </a:r>
            <a:r>
              <a:rPr lang="en-GB" dirty="0">
                <a:solidFill>
                  <a:prstClr val="black"/>
                </a:solidFill>
                <a:latin typeface="Calibri" panose="020F0502020204030204" pitchFamily="34" charset="0"/>
              </a:rPr>
              <a:t>October</a:t>
            </a:r>
            <a:r>
              <a:rPr lang="en-GB" b="1" dirty="0">
                <a:solidFill>
                  <a:srgbClr val="FF911C"/>
                </a:solidFill>
                <a:latin typeface="Calibri" panose="020F0502020204030204" pitchFamily="34" charset="0"/>
              </a:rPr>
              <a:t> </a:t>
            </a:r>
            <a:r>
              <a:rPr lang="en-GB" b="1" dirty="0">
                <a:solidFill>
                  <a:prstClr val="black"/>
                </a:solidFill>
                <a:latin typeface="Calibri" panose="020F0502020204030204" pitchFamily="34" charset="0"/>
              </a:rPr>
              <a:t>-</a:t>
            </a:r>
            <a:r>
              <a:rPr lang="en-GB" dirty="0">
                <a:solidFill>
                  <a:prstClr val="black"/>
                </a:solidFill>
                <a:latin typeface="Calibri" panose="020F0502020204030204" pitchFamily="34" charset="0"/>
              </a:rPr>
              <a:t> December 2023: 276 pb</a:t>
            </a:r>
            <a:r>
              <a:rPr lang="en-GB" baseline="30000" dirty="0">
                <a:solidFill>
                  <a:prstClr val="black"/>
                </a:solidFill>
                <a:latin typeface="Calibri" panose="020F0502020204030204" pitchFamily="34" charset="0"/>
              </a:rPr>
              <a:t>-1</a:t>
            </a:r>
            <a:r>
              <a:rPr lang="en-GB" dirty="0">
                <a:solidFill>
                  <a:prstClr val="black"/>
                </a:solidFill>
                <a:latin typeface="Calibri" panose="020F0502020204030204" pitchFamily="34" charset="0"/>
              </a:rPr>
              <a:t>  </a:t>
            </a:r>
            <a:r>
              <a:rPr lang="en-GB" dirty="0">
                <a:solidFill>
                  <a:srgbClr val="0A0D0E"/>
                </a:solidFill>
                <a:latin typeface="Calibri" panose="020F0502020204030204" pitchFamily="34" charset="0"/>
              </a:rPr>
              <a:t>integrated luminosity;</a:t>
            </a:r>
            <a:endParaRPr lang="en-GB" dirty="0">
              <a:solidFill>
                <a:prstClr val="black"/>
              </a:solidFill>
              <a:latin typeface="Aptos" panose="02110004020202020204"/>
            </a:endParaRP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FF911C"/>
                </a:solidFill>
                <a:latin typeface="Calibri" panose="020F0502020204030204" pitchFamily="34" charset="0"/>
              </a:rPr>
              <a:t>Third </a:t>
            </a:r>
            <a:r>
              <a:rPr lang="en-GB" b="1" dirty="0" err="1">
                <a:solidFill>
                  <a:srgbClr val="FF911C"/>
                </a:solidFill>
                <a:latin typeface="Calibri" panose="020F0502020204030204" pitchFamily="34" charset="0"/>
              </a:rPr>
              <a:t>Kd</a:t>
            </a:r>
            <a:r>
              <a:rPr lang="en-GB" b="1" dirty="0">
                <a:solidFill>
                  <a:srgbClr val="FF911C"/>
                </a:solidFill>
                <a:latin typeface="Calibri" panose="020F0502020204030204" pitchFamily="34" charset="0"/>
              </a:rPr>
              <a:t> run</a:t>
            </a:r>
            <a:r>
              <a:rPr lang="en-GB" dirty="0">
                <a:solidFill>
                  <a:srgbClr val="0A0D0E"/>
                </a:solidFill>
                <a:latin typeface="Calibri" panose="020F0502020204030204" pitchFamily="34" charset="0"/>
              </a:rPr>
              <a:t> February - April 2024: </a:t>
            </a:r>
            <a:r>
              <a:rPr lang="en-GB" dirty="0">
                <a:solidFill>
                  <a:prstClr val="black"/>
                </a:solidFill>
                <a:latin typeface="Calibri" panose="020F0502020204030204" pitchFamily="34" charset="0"/>
              </a:rPr>
              <a:t>375 pb</a:t>
            </a:r>
            <a:r>
              <a:rPr lang="en-GB" baseline="30000" dirty="0">
                <a:solidFill>
                  <a:prstClr val="black"/>
                </a:solidFill>
                <a:latin typeface="Calibri" panose="020F0502020204030204" pitchFamily="34" charset="0"/>
              </a:rPr>
              <a:t>-1</a:t>
            </a:r>
            <a:r>
              <a:rPr lang="en-GB" dirty="0">
                <a:solidFill>
                  <a:prstClr val="black"/>
                </a:solidFill>
                <a:latin typeface="Calibri" panose="020F0502020204030204" pitchFamily="34" charset="0"/>
              </a:rPr>
              <a:t>  </a:t>
            </a:r>
            <a:r>
              <a:rPr lang="en-GB" dirty="0">
                <a:solidFill>
                  <a:srgbClr val="0A0D0E"/>
                </a:solidFill>
                <a:latin typeface="Calibri" panose="020F0502020204030204" pitchFamily="34" charset="0"/>
              </a:rPr>
              <a:t>integrated luminosity;</a:t>
            </a:r>
          </a:p>
        </p:txBody>
      </p:sp>
      <p:sp>
        <p:nvSpPr>
          <p:cNvPr id="5" name="object 4">
            <a:extLst>
              <a:ext uri="{FF2B5EF4-FFF2-40B4-BE49-F238E27FC236}">
                <a16:creationId xmlns:a16="http://schemas.microsoft.com/office/drawing/2014/main" id="{B44033DA-912D-C68C-C3B4-E508F1CBF46A}"/>
              </a:ext>
            </a:extLst>
          </p:cNvPr>
          <p:cNvSpPr txBox="1"/>
          <p:nvPr/>
        </p:nvSpPr>
        <p:spPr>
          <a:xfrm>
            <a:off x="1" y="857251"/>
            <a:ext cx="9144000" cy="399629"/>
          </a:xfrm>
          <a:prstGeom prst="rect">
            <a:avLst/>
          </a:prstGeom>
        </p:spPr>
        <p:txBody>
          <a:bodyPr vert="horz" wrap="square" lIns="0" tIns="7144" rIns="0" bIns="0" rtlCol="0">
            <a:spAutoFit/>
          </a:bodyPr>
          <a:lstStyle/>
          <a:p>
            <a:pPr marL="7144" marR="2858" indent="-357" algn="ctr" defTabSz="685800">
              <a:spcBef>
                <a:spcPts val="56"/>
              </a:spcBef>
            </a:pPr>
            <a:r>
              <a:rPr lang="en-GB" sz="2550" b="1" spc="-3" dirty="0">
                <a:solidFill>
                  <a:srgbClr val="FF901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Kaonic Deuterium Measurement - Timeline</a:t>
            </a:r>
            <a:endParaRPr lang="en-GB" sz="2550" b="1" spc="-3" dirty="0">
              <a:solidFill>
                <a:srgbClr val="FF901C"/>
              </a:solidFill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Forma a L 13">
            <a:extLst>
              <a:ext uri="{FF2B5EF4-FFF2-40B4-BE49-F238E27FC236}">
                <a16:creationId xmlns:a16="http://schemas.microsoft.com/office/drawing/2014/main" id="{5412CE3F-59AA-2AE0-1AC0-0E3706694AE3}"/>
              </a:ext>
            </a:extLst>
          </p:cNvPr>
          <p:cNvSpPr/>
          <p:nvPr/>
        </p:nvSpPr>
        <p:spPr>
          <a:xfrm rot="5400000">
            <a:off x="3507683" y="3048925"/>
            <a:ext cx="837967" cy="1033916"/>
          </a:xfrm>
          <a:prstGeom prst="corner">
            <a:avLst>
              <a:gd name="adj1" fmla="val 16120"/>
              <a:gd name="adj2" fmla="val 16110"/>
            </a:avLst>
          </a:prstGeom>
          <a:gradFill flip="none" rotWithShape="1">
            <a:gsLst>
              <a:gs pos="100000">
                <a:srgbClr val="FFA109"/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1">
            <a:scrgbClr r="0" g="0" b="0"/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defTabSz="685800"/>
            <a:endParaRPr lang="en-GB" sz="1350">
              <a:solidFill>
                <a:prstClr val="white"/>
              </a:solidFill>
              <a:latin typeface="Aptos" panose="02110004020202020204"/>
            </a:endParaRPr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D3EF1BB1-FCB5-810A-4519-833D05D93F3E}"/>
              </a:ext>
            </a:extLst>
          </p:cNvPr>
          <p:cNvSpPr/>
          <p:nvPr/>
        </p:nvSpPr>
        <p:spPr>
          <a:xfrm>
            <a:off x="4749041" y="2980397"/>
            <a:ext cx="1117706" cy="1103442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defTabSz="685800"/>
            <a:endParaRPr lang="en-GB" sz="135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ptos" panose="02110004020202020204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8A3D3A64-C9D3-FAA5-6AB4-AC50AF8A70A5}"/>
              </a:ext>
            </a:extLst>
          </p:cNvPr>
          <p:cNvSpPr txBox="1"/>
          <p:nvPr/>
        </p:nvSpPr>
        <p:spPr>
          <a:xfrm>
            <a:off x="3517741" y="3233389"/>
            <a:ext cx="1217633" cy="110344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1435" tIns="51435" rIns="51435" bIns="51435" numCol="1" spcCol="1270" anchor="t" anchorCtr="0">
            <a:noAutofit/>
          </a:bodyPr>
          <a:lstStyle/>
          <a:p>
            <a:pPr defTabSz="600075">
              <a:spcBef>
                <a:spcPct val="0"/>
              </a:spcBef>
              <a:spcAft>
                <a:spcPct val="35000"/>
              </a:spcAft>
            </a:pPr>
            <a:r>
              <a:rPr lang="en-US" sz="1350" b="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Winter stop</a:t>
            </a:r>
          </a:p>
          <a:p>
            <a:pPr defTabSz="600075">
              <a:spcBef>
                <a:spcPct val="0"/>
              </a:spcBef>
              <a:spcAft>
                <a:spcPct val="35000"/>
              </a:spcAft>
            </a:pPr>
            <a:r>
              <a:rPr lang="en-US" sz="135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Ordinary maintenance of the setup</a:t>
            </a:r>
            <a:endParaRPr lang="en-GB" sz="135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ptos" panose="02110004020202020204"/>
            </a:endParaRPr>
          </a:p>
          <a:p>
            <a:pPr defTabSz="600075">
              <a:spcBef>
                <a:spcPct val="0"/>
              </a:spcBef>
              <a:spcAft>
                <a:spcPct val="35000"/>
              </a:spcAft>
            </a:pPr>
            <a:br>
              <a:rPr lang="en-US" sz="1350" b="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sz="135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Triangolo 17">
            <a:extLst>
              <a:ext uri="{FF2B5EF4-FFF2-40B4-BE49-F238E27FC236}">
                <a16:creationId xmlns:a16="http://schemas.microsoft.com/office/drawing/2014/main" id="{3CD95A95-9E78-C019-A1C6-4B49ACC62F2D}"/>
              </a:ext>
            </a:extLst>
          </p:cNvPr>
          <p:cNvSpPr/>
          <p:nvPr/>
        </p:nvSpPr>
        <p:spPr>
          <a:xfrm>
            <a:off x="4227011" y="2847884"/>
            <a:ext cx="237515" cy="237515"/>
          </a:xfrm>
          <a:prstGeom prst="triangle">
            <a:avLst>
              <a:gd name="adj" fmla="val 100000"/>
            </a:avLst>
          </a:prstGeom>
          <a:gradFill flip="none" rotWithShape="1">
            <a:gsLst>
              <a:gs pos="100000">
                <a:srgbClr val="FFA109"/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1">
            <a:scrgbClr r="0" g="0" b="0"/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defTabSz="685800"/>
            <a:endParaRPr lang="en-GB" sz="1350">
              <a:solidFill>
                <a:prstClr val="white"/>
              </a:solidFill>
              <a:latin typeface="Aptos" panose="02110004020202020204"/>
            </a:endParaRP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67C4BB79-19E3-38AA-319E-A6F830E59647}"/>
              </a:ext>
            </a:extLst>
          </p:cNvPr>
          <p:cNvSpPr txBox="1"/>
          <p:nvPr/>
        </p:nvSpPr>
        <p:spPr>
          <a:xfrm>
            <a:off x="4733759" y="2802781"/>
            <a:ext cx="1391276" cy="107455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1435" tIns="51435" rIns="51435" bIns="51435" numCol="1" spcCol="1270" anchor="t" anchorCtr="0">
            <a:noAutofit/>
          </a:bodyPr>
          <a:lstStyle/>
          <a:p>
            <a:pPr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35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</a:t>
            </a:r>
            <a:r>
              <a:rPr lang="en-US" sz="1350" b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aonic</a:t>
            </a:r>
            <a:r>
              <a:rPr lang="en-US" sz="135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deuterium Run3</a:t>
            </a:r>
          </a:p>
          <a:p>
            <a:pPr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350" dirty="0" err="1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HPGe</a:t>
            </a:r>
            <a:r>
              <a:rPr lang="en-US" sz="135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US" sz="1350" dirty="0" err="1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CdZnTe</a:t>
            </a:r>
            <a:r>
              <a:rPr lang="en-US" sz="135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data taking</a:t>
            </a:r>
          </a:p>
        </p:txBody>
      </p:sp>
      <p:sp>
        <p:nvSpPr>
          <p:cNvPr id="23" name="Triangolo 22">
            <a:extLst>
              <a:ext uri="{FF2B5EF4-FFF2-40B4-BE49-F238E27FC236}">
                <a16:creationId xmlns:a16="http://schemas.microsoft.com/office/drawing/2014/main" id="{7ECCF8D1-123E-3A1E-6C2A-589B693738D3}"/>
              </a:ext>
            </a:extLst>
          </p:cNvPr>
          <p:cNvSpPr/>
          <p:nvPr/>
        </p:nvSpPr>
        <p:spPr>
          <a:xfrm>
            <a:off x="5753839" y="2391296"/>
            <a:ext cx="237515" cy="237515"/>
          </a:xfrm>
          <a:prstGeom prst="triangle">
            <a:avLst>
              <a:gd name="adj" fmla="val 100000"/>
            </a:avLst>
          </a:prstGeom>
          <a:gradFill flip="none" rotWithShape="1">
            <a:gsLst>
              <a:gs pos="100000">
                <a:srgbClr val="FFA109"/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1">
            <a:scrgbClr r="0" g="0" b="0"/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defTabSz="685800"/>
            <a:endParaRPr lang="en-GB" sz="1350" dirty="0">
              <a:solidFill>
                <a:prstClr val="white"/>
              </a:solidFill>
              <a:latin typeface="Aptos" panose="02110004020202020204"/>
            </a:endParaRP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79DACFCE-989A-B1CD-061A-FD636ACE6EC3}"/>
              </a:ext>
            </a:extLst>
          </p:cNvPr>
          <p:cNvSpPr txBox="1"/>
          <p:nvPr/>
        </p:nvSpPr>
        <p:spPr>
          <a:xfrm>
            <a:off x="699158" y="3990631"/>
            <a:ext cx="1098395" cy="118116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1435" tIns="51435" rIns="51435" bIns="51435" numCol="1" spcCol="1270" anchor="t" anchorCtr="0">
            <a:noAutofit/>
          </a:bodyPr>
          <a:lstStyle/>
          <a:p>
            <a:pPr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350" b="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Annual meeting</a:t>
            </a:r>
            <a:br>
              <a:rPr lang="en-US" sz="135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en-US" sz="1350" b="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it-IT" sz="135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ptos" panose="02110004020202020204"/>
            </a:endParaRPr>
          </a:p>
        </p:txBody>
      </p:sp>
      <p:sp>
        <p:nvSpPr>
          <p:cNvPr id="28" name="Forma a L 27">
            <a:extLst>
              <a:ext uri="{FF2B5EF4-FFF2-40B4-BE49-F238E27FC236}">
                <a16:creationId xmlns:a16="http://schemas.microsoft.com/office/drawing/2014/main" id="{3E5365DD-BEB6-BBC0-BA1D-DFC9248E7941}"/>
              </a:ext>
            </a:extLst>
          </p:cNvPr>
          <p:cNvSpPr/>
          <p:nvPr/>
        </p:nvSpPr>
        <p:spPr>
          <a:xfrm rot="5400000">
            <a:off x="2111180" y="3233958"/>
            <a:ext cx="907143" cy="1394358"/>
          </a:xfrm>
          <a:prstGeom prst="corner">
            <a:avLst>
              <a:gd name="adj1" fmla="val 16120"/>
              <a:gd name="adj2" fmla="val 16110"/>
            </a:avLst>
          </a:prstGeom>
          <a:gradFill flip="none" rotWithShape="1">
            <a:gsLst>
              <a:gs pos="100000">
                <a:srgbClr val="FFA109"/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1">
            <a:scrgbClr r="0" g="0" b="0"/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defTabSz="685800"/>
            <a:endParaRPr lang="en-GB" sz="1350">
              <a:solidFill>
                <a:prstClr val="white"/>
              </a:solidFill>
              <a:latin typeface="Aptos" panose="02110004020202020204"/>
            </a:endParaRPr>
          </a:p>
        </p:txBody>
      </p:sp>
      <p:sp>
        <p:nvSpPr>
          <p:cNvPr id="30" name="Rettangolo 29">
            <a:extLst>
              <a:ext uri="{FF2B5EF4-FFF2-40B4-BE49-F238E27FC236}">
                <a16:creationId xmlns:a16="http://schemas.microsoft.com/office/drawing/2014/main" id="{B1591AF4-828C-F8F2-E746-587BD7B63250}"/>
              </a:ext>
            </a:extLst>
          </p:cNvPr>
          <p:cNvSpPr/>
          <p:nvPr/>
        </p:nvSpPr>
        <p:spPr>
          <a:xfrm>
            <a:off x="3173354" y="3316762"/>
            <a:ext cx="1258835" cy="1103442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defTabSz="685800"/>
            <a:endParaRPr lang="en-GB" sz="135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ptos" panose="02110004020202020204"/>
            </a:endParaRPr>
          </a:p>
        </p:txBody>
      </p:sp>
      <p:sp>
        <p:nvSpPr>
          <p:cNvPr id="32" name="Triangolo 31">
            <a:extLst>
              <a:ext uri="{FF2B5EF4-FFF2-40B4-BE49-F238E27FC236}">
                <a16:creationId xmlns:a16="http://schemas.microsoft.com/office/drawing/2014/main" id="{70E402A1-747C-475C-7CC5-6C7610D95473}"/>
              </a:ext>
            </a:extLst>
          </p:cNvPr>
          <p:cNvSpPr/>
          <p:nvPr/>
        </p:nvSpPr>
        <p:spPr>
          <a:xfrm>
            <a:off x="3040070" y="3161298"/>
            <a:ext cx="237515" cy="237515"/>
          </a:xfrm>
          <a:prstGeom prst="triangle">
            <a:avLst>
              <a:gd name="adj" fmla="val 100000"/>
            </a:avLst>
          </a:prstGeom>
          <a:gradFill flip="none" rotWithShape="1">
            <a:gsLst>
              <a:gs pos="100000">
                <a:srgbClr val="FFA109"/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1">
            <a:scrgbClr r="0" g="0" b="0"/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defTabSz="685800"/>
            <a:endParaRPr lang="en-GB" sz="1350">
              <a:solidFill>
                <a:prstClr val="white"/>
              </a:solidFill>
              <a:latin typeface="Aptos" panose="02110004020202020204"/>
            </a:endParaRPr>
          </a:p>
        </p:txBody>
      </p:sp>
      <p:sp>
        <p:nvSpPr>
          <p:cNvPr id="33" name="Forma a L 32">
            <a:extLst>
              <a:ext uri="{FF2B5EF4-FFF2-40B4-BE49-F238E27FC236}">
                <a16:creationId xmlns:a16="http://schemas.microsoft.com/office/drawing/2014/main" id="{F1305DBB-629C-0231-93F3-1CDF1823742B}"/>
              </a:ext>
            </a:extLst>
          </p:cNvPr>
          <p:cNvSpPr/>
          <p:nvPr/>
        </p:nvSpPr>
        <p:spPr>
          <a:xfrm rot="5400000">
            <a:off x="729750" y="3646774"/>
            <a:ext cx="837967" cy="1208685"/>
          </a:xfrm>
          <a:prstGeom prst="corner">
            <a:avLst>
              <a:gd name="adj1" fmla="val 16120"/>
              <a:gd name="adj2" fmla="val 16110"/>
            </a:avLst>
          </a:prstGeom>
          <a:gradFill flip="none" rotWithShape="1">
            <a:gsLst>
              <a:gs pos="100000">
                <a:srgbClr val="FFA109"/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1">
            <a:scrgbClr r="0" g="0" b="0"/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defTabSz="685800"/>
            <a:endParaRPr lang="en-GB" sz="1350" dirty="0">
              <a:solidFill>
                <a:prstClr val="white"/>
              </a:solidFill>
              <a:latin typeface="Aptos" panose="02110004020202020204"/>
            </a:endParaRPr>
          </a:p>
        </p:txBody>
      </p:sp>
      <p:grpSp>
        <p:nvGrpSpPr>
          <p:cNvPr id="34" name="Gruppo 33">
            <a:extLst>
              <a:ext uri="{FF2B5EF4-FFF2-40B4-BE49-F238E27FC236}">
                <a16:creationId xmlns:a16="http://schemas.microsoft.com/office/drawing/2014/main" id="{5C3F637D-8FE9-AFA8-36B7-704C73E90CFC}"/>
              </a:ext>
            </a:extLst>
          </p:cNvPr>
          <p:cNvGrpSpPr/>
          <p:nvPr/>
        </p:nvGrpSpPr>
        <p:grpSpPr>
          <a:xfrm>
            <a:off x="970501" y="3597535"/>
            <a:ext cx="2440106" cy="1340036"/>
            <a:chOff x="203068" y="1703613"/>
            <a:chExt cx="3253475" cy="1786715"/>
          </a:xfrm>
        </p:grpSpPr>
        <p:sp>
          <p:nvSpPr>
            <p:cNvPr id="35" name="Rettangolo 34">
              <a:extLst>
                <a:ext uri="{FF2B5EF4-FFF2-40B4-BE49-F238E27FC236}">
                  <a16:creationId xmlns:a16="http://schemas.microsoft.com/office/drawing/2014/main" id="{D67E2841-9592-9BA1-71D2-4888C86E5D94}"/>
                </a:ext>
              </a:extLst>
            </p:cNvPr>
            <p:cNvSpPr/>
            <p:nvPr/>
          </p:nvSpPr>
          <p:spPr>
            <a:xfrm>
              <a:off x="203068" y="2019072"/>
              <a:ext cx="2219342" cy="1471256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defTabSz="685800"/>
              <a:endParaRPr lang="en-GB" sz="135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ptos" panose="02110004020202020204"/>
              </a:endParaRPr>
            </a:p>
          </p:txBody>
        </p:sp>
        <p:sp>
          <p:nvSpPr>
            <p:cNvPr id="36" name="CasellaDiTesto 35">
              <a:extLst>
                <a:ext uri="{FF2B5EF4-FFF2-40B4-BE49-F238E27FC236}">
                  <a16:creationId xmlns:a16="http://schemas.microsoft.com/office/drawing/2014/main" id="{4377F083-1A73-5F77-7F43-ADF1AFB682E4}"/>
                </a:ext>
              </a:extLst>
            </p:cNvPr>
            <p:cNvSpPr txBox="1"/>
            <p:nvPr/>
          </p:nvSpPr>
          <p:spPr>
            <a:xfrm>
              <a:off x="1615343" y="1703613"/>
              <a:ext cx="1841200" cy="147125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1435" tIns="51435" rIns="51435" bIns="51435" numCol="1" spcCol="1270" anchor="t" anchorCtr="0">
              <a:noAutofit/>
            </a:bodyPr>
            <a:lstStyle/>
            <a:p>
              <a:pPr defTabSz="60007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35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</a:t>
              </a:r>
              <a:r>
                <a:rPr lang="en-US" sz="1350" b="1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aonic</a:t>
              </a:r>
              <a:r>
                <a:rPr lang="en-US" sz="135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deuterium Run2 </a:t>
              </a:r>
              <a:br>
                <a:rPr lang="en-US" sz="135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en-US" sz="1350" dirty="0" err="1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HPGe</a:t>
              </a:r>
              <a:r>
                <a:rPr lang="en-US" sz="135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and </a:t>
              </a:r>
              <a:r>
                <a:rPr lang="en-US" sz="1350" dirty="0" err="1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CdZnTe</a:t>
              </a:r>
              <a:r>
                <a:rPr lang="en-US" sz="135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data taking</a:t>
              </a:r>
            </a:p>
          </p:txBody>
        </p:sp>
      </p:grpSp>
      <p:sp>
        <p:nvSpPr>
          <p:cNvPr id="37" name="Triangolo 36">
            <a:extLst>
              <a:ext uri="{FF2B5EF4-FFF2-40B4-BE49-F238E27FC236}">
                <a16:creationId xmlns:a16="http://schemas.microsoft.com/office/drawing/2014/main" id="{6C4D1821-19CF-07D3-F0D7-DBC122058809}"/>
              </a:ext>
            </a:extLst>
          </p:cNvPr>
          <p:cNvSpPr/>
          <p:nvPr/>
        </p:nvSpPr>
        <p:spPr>
          <a:xfrm>
            <a:off x="1548854" y="3555110"/>
            <a:ext cx="237515" cy="237515"/>
          </a:xfrm>
          <a:prstGeom prst="triangle">
            <a:avLst>
              <a:gd name="adj" fmla="val 100000"/>
            </a:avLst>
          </a:prstGeom>
          <a:gradFill flip="none" rotWithShape="1">
            <a:gsLst>
              <a:gs pos="100000">
                <a:srgbClr val="FFA109"/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1">
            <a:scrgbClr r="0" g="0" b="0"/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defTabSz="685800"/>
            <a:endParaRPr lang="en-GB" sz="1350">
              <a:solidFill>
                <a:prstClr val="white"/>
              </a:solidFill>
              <a:latin typeface="Aptos" panose="02110004020202020204"/>
            </a:endParaRPr>
          </a:p>
        </p:txBody>
      </p:sp>
      <p:sp>
        <p:nvSpPr>
          <p:cNvPr id="38" name="Segnaposto numero diapositiva 3">
            <a:extLst>
              <a:ext uri="{FF2B5EF4-FFF2-40B4-BE49-F238E27FC236}">
                <a16:creationId xmlns:a16="http://schemas.microsoft.com/office/drawing/2014/main" id="{BEB6B845-9F0A-2303-1497-E468E59E3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11745" y="5552952"/>
            <a:ext cx="789381" cy="273844"/>
          </a:xfrm>
        </p:spPr>
        <p:txBody>
          <a:bodyPr/>
          <a:lstStyle/>
          <a:p>
            <a:pPr defTabSz="685800"/>
            <a:fld id="{D57F1E4F-1CFF-5643-939E-217C01CDF565}" type="slidenum">
              <a:rPr lang="en-US" sz="1050">
                <a:solidFill>
                  <a:prstClr val="black">
                    <a:tint val="82000"/>
                  </a:prstClr>
                </a:solidFill>
                <a:latin typeface="Aptos" panose="02110004020202020204"/>
              </a:rPr>
              <a:pPr defTabSz="685800"/>
              <a:t>38</a:t>
            </a:fld>
            <a:endParaRPr lang="en-US" sz="1050" dirty="0">
              <a:solidFill>
                <a:prstClr val="black">
                  <a:tint val="82000"/>
                </a:prstClr>
              </a:solidFill>
              <a:latin typeface="Aptos" panose="02110004020202020204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CFBEB51C-4571-D46C-A79A-CF17D36B86DD}"/>
              </a:ext>
            </a:extLst>
          </p:cNvPr>
          <p:cNvSpPr txBox="1"/>
          <p:nvPr/>
        </p:nvSpPr>
        <p:spPr>
          <a:xfrm>
            <a:off x="526801" y="3395824"/>
            <a:ext cx="1082482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/>
            <a:r>
              <a:rPr lang="en-US" sz="135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2023, Nov</a:t>
            </a:r>
            <a:endParaRPr lang="en-GB" sz="1350" dirty="0">
              <a:solidFill>
                <a:prstClr val="black"/>
              </a:solidFill>
              <a:latin typeface="Aptos" panose="02110004020202020204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11AC8850-C3F4-0AA7-58FE-699FB7713295}"/>
              </a:ext>
            </a:extLst>
          </p:cNvPr>
          <p:cNvSpPr txBox="1"/>
          <p:nvPr/>
        </p:nvSpPr>
        <p:spPr>
          <a:xfrm>
            <a:off x="1914228" y="3152001"/>
            <a:ext cx="1538636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/>
            <a:r>
              <a:rPr lang="en-US" sz="135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2023, Oct - Dec</a:t>
            </a:r>
            <a:endParaRPr lang="en-GB" sz="1350" dirty="0">
              <a:solidFill>
                <a:prstClr val="black"/>
              </a:solidFill>
              <a:latin typeface="Aptos" panose="02110004020202020204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E8614747-CE99-DE2A-BCDB-6D7191AE23CC}"/>
              </a:ext>
            </a:extLst>
          </p:cNvPr>
          <p:cNvSpPr txBox="1"/>
          <p:nvPr/>
        </p:nvSpPr>
        <p:spPr>
          <a:xfrm>
            <a:off x="3409707" y="2593722"/>
            <a:ext cx="863858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00075">
              <a:spcBef>
                <a:spcPct val="0"/>
              </a:spcBef>
              <a:spcAft>
                <a:spcPct val="35000"/>
              </a:spcAft>
            </a:pPr>
            <a:r>
              <a:rPr lang="en-US" sz="135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2023, Dec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AF2ED131-B861-8507-A2FB-C46D586D1818}"/>
              </a:ext>
            </a:extLst>
          </p:cNvPr>
          <p:cNvSpPr txBox="1"/>
          <p:nvPr/>
        </p:nvSpPr>
        <p:spPr>
          <a:xfrm>
            <a:off x="4426435" y="2360011"/>
            <a:ext cx="1641574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00075">
              <a:spcBef>
                <a:spcPct val="0"/>
              </a:spcBef>
              <a:spcAft>
                <a:spcPct val="35000"/>
              </a:spcAft>
            </a:pPr>
            <a:r>
              <a:rPr lang="en-US" sz="135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2024, Feb - April</a:t>
            </a:r>
          </a:p>
        </p:txBody>
      </p:sp>
      <p:sp>
        <p:nvSpPr>
          <p:cNvPr id="12" name="Forma a L 11">
            <a:extLst>
              <a:ext uri="{FF2B5EF4-FFF2-40B4-BE49-F238E27FC236}">
                <a16:creationId xmlns:a16="http://schemas.microsoft.com/office/drawing/2014/main" id="{88497C73-7F1E-635B-C7AB-CC4A7412FDC5}"/>
              </a:ext>
            </a:extLst>
          </p:cNvPr>
          <p:cNvSpPr/>
          <p:nvPr/>
        </p:nvSpPr>
        <p:spPr>
          <a:xfrm rot="5400000">
            <a:off x="6344409" y="2193359"/>
            <a:ext cx="837967" cy="1238336"/>
          </a:xfrm>
          <a:prstGeom prst="corner">
            <a:avLst>
              <a:gd name="adj1" fmla="val 16120"/>
              <a:gd name="adj2" fmla="val 16110"/>
            </a:avLst>
          </a:prstGeom>
          <a:gradFill flip="none" rotWithShape="1">
            <a:gsLst>
              <a:gs pos="100000">
                <a:srgbClr val="FFA109"/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1">
            <a:scrgbClr r="0" g="0" b="0"/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defTabSz="685800"/>
            <a:endParaRPr lang="en-GB" sz="1350">
              <a:solidFill>
                <a:prstClr val="white"/>
              </a:solidFill>
              <a:latin typeface="Aptos" panose="02110004020202020204"/>
            </a:endParaRPr>
          </a:p>
        </p:txBody>
      </p:sp>
      <p:sp>
        <p:nvSpPr>
          <p:cNvPr id="39" name="Forma a L 38">
            <a:extLst>
              <a:ext uri="{FF2B5EF4-FFF2-40B4-BE49-F238E27FC236}">
                <a16:creationId xmlns:a16="http://schemas.microsoft.com/office/drawing/2014/main" id="{7A931098-016B-D158-3C69-CC224098F9EA}"/>
              </a:ext>
            </a:extLst>
          </p:cNvPr>
          <p:cNvSpPr/>
          <p:nvPr/>
        </p:nvSpPr>
        <p:spPr>
          <a:xfrm rot="5400000">
            <a:off x="4895122" y="2414809"/>
            <a:ext cx="837967" cy="1409528"/>
          </a:xfrm>
          <a:prstGeom prst="corner">
            <a:avLst>
              <a:gd name="adj1" fmla="val 16120"/>
              <a:gd name="adj2" fmla="val 16110"/>
            </a:avLst>
          </a:prstGeom>
          <a:gradFill flip="none" rotWithShape="1">
            <a:gsLst>
              <a:gs pos="100000">
                <a:srgbClr val="FFA109"/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1">
            <a:scrgbClr r="0" g="0" b="0"/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defTabSz="685800"/>
            <a:endParaRPr lang="en-GB" sz="1350">
              <a:solidFill>
                <a:prstClr val="white"/>
              </a:solidFill>
              <a:latin typeface="Aptos" panose="02110004020202020204"/>
            </a:endParaRPr>
          </a:p>
        </p:txBody>
      </p:sp>
      <p:sp>
        <p:nvSpPr>
          <p:cNvPr id="45" name="Rettangolo 44">
            <a:extLst>
              <a:ext uri="{FF2B5EF4-FFF2-40B4-BE49-F238E27FC236}">
                <a16:creationId xmlns:a16="http://schemas.microsoft.com/office/drawing/2014/main" id="{979BBB36-B90B-2426-DD0F-1EB97E7857EF}"/>
              </a:ext>
            </a:extLst>
          </p:cNvPr>
          <p:cNvSpPr/>
          <p:nvPr/>
        </p:nvSpPr>
        <p:spPr>
          <a:xfrm>
            <a:off x="6349584" y="2535096"/>
            <a:ext cx="1391276" cy="1074554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defTabSz="685800"/>
            <a:endParaRPr lang="en-GB" sz="135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ptos" panose="02110004020202020204"/>
            </a:endParaRPr>
          </a:p>
        </p:txBody>
      </p:sp>
      <p:graphicFrame>
        <p:nvGraphicFramePr>
          <p:cNvPr id="48" name="Tabella 47">
            <a:extLst>
              <a:ext uri="{FF2B5EF4-FFF2-40B4-BE49-F238E27FC236}">
                <a16:creationId xmlns:a16="http://schemas.microsoft.com/office/drawing/2014/main" id="{CEFAAE5D-874E-69AB-B88F-4836C24A2796}"/>
              </a:ext>
            </a:extLst>
          </p:cNvPr>
          <p:cNvGraphicFramePr>
            <a:graphicFrameLocks noGrp="1"/>
          </p:cNvGraphicFramePr>
          <p:nvPr/>
        </p:nvGraphicFramePr>
        <p:xfrm>
          <a:off x="4432189" y="4112999"/>
          <a:ext cx="3536507" cy="1751067"/>
        </p:xfrm>
        <a:graphic>
          <a:graphicData uri="http://schemas.openxmlformats.org/drawingml/2006/table">
            <a:tbl>
              <a:tblPr firstRow="1" lastRow="1">
                <a:tableStyleId>{5C22544A-7EE6-4342-B048-85BDC9FD1C3A}</a:tableStyleId>
              </a:tblPr>
              <a:tblGrid>
                <a:gridCol w="906600">
                  <a:extLst>
                    <a:ext uri="{9D8B030D-6E8A-4147-A177-3AD203B41FA5}">
                      <a16:colId xmlns:a16="http://schemas.microsoft.com/office/drawing/2014/main" val="206458493"/>
                    </a:ext>
                  </a:extLst>
                </a:gridCol>
                <a:gridCol w="2629907">
                  <a:extLst>
                    <a:ext uri="{9D8B030D-6E8A-4147-A177-3AD203B41FA5}">
                      <a16:colId xmlns:a16="http://schemas.microsoft.com/office/drawing/2014/main" val="299426957"/>
                    </a:ext>
                  </a:extLst>
                </a:gridCol>
              </a:tblGrid>
              <a:tr h="686171">
                <a:tc>
                  <a:txBody>
                    <a:bodyPr/>
                    <a:lstStyle/>
                    <a:p>
                      <a:pPr algn="ctr" fontAlgn="b"/>
                      <a:r>
                        <a:rPr lang="it-GB" sz="17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it-GB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700" b="1" u="none" strike="noStrike" noProof="0" dirty="0">
                          <a:solidFill>
                            <a:srgbClr val="0028F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Luminosity delivered  </a:t>
                      </a:r>
                      <a:br>
                        <a:rPr lang="it-IT" sz="1700" b="1" u="none" strike="noStrike" dirty="0">
                          <a:solidFill>
                            <a:srgbClr val="0028F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it-IT" sz="1700" b="1" u="none" strike="noStrike" dirty="0">
                          <a:solidFill>
                            <a:srgbClr val="0028F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[pb</a:t>
                      </a:r>
                      <a:r>
                        <a:rPr lang="it-IT" sz="1700" b="1" u="none" strike="noStrike" baseline="30000" dirty="0">
                          <a:solidFill>
                            <a:srgbClr val="0028F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</a:t>
                      </a:r>
                      <a:r>
                        <a:rPr lang="it-IT" sz="1700" b="1" u="none" strike="noStrike" dirty="0">
                          <a:solidFill>
                            <a:srgbClr val="0028F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] </a:t>
                      </a:r>
                      <a:endParaRPr lang="it-IT" sz="1700" b="1" i="0" u="none" strike="noStrike" dirty="0">
                        <a:solidFill>
                          <a:srgbClr val="0028FF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4076024"/>
                  </a:ext>
                </a:extLst>
              </a:tr>
              <a:tr h="258604">
                <a:tc>
                  <a:txBody>
                    <a:bodyPr/>
                    <a:lstStyle/>
                    <a:p>
                      <a:pPr algn="ctr" fontAlgn="b"/>
                      <a:r>
                        <a:rPr lang="it-IT" sz="1700" b="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Run1</a:t>
                      </a:r>
                      <a:endParaRPr lang="it-IT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GB" sz="17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196</a:t>
                      </a:r>
                      <a:endParaRPr lang="it-GB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6762369"/>
                  </a:ext>
                </a:extLst>
              </a:tr>
              <a:tr h="258604">
                <a:tc>
                  <a:txBody>
                    <a:bodyPr/>
                    <a:lstStyle/>
                    <a:p>
                      <a:pPr algn="ctr" fontAlgn="b"/>
                      <a:r>
                        <a:rPr lang="it-IT" sz="1700" b="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Run2</a:t>
                      </a:r>
                      <a:endParaRPr lang="it-IT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GB" sz="17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344</a:t>
                      </a:r>
                      <a:endParaRPr lang="it-GB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3178075"/>
                  </a:ext>
                </a:extLst>
              </a:tr>
              <a:tr h="258604">
                <a:tc>
                  <a:txBody>
                    <a:bodyPr/>
                    <a:lstStyle/>
                    <a:p>
                      <a:pPr algn="ctr" fontAlgn="b"/>
                      <a:r>
                        <a:rPr lang="it-IT" sz="1700" b="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Run3</a:t>
                      </a:r>
                      <a:endParaRPr lang="it-IT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GB" sz="17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435</a:t>
                      </a:r>
                      <a:endParaRPr lang="it-GB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2817485"/>
                  </a:ext>
                </a:extLst>
              </a:tr>
              <a:tr h="258604">
                <a:tc>
                  <a:txBody>
                    <a:bodyPr/>
                    <a:lstStyle/>
                    <a:p>
                      <a:pPr algn="ctr" fontAlgn="b"/>
                      <a:r>
                        <a:rPr lang="it-IT" sz="1700" b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Total</a:t>
                      </a:r>
                      <a:endParaRPr lang="it-IT" sz="17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GB" sz="170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975</a:t>
                      </a:r>
                      <a:endParaRPr lang="it-GB" sz="17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9510575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3CF2B0A6-7ECE-1CC7-B276-247FE343E321}"/>
              </a:ext>
            </a:extLst>
          </p:cNvPr>
          <p:cNvSpPr txBox="1"/>
          <p:nvPr/>
        </p:nvSpPr>
        <p:spPr>
          <a:xfrm>
            <a:off x="109666" y="4719467"/>
            <a:ext cx="3840085" cy="1304203"/>
          </a:xfrm>
          <a:prstGeom prst="rect">
            <a:avLst/>
          </a:prstGeom>
          <a:solidFill>
            <a:srgbClr val="0028FF"/>
          </a:solidFill>
        </p:spPr>
        <p:txBody>
          <a:bodyPr wrap="square">
            <a:spAutoFit/>
          </a:bodyPr>
          <a:lstStyle/>
          <a:p>
            <a:pPr defTabSz="685800"/>
            <a:r>
              <a:rPr lang="en-GB" b="1" dirty="0">
                <a:solidFill>
                  <a:srgbClr val="FFFF00"/>
                </a:solidFill>
                <a:latin typeface="Aptos" panose="02110004020202020204"/>
              </a:rPr>
              <a:t>…with the aim of </a:t>
            </a:r>
            <a:r>
              <a:rPr lang="en-GB" b="1" u="sng" dirty="0">
                <a:solidFill>
                  <a:srgbClr val="FFFF00"/>
                </a:solidFill>
                <a:latin typeface="Aptos" panose="02110004020202020204"/>
              </a:rPr>
              <a:t>collecting 800-900 pb-1 in total –</a:t>
            </a:r>
            <a:r>
              <a:rPr lang="en-GB" b="1" dirty="0">
                <a:solidFill>
                  <a:srgbClr val="FFFF00"/>
                </a:solidFill>
                <a:latin typeface="Aptos" panose="02110004020202020204"/>
              </a:rPr>
              <a:t> </a:t>
            </a:r>
            <a:r>
              <a:rPr lang="en-GB" sz="2175" b="1" dirty="0">
                <a:solidFill>
                  <a:srgbClr val="FFFF00"/>
                </a:solidFill>
                <a:latin typeface="Aptos" panose="02110004020202020204"/>
              </a:rPr>
              <a:t>goal achieved!</a:t>
            </a:r>
          </a:p>
          <a:p>
            <a:pPr defTabSz="685800"/>
            <a:r>
              <a:rPr lang="en-GB" b="1" dirty="0">
                <a:solidFill>
                  <a:srgbClr val="FFFF00"/>
                </a:solidFill>
                <a:latin typeface="Aptos" panose="02110004020202020204"/>
              </a:rPr>
              <a:t>Thanks to </a:t>
            </a:r>
            <a:r>
              <a:rPr lang="en-GB" sz="1950" b="1" dirty="0">
                <a:solidFill>
                  <a:srgbClr val="FFFF00"/>
                </a:solidFill>
                <a:latin typeface="Aptos" panose="02110004020202020204"/>
              </a:rPr>
              <a:t>excellent DA</a:t>
            </a:r>
            <a:r>
              <a:rPr lang="en-GB" sz="1950" b="1" dirty="0">
                <a:solidFill>
                  <a:srgbClr val="FFFF00"/>
                </a:solidFill>
                <a:latin typeface="Symbol" panose="05050102010706020507" pitchFamily="18" charset="2"/>
              </a:rPr>
              <a:t>F</a:t>
            </a:r>
            <a:r>
              <a:rPr lang="en-GB" sz="1950" b="1" dirty="0">
                <a:solidFill>
                  <a:srgbClr val="FFFF00"/>
                </a:solidFill>
                <a:latin typeface="Aptos" panose="02110004020202020204"/>
              </a:rPr>
              <a:t>NE working conditions.</a:t>
            </a:r>
          </a:p>
        </p:txBody>
      </p:sp>
      <p:sp>
        <p:nvSpPr>
          <p:cNvPr id="2" name="CasellaDiTesto 21">
            <a:extLst>
              <a:ext uri="{FF2B5EF4-FFF2-40B4-BE49-F238E27FC236}">
                <a16:creationId xmlns:a16="http://schemas.microsoft.com/office/drawing/2014/main" id="{E4D2DAD3-4B36-5531-FCC2-4E19937D6694}"/>
              </a:ext>
            </a:extLst>
          </p:cNvPr>
          <p:cNvSpPr txBox="1"/>
          <p:nvPr/>
        </p:nvSpPr>
        <p:spPr>
          <a:xfrm>
            <a:off x="6265832" y="2624020"/>
            <a:ext cx="1391276" cy="107455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1435" tIns="51435" rIns="51435" bIns="51435" numCol="1" spcCol="1270" anchor="t" anchorCtr="0">
            <a:noAutofit/>
          </a:bodyPr>
          <a:lstStyle/>
          <a:p>
            <a:pPr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35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Kaonic deuterium Run4 – lower density</a:t>
            </a:r>
          </a:p>
          <a:p>
            <a:pPr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350" dirty="0" err="1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HPGe</a:t>
            </a:r>
            <a:r>
              <a:rPr lang="en-US" sz="135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US" sz="1350" dirty="0" err="1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CdZnTe</a:t>
            </a:r>
            <a:r>
              <a:rPr lang="en-US" sz="135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data taking</a:t>
            </a:r>
          </a:p>
        </p:txBody>
      </p:sp>
      <p:sp>
        <p:nvSpPr>
          <p:cNvPr id="3" name="CasellaDiTesto 8">
            <a:extLst>
              <a:ext uri="{FF2B5EF4-FFF2-40B4-BE49-F238E27FC236}">
                <a16:creationId xmlns:a16="http://schemas.microsoft.com/office/drawing/2014/main" id="{F4A57C57-68B4-2B79-AD34-B512D3C49C0C}"/>
              </a:ext>
            </a:extLst>
          </p:cNvPr>
          <p:cNvSpPr txBox="1"/>
          <p:nvPr/>
        </p:nvSpPr>
        <p:spPr>
          <a:xfrm>
            <a:off x="6092011" y="2140772"/>
            <a:ext cx="1641574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00075">
              <a:spcBef>
                <a:spcPct val="0"/>
              </a:spcBef>
              <a:spcAft>
                <a:spcPct val="35000"/>
              </a:spcAft>
            </a:pPr>
            <a:r>
              <a:rPr lang="en-US" sz="135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2024, May - ongoing</a:t>
            </a:r>
          </a:p>
        </p:txBody>
      </p:sp>
    </p:spTree>
    <p:extLst>
      <p:ext uri="{BB962C8B-B14F-4D97-AF65-F5344CB8AC3E}">
        <p14:creationId xmlns:p14="http://schemas.microsoft.com/office/powerpoint/2010/main" val="87227240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Immagine che contiene testo, diagramma, Diagramma, linea&#10;&#10;Descrizione generata automaticamente">
            <a:extLst>
              <a:ext uri="{FF2B5EF4-FFF2-40B4-BE49-F238E27FC236}">
                <a16:creationId xmlns:a16="http://schemas.microsoft.com/office/drawing/2014/main" id="{FF750F82-2669-26FB-4401-9E7247170D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167902"/>
            <a:ext cx="5603840" cy="3543396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6611401D-329E-22B2-361E-29350D28AFA8}"/>
              </a:ext>
            </a:extLst>
          </p:cNvPr>
          <p:cNvSpPr txBox="1"/>
          <p:nvPr/>
        </p:nvSpPr>
        <p:spPr>
          <a:xfrm>
            <a:off x="324193" y="1590821"/>
            <a:ext cx="518237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GB" sz="1650" dirty="0">
                <a:solidFill>
                  <a:prstClr val="black"/>
                </a:solidFill>
                <a:latin typeface="Calibri" panose="020F0502020204030204" pitchFamily="34" charset="0"/>
              </a:rPr>
              <a:t>Preliminary energy spectrum after asynchronous (electromagnetic) background rejection</a:t>
            </a:r>
            <a:endParaRPr lang="en-GB" sz="1650" dirty="0">
              <a:solidFill>
                <a:prstClr val="black"/>
              </a:solidFill>
              <a:latin typeface="Aptos" panose="02110004020202020204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CD079F3B-3331-1800-70BE-CC828958C822}"/>
              </a:ext>
            </a:extLst>
          </p:cNvPr>
          <p:cNvSpPr txBox="1"/>
          <p:nvPr/>
        </p:nvSpPr>
        <p:spPr>
          <a:xfrm>
            <a:off x="109332" y="991762"/>
            <a:ext cx="8955157" cy="399629"/>
          </a:xfrm>
          <a:prstGeom prst="rect">
            <a:avLst/>
          </a:prstGeom>
        </p:spPr>
        <p:txBody>
          <a:bodyPr vert="horz" wrap="square" lIns="0" tIns="7144" rIns="0" bIns="0" rtlCol="0">
            <a:spAutoFit/>
          </a:bodyPr>
          <a:lstStyle/>
          <a:p>
            <a:pPr marL="7144" marR="2858" indent="-357" algn="ctr" defTabSz="685800">
              <a:spcBef>
                <a:spcPts val="56"/>
              </a:spcBef>
            </a:pPr>
            <a:r>
              <a:rPr lang="en-GB" sz="2550" b="1" spc="-3" dirty="0">
                <a:solidFill>
                  <a:srgbClr val="FF901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Kaonic Deuterium Run1:</a:t>
            </a:r>
            <a:r>
              <a:rPr lang="en-GB" sz="2550" b="1" spc="-3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550" b="1" spc="-3" dirty="0">
                <a:solidFill>
                  <a:srgbClr val="FF911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analysis</a:t>
            </a:r>
            <a:endParaRPr lang="en-GB" sz="2550" b="1" spc="-3" dirty="0">
              <a:solidFill>
                <a:srgbClr val="FF911C"/>
              </a:solidFill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egnaposto numero diapositiva 3">
            <a:extLst>
              <a:ext uri="{FF2B5EF4-FFF2-40B4-BE49-F238E27FC236}">
                <a16:creationId xmlns:a16="http://schemas.microsoft.com/office/drawing/2014/main" id="{8430B85D-9878-06A1-DB94-67383422A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11745" y="5586570"/>
            <a:ext cx="789381" cy="273844"/>
          </a:xfrm>
        </p:spPr>
        <p:txBody>
          <a:bodyPr/>
          <a:lstStyle/>
          <a:p>
            <a:pPr defTabSz="685800"/>
            <a:fld id="{D57F1E4F-1CFF-5643-939E-217C01CDF565}" type="slidenum">
              <a:rPr lang="en-US" sz="1050">
                <a:solidFill>
                  <a:prstClr val="black">
                    <a:tint val="82000"/>
                  </a:prstClr>
                </a:solidFill>
                <a:latin typeface="Aptos" panose="02110004020202020204"/>
              </a:rPr>
              <a:pPr defTabSz="685800"/>
              <a:t>39</a:t>
            </a:fld>
            <a:endParaRPr lang="en-US" sz="1050" dirty="0">
              <a:solidFill>
                <a:prstClr val="black">
                  <a:tint val="82000"/>
                </a:prstClr>
              </a:solidFill>
              <a:latin typeface="Aptos" panose="02110004020202020204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29152D11-3A19-1FAA-D951-13814F83A567}"/>
              </a:ext>
            </a:extLst>
          </p:cNvPr>
          <p:cNvSpPr txBox="1"/>
          <p:nvPr/>
        </p:nvSpPr>
        <p:spPr>
          <a:xfrm>
            <a:off x="5603842" y="1645605"/>
            <a:ext cx="350444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endParaRPr lang="en-GB" sz="1650" dirty="0">
              <a:solidFill>
                <a:prstClr val="black"/>
              </a:solidFill>
              <a:latin typeface="Aptos" panose="02110004020202020204"/>
            </a:endParaRPr>
          </a:p>
          <a:p>
            <a:pPr marL="257175" indent="-257175" defTabSz="685800">
              <a:buFont typeface="Wingdings" pitchFamily="2" charset="2"/>
              <a:buChar char="ü"/>
            </a:pPr>
            <a:r>
              <a:rPr lang="en-GB" sz="1950" dirty="0">
                <a:solidFill>
                  <a:prstClr val="black"/>
                </a:solidFill>
                <a:latin typeface="Aptos" panose="02110004020202020204"/>
              </a:rPr>
              <a:t>Refined calibration</a:t>
            </a:r>
          </a:p>
          <a:p>
            <a:pPr marL="257175" indent="-257175" defTabSz="685800">
              <a:buFont typeface="Wingdings" pitchFamily="2" charset="2"/>
              <a:buChar char="ü"/>
            </a:pPr>
            <a:endParaRPr lang="en-GB" sz="1950" dirty="0">
              <a:solidFill>
                <a:prstClr val="black"/>
              </a:solidFill>
              <a:latin typeface="Aptos" panose="02110004020202020204"/>
            </a:endParaRPr>
          </a:p>
          <a:p>
            <a:pPr marL="257175" indent="-257175" defTabSz="685800">
              <a:buFont typeface="Wingdings" pitchFamily="2" charset="2"/>
              <a:buChar char="ü"/>
            </a:pPr>
            <a:r>
              <a:rPr lang="en-GB" sz="1950" dirty="0">
                <a:solidFill>
                  <a:prstClr val="black"/>
                </a:solidFill>
                <a:latin typeface="Aptos" panose="02110004020202020204"/>
              </a:rPr>
              <a:t>Analysis of all veto systems data</a:t>
            </a:r>
          </a:p>
          <a:p>
            <a:pPr marL="600075" lvl="1" indent="-257175" defTabSz="685800">
              <a:buFont typeface="Wingdings" pitchFamily="2" charset="2"/>
              <a:buChar char="Ø"/>
            </a:pPr>
            <a:r>
              <a:rPr lang="en-GB" sz="1950" dirty="0">
                <a:solidFill>
                  <a:prstClr val="black"/>
                </a:solidFill>
                <a:latin typeface="Aptos" panose="02110004020202020204"/>
              </a:rPr>
              <a:t>Veto-1 system</a:t>
            </a:r>
          </a:p>
          <a:p>
            <a:pPr marL="600075" lvl="1" indent="-257175" defTabSz="685800">
              <a:buFont typeface="Wingdings" pitchFamily="2" charset="2"/>
              <a:buChar char="Ø"/>
            </a:pPr>
            <a:r>
              <a:rPr lang="en-GB" sz="1950" dirty="0">
                <a:solidFill>
                  <a:prstClr val="black"/>
                </a:solidFill>
                <a:latin typeface="Aptos" panose="02110004020202020204"/>
              </a:rPr>
              <a:t>Veto-2 system</a:t>
            </a:r>
          </a:p>
          <a:p>
            <a:pPr marL="600075" lvl="1" indent="-257175" defTabSz="685800">
              <a:buFont typeface="Wingdings" pitchFamily="2" charset="2"/>
              <a:buChar char="Ø"/>
            </a:pPr>
            <a:r>
              <a:rPr lang="en-GB" sz="1950" dirty="0">
                <a:solidFill>
                  <a:prstClr val="black"/>
                </a:solidFill>
                <a:latin typeface="Aptos" panose="02110004020202020204"/>
              </a:rPr>
              <a:t>Charged kaon system</a:t>
            </a:r>
          </a:p>
          <a:p>
            <a:pPr marL="257175" indent="-257175" defTabSz="685800">
              <a:buFont typeface="Wingdings" pitchFamily="2" charset="2"/>
              <a:buChar char="ü"/>
            </a:pPr>
            <a:endParaRPr lang="en-GB" sz="1950" dirty="0">
              <a:solidFill>
                <a:prstClr val="black"/>
              </a:solidFill>
              <a:latin typeface="Aptos" panose="02110004020202020204"/>
            </a:endParaRPr>
          </a:p>
          <a:p>
            <a:pPr marL="257175" indent="-257175" defTabSz="685800">
              <a:buFont typeface="Wingdings" pitchFamily="2" charset="2"/>
              <a:buChar char="ü"/>
            </a:pPr>
            <a:r>
              <a:rPr lang="en-GB" sz="1950" dirty="0">
                <a:solidFill>
                  <a:prstClr val="black"/>
                </a:solidFill>
                <a:latin typeface="Aptos" panose="02110004020202020204"/>
              </a:rPr>
              <a:t>Hadronic background rejection</a:t>
            </a:r>
          </a:p>
          <a:p>
            <a:pPr marL="257175" indent="-257175" defTabSz="685800">
              <a:buFont typeface="Wingdings" pitchFamily="2" charset="2"/>
              <a:buChar char="ü"/>
            </a:pPr>
            <a:endParaRPr lang="en-GB" sz="1950" dirty="0">
              <a:solidFill>
                <a:prstClr val="black"/>
              </a:solidFill>
              <a:latin typeface="Aptos" panose="02110004020202020204"/>
            </a:endParaRPr>
          </a:p>
          <a:p>
            <a:pPr marL="257175" indent="-257175" defTabSz="685800">
              <a:buFont typeface="Wingdings" pitchFamily="2" charset="2"/>
              <a:buChar char="ü"/>
            </a:pPr>
            <a:r>
              <a:rPr lang="en-GB" sz="1950" dirty="0">
                <a:solidFill>
                  <a:prstClr val="black"/>
                </a:solidFill>
                <a:latin typeface="Aptos" panose="02110004020202020204"/>
              </a:rPr>
              <a:t>Preliminary fit of the energy spectrum</a:t>
            </a:r>
          </a:p>
        </p:txBody>
      </p:sp>
    </p:spTree>
    <p:extLst>
      <p:ext uri="{BB962C8B-B14F-4D97-AF65-F5344CB8AC3E}">
        <p14:creationId xmlns:p14="http://schemas.microsoft.com/office/powerpoint/2010/main" val="6741524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tree with purple flowers&#10;&#10;Description automatically generated with low confidence">
            <a:extLst>
              <a:ext uri="{FF2B5EF4-FFF2-40B4-BE49-F238E27FC236}">
                <a16:creationId xmlns:a16="http://schemas.microsoft.com/office/drawing/2014/main" id="{87F30037-4A42-93AD-3923-6E356840677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9143980" cy="68579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7332844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3">
            <a:extLst>
              <a:ext uri="{FF2B5EF4-FFF2-40B4-BE49-F238E27FC236}">
                <a16:creationId xmlns:a16="http://schemas.microsoft.com/office/drawing/2014/main" id="{D27D9654-52C7-213C-8C33-EFF7FFAF8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08992" y="5602596"/>
            <a:ext cx="789381" cy="273844"/>
          </a:xfrm>
        </p:spPr>
        <p:txBody>
          <a:bodyPr/>
          <a:lstStyle/>
          <a:p>
            <a:pPr defTabSz="685800"/>
            <a:fld id="{D57F1E4F-1CFF-5643-939E-217C01CDF565}" type="slidenum">
              <a:rPr lang="en-US" sz="1050">
                <a:solidFill>
                  <a:prstClr val="black">
                    <a:tint val="82000"/>
                  </a:prstClr>
                </a:solidFill>
                <a:latin typeface="Aptos" panose="02110004020202020204"/>
              </a:rPr>
              <a:pPr defTabSz="685800"/>
              <a:t>40</a:t>
            </a:fld>
            <a:endParaRPr lang="en-US" sz="1050" dirty="0">
              <a:solidFill>
                <a:prstClr val="black">
                  <a:tint val="82000"/>
                </a:prstClr>
              </a:solidFill>
              <a:latin typeface="Aptos" panose="02110004020202020204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C97C076-1A9D-AB4E-A22B-EAFC4692F532}"/>
              </a:ext>
            </a:extLst>
          </p:cNvPr>
          <p:cNvSpPr txBox="1"/>
          <p:nvPr/>
        </p:nvSpPr>
        <p:spPr>
          <a:xfrm>
            <a:off x="291703" y="1413985"/>
            <a:ext cx="5342360" cy="854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GB" sz="165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Veto-1 for synchronous background reduction: </a:t>
            </a:r>
            <a:br>
              <a:rPr lang="en-GB" sz="165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65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measure the arrival time of the charged particles emitted by</a:t>
            </a:r>
            <a:br>
              <a:rPr lang="en-GB" sz="165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65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kaon-nucleus absorption</a:t>
            </a:r>
          </a:p>
        </p:txBody>
      </p:sp>
      <p:grpSp>
        <p:nvGrpSpPr>
          <p:cNvPr id="4" name="Gruppo 3">
            <a:extLst>
              <a:ext uri="{FF2B5EF4-FFF2-40B4-BE49-F238E27FC236}">
                <a16:creationId xmlns:a16="http://schemas.microsoft.com/office/drawing/2014/main" id="{94BB8E4E-132F-CA44-1021-F7E150960CE4}"/>
              </a:ext>
            </a:extLst>
          </p:cNvPr>
          <p:cNvGrpSpPr/>
          <p:nvPr/>
        </p:nvGrpSpPr>
        <p:grpSpPr>
          <a:xfrm>
            <a:off x="291703" y="2338258"/>
            <a:ext cx="3746290" cy="2913160"/>
            <a:chOff x="644164" y="1274454"/>
            <a:chExt cx="4995053" cy="3884213"/>
          </a:xfrm>
        </p:grpSpPr>
        <p:pic>
          <p:nvPicPr>
            <p:cNvPr id="5" name="Immagine 4" descr="Immagine che contiene macchina, schermata, arma, Modellazione 3D&#10;&#10;Descrizione generata automaticamente">
              <a:extLst>
                <a:ext uri="{FF2B5EF4-FFF2-40B4-BE49-F238E27FC236}">
                  <a16:creationId xmlns:a16="http://schemas.microsoft.com/office/drawing/2014/main" id="{43D1D7C6-EC7A-5D30-7889-D659EACBA3A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4164" y="1274454"/>
              <a:ext cx="4995053" cy="3884213"/>
            </a:xfrm>
            <a:prstGeom prst="rect">
              <a:avLst/>
            </a:prstGeom>
          </p:spPr>
        </p:pic>
        <p:cxnSp>
          <p:nvCxnSpPr>
            <p:cNvPr id="6" name="Connettore 2 5">
              <a:extLst>
                <a:ext uri="{FF2B5EF4-FFF2-40B4-BE49-F238E27FC236}">
                  <a16:creationId xmlns:a16="http://schemas.microsoft.com/office/drawing/2014/main" id="{8FC9A5FF-DB3F-D988-7A75-C000285FE17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53712" y="3002035"/>
              <a:ext cx="0" cy="774891"/>
            </a:xfrm>
            <a:prstGeom prst="straightConnector1">
              <a:avLst/>
            </a:prstGeom>
            <a:ln w="19050">
              <a:prstDash val="sysDash"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" name="Connettore 2 6">
              <a:extLst>
                <a:ext uri="{FF2B5EF4-FFF2-40B4-BE49-F238E27FC236}">
                  <a16:creationId xmlns:a16="http://schemas.microsoft.com/office/drawing/2014/main" id="{1542FAC0-9E26-BE66-DA37-8BD49852A76F}"/>
                </a:ext>
              </a:extLst>
            </p:cNvPr>
            <p:cNvCxnSpPr>
              <a:cxnSpLocks/>
            </p:cNvCxnSpPr>
            <p:nvPr/>
          </p:nvCxnSpPr>
          <p:spPr>
            <a:xfrm>
              <a:off x="2950863" y="3776926"/>
              <a:ext cx="0" cy="945052"/>
            </a:xfrm>
            <a:prstGeom prst="straightConnector1">
              <a:avLst/>
            </a:prstGeom>
            <a:ln w="19050">
              <a:prstDash val="sysDash"/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8" name="CasellaDiTesto 7">
              <a:extLst>
                <a:ext uri="{FF2B5EF4-FFF2-40B4-BE49-F238E27FC236}">
                  <a16:creationId xmlns:a16="http://schemas.microsoft.com/office/drawing/2014/main" id="{07BBD5A9-7F05-1ED7-CC5D-FAE891B0F8BC}"/>
                </a:ext>
              </a:extLst>
            </p:cNvPr>
            <p:cNvSpPr txBox="1"/>
            <p:nvPr/>
          </p:nvSpPr>
          <p:spPr>
            <a:xfrm>
              <a:off x="2908315" y="2998173"/>
              <a:ext cx="446960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/>
              <a:r>
                <a:rPr lang="en-GB" sz="1350" dirty="0">
                  <a:solidFill>
                    <a:srgbClr val="FC901C"/>
                  </a:solidFill>
                  <a:latin typeface="Aptos" panose="02110004020202020204"/>
                </a:rPr>
                <a:t>K-</a:t>
              </a:r>
            </a:p>
          </p:txBody>
        </p:sp>
        <p:sp>
          <p:nvSpPr>
            <p:cNvPr id="9" name="CasellaDiTesto 8">
              <a:extLst>
                <a:ext uri="{FF2B5EF4-FFF2-40B4-BE49-F238E27FC236}">
                  <a16:creationId xmlns:a16="http://schemas.microsoft.com/office/drawing/2014/main" id="{11904B92-8025-98A7-658A-BB2AC3CA41F4}"/>
                </a:ext>
              </a:extLst>
            </p:cNvPr>
            <p:cNvSpPr txBox="1"/>
            <p:nvPr/>
          </p:nvSpPr>
          <p:spPr>
            <a:xfrm>
              <a:off x="2530555" y="4675666"/>
              <a:ext cx="500565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/>
              <a:r>
                <a:rPr lang="en-GB" sz="1350" dirty="0">
                  <a:solidFill>
                    <a:srgbClr val="0F9ED5"/>
                  </a:solidFill>
                  <a:latin typeface="Aptos" panose="02110004020202020204"/>
                </a:rPr>
                <a:t>K+</a:t>
              </a:r>
            </a:p>
          </p:txBody>
        </p:sp>
        <p:cxnSp>
          <p:nvCxnSpPr>
            <p:cNvPr id="10" name="Connettore 2 9">
              <a:extLst>
                <a:ext uri="{FF2B5EF4-FFF2-40B4-BE49-F238E27FC236}">
                  <a16:creationId xmlns:a16="http://schemas.microsoft.com/office/drawing/2014/main" id="{00DF3C5A-0527-3D38-5621-B789053A24A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50863" y="2565346"/>
              <a:ext cx="1133186" cy="432827"/>
            </a:xfrm>
            <a:prstGeom prst="straightConnector1">
              <a:avLst/>
            </a:prstGeom>
            <a:ln w="15875">
              <a:solidFill>
                <a:srgbClr val="FF0000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ttore 2 10">
              <a:extLst>
                <a:ext uri="{FF2B5EF4-FFF2-40B4-BE49-F238E27FC236}">
                  <a16:creationId xmlns:a16="http://schemas.microsoft.com/office/drawing/2014/main" id="{5BF3B9ED-17E8-0430-323E-B0BFA0B08D4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216061" y="2377628"/>
              <a:ext cx="734801" cy="618614"/>
            </a:xfrm>
            <a:prstGeom prst="straightConnector1">
              <a:avLst/>
            </a:prstGeom>
            <a:ln w="15875">
              <a:solidFill>
                <a:srgbClr val="FF0000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CasellaDiTesto 11">
                  <a:extLst>
                    <a:ext uri="{FF2B5EF4-FFF2-40B4-BE49-F238E27FC236}">
                      <a16:creationId xmlns:a16="http://schemas.microsoft.com/office/drawing/2014/main" id="{D463D9FA-2BFB-DEDF-FF6C-B9A7A7F60310}"/>
                    </a:ext>
                  </a:extLst>
                </p:cNvPr>
                <p:cNvSpPr txBox="1"/>
                <p:nvPr/>
              </p:nvSpPr>
              <p:spPr>
                <a:xfrm>
                  <a:off x="3894670" y="2502269"/>
                  <a:ext cx="434991" cy="40010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68580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135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oMath>
                    </m:oMathPara>
                  </a14:m>
                  <a:endParaRPr lang="en-GB" sz="1350" dirty="0">
                    <a:solidFill>
                      <a:srgbClr val="FF0000"/>
                    </a:solidFill>
                    <a:latin typeface="Aptos" panose="02110004020202020204"/>
                  </a:endParaRPr>
                </a:p>
              </p:txBody>
            </p:sp>
          </mc:Choice>
          <mc:Fallback xmlns="">
            <p:sp>
              <p:nvSpPr>
                <p:cNvPr id="12" name="CasellaDiTesto 11">
                  <a:extLst>
                    <a:ext uri="{FF2B5EF4-FFF2-40B4-BE49-F238E27FC236}">
                      <a16:creationId xmlns:a16="http://schemas.microsoft.com/office/drawing/2014/main" id="{D463D9FA-2BFB-DEDF-FF6C-B9A7A7F6031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94670" y="2502269"/>
                  <a:ext cx="434991" cy="400109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CasellaDiTesto 12">
                  <a:extLst>
                    <a:ext uri="{FF2B5EF4-FFF2-40B4-BE49-F238E27FC236}">
                      <a16:creationId xmlns:a16="http://schemas.microsoft.com/office/drawing/2014/main" id="{FB85EF76-82D5-E8BA-1E7F-ED6E349F0C7E}"/>
                    </a:ext>
                  </a:extLst>
                </p:cNvPr>
                <p:cNvSpPr txBox="1"/>
                <p:nvPr/>
              </p:nvSpPr>
              <p:spPr>
                <a:xfrm>
                  <a:off x="2026681" y="2337331"/>
                  <a:ext cx="434991" cy="40010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68580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135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oMath>
                    </m:oMathPara>
                  </a14:m>
                  <a:endParaRPr lang="en-GB" sz="1350" dirty="0">
                    <a:solidFill>
                      <a:srgbClr val="FF0000"/>
                    </a:solidFill>
                    <a:latin typeface="Aptos" panose="02110004020202020204"/>
                  </a:endParaRPr>
                </a:p>
              </p:txBody>
            </p:sp>
          </mc:Choice>
          <mc:Fallback xmlns="">
            <p:sp>
              <p:nvSpPr>
                <p:cNvPr id="13" name="CasellaDiTesto 12">
                  <a:extLst>
                    <a:ext uri="{FF2B5EF4-FFF2-40B4-BE49-F238E27FC236}">
                      <a16:creationId xmlns:a16="http://schemas.microsoft.com/office/drawing/2014/main" id="{FB85EF76-82D5-E8BA-1E7F-ED6E349F0C7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26681" y="2337331"/>
                  <a:ext cx="434991" cy="400109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4" name="Immagine 13">
            <a:extLst>
              <a:ext uri="{FF2B5EF4-FFF2-40B4-BE49-F238E27FC236}">
                <a16:creationId xmlns:a16="http://schemas.microsoft.com/office/drawing/2014/main" id="{68C18585-135B-68BB-3112-D68AB0A78A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53225" y="3072160"/>
            <a:ext cx="3864051" cy="2667359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D9A7E629-85D3-B3F5-647C-0BB189998E9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67980" y="1414047"/>
            <a:ext cx="3159705" cy="142335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6" name="object 4">
            <a:extLst>
              <a:ext uri="{FF2B5EF4-FFF2-40B4-BE49-F238E27FC236}">
                <a16:creationId xmlns:a16="http://schemas.microsoft.com/office/drawing/2014/main" id="{C9CBA4BC-22D7-F1B9-6C29-CF5152DB32CD}"/>
              </a:ext>
            </a:extLst>
          </p:cNvPr>
          <p:cNvSpPr txBox="1"/>
          <p:nvPr/>
        </p:nvSpPr>
        <p:spPr>
          <a:xfrm>
            <a:off x="1143000" y="918670"/>
            <a:ext cx="6858000" cy="399629"/>
          </a:xfrm>
          <a:prstGeom prst="rect">
            <a:avLst/>
          </a:prstGeom>
        </p:spPr>
        <p:txBody>
          <a:bodyPr vert="horz" wrap="square" lIns="0" tIns="7144" rIns="0" bIns="0" rtlCol="0">
            <a:spAutoFit/>
          </a:bodyPr>
          <a:lstStyle/>
          <a:p>
            <a:pPr marL="7144" marR="2858" indent="-357" defTabSz="685800">
              <a:spcBef>
                <a:spcPts val="56"/>
              </a:spcBef>
            </a:pPr>
            <a:r>
              <a:rPr lang="en-GB" sz="2550" b="1" spc="-3" dirty="0">
                <a:solidFill>
                  <a:srgbClr val="FF901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Kaonic Deuterium Run1: </a:t>
            </a:r>
            <a:r>
              <a:rPr lang="en-GB" sz="2550" b="1" spc="-3" dirty="0">
                <a:solidFill>
                  <a:srgbClr val="FF911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veto-1 system analysis </a:t>
            </a:r>
            <a:endParaRPr lang="en-GB" sz="2550" b="1" spc="-3" dirty="0">
              <a:solidFill>
                <a:srgbClr val="FF911C"/>
              </a:solidFill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71BDA3E0-136B-9FAF-4EFB-1AFABB506D43}"/>
              </a:ext>
            </a:extLst>
          </p:cNvPr>
          <p:cNvSpPr txBox="1"/>
          <p:nvPr/>
        </p:nvSpPr>
        <p:spPr>
          <a:xfrm>
            <a:off x="362876" y="5322202"/>
            <a:ext cx="360394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GB" sz="1350" dirty="0">
                <a:solidFill>
                  <a:prstClr val="black"/>
                </a:solidFill>
                <a:latin typeface="Aptos" panose="02110004020202020204"/>
              </a:rPr>
              <a:t>Veto-1: 14 plastic scintillators placed around and below the vacuum chamber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5B3E256A-2AD5-2243-6D11-4476FE48D749}"/>
              </a:ext>
            </a:extLst>
          </p:cNvPr>
          <p:cNvSpPr txBox="1"/>
          <p:nvPr/>
        </p:nvSpPr>
        <p:spPr>
          <a:xfrm>
            <a:off x="383789" y="2922119"/>
            <a:ext cx="85271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1500" dirty="0">
                <a:solidFill>
                  <a:prstClr val="black"/>
                </a:solidFill>
                <a:highlight>
                  <a:srgbClr val="FFFF00"/>
                </a:highlight>
                <a:latin typeface="Aptos" panose="02110004020202020204"/>
              </a:rPr>
              <a:t>Veto-1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E4B8F657-1629-035C-96E1-7C09E9745046}"/>
              </a:ext>
            </a:extLst>
          </p:cNvPr>
          <p:cNvSpPr txBox="1"/>
          <p:nvPr/>
        </p:nvSpPr>
        <p:spPr>
          <a:xfrm>
            <a:off x="555140" y="4540634"/>
            <a:ext cx="85271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1500" dirty="0">
                <a:solidFill>
                  <a:prstClr val="black"/>
                </a:solidFill>
                <a:highlight>
                  <a:srgbClr val="FFFF00"/>
                </a:highlight>
                <a:latin typeface="Aptos" panose="02110004020202020204"/>
              </a:rPr>
              <a:t>Veto-1</a:t>
            </a:r>
          </a:p>
        </p:txBody>
      </p:sp>
      <p:cxnSp>
        <p:nvCxnSpPr>
          <p:cNvPr id="21" name="Connettore 2 20">
            <a:extLst>
              <a:ext uri="{FF2B5EF4-FFF2-40B4-BE49-F238E27FC236}">
                <a16:creationId xmlns:a16="http://schemas.microsoft.com/office/drawing/2014/main" id="{E66039EB-19A4-E3CB-1019-B28C84C6A244}"/>
              </a:ext>
            </a:extLst>
          </p:cNvPr>
          <p:cNvCxnSpPr>
            <a:cxnSpLocks/>
          </p:cNvCxnSpPr>
          <p:nvPr/>
        </p:nvCxnSpPr>
        <p:spPr>
          <a:xfrm>
            <a:off x="973297" y="3055404"/>
            <a:ext cx="497328" cy="33754"/>
          </a:xfrm>
          <a:prstGeom prst="straightConnector1">
            <a:avLst/>
          </a:prstGeom>
          <a:ln w="31750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2 22">
            <a:extLst>
              <a:ext uri="{FF2B5EF4-FFF2-40B4-BE49-F238E27FC236}">
                <a16:creationId xmlns:a16="http://schemas.microsoft.com/office/drawing/2014/main" id="{C10DE861-048A-4D9E-47F7-5CEA9908CEBA}"/>
              </a:ext>
            </a:extLst>
          </p:cNvPr>
          <p:cNvCxnSpPr>
            <a:cxnSpLocks/>
          </p:cNvCxnSpPr>
          <p:nvPr/>
        </p:nvCxnSpPr>
        <p:spPr>
          <a:xfrm flipV="1">
            <a:off x="860703" y="3987076"/>
            <a:ext cx="783869" cy="641376"/>
          </a:xfrm>
          <a:prstGeom prst="straightConnector1">
            <a:avLst/>
          </a:prstGeom>
          <a:ln w="31750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2 25">
            <a:extLst>
              <a:ext uri="{FF2B5EF4-FFF2-40B4-BE49-F238E27FC236}">
                <a16:creationId xmlns:a16="http://schemas.microsoft.com/office/drawing/2014/main" id="{E7A6153D-FE0C-9052-1365-C654CF9787B5}"/>
              </a:ext>
            </a:extLst>
          </p:cNvPr>
          <p:cNvCxnSpPr>
            <a:cxnSpLocks/>
          </p:cNvCxnSpPr>
          <p:nvPr/>
        </p:nvCxnSpPr>
        <p:spPr>
          <a:xfrm flipV="1">
            <a:off x="898954" y="4220139"/>
            <a:ext cx="1281718" cy="365217"/>
          </a:xfrm>
          <a:prstGeom prst="straightConnector1">
            <a:avLst/>
          </a:prstGeom>
          <a:ln w="31750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Connettore 2 33">
            <a:extLst>
              <a:ext uri="{FF2B5EF4-FFF2-40B4-BE49-F238E27FC236}">
                <a16:creationId xmlns:a16="http://schemas.microsoft.com/office/drawing/2014/main" id="{A9904157-14E9-EBB0-CB64-A24FA03816BC}"/>
              </a:ext>
            </a:extLst>
          </p:cNvPr>
          <p:cNvCxnSpPr>
            <a:cxnSpLocks/>
            <a:stCxn id="35" idx="1"/>
          </p:cNvCxnSpPr>
          <p:nvPr/>
        </p:nvCxnSpPr>
        <p:spPr>
          <a:xfrm flipH="1">
            <a:off x="6711043" y="4102650"/>
            <a:ext cx="443142" cy="2308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755E521A-CEDE-AB09-BECF-62CFEB72777F}"/>
              </a:ext>
            </a:extLst>
          </p:cNvPr>
          <p:cNvSpPr txBox="1"/>
          <p:nvPr/>
        </p:nvSpPr>
        <p:spPr>
          <a:xfrm>
            <a:off x="7154185" y="3848735"/>
            <a:ext cx="125585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1350" dirty="0">
                <a:solidFill>
                  <a:prstClr val="black"/>
                </a:solidFill>
                <a:latin typeface="Aptos" panose="02110004020202020204"/>
              </a:rPr>
              <a:t>Signal from gas target</a:t>
            </a:r>
          </a:p>
        </p:txBody>
      </p:sp>
    </p:spTree>
    <p:extLst>
      <p:ext uri="{BB962C8B-B14F-4D97-AF65-F5344CB8AC3E}">
        <p14:creationId xmlns:p14="http://schemas.microsoft.com/office/powerpoint/2010/main" val="75760628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magine 19">
            <a:extLst>
              <a:ext uri="{FF2B5EF4-FFF2-40B4-BE49-F238E27FC236}">
                <a16:creationId xmlns:a16="http://schemas.microsoft.com/office/drawing/2014/main" id="{B8B8B5BD-ED8D-F059-9E6C-5D034E1B64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98575"/>
            <a:ext cx="6082878" cy="3209804"/>
          </a:xfrm>
          <a:prstGeom prst="rect">
            <a:avLst/>
          </a:prstGeom>
        </p:spPr>
      </p:pic>
      <p:sp>
        <p:nvSpPr>
          <p:cNvPr id="2" name="Segnaposto numero diapositiva 3">
            <a:extLst>
              <a:ext uri="{FF2B5EF4-FFF2-40B4-BE49-F238E27FC236}">
                <a16:creationId xmlns:a16="http://schemas.microsoft.com/office/drawing/2014/main" id="{EE10E94B-084F-A66D-441F-FDB957BD9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11745" y="5586570"/>
            <a:ext cx="789381" cy="273844"/>
          </a:xfrm>
        </p:spPr>
        <p:txBody>
          <a:bodyPr/>
          <a:lstStyle/>
          <a:p>
            <a:pPr defTabSz="685800"/>
            <a:fld id="{D57F1E4F-1CFF-5643-939E-217C01CDF565}" type="slidenum">
              <a:rPr lang="en-US" sz="1050">
                <a:solidFill>
                  <a:prstClr val="black">
                    <a:tint val="82000"/>
                  </a:prstClr>
                </a:solidFill>
                <a:latin typeface="Aptos" panose="02110004020202020204"/>
              </a:rPr>
              <a:pPr defTabSz="685800"/>
              <a:t>41</a:t>
            </a:fld>
            <a:endParaRPr lang="en-US" sz="1050" dirty="0">
              <a:solidFill>
                <a:prstClr val="black">
                  <a:tint val="82000"/>
                </a:prstClr>
              </a:solidFill>
              <a:latin typeface="Aptos" panose="02110004020202020204"/>
            </a:endParaRP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E89CB0BB-F68C-BCB7-58CD-2C0F38AE37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7876" y="2003535"/>
            <a:ext cx="3130244" cy="168822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object 4">
            <a:extLst>
              <a:ext uri="{FF2B5EF4-FFF2-40B4-BE49-F238E27FC236}">
                <a16:creationId xmlns:a16="http://schemas.microsoft.com/office/drawing/2014/main" id="{1F00995C-70CD-B870-1D5D-8E2704A9909A}"/>
              </a:ext>
            </a:extLst>
          </p:cNvPr>
          <p:cNvSpPr txBox="1"/>
          <p:nvPr/>
        </p:nvSpPr>
        <p:spPr>
          <a:xfrm>
            <a:off x="0" y="906548"/>
            <a:ext cx="9063318" cy="804868"/>
          </a:xfrm>
          <a:prstGeom prst="rect">
            <a:avLst/>
          </a:prstGeom>
        </p:spPr>
        <p:txBody>
          <a:bodyPr vert="horz" wrap="square" lIns="0" tIns="7144" rIns="0" bIns="0" rtlCol="0">
            <a:spAutoFit/>
          </a:bodyPr>
          <a:lstStyle/>
          <a:p>
            <a:pPr marL="7144" marR="2858" indent="-357" algn="ctr" defTabSz="685800">
              <a:spcBef>
                <a:spcPts val="56"/>
              </a:spcBef>
            </a:pPr>
            <a:r>
              <a:rPr lang="en-GB" sz="2550" b="1" spc="-3" dirty="0">
                <a:solidFill>
                  <a:srgbClr val="FF911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Kaonic Deuterium Run1: preliminary result </a:t>
            </a:r>
            <a:r>
              <a:rPr lang="en-GB" sz="165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(F. </a:t>
            </a:r>
            <a:r>
              <a:rPr lang="en-GB" sz="1650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Sgaramella</a:t>
            </a:r>
            <a:r>
              <a:rPr lang="en-GB" sz="165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Ph.D. thesis)</a:t>
            </a:r>
          </a:p>
          <a:p>
            <a:pPr marL="7144" marR="2858" indent="-357" algn="ctr" defTabSz="685800">
              <a:spcBef>
                <a:spcPts val="56"/>
              </a:spcBef>
            </a:pPr>
            <a:endParaRPr lang="en-GB" sz="2550" b="1" spc="-3" dirty="0">
              <a:solidFill>
                <a:srgbClr val="FF911C"/>
              </a:solidFill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Connettore 2 15">
            <a:extLst>
              <a:ext uri="{FF2B5EF4-FFF2-40B4-BE49-F238E27FC236}">
                <a16:creationId xmlns:a16="http://schemas.microsoft.com/office/drawing/2014/main" id="{9FA172BC-4C55-76D3-7C54-CD22FB574AD4}"/>
              </a:ext>
            </a:extLst>
          </p:cNvPr>
          <p:cNvCxnSpPr>
            <a:cxnSpLocks/>
          </p:cNvCxnSpPr>
          <p:nvPr/>
        </p:nvCxnSpPr>
        <p:spPr>
          <a:xfrm>
            <a:off x="2752484" y="4675195"/>
            <a:ext cx="236711" cy="3047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>
            <a:extLst>
              <a:ext uri="{FF2B5EF4-FFF2-40B4-BE49-F238E27FC236}">
                <a16:creationId xmlns:a16="http://schemas.microsoft.com/office/drawing/2014/main" id="{6F198693-CE8D-058C-5208-B59F5A32D7A3}"/>
              </a:ext>
            </a:extLst>
          </p:cNvPr>
          <p:cNvCxnSpPr>
            <a:cxnSpLocks/>
          </p:cNvCxnSpPr>
          <p:nvPr/>
        </p:nvCxnSpPr>
        <p:spPr>
          <a:xfrm flipH="1">
            <a:off x="3117493" y="4585005"/>
            <a:ext cx="714619" cy="3949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86C4DCB3-639A-6FC1-744F-CA5440EEA53B}"/>
              </a:ext>
            </a:extLst>
          </p:cNvPr>
          <p:cNvSpPr txBox="1"/>
          <p:nvPr/>
        </p:nvSpPr>
        <p:spPr>
          <a:xfrm>
            <a:off x="560329" y="1274389"/>
            <a:ext cx="5005601" cy="346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GB" sz="165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Preliminary fit of the kaonic deuterium energy spectrum</a:t>
            </a:r>
          </a:p>
        </p:txBody>
      </p:sp>
      <p:pic>
        <p:nvPicPr>
          <p:cNvPr id="24" name="Immagine 23" descr="Immagine che contiene testo, linea, diagramma, schermata&#10;&#10;Descrizione generata automaticamente">
            <a:extLst>
              <a:ext uri="{FF2B5EF4-FFF2-40B4-BE49-F238E27FC236}">
                <a16:creationId xmlns:a16="http://schemas.microsoft.com/office/drawing/2014/main" id="{A00A62E2-7B81-66FF-4CAD-97923DC487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1655" y="4675196"/>
            <a:ext cx="2955121" cy="1270765"/>
          </a:xfrm>
          <a:prstGeom prst="rect">
            <a:avLst/>
          </a:prstGeom>
        </p:spPr>
      </p:pic>
      <p:grpSp>
        <p:nvGrpSpPr>
          <p:cNvPr id="25" name="Gruppo 24">
            <a:extLst>
              <a:ext uri="{FF2B5EF4-FFF2-40B4-BE49-F238E27FC236}">
                <a16:creationId xmlns:a16="http://schemas.microsoft.com/office/drawing/2014/main" id="{730EFEF1-C60A-680A-BB9E-DB65015A6718}"/>
              </a:ext>
            </a:extLst>
          </p:cNvPr>
          <p:cNvGrpSpPr/>
          <p:nvPr/>
        </p:nvGrpSpPr>
        <p:grpSpPr>
          <a:xfrm>
            <a:off x="1202166" y="4979963"/>
            <a:ext cx="4535710" cy="657406"/>
            <a:chOff x="837856" y="5604813"/>
            <a:chExt cx="4161170" cy="574203"/>
          </a:xfrm>
          <a:solidFill>
            <a:srgbClr val="0028FF"/>
          </a:solidFill>
        </p:grpSpPr>
        <p:sp>
          <p:nvSpPr>
            <p:cNvPr id="26" name="Rettangolo 25">
              <a:extLst>
                <a:ext uri="{FF2B5EF4-FFF2-40B4-BE49-F238E27FC236}">
                  <a16:creationId xmlns:a16="http://schemas.microsoft.com/office/drawing/2014/main" id="{E67EBAA2-BD09-A205-1982-72F34745EA13}"/>
                </a:ext>
              </a:extLst>
            </p:cNvPr>
            <p:cNvSpPr/>
            <p:nvPr/>
          </p:nvSpPr>
          <p:spPr>
            <a:xfrm>
              <a:off x="837856" y="5604813"/>
              <a:ext cx="4149931" cy="574203"/>
            </a:xfrm>
            <a:prstGeom prst="rect">
              <a:avLst/>
            </a:prstGeom>
            <a:grpFill/>
            <a:ln>
              <a:solidFill>
                <a:srgbClr val="120E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GB" sz="1350">
                <a:solidFill>
                  <a:prstClr val="white"/>
                </a:solidFill>
                <a:latin typeface="Aptos" panose="02110004020202020204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CasellaDiTesto 26">
                  <a:extLst>
                    <a:ext uri="{FF2B5EF4-FFF2-40B4-BE49-F238E27FC236}">
                      <a16:creationId xmlns:a16="http://schemas.microsoft.com/office/drawing/2014/main" id="{ECC1D776-EC6E-C36F-9F75-E323E081FBAD}"/>
                    </a:ext>
                  </a:extLst>
                </p:cNvPr>
                <p:cNvSpPr txBox="1"/>
                <p:nvPr/>
              </p:nvSpPr>
              <p:spPr>
                <a:xfrm>
                  <a:off x="849095" y="5630337"/>
                  <a:ext cx="4149931" cy="20161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defTabSz="68580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15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it-IT" sz="150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ε</m:t>
                            </m:r>
                          </m:e>
                          <m:sub>
                            <m:r>
                              <a:rPr lang="it-IT" sz="150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m:rPr>
                                <m:sty m:val="p"/>
                              </m:rPr>
                              <a:rPr lang="it-IT" sz="150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s</m:t>
                            </m:r>
                          </m:sub>
                        </m:sSub>
                        <m:r>
                          <a:rPr lang="it-IT" sz="150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it-IT" sz="1500" b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it-IT" sz="1500" b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𝟖𝟏𝟔</m:t>
                        </m:r>
                        <m:r>
                          <a:rPr lang="it-IT" sz="1500" b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  <m:r>
                          <a:rPr lang="it-IT" sz="1500" b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𝟓𝟑</m:t>
                        </m:r>
                        <m:r>
                          <a:rPr lang="it-IT" sz="1500" b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ctrlPr>
                              <a:rPr lang="it-IT" sz="1500" b="1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sz="1500" b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𝐬𝐭𝐚𝐭</m:t>
                            </m:r>
                          </m:e>
                        </m:d>
                        <m:r>
                          <a:rPr lang="it-IT" sz="1500" b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  <m:r>
                          <a:rPr lang="it-IT" sz="1500" b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it-IT" sz="1500" b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ctrlPr>
                              <a:rPr lang="it-IT" sz="1500" b="1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sz="1500" b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𝐬𝐲𝐬𝐭</m:t>
                            </m:r>
                          </m:e>
                        </m:d>
                        <m:r>
                          <a:rPr lang="it-IT" sz="1500" b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1500" b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𝐞𝐕</m:t>
                        </m:r>
                      </m:oMath>
                    </m:oMathPara>
                  </a14:m>
                  <a:endParaRPr lang="en-GB" sz="1500" b="1" dirty="0">
                    <a:solidFill>
                      <a:prstClr val="black"/>
                    </a:solidFill>
                    <a:latin typeface="Aptos" panose="02110004020202020204"/>
                  </a:endParaRPr>
                </a:p>
              </p:txBody>
            </p:sp>
          </mc:Choice>
          <mc:Fallback xmlns="">
            <p:sp>
              <p:nvSpPr>
                <p:cNvPr id="27" name="CasellaDiTesto 26">
                  <a:extLst>
                    <a:ext uri="{FF2B5EF4-FFF2-40B4-BE49-F238E27FC236}">
                      <a16:creationId xmlns:a16="http://schemas.microsoft.com/office/drawing/2014/main" id="{ECC1D776-EC6E-C36F-9F75-E323E081FBA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49095" y="5630337"/>
                  <a:ext cx="4149931" cy="201617"/>
                </a:xfrm>
                <a:prstGeom prst="rect">
                  <a:avLst/>
                </a:prstGeom>
                <a:blipFill>
                  <a:blip r:embed="rId5"/>
                  <a:stretch>
                    <a:fillRect b="-3157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CasellaDiTesto 27">
                  <a:extLst>
                    <a:ext uri="{FF2B5EF4-FFF2-40B4-BE49-F238E27FC236}">
                      <a16:creationId xmlns:a16="http://schemas.microsoft.com/office/drawing/2014/main" id="{F374DCE2-E7EF-5583-C93B-8D7B73BB96EC}"/>
                    </a:ext>
                  </a:extLst>
                </p:cNvPr>
                <p:cNvSpPr txBox="1"/>
                <p:nvPr/>
              </p:nvSpPr>
              <p:spPr>
                <a:xfrm>
                  <a:off x="1290122" y="5950398"/>
                  <a:ext cx="2939081" cy="20161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defTabSz="68580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1500" b="1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500" b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𝚪</m:t>
                            </m:r>
                          </m:e>
                          <m:sub>
                            <m:r>
                              <a:rPr lang="it-IT" sz="1500" b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𝟏𝐬</m:t>
                            </m:r>
                          </m:sub>
                        </m:sSub>
                        <m:r>
                          <a:rPr lang="it-IT" sz="1500" b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it-IT" sz="1500" b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𝟕𝟓𝟔</m:t>
                        </m:r>
                        <m:r>
                          <a:rPr lang="it-IT" sz="1500" b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  <m:r>
                          <a:rPr lang="it-IT" sz="1500" b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𝟐𝟕𝟏</m:t>
                        </m:r>
                        <m:r>
                          <a:rPr lang="it-IT" sz="1500" b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ctrlPr>
                              <a:rPr lang="it-IT" sz="1500" b="1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sz="1500" b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𝐬𝐭𝐚𝐭</m:t>
                            </m:r>
                          </m:e>
                        </m:d>
                        <m:r>
                          <a:rPr lang="it-IT" sz="1500" b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1500" b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𝐞𝐕</m:t>
                        </m:r>
                      </m:oMath>
                    </m:oMathPara>
                  </a14:m>
                  <a:endParaRPr lang="en-GB" sz="1500" b="1" dirty="0">
                    <a:solidFill>
                      <a:prstClr val="black"/>
                    </a:solidFill>
                    <a:latin typeface="Aptos" panose="02110004020202020204"/>
                  </a:endParaRPr>
                </a:p>
              </p:txBody>
            </p:sp>
          </mc:Choice>
          <mc:Fallback xmlns="">
            <p:sp>
              <p:nvSpPr>
                <p:cNvPr id="28" name="CasellaDiTesto 27">
                  <a:extLst>
                    <a:ext uri="{FF2B5EF4-FFF2-40B4-BE49-F238E27FC236}">
                      <a16:creationId xmlns:a16="http://schemas.microsoft.com/office/drawing/2014/main" id="{F374DCE2-E7EF-5583-C93B-8D7B73BB96E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90122" y="5950398"/>
                  <a:ext cx="2939081" cy="201617"/>
                </a:xfrm>
                <a:prstGeom prst="rect">
                  <a:avLst/>
                </a:prstGeom>
                <a:blipFill>
                  <a:blip r:embed="rId6"/>
                  <a:stretch>
                    <a:fillRect b="-18421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79903781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>
            <a:extLst>
              <a:ext uri="{FF2B5EF4-FFF2-40B4-BE49-F238E27FC236}">
                <a16:creationId xmlns:a16="http://schemas.microsoft.com/office/drawing/2014/main" id="{BDFFDFEA-2E71-6584-3E78-381A9C012A1D}"/>
              </a:ext>
            </a:extLst>
          </p:cNvPr>
          <p:cNvSpPr txBox="1"/>
          <p:nvPr/>
        </p:nvSpPr>
        <p:spPr>
          <a:xfrm>
            <a:off x="-129420" y="103117"/>
            <a:ext cx="9143999" cy="399629"/>
          </a:xfrm>
          <a:prstGeom prst="rect">
            <a:avLst/>
          </a:prstGeom>
        </p:spPr>
        <p:txBody>
          <a:bodyPr vert="horz" wrap="square" lIns="0" tIns="7144" rIns="0" bIns="0" rtlCol="0">
            <a:spAutoFit/>
          </a:bodyPr>
          <a:lstStyle/>
          <a:p>
            <a:pPr marL="7144" marR="2858" indent="-357" algn="ctr" defTabSz="685800">
              <a:spcBef>
                <a:spcPts val="56"/>
              </a:spcBef>
            </a:pPr>
            <a:r>
              <a:rPr lang="en-GB" sz="2550" b="1" spc="-3" dirty="0">
                <a:solidFill>
                  <a:srgbClr val="FF911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Kaonic Deuterium Run1: preliminary result</a:t>
            </a:r>
            <a:endParaRPr lang="en-GB" sz="2550" b="1" spc="-3" dirty="0">
              <a:solidFill>
                <a:srgbClr val="FF911C"/>
              </a:solidFill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2" name="Gruppo 21">
            <a:extLst>
              <a:ext uri="{FF2B5EF4-FFF2-40B4-BE49-F238E27FC236}">
                <a16:creationId xmlns:a16="http://schemas.microsoft.com/office/drawing/2014/main" id="{903D3613-E7CD-FE5B-9B7A-84BB39BAFD9C}"/>
              </a:ext>
            </a:extLst>
          </p:cNvPr>
          <p:cNvGrpSpPr/>
          <p:nvPr/>
        </p:nvGrpSpPr>
        <p:grpSpPr>
          <a:xfrm>
            <a:off x="836341" y="1338146"/>
            <a:ext cx="7245058" cy="5229922"/>
            <a:chOff x="610997" y="1747158"/>
            <a:chExt cx="6393960" cy="4642440"/>
          </a:xfrm>
        </p:grpSpPr>
        <p:grpSp>
          <p:nvGrpSpPr>
            <p:cNvPr id="21" name="Gruppo 20">
              <a:extLst>
                <a:ext uri="{FF2B5EF4-FFF2-40B4-BE49-F238E27FC236}">
                  <a16:creationId xmlns:a16="http://schemas.microsoft.com/office/drawing/2014/main" id="{E992138B-30CC-C790-518C-85BDADA56CFE}"/>
                </a:ext>
              </a:extLst>
            </p:cNvPr>
            <p:cNvGrpSpPr/>
            <p:nvPr/>
          </p:nvGrpSpPr>
          <p:grpSpPr>
            <a:xfrm>
              <a:off x="610997" y="1747158"/>
              <a:ext cx="6393960" cy="4642440"/>
              <a:chOff x="766119" y="1285484"/>
              <a:chExt cx="7117492" cy="5079620"/>
            </a:xfrm>
          </p:grpSpPr>
          <p:pic>
            <p:nvPicPr>
              <p:cNvPr id="11" name="Immagine 10">
                <a:extLst>
                  <a:ext uri="{FF2B5EF4-FFF2-40B4-BE49-F238E27FC236}">
                    <a16:creationId xmlns:a16="http://schemas.microsoft.com/office/drawing/2014/main" id="{B13194A4-22D1-2FF3-EBDB-8ADE214FF7F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66119" y="1285484"/>
                <a:ext cx="7117492" cy="5079620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B36FC74B-FC3D-DE9D-8857-CA524DA9D2D9}"/>
                  </a:ext>
                </a:extLst>
              </p:cNvPr>
              <p:cNvSpPr txBox="1"/>
              <p:nvPr/>
            </p:nvSpPr>
            <p:spPr>
              <a:xfrm>
                <a:off x="1634180" y="3825294"/>
                <a:ext cx="1196422" cy="3052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defTabSz="685800"/>
                <a:r>
                  <a:rPr lang="en-GB" sz="900" dirty="0" err="1">
                    <a:solidFill>
                      <a:prstClr val="black"/>
                    </a:solidFill>
                    <a:latin typeface="Aptos" panose="02110004020202020204"/>
                  </a:rPr>
                  <a:t>Oset</a:t>
                </a:r>
                <a:r>
                  <a:rPr lang="en-GB" sz="900" dirty="0">
                    <a:solidFill>
                      <a:prstClr val="black"/>
                    </a:solidFill>
                    <a:latin typeface="Aptos" panose="02110004020202020204"/>
                  </a:rPr>
                  <a:t> 2001</a:t>
                </a:r>
              </a:p>
            </p:txBody>
          </p:sp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CBAEB1E7-E49B-E165-2260-749BE0183749}"/>
                  </a:ext>
                </a:extLst>
              </p:cNvPr>
              <p:cNvSpPr txBox="1"/>
              <p:nvPr/>
            </p:nvSpPr>
            <p:spPr>
              <a:xfrm>
                <a:off x="3135527" y="4883960"/>
                <a:ext cx="1788640" cy="3052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defTabSz="685800"/>
                <a:r>
                  <a:rPr lang="en-GB" sz="900" dirty="0" err="1">
                    <a:solidFill>
                      <a:prstClr val="black"/>
                    </a:solidFill>
                    <a:latin typeface="Aptos" panose="02110004020202020204"/>
                  </a:rPr>
                  <a:t>Mizutani</a:t>
                </a:r>
                <a:r>
                  <a:rPr lang="en-GB" sz="900" dirty="0">
                    <a:solidFill>
                      <a:prstClr val="black"/>
                    </a:solidFill>
                    <a:latin typeface="Aptos" panose="02110004020202020204"/>
                  </a:rPr>
                  <a:t> 2013</a:t>
                </a:r>
              </a:p>
            </p:txBody>
          </p:sp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FFC2C070-5445-C569-0896-77284029ADC0}"/>
                  </a:ext>
                </a:extLst>
              </p:cNvPr>
              <p:cNvSpPr txBox="1"/>
              <p:nvPr/>
            </p:nvSpPr>
            <p:spPr>
              <a:xfrm>
                <a:off x="5006406" y="3932042"/>
                <a:ext cx="1766266" cy="3052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defTabSz="685800"/>
                <a:r>
                  <a:rPr lang="en-GB" sz="900" dirty="0">
                    <a:solidFill>
                      <a:prstClr val="black"/>
                    </a:solidFill>
                    <a:latin typeface="Aptos" panose="02110004020202020204"/>
                  </a:rPr>
                  <a:t>Shevchenko 2012</a:t>
                </a:r>
              </a:p>
            </p:txBody>
          </p:sp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2E058738-DC92-2C9F-74AF-3A960273DD56}"/>
                  </a:ext>
                </a:extLst>
              </p:cNvPr>
              <p:cNvSpPr txBox="1"/>
              <p:nvPr/>
            </p:nvSpPr>
            <p:spPr>
              <a:xfrm>
                <a:off x="5118786" y="4409782"/>
                <a:ext cx="1165310" cy="3052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defTabSz="685800"/>
                <a:r>
                  <a:rPr lang="en-GB" sz="900" dirty="0">
                    <a:solidFill>
                      <a:prstClr val="black"/>
                    </a:solidFill>
                    <a:latin typeface="Aptos" panose="02110004020202020204"/>
                  </a:rPr>
                  <a:t>Revai2016</a:t>
                </a:r>
              </a:p>
            </p:txBody>
          </p:sp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97199B46-465C-451D-4705-4D5BE6303E8C}"/>
                  </a:ext>
                </a:extLst>
              </p:cNvPr>
              <p:cNvSpPr txBox="1"/>
              <p:nvPr/>
            </p:nvSpPr>
            <p:spPr>
              <a:xfrm>
                <a:off x="4867017" y="1620790"/>
                <a:ext cx="1022522" cy="3052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defTabSz="685800"/>
                <a:r>
                  <a:rPr lang="en-GB" sz="900" dirty="0">
                    <a:solidFill>
                      <a:prstClr val="black"/>
                    </a:solidFill>
                    <a:latin typeface="Aptos" panose="02110004020202020204"/>
                  </a:rPr>
                  <a:t>Liu 2020</a:t>
                </a:r>
              </a:p>
            </p:txBody>
          </p:sp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29D848C4-4AE1-752F-C76C-CE7C46FBC3B7}"/>
                  </a:ext>
                </a:extLst>
              </p:cNvPr>
              <p:cNvSpPr txBox="1"/>
              <p:nvPr/>
            </p:nvSpPr>
            <p:spPr>
              <a:xfrm>
                <a:off x="6660292" y="4357012"/>
                <a:ext cx="1059592" cy="3052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defTabSz="685800"/>
                <a:r>
                  <a:rPr lang="en-GB" sz="900" dirty="0">
                    <a:solidFill>
                      <a:prstClr val="black"/>
                    </a:solidFill>
                    <a:latin typeface="Aptos" panose="02110004020202020204"/>
                  </a:rPr>
                  <a:t>Weise 2017</a:t>
                </a:r>
              </a:p>
            </p:txBody>
          </p:sp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D5205352-0D49-90EC-852A-5F5082AE20AF}"/>
                  </a:ext>
                </a:extLst>
              </p:cNvPr>
              <p:cNvSpPr txBox="1"/>
              <p:nvPr/>
            </p:nvSpPr>
            <p:spPr>
              <a:xfrm>
                <a:off x="5365922" y="5133296"/>
                <a:ext cx="1244945" cy="3052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defTabSz="685800"/>
                <a:r>
                  <a:rPr lang="en-GB" sz="900" dirty="0" err="1">
                    <a:solidFill>
                      <a:prstClr val="black"/>
                    </a:solidFill>
                    <a:latin typeface="Aptos" panose="02110004020202020204"/>
                  </a:rPr>
                  <a:t>Meißner</a:t>
                </a:r>
                <a:r>
                  <a:rPr lang="en-GB" sz="900" dirty="0">
                    <a:solidFill>
                      <a:prstClr val="black"/>
                    </a:solidFill>
                    <a:latin typeface="Aptos" panose="02110004020202020204"/>
                  </a:rPr>
                  <a:t> 2011</a:t>
                </a:r>
              </a:p>
            </p:txBody>
          </p:sp>
          <p:sp>
            <p:nvSpPr>
              <p:cNvPr id="19" name="CasellaDiTesto 18">
                <a:extLst>
                  <a:ext uri="{FF2B5EF4-FFF2-40B4-BE49-F238E27FC236}">
                    <a16:creationId xmlns:a16="http://schemas.microsoft.com/office/drawing/2014/main" id="{A08F17A0-7D64-7CBE-1C38-3428F0753D85}"/>
                  </a:ext>
                </a:extLst>
              </p:cNvPr>
              <p:cNvSpPr txBox="1"/>
              <p:nvPr/>
            </p:nvSpPr>
            <p:spPr>
              <a:xfrm>
                <a:off x="5648581" y="4883960"/>
                <a:ext cx="1050540" cy="3052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defTabSz="685800"/>
                <a:r>
                  <a:rPr lang="en-GB" sz="900" dirty="0">
                    <a:solidFill>
                      <a:prstClr val="black"/>
                    </a:solidFill>
                    <a:latin typeface="Aptos" panose="02110004020202020204"/>
                  </a:rPr>
                  <a:t>Gal 2007</a:t>
                </a:r>
              </a:p>
            </p:txBody>
          </p:sp>
          <p:sp>
            <p:nvSpPr>
              <p:cNvPr id="20" name="CasellaDiTesto 19">
                <a:extLst>
                  <a:ext uri="{FF2B5EF4-FFF2-40B4-BE49-F238E27FC236}">
                    <a16:creationId xmlns:a16="http://schemas.microsoft.com/office/drawing/2014/main" id="{0CBC38D8-1A2F-63B5-BA90-D396CF355C05}"/>
                  </a:ext>
                </a:extLst>
              </p:cNvPr>
              <p:cNvSpPr txBox="1"/>
              <p:nvPr/>
            </p:nvSpPr>
            <p:spPr>
              <a:xfrm>
                <a:off x="3827078" y="4411332"/>
                <a:ext cx="1622270" cy="33576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defTabSz="685800"/>
                <a:r>
                  <a:rPr lang="en-GB" sz="1050" b="1" dirty="0">
                    <a:solidFill>
                      <a:srgbClr val="FF0000"/>
                    </a:solidFill>
                    <a:latin typeface="Aptos" panose="02110004020202020204"/>
                  </a:rPr>
                  <a:t>SIDDHARTA-2</a:t>
                </a:r>
              </a:p>
            </p:txBody>
          </p:sp>
        </p:grpSp>
        <p:sp>
          <p:nvSpPr>
            <p:cNvPr id="9" name="Rettangolo 8">
              <a:extLst>
                <a:ext uri="{FF2B5EF4-FFF2-40B4-BE49-F238E27FC236}">
                  <a16:creationId xmlns:a16="http://schemas.microsoft.com/office/drawing/2014/main" id="{A559DC23-9728-21A2-8CDC-623875B5F6B5}"/>
                </a:ext>
              </a:extLst>
            </p:cNvPr>
            <p:cNvSpPr/>
            <p:nvPr/>
          </p:nvSpPr>
          <p:spPr>
            <a:xfrm rot="20737513">
              <a:off x="2070565" y="2925791"/>
              <a:ext cx="3837417" cy="58584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lIns="68580" tIns="34290" rIns="68580" bIns="34290">
              <a:spAutoFit/>
            </a:bodyPr>
            <a:lstStyle/>
            <a:p>
              <a:pPr algn="ctr" defTabSz="685800"/>
              <a:r>
                <a:rPr lang="en-GB" sz="2700" b="1" dirty="0">
                  <a:ln w="22225">
                    <a:solidFill>
                      <a:prstClr val="white">
                        <a:lumMod val="75000"/>
                      </a:prstClr>
                    </a:solidFill>
                    <a:prstDash val="solid"/>
                  </a:ln>
                  <a:solidFill>
                    <a:prstClr val="white">
                      <a:lumMod val="85000"/>
                      <a:alpha val="47166"/>
                    </a:prstClr>
                  </a:solidFill>
                  <a:latin typeface="Aptos" panose="02110004020202020204"/>
                </a:rPr>
                <a:t>VERY PRELIMINARY</a:t>
              </a:r>
            </a:p>
          </p:txBody>
        </p:sp>
      </p:grp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A80818A6-D17F-FE8D-BE63-6A9BF8C508C9}"/>
              </a:ext>
            </a:extLst>
          </p:cNvPr>
          <p:cNvSpPr txBox="1"/>
          <p:nvPr/>
        </p:nvSpPr>
        <p:spPr>
          <a:xfrm>
            <a:off x="704628" y="673578"/>
            <a:ext cx="737677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GB" sz="1350" dirty="0">
                <a:solidFill>
                  <a:prstClr val="black"/>
                </a:solidFill>
                <a:latin typeface="Aptos" panose="02110004020202020204"/>
              </a:rPr>
              <a:t>Preliminary comparison between SIDDHARTA-2 Run1 result  and the theoretical model</a:t>
            </a:r>
            <a:endParaRPr lang="en-GB" sz="1350" b="1" dirty="0">
              <a:solidFill>
                <a:prstClr val="black"/>
              </a:solidFill>
              <a:latin typeface="Aptos" panose="021100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29959734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3">
            <a:extLst>
              <a:ext uri="{FF2B5EF4-FFF2-40B4-BE49-F238E27FC236}">
                <a16:creationId xmlns:a16="http://schemas.microsoft.com/office/drawing/2014/main" id="{9D7DE4DC-BB42-55CA-472F-24C17651D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11745" y="5586570"/>
            <a:ext cx="789381" cy="273844"/>
          </a:xfrm>
        </p:spPr>
        <p:txBody>
          <a:bodyPr/>
          <a:lstStyle/>
          <a:p>
            <a:pPr defTabSz="685800"/>
            <a:fld id="{D57F1E4F-1CFF-5643-939E-217C01CDF565}" type="slidenum">
              <a:rPr lang="en-US" sz="1050">
                <a:solidFill>
                  <a:prstClr val="black">
                    <a:tint val="82000"/>
                  </a:prstClr>
                </a:solidFill>
                <a:latin typeface="Aptos" panose="02110004020202020204"/>
              </a:rPr>
              <a:pPr defTabSz="685800"/>
              <a:t>43</a:t>
            </a:fld>
            <a:endParaRPr lang="en-US" sz="1050" dirty="0">
              <a:solidFill>
                <a:prstClr val="black">
                  <a:tint val="82000"/>
                </a:prstClr>
              </a:solidFill>
              <a:latin typeface="Aptos" panose="02110004020202020204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F3C6A1B2-F1F7-685A-00CA-17DCB5471CBF}"/>
              </a:ext>
            </a:extLst>
          </p:cNvPr>
          <p:cNvSpPr txBox="1"/>
          <p:nvPr/>
        </p:nvSpPr>
        <p:spPr>
          <a:xfrm>
            <a:off x="2" y="910736"/>
            <a:ext cx="9143999" cy="399629"/>
          </a:xfrm>
          <a:prstGeom prst="rect">
            <a:avLst/>
          </a:prstGeom>
        </p:spPr>
        <p:txBody>
          <a:bodyPr vert="horz" wrap="square" lIns="0" tIns="7144" rIns="0" bIns="0" rtlCol="0">
            <a:spAutoFit/>
          </a:bodyPr>
          <a:lstStyle/>
          <a:p>
            <a:pPr marL="7144" marR="2858" indent="-357" algn="ctr" defTabSz="685800">
              <a:spcBef>
                <a:spcPts val="56"/>
              </a:spcBef>
            </a:pPr>
            <a:r>
              <a:rPr lang="en-GB" sz="2550" b="1" spc="-3" dirty="0">
                <a:solidFill>
                  <a:srgbClr val="FF911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Kaonic Deuterium Run2 and Run3: analysis ongoing</a:t>
            </a:r>
            <a:endParaRPr lang="en-GB" sz="2550" b="1" spc="-3" dirty="0">
              <a:solidFill>
                <a:srgbClr val="FF911C"/>
              </a:solidFill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8" name="Gruppo 17">
            <a:extLst>
              <a:ext uri="{FF2B5EF4-FFF2-40B4-BE49-F238E27FC236}">
                <a16:creationId xmlns:a16="http://schemas.microsoft.com/office/drawing/2014/main" id="{C05C321A-14F8-4E5B-2B05-4B882A5E5CEA}"/>
              </a:ext>
            </a:extLst>
          </p:cNvPr>
          <p:cNvGrpSpPr/>
          <p:nvPr/>
        </p:nvGrpSpPr>
        <p:grpSpPr>
          <a:xfrm>
            <a:off x="1" y="1628240"/>
            <a:ext cx="5832410" cy="3497378"/>
            <a:chOff x="0" y="1352271"/>
            <a:chExt cx="7776547" cy="4663170"/>
          </a:xfrm>
        </p:grpSpPr>
        <p:pic>
          <p:nvPicPr>
            <p:cNvPr id="15" name="Immagine 14">
              <a:extLst>
                <a:ext uri="{FF2B5EF4-FFF2-40B4-BE49-F238E27FC236}">
                  <a16:creationId xmlns:a16="http://schemas.microsoft.com/office/drawing/2014/main" id="{7875484B-D563-A905-8A58-0A3803B1086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1352271"/>
              <a:ext cx="7568952" cy="4663170"/>
            </a:xfrm>
            <a:prstGeom prst="rect">
              <a:avLst/>
            </a:prstGeom>
          </p:spPr>
        </p:pic>
        <p:sp>
          <p:nvSpPr>
            <p:cNvPr id="5" name="Rettangolo 4">
              <a:extLst>
                <a:ext uri="{FF2B5EF4-FFF2-40B4-BE49-F238E27FC236}">
                  <a16:creationId xmlns:a16="http://schemas.microsoft.com/office/drawing/2014/main" id="{A89A7C26-B83D-4602-5B4E-F0E7091C326D}"/>
                </a:ext>
              </a:extLst>
            </p:cNvPr>
            <p:cNvSpPr/>
            <p:nvPr/>
          </p:nvSpPr>
          <p:spPr>
            <a:xfrm>
              <a:off x="3244108" y="1433461"/>
              <a:ext cx="567263" cy="4161845"/>
            </a:xfrm>
            <a:prstGeom prst="rect">
              <a:avLst/>
            </a:prstGeom>
            <a:solidFill>
              <a:srgbClr val="120EFF">
                <a:alpha val="16673"/>
              </a:srgbClr>
            </a:solidFill>
            <a:ln>
              <a:solidFill>
                <a:srgbClr val="120E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GB" sz="135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" name="object 12">
              <a:extLst>
                <a:ext uri="{FF2B5EF4-FFF2-40B4-BE49-F238E27FC236}">
                  <a16:creationId xmlns:a16="http://schemas.microsoft.com/office/drawing/2014/main" id="{04ABD41B-D7DB-D46C-528F-C979EDE1B597}"/>
                </a:ext>
              </a:extLst>
            </p:cNvPr>
            <p:cNvSpPr txBox="1"/>
            <p:nvPr/>
          </p:nvSpPr>
          <p:spPr>
            <a:xfrm>
              <a:off x="2885103" y="4125533"/>
              <a:ext cx="2541196" cy="224581"/>
            </a:xfrm>
            <a:prstGeom prst="rect">
              <a:avLst/>
            </a:prstGeom>
          </p:spPr>
          <p:txBody>
            <a:bodyPr vert="horz" wrap="square" lIns="0" tIns="6787" rIns="0" bIns="0" rtlCol="0">
              <a:spAutoFit/>
            </a:bodyPr>
            <a:lstStyle/>
            <a:p>
              <a:pPr marL="7144" algn="ctr" defTabSz="685800">
                <a:spcBef>
                  <a:spcPts val="53"/>
                </a:spcBef>
              </a:pPr>
              <a:r>
                <a:rPr sz="1050" spc="-6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KN</a:t>
              </a:r>
              <a:r>
                <a:rPr lang="it-IT" sz="1050" spc="-6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it-IT" sz="1050" spc="-6" baseline="-2500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  <a:r>
                <a:rPr sz="1050" spc="-6" baseline="-2500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-&gt;</a:t>
              </a:r>
              <a:r>
                <a:rPr lang="it-IT" sz="1050" spc="-6" baseline="-2500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5  </a:t>
              </a:r>
              <a:endParaRPr sz="1050" baseline="-25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" name="Rettangolo 6">
              <a:extLst>
                <a:ext uri="{FF2B5EF4-FFF2-40B4-BE49-F238E27FC236}">
                  <a16:creationId xmlns:a16="http://schemas.microsoft.com/office/drawing/2014/main" id="{5F6682CE-6964-D4B9-4DB7-00A71F6D0406}"/>
                </a:ext>
              </a:extLst>
            </p:cNvPr>
            <p:cNvSpPr/>
            <p:nvPr/>
          </p:nvSpPr>
          <p:spPr>
            <a:xfrm>
              <a:off x="4841944" y="3699525"/>
              <a:ext cx="831221" cy="3385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85800"/>
              <a:r>
                <a:rPr lang="it-IT" sz="1050" spc="-42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</a:t>
              </a:r>
              <a:r>
                <a:rPr lang="it-IT" sz="1050" spc="-3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 </a:t>
              </a:r>
              <a:r>
                <a:rPr lang="it-IT" sz="1050" spc="-8" baseline="-2500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  <a:r>
                <a:rPr lang="it-IT" sz="1050" spc="-3" baseline="-2500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</a:t>
              </a:r>
              <a:r>
                <a:rPr lang="it-IT" sz="1050" spc="-6" baseline="-2500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&gt;5 </a:t>
              </a:r>
              <a:endParaRPr lang="en-GB" sz="1050" baseline="-25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object 7">
                  <a:extLst>
                    <a:ext uri="{FF2B5EF4-FFF2-40B4-BE49-F238E27FC236}">
                      <a16:creationId xmlns:a16="http://schemas.microsoft.com/office/drawing/2014/main" id="{6ADA40BB-7A70-24BE-5D19-F77B01911690}"/>
                    </a:ext>
                  </a:extLst>
                </p:cNvPr>
                <p:cNvSpPr txBox="1"/>
                <p:nvPr/>
              </p:nvSpPr>
              <p:spPr>
                <a:xfrm>
                  <a:off x="1180531" y="1526846"/>
                  <a:ext cx="906365" cy="224581"/>
                </a:xfrm>
                <a:prstGeom prst="rect">
                  <a:avLst/>
                </a:prstGeom>
              </p:spPr>
              <p:txBody>
                <a:bodyPr vert="horz" wrap="square" lIns="0" tIns="6787" rIns="0" bIns="0" rtlCol="0">
                  <a:spAutoFit/>
                </a:bodyPr>
                <a:lstStyle/>
                <a:p>
                  <a:pPr marL="7144" algn="ctr" defTabSz="685800">
                    <a:spcBef>
                      <a:spcPts val="53"/>
                    </a:spcBef>
                  </a:pPr>
                  <a:r>
                    <a:rPr lang="it-IT" sz="1050" spc="-3" dirty="0">
                      <a:solidFill>
                        <a:prstClr val="black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Ti </a:t>
                  </a:r>
                  <a:r>
                    <a:rPr lang="it-IT" sz="1050" spc="-17" dirty="0">
                      <a:solidFill>
                        <a:prstClr val="black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K</a:t>
                  </a:r>
                  <a14:m>
                    <m:oMath xmlns:m="http://schemas.openxmlformats.org/officeDocument/2006/math">
                      <m:r>
                        <a:rPr lang="it-IT" sz="1050" i="1" spc="-17" baseline="-2500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cs typeface="Calibri"/>
                        </a:rPr>
                        <m:t>𝛼</m:t>
                      </m:r>
                    </m:oMath>
                  </a14:m>
                  <a:endParaRPr lang="it-IT" sz="105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mc:Choice>
          <mc:Fallback xmlns="">
            <p:sp>
              <p:nvSpPr>
                <p:cNvPr id="8" name="object 7">
                  <a:extLst>
                    <a:ext uri="{FF2B5EF4-FFF2-40B4-BE49-F238E27FC236}">
                      <a16:creationId xmlns:a16="http://schemas.microsoft.com/office/drawing/2014/main" id="{6ADA40BB-7A70-24BE-5D19-F77B0191169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80531" y="1526846"/>
                  <a:ext cx="906365" cy="224581"/>
                </a:xfrm>
                <a:prstGeom prst="rect">
                  <a:avLst/>
                </a:prstGeom>
                <a:blipFill>
                  <a:blip r:embed="rId4"/>
                  <a:stretch>
                    <a:fillRect t="-17857" b="-500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" name="object 14">
              <a:extLst>
                <a:ext uri="{FF2B5EF4-FFF2-40B4-BE49-F238E27FC236}">
                  <a16:creationId xmlns:a16="http://schemas.microsoft.com/office/drawing/2014/main" id="{C11C5A3E-3CA9-D241-4086-5B1FE0B116B7}"/>
                </a:ext>
              </a:extLst>
            </p:cNvPr>
            <p:cNvSpPr txBox="1"/>
            <p:nvPr/>
          </p:nvSpPr>
          <p:spPr>
            <a:xfrm>
              <a:off x="5673166" y="1458932"/>
              <a:ext cx="2103381" cy="224581"/>
            </a:xfrm>
            <a:prstGeom prst="rect">
              <a:avLst/>
            </a:prstGeom>
          </p:spPr>
          <p:txBody>
            <a:bodyPr vert="horz" wrap="square" lIns="0" tIns="6787" rIns="0" bIns="0" rtlCol="0">
              <a:spAutoFit/>
            </a:bodyPr>
            <a:lstStyle/>
            <a:p>
              <a:pPr marL="7144" marR="2858" algn="ctr" defTabSz="685800">
                <a:spcBef>
                  <a:spcPts val="53"/>
                </a:spcBef>
              </a:pPr>
              <a:r>
                <a:rPr sz="1050" spc="-11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KC</a:t>
              </a:r>
              <a:r>
                <a:rPr lang="it-IT" sz="1050" spc="-11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sz="1050" spc="-11" baseline="-2500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5-&gt;4</a:t>
              </a:r>
              <a:endParaRPr sz="1050" baseline="-25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" name="object 14">
              <a:extLst>
                <a:ext uri="{FF2B5EF4-FFF2-40B4-BE49-F238E27FC236}">
                  <a16:creationId xmlns:a16="http://schemas.microsoft.com/office/drawing/2014/main" id="{705BDC3B-77D6-0B49-F0A0-794B011DFB1C}"/>
                </a:ext>
              </a:extLst>
            </p:cNvPr>
            <p:cNvSpPr txBox="1"/>
            <p:nvPr/>
          </p:nvSpPr>
          <p:spPr>
            <a:xfrm>
              <a:off x="1224967" y="2922081"/>
              <a:ext cx="2103381" cy="224581"/>
            </a:xfrm>
            <a:prstGeom prst="rect">
              <a:avLst/>
            </a:prstGeom>
          </p:spPr>
          <p:txBody>
            <a:bodyPr vert="horz" wrap="square" lIns="0" tIns="6787" rIns="0" bIns="0" rtlCol="0">
              <a:spAutoFit/>
            </a:bodyPr>
            <a:lstStyle/>
            <a:p>
              <a:pPr marL="7144" marR="2858" algn="ctr" defTabSz="685800">
                <a:spcBef>
                  <a:spcPts val="53"/>
                </a:spcBef>
              </a:pPr>
              <a:r>
                <a:rPr sz="1050" spc="-11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KC</a:t>
              </a:r>
              <a:r>
                <a:rPr lang="it-IT" sz="1050" spc="-11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it-IT" sz="1050" spc="-11" baseline="-2500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  <a:r>
                <a:rPr sz="1050" spc="-11" baseline="-2500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-&gt;</a:t>
              </a:r>
              <a:r>
                <a:rPr lang="it-IT" sz="1050" spc="-11" baseline="-2500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  <a:endParaRPr sz="1050" baseline="-25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" name="Rettangolo 10">
              <a:extLst>
                <a:ext uri="{FF2B5EF4-FFF2-40B4-BE49-F238E27FC236}">
                  <a16:creationId xmlns:a16="http://schemas.microsoft.com/office/drawing/2014/main" id="{C9130E5E-8ECC-BAD3-3639-7CF412F75A27}"/>
                </a:ext>
              </a:extLst>
            </p:cNvPr>
            <p:cNvSpPr/>
            <p:nvPr/>
          </p:nvSpPr>
          <p:spPr>
            <a:xfrm>
              <a:off x="1858932" y="3843049"/>
              <a:ext cx="1795093" cy="3385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85800"/>
              <a:r>
                <a:rPr lang="it-IT" sz="1050" spc="-42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</a:t>
              </a:r>
              <a:r>
                <a:rPr lang="it-IT" sz="1050" spc="-3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O </a:t>
              </a:r>
              <a:r>
                <a:rPr lang="it-IT" sz="1050" spc="-8" baseline="-2500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  <a:r>
                <a:rPr lang="it-IT" sz="1050" spc="-3" baseline="-2500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</a:t>
              </a:r>
              <a:r>
                <a:rPr lang="it-IT" sz="1050" spc="-6" baseline="-2500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&gt;6</a:t>
              </a:r>
              <a:endParaRPr lang="en-GB" sz="1050" baseline="-25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2" name="CasellaDiTesto 11">
              <a:extLst>
                <a:ext uri="{FF2B5EF4-FFF2-40B4-BE49-F238E27FC236}">
                  <a16:creationId xmlns:a16="http://schemas.microsoft.com/office/drawing/2014/main" id="{9455A145-C4AF-CF78-36AF-96B50F074560}"/>
                </a:ext>
              </a:extLst>
            </p:cNvPr>
            <p:cNvSpPr txBox="1"/>
            <p:nvPr/>
          </p:nvSpPr>
          <p:spPr>
            <a:xfrm>
              <a:off x="3186155" y="1458932"/>
              <a:ext cx="622939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800"/>
              <a:r>
                <a:rPr lang="en-GB" sz="1350" dirty="0">
                  <a:solidFill>
                    <a:srgbClr val="120E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ROI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object 7">
                  <a:extLst>
                    <a:ext uri="{FF2B5EF4-FFF2-40B4-BE49-F238E27FC236}">
                      <a16:creationId xmlns:a16="http://schemas.microsoft.com/office/drawing/2014/main" id="{8BDD0C6B-84E9-AECF-D403-140D5E177BE3}"/>
                    </a:ext>
                  </a:extLst>
                </p:cNvPr>
                <p:cNvSpPr txBox="1"/>
                <p:nvPr/>
              </p:nvSpPr>
              <p:spPr>
                <a:xfrm>
                  <a:off x="1238484" y="3622185"/>
                  <a:ext cx="906365" cy="224581"/>
                </a:xfrm>
                <a:prstGeom prst="rect">
                  <a:avLst/>
                </a:prstGeom>
              </p:spPr>
              <p:txBody>
                <a:bodyPr vert="horz" wrap="square" lIns="0" tIns="6787" rIns="0" bIns="0" rtlCol="0">
                  <a:spAutoFit/>
                </a:bodyPr>
                <a:lstStyle/>
                <a:p>
                  <a:pPr marL="7144" algn="ctr" defTabSz="685800">
                    <a:spcBef>
                      <a:spcPts val="53"/>
                    </a:spcBef>
                  </a:pPr>
                  <a:r>
                    <a:rPr lang="it-IT" sz="1050" spc="-3" dirty="0">
                      <a:solidFill>
                        <a:prstClr val="black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Ti </a:t>
                  </a:r>
                  <a:r>
                    <a:rPr lang="it-IT" sz="1050" spc="-17" dirty="0">
                      <a:solidFill>
                        <a:prstClr val="black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K</a:t>
                  </a:r>
                  <a14:m>
                    <m:oMath xmlns:m="http://schemas.openxmlformats.org/officeDocument/2006/math">
                      <m:r>
                        <a:rPr lang="it-IT" sz="1050" i="1" spc="-17" baseline="-2500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𝛽</m:t>
                      </m:r>
                    </m:oMath>
                  </a14:m>
                  <a:endParaRPr lang="it-IT" sz="1050" baseline="-2500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mc:Choice>
          <mc:Fallback xmlns="">
            <p:sp>
              <p:nvSpPr>
                <p:cNvPr id="13" name="object 7">
                  <a:extLst>
                    <a:ext uri="{FF2B5EF4-FFF2-40B4-BE49-F238E27FC236}">
                      <a16:creationId xmlns:a16="http://schemas.microsoft.com/office/drawing/2014/main" id="{8BDD0C6B-84E9-AECF-D403-140D5E177BE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38484" y="3622185"/>
                  <a:ext cx="906365" cy="224581"/>
                </a:xfrm>
                <a:prstGeom prst="rect">
                  <a:avLst/>
                </a:prstGeom>
                <a:blipFill>
                  <a:blip r:embed="rId5"/>
                  <a:stretch>
                    <a:fillRect t="-18519" b="-5185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4" name="object 14">
              <a:extLst>
                <a:ext uri="{FF2B5EF4-FFF2-40B4-BE49-F238E27FC236}">
                  <a16:creationId xmlns:a16="http://schemas.microsoft.com/office/drawing/2014/main" id="{B0CAEAFD-875E-1AD3-A507-AD6E5623695C}"/>
                </a:ext>
              </a:extLst>
            </p:cNvPr>
            <p:cNvSpPr txBox="1"/>
            <p:nvPr/>
          </p:nvSpPr>
          <p:spPr>
            <a:xfrm>
              <a:off x="6584176" y="3987631"/>
              <a:ext cx="730233" cy="224581"/>
            </a:xfrm>
            <a:prstGeom prst="rect">
              <a:avLst/>
            </a:prstGeom>
          </p:spPr>
          <p:txBody>
            <a:bodyPr vert="horz" wrap="square" lIns="0" tIns="6787" rIns="0" bIns="0" rtlCol="0">
              <a:spAutoFit/>
            </a:bodyPr>
            <a:lstStyle/>
            <a:p>
              <a:pPr marL="7144" marR="2858" algn="ctr" defTabSz="685800">
                <a:spcBef>
                  <a:spcPts val="53"/>
                </a:spcBef>
              </a:pPr>
              <a:r>
                <a:rPr sz="1050" spc="-11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</a:t>
              </a:r>
              <a:r>
                <a:rPr lang="it-IT" sz="1050" spc="-11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Ti </a:t>
              </a:r>
              <a:r>
                <a:rPr lang="it-IT" sz="1050" spc="-11" baseline="-2500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11</a:t>
              </a:r>
              <a:r>
                <a:rPr sz="1050" spc="-11" baseline="-2500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-&gt;</a:t>
              </a:r>
              <a:r>
                <a:rPr lang="it-IT" sz="1050" spc="-11" baseline="-2500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10</a:t>
              </a:r>
              <a:endParaRPr sz="1050" baseline="-25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6CD947BD-34D3-0741-134B-F45F2E0E305A}"/>
              </a:ext>
            </a:extLst>
          </p:cNvPr>
          <p:cNvSpPr txBox="1"/>
          <p:nvPr/>
        </p:nvSpPr>
        <p:spPr>
          <a:xfrm>
            <a:off x="5720180" y="1732383"/>
            <a:ext cx="350444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dirty="0">
                <a:solidFill>
                  <a:prstClr val="black"/>
                </a:solidFill>
                <a:latin typeface="Aptos" panose="02110004020202020204"/>
              </a:rPr>
              <a:t>Next Step of the analysis:</a:t>
            </a:r>
            <a:br>
              <a:rPr lang="en-GB" dirty="0">
                <a:solidFill>
                  <a:prstClr val="black"/>
                </a:solidFill>
                <a:latin typeface="Aptos" panose="02110004020202020204"/>
              </a:rPr>
            </a:br>
            <a:endParaRPr lang="en-GB" dirty="0">
              <a:solidFill>
                <a:prstClr val="black"/>
              </a:solidFill>
              <a:latin typeface="Aptos" panose="02110004020202020204"/>
            </a:endParaRPr>
          </a:p>
          <a:p>
            <a:pPr marL="214313" indent="-214313" defTabSz="685800">
              <a:buFont typeface="Wingdings" pitchFamily="2" charset="2"/>
              <a:buChar char="Ø"/>
            </a:pPr>
            <a:r>
              <a:rPr lang="en-GB" dirty="0">
                <a:solidFill>
                  <a:prstClr val="black"/>
                </a:solidFill>
                <a:latin typeface="Aptos" panose="02110004020202020204"/>
              </a:rPr>
              <a:t>Refined calibration of Run3 data </a:t>
            </a:r>
            <a:br>
              <a:rPr lang="en-GB" dirty="0">
                <a:solidFill>
                  <a:prstClr val="black"/>
                </a:solidFill>
                <a:latin typeface="Aptos" panose="02110004020202020204"/>
              </a:rPr>
            </a:br>
            <a:r>
              <a:rPr lang="en-GB" dirty="0">
                <a:solidFill>
                  <a:prstClr val="black"/>
                </a:solidFill>
                <a:latin typeface="Aptos" panose="02110004020202020204"/>
              </a:rPr>
              <a:t>(ongoing)</a:t>
            </a:r>
            <a:br>
              <a:rPr lang="en-GB" dirty="0">
                <a:solidFill>
                  <a:prstClr val="black"/>
                </a:solidFill>
                <a:latin typeface="Aptos" panose="02110004020202020204"/>
              </a:rPr>
            </a:br>
            <a:endParaRPr lang="en-GB" dirty="0">
              <a:solidFill>
                <a:prstClr val="black"/>
              </a:solidFill>
              <a:latin typeface="Aptos" panose="02110004020202020204"/>
            </a:endParaRPr>
          </a:p>
          <a:p>
            <a:pPr marL="214313" indent="-214313" defTabSz="685800">
              <a:buFont typeface="Wingdings" pitchFamily="2" charset="2"/>
              <a:buChar char="Ø"/>
            </a:pPr>
            <a:r>
              <a:rPr lang="en-GB" dirty="0">
                <a:solidFill>
                  <a:prstClr val="black"/>
                </a:solidFill>
                <a:latin typeface="Aptos" panose="02110004020202020204"/>
              </a:rPr>
              <a:t>Veto-1 analysis (similar to run1 data)</a:t>
            </a:r>
          </a:p>
          <a:p>
            <a:pPr marL="214313" indent="-214313" defTabSz="685800">
              <a:buFont typeface="Wingdings" pitchFamily="2" charset="2"/>
              <a:buChar char="Ø"/>
            </a:pPr>
            <a:endParaRPr lang="en-GB" dirty="0">
              <a:solidFill>
                <a:prstClr val="black"/>
              </a:solidFill>
              <a:latin typeface="Aptos" panose="02110004020202020204"/>
            </a:endParaRPr>
          </a:p>
          <a:p>
            <a:pPr marL="214313" indent="-214313" defTabSz="685800">
              <a:buFont typeface="Wingdings" pitchFamily="2" charset="2"/>
              <a:buChar char="Ø"/>
            </a:pPr>
            <a:r>
              <a:rPr lang="en-GB" dirty="0">
                <a:solidFill>
                  <a:prstClr val="black"/>
                </a:solidFill>
                <a:latin typeface="Aptos" panose="02110004020202020204"/>
              </a:rPr>
              <a:t>Define a proper fit function</a:t>
            </a:r>
          </a:p>
          <a:p>
            <a:pPr defTabSz="685800"/>
            <a:endParaRPr lang="en-GB" dirty="0">
              <a:solidFill>
                <a:prstClr val="black"/>
              </a:solidFill>
              <a:latin typeface="Aptos" panose="02110004020202020204"/>
            </a:endParaRPr>
          </a:p>
          <a:p>
            <a:pPr marL="214313" indent="-214313" defTabSz="685800">
              <a:buFont typeface="Wingdings" pitchFamily="2" charset="2"/>
              <a:buChar char="Ø"/>
            </a:pPr>
            <a:r>
              <a:rPr lang="en-GB" dirty="0">
                <a:solidFill>
                  <a:prstClr val="black"/>
                </a:solidFill>
                <a:latin typeface="Aptos" panose="02110004020202020204"/>
              </a:rPr>
              <a:t>Fit of the energy spectrum </a:t>
            </a:r>
            <a:br>
              <a:rPr lang="en-GB" dirty="0">
                <a:solidFill>
                  <a:prstClr val="black"/>
                </a:solidFill>
                <a:latin typeface="Aptos" panose="02110004020202020204"/>
              </a:rPr>
            </a:br>
            <a:r>
              <a:rPr lang="en-GB" dirty="0">
                <a:solidFill>
                  <a:prstClr val="black"/>
                </a:solidFill>
                <a:latin typeface="Aptos" panose="02110004020202020204"/>
              </a:rPr>
              <a:t>(full dataset)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asellaDiTesto 19">
                <a:extLst>
                  <a:ext uri="{FF2B5EF4-FFF2-40B4-BE49-F238E27FC236}">
                    <a16:creationId xmlns:a16="http://schemas.microsoft.com/office/drawing/2014/main" id="{BD6EC1A1-BF18-84BE-5B21-5B5268C7D9B2}"/>
                  </a:ext>
                </a:extLst>
              </p:cNvPr>
              <p:cNvSpPr txBox="1"/>
              <p:nvPr/>
            </p:nvSpPr>
            <p:spPr>
              <a:xfrm>
                <a:off x="273248" y="1378066"/>
                <a:ext cx="5722592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85800"/>
                <a:r>
                  <a:rPr lang="en-GB" sz="1350" dirty="0">
                    <a:solidFill>
                      <a:prstClr val="black"/>
                    </a:solidFill>
                    <a:latin typeface="Aptos" panose="02110004020202020204"/>
                  </a:rPr>
                  <a:t>Preliminary energy spectrum from run2 + run3 (partial statistics </a:t>
                </a:r>
                <a14:m>
                  <m:oMath xmlns:m="http://schemas.openxmlformats.org/officeDocument/2006/math">
                    <m:r>
                      <a:rPr lang="it-IT" sz="135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∼</m:t>
                    </m:r>
                  </m:oMath>
                </a14:m>
                <a:r>
                  <a:rPr lang="en-GB" sz="1350" dirty="0">
                    <a:solidFill>
                      <a:prstClr val="black"/>
                    </a:solidFill>
                    <a:latin typeface="Aptos" panose="02110004020202020204"/>
                  </a:rPr>
                  <a:t>300 pb</a:t>
                </a:r>
                <a:r>
                  <a:rPr lang="en-GB" sz="1350" baseline="30000" dirty="0">
                    <a:solidFill>
                      <a:prstClr val="black"/>
                    </a:solidFill>
                    <a:latin typeface="Aptos" panose="02110004020202020204"/>
                  </a:rPr>
                  <a:t>-1</a:t>
                </a:r>
                <a:r>
                  <a:rPr lang="en-GB" sz="1350" dirty="0">
                    <a:solidFill>
                      <a:prstClr val="black"/>
                    </a:solidFill>
                    <a:latin typeface="Aptos" panose="02110004020202020204"/>
                  </a:rPr>
                  <a:t>) </a:t>
                </a:r>
              </a:p>
            </p:txBody>
          </p:sp>
        </mc:Choice>
        <mc:Fallback xmlns="">
          <p:sp>
            <p:nvSpPr>
              <p:cNvPr id="20" name="CasellaDiTesto 19">
                <a:extLst>
                  <a:ext uri="{FF2B5EF4-FFF2-40B4-BE49-F238E27FC236}">
                    <a16:creationId xmlns:a16="http://schemas.microsoft.com/office/drawing/2014/main" id="{BD6EC1A1-BF18-84BE-5B21-5B5268C7D9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248" y="1378066"/>
                <a:ext cx="5722592" cy="300082"/>
              </a:xfrm>
              <a:prstGeom prst="rect">
                <a:avLst/>
              </a:prstGeom>
              <a:blipFill>
                <a:blip r:embed="rId6"/>
                <a:stretch>
                  <a:fillRect l="-319" t="-2041" b="-204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8499A15A-E653-8713-6BD5-82CD8A9D8427}"/>
              </a:ext>
            </a:extLst>
          </p:cNvPr>
          <p:cNvSpPr txBox="1"/>
          <p:nvPr/>
        </p:nvSpPr>
        <p:spPr>
          <a:xfrm>
            <a:off x="1068531" y="5184215"/>
            <a:ext cx="6825206" cy="8540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/>
            <a:r>
              <a:rPr lang="en-GB" sz="1650" b="1" dirty="0">
                <a:solidFill>
                  <a:prstClr val="black"/>
                </a:solidFill>
                <a:latin typeface="Aptos" panose="02110004020202020204"/>
              </a:rPr>
              <a:t>The analysis of the full dataset can potentially improve the statistical </a:t>
            </a:r>
            <a:r>
              <a:rPr lang="en-GB" sz="1650" b="1" dirty="0">
                <a:solidFill>
                  <a:srgbClr val="FF0000"/>
                </a:solidFill>
                <a:latin typeface="Aptos" panose="02110004020202020204"/>
              </a:rPr>
              <a:t>accuracy by a factor 2 </a:t>
            </a:r>
            <a:br>
              <a:rPr lang="en-GB" sz="1650" b="1" dirty="0">
                <a:solidFill>
                  <a:prstClr val="black"/>
                </a:solidFill>
                <a:latin typeface="Aptos" panose="02110004020202020204"/>
              </a:rPr>
            </a:br>
            <a:r>
              <a:rPr lang="en-GB" sz="1650" dirty="0">
                <a:solidFill>
                  <a:prstClr val="black"/>
                </a:solidFill>
                <a:latin typeface="Aptos" panose="02110004020202020204"/>
              </a:rPr>
              <a:t>(precision similar to kaonic hydrogen measurement) </a:t>
            </a:r>
          </a:p>
        </p:txBody>
      </p:sp>
    </p:spTree>
    <p:extLst>
      <p:ext uri="{BB962C8B-B14F-4D97-AF65-F5344CB8AC3E}">
        <p14:creationId xmlns:p14="http://schemas.microsoft.com/office/powerpoint/2010/main" val="281422275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3">
            <a:extLst>
              <a:ext uri="{FF2B5EF4-FFF2-40B4-BE49-F238E27FC236}">
                <a16:creationId xmlns:a16="http://schemas.microsoft.com/office/drawing/2014/main" id="{9D7DE4DC-BB42-55CA-472F-24C17651D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11745" y="5586570"/>
            <a:ext cx="789381" cy="273844"/>
          </a:xfrm>
        </p:spPr>
        <p:txBody>
          <a:bodyPr/>
          <a:lstStyle/>
          <a:p>
            <a:pPr defTabSz="685800"/>
            <a:fld id="{D57F1E4F-1CFF-5643-939E-217C01CDF565}" type="slidenum">
              <a:rPr lang="en-US" sz="1050">
                <a:solidFill>
                  <a:prstClr val="black">
                    <a:tint val="82000"/>
                  </a:prstClr>
                </a:solidFill>
                <a:latin typeface="Aptos" panose="02110004020202020204"/>
              </a:rPr>
              <a:pPr defTabSz="685800"/>
              <a:t>44</a:t>
            </a:fld>
            <a:endParaRPr lang="en-US" sz="1050" dirty="0">
              <a:solidFill>
                <a:prstClr val="black">
                  <a:tint val="82000"/>
                </a:prstClr>
              </a:solidFill>
              <a:latin typeface="Aptos" panose="02110004020202020204"/>
            </a:endParaRPr>
          </a:p>
        </p:txBody>
      </p:sp>
      <p:sp>
        <p:nvSpPr>
          <p:cNvPr id="3" name="object 4">
            <a:extLst>
              <a:ext uri="{FF2B5EF4-FFF2-40B4-BE49-F238E27FC236}">
                <a16:creationId xmlns:a16="http://schemas.microsoft.com/office/drawing/2014/main" id="{7753EE2E-56B6-927E-037D-3C2CEBD7D2A8}"/>
              </a:ext>
            </a:extLst>
          </p:cNvPr>
          <p:cNvSpPr txBox="1"/>
          <p:nvPr/>
        </p:nvSpPr>
        <p:spPr>
          <a:xfrm>
            <a:off x="8058" y="453168"/>
            <a:ext cx="9143999" cy="399629"/>
          </a:xfrm>
          <a:prstGeom prst="rect">
            <a:avLst/>
          </a:prstGeom>
        </p:spPr>
        <p:txBody>
          <a:bodyPr vert="horz" wrap="square" lIns="0" tIns="7144" rIns="0" bIns="0" rtlCol="0">
            <a:spAutoFit/>
          </a:bodyPr>
          <a:lstStyle/>
          <a:p>
            <a:pPr marL="7144" marR="2858" indent="-357" algn="ctr" defTabSz="685800">
              <a:spcBef>
                <a:spcPts val="56"/>
              </a:spcBef>
            </a:pPr>
            <a:r>
              <a:rPr lang="en-GB" sz="2550" b="1" spc="-3" dirty="0">
                <a:solidFill>
                  <a:srgbClr val="FF911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Kaonic Deuterium </a:t>
            </a:r>
            <a:r>
              <a:rPr lang="en-GB" sz="2550" b="1" u="sng" spc="-3" dirty="0">
                <a:solidFill>
                  <a:srgbClr val="FF911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yield puzzle</a:t>
            </a:r>
            <a:r>
              <a:rPr lang="en-GB" sz="2550" b="1" spc="-3" dirty="0">
                <a:solidFill>
                  <a:srgbClr val="FF911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low density run</a:t>
            </a:r>
            <a:endParaRPr lang="en-GB" sz="2550" b="1" spc="-3" dirty="0">
              <a:solidFill>
                <a:srgbClr val="FF911C"/>
              </a:solidFill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B322526A-4499-A21E-98D7-5CDEC6E1AF8C}"/>
              </a:ext>
            </a:extLst>
          </p:cNvPr>
          <p:cNvSpPr txBox="1"/>
          <p:nvPr/>
        </p:nvSpPr>
        <p:spPr>
          <a:xfrm>
            <a:off x="3838013" y="3963295"/>
            <a:ext cx="472559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GB" sz="1650" b="1" dirty="0">
                <a:solidFill>
                  <a:srgbClr val="0028FF"/>
                </a:solidFill>
                <a:latin typeface="Aptos" panose="02110004020202020204"/>
              </a:rPr>
              <a:t>Low density kaonic deuterium measurement </a:t>
            </a:r>
            <a:br>
              <a:rPr lang="en-GB" sz="1650" b="1" dirty="0">
                <a:solidFill>
                  <a:prstClr val="black"/>
                </a:solidFill>
                <a:latin typeface="Aptos" panose="02110004020202020204"/>
              </a:rPr>
            </a:br>
            <a:r>
              <a:rPr lang="en-GB" sz="1650" dirty="0">
                <a:solidFill>
                  <a:prstClr val="black"/>
                </a:solidFill>
                <a:latin typeface="Aptos" panose="02110004020202020204"/>
              </a:rPr>
              <a:t>(60% lower compared to the previous run )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FCE9C40-6EC7-8A98-22A2-56AEC468679A}"/>
              </a:ext>
            </a:extLst>
          </p:cNvPr>
          <p:cNvSpPr txBox="1"/>
          <p:nvPr/>
        </p:nvSpPr>
        <p:spPr>
          <a:xfrm>
            <a:off x="6546164" y="1393393"/>
            <a:ext cx="2482540" cy="2516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GB" dirty="0">
                <a:solidFill>
                  <a:prstClr val="black"/>
                </a:solidFill>
                <a:latin typeface="Aptos" panose="02110004020202020204"/>
              </a:rPr>
              <a:t>Several cascade model predict </a:t>
            </a:r>
            <a:r>
              <a:rPr lang="en-GB" b="1" u="sng" dirty="0">
                <a:solidFill>
                  <a:srgbClr val="FF0000"/>
                </a:solidFill>
                <a:latin typeface="Aptos" panose="02110004020202020204"/>
              </a:rPr>
              <a:t>completely different </a:t>
            </a:r>
            <a:r>
              <a:rPr lang="en-GB" b="1" dirty="0">
                <a:solidFill>
                  <a:srgbClr val="FF0000"/>
                </a:solidFill>
                <a:latin typeface="Aptos" panose="02110004020202020204"/>
              </a:rPr>
              <a:t>kaonic deuterium X-ray yields </a:t>
            </a:r>
            <a:r>
              <a:rPr lang="en-GB" dirty="0">
                <a:solidFill>
                  <a:prstClr val="black"/>
                </a:solidFill>
                <a:latin typeface="Aptos" panose="02110004020202020204"/>
              </a:rPr>
              <a:t>(absolute and relative) and</a:t>
            </a:r>
          </a:p>
          <a:p>
            <a:pPr algn="ctr" defTabSz="685800"/>
            <a:r>
              <a:rPr lang="en-GB" dirty="0">
                <a:solidFill>
                  <a:prstClr val="black"/>
                </a:solidFill>
                <a:latin typeface="Aptos" panose="02110004020202020204"/>
              </a:rPr>
              <a:t>different trends as function of the density</a:t>
            </a:r>
          </a:p>
          <a:p>
            <a:pPr algn="ctr" defTabSz="685800"/>
            <a:endParaRPr lang="en-GB" sz="1350" dirty="0">
              <a:solidFill>
                <a:prstClr val="black"/>
              </a:solidFill>
              <a:latin typeface="Aptos" panose="02110004020202020204"/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4E831C97-B29A-A81D-6EA2-9469989A9E6E}"/>
              </a:ext>
            </a:extLst>
          </p:cNvPr>
          <p:cNvSpPr txBox="1"/>
          <p:nvPr/>
        </p:nvSpPr>
        <p:spPr>
          <a:xfrm>
            <a:off x="3491070" y="4549995"/>
            <a:ext cx="544009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GB" sz="1650" b="1" dirty="0">
                <a:solidFill>
                  <a:prstClr val="black"/>
                </a:solidFill>
                <a:latin typeface="Aptos" panose="02110004020202020204"/>
              </a:rPr>
              <a:t>Providing unique data to investigate the de-excitation mechanism in kaonic atoms </a:t>
            </a:r>
            <a:r>
              <a:rPr lang="en-GB" sz="1650" dirty="0">
                <a:solidFill>
                  <a:prstClr val="black"/>
                </a:solidFill>
                <a:latin typeface="Aptos" panose="02110004020202020204"/>
              </a:rPr>
              <a:t>(cascade model)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F1D76CE9-F128-4805-421D-7C83594F500F}"/>
              </a:ext>
            </a:extLst>
          </p:cNvPr>
          <p:cNvSpPr txBox="1"/>
          <p:nvPr/>
        </p:nvSpPr>
        <p:spPr>
          <a:xfrm>
            <a:off x="3459165" y="5127077"/>
            <a:ext cx="554196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GB" sz="1350" dirty="0">
                <a:solidFill>
                  <a:prstClr val="black"/>
                </a:solidFill>
                <a:latin typeface="Aptos" panose="02110004020202020204"/>
              </a:rPr>
              <a:t>The combined analysis of the kaonic deuterium measurement performed at 1.4% LDD and the ongoing measurement at 0.8% LDD </a:t>
            </a:r>
            <a:r>
              <a:rPr lang="en-GB" sz="1350" b="1" dirty="0">
                <a:solidFill>
                  <a:prstClr val="black"/>
                </a:solidFill>
                <a:latin typeface="Aptos" panose="02110004020202020204"/>
              </a:rPr>
              <a:t>can help to disentangle between the various theoretical cascade models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FFF591E7-D11A-D15D-9FDC-3E8147AE3C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978" y="1513502"/>
            <a:ext cx="3070595" cy="2038337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2A6F7B19-2B28-B127-5BDF-3B9D926FF0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780" y="3770203"/>
            <a:ext cx="3107386" cy="2230549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ECEE7251-84BC-2FC0-725F-2D5CF4E008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00229" y="1618542"/>
            <a:ext cx="2800578" cy="2230549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13B940D9-8E49-EDC7-A141-B336160F3C95}"/>
              </a:ext>
            </a:extLst>
          </p:cNvPr>
          <p:cNvSpPr txBox="1"/>
          <p:nvPr/>
        </p:nvSpPr>
        <p:spPr>
          <a:xfrm>
            <a:off x="3686650" y="1382067"/>
            <a:ext cx="28005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/>
            <a:r>
              <a:rPr lang="it-IT" sz="9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 </a:t>
            </a:r>
            <a:r>
              <a:rPr lang="it-IT" sz="9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Raeisi</a:t>
            </a:r>
            <a:r>
              <a:rPr lang="it-IT" sz="9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S. </a:t>
            </a:r>
            <a:r>
              <a:rPr lang="it-IT" sz="9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it-IT" sz="9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it-IT" sz="9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Kalantari</a:t>
            </a:r>
            <a:r>
              <a:rPr lang="it-IT" sz="9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it-IT" sz="9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Phys.Rev.A</a:t>
            </a:r>
            <a:r>
              <a:rPr lang="it-IT" sz="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79, 012510 (2009)</a:t>
            </a:r>
            <a:endParaRPr lang="it-IT" sz="9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438FF46D-ACAE-3CC5-BDAC-FB2B97AACFED}"/>
              </a:ext>
            </a:extLst>
          </p:cNvPr>
          <p:cNvSpPr txBox="1"/>
          <p:nvPr/>
        </p:nvSpPr>
        <p:spPr>
          <a:xfrm>
            <a:off x="530840" y="1353887"/>
            <a:ext cx="303801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it-IT" sz="9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T. </a:t>
            </a:r>
            <a:r>
              <a:rPr lang="it-IT" sz="9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Koike</a:t>
            </a:r>
            <a:r>
              <a:rPr lang="it-IT" sz="9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T. </a:t>
            </a:r>
            <a:r>
              <a:rPr lang="it-IT" sz="9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Harada</a:t>
            </a:r>
            <a:r>
              <a:rPr lang="it-IT" sz="9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Y. </a:t>
            </a:r>
            <a:r>
              <a:rPr lang="it-IT" sz="9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Akaishi</a:t>
            </a:r>
            <a:r>
              <a:rPr lang="it-IT" sz="9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it-IT" sz="9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Phys.Rev.C</a:t>
            </a:r>
            <a:r>
              <a:rPr lang="it-IT" sz="9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53 (1996), 79-87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5CB50F21-EDC0-7274-C4CF-BA2D0C4B18E5}"/>
              </a:ext>
            </a:extLst>
          </p:cNvPr>
          <p:cNvSpPr txBox="1"/>
          <p:nvPr/>
        </p:nvSpPr>
        <p:spPr>
          <a:xfrm>
            <a:off x="781293" y="3651100"/>
            <a:ext cx="24852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/>
            <a:r>
              <a:rPr lang="it-IT" sz="9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T.S. Jensen, Frascati </a:t>
            </a:r>
            <a:r>
              <a:rPr lang="it-IT" sz="9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Phys.Ser</a:t>
            </a:r>
            <a:r>
              <a:rPr lang="it-IT" sz="9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36 (2004), 349-354</a:t>
            </a:r>
          </a:p>
        </p:txBody>
      </p:sp>
    </p:spTree>
    <p:extLst>
      <p:ext uri="{BB962C8B-B14F-4D97-AF65-F5344CB8AC3E}">
        <p14:creationId xmlns:p14="http://schemas.microsoft.com/office/powerpoint/2010/main" val="151028398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3751A3B0-4DA3-EE85-1725-0D0E2B32FB2B}"/>
              </a:ext>
            </a:extLst>
          </p:cNvPr>
          <p:cNvSpPr txBox="1"/>
          <p:nvPr/>
        </p:nvSpPr>
        <p:spPr>
          <a:xfrm>
            <a:off x="89663" y="868605"/>
            <a:ext cx="862303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13" indent="-214313" defTabSz="68580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FF911C"/>
                </a:solidFill>
                <a:latin typeface="Calibri" panose="020F0502020204030204" pitchFamily="34" charset="0"/>
              </a:rPr>
              <a:t>First </a:t>
            </a:r>
            <a:r>
              <a:rPr lang="en-GB" sz="1600" b="1" dirty="0" err="1">
                <a:solidFill>
                  <a:srgbClr val="FF911C"/>
                </a:solidFill>
                <a:latin typeface="Calibri" panose="020F0502020204030204" pitchFamily="34" charset="0"/>
              </a:rPr>
              <a:t>Kd</a:t>
            </a:r>
            <a:r>
              <a:rPr lang="en-GB" sz="1600" b="1" dirty="0">
                <a:solidFill>
                  <a:srgbClr val="FF911C"/>
                </a:solidFill>
                <a:latin typeface="Calibri" panose="020F0502020204030204" pitchFamily="34" charset="0"/>
              </a:rPr>
              <a:t> run </a:t>
            </a:r>
            <a:r>
              <a:rPr lang="en-GB" sz="1600" dirty="0">
                <a:solidFill>
                  <a:srgbClr val="0A0D0E"/>
                </a:solidFill>
                <a:latin typeface="Calibri" panose="020F0502020204030204" pitchFamily="34" charset="0"/>
              </a:rPr>
              <a:t>May - July 2023</a:t>
            </a:r>
            <a:r>
              <a:rPr lang="en-GB" sz="1600" b="1" dirty="0">
                <a:solidFill>
                  <a:prstClr val="black"/>
                </a:solidFill>
                <a:latin typeface="Calibri" panose="020F0502020204030204" pitchFamily="34" charset="0"/>
              </a:rPr>
              <a:t>:</a:t>
            </a:r>
            <a:r>
              <a:rPr lang="en-GB" sz="1600" b="1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GB" sz="1600" dirty="0">
                <a:solidFill>
                  <a:prstClr val="black"/>
                </a:solidFill>
                <a:latin typeface="Calibri" panose="020F0502020204030204" pitchFamily="34" charset="0"/>
              </a:rPr>
              <a:t>164 pb</a:t>
            </a:r>
            <a:r>
              <a:rPr lang="en-GB" sz="1600" baseline="30000" dirty="0">
                <a:solidFill>
                  <a:prstClr val="black"/>
                </a:solidFill>
                <a:latin typeface="Calibri" panose="020F0502020204030204" pitchFamily="34" charset="0"/>
              </a:rPr>
              <a:t>-1</a:t>
            </a:r>
            <a:r>
              <a:rPr lang="en-GB" sz="1600" dirty="0">
                <a:solidFill>
                  <a:prstClr val="black"/>
                </a:solidFill>
                <a:latin typeface="Calibri" panose="020F0502020204030204" pitchFamily="34" charset="0"/>
              </a:rPr>
              <a:t>  </a:t>
            </a:r>
            <a:r>
              <a:rPr lang="en-GB" sz="1600" dirty="0">
                <a:solidFill>
                  <a:srgbClr val="0A0D0E"/>
                </a:solidFill>
                <a:latin typeface="Calibri" panose="020F0502020204030204" pitchFamily="34" charset="0"/>
              </a:rPr>
              <a:t>integrated luminosity;</a:t>
            </a:r>
            <a:endParaRPr lang="en-GB" sz="1600" dirty="0">
              <a:solidFill>
                <a:srgbClr val="FF911C"/>
              </a:solidFill>
              <a:latin typeface="Aptos" panose="02110004020202020204"/>
            </a:endParaRP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FF911C"/>
                </a:solidFill>
                <a:latin typeface="Calibri" panose="020F0502020204030204" pitchFamily="34" charset="0"/>
              </a:rPr>
              <a:t>Second </a:t>
            </a:r>
            <a:r>
              <a:rPr lang="en-GB" sz="1600" b="1" dirty="0" err="1">
                <a:solidFill>
                  <a:srgbClr val="FF911C"/>
                </a:solidFill>
                <a:latin typeface="Calibri" panose="020F0502020204030204" pitchFamily="34" charset="0"/>
              </a:rPr>
              <a:t>Kd</a:t>
            </a:r>
            <a:r>
              <a:rPr lang="en-GB" sz="1600" b="1" dirty="0">
                <a:solidFill>
                  <a:srgbClr val="FF911C"/>
                </a:solidFill>
                <a:latin typeface="Calibri" panose="020F0502020204030204" pitchFamily="34" charset="0"/>
              </a:rPr>
              <a:t> run </a:t>
            </a:r>
            <a:r>
              <a:rPr lang="en-GB" sz="1600" dirty="0">
                <a:solidFill>
                  <a:prstClr val="black"/>
                </a:solidFill>
                <a:latin typeface="Calibri" panose="020F0502020204030204" pitchFamily="34" charset="0"/>
              </a:rPr>
              <a:t>October</a:t>
            </a:r>
            <a:r>
              <a:rPr lang="en-GB" sz="1600" b="1" dirty="0">
                <a:solidFill>
                  <a:srgbClr val="FF911C"/>
                </a:solidFill>
                <a:latin typeface="Calibri" panose="020F0502020204030204" pitchFamily="34" charset="0"/>
              </a:rPr>
              <a:t> </a:t>
            </a:r>
            <a:r>
              <a:rPr lang="en-GB" sz="1600" b="1" dirty="0">
                <a:solidFill>
                  <a:prstClr val="black"/>
                </a:solidFill>
                <a:latin typeface="Calibri" panose="020F0502020204030204" pitchFamily="34" charset="0"/>
              </a:rPr>
              <a:t>-</a:t>
            </a:r>
            <a:r>
              <a:rPr lang="en-GB" sz="1600" dirty="0">
                <a:solidFill>
                  <a:prstClr val="black"/>
                </a:solidFill>
                <a:latin typeface="Calibri" panose="020F0502020204030204" pitchFamily="34" charset="0"/>
              </a:rPr>
              <a:t> December 2023: 276 pb</a:t>
            </a:r>
            <a:r>
              <a:rPr lang="en-GB" sz="1600" baseline="30000" dirty="0">
                <a:solidFill>
                  <a:prstClr val="black"/>
                </a:solidFill>
                <a:latin typeface="Calibri" panose="020F0502020204030204" pitchFamily="34" charset="0"/>
              </a:rPr>
              <a:t>-1</a:t>
            </a:r>
            <a:r>
              <a:rPr lang="en-GB" sz="1600" dirty="0">
                <a:solidFill>
                  <a:prstClr val="black"/>
                </a:solidFill>
                <a:latin typeface="Calibri" panose="020F0502020204030204" pitchFamily="34" charset="0"/>
              </a:rPr>
              <a:t>  </a:t>
            </a:r>
            <a:r>
              <a:rPr lang="en-GB" sz="1600" dirty="0">
                <a:solidFill>
                  <a:srgbClr val="0A0D0E"/>
                </a:solidFill>
                <a:latin typeface="Calibri" panose="020F0502020204030204" pitchFamily="34" charset="0"/>
              </a:rPr>
              <a:t>integrated luminosity;</a:t>
            </a:r>
            <a:endParaRPr lang="en-GB" sz="1600" dirty="0">
              <a:solidFill>
                <a:prstClr val="black"/>
              </a:solidFill>
              <a:latin typeface="Aptos" panose="02110004020202020204"/>
            </a:endParaRP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FF911C"/>
                </a:solidFill>
                <a:latin typeface="Calibri" panose="020F0502020204030204" pitchFamily="34" charset="0"/>
              </a:rPr>
              <a:t>Third </a:t>
            </a:r>
            <a:r>
              <a:rPr lang="en-GB" sz="1600" b="1" dirty="0" err="1">
                <a:solidFill>
                  <a:srgbClr val="FF911C"/>
                </a:solidFill>
                <a:latin typeface="Calibri" panose="020F0502020204030204" pitchFamily="34" charset="0"/>
              </a:rPr>
              <a:t>Kd</a:t>
            </a:r>
            <a:r>
              <a:rPr lang="en-GB" sz="1600" b="1" dirty="0">
                <a:solidFill>
                  <a:srgbClr val="FF911C"/>
                </a:solidFill>
                <a:latin typeface="Calibri" panose="020F0502020204030204" pitchFamily="34" charset="0"/>
              </a:rPr>
              <a:t> run</a:t>
            </a:r>
            <a:r>
              <a:rPr lang="en-GB" sz="1600" dirty="0">
                <a:solidFill>
                  <a:srgbClr val="0A0D0E"/>
                </a:solidFill>
                <a:latin typeface="Calibri" panose="020F0502020204030204" pitchFamily="34" charset="0"/>
              </a:rPr>
              <a:t> February - April 2024: </a:t>
            </a:r>
            <a:r>
              <a:rPr lang="en-GB" sz="1600" dirty="0">
                <a:solidFill>
                  <a:prstClr val="black"/>
                </a:solidFill>
                <a:latin typeface="Calibri" panose="020F0502020204030204" pitchFamily="34" charset="0"/>
              </a:rPr>
              <a:t>375 pb</a:t>
            </a:r>
            <a:r>
              <a:rPr lang="en-GB" sz="1600" baseline="30000" dirty="0">
                <a:solidFill>
                  <a:prstClr val="black"/>
                </a:solidFill>
                <a:latin typeface="Calibri" panose="020F0502020204030204" pitchFamily="34" charset="0"/>
              </a:rPr>
              <a:t>-1</a:t>
            </a:r>
            <a:r>
              <a:rPr lang="en-GB" sz="1600" dirty="0">
                <a:solidFill>
                  <a:prstClr val="black"/>
                </a:solidFill>
                <a:latin typeface="Calibri" panose="020F0502020204030204" pitchFamily="34" charset="0"/>
              </a:rPr>
              <a:t>  </a:t>
            </a:r>
            <a:r>
              <a:rPr lang="en-GB" sz="1600" dirty="0">
                <a:solidFill>
                  <a:srgbClr val="0A0D0E"/>
                </a:solidFill>
                <a:latin typeface="Calibri" panose="020F0502020204030204" pitchFamily="34" charset="0"/>
              </a:rPr>
              <a:t>integrated luminosity;</a:t>
            </a: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FF911C"/>
                </a:solidFill>
                <a:latin typeface="Calibri" panose="020F0502020204030204" pitchFamily="34" charset="0"/>
              </a:rPr>
              <a:t>Calibration run </a:t>
            </a:r>
            <a:r>
              <a:rPr lang="en-GB" sz="1600" dirty="0">
                <a:solidFill>
                  <a:prstClr val="black"/>
                </a:solidFill>
                <a:latin typeface="Calibri" panose="020F0502020204030204" pitchFamily="34" charset="0"/>
              </a:rPr>
              <a:t>with hydrogen 150 </a:t>
            </a:r>
            <a:r>
              <a:rPr lang="en-GB" sz="1600" dirty="0">
                <a:solidFill>
                  <a:srgbClr val="0A0D0E"/>
                </a:solidFill>
                <a:latin typeface="Calibri" panose="020F0502020204030204" pitchFamily="34" charset="0"/>
              </a:rPr>
              <a:t>pb</a:t>
            </a:r>
            <a:r>
              <a:rPr lang="en-GB" sz="1600" baseline="30000" dirty="0">
                <a:solidFill>
                  <a:srgbClr val="0A0D0E"/>
                </a:solidFill>
                <a:latin typeface="Calibri" panose="020F0502020204030204" pitchFamily="34" charset="0"/>
              </a:rPr>
              <a:t>-1</a:t>
            </a:r>
            <a:r>
              <a:rPr lang="en-GB" sz="1600" dirty="0">
                <a:solidFill>
                  <a:srgbClr val="0A0D0E"/>
                </a:solidFill>
                <a:latin typeface="Calibri" panose="020F0502020204030204" pitchFamily="34" charset="0"/>
              </a:rPr>
              <a:t>;</a:t>
            </a: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r>
              <a:rPr lang="en-GB" sz="16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Kd</a:t>
            </a:r>
            <a:r>
              <a:rPr lang="en-GB" sz="1600" b="1" dirty="0">
                <a:solidFill>
                  <a:srgbClr val="FF0000"/>
                </a:solidFill>
                <a:latin typeface="Calibri" panose="020F0502020204030204" pitchFamily="34" charset="0"/>
              </a:rPr>
              <a:t> low density run</a:t>
            </a:r>
            <a:r>
              <a:rPr lang="en-GB" sz="16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GB" sz="1600" dirty="0">
                <a:solidFill>
                  <a:prstClr val="black"/>
                </a:solidFill>
                <a:latin typeface="Calibri" panose="020F0502020204030204" pitchFamily="34" charset="0"/>
              </a:rPr>
              <a:t>– goal 200 pb</a:t>
            </a:r>
            <a:r>
              <a:rPr lang="en-GB" sz="1600" baseline="30000" dirty="0">
                <a:solidFill>
                  <a:srgbClr val="0A0D0E"/>
                </a:solidFill>
                <a:latin typeface="Calibri" panose="020F0502020204030204" pitchFamily="34" charset="0"/>
              </a:rPr>
              <a:t>-1 </a:t>
            </a:r>
            <a:endParaRPr lang="en-GB" sz="1600" dirty="0">
              <a:solidFill>
                <a:prstClr val="black"/>
              </a:solidFill>
              <a:latin typeface="Aptos" panose="02110004020202020204"/>
            </a:endParaRPr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D3EF1BB1-FCB5-810A-4519-833D05D93F3E}"/>
              </a:ext>
            </a:extLst>
          </p:cNvPr>
          <p:cNvSpPr/>
          <p:nvPr/>
        </p:nvSpPr>
        <p:spPr>
          <a:xfrm>
            <a:off x="4895315" y="2499467"/>
            <a:ext cx="1117706" cy="1103442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defTabSz="685800"/>
            <a:endParaRPr lang="en-GB" sz="135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ptos" panose="02110004020202020204"/>
            </a:endParaRP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67C4BB79-19E3-38AA-319E-A6F830E59647}"/>
              </a:ext>
            </a:extLst>
          </p:cNvPr>
          <p:cNvSpPr txBox="1"/>
          <p:nvPr/>
        </p:nvSpPr>
        <p:spPr>
          <a:xfrm>
            <a:off x="296085" y="3741940"/>
            <a:ext cx="1257594" cy="107455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1435" tIns="51435" rIns="51435" bIns="51435" numCol="1" spcCol="1270" anchor="t" anchorCtr="0">
            <a:noAutofit/>
          </a:bodyPr>
          <a:lstStyle/>
          <a:p>
            <a:pPr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350" b="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 of K</a:t>
            </a:r>
            <a:r>
              <a:rPr lang="en-US" sz="1350" b="1" dirty="0" err="1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aonic</a:t>
            </a:r>
            <a:r>
              <a:rPr lang="en-US" sz="1350" b="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deuterium Run3</a:t>
            </a:r>
          </a:p>
        </p:txBody>
      </p:sp>
      <p:sp>
        <p:nvSpPr>
          <p:cNvPr id="23" name="Triangolo 22">
            <a:extLst>
              <a:ext uri="{FF2B5EF4-FFF2-40B4-BE49-F238E27FC236}">
                <a16:creationId xmlns:a16="http://schemas.microsoft.com/office/drawing/2014/main" id="{7ECCF8D1-123E-3A1E-6C2A-589B693738D3}"/>
              </a:ext>
            </a:extLst>
          </p:cNvPr>
          <p:cNvSpPr/>
          <p:nvPr/>
        </p:nvSpPr>
        <p:spPr>
          <a:xfrm>
            <a:off x="1332493" y="3317066"/>
            <a:ext cx="237515" cy="237515"/>
          </a:xfrm>
          <a:prstGeom prst="triangle">
            <a:avLst>
              <a:gd name="adj" fmla="val 100000"/>
            </a:avLst>
          </a:prstGeom>
          <a:gradFill flip="none" rotWithShape="1">
            <a:gsLst>
              <a:gs pos="100000">
                <a:srgbClr val="FFA109"/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1">
            <a:scrgbClr r="0" g="0" b="0"/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defTabSz="685800"/>
            <a:endParaRPr lang="en-GB" sz="1350" dirty="0">
              <a:solidFill>
                <a:prstClr val="white"/>
              </a:solidFill>
              <a:latin typeface="Aptos" panose="02110004020202020204"/>
            </a:endParaRPr>
          </a:p>
        </p:txBody>
      </p:sp>
      <p:sp>
        <p:nvSpPr>
          <p:cNvPr id="38" name="Segnaposto numero diapositiva 3">
            <a:extLst>
              <a:ext uri="{FF2B5EF4-FFF2-40B4-BE49-F238E27FC236}">
                <a16:creationId xmlns:a16="http://schemas.microsoft.com/office/drawing/2014/main" id="{BEB6B845-9F0A-2303-1497-E468E59E3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34454" y="5666496"/>
            <a:ext cx="789381" cy="273844"/>
          </a:xfrm>
        </p:spPr>
        <p:txBody>
          <a:bodyPr/>
          <a:lstStyle/>
          <a:p>
            <a:pPr defTabSz="685800"/>
            <a:fld id="{D57F1E4F-1CFF-5643-939E-217C01CDF565}" type="slidenum">
              <a:rPr lang="en-US" sz="1050">
                <a:solidFill>
                  <a:prstClr val="black">
                    <a:tint val="82000"/>
                  </a:prstClr>
                </a:solidFill>
                <a:latin typeface="Aptos" panose="02110004020202020204"/>
              </a:rPr>
              <a:pPr defTabSz="685800"/>
              <a:t>45</a:t>
            </a:fld>
            <a:endParaRPr lang="en-US" sz="1050" dirty="0">
              <a:solidFill>
                <a:prstClr val="black">
                  <a:tint val="82000"/>
                </a:prstClr>
              </a:solidFill>
              <a:latin typeface="Aptos" panose="02110004020202020204"/>
            </a:endParaRP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79DACFCE-989A-B1CD-061A-FD636ACE6EC3}"/>
              </a:ext>
            </a:extLst>
          </p:cNvPr>
          <p:cNvSpPr txBox="1"/>
          <p:nvPr/>
        </p:nvSpPr>
        <p:spPr>
          <a:xfrm>
            <a:off x="1883215" y="3318580"/>
            <a:ext cx="1409528" cy="118116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1435" tIns="51435" rIns="51435" bIns="51435" numCol="1" spcCol="1270" anchor="t" anchorCtr="0">
            <a:noAutofit/>
          </a:bodyPr>
          <a:lstStyle/>
          <a:p>
            <a:pPr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350" b="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Calibration run with </a:t>
            </a:r>
            <a:br>
              <a:rPr lang="en-US" sz="1350" b="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350" b="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kaonic hydrogen</a:t>
            </a:r>
            <a:endParaRPr lang="it-IT" sz="135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ptos" panose="02110004020202020204"/>
            </a:endParaRPr>
          </a:p>
        </p:txBody>
      </p:sp>
      <p:sp>
        <p:nvSpPr>
          <p:cNvPr id="28" name="Forma a L 27">
            <a:extLst>
              <a:ext uri="{FF2B5EF4-FFF2-40B4-BE49-F238E27FC236}">
                <a16:creationId xmlns:a16="http://schemas.microsoft.com/office/drawing/2014/main" id="{3E5365DD-BEB6-BBC0-BA1D-DFC9248E7941}"/>
              </a:ext>
            </a:extLst>
          </p:cNvPr>
          <p:cNvSpPr/>
          <p:nvPr/>
        </p:nvSpPr>
        <p:spPr>
          <a:xfrm rot="5400000">
            <a:off x="3856818" y="2230879"/>
            <a:ext cx="907143" cy="1819229"/>
          </a:xfrm>
          <a:prstGeom prst="corner">
            <a:avLst>
              <a:gd name="adj1" fmla="val 16120"/>
              <a:gd name="adj2" fmla="val 16110"/>
            </a:avLst>
          </a:prstGeom>
          <a:gradFill flip="none" rotWithShape="1">
            <a:gsLst>
              <a:gs pos="100000">
                <a:srgbClr val="FFA109"/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1">
            <a:scrgbClr r="0" g="0" b="0"/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defTabSz="685800"/>
            <a:endParaRPr lang="en-GB" sz="1350">
              <a:solidFill>
                <a:prstClr val="white"/>
              </a:solidFill>
              <a:latin typeface="Aptos" panose="02110004020202020204"/>
            </a:endParaRPr>
          </a:p>
        </p:txBody>
      </p:sp>
      <p:sp>
        <p:nvSpPr>
          <p:cNvPr id="30" name="Rettangolo 29">
            <a:extLst>
              <a:ext uri="{FF2B5EF4-FFF2-40B4-BE49-F238E27FC236}">
                <a16:creationId xmlns:a16="http://schemas.microsoft.com/office/drawing/2014/main" id="{B1591AF4-828C-F8F2-E746-587BD7B63250}"/>
              </a:ext>
            </a:extLst>
          </p:cNvPr>
          <p:cNvSpPr/>
          <p:nvPr/>
        </p:nvSpPr>
        <p:spPr>
          <a:xfrm>
            <a:off x="5559435" y="2470561"/>
            <a:ext cx="1258835" cy="1103442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defTabSz="685800"/>
            <a:endParaRPr lang="en-GB" sz="135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ptos" panose="02110004020202020204"/>
            </a:endParaRPr>
          </a:p>
        </p:txBody>
      </p:sp>
      <p:sp>
        <p:nvSpPr>
          <p:cNvPr id="32" name="Triangolo 31">
            <a:extLst>
              <a:ext uri="{FF2B5EF4-FFF2-40B4-BE49-F238E27FC236}">
                <a16:creationId xmlns:a16="http://schemas.microsoft.com/office/drawing/2014/main" id="{70E402A1-747C-475C-7CC5-6C7610D95473}"/>
              </a:ext>
            </a:extLst>
          </p:cNvPr>
          <p:cNvSpPr/>
          <p:nvPr/>
        </p:nvSpPr>
        <p:spPr>
          <a:xfrm>
            <a:off x="4932998" y="2345250"/>
            <a:ext cx="237515" cy="237515"/>
          </a:xfrm>
          <a:prstGeom prst="triangle">
            <a:avLst>
              <a:gd name="adj" fmla="val 100000"/>
            </a:avLst>
          </a:prstGeom>
          <a:gradFill flip="none" rotWithShape="1">
            <a:gsLst>
              <a:gs pos="100000">
                <a:srgbClr val="FFA109"/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1">
            <a:scrgbClr r="0" g="0" b="0"/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defTabSz="685800"/>
            <a:endParaRPr lang="en-GB" sz="1350">
              <a:solidFill>
                <a:prstClr val="white"/>
              </a:solidFill>
              <a:latin typeface="Aptos" panose="02110004020202020204"/>
            </a:endParaRPr>
          </a:p>
        </p:txBody>
      </p:sp>
      <p:sp>
        <p:nvSpPr>
          <p:cNvPr id="33" name="Forma a L 32">
            <a:extLst>
              <a:ext uri="{FF2B5EF4-FFF2-40B4-BE49-F238E27FC236}">
                <a16:creationId xmlns:a16="http://schemas.microsoft.com/office/drawing/2014/main" id="{F1305DBB-629C-0231-93F3-1CDF1823742B}"/>
              </a:ext>
            </a:extLst>
          </p:cNvPr>
          <p:cNvSpPr/>
          <p:nvPr/>
        </p:nvSpPr>
        <p:spPr>
          <a:xfrm rot="5400000">
            <a:off x="2101218" y="2787314"/>
            <a:ext cx="837967" cy="1583507"/>
          </a:xfrm>
          <a:prstGeom prst="corner">
            <a:avLst>
              <a:gd name="adj1" fmla="val 16120"/>
              <a:gd name="adj2" fmla="val 16110"/>
            </a:avLst>
          </a:prstGeom>
          <a:gradFill flip="none" rotWithShape="1">
            <a:gsLst>
              <a:gs pos="100000">
                <a:srgbClr val="FFA109"/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1">
            <a:scrgbClr r="0" g="0" b="0"/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defTabSz="685800"/>
            <a:endParaRPr lang="en-GB" sz="1350" dirty="0">
              <a:solidFill>
                <a:prstClr val="white"/>
              </a:solidFill>
              <a:latin typeface="Aptos" panose="02110004020202020204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CasellaDiTesto 35">
                <a:extLst>
                  <a:ext uri="{FF2B5EF4-FFF2-40B4-BE49-F238E27FC236}">
                    <a16:creationId xmlns:a16="http://schemas.microsoft.com/office/drawing/2014/main" id="{4377F083-1A73-5F77-7F43-ADF1AFB682E4}"/>
                  </a:ext>
                </a:extLst>
              </p:cNvPr>
              <p:cNvSpPr txBox="1"/>
              <p:nvPr/>
            </p:nvSpPr>
            <p:spPr>
              <a:xfrm>
                <a:off x="3562910" y="2806890"/>
                <a:ext cx="1676536" cy="110344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51435" tIns="51435" rIns="51435" bIns="51435" numCol="1" spcCol="1270" anchor="t" anchorCtr="0">
                <a:noAutofit/>
              </a:bodyPr>
              <a:lstStyle/>
              <a:p>
                <a:pPr defTabSz="600075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350" b="1" dirty="0">
                    <a:solidFill>
                      <a:prstClr val="black">
                        <a:hueOff val="0"/>
                        <a:satOff val="0"/>
                        <a:lumOff val="0"/>
                        <a:alphaOff val="0"/>
                      </a:prst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DA</a:t>
                </a:r>
                <a14:m>
                  <m:oMath xmlns:m="http://schemas.openxmlformats.org/officeDocument/2006/math">
                    <m:r>
                      <a:rPr lang="it-IT" sz="1350" b="1">
                        <a:solidFill>
                          <a:prstClr val="black">
                            <a:hueOff val="0"/>
                            <a:satOff val="0"/>
                            <a:lumOff val="0"/>
                            <a:alphaOff val="0"/>
                          </a:prstClr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𝚽</m:t>
                    </m:r>
                  </m:oMath>
                </a14:m>
                <a:r>
                  <a:rPr lang="en-US" sz="1350" b="1" dirty="0">
                    <a:solidFill>
                      <a:prstClr val="black">
                        <a:hueOff val="0"/>
                        <a:satOff val="0"/>
                        <a:lumOff val="0"/>
                        <a:alphaOff val="0"/>
                      </a:prst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NE maintenance:</a:t>
                </a:r>
                <a:br>
                  <a:rPr lang="en-US" sz="1350" dirty="0">
                    <a:solidFill>
                      <a:prstClr val="black">
                        <a:hueOff val="0"/>
                        <a:satOff val="0"/>
                        <a:lumOff val="0"/>
                        <a:alphaOff val="0"/>
                      </a:prst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lang="en-US" sz="1350" dirty="0">
                    <a:solidFill>
                      <a:prstClr val="black">
                        <a:hueOff val="0"/>
                        <a:satOff val="0"/>
                        <a:lumOff val="0"/>
                        <a:alphaOff val="0"/>
                      </a:prst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refill of the target cell with deuterium</a:t>
                </a:r>
                <a:br>
                  <a:rPr lang="en-US" sz="1350" dirty="0">
                    <a:solidFill>
                      <a:prstClr val="black">
                        <a:hueOff val="0"/>
                        <a:satOff val="0"/>
                        <a:lumOff val="0"/>
                        <a:alphaOff val="0"/>
                      </a:prst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lang="en-US" sz="1350" dirty="0">
                    <a:solidFill>
                      <a:prstClr val="black">
                        <a:hueOff val="0"/>
                        <a:satOff val="0"/>
                        <a:lumOff val="0"/>
                        <a:alphaOff val="0"/>
                      </a:prst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(low density)</a:t>
                </a:r>
              </a:p>
            </p:txBody>
          </p:sp>
        </mc:Choice>
        <mc:Fallback xmlns="">
          <p:sp>
            <p:nvSpPr>
              <p:cNvPr id="36" name="CasellaDiTesto 35">
                <a:extLst>
                  <a:ext uri="{FF2B5EF4-FFF2-40B4-BE49-F238E27FC236}">
                    <a16:creationId xmlns:a16="http://schemas.microsoft.com/office/drawing/2014/main" id="{4377F083-1A73-5F77-7F43-ADF1AFB682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2910" y="2806890"/>
                <a:ext cx="1676536" cy="1103442"/>
              </a:xfrm>
              <a:prstGeom prst="rect">
                <a:avLst/>
              </a:prstGeom>
              <a:blipFill>
                <a:blip r:embed="rId3"/>
                <a:stretch>
                  <a:fillRect l="-3273" t="-1657" r="-32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riangolo 36">
            <a:extLst>
              <a:ext uri="{FF2B5EF4-FFF2-40B4-BE49-F238E27FC236}">
                <a16:creationId xmlns:a16="http://schemas.microsoft.com/office/drawing/2014/main" id="{6C4D1821-19CF-07D3-F0D7-DBC122058809}"/>
              </a:ext>
            </a:extLst>
          </p:cNvPr>
          <p:cNvSpPr/>
          <p:nvPr/>
        </p:nvSpPr>
        <p:spPr>
          <a:xfrm>
            <a:off x="3056654" y="2859031"/>
            <a:ext cx="237515" cy="237515"/>
          </a:xfrm>
          <a:prstGeom prst="triangle">
            <a:avLst>
              <a:gd name="adj" fmla="val 100000"/>
            </a:avLst>
          </a:prstGeom>
          <a:gradFill flip="none" rotWithShape="1">
            <a:gsLst>
              <a:gs pos="100000">
                <a:srgbClr val="FFA109"/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1">
            <a:scrgbClr r="0" g="0" b="0"/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defTabSz="685800"/>
            <a:endParaRPr lang="en-GB" sz="1350">
              <a:solidFill>
                <a:prstClr val="white"/>
              </a:solidFill>
              <a:latin typeface="Aptos" panose="02110004020202020204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CFBEB51C-4571-D46C-A79A-CF17D36B86DD}"/>
              </a:ext>
            </a:extLst>
          </p:cNvPr>
          <p:cNvSpPr txBox="1"/>
          <p:nvPr/>
        </p:nvSpPr>
        <p:spPr>
          <a:xfrm>
            <a:off x="1713544" y="2655745"/>
            <a:ext cx="1583507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/>
            <a:r>
              <a:rPr lang="en-US" sz="135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15</a:t>
            </a:r>
            <a:r>
              <a:rPr lang="en-US" sz="1350" baseline="30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sz="135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Apr – 6</a:t>
            </a:r>
            <a:r>
              <a:rPr lang="en-US" sz="1350" baseline="30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sz="135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May </a:t>
            </a:r>
            <a:br>
              <a:rPr lang="en-US" sz="135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35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(3 weeks) </a:t>
            </a:r>
            <a:endParaRPr lang="en-GB" sz="1350" baseline="30000" dirty="0">
              <a:solidFill>
                <a:prstClr val="black"/>
              </a:solidFill>
              <a:latin typeface="Aptos" panose="02110004020202020204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11AC8850-C3F4-0AA7-58FE-699FB7713295}"/>
              </a:ext>
            </a:extLst>
          </p:cNvPr>
          <p:cNvSpPr txBox="1"/>
          <p:nvPr/>
        </p:nvSpPr>
        <p:spPr>
          <a:xfrm>
            <a:off x="3612417" y="2345248"/>
            <a:ext cx="1151118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/>
            <a:r>
              <a:rPr lang="en-US" sz="135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lang="en-US" sz="1350" baseline="30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sz="135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-12</a:t>
            </a:r>
            <a:r>
              <a:rPr lang="en-US" sz="1350" baseline="30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sz="135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May</a:t>
            </a:r>
            <a:endParaRPr lang="en-GB" sz="1350" dirty="0">
              <a:solidFill>
                <a:prstClr val="black"/>
              </a:solidFill>
              <a:latin typeface="Aptos" panose="02110004020202020204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AF2ED131-B861-8507-A2FB-C46D586D1818}"/>
              </a:ext>
            </a:extLst>
          </p:cNvPr>
          <p:cNvSpPr txBox="1"/>
          <p:nvPr/>
        </p:nvSpPr>
        <p:spPr>
          <a:xfrm>
            <a:off x="240839" y="3317064"/>
            <a:ext cx="1217633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00075">
              <a:spcBef>
                <a:spcPct val="0"/>
              </a:spcBef>
              <a:spcAft>
                <a:spcPct val="35000"/>
              </a:spcAft>
            </a:pPr>
            <a:r>
              <a:rPr lang="en-US" sz="135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r>
              <a:rPr lang="en-US" sz="1350" baseline="30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sz="135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April 2024</a:t>
            </a:r>
          </a:p>
        </p:txBody>
      </p:sp>
      <p:sp>
        <p:nvSpPr>
          <p:cNvPr id="39" name="Forma a L 38">
            <a:extLst>
              <a:ext uri="{FF2B5EF4-FFF2-40B4-BE49-F238E27FC236}">
                <a16:creationId xmlns:a16="http://schemas.microsoft.com/office/drawing/2014/main" id="{7A931098-016B-D158-3C69-CC224098F9EA}"/>
              </a:ext>
            </a:extLst>
          </p:cNvPr>
          <p:cNvSpPr/>
          <p:nvPr/>
        </p:nvSpPr>
        <p:spPr>
          <a:xfrm rot="5400000">
            <a:off x="473776" y="3340579"/>
            <a:ext cx="837967" cy="1409528"/>
          </a:xfrm>
          <a:prstGeom prst="corner">
            <a:avLst>
              <a:gd name="adj1" fmla="val 16120"/>
              <a:gd name="adj2" fmla="val 16110"/>
            </a:avLst>
          </a:prstGeom>
          <a:gradFill flip="none" rotWithShape="1">
            <a:gsLst>
              <a:gs pos="100000">
                <a:srgbClr val="FFA109"/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1">
            <a:scrgbClr r="0" g="0" b="0"/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defTabSz="685800"/>
            <a:endParaRPr lang="en-GB" sz="1350">
              <a:solidFill>
                <a:prstClr val="white"/>
              </a:solidFill>
              <a:latin typeface="Aptos" panose="02110004020202020204"/>
            </a:endParaRPr>
          </a:p>
        </p:txBody>
      </p:sp>
      <p:sp>
        <p:nvSpPr>
          <p:cNvPr id="45" name="Rettangolo 44">
            <a:extLst>
              <a:ext uri="{FF2B5EF4-FFF2-40B4-BE49-F238E27FC236}">
                <a16:creationId xmlns:a16="http://schemas.microsoft.com/office/drawing/2014/main" id="{979BBB36-B90B-2426-DD0F-1EB97E7857EF}"/>
              </a:ext>
            </a:extLst>
          </p:cNvPr>
          <p:cNvSpPr/>
          <p:nvPr/>
        </p:nvSpPr>
        <p:spPr>
          <a:xfrm>
            <a:off x="5796098" y="2450815"/>
            <a:ext cx="1391276" cy="1074554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defTabSz="685800"/>
            <a:endParaRPr lang="en-GB" sz="135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ptos" panose="02110004020202020204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DAF4D1E4-B18A-A8C5-1866-7D6ED465BAA7}"/>
              </a:ext>
            </a:extLst>
          </p:cNvPr>
          <p:cNvSpPr txBox="1"/>
          <p:nvPr/>
        </p:nvSpPr>
        <p:spPr>
          <a:xfrm>
            <a:off x="3620609" y="1458299"/>
            <a:ext cx="478482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685800"/>
            <a:r>
              <a:rPr lang="en-GB" sz="135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 aim to collect 200 pb</a:t>
            </a:r>
            <a:r>
              <a:rPr lang="en-GB" sz="1350" b="1" baseline="30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-1</a:t>
            </a:r>
            <a:r>
              <a:rPr lang="en-GB" sz="135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en-GB" sz="135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35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(similar statistics to </a:t>
            </a:r>
            <a:r>
              <a:rPr lang="en-GB" sz="1350" b="1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Kd</a:t>
            </a:r>
            <a:r>
              <a:rPr lang="en-GB" sz="135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run1)</a:t>
            </a: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1D84E5CD-41A2-3B66-3377-90FD258F3E90}"/>
              </a:ext>
            </a:extLst>
          </p:cNvPr>
          <p:cNvSpPr txBox="1"/>
          <p:nvPr/>
        </p:nvSpPr>
        <p:spPr>
          <a:xfrm>
            <a:off x="145354" y="329595"/>
            <a:ext cx="9144000" cy="399629"/>
          </a:xfrm>
          <a:prstGeom prst="rect">
            <a:avLst/>
          </a:prstGeom>
        </p:spPr>
        <p:txBody>
          <a:bodyPr vert="horz" wrap="square" lIns="0" tIns="7144" rIns="0" bIns="0" rtlCol="0">
            <a:spAutoFit/>
          </a:bodyPr>
          <a:lstStyle/>
          <a:p>
            <a:pPr marL="7144" marR="2858" indent="-357" algn="ctr" defTabSz="685800">
              <a:spcBef>
                <a:spcPts val="56"/>
              </a:spcBef>
            </a:pPr>
            <a:r>
              <a:rPr lang="en-GB" sz="2550" b="1" spc="-3" dirty="0">
                <a:solidFill>
                  <a:srgbClr val="FF901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SIDDHARTA-2 </a:t>
            </a:r>
            <a:r>
              <a:rPr lang="en-GB" sz="2550" b="1" spc="-3" dirty="0" err="1">
                <a:solidFill>
                  <a:srgbClr val="FF901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Kd</a:t>
            </a:r>
            <a:r>
              <a:rPr lang="en-GB" sz="2550" b="1" spc="-3" dirty="0">
                <a:solidFill>
                  <a:srgbClr val="FF901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run – Future plan</a:t>
            </a:r>
            <a:endParaRPr lang="en-GB" sz="2550" b="1" spc="-3" dirty="0">
              <a:solidFill>
                <a:srgbClr val="FF901C"/>
              </a:solidFill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orma a L 4">
            <a:extLst>
              <a:ext uri="{FF2B5EF4-FFF2-40B4-BE49-F238E27FC236}">
                <a16:creationId xmlns:a16="http://schemas.microsoft.com/office/drawing/2014/main" id="{3FF5D41D-5383-9989-A2F8-3C9C0C19E6B5}"/>
              </a:ext>
            </a:extLst>
          </p:cNvPr>
          <p:cNvSpPr/>
          <p:nvPr/>
        </p:nvSpPr>
        <p:spPr>
          <a:xfrm rot="5400000">
            <a:off x="5874785" y="1754869"/>
            <a:ext cx="837967" cy="1864105"/>
          </a:xfrm>
          <a:prstGeom prst="corner">
            <a:avLst>
              <a:gd name="adj1" fmla="val 16120"/>
              <a:gd name="adj2" fmla="val 16110"/>
            </a:avLst>
          </a:prstGeom>
          <a:gradFill flip="none" rotWithShape="1">
            <a:gsLst>
              <a:gs pos="100000">
                <a:srgbClr val="FFA109"/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1">
            <a:scrgbClr r="0" g="0" b="0"/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defTabSz="685800"/>
            <a:endParaRPr lang="en-GB" sz="1350" dirty="0">
              <a:solidFill>
                <a:prstClr val="white"/>
              </a:solidFill>
              <a:latin typeface="Aptos" panose="02110004020202020204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98B1B918-F341-AF9D-D67B-EE5665CF7AC4}"/>
              </a:ext>
            </a:extLst>
          </p:cNvPr>
          <p:cNvSpPr txBox="1"/>
          <p:nvPr/>
        </p:nvSpPr>
        <p:spPr>
          <a:xfrm>
            <a:off x="5460896" y="2395286"/>
            <a:ext cx="1864106" cy="110344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1435" tIns="51435" rIns="51435" bIns="51435" numCol="1" spcCol="1270" anchor="t" anchorCtr="0">
            <a:noAutofit/>
          </a:bodyPr>
          <a:lstStyle/>
          <a:p>
            <a:pPr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Kaonic deuterium  “low density” run</a:t>
            </a:r>
          </a:p>
        </p:txBody>
      </p:sp>
      <p:sp>
        <p:nvSpPr>
          <p:cNvPr id="15" name="CasellaDiTesto 5">
            <a:extLst>
              <a:ext uri="{FF2B5EF4-FFF2-40B4-BE49-F238E27FC236}">
                <a16:creationId xmlns:a16="http://schemas.microsoft.com/office/drawing/2014/main" id="{530CD620-15C1-1154-9C1C-809FECF2A459}"/>
              </a:ext>
            </a:extLst>
          </p:cNvPr>
          <p:cNvSpPr txBox="1"/>
          <p:nvPr/>
        </p:nvSpPr>
        <p:spPr>
          <a:xfrm>
            <a:off x="5361715" y="1944280"/>
            <a:ext cx="3354590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/>
            <a:r>
              <a:rPr lang="en-US" sz="135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24</a:t>
            </a:r>
            <a:r>
              <a:rPr lang="en-US" sz="1350" baseline="30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sz="135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May – End of June - first week of July</a:t>
            </a:r>
            <a:endParaRPr lang="en-GB" sz="1350" dirty="0">
              <a:solidFill>
                <a:prstClr val="black"/>
              </a:solidFill>
              <a:latin typeface="Aptos" panose="02110004020202020204"/>
            </a:endParaRPr>
          </a:p>
          <a:p>
            <a:pPr defTabSz="685800"/>
            <a:endParaRPr lang="en-GB" sz="1350" dirty="0">
              <a:solidFill>
                <a:prstClr val="black"/>
              </a:solidFill>
              <a:latin typeface="Aptos" panose="02110004020202020204"/>
            </a:endParaRP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0B9FB41C-C47F-A1DE-5939-9F1627B790FC}"/>
              </a:ext>
            </a:extLst>
          </p:cNvPr>
          <p:cNvGrpSpPr/>
          <p:nvPr/>
        </p:nvGrpSpPr>
        <p:grpSpPr>
          <a:xfrm>
            <a:off x="836869" y="4383739"/>
            <a:ext cx="7231166" cy="1579802"/>
            <a:chOff x="2281579" y="4845831"/>
            <a:chExt cx="7879251" cy="1542503"/>
          </a:xfrm>
        </p:grpSpPr>
        <p:pic>
          <p:nvPicPr>
            <p:cNvPr id="8" name="Picture 5" descr="P8260129-1.jpg">
              <a:extLst>
                <a:ext uri="{FF2B5EF4-FFF2-40B4-BE49-F238E27FC236}">
                  <a16:creationId xmlns:a16="http://schemas.microsoft.com/office/drawing/2014/main" id="{EB0013CF-2124-6F92-FDB7-98B67A7BA46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7255" y="5262177"/>
              <a:ext cx="1752286" cy="1126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Immagine 2" descr="Immagine che contiene interni, parecchi&#10;&#10;Descrizione generata automaticamente">
              <a:extLst>
                <a:ext uri="{FF2B5EF4-FFF2-40B4-BE49-F238E27FC236}">
                  <a16:creationId xmlns:a16="http://schemas.microsoft.com/office/drawing/2014/main" id="{33BEEDE2-D4E1-3316-A1D5-764B8EC7C50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146476" y="5262178"/>
              <a:ext cx="1752286" cy="1126156"/>
            </a:xfrm>
            <a:prstGeom prst="rect">
              <a:avLst/>
            </a:prstGeom>
          </p:spPr>
        </p:pic>
        <p:sp>
          <p:nvSpPr>
            <p:cNvPr id="12" name="TextBox 5">
              <a:extLst>
                <a:ext uri="{FF2B5EF4-FFF2-40B4-BE49-F238E27FC236}">
                  <a16:creationId xmlns:a16="http://schemas.microsoft.com/office/drawing/2014/main" id="{981246A7-783C-034B-6C80-B30FAD712AD0}"/>
                </a:ext>
              </a:extLst>
            </p:cNvPr>
            <p:cNvSpPr txBox="1"/>
            <p:nvPr/>
          </p:nvSpPr>
          <p:spPr>
            <a:xfrm>
              <a:off x="2325797" y="4896666"/>
              <a:ext cx="1711875" cy="292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800"/>
              <a:r>
                <a:rPr lang="en-US" sz="1350" b="1" dirty="0">
                  <a:solidFill>
                    <a:srgbClr val="00039C"/>
                  </a:solidFill>
                  <a:latin typeface="Aptos" panose="02110004020202020204"/>
                </a:rPr>
                <a:t>DEAR</a:t>
              </a:r>
            </a:p>
          </p:txBody>
        </p:sp>
        <p:sp>
          <p:nvSpPr>
            <p:cNvPr id="13" name="TextBox 6">
              <a:extLst>
                <a:ext uri="{FF2B5EF4-FFF2-40B4-BE49-F238E27FC236}">
                  <a16:creationId xmlns:a16="http://schemas.microsoft.com/office/drawing/2014/main" id="{2C5095B7-E7A2-F397-C81C-A683DC1FC5BB}"/>
                </a:ext>
              </a:extLst>
            </p:cNvPr>
            <p:cNvSpPr txBox="1"/>
            <p:nvPr/>
          </p:nvSpPr>
          <p:spPr>
            <a:xfrm>
              <a:off x="6019541" y="4845831"/>
              <a:ext cx="1879221" cy="292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800"/>
              <a:r>
                <a:rPr lang="en-US" sz="1350" b="1" dirty="0">
                  <a:solidFill>
                    <a:srgbClr val="00039C"/>
                  </a:solidFill>
                  <a:latin typeface="Aptos" panose="02110004020202020204"/>
                </a:rPr>
                <a:t>SIDDHARTA-2</a:t>
              </a:r>
            </a:p>
          </p:txBody>
        </p:sp>
        <p:sp>
          <p:nvSpPr>
            <p:cNvPr id="14" name="TextBox 18">
              <a:extLst>
                <a:ext uri="{FF2B5EF4-FFF2-40B4-BE49-F238E27FC236}">
                  <a16:creationId xmlns:a16="http://schemas.microsoft.com/office/drawing/2014/main" id="{B49696B5-C431-DC05-777F-FF4455242FF3}"/>
                </a:ext>
              </a:extLst>
            </p:cNvPr>
            <p:cNvSpPr txBox="1"/>
            <p:nvPr/>
          </p:nvSpPr>
          <p:spPr>
            <a:xfrm>
              <a:off x="4224501" y="4879530"/>
              <a:ext cx="1711875" cy="292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800"/>
              <a:r>
                <a:rPr lang="en-US" sz="1350" b="1" dirty="0">
                  <a:solidFill>
                    <a:srgbClr val="00039C"/>
                  </a:solidFill>
                  <a:latin typeface="Aptos" panose="02110004020202020204"/>
                </a:rPr>
                <a:t>SIDDHARTA</a:t>
              </a:r>
            </a:p>
          </p:txBody>
        </p:sp>
        <p:graphicFrame>
          <p:nvGraphicFramePr>
            <p:cNvPr id="17" name="Object 2">
              <a:extLst>
                <a:ext uri="{FF2B5EF4-FFF2-40B4-BE49-F238E27FC236}">
                  <a16:creationId xmlns:a16="http://schemas.microsoft.com/office/drawing/2014/main" id="{94E4468A-3109-7182-1882-B87717B2FA8B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366470" y="5265207"/>
            <a:ext cx="1752286" cy="1115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Image Document" r:id="rId6" imgW="6848640" imgH="4467240" progId="Imaging.Document">
                    <p:embed/>
                  </p:oleObj>
                </mc:Choice>
                <mc:Fallback>
                  <p:oleObj name="Image Document" r:id="rId6" imgW="6848640" imgH="4467240" progId="Imaging.Document">
                    <p:embed/>
                    <p:pic>
                      <p:nvPicPr>
                        <p:cNvPr id="17" name="Object 2">
                          <a:extLst>
                            <a:ext uri="{FF2B5EF4-FFF2-40B4-BE49-F238E27FC236}">
                              <a16:creationId xmlns:a16="http://schemas.microsoft.com/office/drawing/2014/main" id="{94E4468A-3109-7182-1882-B87717B2FA8B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66470" y="5265207"/>
                          <a:ext cx="1752286" cy="11151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8" name="Straight Arrow Connector 23">
              <a:extLst>
                <a:ext uri="{FF2B5EF4-FFF2-40B4-BE49-F238E27FC236}">
                  <a16:creationId xmlns:a16="http://schemas.microsoft.com/office/drawing/2014/main" id="{2FB80137-D67D-FC13-5FF7-DD2966B408A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81579" y="5196217"/>
              <a:ext cx="7879251" cy="32189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" name="Immagine 19">
            <a:extLst>
              <a:ext uri="{FF2B5EF4-FFF2-40B4-BE49-F238E27FC236}">
                <a16:creationId xmlns:a16="http://schemas.microsoft.com/office/drawing/2014/main" id="{51A3B545-C380-CC15-EAFC-449BAC96855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26726" y="4822913"/>
            <a:ext cx="2041308" cy="1077155"/>
          </a:xfrm>
          <a:prstGeom prst="rect">
            <a:avLst/>
          </a:prstGeom>
        </p:spPr>
      </p:pic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4E85F5C9-7006-69E9-3844-52E0232A8160}"/>
              </a:ext>
            </a:extLst>
          </p:cNvPr>
          <p:cNvSpPr txBox="1"/>
          <p:nvPr/>
        </p:nvSpPr>
        <p:spPr>
          <a:xfrm>
            <a:off x="6208110" y="4245900"/>
            <a:ext cx="171277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GB" sz="1350" b="1" dirty="0">
                <a:solidFill>
                  <a:srgbClr val="00039C"/>
                </a:solidFill>
                <a:highlight>
                  <a:srgbClr val="FFFF00"/>
                </a:highlight>
                <a:latin typeface="Aptos" panose="02110004020202020204"/>
                <a:cs typeface="Calibri" panose="020F0502020204030204" pitchFamily="34" charset="0"/>
              </a:rPr>
              <a:t>First measurement </a:t>
            </a:r>
            <a:br>
              <a:rPr lang="en-GB" sz="1350" b="1" dirty="0">
                <a:solidFill>
                  <a:srgbClr val="00039C"/>
                </a:solidFill>
                <a:highlight>
                  <a:srgbClr val="FFFF00"/>
                </a:highlight>
                <a:latin typeface="Aptos" panose="02110004020202020204"/>
                <a:cs typeface="Calibri" panose="020F0502020204030204" pitchFamily="34" charset="0"/>
              </a:rPr>
            </a:br>
            <a:r>
              <a:rPr lang="en-GB" sz="1350" b="1" dirty="0">
                <a:solidFill>
                  <a:srgbClr val="00039C"/>
                </a:solidFill>
                <a:highlight>
                  <a:srgbClr val="FFFF00"/>
                </a:highlight>
                <a:latin typeface="Aptos" panose="02110004020202020204"/>
                <a:cs typeface="Calibri" panose="020F0502020204030204" pitchFamily="34" charset="0"/>
              </a:rPr>
              <a:t>ever of </a:t>
            </a:r>
            <a:r>
              <a:rPr lang="en-GB" sz="1350" b="1" dirty="0" err="1">
                <a:solidFill>
                  <a:srgbClr val="00039C"/>
                </a:solidFill>
                <a:highlight>
                  <a:srgbClr val="FFFF00"/>
                </a:highlight>
                <a:latin typeface="Aptos" panose="02110004020202020204"/>
                <a:cs typeface="Calibri" panose="020F0502020204030204" pitchFamily="34" charset="0"/>
              </a:rPr>
              <a:t>Kd</a:t>
            </a:r>
            <a:endParaRPr lang="en-GB" sz="1350" b="1" dirty="0">
              <a:solidFill>
                <a:srgbClr val="00039C"/>
              </a:solidFill>
              <a:highlight>
                <a:srgbClr val="FFFF00"/>
              </a:highlight>
              <a:latin typeface="Aptos" panose="02110004020202020204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772724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object 4">
                <a:extLst>
                  <a:ext uri="{FF2B5EF4-FFF2-40B4-BE49-F238E27FC236}">
                    <a16:creationId xmlns:a16="http://schemas.microsoft.com/office/drawing/2014/main" id="{157D9D36-1B6C-1145-C3E1-75BBD062B054}"/>
                  </a:ext>
                </a:extLst>
              </p:cNvPr>
              <p:cNvSpPr txBox="1"/>
              <p:nvPr/>
            </p:nvSpPr>
            <p:spPr>
              <a:xfrm>
                <a:off x="516620" y="689810"/>
                <a:ext cx="7663643" cy="399629"/>
              </a:xfrm>
              <a:prstGeom prst="rect">
                <a:avLst/>
              </a:prstGeom>
            </p:spPr>
            <p:txBody>
              <a:bodyPr vert="horz" wrap="square" lIns="0" tIns="7144" rIns="0" bIns="0" rtlCol="0">
                <a:spAutoFit/>
              </a:bodyPr>
              <a:lstStyle/>
              <a:p>
                <a:pPr marL="7144" marR="2858" indent="-357" defTabSz="342900">
                  <a:spcBef>
                    <a:spcPts val="56"/>
                  </a:spcBef>
                  <a:defRPr/>
                </a:pPr>
                <a:r>
                  <a:rPr lang="en-GB" sz="2550" b="1" spc="-3" dirty="0">
                    <a:solidFill>
                      <a:srgbClr val="FF901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Kaonic Lead Measurement at DA</a:t>
                </a:r>
                <a14:m>
                  <m:oMath xmlns:m="http://schemas.openxmlformats.org/officeDocument/2006/math">
                    <m:r>
                      <a:rPr lang="it-IT" sz="2550" b="1" spc="-3">
                        <a:solidFill>
                          <a:srgbClr val="FF901C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𝚽</m:t>
                    </m:r>
                  </m:oMath>
                </a14:m>
                <a:r>
                  <a:rPr lang="en-GB" sz="2550" b="1" spc="-3" dirty="0">
                    <a:solidFill>
                      <a:srgbClr val="FF901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NE with </a:t>
                </a:r>
                <a:r>
                  <a:rPr lang="en-GB" sz="2550" b="1" spc="-3" dirty="0" err="1">
                    <a:solidFill>
                      <a:srgbClr val="FF901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HPGe</a:t>
                </a:r>
                <a:endParaRPr lang="en-GB" sz="2550" b="1" spc="-3" dirty="0">
                  <a:solidFill>
                    <a:srgbClr val="FF901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object 4">
                <a:extLst>
                  <a:ext uri="{FF2B5EF4-FFF2-40B4-BE49-F238E27FC236}">
                    <a16:creationId xmlns:a16="http://schemas.microsoft.com/office/drawing/2014/main" id="{157D9D36-1B6C-1145-C3E1-75BBD062B0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620" y="689810"/>
                <a:ext cx="7663643" cy="399629"/>
              </a:xfrm>
              <a:prstGeom prst="rect">
                <a:avLst/>
              </a:prstGeom>
              <a:blipFill>
                <a:blip r:embed="rId2"/>
                <a:stretch>
                  <a:fillRect l="-2546" t="-24242" b="-469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asellaDiTesto 5">
            <a:extLst>
              <a:ext uri="{FF2B5EF4-FFF2-40B4-BE49-F238E27FC236}">
                <a16:creationId xmlns:a16="http://schemas.microsoft.com/office/drawing/2014/main" id="{FE8F8799-914A-EA8F-9D11-16B8CCE88D61}"/>
              </a:ext>
            </a:extLst>
          </p:cNvPr>
          <p:cNvSpPr txBox="1"/>
          <p:nvPr/>
        </p:nvSpPr>
        <p:spPr>
          <a:xfrm>
            <a:off x="-42120" y="982229"/>
            <a:ext cx="8396739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>
              <a:defRPr/>
            </a:pPr>
            <a:r>
              <a:rPr lang="en-GB" sz="1650" dirty="0" err="1">
                <a:solidFill>
                  <a:prstClr val="white"/>
                </a:solidFill>
                <a:latin typeface="Gill Sans MT" panose="020B0502020104020203"/>
              </a:rPr>
              <a:t>HPGe</a:t>
            </a:r>
            <a:r>
              <a:rPr lang="en-GB" sz="1650" dirty="0">
                <a:solidFill>
                  <a:prstClr val="white"/>
                </a:solidFill>
                <a:latin typeface="Gill Sans MT" panose="020B0502020104020203"/>
              </a:rPr>
              <a:t> provided by Zagreb University (</a:t>
            </a:r>
            <a:r>
              <a:rPr lang="en-GB" sz="1650" spc="-1" dirty="0">
                <a:solidFill>
                  <a:prstClr val="white"/>
                </a:solidFill>
                <a:latin typeface="Gill Sans MT" panose="020B0502020104020203"/>
                <a:ea typeface="DejaVu Sans"/>
              </a:rPr>
              <a:t>Croatian</a:t>
            </a:r>
            <a:r>
              <a:rPr lang="it-IT" sz="1650" spc="-1" dirty="0">
                <a:solidFill>
                  <a:prstClr val="white"/>
                </a:solidFill>
                <a:latin typeface="Gill Sans MT" panose="020B0502020104020203"/>
                <a:ea typeface="DejaVu Sans"/>
              </a:rPr>
              <a:t> Science Foundation project 8570</a:t>
            </a:r>
            <a:r>
              <a:rPr lang="en-GB" sz="1650" dirty="0">
                <a:solidFill>
                  <a:prstClr val="white"/>
                </a:solidFill>
                <a:latin typeface="Gill Sans MT" panose="020B0502020104020203"/>
              </a:rPr>
              <a:t>)</a:t>
            </a:r>
            <a:br>
              <a:rPr lang="en-GB" sz="1650" dirty="0">
                <a:solidFill>
                  <a:prstClr val="white"/>
                </a:solidFill>
                <a:latin typeface="Gill Sans MT" panose="020B0502020104020203"/>
              </a:rPr>
            </a:br>
            <a:r>
              <a:rPr lang="en-GB" sz="1650" dirty="0">
                <a:solidFill>
                  <a:prstClr val="white"/>
                </a:solidFill>
                <a:latin typeface="Gill Sans MT" panose="020B0502020104020203"/>
              </a:rPr>
              <a:t> to perform the kaonic lead measurement </a:t>
            </a:r>
            <a:br>
              <a:rPr lang="en-GB" sz="1650" dirty="0">
                <a:solidFill>
                  <a:prstClr val="white"/>
                </a:solidFill>
                <a:latin typeface="Gill Sans MT" panose="020B0502020104020203"/>
              </a:rPr>
            </a:br>
            <a:r>
              <a:rPr lang="en-GB" sz="1650" dirty="0">
                <a:solidFill>
                  <a:prstClr val="white"/>
                </a:solidFill>
                <a:latin typeface="Gill Sans MT" panose="020B0502020104020203"/>
              </a:rPr>
              <a:t>in parallel with the SIDDHARTA-2 kaonic deuterium measurement</a:t>
            </a:r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B9562B2C-49FE-9064-D2B8-2821B745EA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69" y="2346397"/>
            <a:ext cx="4567548" cy="3465617"/>
          </a:xfrm>
          <a:prstGeom prst="rect">
            <a:avLst/>
          </a:prstGeom>
        </p:spPr>
      </p:pic>
      <p:sp>
        <p:nvSpPr>
          <p:cNvPr id="8" name="TextBox 10">
            <a:extLst>
              <a:ext uri="{FF2B5EF4-FFF2-40B4-BE49-F238E27FC236}">
                <a16:creationId xmlns:a16="http://schemas.microsoft.com/office/drawing/2014/main" id="{9CAD1E5E-0E90-4BEA-B879-4BF473CD70AD}"/>
              </a:ext>
            </a:extLst>
          </p:cNvPr>
          <p:cNvSpPr txBox="1"/>
          <p:nvPr/>
        </p:nvSpPr>
        <p:spPr>
          <a:xfrm>
            <a:off x="2397312" y="4813434"/>
            <a:ext cx="1830845" cy="715581"/>
          </a:xfrm>
          <a:prstGeom prst="rect">
            <a:avLst/>
          </a:prstGeom>
          <a:solidFill>
            <a:srgbClr val="120EFF">
              <a:alpha val="40000"/>
            </a:srgbClr>
          </a:solidFill>
        </p:spPr>
        <p:txBody>
          <a:bodyPr wrap="square" rtlCol="0">
            <a:spAutoFit/>
          </a:bodyPr>
          <a:lstStyle/>
          <a:p>
            <a:pPr defTabSz="342900">
              <a:defRPr/>
            </a:pPr>
            <a:r>
              <a:rPr lang="hr-HR" sz="1350" dirty="0">
                <a:solidFill>
                  <a:prstClr val="white"/>
                </a:solidFill>
                <a:latin typeface="Gill Sans MT" panose="020B0502020104020203"/>
              </a:rPr>
              <a:t> HPGe </a:t>
            </a:r>
            <a:r>
              <a:rPr lang="en-US" sz="1350" dirty="0">
                <a:solidFill>
                  <a:prstClr val="white"/>
                </a:solidFill>
                <a:latin typeface="Gill Sans MT" panose="020B0502020104020203"/>
              </a:rPr>
              <a:t>active</a:t>
            </a:r>
            <a:r>
              <a:rPr lang="hr-HR" sz="1350" dirty="0">
                <a:solidFill>
                  <a:prstClr val="white"/>
                </a:solidFill>
                <a:latin typeface="Gill Sans MT" panose="020B0502020104020203"/>
              </a:rPr>
              <a:t> </a:t>
            </a:r>
            <a:r>
              <a:rPr lang="en-US" sz="1350" dirty="0">
                <a:solidFill>
                  <a:prstClr val="white"/>
                </a:solidFill>
                <a:latin typeface="Gill Sans MT" panose="020B0502020104020203"/>
              </a:rPr>
              <a:t>detector</a:t>
            </a:r>
          </a:p>
          <a:p>
            <a:pPr defTabSz="342900">
              <a:defRPr/>
            </a:pPr>
            <a:r>
              <a:rPr lang="en-US" sz="1350" dirty="0">
                <a:solidFill>
                  <a:prstClr val="white"/>
                </a:solidFill>
                <a:latin typeface="Gill Sans MT" panose="020B0502020104020203"/>
              </a:rPr>
              <a:t> diameter ~</a:t>
            </a:r>
            <a:r>
              <a:rPr lang="hr-HR" sz="1350" dirty="0">
                <a:solidFill>
                  <a:prstClr val="white"/>
                </a:solidFill>
                <a:latin typeface="Gill Sans MT" panose="020B0502020104020203"/>
              </a:rPr>
              <a:t>60 mm</a:t>
            </a:r>
            <a:r>
              <a:rPr lang="en-US" sz="1350" dirty="0">
                <a:solidFill>
                  <a:prstClr val="white"/>
                </a:solidFill>
                <a:latin typeface="Gill Sans MT" panose="020B0502020104020203"/>
              </a:rPr>
              <a:t>,</a:t>
            </a:r>
          </a:p>
          <a:p>
            <a:pPr defTabSz="342900">
              <a:defRPr/>
            </a:pPr>
            <a:r>
              <a:rPr lang="en-US" sz="1350" dirty="0">
                <a:solidFill>
                  <a:prstClr val="white"/>
                </a:solidFill>
                <a:latin typeface="Gill Sans MT" panose="020B0502020104020203"/>
              </a:rPr>
              <a:t> height ~</a:t>
            </a:r>
            <a:r>
              <a:rPr lang="hr-HR" sz="1350" dirty="0">
                <a:solidFill>
                  <a:prstClr val="white"/>
                </a:solidFill>
                <a:latin typeface="Gill Sans MT" panose="020B0502020104020203"/>
              </a:rPr>
              <a:t>60 mm.         </a:t>
            </a:r>
            <a:endParaRPr lang="en-US" sz="1350" dirty="0">
              <a:solidFill>
                <a:prstClr val="white"/>
              </a:solidFill>
              <a:latin typeface="Gill Sans MT" panose="020B0502020104020203"/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DBB0EB10-9DE0-1FD3-5716-5E5B2D332E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64756" y="2346397"/>
            <a:ext cx="4349375" cy="3363835"/>
          </a:xfrm>
        </p:spPr>
        <p:txBody>
          <a:bodyPr>
            <a:normAutofit/>
          </a:bodyPr>
          <a:lstStyle/>
          <a:p>
            <a:r>
              <a:rPr lang="en-US" sz="1500" dirty="0"/>
              <a:t>BSI </a:t>
            </a:r>
            <a:r>
              <a:rPr lang="en-US" sz="1500" dirty="0" err="1"/>
              <a:t>HPGe</a:t>
            </a:r>
            <a:r>
              <a:rPr lang="en-US" sz="1500" dirty="0"/>
              <a:t> detector with transistor reset preamplifier (TRP).</a:t>
            </a:r>
          </a:p>
          <a:p>
            <a:r>
              <a:rPr lang="en-US" sz="1500" dirty="0"/>
              <a:t>DAQ based on CAEN DT5781 digitizer</a:t>
            </a:r>
          </a:p>
          <a:p>
            <a:r>
              <a:rPr lang="en-US" sz="1500" dirty="0"/>
              <a:t>Coincidence between:</a:t>
            </a:r>
          </a:p>
          <a:p>
            <a:pPr marL="0" indent="0">
              <a:buNone/>
            </a:pPr>
            <a:r>
              <a:rPr lang="en-US" sz="1500" dirty="0"/>
              <a:t>               -&gt; ch0 Luminometer</a:t>
            </a:r>
          </a:p>
          <a:p>
            <a:pPr marL="0" indent="0">
              <a:buNone/>
            </a:pPr>
            <a:r>
              <a:rPr lang="en-US" sz="1500" dirty="0"/>
              <a:t>               -&gt; ch1 </a:t>
            </a:r>
            <a:r>
              <a:rPr lang="en-US" sz="1500" dirty="0" err="1"/>
              <a:t>HPGe</a:t>
            </a:r>
            <a:r>
              <a:rPr lang="en-US" sz="1500" dirty="0"/>
              <a:t> signal</a:t>
            </a:r>
          </a:p>
          <a:p>
            <a:pPr marL="0" indent="0">
              <a:buNone/>
            </a:pPr>
            <a:r>
              <a:rPr lang="en-US" sz="1500" dirty="0"/>
              <a:t>                -&gt; ch2 TAC signal</a:t>
            </a:r>
          </a:p>
          <a:p>
            <a:r>
              <a:rPr lang="en-US" sz="1500" dirty="0"/>
              <a:t>Data acquired:</a:t>
            </a:r>
          </a:p>
          <a:p>
            <a:pPr marL="0" indent="0">
              <a:buNone/>
            </a:pPr>
            <a:r>
              <a:rPr lang="en-US" sz="1500" dirty="0"/>
              <a:t>                -&gt; June-July 2023: 109.38 pb</a:t>
            </a:r>
            <a:r>
              <a:rPr lang="en-US" sz="1500" baseline="30000" dirty="0"/>
              <a:t>-1</a:t>
            </a:r>
            <a:r>
              <a:rPr lang="en-US" sz="1500" dirty="0"/>
              <a:t> </a:t>
            </a:r>
          </a:p>
          <a:p>
            <a:pPr marL="0" indent="0">
              <a:buNone/>
            </a:pPr>
            <a:r>
              <a:rPr lang="en-US" sz="1500" dirty="0"/>
              <a:t>                -&gt; September-now 2023: 117.67 pb</a:t>
            </a:r>
            <a:r>
              <a:rPr lang="en-US" sz="1500" baseline="30000" dirty="0"/>
              <a:t>-1</a:t>
            </a:r>
            <a:endParaRPr lang="en-US" sz="1500" dirty="0"/>
          </a:p>
        </p:txBody>
      </p:sp>
      <p:sp>
        <p:nvSpPr>
          <p:cNvPr id="3" name="Segnaposto numero diapositiva 3">
            <a:extLst>
              <a:ext uri="{FF2B5EF4-FFF2-40B4-BE49-F238E27FC236}">
                <a16:creationId xmlns:a16="http://schemas.microsoft.com/office/drawing/2014/main" id="{4DC90CC6-1EAC-9AE7-A2A5-8AAF1F193EDB}"/>
              </a:ext>
            </a:extLst>
          </p:cNvPr>
          <p:cNvSpPr txBox="1">
            <a:spLocks/>
          </p:cNvSpPr>
          <p:nvPr/>
        </p:nvSpPr>
        <p:spPr>
          <a:xfrm>
            <a:off x="8354619" y="5601927"/>
            <a:ext cx="789381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42900">
              <a:defRPr/>
            </a:pPr>
            <a:fld id="{D57F1E4F-1CFF-5643-939E-217C01CDF565}" type="slidenum">
              <a:rPr lang="en-US" sz="825">
                <a:solidFill>
                  <a:srgbClr val="ED8428"/>
                </a:solidFill>
                <a:latin typeface="Gill Sans MT" panose="020B0502020104020203"/>
              </a:rPr>
              <a:pPr defTabSz="342900">
                <a:defRPr/>
              </a:pPr>
              <a:t>46</a:t>
            </a:fld>
            <a:endParaRPr lang="en-US" sz="825" dirty="0">
              <a:solidFill>
                <a:srgbClr val="ED8428"/>
              </a:solidFill>
              <a:latin typeface="Gill Sans MT" panose="020B0502020104020203"/>
            </a:endParaRPr>
          </a:p>
        </p:txBody>
      </p:sp>
    </p:spTree>
    <p:extLst>
      <p:ext uri="{BB962C8B-B14F-4D97-AF65-F5344CB8AC3E}">
        <p14:creationId xmlns:p14="http://schemas.microsoft.com/office/powerpoint/2010/main" val="320816865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F23F720-88C2-0227-9666-053EA4C25C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49508" y="5635102"/>
            <a:ext cx="789381" cy="273844"/>
          </a:xfrm>
        </p:spPr>
        <p:txBody>
          <a:bodyPr/>
          <a:lstStyle/>
          <a:p>
            <a:pPr defTabSz="342900">
              <a:defRPr/>
            </a:pPr>
            <a:fld id="{D57F1E4F-1CFF-5643-939E-217C01CDF565}" type="slidenum">
              <a:rPr lang="en-US" sz="825">
                <a:solidFill>
                  <a:srgbClr val="ED8428"/>
                </a:solidFill>
                <a:latin typeface="Gill Sans MT" panose="020B0502020104020203"/>
              </a:rPr>
              <a:pPr defTabSz="342900">
                <a:defRPr/>
              </a:pPr>
              <a:t>47</a:t>
            </a:fld>
            <a:endParaRPr lang="en-US" sz="825" dirty="0">
              <a:solidFill>
                <a:srgbClr val="ED8428"/>
              </a:solidFill>
              <a:latin typeface="Gill Sans MT" panose="020B0502020104020203"/>
            </a:endParaRPr>
          </a:p>
        </p:txBody>
      </p:sp>
      <p:grpSp>
        <p:nvGrpSpPr>
          <p:cNvPr id="5" name="Gruppo 4">
            <a:extLst>
              <a:ext uri="{FF2B5EF4-FFF2-40B4-BE49-F238E27FC236}">
                <a16:creationId xmlns:a16="http://schemas.microsoft.com/office/drawing/2014/main" id="{A17A6DF0-0A5F-7155-7A5F-232CAB746E2F}"/>
              </a:ext>
            </a:extLst>
          </p:cNvPr>
          <p:cNvGrpSpPr/>
          <p:nvPr/>
        </p:nvGrpSpPr>
        <p:grpSpPr>
          <a:xfrm>
            <a:off x="4031166" y="2470218"/>
            <a:ext cx="4912126" cy="3227484"/>
            <a:chOff x="4730707" y="2995729"/>
            <a:chExt cx="5368448" cy="3277216"/>
          </a:xfrm>
        </p:grpSpPr>
        <p:pic>
          <p:nvPicPr>
            <p:cNvPr id="6" name="Picture 16">
              <a:extLst>
                <a:ext uri="{FF2B5EF4-FFF2-40B4-BE49-F238E27FC236}">
                  <a16:creationId xmlns:a16="http://schemas.microsoft.com/office/drawing/2014/main" id="{2FE7D641-113A-CAE9-5EC2-E0C9D5DBB7B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30707" y="2995729"/>
              <a:ext cx="5368448" cy="3277216"/>
            </a:xfrm>
            <a:prstGeom prst="rect">
              <a:avLst/>
            </a:prstGeom>
          </p:spPr>
        </p:pic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39059824-A114-48F1-2445-76EF348618AE}"/>
                </a:ext>
              </a:extLst>
            </p:cNvPr>
            <p:cNvSpPr txBox="1"/>
            <p:nvPr/>
          </p:nvSpPr>
          <p:spPr>
            <a:xfrm>
              <a:off x="5433993" y="3176552"/>
              <a:ext cx="1392899" cy="3047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342900">
                <a:defRPr/>
              </a:pPr>
              <a:r>
                <a:rPr lang="en-GB" sz="1350" dirty="0">
                  <a:solidFill>
                    <a:prstClr val="black"/>
                  </a:solidFill>
                  <a:latin typeface="Gill Sans MT" panose="020B0502020104020203"/>
                </a:rPr>
                <a:t>Preliminary</a:t>
              </a:r>
            </a:p>
          </p:txBody>
        </p:sp>
      </p:grp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A33B8BE3-C408-4A6E-85ED-ECFC6A43CB8E}"/>
              </a:ext>
            </a:extLst>
          </p:cNvPr>
          <p:cNvSpPr txBox="1"/>
          <p:nvPr/>
        </p:nvSpPr>
        <p:spPr>
          <a:xfrm>
            <a:off x="376772" y="1424226"/>
            <a:ext cx="5241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defRPr/>
            </a:pPr>
            <a:r>
              <a:rPr lang="en-GB" sz="1650" dirty="0">
                <a:solidFill>
                  <a:prstClr val="white"/>
                </a:solidFill>
                <a:latin typeface="Gill Sans MT" panose="020B0502020104020203"/>
              </a:rPr>
              <a:t>Integrated luminosity: </a:t>
            </a:r>
            <a:r>
              <a:rPr lang="en-US" sz="1650" dirty="0">
                <a:solidFill>
                  <a:prstClr val="white"/>
                </a:solidFill>
                <a:latin typeface="Gill Sans MT" panose="020B0502020104020203"/>
              </a:rPr>
              <a:t>109.38</a:t>
            </a:r>
            <a:r>
              <a:rPr lang="en-US" dirty="0">
                <a:solidFill>
                  <a:prstClr val="black"/>
                </a:solidFill>
                <a:latin typeface="Gill Sans MT" panose="020B0502020104020203"/>
              </a:rPr>
              <a:t> </a:t>
            </a:r>
            <a:r>
              <a:rPr lang="en-GB" sz="1650" dirty="0">
                <a:solidFill>
                  <a:prstClr val="white"/>
                </a:solidFill>
                <a:latin typeface="Gill Sans MT" panose="020B0502020104020203"/>
              </a:rPr>
              <a:t>pb</a:t>
            </a:r>
            <a:r>
              <a:rPr lang="en-GB" sz="1650" baseline="30000" dirty="0">
                <a:solidFill>
                  <a:prstClr val="white"/>
                </a:solidFill>
                <a:latin typeface="Gill Sans MT" panose="020B0502020104020203"/>
              </a:rPr>
              <a:t>-1</a:t>
            </a:r>
            <a:r>
              <a:rPr lang="en-GB" sz="1650" dirty="0">
                <a:solidFill>
                  <a:prstClr val="white"/>
                </a:solidFill>
                <a:latin typeface="Gill Sans MT" panose="020B0502020104020203"/>
              </a:rPr>
              <a:t> ( June – July 2023)</a:t>
            </a: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AF16BE41-B7D1-A937-6986-20E82548F287}"/>
              </a:ext>
            </a:extLst>
          </p:cNvPr>
          <p:cNvSpPr txBox="1"/>
          <p:nvPr/>
        </p:nvSpPr>
        <p:spPr>
          <a:xfrm>
            <a:off x="718335" y="617282"/>
            <a:ext cx="8955255" cy="804868"/>
          </a:xfrm>
          <a:prstGeom prst="rect">
            <a:avLst/>
          </a:prstGeom>
        </p:spPr>
        <p:txBody>
          <a:bodyPr vert="horz" wrap="square" lIns="0" tIns="7144" rIns="0" bIns="0" rtlCol="0">
            <a:spAutoFit/>
          </a:bodyPr>
          <a:lstStyle/>
          <a:p>
            <a:pPr marL="7144" marR="2858" indent="-357" defTabSz="342900">
              <a:spcBef>
                <a:spcPts val="56"/>
              </a:spcBef>
              <a:defRPr/>
            </a:pPr>
            <a:r>
              <a:rPr lang="en-GB" sz="2550" b="1" spc="-3" dirty="0">
                <a:solidFill>
                  <a:srgbClr val="FF901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Kaonic Lead Measurement </a:t>
            </a:r>
          </a:p>
          <a:p>
            <a:pPr marL="7144" marR="2858" indent="-357" defTabSz="342900">
              <a:spcBef>
                <a:spcPts val="56"/>
              </a:spcBef>
              <a:defRPr/>
            </a:pPr>
            <a:r>
              <a:rPr lang="en-GB" sz="2550" b="1" spc="-3" dirty="0">
                <a:solidFill>
                  <a:srgbClr val="FF901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1650" b="1" spc="-3" dirty="0">
                <a:solidFill>
                  <a:srgbClr val="120E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Zagreb Uni; Krakow, Jagiellonian Uni – Lumi</a:t>
            </a:r>
            <a:r>
              <a:rPr lang="en-GB" sz="2550" b="1" spc="-3" dirty="0">
                <a:solidFill>
                  <a:srgbClr val="FF901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57571F26-C43A-E07D-AFCE-34F3AAD460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0708" y="2470218"/>
            <a:ext cx="4072997" cy="337802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1500" dirty="0"/>
              <a:t>Preliminary analysis of June-July 2023 data </a:t>
            </a:r>
            <a:r>
              <a:rPr lang="en-US" sz="1500" dirty="0">
                <a:solidFill>
                  <a:srgbClr val="120EFF"/>
                </a:solidFill>
              </a:rPr>
              <a:t>(D.. </a:t>
            </a:r>
            <a:r>
              <a:rPr lang="en-US" sz="1500" dirty="0" err="1">
                <a:solidFill>
                  <a:srgbClr val="120EFF"/>
                </a:solidFill>
              </a:rPr>
              <a:t>Bosnar</a:t>
            </a:r>
            <a:r>
              <a:rPr lang="en-US" sz="1500" dirty="0">
                <a:solidFill>
                  <a:srgbClr val="120EFF"/>
                </a:solidFill>
              </a:rPr>
              <a:t> and I. </a:t>
            </a:r>
            <a:r>
              <a:rPr lang="en-US" sz="1500" dirty="0" err="1">
                <a:solidFill>
                  <a:srgbClr val="120EFF"/>
                </a:solidFill>
              </a:rPr>
              <a:t>Friščić</a:t>
            </a:r>
            <a:r>
              <a:rPr lang="en-US" sz="1500" dirty="0">
                <a:solidFill>
                  <a:srgbClr val="120EFF"/>
                </a:solidFill>
              </a:rPr>
              <a:t>)</a:t>
            </a:r>
            <a:r>
              <a:rPr lang="en-US" sz="1500" dirty="0"/>
              <a:t> :</a:t>
            </a:r>
          </a:p>
          <a:p>
            <a:pPr marL="0" indent="0">
              <a:buNone/>
            </a:pPr>
            <a:r>
              <a:rPr lang="en-US" sz="1500" dirty="0"/>
              <a:t>Gaus+linear function was fitted for each peak:</a:t>
            </a:r>
          </a:p>
          <a:p>
            <a:r>
              <a:rPr lang="en-US" sz="1500" dirty="0"/>
              <a:t>       (10 -&gt; 9) : 906 events in peak, </a:t>
            </a:r>
          </a:p>
          <a:p>
            <a:pPr marL="0" indent="0">
              <a:buNone/>
            </a:pPr>
            <a:r>
              <a:rPr lang="en-US" sz="1500" dirty="0"/>
              <a:t>                             position 209.191 ± 0.171 keV</a:t>
            </a:r>
          </a:p>
          <a:p>
            <a:r>
              <a:rPr lang="en-US" sz="1500" dirty="0"/>
              <a:t>       (9 -&gt; 8) : 947 events in peak,</a:t>
            </a:r>
          </a:p>
          <a:p>
            <a:pPr marL="0" indent="0">
              <a:buNone/>
            </a:pPr>
            <a:r>
              <a:rPr lang="en-US" sz="1500" dirty="0"/>
              <a:t>                           position 292.939 ± 0.134 keV</a:t>
            </a:r>
          </a:p>
          <a:p>
            <a:r>
              <a:rPr lang="en-US" sz="1500" dirty="0"/>
              <a:t>       (8 -&gt; 7) : 943 events in peak, </a:t>
            </a:r>
          </a:p>
          <a:p>
            <a:pPr marL="0" indent="0">
              <a:buNone/>
            </a:pPr>
            <a:r>
              <a:rPr lang="en-US" sz="1500" dirty="0"/>
              <a:t>                           position 427.200 ± 0.152 keV</a:t>
            </a:r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r>
              <a:rPr lang="en-US" sz="1800" dirty="0">
                <a:solidFill>
                  <a:srgbClr val="FF0000"/>
                </a:solidFill>
              </a:rPr>
              <a:t>Optimization and detailed analysis is in progress-&gt; </a:t>
            </a:r>
            <a:r>
              <a:rPr lang="en-US" sz="1800" dirty="0">
                <a:solidFill>
                  <a:srgbClr val="FF0000"/>
                </a:solidFill>
                <a:highlight>
                  <a:srgbClr val="FFFF00"/>
                </a:highlight>
              </a:rPr>
              <a:t>towards a publication </a:t>
            </a:r>
            <a:endParaRPr lang="en-US" sz="1800" dirty="0">
              <a:highlight>
                <a:srgbClr val="FFFF00"/>
              </a:highlight>
            </a:endParaRPr>
          </a:p>
          <a:p>
            <a:pPr mar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23070335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3">
            <a:extLst>
              <a:ext uri="{FF2B5EF4-FFF2-40B4-BE49-F238E27FC236}">
                <a16:creationId xmlns:a16="http://schemas.microsoft.com/office/drawing/2014/main" id="{9D7DE4DC-BB42-55CA-472F-24C17651D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11745" y="5586570"/>
            <a:ext cx="789381" cy="273844"/>
          </a:xfrm>
        </p:spPr>
        <p:txBody>
          <a:bodyPr/>
          <a:lstStyle/>
          <a:p>
            <a:pPr defTabSz="685800"/>
            <a:fld id="{D57F1E4F-1CFF-5643-939E-217C01CDF565}" type="slidenum">
              <a:rPr lang="en-US" sz="1050">
                <a:solidFill>
                  <a:prstClr val="black">
                    <a:tint val="82000"/>
                  </a:prstClr>
                </a:solidFill>
                <a:latin typeface="Aptos" panose="02110004020202020204"/>
              </a:rPr>
              <a:pPr defTabSz="685800"/>
              <a:t>48</a:t>
            </a:fld>
            <a:endParaRPr lang="en-US" sz="1050" dirty="0">
              <a:solidFill>
                <a:prstClr val="black">
                  <a:tint val="82000"/>
                </a:prstClr>
              </a:solidFill>
              <a:latin typeface="Aptos" panose="02110004020202020204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object 4">
                <a:extLst>
                  <a:ext uri="{FF2B5EF4-FFF2-40B4-BE49-F238E27FC236}">
                    <a16:creationId xmlns:a16="http://schemas.microsoft.com/office/drawing/2014/main" id="{F8E95CB3-03FF-6F4D-B37D-5BA770417A18}"/>
                  </a:ext>
                </a:extLst>
              </p:cNvPr>
              <p:cNvSpPr txBox="1"/>
              <p:nvPr/>
            </p:nvSpPr>
            <p:spPr>
              <a:xfrm>
                <a:off x="-234176" y="646497"/>
                <a:ext cx="9235302" cy="966451"/>
              </a:xfrm>
              <a:prstGeom prst="rect">
                <a:avLst/>
              </a:prstGeom>
            </p:spPr>
            <p:txBody>
              <a:bodyPr vert="horz" wrap="square" lIns="0" tIns="7144" rIns="0" bIns="0" rtlCol="0">
                <a:spAutoFit/>
              </a:bodyPr>
              <a:lstStyle/>
              <a:p>
                <a:pPr marL="7144" marR="2858" indent="-357" algn="ctr" defTabSz="685800">
                  <a:spcBef>
                    <a:spcPts val="56"/>
                  </a:spcBef>
                </a:pPr>
                <a:r>
                  <a:rPr lang="en-GB" sz="2250" b="1" spc="-3" dirty="0">
                    <a:solidFill>
                      <a:srgbClr val="FF901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Kaonic Lead Measurement at DA</a:t>
                </a:r>
                <a14:m>
                  <m:oMath xmlns:m="http://schemas.openxmlformats.org/officeDocument/2006/math">
                    <m:r>
                      <a:rPr lang="it-IT" sz="2250" b="1" spc="-3">
                        <a:solidFill>
                          <a:srgbClr val="FF901C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𝚽</m:t>
                    </m:r>
                  </m:oMath>
                </a14:m>
                <a:r>
                  <a:rPr lang="en-GB" sz="2250" b="1" spc="-3" dirty="0">
                    <a:solidFill>
                      <a:srgbClr val="FF901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NE with </a:t>
                </a:r>
                <a:r>
                  <a:rPr lang="en-GB" sz="2250" b="1" spc="-3" dirty="0" err="1">
                    <a:solidFill>
                      <a:srgbClr val="FF901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HPGe</a:t>
                </a:r>
                <a:endParaRPr lang="en-GB" sz="2250" b="1" spc="-3" dirty="0">
                  <a:solidFill>
                    <a:srgbClr val="FF901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7144" marR="2858" indent="-357" algn="ctr" defTabSz="685800">
                  <a:spcBef>
                    <a:spcPts val="56"/>
                  </a:spcBef>
                </a:pPr>
                <a:r>
                  <a:rPr lang="en-GB" sz="2250" b="1" spc="-3" dirty="0">
                    <a:solidFill>
                      <a:srgbClr val="FF901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br>
                  <a:rPr lang="en-GB" sz="2250" b="1" spc="-3" dirty="0">
                    <a:solidFill>
                      <a:srgbClr val="FF901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en-GB" sz="1650" b="1" spc="-3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(Zagreb Uni; Krakow, Jagiellonian Uni – Lumi) </a:t>
                </a:r>
              </a:p>
            </p:txBody>
          </p:sp>
        </mc:Choice>
        <mc:Fallback xmlns="">
          <p:sp>
            <p:nvSpPr>
              <p:cNvPr id="3" name="object 4">
                <a:extLst>
                  <a:ext uri="{FF2B5EF4-FFF2-40B4-BE49-F238E27FC236}">
                    <a16:creationId xmlns:a16="http://schemas.microsoft.com/office/drawing/2014/main" id="{F8E95CB3-03FF-6F4D-B37D-5BA770417A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34176" y="646497"/>
                <a:ext cx="9235302" cy="966451"/>
              </a:xfrm>
              <a:prstGeom prst="rect">
                <a:avLst/>
              </a:prstGeom>
              <a:blipFill>
                <a:blip r:embed="rId2"/>
                <a:stretch>
                  <a:fillRect t="-8176" b="-119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asellaDiTesto 3">
            <a:extLst>
              <a:ext uri="{FF2B5EF4-FFF2-40B4-BE49-F238E27FC236}">
                <a16:creationId xmlns:a16="http://schemas.microsoft.com/office/drawing/2014/main" id="{4ED1A93C-6B6A-8366-2364-19BB703CAE59}"/>
              </a:ext>
            </a:extLst>
          </p:cNvPr>
          <p:cNvSpPr txBox="1"/>
          <p:nvPr/>
        </p:nvSpPr>
        <p:spPr>
          <a:xfrm>
            <a:off x="-159357" y="1713526"/>
            <a:ext cx="899436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GB" sz="135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Installed in the </a:t>
            </a:r>
            <a:r>
              <a:rPr lang="en-GB" sz="135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antiboost</a:t>
            </a:r>
            <a:r>
              <a:rPr lang="en-GB" sz="135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side of the IP to perform the kaonic lead measurement  in parallel with the SIDDHARTA-2 kaonic </a:t>
            </a:r>
            <a:r>
              <a:rPr lang="en-GB" sz="135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deuterium measurement</a:t>
            </a:r>
            <a:br>
              <a:rPr lang="en-GB" sz="135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35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Integrated luminosity: </a:t>
            </a:r>
            <a:r>
              <a:rPr lang="en-US" sz="135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109.38 </a:t>
            </a:r>
            <a:r>
              <a:rPr lang="en-GB" sz="135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pb</a:t>
            </a:r>
            <a:r>
              <a:rPr lang="en-GB" sz="1350" baseline="30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-1</a:t>
            </a:r>
            <a:r>
              <a:rPr lang="en-GB" sz="135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subset of </a:t>
            </a:r>
            <a:r>
              <a:rPr lang="en-GB" sz="1350" dirty="0">
                <a:solidFill>
                  <a:prstClr val="black"/>
                </a:solidFill>
                <a:latin typeface="Aptos" panose="02110004020202020204"/>
              </a:rPr>
              <a:t>40 pb</a:t>
            </a:r>
            <a:r>
              <a:rPr lang="en-GB" sz="1350" baseline="30000" dirty="0">
                <a:solidFill>
                  <a:prstClr val="black"/>
                </a:solidFill>
                <a:latin typeface="Aptos" panose="02110004020202020204"/>
              </a:rPr>
              <a:t>-1 </a:t>
            </a:r>
            <a:r>
              <a:rPr lang="en-GB" sz="1350" dirty="0">
                <a:solidFill>
                  <a:prstClr val="black"/>
                </a:solidFill>
                <a:latin typeface="Aptos" panose="02110004020202020204"/>
              </a:rPr>
              <a:t>already analysed </a:t>
            </a:r>
            <a:endParaRPr lang="en-GB" sz="135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2" name="Gruppo 11">
            <a:extLst>
              <a:ext uri="{FF2B5EF4-FFF2-40B4-BE49-F238E27FC236}">
                <a16:creationId xmlns:a16="http://schemas.microsoft.com/office/drawing/2014/main" id="{35D820B9-59CC-1DFF-D70F-50475D10F51D}"/>
              </a:ext>
            </a:extLst>
          </p:cNvPr>
          <p:cNvGrpSpPr/>
          <p:nvPr/>
        </p:nvGrpSpPr>
        <p:grpSpPr>
          <a:xfrm>
            <a:off x="591015" y="2429108"/>
            <a:ext cx="3591494" cy="2878872"/>
            <a:chOff x="669010" y="1926528"/>
            <a:chExt cx="3713762" cy="281780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7776836-E23C-5D2D-BDBB-97559EB3E01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9010" y="1926528"/>
              <a:ext cx="3713762" cy="2817809"/>
            </a:xfrm>
            <a:prstGeom prst="rect">
              <a:avLst/>
            </a:prstGeom>
          </p:spPr>
        </p:pic>
        <p:sp>
          <p:nvSpPr>
            <p:cNvPr id="6" name="TextBox 10">
              <a:extLst>
                <a:ext uri="{FF2B5EF4-FFF2-40B4-BE49-F238E27FC236}">
                  <a16:creationId xmlns:a16="http://schemas.microsoft.com/office/drawing/2014/main" id="{C76623C6-5FCC-9FE9-68A0-D9D517489265}"/>
                </a:ext>
              </a:extLst>
            </p:cNvPr>
            <p:cNvSpPr txBox="1"/>
            <p:nvPr/>
          </p:nvSpPr>
          <p:spPr>
            <a:xfrm>
              <a:off x="2642978" y="3693833"/>
              <a:ext cx="1739794" cy="984885"/>
            </a:xfrm>
            <a:prstGeom prst="rect">
              <a:avLst/>
            </a:prstGeom>
            <a:solidFill>
              <a:srgbClr val="120EFF">
                <a:alpha val="40000"/>
              </a:srgbClr>
            </a:solidFill>
          </p:spPr>
          <p:txBody>
            <a:bodyPr wrap="square" rtlCol="0">
              <a:spAutoFit/>
            </a:bodyPr>
            <a:lstStyle/>
            <a:p>
              <a:pPr defTabSz="685800"/>
              <a:r>
                <a:rPr lang="hr-HR" sz="1050" dirty="0">
                  <a:solidFill>
                    <a:prstClr val="white"/>
                  </a:solidFill>
                  <a:latin typeface="Aptos" panose="02110004020202020204"/>
                </a:rPr>
                <a:t> HPGe </a:t>
              </a:r>
              <a:r>
                <a:rPr lang="en-US" sz="1050" dirty="0">
                  <a:solidFill>
                    <a:prstClr val="white"/>
                  </a:solidFill>
                  <a:latin typeface="Aptos" panose="02110004020202020204"/>
                </a:rPr>
                <a:t>active</a:t>
              </a:r>
              <a:r>
                <a:rPr lang="hr-HR" sz="1050" dirty="0">
                  <a:solidFill>
                    <a:prstClr val="white"/>
                  </a:solidFill>
                  <a:latin typeface="Aptos" panose="02110004020202020204"/>
                </a:rPr>
                <a:t> </a:t>
              </a:r>
              <a:r>
                <a:rPr lang="en-US" sz="1050" dirty="0">
                  <a:solidFill>
                    <a:prstClr val="white"/>
                  </a:solidFill>
                  <a:latin typeface="Aptos" panose="02110004020202020204"/>
                </a:rPr>
                <a:t>detector</a:t>
              </a:r>
            </a:p>
            <a:p>
              <a:pPr defTabSz="685800"/>
              <a:r>
                <a:rPr lang="en-US" sz="1050" dirty="0">
                  <a:solidFill>
                    <a:prstClr val="white"/>
                  </a:solidFill>
                  <a:latin typeface="Aptos" panose="02110004020202020204"/>
                </a:rPr>
                <a:t> diameter ~</a:t>
              </a:r>
              <a:r>
                <a:rPr lang="hr-HR" sz="1050" dirty="0">
                  <a:solidFill>
                    <a:prstClr val="white"/>
                  </a:solidFill>
                  <a:latin typeface="Aptos" panose="02110004020202020204"/>
                </a:rPr>
                <a:t>60 mm</a:t>
              </a:r>
              <a:r>
                <a:rPr lang="en-US" sz="1050" dirty="0">
                  <a:solidFill>
                    <a:prstClr val="white"/>
                  </a:solidFill>
                  <a:latin typeface="Aptos" panose="02110004020202020204"/>
                </a:rPr>
                <a:t>,</a:t>
              </a:r>
            </a:p>
            <a:p>
              <a:pPr defTabSz="685800"/>
              <a:r>
                <a:rPr lang="en-US" sz="1050" dirty="0">
                  <a:solidFill>
                    <a:prstClr val="white"/>
                  </a:solidFill>
                  <a:latin typeface="Aptos" panose="02110004020202020204"/>
                </a:rPr>
                <a:t> height ~</a:t>
              </a:r>
              <a:r>
                <a:rPr lang="hr-HR" sz="1050" dirty="0">
                  <a:solidFill>
                    <a:prstClr val="white"/>
                  </a:solidFill>
                  <a:latin typeface="Aptos" panose="02110004020202020204"/>
                </a:rPr>
                <a:t>60 mm.         </a:t>
              </a:r>
              <a:endParaRPr lang="en-US" sz="1050" dirty="0">
                <a:solidFill>
                  <a:prstClr val="white"/>
                </a:solidFill>
                <a:latin typeface="Aptos" panose="02110004020202020204"/>
              </a:endParaRPr>
            </a:p>
          </p:txBody>
        </p:sp>
      </p:grpSp>
      <p:pic>
        <p:nvPicPr>
          <p:cNvPr id="9" name="Picture 3">
            <a:extLst>
              <a:ext uri="{FF2B5EF4-FFF2-40B4-BE49-F238E27FC236}">
                <a16:creationId xmlns:a16="http://schemas.microsoft.com/office/drawing/2014/main" id="{0D307C05-07AA-278B-8DB8-1D594ACA5E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1003" y="2429107"/>
            <a:ext cx="3985432" cy="2923604"/>
          </a:xfrm>
          <a:prstGeom prst="rect">
            <a:avLst/>
          </a:prstGeom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0877E48F-1C3B-F190-C126-8E4F69766E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3753" y="5425926"/>
            <a:ext cx="5282611" cy="1039731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BCA5F8AB-2F7C-4881-BF46-A305646BDE02}"/>
              </a:ext>
            </a:extLst>
          </p:cNvPr>
          <p:cNvSpPr txBox="1"/>
          <p:nvPr/>
        </p:nvSpPr>
        <p:spPr>
          <a:xfrm>
            <a:off x="6128941" y="5466790"/>
            <a:ext cx="30150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1650" i="1" u="sng" dirty="0">
                <a:solidFill>
                  <a:prstClr val="black"/>
                </a:solidFill>
                <a:latin typeface="Times New Roman" panose="02020603050405020304" pitchFamily="18" charset="0"/>
                <a:ea typeface="Helvetica Neue" panose="02000503000000020004" pitchFamily="2" charset="0"/>
                <a:cs typeface="Times New Roman" panose="02020603050405020304" pitchFamily="18" charset="0"/>
              </a:rPr>
              <a:t>Article</a:t>
            </a:r>
            <a:r>
              <a:rPr lang="en-GB" sz="1650" i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650" i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submitted to Nuclear Instruments and Methods A</a:t>
            </a:r>
            <a:r>
              <a:rPr lang="it-IT" sz="165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it-IT" sz="165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preprint: </a:t>
            </a:r>
            <a:r>
              <a:rPr lang="it-IT" sz="1650" dirty="0">
                <a:solidFill>
                  <a:srgbClr val="0028FF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arXiv:2405.12942</a:t>
            </a:r>
            <a:r>
              <a:rPr lang="it-IT" sz="1650" dirty="0">
                <a:solidFill>
                  <a:srgbClr val="0028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it-IT" sz="165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685800"/>
            <a:endParaRPr lang="en-GB" sz="1050" dirty="0">
              <a:solidFill>
                <a:prstClr val="black"/>
              </a:solidFill>
              <a:latin typeface="Aptos" panose="021100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46474725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3">
            <a:extLst>
              <a:ext uri="{FF2B5EF4-FFF2-40B4-BE49-F238E27FC236}">
                <a16:creationId xmlns:a16="http://schemas.microsoft.com/office/drawing/2014/main" id="{9D7DE4DC-BB42-55CA-472F-24C17651D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11745" y="5586570"/>
            <a:ext cx="789381" cy="273844"/>
          </a:xfrm>
        </p:spPr>
        <p:txBody>
          <a:bodyPr/>
          <a:lstStyle/>
          <a:p>
            <a:pPr defTabSz="685800"/>
            <a:fld id="{D57F1E4F-1CFF-5643-939E-217C01CDF565}" type="slidenum">
              <a:rPr lang="en-US" sz="1050">
                <a:solidFill>
                  <a:prstClr val="black">
                    <a:tint val="82000"/>
                  </a:prstClr>
                </a:solidFill>
                <a:latin typeface="Aptos" panose="02110004020202020204"/>
              </a:rPr>
              <a:pPr defTabSz="685800"/>
              <a:t>49</a:t>
            </a:fld>
            <a:endParaRPr lang="en-US" sz="1050" dirty="0">
              <a:solidFill>
                <a:prstClr val="black">
                  <a:tint val="82000"/>
                </a:prstClr>
              </a:solidFill>
              <a:latin typeface="Aptos" panose="02110004020202020204"/>
            </a:endParaRPr>
          </a:p>
        </p:txBody>
      </p:sp>
      <p:pic>
        <p:nvPicPr>
          <p:cNvPr id="3" name="Immagine 2" descr="Immagine che contiene macchina, strumento, ingegneria, metallo&#10;&#10;Descrizione generata automaticamente">
            <a:extLst>
              <a:ext uri="{FF2B5EF4-FFF2-40B4-BE49-F238E27FC236}">
                <a16:creationId xmlns:a16="http://schemas.microsoft.com/office/drawing/2014/main" id="{77CC7A10-5A54-7BB7-857D-23D7020030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738" y="1502343"/>
            <a:ext cx="2743910" cy="2057933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DE2314A1-AA26-80E9-3570-A0FF2B82D2EB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185738" y="3665402"/>
            <a:ext cx="3057455" cy="2195012"/>
          </a:xfrm>
          <a:prstGeom prst="rect">
            <a:avLst/>
          </a:prstGeom>
          <a:ln w="0">
            <a:noFill/>
          </a:ln>
        </p:spPr>
      </p:pic>
      <p:sp>
        <p:nvSpPr>
          <p:cNvPr id="5" name="object 4">
            <a:extLst>
              <a:ext uri="{FF2B5EF4-FFF2-40B4-BE49-F238E27FC236}">
                <a16:creationId xmlns:a16="http://schemas.microsoft.com/office/drawing/2014/main" id="{108F2C5E-EB76-8C6C-66E9-8B66EBD47E3D}"/>
              </a:ext>
            </a:extLst>
          </p:cNvPr>
          <p:cNvSpPr txBox="1"/>
          <p:nvPr/>
        </p:nvSpPr>
        <p:spPr>
          <a:xfrm>
            <a:off x="-142873" y="150156"/>
            <a:ext cx="9143999" cy="399629"/>
          </a:xfrm>
          <a:prstGeom prst="rect">
            <a:avLst/>
          </a:prstGeom>
        </p:spPr>
        <p:txBody>
          <a:bodyPr vert="horz" wrap="square" lIns="0" tIns="7144" rIns="0" bIns="0" rtlCol="0">
            <a:spAutoFit/>
          </a:bodyPr>
          <a:lstStyle/>
          <a:p>
            <a:pPr marL="7144" marR="2858" indent="-357" algn="ctr" defTabSz="685800">
              <a:spcBef>
                <a:spcPts val="56"/>
              </a:spcBef>
            </a:pPr>
            <a:r>
              <a:rPr lang="en-GB" sz="2550" b="1" spc="-3" dirty="0" err="1">
                <a:solidFill>
                  <a:srgbClr val="FF901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CdZnTe</a:t>
            </a:r>
            <a:r>
              <a:rPr lang="en-GB" sz="2550" b="1" spc="-3" dirty="0">
                <a:solidFill>
                  <a:srgbClr val="FF901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detectors: test run with 8 detectors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C269007-308C-D0F6-4D7A-D23DDD930248}"/>
              </a:ext>
            </a:extLst>
          </p:cNvPr>
          <p:cNvSpPr txBox="1"/>
          <p:nvPr/>
        </p:nvSpPr>
        <p:spPr>
          <a:xfrm>
            <a:off x="206632" y="1502344"/>
            <a:ext cx="2702123" cy="276999"/>
          </a:xfrm>
          <a:prstGeom prst="rect">
            <a:avLst/>
          </a:prstGeom>
          <a:solidFill>
            <a:srgbClr val="FFFFFF">
              <a:alpha val="80952"/>
            </a:srgbClr>
          </a:solidFill>
        </p:spPr>
        <p:txBody>
          <a:bodyPr wrap="square" rtlCol="0">
            <a:spAutoFit/>
          </a:bodyPr>
          <a:lstStyle/>
          <a:p>
            <a:pPr algn="ctr" defTabSz="685800"/>
            <a:r>
              <a:rPr lang="en-GB" sz="1200" dirty="0">
                <a:solidFill>
                  <a:prstClr val="black"/>
                </a:solidFill>
                <a:latin typeface="Aptos" panose="02110004020202020204"/>
              </a:rPr>
              <a:t>Two modules (</a:t>
            </a:r>
            <a:r>
              <a:rPr lang="en-GB" sz="1200" dirty="0">
                <a:solidFill>
                  <a:srgbClr val="FF0000"/>
                </a:solidFill>
                <a:latin typeface="Aptos" panose="02110004020202020204"/>
              </a:rPr>
              <a:t>8 </a:t>
            </a:r>
            <a:r>
              <a:rPr lang="en-GB" sz="1200" dirty="0" err="1">
                <a:solidFill>
                  <a:srgbClr val="FF0000"/>
                </a:solidFill>
                <a:latin typeface="Aptos" panose="02110004020202020204"/>
              </a:rPr>
              <a:t>CdZnTe</a:t>
            </a:r>
            <a:r>
              <a:rPr lang="en-GB" sz="1200" dirty="0">
                <a:solidFill>
                  <a:prstClr val="black"/>
                </a:solidFill>
                <a:latin typeface="Aptos" panose="02110004020202020204"/>
              </a:rPr>
              <a:t>) installed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356C0D41-B0BE-3413-7524-6EA40B0F0F66}"/>
              </a:ext>
            </a:extLst>
          </p:cNvPr>
          <p:cNvSpPr txBox="1"/>
          <p:nvPr/>
        </p:nvSpPr>
        <p:spPr>
          <a:xfrm>
            <a:off x="2098648" y="5071034"/>
            <a:ext cx="831000" cy="276999"/>
          </a:xfrm>
          <a:prstGeom prst="rect">
            <a:avLst/>
          </a:prstGeom>
          <a:solidFill>
            <a:srgbClr val="FFFFFF">
              <a:alpha val="80952"/>
            </a:srgbClr>
          </a:solidFill>
        </p:spPr>
        <p:txBody>
          <a:bodyPr wrap="square" rtlCol="0">
            <a:spAutoFit/>
          </a:bodyPr>
          <a:lstStyle/>
          <a:p>
            <a:pPr algn="ctr" defTabSz="685800"/>
            <a:r>
              <a:rPr lang="en-GB" sz="1200" dirty="0" err="1">
                <a:solidFill>
                  <a:srgbClr val="FF0000"/>
                </a:solidFill>
                <a:latin typeface="Aptos" panose="02110004020202020204"/>
              </a:rPr>
              <a:t>CdZnTe</a:t>
            </a:r>
            <a:endParaRPr lang="en-GB" sz="1200" dirty="0">
              <a:solidFill>
                <a:prstClr val="black"/>
              </a:solidFill>
              <a:latin typeface="Aptos" panose="02110004020202020204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0870E4E5-0805-843A-0DB6-987390823743}"/>
              </a:ext>
            </a:extLst>
          </p:cNvPr>
          <p:cNvSpPr txBox="1"/>
          <p:nvPr/>
        </p:nvSpPr>
        <p:spPr>
          <a:xfrm>
            <a:off x="1927381" y="3665404"/>
            <a:ext cx="1110500" cy="276999"/>
          </a:xfrm>
          <a:prstGeom prst="rect">
            <a:avLst/>
          </a:prstGeom>
          <a:solidFill>
            <a:srgbClr val="FFFFFF">
              <a:alpha val="80952"/>
            </a:srgbClr>
          </a:solidFill>
        </p:spPr>
        <p:txBody>
          <a:bodyPr wrap="square" rtlCol="0">
            <a:spAutoFit/>
          </a:bodyPr>
          <a:lstStyle/>
          <a:p>
            <a:pPr algn="ctr" defTabSz="685800"/>
            <a:r>
              <a:rPr lang="en-GB" sz="1200" dirty="0">
                <a:solidFill>
                  <a:srgbClr val="FF0000"/>
                </a:solidFill>
                <a:latin typeface="Aptos" panose="02110004020202020204"/>
              </a:rPr>
              <a:t>Luminometer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93B40B60-60F5-8353-0732-14B1983D6860}"/>
              </a:ext>
            </a:extLst>
          </p:cNvPr>
          <p:cNvSpPr txBox="1"/>
          <p:nvPr/>
        </p:nvSpPr>
        <p:spPr>
          <a:xfrm>
            <a:off x="262888" y="5324949"/>
            <a:ext cx="760455" cy="276999"/>
          </a:xfrm>
          <a:prstGeom prst="rect">
            <a:avLst/>
          </a:prstGeom>
          <a:solidFill>
            <a:srgbClr val="FFFFFF">
              <a:alpha val="80952"/>
            </a:srgbClr>
          </a:solidFill>
        </p:spPr>
        <p:txBody>
          <a:bodyPr wrap="square" rtlCol="0">
            <a:spAutoFit/>
          </a:bodyPr>
          <a:lstStyle/>
          <a:p>
            <a:pPr algn="ctr" defTabSz="685800"/>
            <a:r>
              <a:rPr lang="en-GB" sz="1200" dirty="0">
                <a:solidFill>
                  <a:srgbClr val="FF0000"/>
                </a:solidFill>
                <a:latin typeface="Aptos" panose="02110004020202020204"/>
              </a:rPr>
              <a:t>Al target</a:t>
            </a:r>
          </a:p>
        </p:txBody>
      </p: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FD84B47C-0986-8F96-8C91-29E5CBAEAD24}"/>
              </a:ext>
            </a:extLst>
          </p:cNvPr>
          <p:cNvCxnSpPr>
            <a:cxnSpLocks/>
          </p:cNvCxnSpPr>
          <p:nvPr/>
        </p:nvCxnSpPr>
        <p:spPr>
          <a:xfrm>
            <a:off x="1004448" y="4166861"/>
            <a:ext cx="289502" cy="203042"/>
          </a:xfrm>
          <a:prstGeom prst="straightConnector1">
            <a:avLst/>
          </a:prstGeom>
          <a:ln w="19050">
            <a:solidFill>
              <a:srgbClr val="FFC000"/>
            </a:solidFill>
            <a:prstDash val="sysDash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Connettore 2 10">
            <a:extLst>
              <a:ext uri="{FF2B5EF4-FFF2-40B4-BE49-F238E27FC236}">
                <a16:creationId xmlns:a16="http://schemas.microsoft.com/office/drawing/2014/main" id="{6B09D324-8D1A-18E9-A7E2-F79AEB859863}"/>
              </a:ext>
            </a:extLst>
          </p:cNvPr>
          <p:cNvCxnSpPr>
            <a:cxnSpLocks/>
          </p:cNvCxnSpPr>
          <p:nvPr/>
        </p:nvCxnSpPr>
        <p:spPr>
          <a:xfrm flipH="1" flipV="1">
            <a:off x="643343" y="3913961"/>
            <a:ext cx="369597" cy="259703"/>
          </a:xfrm>
          <a:prstGeom prst="straightConnector1">
            <a:avLst/>
          </a:prstGeom>
          <a:ln w="19050">
            <a:prstDash val="sysDash"/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04F5E30B-D9B1-C27D-1867-C8CECC8084E5}"/>
              </a:ext>
            </a:extLst>
          </p:cNvPr>
          <p:cNvSpPr txBox="1"/>
          <p:nvPr/>
        </p:nvSpPr>
        <p:spPr>
          <a:xfrm>
            <a:off x="1004447" y="3978604"/>
            <a:ext cx="33522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GB" sz="1350" dirty="0">
                <a:solidFill>
                  <a:srgbClr val="FFC000"/>
                </a:solidFill>
                <a:latin typeface="Aptos" panose="02110004020202020204"/>
              </a:rPr>
              <a:t>K-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6986089B-71FE-2902-7D0C-B94CF1FEB62C}"/>
              </a:ext>
            </a:extLst>
          </p:cNvPr>
          <p:cNvSpPr txBox="1"/>
          <p:nvPr/>
        </p:nvSpPr>
        <p:spPr>
          <a:xfrm>
            <a:off x="642749" y="3720418"/>
            <a:ext cx="37542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GB" sz="1350" dirty="0">
                <a:solidFill>
                  <a:srgbClr val="0F9ED5"/>
                </a:solidFill>
                <a:latin typeface="Aptos" panose="02110004020202020204"/>
              </a:rPr>
              <a:t>K+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3A96C885-EFC9-9922-E48E-166686989B40}"/>
              </a:ext>
            </a:extLst>
          </p:cNvPr>
          <p:cNvSpPr txBox="1"/>
          <p:nvPr/>
        </p:nvSpPr>
        <p:spPr>
          <a:xfrm>
            <a:off x="3243193" y="1351369"/>
            <a:ext cx="543891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GB" sz="15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cm</a:t>
            </a:r>
            <a:r>
              <a:rPr lang="en-GB" sz="1500" baseline="30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5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5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CdZnTe</a:t>
            </a:r>
            <a:r>
              <a:rPr lang="en-GB" sz="15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detectors to perform X-ray spectroscopy of kaonic aluminium in parallel with SIDDHARTA-2 kaonic deuterium run  </a:t>
            </a:r>
            <a:br>
              <a:rPr lang="en-GB" sz="15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15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(L. </a:t>
            </a:r>
            <a:r>
              <a:rPr lang="en-GB" sz="15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Abbene</a:t>
            </a:r>
            <a:r>
              <a:rPr lang="en-GB" sz="15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A. </a:t>
            </a:r>
            <a:r>
              <a:rPr lang="en-GB" sz="15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Buttacavoli</a:t>
            </a:r>
            <a:r>
              <a:rPr lang="en-GB" sz="15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F. </a:t>
            </a:r>
            <a:r>
              <a:rPr lang="en-GB" sz="15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Principato</a:t>
            </a:r>
            <a:r>
              <a:rPr lang="en-GB" sz="15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A.  </a:t>
            </a:r>
            <a:r>
              <a:rPr lang="en-GB" sz="15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Scordo</a:t>
            </a:r>
            <a:r>
              <a:rPr lang="en-GB" sz="15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pic>
        <p:nvPicPr>
          <p:cNvPr id="24" name="Immagine 5">
            <a:extLst>
              <a:ext uri="{FF2B5EF4-FFF2-40B4-BE49-F238E27FC236}">
                <a16:creationId xmlns:a16="http://schemas.microsoft.com/office/drawing/2014/main" id="{C2E2D138-02B6-0D01-F466-FA11C37EF9F9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4854545" y="5444910"/>
            <a:ext cx="1999207" cy="461139"/>
          </a:xfrm>
          <a:prstGeom prst="rect">
            <a:avLst/>
          </a:prstGeom>
          <a:ln w="0">
            <a:noFill/>
          </a:ln>
        </p:spPr>
      </p:pic>
      <p:pic>
        <p:nvPicPr>
          <p:cNvPr id="25" name="Immagine 4">
            <a:extLst>
              <a:ext uri="{FF2B5EF4-FFF2-40B4-BE49-F238E27FC236}">
                <a16:creationId xmlns:a16="http://schemas.microsoft.com/office/drawing/2014/main" id="{606B240B-29A3-D5FE-302C-0FDA551C449F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6916519" y="5432734"/>
            <a:ext cx="1769468" cy="520339"/>
          </a:xfrm>
          <a:prstGeom prst="rect">
            <a:avLst/>
          </a:prstGeom>
          <a:ln w="0">
            <a:noFill/>
          </a:ln>
        </p:spPr>
      </p:pic>
      <p:cxnSp>
        <p:nvCxnSpPr>
          <p:cNvPr id="27" name="Connettore 2 26">
            <a:extLst>
              <a:ext uri="{FF2B5EF4-FFF2-40B4-BE49-F238E27FC236}">
                <a16:creationId xmlns:a16="http://schemas.microsoft.com/office/drawing/2014/main" id="{FC8A0931-C9EE-CA2C-BAF2-589E4FAFFBFE}"/>
              </a:ext>
            </a:extLst>
          </p:cNvPr>
          <p:cNvCxnSpPr/>
          <p:nvPr/>
        </p:nvCxnSpPr>
        <p:spPr>
          <a:xfrm flipH="1">
            <a:off x="1557693" y="3913961"/>
            <a:ext cx="924939" cy="34164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2 27">
            <a:extLst>
              <a:ext uri="{FF2B5EF4-FFF2-40B4-BE49-F238E27FC236}">
                <a16:creationId xmlns:a16="http://schemas.microsoft.com/office/drawing/2014/main" id="{8E0D8B10-DF45-26F9-1B83-549A54C1EB32}"/>
              </a:ext>
            </a:extLst>
          </p:cNvPr>
          <p:cNvCxnSpPr>
            <a:cxnSpLocks/>
          </p:cNvCxnSpPr>
          <p:nvPr/>
        </p:nvCxnSpPr>
        <p:spPr>
          <a:xfrm flipV="1">
            <a:off x="726142" y="4447616"/>
            <a:ext cx="497541" cy="87733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2 31">
            <a:extLst>
              <a:ext uri="{FF2B5EF4-FFF2-40B4-BE49-F238E27FC236}">
                <a16:creationId xmlns:a16="http://schemas.microsoft.com/office/drawing/2014/main" id="{82710BB2-EA0B-1832-8AFB-D73A5CF96694}"/>
              </a:ext>
            </a:extLst>
          </p:cNvPr>
          <p:cNvCxnSpPr>
            <a:cxnSpLocks/>
          </p:cNvCxnSpPr>
          <p:nvPr/>
        </p:nvCxnSpPr>
        <p:spPr>
          <a:xfrm flipH="1" flipV="1">
            <a:off x="1927381" y="4582087"/>
            <a:ext cx="614114" cy="48894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2 34">
            <a:extLst>
              <a:ext uri="{FF2B5EF4-FFF2-40B4-BE49-F238E27FC236}">
                <a16:creationId xmlns:a16="http://schemas.microsoft.com/office/drawing/2014/main" id="{761A3B60-EFD2-1714-27A8-24E9849E73E7}"/>
              </a:ext>
            </a:extLst>
          </p:cNvPr>
          <p:cNvCxnSpPr>
            <a:cxnSpLocks/>
            <a:stCxn id="7" idx="0"/>
          </p:cNvCxnSpPr>
          <p:nvPr/>
        </p:nvCxnSpPr>
        <p:spPr>
          <a:xfrm flipH="1" flipV="1">
            <a:off x="1761566" y="4756897"/>
            <a:ext cx="752583" cy="31413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9" name="Immagine 38">
            <a:extLst>
              <a:ext uri="{FF2B5EF4-FFF2-40B4-BE49-F238E27FC236}">
                <a16:creationId xmlns:a16="http://schemas.microsoft.com/office/drawing/2014/main" id="{EACA7F54-10CE-905F-C9C5-354BFD856AC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64809" y="5463489"/>
            <a:ext cx="1726967" cy="39962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4CFC4BD2-C912-FB5F-8629-D26B9E142B39}"/>
              </a:ext>
            </a:extLst>
          </p:cNvPr>
          <p:cNvSpPr txBox="1"/>
          <p:nvPr/>
        </p:nvSpPr>
        <p:spPr>
          <a:xfrm>
            <a:off x="3272428" y="2068167"/>
            <a:ext cx="5183107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US" sz="1350" spc="-1" dirty="0">
                <a:solidFill>
                  <a:srgbClr val="0028FF"/>
                </a:solidFill>
                <a:latin typeface="Times New Roman"/>
                <a:ea typeface="DejaVu Sans"/>
              </a:rPr>
              <a:t>Advanced ultra-fast solid </a:t>
            </a:r>
            <a:r>
              <a:rPr lang="en-US" sz="1350" spc="-1" dirty="0" err="1">
                <a:solidFill>
                  <a:srgbClr val="0028FF"/>
                </a:solidFill>
                <a:latin typeface="Times New Roman"/>
                <a:ea typeface="DejaVu Sans"/>
              </a:rPr>
              <a:t>STate</a:t>
            </a:r>
            <a:r>
              <a:rPr lang="en-US" sz="1350" spc="-1" dirty="0">
                <a:solidFill>
                  <a:srgbClr val="0028FF"/>
                </a:solidFill>
                <a:latin typeface="Times New Roman"/>
                <a:ea typeface="DejaVu Sans"/>
              </a:rPr>
              <a:t> detectors for high precision </a:t>
            </a:r>
            <a:r>
              <a:rPr lang="en-US" sz="1350" spc="-1" dirty="0" err="1">
                <a:solidFill>
                  <a:srgbClr val="0028FF"/>
                </a:solidFill>
                <a:latin typeface="Times New Roman"/>
                <a:ea typeface="DejaVu Sans"/>
              </a:rPr>
              <a:t>RAdiation</a:t>
            </a:r>
            <a:r>
              <a:rPr lang="en-US" sz="1350" spc="-1" dirty="0">
                <a:solidFill>
                  <a:srgbClr val="0028FF"/>
                </a:solidFill>
                <a:latin typeface="Times New Roman"/>
                <a:ea typeface="DejaVu Sans"/>
              </a:rPr>
              <a:t> spectroscopy </a:t>
            </a:r>
            <a:r>
              <a:rPr lang="en-US" sz="1350" spc="-1" dirty="0">
                <a:solidFill>
                  <a:prstClr val="black"/>
                </a:solidFill>
                <a:latin typeface="Times New Roman"/>
                <a:ea typeface="DejaVu Sans"/>
              </a:rPr>
              <a:t>: </a:t>
            </a:r>
            <a:r>
              <a:rPr lang="en-US" sz="1350" spc="-1" dirty="0">
                <a:solidFill>
                  <a:srgbClr val="0028FF"/>
                </a:solidFill>
                <a:latin typeface="Times New Roman"/>
                <a:ea typeface="DejaVu Sans"/>
              </a:rPr>
              <a:t>ASTRA</a:t>
            </a:r>
            <a:endParaRPr lang="en-GB" sz="1350" spc="-1" dirty="0">
              <a:solidFill>
                <a:srgbClr val="0028FF"/>
              </a:solidFill>
              <a:latin typeface="Arial"/>
            </a:endParaRPr>
          </a:p>
          <a:p>
            <a:pPr algn="ctr" defTabSz="685800"/>
            <a:endParaRPr lang="en-GB" sz="1350" dirty="0">
              <a:solidFill>
                <a:prstClr val="black"/>
              </a:solidFill>
              <a:latin typeface="Aptos" panose="02110004020202020204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5CA86F1-017E-76B5-F4D6-6E862DF40D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7532" y="2974184"/>
            <a:ext cx="5001367" cy="2470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object 7">
                <a:extLst>
                  <a:ext uri="{FF2B5EF4-FFF2-40B4-BE49-F238E27FC236}">
                    <a16:creationId xmlns:a16="http://schemas.microsoft.com/office/drawing/2014/main" id="{86C78AFE-01EB-CF60-F9C5-69D60E6C910F}"/>
                  </a:ext>
                </a:extLst>
              </p:cNvPr>
              <p:cNvSpPr txBox="1"/>
              <p:nvPr/>
            </p:nvSpPr>
            <p:spPr>
              <a:xfrm>
                <a:off x="3950923" y="3149258"/>
                <a:ext cx="648299" cy="168436"/>
              </a:xfrm>
              <a:prstGeom prst="rect">
                <a:avLst/>
              </a:prstGeom>
            </p:spPr>
            <p:txBody>
              <a:bodyPr vert="horz" wrap="square" lIns="0" tIns="6787" rIns="0" bIns="0" rtlCol="0">
                <a:spAutoFit/>
              </a:bodyPr>
              <a:lstStyle/>
              <a:p>
                <a:pPr marL="7144" algn="ctr" defTabSz="685800">
                  <a:spcBef>
                    <a:spcPts val="53"/>
                  </a:spcBef>
                </a:pPr>
                <a:r>
                  <a:rPr lang="it-IT" sz="1050" spc="-3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Pb </a:t>
                </a:r>
                <a:r>
                  <a:rPr lang="it-IT" sz="1050" spc="-17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K</a:t>
                </a:r>
                <a14:m>
                  <m:oMath xmlns:m="http://schemas.openxmlformats.org/officeDocument/2006/math">
                    <m:r>
                      <a:rPr lang="it-IT" sz="1050" i="1" spc="-17" baseline="-2500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Calibri"/>
                      </a:rPr>
                      <m:t>𝛼</m:t>
                    </m:r>
                  </m:oMath>
                </a14:m>
                <a:endParaRPr lang="it-IT" sz="105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8" name="object 7">
                <a:extLst>
                  <a:ext uri="{FF2B5EF4-FFF2-40B4-BE49-F238E27FC236}">
                    <a16:creationId xmlns:a16="http://schemas.microsoft.com/office/drawing/2014/main" id="{86C78AFE-01EB-CF60-F9C5-69D60E6C91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0923" y="3149258"/>
                <a:ext cx="648299" cy="168436"/>
              </a:xfrm>
              <a:prstGeom prst="rect">
                <a:avLst/>
              </a:prstGeom>
              <a:blipFill>
                <a:blip r:embed="rId9"/>
                <a:stretch>
                  <a:fillRect t="-18519" b="-518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object 7">
                <a:extLst>
                  <a:ext uri="{FF2B5EF4-FFF2-40B4-BE49-F238E27FC236}">
                    <a16:creationId xmlns:a16="http://schemas.microsoft.com/office/drawing/2014/main" id="{EAEED8D0-AE90-646D-7EA6-05870E36DF42}"/>
                  </a:ext>
                </a:extLst>
              </p:cNvPr>
              <p:cNvSpPr txBox="1"/>
              <p:nvPr/>
            </p:nvSpPr>
            <p:spPr>
              <a:xfrm>
                <a:off x="4329017" y="3429000"/>
                <a:ext cx="648299" cy="168436"/>
              </a:xfrm>
              <a:prstGeom prst="rect">
                <a:avLst/>
              </a:prstGeom>
            </p:spPr>
            <p:txBody>
              <a:bodyPr vert="horz" wrap="square" lIns="0" tIns="6787" rIns="0" bIns="0" rtlCol="0">
                <a:spAutoFit/>
              </a:bodyPr>
              <a:lstStyle/>
              <a:p>
                <a:pPr marL="7144" algn="ctr" defTabSz="685800">
                  <a:spcBef>
                    <a:spcPts val="53"/>
                  </a:spcBef>
                </a:pPr>
                <a:r>
                  <a:rPr lang="it-IT" sz="1050" spc="-3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Pb </a:t>
                </a:r>
                <a:r>
                  <a:rPr lang="it-IT" sz="1050" spc="-17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K</a:t>
                </a:r>
                <a14:m>
                  <m:oMath xmlns:m="http://schemas.openxmlformats.org/officeDocument/2006/math">
                    <m:r>
                      <a:rPr lang="it-IT" sz="1050" i="1" spc="-17" baseline="-2500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Calibri"/>
                      </a:rPr>
                      <m:t>𝛽</m:t>
                    </m:r>
                  </m:oMath>
                </a14:m>
                <a:endParaRPr lang="it-IT" sz="105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9" name="object 7">
                <a:extLst>
                  <a:ext uri="{FF2B5EF4-FFF2-40B4-BE49-F238E27FC236}">
                    <a16:creationId xmlns:a16="http://schemas.microsoft.com/office/drawing/2014/main" id="{EAEED8D0-AE90-646D-7EA6-05870E36DF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9017" y="3429000"/>
                <a:ext cx="648299" cy="168436"/>
              </a:xfrm>
              <a:prstGeom prst="rect">
                <a:avLst/>
              </a:prstGeom>
              <a:blipFill>
                <a:blip r:embed="rId10"/>
                <a:stretch>
                  <a:fillRect t="-18519" b="-518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23B3E06F-8864-F663-240D-3076F6AE8556}"/>
              </a:ext>
            </a:extLst>
          </p:cNvPr>
          <p:cNvSpPr txBox="1"/>
          <p:nvPr/>
        </p:nvSpPr>
        <p:spPr>
          <a:xfrm>
            <a:off x="4653165" y="3204769"/>
            <a:ext cx="2521186" cy="300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 defTabSz="685800"/>
            <a:r>
              <a:rPr lang="en-GB" sz="1350" dirty="0">
                <a:solidFill>
                  <a:prstClr val="black"/>
                </a:solidFill>
                <a:latin typeface="Aptos" panose="02110004020202020204"/>
              </a:rPr>
              <a:t>Raw spectrum</a:t>
            </a:r>
          </a:p>
        </p:txBody>
      </p:sp>
      <p:sp>
        <p:nvSpPr>
          <p:cNvPr id="15" name="CasellaDiTesto 2">
            <a:extLst>
              <a:ext uri="{FF2B5EF4-FFF2-40B4-BE49-F238E27FC236}">
                <a16:creationId xmlns:a16="http://schemas.microsoft.com/office/drawing/2014/main" id="{44264CCC-57CD-5CBE-2F66-B6B83CDF3E3B}"/>
              </a:ext>
            </a:extLst>
          </p:cNvPr>
          <p:cNvSpPr/>
          <p:nvPr/>
        </p:nvSpPr>
        <p:spPr>
          <a:xfrm>
            <a:off x="4275072" y="2727002"/>
            <a:ext cx="3006202" cy="345158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67500" tIns="33750" rIns="67500" bIns="3375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/>
            <a:r>
              <a:rPr lang="en-GB" sz="1350" spc="-1" dirty="0">
                <a:solidFill>
                  <a:srgbClr val="000000"/>
                </a:solidFill>
                <a:latin typeface="Times New Roman"/>
                <a:ea typeface="Arial"/>
              </a:rPr>
              <a:t>~ 60 pb</a:t>
            </a:r>
            <a:r>
              <a:rPr lang="en-GB" sz="1350" spc="-1" baseline="33000" dirty="0">
                <a:solidFill>
                  <a:srgbClr val="000000"/>
                </a:solidFill>
                <a:latin typeface="Times New Roman"/>
                <a:ea typeface="Arial"/>
              </a:rPr>
              <a:t>-1</a:t>
            </a:r>
            <a:r>
              <a:rPr lang="en-GB" sz="1350" spc="-1" dirty="0">
                <a:solidFill>
                  <a:srgbClr val="000000"/>
                </a:solidFill>
                <a:latin typeface="Times New Roman"/>
                <a:ea typeface="Arial"/>
              </a:rPr>
              <a:t> of data with a </a:t>
            </a:r>
            <a:r>
              <a:rPr lang="en-GB" sz="1350" spc="-1" dirty="0">
                <a:solidFill>
                  <a:prstClr val="black"/>
                </a:solidFill>
                <a:latin typeface="Arial"/>
              </a:rPr>
              <a:t> </a:t>
            </a:r>
            <a:r>
              <a:rPr lang="en-GB" sz="1350" spc="-1" dirty="0">
                <a:solidFill>
                  <a:srgbClr val="000000"/>
                </a:solidFill>
                <a:latin typeface="Times New Roman"/>
                <a:ea typeface="Arial"/>
              </a:rPr>
              <a:t>2,2 mm Al target</a:t>
            </a:r>
            <a:r>
              <a:rPr lang="en-GB" spc="-1" dirty="0">
                <a:solidFill>
                  <a:srgbClr val="000000"/>
                </a:solidFill>
                <a:latin typeface="Times New Roman"/>
                <a:ea typeface="Arial"/>
              </a:rPr>
              <a:t> </a:t>
            </a:r>
            <a:endParaRPr lang="en-GB" spc="-1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811580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CC139E71-4E84-1CF5-ABDA-02D45BBF2AB4}"/>
              </a:ext>
            </a:extLst>
          </p:cNvPr>
          <p:cNvSpPr txBox="1">
            <a:spLocks/>
          </p:cNvSpPr>
          <p:nvPr/>
        </p:nvSpPr>
        <p:spPr>
          <a:xfrm>
            <a:off x="0" y="1050369"/>
            <a:ext cx="9144000" cy="300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1" i="0" u="sng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</a:t>
            </a:r>
            <a:r>
              <a:rPr kumimoji="0" lang="it-IT" sz="2000" b="0" i="0" u="sng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Ilicon</a:t>
            </a:r>
            <a:r>
              <a:rPr kumimoji="0" lang="it-IT" sz="2000" b="0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kumimoji="0" lang="it-IT" sz="2000" b="1" i="0" u="sng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D</a:t>
            </a:r>
            <a:r>
              <a:rPr kumimoji="0" lang="it-IT" sz="2000" b="0" i="0" u="sng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rift</a:t>
            </a:r>
            <a:r>
              <a:rPr kumimoji="0" lang="it-IT" sz="2000" b="0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kumimoji="0" lang="it-IT" sz="2000" b="1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D</a:t>
            </a:r>
            <a:r>
              <a:rPr kumimoji="0" lang="it-IT" sz="2000" b="0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etector for </a:t>
            </a:r>
            <a:r>
              <a:rPr kumimoji="0" lang="it-IT" sz="2000" b="1" i="0" u="sng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H</a:t>
            </a:r>
            <a:r>
              <a:rPr kumimoji="0" lang="it-IT" sz="2000" b="0" i="0" u="sng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adronic</a:t>
            </a:r>
            <a:r>
              <a:rPr kumimoji="0" lang="it-IT" sz="2000" b="0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kumimoji="0" lang="it-IT" sz="2000" b="1" i="0" u="sng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</a:t>
            </a:r>
            <a:r>
              <a:rPr kumimoji="0" lang="it-IT" sz="2000" b="0" i="0" u="sng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tom</a:t>
            </a:r>
            <a:r>
              <a:rPr kumimoji="0" lang="it-IT" sz="2000" b="0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kumimoji="0" lang="it-IT" sz="2000" b="1" i="0" u="sng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R</a:t>
            </a:r>
            <a:r>
              <a:rPr kumimoji="0" lang="it-IT" sz="2000" b="0" i="0" u="sng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esearch</a:t>
            </a:r>
            <a:r>
              <a:rPr kumimoji="0" lang="it-IT" sz="2000" b="0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by </a:t>
            </a:r>
            <a:r>
              <a:rPr kumimoji="0" lang="it-IT" sz="2000" b="1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T</a:t>
            </a:r>
            <a:r>
              <a:rPr kumimoji="0" lang="it-IT" sz="2000" b="0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iming </a:t>
            </a:r>
            <a:r>
              <a:rPr kumimoji="0" lang="it-IT" sz="2000" b="1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</a:t>
            </a:r>
            <a:r>
              <a:rPr kumimoji="0" lang="it-IT" sz="2000" b="0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pplications 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011DB670-7EB0-772D-2E04-77920783F22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730" y="1834133"/>
            <a:ext cx="2004809" cy="869218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DB7369A5-B8C5-DD0D-5E4C-A1C7499812B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729" y="3514341"/>
            <a:ext cx="2004809" cy="102314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41543A85-C878-C9C1-18D6-2373F338EC6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18" y="5363515"/>
            <a:ext cx="2450435" cy="479433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B433EC3E-EF9B-1751-F0B1-BB4E5216B30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1977" y="5359499"/>
            <a:ext cx="2146300" cy="787400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CFA5C6AC-3777-B60E-5B99-80FF3B861E3B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9091" y="1834133"/>
            <a:ext cx="2520136" cy="564858"/>
          </a:xfrm>
          <a:prstGeom prst="rect">
            <a:avLst/>
          </a:prstGeom>
        </p:spPr>
      </p:pic>
      <p:graphicFrame>
        <p:nvGraphicFramePr>
          <p:cNvPr id="10" name="CasellaDiTesto 15">
            <a:extLst>
              <a:ext uri="{FF2B5EF4-FFF2-40B4-BE49-F238E27FC236}">
                <a16:creationId xmlns:a16="http://schemas.microsoft.com/office/drawing/2014/main" id="{5B72938C-BC2A-9DCB-1717-FC962639659C}"/>
              </a:ext>
            </a:extLst>
          </p:cNvPr>
          <p:cNvGraphicFramePr/>
          <p:nvPr/>
        </p:nvGraphicFramePr>
        <p:xfrm>
          <a:off x="2708724" y="1619026"/>
          <a:ext cx="3665594" cy="42431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1" name="Immagine 10">
            <a:extLst>
              <a:ext uri="{FF2B5EF4-FFF2-40B4-BE49-F238E27FC236}">
                <a16:creationId xmlns:a16="http://schemas.microsoft.com/office/drawing/2014/main" id="{A6EFAC42-93D1-ABD4-E5CE-0EE5CC7A4258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9091" y="3514341"/>
            <a:ext cx="2117328" cy="958520"/>
          </a:xfrm>
          <a:prstGeom prst="rect">
            <a:avLst/>
          </a:prstGeom>
        </p:spPr>
      </p:pic>
      <p:sp>
        <p:nvSpPr>
          <p:cNvPr id="13" name="Segnaposto numero diapositiva 3">
            <a:extLst>
              <a:ext uri="{FF2B5EF4-FFF2-40B4-BE49-F238E27FC236}">
                <a16:creationId xmlns:a16="http://schemas.microsoft.com/office/drawing/2014/main" id="{290A0EAD-EC51-077D-6332-DBA2CD2D5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6511925"/>
            <a:ext cx="2057400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42362C-7A86-BD4E-AA05-8285307524FD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it-IT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9F53585E-115B-3B2B-F638-A2757FB4655D}"/>
              </a:ext>
            </a:extLst>
          </p:cNvPr>
          <p:cNvSpPr/>
          <p:nvPr/>
        </p:nvSpPr>
        <p:spPr>
          <a:xfrm>
            <a:off x="-11288" y="6573373"/>
            <a:ext cx="52079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Francesco Sgaramella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00D14E75-557C-7E4D-9477-79BDBC6F76BA}"/>
              </a:ext>
            </a:extLst>
          </p:cNvPr>
          <p:cNvSpPr/>
          <p:nvPr/>
        </p:nvSpPr>
        <p:spPr>
          <a:xfrm>
            <a:off x="2614814" y="0"/>
            <a:ext cx="391325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rotWithShape="0">
                    <a:srgbClr val="002060">
                      <a:alpha val="43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Calibri"/>
              </a:rPr>
              <a:t>SIDDHARTA-2</a:t>
            </a: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F3C76372-5CC6-D001-DC81-11E380D36866}"/>
              </a:ext>
            </a:extLst>
          </p:cNvPr>
          <p:cNvSpPr/>
          <p:nvPr/>
        </p:nvSpPr>
        <p:spPr>
          <a:xfrm>
            <a:off x="3043419" y="6583251"/>
            <a:ext cx="5952798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 new renaissance for kaonic atoms at DAΦNE: future measurements and perspectives</a:t>
            </a:r>
            <a:endParaRPr kumimoji="0" lang="en-GB" sz="13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6534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3">
            <a:extLst>
              <a:ext uri="{FF2B5EF4-FFF2-40B4-BE49-F238E27FC236}">
                <a16:creationId xmlns:a16="http://schemas.microsoft.com/office/drawing/2014/main" id="{9D7DE4DC-BB42-55CA-472F-24C17651D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11745" y="5586570"/>
            <a:ext cx="789381" cy="273844"/>
          </a:xfrm>
        </p:spPr>
        <p:txBody>
          <a:bodyPr/>
          <a:lstStyle/>
          <a:p>
            <a:pPr defTabSz="685800"/>
            <a:fld id="{D57F1E4F-1CFF-5643-939E-217C01CDF565}" type="slidenum">
              <a:rPr lang="en-US" sz="1050">
                <a:solidFill>
                  <a:prstClr val="black">
                    <a:tint val="82000"/>
                  </a:prstClr>
                </a:solidFill>
                <a:latin typeface="Aptos" panose="02110004020202020204"/>
              </a:rPr>
              <a:pPr defTabSz="685800"/>
              <a:t>50</a:t>
            </a:fld>
            <a:endParaRPr lang="en-US" sz="1050" dirty="0">
              <a:solidFill>
                <a:prstClr val="black">
                  <a:tint val="82000"/>
                </a:prstClr>
              </a:solidFill>
              <a:latin typeface="Aptos" panose="02110004020202020204"/>
            </a:endParaRPr>
          </a:p>
        </p:txBody>
      </p:sp>
      <p:sp>
        <p:nvSpPr>
          <p:cNvPr id="5" name="object 4">
            <a:extLst>
              <a:ext uri="{FF2B5EF4-FFF2-40B4-BE49-F238E27FC236}">
                <a16:creationId xmlns:a16="http://schemas.microsoft.com/office/drawing/2014/main" id="{108F2C5E-EB76-8C6C-66E9-8B66EBD47E3D}"/>
              </a:ext>
            </a:extLst>
          </p:cNvPr>
          <p:cNvSpPr txBox="1"/>
          <p:nvPr/>
        </p:nvSpPr>
        <p:spPr>
          <a:xfrm>
            <a:off x="2" y="99213"/>
            <a:ext cx="9143999" cy="399629"/>
          </a:xfrm>
          <a:prstGeom prst="rect">
            <a:avLst/>
          </a:prstGeom>
        </p:spPr>
        <p:txBody>
          <a:bodyPr vert="horz" wrap="square" lIns="0" tIns="7144" rIns="0" bIns="0" rtlCol="0">
            <a:spAutoFit/>
          </a:bodyPr>
          <a:lstStyle/>
          <a:p>
            <a:pPr marL="7144" marR="2858" indent="-357" algn="ctr" defTabSz="685800">
              <a:spcBef>
                <a:spcPts val="56"/>
              </a:spcBef>
            </a:pPr>
            <a:r>
              <a:rPr lang="en-GB" sz="2550" b="1" spc="-3" dirty="0" err="1">
                <a:solidFill>
                  <a:srgbClr val="FF901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CdZnTe</a:t>
            </a:r>
            <a:r>
              <a:rPr lang="en-GB" sz="2550" b="1" spc="-3" dirty="0">
                <a:solidFill>
                  <a:srgbClr val="FF901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detectors: test run with 8 detectors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6BE54489-29AC-AA7F-33D8-E7335F9AA1A8}"/>
                  </a:ext>
                </a:extLst>
              </p:cNvPr>
              <p:cNvSpPr txBox="1"/>
              <p:nvPr/>
            </p:nvSpPr>
            <p:spPr>
              <a:xfrm>
                <a:off x="1987011" y="1314875"/>
                <a:ext cx="5438918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685800"/>
                <a:r>
                  <a:rPr lang="en-GB" sz="15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Preliminary result from the kaonic aluminium analysis (</a:t>
                </a:r>
                <a14:m>
                  <m:oMath xmlns:m="http://schemas.openxmlformats.org/officeDocument/2006/math">
                    <m:r>
                      <a:rPr lang="it-IT" sz="15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∼</m:t>
                    </m:r>
                  </m:oMath>
                </a14:m>
                <a:r>
                  <a:rPr lang="en-GB" sz="15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60 pb</a:t>
                </a:r>
                <a:r>
                  <a:rPr lang="en-GB" sz="1500" baseline="300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-1</a:t>
                </a:r>
                <a:r>
                  <a:rPr lang="en-GB" sz="15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</p:txBody>
          </p:sp>
        </mc:Choice>
        <mc:Fallback xmlns=""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6BE54489-29AC-AA7F-33D8-E7335F9AA1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7011" y="1314875"/>
                <a:ext cx="5438918" cy="323165"/>
              </a:xfrm>
              <a:prstGeom prst="rect">
                <a:avLst/>
              </a:prstGeom>
              <a:blipFill>
                <a:blip r:embed="rId3"/>
                <a:stretch>
                  <a:fillRect t="-5660" b="-1886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6" name="Immagine 45">
            <a:extLst>
              <a:ext uri="{FF2B5EF4-FFF2-40B4-BE49-F238E27FC236}">
                <a16:creationId xmlns:a16="http://schemas.microsoft.com/office/drawing/2014/main" id="{62BDAD32-2F76-FDED-9DB7-E55CE761E1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67" y="2047088"/>
            <a:ext cx="5522039" cy="3093153"/>
          </a:xfrm>
          <a:prstGeom prst="rect">
            <a:avLst/>
          </a:prstGeom>
        </p:spPr>
      </p:pic>
      <p:sp>
        <p:nvSpPr>
          <p:cNvPr id="48" name="CasellaDiTesto 47">
            <a:extLst>
              <a:ext uri="{FF2B5EF4-FFF2-40B4-BE49-F238E27FC236}">
                <a16:creationId xmlns:a16="http://schemas.microsoft.com/office/drawing/2014/main" id="{9A61F83D-0B5A-446C-B7FF-1414108B46B5}"/>
              </a:ext>
            </a:extLst>
          </p:cNvPr>
          <p:cNvSpPr txBox="1"/>
          <p:nvPr/>
        </p:nvSpPr>
        <p:spPr>
          <a:xfrm>
            <a:off x="5535082" y="2047088"/>
            <a:ext cx="3630706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 defTabSz="685800"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kaonic atoms’ spectrum measured with CZT detectors</a:t>
            </a:r>
            <a:br>
              <a:rPr lang="en-GB" sz="15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GB" sz="15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7175" indent="-257175" defTabSz="685800">
              <a:buFont typeface="Arial" panose="020B0604020202020204" pitchFamily="34" charset="0"/>
              <a:buChar char="•"/>
            </a:pPr>
            <a:r>
              <a:rPr lang="en-GB" sz="1500" spc="-1" dirty="0">
                <a:solidFill>
                  <a:srgbClr val="000000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CZT proved to be the </a:t>
            </a:r>
            <a:r>
              <a:rPr lang="en-GB" sz="1500" b="1" spc="-1" dirty="0">
                <a:solidFill>
                  <a:srgbClr val="000000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perfect technology for intermediate mass kaonic atoms</a:t>
            </a:r>
            <a:r>
              <a:rPr lang="en-GB" sz="1500" spc="-1" dirty="0">
                <a:solidFill>
                  <a:srgbClr val="000000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, with very good “in-beam” performances during preliminary tests</a:t>
            </a:r>
            <a:br>
              <a:rPr lang="en-GB" sz="1500" spc="-1" dirty="0">
                <a:solidFill>
                  <a:srgbClr val="000000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</a:br>
            <a:endParaRPr lang="en-GB" sz="1500" spc="-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7175" indent="-257175" defTabSz="685800">
              <a:buFont typeface="Arial" panose="020B0604020202020204" pitchFamily="34" charset="0"/>
              <a:buChar char="•"/>
            </a:pPr>
            <a:r>
              <a:rPr lang="en-GB" sz="1500" spc="-1" dirty="0" err="1">
                <a:solidFill>
                  <a:srgbClr val="000000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CdZnTe</a:t>
            </a:r>
            <a:r>
              <a:rPr lang="en-GB" sz="1500" spc="-1" dirty="0">
                <a:solidFill>
                  <a:srgbClr val="000000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 detectors can be easily used in parallel with already existing experiments, requiring very small space and not invasive electronics.</a:t>
            </a:r>
            <a:endParaRPr lang="en-GB" sz="1500" spc="-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685800"/>
            <a:endParaRPr lang="en-GB" sz="15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object 7">
                <a:extLst>
                  <a:ext uri="{FF2B5EF4-FFF2-40B4-BE49-F238E27FC236}">
                    <a16:creationId xmlns:a16="http://schemas.microsoft.com/office/drawing/2014/main" id="{E5E59B72-EE78-F2DE-D59B-E49F60095FD4}"/>
                  </a:ext>
                </a:extLst>
              </p:cNvPr>
              <p:cNvSpPr txBox="1"/>
              <p:nvPr/>
            </p:nvSpPr>
            <p:spPr>
              <a:xfrm>
                <a:off x="1960117" y="3279312"/>
                <a:ext cx="648299" cy="168436"/>
              </a:xfrm>
              <a:prstGeom prst="rect">
                <a:avLst/>
              </a:prstGeom>
            </p:spPr>
            <p:txBody>
              <a:bodyPr vert="horz" wrap="square" lIns="0" tIns="6787" rIns="0" bIns="0" rtlCol="0">
                <a:spAutoFit/>
              </a:bodyPr>
              <a:lstStyle/>
              <a:p>
                <a:pPr marL="7144" algn="ctr" defTabSz="685800">
                  <a:spcBef>
                    <a:spcPts val="53"/>
                  </a:spcBef>
                </a:pPr>
                <a:r>
                  <a:rPr lang="it-IT" sz="1050" spc="-3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Pb </a:t>
                </a:r>
                <a:r>
                  <a:rPr lang="it-IT" sz="1050" spc="-17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K</a:t>
                </a:r>
                <a14:m>
                  <m:oMath xmlns:m="http://schemas.openxmlformats.org/officeDocument/2006/math">
                    <m:r>
                      <a:rPr lang="it-IT" sz="1050" i="1" spc="-17" baseline="-2500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Calibri"/>
                      </a:rPr>
                      <m:t>𝛼</m:t>
                    </m:r>
                  </m:oMath>
                </a14:m>
                <a:endParaRPr lang="it-IT" sz="105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" name="object 7">
                <a:extLst>
                  <a:ext uri="{FF2B5EF4-FFF2-40B4-BE49-F238E27FC236}">
                    <a16:creationId xmlns:a16="http://schemas.microsoft.com/office/drawing/2014/main" id="{E5E59B72-EE78-F2DE-D59B-E49F60095F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0117" y="3279312"/>
                <a:ext cx="648299" cy="168436"/>
              </a:xfrm>
              <a:prstGeom prst="rect">
                <a:avLst/>
              </a:prstGeom>
              <a:blipFill>
                <a:blip r:embed="rId5"/>
                <a:stretch>
                  <a:fillRect t="-17857" b="-5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object 7">
                <a:extLst>
                  <a:ext uri="{FF2B5EF4-FFF2-40B4-BE49-F238E27FC236}">
                    <a16:creationId xmlns:a16="http://schemas.microsoft.com/office/drawing/2014/main" id="{6900926E-27FD-E107-372E-442E45557BA9}"/>
                  </a:ext>
                </a:extLst>
              </p:cNvPr>
              <p:cNvSpPr txBox="1"/>
              <p:nvPr/>
            </p:nvSpPr>
            <p:spPr>
              <a:xfrm>
                <a:off x="2382596" y="4125885"/>
                <a:ext cx="648299" cy="168436"/>
              </a:xfrm>
              <a:prstGeom prst="rect">
                <a:avLst/>
              </a:prstGeom>
            </p:spPr>
            <p:txBody>
              <a:bodyPr vert="horz" wrap="square" lIns="0" tIns="6787" rIns="0" bIns="0" rtlCol="0">
                <a:spAutoFit/>
              </a:bodyPr>
              <a:lstStyle/>
              <a:p>
                <a:pPr marL="7144" algn="ctr" defTabSz="685800">
                  <a:spcBef>
                    <a:spcPts val="53"/>
                  </a:spcBef>
                </a:pPr>
                <a:r>
                  <a:rPr lang="it-IT" sz="1050" spc="-3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Pb </a:t>
                </a:r>
                <a:r>
                  <a:rPr lang="it-IT" sz="1050" spc="-17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K</a:t>
                </a:r>
                <a14:m>
                  <m:oMath xmlns:m="http://schemas.openxmlformats.org/officeDocument/2006/math">
                    <m:r>
                      <a:rPr lang="it-IT" sz="1050" i="1" spc="-17" baseline="-2500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Calibri"/>
                      </a:rPr>
                      <m:t>𝛽</m:t>
                    </m:r>
                  </m:oMath>
                </a14:m>
                <a:endParaRPr lang="it-IT" sz="105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4" name="object 7">
                <a:extLst>
                  <a:ext uri="{FF2B5EF4-FFF2-40B4-BE49-F238E27FC236}">
                    <a16:creationId xmlns:a16="http://schemas.microsoft.com/office/drawing/2014/main" id="{6900926E-27FD-E107-372E-442E45557B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2596" y="4125885"/>
                <a:ext cx="648299" cy="168436"/>
              </a:xfrm>
              <a:prstGeom prst="rect">
                <a:avLst/>
              </a:prstGeom>
              <a:blipFill>
                <a:blip r:embed="rId6"/>
                <a:stretch>
                  <a:fillRect t="-18519" b="-518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object 7">
                <a:extLst>
                  <a:ext uri="{FF2B5EF4-FFF2-40B4-BE49-F238E27FC236}">
                    <a16:creationId xmlns:a16="http://schemas.microsoft.com/office/drawing/2014/main" id="{B11DD864-262B-8A5B-D4D4-92859C389568}"/>
                  </a:ext>
                </a:extLst>
              </p:cNvPr>
              <p:cNvSpPr txBox="1"/>
              <p:nvPr/>
            </p:nvSpPr>
            <p:spPr>
              <a:xfrm>
                <a:off x="2914858" y="4125884"/>
                <a:ext cx="648299" cy="168436"/>
              </a:xfrm>
              <a:prstGeom prst="rect">
                <a:avLst/>
              </a:prstGeom>
            </p:spPr>
            <p:txBody>
              <a:bodyPr vert="horz" wrap="square" lIns="0" tIns="6787" rIns="0" bIns="0" rtlCol="0">
                <a:spAutoFit/>
              </a:bodyPr>
              <a:lstStyle/>
              <a:p>
                <a:pPr marL="7144" algn="ctr" defTabSz="685800">
                  <a:spcBef>
                    <a:spcPts val="53"/>
                  </a:spcBef>
                </a:pPr>
                <a:r>
                  <a:rPr lang="it-IT" sz="1050" spc="-3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K-Pb</a:t>
                </a:r>
                <a14:m>
                  <m:oMath xmlns:m="http://schemas.openxmlformats.org/officeDocument/2006/math">
                    <m:r>
                      <a:rPr lang="it-IT" sz="1050" spc="-17" baseline="-2500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Calibri"/>
                      </a:rPr>
                      <m:t>13</m:t>
                    </m:r>
                    <m:r>
                      <a:rPr lang="it-IT" sz="1050" i="1" spc="-17" baseline="-2500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Calibri"/>
                      </a:rPr>
                      <m:t>→12</m:t>
                    </m:r>
                  </m:oMath>
                </a14:m>
                <a:endParaRPr lang="it-IT" sz="105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6" name="object 7">
                <a:extLst>
                  <a:ext uri="{FF2B5EF4-FFF2-40B4-BE49-F238E27FC236}">
                    <a16:creationId xmlns:a16="http://schemas.microsoft.com/office/drawing/2014/main" id="{B11DD864-262B-8A5B-D4D4-92859C3895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4858" y="4125884"/>
                <a:ext cx="648299" cy="168436"/>
              </a:xfrm>
              <a:prstGeom prst="rect">
                <a:avLst/>
              </a:prstGeom>
              <a:blipFill>
                <a:blip r:embed="rId7"/>
                <a:stretch>
                  <a:fillRect l="-7477" t="-18519" r="-935" b="-518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object 7">
                <a:extLst>
                  <a:ext uri="{FF2B5EF4-FFF2-40B4-BE49-F238E27FC236}">
                    <a16:creationId xmlns:a16="http://schemas.microsoft.com/office/drawing/2014/main" id="{359E5B04-97F3-5C8F-E5EC-E547330BF44D}"/>
                  </a:ext>
                </a:extLst>
              </p:cNvPr>
              <p:cNvSpPr txBox="1"/>
              <p:nvPr/>
            </p:nvSpPr>
            <p:spPr>
              <a:xfrm>
                <a:off x="3417338" y="3964172"/>
                <a:ext cx="648299" cy="168436"/>
              </a:xfrm>
              <a:prstGeom prst="rect">
                <a:avLst/>
              </a:prstGeom>
            </p:spPr>
            <p:txBody>
              <a:bodyPr vert="horz" wrap="square" lIns="0" tIns="6787" rIns="0" bIns="0" rtlCol="0">
                <a:spAutoFit/>
              </a:bodyPr>
              <a:lstStyle/>
              <a:p>
                <a:pPr marL="7144" algn="ctr" defTabSz="685800">
                  <a:spcBef>
                    <a:spcPts val="53"/>
                  </a:spcBef>
                </a:pPr>
                <a:r>
                  <a:rPr lang="it-IT" sz="1050" spc="-3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K-Al</a:t>
                </a:r>
                <a14:m>
                  <m:oMath xmlns:m="http://schemas.openxmlformats.org/officeDocument/2006/math">
                    <m:r>
                      <a:rPr lang="it-IT" sz="1050" spc="-17" baseline="-2500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Calibri"/>
                      </a:rPr>
                      <m:t>4</m:t>
                    </m:r>
                    <m:r>
                      <a:rPr lang="it-IT" sz="1050" i="1" spc="-17" baseline="-2500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/>
                      </a:rPr>
                      <m:t>→</m:t>
                    </m:r>
                    <m:r>
                      <a:rPr lang="it-IT" sz="1050" i="1" spc="-17" baseline="-2500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Calibri"/>
                      </a:rPr>
                      <m:t>3</m:t>
                    </m:r>
                  </m:oMath>
                </a14:m>
                <a:endParaRPr lang="it-IT" sz="105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7" name="object 7">
                <a:extLst>
                  <a:ext uri="{FF2B5EF4-FFF2-40B4-BE49-F238E27FC236}">
                    <a16:creationId xmlns:a16="http://schemas.microsoft.com/office/drawing/2014/main" id="{359E5B04-97F3-5C8F-E5EC-E547330BF4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7338" y="3964172"/>
                <a:ext cx="648299" cy="168436"/>
              </a:xfrm>
              <a:prstGeom prst="rect">
                <a:avLst/>
              </a:prstGeom>
              <a:blipFill>
                <a:blip r:embed="rId8"/>
                <a:stretch>
                  <a:fillRect t="-17857" b="-5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object 7">
                <a:extLst>
                  <a:ext uri="{FF2B5EF4-FFF2-40B4-BE49-F238E27FC236}">
                    <a16:creationId xmlns:a16="http://schemas.microsoft.com/office/drawing/2014/main" id="{183D1DA7-4520-FC36-006F-CB717723D061}"/>
                  </a:ext>
                </a:extLst>
              </p:cNvPr>
              <p:cNvSpPr txBox="1"/>
              <p:nvPr/>
            </p:nvSpPr>
            <p:spPr>
              <a:xfrm>
                <a:off x="4124044" y="4468784"/>
                <a:ext cx="648299" cy="168436"/>
              </a:xfrm>
              <a:prstGeom prst="rect">
                <a:avLst/>
              </a:prstGeom>
            </p:spPr>
            <p:txBody>
              <a:bodyPr vert="horz" wrap="square" lIns="0" tIns="6787" rIns="0" bIns="0" rtlCol="0">
                <a:spAutoFit/>
              </a:bodyPr>
              <a:lstStyle/>
              <a:p>
                <a:pPr marL="7144" algn="ctr" defTabSz="685800">
                  <a:spcBef>
                    <a:spcPts val="53"/>
                  </a:spcBef>
                </a:pPr>
                <a:r>
                  <a:rPr lang="it-IT" sz="1050" spc="-3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K-Pb</a:t>
                </a:r>
                <a14:m>
                  <m:oMath xmlns:m="http://schemas.openxmlformats.org/officeDocument/2006/math">
                    <m:r>
                      <a:rPr lang="it-IT" sz="1050" spc="-17" baseline="-2500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Calibri"/>
                      </a:rPr>
                      <m:t>1</m:t>
                    </m:r>
                    <m:r>
                      <a:rPr lang="it-IT" sz="1050" i="1" spc="-17" baseline="-2500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Calibri"/>
                      </a:rPr>
                      <m:t>2→11</m:t>
                    </m:r>
                  </m:oMath>
                </a14:m>
                <a:endParaRPr lang="it-IT" sz="105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8" name="object 7">
                <a:extLst>
                  <a:ext uri="{FF2B5EF4-FFF2-40B4-BE49-F238E27FC236}">
                    <a16:creationId xmlns:a16="http://schemas.microsoft.com/office/drawing/2014/main" id="{183D1DA7-4520-FC36-006F-CB717723D0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4044" y="4468784"/>
                <a:ext cx="648299" cy="168436"/>
              </a:xfrm>
              <a:prstGeom prst="rect">
                <a:avLst/>
              </a:prstGeom>
              <a:blipFill>
                <a:blip r:embed="rId9"/>
                <a:stretch>
                  <a:fillRect l="-8491" t="-17857" r="-943" b="-5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object 7">
                <a:extLst>
                  <a:ext uri="{FF2B5EF4-FFF2-40B4-BE49-F238E27FC236}">
                    <a16:creationId xmlns:a16="http://schemas.microsoft.com/office/drawing/2014/main" id="{D10CD232-7251-AEEE-6F6D-84DFB35499C8}"/>
                  </a:ext>
                </a:extLst>
              </p:cNvPr>
              <p:cNvSpPr txBox="1"/>
              <p:nvPr/>
            </p:nvSpPr>
            <p:spPr>
              <a:xfrm>
                <a:off x="379038" y="4308419"/>
                <a:ext cx="648299" cy="168436"/>
              </a:xfrm>
              <a:prstGeom prst="rect">
                <a:avLst/>
              </a:prstGeom>
            </p:spPr>
            <p:txBody>
              <a:bodyPr vert="horz" wrap="square" lIns="0" tIns="6787" rIns="0" bIns="0" rtlCol="0">
                <a:spAutoFit/>
              </a:bodyPr>
              <a:lstStyle/>
              <a:p>
                <a:pPr marL="7144" algn="ctr" defTabSz="685800">
                  <a:spcBef>
                    <a:spcPts val="53"/>
                  </a:spcBef>
                </a:pPr>
                <a:r>
                  <a:rPr lang="it-IT" sz="1050" spc="-3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K-Pb</a:t>
                </a:r>
                <a14:m>
                  <m:oMath xmlns:m="http://schemas.openxmlformats.org/officeDocument/2006/math">
                    <m:r>
                      <a:rPr lang="it-IT" sz="1050" spc="-17" baseline="-2500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Calibri"/>
                      </a:rPr>
                      <m:t>1</m:t>
                    </m:r>
                    <m:r>
                      <a:rPr lang="it-IT" sz="1050" i="1" spc="-17" baseline="-2500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Calibri"/>
                      </a:rPr>
                      <m:t>7→16</m:t>
                    </m:r>
                  </m:oMath>
                </a14:m>
                <a:endParaRPr lang="it-IT" sz="105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9" name="object 7">
                <a:extLst>
                  <a:ext uri="{FF2B5EF4-FFF2-40B4-BE49-F238E27FC236}">
                    <a16:creationId xmlns:a16="http://schemas.microsoft.com/office/drawing/2014/main" id="{D10CD232-7251-AEEE-6F6D-84DFB35499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038" y="4308419"/>
                <a:ext cx="648299" cy="168436"/>
              </a:xfrm>
              <a:prstGeom prst="rect">
                <a:avLst/>
              </a:prstGeom>
              <a:blipFill>
                <a:blip r:embed="rId10"/>
                <a:stretch>
                  <a:fillRect l="-7477" t="-18519" r="-935" b="-518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object 7">
                <a:extLst>
                  <a:ext uri="{FF2B5EF4-FFF2-40B4-BE49-F238E27FC236}">
                    <a16:creationId xmlns:a16="http://schemas.microsoft.com/office/drawing/2014/main" id="{A0904875-25E6-C515-E39E-DF63FB838E63}"/>
                  </a:ext>
                </a:extLst>
              </p:cNvPr>
              <p:cNvSpPr txBox="1"/>
              <p:nvPr/>
            </p:nvSpPr>
            <p:spPr>
              <a:xfrm>
                <a:off x="1110112" y="3879954"/>
                <a:ext cx="648299" cy="168436"/>
              </a:xfrm>
              <a:prstGeom prst="rect">
                <a:avLst/>
              </a:prstGeom>
            </p:spPr>
            <p:txBody>
              <a:bodyPr vert="horz" wrap="square" lIns="0" tIns="6787" rIns="0" bIns="0" rtlCol="0">
                <a:spAutoFit/>
              </a:bodyPr>
              <a:lstStyle/>
              <a:p>
                <a:pPr marL="7144" algn="ctr" defTabSz="685800">
                  <a:spcBef>
                    <a:spcPts val="53"/>
                  </a:spcBef>
                </a:pPr>
                <a:r>
                  <a:rPr lang="it-IT" sz="1050" spc="-3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K-Al</a:t>
                </a:r>
                <a14:m>
                  <m:oMath xmlns:m="http://schemas.openxmlformats.org/officeDocument/2006/math">
                    <m:r>
                      <a:rPr lang="it-IT" sz="1050" spc="-17" baseline="-2500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/>
                      </a:rPr>
                      <m:t>5</m:t>
                    </m:r>
                    <m:r>
                      <a:rPr lang="it-IT" sz="1050" i="1" spc="-17" baseline="-2500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/>
                      </a:rPr>
                      <m:t>→4</m:t>
                    </m:r>
                  </m:oMath>
                </a14:m>
                <a:endParaRPr lang="it-IT" sz="105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0" name="object 7">
                <a:extLst>
                  <a:ext uri="{FF2B5EF4-FFF2-40B4-BE49-F238E27FC236}">
                    <a16:creationId xmlns:a16="http://schemas.microsoft.com/office/drawing/2014/main" id="{A0904875-25E6-C515-E39E-DF63FB838E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0112" y="3879954"/>
                <a:ext cx="648299" cy="168436"/>
              </a:xfrm>
              <a:prstGeom prst="rect">
                <a:avLst/>
              </a:prstGeom>
              <a:blipFill>
                <a:blip r:embed="rId11"/>
                <a:stretch>
                  <a:fillRect t="-14286" b="-5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object 7">
                <a:extLst>
                  <a:ext uri="{FF2B5EF4-FFF2-40B4-BE49-F238E27FC236}">
                    <a16:creationId xmlns:a16="http://schemas.microsoft.com/office/drawing/2014/main" id="{6CE14510-7554-E4E3-1BA7-0523917745C0}"/>
                  </a:ext>
                </a:extLst>
              </p:cNvPr>
              <p:cNvSpPr txBox="1"/>
              <p:nvPr/>
            </p:nvSpPr>
            <p:spPr>
              <a:xfrm>
                <a:off x="1555967" y="4020849"/>
                <a:ext cx="648299" cy="168436"/>
              </a:xfrm>
              <a:prstGeom prst="rect">
                <a:avLst/>
              </a:prstGeom>
            </p:spPr>
            <p:txBody>
              <a:bodyPr vert="horz" wrap="square" lIns="0" tIns="6787" rIns="0" bIns="0" rtlCol="0">
                <a:spAutoFit/>
              </a:bodyPr>
              <a:lstStyle/>
              <a:p>
                <a:pPr marL="7144" algn="ctr" defTabSz="685800">
                  <a:spcBef>
                    <a:spcPts val="53"/>
                  </a:spcBef>
                </a:pPr>
                <a:r>
                  <a:rPr lang="it-IT" sz="1050" spc="-3" dirty="0" err="1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Au</a:t>
                </a:r>
                <a:r>
                  <a:rPr lang="it-IT" sz="1050" spc="-3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it-IT" sz="1050" spc="-17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K</a:t>
                </a:r>
                <a14:m>
                  <m:oMath xmlns:m="http://schemas.openxmlformats.org/officeDocument/2006/math">
                    <m:r>
                      <a:rPr lang="it-IT" sz="1050" i="1" spc="-17" baseline="-2500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Calibri"/>
                      </a:rPr>
                      <m:t>𝛼</m:t>
                    </m:r>
                  </m:oMath>
                </a14:m>
                <a:endParaRPr lang="it-IT" sz="105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1" name="object 7">
                <a:extLst>
                  <a:ext uri="{FF2B5EF4-FFF2-40B4-BE49-F238E27FC236}">
                    <a16:creationId xmlns:a16="http://schemas.microsoft.com/office/drawing/2014/main" id="{6CE14510-7554-E4E3-1BA7-0523917745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5967" y="4020849"/>
                <a:ext cx="648299" cy="168436"/>
              </a:xfrm>
              <a:prstGeom prst="rect">
                <a:avLst/>
              </a:prstGeom>
              <a:blipFill>
                <a:blip r:embed="rId12"/>
                <a:stretch>
                  <a:fillRect t="-18519" b="-518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object 7">
                <a:extLst>
                  <a:ext uri="{FF2B5EF4-FFF2-40B4-BE49-F238E27FC236}">
                    <a16:creationId xmlns:a16="http://schemas.microsoft.com/office/drawing/2014/main" id="{287A1C77-743E-695D-B62F-7A7BB3782021}"/>
                  </a:ext>
                </a:extLst>
              </p:cNvPr>
              <p:cNvSpPr txBox="1"/>
              <p:nvPr/>
            </p:nvSpPr>
            <p:spPr>
              <a:xfrm>
                <a:off x="643316" y="2135848"/>
                <a:ext cx="2199918" cy="365926"/>
              </a:xfrm>
              <a:prstGeom prst="rect">
                <a:avLst/>
              </a:prstGeom>
            </p:spPr>
            <p:txBody>
              <a:bodyPr vert="horz" wrap="square" lIns="0" tIns="6787" rIns="0" bIns="0" rtlCol="0">
                <a:spAutoFit/>
              </a:bodyPr>
              <a:lstStyle/>
              <a:p>
                <a:pPr marL="7144" defTabSz="685800">
                  <a:spcBef>
                    <a:spcPts val="53"/>
                  </a:spcBef>
                </a:pPr>
                <a:r>
                  <a:rPr lang="it-IT" sz="1125" spc="-3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K-Al</a:t>
                </a:r>
                <a14:m>
                  <m:oMath xmlns:m="http://schemas.openxmlformats.org/officeDocument/2006/math">
                    <m:r>
                      <a:rPr lang="it-IT" sz="1125" spc="-17" baseline="-2500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Calibri"/>
                      </a:rPr>
                      <m:t>4</m:t>
                    </m:r>
                    <m:r>
                      <a:rPr lang="it-IT" sz="1125" i="1" spc="-17" baseline="-2500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/>
                      </a:rPr>
                      <m:t>→</m:t>
                    </m:r>
                    <m:r>
                      <a:rPr lang="it-IT" sz="1125" i="1" spc="-17" baseline="-2500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Calibri"/>
                      </a:rPr>
                      <m:t>3</m:t>
                    </m:r>
                  </m:oMath>
                </a14:m>
                <a:r>
                  <a:rPr lang="it-IT" sz="1125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: </a:t>
                </a:r>
                <a14:m>
                  <m:oMath xmlns:m="http://schemas.openxmlformats.org/officeDocument/2006/math">
                    <m:r>
                      <a:rPr lang="it-IT" sz="1125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107.8±0.6</m:t>
                    </m:r>
                  </m:oMath>
                </a14:m>
                <a:r>
                  <a:rPr lang="it-IT" sz="1125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keV</a:t>
                </a:r>
              </a:p>
              <a:p>
                <a:pPr marL="7144" defTabSz="685800">
                  <a:spcBef>
                    <a:spcPts val="53"/>
                  </a:spcBef>
                </a:pPr>
                <a:r>
                  <a:rPr lang="it-IT" sz="1125" spc="-3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K-Al</a:t>
                </a:r>
                <a14:m>
                  <m:oMath xmlns:m="http://schemas.openxmlformats.org/officeDocument/2006/math">
                    <m:r>
                      <a:rPr lang="it-IT" sz="1125" spc="-17" baseline="-2500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Calibri"/>
                      </a:rPr>
                      <m:t>5</m:t>
                    </m:r>
                    <m:r>
                      <a:rPr lang="it-IT" sz="1125" i="1" spc="-17" baseline="-2500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/>
                      </a:rPr>
                      <m:t>→4</m:t>
                    </m:r>
                  </m:oMath>
                </a14:m>
                <a:r>
                  <a:rPr lang="it-IT" sz="1125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: </a:t>
                </a:r>
                <a14:m>
                  <m:oMath xmlns:m="http://schemas.openxmlformats.org/officeDocument/2006/math">
                    <m:r>
                      <a:rPr lang="it-IT" sz="1125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51.4±0.4</m:t>
                    </m:r>
                  </m:oMath>
                </a14:m>
                <a:r>
                  <a:rPr lang="it-IT" sz="1125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keV</a:t>
                </a:r>
              </a:p>
            </p:txBody>
          </p:sp>
        </mc:Choice>
        <mc:Fallback xmlns="">
          <p:sp>
            <p:nvSpPr>
              <p:cNvPr id="12" name="object 7">
                <a:extLst>
                  <a:ext uri="{FF2B5EF4-FFF2-40B4-BE49-F238E27FC236}">
                    <a16:creationId xmlns:a16="http://schemas.microsoft.com/office/drawing/2014/main" id="{287A1C77-743E-695D-B62F-7A7BB37820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316" y="2135848"/>
                <a:ext cx="2199918" cy="365926"/>
              </a:xfrm>
              <a:prstGeom prst="rect">
                <a:avLst/>
              </a:prstGeom>
              <a:blipFill>
                <a:blip r:embed="rId13"/>
                <a:stretch>
                  <a:fillRect l="-3889" t="-10000" b="-2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CFB2D620-D078-5D6D-C593-37E5C925B99D}"/>
              </a:ext>
            </a:extLst>
          </p:cNvPr>
          <p:cNvSpPr txBox="1"/>
          <p:nvPr/>
        </p:nvSpPr>
        <p:spPr>
          <a:xfrm>
            <a:off x="562951" y="5585996"/>
            <a:ext cx="212808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GB" sz="1350" dirty="0">
                <a:solidFill>
                  <a:prstClr val="black"/>
                </a:solidFill>
                <a:latin typeface="Aptos" panose="02110004020202020204"/>
              </a:rPr>
              <a:t>An article is in preparation</a:t>
            </a:r>
          </a:p>
        </p:txBody>
      </p:sp>
    </p:spTree>
    <p:extLst>
      <p:ext uri="{BB962C8B-B14F-4D97-AF65-F5344CB8AC3E}">
        <p14:creationId xmlns:p14="http://schemas.microsoft.com/office/powerpoint/2010/main" val="165315114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F2CC165-A834-4493-88FE-F1F6C0FFF547}" type="slidenum"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Helvetica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51</a:t>
            </a:fld>
            <a:endParaRPr kumimoji="0" lang="en-GB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Helvetica"/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317889" y="-99392"/>
            <a:ext cx="8330809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7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FF00"/>
                </a:highlight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Helvetica"/>
              </a:rPr>
              <a:t>Strangeness precision frontier at DA</a:t>
            </a:r>
            <a:r>
              <a:rPr kumimoji="0" lang="en-GB" sz="27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FF00"/>
                </a:highlight>
                <a:uLnTx/>
                <a:uFillTx/>
                <a:latin typeface="Symbol" panose="05050102010706020507" pitchFamily="18" charset="2"/>
                <a:ea typeface="Calibri" panose="020F0502020204030204" pitchFamily="34" charset="0"/>
                <a:cs typeface="Arial" panose="020B0604020202020204" pitchFamily="34" charset="0"/>
                <a:sym typeface="Helvetica"/>
              </a:rPr>
              <a:t>F</a:t>
            </a:r>
            <a:r>
              <a:rPr kumimoji="0" lang="en-GB" sz="27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FF00"/>
                </a:highlight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Helvetica"/>
              </a:rPr>
              <a:t>NE</a:t>
            </a:r>
            <a:r>
              <a:rPr kumimoji="0" lang="en-GB" sz="27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Helvetica"/>
              </a:rPr>
              <a:t>: </a:t>
            </a:r>
            <a:r>
              <a:rPr kumimoji="0" lang="en-GB" sz="2700" b="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Helvetica"/>
              </a:rPr>
              <a:t>a unique opportunity for measurements of kaonic atoms along the periodic table: </a:t>
            </a:r>
            <a:r>
              <a:rPr kumimoji="0" lang="en-GB" sz="2700" b="1" i="0" u="sng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Helvetica"/>
              </a:rPr>
              <a:t>will represent a reference in physics with strangeness</a:t>
            </a:r>
          </a:p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700" b="0" i="0" u="sng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  <a:sym typeface="Helvetica"/>
            </a:endParaRPr>
          </a:p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700" b="0" i="0" u="sng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  <a:sym typeface="Helvetica"/>
            </a:endParaRPr>
          </a:p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7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  <a:sym typeface="Helvetica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945C5B6-5814-4369-B946-71C0CB54F9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0075" y="1245206"/>
            <a:ext cx="4126036" cy="5640178"/>
          </a:xfrm>
          <a:prstGeom prst="rect">
            <a:avLst/>
          </a:prstGeom>
        </p:spPr>
      </p:pic>
      <p:sp>
        <p:nvSpPr>
          <p:cNvPr id="7" name="Rechteck 4">
            <a:extLst>
              <a:ext uri="{FF2B5EF4-FFF2-40B4-BE49-F238E27FC236}">
                <a16:creationId xmlns:a16="http://schemas.microsoft.com/office/drawing/2014/main" id="{C1B22AC5-5DEB-4A1A-AD08-33665E9D8683}"/>
              </a:ext>
            </a:extLst>
          </p:cNvPr>
          <p:cNvSpPr/>
          <p:nvPr/>
        </p:nvSpPr>
        <p:spPr>
          <a:xfrm>
            <a:off x="107504" y="1412776"/>
            <a:ext cx="4819507" cy="61401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700" b="0" i="0" u="sng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  <a:sym typeface="Helvetica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sng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Helvetica"/>
              </a:rPr>
              <a:t>Present status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Helvetica"/>
              </a:rPr>
              <a:t>: old and very old measurements with low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Helvetica"/>
              </a:rPr>
              <a:t>precisison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Helvetica"/>
              </a:rPr>
              <a:t> (some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Helvetica"/>
              </a:rPr>
              <a:t>even wrong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Helvetica"/>
              </a:rPr>
              <a:t>: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Helvetica"/>
              </a:rPr>
              <a:t>kaonic helium puzzle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Helvetica"/>
              </a:rPr>
              <a:t>)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  <a:sym typeface="Helvetica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Helvetica"/>
              </a:rPr>
              <a:t>We propose to do precision measurements along the periodic table at DA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panose="05050102010706020507" pitchFamily="18" charset="2"/>
                <a:ea typeface="Calibri" panose="020F0502020204030204" pitchFamily="34" charset="0"/>
                <a:cs typeface="Arial" panose="020B0604020202020204" pitchFamily="34" charset="0"/>
                <a:sym typeface="Helvetica"/>
              </a:rPr>
              <a:t>F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Helvetica"/>
              </a:rPr>
              <a:t>NE for: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  <a:sym typeface="Helvetica"/>
            </a:endParaRPr>
          </a:p>
          <a:p>
            <a:pPr marL="457200" marR="0" lvl="0" indent="-45720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Helvetica"/>
              </a:rPr>
              <a:t>Selected light kaonic atoms </a:t>
            </a:r>
          </a:p>
          <a:p>
            <a:pPr marL="457200" marR="0" lvl="0" indent="-45720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Helvetica"/>
              </a:rPr>
              <a:t>Selected intermediate mass  kaonic atoms</a:t>
            </a:r>
          </a:p>
          <a:p>
            <a:pPr marL="457200" marR="0" lvl="0" indent="-45720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Helvetica"/>
              </a:rPr>
              <a:t>Selected heavy kaonic atoms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sng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Helvetica"/>
              </a:rPr>
              <a:t>charting the periodic table</a:t>
            </a:r>
          </a:p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700" b="0" i="0" u="sng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  <a:sym typeface="Helvetica"/>
            </a:endParaRPr>
          </a:p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7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92478411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F2CC165-A834-4493-88FE-F1F6C0FFF547}" type="slidenum"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Helvetica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52</a:t>
            </a:fld>
            <a:endParaRPr kumimoji="0" lang="en-GB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Helvetica"/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19337" y="1196752"/>
            <a:ext cx="9144000" cy="24237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2E00D6"/>
                </a:highlight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Helvetica"/>
              </a:rPr>
              <a:t>EX</a:t>
            </a:r>
            <a:r>
              <a:rPr kumimoji="0" lang="en-GB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highlight>
                  <a:srgbClr val="2E00D6"/>
                </a:highlight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Helvetica"/>
              </a:rPr>
              <a:t>tensive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highlight>
                  <a:srgbClr val="2E00D6"/>
                </a:highlight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Helvetica"/>
              </a:rPr>
              <a:t> 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2E00D6"/>
                </a:highlight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Helvetica"/>
              </a:rPr>
              <a:t>K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highlight>
                  <a:srgbClr val="2E00D6"/>
                </a:highlight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Helvetica"/>
              </a:rPr>
              <a:t>aonic 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2E00D6"/>
                </a:highlight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Helvetica"/>
              </a:rPr>
              <a:t>A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highlight>
                  <a:srgbClr val="2E00D6"/>
                </a:highlight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Helvetica"/>
              </a:rPr>
              <a:t>toms research:</a:t>
            </a:r>
          </a:p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1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highlight>
                  <a:srgbClr val="2E00D6"/>
                </a:highlight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Helvetica"/>
              </a:rPr>
              <a:t>from </a:t>
            </a:r>
            <a:r>
              <a:rPr kumimoji="0" lang="en-GB" sz="3600" b="1" i="1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2E00D6"/>
                </a:highlight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Helvetica"/>
              </a:rPr>
              <a:t>LI</a:t>
            </a:r>
            <a:r>
              <a:rPr kumimoji="0" lang="en-GB" sz="3600" b="1" i="1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highlight>
                  <a:srgbClr val="2E00D6"/>
                </a:highlight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Helvetica"/>
              </a:rPr>
              <a:t>thium</a:t>
            </a:r>
            <a:r>
              <a:rPr kumimoji="0" lang="en-GB" sz="3600" b="1" i="1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highlight>
                  <a:srgbClr val="2E00D6"/>
                </a:highlight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Helvetica"/>
              </a:rPr>
              <a:t> and </a:t>
            </a:r>
            <a:r>
              <a:rPr kumimoji="0" lang="en-GB" sz="3600" b="1" i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2E00D6"/>
                </a:highlight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Helvetica"/>
              </a:rPr>
              <a:t>B</a:t>
            </a:r>
            <a:r>
              <a:rPr kumimoji="0" lang="en-GB" sz="3600" b="1" i="1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highlight>
                  <a:srgbClr val="2E00D6"/>
                </a:highlight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Helvetica"/>
              </a:rPr>
              <a:t>eryllium to </a:t>
            </a:r>
            <a:r>
              <a:rPr kumimoji="0" lang="en-GB" sz="3600" b="1" i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2E00D6"/>
                </a:highlight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Helvetica"/>
              </a:rPr>
              <a:t>Ur</a:t>
            </a:r>
            <a:r>
              <a:rPr kumimoji="0" lang="en-GB" sz="3600" b="1" i="1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highlight>
                  <a:srgbClr val="2E00D6"/>
                </a:highlight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Helvetica"/>
              </a:rPr>
              <a:t>anium</a:t>
            </a:r>
          </a:p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600" b="1" i="1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highlight>
                <a:srgbClr val="2E00D6"/>
              </a:highlight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  <a:sym typeface="Helvetica"/>
            </a:endParaRPr>
          </a:p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600" b="1" i="1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highlight>
                <a:srgbClr val="2E00D6"/>
              </a:highlight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  <a:sym typeface="Helvetica"/>
            </a:endParaRPr>
          </a:p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75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  <a:sym typeface="Helvetica"/>
            </a:endParaRPr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CB4348DC-4276-401C-A83E-C914DBE8B0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3441250"/>
            <a:ext cx="2057400" cy="3076575"/>
          </a:xfrm>
          <a:prstGeom prst="rect">
            <a:avLst/>
          </a:prstGeom>
        </p:spPr>
      </p:pic>
      <p:sp>
        <p:nvSpPr>
          <p:cNvPr id="6" name="Rechteck 3">
            <a:extLst>
              <a:ext uri="{FF2B5EF4-FFF2-40B4-BE49-F238E27FC236}">
                <a16:creationId xmlns:a16="http://schemas.microsoft.com/office/drawing/2014/main" id="{89366855-63CB-49BA-8E52-0A250844601C}"/>
              </a:ext>
            </a:extLst>
          </p:cNvPr>
          <p:cNvSpPr/>
          <p:nvPr/>
        </p:nvSpPr>
        <p:spPr>
          <a:xfrm>
            <a:off x="127383" y="2830084"/>
            <a:ext cx="9144000" cy="2239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600" b="1" i="1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highlight>
                <a:srgbClr val="2E00D6"/>
              </a:highlight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  <a:sym typeface="Helvetica"/>
            </a:endParaRPr>
          </a:p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600" b="1" i="1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highlight>
                <a:srgbClr val="2E00D6"/>
              </a:highlight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  <a:sym typeface="Helvetica"/>
            </a:endParaRPr>
          </a:p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0" b="1" i="1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highlight>
                  <a:srgbClr val="FFFF00"/>
                </a:highlight>
                <a:uLnTx/>
                <a:uFillTx/>
                <a:latin typeface="Yu Gothic UI Semibold" panose="020B0700000000000000" pitchFamily="34" charset="-128"/>
                <a:ea typeface="Yu Gothic UI Semibold" panose="020B0700000000000000" pitchFamily="34" charset="-128"/>
                <a:cs typeface="Arial" panose="020B0604020202020204" pitchFamily="34" charset="0"/>
                <a:sym typeface="Helvetica"/>
              </a:rPr>
              <a:t>EXKALIBUR</a:t>
            </a:r>
          </a:p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75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240613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BF949C-19FF-CF04-24E2-2611F2E2FF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44" y="3434576"/>
            <a:ext cx="9065711" cy="2551171"/>
          </a:xfrm>
        </p:spPr>
        <p:txBody>
          <a:bodyPr>
            <a:noAutofit/>
          </a:bodyPr>
          <a:lstStyle/>
          <a:p>
            <a:r>
              <a:rPr lang="en-GB" sz="2400" dirty="0"/>
              <a:t>The measurement for the </a:t>
            </a:r>
            <a:r>
              <a:rPr lang="en-GB" sz="2400" b="1" dirty="0"/>
              <a:t>first EXKALIBUR module </a:t>
            </a:r>
            <a:r>
              <a:rPr lang="en-GB" sz="2400" dirty="0"/>
              <a:t>were selected based on two criteria: </a:t>
            </a:r>
            <a:br>
              <a:rPr lang="en-GB" sz="2400" dirty="0"/>
            </a:br>
            <a:r>
              <a:rPr lang="en-GB" sz="2400" b="1" dirty="0">
                <a:solidFill>
                  <a:srgbClr val="FF0000"/>
                </a:solidFill>
                <a:highlight>
                  <a:srgbClr val="FFFF00"/>
                </a:highlight>
              </a:rPr>
              <a:t>Feasibility</a:t>
            </a:r>
            <a:r>
              <a:rPr lang="en-GB" sz="2400" dirty="0"/>
              <a:t> with </a:t>
            </a:r>
            <a:r>
              <a:rPr lang="en-GB" sz="2400" b="1" u="sng" dirty="0"/>
              <a:t>minimal modifications/</a:t>
            </a:r>
            <a:r>
              <a:rPr lang="en-GB" sz="2400" b="1" u="sng" dirty="0" err="1"/>
              <a:t>addings</a:t>
            </a:r>
            <a:r>
              <a:rPr lang="en-GB" sz="2400" b="1" u="sng" dirty="0"/>
              <a:t> </a:t>
            </a:r>
            <a:r>
              <a:rPr lang="en-GB" sz="2400" dirty="0"/>
              <a:t>of the already existent SIDDHARTA-2 setup and within a reduced timescale </a:t>
            </a:r>
            <a:br>
              <a:rPr lang="en-GB" sz="2400" dirty="0"/>
            </a:br>
            <a:br>
              <a:rPr lang="en-GB" sz="2400" dirty="0"/>
            </a:br>
            <a:r>
              <a:rPr lang="en-GB" sz="2400" b="1" dirty="0">
                <a:solidFill>
                  <a:srgbClr val="FF0000"/>
                </a:solidFill>
                <a:highlight>
                  <a:srgbClr val="FFFF00"/>
                </a:highlight>
              </a:rPr>
              <a:t>Impact</a:t>
            </a:r>
            <a:r>
              <a:rPr lang="en-GB" sz="2400" dirty="0"/>
              <a:t>: i.e. the </a:t>
            </a:r>
            <a:r>
              <a:rPr lang="en-GB" sz="2400" b="1" u="sng" dirty="0"/>
              <a:t>maximal scientific outcome:</a:t>
            </a:r>
            <a:br>
              <a:rPr lang="en-GB" sz="2400" b="1" u="sng" dirty="0"/>
            </a:br>
            <a:br>
              <a:rPr lang="en-GB" sz="2400" b="1" u="sng" dirty="0">
                <a:highlight>
                  <a:srgbClr val="FFFF00"/>
                </a:highlight>
              </a:rPr>
            </a:br>
            <a:r>
              <a:rPr lang="en-GB" sz="2400" b="1" u="sng" dirty="0">
                <a:solidFill>
                  <a:srgbClr val="0028FF"/>
                </a:solidFill>
                <a:highlight>
                  <a:srgbClr val="FFFF00"/>
                </a:highlight>
              </a:rPr>
              <a:t>Kaonic Neon -&gt; kaon mass</a:t>
            </a:r>
            <a:br>
              <a:rPr lang="en-GB" sz="2400" b="1" u="sng" dirty="0">
                <a:solidFill>
                  <a:srgbClr val="0028FF"/>
                </a:solidFill>
                <a:highlight>
                  <a:srgbClr val="FFFF00"/>
                </a:highlight>
              </a:rPr>
            </a:br>
            <a:r>
              <a:rPr lang="en-GB" sz="2400" b="1" u="sng" dirty="0">
                <a:solidFill>
                  <a:srgbClr val="0028FF"/>
                </a:solidFill>
                <a:highlight>
                  <a:srgbClr val="FFFF00"/>
                </a:highlight>
              </a:rPr>
              <a:t>Light kaonic atoms (</a:t>
            </a:r>
            <a:r>
              <a:rPr lang="en-GB" sz="2400" b="1" u="sng" dirty="0" err="1">
                <a:solidFill>
                  <a:srgbClr val="0028FF"/>
                </a:solidFill>
                <a:highlight>
                  <a:srgbClr val="FFFF00"/>
                </a:highlight>
              </a:rPr>
              <a:t>KLi</a:t>
            </a:r>
            <a:r>
              <a:rPr lang="en-GB" sz="2400" b="1" u="sng" dirty="0">
                <a:solidFill>
                  <a:srgbClr val="0028FF"/>
                </a:solidFill>
                <a:highlight>
                  <a:srgbClr val="FFFF00"/>
                </a:highlight>
              </a:rPr>
              <a:t>; Be; B)</a:t>
            </a:r>
            <a:br>
              <a:rPr lang="en-GB" sz="2400" b="1" u="sng" dirty="0"/>
            </a:br>
            <a:r>
              <a:rPr lang="en-GB" sz="2400" b="1" i="1" u="sng" dirty="0"/>
              <a:t>In parallel </a:t>
            </a:r>
            <a:r>
              <a:rPr lang="en-GB" sz="2400" b="1" i="1" u="sng" dirty="0">
                <a:solidFill>
                  <a:srgbClr val="0028FF"/>
                </a:solidFill>
              </a:rPr>
              <a:t>intermediate mass kaonic atoms</a:t>
            </a:r>
          </a:p>
        </p:txBody>
      </p:sp>
      <p:pic>
        <p:nvPicPr>
          <p:cNvPr id="5" name="Content Placeholder 4" descr="A white paper with blue text&#10;&#10;Description automatically generated">
            <a:extLst>
              <a:ext uri="{FF2B5EF4-FFF2-40B4-BE49-F238E27FC236}">
                <a16:creationId xmlns:a16="http://schemas.microsoft.com/office/drawing/2014/main" id="{8E9C234A-CBA8-E7E3-E3B3-7188222C269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5919044" cy="2611963"/>
          </a:xfr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6A0A94AB-2CB4-4B08-FDB4-582A5860EB03}"/>
              </a:ext>
            </a:extLst>
          </p:cNvPr>
          <p:cNvSpPr txBox="1">
            <a:spLocks/>
          </p:cNvSpPr>
          <p:nvPr/>
        </p:nvSpPr>
        <p:spPr>
          <a:xfrm>
            <a:off x="6138154" y="370130"/>
            <a:ext cx="2666255" cy="2509221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175" b="1" dirty="0">
                <a:solidFill>
                  <a:srgbClr val="FF0000"/>
                </a:solidFill>
              </a:rPr>
              <a:t>Built up on our world-recognized expertise:</a:t>
            </a:r>
          </a:p>
          <a:p>
            <a:endParaRPr lang="en-GB" sz="2175" b="1" dirty="0">
              <a:solidFill>
                <a:srgbClr val="FF0000"/>
              </a:solidFill>
            </a:endParaRPr>
          </a:p>
          <a:p>
            <a:pPr marL="342900" indent="-342900">
              <a:buFontTx/>
              <a:buChar char="-"/>
            </a:pPr>
            <a:r>
              <a:rPr lang="en-GB" sz="2175" b="1" dirty="0"/>
              <a:t>Kaonic Hydrogen</a:t>
            </a:r>
          </a:p>
          <a:p>
            <a:pPr marL="342900" indent="-342900">
              <a:buFontTx/>
              <a:buChar char="-"/>
            </a:pPr>
            <a:r>
              <a:rPr lang="en-GB" sz="2175" b="1" dirty="0"/>
              <a:t>Kaonic Nitrogen</a:t>
            </a:r>
          </a:p>
          <a:p>
            <a:pPr marL="342900" indent="-342900">
              <a:buFontTx/>
              <a:buChar char="-"/>
            </a:pPr>
            <a:r>
              <a:rPr lang="en-GB" sz="2175" b="1" dirty="0"/>
              <a:t>Kaonic Helium</a:t>
            </a:r>
          </a:p>
          <a:p>
            <a:pPr marL="342900" indent="-342900">
              <a:buFontTx/>
              <a:buChar char="-"/>
            </a:pPr>
            <a:r>
              <a:rPr lang="en-GB" sz="2175" b="1" dirty="0"/>
              <a:t>Kaonic Neon</a:t>
            </a:r>
          </a:p>
          <a:p>
            <a:pPr marL="342900" indent="-342900">
              <a:buFontTx/>
              <a:buChar char="-"/>
            </a:pPr>
            <a:r>
              <a:rPr lang="en-GB" sz="2175" b="1" dirty="0"/>
              <a:t>Kaonic deuterium</a:t>
            </a:r>
          </a:p>
          <a:p>
            <a:pPr marL="342900" indent="-342900">
              <a:buFontTx/>
              <a:buChar char="-"/>
            </a:pPr>
            <a:r>
              <a:rPr lang="en-GB" sz="2175" b="1" dirty="0"/>
              <a:t>+ more</a:t>
            </a:r>
          </a:p>
          <a:p>
            <a:pPr marL="342900" indent="-342900">
              <a:buFontTx/>
              <a:buChar char="-"/>
            </a:pPr>
            <a:endParaRPr lang="en-GB" sz="2175" b="1" dirty="0"/>
          </a:p>
        </p:txBody>
      </p:sp>
      <p:pic>
        <p:nvPicPr>
          <p:cNvPr id="4" name="Picture 3" descr="A yellow sign with black text&#10;&#10;Description automatically generated">
            <a:extLst>
              <a:ext uri="{FF2B5EF4-FFF2-40B4-BE49-F238E27FC236}">
                <a16:creationId xmlns:a16="http://schemas.microsoft.com/office/drawing/2014/main" id="{214C6C6B-FE75-EF4B-72E8-7AA2BDEFC9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2789" y="4224306"/>
            <a:ext cx="2181620" cy="971710"/>
          </a:xfrm>
          <a:prstGeom prst="rect">
            <a:avLst/>
          </a:prstGeom>
        </p:spPr>
      </p:pic>
      <p:pic>
        <p:nvPicPr>
          <p:cNvPr id="8" name="Picture 7" descr="A close-up of a speedometer&#10;&#10;Description automatically generated">
            <a:extLst>
              <a:ext uri="{FF2B5EF4-FFF2-40B4-BE49-F238E27FC236}">
                <a16:creationId xmlns:a16="http://schemas.microsoft.com/office/drawing/2014/main" id="{8518D6D4-FD9A-143C-3464-3852BFFC11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6813" y="5531764"/>
            <a:ext cx="1481375" cy="1009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80162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7DF82-5BC8-C849-97AC-53070CEEF3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3" y="268906"/>
            <a:ext cx="8368154" cy="1136147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rgbClr val="0028FF"/>
                </a:solidFill>
              </a:rPr>
              <a:t>Kaonic neon for the </a:t>
            </a:r>
            <a:r>
              <a:rPr lang="en-GB" dirty="0">
                <a:solidFill>
                  <a:srgbClr val="0028FF"/>
                </a:solidFill>
                <a:highlight>
                  <a:srgbClr val="FFFF00"/>
                </a:highlight>
              </a:rPr>
              <a:t>charged kaon mass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EDFDB9-76E1-F724-F74C-217EC5FC09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55293" y="1744232"/>
            <a:ext cx="4808698" cy="4844862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The first measurement we plan doing is the kaon neon high-n levels transition </a:t>
            </a:r>
            <a:r>
              <a:rPr lang="en-GB" u="sng" dirty="0"/>
              <a:t>with precisions below 1 eV</a:t>
            </a:r>
            <a:r>
              <a:rPr lang="en-GB" dirty="0"/>
              <a:t>, </a:t>
            </a:r>
            <a:r>
              <a:rPr lang="en-GB" b="1" dirty="0"/>
              <a:t>to extract the charged kaon mass</a:t>
            </a:r>
            <a:r>
              <a:rPr lang="en-GB" dirty="0"/>
              <a:t>.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By using a </a:t>
            </a:r>
            <a:r>
              <a:rPr lang="en-GB" b="1" dirty="0"/>
              <a:t>gaseous target</a:t>
            </a:r>
            <a:r>
              <a:rPr lang="en-GB" dirty="0"/>
              <a:t>, we can resolve the ambiguity in the charged kaon mass de-termination, providing </a:t>
            </a:r>
            <a:r>
              <a:rPr lang="en-GB" b="1" dirty="0">
                <a:solidFill>
                  <a:srgbClr val="FF0000"/>
                </a:solidFill>
              </a:rPr>
              <a:t>a new precise value through the measurement of kaonic neon high-n transitions</a:t>
            </a:r>
            <a:r>
              <a:rPr lang="en-GB" dirty="0"/>
              <a:t>. Moreover, the measurement also provides </a:t>
            </a:r>
            <a:r>
              <a:rPr lang="en-GB" b="1" dirty="0">
                <a:solidFill>
                  <a:srgbClr val="FF0000"/>
                </a:solidFill>
              </a:rPr>
              <a:t>a precision test of QED in atomic systems with strangeness </a:t>
            </a:r>
            <a:r>
              <a:rPr lang="en-GB" dirty="0"/>
              <a:t>(Rydberg constant, as example).</a:t>
            </a:r>
          </a:p>
          <a:p>
            <a:endParaRPr lang="en-GB" dirty="0"/>
          </a:p>
        </p:txBody>
      </p:sp>
      <p:pic>
        <p:nvPicPr>
          <p:cNvPr id="4" name="Immagine3" descr="Immagine che contiene testo, diagramma, linea, design&#10;&#10;Descrizione generata automaticamente">
            <a:extLst>
              <a:ext uri="{FF2B5EF4-FFF2-40B4-BE49-F238E27FC236}">
                <a16:creationId xmlns:a16="http://schemas.microsoft.com/office/drawing/2014/main" id="{09CAFB4F-5CA5-BA7A-8492-2B9B1EDFD4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" y="1865114"/>
            <a:ext cx="4255292" cy="3729807"/>
          </a:xfrm>
          <a:prstGeom prst="rect">
            <a:avLst/>
          </a:prstGeom>
          <a:ln w="6350"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173803768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magine5" descr="Immagine che contiene testo, Carattere, schermata, bianco&#10;&#10;Descrizione generata automaticamente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4418168" y="380852"/>
            <a:ext cx="4184655" cy="1766170"/>
          </a:xfrm>
          <a:prstGeom prst="rect">
            <a:avLst/>
          </a:prstGeom>
        </p:spPr>
      </p:pic>
      <p:pic>
        <p:nvPicPr>
          <p:cNvPr id="10" name="Immagine 2" descr="Immagine che contiene testo, linea, diagramma, Diagramma&#10;&#10;Descrizione generata automaticamente">
            <a:extLst>
              <a:ext uri="{FF2B5EF4-FFF2-40B4-BE49-F238E27FC236}">
                <a16:creationId xmlns:a16="http://schemas.microsoft.com/office/drawing/2014/main" id="{BE0BC58D-CEB9-CAE3-BBB4-9CFD19BA4F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6404" y="2455358"/>
            <a:ext cx="6622005" cy="3448568"/>
          </a:xfrm>
          <a:prstGeom prst="rect">
            <a:avLst/>
          </a:prstGeom>
        </p:spPr>
      </p:pic>
      <p:sp>
        <p:nvSpPr>
          <p:cNvPr id="11" name="object 4">
            <a:extLst>
              <a:ext uri="{FF2B5EF4-FFF2-40B4-BE49-F238E27FC236}">
                <a16:creationId xmlns:a16="http://schemas.microsoft.com/office/drawing/2014/main" id="{EDE8E2C9-5563-5DD2-372F-A6476A69217A}"/>
              </a:ext>
            </a:extLst>
          </p:cNvPr>
          <p:cNvSpPr txBox="1"/>
          <p:nvPr/>
        </p:nvSpPr>
        <p:spPr>
          <a:xfrm>
            <a:off x="121025" y="1244525"/>
            <a:ext cx="3983904" cy="594161"/>
          </a:xfrm>
          <a:prstGeom prst="rect">
            <a:avLst/>
          </a:prstGeom>
        </p:spPr>
        <p:txBody>
          <a:bodyPr vert="horz" wrap="square" lIns="0" tIns="5358" rIns="0" bIns="0" rtlCol="0">
            <a:spAutoFit/>
          </a:bodyPr>
          <a:lstStyle/>
          <a:p>
            <a:pPr marL="5358" marR="2144" indent="-268">
              <a:spcBef>
                <a:spcPts val="42"/>
              </a:spcBef>
            </a:pPr>
            <a:r>
              <a:rPr lang="en-GB" sz="1913" b="1" spc="-2" dirty="0">
                <a:solidFill>
                  <a:srgbClr val="FF901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Our own  Kaonic Neon  measurement (2023)</a:t>
            </a:r>
            <a:endParaRPr lang="en-GB" sz="1913" b="1" spc="-2" dirty="0">
              <a:solidFill>
                <a:srgbClr val="FF901C"/>
              </a:solidFill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81B28A0-A7D4-9BE7-B42F-7AD26D389168}"/>
              </a:ext>
            </a:extLst>
          </p:cNvPr>
          <p:cNvSpPr/>
          <p:nvPr/>
        </p:nvSpPr>
        <p:spPr>
          <a:xfrm>
            <a:off x="6934640" y="409894"/>
            <a:ext cx="1668183" cy="196290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</p:spTree>
    <p:extLst>
      <p:ext uri="{BB962C8B-B14F-4D97-AF65-F5344CB8AC3E}">
        <p14:creationId xmlns:p14="http://schemas.microsoft.com/office/powerpoint/2010/main" val="322631577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2" descr="Immagine che contiene testo, linea, diagramma, Diagramma&#10;&#10;Descrizione generata automaticamente">
            <a:extLst>
              <a:ext uri="{FF2B5EF4-FFF2-40B4-BE49-F238E27FC236}">
                <a16:creationId xmlns:a16="http://schemas.microsoft.com/office/drawing/2014/main" id="{BE0BC58D-CEB9-CAE3-BBB4-9CFD19BA4F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404" y="2455358"/>
            <a:ext cx="6622005" cy="3448568"/>
          </a:xfrm>
          <a:prstGeom prst="rect">
            <a:avLst/>
          </a:prstGeom>
        </p:spPr>
      </p:pic>
      <p:sp>
        <p:nvSpPr>
          <p:cNvPr id="11" name="object 4">
            <a:extLst>
              <a:ext uri="{FF2B5EF4-FFF2-40B4-BE49-F238E27FC236}">
                <a16:creationId xmlns:a16="http://schemas.microsoft.com/office/drawing/2014/main" id="{EDE8E2C9-5563-5DD2-372F-A6476A69217A}"/>
              </a:ext>
            </a:extLst>
          </p:cNvPr>
          <p:cNvSpPr txBox="1"/>
          <p:nvPr/>
        </p:nvSpPr>
        <p:spPr>
          <a:xfrm>
            <a:off x="121025" y="1244525"/>
            <a:ext cx="3983904" cy="594161"/>
          </a:xfrm>
          <a:prstGeom prst="rect">
            <a:avLst/>
          </a:prstGeom>
        </p:spPr>
        <p:txBody>
          <a:bodyPr vert="horz" wrap="square" lIns="0" tIns="5358" rIns="0" bIns="0" rtlCol="0">
            <a:spAutoFit/>
          </a:bodyPr>
          <a:lstStyle/>
          <a:p>
            <a:pPr marL="5358" marR="2144" indent="-268">
              <a:spcBef>
                <a:spcPts val="42"/>
              </a:spcBef>
            </a:pPr>
            <a:r>
              <a:rPr lang="en-GB" sz="1913" b="1" spc="-2" dirty="0">
                <a:solidFill>
                  <a:srgbClr val="FF901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Our own  Kaonic Neon  measurement (2023)</a:t>
            </a:r>
            <a:endParaRPr lang="en-GB" sz="1913" b="1" spc="-2" dirty="0">
              <a:solidFill>
                <a:srgbClr val="FF901C"/>
              </a:solidFill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Immagine5" descr="Immagine che contiene testo, Carattere, schermata, bianco&#10;&#10;Descrizione generata automaticamente"/>
          <p:cNvPicPr/>
          <p:nvPr/>
        </p:nvPicPr>
        <p:blipFill>
          <a:blip r:embed="rId4"/>
          <a:stretch>
            <a:fillRect/>
          </a:stretch>
        </p:blipFill>
        <p:spPr bwMode="auto">
          <a:xfrm>
            <a:off x="4454003" y="857251"/>
            <a:ext cx="4089710" cy="1598108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05E45F5C-7631-547F-F937-306321E0F3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45525" y="1656304"/>
            <a:ext cx="5829300" cy="270733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3966F886-2CE1-E5EA-4F43-51D79A3AFFCB}"/>
                  </a:ext>
                </a:extLst>
              </p:cNvPr>
              <p:cNvSpPr txBox="1"/>
              <p:nvPr/>
            </p:nvSpPr>
            <p:spPr>
              <a:xfrm>
                <a:off x="6454222" y="2316859"/>
                <a:ext cx="871946" cy="3000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35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∼15 </m:t>
                      </m:r>
                      <m:r>
                        <m:rPr>
                          <m:sty m:val="p"/>
                        </m:rPr>
                        <a:rPr lang="it-IT" sz="135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keV</m:t>
                      </m:r>
                    </m:oMath>
                  </m:oMathPara>
                </a14:m>
                <a:endParaRPr lang="en-GB" sz="135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3966F886-2CE1-E5EA-4F43-51D79A3AFF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4222" y="2316859"/>
                <a:ext cx="871946" cy="30008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1390128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2" descr="Immagine che contiene testo, linea, diagramma, Diagramma&#10;&#10;Descrizione generata automaticamente">
            <a:extLst>
              <a:ext uri="{FF2B5EF4-FFF2-40B4-BE49-F238E27FC236}">
                <a16:creationId xmlns:a16="http://schemas.microsoft.com/office/drawing/2014/main" id="{BE0BC58D-CEB9-CAE3-BBB4-9CFD19BA4F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404" y="2455358"/>
            <a:ext cx="6622005" cy="3448568"/>
          </a:xfrm>
          <a:prstGeom prst="rect">
            <a:avLst/>
          </a:prstGeom>
        </p:spPr>
      </p:pic>
      <p:sp>
        <p:nvSpPr>
          <p:cNvPr id="11" name="object 4">
            <a:extLst>
              <a:ext uri="{FF2B5EF4-FFF2-40B4-BE49-F238E27FC236}">
                <a16:creationId xmlns:a16="http://schemas.microsoft.com/office/drawing/2014/main" id="{EDE8E2C9-5563-5DD2-372F-A6476A69217A}"/>
              </a:ext>
            </a:extLst>
          </p:cNvPr>
          <p:cNvSpPr txBox="1"/>
          <p:nvPr/>
        </p:nvSpPr>
        <p:spPr>
          <a:xfrm>
            <a:off x="121025" y="1244525"/>
            <a:ext cx="3983904" cy="594161"/>
          </a:xfrm>
          <a:prstGeom prst="rect">
            <a:avLst/>
          </a:prstGeom>
        </p:spPr>
        <p:txBody>
          <a:bodyPr vert="horz" wrap="square" lIns="0" tIns="5358" rIns="0" bIns="0" rtlCol="0">
            <a:spAutoFit/>
          </a:bodyPr>
          <a:lstStyle/>
          <a:p>
            <a:pPr marL="5358" marR="2144" indent="-268">
              <a:spcBef>
                <a:spcPts val="42"/>
              </a:spcBef>
            </a:pPr>
            <a:r>
              <a:rPr lang="en-GB" sz="1913" b="1" spc="-2" dirty="0">
                <a:solidFill>
                  <a:srgbClr val="FF901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Our own  Kaonic Neon  measurement (2023)</a:t>
            </a:r>
            <a:endParaRPr lang="en-GB" sz="1913" b="1" spc="-2" dirty="0">
              <a:solidFill>
                <a:srgbClr val="FF901C"/>
              </a:solidFill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Immagine5" descr="Immagine che contiene testo, Carattere, schermata, bianco&#10;&#10;Descrizione generata automaticamente"/>
          <p:cNvPicPr/>
          <p:nvPr/>
        </p:nvPicPr>
        <p:blipFill>
          <a:blip r:embed="rId4"/>
          <a:stretch>
            <a:fillRect/>
          </a:stretch>
        </p:blipFill>
        <p:spPr bwMode="auto">
          <a:xfrm>
            <a:off x="4454003" y="857251"/>
            <a:ext cx="4089710" cy="1598108"/>
          </a:xfrm>
          <a:prstGeom prst="rect">
            <a:avLst/>
          </a:prstGeom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862A0A87-44B0-0EF0-62A3-039EC20645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16018" y="1636710"/>
            <a:ext cx="5739493" cy="271763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28EBB450-90C9-087A-152D-1024BD637D9B}"/>
                  </a:ext>
                </a:extLst>
              </p:cNvPr>
              <p:cNvSpPr txBox="1"/>
              <p:nvPr/>
            </p:nvSpPr>
            <p:spPr>
              <a:xfrm>
                <a:off x="3582057" y="2297264"/>
                <a:ext cx="871946" cy="3000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35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∼60 </m:t>
                      </m:r>
                      <m:r>
                        <m:rPr>
                          <m:sty m:val="p"/>
                        </m:rPr>
                        <a:rPr lang="it-IT" sz="135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keV</m:t>
                      </m:r>
                    </m:oMath>
                  </m:oMathPara>
                </a14:m>
                <a:endParaRPr lang="en-GB" sz="135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28EBB450-90C9-087A-152D-1024BD637D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2057" y="2297264"/>
                <a:ext cx="871946" cy="30008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4761349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" name="Group 96"/>
          <p:cNvGrpSpPr/>
          <p:nvPr/>
        </p:nvGrpSpPr>
        <p:grpSpPr>
          <a:xfrm>
            <a:off x="646770" y="681981"/>
            <a:ext cx="8073483" cy="2832503"/>
            <a:chOff x="0" y="528637"/>
            <a:chExt cx="8755360" cy="2642995"/>
          </a:xfrm>
        </p:grpSpPr>
        <p:pic>
          <p:nvPicPr>
            <p:cNvPr id="21" name="Picture 4">
              <a:extLst>
                <a:ext uri="{FF2B5EF4-FFF2-40B4-BE49-F238E27FC236}">
                  <a16:creationId xmlns:a16="http://schemas.microsoft.com/office/drawing/2014/main" id="{61147E65-DB8F-BFA4-016F-78916CF9230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67736" y="846707"/>
              <a:ext cx="1628400" cy="2239715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28637"/>
              <a:ext cx="4018741" cy="2642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4A962F0-FEEE-DA4D-1A20-6062D0B4832D}"/>
                </a:ext>
              </a:extLst>
            </p:cNvPr>
            <p:cNvSpPr/>
            <p:nvPr/>
          </p:nvSpPr>
          <p:spPr>
            <a:xfrm>
              <a:off x="1619671" y="2783587"/>
              <a:ext cx="1863241" cy="346976"/>
            </a:xfrm>
            <a:prstGeom prst="rect">
              <a:avLst/>
            </a:prstGeom>
            <a:ln w="19050">
              <a:solidFill>
                <a:schemeClr val="bg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GB" sz="1200" b="1" dirty="0">
                  <a:solidFill>
                    <a:schemeClr val="bg1"/>
                  </a:solidFill>
                  <a:latin typeface="Times New Roman" panose="02020603050405020304" pitchFamily="18" charset="0"/>
                  <a:ea typeface="Arial" panose="020B0604020202020204" pitchFamily="34" charset="0"/>
                </a:rPr>
                <a:t>Fixed Teflon@ slits</a:t>
              </a:r>
              <a:r>
                <a:rPr lang="en-US" sz="1200" b="1" dirty="0">
                  <a:solidFill>
                    <a:schemeClr val="bg1"/>
                  </a:solidFill>
                  <a:latin typeface="Times New Roman" panose="02020603050405020304" pitchFamily="18" charset="0"/>
                  <a:ea typeface="Arial" panose="020B0604020202020204" pitchFamily="34" charset="0"/>
                </a:rPr>
                <a:t> </a:t>
              </a:r>
              <a:endParaRPr 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2F5DE67-BB3D-E566-CEE0-DF0704EA7092}"/>
                </a:ext>
              </a:extLst>
            </p:cNvPr>
            <p:cNvSpPr/>
            <p:nvPr/>
          </p:nvSpPr>
          <p:spPr>
            <a:xfrm>
              <a:off x="2546404" y="678041"/>
              <a:ext cx="1202830" cy="346976"/>
            </a:xfrm>
            <a:prstGeom prst="rect">
              <a:avLst/>
            </a:prstGeom>
            <a:ln w="28575">
              <a:solidFill>
                <a:schemeClr val="bg1"/>
              </a:solidFill>
            </a:ln>
          </p:spPr>
          <p:txBody>
            <a:bodyPr wrap="none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  <a:latin typeface="Times New Roman" panose="02020603050405020304" pitchFamily="18" charset="0"/>
                  <a:ea typeface="Arial" panose="020B0604020202020204" pitchFamily="34" charset="0"/>
                </a:rPr>
                <a:t>X-ray tubes</a:t>
              </a:r>
              <a:endParaRPr lang="en-US" sz="1200" b="1" dirty="0">
                <a:solidFill>
                  <a:schemeClr val="bg1"/>
                </a:solidFill>
              </a:endParaRP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A95B29ED-51FD-4991-CA97-6493F27EC745}"/>
                </a:ext>
              </a:extLst>
            </p:cNvPr>
            <p:cNvGrpSpPr/>
            <p:nvPr/>
          </p:nvGrpSpPr>
          <p:grpSpPr>
            <a:xfrm>
              <a:off x="6012160" y="737835"/>
              <a:ext cx="2743200" cy="2269402"/>
              <a:chOff x="2105201" y="3873984"/>
              <a:chExt cx="2870234" cy="2462465"/>
            </a:xfrm>
          </p:grpSpPr>
          <p:pic>
            <p:nvPicPr>
              <p:cNvPr id="13" name="Picture 3">
                <a:extLst>
                  <a:ext uri="{FF2B5EF4-FFF2-40B4-BE49-F238E27FC236}">
                    <a16:creationId xmlns:a16="http://schemas.microsoft.com/office/drawing/2014/main" id="{566631FE-0353-0C3A-40F7-2844E08D114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26526" y="3873984"/>
                <a:ext cx="2824138" cy="2118103"/>
              </a:xfrm>
              <a:prstGeom prst="rect">
                <a:avLst/>
              </a:prstGeom>
              <a:noFill/>
              <a:ln w="28575">
                <a:solidFill>
                  <a:srgbClr val="00B0F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6F73A122-CE57-74B8-AB52-3A9FAE4E0E9B}"/>
                  </a:ext>
                </a:extLst>
              </p:cNvPr>
              <p:cNvSpPr/>
              <p:nvPr/>
            </p:nvSpPr>
            <p:spPr>
              <a:xfrm>
                <a:off x="2105201" y="5991330"/>
                <a:ext cx="2870234" cy="345119"/>
              </a:xfrm>
              <a:prstGeom prst="rect">
                <a:avLst/>
              </a:prstGeom>
              <a:ln w="28575">
                <a:solidFill>
                  <a:srgbClr val="00B0F0"/>
                </a:solidFill>
              </a:ln>
            </p:spPr>
            <p:txBody>
              <a:bodyPr wrap="square" lIns="0" rIns="0">
                <a:spAutoFit/>
              </a:bodyPr>
              <a:lstStyle/>
              <a:p>
                <a:pPr lvl="0"/>
                <a:r>
                  <a:rPr lang="en-GB" sz="1050" b="1" dirty="0">
                    <a:latin typeface="Times New Roman" panose="02020603050405020304" pitchFamily="18" charset="0"/>
                    <a:ea typeface="Arial" panose="020B0604020202020204" pitchFamily="34" charset="0"/>
                  </a:rPr>
                  <a:t> Ti, Cu, </a:t>
                </a:r>
                <a:r>
                  <a:rPr lang="en-GB" sz="1050" b="1" dirty="0" err="1">
                    <a:latin typeface="Times New Roman" panose="02020603050405020304" pitchFamily="18" charset="0"/>
                    <a:ea typeface="Arial" panose="020B0604020202020204" pitchFamily="34" charset="0"/>
                  </a:rPr>
                  <a:t>Zr</a:t>
                </a:r>
                <a:r>
                  <a:rPr lang="en-GB" sz="1050" b="1" dirty="0">
                    <a:latin typeface="Times New Roman" panose="02020603050405020304" pitchFamily="18" charset="0"/>
                    <a:ea typeface="Arial" panose="020B0604020202020204" pitchFamily="34" charset="0"/>
                  </a:rPr>
                  <a:t> calibration foils </a:t>
                </a:r>
                <a:r>
                  <a:rPr lang="en-GB" sz="1050" b="1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Arial" panose="020B0604020202020204" pitchFamily="34" charset="0"/>
                  </a:rPr>
                  <a:t>holder</a:t>
                </a:r>
              </a:p>
            </p:txBody>
          </p:sp>
        </p:grp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1D47DE4F-CA55-C3AA-0249-D986D16B6AD6}"/>
                </a:ext>
              </a:extLst>
            </p:cNvPr>
            <p:cNvCxnSpPr>
              <a:cxnSpLocks/>
              <a:stCxn id="10" idx="0"/>
            </p:cNvCxnSpPr>
            <p:nvPr/>
          </p:nvCxnSpPr>
          <p:spPr>
            <a:xfrm flipV="1">
              <a:off x="2551292" y="2135741"/>
              <a:ext cx="2020707" cy="647846"/>
            </a:xfrm>
            <a:prstGeom prst="straightConnector1">
              <a:avLst/>
            </a:prstGeom>
            <a:ln w="28575">
              <a:solidFill>
                <a:schemeClr val="accent6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2BCEFC30-2E29-0DA3-B392-D6B9CDAE1D22}"/>
                </a:ext>
              </a:extLst>
            </p:cNvPr>
            <p:cNvCxnSpPr>
              <a:stCxn id="10" idx="0"/>
            </p:cNvCxnSpPr>
            <p:nvPr/>
          </p:nvCxnSpPr>
          <p:spPr>
            <a:xfrm flipV="1">
              <a:off x="2551292" y="2059107"/>
              <a:ext cx="139126" cy="724480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87A73FC8-E942-626E-14EC-0F8D500F5E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19073" y="1486227"/>
              <a:ext cx="61239" cy="1021070"/>
            </a:xfrm>
            <a:prstGeom prst="straightConnector1">
              <a:avLst/>
            </a:prstGeom>
            <a:ln w="28575">
              <a:solidFill>
                <a:schemeClr val="accent6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2BCEFC30-2E29-0DA3-B392-D6B9CDAE1D22}"/>
                </a:ext>
              </a:extLst>
            </p:cNvPr>
            <p:cNvCxnSpPr/>
            <p:nvPr/>
          </p:nvCxnSpPr>
          <p:spPr>
            <a:xfrm>
              <a:off x="3163602" y="1047373"/>
              <a:ext cx="256270" cy="581427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2BCEFC30-2E29-0DA3-B392-D6B9CDAE1D22}"/>
                </a:ext>
              </a:extLst>
            </p:cNvPr>
            <p:cNvCxnSpPr>
              <a:stCxn id="11" idx="1"/>
            </p:cNvCxnSpPr>
            <p:nvPr/>
          </p:nvCxnSpPr>
          <p:spPr>
            <a:xfrm flipH="1">
              <a:off x="827585" y="851530"/>
              <a:ext cx="1718819" cy="195845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24A962F0-FEEE-DA4D-1A20-6062D0B4832D}"/>
                </a:ext>
              </a:extLst>
            </p:cNvPr>
            <p:cNvSpPr/>
            <p:nvPr/>
          </p:nvSpPr>
          <p:spPr>
            <a:xfrm>
              <a:off x="130968" y="1759627"/>
              <a:ext cx="1184081" cy="1272244"/>
            </a:xfrm>
            <a:prstGeom prst="rect">
              <a:avLst/>
            </a:prstGeom>
            <a:ln w="19050">
              <a:solidFill>
                <a:schemeClr val="bg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  <a:latin typeface="Times New Roman" panose="02020603050405020304" pitchFamily="18" charset="0"/>
                  <a:ea typeface="Arial" panose="020B0604020202020204" pitchFamily="34" charset="0"/>
                </a:rPr>
                <a:t>Wide </a:t>
              </a:r>
            </a:p>
            <a:p>
              <a:r>
                <a:rPr lang="en-US" sz="1200" b="1" dirty="0">
                  <a:solidFill>
                    <a:schemeClr val="bg1"/>
                  </a:solidFill>
                  <a:latin typeface="Times New Roman" panose="02020603050405020304" pitchFamily="18" charset="0"/>
                  <a:ea typeface="Arial" panose="020B0604020202020204" pitchFamily="34" charset="0"/>
                </a:rPr>
                <a:t>aperture</a:t>
              </a:r>
            </a:p>
            <a:p>
              <a:r>
                <a:rPr lang="en-US" sz="1200" b="1" dirty="0">
                  <a:solidFill>
                    <a:schemeClr val="bg1"/>
                  </a:solidFill>
                  <a:latin typeface="Times New Roman" panose="02020603050405020304" pitchFamily="18" charset="0"/>
                  <a:ea typeface="Arial" panose="020B0604020202020204" pitchFamily="34" charset="0"/>
                </a:rPr>
                <a:t>holding </a:t>
              </a:r>
            </a:p>
            <a:p>
              <a:r>
                <a:rPr lang="en-US" sz="1200" b="1" dirty="0">
                  <a:solidFill>
                    <a:schemeClr val="bg1"/>
                  </a:solidFill>
                  <a:latin typeface="Times New Roman" panose="02020603050405020304" pitchFamily="18" charset="0"/>
                  <a:ea typeface="Arial" panose="020B0604020202020204" pitchFamily="34" charset="0"/>
                </a:rPr>
                <a:t>3 </a:t>
              </a:r>
              <a:r>
                <a:rPr lang="en-US" sz="1200" b="1" dirty="0">
                  <a:solidFill>
                    <a:schemeClr val="bg1"/>
                  </a:solidFill>
                  <a:latin typeface="Times New Roman" panose="02020603050405020304" pitchFamily="18" charset="0"/>
                </a:rPr>
                <a:t>targets,</a:t>
              </a:r>
            </a:p>
            <a:p>
              <a:r>
                <a:rPr lang="en-US" sz="1200" b="1" dirty="0">
                  <a:solidFill>
                    <a:schemeClr val="bg1"/>
                  </a:solidFill>
                  <a:latin typeface="Times New Roman" panose="02020603050405020304" pitchFamily="18" charset="0"/>
                </a:rPr>
                <a:t>all exposed</a:t>
              </a:r>
              <a:endParaRPr lang="en-US" sz="1200" b="1" dirty="0">
                <a:solidFill>
                  <a:schemeClr val="bg1"/>
                </a:solidFill>
              </a:endParaRPr>
            </a:p>
          </p:txBody>
        </p: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2BCEFC30-2E29-0DA3-B392-D6B9CDAE1D22}"/>
                </a:ext>
              </a:extLst>
            </p:cNvPr>
            <p:cNvCxnSpPr>
              <a:stCxn id="61" idx="3"/>
            </p:cNvCxnSpPr>
            <p:nvPr/>
          </p:nvCxnSpPr>
          <p:spPr>
            <a:xfrm flipV="1">
              <a:off x="1315049" y="1850136"/>
              <a:ext cx="715881" cy="545613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0" name="Group 99"/>
          <p:cNvGrpSpPr/>
          <p:nvPr/>
        </p:nvGrpSpPr>
        <p:grpSpPr>
          <a:xfrm>
            <a:off x="423746" y="3412269"/>
            <a:ext cx="8138577" cy="3445731"/>
            <a:chOff x="43120" y="3163663"/>
            <a:chExt cx="8820472" cy="3449954"/>
          </a:xfrm>
        </p:grpSpPr>
        <p:pic>
          <p:nvPicPr>
            <p:cNvPr id="1027" name="Picture 3" descr="C:\Users\mihai\Desktop\calib_kNe\colimated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20" y="3716506"/>
              <a:ext cx="3975621" cy="27178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6AA9948-13C3-E2DB-A892-D6A04E2E29AF}"/>
                </a:ext>
              </a:extLst>
            </p:cNvPr>
            <p:cNvSpPr/>
            <p:nvPr/>
          </p:nvSpPr>
          <p:spPr>
            <a:xfrm>
              <a:off x="5875768" y="5251896"/>
              <a:ext cx="2987824" cy="1223915"/>
            </a:xfrm>
            <a:prstGeom prst="rect">
              <a:avLst/>
            </a:prstGeom>
            <a:ln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en-GB" sz="1350" dirty="0">
                  <a:solidFill>
                    <a:srgbClr val="002060"/>
                  </a:solidFill>
                  <a:latin typeface="Times New Roman" panose="02020603050405020304" pitchFamily="18" charset="0"/>
                  <a:ea typeface="Arial" panose="020B0604020202020204" pitchFamily="34" charset="0"/>
                </a:rPr>
                <a:t>Movable targets arm inserted behind the collimator.</a:t>
              </a:r>
            </a:p>
            <a:p>
              <a:r>
                <a:rPr lang="en-GB" sz="1350" dirty="0">
                  <a:solidFill>
                    <a:srgbClr val="002060"/>
                  </a:solidFill>
                  <a:latin typeface="Times New Roman" panose="02020603050405020304" pitchFamily="18" charset="0"/>
                  <a:ea typeface="Arial" panose="020B0604020202020204" pitchFamily="34" charset="0"/>
                </a:rPr>
                <a:t>Selected materials: </a:t>
              </a:r>
            </a:p>
            <a:p>
              <a:r>
                <a:rPr lang="en-GB" sz="1350" dirty="0" err="1">
                  <a:solidFill>
                    <a:srgbClr val="002060"/>
                  </a:solidFill>
                  <a:latin typeface="Times New Roman" panose="02020603050405020304" pitchFamily="18" charset="0"/>
                  <a:ea typeface="Arial" panose="020B0604020202020204" pitchFamily="34" charset="0"/>
                </a:rPr>
                <a:t>GaAs</a:t>
              </a:r>
              <a:r>
                <a:rPr lang="en-GB" sz="1350" dirty="0">
                  <a:solidFill>
                    <a:srgbClr val="002060"/>
                  </a:solidFill>
                  <a:latin typeface="Times New Roman" panose="02020603050405020304" pitchFamily="18" charset="0"/>
                  <a:ea typeface="Arial" panose="020B0604020202020204" pitchFamily="34" charset="0"/>
                </a:rPr>
                <a:t>, </a:t>
              </a:r>
              <a:r>
                <a:rPr lang="en-GB" sz="1350" dirty="0" err="1">
                  <a:solidFill>
                    <a:srgbClr val="002060"/>
                  </a:solidFill>
                  <a:latin typeface="Times New Roman" panose="02020603050405020304" pitchFamily="18" charset="0"/>
                  <a:ea typeface="Arial" panose="020B0604020202020204" pitchFamily="34" charset="0"/>
                </a:rPr>
                <a:t>Pt</a:t>
              </a:r>
              <a:r>
                <a:rPr lang="en-GB" sz="1350" dirty="0">
                  <a:solidFill>
                    <a:srgbClr val="002060"/>
                  </a:solidFill>
                  <a:latin typeface="Times New Roman" panose="02020603050405020304" pitchFamily="18" charset="0"/>
                  <a:ea typeface="Arial" panose="020B0604020202020204" pitchFamily="34" charset="0"/>
                </a:rPr>
                <a:t>, Au, </a:t>
              </a:r>
              <a:r>
                <a:rPr lang="en-GB" sz="1350" dirty="0" err="1">
                  <a:solidFill>
                    <a:srgbClr val="002060"/>
                  </a:solidFill>
                  <a:latin typeface="Times New Roman" panose="02020603050405020304" pitchFamily="18" charset="0"/>
                  <a:ea typeface="Arial" panose="020B0604020202020204" pitchFamily="34" charset="0"/>
                </a:rPr>
                <a:t>Ge</a:t>
              </a:r>
              <a:r>
                <a:rPr lang="en-GB" sz="1350" dirty="0">
                  <a:solidFill>
                    <a:srgbClr val="002060"/>
                  </a:solidFill>
                  <a:latin typeface="Times New Roman" panose="02020603050405020304" pitchFamily="18" charset="0"/>
                  <a:ea typeface="Arial" panose="020B0604020202020204" pitchFamily="34" charset="0"/>
                </a:rPr>
                <a:t>, Fe, </a:t>
              </a:r>
              <a:r>
                <a:rPr lang="en-GB" sz="1350" dirty="0" err="1">
                  <a:solidFill>
                    <a:srgbClr val="002060"/>
                  </a:solidFill>
                  <a:latin typeface="Times New Roman" panose="02020603050405020304" pitchFamily="18" charset="0"/>
                  <a:ea typeface="Arial" panose="020B0604020202020204" pitchFamily="34" charset="0"/>
                </a:rPr>
                <a:t>Mn</a:t>
              </a:r>
              <a:r>
                <a:rPr lang="en-GB" sz="1350" dirty="0">
                  <a:solidFill>
                    <a:srgbClr val="002060"/>
                  </a:solidFill>
                  <a:latin typeface="Times New Roman" panose="02020603050405020304" pitchFamily="18" charset="0"/>
                  <a:ea typeface="Arial" panose="020B0604020202020204" pitchFamily="34" charset="0"/>
                </a:rPr>
                <a:t>, </a:t>
              </a:r>
              <a:r>
                <a:rPr lang="en-GB" sz="1350" dirty="0" err="1">
                  <a:solidFill>
                    <a:srgbClr val="002060"/>
                  </a:solidFill>
                  <a:latin typeface="Times New Roman" panose="02020603050405020304" pitchFamily="18" charset="0"/>
                  <a:ea typeface="Arial" panose="020B0604020202020204" pitchFamily="34" charset="0"/>
                </a:rPr>
                <a:t>Zr</a:t>
              </a:r>
              <a:endParaRPr lang="en-GB" sz="1350" dirty="0">
                <a:solidFill>
                  <a:srgbClr val="002060"/>
                </a:solidFill>
                <a:latin typeface="Times New Roman" panose="02020603050405020304" pitchFamily="18" charset="0"/>
                <a:ea typeface="Arial" panose="020B0604020202020204" pitchFamily="34" charset="0"/>
              </a:endParaRPr>
            </a:p>
          </p:txBody>
        </p:sp>
        <p:pic>
          <p:nvPicPr>
            <p:cNvPr id="1028" name="Picture 4" descr="C:\Users\mihai\Desktop\calib_kNe\Movable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77710" y="3163663"/>
              <a:ext cx="1476562" cy="34499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24A962F0-FEEE-DA4D-1A20-6062D0B4832D}"/>
                </a:ext>
              </a:extLst>
            </p:cNvPr>
            <p:cNvSpPr/>
            <p:nvPr/>
          </p:nvSpPr>
          <p:spPr>
            <a:xfrm>
              <a:off x="1907704" y="6060734"/>
              <a:ext cx="1525131" cy="367175"/>
            </a:xfrm>
            <a:prstGeom prst="rect">
              <a:avLst/>
            </a:prstGeom>
            <a:ln w="19050">
              <a:solidFill>
                <a:schemeClr val="bg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GB" sz="1200" b="1" dirty="0">
                  <a:solidFill>
                    <a:schemeClr val="bg1"/>
                  </a:solidFill>
                  <a:latin typeface="Times New Roman" panose="02020603050405020304" pitchFamily="18" charset="0"/>
                  <a:ea typeface="Arial" panose="020B0604020202020204" pitchFamily="34" charset="0"/>
                </a:rPr>
                <a:t>Adjustable slits</a:t>
              </a:r>
              <a:r>
                <a:rPr lang="en-US" sz="1200" b="1" dirty="0">
                  <a:solidFill>
                    <a:schemeClr val="bg1"/>
                  </a:solidFill>
                  <a:latin typeface="Times New Roman" panose="02020603050405020304" pitchFamily="18" charset="0"/>
                  <a:ea typeface="Arial" panose="020B0604020202020204" pitchFamily="34" charset="0"/>
                </a:rPr>
                <a:t> </a:t>
              </a:r>
              <a:endParaRPr 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24A962F0-FEEE-DA4D-1A20-6062D0B4832D}"/>
                </a:ext>
              </a:extLst>
            </p:cNvPr>
            <p:cNvSpPr/>
            <p:nvPr/>
          </p:nvSpPr>
          <p:spPr>
            <a:xfrm>
              <a:off x="43120" y="4649983"/>
              <a:ext cx="1200673" cy="1835873"/>
            </a:xfrm>
            <a:prstGeom prst="rect">
              <a:avLst/>
            </a:prstGeom>
            <a:ln w="19050">
              <a:solidFill>
                <a:schemeClr val="bg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  <a:latin typeface="Times New Roman" panose="02020603050405020304" pitchFamily="18" charset="0"/>
                  <a:ea typeface="Arial" panose="020B0604020202020204" pitchFamily="34" charset="0"/>
                </a:rPr>
                <a:t>Conical collimated</a:t>
              </a:r>
            </a:p>
            <a:p>
              <a:r>
                <a:rPr lang="en-US" sz="1200" b="1" dirty="0">
                  <a:solidFill>
                    <a:schemeClr val="bg1"/>
                  </a:solidFill>
                  <a:latin typeface="Times New Roman" panose="02020603050405020304" pitchFamily="18" charset="0"/>
                  <a:ea typeface="Arial" panose="020B0604020202020204" pitchFamily="34" charset="0"/>
                </a:rPr>
                <a:t>aperture</a:t>
              </a:r>
            </a:p>
            <a:p>
              <a:r>
                <a:rPr lang="en-US" sz="1200" b="1" dirty="0">
                  <a:solidFill>
                    <a:schemeClr val="bg1"/>
                  </a:solidFill>
                  <a:latin typeface="Times New Roman" panose="02020603050405020304" pitchFamily="18" charset="0"/>
                  <a:ea typeface="Arial" panose="020B0604020202020204" pitchFamily="34" charset="0"/>
                </a:rPr>
                <a:t>exposing  </a:t>
              </a:r>
            </a:p>
            <a:p>
              <a:r>
                <a:rPr lang="en-US" sz="1200" b="1" dirty="0">
                  <a:solidFill>
                    <a:schemeClr val="bg1"/>
                  </a:solidFill>
                  <a:latin typeface="Times New Roman" panose="02020603050405020304" pitchFamily="18" charset="0"/>
                  <a:ea typeface="Arial" panose="020B0604020202020204" pitchFamily="34" charset="0"/>
                </a:rPr>
                <a:t>a single</a:t>
              </a:r>
            </a:p>
            <a:p>
              <a:r>
                <a:rPr lang="en-US" sz="1200" b="1" dirty="0">
                  <a:solidFill>
                    <a:schemeClr val="bg1"/>
                  </a:solidFill>
                  <a:latin typeface="Times New Roman" panose="02020603050405020304" pitchFamily="18" charset="0"/>
                </a:rPr>
                <a:t>target at a</a:t>
              </a:r>
            </a:p>
            <a:p>
              <a:r>
                <a:rPr lang="en-US" sz="1200" b="1" dirty="0">
                  <a:solidFill>
                    <a:schemeClr val="bg1"/>
                  </a:solidFill>
                  <a:latin typeface="Times New Roman" panose="02020603050405020304" pitchFamily="18" charset="0"/>
                </a:rPr>
                <a:t>time</a:t>
              </a:r>
              <a:endParaRPr lang="en-US" sz="1200" b="1" dirty="0">
                <a:solidFill>
                  <a:schemeClr val="bg1"/>
                </a:solidFill>
              </a:endParaRPr>
            </a:p>
          </p:txBody>
        </p: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2BCEFC30-2E29-0DA3-B392-D6B9CDAE1D22}"/>
                </a:ext>
              </a:extLst>
            </p:cNvPr>
            <p:cNvCxnSpPr>
              <a:stCxn id="65" idx="3"/>
            </p:cNvCxnSpPr>
            <p:nvPr/>
          </p:nvCxnSpPr>
          <p:spPr>
            <a:xfrm flipV="1">
              <a:off x="1243793" y="5157192"/>
              <a:ext cx="807927" cy="410728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2BCEFC30-2E29-0DA3-B392-D6B9CDAE1D22}"/>
                </a:ext>
              </a:extLst>
            </p:cNvPr>
            <p:cNvCxnSpPr/>
            <p:nvPr/>
          </p:nvCxnSpPr>
          <p:spPr>
            <a:xfrm flipH="1" flipV="1">
              <a:off x="2627784" y="5357558"/>
              <a:ext cx="216024" cy="710568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2BCEFC30-2E29-0DA3-B392-D6B9CDAE1D22}"/>
                </a:ext>
              </a:extLst>
            </p:cNvPr>
            <p:cNvCxnSpPr/>
            <p:nvPr/>
          </p:nvCxnSpPr>
          <p:spPr>
            <a:xfrm flipH="1" flipV="1">
              <a:off x="2267745" y="5013176"/>
              <a:ext cx="2486094" cy="742775"/>
            </a:xfrm>
            <a:prstGeom prst="straightConnector1">
              <a:avLst/>
            </a:prstGeom>
            <a:ln w="28575">
              <a:solidFill>
                <a:schemeClr val="accent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659BECC8-E46B-F77F-7386-94A420FC950E}"/>
                </a:ext>
              </a:extLst>
            </p:cNvPr>
            <p:cNvCxnSpPr>
              <a:cxnSpLocks/>
              <a:stCxn id="18" idx="1"/>
            </p:cNvCxnSpPr>
            <p:nvPr/>
          </p:nvCxnSpPr>
          <p:spPr>
            <a:xfrm flipH="1">
              <a:off x="5227696" y="5863853"/>
              <a:ext cx="648072" cy="32414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CED2ABAE-0DB3-838B-9446-5B4108B7FF44}"/>
                </a:ext>
              </a:extLst>
            </p:cNvPr>
            <p:cNvSpPr/>
            <p:nvPr/>
          </p:nvSpPr>
          <p:spPr>
            <a:xfrm>
              <a:off x="6346538" y="4077072"/>
              <a:ext cx="1193693" cy="948535"/>
            </a:xfrm>
            <a:prstGeom prst="rect">
              <a:avLst/>
            </a:prstGeom>
            <a:ln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lIns="68580" rIns="0">
              <a:spAutoFit/>
            </a:bodyPr>
            <a:lstStyle/>
            <a:p>
              <a:r>
                <a:rPr lang="en-GB" sz="1350" dirty="0">
                  <a:solidFill>
                    <a:srgbClr val="002060"/>
                  </a:solidFill>
                  <a:latin typeface="Times New Roman" panose="02020603050405020304" pitchFamily="18" charset="0"/>
                  <a:ea typeface="Arial" panose="020B0604020202020204" pitchFamily="34" charset="0"/>
                </a:rPr>
                <a:t>Actuator motor and gear box</a:t>
              </a:r>
            </a:p>
          </p:txBody>
        </p:sp>
        <p:cxnSp>
          <p:nvCxnSpPr>
            <p:cNvPr id="76" name="Straight Arrow Connector 75">
              <a:extLst>
                <a:ext uri="{FF2B5EF4-FFF2-40B4-BE49-F238E27FC236}">
                  <a16:creationId xmlns:a16="http://schemas.microsoft.com/office/drawing/2014/main" id="{659BECC8-E46B-F77F-7386-94A420FC950E}"/>
                </a:ext>
              </a:extLst>
            </p:cNvPr>
            <p:cNvCxnSpPr>
              <a:cxnSpLocks/>
              <a:stCxn id="75" idx="1"/>
            </p:cNvCxnSpPr>
            <p:nvPr/>
          </p:nvCxnSpPr>
          <p:spPr>
            <a:xfrm flipH="1">
              <a:off x="5292082" y="4551340"/>
              <a:ext cx="1054456" cy="16557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D78CB9EA-DB7A-B9EE-6ED9-C9A1931DC39E}"/>
                </a:ext>
              </a:extLst>
            </p:cNvPr>
            <p:cNvSpPr/>
            <p:nvPr/>
          </p:nvSpPr>
          <p:spPr>
            <a:xfrm>
              <a:off x="6980551" y="3358733"/>
              <a:ext cx="1119360" cy="673153"/>
            </a:xfrm>
            <a:prstGeom prst="rect">
              <a:avLst/>
            </a:prstGeom>
            <a:ln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en-GB" sz="1350" dirty="0">
                  <a:solidFill>
                    <a:srgbClr val="002060"/>
                  </a:solidFill>
                  <a:latin typeface="Times New Roman" panose="02020603050405020304" pitchFamily="18" charset="0"/>
                  <a:ea typeface="Arial" panose="020B0604020202020204" pitchFamily="34" charset="0"/>
                </a:rPr>
                <a:t>Holding structure</a:t>
              </a:r>
            </a:p>
          </p:txBody>
        </p:sp>
        <p:cxnSp>
          <p:nvCxnSpPr>
            <p:cNvPr id="80" name="Straight Arrow Connector 79">
              <a:extLst>
                <a:ext uri="{FF2B5EF4-FFF2-40B4-BE49-F238E27FC236}">
                  <a16:creationId xmlns:a16="http://schemas.microsoft.com/office/drawing/2014/main" id="{659BECC8-E46B-F77F-7386-94A420FC950E}"/>
                </a:ext>
              </a:extLst>
            </p:cNvPr>
            <p:cNvCxnSpPr>
              <a:cxnSpLocks/>
              <a:stCxn id="79" idx="1"/>
            </p:cNvCxnSpPr>
            <p:nvPr/>
          </p:nvCxnSpPr>
          <p:spPr>
            <a:xfrm flipH="1" flipV="1">
              <a:off x="5612729" y="3612691"/>
              <a:ext cx="1367822" cy="8261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1" name="Rectangle 90"/>
          <p:cNvSpPr/>
          <p:nvPr/>
        </p:nvSpPr>
        <p:spPr>
          <a:xfrm>
            <a:off x="5531615" y="1298816"/>
            <a:ext cx="2182072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350" b="1" dirty="0">
                <a:solidFill>
                  <a:srgbClr val="FF0000"/>
                </a:solidFill>
                <a:latin typeface="Times New Roman" panose="02020603050405020304" pitchFamily="18" charset="0"/>
                <a:ea typeface="Arial" panose="020B0604020202020204" pitchFamily="34" charset="0"/>
              </a:rPr>
              <a:t>Current calibration system</a:t>
            </a:r>
            <a:endParaRPr lang="it-IT" sz="1350" b="1" dirty="0">
              <a:solidFill>
                <a:srgbClr val="FF0000"/>
              </a:solidFill>
            </a:endParaRPr>
          </a:p>
        </p:txBody>
      </p:sp>
      <p:sp>
        <p:nvSpPr>
          <p:cNvPr id="99" name="Rectangle 98"/>
          <p:cNvSpPr/>
          <p:nvPr/>
        </p:nvSpPr>
        <p:spPr>
          <a:xfrm>
            <a:off x="1189279" y="3537012"/>
            <a:ext cx="2319866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350" b="1" dirty="0">
                <a:solidFill>
                  <a:srgbClr val="00B050"/>
                </a:solidFill>
                <a:latin typeface="Times New Roman" panose="02020603050405020304" pitchFamily="18" charset="0"/>
                <a:ea typeface="Arial" panose="020B0604020202020204" pitchFamily="34" charset="0"/>
              </a:rPr>
              <a:t>Upgraded calibration system</a:t>
            </a:r>
            <a:endParaRPr lang="it-IT" sz="1350" b="1" dirty="0">
              <a:solidFill>
                <a:srgbClr val="00B05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4B656AF-21A0-CBBA-95DD-5513BB223097}"/>
              </a:ext>
            </a:extLst>
          </p:cNvPr>
          <p:cNvSpPr txBox="1"/>
          <p:nvPr/>
        </p:nvSpPr>
        <p:spPr>
          <a:xfrm>
            <a:off x="1095987" y="157489"/>
            <a:ext cx="6827055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lvl="0" algn="ctr" rtl="0"/>
            <a:r>
              <a:rPr lang="en-GB" b="1" dirty="0"/>
              <a:t>Refined calibration  system : 7 (8) movable fluorescent foils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0019148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8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278780" y="1558125"/>
            <a:ext cx="8709103" cy="490958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070992" y="166171"/>
            <a:ext cx="70020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  <a:latin typeface="Times New Roman" panose="02020603050405020304" pitchFamily="18" charset="0"/>
                <a:ea typeface="Arial" panose="020B0604020202020204" pitchFamily="34" charset="0"/>
              </a:rPr>
              <a:t>New calibration system for a</a:t>
            </a:r>
            <a:r>
              <a:rPr lang="en-GB" dirty="0">
                <a:latin typeface="Times New Roman" panose="02020603050405020304" pitchFamily="18" charset="0"/>
                <a:ea typeface="Arial" panose="020B0604020202020204" pitchFamily="34" charset="0"/>
              </a:rPr>
              <a:t> systematic error of 0.2 eV or better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919213" y="5472607"/>
            <a:ext cx="208653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350" dirty="0">
                <a:solidFill>
                  <a:schemeClr val="bg1"/>
                </a:solidFill>
                <a:latin typeface="Times New Roman" panose="02020603050405020304" pitchFamily="18" charset="0"/>
                <a:ea typeface="Arial" panose="020B0604020202020204" pitchFamily="34" charset="0"/>
              </a:rPr>
              <a:t>Teflon collimators/</a:t>
            </a:r>
            <a:r>
              <a:rPr lang="en-US" sz="1350" dirty="0">
                <a:solidFill>
                  <a:schemeClr val="bg1"/>
                </a:solidFill>
                <a:latin typeface="Times New Roman" panose="02020603050405020304" pitchFamily="18" charset="0"/>
                <a:ea typeface="Arial" panose="020B0604020202020204" pitchFamily="34" charset="0"/>
              </a:rPr>
              <a:t>shutters </a:t>
            </a:r>
            <a:endParaRPr lang="en-US" sz="1350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959627" y="3965236"/>
            <a:ext cx="997389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  <a:latin typeface="Times New Roman" panose="02020603050405020304" pitchFamily="18" charset="0"/>
                <a:ea typeface="Arial" panose="020B0604020202020204" pitchFamily="34" charset="0"/>
              </a:rPr>
              <a:t>X-ray tubes</a:t>
            </a:r>
            <a:endParaRPr lang="en-US" sz="135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29428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ED0DB4E-B1D1-62F2-244A-8A414E53A9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6511925"/>
            <a:ext cx="2057400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42362C-7A86-BD4E-AA05-8285307524FD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it-IT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81837571-2E78-C021-F5D8-411A7C349930}"/>
              </a:ext>
            </a:extLst>
          </p:cNvPr>
          <p:cNvSpPr/>
          <p:nvPr/>
        </p:nvSpPr>
        <p:spPr>
          <a:xfrm>
            <a:off x="-11288" y="6573373"/>
            <a:ext cx="52079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Catalina Curceanu (A. Scordo)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76A1A53-F23A-2823-F43D-11B27F39B1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575" y="739468"/>
            <a:ext cx="6451439" cy="2748371"/>
          </a:xfrm>
          <a:prstGeom prst="rect">
            <a:avLst/>
          </a:prstGeom>
        </p:spPr>
      </p:pic>
      <p:pic>
        <p:nvPicPr>
          <p:cNvPr id="12" name="Segnaposto contenuto 8">
            <a:extLst>
              <a:ext uri="{FF2B5EF4-FFF2-40B4-BE49-F238E27FC236}">
                <a16:creationId xmlns:a16="http://schemas.microsoft.com/office/drawing/2014/main" id="{ED4E3E90-FED7-CBCF-AB91-A9AD02DF8B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1691" y="3100171"/>
            <a:ext cx="5137910" cy="33993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75A0F1E9-84AB-8A59-C013-AC9E834610EB}"/>
                  </a:ext>
                </a:extLst>
              </p:cNvPr>
              <p:cNvSpPr txBox="1"/>
              <p:nvPr/>
            </p:nvSpPr>
            <p:spPr>
              <a:xfrm>
                <a:off x="231494" y="4339944"/>
                <a:ext cx="3507129" cy="12926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1B33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Width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it-IT" sz="26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1B33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Γ</m:t>
                    </m:r>
                  </m:oMath>
                </a14:m>
                <a:r>
                  <a:rPr kumimoji="0" lang="en-GB" sz="2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1B33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and shift </a:t>
                </a:r>
                <a14:m>
                  <m:oMath xmlns:m="http://schemas.openxmlformats.org/officeDocument/2006/math">
                    <m:r>
                      <a:rPr kumimoji="0" lang="en-GB" sz="2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1B33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𝜀</m:t>
                    </m:r>
                  </m:oMath>
                </a14:m>
                <a:r>
                  <a:rPr kumimoji="0" lang="en-GB" sz="2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1B33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obtained by measuring the X-rays emitted</a:t>
                </a:r>
              </a:p>
            </p:txBody>
          </p:sp>
        </mc:Choice>
        <mc:Fallback xmlns="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75A0F1E9-84AB-8A59-C013-AC9E834610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494" y="4339944"/>
                <a:ext cx="3507129" cy="1292662"/>
              </a:xfrm>
              <a:prstGeom prst="rect">
                <a:avLst/>
              </a:prstGeom>
              <a:blipFill>
                <a:blip r:embed="rId5"/>
                <a:stretch>
                  <a:fillRect l="-3249" t="-3883" b="-116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Anello 2">
            <a:extLst>
              <a:ext uri="{FF2B5EF4-FFF2-40B4-BE49-F238E27FC236}">
                <a16:creationId xmlns:a16="http://schemas.microsoft.com/office/drawing/2014/main" id="{C860E4FD-8C64-32EC-764D-20995585C15B}"/>
              </a:ext>
            </a:extLst>
          </p:cNvPr>
          <p:cNvSpPr/>
          <p:nvPr/>
        </p:nvSpPr>
        <p:spPr>
          <a:xfrm>
            <a:off x="1157468" y="4358431"/>
            <a:ext cx="289367" cy="456637"/>
          </a:xfrm>
          <a:prstGeom prst="donut">
            <a:avLst>
              <a:gd name="adj" fmla="val 4795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Anello 14">
            <a:extLst>
              <a:ext uri="{FF2B5EF4-FFF2-40B4-BE49-F238E27FC236}">
                <a16:creationId xmlns:a16="http://schemas.microsoft.com/office/drawing/2014/main" id="{8124E722-0F97-15EF-9259-7B41B3BD3193}"/>
              </a:ext>
            </a:extLst>
          </p:cNvPr>
          <p:cNvSpPr/>
          <p:nvPr/>
        </p:nvSpPr>
        <p:spPr>
          <a:xfrm>
            <a:off x="2652477" y="4358431"/>
            <a:ext cx="289367" cy="456637"/>
          </a:xfrm>
          <a:prstGeom prst="donut">
            <a:avLst>
              <a:gd name="adj" fmla="val 4795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9" name="Connettore 2 28">
            <a:extLst>
              <a:ext uri="{FF2B5EF4-FFF2-40B4-BE49-F238E27FC236}">
                <a16:creationId xmlns:a16="http://schemas.microsoft.com/office/drawing/2014/main" id="{6E90365C-D042-4365-374E-F9C05BC95E1C}"/>
              </a:ext>
            </a:extLst>
          </p:cNvPr>
          <p:cNvCxnSpPr>
            <a:cxnSpLocks/>
          </p:cNvCxnSpPr>
          <p:nvPr/>
        </p:nvCxnSpPr>
        <p:spPr>
          <a:xfrm>
            <a:off x="1446835" y="4683211"/>
            <a:ext cx="3032568" cy="134950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2 30">
            <a:extLst>
              <a:ext uri="{FF2B5EF4-FFF2-40B4-BE49-F238E27FC236}">
                <a16:creationId xmlns:a16="http://schemas.microsoft.com/office/drawing/2014/main" id="{19456124-40BC-24F5-E534-EF2514E3EDF2}"/>
              </a:ext>
            </a:extLst>
          </p:cNvPr>
          <p:cNvCxnSpPr>
            <a:cxnSpLocks/>
          </p:cNvCxnSpPr>
          <p:nvPr/>
        </p:nvCxnSpPr>
        <p:spPr>
          <a:xfrm>
            <a:off x="2941844" y="4683211"/>
            <a:ext cx="2556913" cy="143532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ttangolo 15">
            <a:extLst>
              <a:ext uri="{FF2B5EF4-FFF2-40B4-BE49-F238E27FC236}">
                <a16:creationId xmlns:a16="http://schemas.microsoft.com/office/drawing/2014/main" id="{77388910-6766-5DDD-496D-BC6D8462579E}"/>
              </a:ext>
            </a:extLst>
          </p:cNvPr>
          <p:cNvSpPr/>
          <p:nvPr/>
        </p:nvSpPr>
        <p:spPr>
          <a:xfrm>
            <a:off x="1783657" y="0"/>
            <a:ext cx="557556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40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rotWithShape="0">
                    <a:srgbClr val="002060">
                      <a:alpha val="43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Calibri"/>
              </a:rPr>
              <a:t>Kaonic</a:t>
            </a:r>
            <a:r>
              <a:rPr kumimoji="0" lang="it-IT" sz="4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rotWithShape="0">
                    <a:srgbClr val="002060">
                      <a:alpha val="43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Calibri"/>
              </a:rPr>
              <a:t> </a:t>
            </a:r>
            <a:r>
              <a:rPr kumimoji="0" lang="it-IT" sz="440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rotWithShape="0">
                    <a:srgbClr val="002060">
                      <a:alpha val="43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Calibri"/>
              </a:rPr>
              <a:t>atom</a:t>
            </a:r>
            <a:r>
              <a:rPr kumimoji="0" lang="it-IT" sz="4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rotWithShape="0">
                    <a:srgbClr val="002060">
                      <a:alpha val="43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Calibri"/>
              </a:rPr>
              <a:t> </a:t>
            </a:r>
            <a:r>
              <a:rPr kumimoji="0" lang="it-IT" sz="440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rotWithShape="0">
                    <a:srgbClr val="002060">
                      <a:alpha val="43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Calibri"/>
              </a:rPr>
              <a:t>Formation</a:t>
            </a:r>
            <a:endParaRPr kumimoji="0" lang="it-IT" sz="44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rotWithShape="0">
                  <a:srgbClr val="002060">
                    <a:alpha val="43000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Calibri"/>
            </a:endParaRP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E8A1A150-2E85-75DC-0926-BAF88DA83EA2}"/>
              </a:ext>
            </a:extLst>
          </p:cNvPr>
          <p:cNvSpPr/>
          <p:nvPr/>
        </p:nvSpPr>
        <p:spPr>
          <a:xfrm>
            <a:off x="3043419" y="6583251"/>
            <a:ext cx="5952798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 new renaissance for kaonic atoms at DAΦNE: future measurements and perspectives</a:t>
            </a:r>
            <a:endParaRPr kumimoji="0" lang="en-GB" sz="13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213854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7DF82-5BC8-C849-97AC-53070CEEF3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042" y="-26318"/>
            <a:ext cx="7886700" cy="994172"/>
          </a:xfrm>
        </p:spPr>
        <p:txBody>
          <a:bodyPr/>
          <a:lstStyle/>
          <a:p>
            <a:r>
              <a:rPr lang="en-GB" dirty="0">
                <a:solidFill>
                  <a:srgbClr val="0028FF"/>
                </a:solidFill>
              </a:rPr>
              <a:t>Light Mass (low-Z) Kaonic Atoms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EDFDB9-76E1-F724-F74C-217EC5FC09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761" y="967942"/>
            <a:ext cx="8713694" cy="3388610"/>
          </a:xfrm>
        </p:spPr>
        <p:txBody>
          <a:bodyPr>
            <a:normAutofit fontScale="92500"/>
          </a:bodyPr>
          <a:lstStyle/>
          <a:p>
            <a:r>
              <a:rPr lang="en-GB" dirty="0"/>
              <a:t>The second module of  measurement are </a:t>
            </a:r>
            <a:r>
              <a:rPr lang="en-GB" b="1" dirty="0">
                <a:solidFill>
                  <a:srgbClr val="0028FF"/>
                </a:solidFill>
              </a:rPr>
              <a:t>light mass (Li, Be, B) </a:t>
            </a:r>
            <a:r>
              <a:rPr lang="en-GB" dirty="0"/>
              <a:t>kaonic atoms, </a:t>
            </a:r>
            <a:r>
              <a:rPr lang="en-GB" b="1" dirty="0"/>
              <a:t>to study in detail the strong interaction between kaon and few nucleons (many body).</a:t>
            </a:r>
          </a:p>
          <a:p>
            <a:endParaRPr lang="en-GB" sz="900" b="1" dirty="0"/>
          </a:p>
          <a:p>
            <a:r>
              <a:rPr lang="en-GB" dirty="0"/>
              <a:t>Now precise measurements for these kaonic atoms of the shifts, widths and yields will result in a </a:t>
            </a:r>
            <a:r>
              <a:rPr lang="en-GB" b="1" dirty="0">
                <a:solidFill>
                  <a:srgbClr val="FF0000"/>
                </a:solidFill>
              </a:rPr>
              <a:t>significative improvement on the knowledge of the interactions of kaons in matter</a:t>
            </a:r>
            <a:r>
              <a:rPr lang="en-GB" dirty="0"/>
              <a:t>, with a great impact on the </a:t>
            </a:r>
            <a:r>
              <a:rPr lang="en-GB" b="1" dirty="0"/>
              <a:t>low energy QCD and astrophysics </a:t>
            </a:r>
            <a:r>
              <a:rPr lang="en-GB" dirty="0"/>
              <a:t>(equation of state for neutron stars) 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5" name="Immagine10" descr="Immagine che contiene testo, schermata, Carattere, numero&#10;&#10;Descrizione generata automaticamente">
            <a:extLst>
              <a:ext uri="{FF2B5EF4-FFF2-40B4-BE49-F238E27FC236}">
                <a16:creationId xmlns:a16="http://schemas.microsoft.com/office/drawing/2014/main" id="{B712BE6A-5D10-B626-7FB8-5EB5983BC9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25761" y="4793837"/>
            <a:ext cx="8993262" cy="1633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74486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7612FD-A134-1786-865D-69C3E65305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9455"/>
            <a:ext cx="7886700" cy="994172"/>
          </a:xfrm>
        </p:spPr>
        <p:txBody>
          <a:bodyPr>
            <a:normAutofit/>
          </a:bodyPr>
          <a:lstStyle/>
          <a:p>
            <a:pPr algn="ctr"/>
            <a:r>
              <a:rPr lang="en-GB" sz="2100" b="1" dirty="0"/>
              <a:t>Solid targets replacing the gaseous one</a:t>
            </a:r>
            <a:br>
              <a:rPr lang="en-GB" sz="2100" b="1" dirty="0"/>
            </a:br>
            <a:r>
              <a:rPr lang="en-GB" sz="2100" b="1" dirty="0"/>
              <a:t>and possible use of 1/2  buses of 1 mm SDDs (&gt;20 keV)</a:t>
            </a:r>
          </a:p>
        </p:txBody>
      </p:sp>
      <p:pic>
        <p:nvPicPr>
          <p:cNvPr id="4" name="Immagine 2" descr="A 3d model of a machine&#10;&#10;Description automatically generated">
            <a:extLst>
              <a:ext uri="{FF2B5EF4-FFF2-40B4-BE49-F238E27FC236}">
                <a16:creationId xmlns:a16="http://schemas.microsoft.com/office/drawing/2014/main" id="{CF360526-FD85-3BAC-F478-45B9E96255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03492" y="1686658"/>
            <a:ext cx="4875954" cy="2361821"/>
          </a:xfrm>
          <a:prstGeom prst="rect">
            <a:avLst/>
          </a:prstGeom>
        </p:spPr>
      </p:pic>
      <p:pic>
        <p:nvPicPr>
          <p:cNvPr id="5" name="Content Placeholder 4" descr="A graph of a graph showing a number of points&#10;&#10;Description automatically generated with medium confidence">
            <a:extLst>
              <a:ext uri="{FF2B5EF4-FFF2-40B4-BE49-F238E27FC236}">
                <a16:creationId xmlns:a16="http://schemas.microsoft.com/office/drawing/2014/main" id="{1B506EE3-3153-53CC-7FB8-5CC1DD2902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2462" y="3456489"/>
            <a:ext cx="4471538" cy="2544262"/>
          </a:xfrm>
          <a:prstGeom prst="rect">
            <a:avLst/>
          </a:prstGeom>
        </p:spPr>
      </p:pic>
      <p:pic>
        <p:nvPicPr>
          <p:cNvPr id="7" name="Immagine13" descr="Immagine che contiene veicolo, Veicolo terrestre&#10;&#10;Descrizione generata automaticamente">
            <a:extLst>
              <a:ext uri="{FF2B5EF4-FFF2-40B4-BE49-F238E27FC236}">
                <a16:creationId xmlns:a16="http://schemas.microsoft.com/office/drawing/2014/main" id="{1E2894DA-AE6F-2D4E-3AB9-BC139AB19D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0" y="4048478"/>
            <a:ext cx="4747540" cy="1857009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3BCA24AA-685B-594C-EE8D-25F40CE9D19A}"/>
              </a:ext>
            </a:extLst>
          </p:cNvPr>
          <p:cNvSpPr txBox="1">
            <a:spLocks/>
          </p:cNvSpPr>
          <p:nvPr/>
        </p:nvSpPr>
        <p:spPr>
          <a:xfrm>
            <a:off x="4747540" y="1421456"/>
            <a:ext cx="3929512" cy="200886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100" dirty="0">
                <a:solidFill>
                  <a:srgbClr val="0022D6"/>
                </a:solidFill>
              </a:rPr>
              <a:t>Precision measurements:</a:t>
            </a:r>
          </a:p>
          <a:p>
            <a:pPr algn="ctr"/>
            <a:r>
              <a:rPr lang="en-GB" sz="2100" dirty="0">
                <a:solidFill>
                  <a:srgbClr val="0022D6"/>
                </a:solidFill>
              </a:rPr>
              <a:t>Precision below (around) eV</a:t>
            </a:r>
          </a:p>
        </p:txBody>
      </p:sp>
    </p:spTree>
    <p:extLst>
      <p:ext uri="{BB962C8B-B14F-4D97-AF65-F5344CB8AC3E}">
        <p14:creationId xmlns:p14="http://schemas.microsoft.com/office/powerpoint/2010/main" val="192340232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956E04-2828-6A8D-D80E-B84826FB28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058" y="331278"/>
            <a:ext cx="8515350" cy="1051942"/>
          </a:xfrm>
        </p:spPr>
        <p:txBody>
          <a:bodyPr>
            <a:normAutofit fontScale="90000"/>
          </a:bodyPr>
          <a:lstStyle/>
          <a:p>
            <a:r>
              <a:rPr lang="en-GB" dirty="0"/>
              <a:t>As a </a:t>
            </a:r>
            <a:r>
              <a:rPr lang="en-GB" u="sng" dirty="0"/>
              <a:t>bonus</a:t>
            </a:r>
            <a:r>
              <a:rPr lang="en-GB" dirty="0"/>
              <a:t>: </a:t>
            </a:r>
            <a:r>
              <a:rPr lang="en-GB" dirty="0">
                <a:solidFill>
                  <a:srgbClr val="0028FF"/>
                </a:solidFill>
              </a:rPr>
              <a:t>intermediate-mass kaonic atoms measurements with </a:t>
            </a:r>
            <a:r>
              <a:rPr lang="en-GB" dirty="0" err="1">
                <a:solidFill>
                  <a:srgbClr val="0028FF"/>
                </a:solidFill>
              </a:rPr>
              <a:t>CdZnTe</a:t>
            </a:r>
            <a:r>
              <a:rPr lang="en-GB" dirty="0">
                <a:solidFill>
                  <a:srgbClr val="0028FF"/>
                </a:solidFill>
              </a:rPr>
              <a:t> setups </a:t>
            </a:r>
            <a:r>
              <a:rPr lang="en-GB" dirty="0"/>
              <a:t>(same beam)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D711D4-4E33-D7A9-C126-E4AE248C21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01886" y="1885872"/>
            <a:ext cx="3938775" cy="3364462"/>
          </a:xfrm>
        </p:spPr>
        <p:txBody>
          <a:bodyPr>
            <a:normAutofit fontScale="85000" lnSpcReduction="20000"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Kaonic Oxygen</a:t>
            </a:r>
            <a:r>
              <a:rPr lang="en-GB" dirty="0"/>
              <a:t>:  key role in the description of the nuclear-matter density distribution which enters in the formula for the density-dependent optical potentials</a:t>
            </a:r>
          </a:p>
          <a:p>
            <a:r>
              <a:rPr lang="en-GB" b="1" dirty="0">
                <a:solidFill>
                  <a:srgbClr val="FF0000"/>
                </a:solidFill>
              </a:rPr>
              <a:t>Kaonic Aluminium</a:t>
            </a:r>
            <a:r>
              <a:rPr lang="en-GB" dirty="0"/>
              <a:t>; 3-&gt;2 QCD – never measured;  4-&gt;3 the inconsistent measurements </a:t>
            </a:r>
            <a:r>
              <a:rPr lang="en-GB" b="1" dirty="0">
                <a:solidFill>
                  <a:srgbClr val="FF0000"/>
                </a:solidFill>
              </a:rPr>
              <a:t>Kaonic Sulphur</a:t>
            </a:r>
            <a:r>
              <a:rPr lang="en-GB" dirty="0"/>
              <a:t>: </a:t>
            </a:r>
          </a:p>
        </p:txBody>
      </p:sp>
      <p:pic>
        <p:nvPicPr>
          <p:cNvPr id="4" name="Immagine4" descr="A diagram of a diagram of a tube and a piece of metal&#10;&#10;Description automatically generated with medium confidence">
            <a:extLst>
              <a:ext uri="{FF2B5EF4-FFF2-40B4-BE49-F238E27FC236}">
                <a16:creationId xmlns:a16="http://schemas.microsoft.com/office/drawing/2014/main" id="{339F2D68-F685-1923-3497-563CC730A5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03340" y="2031320"/>
            <a:ext cx="4998546" cy="307356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C5048E1-7173-CAD1-D815-1A4EB8AD22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3037" y="5404236"/>
            <a:ext cx="6784454" cy="596515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D173C4B5-3F98-42E6-24D5-1708782FA74F}"/>
              </a:ext>
            </a:extLst>
          </p:cNvPr>
          <p:cNvSpPr/>
          <p:nvPr/>
        </p:nvSpPr>
        <p:spPr>
          <a:xfrm>
            <a:off x="2959274" y="5129648"/>
            <a:ext cx="1418573" cy="105194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</p:spTree>
    <p:extLst>
      <p:ext uri="{BB962C8B-B14F-4D97-AF65-F5344CB8AC3E}">
        <p14:creationId xmlns:p14="http://schemas.microsoft.com/office/powerpoint/2010/main" val="145321468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65"/>
          <p:cNvSpPr/>
          <p:nvPr/>
        </p:nvSpPr>
        <p:spPr>
          <a:xfrm>
            <a:off x="755450" y="1709750"/>
            <a:ext cx="991500" cy="4407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98" name="Google Shape;398;p65"/>
          <p:cNvSpPr txBox="1">
            <a:spLocks noGrp="1"/>
          </p:cNvSpPr>
          <p:nvPr>
            <p:ph type="title"/>
          </p:nvPr>
        </p:nvSpPr>
        <p:spPr>
          <a:xfrm>
            <a:off x="-189570" y="0"/>
            <a:ext cx="9144000" cy="630600"/>
          </a:xfrm>
          <a:prstGeom prst="rect">
            <a:avLst/>
          </a:prstGeom>
          <a:solidFill>
            <a:srgbClr val="EFEFEF"/>
          </a:solidFill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pPr algn="ctr"/>
            <a:r>
              <a:rPr lang="it" sz="3000" dirty="0">
                <a:latin typeface="Lato"/>
                <a:ea typeface="Lato"/>
                <a:cs typeface="Lato"/>
                <a:sym typeface="Lato"/>
              </a:rPr>
              <a:t>AMADEUS scientific case (with KLOE data)</a:t>
            </a:r>
            <a:endParaRPr sz="3000" dirty="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99" name="Google Shape;399;p65"/>
          <p:cNvSpPr txBox="1">
            <a:spLocks noGrp="1"/>
          </p:cNvSpPr>
          <p:nvPr>
            <p:ph type="sldNum" idx="12"/>
          </p:nvPr>
        </p:nvSpPr>
        <p:spPr>
          <a:xfrm>
            <a:off x="8536302" y="5607101"/>
            <a:ext cx="548700" cy="3936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/>
          <a:p>
            <a:fld id="{00000000-1234-1234-1234-123412341234}" type="slidenum">
              <a:rPr lang="it"/>
              <a:pPr/>
              <a:t>63</a:t>
            </a:fld>
            <a:endParaRPr/>
          </a:p>
        </p:txBody>
      </p:sp>
      <p:sp>
        <p:nvSpPr>
          <p:cNvPr id="400" name="Google Shape;400;p65"/>
          <p:cNvSpPr txBox="1">
            <a:spLocks noGrp="1"/>
          </p:cNvSpPr>
          <p:nvPr>
            <p:ph type="sldNum" idx="12"/>
          </p:nvPr>
        </p:nvSpPr>
        <p:spPr>
          <a:xfrm>
            <a:off x="8536302" y="5607101"/>
            <a:ext cx="548700" cy="3936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/>
          <a:p>
            <a:fld id="{00000000-1234-1234-1234-123412341234}" type="slidenum">
              <a:rPr lang="it" sz="1400" b="1">
                <a:solidFill>
                  <a:srgbClr val="000000"/>
                </a:solidFill>
              </a:rPr>
              <a:pPr/>
              <a:t>63</a:t>
            </a:fld>
            <a:endParaRPr sz="1400" b="1">
              <a:solidFill>
                <a:srgbClr val="000000"/>
              </a:solidFill>
            </a:endParaRPr>
          </a:p>
        </p:txBody>
      </p:sp>
      <p:sp>
        <p:nvSpPr>
          <p:cNvPr id="401" name="Google Shape;401;p65"/>
          <p:cNvSpPr txBox="1"/>
          <p:nvPr/>
        </p:nvSpPr>
        <p:spPr>
          <a:xfrm>
            <a:off x="209100" y="726416"/>
            <a:ext cx="8934900" cy="65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</a:pPr>
            <a:r>
              <a:rPr lang="it" b="1" dirty="0">
                <a:latin typeface="Lato"/>
                <a:ea typeface="Lato"/>
                <a:cs typeface="Lato"/>
                <a:sym typeface="Lato"/>
              </a:rPr>
              <a:t>AMADEUS</a:t>
            </a:r>
            <a:r>
              <a:rPr lang="it" dirty="0"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it" sz="1600" dirty="0">
                <a:latin typeface="Lato"/>
                <a:ea typeface="Lato"/>
                <a:cs typeface="Lato"/>
                <a:sym typeface="Lato"/>
              </a:rPr>
              <a:t>(</a:t>
            </a:r>
            <a:r>
              <a:rPr lang="it" sz="1600" b="1" dirty="0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A</a:t>
            </a:r>
            <a:r>
              <a:rPr lang="it" sz="1600" dirty="0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ntikaonic </a:t>
            </a:r>
            <a:r>
              <a:rPr lang="it" sz="1600" b="1" dirty="0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M</a:t>
            </a:r>
            <a:r>
              <a:rPr lang="it" sz="1600" dirty="0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atter </a:t>
            </a:r>
            <a:r>
              <a:rPr lang="it" sz="1600" b="1" dirty="0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A</a:t>
            </a:r>
            <a:r>
              <a:rPr lang="it" sz="1600" dirty="0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t </a:t>
            </a:r>
            <a:r>
              <a:rPr lang="it" sz="1600" b="1" dirty="0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D</a:t>
            </a:r>
            <a:r>
              <a:rPr lang="it" sz="1600" dirty="0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AΦNE: an </a:t>
            </a:r>
            <a:r>
              <a:rPr lang="it" sz="1600" b="1" dirty="0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E</a:t>
            </a:r>
            <a:r>
              <a:rPr lang="it" sz="1600" dirty="0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xperiment with </a:t>
            </a:r>
            <a:r>
              <a:rPr lang="it" sz="1600" b="1" dirty="0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U</a:t>
            </a:r>
            <a:r>
              <a:rPr lang="it" sz="1600" dirty="0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nravelling </a:t>
            </a:r>
            <a:r>
              <a:rPr lang="it" sz="1600" b="1" dirty="0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S</a:t>
            </a:r>
            <a:r>
              <a:rPr lang="it" sz="1600" dirty="0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pectroscopy </a:t>
            </a:r>
            <a:r>
              <a:rPr lang="it" sz="1600" dirty="0">
                <a:latin typeface="Lato"/>
                <a:ea typeface="Lato"/>
                <a:cs typeface="Lato"/>
                <a:sym typeface="Lato"/>
              </a:rPr>
              <a:t>)</a:t>
            </a:r>
            <a:r>
              <a:rPr lang="it" dirty="0">
                <a:latin typeface="Lato"/>
                <a:ea typeface="Lato"/>
                <a:cs typeface="Lato"/>
                <a:sym typeface="Lato"/>
              </a:rPr>
              <a:t> </a:t>
            </a:r>
            <a:endParaRPr dirty="0">
              <a:latin typeface="Lato"/>
              <a:ea typeface="Lato"/>
              <a:cs typeface="Lato"/>
              <a:sym typeface="Lato"/>
            </a:endParaRPr>
          </a:p>
          <a:p>
            <a:pPr>
              <a:lnSpc>
                <a:spcPct val="115000"/>
              </a:lnSpc>
            </a:pPr>
            <a:r>
              <a:rPr lang="it" dirty="0">
                <a:latin typeface="Lato"/>
                <a:ea typeface="Lato"/>
                <a:cs typeface="Lato"/>
                <a:sym typeface="Lato"/>
              </a:rPr>
              <a:t>investigates </a:t>
            </a:r>
            <a:r>
              <a:rPr lang="it" b="1" dirty="0">
                <a:solidFill>
                  <a:srgbClr val="0000FF"/>
                </a:solidFill>
                <a:latin typeface="Lato"/>
                <a:ea typeface="Lato"/>
                <a:cs typeface="Lato"/>
                <a:sym typeface="Lato"/>
              </a:rPr>
              <a:t>low-energy K</a:t>
            </a:r>
            <a:r>
              <a:rPr lang="it" b="1" baseline="30000" dirty="0">
                <a:solidFill>
                  <a:srgbClr val="0000FF"/>
                </a:solidFill>
                <a:latin typeface="Lato"/>
                <a:ea typeface="Lato"/>
                <a:cs typeface="Lato"/>
                <a:sym typeface="Lato"/>
              </a:rPr>
              <a:t>-</a:t>
            </a:r>
            <a:r>
              <a:rPr lang="it" b="1" dirty="0">
                <a:solidFill>
                  <a:srgbClr val="0000FF"/>
                </a:solidFill>
                <a:latin typeface="Lato"/>
                <a:ea typeface="Lato"/>
                <a:cs typeface="Lato"/>
                <a:sym typeface="Lato"/>
              </a:rPr>
              <a:t> absorption in nuclei</a:t>
            </a:r>
            <a:r>
              <a:rPr lang="it" dirty="0">
                <a:latin typeface="Lato"/>
                <a:ea typeface="Lato"/>
                <a:cs typeface="Lato"/>
                <a:sym typeface="Lato"/>
              </a:rPr>
              <a:t> with the aim to extract information on</a:t>
            </a:r>
          </a:p>
          <a:p>
            <a:pPr>
              <a:lnSpc>
                <a:spcPct val="115000"/>
              </a:lnSpc>
            </a:pPr>
            <a:endParaRPr lang="it" dirty="0">
              <a:latin typeface="Lato"/>
              <a:ea typeface="Lato"/>
              <a:cs typeface="Lato"/>
              <a:sym typeface="Lato"/>
            </a:endParaRPr>
          </a:p>
          <a:p>
            <a:pPr>
              <a:lnSpc>
                <a:spcPct val="115000"/>
              </a:lnSpc>
            </a:pPr>
            <a:endParaRPr lang="it" dirty="0">
              <a:latin typeface="Lato"/>
              <a:ea typeface="Lato"/>
              <a:cs typeface="Lato"/>
              <a:sym typeface="Lato"/>
            </a:endParaRPr>
          </a:p>
          <a:p>
            <a:pPr>
              <a:lnSpc>
                <a:spcPct val="115000"/>
              </a:lnSpc>
            </a:pPr>
            <a:endParaRPr dirty="0">
              <a:latin typeface="Lato"/>
              <a:ea typeface="Lato"/>
              <a:cs typeface="Lato"/>
              <a:sym typeface="Lato"/>
            </a:endParaRPr>
          </a:p>
          <a:p>
            <a:pPr marL="457200" indent="-342900">
              <a:lnSpc>
                <a:spcPct val="115000"/>
              </a:lnSpc>
              <a:buSzPts val="1800"/>
              <a:buFont typeface="Lato"/>
              <a:buChar char="●"/>
            </a:pPr>
            <a:r>
              <a:rPr lang="it" dirty="0">
                <a:latin typeface="Lato"/>
                <a:ea typeface="Lato"/>
                <a:cs typeface="Lato"/>
                <a:sym typeface="Lato"/>
              </a:rPr>
              <a:t>K</a:t>
            </a:r>
            <a:r>
              <a:rPr lang="it" baseline="30000" dirty="0">
                <a:latin typeface="Lato"/>
                <a:ea typeface="Lato"/>
                <a:cs typeface="Lato"/>
                <a:sym typeface="Lato"/>
              </a:rPr>
              <a:t>-</a:t>
            </a:r>
            <a:r>
              <a:rPr lang="it" dirty="0">
                <a:latin typeface="Lato"/>
                <a:ea typeface="Lato"/>
                <a:cs typeface="Lato"/>
                <a:sym typeface="Lato"/>
              </a:rPr>
              <a:t>N interaction </a:t>
            </a:r>
            <a:r>
              <a:rPr lang="it" u="sng" dirty="0">
                <a:latin typeface="Lato"/>
                <a:ea typeface="Lato"/>
                <a:cs typeface="Lato"/>
                <a:sym typeface="Lato"/>
              </a:rPr>
              <a:t>above and below</a:t>
            </a:r>
            <a:r>
              <a:rPr lang="it" dirty="0">
                <a:latin typeface="Lato"/>
                <a:ea typeface="Lato"/>
                <a:cs typeface="Lato"/>
                <a:sym typeface="Lato"/>
              </a:rPr>
              <a:t> threshold</a:t>
            </a:r>
            <a:endParaRPr dirty="0">
              <a:latin typeface="Lato"/>
              <a:ea typeface="Lato"/>
              <a:cs typeface="Lato"/>
              <a:sym typeface="Lato"/>
            </a:endParaRPr>
          </a:p>
          <a:p>
            <a:pPr marL="914400" lvl="1" indent="-317500">
              <a:lnSpc>
                <a:spcPct val="115000"/>
              </a:lnSpc>
              <a:buSzPts val="1400"/>
              <a:buFont typeface="Lato"/>
              <a:buChar char="○"/>
            </a:pPr>
            <a:r>
              <a:rPr lang="it" dirty="0">
                <a:latin typeface="Lato"/>
                <a:ea typeface="Lato"/>
                <a:cs typeface="Lato"/>
                <a:sym typeface="Lato"/>
              </a:rPr>
              <a:t>Λ(1405) nature </a:t>
            </a:r>
            <a:endParaRPr dirty="0">
              <a:latin typeface="Lato"/>
              <a:ea typeface="Lato"/>
              <a:cs typeface="Lato"/>
              <a:sym typeface="Lato"/>
            </a:endParaRPr>
          </a:p>
          <a:p>
            <a:pPr marL="914400" lvl="1" indent="-317500">
              <a:lnSpc>
                <a:spcPct val="115000"/>
              </a:lnSpc>
              <a:buSzPts val="1400"/>
              <a:buFont typeface="Lato"/>
              <a:buChar char="○"/>
            </a:pPr>
            <a:r>
              <a:rPr lang="it" dirty="0">
                <a:latin typeface="Lato"/>
                <a:ea typeface="Lato"/>
                <a:cs typeface="Lato"/>
                <a:sym typeface="Lato"/>
              </a:rPr>
              <a:t>K</a:t>
            </a:r>
            <a:r>
              <a:rPr lang="it" baseline="30000" dirty="0">
                <a:latin typeface="Lato"/>
                <a:ea typeface="Lato"/>
                <a:cs typeface="Lato"/>
                <a:sym typeface="Lato"/>
              </a:rPr>
              <a:t>-</a:t>
            </a:r>
            <a:r>
              <a:rPr lang="it" dirty="0">
                <a:latin typeface="Lato"/>
                <a:ea typeface="Lato"/>
                <a:cs typeface="Lato"/>
                <a:sym typeface="Lato"/>
              </a:rPr>
              <a:t>N scattering amplitudes and cross sections</a:t>
            </a:r>
            <a:endParaRPr dirty="0">
              <a:latin typeface="Lato"/>
              <a:ea typeface="Lato"/>
              <a:cs typeface="Lato"/>
              <a:sym typeface="Lato"/>
            </a:endParaRPr>
          </a:p>
          <a:p>
            <a:pPr marL="457200">
              <a:lnSpc>
                <a:spcPct val="115000"/>
              </a:lnSpc>
            </a:pPr>
            <a:endParaRPr dirty="0">
              <a:latin typeface="Lato"/>
              <a:ea typeface="Lato"/>
              <a:cs typeface="Lato"/>
              <a:sym typeface="Lato"/>
            </a:endParaRPr>
          </a:p>
          <a:p>
            <a:pPr marL="457200" indent="-342900">
              <a:lnSpc>
                <a:spcPct val="115000"/>
              </a:lnSpc>
              <a:buSzPts val="1800"/>
              <a:buFont typeface="Lato"/>
              <a:buChar char="●"/>
            </a:pPr>
            <a:r>
              <a:rPr lang="it" dirty="0">
                <a:latin typeface="Lato"/>
                <a:ea typeface="Lato"/>
                <a:cs typeface="Lato"/>
                <a:sym typeface="Lato"/>
              </a:rPr>
              <a:t>K</a:t>
            </a:r>
            <a:r>
              <a:rPr lang="it" baseline="30000" dirty="0">
                <a:latin typeface="Lato"/>
                <a:ea typeface="Lato"/>
                <a:cs typeface="Lato"/>
                <a:sym typeface="Lato"/>
              </a:rPr>
              <a:t>-</a:t>
            </a:r>
            <a:r>
              <a:rPr lang="it" dirty="0">
                <a:latin typeface="Lato"/>
                <a:ea typeface="Lato"/>
                <a:cs typeface="Lato"/>
                <a:sym typeface="Lato"/>
              </a:rPr>
              <a:t>NN, K</a:t>
            </a:r>
            <a:r>
              <a:rPr lang="it" baseline="30000" dirty="0">
                <a:latin typeface="Lato"/>
                <a:ea typeface="Lato"/>
                <a:cs typeface="Lato"/>
                <a:sym typeface="Lato"/>
              </a:rPr>
              <a:t>-</a:t>
            </a:r>
            <a:r>
              <a:rPr lang="it" dirty="0">
                <a:latin typeface="Lato"/>
                <a:ea typeface="Lato"/>
                <a:cs typeface="Lato"/>
                <a:sym typeface="Lato"/>
              </a:rPr>
              <a:t>NNN, K</a:t>
            </a:r>
            <a:r>
              <a:rPr lang="it" baseline="30000" dirty="0">
                <a:latin typeface="Lato"/>
                <a:ea typeface="Lato"/>
                <a:cs typeface="Lato"/>
                <a:sym typeface="Lato"/>
              </a:rPr>
              <a:t>-</a:t>
            </a:r>
            <a:r>
              <a:rPr lang="it" dirty="0">
                <a:latin typeface="Lato"/>
                <a:ea typeface="Lato"/>
                <a:cs typeface="Lato"/>
                <a:sym typeface="Lato"/>
              </a:rPr>
              <a:t>NNNN (multi-nucleon) interactions</a:t>
            </a:r>
            <a:endParaRPr dirty="0">
              <a:latin typeface="Lato"/>
              <a:ea typeface="Lato"/>
              <a:cs typeface="Lato"/>
              <a:sym typeface="Lato"/>
            </a:endParaRPr>
          </a:p>
          <a:p>
            <a:pPr marL="914400" lvl="1" indent="-317500">
              <a:lnSpc>
                <a:spcPct val="115000"/>
              </a:lnSpc>
              <a:buSzPts val="1400"/>
              <a:buFont typeface="Lato"/>
              <a:buChar char="○"/>
            </a:pPr>
            <a:r>
              <a:rPr lang="it" dirty="0">
                <a:latin typeface="Lato"/>
                <a:ea typeface="Lato"/>
                <a:cs typeface="Lato"/>
                <a:sym typeface="Lato"/>
              </a:rPr>
              <a:t>K</a:t>
            </a:r>
            <a:r>
              <a:rPr lang="it" baseline="30000" dirty="0">
                <a:latin typeface="Lato"/>
                <a:ea typeface="Lato"/>
                <a:cs typeface="Lato"/>
                <a:sym typeface="Lato"/>
              </a:rPr>
              <a:t>-</a:t>
            </a:r>
            <a:r>
              <a:rPr lang="it" dirty="0">
                <a:latin typeface="Lato"/>
                <a:ea typeface="Lato"/>
                <a:cs typeface="Lato"/>
                <a:sym typeface="Lato"/>
              </a:rPr>
              <a:t>-multi nucleon cross sections</a:t>
            </a:r>
            <a:endParaRPr dirty="0">
              <a:latin typeface="Lato"/>
              <a:ea typeface="Lato"/>
              <a:cs typeface="Lato"/>
              <a:sym typeface="Lato"/>
            </a:endParaRPr>
          </a:p>
          <a:p>
            <a:pPr marL="914400" lvl="1" indent="-317500">
              <a:lnSpc>
                <a:spcPct val="115000"/>
              </a:lnSpc>
              <a:buSzPts val="1400"/>
              <a:buFont typeface="Lato"/>
              <a:buChar char="○"/>
            </a:pPr>
            <a:r>
              <a:rPr lang="it" dirty="0">
                <a:latin typeface="Lato"/>
                <a:ea typeface="Lato"/>
                <a:cs typeface="Lato"/>
                <a:sym typeface="Lato"/>
              </a:rPr>
              <a:t>essential for the determination of K</a:t>
            </a:r>
            <a:r>
              <a:rPr lang="it" baseline="30000" dirty="0">
                <a:latin typeface="Lato"/>
                <a:ea typeface="Lato"/>
                <a:cs typeface="Lato"/>
                <a:sym typeface="Lato"/>
              </a:rPr>
              <a:t>-</a:t>
            </a:r>
            <a:r>
              <a:rPr lang="it" dirty="0">
                <a:latin typeface="Lato"/>
                <a:ea typeface="Lato"/>
                <a:cs typeface="Lato"/>
                <a:sym typeface="Lato"/>
              </a:rPr>
              <a:t>-nuclei optical potential</a:t>
            </a:r>
            <a:endParaRPr dirty="0">
              <a:latin typeface="Lato"/>
              <a:ea typeface="Lato"/>
              <a:cs typeface="Lato"/>
              <a:sym typeface="Lato"/>
            </a:endParaRPr>
          </a:p>
          <a:p>
            <a:pPr marL="914400" lvl="1" indent="-317500">
              <a:lnSpc>
                <a:spcPct val="115000"/>
              </a:lnSpc>
              <a:buSzPts val="1400"/>
              <a:buFont typeface="Lato"/>
              <a:buChar char="○"/>
            </a:pPr>
            <a:r>
              <a:rPr lang="it" dirty="0">
                <a:latin typeface="Lato"/>
                <a:ea typeface="Lato"/>
                <a:cs typeface="Lato"/>
                <a:sym typeface="Lato"/>
              </a:rPr>
              <a:t>kaonic bound states </a:t>
            </a:r>
            <a:endParaRPr dirty="0">
              <a:latin typeface="Lato"/>
              <a:ea typeface="Lato"/>
              <a:cs typeface="Lato"/>
              <a:sym typeface="Lato"/>
            </a:endParaRPr>
          </a:p>
          <a:p>
            <a:pPr marL="914400">
              <a:lnSpc>
                <a:spcPct val="115000"/>
              </a:lnSpc>
            </a:pPr>
            <a:endParaRPr dirty="0">
              <a:latin typeface="Lato"/>
              <a:ea typeface="Lato"/>
              <a:cs typeface="Lato"/>
              <a:sym typeface="Lato"/>
            </a:endParaRPr>
          </a:p>
          <a:p>
            <a:pPr marL="457200" indent="-342900">
              <a:lnSpc>
                <a:spcPct val="115000"/>
              </a:lnSpc>
              <a:buSzPts val="1800"/>
              <a:buFont typeface="Lato"/>
              <a:buChar char="●"/>
            </a:pPr>
            <a:r>
              <a:rPr lang="it" dirty="0">
                <a:latin typeface="Lato"/>
                <a:ea typeface="Lato"/>
                <a:cs typeface="Lato"/>
                <a:sym typeface="Lato"/>
              </a:rPr>
              <a:t>Hyperon-nucleon/(multi-nucleons) interaction cross sections</a:t>
            </a:r>
            <a:endParaRPr dirty="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769067-F227-FA41-9151-F24A9A75E8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C96302-70B0-6298-983F-E0428B1D5F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 descr="A large machine inside a factory&#10;&#10;Description automatically generated with medium confidence">
            <a:extLst>
              <a:ext uri="{FF2B5EF4-FFF2-40B4-BE49-F238E27FC236}">
                <a16:creationId xmlns:a16="http://schemas.microsoft.com/office/drawing/2014/main" id="{B9C2F631-3CB0-560F-D4C8-7EBA80E1A6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0"/>
            <a:ext cx="831567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75691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67"/>
          <p:cNvSpPr txBox="1">
            <a:spLocks noGrp="1"/>
          </p:cNvSpPr>
          <p:nvPr>
            <p:ph type="title"/>
          </p:nvPr>
        </p:nvSpPr>
        <p:spPr>
          <a:xfrm>
            <a:off x="-58998" y="-69498"/>
            <a:ext cx="9144000" cy="630600"/>
          </a:xfrm>
          <a:prstGeom prst="rect">
            <a:avLst/>
          </a:prstGeom>
          <a:solidFill>
            <a:srgbClr val="EFEFEF"/>
          </a:solidFill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pPr algn="ctr"/>
            <a:r>
              <a:rPr lang="it" sz="3000" dirty="0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AMADEUS</a:t>
            </a:r>
            <a:endParaRPr sz="3000" dirty="0">
              <a:solidFill>
                <a:srgbClr val="FF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24" name="Google Shape;424;p67"/>
          <p:cNvSpPr/>
          <p:nvPr/>
        </p:nvSpPr>
        <p:spPr>
          <a:xfrm>
            <a:off x="754375" y="1975100"/>
            <a:ext cx="500700" cy="301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pic>
        <p:nvPicPr>
          <p:cNvPr id="425" name="Google Shape;425;p6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8805" y="1047371"/>
            <a:ext cx="2685987" cy="22599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26" name="Google Shape;426;p67"/>
          <p:cNvCxnSpPr/>
          <p:nvPr/>
        </p:nvCxnSpPr>
        <p:spPr>
          <a:xfrm flipH="1">
            <a:off x="1370087" y="2642469"/>
            <a:ext cx="348900" cy="288600"/>
          </a:xfrm>
          <a:prstGeom prst="straightConnector1">
            <a:avLst/>
          </a:prstGeom>
          <a:noFill/>
          <a:ln w="9525" cap="flat" cmpd="sng">
            <a:solidFill>
              <a:srgbClr val="8000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27" name="Google Shape;427;p67"/>
          <p:cNvCxnSpPr/>
          <p:nvPr/>
        </p:nvCxnSpPr>
        <p:spPr>
          <a:xfrm rot="10800000" flipH="1">
            <a:off x="1759930" y="2327566"/>
            <a:ext cx="328200" cy="271500"/>
          </a:xfrm>
          <a:prstGeom prst="straightConnector1">
            <a:avLst/>
          </a:prstGeom>
          <a:noFill/>
          <a:ln w="9525" cap="flat" cmpd="sng">
            <a:solidFill>
              <a:srgbClr val="80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428" name="Google Shape;428;p67"/>
          <p:cNvSpPr txBox="1"/>
          <p:nvPr/>
        </p:nvSpPr>
        <p:spPr>
          <a:xfrm>
            <a:off x="1479293" y="2204708"/>
            <a:ext cx="647700" cy="54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algn="ctr"/>
            <a:r>
              <a:rPr lang="it" sz="2000" baseline="30000">
                <a:solidFill>
                  <a:srgbClr val="8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it" sz="1600" b="1">
                <a:solidFill>
                  <a:srgbClr val="800000"/>
                </a:solidFill>
                <a:latin typeface="Arial"/>
                <a:ea typeface="Arial"/>
                <a:cs typeface="Arial"/>
                <a:sym typeface="Arial"/>
              </a:rPr>
              <a:t>K</a:t>
            </a:r>
            <a:r>
              <a:rPr lang="it" sz="1600" b="1" baseline="30000">
                <a:solidFill>
                  <a:srgbClr val="800000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r>
              <a:rPr lang="it" sz="1600">
                <a:solidFill>
                  <a:srgbClr val="8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9" name="Google Shape;429;p67"/>
          <p:cNvSpPr txBox="1"/>
          <p:nvPr/>
        </p:nvSpPr>
        <p:spPr>
          <a:xfrm>
            <a:off x="1341550" y="2769483"/>
            <a:ext cx="576300" cy="7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algn="ctr"/>
            <a:r>
              <a:rPr lang="it" sz="2000" baseline="30000">
                <a:solidFill>
                  <a:srgbClr val="8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it" sz="1600" b="1">
                <a:solidFill>
                  <a:srgbClr val="800000"/>
                </a:solidFill>
                <a:latin typeface="Arial"/>
                <a:ea typeface="Arial"/>
                <a:cs typeface="Arial"/>
                <a:sym typeface="Arial"/>
              </a:rPr>
              <a:t>K</a:t>
            </a:r>
            <a:r>
              <a:rPr lang="it" sz="1600" b="1" baseline="30000">
                <a:solidFill>
                  <a:srgbClr val="800000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r>
              <a:rPr lang="it" sz="2000">
                <a:solidFill>
                  <a:srgbClr val="8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30" name="Google Shape;430;p67"/>
          <p:cNvCxnSpPr/>
          <p:nvPr/>
        </p:nvCxnSpPr>
        <p:spPr>
          <a:xfrm>
            <a:off x="602944" y="2629155"/>
            <a:ext cx="1147200" cy="0"/>
          </a:xfrm>
          <a:prstGeom prst="straightConnector1">
            <a:avLst/>
          </a:prstGeom>
          <a:noFill/>
          <a:ln w="36000" cap="flat" cmpd="sng">
            <a:solidFill>
              <a:srgbClr val="FF66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31" name="Google Shape;431;p67"/>
          <p:cNvCxnSpPr/>
          <p:nvPr/>
        </p:nvCxnSpPr>
        <p:spPr>
          <a:xfrm rot="10800000">
            <a:off x="1749792" y="2629155"/>
            <a:ext cx="1095000" cy="0"/>
          </a:xfrm>
          <a:prstGeom prst="straightConnector1">
            <a:avLst/>
          </a:prstGeom>
          <a:noFill/>
          <a:ln w="36000" cap="flat" cmpd="sng">
            <a:solidFill>
              <a:srgbClr val="FF66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432" name="Google Shape;432;p67"/>
          <p:cNvSpPr txBox="1"/>
          <p:nvPr/>
        </p:nvSpPr>
        <p:spPr>
          <a:xfrm>
            <a:off x="411975" y="2608123"/>
            <a:ext cx="468000" cy="37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r>
              <a:rPr lang="it" b="1">
                <a:solidFill>
                  <a:srgbClr val="FF6600"/>
                </a:solidFill>
                <a:latin typeface="Arial"/>
                <a:ea typeface="Arial"/>
                <a:cs typeface="Arial"/>
                <a:sym typeface="Arial"/>
              </a:rPr>
              <a:t>e</a:t>
            </a:r>
            <a:r>
              <a:rPr lang="it" b="1" baseline="30000">
                <a:solidFill>
                  <a:srgbClr val="FF6600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3" name="Google Shape;433;p67"/>
          <p:cNvSpPr txBox="1"/>
          <p:nvPr/>
        </p:nvSpPr>
        <p:spPr>
          <a:xfrm>
            <a:off x="2740682" y="2551760"/>
            <a:ext cx="468000" cy="37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r>
              <a:rPr lang="it" b="1">
                <a:solidFill>
                  <a:srgbClr val="FF6600"/>
                </a:solidFill>
                <a:latin typeface="Arial"/>
                <a:ea typeface="Arial"/>
                <a:cs typeface="Arial"/>
                <a:sym typeface="Arial"/>
              </a:rPr>
              <a:t>e</a:t>
            </a:r>
            <a:r>
              <a:rPr lang="it" b="1" baseline="30000">
                <a:solidFill>
                  <a:srgbClr val="FF6600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4" name="Google Shape;434;p67"/>
          <p:cNvSpPr txBox="1"/>
          <p:nvPr/>
        </p:nvSpPr>
        <p:spPr>
          <a:xfrm>
            <a:off x="3668751" y="3826226"/>
            <a:ext cx="5237725" cy="2385037"/>
          </a:xfrm>
          <a:prstGeom prst="rect">
            <a:avLst/>
          </a:prstGeom>
          <a:noFill/>
          <a:ln w="19050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r>
              <a:rPr lang="it" dirty="0">
                <a:solidFill>
                  <a:srgbClr val="000080"/>
                </a:solidFill>
                <a:highlight>
                  <a:srgbClr val="FFFF00"/>
                </a:highlight>
                <a:latin typeface="Lato"/>
                <a:ea typeface="Lato"/>
                <a:cs typeface="Lato"/>
                <a:sym typeface="Lato"/>
              </a:rPr>
              <a:t>KLOE</a:t>
            </a:r>
            <a:r>
              <a:rPr lang="it" dirty="0">
                <a:solidFill>
                  <a:srgbClr val="000000"/>
                </a:solidFill>
                <a:highlight>
                  <a:srgbClr val="FFFF00"/>
                </a:highlight>
                <a:latin typeface="Lato"/>
                <a:ea typeface="Lato"/>
                <a:cs typeface="Lato"/>
                <a:sym typeface="Lato"/>
              </a:rPr>
              <a:t> used as an </a:t>
            </a:r>
            <a:r>
              <a:rPr lang="it" dirty="0">
                <a:solidFill>
                  <a:srgbClr val="000080"/>
                </a:solidFill>
                <a:highlight>
                  <a:srgbClr val="FFFF00"/>
                </a:highlight>
                <a:latin typeface="Lato"/>
                <a:ea typeface="Lato"/>
                <a:cs typeface="Lato"/>
                <a:sym typeface="Lato"/>
              </a:rPr>
              <a:t>active target</a:t>
            </a:r>
            <a:endParaRPr dirty="0">
              <a:solidFill>
                <a:srgbClr val="000080"/>
              </a:solidFill>
              <a:highlight>
                <a:srgbClr val="FFFF00"/>
              </a:highlight>
              <a:latin typeface="Lato"/>
              <a:ea typeface="Lato"/>
              <a:cs typeface="Lato"/>
              <a:sym typeface="Lato"/>
            </a:endParaRPr>
          </a:p>
          <a:p>
            <a:endParaRPr sz="2000" dirty="0">
              <a:solidFill>
                <a:srgbClr val="000080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indent="-330200">
              <a:buClr>
                <a:srgbClr val="000000"/>
              </a:buClr>
              <a:buSzPts val="1600"/>
              <a:buFont typeface="Lato"/>
              <a:buChar char="●"/>
            </a:pPr>
            <a:r>
              <a:rPr lang="it" sz="2000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DC wall (750 μm  C foil , 150 μm  Al foil);</a:t>
            </a:r>
            <a:endParaRPr sz="2000" dirty="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indent="-330200">
              <a:buClr>
                <a:srgbClr val="000000"/>
              </a:buClr>
              <a:buSzPts val="1600"/>
              <a:buFont typeface="Lato"/>
              <a:buChar char="●"/>
            </a:pPr>
            <a:r>
              <a:rPr lang="it" sz="2000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DC gas (90% He, 10% C</a:t>
            </a:r>
            <a:r>
              <a:rPr lang="it" sz="2000" baseline="-25000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4</a:t>
            </a:r>
            <a:r>
              <a:rPr lang="it" sz="2000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H</a:t>
            </a:r>
            <a:r>
              <a:rPr lang="it" sz="2000" baseline="-25000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10</a:t>
            </a:r>
            <a:r>
              <a:rPr lang="it" sz="2000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).</a:t>
            </a:r>
            <a:endParaRPr sz="2000" dirty="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/>
            <a:r>
              <a:rPr lang="it" sz="2000" dirty="0">
                <a:latin typeface="Lato"/>
                <a:ea typeface="Lato"/>
                <a:cs typeface="Lato"/>
                <a:sym typeface="Lato"/>
              </a:rPr>
              <a:t>+</a:t>
            </a:r>
            <a:endParaRPr sz="2000" dirty="0">
              <a:latin typeface="Lato"/>
              <a:ea typeface="Lato"/>
              <a:cs typeface="Lato"/>
              <a:sym typeface="Lato"/>
            </a:endParaRPr>
          </a:p>
          <a:p>
            <a:pPr marL="457200"/>
            <a:r>
              <a:rPr lang="it" sz="2000" dirty="0">
                <a:latin typeface="Lato"/>
                <a:ea typeface="Lato"/>
                <a:cs typeface="Lato"/>
                <a:sym typeface="Lato"/>
              </a:rPr>
              <a:t>pure sample of K</a:t>
            </a:r>
            <a:r>
              <a:rPr lang="it" sz="2000" baseline="30000" dirty="0">
                <a:latin typeface="Lato"/>
                <a:ea typeface="Lato"/>
                <a:cs typeface="Lato"/>
                <a:sym typeface="Lato"/>
              </a:rPr>
              <a:t>-</a:t>
            </a:r>
            <a:r>
              <a:rPr lang="it" sz="2000" dirty="0"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it" sz="2000" baseline="30000" dirty="0">
                <a:latin typeface="Lato"/>
                <a:ea typeface="Lato"/>
                <a:cs typeface="Lato"/>
                <a:sym typeface="Lato"/>
              </a:rPr>
              <a:t>12</a:t>
            </a:r>
            <a:r>
              <a:rPr lang="it" sz="2000" dirty="0">
                <a:latin typeface="Lato"/>
                <a:ea typeface="Lato"/>
                <a:cs typeface="Lato"/>
                <a:sym typeface="Lato"/>
              </a:rPr>
              <a:t>C absorptions at-rest</a:t>
            </a:r>
            <a:endParaRPr sz="2000" dirty="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35" name="Google Shape;435;p67"/>
          <p:cNvSpPr txBox="1"/>
          <p:nvPr/>
        </p:nvSpPr>
        <p:spPr>
          <a:xfrm>
            <a:off x="2844792" y="857299"/>
            <a:ext cx="6299208" cy="2198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algn="ctr"/>
            <a:r>
              <a:rPr lang="it" sz="2400" b="1" dirty="0">
                <a:latin typeface="Lato"/>
                <a:ea typeface="Lato"/>
                <a:cs typeface="Lato"/>
                <a:sym typeface="Lato"/>
              </a:rPr>
              <a:t>The KLOE detector</a:t>
            </a:r>
            <a:endParaRPr sz="2400" b="1" dirty="0">
              <a:latin typeface="Lato"/>
              <a:ea typeface="Lato"/>
              <a:cs typeface="Lato"/>
              <a:sym typeface="Lato"/>
            </a:endParaRPr>
          </a:p>
          <a:p>
            <a:pPr marL="457200"/>
            <a:endParaRPr dirty="0">
              <a:latin typeface="Lato"/>
              <a:ea typeface="Lato"/>
              <a:cs typeface="Lato"/>
              <a:sym typeface="Lato"/>
            </a:endParaRPr>
          </a:p>
          <a:p>
            <a:pPr marL="457200"/>
            <a:r>
              <a:rPr lang="it" sz="1600" dirty="0">
                <a:latin typeface="Lato"/>
                <a:ea typeface="Lato"/>
                <a:cs typeface="Lato"/>
                <a:sym typeface="Lato"/>
              </a:rPr>
              <a:t>Cylindrical drift chamber with a </a:t>
            </a:r>
            <a:r>
              <a:rPr lang="it" sz="1600" b="1" dirty="0">
                <a:solidFill>
                  <a:srgbClr val="000080"/>
                </a:solidFill>
                <a:latin typeface="Lato"/>
                <a:ea typeface="Lato"/>
                <a:cs typeface="Lato"/>
                <a:sym typeface="Lato"/>
              </a:rPr>
              <a:t>4π geometry</a:t>
            </a:r>
            <a:r>
              <a:rPr lang="it" sz="1600" dirty="0">
                <a:latin typeface="Lato"/>
                <a:ea typeface="Lato"/>
                <a:cs typeface="Lato"/>
                <a:sym typeface="Lato"/>
              </a:rPr>
              <a:t> and electromagnetic calorimeter, </a:t>
            </a:r>
            <a:r>
              <a:rPr lang="it" sz="1600" b="1" dirty="0">
                <a:solidFill>
                  <a:srgbClr val="000080"/>
                </a:solidFill>
                <a:latin typeface="Lato"/>
                <a:ea typeface="Lato"/>
                <a:cs typeface="Lato"/>
                <a:sym typeface="Lato"/>
              </a:rPr>
              <a:t>96% acceptance</a:t>
            </a:r>
            <a:endParaRPr sz="1600" dirty="0">
              <a:latin typeface="Lato"/>
              <a:ea typeface="Lato"/>
              <a:cs typeface="Lato"/>
              <a:sym typeface="Lato"/>
            </a:endParaRPr>
          </a:p>
          <a:p>
            <a:pPr marL="914400" indent="-304800">
              <a:buSzPts val="1200"/>
              <a:buFont typeface="Lato"/>
              <a:buChar char="●"/>
            </a:pPr>
            <a:r>
              <a:rPr lang="it" sz="1600" dirty="0">
                <a:latin typeface="Lato"/>
                <a:ea typeface="Lato"/>
                <a:cs typeface="Lato"/>
                <a:sym typeface="Lato"/>
              </a:rPr>
              <a:t> optimized in the energy range of all </a:t>
            </a:r>
            <a:r>
              <a:rPr lang="it" sz="1600" b="1" dirty="0">
                <a:solidFill>
                  <a:srgbClr val="000080"/>
                </a:solidFill>
                <a:latin typeface="Lato"/>
                <a:ea typeface="Lato"/>
                <a:cs typeface="Lato"/>
                <a:sym typeface="Lato"/>
              </a:rPr>
              <a:t>charged particles</a:t>
            </a:r>
            <a:r>
              <a:rPr lang="it" sz="1600" dirty="0">
                <a:latin typeface="Lato"/>
                <a:ea typeface="Lato"/>
                <a:cs typeface="Lato"/>
                <a:sym typeface="Lato"/>
              </a:rPr>
              <a:t> involved</a:t>
            </a:r>
            <a:endParaRPr sz="1600" dirty="0">
              <a:latin typeface="Lato"/>
              <a:ea typeface="Lato"/>
              <a:cs typeface="Lato"/>
              <a:sym typeface="Lato"/>
            </a:endParaRPr>
          </a:p>
          <a:p>
            <a:pPr marL="914400" indent="-304800">
              <a:buSzPts val="1200"/>
              <a:buFont typeface="Lato"/>
              <a:buChar char="●"/>
            </a:pPr>
            <a:r>
              <a:rPr lang="it" sz="1600" dirty="0"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it" sz="1600" b="1" dirty="0">
                <a:solidFill>
                  <a:srgbClr val="000080"/>
                </a:solidFill>
                <a:latin typeface="Lato"/>
                <a:ea typeface="Lato"/>
                <a:cs typeface="Lato"/>
                <a:sym typeface="Lato"/>
              </a:rPr>
              <a:t>good performance</a:t>
            </a:r>
            <a:r>
              <a:rPr lang="it" sz="1600" dirty="0">
                <a:latin typeface="Lato"/>
                <a:ea typeface="Lato"/>
                <a:cs typeface="Lato"/>
                <a:sym typeface="Lato"/>
              </a:rPr>
              <a:t> in detecting </a:t>
            </a:r>
            <a:r>
              <a:rPr lang="it" sz="1600" b="1" dirty="0">
                <a:solidFill>
                  <a:srgbClr val="000080"/>
                </a:solidFill>
                <a:latin typeface="Lato"/>
                <a:ea typeface="Lato"/>
                <a:cs typeface="Lato"/>
                <a:sym typeface="Lato"/>
              </a:rPr>
              <a:t>photons and neutrons</a:t>
            </a:r>
            <a:r>
              <a:rPr lang="it" sz="1600" dirty="0">
                <a:latin typeface="Lato"/>
                <a:ea typeface="Lato"/>
                <a:cs typeface="Lato"/>
                <a:sym typeface="Lato"/>
              </a:rPr>
              <a:t> checked by kloNe group </a:t>
            </a:r>
            <a:endParaRPr sz="1600" dirty="0">
              <a:latin typeface="Lato"/>
              <a:ea typeface="Lato"/>
              <a:cs typeface="Lato"/>
              <a:sym typeface="Lato"/>
            </a:endParaRPr>
          </a:p>
          <a:p>
            <a:pPr marL="457200"/>
            <a:r>
              <a:rPr lang="it" sz="1600" dirty="0">
                <a:latin typeface="Lato"/>
                <a:ea typeface="Lato"/>
                <a:cs typeface="Lato"/>
                <a:sym typeface="Lato"/>
              </a:rPr>
              <a:t>           	[M. Anelli et al., Nucl Inst. Meth. A 581, 368 (2007)]</a:t>
            </a:r>
            <a:endParaRPr sz="1600" dirty="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436" name="Google Shape;436;p6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6899" y="3917226"/>
            <a:ext cx="3281902" cy="2583934"/>
          </a:xfrm>
          <a:prstGeom prst="rect">
            <a:avLst/>
          </a:prstGeom>
          <a:noFill/>
          <a:ln>
            <a:noFill/>
          </a:ln>
        </p:spPr>
      </p:pic>
      <p:sp>
        <p:nvSpPr>
          <p:cNvPr id="437" name="Google Shape;437;p67"/>
          <p:cNvSpPr txBox="1">
            <a:spLocks noGrp="1"/>
          </p:cNvSpPr>
          <p:nvPr>
            <p:ph type="sldNum" idx="12"/>
          </p:nvPr>
        </p:nvSpPr>
        <p:spPr>
          <a:xfrm>
            <a:off x="8536302" y="5607101"/>
            <a:ext cx="548700" cy="3936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/>
          <a:p>
            <a:fld id="{00000000-1234-1234-1234-123412341234}" type="slidenum">
              <a:rPr lang="it"/>
              <a:pPr/>
              <a:t>65</a:t>
            </a:fld>
            <a:endParaRPr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68"/>
          <p:cNvSpPr txBox="1">
            <a:spLocks noGrp="1"/>
          </p:cNvSpPr>
          <p:nvPr>
            <p:ph type="title"/>
          </p:nvPr>
        </p:nvSpPr>
        <p:spPr>
          <a:xfrm>
            <a:off x="-24316" y="8561"/>
            <a:ext cx="9144000" cy="630600"/>
          </a:xfrm>
          <a:prstGeom prst="rect">
            <a:avLst/>
          </a:prstGeom>
          <a:solidFill>
            <a:srgbClr val="EFEFEF"/>
          </a:solidFill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pPr algn="ctr"/>
            <a:r>
              <a:rPr lang="it" sz="3000" dirty="0">
                <a:latin typeface="Lato"/>
                <a:ea typeface="Lato"/>
                <a:cs typeface="Lato"/>
                <a:sym typeface="Lato"/>
              </a:rPr>
              <a:t>K</a:t>
            </a:r>
            <a:r>
              <a:rPr lang="it" sz="3000" baseline="30000" dirty="0">
                <a:latin typeface="Lato"/>
                <a:ea typeface="Lato"/>
                <a:cs typeface="Lato"/>
                <a:sym typeface="Lato"/>
              </a:rPr>
              <a:t>-</a:t>
            </a:r>
            <a:r>
              <a:rPr lang="it" sz="3000" dirty="0">
                <a:latin typeface="Lato"/>
                <a:ea typeface="Lato"/>
                <a:cs typeface="Lato"/>
                <a:sym typeface="Lato"/>
              </a:rPr>
              <a:t> absorptions at-rest and in-flight</a:t>
            </a:r>
            <a:endParaRPr sz="3000" dirty="0">
              <a:latin typeface="Lato"/>
              <a:ea typeface="Lato"/>
              <a:cs typeface="Lato"/>
              <a:sym typeface="Lato"/>
            </a:endParaRPr>
          </a:p>
          <a:p>
            <a:pPr algn="ctr"/>
            <a:endParaRPr sz="3000" dirty="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43" name="Google Shape;443;p68"/>
          <p:cNvSpPr/>
          <p:nvPr/>
        </p:nvSpPr>
        <p:spPr>
          <a:xfrm>
            <a:off x="755450" y="1862150"/>
            <a:ext cx="991500" cy="4407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444" name="Google Shape;444;p68"/>
          <p:cNvSpPr/>
          <p:nvPr/>
        </p:nvSpPr>
        <p:spPr>
          <a:xfrm>
            <a:off x="5849169" y="1865450"/>
            <a:ext cx="2568900" cy="644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algn="ctr"/>
            <a:r>
              <a:rPr lang="it" b="1" u="sng">
                <a:solidFill>
                  <a:srgbClr val="000080"/>
                </a:solidFill>
                <a:latin typeface="Lato"/>
                <a:ea typeface="Lato"/>
                <a:cs typeface="Lato"/>
                <a:sym typeface="Lato"/>
              </a:rPr>
              <a:t>IN-FLIGHT</a:t>
            </a:r>
            <a:r>
              <a:rPr lang="it" b="1">
                <a:solidFill>
                  <a:srgbClr val="00008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algn="ctr"/>
            <a:r>
              <a:rPr lang="it" b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(p</a:t>
            </a:r>
            <a:r>
              <a:rPr lang="it" b="1" baseline="-250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Κ</a:t>
            </a:r>
            <a:r>
              <a:rPr lang="it" b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~ 100 MeV/c)</a:t>
            </a:r>
            <a:endParaRPr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445" name="Google Shape;445;p6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7951" y="2774874"/>
            <a:ext cx="3260537" cy="2242957"/>
          </a:xfrm>
          <a:prstGeom prst="rect">
            <a:avLst/>
          </a:prstGeom>
          <a:noFill/>
          <a:ln>
            <a:noFill/>
          </a:ln>
        </p:spPr>
      </p:pic>
      <p:sp>
        <p:nvSpPr>
          <p:cNvPr id="446" name="Google Shape;446;p68"/>
          <p:cNvSpPr/>
          <p:nvPr/>
        </p:nvSpPr>
        <p:spPr>
          <a:xfrm>
            <a:off x="436019" y="1802925"/>
            <a:ext cx="3657900" cy="847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algn="ctr"/>
            <a:r>
              <a:rPr lang="it" b="1" u="sng">
                <a:solidFill>
                  <a:srgbClr val="000080"/>
                </a:solidFill>
                <a:latin typeface="Lato"/>
                <a:ea typeface="Lato"/>
                <a:cs typeface="Lato"/>
                <a:sym typeface="Lato"/>
              </a:rPr>
              <a:t>AT-REST</a:t>
            </a:r>
            <a:r>
              <a:rPr lang="it" b="1">
                <a:solidFill>
                  <a:srgbClr val="000080"/>
                </a:solidFill>
                <a:latin typeface="Lato"/>
                <a:ea typeface="Lato"/>
                <a:cs typeface="Lato"/>
                <a:sym typeface="Lato"/>
              </a:rPr>
              <a:t>  </a:t>
            </a:r>
            <a:endParaRPr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algn="ctr"/>
            <a:r>
              <a:rPr lang="it" b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K</a:t>
            </a:r>
            <a:r>
              <a:rPr lang="it" b="1" baseline="300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-</a:t>
            </a:r>
            <a:r>
              <a:rPr lang="it" b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absorbed from atomic orbitals </a:t>
            </a:r>
            <a:endParaRPr b="1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algn="ctr"/>
            <a:r>
              <a:rPr lang="it" b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(p</a:t>
            </a:r>
            <a:r>
              <a:rPr lang="it" b="1" baseline="-250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K</a:t>
            </a:r>
            <a:r>
              <a:rPr lang="it" b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~ 0 MeV/c)</a:t>
            </a:r>
            <a:endParaRPr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algn="ctr"/>
            <a:endParaRPr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47" name="Google Shape;447;p68"/>
          <p:cNvSpPr/>
          <p:nvPr/>
        </p:nvSpPr>
        <p:spPr>
          <a:xfrm>
            <a:off x="1380100" y="5186700"/>
            <a:ext cx="221700" cy="202500"/>
          </a:xfrm>
          <a:prstGeom prst="ellipse">
            <a:avLst/>
          </a:prstGeom>
          <a:noFill/>
          <a:ln w="9525" cap="flat" cmpd="sng">
            <a:solidFill>
              <a:srgbClr val="3465A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448" name="Google Shape;448;p68"/>
          <p:cNvSpPr/>
          <p:nvPr/>
        </p:nvSpPr>
        <p:spPr>
          <a:xfrm>
            <a:off x="634770" y="2999169"/>
            <a:ext cx="141600" cy="124800"/>
          </a:xfrm>
          <a:prstGeom prst="ellipse">
            <a:avLst/>
          </a:prstGeom>
          <a:noFill/>
          <a:ln w="9525" cap="flat" cmpd="sng">
            <a:solidFill>
              <a:srgbClr val="3465A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449" name="Google Shape;449;p68"/>
          <p:cNvSpPr/>
          <p:nvPr/>
        </p:nvSpPr>
        <p:spPr>
          <a:xfrm>
            <a:off x="830403" y="3077423"/>
            <a:ext cx="2233800" cy="1410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94629" y="119978"/>
                </a:moveTo>
                <a:cubicBezTo>
                  <a:pt x="119984" y="77144"/>
                  <a:pt x="0" y="0"/>
                  <a:pt x="0" y="0"/>
                </a:cubicBezTo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cxnSp>
        <p:nvCxnSpPr>
          <p:cNvPr id="450" name="Google Shape;450;p68"/>
          <p:cNvCxnSpPr/>
          <p:nvPr/>
        </p:nvCxnSpPr>
        <p:spPr>
          <a:xfrm flipH="1">
            <a:off x="1598832" y="4693847"/>
            <a:ext cx="850500" cy="4983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451" name="Google Shape;451;p68"/>
          <p:cNvSpPr/>
          <p:nvPr/>
        </p:nvSpPr>
        <p:spPr>
          <a:xfrm>
            <a:off x="1258074" y="5103988"/>
            <a:ext cx="485400" cy="2292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algn="ctr"/>
            <a:r>
              <a:rPr lang="it" sz="15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</a:t>
            </a:r>
            <a:r>
              <a:rPr lang="it" sz="1500" b="1" baseline="30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52" name="Google Shape;452;p6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15200" y="2660670"/>
            <a:ext cx="3356451" cy="2385655"/>
          </a:xfrm>
          <a:prstGeom prst="rect">
            <a:avLst/>
          </a:prstGeom>
          <a:noFill/>
          <a:ln>
            <a:noFill/>
          </a:ln>
        </p:spPr>
      </p:pic>
      <p:sp>
        <p:nvSpPr>
          <p:cNvPr id="453" name="Google Shape;453;p68"/>
          <p:cNvSpPr/>
          <p:nvPr/>
        </p:nvSpPr>
        <p:spPr>
          <a:xfrm>
            <a:off x="5148692" y="2899235"/>
            <a:ext cx="145800" cy="132600"/>
          </a:xfrm>
          <a:prstGeom prst="ellipse">
            <a:avLst/>
          </a:prstGeom>
          <a:noFill/>
          <a:ln w="9525" cap="flat" cmpd="sng">
            <a:solidFill>
              <a:srgbClr val="3465A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cxnSp>
        <p:nvCxnSpPr>
          <p:cNvPr id="454" name="Google Shape;454;p68"/>
          <p:cNvCxnSpPr/>
          <p:nvPr/>
        </p:nvCxnSpPr>
        <p:spPr>
          <a:xfrm>
            <a:off x="5323811" y="3031771"/>
            <a:ext cx="1109100" cy="7155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455" name="Google Shape;455;p68"/>
          <p:cNvSpPr/>
          <p:nvPr/>
        </p:nvSpPr>
        <p:spPr>
          <a:xfrm>
            <a:off x="5710950" y="2959650"/>
            <a:ext cx="2233800" cy="271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algn="ctr"/>
            <a:r>
              <a:rPr lang="it" b="1">
                <a:latin typeface="Lato"/>
                <a:ea typeface="Lato"/>
                <a:cs typeface="Lato"/>
                <a:sym typeface="Lato"/>
              </a:rPr>
              <a:t>p</a:t>
            </a:r>
            <a:r>
              <a:rPr lang="it" b="1" baseline="-250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Κ</a:t>
            </a:r>
            <a:r>
              <a:rPr lang="it" b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~ 100 MeV/c</a:t>
            </a:r>
            <a:endParaRPr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56" name="Google Shape;456;p68"/>
          <p:cNvSpPr txBox="1">
            <a:spLocks noGrp="1"/>
          </p:cNvSpPr>
          <p:nvPr>
            <p:ph type="sldNum" idx="12"/>
          </p:nvPr>
        </p:nvSpPr>
        <p:spPr>
          <a:xfrm>
            <a:off x="8536302" y="5607101"/>
            <a:ext cx="548700" cy="3936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/>
          <a:p>
            <a:fld id="{00000000-1234-1234-1234-123412341234}" type="slidenum">
              <a:rPr lang="it"/>
              <a:pPr/>
              <a:t>66</a:t>
            </a:fld>
            <a:endParaRPr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0" name="Google Shape;960;p107"/>
          <p:cNvSpPr/>
          <p:nvPr/>
        </p:nvSpPr>
        <p:spPr>
          <a:xfrm>
            <a:off x="151248" y="3761332"/>
            <a:ext cx="3719700" cy="1109100"/>
          </a:xfrm>
          <a:prstGeom prst="rect">
            <a:avLst/>
          </a:prstGeom>
          <a:noFill/>
          <a:ln w="28575" cap="flat" cmpd="sng">
            <a:solidFill>
              <a:srgbClr val="FF99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961" name="Google Shape;961;p107"/>
          <p:cNvSpPr/>
          <p:nvPr/>
        </p:nvSpPr>
        <p:spPr>
          <a:xfrm>
            <a:off x="755450" y="1709750"/>
            <a:ext cx="991500" cy="4407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962" name="Google Shape;962;p107"/>
          <p:cNvSpPr txBox="1">
            <a:spLocks noGrp="1"/>
          </p:cNvSpPr>
          <p:nvPr>
            <p:ph type="title"/>
          </p:nvPr>
        </p:nvSpPr>
        <p:spPr>
          <a:xfrm>
            <a:off x="1906311" y="56347"/>
            <a:ext cx="5674398" cy="468225"/>
          </a:xfrm>
          <a:prstGeom prst="rect">
            <a:avLst/>
          </a:prstGeom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pPr algn="ctr"/>
            <a:r>
              <a:rPr lang="it" dirty="0">
                <a:latin typeface="Lato"/>
                <a:ea typeface="Lato"/>
                <a:cs typeface="Lato"/>
                <a:sym typeface="Lato"/>
              </a:rPr>
              <a:t>Highlights of AMADEUS results</a:t>
            </a:r>
            <a:endParaRPr dirty="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63" name="Google Shape;963;p107"/>
          <p:cNvSpPr txBox="1">
            <a:spLocks noGrp="1"/>
          </p:cNvSpPr>
          <p:nvPr>
            <p:ph type="sldNum" idx="12"/>
          </p:nvPr>
        </p:nvSpPr>
        <p:spPr>
          <a:xfrm>
            <a:off x="8536300" y="5742900"/>
            <a:ext cx="548700" cy="2577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/>
          <a:p>
            <a:fld id="{00000000-1234-1234-1234-123412341234}" type="slidenum">
              <a:rPr lang="it"/>
              <a:pPr/>
              <a:t>67</a:t>
            </a:fld>
            <a:endParaRPr/>
          </a:p>
        </p:txBody>
      </p:sp>
      <p:sp>
        <p:nvSpPr>
          <p:cNvPr id="964" name="Google Shape;964;p107"/>
          <p:cNvSpPr txBox="1"/>
          <p:nvPr/>
        </p:nvSpPr>
        <p:spPr>
          <a:xfrm>
            <a:off x="511103" y="3279549"/>
            <a:ext cx="2790416" cy="5560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it" b="1" dirty="0">
                <a:solidFill>
                  <a:srgbClr val="980000"/>
                </a:solidFill>
                <a:latin typeface="Lato"/>
                <a:ea typeface="Lato"/>
                <a:cs typeface="Lato"/>
                <a:sym typeface="Lato"/>
              </a:rPr>
              <a:t>K- p -&gt; (Σ</a:t>
            </a:r>
            <a:r>
              <a:rPr lang="it" b="1" baseline="30000" dirty="0">
                <a:solidFill>
                  <a:srgbClr val="980000"/>
                </a:solidFill>
                <a:latin typeface="Lato"/>
                <a:ea typeface="Lato"/>
                <a:cs typeface="Lato"/>
                <a:sym typeface="Lato"/>
              </a:rPr>
              <a:t>0</a:t>
            </a:r>
            <a:r>
              <a:rPr lang="it" b="1" dirty="0">
                <a:solidFill>
                  <a:srgbClr val="980000"/>
                </a:solidFill>
                <a:latin typeface="Lato"/>
                <a:ea typeface="Lato"/>
                <a:cs typeface="Lato"/>
                <a:sym typeface="Lato"/>
              </a:rPr>
              <a:t>/Λ) π</a:t>
            </a:r>
            <a:r>
              <a:rPr lang="it" b="1" baseline="30000" dirty="0">
                <a:solidFill>
                  <a:srgbClr val="980000"/>
                </a:solidFill>
                <a:latin typeface="Lato"/>
                <a:ea typeface="Lato"/>
                <a:cs typeface="Lato"/>
                <a:sym typeface="Lato"/>
              </a:rPr>
              <a:t>0</a:t>
            </a:r>
            <a:r>
              <a:rPr lang="it" b="1" dirty="0">
                <a:solidFill>
                  <a:srgbClr val="98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 b="1" dirty="0">
              <a:solidFill>
                <a:srgbClr val="98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965" name="Google Shape;965;p10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5952" y="793716"/>
            <a:ext cx="3125523" cy="2279933"/>
          </a:xfrm>
          <a:prstGeom prst="rect">
            <a:avLst/>
          </a:prstGeom>
          <a:noFill/>
          <a:ln>
            <a:noFill/>
          </a:ln>
        </p:spPr>
      </p:pic>
      <p:pic>
        <p:nvPicPr>
          <p:cNvPr id="966" name="Google Shape;966;p10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20088" y="747564"/>
            <a:ext cx="5664912" cy="2279933"/>
          </a:xfrm>
          <a:prstGeom prst="rect">
            <a:avLst/>
          </a:prstGeom>
          <a:noFill/>
          <a:ln>
            <a:noFill/>
          </a:ln>
        </p:spPr>
      </p:pic>
      <p:pic>
        <p:nvPicPr>
          <p:cNvPr id="967" name="Google Shape;967;p10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6101" y="4219575"/>
            <a:ext cx="3318240" cy="535200"/>
          </a:xfrm>
          <a:prstGeom prst="rect">
            <a:avLst/>
          </a:prstGeom>
          <a:noFill/>
          <a:ln>
            <a:noFill/>
          </a:ln>
        </p:spPr>
      </p:pic>
      <p:sp>
        <p:nvSpPr>
          <p:cNvPr id="968" name="Google Shape;968;p107"/>
          <p:cNvSpPr txBox="1"/>
          <p:nvPr/>
        </p:nvSpPr>
        <p:spPr>
          <a:xfrm>
            <a:off x="374296" y="3741501"/>
            <a:ext cx="4705800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it" sz="1500">
                <a:latin typeface="Lato"/>
                <a:ea typeface="Lato"/>
                <a:cs typeface="Lato"/>
                <a:sym typeface="Lato"/>
              </a:rPr>
              <a:t>cross section at p</a:t>
            </a:r>
            <a:r>
              <a:rPr lang="it" sz="1500" baseline="-25000">
                <a:latin typeface="Lato"/>
                <a:ea typeface="Lato"/>
                <a:cs typeface="Lato"/>
                <a:sym typeface="Lato"/>
              </a:rPr>
              <a:t>K-</a:t>
            </a:r>
            <a:r>
              <a:rPr lang="it" sz="1500">
                <a:latin typeface="Lato"/>
                <a:ea typeface="Lato"/>
                <a:cs typeface="Lato"/>
                <a:sym typeface="Lato"/>
              </a:rPr>
              <a:t> = 98 ± 10 MeV/c :</a:t>
            </a:r>
            <a:endParaRPr sz="1500" baseline="-2500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969" name="Google Shape;969;p10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753401" y="4482601"/>
            <a:ext cx="5390599" cy="2224137"/>
          </a:xfrm>
          <a:prstGeom prst="rect">
            <a:avLst/>
          </a:prstGeom>
          <a:noFill/>
          <a:ln>
            <a:noFill/>
          </a:ln>
        </p:spPr>
      </p:pic>
      <p:pic>
        <p:nvPicPr>
          <p:cNvPr id="970" name="Google Shape;970;p10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440376" y="3073649"/>
            <a:ext cx="2941731" cy="1093551"/>
          </a:xfrm>
          <a:prstGeom prst="rect">
            <a:avLst/>
          </a:prstGeom>
          <a:noFill/>
          <a:ln>
            <a:noFill/>
          </a:ln>
        </p:spPr>
      </p:pic>
      <p:pic>
        <p:nvPicPr>
          <p:cNvPr id="971" name="Google Shape;971;p10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819981" y="4027134"/>
            <a:ext cx="3124251" cy="5352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491;p71">
            <a:extLst>
              <a:ext uri="{FF2B5EF4-FFF2-40B4-BE49-F238E27FC236}">
                <a16:creationId xmlns:a16="http://schemas.microsoft.com/office/drawing/2014/main" id="{7BA7504D-F45E-DEC2-5E19-4FD282DCB6C3}"/>
              </a:ext>
            </a:extLst>
          </p:cNvPr>
          <p:cNvSpPr txBox="1"/>
          <p:nvPr/>
        </p:nvSpPr>
        <p:spPr>
          <a:xfrm>
            <a:off x="59000" y="5668516"/>
            <a:ext cx="6722177" cy="1371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 b="1" dirty="0">
                <a:solidFill>
                  <a:srgbClr val="0000FF"/>
                </a:solidFill>
                <a:latin typeface="Lato"/>
                <a:ea typeface="Lato"/>
                <a:cs typeface="Lato"/>
                <a:sym typeface="Lato"/>
              </a:rPr>
              <a:t>Phys.Lett. B782 (2018) 339-345</a:t>
            </a:r>
            <a:endParaRPr sz="1200" b="1" dirty="0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 b="1" dirty="0">
                <a:solidFill>
                  <a:srgbClr val="0000FF"/>
                </a:solidFill>
                <a:latin typeface="Lato"/>
                <a:ea typeface="Lato"/>
                <a:cs typeface="Lato"/>
                <a:sym typeface="Lato"/>
              </a:rPr>
              <a:t>Nucl. Phys. A 954 (2016) 75-93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 dirty="0">
                <a:solidFill>
                  <a:srgbClr val="0000FF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n-GB" sz="1200" b="1" dirty="0" err="1">
                <a:solidFill>
                  <a:srgbClr val="0000FF"/>
                </a:solidFill>
                <a:latin typeface="Lato"/>
                <a:ea typeface="Lato"/>
                <a:cs typeface="Lato"/>
                <a:sym typeface="Lato"/>
              </a:rPr>
              <a:t>Phys.Rev.C</a:t>
            </a:r>
            <a:r>
              <a:rPr lang="en-GB" sz="1200" b="1" dirty="0">
                <a:solidFill>
                  <a:srgbClr val="0000FF"/>
                </a:solidFill>
                <a:latin typeface="Lato"/>
                <a:ea typeface="Lato"/>
                <a:cs typeface="Lato"/>
                <a:sym typeface="Lato"/>
              </a:rPr>
              <a:t> 108 (2023) 5, 055201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 dirty="0" err="1">
                <a:solidFill>
                  <a:srgbClr val="0000FF"/>
                </a:solidFill>
                <a:latin typeface="Lato"/>
                <a:ea typeface="Lato"/>
                <a:cs typeface="Lato"/>
                <a:sym typeface="Lato"/>
              </a:rPr>
              <a:t>Eur.Phys.J</a:t>
            </a:r>
            <a:r>
              <a:rPr lang="en-GB" sz="1200" b="1" dirty="0">
                <a:solidFill>
                  <a:srgbClr val="0000FF"/>
                </a:solidFill>
                <a:latin typeface="Lato"/>
                <a:ea typeface="Lato"/>
                <a:cs typeface="Lato"/>
                <a:sym typeface="Lato"/>
              </a:rPr>
              <a:t>. C79 (2019) no.3, 190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 dirty="0">
                <a:solidFill>
                  <a:srgbClr val="0000FF"/>
                </a:solidFill>
                <a:latin typeface="Lato"/>
                <a:ea typeface="Lato"/>
                <a:cs typeface="Lato"/>
                <a:sym typeface="Lato"/>
              </a:rPr>
              <a:t>Acta Phys. Pol. B 48 (2017) 1881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 dirty="0" err="1">
                <a:solidFill>
                  <a:srgbClr val="0000FF"/>
                </a:solidFill>
                <a:latin typeface="Lato"/>
                <a:ea typeface="Lato"/>
                <a:cs typeface="Lato"/>
                <a:sym typeface="Lato"/>
              </a:rPr>
              <a:t>Phys.Lett</a:t>
            </a:r>
            <a:r>
              <a:rPr lang="en-GB" sz="1200" b="1" dirty="0">
                <a:solidFill>
                  <a:srgbClr val="0000FF"/>
                </a:solidFill>
                <a:latin typeface="Lato"/>
                <a:ea typeface="Lato"/>
                <a:cs typeface="Lato"/>
                <a:sym typeface="Lato"/>
              </a:rPr>
              <a:t>. B 758, 134-139 (2016)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 dirty="0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59436" y="549694"/>
            <a:ext cx="90251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2881" indent="-192881" algn="just" defTabSz="685800" hangingPunct="0">
              <a:buFont typeface="Wingdings" panose="05000000000000000000" pitchFamily="2" charset="2"/>
              <a:buChar char="§"/>
              <a:defRPr/>
            </a:pPr>
            <a:r>
              <a:rPr lang="en-GB" sz="1350" dirty="0">
                <a:latin typeface="Arial" panose="020B0604020202020204" pitchFamily="34" charset="0"/>
                <a:cs typeface="Arial" panose="020B0604020202020204" pitchFamily="34" charset="0"/>
                <a:sym typeface="Helvetica"/>
              </a:rPr>
              <a:t>The present knowledge of total and differential cross sections of low energy kaon-nucleon reactions is </a:t>
            </a:r>
            <a:r>
              <a:rPr lang="en-GB" sz="135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Helvetica"/>
              </a:rPr>
              <a:t>very limited</a:t>
            </a:r>
            <a:r>
              <a:rPr lang="en-GB" sz="1350" dirty="0">
                <a:latin typeface="Arial" panose="020B0604020202020204" pitchFamily="34" charset="0"/>
                <a:cs typeface="Arial" panose="020B0604020202020204" pitchFamily="34" charset="0"/>
                <a:sym typeface="Helvetica"/>
              </a:rPr>
              <a:t>: </a:t>
            </a:r>
            <a:r>
              <a:rPr lang="en-GB" sz="135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Helvetica"/>
              </a:rPr>
              <a:t>below 150 MeV/c there is a “desert” </a:t>
            </a:r>
            <a:r>
              <a:rPr lang="en-GB" sz="1350" dirty="0">
                <a:latin typeface="Arial" panose="020B0604020202020204" pitchFamily="34" charset="0"/>
                <a:cs typeface="Arial" panose="020B0604020202020204" pitchFamily="34" charset="0"/>
                <a:sym typeface="Helvetica"/>
              </a:rPr>
              <a:t>- the experimental data are very scarce and with large errors and practically no data exist below 100 MeV/c.</a:t>
            </a:r>
          </a:p>
          <a:p>
            <a:pPr marL="192881" indent="-192881" algn="just" defTabSz="685800" hangingPunct="0">
              <a:buFont typeface="Wingdings" panose="05000000000000000000" pitchFamily="2" charset="2"/>
              <a:buChar char="§"/>
              <a:defRPr/>
            </a:pPr>
            <a:endParaRPr lang="en-GB" sz="450" dirty="0">
              <a:latin typeface="Arial" panose="020B0604020202020204" pitchFamily="34" charset="0"/>
              <a:cs typeface="Arial" panose="020B0604020202020204" pitchFamily="34" charset="0"/>
              <a:sym typeface="Helvetica"/>
            </a:endParaRPr>
          </a:p>
          <a:p>
            <a:pPr marL="192881" indent="-192881" algn="just" defTabSz="685800" hangingPunct="0">
              <a:buFont typeface="Wingdings" panose="05000000000000000000" pitchFamily="2" charset="2"/>
              <a:buChar char="§"/>
              <a:defRPr/>
            </a:pPr>
            <a:r>
              <a:rPr lang="en-GB" sz="135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Helvetica"/>
              </a:rPr>
              <a:t>Kaon-nucleon scattering/interaction data are fundamental to validate theories</a:t>
            </a:r>
            <a:r>
              <a:rPr lang="en-GB" sz="1350" b="1" dirty="0">
                <a:latin typeface="Arial" panose="020B0604020202020204" pitchFamily="34" charset="0"/>
                <a:cs typeface="Arial" panose="020B0604020202020204" pitchFamily="34" charset="0"/>
                <a:sym typeface="Helvetica"/>
              </a:rPr>
              <a:t>: chiral symmetries; lattice calculations; potential models etc.</a:t>
            </a:r>
            <a:endParaRPr lang="en-GB" sz="1350" dirty="0">
              <a:latin typeface="Arial" panose="020B0604020202020204" pitchFamily="34" charset="0"/>
              <a:cs typeface="Arial" panose="020B0604020202020204" pitchFamily="34" charset="0"/>
              <a:sym typeface="Helvetica"/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1055097" y="0"/>
            <a:ext cx="63424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 hangingPunct="0">
              <a:defRPr/>
            </a:pP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sym typeface="Helvetica"/>
              </a:rPr>
              <a:t>Future perspectives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  <a:sym typeface="Helvetica"/>
            </a:endParaRPr>
          </a:p>
        </p:txBody>
      </p:sp>
      <p:pic>
        <p:nvPicPr>
          <p:cNvPr id="5" name="Picture 4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39AE25A6-C6A3-60C4-CDAF-81DD0C18C4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7717" y="1750023"/>
            <a:ext cx="6703444" cy="5071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484456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F0BB6A3-B68B-4362-8BEA-501DC5CCA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F2CC165-A834-4493-88FE-F1F6C0FFF547}" type="slidenum"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Helvetica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69</a:t>
            </a:fld>
            <a:endParaRPr kumimoji="0" lang="en-GB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Helvetica"/>
            </a:endParaRPr>
          </a:p>
        </p:txBody>
      </p:sp>
      <p:pic>
        <p:nvPicPr>
          <p:cNvPr id="4" name="Picture 3" descr="A yellow circle with text&#10;&#10;Description automatically generated with low confidence">
            <a:extLst>
              <a:ext uri="{FF2B5EF4-FFF2-40B4-BE49-F238E27FC236}">
                <a16:creationId xmlns:a16="http://schemas.microsoft.com/office/drawing/2014/main" id="{896CDA1E-FE61-47CB-9876-B772125397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1" y="3194449"/>
            <a:ext cx="1230935" cy="1226720"/>
          </a:xfrm>
          <a:prstGeom prst="rect">
            <a:avLst/>
          </a:prstGeom>
        </p:spPr>
      </p:pic>
      <p:pic>
        <p:nvPicPr>
          <p:cNvPr id="8" name="Picture 7" descr="A picture containing schematic&#10;&#10;Description automatically generated">
            <a:extLst>
              <a:ext uri="{FF2B5EF4-FFF2-40B4-BE49-F238E27FC236}">
                <a16:creationId xmlns:a16="http://schemas.microsoft.com/office/drawing/2014/main" id="{EF44263E-7564-4EF8-888D-BB04883BAF2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4247" y="857250"/>
            <a:ext cx="2110295" cy="1632966"/>
          </a:xfrm>
          <a:prstGeom prst="rect">
            <a:avLst/>
          </a:prstGeom>
        </p:spPr>
      </p:pic>
      <p:pic>
        <p:nvPicPr>
          <p:cNvPr id="12" name="Picture 11" descr="Chart&#10;&#10;Description automatically generated">
            <a:extLst>
              <a:ext uri="{FF2B5EF4-FFF2-40B4-BE49-F238E27FC236}">
                <a16:creationId xmlns:a16="http://schemas.microsoft.com/office/drawing/2014/main" id="{6EFFC2B4-1B23-4769-9C8E-F4E36404BD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4026" y="4548536"/>
            <a:ext cx="3419170" cy="1505732"/>
          </a:xfrm>
          <a:prstGeom prst="rect">
            <a:avLst/>
          </a:prstGeom>
        </p:spPr>
      </p:pic>
      <p:pic>
        <p:nvPicPr>
          <p:cNvPr id="15" name="Picture 14" descr="Diagram&#10;&#10;Description automatically generated">
            <a:extLst>
              <a:ext uri="{FF2B5EF4-FFF2-40B4-BE49-F238E27FC236}">
                <a16:creationId xmlns:a16="http://schemas.microsoft.com/office/drawing/2014/main" id="{5D9B7D49-8940-4CD4-B057-334C3DE6083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1148" y="4266587"/>
            <a:ext cx="1654367" cy="1870305"/>
          </a:xfrm>
          <a:prstGeom prst="rect">
            <a:avLst/>
          </a:prstGeom>
        </p:spPr>
      </p:pic>
      <p:pic>
        <p:nvPicPr>
          <p:cNvPr id="17" name="Picture 16" descr="Diagram&#10;&#10;Description automatically generated">
            <a:extLst>
              <a:ext uri="{FF2B5EF4-FFF2-40B4-BE49-F238E27FC236}">
                <a16:creationId xmlns:a16="http://schemas.microsoft.com/office/drawing/2014/main" id="{A1C18E10-AC95-4AB0-8EBB-7D5EAEB924F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7321" y="903756"/>
            <a:ext cx="3138659" cy="1496257"/>
          </a:xfrm>
          <a:prstGeom prst="rect">
            <a:avLst/>
          </a:prstGeom>
        </p:spPr>
      </p:pic>
      <p:pic>
        <p:nvPicPr>
          <p:cNvPr id="19" name="Picture 18" descr="Diagram&#10;&#10;Description automatically generated">
            <a:extLst>
              <a:ext uri="{FF2B5EF4-FFF2-40B4-BE49-F238E27FC236}">
                <a16:creationId xmlns:a16="http://schemas.microsoft.com/office/drawing/2014/main" id="{7E083BB2-1D30-43F6-9226-390833F936F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6" y="830074"/>
            <a:ext cx="2107096" cy="2114533"/>
          </a:xfrm>
          <a:prstGeom prst="rect">
            <a:avLst/>
          </a:prstGeom>
        </p:spPr>
      </p:pic>
      <p:pic>
        <p:nvPicPr>
          <p:cNvPr id="1026" name="Picture 2" descr="Is Dark Matter Fuzzy? | Live Science">
            <a:extLst>
              <a:ext uri="{FF2B5EF4-FFF2-40B4-BE49-F238E27FC236}">
                <a16:creationId xmlns:a16="http://schemas.microsoft.com/office/drawing/2014/main" id="{2806E5B4-188D-4531-A544-5C398AACA8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201" y="4775662"/>
            <a:ext cx="2028825" cy="1271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Textfeld 1">
            <a:extLst>
              <a:ext uri="{FF2B5EF4-FFF2-40B4-BE49-F238E27FC236}">
                <a16:creationId xmlns:a16="http://schemas.microsoft.com/office/drawing/2014/main" id="{C6E8A73F-A34E-44CA-8C23-2A2F854E16A9}"/>
              </a:ext>
            </a:extLst>
          </p:cNvPr>
          <p:cNvSpPr txBox="1"/>
          <p:nvPr/>
        </p:nvSpPr>
        <p:spPr>
          <a:xfrm>
            <a:off x="3409264" y="4025615"/>
            <a:ext cx="2325473" cy="73866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100" b="1" i="0" u="none" strike="noStrike" kern="1200" cap="none" spc="0" normalizeH="0" baseline="0" noProof="0" dirty="0">
                <a:ln>
                  <a:noFill/>
                </a:ln>
                <a:solidFill>
                  <a:srgbClr val="2E00D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Helvetica"/>
              </a:rPr>
              <a:t>QCD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100" b="1" i="0" u="none" strike="noStrike" kern="1200" cap="none" spc="0" normalizeH="0" baseline="0" noProof="0" dirty="0">
                <a:ln>
                  <a:noFill/>
                </a:ln>
                <a:solidFill>
                  <a:srgbClr val="2E00D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Helvetica"/>
              </a:rPr>
              <a:t>Chiral </a:t>
            </a:r>
            <a:r>
              <a:rPr kumimoji="0" lang="en-GB" sz="2100" b="1" i="0" u="none" strike="noStrike" kern="1200" cap="none" spc="0" normalizeH="0" baseline="0" noProof="0" dirty="0" err="1">
                <a:ln>
                  <a:noFill/>
                </a:ln>
                <a:solidFill>
                  <a:srgbClr val="2E00D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Helvetica"/>
              </a:rPr>
              <a:t>symm</a:t>
            </a:r>
            <a:r>
              <a:rPr kumimoji="0" lang="en-GB" sz="2100" b="1" i="0" u="none" strike="noStrike" kern="1200" cap="none" spc="0" normalizeH="0" baseline="0" noProof="0" dirty="0">
                <a:ln>
                  <a:noFill/>
                </a:ln>
                <a:solidFill>
                  <a:srgbClr val="2E00D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Helvetica"/>
              </a:rPr>
              <a:t>.</a:t>
            </a:r>
          </a:p>
        </p:txBody>
      </p:sp>
      <p:sp>
        <p:nvSpPr>
          <p:cNvPr id="39" name="Textfeld 1">
            <a:extLst>
              <a:ext uri="{FF2B5EF4-FFF2-40B4-BE49-F238E27FC236}">
                <a16:creationId xmlns:a16="http://schemas.microsoft.com/office/drawing/2014/main" id="{F1280C06-B6C8-4E60-9CE4-A3741803CA2D}"/>
              </a:ext>
            </a:extLst>
          </p:cNvPr>
          <p:cNvSpPr txBox="1"/>
          <p:nvPr/>
        </p:nvSpPr>
        <p:spPr>
          <a:xfrm>
            <a:off x="6714827" y="3708701"/>
            <a:ext cx="2325473" cy="10618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100" b="1" i="0" u="none" strike="noStrike" kern="1200" cap="none" spc="0" normalizeH="0" baseline="0" noProof="0" dirty="0">
                <a:ln>
                  <a:noFill/>
                </a:ln>
                <a:solidFill>
                  <a:srgbClr val="2E00D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Helvetica"/>
              </a:rPr>
              <a:t>Mass generation, visible Universe</a:t>
            </a:r>
          </a:p>
        </p:txBody>
      </p:sp>
      <p:sp>
        <p:nvSpPr>
          <p:cNvPr id="41" name="Textfeld 1">
            <a:extLst>
              <a:ext uri="{FF2B5EF4-FFF2-40B4-BE49-F238E27FC236}">
                <a16:creationId xmlns:a16="http://schemas.microsoft.com/office/drawing/2014/main" id="{07004FB1-88BC-47D3-808D-15D9511FB04F}"/>
              </a:ext>
            </a:extLst>
          </p:cNvPr>
          <p:cNvSpPr txBox="1"/>
          <p:nvPr/>
        </p:nvSpPr>
        <p:spPr>
          <a:xfrm>
            <a:off x="6047704" y="2388964"/>
            <a:ext cx="2646470" cy="41549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100" b="1" i="0" u="none" strike="noStrike" kern="1200" cap="none" spc="0" normalizeH="0" baseline="0" noProof="0" dirty="0">
                <a:ln>
                  <a:noFill/>
                </a:ln>
                <a:solidFill>
                  <a:srgbClr val="2E00D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Helvetica"/>
              </a:rPr>
              <a:t>Particles structure</a:t>
            </a:r>
          </a:p>
        </p:txBody>
      </p:sp>
      <p:sp>
        <p:nvSpPr>
          <p:cNvPr id="43" name="Textfeld 1">
            <a:extLst>
              <a:ext uri="{FF2B5EF4-FFF2-40B4-BE49-F238E27FC236}">
                <a16:creationId xmlns:a16="http://schemas.microsoft.com/office/drawing/2014/main" id="{ABF43D81-F515-4CBA-A809-B48F53E763BD}"/>
              </a:ext>
            </a:extLst>
          </p:cNvPr>
          <p:cNvSpPr txBox="1"/>
          <p:nvPr/>
        </p:nvSpPr>
        <p:spPr>
          <a:xfrm>
            <a:off x="2824369" y="2420857"/>
            <a:ext cx="2934387" cy="41549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100" b="1" i="0" u="none" strike="noStrike" kern="1200" cap="none" spc="0" normalizeH="0" baseline="0" noProof="0" dirty="0">
                <a:ln>
                  <a:noFill/>
                </a:ln>
                <a:solidFill>
                  <a:srgbClr val="2E00D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Helvetica"/>
              </a:rPr>
              <a:t>Neutron star EOS</a:t>
            </a:r>
          </a:p>
        </p:txBody>
      </p:sp>
      <p:sp>
        <p:nvSpPr>
          <p:cNvPr id="45" name="Textfeld 1">
            <a:extLst>
              <a:ext uri="{FF2B5EF4-FFF2-40B4-BE49-F238E27FC236}">
                <a16:creationId xmlns:a16="http://schemas.microsoft.com/office/drawing/2014/main" id="{9D2FA4AA-18DE-4A31-A462-38FF71FAF0B3}"/>
              </a:ext>
            </a:extLst>
          </p:cNvPr>
          <p:cNvSpPr txBox="1"/>
          <p:nvPr/>
        </p:nvSpPr>
        <p:spPr>
          <a:xfrm>
            <a:off x="-158381" y="2911423"/>
            <a:ext cx="2790968" cy="41549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100" b="1" i="0" u="none" strike="noStrike" kern="1200" cap="none" spc="0" normalizeH="0" baseline="0" noProof="0" dirty="0">
                <a:ln>
                  <a:noFill/>
                </a:ln>
                <a:solidFill>
                  <a:srgbClr val="2E00D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Helvetica"/>
              </a:rPr>
              <a:t>Cold Dense matter</a:t>
            </a:r>
          </a:p>
        </p:txBody>
      </p:sp>
      <p:sp>
        <p:nvSpPr>
          <p:cNvPr id="47" name="Textfeld 1">
            <a:extLst>
              <a:ext uri="{FF2B5EF4-FFF2-40B4-BE49-F238E27FC236}">
                <a16:creationId xmlns:a16="http://schemas.microsoft.com/office/drawing/2014/main" id="{5E9E900A-C5C8-4218-8E49-478935E567BD}"/>
              </a:ext>
            </a:extLst>
          </p:cNvPr>
          <p:cNvSpPr txBox="1"/>
          <p:nvPr/>
        </p:nvSpPr>
        <p:spPr>
          <a:xfrm>
            <a:off x="-94661" y="4311703"/>
            <a:ext cx="3410580" cy="73866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100" b="1" i="0" u="none" strike="noStrike" kern="1200" cap="none" spc="0" normalizeH="0" baseline="0" noProof="0" dirty="0" err="1">
                <a:ln>
                  <a:noFill/>
                </a:ln>
                <a:solidFill>
                  <a:srgbClr val="2E00D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Helvetica"/>
              </a:rPr>
              <a:t>Strangelets</a:t>
            </a:r>
            <a:r>
              <a:rPr kumimoji="0" lang="en-GB" sz="2100" b="1" i="0" u="none" strike="noStrike" kern="1200" cap="none" spc="0" normalizeH="0" baseline="0" noProof="0" dirty="0">
                <a:ln>
                  <a:noFill/>
                </a:ln>
                <a:solidFill>
                  <a:srgbClr val="2E00D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Helvetica"/>
              </a:rPr>
              <a:t> &amp; Dark Matter</a:t>
            </a:r>
          </a:p>
        </p:txBody>
      </p:sp>
      <p:sp>
        <p:nvSpPr>
          <p:cNvPr id="5" name="Textfeld 1">
            <a:extLst>
              <a:ext uri="{FF2B5EF4-FFF2-40B4-BE49-F238E27FC236}">
                <a16:creationId xmlns:a16="http://schemas.microsoft.com/office/drawing/2014/main" id="{C7A8B804-C2F4-490D-B9DA-E112C5E99090}"/>
              </a:ext>
            </a:extLst>
          </p:cNvPr>
          <p:cNvSpPr txBox="1"/>
          <p:nvPr/>
        </p:nvSpPr>
        <p:spPr>
          <a:xfrm>
            <a:off x="2246526" y="3245974"/>
            <a:ext cx="5887642" cy="507831"/>
          </a:xfrm>
          <a:prstGeom prst="rect">
            <a:avLst/>
          </a:prstGeom>
          <a:solidFill>
            <a:srgbClr val="2E00D6"/>
          </a:solidFill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7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Helvetica"/>
              </a:rPr>
              <a:t>Strangeness Fundamental Physics</a:t>
            </a: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4683800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75563" y="4545769"/>
            <a:ext cx="250068" cy="275717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pPr defTabSz="410751" hangingPunct="0"/>
            <a:fld id="{86CB4B4D-7CA3-9044-876B-883B54F8677D}" type="slidenum">
              <a:rPr kern="0"/>
              <a:pPr defTabSz="410751" hangingPunct="0"/>
              <a:t>7</a:t>
            </a:fld>
            <a:endParaRPr kern="0"/>
          </a:p>
        </p:txBody>
      </p:sp>
      <p:grpSp>
        <p:nvGrpSpPr>
          <p:cNvPr id="434" name="Gruppo 23"/>
          <p:cNvGrpSpPr/>
          <p:nvPr/>
        </p:nvGrpSpPr>
        <p:grpSpPr>
          <a:xfrm>
            <a:off x="366034" y="4316551"/>
            <a:ext cx="2831349" cy="2098143"/>
            <a:chOff x="0" y="0"/>
            <a:chExt cx="4026806" cy="2984025"/>
          </a:xfrm>
        </p:grpSpPr>
        <p:pic>
          <p:nvPicPr>
            <p:cNvPr id="432" name="Immagine 19" descr="Immagine 1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4026807" cy="29840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33" name="CasellaDiTesto 21"/>
            <p:cNvSpPr txBox="1"/>
            <p:nvPr/>
          </p:nvSpPr>
          <p:spPr>
            <a:xfrm>
              <a:off x="2958550" y="60786"/>
              <a:ext cx="975368" cy="3826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noAutofit/>
            </a:bodyPr>
            <a:lstStyle>
              <a:lvl1pPr defTabSz="457200">
                <a:spcBef>
                  <a:spcPts val="0"/>
                </a:spcBef>
                <a:defRPr sz="1800" b="1" i="0" spc="0">
                  <a:solidFill>
                    <a:srgbClr val="FFCF00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 defTabSz="321457" hangingPunct="0"/>
              <a:r>
                <a:rPr sz="1266" kern="0"/>
                <a:t>DAFNE</a:t>
              </a:r>
            </a:p>
          </p:txBody>
        </p:sp>
      </p:grpSp>
      <p:grpSp>
        <p:nvGrpSpPr>
          <p:cNvPr id="441" name="Gruppo 24"/>
          <p:cNvGrpSpPr/>
          <p:nvPr/>
        </p:nvGrpSpPr>
        <p:grpSpPr>
          <a:xfrm>
            <a:off x="3423874" y="4588453"/>
            <a:ext cx="5978480" cy="1826241"/>
            <a:chOff x="0" y="0"/>
            <a:chExt cx="8502726" cy="2597318"/>
          </a:xfrm>
        </p:grpSpPr>
        <p:pic>
          <p:nvPicPr>
            <p:cNvPr id="435" name="Picture 5" descr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09714" y="947102"/>
              <a:ext cx="2567717" cy="165021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36" name="Immagine 2" descr="Immagine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663434" y="947104"/>
              <a:ext cx="2567717" cy="165021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37" name="TextBox 5"/>
            <p:cNvSpPr txBox="1"/>
            <p:nvPr/>
          </p:nvSpPr>
          <p:spPr>
            <a:xfrm>
              <a:off x="370542" y="4440"/>
              <a:ext cx="1850799" cy="9528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noAutofit/>
            </a:bodyPr>
            <a:lstStyle/>
            <a:p>
              <a:pPr defTabSz="321457" hangingPunct="0">
                <a:defRPr sz="1800" b="1" i="0" spc="0">
                  <a:solidFill>
                    <a:srgbClr val="FFFFF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r>
                <a:rPr sz="1266" b="1" kern="0">
                  <a:solidFill>
                    <a:srgbClr val="FFFFFF"/>
                  </a:solidFill>
                  <a:latin typeface="Century Gothic"/>
                  <a:sym typeface="Century Gothic"/>
                </a:rPr>
                <a:t>DEAR </a:t>
              </a:r>
            </a:p>
            <a:p>
              <a:pPr defTabSz="321457" hangingPunct="0">
                <a:defRPr sz="1800" b="1" i="0" spc="0">
                  <a:solidFill>
                    <a:srgbClr val="FFFFF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r>
                <a:rPr sz="1266" b="1" kern="0">
                  <a:solidFill>
                    <a:srgbClr val="FFFFFF"/>
                  </a:solidFill>
                  <a:latin typeface="Century Gothic"/>
                  <a:sym typeface="Century Gothic"/>
                </a:rPr>
                <a:t>2002</a:t>
              </a:r>
            </a:p>
          </p:txBody>
        </p:sp>
        <p:sp>
          <p:nvSpPr>
            <p:cNvPr id="438" name="TextBox 6"/>
            <p:cNvSpPr txBox="1"/>
            <p:nvPr/>
          </p:nvSpPr>
          <p:spPr>
            <a:xfrm>
              <a:off x="5730430" y="0"/>
              <a:ext cx="2433724" cy="9528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noAutofit/>
            </a:bodyPr>
            <a:lstStyle>
              <a:lvl1pPr defTabSz="457200">
                <a:spcBef>
                  <a:spcPts val="0"/>
                </a:spcBef>
                <a:defRPr sz="1800" b="1" i="0" spc="0">
                  <a:solidFill>
                    <a:srgbClr val="FFFFF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defTabSz="321457" hangingPunct="0"/>
              <a:r>
                <a:rPr sz="1266" kern="0"/>
                <a:t>SIDDHARTA-2 2022</a:t>
              </a:r>
            </a:p>
          </p:txBody>
        </p:sp>
        <p:sp>
          <p:nvSpPr>
            <p:cNvPr id="439" name="TextBox 18"/>
            <p:cNvSpPr txBox="1"/>
            <p:nvPr/>
          </p:nvSpPr>
          <p:spPr>
            <a:xfrm>
              <a:off x="2979113" y="0"/>
              <a:ext cx="2374508" cy="9528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noAutofit/>
            </a:bodyPr>
            <a:lstStyle/>
            <a:p>
              <a:pPr defTabSz="321457" hangingPunct="0">
                <a:defRPr sz="1800" b="1" i="0" spc="0">
                  <a:solidFill>
                    <a:srgbClr val="FFFFF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r>
                <a:rPr sz="1266" b="1" kern="0">
                  <a:solidFill>
                    <a:srgbClr val="FFFFFF"/>
                  </a:solidFill>
                  <a:latin typeface="Century Gothic"/>
                  <a:sym typeface="Century Gothic"/>
                </a:rPr>
                <a:t>SIDDHARTA</a:t>
              </a:r>
            </a:p>
            <a:p>
              <a:pPr defTabSz="321457" hangingPunct="0">
                <a:defRPr sz="1800" b="1" i="0" spc="0">
                  <a:solidFill>
                    <a:srgbClr val="FFFFF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r>
                <a:rPr sz="1266" b="1" kern="0">
                  <a:solidFill>
                    <a:srgbClr val="FFFFFF"/>
                  </a:solidFill>
                  <a:latin typeface="Century Gothic"/>
                  <a:sym typeface="Century Gothic"/>
                </a:rPr>
                <a:t>2009</a:t>
              </a:r>
            </a:p>
          </p:txBody>
        </p:sp>
        <p:sp>
          <p:nvSpPr>
            <p:cNvPr id="440" name="Straight Arrow Connector 23"/>
            <p:cNvSpPr/>
            <p:nvPr/>
          </p:nvSpPr>
          <p:spPr>
            <a:xfrm>
              <a:off x="0" y="897616"/>
              <a:ext cx="8502727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32146" tIns="32146" rIns="32146" bIns="32146" numCol="1" anchor="t">
              <a:noAutofit/>
            </a:bodyPr>
            <a:lstStyle/>
            <a:p>
              <a:pPr defTabSz="321457" hangingPunct="0">
                <a:defRPr sz="1800" i="0" spc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endParaRPr sz="1266" kern="0">
                <a:solidFill>
                  <a:srgbClr val="000000"/>
                </a:solidFill>
                <a:latin typeface="Century Gothic"/>
                <a:sym typeface="Century Gothic"/>
              </a:endParaRPr>
            </a:p>
          </p:txBody>
        </p:sp>
      </p:grpSp>
      <p:sp>
        <p:nvSpPr>
          <p:cNvPr id="442" name="CasellaDiTesto 13"/>
          <p:cNvSpPr txBox="1"/>
          <p:nvPr/>
        </p:nvSpPr>
        <p:spPr>
          <a:xfrm>
            <a:off x="1075594" y="2927124"/>
            <a:ext cx="6307985" cy="1325556"/>
          </a:xfrm>
          <a:prstGeom prst="rect">
            <a:avLst/>
          </a:prstGeom>
          <a:ln w="19050">
            <a:solidFill>
              <a:schemeClr val="accent1">
                <a:hueOff val="-522454"/>
                <a:satOff val="1153"/>
                <a:lumOff val="13444"/>
              </a:schemeClr>
            </a:solidFill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2146" rIns="32146">
            <a:spAutoFit/>
          </a:bodyPr>
          <a:lstStyle/>
          <a:p>
            <a:pPr algn="ctr" defTabSz="321457" hangingPunct="0">
              <a:defRPr sz="2700" i="0" spc="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1898" kern="0">
                <a:solidFill>
                  <a:srgbClr val="FFFFFF"/>
                </a:solidFill>
                <a:latin typeface="Times New Roman"/>
                <a:cs typeface="Times New Roman"/>
                <a:sym typeface="Times New Roman"/>
              </a:rPr>
              <a:t>The modern era of light kaonic atom experiments</a:t>
            </a:r>
            <a:br>
              <a:rPr sz="1898" kern="0">
                <a:solidFill>
                  <a:srgbClr val="FFFFFF"/>
                </a:solidFill>
                <a:latin typeface="Times New Roman"/>
                <a:cs typeface="Times New Roman"/>
                <a:sym typeface="Times New Roman"/>
              </a:rPr>
            </a:br>
            <a:r>
              <a:rPr sz="1195" kern="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Catalina Curceanu, Carlo Guaraldo, Mihail Iliescu, Michael Cargnelli, Ryugo Hayano, Johann Marton, Johann Zmeskal, Tomoichi Ishiwatari, Masa Iwasaki, Shinji Okada, Diana Laura Sirghi, and Hideyuki Tatsuno</a:t>
            </a:r>
            <a:br>
              <a:rPr sz="1195" kern="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</a:br>
            <a:endParaRPr sz="1195" kern="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algn="ctr" defTabSz="321457" hangingPunct="0">
              <a:defRPr sz="1900" i="0" spc="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defRPr>
            </a:pPr>
            <a:r>
              <a:rPr sz="1336" kern="0">
                <a:solidFill>
                  <a:srgbClr val="FFFFFF"/>
                </a:solidFill>
                <a:latin typeface="Proxima Nova"/>
                <a:sym typeface="Proxima Nova"/>
              </a:rPr>
              <a:t>Rev. Mod. Phys. </a:t>
            </a:r>
            <a:r>
              <a:rPr sz="1336" b="1" kern="0">
                <a:solidFill>
                  <a:srgbClr val="FFFFFF"/>
                </a:solidFill>
                <a:latin typeface="Proxima Nova"/>
                <a:sym typeface="Proxima Nova"/>
              </a:rPr>
              <a:t>91</a:t>
            </a:r>
            <a:r>
              <a:rPr sz="1336" kern="0">
                <a:solidFill>
                  <a:srgbClr val="FFFFFF"/>
                </a:solidFill>
                <a:latin typeface="Proxima Nova"/>
                <a:sym typeface="Proxima Nova"/>
              </a:rPr>
              <a:t>, 025006 – Published 20 June 2019</a:t>
            </a:r>
          </a:p>
        </p:txBody>
      </p:sp>
      <p:grpSp>
        <p:nvGrpSpPr>
          <p:cNvPr id="445" name="Gruppo 22"/>
          <p:cNvGrpSpPr/>
          <p:nvPr/>
        </p:nvGrpSpPr>
        <p:grpSpPr>
          <a:xfrm>
            <a:off x="107248" y="740105"/>
            <a:ext cx="3426573" cy="2098143"/>
            <a:chOff x="0" y="0"/>
            <a:chExt cx="4873347" cy="2984025"/>
          </a:xfrm>
        </p:grpSpPr>
        <p:pic>
          <p:nvPicPr>
            <p:cNvPr id="443" name="Immagine 18" descr="Immagine 1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0"/>
              <a:ext cx="4873348" cy="29840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44" name="CasellaDiTesto 16"/>
            <p:cNvSpPr txBox="1"/>
            <p:nvPr/>
          </p:nvSpPr>
          <p:spPr>
            <a:xfrm>
              <a:off x="3679700" y="19506"/>
              <a:ext cx="1129918" cy="4642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noAutofit/>
            </a:bodyPr>
            <a:lstStyle>
              <a:lvl1pPr defTabSz="457200">
                <a:spcBef>
                  <a:spcPts val="0"/>
                </a:spcBef>
                <a:defRPr sz="1800" b="1" i="0" spc="0">
                  <a:solidFill>
                    <a:srgbClr val="FFCF00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 defTabSz="321457" hangingPunct="0"/>
              <a:r>
                <a:rPr sz="1266" kern="0"/>
                <a:t>J-PARC</a:t>
              </a:r>
            </a:p>
          </p:txBody>
        </p:sp>
      </p:grpSp>
      <p:pic>
        <p:nvPicPr>
          <p:cNvPr id="446" name="Immagine 12" descr="Immagin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33728" y="1050460"/>
            <a:ext cx="4057220" cy="2214542"/>
          </a:xfrm>
          <a:prstGeom prst="rect">
            <a:avLst/>
          </a:prstGeom>
          <a:ln w="12700">
            <a:miter lim="400000"/>
          </a:ln>
        </p:spPr>
      </p:pic>
      <p:pic>
        <p:nvPicPr>
          <p:cNvPr id="447" name="Immagine 17" descr="Immagine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39605" y="681906"/>
            <a:ext cx="4218783" cy="2214541"/>
          </a:xfrm>
          <a:prstGeom prst="rect">
            <a:avLst/>
          </a:prstGeom>
          <a:ln w="12700">
            <a:miter lim="400000"/>
          </a:ln>
        </p:spPr>
      </p:pic>
      <p:pic>
        <p:nvPicPr>
          <p:cNvPr id="448" name="Screen Shot 2023-06-26 at 4.30.37 PM.png" descr="Screen Shot 2023-06-26 at 4.30.37 PM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50692" y="5233246"/>
            <a:ext cx="1885524" cy="1197814"/>
          </a:xfrm>
          <a:prstGeom prst="rect">
            <a:avLst/>
          </a:prstGeom>
          <a:ln w="12700">
            <a:miter lim="400000"/>
          </a:ln>
        </p:spPr>
      </p:pic>
      <p:sp>
        <p:nvSpPr>
          <p:cNvPr id="449" name="A long journey"/>
          <p:cNvSpPr txBox="1"/>
          <p:nvPr/>
        </p:nvSpPr>
        <p:spPr>
          <a:xfrm>
            <a:off x="3065024" y="45325"/>
            <a:ext cx="2795958" cy="6131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5000" i="0" spc="50">
                <a:solidFill>
                  <a:srgbClr val="FFFFFF"/>
                </a:solidFill>
              </a:defRPr>
            </a:lvl1pPr>
          </a:lstStyle>
          <a:p>
            <a:pPr defTabSz="410751" hangingPunct="0">
              <a:spcBef>
                <a:spcPts val="984"/>
              </a:spcBef>
            </a:pPr>
            <a:r>
              <a:rPr sz="3516" kern="0" spc="35">
                <a:latin typeface="Iowan Old Style Roman"/>
                <a:sym typeface="Iowan Old Style Roman"/>
              </a:rPr>
              <a:t>A long journey</a:t>
            </a:r>
          </a:p>
        </p:txBody>
      </p:sp>
    </p:spTree>
  </p:cSld>
  <p:clrMapOvr>
    <a:masterClrMapping/>
  </p:clrMapOvr>
  <p:transition spd="med"/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Diana Sirghi\Desktop\LNF-Pictures_April2019\IXBQ5099.JPG">
            <a:extLst>
              <a:ext uri="{FF2B5EF4-FFF2-40B4-BE49-F238E27FC236}">
                <a16:creationId xmlns:a16="http://schemas.microsoft.com/office/drawing/2014/main" id="{FE883A49-EEC3-7A80-D37F-072C847DC4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4"/>
            <a:ext cx="9144472" cy="6858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3AA19208-09D6-0669-83D4-E690898A20A9}"/>
              </a:ext>
            </a:extLst>
          </p:cNvPr>
          <p:cNvSpPr txBox="1"/>
          <p:nvPr/>
        </p:nvSpPr>
        <p:spPr>
          <a:xfrm>
            <a:off x="2242970" y="32253"/>
            <a:ext cx="4756841" cy="1107996"/>
          </a:xfrm>
          <a:prstGeom prst="rect">
            <a:avLst/>
          </a:prstGeom>
          <a:solidFill>
            <a:schemeClr val="bg1">
              <a:alpha val="53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Than</a:t>
            </a:r>
            <a:r>
              <a:rPr kumimoji="0" lang="en-US" sz="66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K</a:t>
            </a:r>
            <a:r>
              <a:rPr kumimoji="0" lang="en-US" sz="6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You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99E7B95-99C8-1847-EF0B-C898F6E7A4F5}"/>
              </a:ext>
            </a:extLst>
          </p:cNvPr>
          <p:cNvSpPr txBox="1"/>
          <p:nvPr/>
        </p:nvSpPr>
        <p:spPr>
          <a:xfrm>
            <a:off x="602428" y="1140248"/>
            <a:ext cx="8541572" cy="1569660"/>
          </a:xfrm>
          <a:prstGeom prst="rect">
            <a:avLst/>
          </a:prstGeom>
          <a:solidFill>
            <a:schemeClr val="accent1">
              <a:alpha val="31000"/>
            </a:schemeClr>
          </a:solidFill>
        </p:spPr>
        <p:txBody>
          <a:bodyPr wrap="square">
            <a:spAutoFit/>
          </a:bodyPr>
          <a:lstStyle/>
          <a:p>
            <a:r>
              <a:rPr lang="en-GB" sz="3600" dirty="0">
                <a:solidFill>
                  <a:srgbClr val="FFFF00"/>
                </a:solidFill>
              </a:rPr>
              <a:t>Immortals are never alien to one another. </a:t>
            </a:r>
            <a:br>
              <a:rPr lang="en-GB" sz="3600" dirty="0">
                <a:solidFill>
                  <a:srgbClr val="FFFF00"/>
                </a:solidFill>
              </a:rPr>
            </a:br>
            <a:r>
              <a:rPr lang="en-GB" sz="3600" dirty="0">
                <a:solidFill>
                  <a:srgbClr val="FFFF00"/>
                </a:solidFill>
              </a:rPr>
              <a:t>― </a:t>
            </a:r>
            <a:r>
              <a:rPr lang="en-GB" sz="2400" dirty="0">
                <a:solidFill>
                  <a:srgbClr val="FFFF00"/>
                </a:solidFill>
              </a:rPr>
              <a:t>Homer, The Odyssey</a:t>
            </a:r>
          </a:p>
          <a:p>
            <a:r>
              <a:rPr lang="en-GB" sz="2400" dirty="0" err="1">
                <a:solidFill>
                  <a:srgbClr val="FFFF00"/>
                </a:solidFill>
              </a:rPr>
              <a:t>Grazie</a:t>
            </a:r>
            <a:r>
              <a:rPr lang="en-GB" sz="2400" dirty="0">
                <a:solidFill>
                  <a:srgbClr val="FFFF00"/>
                </a:solidFill>
              </a:rPr>
              <a:t> Carlo!</a:t>
            </a:r>
          </a:p>
        </p:txBody>
      </p:sp>
    </p:spTree>
    <p:extLst>
      <p:ext uri="{BB962C8B-B14F-4D97-AF65-F5344CB8AC3E}">
        <p14:creationId xmlns:p14="http://schemas.microsoft.com/office/powerpoint/2010/main" val="3705957430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93BBA9-5868-296A-DE96-F2C076F781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41F214-506B-805E-F046-EEDBAB63CA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3682692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78A674E-FCD6-06B0-F258-DBD00C5F4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72</a:t>
            </a:fld>
            <a:endParaRPr lang="en-US" dirty="0"/>
          </a:p>
        </p:txBody>
      </p:sp>
      <p:sp>
        <p:nvSpPr>
          <p:cNvPr id="5" name="object 4">
            <a:extLst>
              <a:ext uri="{FF2B5EF4-FFF2-40B4-BE49-F238E27FC236}">
                <a16:creationId xmlns:a16="http://schemas.microsoft.com/office/drawing/2014/main" id="{CCF14C62-1051-24BA-5B9C-FADB9CC9D846}"/>
              </a:ext>
            </a:extLst>
          </p:cNvPr>
          <p:cNvSpPr txBox="1"/>
          <p:nvPr/>
        </p:nvSpPr>
        <p:spPr>
          <a:xfrm>
            <a:off x="1241605" y="884119"/>
            <a:ext cx="8663164" cy="399629"/>
          </a:xfrm>
          <a:prstGeom prst="rect">
            <a:avLst/>
          </a:prstGeom>
        </p:spPr>
        <p:txBody>
          <a:bodyPr vert="horz" wrap="square" lIns="0" tIns="7144" rIns="0" bIns="0" rtlCol="0">
            <a:spAutoFit/>
          </a:bodyPr>
          <a:lstStyle/>
          <a:p>
            <a:pPr marL="7144" marR="2858" indent="-357">
              <a:spcBef>
                <a:spcPts val="56"/>
              </a:spcBef>
            </a:pPr>
            <a:r>
              <a:rPr lang="en-GB" sz="2550" b="1" spc="-3" dirty="0">
                <a:solidFill>
                  <a:srgbClr val="FF901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Kaonic deuterium data analysis – Run1</a:t>
            </a:r>
            <a:endParaRPr lang="en-GB" sz="2550" b="1" spc="-3" dirty="0">
              <a:solidFill>
                <a:srgbClr val="FF901C"/>
              </a:solidFill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67080916-A82F-9D26-4876-F885DF4C5F6A}"/>
              </a:ext>
            </a:extLst>
          </p:cNvPr>
          <p:cNvSpPr txBox="1"/>
          <p:nvPr/>
        </p:nvSpPr>
        <p:spPr>
          <a:xfrm>
            <a:off x="325325" y="1362264"/>
            <a:ext cx="827221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50" dirty="0">
                <a:solidFill>
                  <a:schemeClr val="accent2"/>
                </a:solidFill>
                <a:latin typeface="Calibri" panose="020F0502020204030204" pitchFamily="34" charset="0"/>
              </a:rPr>
              <a:t>First run</a:t>
            </a:r>
            <a:r>
              <a:rPr lang="en-GB" sz="1650" dirty="0">
                <a:solidFill>
                  <a:schemeClr val="bg1"/>
                </a:solidFill>
                <a:latin typeface="Calibri" panose="020F0502020204030204" pitchFamily="34" charset="0"/>
              </a:rPr>
              <a:t>, May – July 2023, integrated luminosity </a:t>
            </a:r>
            <a:r>
              <a:rPr lang="en-GB" sz="1650" dirty="0">
                <a:solidFill>
                  <a:schemeClr val="accent2"/>
                </a:solidFill>
                <a:latin typeface="Calibri" panose="020F0502020204030204" pitchFamily="34" charset="0"/>
              </a:rPr>
              <a:t>200 pb</a:t>
            </a:r>
            <a:r>
              <a:rPr lang="en-GB" sz="1650" baseline="30000" dirty="0">
                <a:solidFill>
                  <a:schemeClr val="accent2"/>
                </a:solidFill>
                <a:latin typeface="Calibri" panose="020F0502020204030204" pitchFamily="34" charset="0"/>
              </a:rPr>
              <a:t>-1 </a:t>
            </a:r>
            <a:r>
              <a:rPr lang="en-GB" sz="1650" dirty="0">
                <a:solidFill>
                  <a:schemeClr val="bg1"/>
                </a:solidFill>
                <a:latin typeface="Calibri" panose="020F0502020204030204" pitchFamily="34" charset="0"/>
              </a:rPr>
              <a:t>(with injections)</a:t>
            </a:r>
          </a:p>
          <a:p>
            <a:pPr marL="257175" indent="-257175">
              <a:buFont typeface="Wingdings" pitchFamily="2" charset="2"/>
              <a:buChar char="ü"/>
            </a:pPr>
            <a:r>
              <a:rPr lang="en-GB" sz="1650" dirty="0">
                <a:solidFill>
                  <a:schemeClr val="bg1"/>
                </a:solidFill>
              </a:rPr>
              <a:t>Refined data calibration completed</a:t>
            </a:r>
          </a:p>
        </p:txBody>
      </p:sp>
      <p:pic>
        <p:nvPicPr>
          <p:cNvPr id="8" name="Immagine 7" descr="Immagine che contiene testo, diagramma, Diagramma, linea&#10;&#10;Descrizione generata automaticamente">
            <a:extLst>
              <a:ext uri="{FF2B5EF4-FFF2-40B4-BE49-F238E27FC236}">
                <a16:creationId xmlns:a16="http://schemas.microsoft.com/office/drawing/2014/main" id="{5A66303F-AE17-3ECC-0A8A-56A297792C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8673" y="2094163"/>
            <a:ext cx="6296892" cy="3900474"/>
          </a:xfrm>
          <a:prstGeom prst="rect">
            <a:avLst/>
          </a:prstGeom>
          <a:ln w="12700">
            <a:noFill/>
          </a:ln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D12C9A26-6DD4-5BFE-9286-09C84FF0A23E}"/>
              </a:ext>
            </a:extLst>
          </p:cNvPr>
          <p:cNvSpPr txBox="1"/>
          <p:nvPr/>
        </p:nvSpPr>
        <p:spPr>
          <a:xfrm>
            <a:off x="3065463" y="2169963"/>
            <a:ext cx="167586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50" dirty="0">
                <a:solidFill>
                  <a:srgbClr val="120EFF"/>
                </a:solidFill>
              </a:rPr>
              <a:t>ROI</a:t>
            </a:r>
          </a:p>
        </p:txBody>
      </p:sp>
      <p:sp>
        <p:nvSpPr>
          <p:cNvPr id="11" name="object 12">
            <a:extLst>
              <a:ext uri="{FF2B5EF4-FFF2-40B4-BE49-F238E27FC236}">
                <a16:creationId xmlns:a16="http://schemas.microsoft.com/office/drawing/2014/main" id="{C5D5B921-0B05-3506-624E-0B501EDE4CD8}"/>
              </a:ext>
            </a:extLst>
          </p:cNvPr>
          <p:cNvSpPr txBox="1"/>
          <p:nvPr/>
        </p:nvSpPr>
        <p:spPr>
          <a:xfrm>
            <a:off x="3583247" y="3893173"/>
            <a:ext cx="2172591" cy="330019"/>
          </a:xfrm>
          <a:prstGeom prst="rect">
            <a:avLst/>
          </a:prstGeom>
        </p:spPr>
        <p:txBody>
          <a:bodyPr vert="horz" wrap="square" lIns="0" tIns="6787" rIns="0" bIns="0" rtlCol="0">
            <a:spAutoFit/>
          </a:bodyPr>
          <a:lstStyle/>
          <a:p>
            <a:pPr marL="7144" algn="ctr">
              <a:spcBef>
                <a:spcPts val="53"/>
              </a:spcBef>
            </a:pPr>
            <a:r>
              <a:rPr sz="1050" spc="-6" dirty="0">
                <a:cs typeface="Times New Roman" panose="02020603050405020304" pitchFamily="18" charset="0"/>
              </a:rPr>
              <a:t>KN</a:t>
            </a:r>
            <a:r>
              <a:rPr lang="it-IT" sz="1050" spc="-6" dirty="0">
                <a:cs typeface="Times New Roman" panose="02020603050405020304" pitchFamily="18" charset="0"/>
              </a:rPr>
              <a:t>6</a:t>
            </a:r>
            <a:r>
              <a:rPr sz="1050" spc="-6" dirty="0">
                <a:cs typeface="Times New Roman" panose="02020603050405020304" pitchFamily="18" charset="0"/>
              </a:rPr>
              <a:t>-&gt;</a:t>
            </a:r>
            <a:r>
              <a:rPr lang="it-IT" sz="1050" spc="-6" dirty="0">
                <a:cs typeface="Times New Roman" panose="02020603050405020304" pitchFamily="18" charset="0"/>
              </a:rPr>
              <a:t>5  </a:t>
            </a:r>
            <a:br>
              <a:rPr lang="it-IT" sz="1050" spc="-6" dirty="0">
                <a:cs typeface="Times New Roman" panose="02020603050405020304" pitchFamily="18" charset="0"/>
              </a:rPr>
            </a:br>
            <a:r>
              <a:rPr lang="it-IT" sz="1050" spc="-6" dirty="0">
                <a:cs typeface="Times New Roman" panose="02020603050405020304" pitchFamily="18" charset="0"/>
              </a:rPr>
              <a:t>7595 eV</a:t>
            </a:r>
            <a:endParaRPr sz="1050" dirty="0">
              <a:cs typeface="Times New Roman" panose="02020603050405020304" pitchFamily="18" charset="0"/>
            </a:endParaRP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B575E5A3-AFA8-1EB8-923D-9DA87BDED034}"/>
              </a:ext>
            </a:extLst>
          </p:cNvPr>
          <p:cNvSpPr/>
          <p:nvPr/>
        </p:nvSpPr>
        <p:spPr>
          <a:xfrm>
            <a:off x="4656923" y="3623410"/>
            <a:ext cx="254483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050" spc="-42" dirty="0">
                <a:cs typeface="Times New Roman" panose="02020603050405020304" pitchFamily="18" charset="0"/>
              </a:rPr>
              <a:t>K</a:t>
            </a:r>
            <a:r>
              <a:rPr lang="it-IT" sz="1050" spc="-3" dirty="0">
                <a:cs typeface="Times New Roman" panose="02020603050405020304" pitchFamily="18" charset="0"/>
              </a:rPr>
              <a:t>C</a:t>
            </a:r>
            <a:r>
              <a:rPr lang="it-IT" sz="1050" spc="-8" dirty="0">
                <a:cs typeface="Times New Roman" panose="02020603050405020304" pitchFamily="18" charset="0"/>
              </a:rPr>
              <a:t>7</a:t>
            </a:r>
            <a:r>
              <a:rPr lang="it-IT" sz="1050" spc="-3" dirty="0">
                <a:cs typeface="Times New Roman" panose="02020603050405020304" pitchFamily="18" charset="0"/>
              </a:rPr>
              <a:t>-</a:t>
            </a:r>
            <a:r>
              <a:rPr lang="it-IT" sz="1050" spc="-6" dirty="0">
                <a:cs typeface="Times New Roman" panose="02020603050405020304" pitchFamily="18" charset="0"/>
              </a:rPr>
              <a:t>&gt;5 </a:t>
            </a:r>
            <a:br>
              <a:rPr lang="it-IT" sz="1050" spc="-6" dirty="0">
                <a:cs typeface="Times New Roman" panose="02020603050405020304" pitchFamily="18" charset="0"/>
              </a:rPr>
            </a:br>
            <a:r>
              <a:rPr lang="it-IT" sz="1050" spc="-6" dirty="0">
                <a:cs typeface="Times New Roman" panose="02020603050405020304" pitchFamily="18" charset="0"/>
              </a:rPr>
              <a:t>8886 eV</a:t>
            </a:r>
            <a:endParaRPr lang="en-GB" sz="1050" dirty="0"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object 7">
                <a:extLst>
                  <a:ext uri="{FF2B5EF4-FFF2-40B4-BE49-F238E27FC236}">
                    <a16:creationId xmlns:a16="http://schemas.microsoft.com/office/drawing/2014/main" id="{C1F0BC49-E33D-AF61-646A-66D25E1ABD45}"/>
                  </a:ext>
                </a:extLst>
              </p:cNvPr>
              <p:cNvSpPr txBox="1"/>
              <p:nvPr/>
            </p:nvSpPr>
            <p:spPr>
              <a:xfrm>
                <a:off x="4308296" y="4109512"/>
                <a:ext cx="1660575" cy="330019"/>
              </a:xfrm>
              <a:prstGeom prst="rect">
                <a:avLst/>
              </a:prstGeom>
            </p:spPr>
            <p:txBody>
              <a:bodyPr vert="horz" wrap="square" lIns="0" tIns="6787" rIns="0" bIns="0" rtlCol="0">
                <a:spAutoFit/>
              </a:bodyPr>
              <a:lstStyle/>
              <a:p>
                <a:pPr marL="7144" algn="ctr">
                  <a:spcBef>
                    <a:spcPts val="53"/>
                  </a:spcBef>
                </a:pPr>
                <a:r>
                  <a:rPr lang="it-IT" sz="1050" spc="-3" dirty="0">
                    <a:cs typeface="Times New Roman" panose="02020603050405020304" pitchFamily="18" charset="0"/>
                  </a:rPr>
                  <a:t>Cu </a:t>
                </a:r>
                <a:r>
                  <a:rPr sz="1050" spc="-17" dirty="0">
                    <a:cs typeface="Times New Roman" panose="02020603050405020304" pitchFamily="18" charset="0"/>
                  </a:rPr>
                  <a:t>K</a:t>
                </a:r>
                <a14:m>
                  <m:oMath xmlns:m="http://schemas.openxmlformats.org/officeDocument/2006/math">
                    <m:r>
                      <a:rPr lang="it-IT" sz="1050" i="1" spc="-17" baseline="-25000">
                        <a:latin typeface="Cambria Math" panose="02040503050406030204" pitchFamily="18" charset="0"/>
                        <a:cs typeface="Calibri"/>
                      </a:rPr>
                      <m:t>𝛼</m:t>
                    </m:r>
                  </m:oMath>
                </a14:m>
                <a:br>
                  <a:rPr lang="it-IT" sz="1050" spc="-17" dirty="0">
                    <a:cs typeface="Times New Roman" panose="02020603050405020304" pitchFamily="18" charset="0"/>
                  </a:rPr>
                </a:br>
                <a:r>
                  <a:rPr lang="it-IT" sz="1050" spc="-17" dirty="0">
                    <a:cs typeface="Times New Roman" panose="02020603050405020304" pitchFamily="18" charset="0"/>
                  </a:rPr>
                  <a:t>8041 eV</a:t>
                </a:r>
                <a:endParaRPr sz="1050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" name="object 7">
                <a:extLst>
                  <a:ext uri="{FF2B5EF4-FFF2-40B4-BE49-F238E27FC236}">
                    <a16:creationId xmlns:a16="http://schemas.microsoft.com/office/drawing/2014/main" id="{C1F0BC49-E33D-AF61-646A-66D25E1ABD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8296" y="4109512"/>
                <a:ext cx="1660575" cy="330019"/>
              </a:xfrm>
              <a:prstGeom prst="rect">
                <a:avLst/>
              </a:prstGeom>
              <a:blipFill>
                <a:blip r:embed="rId3"/>
                <a:stretch>
                  <a:fillRect t="-11111" b="-259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object 14">
            <a:extLst>
              <a:ext uri="{FF2B5EF4-FFF2-40B4-BE49-F238E27FC236}">
                <a16:creationId xmlns:a16="http://schemas.microsoft.com/office/drawing/2014/main" id="{4F5FFB07-FA37-2F3C-43DE-18ED66852F69}"/>
              </a:ext>
            </a:extLst>
          </p:cNvPr>
          <p:cNvSpPr txBox="1"/>
          <p:nvPr/>
        </p:nvSpPr>
        <p:spPr>
          <a:xfrm>
            <a:off x="6402714" y="2186680"/>
            <a:ext cx="1798283" cy="330019"/>
          </a:xfrm>
          <a:prstGeom prst="rect">
            <a:avLst/>
          </a:prstGeom>
        </p:spPr>
        <p:txBody>
          <a:bodyPr vert="horz" wrap="square" lIns="0" tIns="6787" rIns="0" bIns="0" rtlCol="0">
            <a:spAutoFit/>
          </a:bodyPr>
          <a:lstStyle/>
          <a:p>
            <a:pPr marL="7144" marR="2858" algn="ctr">
              <a:spcBef>
                <a:spcPts val="53"/>
              </a:spcBef>
            </a:pPr>
            <a:r>
              <a:rPr sz="1050" spc="-11" dirty="0">
                <a:cs typeface="Times New Roman" panose="02020603050405020304" pitchFamily="18" charset="0"/>
              </a:rPr>
              <a:t>KC5-&gt;4</a:t>
            </a:r>
            <a:br>
              <a:rPr lang="it-IT" sz="1050" spc="-11" dirty="0">
                <a:cs typeface="Times New Roman" panose="02020603050405020304" pitchFamily="18" charset="0"/>
              </a:rPr>
            </a:br>
            <a:r>
              <a:rPr lang="it-IT" sz="1050" spc="-11" dirty="0">
                <a:cs typeface="Times New Roman" panose="02020603050405020304" pitchFamily="18" charset="0"/>
              </a:rPr>
              <a:t>10216 eV</a:t>
            </a:r>
            <a:endParaRPr sz="1050" dirty="0">
              <a:cs typeface="Times New Roman" panose="02020603050405020304" pitchFamily="18" charset="0"/>
            </a:endParaRPr>
          </a:p>
        </p:txBody>
      </p:sp>
      <p:sp>
        <p:nvSpPr>
          <p:cNvPr id="15" name="object 14">
            <a:extLst>
              <a:ext uri="{FF2B5EF4-FFF2-40B4-BE49-F238E27FC236}">
                <a16:creationId xmlns:a16="http://schemas.microsoft.com/office/drawing/2014/main" id="{A7DCA445-1731-3F8B-11DA-D5429AC5E5E5}"/>
              </a:ext>
            </a:extLst>
          </p:cNvPr>
          <p:cNvSpPr txBox="1"/>
          <p:nvPr/>
        </p:nvSpPr>
        <p:spPr>
          <a:xfrm>
            <a:off x="1842145" y="2251002"/>
            <a:ext cx="1798283" cy="330019"/>
          </a:xfrm>
          <a:prstGeom prst="rect">
            <a:avLst/>
          </a:prstGeom>
        </p:spPr>
        <p:txBody>
          <a:bodyPr vert="horz" wrap="square" lIns="0" tIns="6787" rIns="0" bIns="0" rtlCol="0">
            <a:spAutoFit/>
          </a:bodyPr>
          <a:lstStyle/>
          <a:p>
            <a:pPr marL="7144" marR="2858" algn="ctr">
              <a:spcBef>
                <a:spcPts val="53"/>
              </a:spcBef>
            </a:pPr>
            <a:r>
              <a:rPr sz="1050" spc="-11" dirty="0">
                <a:cs typeface="Times New Roman" panose="02020603050405020304" pitchFamily="18" charset="0"/>
              </a:rPr>
              <a:t>KC</a:t>
            </a:r>
            <a:r>
              <a:rPr lang="it-IT" sz="1050" spc="-11" dirty="0">
                <a:cs typeface="Times New Roman" panose="02020603050405020304" pitchFamily="18" charset="0"/>
              </a:rPr>
              <a:t>6</a:t>
            </a:r>
            <a:r>
              <a:rPr sz="1050" spc="-11" dirty="0">
                <a:cs typeface="Times New Roman" panose="02020603050405020304" pitchFamily="18" charset="0"/>
              </a:rPr>
              <a:t>-&gt;</a:t>
            </a:r>
            <a:r>
              <a:rPr lang="it-IT" sz="1050" spc="-11" dirty="0">
                <a:cs typeface="Times New Roman" panose="02020603050405020304" pitchFamily="18" charset="0"/>
              </a:rPr>
              <a:t>5</a:t>
            </a:r>
            <a:br>
              <a:rPr lang="it-IT" sz="1050" spc="-11" dirty="0">
                <a:cs typeface="Times New Roman" panose="02020603050405020304" pitchFamily="18" charset="0"/>
              </a:rPr>
            </a:br>
            <a:r>
              <a:rPr lang="it-IT" sz="1050" spc="-11" dirty="0">
                <a:cs typeface="Times New Roman" panose="02020603050405020304" pitchFamily="18" charset="0"/>
              </a:rPr>
              <a:t>5545 eV</a:t>
            </a:r>
            <a:endParaRPr sz="1050" dirty="0">
              <a:cs typeface="Times New Roman" panose="02020603050405020304" pitchFamily="18" charset="0"/>
            </a:endParaRPr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23A8147E-7BEC-D234-F75D-DE029A263907}"/>
              </a:ext>
            </a:extLst>
          </p:cNvPr>
          <p:cNvSpPr/>
          <p:nvPr/>
        </p:nvSpPr>
        <p:spPr>
          <a:xfrm>
            <a:off x="2012078" y="3728109"/>
            <a:ext cx="1534712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050" spc="-42" dirty="0">
                <a:cs typeface="Times New Roman" panose="02020603050405020304" pitchFamily="18" charset="0"/>
              </a:rPr>
              <a:t>K</a:t>
            </a:r>
            <a:r>
              <a:rPr lang="it-IT" sz="1050" spc="-3" dirty="0">
                <a:cs typeface="Times New Roman" panose="02020603050405020304" pitchFamily="18" charset="0"/>
              </a:rPr>
              <a:t>O</a:t>
            </a:r>
            <a:r>
              <a:rPr lang="it-IT" sz="1050" spc="-8" dirty="0">
                <a:cs typeface="Times New Roman" panose="02020603050405020304" pitchFamily="18" charset="0"/>
              </a:rPr>
              <a:t>7</a:t>
            </a:r>
            <a:r>
              <a:rPr lang="it-IT" sz="1050" spc="-3" dirty="0">
                <a:cs typeface="Times New Roman" panose="02020603050405020304" pitchFamily="18" charset="0"/>
              </a:rPr>
              <a:t>-</a:t>
            </a:r>
            <a:r>
              <a:rPr lang="it-IT" sz="1050" spc="-6" dirty="0">
                <a:cs typeface="Times New Roman" panose="02020603050405020304" pitchFamily="18" charset="0"/>
              </a:rPr>
              <a:t>&gt;6 </a:t>
            </a:r>
            <a:br>
              <a:rPr lang="it-IT" sz="1050" spc="-6" dirty="0">
                <a:cs typeface="Times New Roman" panose="02020603050405020304" pitchFamily="18" charset="0"/>
              </a:rPr>
            </a:br>
            <a:r>
              <a:rPr lang="it-IT" sz="1050" spc="-6" dirty="0">
                <a:cs typeface="Times New Roman" panose="02020603050405020304" pitchFamily="18" charset="0"/>
              </a:rPr>
              <a:t> 6007 eV</a:t>
            </a:r>
            <a:endParaRPr lang="en-GB" sz="1050" dirty="0"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ttangolo 16">
                <a:extLst>
                  <a:ext uri="{FF2B5EF4-FFF2-40B4-BE49-F238E27FC236}">
                    <a16:creationId xmlns:a16="http://schemas.microsoft.com/office/drawing/2014/main" id="{C317834F-38ED-E2D3-675E-6DDBC83F5A27}"/>
                  </a:ext>
                </a:extLst>
              </p:cNvPr>
              <p:cNvSpPr/>
              <p:nvPr/>
            </p:nvSpPr>
            <p:spPr>
              <a:xfrm>
                <a:off x="2439256" y="4092862"/>
                <a:ext cx="1534712" cy="4154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it-IT" sz="1050" spc="-42" dirty="0">
                    <a:cs typeface="Times New Roman" panose="02020603050405020304" pitchFamily="18" charset="0"/>
                  </a:rPr>
                  <a:t>Fe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050" i="1" spc="-42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it-IT" sz="1050" i="1" spc="-42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𝐾</m:t>
                        </m:r>
                      </m:e>
                      <m:sub>
                        <m:r>
                          <a:rPr lang="it-IT" sz="1050" i="1" spc="-42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𝛼</m:t>
                        </m:r>
                      </m:sub>
                    </m:sSub>
                  </m:oMath>
                </a14:m>
                <a:br>
                  <a:rPr lang="it-IT" sz="1050" spc="-6" dirty="0">
                    <a:cs typeface="Times New Roman" panose="02020603050405020304" pitchFamily="18" charset="0"/>
                  </a:rPr>
                </a:br>
                <a:r>
                  <a:rPr lang="it-IT" sz="1050" spc="-6" dirty="0">
                    <a:cs typeface="Times New Roman" panose="02020603050405020304" pitchFamily="18" charset="0"/>
                  </a:rPr>
                  <a:t> 6400 eV</a:t>
                </a:r>
                <a:endParaRPr lang="en-GB" sz="1050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7" name="Rettangolo 16">
                <a:extLst>
                  <a:ext uri="{FF2B5EF4-FFF2-40B4-BE49-F238E27FC236}">
                    <a16:creationId xmlns:a16="http://schemas.microsoft.com/office/drawing/2014/main" id="{C317834F-38ED-E2D3-675E-6DDBC83F5A2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9256" y="4092862"/>
                <a:ext cx="1534712" cy="415498"/>
              </a:xfrm>
              <a:prstGeom prst="rect">
                <a:avLst/>
              </a:prstGeom>
              <a:blipFill>
                <a:blip r:embed="rId4"/>
                <a:stretch>
                  <a:fillRect b="-72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ttangolo 2">
            <a:extLst>
              <a:ext uri="{FF2B5EF4-FFF2-40B4-BE49-F238E27FC236}">
                <a16:creationId xmlns:a16="http://schemas.microsoft.com/office/drawing/2014/main" id="{E3EA9362-F5B9-3811-24D6-03BA7CBEB82E}"/>
              </a:ext>
            </a:extLst>
          </p:cNvPr>
          <p:cNvSpPr/>
          <p:nvPr/>
        </p:nvSpPr>
        <p:spPr>
          <a:xfrm rot="20737513">
            <a:off x="2846886" y="2677247"/>
            <a:ext cx="3229089" cy="484748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GB" sz="2700" b="1" dirty="0">
                <a:ln w="22225">
                  <a:solidFill>
                    <a:schemeClr val="bg1">
                      <a:lumMod val="75000"/>
                    </a:schemeClr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</a:rPr>
              <a:t>VERY PRELIMINARY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3256F017-922C-4A6E-0E5C-FFAC474573DA}"/>
              </a:ext>
            </a:extLst>
          </p:cNvPr>
          <p:cNvSpPr/>
          <p:nvPr/>
        </p:nvSpPr>
        <p:spPr>
          <a:xfrm>
            <a:off x="3449772" y="2538632"/>
            <a:ext cx="972442" cy="3109539"/>
          </a:xfrm>
          <a:prstGeom prst="rect">
            <a:avLst/>
          </a:prstGeom>
          <a:solidFill>
            <a:srgbClr val="120EFF">
              <a:alpha val="16673"/>
            </a:srgbClr>
          </a:solidFill>
          <a:ln>
            <a:solidFill>
              <a:srgbClr val="120E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object 14">
            <a:extLst>
              <a:ext uri="{FF2B5EF4-FFF2-40B4-BE49-F238E27FC236}">
                <a16:creationId xmlns:a16="http://schemas.microsoft.com/office/drawing/2014/main" id="{878397B5-5BB2-059B-6443-7B5C94214E2F}"/>
              </a:ext>
            </a:extLst>
          </p:cNvPr>
          <p:cNvSpPr txBox="1"/>
          <p:nvPr/>
        </p:nvSpPr>
        <p:spPr>
          <a:xfrm>
            <a:off x="5859907" y="2570854"/>
            <a:ext cx="1798283" cy="330019"/>
          </a:xfrm>
          <a:prstGeom prst="rect">
            <a:avLst/>
          </a:prstGeom>
        </p:spPr>
        <p:txBody>
          <a:bodyPr vert="horz" wrap="square" lIns="0" tIns="6787" rIns="0" bIns="0" rtlCol="0">
            <a:spAutoFit/>
          </a:bodyPr>
          <a:lstStyle/>
          <a:p>
            <a:pPr marL="7144" marR="2858" algn="ctr">
              <a:spcBef>
                <a:spcPts val="53"/>
              </a:spcBef>
            </a:pPr>
            <a:r>
              <a:rPr sz="1050" spc="-11" dirty="0">
                <a:cs typeface="Times New Roman" panose="02020603050405020304" pitchFamily="18" charset="0"/>
              </a:rPr>
              <a:t>K</a:t>
            </a:r>
            <a:r>
              <a:rPr lang="it-IT" sz="1050" spc="-11" dirty="0">
                <a:cs typeface="Times New Roman" panose="02020603050405020304" pitchFamily="18" charset="0"/>
              </a:rPr>
              <a:t>O6</a:t>
            </a:r>
            <a:r>
              <a:rPr sz="1050" spc="-11" dirty="0">
                <a:cs typeface="Times New Roman" panose="02020603050405020304" pitchFamily="18" charset="0"/>
              </a:rPr>
              <a:t>-&gt;</a:t>
            </a:r>
            <a:r>
              <a:rPr lang="it-IT" sz="1050" spc="-11" dirty="0">
                <a:cs typeface="Times New Roman" panose="02020603050405020304" pitchFamily="18" charset="0"/>
              </a:rPr>
              <a:t>5</a:t>
            </a:r>
            <a:br>
              <a:rPr lang="it-IT" sz="1050" spc="-11" dirty="0">
                <a:cs typeface="Times New Roman" panose="02020603050405020304" pitchFamily="18" charset="0"/>
              </a:rPr>
            </a:br>
            <a:r>
              <a:rPr lang="it-IT" sz="1050" spc="-11" dirty="0">
                <a:cs typeface="Times New Roman" panose="02020603050405020304" pitchFamily="18" charset="0"/>
              </a:rPr>
              <a:t>9968 eV</a:t>
            </a:r>
            <a:endParaRPr sz="105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98104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ainting of a person climbing a rock out of a boat&#10;&#10;Description automatically generated">
            <a:extLst>
              <a:ext uri="{FF2B5EF4-FFF2-40B4-BE49-F238E27FC236}">
                <a16:creationId xmlns:a16="http://schemas.microsoft.com/office/drawing/2014/main" id="{D65BB8B3-4036-37F1-9F94-94A8BCED3E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95755" y="979815"/>
            <a:ext cx="11348257" cy="4898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736847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2">
            <a:extLst>
              <a:ext uri="{FF2B5EF4-FFF2-40B4-BE49-F238E27FC236}">
                <a16:creationId xmlns:a16="http://schemas.microsoft.com/office/drawing/2014/main" id="{4C5CD60C-C369-494C-A586-45343BE7C0C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F64E068-8BAF-4ED9-B987-17B48A591396}" type="slidenum">
              <a:rPr kumimoji="0" lang="en-GB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altLang="en-US" sz="9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6867" name="Textfeld 1">
            <a:extLst>
              <a:ext uri="{FF2B5EF4-FFF2-40B4-BE49-F238E27FC236}">
                <a16:creationId xmlns:a16="http://schemas.microsoft.com/office/drawing/2014/main" id="{BAD79B9E-25FE-D828-7330-EBD1464177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17638" y="2471738"/>
            <a:ext cx="6516687" cy="1338262"/>
          </a:xfrm>
          <a:prstGeom prst="rect">
            <a:avLst/>
          </a:prstGeom>
          <a:solidFill>
            <a:srgbClr val="2E0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700" b="1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Kaonic atoms</a:t>
            </a:r>
          </a:p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700" b="1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Kaon-nuclei interactions (scattering and nuclear interactions)</a:t>
            </a:r>
            <a:endParaRPr kumimoji="0" lang="en-GB" altLang="en-US" sz="2100" b="1" i="0" u="none" strike="noStrike" kern="1200" cap="none" spc="0" normalizeH="0" baseline="0" noProof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6868" name="Textfeld 1">
            <a:extLst>
              <a:ext uri="{FF2B5EF4-FFF2-40B4-BE49-F238E27FC236}">
                <a16:creationId xmlns:a16="http://schemas.microsoft.com/office/drawing/2014/main" id="{235E0E28-8310-C63C-6F5B-5E9FBCB116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825" y="4486275"/>
            <a:ext cx="4781550" cy="133826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700" b="1" i="0" u="none" strike="noStrike" kern="1200" cap="none" spc="0" normalizeH="0" baseline="0" noProof="0">
                <a:ln>
                  <a:noFill/>
                </a:ln>
                <a:solidFill>
                  <a:srgbClr val="2E00D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Part. and Nuclear physics</a:t>
            </a:r>
          </a:p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700" b="1" i="0" u="none" strike="noStrike" kern="1200" cap="none" spc="0" normalizeH="0" baseline="0" noProof="0">
                <a:ln>
                  <a:noFill/>
                </a:ln>
                <a:solidFill>
                  <a:srgbClr val="2E00D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QCD @ low-energy limit</a:t>
            </a:r>
          </a:p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700" b="1" i="0" u="none" strike="noStrike" kern="1200" cap="none" spc="0" normalizeH="0" baseline="0" noProof="0">
                <a:ln>
                  <a:noFill/>
                </a:ln>
                <a:solidFill>
                  <a:srgbClr val="2E00D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Chiral symmetry, Lattice</a:t>
            </a:r>
            <a:endParaRPr kumimoji="0" lang="en-GB" altLang="en-US" sz="2100" b="1" i="0" u="none" strike="noStrike" kern="1200" cap="none" spc="0" normalizeH="0" baseline="0" noProof="0">
              <a:ln>
                <a:noFill/>
              </a:ln>
              <a:solidFill>
                <a:srgbClr val="2E00D6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6869" name="Textfeld 1">
            <a:extLst>
              <a:ext uri="{FF2B5EF4-FFF2-40B4-BE49-F238E27FC236}">
                <a16:creationId xmlns:a16="http://schemas.microsoft.com/office/drawing/2014/main" id="{E9B1DAA5-D123-0073-A3CD-41866377B6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87988" y="4529138"/>
            <a:ext cx="3532187" cy="92392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700" b="1" i="0" u="none" strike="noStrike" kern="1200" cap="none" spc="0" normalizeH="0" baseline="0" noProof="0">
                <a:ln>
                  <a:noFill/>
                </a:ln>
                <a:solidFill>
                  <a:srgbClr val="2E00D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Astrophysics</a:t>
            </a:r>
          </a:p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700" b="1" i="0" u="none" strike="noStrike" kern="1200" cap="none" spc="0" normalizeH="0" baseline="0" noProof="0">
                <a:ln>
                  <a:noFill/>
                </a:ln>
                <a:solidFill>
                  <a:srgbClr val="2E00D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EOS Neutron Stars</a:t>
            </a:r>
            <a:endParaRPr kumimoji="0" lang="en-GB" altLang="en-US" sz="2100" b="1" i="0" u="none" strike="noStrike" kern="1200" cap="none" spc="0" normalizeH="0" baseline="0" noProof="0">
              <a:ln>
                <a:noFill/>
              </a:ln>
              <a:solidFill>
                <a:srgbClr val="2E00D6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6870" name="Textfeld 1">
            <a:extLst>
              <a:ext uri="{FF2B5EF4-FFF2-40B4-BE49-F238E27FC236}">
                <a16:creationId xmlns:a16="http://schemas.microsoft.com/office/drawing/2014/main" id="{60992E65-2DA4-DD02-6451-B2EFE90DB0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313" y="1274763"/>
            <a:ext cx="3390900" cy="5080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700" b="1" i="0" u="none" strike="noStrike" kern="1200" cap="none" spc="0" normalizeH="0" baseline="0" noProof="0">
                <a:ln>
                  <a:noFill/>
                </a:ln>
                <a:solidFill>
                  <a:srgbClr val="2E00D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Dark Matter studies</a:t>
            </a:r>
            <a:endParaRPr kumimoji="0" lang="en-GB" altLang="en-US" sz="2100" b="1" i="0" u="none" strike="noStrike" kern="1200" cap="none" spc="0" normalizeH="0" baseline="0" noProof="0">
              <a:ln>
                <a:noFill/>
              </a:ln>
              <a:solidFill>
                <a:srgbClr val="2E00D6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6871" name="Textfeld 1">
            <a:extLst>
              <a:ext uri="{FF2B5EF4-FFF2-40B4-BE49-F238E27FC236}">
                <a16:creationId xmlns:a16="http://schemas.microsoft.com/office/drawing/2014/main" id="{DA553E32-208B-47BD-C840-D8C8F60164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6213" y="1019175"/>
            <a:ext cx="3887787" cy="92392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700" b="1" i="0" u="none" strike="noStrike" kern="1200" cap="none" spc="0" normalizeH="0" baseline="0" noProof="0">
                <a:ln>
                  <a:noFill/>
                </a:ln>
                <a:solidFill>
                  <a:srgbClr val="2E00D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Fundamental physics</a:t>
            </a:r>
          </a:p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700" b="1" i="0" u="none" strike="noStrike" kern="1200" cap="none" spc="0" normalizeH="0" baseline="0" noProof="0">
                <a:ln>
                  <a:noFill/>
                </a:ln>
                <a:solidFill>
                  <a:srgbClr val="2E00D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New Physics</a:t>
            </a:r>
            <a:endParaRPr kumimoji="0" lang="en-GB" altLang="en-US" sz="2100" b="1" i="0" u="none" strike="noStrike" kern="1200" cap="none" spc="0" normalizeH="0" baseline="0" noProof="0">
              <a:ln>
                <a:noFill/>
              </a:ln>
              <a:solidFill>
                <a:srgbClr val="2E00D6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7C6F5824-03C9-DD00-4EE7-2E90906DEFA2}"/>
              </a:ext>
            </a:extLst>
          </p:cNvPr>
          <p:cNvSpPr/>
          <p:nvPr/>
        </p:nvSpPr>
        <p:spPr>
          <a:xfrm rot="2320338" flipH="1">
            <a:off x="2651125" y="2016125"/>
            <a:ext cx="1150938" cy="1825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B7B1E8E6-AF06-0579-C526-D5AD6B61C503}"/>
              </a:ext>
            </a:extLst>
          </p:cNvPr>
          <p:cNvSpPr/>
          <p:nvPr/>
        </p:nvSpPr>
        <p:spPr>
          <a:xfrm rot="7462096" flipH="1">
            <a:off x="5287169" y="2093119"/>
            <a:ext cx="619125" cy="1476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19A7E6CD-8D04-D785-3FC0-4BC9C15CCFB8}"/>
              </a:ext>
            </a:extLst>
          </p:cNvPr>
          <p:cNvSpPr/>
          <p:nvPr/>
        </p:nvSpPr>
        <p:spPr>
          <a:xfrm rot="18370014" flipH="1">
            <a:off x="3273425" y="4013200"/>
            <a:ext cx="915988" cy="1476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Arrow: Right 25">
            <a:extLst>
              <a:ext uri="{FF2B5EF4-FFF2-40B4-BE49-F238E27FC236}">
                <a16:creationId xmlns:a16="http://schemas.microsoft.com/office/drawing/2014/main" id="{7B1FFCA8-DB6D-86B5-D027-19C09B54ADDA}"/>
              </a:ext>
            </a:extLst>
          </p:cNvPr>
          <p:cNvSpPr/>
          <p:nvPr/>
        </p:nvSpPr>
        <p:spPr>
          <a:xfrm rot="13193445" flipH="1">
            <a:off x="5267325" y="4040188"/>
            <a:ext cx="1150938" cy="1825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F9DA06F-C18F-4F0E-F103-A14C2C2A8E4A}"/>
              </a:ext>
            </a:extLst>
          </p:cNvPr>
          <p:cNvSpPr txBox="1"/>
          <p:nvPr/>
        </p:nvSpPr>
        <p:spPr>
          <a:xfrm>
            <a:off x="223838" y="831850"/>
            <a:ext cx="4581525" cy="30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 self-gravitating strange dark matter halos around galaxies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260F3A4-4957-AA97-9247-D9E7E0050BB8}"/>
              </a:ext>
            </a:extLst>
          </p:cNvPr>
          <p:cNvSpPr txBox="1"/>
          <p:nvPr/>
        </p:nvSpPr>
        <p:spPr>
          <a:xfrm>
            <a:off x="449263" y="1041400"/>
            <a:ext cx="4581525" cy="30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35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Phys.Rev.D</a:t>
            </a:r>
            <a:r>
              <a:rPr kumimoji="0" lang="en-GB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102 (2020) 8, 083015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5B3BAE4-8076-128C-42C1-5015697CE936}"/>
              </a:ext>
            </a:extLst>
          </p:cNvPr>
          <p:cNvSpPr txBox="1"/>
          <p:nvPr/>
        </p:nvSpPr>
        <p:spPr>
          <a:xfrm>
            <a:off x="123825" y="3776663"/>
            <a:ext cx="4579938" cy="508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Kaonic Atoms to Investigate 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Global Symmetry Breaking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52D58E8-8C0A-CEE0-EFD5-E5D9281D5A1F}"/>
              </a:ext>
            </a:extLst>
          </p:cNvPr>
          <p:cNvSpPr txBox="1"/>
          <p:nvPr/>
        </p:nvSpPr>
        <p:spPr>
          <a:xfrm>
            <a:off x="85725" y="4208463"/>
            <a:ext cx="4613275" cy="300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Symmetry 12 (2020) 4, 547</a:t>
            </a:r>
            <a:endParaRPr kumimoji="0" lang="en-GB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FAD20BA-AFCD-D99C-5CC9-47E0B42C170C}"/>
              </a:ext>
            </a:extLst>
          </p:cNvPr>
          <p:cNvSpPr txBox="1"/>
          <p:nvPr/>
        </p:nvSpPr>
        <p:spPr>
          <a:xfrm>
            <a:off x="5597525" y="1955800"/>
            <a:ext cx="4611688" cy="30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modern era of light kaonic atom experiments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A8B3A61-91A2-7893-463A-66227FD7A483}"/>
              </a:ext>
            </a:extLst>
          </p:cNvPr>
          <p:cNvSpPr txBox="1"/>
          <p:nvPr/>
        </p:nvSpPr>
        <p:spPr>
          <a:xfrm>
            <a:off x="6078538" y="2160588"/>
            <a:ext cx="5153025" cy="300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35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Rev.Mod.Phys</a:t>
            </a:r>
            <a:r>
              <a:rPr kumimoji="0" lang="en-GB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91 (2019) 2, 025006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FB9B564-7E42-1DDB-2098-525DDE898D4F}"/>
              </a:ext>
            </a:extLst>
          </p:cNvPr>
          <p:cNvSpPr txBox="1"/>
          <p:nvPr/>
        </p:nvSpPr>
        <p:spPr>
          <a:xfrm>
            <a:off x="6284913" y="3821113"/>
            <a:ext cx="5646737" cy="5064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Merger of compact stars in 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two-families scenario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FF0E78A-4541-6496-FEE3-25E445621BCA}"/>
              </a:ext>
            </a:extLst>
          </p:cNvPr>
          <p:cNvSpPr txBox="1"/>
          <p:nvPr/>
        </p:nvSpPr>
        <p:spPr>
          <a:xfrm>
            <a:off x="6186488" y="3813175"/>
            <a:ext cx="5999162" cy="714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</a:t>
            </a:r>
            <a:r>
              <a:rPr kumimoji="0" lang="en-GB" sz="135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Astrophys.J</a:t>
            </a:r>
            <a:r>
              <a:rPr kumimoji="0" lang="en-GB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881 (2019) 2, 122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BD18535-D3C9-4DA3-0F55-8F9C92828115}"/>
              </a:ext>
            </a:extLst>
          </p:cNvPr>
          <p:cNvSpPr txBox="1"/>
          <p:nvPr/>
        </p:nvSpPr>
        <p:spPr>
          <a:xfrm>
            <a:off x="6103938" y="5381625"/>
            <a:ext cx="6126162" cy="508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equation of state of dense matter: 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Stiff, soft, or both?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26221AE-38CE-C358-54BB-5D75B6DC5545}"/>
              </a:ext>
            </a:extLst>
          </p:cNvPr>
          <p:cNvSpPr txBox="1"/>
          <p:nvPr/>
        </p:nvSpPr>
        <p:spPr>
          <a:xfrm>
            <a:off x="6035675" y="5764213"/>
            <a:ext cx="6145213" cy="300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Astron.Nachr. 340 (2019) 1-3, 189</a:t>
            </a:r>
            <a:endParaRPr kumimoji="0" lang="en-GB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9917374"/>
      </p:ext>
    </p:extLst>
  </p:cSld>
  <p:clrMapOvr>
    <a:masterClrMapping/>
  </p:clrMapOvr>
</p:sld>
</file>

<file path=ppt/theme/theme1.xml><?xml version="1.0" encoding="utf-8"?>
<a:theme xmlns:a="http://schemas.openxmlformats.org/drawingml/2006/main" name="Tema1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a1" id="{31B4836E-259F-EC4E-B24E-3134A75C6022}" vid="{2E03E03D-6664-8049-8332-A12396321E67}"/>
    </a:ext>
  </a:extLst>
</a:theme>
</file>

<file path=ppt/theme/theme10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000" b="1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000" b="1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000" b="1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000" b="1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New_Template9">
  <a:themeElements>
    <a:clrScheme name="New_Template9">
      <a:dk1>
        <a:srgbClr val="5C5C5C"/>
      </a:dk1>
      <a:lt1>
        <a:srgbClr val="FFFFFF"/>
      </a:lt1>
      <a:dk2>
        <a:srgbClr val="5C5C5C"/>
      </a:dk2>
      <a:lt2>
        <a:srgbClr val="CBCBCB"/>
      </a:lt2>
      <a:accent1>
        <a:srgbClr val="80989C"/>
      </a:accent1>
      <a:accent2>
        <a:srgbClr val="A8AB65"/>
      </a:accent2>
      <a:accent3>
        <a:srgbClr val="CBAC69"/>
      </a:accent3>
      <a:accent4>
        <a:srgbClr val="CF7330"/>
      </a:accent4>
      <a:accent5>
        <a:srgbClr val="B44C34"/>
      </a:accent5>
      <a:accent6>
        <a:srgbClr val="8C869B"/>
      </a:accent6>
      <a:hlink>
        <a:srgbClr val="0000FF"/>
      </a:hlink>
      <a:folHlink>
        <a:srgbClr val="FF00FF"/>
      </a:folHlink>
    </a:clrScheme>
    <a:fontScheme name="New_Template9">
      <a:majorFont>
        <a:latin typeface="DIN Condensed Bold"/>
        <a:ea typeface="DIN Condensed Bold"/>
        <a:cs typeface="DIN Condensed Bold"/>
      </a:majorFont>
      <a:minorFont>
        <a:latin typeface="DIN Condensed Bold"/>
        <a:ea typeface="DIN Condensed Bold"/>
        <a:cs typeface="DIN Condensed Bold"/>
      </a:minorFont>
    </a:fontScheme>
    <a:fmtScheme name="New_Template9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hueOff val="-522454"/>
            <a:satOff val="1153"/>
            <a:lumOff val="13444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DIN Alternate Bold"/>
            <a:ea typeface="DIN Alternate Bold"/>
            <a:cs typeface="DIN Alternate Bold"/>
            <a:sym typeface="DIN Alternate 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747676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1400"/>
          </a:spcBef>
          <a:spcAft>
            <a:spcPts val="0"/>
          </a:spcAft>
          <a:buClrTx/>
          <a:buSzTx/>
          <a:buFontTx/>
          <a:buNone/>
          <a:tabLst/>
          <a:defRPr kumimoji="0" sz="2800" b="0" i="1" u="none" strike="noStrike" cap="none" spc="28" normalizeH="0" baseline="0">
            <a:ln>
              <a:noFill/>
            </a:ln>
            <a:solidFill>
              <a:srgbClr val="5C5C5C"/>
            </a:solidFill>
            <a:effectLst/>
            <a:uFillTx/>
            <a:latin typeface="Iowan Old Style Roman"/>
            <a:ea typeface="Iowan Old Style Roman"/>
            <a:cs typeface="Iowan Old Style Roman"/>
            <a:sym typeface="Iowan Old Style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7.xml><?xml version="1.0" encoding="utf-8"?>
<a:theme xmlns:a="http://schemas.openxmlformats.org/drawingml/2006/main" name="Scia di vapore">
  <a:themeElements>
    <a:clrScheme name="Giallo arancion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Scia di vapore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cia di vapore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ppt/theme/theme8.xml><?xml version="1.0" encoding="utf-8"?>
<a:theme xmlns:a="http://schemas.openxmlformats.org/drawingml/2006/main" name="Dividendi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65359"/>
      </a:accent1>
      <a:accent2>
        <a:srgbClr val="ED8428"/>
      </a:accent2>
      <a:accent3>
        <a:srgbClr val="E6C46D"/>
      </a:accent3>
      <a:accent4>
        <a:srgbClr val="969FA7"/>
      </a:accent4>
      <a:accent5>
        <a:srgbClr val="A9C37C"/>
      </a:accent5>
      <a:accent6>
        <a:srgbClr val="5A8071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5D8C9649-FBE1-4B5B-8258-8A170F9843AD}"/>
    </a:ext>
  </a:extLst>
</a:theme>
</file>

<file path=ppt/theme/theme9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Tema1</Template>
  <TotalTime>1333</TotalTime>
  <Words>4028</Words>
  <Application>Microsoft Office PowerPoint</Application>
  <PresentationFormat>On-screen Show (4:3)</PresentationFormat>
  <Paragraphs>701</Paragraphs>
  <Slides>72</Slides>
  <Notes>17</Notes>
  <HiddenSlides>0</HiddenSlides>
  <MMClips>1</MMClips>
  <ScaleCrop>false</ScaleCrop>
  <HeadingPairs>
    <vt:vector size="8" baseType="variant">
      <vt:variant>
        <vt:lpstr>Fonts Used</vt:lpstr>
      </vt:variant>
      <vt:variant>
        <vt:i4>24</vt:i4>
      </vt:variant>
      <vt:variant>
        <vt:lpstr>Theme</vt:lpstr>
      </vt:variant>
      <vt:variant>
        <vt:i4>9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72</vt:i4>
      </vt:variant>
    </vt:vector>
  </HeadingPairs>
  <TitlesOfParts>
    <vt:vector size="106" baseType="lpstr">
      <vt:lpstr>Yu Gothic UI Semibold</vt:lpstr>
      <vt:lpstr>-apple-system</vt:lpstr>
      <vt:lpstr>Aptos</vt:lpstr>
      <vt:lpstr>Aptos Display</vt:lpstr>
      <vt:lpstr>Arial</vt:lpstr>
      <vt:lpstr>Calibri</vt:lpstr>
      <vt:lpstr>Calibri Light</vt:lpstr>
      <vt:lpstr>Cambria Math</vt:lpstr>
      <vt:lpstr>Century Gothic</vt:lpstr>
      <vt:lpstr>CMBX7</vt:lpstr>
      <vt:lpstr>CMSS10</vt:lpstr>
      <vt:lpstr>DIN Alternate Bold</vt:lpstr>
      <vt:lpstr>DIN Condensed Bold</vt:lpstr>
      <vt:lpstr>Gill Sans MT</vt:lpstr>
      <vt:lpstr>Helvetica Neue</vt:lpstr>
      <vt:lpstr>Iowan Old Style Roman</vt:lpstr>
      <vt:lpstr>Lato</vt:lpstr>
      <vt:lpstr>Proxima Nova</vt:lpstr>
      <vt:lpstr>Symbol</vt:lpstr>
      <vt:lpstr>Times New Roman</vt:lpstr>
      <vt:lpstr>Wingdings</vt:lpstr>
      <vt:lpstr>Wingdings 2</vt:lpstr>
      <vt:lpstr>Zapf Dingbats</vt:lpstr>
      <vt:lpstr>ヒラギノ角ゴ Pro W6</vt:lpstr>
      <vt:lpstr>Tema1</vt:lpstr>
      <vt:lpstr>3_Office Theme</vt:lpstr>
      <vt:lpstr>Default Design</vt:lpstr>
      <vt:lpstr>1_Default Design</vt:lpstr>
      <vt:lpstr>1_Office Theme</vt:lpstr>
      <vt:lpstr>New_Template9</vt:lpstr>
      <vt:lpstr>Scia di vapore</vt:lpstr>
      <vt:lpstr>Dividendi</vt:lpstr>
      <vt:lpstr>Tema di Office</vt:lpstr>
      <vt:lpstr>Image Document</vt:lpstr>
      <vt:lpstr>PowerPoint Presentation</vt:lpstr>
      <vt:lpstr>We dedicated our results to our dear colleague and friend Prof Carlo Guaraldo you’ll be very much missed!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DAΦNE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K-4He low density run: 0.75% liquid helium density -&gt; yields at lowest measured density</vt:lpstr>
      <vt:lpstr>PowerPoint Presentation</vt:lpstr>
      <vt:lpstr>PowerPoint Presentation</vt:lpstr>
      <vt:lpstr>kaonic Neon</vt:lpstr>
      <vt:lpstr>First measurement of kaonic neon X-ray transitions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measurement for the first EXKALIBUR module were selected based on two criteria:  Feasibility with minimal modifications/addings of the already existent SIDDHARTA-2 setup and within a reduced timescale   Impact: i.e. the maximal scientific outcome:  Kaonic Neon -&gt; kaon mass Light kaonic atoms (KLi; Be; B) In parallel intermediate mass kaonic atoms</vt:lpstr>
      <vt:lpstr>Kaonic neon for the charged kaon mass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Light Mass (low-Z) Kaonic Atoms</vt:lpstr>
      <vt:lpstr>Solid targets replacing the gaseous one and possible use of 1/2  buses of 1 mm SDDs (&gt;20 keV)</vt:lpstr>
      <vt:lpstr>As a bonus: intermediate-mass kaonic atoms measurements with CdZnTe setups (same beam)</vt:lpstr>
      <vt:lpstr>AMADEUS scientific case (with KLOE data)</vt:lpstr>
      <vt:lpstr>PowerPoint Presentation</vt:lpstr>
      <vt:lpstr>AMADEUS</vt:lpstr>
      <vt:lpstr>K- absorptions at-rest and in-flight </vt:lpstr>
      <vt:lpstr>Highlights of AMADEUS results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francesco sgaramella</dc:creator>
  <cp:lastModifiedBy>Catalina Oana Curceanu</cp:lastModifiedBy>
  <cp:revision>113</cp:revision>
  <dcterms:created xsi:type="dcterms:W3CDTF">2022-05-01T15:47:21Z</dcterms:created>
  <dcterms:modified xsi:type="dcterms:W3CDTF">2024-06-29T07:52:26Z</dcterms:modified>
</cp:coreProperties>
</file>