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66"/>
    <a:srgbClr val="7BC333"/>
    <a:srgbClr val="FFCC00"/>
    <a:srgbClr val="88CE42"/>
    <a:srgbClr val="FF3300"/>
    <a:srgbClr val="00FF00"/>
    <a:srgbClr val="B88C00"/>
    <a:srgbClr val="80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43" autoAdjust="0"/>
    <p:restoredTop sz="94660"/>
  </p:normalViewPr>
  <p:slideViewPr>
    <p:cSldViewPr>
      <p:cViewPr varScale="1">
        <p:scale>
          <a:sx n="81" d="100"/>
          <a:sy n="81" d="100"/>
        </p:scale>
        <p:origin x="254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4D58C-E08C-450E-A6EA-39745809AA2F}" type="datetimeFigureOut">
              <a:rPr lang="en-US" smtClean="0"/>
              <a:pPr/>
              <a:t>10/9/2022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F0E3D-509D-479E-A0BD-EA4C287176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84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65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09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78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940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BD98B-94A6-4E4B-8E4F-ECAB81ED6F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86214-EF36-4B17-99AC-1B4AD4EE49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34ED30-6B1B-4DB5-AFEE-261D5BB4A8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88BF06-FEF1-4633-B7C0-B741B929DA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9798ADC-519B-46C4-8D0C-6B688099F0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FEECF-C883-4FE2-8520-8195F9E0B4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6C0AA-0951-4348-B3B7-89726DF6B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96C74-3265-443A-9806-8285C09CF4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2496B-7DE7-4DB3-99C1-4F0F5F7A8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A2844-A0CB-4C0F-88F8-8CA03E3D74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5A0DE-764D-4BCF-8121-D124D9DE3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34BDB7-66BF-4B83-AC0A-54A42F743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E0CEB-E3DD-40AC-BEA7-D3E7D0777B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8F68F6D-F2F7-4DF3-97A4-AA1CC979C2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../../../../../Program%20Files/TurningPoint/2003/Questions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7.jpg"/><Relationship Id="rId10" Type="http://schemas.openxmlformats.org/officeDocument/2006/relationships/image" Target="../media/image11.jpeg"/><Relationship Id="rId4" Type="http://schemas.openxmlformats.org/officeDocument/2006/relationships/image" Target="../media/image6.jp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13" Type="http://schemas.openxmlformats.org/officeDocument/2006/relationships/image" Target="../media/image22.jpeg"/><Relationship Id="rId3" Type="http://schemas.openxmlformats.org/officeDocument/2006/relationships/image" Target="../media/image12.jp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gif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366" y="19595"/>
            <a:ext cx="6705601" cy="1809206"/>
          </a:xfrm>
        </p:spPr>
        <p:txBody>
          <a:bodyPr/>
          <a:lstStyle/>
          <a:p>
            <a:r>
              <a:rPr lang="en-US" sz="3200" b="1" u="sng" dirty="0">
                <a:solidFill>
                  <a:schemeClr val="accent2"/>
                </a:solidFill>
              </a:rPr>
              <a:t>Welcome from The South African Gamma-Ray Astronomy </a:t>
            </a:r>
            <a:r>
              <a:rPr lang="en-US" sz="3200" b="1" u="sng" dirty="0" err="1">
                <a:solidFill>
                  <a:schemeClr val="accent2"/>
                </a:solidFill>
              </a:rPr>
              <a:t>Programme</a:t>
            </a:r>
            <a:r>
              <a:rPr lang="en-US" sz="3200" b="1" u="sng" dirty="0">
                <a:solidFill>
                  <a:schemeClr val="accent2"/>
                </a:solidFill>
              </a:rPr>
              <a:t> (SA-GAMMA)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32061" y="2982911"/>
            <a:ext cx="5461865" cy="2133600"/>
          </a:xfrm>
        </p:spPr>
        <p:txBody>
          <a:bodyPr/>
          <a:lstStyle/>
          <a:p>
            <a:r>
              <a:rPr lang="en-US" sz="2800" i="1" dirty="0">
                <a:solidFill>
                  <a:srgbClr val="002060"/>
                </a:solidFill>
              </a:rPr>
              <a:t>Markus </a:t>
            </a:r>
            <a:r>
              <a:rPr lang="en-US" sz="2800" i="1" dirty="0" err="1">
                <a:solidFill>
                  <a:srgbClr val="002060"/>
                </a:solidFill>
              </a:rPr>
              <a:t>B</a:t>
            </a:r>
            <a:r>
              <a:rPr lang="en-US" sz="2800" i="1" dirty="0" err="1">
                <a:solidFill>
                  <a:srgbClr val="002060"/>
                </a:solidFill>
                <a:cs typeface="Arial" charset="0"/>
              </a:rPr>
              <a:t>öttcher</a:t>
            </a:r>
            <a:endParaRPr lang="en-US" sz="2800" i="1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2800" i="1" dirty="0">
                <a:solidFill>
                  <a:srgbClr val="002060"/>
                </a:solidFill>
                <a:cs typeface="Arial" charset="0"/>
              </a:rPr>
              <a:t>North-West University</a:t>
            </a:r>
          </a:p>
          <a:p>
            <a:r>
              <a:rPr lang="en-US" sz="2800" i="1" dirty="0">
                <a:solidFill>
                  <a:srgbClr val="002060"/>
                </a:solidFill>
                <a:cs typeface="Arial" charset="0"/>
              </a:rPr>
              <a:t>Potchefstroom, South Africa</a:t>
            </a:r>
          </a:p>
          <a:p>
            <a:r>
              <a:rPr lang="en-US" sz="2800" i="1" dirty="0">
                <a:solidFill>
                  <a:srgbClr val="002060"/>
                </a:solidFill>
                <a:cs typeface="Arial" charset="0"/>
              </a:rPr>
              <a:t>Chair of SA-GAMMA</a:t>
            </a:r>
          </a:p>
        </p:txBody>
      </p:sp>
      <p:sp>
        <p:nvSpPr>
          <p:cNvPr id="2054" name="FlagCount" hidden="1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Tahoma" pitchFamily="34" charset="0"/>
              </a:rPr>
              <a:t>0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5827580"/>
            <a:ext cx="2619666" cy="8780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616" y="5705346"/>
            <a:ext cx="2602384" cy="11526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0"/>
            <a:ext cx="2362200" cy="2930659"/>
          </a:xfrm>
          <a:prstGeom prst="rect">
            <a:avLst/>
          </a:prstGeom>
        </p:spPr>
      </p:pic>
      <p:pic>
        <p:nvPicPr>
          <p:cNvPr id="4" name="Picture 3" descr="Map&#10;&#10;Description automatically generated with medium confidence">
            <a:extLst>
              <a:ext uri="{FF2B5EF4-FFF2-40B4-BE49-F238E27FC236}">
                <a16:creationId xmlns:a16="http://schemas.microsoft.com/office/drawing/2014/main" id="{B7A5681D-F922-7F78-EFB9-6EF6F48EFD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7767"/>
            <a:ext cx="3810000" cy="506023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47422"/>
            <a:ext cx="7543799" cy="792162"/>
          </a:xfrm>
        </p:spPr>
        <p:txBody>
          <a:bodyPr/>
          <a:lstStyle/>
          <a:p>
            <a:r>
              <a:rPr lang="en-US" u="sng" dirty="0">
                <a:solidFill>
                  <a:schemeClr val="accent6"/>
                </a:solidFill>
              </a:rPr>
              <a:t>SA-GAMMA Consortium</a:t>
            </a:r>
            <a:endParaRPr lang="en-ZA" u="sng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857" y="713101"/>
            <a:ext cx="7623943" cy="4734841"/>
          </a:xfrm>
        </p:spPr>
        <p:txBody>
          <a:bodyPr/>
          <a:lstStyle/>
          <a:p>
            <a:r>
              <a:rPr lang="en-US" sz="2400" dirty="0"/>
              <a:t>Coordinating research activities and funding </a:t>
            </a:r>
          </a:p>
          <a:p>
            <a:pPr marL="0" indent="0">
              <a:buNone/>
            </a:pPr>
            <a:r>
              <a:rPr lang="en-US" sz="2400" dirty="0"/>
              <a:t>    needs for gamma-ray astronomy in South Africa </a:t>
            </a:r>
          </a:p>
          <a:p>
            <a:pPr marL="0" indent="0">
              <a:buNone/>
            </a:pPr>
            <a:r>
              <a:rPr lang="en-US" sz="2400" dirty="0"/>
              <a:t>    and Namibia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2400" dirty="0"/>
              <a:t>H.E.S.S. </a:t>
            </a:r>
          </a:p>
          <a:p>
            <a:r>
              <a:rPr lang="en-US" sz="2400" dirty="0"/>
              <a:t>CTA </a:t>
            </a:r>
          </a:p>
          <a:p>
            <a:r>
              <a:rPr lang="en-US" sz="2400" dirty="0"/>
              <a:t>Fermi</a:t>
            </a:r>
          </a:p>
          <a:p>
            <a:r>
              <a:rPr lang="en-US" sz="2400" dirty="0" err="1"/>
              <a:t>IceCube</a:t>
            </a:r>
            <a:r>
              <a:rPr lang="en-US" sz="2400" dirty="0"/>
              <a:t>, KM3NeT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2400" dirty="0"/>
              <a:t>24 permanent staff scientists, </a:t>
            </a:r>
          </a:p>
          <a:p>
            <a:pPr marL="0" indent="0">
              <a:buNone/>
            </a:pPr>
            <a:r>
              <a:rPr lang="en-US" sz="2400" dirty="0"/>
              <a:t>    10 postdocs, 30 Ph.D. students, 28 M.Sc. Students </a:t>
            </a:r>
          </a:p>
          <a:p>
            <a:pPr marL="0" indent="0">
              <a:buNone/>
            </a:pPr>
            <a:r>
              <a:rPr lang="en-US" sz="2400" dirty="0"/>
              <a:t>    at 6 institutions: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599" y="1"/>
            <a:ext cx="1676401" cy="20798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676400"/>
            <a:ext cx="3023950" cy="14766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213899"/>
            <a:ext cx="4146932" cy="13462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89" y="5996970"/>
            <a:ext cx="2369046" cy="79402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266" y="5791200"/>
            <a:ext cx="2703534" cy="94623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3" y="5539384"/>
            <a:ext cx="1726223" cy="129466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428" y="2099691"/>
            <a:ext cx="1885668" cy="123446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654" y="5539385"/>
            <a:ext cx="1702581" cy="127631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194605" y="3008705"/>
            <a:ext cx="1428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66"/>
                </a:solidFill>
              </a:rPr>
              <a:t>Fermi</a:t>
            </a:r>
            <a:endParaRPr lang="en-ZA" dirty="0">
              <a:solidFill>
                <a:srgbClr val="FFFF6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81200" y="6464720"/>
            <a:ext cx="1428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66"/>
                </a:solidFill>
              </a:rPr>
              <a:t>Km3NeT</a:t>
            </a:r>
            <a:endParaRPr lang="en-ZA" dirty="0">
              <a:solidFill>
                <a:srgbClr val="FFFF6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69836" y="1732004"/>
            <a:ext cx="1428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66"/>
                </a:solidFill>
              </a:rPr>
              <a:t>H.E.S.S.</a:t>
            </a:r>
            <a:endParaRPr lang="en-ZA" dirty="0">
              <a:solidFill>
                <a:srgbClr val="FFFF6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29766" y="4221758"/>
            <a:ext cx="1428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66"/>
                </a:solidFill>
              </a:rPr>
              <a:t>CTA</a:t>
            </a:r>
            <a:endParaRPr lang="en-ZA" dirty="0">
              <a:solidFill>
                <a:srgbClr val="FFFF6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429327"/>
            <a:ext cx="1428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FF66"/>
                </a:solidFill>
              </a:rPr>
              <a:t>IceCube</a:t>
            </a:r>
            <a:endParaRPr lang="en-ZA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183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19" y="1143000"/>
            <a:ext cx="7704119" cy="55854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30956"/>
            <a:ext cx="7543799" cy="792162"/>
          </a:xfrm>
        </p:spPr>
        <p:txBody>
          <a:bodyPr/>
          <a:lstStyle/>
          <a:p>
            <a:r>
              <a:rPr lang="en-US" u="sng" dirty="0">
                <a:solidFill>
                  <a:schemeClr val="accent6"/>
                </a:solidFill>
              </a:rPr>
              <a:t>SA-GAMMA Consortium</a:t>
            </a:r>
            <a:endParaRPr lang="en-ZA" u="sng" dirty="0">
              <a:solidFill>
                <a:schemeClr val="accent6"/>
              </a:solidFill>
            </a:endParaRPr>
          </a:p>
        </p:txBody>
      </p:sp>
      <p:pic>
        <p:nvPicPr>
          <p:cNvPr id="1026" name="Picture 2" descr="http://www.sahistory.org.za/sites/default/files/styles/article_image/public/field/image/witslogo.jpg?itok=KruM9zG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394" y="3132122"/>
            <a:ext cx="1007953" cy="101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en/8/8c/University_of_Johannesburg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395" y="2029760"/>
            <a:ext cx="1007953" cy="84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1.gstatic.com/images?q=tbn:ANd9GcSEb4Lsf-g8zB_I3d2f8oebPWzPGOx0JGQo8IhPnZKO1OVj_RIUx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45" y="4426838"/>
            <a:ext cx="871156" cy="112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753" y="1962672"/>
            <a:ext cx="1138598" cy="11628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293" y="2505875"/>
            <a:ext cx="1584771" cy="5467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028" y="1"/>
            <a:ext cx="1581972" cy="1962671"/>
          </a:xfrm>
          <a:prstGeom prst="rect">
            <a:avLst/>
          </a:prstGeom>
        </p:spPr>
      </p:pic>
      <p:sp>
        <p:nvSpPr>
          <p:cNvPr id="8" name="5-Point Star 7"/>
          <p:cNvSpPr/>
          <p:nvPr/>
        </p:nvSpPr>
        <p:spPr>
          <a:xfrm>
            <a:off x="4961708" y="2913096"/>
            <a:ext cx="228600" cy="198041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Rectangle 8"/>
          <p:cNvSpPr/>
          <p:nvPr/>
        </p:nvSpPr>
        <p:spPr>
          <a:xfrm>
            <a:off x="1984526" y="5867400"/>
            <a:ext cx="2151018" cy="8878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032" name="Picture 8" descr="http://www.saao.ac.za/wp-content/uploads/SAAO-logo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349" y="5880259"/>
            <a:ext cx="2122316" cy="86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5-Point Star 15"/>
          <p:cNvSpPr/>
          <p:nvPr/>
        </p:nvSpPr>
        <p:spPr>
          <a:xfrm>
            <a:off x="4419601" y="3102507"/>
            <a:ext cx="228600" cy="198041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5-Point Star 16"/>
          <p:cNvSpPr/>
          <p:nvPr/>
        </p:nvSpPr>
        <p:spPr>
          <a:xfrm>
            <a:off x="4356464" y="4171485"/>
            <a:ext cx="228600" cy="198041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" name="5-Point Star 17"/>
          <p:cNvSpPr/>
          <p:nvPr/>
        </p:nvSpPr>
        <p:spPr>
          <a:xfrm>
            <a:off x="1639006" y="6050359"/>
            <a:ext cx="228600" cy="198041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9" name="5-Point Star 18"/>
          <p:cNvSpPr/>
          <p:nvPr/>
        </p:nvSpPr>
        <p:spPr>
          <a:xfrm>
            <a:off x="1371601" y="2011759"/>
            <a:ext cx="228600" cy="198041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TextBox 11"/>
          <p:cNvSpPr txBox="1"/>
          <p:nvPr/>
        </p:nvSpPr>
        <p:spPr>
          <a:xfrm>
            <a:off x="3656818" y="3345977"/>
            <a:ext cx="1207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Potchefstroom</a:t>
            </a:r>
            <a:endParaRPr lang="en-ZA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1" y="1905000"/>
            <a:ext cx="1207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Windhoek</a:t>
            </a:r>
            <a:endParaRPr lang="en-ZA" sz="12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2" y="3137647"/>
            <a:ext cx="1877406" cy="91804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4437" y="3193250"/>
            <a:ext cx="1164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66"/>
                </a:solidFill>
              </a:rPr>
              <a:t>H.E.S.S.</a:t>
            </a:r>
            <a:endParaRPr lang="en-ZA" dirty="0">
              <a:solidFill>
                <a:srgbClr val="FFFF66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838201" y="2374238"/>
            <a:ext cx="76200" cy="749962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5-Point Star 26"/>
          <p:cNvSpPr/>
          <p:nvPr/>
        </p:nvSpPr>
        <p:spPr>
          <a:xfrm>
            <a:off x="811307" y="2209800"/>
            <a:ext cx="228600" cy="198041"/>
          </a:xfrm>
          <a:prstGeom prst="star5">
            <a:avLst/>
          </a:prstGeom>
          <a:solidFill>
            <a:srgbClr val="00206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8" name="5-Point Star 27"/>
          <p:cNvSpPr/>
          <p:nvPr/>
        </p:nvSpPr>
        <p:spPr>
          <a:xfrm>
            <a:off x="2590801" y="4572000"/>
            <a:ext cx="228600" cy="198041"/>
          </a:xfrm>
          <a:prstGeom prst="star5">
            <a:avLst/>
          </a:prstGeom>
          <a:solidFill>
            <a:srgbClr val="00206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9" name="5-Point Star 28"/>
          <p:cNvSpPr/>
          <p:nvPr/>
        </p:nvSpPr>
        <p:spPr>
          <a:xfrm>
            <a:off x="2361528" y="5249075"/>
            <a:ext cx="228600" cy="198041"/>
          </a:xfrm>
          <a:prstGeom prst="star5">
            <a:avLst/>
          </a:prstGeom>
          <a:solidFill>
            <a:srgbClr val="00206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7" y="4148304"/>
            <a:ext cx="1809750" cy="101556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6201" y="4114800"/>
            <a:ext cx="169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FF66"/>
                </a:solidFill>
              </a:rPr>
              <a:t>MeerKAT</a:t>
            </a:r>
            <a:endParaRPr lang="en-ZA" dirty="0">
              <a:solidFill>
                <a:srgbClr val="FFFF66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865000" y="4674447"/>
            <a:ext cx="667579" cy="3595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1" y="5726469"/>
            <a:ext cx="1549272" cy="979280"/>
          </a:xfrm>
          <a:prstGeom prst="rect">
            <a:avLst/>
          </a:prstGeom>
        </p:spPr>
      </p:pic>
      <p:cxnSp>
        <p:nvCxnSpPr>
          <p:cNvPr id="35" name="Straight Arrow Connector 34"/>
          <p:cNvCxnSpPr/>
          <p:nvPr/>
        </p:nvCxnSpPr>
        <p:spPr>
          <a:xfrm flipH="1" flipV="1">
            <a:off x="2704225" y="5405552"/>
            <a:ext cx="1715376" cy="36144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405449" y="6336268"/>
            <a:ext cx="169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66"/>
                </a:solidFill>
              </a:rPr>
              <a:t>SALT</a:t>
            </a:r>
            <a:endParaRPr lang="en-ZA" dirty="0">
              <a:solidFill>
                <a:srgbClr val="FFFF66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7086600" y="2514600"/>
            <a:ext cx="1843174" cy="17871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3" name="TextBox 32"/>
          <p:cNvSpPr txBox="1"/>
          <p:nvPr/>
        </p:nvSpPr>
        <p:spPr>
          <a:xfrm>
            <a:off x="7209122" y="2623572"/>
            <a:ext cx="19135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invited + </a:t>
            </a:r>
          </a:p>
          <a:p>
            <a:r>
              <a:rPr lang="en-US" dirty="0"/>
              <a:t>17 contributed </a:t>
            </a:r>
          </a:p>
          <a:p>
            <a:r>
              <a:rPr lang="en-US" dirty="0"/>
              <a:t>talks by </a:t>
            </a:r>
          </a:p>
          <a:p>
            <a:r>
              <a:rPr lang="en-US" dirty="0"/>
              <a:t>SA-GAMMA </a:t>
            </a:r>
          </a:p>
          <a:p>
            <a:r>
              <a:rPr lang="en-US" dirty="0"/>
              <a:t>members</a:t>
            </a:r>
          </a:p>
        </p:txBody>
      </p:sp>
      <p:pic>
        <p:nvPicPr>
          <p:cNvPr id="4" name="Picture 3" descr="A picture containing sky, outdoor, ground&#10;&#10;Description automatically generated">
            <a:extLst>
              <a:ext uri="{FF2B5EF4-FFF2-40B4-BE49-F238E27FC236}">
                <a16:creationId xmlns:a16="http://schemas.microsoft.com/office/drawing/2014/main" id="{C3DB82CB-A3F2-4F8E-9F58-7BEBA91DCA91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735" y="5168316"/>
            <a:ext cx="2077471" cy="155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2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 animBg="1"/>
      <p:bldP spid="28" grpId="0" animBg="1"/>
      <p:bldP spid="29" grpId="0" animBg="1"/>
      <p:bldP spid="31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30956"/>
            <a:ext cx="7543799" cy="792162"/>
          </a:xfrm>
        </p:spPr>
        <p:txBody>
          <a:bodyPr/>
          <a:lstStyle/>
          <a:p>
            <a:r>
              <a:rPr lang="en-US" u="sng" dirty="0">
                <a:solidFill>
                  <a:schemeClr val="accent6"/>
                </a:solidFill>
              </a:rPr>
              <a:t>SA-GAMMA</a:t>
            </a:r>
            <a:endParaRPr lang="en-ZA" u="sng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9384"/>
            <a:ext cx="5638800" cy="1755557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Funded by DSI at over </a:t>
            </a:r>
          </a:p>
          <a:p>
            <a:pPr marL="0" indent="0" algn="ctr">
              <a:buNone/>
            </a:pPr>
            <a:r>
              <a:rPr lang="en-US" b="1" dirty="0"/>
              <a:t>ZAR 4M per year</a:t>
            </a:r>
          </a:p>
          <a:p>
            <a:pPr marL="0" indent="0" algn="ctr">
              <a:buNone/>
            </a:pPr>
            <a:r>
              <a:rPr lang="en-US" b="1" dirty="0"/>
              <a:t>(ZAR 4.2M for 2022 – 2023)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599" y="1"/>
            <a:ext cx="1676401" cy="20798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071207"/>
            <a:ext cx="4886912" cy="21645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0" y="5411337"/>
            <a:ext cx="426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Thank you!</a:t>
            </a:r>
            <a:endParaRPr lang="en-ZA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15700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0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FIBDISPLAYKEYWORDS" val="True"/>
  <p:tag name="USESECONDARYMONITOR" val="True"/>
  <p:tag name="RESPCOUNTERSTYLE" val="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TPVERSION" val="2008"/>
  <p:tag name="ANSWERNOWSTYLE" val="-1"/>
  <p:tag name="INPUTSOURCE" val="1"/>
  <p:tag name="ROTATIONINTERVAL" val="2"/>
  <p:tag name="BUBBLESIZEVISIBLE" val="True"/>
  <p:tag name="CUSTOMCELLBACKCOLOR1" val="-657956"/>
  <p:tag name="GRIDOPACITY" val="90"/>
  <p:tag name="CHARTLABELS" val="1"/>
  <p:tag name="CORRECTPOINTVALUE" val="100"/>
  <p:tag name="FIBDISPLAYRESULTS" val="True"/>
  <p:tag name="SHOWBARVISIBLE" val="True"/>
  <p:tag name="COUNTDOWNSECONDS" val="10"/>
  <p:tag name="AUTOUPDATEALIASES" val="True"/>
  <p:tag name="CUSTOMGRIDBACKCOLOR" val="-2830136"/>
  <p:tag name="DISPLAYDEVICENUMBER" val="True"/>
  <p:tag name="RESETCHARTS" val="True"/>
  <p:tag name="ZEROBASED" val="False"/>
  <p:tag name="POWERPOINTVERSION" val="10.0"/>
  <p:tag name="BACKUPSESSIONS" val="True"/>
  <p:tag name="MAXRESPONDERS" val="5"/>
  <p:tag name="USESCHEMECOLORS" val="True"/>
  <p:tag name="PARTLISTDEFAULT" val="0"/>
  <p:tag name="FIBNUMRESULTS" val="5"/>
  <p:tag name="RESPCOUNTERFORMAT" val="0"/>
  <p:tag name="BUBBLEVALUEFORMAT" val="0.0"/>
  <p:tag name="GRIDSIZE" val="{Width=800, Height=600}"/>
  <p:tag name="AUTOADJUSTPARTRANGE" val="True"/>
  <p:tag name="BACKUPMAINTENANCE" val="7"/>
  <p:tag name="CUSTOMCELLBACKCOLOR4" val="-8355712"/>
  <p:tag name="REALTIMEBACKUP" val="False"/>
  <p:tag name="CHARTVALUEFORMAT" val="0%"/>
  <p:tag name="CHARTCOLORS" val="2"/>
  <p:tag name="COUNTDOWNSTYLE" val="2"/>
  <p:tag name="INCLUDEPPT" val="True"/>
  <p:tag name="CUSTOMCELLFORECOLOR" val="-16777216"/>
  <p:tag name="PARTICIPANTSINLEADERBOARD" val="5"/>
  <p:tag name="AUTOSIZEGRID" val="True"/>
  <p:tag name="BULLETTYPE" val="3"/>
  <p:tag name="FIBINCLUDEOTHER" val="Tru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20887</TotalTime>
  <Words>141</Words>
  <Application>Microsoft Office PowerPoint</Application>
  <PresentationFormat>On-screen Show (4:3)</PresentationFormat>
  <Paragraphs>44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Tahoma</vt:lpstr>
      <vt:lpstr>Default Design</vt:lpstr>
      <vt:lpstr>Welcome from The South African Gamma-Ray Astronomy Programme (SA-GAMMA)</vt:lpstr>
      <vt:lpstr>SA-GAMMA Consortium</vt:lpstr>
      <vt:lpstr>SA-GAMMA Consortium</vt:lpstr>
      <vt:lpstr>SA-GAMMA</vt:lpstr>
    </vt:vector>
  </TitlesOfParts>
  <Company>Ohio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the Spectral Energy Distributions and Variability  of BL Lacertae in 2000</dc:title>
  <dc:creator>Markus Boettcher</dc:creator>
  <cp:lastModifiedBy>MARKUS BÖTTCHER</cp:lastModifiedBy>
  <cp:revision>1342</cp:revision>
  <dcterms:created xsi:type="dcterms:W3CDTF">2003-10-14T13:36:42Z</dcterms:created>
  <dcterms:modified xsi:type="dcterms:W3CDTF">2022-10-09T11:29:44Z</dcterms:modified>
</cp:coreProperties>
</file>