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1952" r:id="rId2"/>
    <p:sldId id="1960" r:id="rId3"/>
    <p:sldId id="1961" r:id="rId4"/>
    <p:sldId id="1808" r:id="rId5"/>
    <p:sldId id="1983" r:id="rId6"/>
    <p:sldId id="1962" r:id="rId7"/>
    <p:sldId id="1963" r:id="rId8"/>
    <p:sldId id="1979" r:id="rId9"/>
    <p:sldId id="1964" r:id="rId10"/>
    <p:sldId id="1809" r:id="rId11"/>
    <p:sldId id="1969" r:id="rId12"/>
    <p:sldId id="1982" r:id="rId13"/>
    <p:sldId id="1977" r:id="rId14"/>
    <p:sldId id="1981" r:id="rId15"/>
    <p:sldId id="1984" r:id="rId16"/>
    <p:sldId id="1985" r:id="rId17"/>
    <p:sldId id="1986" r:id="rId18"/>
    <p:sldId id="1968" r:id="rId19"/>
    <p:sldId id="1966" r:id="rId20"/>
    <p:sldId id="1967" r:id="rId21"/>
    <p:sldId id="1994" r:id="rId22"/>
    <p:sldId id="1995" r:id="rId23"/>
    <p:sldId id="1996" r:id="rId24"/>
    <p:sldId id="1997" r:id="rId25"/>
    <p:sldId id="2000" r:id="rId26"/>
    <p:sldId id="2005" r:id="rId27"/>
    <p:sldId id="2007" r:id="rId28"/>
    <p:sldId id="1965" r:id="rId29"/>
    <p:sldId id="1980" r:id="rId30"/>
    <p:sldId id="2008" r:id="rId31"/>
    <p:sldId id="1921" r:id="rId32"/>
    <p:sldId id="2003" r:id="rId33"/>
    <p:sldId id="1999" r:id="rId34"/>
    <p:sldId id="1998" r:id="rId35"/>
    <p:sldId id="1990" r:id="rId36"/>
    <p:sldId id="1991" r:id="rId37"/>
    <p:sldId id="1992" r:id="rId38"/>
    <p:sldId id="1940" r:id="rId39"/>
    <p:sldId id="1679" r:id="rId40"/>
  </p:sldIdLst>
  <p:sldSz cx="9144000" cy="6858000" type="screen4x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00CC"/>
    <a:srgbClr val="FFFF00"/>
    <a:srgbClr val="0099FF"/>
    <a:srgbClr val="CCFF66"/>
    <a:srgbClr val="FFFFCC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48" autoAdjust="0"/>
    <p:restoredTop sz="94686" autoAdjust="0"/>
  </p:normalViewPr>
  <p:slideViewPr>
    <p:cSldViewPr>
      <p:cViewPr varScale="1">
        <p:scale>
          <a:sx n="83" d="100"/>
          <a:sy n="83" d="100"/>
        </p:scale>
        <p:origin x="1766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6987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158531" y="9749229"/>
            <a:ext cx="826840" cy="274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21" tIns="46794" rIns="91921" bIns="46794">
            <a:spAutoFit/>
          </a:bodyPr>
          <a:lstStyle/>
          <a:p>
            <a:pPr algn="ctr" defTabSz="914847">
              <a:lnSpc>
                <a:spcPct val="90000"/>
              </a:lnSpc>
            </a:pPr>
            <a:r>
              <a:rPr lang="en-US" sz="1300" b="0" dirty="0"/>
              <a:t>Page </a:t>
            </a:r>
            <a:fld id="{2E3C65E0-ED1D-450E-A927-9B9FB7F2C4E0}" type="slidenum">
              <a:rPr lang="en-US" sz="1300" b="0"/>
              <a:pPr algn="ctr" defTabSz="914847">
                <a:lnSpc>
                  <a:spcPct val="90000"/>
                </a:lnSpc>
              </a:pPr>
              <a:t>‹#›</a:t>
            </a:fld>
            <a:endParaRPr lang="en-US" sz="13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158531" y="9749229"/>
            <a:ext cx="826840" cy="2745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21" tIns="46794" rIns="91921" bIns="46794">
            <a:spAutoFit/>
          </a:bodyPr>
          <a:lstStyle/>
          <a:p>
            <a:pPr algn="ctr" defTabSz="914847">
              <a:lnSpc>
                <a:spcPct val="90000"/>
              </a:lnSpc>
            </a:pPr>
            <a:r>
              <a:rPr lang="en-US" sz="1300" b="0" dirty="0"/>
              <a:t>Page </a:t>
            </a:r>
            <a:fld id="{F0996CD6-9633-4FF0-9D5E-128C58CB8878}" type="slidenum">
              <a:rPr lang="en-US" sz="1300" b="0"/>
              <a:pPr algn="ctr" defTabSz="914847">
                <a:lnSpc>
                  <a:spcPct val="90000"/>
                </a:lnSpc>
              </a:pPr>
              <a:t>‹#›</a:t>
            </a:fld>
            <a:endParaRPr lang="en-US" sz="1300" b="0" dirty="0"/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74700"/>
            <a:ext cx="5094287" cy="3822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2149"/>
            <a:ext cx="5206153" cy="46044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263" tIns="46794" rIns="95263" bIns="46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1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9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8652" y="768273"/>
            <a:ext cx="4658916" cy="3837980"/>
          </a:xfrm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417" y="4861781"/>
            <a:ext cx="5210467" cy="46045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r>
              <a:rPr lang="en-ZA"/>
              <a:t>SALT Partners = SA, USA, UK, Poland, Germany, India, New Zealand – SA owns ~1/3 share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fld id="{918181B1-81D1-4161-B131-51B111B15101}" type="slidenum">
              <a:rPr lang="en-ZA">
                <a:solidFill>
                  <a:srgbClr val="000000"/>
                </a:solidFill>
                <a:latin typeface="+mn-lt"/>
                <a:ea typeface="+mn-ea"/>
              </a:rPr>
              <a:pPr/>
              <a:t>7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r>
              <a:rPr lang="en-ZA"/>
              <a:t>SALT Partners = SA, USA, UK, Poland, Germany, India, New Zealand – SA owns ~1/3 share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fld id="{918181B1-81D1-4161-B131-51B111B15101}" type="slidenum">
              <a:rPr lang="en-ZA">
                <a:solidFill>
                  <a:srgbClr val="000000"/>
                </a:solidFill>
                <a:latin typeface="+mn-lt"/>
                <a:ea typeface="+mn-ea"/>
              </a:rPr>
              <a:pPr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2515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r>
              <a:rPr lang="en-ZA"/>
              <a:t>SALT Partners = SA, USA, UK, Poland, Germany, India, New Zealand – SA owns ~1/3 share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0" y="0"/>
            <a:ext cx="373" cy="403"/>
          </a:xfrm>
          <a:prstGeom prst="rect">
            <a:avLst/>
          </a:prstGeom>
        </p:spPr>
        <p:txBody>
          <a:bodyPr lIns="97488" tIns="48744" rIns="97488" bIns="48744"/>
          <a:lstStyle/>
          <a:p>
            <a:fld id="{918181B1-81D1-4161-B131-51B111B15101}" type="slidenum">
              <a:rPr lang="en-ZA">
                <a:solidFill>
                  <a:srgbClr val="000000"/>
                </a:solidFill>
                <a:latin typeface="+mn-lt"/>
                <a:ea typeface="+mn-ea"/>
              </a:rPr>
              <a:p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6500" y="1066800"/>
            <a:ext cx="20193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66800"/>
            <a:ext cx="59055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752600"/>
            <a:ext cx="39624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308850" y="6669088"/>
            <a:ext cx="1835150" cy="1889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baseline="0" smtClean="0"/>
              <a:t>Accreting Millisec Pulsars: 10 June 2021</a:t>
            </a:r>
            <a:endParaRPr lang="en-US" baseline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1066800"/>
            <a:ext cx="6477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077200" cy="457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57200" y="1752600"/>
            <a:ext cx="8229600" cy="464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479925" y="1325563"/>
            <a:ext cx="184150" cy="92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551721" cy="620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random/>
  </p:transition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6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1600" b="1">
          <a:solidFill>
            <a:schemeClr val="tx1"/>
          </a:solidFill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200" b="1">
          <a:solidFill>
            <a:schemeClr val="tx1"/>
          </a:solidFill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200" b="1">
          <a:solidFill>
            <a:schemeClr val="tx1"/>
          </a:solidFill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200" b="1">
          <a:solidFill>
            <a:schemeClr val="tx1"/>
          </a:solidFill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200" b="1">
          <a:solidFill>
            <a:schemeClr val="tx1"/>
          </a:solidFill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200" b="1">
          <a:solidFill>
            <a:schemeClr val="tx1"/>
          </a:solidFill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9298" name="Picture 2" descr="fa COVER BG REVISE"/>
          <p:cNvPicPr>
            <a:picLocks noChangeAspect="1" noChangeArrowheads="1"/>
          </p:cNvPicPr>
          <p:nvPr/>
        </p:nvPicPr>
        <p:blipFill>
          <a:blip r:embed="rId3" cstate="print"/>
          <a:srcRect r="11111" b="7185"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</p:spPr>
      </p:pic>
      <p:sp>
        <p:nvSpPr>
          <p:cNvPr id="1719299" name="Rectangle 3"/>
          <p:cNvSpPr>
            <a:spLocks noChangeArrowheads="1"/>
          </p:cNvSpPr>
          <p:nvPr/>
        </p:nvSpPr>
        <p:spPr bwMode="auto">
          <a:xfrm>
            <a:off x="5364163" y="1628775"/>
            <a:ext cx="3384550" cy="143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>
              <a:lnSpc>
                <a:spcPct val="90000"/>
              </a:lnSpc>
            </a:pPr>
            <a:endParaRPr lang="en-US" sz="2400">
              <a:solidFill>
                <a:srgbClr val="99FF66"/>
              </a:solidFill>
            </a:endParaRPr>
          </a:p>
        </p:txBody>
      </p:sp>
      <p:sp>
        <p:nvSpPr>
          <p:cNvPr id="1719300" name="Text Box 4"/>
          <p:cNvSpPr txBox="1">
            <a:spLocks noChangeArrowheads="1"/>
          </p:cNvSpPr>
          <p:nvPr/>
        </p:nvSpPr>
        <p:spPr bwMode="auto">
          <a:xfrm>
            <a:off x="0" y="357166"/>
            <a:ext cx="9144000" cy="16312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Optical Follow-up of X-ray and Gamma-ray Transients</a:t>
            </a:r>
            <a:endParaRPr lang="en-ZA" sz="3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28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928662" y="3687379"/>
            <a:ext cx="7286676" cy="15716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90000"/>
              </a:lnSpc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David Buckley</a:t>
            </a:r>
            <a:b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2000" b="0" kern="0" dirty="0" smtClean="0">
                <a:solidFill>
                  <a:srgbClr val="FFFF00"/>
                </a:solidFill>
              </a:rPr>
              <a:t>South African Astronomical Observatory</a:t>
            </a:r>
          </a:p>
          <a:p>
            <a:pPr lvl="0" algn="ctr">
              <a:lnSpc>
                <a:spcPct val="90000"/>
              </a:lnSpc>
              <a:defRPr/>
            </a:pPr>
            <a:r>
              <a:rPr lang="en-US" sz="2000" b="0" kern="0" dirty="0" smtClean="0">
                <a:solidFill>
                  <a:srgbClr val="FFFF00"/>
                </a:solidFill>
              </a:rPr>
              <a:t>University of the Free State</a:t>
            </a:r>
          </a:p>
          <a:p>
            <a:pPr lvl="0" algn="ctr">
              <a:lnSpc>
                <a:spcPct val="90000"/>
              </a:lnSpc>
              <a:defRPr/>
            </a:pPr>
            <a:r>
              <a:rPr lang="en-US" sz="2000" b="0" kern="0" dirty="0" smtClean="0">
                <a:solidFill>
                  <a:srgbClr val="FFFF00"/>
                </a:solidFill>
              </a:rPr>
              <a:t>University of Cape Town</a:t>
            </a:r>
            <a:br>
              <a:rPr lang="en-US" sz="2000" b="0" kern="0" dirty="0" smtClean="0">
                <a:solidFill>
                  <a:srgbClr val="FFFF00"/>
                </a:solidFill>
              </a:rPr>
            </a:b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0" kern="0" dirty="0" smtClean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SALT Transient </a:t>
            </a:r>
            <a:r>
              <a:rPr lang="en-US" sz="1800" b="0" i="1" kern="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Programme</a:t>
            </a:r>
            <a:r>
              <a:rPr lang="en-US" sz="1800" b="0" i="1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PI</a:t>
            </a:r>
            <a:endParaRPr lang="en-US" sz="1800" b="0" i="1" kern="0" dirty="0" smtClean="0">
              <a:solidFill>
                <a:schemeClr val="bg1"/>
              </a:solidFill>
            </a:endParaRP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154" name="AutoShape 2" descr="Image result for LSST pictur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2918"/>
            <a:ext cx="4786314" cy="4572000"/>
          </a:xfrm>
        </p:spPr>
        <p:txBody>
          <a:bodyPr/>
          <a:lstStyle/>
          <a:p>
            <a:r>
              <a:rPr lang="en-ZA" sz="1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Covering wide range in luminosity (&amp; therefore distance)</a:t>
            </a:r>
          </a:p>
          <a:p>
            <a:r>
              <a:rPr lang="en-ZA" sz="18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Variability on a wide range of timescales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Sub-sec domain is relatively unexplored</a:t>
            </a:r>
          </a:p>
          <a:p>
            <a:r>
              <a:rPr lang="en-ZA" sz="1800" b="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Covering many object classes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X-ray transients (LMXs; HMXBs)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Cataclysmic Variables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Novae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Intermediate luminosity transients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Tidal Disruption Events (TDEs)</a:t>
            </a:r>
          </a:p>
          <a:p>
            <a:pPr lvl="2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Gaia, OGLE, </a:t>
            </a:r>
            <a:r>
              <a:rPr lang="en-ZA" b="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endParaRPr lang="en-ZA" b="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Black Hole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microlensing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events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Flaring </a:t>
            </a:r>
            <a:r>
              <a:rPr lang="en-ZA" b="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Blazars</a:t>
            </a:r>
            <a:endParaRPr lang="en-ZA" b="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Unusual supernovae (e.g. Super Luminous Supernovae)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Gamma-Ray Bursts (GRBs)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Multi-messenger (Gravitational Wave &amp;</a:t>
            </a:r>
          </a:p>
          <a:p>
            <a:pPr lvl="1">
              <a:buNone/>
            </a:pPr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Neutrino) events</a:t>
            </a:r>
          </a:p>
          <a:p>
            <a:pPr lvl="1"/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Radio transients with </a:t>
            </a:r>
            <a:r>
              <a:rPr lang="en-ZA" b="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MeerKAT</a:t>
            </a:r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ZA" b="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ThunderKAT</a:t>
            </a:r>
            <a:r>
              <a:rPr lang="en-ZA" b="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programme)</a:t>
            </a:r>
            <a:endParaRPr lang="en-ZA" dirty="0" smtClean="0"/>
          </a:p>
          <a:p>
            <a:pPr marL="57150" indent="0">
              <a:buNone/>
            </a:pPr>
            <a:r>
              <a:rPr lang="en-US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800" b="0" i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r>
              <a:rPr lang="en-US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font: relevant to X-ray &amp; /</a:t>
            </a:r>
            <a:r>
              <a:rPr lang="en-US" sz="1800" b="0" i="1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-ray sources)</a:t>
            </a:r>
            <a:endParaRPr lang="en-ZA" sz="1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389981" y="154761"/>
            <a:ext cx="6477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SALT Transient Program</a:t>
            </a:r>
            <a:endParaRPr kumimoji="0" lang="en-ZA" sz="2400" b="1" i="0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12" name="Content Placeholder 3" descr="J1357 Schematic Outflow Overla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43438" y="4357670"/>
            <a:ext cx="4381282" cy="25003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4628481" y="571480"/>
          <a:ext cx="4515519" cy="3763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Acrobat Document" r:id="rId4" imgW="4960505" imgH="3977640" progId="AcroExch.Document.DC">
                  <p:embed/>
                </p:oleObj>
              </mc:Choice>
              <mc:Fallback>
                <p:oleObj name="Acrobat Document" r:id="rId4" imgW="4960505" imgH="3977640" progId="AcroExch.Document.DC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481" y="571480"/>
                        <a:ext cx="4515519" cy="37639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</a:t>
            </a:r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63688" y="-53059"/>
            <a:ext cx="6552728" cy="747302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Supporting Optical Observations in South Arica: current &amp; future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843856"/>
            <a:ext cx="9144000" cy="5328592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sz="1600" b="1">
                <a:solidFill>
                  <a:schemeClr val="tx1"/>
                </a:solidFill>
                <a:latin typeface="+mn-lt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 b="1">
                <a:solidFill>
                  <a:schemeClr val="tx1"/>
                </a:solidFill>
                <a:latin typeface="+mn-lt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b="0" dirty="0">
                <a:latin typeface="Calibri" pitchFamily="34" charset="0"/>
              </a:rPr>
              <a:t>Majority of facilities at the SAAO site in </a:t>
            </a:r>
            <a:r>
              <a:rPr lang="en-US" sz="1800" b="0" dirty="0" smtClean="0">
                <a:latin typeface="Calibri" pitchFamily="34" charset="0"/>
              </a:rPr>
              <a:t>Sutherland</a:t>
            </a:r>
          </a:p>
          <a:p>
            <a:r>
              <a:rPr lang="en-US" sz="1800" b="0" dirty="0" smtClean="0">
                <a:latin typeface="Calibri" pitchFamily="34" charset="0"/>
              </a:rPr>
              <a:t>~20 telescopes with  0.40 – 1.9-m apertures, in optical and NIR</a:t>
            </a:r>
          </a:p>
          <a:p>
            <a:r>
              <a:rPr lang="en-US" sz="1800" b="0" dirty="0" smtClean="0">
                <a:latin typeface="Calibri" pitchFamily="34" charset="0"/>
              </a:rPr>
              <a:t>Some dedicated to transients (ATLAS, MASTER, </a:t>
            </a:r>
            <a:r>
              <a:rPr lang="en-US" sz="1800" b="0" dirty="0" err="1" smtClean="0">
                <a:latin typeface="Calibri" pitchFamily="34" charset="0"/>
              </a:rPr>
              <a:t>MeerLICHT</a:t>
            </a:r>
            <a:r>
              <a:rPr lang="en-US" sz="1800" b="0" dirty="0" smtClean="0">
                <a:latin typeface="Calibri" pitchFamily="34" charset="0"/>
              </a:rPr>
              <a:t>)</a:t>
            </a:r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r>
              <a:rPr lang="en-US" sz="1800" b="0" dirty="0" smtClean="0">
                <a:latin typeface="Calibri" pitchFamily="34" charset="0"/>
              </a:rPr>
              <a:t>Mostly supporting time series optical photometry, spectroscopy and photo-polarimetry</a:t>
            </a:r>
            <a:endParaRPr lang="en-US" sz="1800" b="0" dirty="0">
              <a:latin typeface="Calibri" pitchFamily="34" charset="0"/>
            </a:endParaRPr>
          </a:p>
          <a:p>
            <a:pPr marL="0" indent="0">
              <a:buNone/>
            </a:pPr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18" y="3514508"/>
            <a:ext cx="2226962" cy="3181204"/>
          </a:xfrm>
          <a:prstGeom prst="rect">
            <a:avLst/>
          </a:prstGeom>
        </p:spPr>
      </p:pic>
      <p:pic>
        <p:nvPicPr>
          <p:cNvPr id="11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5197" y="3514508"/>
            <a:ext cx="1903565" cy="3167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59"/>
          <a:stretch/>
        </p:blipFill>
        <p:spPr>
          <a:xfrm>
            <a:off x="6944120" y="3514508"/>
            <a:ext cx="2033478" cy="31670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2490" y="3743819"/>
            <a:ext cx="64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1.9-m </a:t>
            </a:r>
            <a:endParaRPr lang="en-ZA" sz="1400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60413" y="3540537"/>
            <a:ext cx="74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1.0-m </a:t>
            </a:r>
          </a:p>
          <a:p>
            <a:r>
              <a:rPr lang="en-US" sz="1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4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Lesedi</a:t>
            </a:r>
            <a:r>
              <a:rPr lang="en-US" sz="1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ZA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18311" y="3419812"/>
            <a:ext cx="1652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33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1.-8-m NIR </a:t>
            </a:r>
            <a:r>
              <a:rPr lang="en-US" sz="1400" dirty="0" smtClean="0">
                <a:solidFill>
                  <a:srgbClr val="33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i="1" dirty="0" smtClean="0">
                <a:solidFill>
                  <a:srgbClr val="33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PRIME</a:t>
            </a:r>
            <a:r>
              <a:rPr lang="en-US" sz="1400" dirty="0" smtClean="0">
                <a:solidFill>
                  <a:srgbClr val="33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ZA" sz="1400" dirty="0">
              <a:solidFill>
                <a:srgbClr val="33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Sutherland Plateau Panorama_credit_01.jpg" descr="Sutherland Plateau Panorama_credit_01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5818" y="1776250"/>
            <a:ext cx="5841000" cy="13475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Google Shape;54;p13"/>
          <p:cNvPicPr preferRelativeResize="0"/>
          <p:nvPr/>
        </p:nvPicPr>
        <p:blipFill rotWithShape="1">
          <a:blip r:embed="rId6">
            <a:alphaModFix/>
          </a:blip>
          <a:srcRect l="60367" t="22549"/>
          <a:stretch/>
        </p:blipFill>
        <p:spPr>
          <a:xfrm>
            <a:off x="4634586" y="3514508"/>
            <a:ext cx="2143132" cy="318120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720044" y="3632870"/>
            <a:ext cx="1278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Monet 1.2-m</a:t>
            </a:r>
            <a:endParaRPr lang="en-ZA" b="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MASTER-SAAO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46355" y="1210044"/>
            <a:ext cx="2862684" cy="190224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</a:t>
            </a:r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835696" y="366091"/>
            <a:ext cx="6624736" cy="36004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Supporting Optical Observations in South Arica: current &amp; future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765362"/>
            <a:ext cx="9144000" cy="5328592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sz="1600" b="1">
                <a:solidFill>
                  <a:schemeClr val="tx1"/>
                </a:solidFill>
                <a:latin typeface="+mn-lt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 b="1">
                <a:solidFill>
                  <a:schemeClr val="tx1"/>
                </a:solidFill>
                <a:latin typeface="+mn-lt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atin typeface="Calibri" pitchFamily="34" charset="0"/>
              </a:rPr>
              <a:t>Boyden Observatory </a:t>
            </a:r>
            <a:r>
              <a:rPr lang="en-US" sz="1800" dirty="0">
                <a:latin typeface="Calibri" pitchFamily="34" charset="0"/>
              </a:rPr>
              <a:t>(University of the Free State</a:t>
            </a:r>
            <a:r>
              <a:rPr lang="en-US" sz="1800" dirty="0" smtClean="0">
                <a:latin typeface="Calibri" pitchFamily="34" charset="0"/>
              </a:rPr>
              <a:t>)</a:t>
            </a:r>
          </a:p>
          <a:p>
            <a:r>
              <a:rPr lang="en-US" sz="1800" b="0" dirty="0" smtClean="0">
                <a:latin typeface="Calibri" pitchFamily="34" charset="0"/>
              </a:rPr>
              <a:t>Rapid </a:t>
            </a:r>
            <a:r>
              <a:rPr lang="en-US" sz="1800" b="0" dirty="0" err="1">
                <a:latin typeface="Calibri" pitchFamily="34" charset="0"/>
              </a:rPr>
              <a:t>followup</a:t>
            </a:r>
            <a:r>
              <a:rPr lang="en-US" sz="1800" b="0" dirty="0">
                <a:latin typeface="Calibri" pitchFamily="34" charset="0"/>
              </a:rPr>
              <a:t> telescopes (Watcher, </a:t>
            </a:r>
            <a:r>
              <a:rPr lang="en-US" sz="1800" b="0" dirty="0" err="1" smtClean="0">
                <a:latin typeface="Calibri" pitchFamily="34" charset="0"/>
              </a:rPr>
              <a:t>Bo</a:t>
            </a:r>
            <a:r>
              <a:rPr lang="en-US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ötes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800" b="0" dirty="0">
              <a:latin typeface="Calibri" pitchFamily="34" charset="0"/>
            </a:endParaRPr>
          </a:p>
          <a:p>
            <a:r>
              <a:rPr lang="en-US" sz="1800" b="0" dirty="0" smtClean="0">
                <a:latin typeface="Calibri" pitchFamily="34" charset="0"/>
              </a:rPr>
              <a:t>Refurbishment </a:t>
            </a:r>
            <a:r>
              <a:rPr lang="en-US" sz="1800" b="0" dirty="0" smtClean="0">
                <a:latin typeface="Calibri" pitchFamily="34" charset="0"/>
              </a:rPr>
              <a:t>of Boyden 1.25-m </a:t>
            </a:r>
            <a:r>
              <a:rPr lang="en-US" sz="1800" b="0" dirty="0" smtClean="0">
                <a:latin typeface="Calibri" pitchFamily="34" charset="0"/>
              </a:rPr>
              <a:t>telescope and new spectrograph (~2023)</a:t>
            </a: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endParaRPr lang="en-US" sz="1800" b="0" dirty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sz="1800" b="0" dirty="0">
              <a:latin typeface="Calibri" pitchFamily="34" charset="0"/>
            </a:endParaRPr>
          </a:p>
          <a:p>
            <a:r>
              <a:rPr lang="en-US" sz="1800" b="0" dirty="0" smtClean="0">
                <a:latin typeface="Calibri" pitchFamily="34" charset="0"/>
              </a:rPr>
              <a:t>Potential </a:t>
            </a:r>
            <a:r>
              <a:rPr lang="en-US" sz="1800" b="0" dirty="0" smtClean="0">
                <a:latin typeface="Calibri" pitchFamily="34" charset="0"/>
              </a:rPr>
              <a:t>for new robotic facilities in future </a:t>
            </a:r>
            <a:r>
              <a:rPr lang="en-US" sz="1800" b="0" dirty="0" smtClean="0">
                <a:latin typeface="Calibri" pitchFamily="34" charset="0"/>
              </a:rPr>
              <a:t>at various South African </a:t>
            </a:r>
          </a:p>
          <a:p>
            <a:pPr marL="0" indent="0">
              <a:buNone/>
            </a:pPr>
            <a:r>
              <a:rPr lang="en-US" sz="1800" b="0" dirty="0" smtClean="0">
                <a:latin typeface="Calibri" pitchFamily="34" charset="0"/>
              </a:rPr>
              <a:t>universities</a:t>
            </a:r>
            <a:endParaRPr lang="en-US" sz="1800" b="0" dirty="0">
              <a:latin typeface="Calibri" pitchFamily="34" charset="0"/>
            </a:endParaRPr>
          </a:p>
          <a:p>
            <a:pPr marL="0" indent="0">
              <a:buNone/>
            </a:pPr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7" y="4509120"/>
            <a:ext cx="1680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spectrograph &amp; </a:t>
            </a:r>
            <a:r>
              <a:rPr lang="en-US" sz="14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spectropolarimeter</a:t>
            </a:r>
            <a:endParaRPr lang="en-ZA" sz="1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68" y="1772816"/>
            <a:ext cx="4741735" cy="2666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1" r="6530"/>
          <a:stretch/>
        </p:blipFill>
        <p:spPr>
          <a:xfrm>
            <a:off x="5219896" y="1803137"/>
            <a:ext cx="3674311" cy="26667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45" t="11354" r="3696" b="13034"/>
          <a:stretch/>
        </p:blipFill>
        <p:spPr>
          <a:xfrm>
            <a:off x="7477038" y="4509120"/>
            <a:ext cx="1417169" cy="227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6724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0"/>
            <a:ext cx="6477000" cy="666882"/>
          </a:xfrm>
        </p:spPr>
        <p:txBody>
          <a:bodyPr/>
          <a:lstStyle/>
          <a:p>
            <a:r>
              <a:rPr lang="en-Z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Future: </a:t>
            </a:r>
            <a:r>
              <a:rPr lang="en-Z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SAAO Intelligent Observatory</a:t>
            </a:r>
            <a:endParaRPr lang="en-ZA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Content Placeholder 3" descr="Oct02_Dji_0001-Pano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4067" r="1197" b="11085"/>
          <a:stretch/>
        </p:blipFill>
        <p:spPr>
          <a:xfrm>
            <a:off x="-11066" y="3357538"/>
            <a:ext cx="9145016" cy="3500462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-11066" y="836712"/>
            <a:ext cx="9144000" cy="5328592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sz="1600" b="1">
                <a:solidFill>
                  <a:schemeClr val="tx1"/>
                </a:solidFill>
                <a:latin typeface="+mn-lt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 b="1">
                <a:solidFill>
                  <a:schemeClr val="tx1"/>
                </a:solidFill>
                <a:latin typeface="+mn-lt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Network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telescopes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on the Sutherland site to allow automated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follow-up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from multi-wavelength alert brokers</a:t>
            </a:r>
          </a:p>
          <a:p>
            <a:r>
              <a:rPr lang="en-US" sz="1800" b="0" dirty="0" smtClean="0">
                <a:latin typeface="Calibri" pitchFamily="34" charset="0"/>
              </a:rPr>
              <a:t>Science driver: follow-up on Rubin LSST transient &amp; variable sources and transient alerts from other facilities (including space-based)</a:t>
            </a:r>
          </a:p>
          <a:p>
            <a:r>
              <a:rPr lang="en-US" sz="1800" b="0" dirty="0" smtClean="0">
                <a:latin typeface="Calibri" pitchFamily="34" charset="0"/>
              </a:rPr>
              <a:t>Project started in 2020 with 3 telescopes and utilizing SW system developed at LCO</a:t>
            </a:r>
          </a:p>
          <a:p>
            <a:r>
              <a:rPr lang="en-US" sz="1800" b="0" dirty="0" smtClean="0">
                <a:latin typeface="Calibri" pitchFamily="34" charset="0"/>
              </a:rPr>
              <a:t>Eventually extend to some of the other hosted facilities</a:t>
            </a:r>
          </a:p>
          <a:p>
            <a:r>
              <a:rPr lang="en-US" sz="1800" b="0" dirty="0" smtClean="0">
                <a:latin typeface="Calibri" pitchFamily="34" charset="0"/>
              </a:rPr>
              <a:t>Telescopes now routinely remotely operated and one in autonomous mode </a:t>
            </a:r>
          </a:p>
          <a:p>
            <a:r>
              <a:rPr lang="en-US" sz="1800" b="0" dirty="0" smtClean="0">
                <a:latin typeface="Calibri" pitchFamily="34" charset="0"/>
              </a:rPr>
              <a:t>Eventually part of global networks using AEON protocols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</a:t>
            </a:r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85918" y="214290"/>
            <a:ext cx="6624736" cy="57433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Examples of Science </a:t>
            </a: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Results from SALT X-ray/</a:t>
            </a: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sym typeface="Symbol" panose="05050102010706020507" pitchFamily="18" charset="2"/>
              </a:rPr>
              <a:t>-ray </a:t>
            </a: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transient </a:t>
            </a:r>
            <a:r>
              <a:rPr lang="en-US" sz="96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programme</a:t>
            </a:r>
            <a:endParaRPr lang="en-US" sz="9600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5516" y="788620"/>
            <a:ext cx="8712968" cy="5328592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6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sz="1600" b="1">
                <a:solidFill>
                  <a:schemeClr val="tx1"/>
                </a:solidFill>
                <a:latin typeface="+mn-lt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200" b="1">
                <a:solidFill>
                  <a:schemeClr val="tx1"/>
                </a:solidFill>
                <a:latin typeface="+mn-lt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2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Novae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Cataclysmic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Variables (&amp; related objects)</a:t>
            </a:r>
          </a:p>
          <a:p>
            <a:pPr lvl="1"/>
            <a:r>
              <a:rPr lang="en-US" sz="1800" b="0" dirty="0">
                <a:latin typeface="Calibri" pitchFamily="34" charset="0"/>
              </a:rPr>
              <a:t>s</a:t>
            </a:r>
            <a:r>
              <a:rPr lang="en-US" sz="1800" b="0" dirty="0" smtClean="0">
                <a:latin typeface="Calibri" pitchFamily="34" charset="0"/>
              </a:rPr>
              <a:t>uper-soft sources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magnetic systems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white </a:t>
            </a:r>
            <a:r>
              <a:rPr lang="en-US" sz="1800" b="0" dirty="0" smtClean="0">
                <a:latin typeface="Calibri" pitchFamily="34" charset="0"/>
              </a:rPr>
              <a:t>dwarf “pulsars”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Low Mass X-ray Binaries (LMXBs)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Neutron star &amp; black holes systems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Transitional </a:t>
            </a:r>
            <a:r>
              <a:rPr lang="en-US" sz="1800" b="0" dirty="0" err="1" smtClean="0">
                <a:latin typeface="Calibri" pitchFamily="34" charset="0"/>
              </a:rPr>
              <a:t>millisec</a:t>
            </a:r>
            <a:r>
              <a:rPr lang="en-US" sz="1800" b="0" dirty="0" smtClean="0">
                <a:latin typeface="Calibri" pitchFamily="34" charset="0"/>
              </a:rPr>
              <a:t> pulsars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High Mass X-ray Binaries (HMXBs)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Be X-ray Binaries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Blazars</a:t>
            </a:r>
          </a:p>
          <a:p>
            <a:pPr lvl="1"/>
            <a:r>
              <a:rPr lang="en-US" sz="1800" b="0" dirty="0" err="1" smtClean="0">
                <a:latin typeface="Calibri" pitchFamily="34" charset="0"/>
              </a:rPr>
              <a:t>Followup</a:t>
            </a:r>
            <a:r>
              <a:rPr lang="en-US" sz="1800" b="0" dirty="0" smtClean="0">
                <a:latin typeface="Calibri" pitchFamily="34" charset="0"/>
              </a:rPr>
              <a:t> of gamma-ray flaring blazars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GRBs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Bright or long</a:t>
            </a:r>
            <a:endParaRPr lang="en-US" sz="1800" b="0" dirty="0" smtClean="0">
              <a:latin typeface="Calibri" pitchFamily="34" charset="0"/>
            </a:endParaRP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Results of </a:t>
            </a:r>
            <a:r>
              <a:rPr lang="en-US" sz="1800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followup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on </a:t>
            </a:r>
            <a:r>
              <a:rPr lang="en-US" sz="1800" i="1" dirty="0" err="1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eROSITA</a:t>
            </a:r>
            <a:r>
              <a:rPr lang="en-US" sz="1800" i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X-ray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survey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Compact binary White Dwarfs</a:t>
            </a:r>
          </a:p>
          <a:p>
            <a:pPr lvl="1"/>
            <a:r>
              <a:rPr lang="en-US" sz="1800" b="0" dirty="0" smtClean="0">
                <a:latin typeface="Calibri" pitchFamily="34" charset="0"/>
              </a:rPr>
              <a:t>Quasi-Periodic Eruptions in non-active </a:t>
            </a:r>
            <a:r>
              <a:rPr lang="en-US" sz="1800" b="0" dirty="0" err="1" smtClean="0">
                <a:latin typeface="Calibri" pitchFamily="34" charset="0"/>
              </a:rPr>
              <a:t>galaxes</a:t>
            </a:r>
            <a:endParaRPr lang="en-US" sz="1800" b="0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ZA" b="0" kern="0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b="0" kern="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1999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2411760" y="191056"/>
            <a:ext cx="4452526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Novae 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875051"/>
            <a:ext cx="4824536" cy="5395930"/>
          </a:xfrm>
        </p:spPr>
        <p:txBody>
          <a:bodyPr/>
          <a:lstStyle/>
          <a:p>
            <a:pPr>
              <a:buNone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Program instigated by Elias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Aydi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(PhD student at the time, now Hubble Fellow at MSU)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Discovery of nova SMCN 2016-10a (in SMC) by MASTER (V = 9)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Follow-up by SALT (opt)  Swift (UV/X-ray), SMARTS (opt/NIR), Chandra (X-ray)</a:t>
            </a:r>
          </a:p>
          <a:p>
            <a:r>
              <a:rPr lang="en-ZA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ZA" sz="1800" b="0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V </a:t>
            </a:r>
            <a:r>
              <a:rPr lang="en-ZA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(max) = -10.5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(most luminous)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 He/N nova; WD mass &gt; 1.2M</a:t>
            </a:r>
            <a:r>
              <a:rPr lang="en-ZA" sz="1800" b="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ʘ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1022323"/>
            <a:ext cx="4153134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3573016"/>
            <a:ext cx="5470960" cy="319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896011" y="3560950"/>
            <a:ext cx="2956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b="0" i="1" dirty="0" smtClean="0"/>
              <a:t>(Aydi</a:t>
            </a:r>
            <a:r>
              <a:rPr lang="fi-FI" b="0" i="1" dirty="0"/>
              <a:t>, </a:t>
            </a:r>
            <a:r>
              <a:rPr lang="fi-FI" b="0" i="1" dirty="0" smtClean="0"/>
              <a:t>Page, Kuin et al., 2018, </a:t>
            </a:r>
          </a:p>
          <a:p>
            <a:r>
              <a:rPr lang="fi-FI" b="0" i="1" dirty="0" smtClean="0"/>
              <a:t>MNRAS, 474, 2679)</a:t>
            </a:r>
            <a:endParaRPr lang="en-ZA" b="0" i="1" dirty="0"/>
          </a:p>
        </p:txBody>
      </p:sp>
    </p:spTree>
    <p:extLst>
      <p:ext uri="{BB962C8B-B14F-4D97-AF65-F5344CB8AC3E}">
        <p14:creationId xmlns:p14="http://schemas.microsoft.com/office/powerpoint/2010/main" val="4141477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70039"/>
            <a:ext cx="6477000" cy="381000"/>
          </a:xfrm>
        </p:spPr>
        <p:txBody>
          <a:bodyPr/>
          <a:lstStyle/>
          <a:p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Nova SMC N 2016-10a</a:t>
            </a:r>
            <a:endParaRPr lang="en-ZA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857232"/>
            <a:ext cx="5725870" cy="4572000"/>
          </a:xfrm>
        </p:spPr>
        <p:txBody>
          <a:bodyPr/>
          <a:lstStyle/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Observed evolution from initial outburst through nebular phase to </a:t>
            </a:r>
            <a:r>
              <a:rPr lang="en-ZA" sz="1800" b="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supersoft</a:t>
            </a:r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phase</a:t>
            </a:r>
            <a:endParaRPr lang="en-ZA" sz="1800" b="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8" y="2643182"/>
            <a:ext cx="39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0" dirty="0" smtClean="0"/>
              <a:t>20</a:t>
            </a:r>
            <a:endParaRPr lang="en-ZA" sz="10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6572264" y="2857496"/>
            <a:ext cx="397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000" b="0" dirty="0" smtClean="0"/>
              <a:t>28</a:t>
            </a:r>
            <a:endParaRPr lang="en-ZA" sz="1000" b="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8" y="1701080"/>
            <a:ext cx="6302706" cy="372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531416" y="2549719"/>
            <a:ext cx="17550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dirty="0" smtClean="0"/>
              <a:t>SALT HRS spectra</a:t>
            </a:r>
            <a:endParaRPr lang="en-ZA" sz="1400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5292" y="1701080"/>
            <a:ext cx="2775733" cy="4472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242526" y="5735425"/>
            <a:ext cx="47915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b="0" i="1" dirty="0" smtClean="0"/>
              <a:t>(Aydi</a:t>
            </a:r>
            <a:r>
              <a:rPr lang="fi-FI" b="0" i="1" dirty="0"/>
              <a:t>, </a:t>
            </a:r>
            <a:r>
              <a:rPr lang="fi-FI" b="0" i="1" dirty="0" smtClean="0"/>
              <a:t>Page, Kuin et al., 2018, MNRAS, 474, 2679)</a:t>
            </a:r>
            <a:endParaRPr lang="en-ZA" b="0" i="1" dirty="0"/>
          </a:p>
        </p:txBody>
      </p:sp>
    </p:spTree>
    <p:extLst>
      <p:ext uri="{BB962C8B-B14F-4D97-AF65-F5344CB8AC3E}">
        <p14:creationId xmlns:p14="http://schemas.microsoft.com/office/powerpoint/2010/main" val="3611642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477000" cy="381000"/>
          </a:xfrm>
        </p:spPr>
        <p:txBody>
          <a:bodyPr/>
          <a:lstStyle/>
          <a:p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Nova V407 </a:t>
            </a:r>
            <a:r>
              <a:rPr lang="en-ZA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Lup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(ASASSN-16kt)</a:t>
            </a:r>
            <a:endParaRPr lang="en-ZA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80" y="748118"/>
            <a:ext cx="8077200" cy="5324492"/>
          </a:xfrm>
        </p:spPr>
        <p:txBody>
          <a:bodyPr/>
          <a:lstStyle/>
          <a:p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Another fast nova </a:t>
            </a:r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Evidence </a:t>
            </a:r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that the remnant is an intermediate polar (asynchronously rotating magnetic WD)</a:t>
            </a:r>
          </a:p>
          <a:p>
            <a:pPr lvl="1"/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3.57 h orbital period and 565 s spin period</a:t>
            </a:r>
          </a:p>
          <a:p>
            <a:pPr lvl="1"/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Spin modulation of hot-spot?</a:t>
            </a:r>
          </a:p>
          <a:p>
            <a:pPr lvl="1">
              <a:buNone/>
            </a:pPr>
            <a:endParaRPr lang="en-ZA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36" y="2780835"/>
            <a:ext cx="438919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307181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XMM</a:t>
            </a:r>
            <a:endParaRPr lang="en-Z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2776269"/>
            <a:ext cx="4076709" cy="30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41238" y="2954052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Optical</a:t>
            </a:r>
            <a:endParaRPr lang="en-ZA" dirty="0"/>
          </a:p>
        </p:txBody>
      </p:sp>
      <p:sp>
        <p:nvSpPr>
          <p:cNvPr id="4" name="Rectangle 3"/>
          <p:cNvSpPr/>
          <p:nvPr/>
        </p:nvSpPr>
        <p:spPr>
          <a:xfrm>
            <a:off x="323528" y="2247232"/>
            <a:ext cx="4632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ZA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Aydi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Orio, Beardmore 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2018, MNRAS, 480, 572)</a:t>
            </a:r>
            <a:endParaRPr lang="en-ZA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819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6477000" cy="381000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Gamma ray emission from Novae</a:t>
            </a:r>
            <a:endParaRPr lang="en-ZA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714356"/>
            <a:ext cx="8077200" cy="5857916"/>
          </a:xfrm>
        </p:spPr>
        <p:txBody>
          <a:bodyPr/>
          <a:lstStyle/>
          <a:p>
            <a:pPr>
              <a:buNone/>
            </a:pPr>
            <a:r>
              <a:rPr lang="en-Z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V906 Car (ASASSN-18fv):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Unprecedented continuous optical monitoring with BRITE satellites (6 </a:t>
            </a:r>
            <a:r>
              <a:rPr lang="en-ZA" sz="1800" b="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nanosats</a:t>
            </a:r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Complex outbursts different from the normal nova paradigm</a:t>
            </a:r>
          </a:p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Repeated </a:t>
            </a:r>
            <a:r>
              <a:rPr lang="el-GR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-ray flares from shocks in </a:t>
            </a:r>
            <a:r>
              <a:rPr lang="en-ZA" sz="1800" b="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ejecta</a:t>
            </a:r>
            <a:endParaRPr lang="en-ZA" sz="1800" b="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ZA" sz="16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Aydi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ZA" sz="16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Sokolovsky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ZA" sz="16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Chomiuck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., 2020, Nat </a:t>
            </a:r>
            <a:r>
              <a:rPr lang="en-ZA" sz="16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Ast</a:t>
            </a:r>
            <a:r>
              <a:rPr lang="en-ZA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4, 766) </a:t>
            </a:r>
            <a:endParaRPr lang="en-ZA" sz="16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2348880"/>
            <a:ext cx="4752528" cy="437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403649" y="65128"/>
            <a:ext cx="7583718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en-ZA" sz="24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 Soft Source discovered in the SMC: ASASSN-16oh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928670"/>
            <a:ext cx="4716016" cy="5610244"/>
          </a:xfrm>
        </p:spPr>
        <p:txBody>
          <a:bodyPr/>
          <a:lstStyle/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Discovery of a new Super Soft Source in the SMC in Dec 2016</a:t>
            </a:r>
          </a:p>
          <a:p>
            <a:r>
              <a:rPr lang="en-ZA" sz="1800" b="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Followup</a:t>
            </a:r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SALT RSS spectroscopy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Strong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HeII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4686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 R.V. variations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Consistent with 5.6 d period</a:t>
            </a:r>
          </a:p>
          <a:p>
            <a:r>
              <a:rPr lang="en-ZA" sz="1800" b="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Followup</a:t>
            </a:r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LCO photometry (DDT)</a:t>
            </a:r>
          </a:p>
          <a:p>
            <a:pPr lvl="1">
              <a:buNone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~34 hours over X-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mas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period 2016</a:t>
            </a:r>
          </a:p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OGLE photometry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Symmetrical and long-lived (~200 d) outburst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Evidence of previous lower amplitude ones</a:t>
            </a:r>
            <a:endParaRPr lang="en-ZA" b="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Swift/ASTROSAT observations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Very soft X-ray spectrum</a:t>
            </a:r>
          </a:p>
          <a:p>
            <a:pPr lvl="1"/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Outburst 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hot (~900,000 K) spreading layer on a on white dwarf</a:t>
            </a:r>
          </a:p>
          <a:p>
            <a:pPr lvl="1"/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 thermonuclear powered event, as in most SSSs</a:t>
            </a:r>
          </a:p>
          <a:p>
            <a:pPr marL="0" indent="0">
              <a:buNone/>
            </a:pPr>
            <a:r>
              <a:rPr lang="en-ZA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ZA" sz="18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Maccarone</a:t>
            </a:r>
            <a:r>
              <a:rPr lang="en-ZA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Nelson, Brown et al., 2019,</a:t>
            </a:r>
            <a:endParaRPr lang="en-ZA" sz="1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ZA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en-ZA" sz="18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Nat </a:t>
            </a:r>
            <a:r>
              <a:rPr lang="en-ZA" sz="1800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Ast</a:t>
            </a:r>
            <a:r>
              <a:rPr lang="en-ZA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, 3, 173)</a:t>
            </a:r>
          </a:p>
          <a:p>
            <a:pPr>
              <a:buNone/>
            </a:pPr>
            <a:endParaRPr lang="en-ZA" sz="18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642918"/>
            <a:ext cx="3656552" cy="302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14752"/>
            <a:ext cx="412961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09792" cy="381000"/>
          </a:xfrm>
        </p:spPr>
        <p:txBody>
          <a:bodyPr/>
          <a:lstStyle/>
          <a:p>
            <a:r>
              <a:rPr lang="en-ZA" sz="28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Transient Universe</a:t>
            </a:r>
            <a:endParaRPr lang="en-ZA" sz="2800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310" y="899370"/>
            <a:ext cx="8784976" cy="5487888"/>
          </a:xfrm>
        </p:spPr>
        <p:txBody>
          <a:bodyPr/>
          <a:lstStyle/>
          <a:p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 domain and transient astronomy is a growing frontier of discovery space</a:t>
            </a:r>
          </a:p>
          <a:p>
            <a:pPr lvl="1"/>
            <a:r>
              <a:rPr lang="en-Z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“things that go bump in the night”</a:t>
            </a:r>
          </a:p>
          <a:p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Allows studies of phenomena over timescales of milliseconds to decades</a:t>
            </a:r>
          </a:p>
          <a:p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Observations of transient behaviour for a wide range of objects and timescales, including high energy events (X-rays/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-rays)</a:t>
            </a:r>
          </a:p>
          <a:p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From Galactic to extragalactic objects</a:t>
            </a:r>
          </a:p>
          <a:p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Most </a:t>
            </a:r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HE transients associated </a:t>
            </a:r>
            <a:r>
              <a:rPr lang="en-US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with accretion and resulting outflows</a:t>
            </a:r>
            <a:endParaRPr lang="en-ZA" b="0" dirty="0" smtClean="0"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endParaRPr lang="en-Z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ZA" dirty="0" smtClean="0"/>
          </a:p>
          <a:p>
            <a:endParaRPr lang="en-ZA" dirty="0" smtClean="0"/>
          </a:p>
          <a:p>
            <a:pPr lvl="1"/>
            <a:endParaRPr lang="en-ZA" dirty="0" smtClean="0"/>
          </a:p>
          <a:p>
            <a:pPr lvl="1">
              <a:buNone/>
            </a:pPr>
            <a:endParaRPr lang="en-ZA" dirty="0"/>
          </a:p>
        </p:txBody>
      </p:sp>
      <p:pic>
        <p:nvPicPr>
          <p:cNvPr id="78852" name="Picture 4" descr="C:\Users\dibnob.SAAO\Documents\SAAO\Public Talks\Gravtiational Waves\GW-kilono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43314"/>
            <a:ext cx="5024446" cy="3014668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133" y="3614326"/>
            <a:ext cx="3600945" cy="3043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052" y="3643562"/>
            <a:ext cx="2694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Merging neutron star binary</a:t>
            </a:r>
          </a:p>
          <a:p>
            <a:r>
              <a:rPr lang="en-US" b="0" dirty="0" smtClean="0">
                <a:solidFill>
                  <a:schemeClr val="bg1"/>
                </a:solidFill>
              </a:rPr>
              <a:t>(e.g. </a:t>
            </a:r>
            <a:r>
              <a:rPr lang="en-US" b="0" dirty="0" err="1" smtClean="0">
                <a:solidFill>
                  <a:schemeClr val="bg1"/>
                </a:solidFill>
              </a:rPr>
              <a:t>kilonova</a:t>
            </a:r>
            <a:r>
              <a:rPr lang="en-US" b="0" dirty="0" smtClean="0">
                <a:solidFill>
                  <a:schemeClr val="bg1"/>
                </a:solidFill>
              </a:rPr>
              <a:t> GW170817)</a:t>
            </a:r>
            <a:endParaRPr lang="en-ZA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3691771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Nova eruption</a:t>
            </a:r>
            <a:endParaRPr lang="en-ZA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6477000" cy="381000"/>
          </a:xfrm>
        </p:spPr>
        <p:txBody>
          <a:bodyPr/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ASASSN-16oh</a:t>
            </a:r>
            <a:endParaRPr lang="en-Z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5" descr="illustrat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42918"/>
            <a:ext cx="9144000" cy="5916706"/>
          </a:xfrm>
        </p:spPr>
      </p:pic>
      <p:sp>
        <p:nvSpPr>
          <p:cNvPr id="7" name="TextBox 6"/>
          <p:cNvSpPr txBox="1"/>
          <p:nvPr/>
        </p:nvSpPr>
        <p:spPr>
          <a:xfrm>
            <a:off x="285720" y="6519446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/>
              <a:t>Credit: NASA/CXC/</a:t>
            </a:r>
            <a:r>
              <a:rPr lang="en-ZA" dirty="0" err="1" smtClean="0"/>
              <a:t>M.Weiss</a:t>
            </a:r>
            <a:endParaRPr lang="en-ZA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680" y="154416"/>
            <a:ext cx="8229600" cy="420656"/>
          </a:xfrm>
        </p:spPr>
        <p:txBody>
          <a:bodyPr>
            <a:normAutofit/>
          </a:bodyPr>
          <a:lstStyle/>
          <a:p>
            <a:pPr algn="ctr"/>
            <a:r>
              <a:rPr lang="en-ZA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White Dwarf Pulsars</a:t>
            </a:r>
            <a:endParaRPr lang="en-ZA" b="1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43" y="692696"/>
            <a:ext cx="8786874" cy="2880320"/>
          </a:xfrm>
        </p:spPr>
        <p:txBody>
          <a:bodyPr>
            <a:normAutofit/>
          </a:bodyPr>
          <a:lstStyle/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AR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Sco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first example (Marsh </a:t>
            </a:r>
            <a:r>
              <a:rPr lang="en-ZA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2016; Buckley et al. 2017)</a:t>
            </a:r>
          </a:p>
          <a:p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oherent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pulsations across the E-M spectrum at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117.12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s spin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118.2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s beat period with a 3.6 h orbital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Strongly polarized (40%) and pulsed:  magnetic WD dipole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System is a detached binary consisting of a rapidly spinning-down highly magnetic (&gt;200 MG) White Dwarf + M5 companion</a:t>
            </a:r>
            <a:endParaRPr lang="en-ZA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SED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is non-thermal and powered by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spin-down of WD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New example recently discovered with similar behavior (525 s spin; 4 h orbit)</a:t>
            </a:r>
          </a:p>
          <a:p>
            <a:pPr marL="0" indent="0">
              <a:buNone/>
            </a:pPr>
            <a:endParaRPr lang="en-ZA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en-ZA" sz="2100" i="1" dirty="0" smtClean="0"/>
          </a:p>
          <a:p>
            <a:endParaRPr lang="en-ZA" sz="2100" i="1" dirty="0" smtClean="0"/>
          </a:p>
          <a:p>
            <a:endParaRPr lang="en-ZA" sz="2100" dirty="0" smtClean="0"/>
          </a:p>
          <a:p>
            <a:pPr>
              <a:buNone/>
            </a:pPr>
            <a:endParaRPr lang="en-ZA" sz="2000" dirty="0" smtClean="0"/>
          </a:p>
          <a:p>
            <a:endParaRPr lang="en-ZA" sz="2000" dirty="0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683" y="3409848"/>
            <a:ext cx="5052544" cy="320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0434" y="3392234"/>
            <a:ext cx="3966975" cy="307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674959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7095" y="836712"/>
            <a:ext cx="8822214" cy="6021288"/>
          </a:xfrm>
        </p:spPr>
        <p:txBody>
          <a:bodyPr>
            <a:normAutofit/>
          </a:bodyPr>
          <a:lstStyle/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SALT high speed spectroscopy (10 s and 30 s time res.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respectively)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Both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systems show spin pulsations in narrow emission lines from companion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ZA" sz="1800" dirty="0"/>
          </a:p>
          <a:p>
            <a:endParaRPr lang="en-ZA" sz="1800" dirty="0" smtClean="0"/>
          </a:p>
          <a:p>
            <a:endParaRPr lang="en-ZA" sz="1800" dirty="0"/>
          </a:p>
          <a:p>
            <a:endParaRPr lang="en-ZA" sz="1800" dirty="0" smtClean="0"/>
          </a:p>
          <a:p>
            <a:endParaRPr lang="en-ZA" sz="1800" dirty="0"/>
          </a:p>
          <a:p>
            <a:endParaRPr lang="en-ZA" sz="1800" dirty="0" smtClean="0"/>
          </a:p>
          <a:p>
            <a:endParaRPr lang="en-ZA" sz="1800" dirty="0"/>
          </a:p>
          <a:p>
            <a:endParaRPr lang="en-ZA" sz="1800" dirty="0" smtClean="0"/>
          </a:p>
          <a:p>
            <a:endParaRPr lang="en-ZA" sz="1800" dirty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pPr lvl="1">
              <a:buNone/>
            </a:pPr>
            <a:endParaRPr lang="en-ZA" sz="1600" dirty="0" smtClean="0"/>
          </a:p>
          <a:p>
            <a:endParaRPr lang="en-ZA" sz="20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659" y="184080"/>
            <a:ext cx="8229600" cy="432048"/>
          </a:xfrm>
        </p:spPr>
        <p:txBody>
          <a:bodyPr>
            <a:normAutofit/>
          </a:bodyPr>
          <a:lstStyle/>
          <a:p>
            <a:pPr algn="ctr"/>
            <a:r>
              <a:rPr lang="en-ZA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 Line Pulsations</a:t>
            </a:r>
            <a:endParaRPr lang="en-ZA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"/>
          <a:stretch/>
        </p:blipFill>
        <p:spPr>
          <a:xfrm>
            <a:off x="3725260" y="1599817"/>
            <a:ext cx="5061277" cy="4005064"/>
          </a:xfrm>
          <a:prstGeom prst="rect">
            <a:avLst/>
          </a:prstGeom>
        </p:spPr>
      </p:pic>
      <p:pic>
        <p:nvPicPr>
          <p:cNvPr id="9" name="Picture 8" descr="spectraTrail-20200616-e.png"/>
          <p:cNvPicPr>
            <a:picLocks noChangeAspect="1"/>
          </p:cNvPicPr>
          <p:nvPr/>
        </p:nvPicPr>
        <p:blipFill>
          <a:blip r:embed="rId3"/>
          <a:srcRect r="8333"/>
          <a:stretch>
            <a:fillRect/>
          </a:stretch>
        </p:blipFill>
        <p:spPr>
          <a:xfrm>
            <a:off x="157095" y="1556792"/>
            <a:ext cx="3375394" cy="49096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83768" y="5629111"/>
            <a:ext cx="88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AR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Sco</a:t>
            </a:r>
            <a:endParaRPr lang="en-ZA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2060848"/>
            <a:ext cx="1654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New “AR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Sco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”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system</a:t>
            </a:r>
            <a:endParaRPr lang="en-ZA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46929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93204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X-ray Binary Transients 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en-US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785794"/>
            <a:ext cx="8429684" cy="4000528"/>
          </a:xfrm>
        </p:spPr>
        <p:txBody>
          <a:bodyPr/>
          <a:lstStyle/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Mass X-ray Binaries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Low Mass X-ray Binaries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Transitional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millisec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pulsars</a:t>
            </a:r>
          </a:p>
          <a:p>
            <a:pPr>
              <a:buNone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(also first observations with </a:t>
            </a:r>
          </a:p>
          <a:p>
            <a:pPr>
              <a:buNone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MeerKAT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pPr>
              <a:buNone/>
            </a:pPr>
            <a:endParaRPr lang="en-ZA" sz="1800" dirty="0" smtClean="0"/>
          </a:p>
          <a:p>
            <a:pPr>
              <a:buNone/>
            </a:pPr>
            <a:endParaRPr lang="en-ZA" sz="1800" dirty="0" smtClean="0"/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Involves accretion onto either a neutron star or a black hole.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Mass donor is usually “normal” M-S star (rare ones a sub-solar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ZA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Orbital periods of hours – days (LMXBs) or weeks – years (HMXBs)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Most go through outburst states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Jets seen in some systems at certain transition times (Hard -&gt; Soft)</a:t>
            </a:r>
            <a:endParaRPr lang="en-ZA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b="5592"/>
          <a:stretch>
            <a:fillRect/>
          </a:stretch>
        </p:blipFill>
        <p:spPr bwMode="auto">
          <a:xfrm>
            <a:off x="3714744" y="857232"/>
            <a:ext cx="49960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dibnob.SAAO\Documents\Research\AR_Sco\White_dwarf_in_AE_Aquarii-1024x768.jpg"/>
          <p:cNvPicPr>
            <a:picLocks noChangeAspect="1" noChangeArrowheads="1"/>
          </p:cNvPicPr>
          <p:nvPr/>
        </p:nvPicPr>
        <p:blipFill>
          <a:blip r:embed="rId3" cstate="print"/>
          <a:srcRect t="12431"/>
          <a:stretch>
            <a:fillRect/>
          </a:stretch>
        </p:blipFill>
        <p:spPr bwMode="auto">
          <a:xfrm>
            <a:off x="285720" y="2500306"/>
            <a:ext cx="3154394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738307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1907704" y="119042"/>
            <a:ext cx="6477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defRPr/>
            </a:pPr>
            <a:r>
              <a:rPr lang="en-ZA" sz="24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of an LMXB:  Swift J1357-0933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07504" y="260648"/>
            <a:ext cx="8928895" cy="5643602"/>
          </a:xfrm>
        </p:spPr>
        <p:txBody>
          <a:bodyPr/>
          <a:lstStyle/>
          <a:p>
            <a:pPr>
              <a:buNone/>
            </a:pPr>
            <a:endParaRPr lang="en-ZA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 black hole X-ray transient (discovered in 2011; M &gt; 9.3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ZA" sz="1800" b="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ʘ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ZA" sz="1800" b="0" baseline="-25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SALT observations during recent o/b in 2017 &amp; 2019 (0.15 s sampling)</a:t>
            </a:r>
          </a:p>
          <a:p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en-ZA" sz="1800" b="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Time resolved (30 s) spectroscopy during 2017 &amp; 20 revealed transient absorption lines (</a:t>
            </a:r>
            <a:r>
              <a:rPr lang="en-ZA" sz="16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Balmer</a:t>
            </a:r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en-ZA" sz="16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HeII</a:t>
            </a:r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 on same timescale as photometric </a:t>
            </a:r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dips, </a:t>
            </a:r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attributed to clumps in disk/torus</a:t>
            </a:r>
          </a:p>
          <a:p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Evidence of hot dense accretion disk </a:t>
            </a:r>
            <a:r>
              <a:rPr lang="en-Z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wind (Charles, Matthews, Buckley et al., 2019, MNRAS 489, L47)</a:t>
            </a:r>
            <a:endParaRPr lang="en-ZA" sz="16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-51640" y="3600776"/>
            <a:ext cx="54638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ZA" sz="1200" b="0" i="1" dirty="0" smtClean="0"/>
              <a:t>SALT high-speed (0.15 s) </a:t>
            </a:r>
            <a:r>
              <a:rPr lang="en-ZA" sz="1200" b="0" i="1" dirty="0" smtClean="0"/>
              <a:t>photometry</a:t>
            </a:r>
            <a:endParaRPr lang="en-ZA" sz="1200" b="0" i="1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213" y="1268760"/>
            <a:ext cx="542942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/>
          <a:srcRect l="2309" t="2598" b="1258"/>
          <a:stretch/>
        </p:blipFill>
        <p:spPr bwMode="auto">
          <a:xfrm>
            <a:off x="5511590" y="1342542"/>
            <a:ext cx="3559159" cy="2209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r="8777"/>
          <a:stretch>
            <a:fillRect/>
          </a:stretch>
        </p:blipFill>
        <p:spPr bwMode="auto">
          <a:xfrm>
            <a:off x="-1" y="4725144"/>
            <a:ext cx="425524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3866" y="4651425"/>
            <a:ext cx="3888432" cy="21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67944" y="3585386"/>
            <a:ext cx="4124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4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Paice</a:t>
            </a:r>
            <a:r>
              <a:rPr lang="en-US" sz="14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Gandhi, Charles et al., 2019, MNRAS, 488, 512)</a:t>
            </a:r>
            <a:endParaRPr lang="en-ZA" sz="14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43956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04" y="116632"/>
            <a:ext cx="7572396" cy="478658"/>
          </a:xfrm>
        </p:spPr>
        <p:txBody>
          <a:bodyPr/>
          <a:lstStyle/>
          <a:p>
            <a:r>
              <a:rPr lang="en-ZA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transitional </a:t>
            </a:r>
            <a:r>
              <a:rPr lang="en-ZA" sz="2000" dirty="0" err="1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millisec</a:t>
            </a:r>
            <a:r>
              <a:rPr lang="en-ZA" sz="200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pulsar XSS J12270-4859</a:t>
            </a:r>
            <a:endParaRPr lang="en-ZA" sz="2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50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53" r="6672" b="14895"/>
          <a:stretch>
            <a:fillRect/>
          </a:stretch>
        </p:blipFill>
        <p:spPr bwMode="auto">
          <a:xfrm>
            <a:off x="107504" y="4221088"/>
            <a:ext cx="4302032" cy="2928958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3528" y="642918"/>
            <a:ext cx="8677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Detected by RXTE &amp; INTEGRAL and coincident with unusual  FERMI </a:t>
            </a:r>
            <a:r>
              <a:rPr lang="fr-FR" sz="1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VHE (0.1-300 </a:t>
            </a:r>
            <a:r>
              <a:rPr lang="fr-FR" sz="18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fr-FR" sz="18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source 2FGL J1227.7-4853</a:t>
            </a:r>
            <a:endParaRPr lang="en-ZA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4" y="1196752"/>
            <a:ext cx="54360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first seen by RXTE and suggested to an IP, but not confirmed from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Suzaku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or XMM and no Fe line (as in accreting WDs)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seen in 1FGL &amp; 2FGL catalogues (24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)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  <a:sym typeface="Symbol"/>
              </a:rPr>
              <a:t>   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X-ray flares &amp; dips (e.g. EXO0748-676), but not phase dependent and no spectral changes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weakly abs power law with no cut-off up to 100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keV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. Power law slope 1.7 (X-rays) to 2.3 (VHE)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first considered as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microquasar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, but these are more X-ray variable and don’t exhibit VHE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detection of 1.69 ms radio pulsations in 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quiescence 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(2012) confirms it is an accreting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millisec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pulsar and a </a:t>
            </a:r>
            <a:r>
              <a:rPr lang="en-ZA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redback</a:t>
            </a: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LMXB</a:t>
            </a:r>
          </a:p>
          <a:p>
            <a:pPr>
              <a:buFont typeface="Arial" pitchFamily="34" charset="0"/>
              <a:buChar char="•"/>
            </a:pPr>
            <a:r>
              <a:rPr lang="en-Z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</a:p>
        </p:txBody>
      </p:sp>
      <p:pic>
        <p:nvPicPr>
          <p:cNvPr id="1568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21088"/>
            <a:ext cx="415043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187624" y="4005064"/>
            <a:ext cx="2347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dirty="0" smtClean="0">
                <a:solidFill>
                  <a:schemeClr val="tx1"/>
                </a:solidFill>
              </a:rPr>
              <a:t>U-band: SAAO 1.9-m EMCCD </a:t>
            </a:r>
            <a:endParaRPr lang="en-ZA" sz="1200" dirty="0">
              <a:solidFill>
                <a:schemeClr val="tx1"/>
              </a:solidFill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268760"/>
            <a:ext cx="3563888" cy="265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4914085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r>
              <a:rPr lang="en-ZA" spc="-45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XSS</a:t>
            </a:r>
            <a:r>
              <a:rPr lang="en-ZA" spc="145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A" spc="-18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J12270-4859</a:t>
            </a:r>
            <a:endParaRPr lang="en-Z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642918"/>
            <a:ext cx="8715404" cy="4525963"/>
          </a:xfrm>
        </p:spPr>
        <p:txBody>
          <a:bodyPr/>
          <a:lstStyle/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2012 observing campaign (SAAO/SALT, ESO)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Spectroscopy &amp;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photometry</a:t>
            </a:r>
            <a:endParaRPr lang="en-ZA" sz="22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Radial velocity curve =&gt;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5.9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h orbital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period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Doppler tomography revealed accretion disc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Spectral type changers from G - &gt; F due to irradiation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ompanion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under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massive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its size (0.06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– 0.12 M</a:t>
            </a:r>
            <a:r>
              <a:rPr lang="en-ZA" sz="1800" b="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ʘ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r>
              <a:rPr lang="en-US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(de Martino, </a:t>
            </a:r>
            <a:r>
              <a:rPr lang="en-US" sz="16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Casares</a:t>
            </a:r>
            <a:r>
              <a:rPr lang="en-US" sz="16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Mason et a., 2014, MNRAS 444, 3004)</a:t>
            </a:r>
            <a:endParaRPr lang="en-ZA" sz="1600" b="0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2200" dirty="0" smtClean="0"/>
          </a:p>
          <a:p>
            <a:pPr lvl="1">
              <a:buNone/>
            </a:pPr>
            <a:endParaRPr lang="en-ZA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40152" y="274638"/>
            <a:ext cx="2983296" cy="2182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852936"/>
            <a:ext cx="4071934" cy="388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5584" y="2825099"/>
            <a:ext cx="3347864" cy="386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7070415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5164"/>
            <a:ext cx="8679908" cy="511156"/>
          </a:xfrm>
        </p:spPr>
        <p:txBody>
          <a:bodyPr/>
          <a:lstStyle/>
          <a:p>
            <a:r>
              <a:rPr lang="en-ZA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bservations 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new </a:t>
            </a:r>
            <a:r>
              <a:rPr lang="en-ZA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tMSP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candidate </a:t>
            </a:r>
            <a:b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CXOU J1109-6502</a:t>
            </a:r>
            <a:endParaRPr lang="en-ZA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908720"/>
            <a:ext cx="868276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68540" y="1339385"/>
            <a:ext cx="2275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XMM-Newton (X-rays)</a:t>
            </a:r>
            <a:endParaRPr lang="en-ZA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266174"/>
            <a:ext cx="171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err="1" smtClean="0"/>
              <a:t>MeerKAT</a:t>
            </a:r>
            <a:r>
              <a:rPr lang="en-ZA" dirty="0" smtClean="0"/>
              <a:t> (radio)</a:t>
            </a:r>
            <a:endParaRPr lang="en-ZA" dirty="0"/>
          </a:p>
        </p:txBody>
      </p:sp>
      <p:sp>
        <p:nvSpPr>
          <p:cNvPr id="9" name="TextBox 8"/>
          <p:cNvSpPr txBox="1"/>
          <p:nvPr/>
        </p:nvSpPr>
        <p:spPr>
          <a:xfrm>
            <a:off x="1000517" y="4260235"/>
            <a:ext cx="198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XMM-Newton (UV)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178087" y="6253055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Supporting time resolved spectroscopy undertaken with SALT</a:t>
            </a:r>
          </a:p>
          <a:p>
            <a:endParaRPr lang="en-ZA" sz="1800" dirty="0"/>
          </a:p>
        </p:txBody>
      </p:sp>
      <p:sp>
        <p:nvSpPr>
          <p:cNvPr id="6" name="Rectangle 5"/>
          <p:cNvSpPr/>
          <p:nvPr/>
        </p:nvSpPr>
        <p:spPr>
          <a:xfrm>
            <a:off x="2268540" y="565899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ZA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Coti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A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Zelati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, Hugo, Torres et al., 2021, A&amp;A, 655, A71)</a:t>
            </a:r>
          </a:p>
        </p:txBody>
      </p:sp>
    </p:spTree>
    <p:extLst>
      <p:ext uri="{BB962C8B-B14F-4D97-AF65-F5344CB8AC3E}">
        <p14:creationId xmlns:p14="http://schemas.microsoft.com/office/powerpoint/2010/main" val="395768077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459572"/>
            <a:ext cx="4572032" cy="326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1623392" y="188640"/>
            <a:ext cx="64770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en-ZA" sz="24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Mass X-ray </a:t>
            </a:r>
            <a:r>
              <a:rPr lang="en-ZA" sz="24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Binaries: Be XRBs</a:t>
            </a:r>
            <a:endParaRPr lang="en-ZA" sz="2400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42844" y="772483"/>
            <a:ext cx="5414970" cy="5395930"/>
          </a:xfrm>
        </p:spPr>
        <p:txBody>
          <a:bodyPr/>
          <a:lstStyle/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Be/Neutron star binaries with elliptical orbits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Outburst due to </a:t>
            </a:r>
            <a:r>
              <a:rPr lang="en-US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periastron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passage through </a:t>
            </a:r>
            <a:r>
              <a:rPr lang="en-US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Be’s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disk or changes in Be disk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Be/X-ray binary outburst (e.g. 2016 super-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Eddington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outburst of SMC-X3)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Discoveries of new systems in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Magellanic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Clouds from X-rays (Swift,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One new Be-WD SSS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SALT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spectroscopy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monitoring disk emission lines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3643314"/>
            <a:ext cx="1016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SMC X-3</a:t>
            </a:r>
            <a:endParaRPr lang="en-ZA" dirty="0"/>
          </a:p>
        </p:txBody>
      </p:sp>
      <p:pic>
        <p:nvPicPr>
          <p:cNvPr id="12" name="Content Placeholder 3" descr="BeXRB-schem.png"/>
          <p:cNvPicPr>
            <a:picLocks noChangeAspect="1"/>
          </p:cNvPicPr>
          <p:nvPr/>
        </p:nvPicPr>
        <p:blipFill>
          <a:blip r:embed="rId3" cstate="print"/>
          <a:srcRect r="49125" b="23057"/>
          <a:stretch>
            <a:fillRect/>
          </a:stretch>
        </p:blipFill>
        <p:spPr>
          <a:xfrm>
            <a:off x="5786446" y="714356"/>
            <a:ext cx="3109032" cy="22860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8" t="6557" r="6557"/>
          <a:stretch>
            <a:fillRect/>
          </a:stretch>
        </p:blipFill>
        <p:spPr>
          <a:xfrm>
            <a:off x="4857752" y="3470448"/>
            <a:ext cx="4000528" cy="322684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543649" y="3952175"/>
            <a:ext cx="281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1400" b="0" i="1" dirty="0">
                <a:latin typeface="Calibri" panose="020F0502020204030204" pitchFamily="34" charset="0"/>
                <a:cs typeface="Calibri" panose="020F0502020204030204" pitchFamily="34" charset="0"/>
              </a:rPr>
              <a:t>Townsend, </a:t>
            </a:r>
            <a:r>
              <a:rPr lang="en-ZA" sz="1400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Kennea</a:t>
            </a:r>
            <a:r>
              <a:rPr lang="en-ZA" sz="1400" b="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ZA" sz="1400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Coe et al. 2017, MNRAS, 471, 3878)</a:t>
            </a:r>
            <a:endParaRPr lang="en-ZA" sz="14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</a:t>
            </a:r>
            <a:endParaRPr lang="ru-RU"/>
          </a:p>
        </p:txBody>
      </p:sp>
      <p:sp>
        <p:nvSpPr>
          <p:cNvPr id="151558" name="Прямоугольник 11"/>
          <p:cNvSpPr>
            <a:spLocks noChangeArrowheads="1"/>
          </p:cNvSpPr>
          <p:nvPr/>
        </p:nvSpPr>
        <p:spPr bwMode="auto">
          <a:xfrm>
            <a:off x="107504" y="836712"/>
            <a:ext cx="428628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0" dirty="0" smtClean="0">
                <a:latin typeface="Calibri" pitchFamily="34" charset="0"/>
              </a:rPr>
              <a:t>Program led by UFS, UJ and NWU </a:t>
            </a:r>
            <a:r>
              <a:rPr lang="en-US" sz="1800" b="0" dirty="0" smtClean="0">
                <a:latin typeface="Calibri" pitchFamily="34" charset="0"/>
              </a:rPr>
              <a:t>(van </a:t>
            </a:r>
            <a:r>
              <a:rPr lang="en-US" sz="1800" b="0" dirty="0" err="1" smtClean="0">
                <a:latin typeface="Calibri" pitchFamily="34" charset="0"/>
              </a:rPr>
              <a:t>Soelen</a:t>
            </a:r>
            <a:r>
              <a:rPr lang="en-US" sz="1800" b="0" dirty="0" smtClean="0">
                <a:latin typeface="Calibri" pitchFamily="34" charset="0"/>
              </a:rPr>
              <a:t>, </a:t>
            </a:r>
            <a:r>
              <a:rPr lang="en-US" sz="1800" b="0" dirty="0" err="1" smtClean="0">
                <a:latin typeface="Calibri" pitchFamily="34" charset="0"/>
              </a:rPr>
              <a:t>Britto</a:t>
            </a:r>
            <a:r>
              <a:rPr lang="en-US" sz="1800" b="0" dirty="0" smtClean="0">
                <a:latin typeface="Calibri" pitchFamily="34" charset="0"/>
              </a:rPr>
              <a:t>, </a:t>
            </a:r>
            <a:r>
              <a:rPr lang="en-US" sz="1800" b="0" dirty="0" err="1" smtClean="0">
                <a:latin typeface="Calibri" pitchFamily="34" charset="0"/>
              </a:rPr>
              <a:t>Razzaque</a:t>
            </a:r>
            <a:r>
              <a:rPr lang="en-US" sz="1800" b="0" dirty="0" smtClean="0">
                <a:latin typeface="Calibri" pitchFamily="34" charset="0"/>
              </a:rPr>
              <a:t> &amp; Boettcher) + </a:t>
            </a:r>
            <a:r>
              <a:rPr lang="en-US" sz="1800" b="0" dirty="0" smtClean="0">
                <a:latin typeface="Calibri" pitchFamily="34" charset="0"/>
              </a:rPr>
              <a:t>students (</a:t>
            </a:r>
            <a:r>
              <a:rPr lang="en-US" sz="1800" b="0" dirty="0" err="1" smtClean="0">
                <a:latin typeface="Calibri" pitchFamily="34" charset="0"/>
              </a:rPr>
              <a:t>Joleen</a:t>
            </a:r>
            <a:r>
              <a:rPr lang="en-US" sz="1800" b="0" dirty="0" smtClean="0">
                <a:latin typeface="Calibri" pitchFamily="34" charset="0"/>
              </a:rPr>
              <a:t> Barnard, Justin Cooper, Hester </a:t>
            </a:r>
            <a:r>
              <a:rPr lang="en-US" sz="1800" b="0" dirty="0" err="1" smtClean="0">
                <a:latin typeface="Calibri" pitchFamily="34" charset="0"/>
              </a:rPr>
              <a:t>Schutte</a:t>
            </a:r>
            <a:r>
              <a:rPr lang="en-US" sz="1800" b="0" dirty="0" smtClean="0">
                <a:latin typeface="Calibri" pitchFamily="34" charset="0"/>
              </a:rPr>
              <a:t>)</a:t>
            </a:r>
            <a:endParaRPr lang="en-US" sz="1800" b="0" dirty="0" smtClean="0">
              <a:latin typeface="Calibri" pitchFamily="34" charset="0"/>
            </a:endParaRPr>
          </a:p>
          <a:p>
            <a:endParaRPr lang="en-US" sz="1800" b="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Alerts from X-ray satellites (e.g. Fermi LAT, Swift BAT) </a:t>
            </a:r>
          </a:p>
          <a:p>
            <a:pPr>
              <a:buFont typeface="Arial" pitchFamily="34" charset="0"/>
              <a:buChar char="•"/>
            </a:pPr>
            <a:endParaRPr lang="en-US" sz="1800" b="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Utilizing SALT </a:t>
            </a:r>
            <a:r>
              <a:rPr lang="en-US" sz="1800" b="0" dirty="0" err="1" smtClean="0">
                <a:latin typeface="Calibri" pitchFamily="34" charset="0"/>
              </a:rPr>
              <a:t>spectropolarimetric</a:t>
            </a:r>
            <a:r>
              <a:rPr lang="en-US" sz="1800" b="0" dirty="0" smtClean="0">
                <a:latin typeface="Calibri" pitchFamily="34" charset="0"/>
              </a:rPr>
              <a:t> modes</a:t>
            </a:r>
          </a:p>
          <a:p>
            <a:pPr>
              <a:buFont typeface="Arial" pitchFamily="34" charset="0"/>
              <a:buChar char="•"/>
            </a:pPr>
            <a:endParaRPr lang="en-US" sz="1800" b="0" dirty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Observations taken at different epochs and covering flares and quiescent phases</a:t>
            </a:r>
          </a:p>
          <a:p>
            <a:pPr>
              <a:buFont typeface="Arial" pitchFamily="34" charset="0"/>
              <a:buChar char="•"/>
            </a:pPr>
            <a:endParaRPr lang="en-US" sz="1800" b="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 </a:t>
            </a:r>
            <a:r>
              <a:rPr lang="en-ZA" sz="1800" b="0" dirty="0" smtClean="0">
                <a:latin typeface="Calibri" pitchFamily="34" charset="0"/>
              </a:rPr>
              <a:t>Investigate </a:t>
            </a:r>
            <a:r>
              <a:rPr lang="en-ZA" sz="1800" b="0" dirty="0" smtClean="0">
                <a:latin typeface="Calibri" pitchFamily="34" charset="0"/>
              </a:rPr>
              <a:t>the jet geometries through </a:t>
            </a:r>
            <a:r>
              <a:rPr lang="en-ZA" sz="1800" b="0" dirty="0" smtClean="0">
                <a:latin typeface="Calibri" pitchFamily="34" charset="0"/>
              </a:rPr>
              <a:t>position angle variations during flares</a:t>
            </a:r>
          </a:p>
          <a:p>
            <a:pPr>
              <a:buFont typeface="Arial" pitchFamily="34" charset="0"/>
              <a:buChar char="•"/>
            </a:pPr>
            <a:endParaRPr lang="en-ZA" sz="1800" b="0" dirty="0" smtClean="0">
              <a:latin typeface="Calibri" pitchFamily="34" charset="0"/>
            </a:endParaRPr>
          </a:p>
          <a:p>
            <a:r>
              <a:rPr lang="en-ZA" sz="1800" b="0" dirty="0">
                <a:latin typeface="Calibri" pitchFamily="34" charset="0"/>
              </a:rPr>
              <a:t>(</a:t>
            </a:r>
            <a:r>
              <a:rPr lang="en-ZA" sz="1800" b="0" dirty="0" smtClean="0">
                <a:latin typeface="Calibri" pitchFamily="34" charset="0"/>
              </a:rPr>
              <a:t>Example: PKS 0035-252)</a:t>
            </a:r>
            <a:endParaRPr lang="en-US" sz="1800" b="0" dirty="0" smtClean="0"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31070" y="110644"/>
            <a:ext cx="6624736" cy="36004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SALT </a:t>
            </a:r>
            <a:r>
              <a:rPr lang="en-US" sz="96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Spectropolarimetry</a:t>
            </a: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of Flaring </a:t>
            </a:r>
            <a:r>
              <a:rPr lang="en-US" sz="9600" dirty="0" err="1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Blazars</a:t>
            </a:r>
            <a:endParaRPr lang="en-US" sz="9600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10" name="Picture 9" descr="PKS0035-252.jpg"/>
          <p:cNvPicPr>
            <a:picLocks noChangeAspect="1"/>
          </p:cNvPicPr>
          <p:nvPr/>
        </p:nvPicPr>
        <p:blipFill>
          <a:blip r:embed="rId2"/>
          <a:srcRect l="4615" r="6153" b="3706"/>
          <a:stretch>
            <a:fillRect/>
          </a:stretch>
        </p:blipFill>
        <p:spPr>
          <a:xfrm>
            <a:off x="4643438" y="571479"/>
            <a:ext cx="4357718" cy="608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5997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336" y="4190984"/>
            <a:ext cx="4233400" cy="2381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12505"/>
            <a:ext cx="7109792" cy="381000"/>
          </a:xfrm>
        </p:spPr>
        <p:txBody>
          <a:bodyPr/>
          <a:lstStyle/>
          <a:p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Transient Universe across the E-M spectrum</a:t>
            </a:r>
            <a:endParaRPr lang="en-ZA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3214710"/>
          </a:xfrm>
        </p:spPr>
        <p:txBody>
          <a:bodyPr/>
          <a:lstStyle/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Increasing number of facilities and surveys leading to discoveries of transients of all classes (including new optical facilities at SAAO)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Some dedicated to specific classes of objects (e.g. supernovae, GRBs)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Others finding many different classes of transients as a by-product of wide-field surveys (e.g. Gaia, OGLE,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PanSTARRS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, ZTF, TESS)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Both ground-based and space-based facilities are sources of alerts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X-ray/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-ray satellite for the latter (e.g. Swift, Fermi, MAXI)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 SALT large science programme on transients began in 2016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Experience gained helping to pave the way for the next big transient discovery machine: </a:t>
            </a:r>
            <a:r>
              <a:rPr lang="en-ZA" sz="1800" b="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Rubin Observatory Legacy Survey of Space and Time(LSST)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Need for machine learning tools based on current experiences</a:t>
            </a:r>
          </a:p>
          <a:p>
            <a:pPr>
              <a:buNone/>
            </a:pPr>
            <a:endParaRPr lang="en-ZA" dirty="0" smtClean="0"/>
          </a:p>
          <a:p>
            <a:pPr lvl="1"/>
            <a:endParaRPr lang="en-ZA" dirty="0" smtClean="0"/>
          </a:p>
          <a:p>
            <a:pPr lvl="1">
              <a:buNone/>
            </a:pPr>
            <a:endParaRPr lang="en-ZA" dirty="0"/>
          </a:p>
        </p:txBody>
      </p:sp>
      <p:pic>
        <p:nvPicPr>
          <p:cNvPr id="6" name="Picture 2" descr="Image resul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214818"/>
            <a:ext cx="2619392" cy="2357454"/>
          </a:xfrm>
          <a:prstGeom prst="rect">
            <a:avLst/>
          </a:prstGeom>
          <a:noFill/>
        </p:spPr>
      </p:pic>
      <p:sp>
        <p:nvSpPr>
          <p:cNvPr id="79874" name="AutoShape 2" descr="_DSC73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sp>
        <p:nvSpPr>
          <p:cNvPr id="79876" name="AutoShape 4" descr="_DSC73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/>
          </a:p>
        </p:txBody>
      </p:sp>
      <p:pic>
        <p:nvPicPr>
          <p:cNvPr id="79878" name="Picture 6" descr="C:\Users\dibnob.SAAO\Downloads\_DSC7316.JPG"/>
          <p:cNvPicPr>
            <a:picLocks noChangeAspect="1" noChangeArrowheads="1"/>
          </p:cNvPicPr>
          <p:nvPr/>
        </p:nvPicPr>
        <p:blipFill rotWithShape="1">
          <a:blip r:embed="rId4" cstate="print"/>
          <a:srcRect l="8722" r="36996"/>
          <a:stretch/>
        </p:blipFill>
        <p:spPr bwMode="auto">
          <a:xfrm>
            <a:off x="158611" y="4214818"/>
            <a:ext cx="1919501" cy="23574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0959" y="4175307"/>
            <a:ext cx="12206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b="0" dirty="0" err="1" smtClean="0">
                <a:solidFill>
                  <a:schemeClr val="bg1"/>
                </a:solidFill>
              </a:rPr>
              <a:t>MeerLICHT</a:t>
            </a:r>
            <a:r>
              <a:rPr lang="en-ZA" sz="1200" b="0" dirty="0" smtClean="0">
                <a:solidFill>
                  <a:schemeClr val="bg1"/>
                </a:solidFill>
              </a:rPr>
              <a:t> (optical </a:t>
            </a:r>
            <a:r>
              <a:rPr lang="en-ZA" sz="1200" b="0" dirty="0" err="1" smtClean="0">
                <a:solidFill>
                  <a:schemeClr val="bg1"/>
                </a:solidFill>
              </a:rPr>
              <a:t>followup</a:t>
            </a:r>
            <a:endParaRPr lang="en-ZA" sz="1200" b="0" dirty="0" smtClean="0">
              <a:solidFill>
                <a:schemeClr val="bg1"/>
              </a:solidFill>
            </a:endParaRPr>
          </a:p>
          <a:p>
            <a:r>
              <a:rPr lang="en-ZA" sz="1200" b="0" dirty="0">
                <a:solidFill>
                  <a:schemeClr val="bg1"/>
                </a:solidFill>
              </a:rPr>
              <a:t>o</a:t>
            </a:r>
            <a:r>
              <a:rPr lang="en-ZA" sz="1200" b="0" dirty="0" smtClean="0">
                <a:solidFill>
                  <a:schemeClr val="bg1"/>
                </a:solidFill>
              </a:rPr>
              <a:t>f radio transients)</a:t>
            </a:r>
            <a:endParaRPr lang="en-ZA" sz="1200" b="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8336" y="4172628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b="0" dirty="0" smtClean="0">
                <a:solidFill>
                  <a:schemeClr val="bg1"/>
                </a:solidFill>
              </a:rPr>
              <a:t>Fermi (</a:t>
            </a:r>
            <a:r>
              <a:rPr lang="en-ZA" sz="1200" b="0" dirty="0" smtClean="0">
                <a:solidFill>
                  <a:schemeClr val="bg1"/>
                </a:solidFill>
                <a:sym typeface="Symbol" panose="05050102010706020507" pitchFamily="18" charset="2"/>
              </a:rPr>
              <a:t>-ray)</a:t>
            </a:r>
            <a:endParaRPr lang="en-ZA" sz="1200" b="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51960" y="4190984"/>
            <a:ext cx="1657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200" b="0" dirty="0" smtClean="0">
                <a:solidFill>
                  <a:schemeClr val="bg1"/>
                </a:solidFill>
              </a:rPr>
              <a:t>Swift (UV/X-ray/</a:t>
            </a:r>
            <a:r>
              <a:rPr lang="en-ZA" sz="1200" b="0" dirty="0" smtClean="0">
                <a:solidFill>
                  <a:schemeClr val="bg1"/>
                </a:solidFill>
                <a:sym typeface="Symbol" panose="05050102010706020507" pitchFamily="18" charset="2"/>
              </a:rPr>
              <a:t>-ray</a:t>
            </a:r>
            <a:r>
              <a:rPr lang="en-ZA" sz="1200" b="0" dirty="0" smtClean="0">
                <a:solidFill>
                  <a:schemeClr val="bg1"/>
                </a:solidFill>
              </a:rPr>
              <a:t>)</a:t>
            </a:r>
            <a:endParaRPr lang="en-ZA" sz="12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7" name="Rectangle 10"/>
          <p:cNvSpPr>
            <a:spLocks noChangeArrowheads="1"/>
          </p:cNvSpPr>
          <p:nvPr/>
        </p:nvSpPr>
        <p:spPr bwMode="auto">
          <a:xfrm>
            <a:off x="0" y="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FF"/>
                </a:solidFill>
              </a:rPr>
              <a:t>  </a:t>
            </a:r>
            <a:endParaRPr lang="ru-RU"/>
          </a:p>
        </p:txBody>
      </p:sp>
      <p:sp>
        <p:nvSpPr>
          <p:cNvPr id="151558" name="Прямоугольник 11"/>
          <p:cNvSpPr>
            <a:spLocks noChangeArrowheads="1"/>
          </p:cNvSpPr>
          <p:nvPr/>
        </p:nvSpPr>
        <p:spPr bwMode="auto">
          <a:xfrm>
            <a:off x="107504" y="692696"/>
            <a:ext cx="468052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Optical transient discovered in 2015 from MASTER network (3 mag optical flares)</a:t>
            </a:r>
            <a:endParaRPr lang="en-US" sz="1800" b="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</a:t>
            </a:r>
            <a:r>
              <a:rPr lang="en-US" sz="1800" b="0" dirty="0" smtClean="0">
                <a:latin typeface="Calibri" pitchFamily="34" charset="0"/>
              </a:rPr>
              <a:t>Polarization detected at ~14% level</a:t>
            </a:r>
          </a:p>
          <a:p>
            <a:pPr>
              <a:buFont typeface="Arial" pitchFamily="34" charset="0"/>
              <a:buChar char="•"/>
            </a:pPr>
            <a:r>
              <a:rPr lang="en-US" sz="1800" b="0" dirty="0">
                <a:latin typeface="Calibri" pitchFamily="34" charset="0"/>
              </a:rPr>
              <a:t> </a:t>
            </a:r>
            <a:r>
              <a:rPr lang="en-US" sz="1800" b="0" dirty="0" smtClean="0">
                <a:latin typeface="Calibri" pitchFamily="34" charset="0"/>
              </a:rPr>
              <a:t> SALT spectra determined z = 0.903</a:t>
            </a:r>
            <a:endParaRPr lang="en-US" sz="1800" b="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Calibri" pitchFamily="34" charset="0"/>
              </a:rPr>
              <a:t>  Fermi data shows 4 flaring episodes over ~5 y</a:t>
            </a:r>
          </a:p>
          <a:p>
            <a:pPr>
              <a:buFont typeface="Arial" pitchFamily="34" charset="0"/>
              <a:buChar char="•"/>
            </a:pPr>
            <a:r>
              <a:rPr lang="en-US" sz="1800" b="0" dirty="0">
                <a:latin typeface="Calibri" pitchFamily="34" charset="0"/>
              </a:rPr>
              <a:t> </a:t>
            </a:r>
            <a:r>
              <a:rPr lang="en-US" sz="1800" b="0" dirty="0" smtClean="0">
                <a:latin typeface="Calibri" pitchFamily="34" charset="0"/>
              </a:rPr>
              <a:t> SED supports FSRQ classification and one-zone </a:t>
            </a:r>
            <a:r>
              <a:rPr lang="en-US" sz="1800" b="0" dirty="0" err="1" smtClean="0">
                <a:latin typeface="Calibri" pitchFamily="34" charset="0"/>
              </a:rPr>
              <a:t>leptonic</a:t>
            </a:r>
            <a:r>
              <a:rPr lang="en-US" sz="1800" b="0" dirty="0" smtClean="0">
                <a:latin typeface="Calibri" pitchFamily="34" charset="0"/>
              </a:rPr>
              <a:t> model</a:t>
            </a:r>
            <a:r>
              <a:rPr lang="en-US" sz="1800" b="0" dirty="0" smtClean="0">
                <a:latin typeface="Calibri" pitchFamily="34" charset="0"/>
              </a:rPr>
              <a:t> </a:t>
            </a:r>
            <a:endParaRPr lang="en-US" sz="1800" b="0" dirty="0" smtClean="0">
              <a:latin typeface="Calibri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31070" y="110644"/>
            <a:ext cx="7561410" cy="360040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 SALT </a:t>
            </a:r>
            <a:r>
              <a:rPr lang="en-US" sz="9600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O</a:t>
            </a:r>
            <a:r>
              <a:rPr lang="en-US" sz="9600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bservations of the FSRQ NVSS J141922-083830</a:t>
            </a:r>
            <a:endParaRPr lang="en-US" sz="9600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668187"/>
            <a:ext cx="4018208" cy="30220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98" y="2780928"/>
            <a:ext cx="4531331" cy="30680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789040"/>
            <a:ext cx="4018208" cy="26868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40862" y="60212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(Buckley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ZA" b="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Britto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Chandra 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et al., 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2022, </a:t>
            </a:r>
            <a:r>
              <a:rPr lang="en-ZA" b="0" i="1" dirty="0">
                <a:latin typeface="Calibri" panose="020F0502020204030204" pitchFamily="34" charset="0"/>
                <a:cs typeface="Calibri" panose="020F0502020204030204" pitchFamily="34" charset="0"/>
              </a:rPr>
              <a:t>MNRAS </a:t>
            </a:r>
            <a:r>
              <a:rPr lang="en-ZA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in press)</a:t>
            </a:r>
            <a:endParaRPr lang="en-ZA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3292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2" y="0"/>
            <a:ext cx="6477000" cy="571504"/>
          </a:xfrm>
        </p:spPr>
        <p:txBody>
          <a:bodyPr/>
          <a:lstStyle/>
          <a:p>
            <a:r>
              <a:rPr lang="en-Z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GRBs: Long GRB191221B</a:t>
            </a:r>
            <a:endParaRPr lang="en-ZA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43380"/>
            <a:ext cx="8701118" cy="1714512"/>
          </a:xfrm>
        </p:spPr>
        <p:txBody>
          <a:bodyPr/>
          <a:lstStyle/>
          <a:p>
            <a:r>
              <a:rPr lang="en-ZA" sz="1800" b="0" dirty="0" smtClean="0">
                <a:latin typeface="Calibri" pitchFamily="34" charset="0"/>
              </a:rPr>
              <a:t>A long, bright  GRB which reached  V = 10</a:t>
            </a:r>
          </a:p>
          <a:p>
            <a:r>
              <a:rPr lang="en-ZA" sz="1800" b="0" dirty="0" smtClean="0">
                <a:latin typeface="Calibri" pitchFamily="34" charset="0"/>
              </a:rPr>
              <a:t>MASTER coverage from ~80 s</a:t>
            </a:r>
          </a:p>
          <a:p>
            <a:r>
              <a:rPr lang="en-ZA" sz="1800" b="0" dirty="0" smtClean="0">
                <a:latin typeface="Calibri" pitchFamily="34" charset="0"/>
              </a:rPr>
              <a:t>SALT &amp; VLT </a:t>
            </a:r>
            <a:r>
              <a:rPr lang="en-ZA" sz="1800" b="0" dirty="0" err="1" smtClean="0">
                <a:latin typeface="Calibri" pitchFamily="34" charset="0"/>
              </a:rPr>
              <a:t>spectropolarimetry</a:t>
            </a:r>
            <a:endParaRPr lang="en-ZA" sz="1800" b="0" dirty="0" smtClean="0">
              <a:latin typeface="Calibri" pitchFamily="34" charset="0"/>
            </a:endParaRPr>
          </a:p>
          <a:p>
            <a:r>
              <a:rPr lang="en-ZA" sz="1800" b="0" dirty="0" smtClean="0">
                <a:latin typeface="Calibri" pitchFamily="34" charset="0"/>
              </a:rPr>
              <a:t>1 – 1.5% polarized</a:t>
            </a:r>
          </a:p>
          <a:p>
            <a:r>
              <a:rPr lang="en-ZA" sz="1800" b="0" dirty="0" smtClean="0">
                <a:latin typeface="Calibri" pitchFamily="34" charset="0"/>
              </a:rPr>
              <a:t>Consistent with forward shock</a:t>
            </a:r>
          </a:p>
          <a:p>
            <a:r>
              <a:rPr lang="en-ZA" sz="1800" b="0" dirty="0" smtClean="0">
                <a:latin typeface="Calibri" pitchFamily="34" charset="0"/>
              </a:rPr>
              <a:t>Refreshed shock explains </a:t>
            </a:r>
            <a:r>
              <a:rPr lang="en-ZA" sz="1800" b="0" dirty="0" smtClean="0">
                <a:latin typeface="Calibri" pitchFamily="34" charset="0"/>
              </a:rPr>
              <a:t>plateau</a:t>
            </a:r>
          </a:p>
          <a:p>
            <a:pPr marL="0" indent="0">
              <a:buNone/>
            </a:pPr>
            <a:endParaRPr lang="en-US" sz="1600" b="0" i="1" dirty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1600" b="0" i="1" dirty="0" smtClean="0">
                <a:latin typeface="Calibri" pitchFamily="34" charset="0"/>
              </a:rPr>
              <a:t>(</a:t>
            </a:r>
            <a:r>
              <a:rPr lang="it-IT" sz="1600" b="0" i="1" dirty="0">
                <a:latin typeface="Calibri" pitchFamily="34" charset="0"/>
              </a:rPr>
              <a:t>Buckley, </a:t>
            </a:r>
            <a:r>
              <a:rPr lang="it-IT" sz="1600" b="0" i="1" dirty="0" smtClean="0">
                <a:latin typeface="Calibri" pitchFamily="34" charset="0"/>
              </a:rPr>
              <a:t>Bagnulo, Britto et al., 2021, MNRAS 506, 4621)</a:t>
            </a:r>
            <a:endParaRPr lang="en-ZA" sz="1600" b="0" i="1" dirty="0" smtClean="0">
              <a:latin typeface="Calibri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495592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0291" y="785794"/>
            <a:ext cx="3953709" cy="525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4102" y="114839"/>
            <a:ext cx="8229600" cy="510334"/>
          </a:xfrm>
        </p:spPr>
        <p:txBody>
          <a:bodyPr>
            <a:normAutofit/>
          </a:bodyPr>
          <a:lstStyle/>
          <a:p>
            <a:pPr algn="ctr"/>
            <a:r>
              <a:rPr lang="en-ZA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GW170817: South African follow-up</a:t>
            </a:r>
            <a:endParaRPr lang="en-ZA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826171"/>
            <a:ext cx="4501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SALT observation on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18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19 Aug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1.2 &amp; 2.2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 after GW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event</a:t>
            </a:r>
          </a:p>
          <a:p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observations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done with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3 other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telescopes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SAAO:</a:t>
            </a:r>
          </a:p>
          <a:p>
            <a:pPr lvl="1">
              <a:buFontTx/>
              <a:buChar char="-"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Optical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photometry (MASTER-SAAO and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SAAO 1-m &amp;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KMTNet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Tx/>
              <a:buChar char="-"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Infrared photometry (Japanese IRSF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telescope, followed decline over ~2 weeks)</a:t>
            </a:r>
          </a:p>
          <a:p>
            <a:pPr lvl="1">
              <a:buFontTx/>
              <a:buChar char="-"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SALT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&amp; SAAO results have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appeared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in 9 refereed papers (including </a:t>
            </a:r>
            <a:r>
              <a:rPr lang="en-ZA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ZA" sz="1800" b="0" i="1" dirty="0">
                <a:latin typeface="Calibri" panose="020F0502020204030204" pitchFamily="34" charset="0"/>
                <a:cs typeface="Calibri" panose="020F0502020204030204" pitchFamily="34" charset="0"/>
              </a:rPr>
              <a:t>Science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) 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 t="5000" b="5000"/>
          <a:stretch>
            <a:fillRect/>
          </a:stretch>
        </p:blipFill>
        <p:spPr bwMode="auto">
          <a:xfrm>
            <a:off x="4775640" y="784526"/>
            <a:ext cx="4086060" cy="307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72200" y="908720"/>
            <a:ext cx="1500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b="0" dirty="0" smtClean="0">
                <a:latin typeface="Calibri" pitchFamily="34" charset="0"/>
              </a:rPr>
              <a:t>Abbott et al. 2017</a:t>
            </a:r>
            <a:endParaRPr lang="en-ZA" sz="1400" b="0" dirty="0">
              <a:latin typeface="Calibri" pitchFamily="34" charset="0"/>
            </a:endParaRPr>
          </a:p>
        </p:txBody>
      </p:sp>
      <p:pic>
        <p:nvPicPr>
          <p:cNvPr id="14" name="Picture 5" descr="C:\Users\dibnob.SAAO\Documents\Research\GW-events\SALT-paper\IRSF\ligo_rgb2_arrow.jpg"/>
          <p:cNvPicPr>
            <a:picLocks noChangeAspect="1" noChangeArrowheads="1"/>
          </p:cNvPicPr>
          <p:nvPr/>
        </p:nvPicPr>
        <p:blipFill>
          <a:blip r:embed="rId3"/>
          <a:srcRect l="38751" t="43812" r="40437" b="37063"/>
          <a:stretch>
            <a:fillRect/>
          </a:stretch>
        </p:blipFill>
        <p:spPr bwMode="auto">
          <a:xfrm>
            <a:off x="6728078" y="4016981"/>
            <a:ext cx="2099017" cy="1928826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99" y="4519490"/>
            <a:ext cx="5190676" cy="230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6535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908720"/>
            <a:ext cx="6477000" cy="381000"/>
          </a:xfrm>
        </p:spPr>
        <p:txBody>
          <a:bodyPr/>
          <a:lstStyle/>
          <a:p>
            <a:r>
              <a:rPr lang="en-Z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Spectrum </a:t>
            </a:r>
            <a:r>
              <a:rPr lang="en-ZA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Röntgen</a:t>
            </a:r>
            <a:r>
              <a:rPr lang="en-Z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Gamma satellite </a:t>
            </a:r>
            <a:endParaRPr lang="en-ZA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6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0826" y="1390632"/>
            <a:ext cx="9204826" cy="546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-243408"/>
            <a:ext cx="6437934" cy="125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94252"/>
      </p:ext>
    </p:extLst>
  </p:cSld>
  <p:clrMapOvr>
    <a:masterClrMapping/>
  </p:clrMapOvr>
  <p:transition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sitzend, drinnen, Essen, Tisch enthält.&#10;&#10;Automatisch generierte Beschreibung">
            <a:extLst>
              <a:ext uri="{FF2B5EF4-FFF2-40B4-BE49-F238E27FC236}">
                <a16:creationId xmlns:a16="http://schemas.microsoft.com/office/drawing/2014/main" id="{5F19CF9E-DF89-461B-AA50-7A2E8EA357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" y="1196752"/>
            <a:ext cx="9108853" cy="5059112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92DE8F6-8653-492C-9C03-562DCF0430D2}"/>
              </a:ext>
            </a:extLst>
          </p:cNvPr>
          <p:cNvSpPr txBox="1"/>
          <p:nvPr/>
        </p:nvSpPr>
        <p:spPr>
          <a:xfrm>
            <a:off x="1734790" y="0"/>
            <a:ext cx="64376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000" b="1" dirty="0" smtClean="0">
              <a:latin typeface="+mn-lt"/>
              <a:cs typeface="Times New Roman" panose="02020603050405020304" pitchFamily="18" charset="0"/>
            </a:endParaRPr>
          </a:p>
          <a:p>
            <a:pPr algn="ctr"/>
            <a:r>
              <a:rPr lang="en-GB" sz="2400" b="1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Followup</a:t>
            </a:r>
            <a:r>
              <a:rPr lang="en-GB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n-GB" sz="2400" b="1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GB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-DE X-ray transients</a:t>
            </a:r>
          </a:p>
          <a:p>
            <a:pPr algn="ctr"/>
            <a:endParaRPr lang="en-GB" sz="2000" b="1" dirty="0" smtClean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6FF6E655-F8F9-42D9-BA4A-D34A30E82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-1"/>
            <a:ext cx="1259632" cy="107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74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6580" y="428604"/>
            <a:ext cx="4137420" cy="267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2BFAC1D-81C6-0E41-8947-EBCA1FF8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04" y="1"/>
            <a:ext cx="7128510" cy="785794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US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ccreting 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Compact White Dwarf </a:t>
            </a:r>
            <a:r>
              <a:rPr lang="en-US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Binaries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FD2773C-C300-7F44-9B0E-386B4D833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0776" y="753264"/>
            <a:ext cx="4857752" cy="4494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First </a:t>
            </a:r>
            <a:r>
              <a:rPr lang="de-DE" sz="2000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r>
              <a:rPr lang="de-DE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studied</a:t>
            </a:r>
            <a:r>
              <a:rPr lang="de-DE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de-DE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SRGt </a:t>
            </a:r>
            <a:r>
              <a:rPr lang="de-DE" sz="1800" b="0" dirty="0">
                <a:latin typeface="Calibri" panose="020F0502020204030204" pitchFamily="34" charset="0"/>
                <a:cs typeface="Calibri" panose="020F0502020204030204" pitchFamily="34" charset="0"/>
              </a:rPr>
              <a:t>J062339.9-265751: f</a:t>
            </a:r>
            <a:r>
              <a:rPr lang="de-DE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actor </a:t>
            </a:r>
            <a:r>
              <a:rPr lang="de-DE" sz="1800" b="0" dirty="0">
                <a:latin typeface="Calibri" panose="020F0502020204030204" pitchFamily="34" charset="0"/>
                <a:cs typeface="Calibri" panose="020F0502020204030204" pitchFamily="34" charset="0"/>
              </a:rPr>
              <a:t>50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variability between eRASS:1 and :2 Factor 10 variability in eRASS:2</a:t>
            </a:r>
          </a:p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Detected with both instruments on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SRG (</a:t>
            </a:r>
            <a:r>
              <a:rPr lang="en-US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&amp; PARTC-XC)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Bright, thermal X-ray spectrum</a:t>
            </a: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Among </a:t>
            </a:r>
            <a:r>
              <a:rPr lang="en-US" sz="1800" b="0" dirty="0">
                <a:latin typeface="Calibri" panose="020F0502020204030204" pitchFamily="34" charset="0"/>
                <a:cs typeface="Calibri" panose="020F0502020204030204" pitchFamily="34" charset="0"/>
              </a:rPr>
              <a:t>the brightest objects of its kind (g ~12.5)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3.9 h period seen in TESS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Looks like a </a:t>
            </a:r>
            <a:r>
              <a:rPr lang="en-US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mCV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from SALT spectrum and SAAO high speed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photometry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BB84257-A8EA-DD49-B529-8E9E38611A40}"/>
              </a:ext>
            </a:extLst>
          </p:cNvPr>
          <p:cNvSpPr txBox="1"/>
          <p:nvPr/>
        </p:nvSpPr>
        <p:spPr>
          <a:xfrm>
            <a:off x="5500694" y="1928802"/>
            <a:ext cx="3500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</a:rPr>
              <a:t>SALT/HRS </a:t>
            </a:r>
            <a:r>
              <a:rPr lang="de-DE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1 Nov 2020</a:t>
            </a:r>
            <a: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</a:rPr>
              <a:t>HeII &amp; </a:t>
            </a:r>
            <a:r>
              <a:rPr lang="de-DE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CIII/NIII</a:t>
            </a:r>
            <a: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600" b="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soft X-ray </a:t>
            </a:r>
            <a:r>
              <a:rPr lang="de-DE" sz="1600" b="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ionizing source  </a:t>
            </a:r>
            <a:r>
              <a:rPr lang="de-DE" sz="1600" b="0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 Compact WD Binary</a:t>
            </a:r>
            <a:endParaRPr lang="de-DE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434" name="Picture 2" descr="H:\2SXPS_J0623-2657\SHOC-1Nov2020\2SXPS_J062339.9-265751-1Nov2020-lc-1.png"/>
          <p:cNvPicPr>
            <a:picLocks noChangeAspect="1" noChangeArrowheads="1"/>
          </p:cNvPicPr>
          <p:nvPr/>
        </p:nvPicPr>
        <p:blipFill>
          <a:blip r:embed="rId3"/>
          <a:srcRect l="5483" t="4865" r="8397" b="47071"/>
          <a:stretch>
            <a:fillRect/>
          </a:stretch>
        </p:blipFill>
        <p:spPr bwMode="auto">
          <a:xfrm>
            <a:off x="179512" y="4668789"/>
            <a:ext cx="6814579" cy="2117405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00372"/>
            <a:ext cx="4214810" cy="168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7075290" y="4845902"/>
            <a:ext cx="19504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Schwope</a:t>
            </a:r>
            <a:r>
              <a:rPr lang="en-US" b="0" i="1" dirty="0">
                <a:latin typeface="Calibri" panose="020F0502020204030204" pitchFamily="34" charset="0"/>
                <a:cs typeface="Calibri" panose="020F0502020204030204" pitchFamily="34" charset="0"/>
              </a:rPr>
              <a:t>, Buckley,  </a:t>
            </a:r>
            <a:r>
              <a:rPr lang="en-US" b="0" i="1" dirty="0" err="1">
                <a:latin typeface="Calibri" panose="020F0502020204030204" pitchFamily="34" charset="0"/>
                <a:cs typeface="Calibri" panose="020F0502020204030204" pitchFamily="34" charset="0"/>
              </a:rPr>
              <a:t>Kawka</a:t>
            </a:r>
            <a:r>
              <a:rPr lang="en-US" b="0" i="1" dirty="0">
                <a:latin typeface="Calibri" panose="020F0502020204030204" pitchFamily="34" charset="0"/>
                <a:cs typeface="Calibri" panose="020F0502020204030204" pitchFamily="34" charset="0"/>
              </a:rPr>
              <a:t> et al. 2022, A&amp;A 661, 43S)</a:t>
            </a:r>
            <a:endParaRPr lang="en-US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221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2BFAC1D-81C6-0E41-8947-EBCA1FF89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04" y="1"/>
            <a:ext cx="7128510" cy="785794"/>
          </a:xfrm>
        </p:spPr>
        <p:txBody>
          <a:bodyPr>
            <a:normAutofit/>
          </a:bodyPr>
          <a:lstStyle/>
          <a:p>
            <a:r>
              <a:rPr lang="en-US" dirty="0" err="1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accreting Compact White Dwarf Binaries</a:t>
            </a:r>
            <a:br>
              <a:rPr lang="en-US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FD2773C-C300-7F44-9B0E-386B4D833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25" y="658680"/>
            <a:ext cx="4929190" cy="4494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Second </a:t>
            </a:r>
            <a:r>
              <a:rPr lang="de-DE" sz="1800" b="0" dirty="0">
                <a:latin typeface="Calibri" panose="020F0502020204030204" pitchFamily="34" charset="0"/>
                <a:cs typeface="Calibri" panose="020F0502020204030204" pitchFamily="34" charset="0"/>
              </a:rPr>
              <a:t>example </a:t>
            </a:r>
            <a:r>
              <a:rPr lang="de-DE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studied:</a:t>
            </a:r>
            <a:endParaRPr lang="de-DE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eRASSt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J192932.9-560346 is a new polar (magnetic CV).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Eclipsing system with 1.54 h period</a:t>
            </a:r>
          </a:p>
          <a:p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Two-pole system</a:t>
            </a:r>
            <a:endParaRPr lang="en-US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960" y="651355"/>
            <a:ext cx="4794980" cy="32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144239" y="940236"/>
            <a:ext cx="155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SALT spectrum</a:t>
            </a:r>
            <a:endParaRPr lang="en-Z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48539"/>
          <a:stretch>
            <a:fillRect/>
          </a:stretch>
        </p:blipFill>
        <p:spPr bwMode="auto">
          <a:xfrm>
            <a:off x="4211960" y="3975256"/>
            <a:ext cx="4794980" cy="183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504" y="2276872"/>
            <a:ext cx="3786186" cy="442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355976" y="6165304"/>
            <a:ext cx="4566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(</a:t>
            </a:r>
            <a:r>
              <a:rPr lang="en-US" sz="1400" b="0" i="1" dirty="0" err="1" smtClean="0"/>
              <a:t>Schwope</a:t>
            </a:r>
            <a:r>
              <a:rPr lang="en-US" sz="1400" b="0" i="1" dirty="0" smtClean="0"/>
              <a:t>, Buckley, </a:t>
            </a:r>
            <a:r>
              <a:rPr lang="en-US" sz="1400" b="0" i="1" dirty="0" err="1" smtClean="0"/>
              <a:t>Malyali</a:t>
            </a:r>
            <a:r>
              <a:rPr lang="en-US" sz="1400" b="0" i="1" dirty="0" smtClean="0"/>
              <a:t> et al. 2022, A&amp;A, 661, 42S)</a:t>
            </a:r>
            <a:endParaRPr lang="en-ZA" sz="1400" b="0" i="1" dirty="0"/>
          </a:p>
        </p:txBody>
      </p:sp>
    </p:spTree>
    <p:extLst>
      <p:ext uri="{BB962C8B-B14F-4D97-AF65-F5344CB8AC3E}">
        <p14:creationId xmlns:p14="http://schemas.microsoft.com/office/powerpoint/2010/main" val="3505904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16632"/>
            <a:ext cx="7105992" cy="947758"/>
          </a:xfrm>
        </p:spPr>
        <p:txBody>
          <a:bodyPr/>
          <a:lstStyle/>
          <a:p>
            <a:pPr lvl="0"/>
            <a:r>
              <a:rPr lang="en-ZA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HMXB discoveries in the </a:t>
            </a:r>
            <a:r>
              <a:rPr lang="en-ZA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Magellanic</a:t>
            </a:r>
            <a: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Clouds</a:t>
            </a:r>
            <a:br>
              <a:rPr lang="en-ZA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ZA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8077200" cy="4572000"/>
          </a:xfrm>
        </p:spPr>
        <p:txBody>
          <a:bodyPr/>
          <a:lstStyle/>
          <a:p>
            <a:r>
              <a:rPr lang="en-ZA" sz="1800" b="0" dirty="0" smtClean="0">
                <a:latin typeface="Calibri" pitchFamily="34" charset="0"/>
              </a:rPr>
              <a:t>SALT observations of transient HMXBs in the MCs, mostly Be X-ray binaries, many harbouring new X-ray pulsars. </a:t>
            </a:r>
          </a:p>
          <a:p>
            <a:r>
              <a:rPr lang="en-ZA" sz="1800" b="0" dirty="0" smtClean="0">
                <a:latin typeface="Calibri" pitchFamily="34" charset="0"/>
              </a:rPr>
              <a:t> A number of new discoveries have been made in the LMC, which has a relatively low population compared to the SMC</a:t>
            </a:r>
          </a:p>
          <a:p>
            <a:r>
              <a:rPr lang="en-US" sz="1800" b="0" dirty="0" smtClean="0">
                <a:latin typeface="Calibri" pitchFamily="34" charset="0"/>
              </a:rPr>
              <a:t>Optical characterization and Be disk changes from SALT observations </a:t>
            </a:r>
            <a:endParaRPr lang="en-ZA" sz="1800" b="0" dirty="0" smtClean="0">
              <a:latin typeface="Calibri" pitchFamily="34" charset="0"/>
            </a:endParaRPr>
          </a:p>
          <a:p>
            <a:r>
              <a:rPr lang="en-US" sz="1800" b="0" dirty="0">
                <a:latin typeface="Calibri" pitchFamily="34" charset="0"/>
              </a:rPr>
              <a:t>One new SSS with He spectrum (</a:t>
            </a:r>
            <a:r>
              <a:rPr lang="en-US" sz="1800" b="0" dirty="0" smtClean="0">
                <a:latin typeface="Calibri" pitchFamily="34" charset="0"/>
              </a:rPr>
              <a:t>He donor with H stripped envelope </a:t>
            </a:r>
          </a:p>
          <a:p>
            <a:pPr marL="0" indent="0">
              <a:buNone/>
            </a:pPr>
            <a:r>
              <a:rPr lang="en-US" sz="1800" b="0" dirty="0" smtClean="0">
                <a:latin typeface="Calibri" pitchFamily="34" charset="0"/>
              </a:rPr>
              <a:t>(</a:t>
            </a:r>
            <a:r>
              <a:rPr lang="en-US" sz="1800" b="0" i="1" dirty="0" smtClean="0">
                <a:latin typeface="Calibri" pitchFamily="34" charset="0"/>
              </a:rPr>
              <a:t>Greiner et al., submitted</a:t>
            </a:r>
            <a:r>
              <a:rPr lang="en-US" sz="1800" b="0" dirty="0" smtClean="0">
                <a:latin typeface="Calibri" pitchFamily="34" charset="0"/>
              </a:rPr>
              <a:t>)</a:t>
            </a:r>
            <a:endParaRPr lang="en-US" sz="1800" b="0" dirty="0">
              <a:latin typeface="Calibri" pitchFamily="34" charset="0"/>
            </a:endParaRPr>
          </a:p>
          <a:p>
            <a:pPr marL="0" indent="0">
              <a:buNone/>
            </a:pPr>
            <a:endParaRPr lang="en-ZA" sz="1800" b="0" dirty="0">
              <a:latin typeface="Calibri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6"/>
          <a:stretch>
            <a:fillRect/>
          </a:stretch>
        </p:blipFill>
        <p:spPr>
          <a:xfrm>
            <a:off x="114540" y="3068960"/>
            <a:ext cx="4536504" cy="362255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1"/>
          <a:stretch>
            <a:fillRect/>
          </a:stretch>
        </p:blipFill>
        <p:spPr>
          <a:xfrm>
            <a:off x="4860032" y="3048178"/>
            <a:ext cx="4143404" cy="364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97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692DE8F6-8653-492C-9C03-562DCF0430D2}"/>
              </a:ext>
            </a:extLst>
          </p:cNvPr>
          <p:cNvSpPr txBox="1"/>
          <p:nvPr/>
        </p:nvSpPr>
        <p:spPr>
          <a:xfrm>
            <a:off x="1561179" y="-14703"/>
            <a:ext cx="6212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Major </a:t>
            </a:r>
            <a:r>
              <a:rPr lang="en-GB" sz="2400" b="1" dirty="0" err="1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eROSITA</a:t>
            </a:r>
            <a:r>
              <a:rPr lang="en-GB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Discovery:</a:t>
            </a:r>
          </a:p>
          <a:p>
            <a:pPr algn="ctr"/>
            <a:r>
              <a:rPr lang="en-GB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Quasi-Periodic Eruptions </a:t>
            </a:r>
            <a:r>
              <a:rPr lang="en-GB" sz="2400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“”Normal” Galaxies</a:t>
            </a:r>
            <a:endParaRPr lang="en-GB" sz="2400" b="1" dirty="0">
              <a:solidFill>
                <a:srgbClr val="0000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 descr="A picture containing chart&#10;&#10;Description automatically generated">
            <a:extLst>
              <a:ext uri="{FF2B5EF4-FFF2-40B4-BE49-F238E27FC236}">
                <a16:creationId xmlns:a16="http://schemas.microsoft.com/office/drawing/2014/main" id="{49B9C098-5938-4A18-BA26-C8FDDD83B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86737"/>
            <a:ext cx="4572000" cy="2032449"/>
          </a:xfrm>
          <a:prstGeom prst="rect">
            <a:avLst/>
          </a:prstGeom>
        </p:spPr>
      </p:pic>
      <p:sp>
        <p:nvSpPr>
          <p:cNvPr id="55" name="Textfeld 3">
            <a:extLst>
              <a:ext uri="{FF2B5EF4-FFF2-40B4-BE49-F238E27FC236}">
                <a16:creationId xmlns:a16="http://schemas.microsoft.com/office/drawing/2014/main" id="{C9BCAF97-4E8C-441B-A15F-C2ACD2634CE2}"/>
              </a:ext>
            </a:extLst>
          </p:cNvPr>
          <p:cNvSpPr txBox="1"/>
          <p:nvPr/>
        </p:nvSpPr>
        <p:spPr>
          <a:xfrm>
            <a:off x="5508104" y="894538"/>
            <a:ext cx="30167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QPE2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XMM light curve (6 Aug 2020)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CFF2CDBA-856C-3347-8F70-EF4435A905AE}"/>
              </a:ext>
            </a:extLst>
          </p:cNvPr>
          <p:cNvSpPr txBox="1">
            <a:spLocks/>
          </p:cNvSpPr>
          <p:nvPr/>
        </p:nvSpPr>
        <p:spPr bwMode="auto">
          <a:xfrm>
            <a:off x="27430" y="548680"/>
            <a:ext cx="4243894" cy="32442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tabLst/>
              <a:defRPr/>
            </a:pPr>
            <a:endParaRPr lang="de-DE" sz="2000" kern="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285750" marR="0" lvl="0" indent="-285750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QPEs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are dramatic quasi-periodic soft X-ray bursts, first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seen in AGN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(e.g. Miniutti+2019), that occur</a:t>
            </a:r>
            <a:r>
              <a:rPr kumimoji="0" lang="de-DE" sz="1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on few hour timescale</a:t>
            </a:r>
          </a:p>
          <a:p>
            <a:pPr marL="285750" marR="0" lvl="0" indent="-285750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lang="de-DE" sz="1800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2 previously known showed AGN-like lines indicative of supermassive black hole</a:t>
            </a:r>
            <a:endParaRPr lang="de-DE" sz="1800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 new eROSITA QPEs seen in non-active galaxies from SALT spectra(Accordia+2021; Nature) 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sz="1800" b="0" kern="0" dirty="0">
                <a:latin typeface="Calibri" panose="020F0502020204030204" pitchFamily="34" charset="0"/>
                <a:cs typeface="Calibri" panose="020F0502020204030204" pitchFamily="34" charset="0"/>
              </a:rPr>
              <a:t>Followup shows regular X-ray eruptions (every ~18.5 &amp; 2.4 </a:t>
            </a:r>
            <a:r>
              <a:rPr lang="de-DE" sz="1800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h)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Periods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, amplitudes and profiles inconsistent with current 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models that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invoke radiation-pressure driven accretion disk instabilities 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explanation involves orbiting compact objects 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Maybe </a:t>
            </a:r>
            <a:r>
              <a:rPr lang="en-ZA" sz="1800" b="0" dirty="0">
                <a:latin typeface="Calibri" panose="020F0502020204030204" pitchFamily="34" charset="0"/>
                <a:cs typeface="Calibri" panose="020F0502020204030204" pitchFamily="34" charset="0"/>
              </a:rPr>
              <a:t>viable candidates for the EM counterparts of extreme mass ratio </a:t>
            </a:r>
            <a:r>
              <a:rPr lang="en-ZA" sz="1800" b="0" dirty="0" err="1">
                <a:latin typeface="Calibri" panose="020F0502020204030204" pitchFamily="34" charset="0"/>
                <a:cs typeface="Calibri" panose="020F0502020204030204" pitchFamily="34" charset="0"/>
              </a:rPr>
              <a:t>inspirals</a:t>
            </a:r>
            <a:endParaRPr lang="de-DE" sz="18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de-DE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9C68090-A487-4070-9EFF-86FF5413EA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514" y="3140968"/>
            <a:ext cx="4643470" cy="1654028"/>
          </a:xfrm>
          <a:prstGeom prst="rect">
            <a:avLst/>
          </a:prstGeom>
        </p:spPr>
      </p:pic>
      <p:sp>
        <p:nvSpPr>
          <p:cNvPr id="11" name="Textfeld 3">
            <a:extLst>
              <a:ext uri="{FF2B5EF4-FFF2-40B4-BE49-F238E27FC236}">
                <a16:creationId xmlns:a16="http://schemas.microsoft.com/office/drawing/2014/main" id="{C9BCAF97-4E8C-441B-A15F-C2ACD2634CE2}"/>
              </a:ext>
            </a:extLst>
          </p:cNvPr>
          <p:cNvSpPr txBox="1"/>
          <p:nvPr/>
        </p:nvSpPr>
        <p:spPr>
          <a:xfrm>
            <a:off x="7099014" y="3188434"/>
            <a:ext cx="19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QPE2 SALT spectrum</a:t>
            </a: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58209" y="5016778"/>
            <a:ext cx="48417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(Arcodia</a:t>
            </a:r>
            <a:r>
              <a:rPr lang="it-IT" b="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Merloni</a:t>
            </a:r>
            <a:r>
              <a:rPr lang="it-IT" b="0" i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b="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Nandra et al., 2021, Nature 592, 704)</a:t>
            </a:r>
            <a:endParaRPr lang="en-ZA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6589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fol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580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5775"/>
            <a:ext cx="9144000" cy="698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1034"/>
          <p:cNvSpPr txBox="1">
            <a:spLocks noChangeArrowheads="1"/>
          </p:cNvSpPr>
          <p:nvPr/>
        </p:nvSpPr>
        <p:spPr bwMode="auto">
          <a:xfrm>
            <a:off x="152400" y="357166"/>
            <a:ext cx="8991600" cy="28407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  <a:buSzPct val="100000"/>
            </a:pPr>
            <a:r>
              <a:rPr lang="en-US" sz="2800" dirty="0" smtClean="0">
                <a:solidFill>
                  <a:srgbClr val="CCEC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End</a:t>
            </a:r>
            <a:endParaRPr lang="en-US" sz="2400" dirty="0" smtClean="0">
              <a:solidFill>
                <a:srgbClr val="CCEC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ct val="300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rgbClr val="CCECFF"/>
              </a:solidFill>
              <a:latin typeface="Comic Sans MS" pitchFamily="66" charset="0"/>
            </a:endParaRPr>
          </a:p>
          <a:p>
            <a:pPr>
              <a:spcBef>
                <a:spcPct val="300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rgbClr val="CCECFF"/>
                </a:solidFill>
                <a:latin typeface="Comic Sans MS" pitchFamily="66" charset="0"/>
              </a:rPr>
              <a:t>    </a:t>
            </a:r>
          </a:p>
          <a:p>
            <a:pPr>
              <a:spcBef>
                <a:spcPct val="30000"/>
              </a:spcBef>
              <a:buSzPct val="100000"/>
            </a:pPr>
            <a:endParaRPr lang="en-US" sz="1800" b="0" dirty="0" smtClean="0">
              <a:solidFill>
                <a:srgbClr val="CCECFF"/>
              </a:solidFill>
              <a:latin typeface="Comic Sans MS" pitchFamily="66" charset="0"/>
            </a:endParaRPr>
          </a:p>
          <a:p>
            <a:endParaRPr lang="en-ZA" sz="1800" dirty="0" smtClean="0">
              <a:solidFill>
                <a:srgbClr val="0000CC"/>
              </a:solidFill>
            </a:endParaRPr>
          </a:p>
          <a:p>
            <a:pPr>
              <a:spcBef>
                <a:spcPct val="30000"/>
              </a:spcBef>
              <a:buSzPct val="100000"/>
              <a:buFontTx/>
              <a:buChar char="•"/>
            </a:pPr>
            <a:endParaRPr lang="en-US" sz="1800" dirty="0">
              <a:solidFill>
                <a:srgbClr val="CCECFF"/>
              </a:solidFill>
              <a:latin typeface="Comic Sans MS" pitchFamily="66" charset="0"/>
            </a:endParaRPr>
          </a:p>
          <a:p>
            <a:pPr>
              <a:spcBef>
                <a:spcPct val="30000"/>
              </a:spcBef>
              <a:buSzPct val="100000"/>
            </a:pPr>
            <a:endParaRPr lang="en-US" sz="1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4546" y="0"/>
            <a:ext cx="6477000" cy="668592"/>
          </a:xfrm>
        </p:spPr>
        <p:txBody>
          <a:bodyPr>
            <a:noAutofit/>
          </a:bodyPr>
          <a:lstStyle/>
          <a:p>
            <a:pPr algn="ctr"/>
            <a:r>
              <a:rPr lang="en-ZA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SALT Transient Programme</a:t>
            </a:r>
            <a:endParaRPr lang="en-ZA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6715140" cy="6693894"/>
          </a:xfrm>
        </p:spPr>
        <p:txBody>
          <a:bodyPr>
            <a:normAutofit/>
          </a:bodyPr>
          <a:lstStyle/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SALT Large Science Program on transients</a:t>
            </a:r>
          </a:p>
          <a:p>
            <a:pPr lvl="1"/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Ramping up since 2016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Grown to a large allocation ~400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ksec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(111 h) / semester (~15% of time) in 2022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fraction in highest priority class (for </a:t>
            </a:r>
            <a:r>
              <a:rPr lang="en-ZA" sz="18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ToO</a:t>
            </a: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allows for rapid response to alerts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monitor objects on different cadences</a:t>
            </a:r>
          </a:p>
          <a:p>
            <a:pPr lvl="1"/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Continuous time resolved observations (0.1 s – few hours)</a:t>
            </a:r>
            <a:endParaRPr lang="en-ZA" sz="18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Basic pipeline reduced data available in &lt; 12 h (raw data immediately)</a:t>
            </a:r>
          </a:p>
          <a:p>
            <a:pPr lvl="1"/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Over 60 refereed papers to date, many involving 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multi-</a:t>
            </a:r>
            <a:r>
              <a:rPr lang="en-US" sz="1800" b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 facilities</a:t>
            </a:r>
            <a:endParaRPr lang="en-ZA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ZA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Multi-institutional/multi-partner program</a:t>
            </a:r>
            <a:endParaRPr lang="en-Z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5 South African institutions (SAAO, UCT, UFS, NWU, </a:t>
            </a:r>
          </a:p>
          <a:p>
            <a:pPr lvl="1">
              <a:buNone/>
            </a:pPr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	UJ)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4 other SALT partners (Poland, India (IUCAA), UK, U. Wisconsin) plus other international collaborations</a:t>
            </a:r>
          </a:p>
          <a:p>
            <a:pPr lvl="1"/>
            <a:r>
              <a:rPr lang="en-Z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36 co-investigators (incl. 12 graduate students)</a:t>
            </a:r>
          </a:p>
        </p:txBody>
      </p:sp>
      <p:pic>
        <p:nvPicPr>
          <p:cNvPr id="7" name="Picture 2" descr="payload-tracker"/>
          <p:cNvPicPr>
            <a:picLocks noChangeAspect="1" noChangeArrowheads="1"/>
          </p:cNvPicPr>
          <p:nvPr/>
        </p:nvPicPr>
        <p:blipFill>
          <a:blip r:embed="rId2" cstate="print">
            <a:lum bright="18000"/>
          </a:blip>
          <a:srcRect l="5295" r="4698"/>
          <a:stretch>
            <a:fillRect/>
          </a:stretch>
        </p:blipFill>
        <p:spPr bwMode="auto">
          <a:xfrm>
            <a:off x="6550847" y="4857760"/>
            <a:ext cx="2485672" cy="1841103"/>
          </a:xfrm>
          <a:prstGeom prst="rect">
            <a:avLst/>
          </a:prstGeom>
          <a:noFill/>
        </p:spPr>
      </p:pic>
      <p:pic>
        <p:nvPicPr>
          <p:cNvPr id="5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72264" y="1071546"/>
            <a:ext cx="2389442" cy="366007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0690" name="Picture 2" descr="930 ema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225"/>
            <a:ext cx="9144000" cy="7007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40910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8258" name="Picture 2" descr="S491"/>
          <p:cNvPicPr>
            <a:picLocks noChangeAspect="1" noChangeArrowheads="1"/>
          </p:cNvPicPr>
          <p:nvPr/>
        </p:nvPicPr>
        <p:blipFill>
          <a:blip r:embed="rId3" cstate="print"/>
          <a:srcRect b="59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2411760" y="0"/>
            <a:ext cx="6202672" cy="54795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Observing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Transients With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SALT</a:t>
            </a:r>
            <a:endParaRPr sz="24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CustomShape 2"/>
          <p:cNvSpPr/>
          <p:nvPr/>
        </p:nvSpPr>
        <p:spPr>
          <a:xfrm>
            <a:off x="3929058" y="4357694"/>
            <a:ext cx="5067120" cy="1285614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</a:t>
            </a: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100% queue scheduled service observing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Variety of instruments/modes</a:t>
            </a:r>
          </a:p>
          <a:p>
            <a:pPr>
              <a:lnSpc>
                <a:spcPct val="100000"/>
              </a:lnSpc>
              <a:buFont typeface="Arial" pitchFamily="34" charset="0"/>
              <a:buChar char="•"/>
            </a:pP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Rapid instrument changes and mode configurations</a:t>
            </a:r>
            <a:endParaRPr sz="1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Scheduling allows for synoptic monitoring at difference cadences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ZA" sz="1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Targets of Opportunity can be done at short notice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ZA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Ideal for </a:t>
            </a:r>
            <a:r>
              <a:rPr lang="en-ZA" sz="1800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followup</a:t>
            </a:r>
            <a:r>
              <a:rPr lang="en-ZA" sz="1800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transients</a:t>
            </a:r>
          </a:p>
          <a:p>
            <a:pPr>
              <a:lnSpc>
                <a:spcPct val="100000"/>
              </a:lnSpc>
              <a:buFont typeface="Arial"/>
              <a:buChar char="•"/>
            </a:pPr>
            <a:endParaRPr sz="1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5" descr="Envelope"/>
          <p:cNvPicPr>
            <a:picLocks noChangeAspect="1" noChangeArrowheads="1"/>
          </p:cNvPicPr>
          <p:nvPr/>
        </p:nvPicPr>
        <p:blipFill>
          <a:blip r:embed="rId3" cstate="print"/>
          <a:srcRect t="5864"/>
          <a:stretch>
            <a:fillRect/>
          </a:stretch>
        </p:blipFill>
        <p:spPr bwMode="auto">
          <a:xfrm>
            <a:off x="4143372" y="571480"/>
            <a:ext cx="4672276" cy="35226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86380" y="4071942"/>
            <a:ext cx="2402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SALT Viewing Annulus</a:t>
            </a:r>
            <a:endParaRPr lang="en-ZA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27470" r="8035"/>
          <a:stretch>
            <a:fillRect/>
          </a:stretch>
        </p:blipFill>
        <p:spPr bwMode="auto">
          <a:xfrm>
            <a:off x="0" y="714356"/>
            <a:ext cx="38576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1691680" y="0"/>
            <a:ext cx="6202672" cy="54795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Observing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Transients With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SALT</a:t>
            </a:r>
            <a:endParaRPr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36512" y="857232"/>
            <a:ext cx="8466164" cy="60007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tabLst/>
              <a:defRPr/>
            </a:pP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Currently available </a:t>
            </a:r>
            <a:r>
              <a:rPr lang="en-ZA" sz="2000" kern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en-ZA" sz="200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nstruments</a:t>
            </a: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tabLst/>
              <a:defRPr/>
            </a:pPr>
            <a:endParaRPr kumimoji="0" lang="en-ZA" sz="200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Robert </a:t>
            </a:r>
            <a:r>
              <a:rPr kumimoji="0" lang="en-ZA" sz="200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Stobie</a:t>
            </a: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Spectrograph (RSS)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Low-medium resolution</a:t>
            </a: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(300 – 6000)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3200 – 9000Å</a:t>
            </a:r>
            <a:endParaRPr kumimoji="0" lang="en-ZA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Fast spectroscopy</a:t>
            </a: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(10 Hz)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ZA" b="0" kern="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imaging (10 Hz)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Spectropolarimetry</a:t>
            </a:r>
            <a:endParaRPr kumimoji="0" lang="en-ZA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Imaging </a:t>
            </a:r>
            <a:r>
              <a:rPr lang="en-ZA" b="0" kern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polarimetry</a:t>
            </a:r>
            <a:endParaRPr lang="en-ZA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Fabry</a:t>
            </a:r>
            <a:r>
              <a:rPr kumimoji="0" lang="en-ZA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-Perot</a:t>
            </a: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imaging</a:t>
            </a:r>
            <a:endParaRPr kumimoji="0" lang="en-ZA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en-ZA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SALTICAM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 imaging (15 Hz)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Deep multi-filter imaging (</a:t>
            </a:r>
            <a:r>
              <a:rPr kumimoji="0" lang="en-ZA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griz</a:t>
            </a: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UBVRI, H</a:t>
            </a:r>
            <a:r>
              <a:rPr kumimoji="0" lang="el-GR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kumimoji="0" lang="en-ZA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endParaRPr kumimoji="0" lang="en-ZA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•"/>
              <a:defRPr/>
            </a:pPr>
            <a:r>
              <a:rPr lang="en-ZA" sz="2000" kern="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Resolution Spectrograph (HRS)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resolution (16,000, 34,000, 60,000) 3800 – 8900Å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Fibre-fed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Precision radial velocity capability (vacuum, laser </a:t>
            </a:r>
            <a:r>
              <a:rPr lang="en-US" b="0" kern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freq</a:t>
            </a: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comb soon)</a:t>
            </a:r>
            <a:endParaRPr lang="en-ZA" b="0" kern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</a:pPr>
            <a:endParaRPr lang="en-ZA" kern="0" dirty="0" smtClean="0">
              <a:latin typeface="+mn-lt"/>
              <a:cs typeface="Times New Roman"/>
            </a:endParaRP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 typeface="Arial" pitchFamily="34" charset="0"/>
              <a:buChar char="•"/>
            </a:pPr>
            <a:endParaRPr lang="en-ZA" sz="2000" kern="0" dirty="0" smtClean="0"/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endParaRPr kumimoji="0" lang="en-ZA" sz="16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ZA" sz="1600" kern="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en-ZA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" name="Picture 7" descr="RSS-in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857232"/>
            <a:ext cx="2801938" cy="3743325"/>
          </a:xfrm>
          <a:prstGeom prst="rect">
            <a:avLst/>
          </a:prstGeom>
          <a:noFill/>
        </p:spPr>
      </p:pic>
      <p:pic>
        <p:nvPicPr>
          <p:cNvPr id="9" name="Picture 8" descr="IMG_5457_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51019" y="4714884"/>
            <a:ext cx="2784721" cy="1857388"/>
          </a:xfrm>
          <a:prstGeom prst="rect">
            <a:avLst/>
          </a:prstGeom>
        </p:spPr>
      </p:pic>
      <p:pic>
        <p:nvPicPr>
          <p:cNvPr id="10" name="Picture 14" descr="fa KM78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2643182"/>
            <a:ext cx="2093162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372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1691680" y="0"/>
            <a:ext cx="6202672" cy="54795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Observing 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Transients With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SALT</a:t>
            </a:r>
            <a:endParaRPr sz="28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3402" y="614990"/>
            <a:ext cx="5004048" cy="60007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tabLst/>
              <a:defRPr/>
            </a:pP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Future</a:t>
            </a:r>
            <a:r>
              <a:rPr kumimoji="0" lang="en-ZA" sz="200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instruments</a:t>
            </a: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  <a:defRPr/>
            </a:pP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RSS</a:t>
            </a:r>
            <a:r>
              <a:rPr kumimoji="0" lang="en-ZA" sz="2000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ZA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Red Arm (2024)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ZA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medium resolution</a:t>
            </a:r>
            <a:r>
              <a:rPr kumimoji="0" lang="en-ZA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~2</a:t>
            </a:r>
            <a:r>
              <a:rPr kumimoji="0" lang="en-ZA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000 seeing limited)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6300 – 10000Å at high efficiency (56%)</a:t>
            </a:r>
            <a:endParaRPr kumimoji="0" lang="en-ZA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US" b="0" kern="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urns RSS into dual-beam instrument 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optimized for blue and red</a:t>
            </a: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US" b="0" kern="0" dirty="0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ersatile (different gratings/resolutions)</a:t>
            </a:r>
            <a:endParaRPr kumimoji="0" lang="en-ZA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ZA" b="0" kern="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ZA" b="0" kern="0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ast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modes (~10 Hz)</a:t>
            </a:r>
            <a:endParaRPr lang="en-US" b="0" i="1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30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ZA" sz="2000" kern="0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Near-Infrared Integral Field Unit (IFU) Spectrograph (2023)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  <a:defRPr/>
            </a:pP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covering 8000-17,000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Å (</a:t>
            </a:r>
            <a:r>
              <a:rPr lang="en-ZA" b="0" kern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z,Y,J,H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en-ZA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  <a:defRPr/>
            </a:pP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medium </a:t>
            </a:r>
            <a:r>
              <a:rPr lang="en-ZA" b="0" kern="0" dirty="0">
                <a:latin typeface="Calibri" panose="020F0502020204030204" pitchFamily="34" charset="0"/>
                <a:cs typeface="Calibri" panose="020F0502020204030204" pitchFamily="34" charset="0"/>
              </a:rPr>
              <a:t>resolution (~</a:t>
            </a:r>
            <a:r>
              <a:rPr lang="en-ZA" b="0" kern="0" dirty="0" smtClean="0">
                <a:latin typeface="Calibri" panose="020F0502020204030204" pitchFamily="34" charset="0"/>
                <a:cs typeface="Calibri" panose="020F0502020204030204" pitchFamily="34" charset="0"/>
              </a:rPr>
              <a:t>2000-5200)</a:t>
            </a:r>
            <a:endParaRPr lang="en-ZA" b="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  <a:defRPr/>
            </a:pPr>
            <a:r>
              <a:rPr lang="pt-BR" b="0" dirty="0" smtClean="0">
                <a:latin typeface="Calibri" panose="020F0502020204030204" pitchFamily="34" charset="0"/>
                <a:ea typeface="Average"/>
                <a:cs typeface="Calibri" panose="020F0502020204030204" pitchFamily="34" charset="0"/>
                <a:sym typeface="Average"/>
              </a:rPr>
              <a:t>Fed by 25 </a:t>
            </a:r>
            <a:r>
              <a:rPr lang="pt-BR" b="0" dirty="0">
                <a:latin typeface="Calibri" panose="020F0502020204030204" pitchFamily="34" charset="0"/>
                <a:ea typeface="Average"/>
                <a:cs typeface="Calibri" panose="020F0502020204030204" pitchFamily="34" charset="0"/>
                <a:sym typeface="Average"/>
              </a:rPr>
              <a:t>arcsec IFUs (212 fibres</a:t>
            </a:r>
            <a:r>
              <a:rPr lang="pt-BR" b="0" dirty="0" smtClean="0">
                <a:latin typeface="Calibri" panose="020F0502020204030204" pitchFamily="34" charset="0"/>
                <a:ea typeface="Average"/>
                <a:cs typeface="Calibri" panose="020F0502020204030204" pitchFamily="34" charset="0"/>
                <a:sym typeface="Average"/>
              </a:rPr>
              <a:t>)</a:t>
            </a: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Tx/>
              <a:buChar char="–"/>
              <a:defRPr/>
            </a:pPr>
            <a:r>
              <a:rPr lang="pt-BR" b="0" kern="0" dirty="0" smtClean="0">
                <a:latin typeface="Calibri" panose="020F0502020204030204" pitchFamily="34" charset="0"/>
                <a:cs typeface="Calibri" panose="020F0502020204030204" pitchFamily="34" charset="0"/>
                <a:sym typeface="Average"/>
              </a:rPr>
              <a:t>Inside cold room (-40</a:t>
            </a:r>
            <a:r>
              <a:rPr lang="pt-BR" b="0" kern="0" dirty="0" smtClean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</a:t>
            </a:r>
            <a:r>
              <a:rPr lang="pt-BR" b="0" kern="0" dirty="0" smtClean="0">
                <a:latin typeface="Calibri" panose="020F0502020204030204" pitchFamily="34" charset="0"/>
                <a:cs typeface="Calibri" panose="020F0502020204030204" pitchFamily="34" charset="0"/>
                <a:sym typeface="Average"/>
              </a:rPr>
              <a:t>C)</a:t>
            </a:r>
            <a:endParaRPr lang="en-ZA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SzPct val="100000"/>
            </a:pPr>
            <a:endParaRPr lang="en-ZA" kern="0" dirty="0" smtClean="0">
              <a:latin typeface="+mn-lt"/>
              <a:cs typeface="Times New Roman"/>
            </a:endParaRPr>
          </a:p>
          <a:p>
            <a:pPr marL="685800" lvl="1" indent="-228600">
              <a:lnSpc>
                <a:spcPct val="90000"/>
              </a:lnSpc>
              <a:spcBef>
                <a:spcPct val="30000"/>
              </a:spcBef>
              <a:buSzPct val="100000"/>
              <a:buFont typeface="Arial" pitchFamily="34" charset="0"/>
              <a:buChar char="•"/>
            </a:pPr>
            <a:endParaRPr lang="en-ZA" sz="2000" kern="0" dirty="0" smtClean="0"/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endParaRPr kumimoji="0" lang="en-ZA" sz="16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cs typeface="Times New Roman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lang="en-ZA" sz="1600" kern="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en-ZA" sz="16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3" y="626218"/>
            <a:ext cx="4259667" cy="2585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3" y="3539104"/>
            <a:ext cx="4259667" cy="31947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7" y="5085184"/>
            <a:ext cx="2240577" cy="16804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760" y="5085184"/>
            <a:ext cx="2244502" cy="1683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temp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he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e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tem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tem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tem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tem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tem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tem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c:\apps\powerpnt\present\sst\template\hetemp.ppt</Template>
  <TotalTime>1302616050</TotalTime>
  <Pages>42</Pages>
  <Words>2834</Words>
  <Application>Microsoft Office PowerPoint</Application>
  <PresentationFormat>On-screen Show (4:3)</PresentationFormat>
  <Paragraphs>444</Paragraphs>
  <Slides>39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Average</vt:lpstr>
      <vt:lpstr>Calibri</vt:lpstr>
      <vt:lpstr>Comic Sans MS</vt:lpstr>
      <vt:lpstr>Symbol</vt:lpstr>
      <vt:lpstr>Times New Roman</vt:lpstr>
      <vt:lpstr>Wingdings</vt:lpstr>
      <vt:lpstr>hetemp</vt:lpstr>
      <vt:lpstr>Acrobat Document</vt:lpstr>
      <vt:lpstr>PowerPoint Presentation</vt:lpstr>
      <vt:lpstr>The Transient Universe</vt:lpstr>
      <vt:lpstr>The Transient Universe across the E-M spectrum</vt:lpstr>
      <vt:lpstr>The SALT Transient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Future:  SAAO Intelligent Observatory</vt:lpstr>
      <vt:lpstr>PowerPoint Presentation</vt:lpstr>
      <vt:lpstr>PowerPoint Presentation</vt:lpstr>
      <vt:lpstr>Nova SMC N 2016-10a</vt:lpstr>
      <vt:lpstr>Nova V407 Lup (ASASSN-16kt)</vt:lpstr>
      <vt:lpstr>Gamma ray emission from Novae</vt:lpstr>
      <vt:lpstr>PowerPoint Presentation</vt:lpstr>
      <vt:lpstr>ASASSN-16oh</vt:lpstr>
      <vt:lpstr>White Dwarf Pulsars</vt:lpstr>
      <vt:lpstr>Emission Line Pulsations</vt:lpstr>
      <vt:lpstr>X-ray Binary Transients  </vt:lpstr>
      <vt:lpstr>PowerPoint Presentation</vt:lpstr>
      <vt:lpstr>The transitional millisec pulsar XSS J12270-4859</vt:lpstr>
      <vt:lpstr>XSS J12270-4859</vt:lpstr>
      <vt:lpstr>Observations of a new tMSP candidate  CXOU J1109-6502</vt:lpstr>
      <vt:lpstr>PowerPoint Presentation</vt:lpstr>
      <vt:lpstr>PowerPoint Presentation</vt:lpstr>
      <vt:lpstr>PowerPoint Presentation</vt:lpstr>
      <vt:lpstr>GRBs: Long GRB191221B</vt:lpstr>
      <vt:lpstr>GW170817: South African follow-up</vt:lpstr>
      <vt:lpstr>Spectrum Röntgen Gamma satellite </vt:lpstr>
      <vt:lpstr>PowerPoint Presentation</vt:lpstr>
      <vt:lpstr>eROSITA accreting Compact White Dwarf Binaries </vt:lpstr>
      <vt:lpstr>eROSITA accreting Compact White Dwarf Binaries </vt:lpstr>
      <vt:lpstr>eROSITA HMXB discoveries in the Magellanic Clouds </vt:lpstr>
      <vt:lpstr>PowerPoint Presentation</vt:lpstr>
      <vt:lpstr>fol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SALT as a Spectroscopic Telescope: NEWFA</dc:title>
  <dc:creator>David Buckley</dc:creator>
  <cp:lastModifiedBy>David Buckley</cp:lastModifiedBy>
  <cp:revision>696</cp:revision>
  <cp:lastPrinted>2000-03-25T00:35:48Z</cp:lastPrinted>
  <dcterms:created xsi:type="dcterms:W3CDTF">1996-10-01T14:13:18Z</dcterms:created>
  <dcterms:modified xsi:type="dcterms:W3CDTF">2022-10-10T13:08:06Z</dcterms:modified>
</cp:coreProperties>
</file>