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autoCompressPictures="0">
  <p:sldMasterIdLst>
    <p:sldMasterId id="2147483648" r:id="rId1"/>
  </p:sldMasterIdLst>
  <p:notesMasterIdLst>
    <p:notesMasterId r:id="rId19"/>
  </p:notesMasterIdLst>
  <p:sldIdLst>
    <p:sldId id="256" r:id="rId2"/>
    <p:sldId id="259" r:id="rId3"/>
    <p:sldId id="257" r:id="rId4"/>
    <p:sldId id="258" r:id="rId5"/>
    <p:sldId id="262" r:id="rId6"/>
    <p:sldId id="263" r:id="rId7"/>
    <p:sldId id="273" r:id="rId8"/>
    <p:sldId id="265" r:id="rId9"/>
    <p:sldId id="266" r:id="rId10"/>
    <p:sldId id="274" r:id="rId11"/>
    <p:sldId id="267" r:id="rId12"/>
    <p:sldId id="268" r:id="rId13"/>
    <p:sldId id="269" r:id="rId14"/>
    <p:sldId id="271" r:id="rId15"/>
    <p:sldId id="270" r:id="rId16"/>
    <p:sldId id="272" r:id="rId17"/>
    <p:sldId id="26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A1B0"/>
    <a:srgbClr val="066A7F"/>
    <a:srgbClr val="5265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48"/>
    <p:restoredTop sz="94694"/>
  </p:normalViewPr>
  <p:slideViewPr>
    <p:cSldViewPr snapToGrid="0" snapToObjects="1">
      <p:cViewPr varScale="1">
        <p:scale>
          <a:sx n="121" d="100"/>
          <a:sy n="121" d="100"/>
        </p:scale>
        <p:origin x="512"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A1B1D2-24FF-E143-A224-AAB2E2EE71F2}" type="datetimeFigureOut">
              <a:rPr lang="en-US" smtClean="0"/>
              <a:t>10/7/22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7313E9-0A19-4A4C-ABAF-C00CD3AF7711}" type="slidenum">
              <a:rPr lang="en-US" smtClean="0"/>
              <a:t>‹#›</a:t>
            </a:fld>
            <a:endParaRPr lang="en-US"/>
          </a:p>
        </p:txBody>
      </p:sp>
    </p:spTree>
    <p:extLst>
      <p:ext uri="{BB962C8B-B14F-4D97-AF65-F5344CB8AC3E}">
        <p14:creationId xmlns:p14="http://schemas.microsoft.com/office/powerpoint/2010/main" val="20318907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7FC35-1720-B389-6A33-2DED26EC724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A635EEC-823B-F928-6EB8-A2B0AF0C553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784A2A8-15A6-B713-248C-9F928BF34D06}"/>
              </a:ext>
            </a:extLst>
          </p:cNvPr>
          <p:cNvSpPr>
            <a:spLocks noGrp="1"/>
          </p:cNvSpPr>
          <p:nvPr>
            <p:ph type="dt" sz="half" idx="10"/>
          </p:nvPr>
        </p:nvSpPr>
        <p:spPr/>
        <p:txBody>
          <a:bodyPr/>
          <a:lstStyle/>
          <a:p>
            <a:fld id="{E85E6EA5-7573-9C44-B26B-D6DB29B7DE51}" type="datetime1">
              <a:rPr lang="en-US" smtClean="0"/>
              <a:t>10/7/22</a:t>
            </a:fld>
            <a:endParaRPr lang="en-US"/>
          </a:p>
        </p:txBody>
      </p:sp>
      <p:sp>
        <p:nvSpPr>
          <p:cNvPr id="5" name="Footer Placeholder 4">
            <a:extLst>
              <a:ext uri="{FF2B5EF4-FFF2-40B4-BE49-F238E27FC236}">
                <a16:creationId xmlns:a16="http://schemas.microsoft.com/office/drawing/2014/main" id="{9FA6DD15-4EB7-448A-E6E2-FEAFD68B33D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6644BD-6555-53C6-96BB-1DEFB6AB7313}"/>
              </a:ext>
            </a:extLst>
          </p:cNvPr>
          <p:cNvSpPr>
            <a:spLocks noGrp="1"/>
          </p:cNvSpPr>
          <p:nvPr>
            <p:ph type="sldNum" sz="quarter" idx="12"/>
          </p:nvPr>
        </p:nvSpPr>
        <p:spPr/>
        <p:txBody>
          <a:bodyPr/>
          <a:lstStyle/>
          <a:p>
            <a:fld id="{829B6F35-CB44-C34B-B1A5-4332FB081711}" type="slidenum">
              <a:rPr lang="en-US" smtClean="0"/>
              <a:t>‹#›</a:t>
            </a:fld>
            <a:endParaRPr lang="en-US"/>
          </a:p>
        </p:txBody>
      </p:sp>
    </p:spTree>
    <p:extLst>
      <p:ext uri="{BB962C8B-B14F-4D97-AF65-F5344CB8AC3E}">
        <p14:creationId xmlns:p14="http://schemas.microsoft.com/office/powerpoint/2010/main" val="31471435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7A085-D719-F4F0-217E-B3A2E1BF612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3DC97BE-556B-5DBC-A126-15B081B16FB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6C0056-8157-989C-8F54-A515F8127F31}"/>
              </a:ext>
            </a:extLst>
          </p:cNvPr>
          <p:cNvSpPr>
            <a:spLocks noGrp="1"/>
          </p:cNvSpPr>
          <p:nvPr>
            <p:ph type="dt" sz="half" idx="10"/>
          </p:nvPr>
        </p:nvSpPr>
        <p:spPr/>
        <p:txBody>
          <a:bodyPr/>
          <a:lstStyle/>
          <a:p>
            <a:fld id="{5E0D2896-AF20-6343-BF03-B4AB10D1258E}" type="datetime1">
              <a:rPr lang="en-US" smtClean="0"/>
              <a:t>10/7/22</a:t>
            </a:fld>
            <a:endParaRPr lang="en-US"/>
          </a:p>
        </p:txBody>
      </p:sp>
      <p:sp>
        <p:nvSpPr>
          <p:cNvPr id="5" name="Footer Placeholder 4">
            <a:extLst>
              <a:ext uri="{FF2B5EF4-FFF2-40B4-BE49-F238E27FC236}">
                <a16:creationId xmlns:a16="http://schemas.microsoft.com/office/drawing/2014/main" id="{C26FF6C0-5383-940A-C8BE-F6DCD3987B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FE4A7D-ADCB-0D90-02FD-1B4C3BEC40EA}"/>
              </a:ext>
            </a:extLst>
          </p:cNvPr>
          <p:cNvSpPr>
            <a:spLocks noGrp="1"/>
          </p:cNvSpPr>
          <p:nvPr>
            <p:ph type="sldNum" sz="quarter" idx="12"/>
          </p:nvPr>
        </p:nvSpPr>
        <p:spPr/>
        <p:txBody>
          <a:bodyPr/>
          <a:lstStyle/>
          <a:p>
            <a:fld id="{829B6F35-CB44-C34B-B1A5-4332FB081711}" type="slidenum">
              <a:rPr lang="en-US" smtClean="0"/>
              <a:t>‹#›</a:t>
            </a:fld>
            <a:endParaRPr lang="en-US"/>
          </a:p>
        </p:txBody>
      </p:sp>
    </p:spTree>
    <p:extLst>
      <p:ext uri="{BB962C8B-B14F-4D97-AF65-F5344CB8AC3E}">
        <p14:creationId xmlns:p14="http://schemas.microsoft.com/office/powerpoint/2010/main" val="247210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12B0A42-9FB8-7E3E-DE88-373E849128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8671A56-F8D0-D443-30EE-619C902A1DB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4FCDAA-25F5-D45A-C89F-2A264AEBBFD9}"/>
              </a:ext>
            </a:extLst>
          </p:cNvPr>
          <p:cNvSpPr>
            <a:spLocks noGrp="1"/>
          </p:cNvSpPr>
          <p:nvPr>
            <p:ph type="dt" sz="half" idx="10"/>
          </p:nvPr>
        </p:nvSpPr>
        <p:spPr/>
        <p:txBody>
          <a:bodyPr/>
          <a:lstStyle/>
          <a:p>
            <a:fld id="{50984CF4-DCDD-6642-A82A-02850302B89D}" type="datetime1">
              <a:rPr lang="en-US" smtClean="0"/>
              <a:t>10/7/22</a:t>
            </a:fld>
            <a:endParaRPr lang="en-US"/>
          </a:p>
        </p:txBody>
      </p:sp>
      <p:sp>
        <p:nvSpPr>
          <p:cNvPr id="5" name="Footer Placeholder 4">
            <a:extLst>
              <a:ext uri="{FF2B5EF4-FFF2-40B4-BE49-F238E27FC236}">
                <a16:creationId xmlns:a16="http://schemas.microsoft.com/office/drawing/2014/main" id="{AB580FB5-A26B-5DAE-454B-174100B394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A0A9F6-236B-3A31-C72C-9D5DB03CDF2D}"/>
              </a:ext>
            </a:extLst>
          </p:cNvPr>
          <p:cNvSpPr>
            <a:spLocks noGrp="1"/>
          </p:cNvSpPr>
          <p:nvPr>
            <p:ph type="sldNum" sz="quarter" idx="12"/>
          </p:nvPr>
        </p:nvSpPr>
        <p:spPr/>
        <p:txBody>
          <a:bodyPr/>
          <a:lstStyle/>
          <a:p>
            <a:fld id="{829B6F35-CB44-C34B-B1A5-4332FB081711}" type="slidenum">
              <a:rPr lang="en-US" smtClean="0"/>
              <a:t>‹#›</a:t>
            </a:fld>
            <a:endParaRPr lang="en-US"/>
          </a:p>
        </p:txBody>
      </p:sp>
    </p:spTree>
    <p:extLst>
      <p:ext uri="{BB962C8B-B14F-4D97-AF65-F5344CB8AC3E}">
        <p14:creationId xmlns:p14="http://schemas.microsoft.com/office/powerpoint/2010/main" val="2070031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96709-0EFA-407E-00BE-D6F3A068F75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033817-E79F-839F-D853-EC2F0A78914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0B7400-D2CA-9CCB-83ED-425C8B5DDD0D}"/>
              </a:ext>
            </a:extLst>
          </p:cNvPr>
          <p:cNvSpPr>
            <a:spLocks noGrp="1"/>
          </p:cNvSpPr>
          <p:nvPr>
            <p:ph type="dt" sz="half" idx="10"/>
          </p:nvPr>
        </p:nvSpPr>
        <p:spPr/>
        <p:txBody>
          <a:bodyPr/>
          <a:lstStyle/>
          <a:p>
            <a:fld id="{636B7E17-C792-1B4F-AAD2-8C0A0F2ED2F7}" type="datetime1">
              <a:rPr lang="en-US" smtClean="0"/>
              <a:t>10/7/22</a:t>
            </a:fld>
            <a:endParaRPr lang="en-US"/>
          </a:p>
        </p:txBody>
      </p:sp>
      <p:sp>
        <p:nvSpPr>
          <p:cNvPr id="5" name="Footer Placeholder 4">
            <a:extLst>
              <a:ext uri="{FF2B5EF4-FFF2-40B4-BE49-F238E27FC236}">
                <a16:creationId xmlns:a16="http://schemas.microsoft.com/office/drawing/2014/main" id="{4CD48F98-0A78-8DC6-77A7-EF62CFD992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69C25F-9954-B7BB-131C-222D2F612243}"/>
              </a:ext>
            </a:extLst>
          </p:cNvPr>
          <p:cNvSpPr>
            <a:spLocks noGrp="1"/>
          </p:cNvSpPr>
          <p:nvPr>
            <p:ph type="sldNum" sz="quarter" idx="12"/>
          </p:nvPr>
        </p:nvSpPr>
        <p:spPr/>
        <p:txBody>
          <a:bodyPr/>
          <a:lstStyle/>
          <a:p>
            <a:fld id="{829B6F35-CB44-C34B-B1A5-4332FB081711}" type="slidenum">
              <a:rPr lang="en-US" smtClean="0"/>
              <a:t>‹#›</a:t>
            </a:fld>
            <a:endParaRPr lang="en-US"/>
          </a:p>
        </p:txBody>
      </p:sp>
    </p:spTree>
    <p:extLst>
      <p:ext uri="{BB962C8B-B14F-4D97-AF65-F5344CB8AC3E}">
        <p14:creationId xmlns:p14="http://schemas.microsoft.com/office/powerpoint/2010/main" val="2714644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8A75A-20CF-43FF-4B1C-2D8E12D3F4B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5A7C2A2-7CE9-03B2-4555-5FBDE8FD1BB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337128A-D7E7-2429-4089-7AB87FBDACA3}"/>
              </a:ext>
            </a:extLst>
          </p:cNvPr>
          <p:cNvSpPr>
            <a:spLocks noGrp="1"/>
          </p:cNvSpPr>
          <p:nvPr>
            <p:ph type="dt" sz="half" idx="10"/>
          </p:nvPr>
        </p:nvSpPr>
        <p:spPr/>
        <p:txBody>
          <a:bodyPr/>
          <a:lstStyle/>
          <a:p>
            <a:fld id="{3C0CFE2B-440A-C74E-9BA4-3E553B842BF4}" type="datetime1">
              <a:rPr lang="en-US" smtClean="0"/>
              <a:t>10/7/22</a:t>
            </a:fld>
            <a:endParaRPr lang="en-US"/>
          </a:p>
        </p:txBody>
      </p:sp>
      <p:sp>
        <p:nvSpPr>
          <p:cNvPr id="5" name="Footer Placeholder 4">
            <a:extLst>
              <a:ext uri="{FF2B5EF4-FFF2-40B4-BE49-F238E27FC236}">
                <a16:creationId xmlns:a16="http://schemas.microsoft.com/office/drawing/2014/main" id="{8EC81A95-612D-B5FD-3521-6AA91708C6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69891F-3499-BFD5-CC6A-B903BC93BA59}"/>
              </a:ext>
            </a:extLst>
          </p:cNvPr>
          <p:cNvSpPr>
            <a:spLocks noGrp="1"/>
          </p:cNvSpPr>
          <p:nvPr>
            <p:ph type="sldNum" sz="quarter" idx="12"/>
          </p:nvPr>
        </p:nvSpPr>
        <p:spPr/>
        <p:txBody>
          <a:bodyPr/>
          <a:lstStyle/>
          <a:p>
            <a:fld id="{829B6F35-CB44-C34B-B1A5-4332FB081711}" type="slidenum">
              <a:rPr lang="en-US" smtClean="0"/>
              <a:t>‹#›</a:t>
            </a:fld>
            <a:endParaRPr lang="en-US"/>
          </a:p>
        </p:txBody>
      </p:sp>
    </p:spTree>
    <p:extLst>
      <p:ext uri="{BB962C8B-B14F-4D97-AF65-F5344CB8AC3E}">
        <p14:creationId xmlns:p14="http://schemas.microsoft.com/office/powerpoint/2010/main" val="1246107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EBDAF-1DF7-2111-B105-42CE8520626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0CC560-78A8-B32C-5A30-DAF317CEA48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A32C626-74BC-C2CC-B61D-2D7A62A6383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AE7D658-4938-D5A3-FBE3-C1F535C0EB0D}"/>
              </a:ext>
            </a:extLst>
          </p:cNvPr>
          <p:cNvSpPr>
            <a:spLocks noGrp="1"/>
          </p:cNvSpPr>
          <p:nvPr>
            <p:ph type="dt" sz="half" idx="10"/>
          </p:nvPr>
        </p:nvSpPr>
        <p:spPr/>
        <p:txBody>
          <a:bodyPr/>
          <a:lstStyle/>
          <a:p>
            <a:fld id="{B800897D-1B1E-F541-B8CA-E41CE2DCFAA2}" type="datetime1">
              <a:rPr lang="en-US" smtClean="0"/>
              <a:t>10/7/22</a:t>
            </a:fld>
            <a:endParaRPr lang="en-US"/>
          </a:p>
        </p:txBody>
      </p:sp>
      <p:sp>
        <p:nvSpPr>
          <p:cNvPr id="6" name="Footer Placeholder 5">
            <a:extLst>
              <a:ext uri="{FF2B5EF4-FFF2-40B4-BE49-F238E27FC236}">
                <a16:creationId xmlns:a16="http://schemas.microsoft.com/office/drawing/2014/main" id="{63D2461A-2084-3CF9-364E-AB60D91DC12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4778A99-85FD-06C1-B861-E7EA764A6E28}"/>
              </a:ext>
            </a:extLst>
          </p:cNvPr>
          <p:cNvSpPr>
            <a:spLocks noGrp="1"/>
          </p:cNvSpPr>
          <p:nvPr>
            <p:ph type="sldNum" sz="quarter" idx="12"/>
          </p:nvPr>
        </p:nvSpPr>
        <p:spPr/>
        <p:txBody>
          <a:bodyPr/>
          <a:lstStyle/>
          <a:p>
            <a:fld id="{829B6F35-CB44-C34B-B1A5-4332FB081711}" type="slidenum">
              <a:rPr lang="en-US" smtClean="0"/>
              <a:t>‹#›</a:t>
            </a:fld>
            <a:endParaRPr lang="en-US"/>
          </a:p>
        </p:txBody>
      </p:sp>
    </p:spTree>
    <p:extLst>
      <p:ext uri="{BB962C8B-B14F-4D97-AF65-F5344CB8AC3E}">
        <p14:creationId xmlns:p14="http://schemas.microsoft.com/office/powerpoint/2010/main" val="3843019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3EC33-99D2-27FF-D0A1-EB060DC5664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E16D49F-0E8A-3D47-C2B3-27251B84F2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034112-1A66-C0F6-10FF-D66988F77CC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3E61AEA-330A-7CEA-E5C4-2557343551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D838E67-F0D6-7293-0CF7-C1E5A127715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86D776B-F7EF-0838-1CFF-DC58815F0A21}"/>
              </a:ext>
            </a:extLst>
          </p:cNvPr>
          <p:cNvSpPr>
            <a:spLocks noGrp="1"/>
          </p:cNvSpPr>
          <p:nvPr>
            <p:ph type="dt" sz="half" idx="10"/>
          </p:nvPr>
        </p:nvSpPr>
        <p:spPr/>
        <p:txBody>
          <a:bodyPr/>
          <a:lstStyle/>
          <a:p>
            <a:fld id="{94AEE0A9-E454-5C4A-AB9F-ADF24747B28F}" type="datetime1">
              <a:rPr lang="en-US" smtClean="0"/>
              <a:t>10/7/22</a:t>
            </a:fld>
            <a:endParaRPr lang="en-US"/>
          </a:p>
        </p:txBody>
      </p:sp>
      <p:sp>
        <p:nvSpPr>
          <p:cNvPr id="8" name="Footer Placeholder 7">
            <a:extLst>
              <a:ext uri="{FF2B5EF4-FFF2-40B4-BE49-F238E27FC236}">
                <a16:creationId xmlns:a16="http://schemas.microsoft.com/office/drawing/2014/main" id="{D7CE5CFC-1F20-EAB8-7451-07E534A81CC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FAB6499-A232-2C0F-3D05-5D42E978908D}"/>
              </a:ext>
            </a:extLst>
          </p:cNvPr>
          <p:cNvSpPr>
            <a:spLocks noGrp="1"/>
          </p:cNvSpPr>
          <p:nvPr>
            <p:ph type="sldNum" sz="quarter" idx="12"/>
          </p:nvPr>
        </p:nvSpPr>
        <p:spPr/>
        <p:txBody>
          <a:bodyPr/>
          <a:lstStyle/>
          <a:p>
            <a:fld id="{829B6F35-CB44-C34B-B1A5-4332FB081711}" type="slidenum">
              <a:rPr lang="en-US" smtClean="0"/>
              <a:t>‹#›</a:t>
            </a:fld>
            <a:endParaRPr lang="en-US"/>
          </a:p>
        </p:txBody>
      </p:sp>
    </p:spTree>
    <p:extLst>
      <p:ext uri="{BB962C8B-B14F-4D97-AF65-F5344CB8AC3E}">
        <p14:creationId xmlns:p14="http://schemas.microsoft.com/office/powerpoint/2010/main" val="3441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87F277-32DA-300E-7002-5FA3A6B973A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8C2BA82-D971-64A5-CCD5-4DC4024FB454}"/>
              </a:ext>
            </a:extLst>
          </p:cNvPr>
          <p:cNvSpPr>
            <a:spLocks noGrp="1"/>
          </p:cNvSpPr>
          <p:nvPr>
            <p:ph type="dt" sz="half" idx="10"/>
          </p:nvPr>
        </p:nvSpPr>
        <p:spPr/>
        <p:txBody>
          <a:bodyPr/>
          <a:lstStyle/>
          <a:p>
            <a:fld id="{22478E27-B8B8-7D4B-BCBD-E64F5B25B68C}" type="datetime1">
              <a:rPr lang="en-US" smtClean="0"/>
              <a:t>10/7/22</a:t>
            </a:fld>
            <a:endParaRPr lang="en-US"/>
          </a:p>
        </p:txBody>
      </p:sp>
      <p:sp>
        <p:nvSpPr>
          <p:cNvPr id="4" name="Footer Placeholder 3">
            <a:extLst>
              <a:ext uri="{FF2B5EF4-FFF2-40B4-BE49-F238E27FC236}">
                <a16:creationId xmlns:a16="http://schemas.microsoft.com/office/drawing/2014/main" id="{5E9E26DB-55F1-1528-12AB-A6424F8BBEE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97E5C16-009E-17F4-8C19-A74509BEC51B}"/>
              </a:ext>
            </a:extLst>
          </p:cNvPr>
          <p:cNvSpPr>
            <a:spLocks noGrp="1"/>
          </p:cNvSpPr>
          <p:nvPr>
            <p:ph type="sldNum" sz="quarter" idx="12"/>
          </p:nvPr>
        </p:nvSpPr>
        <p:spPr/>
        <p:txBody>
          <a:bodyPr/>
          <a:lstStyle/>
          <a:p>
            <a:fld id="{829B6F35-CB44-C34B-B1A5-4332FB081711}" type="slidenum">
              <a:rPr lang="en-US" smtClean="0"/>
              <a:t>‹#›</a:t>
            </a:fld>
            <a:endParaRPr lang="en-US"/>
          </a:p>
        </p:txBody>
      </p:sp>
    </p:spTree>
    <p:extLst>
      <p:ext uri="{BB962C8B-B14F-4D97-AF65-F5344CB8AC3E}">
        <p14:creationId xmlns:p14="http://schemas.microsoft.com/office/powerpoint/2010/main" val="36366199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38C467-1481-5129-035A-16172F608444}"/>
              </a:ext>
            </a:extLst>
          </p:cNvPr>
          <p:cNvSpPr>
            <a:spLocks noGrp="1"/>
          </p:cNvSpPr>
          <p:nvPr>
            <p:ph type="dt" sz="half" idx="10"/>
          </p:nvPr>
        </p:nvSpPr>
        <p:spPr/>
        <p:txBody>
          <a:bodyPr/>
          <a:lstStyle/>
          <a:p>
            <a:fld id="{599265FE-28BA-AF4A-BC86-F73AFBB64DB0}" type="datetime1">
              <a:rPr lang="en-US" smtClean="0"/>
              <a:t>10/7/22</a:t>
            </a:fld>
            <a:endParaRPr lang="en-US"/>
          </a:p>
        </p:txBody>
      </p:sp>
      <p:sp>
        <p:nvSpPr>
          <p:cNvPr id="3" name="Footer Placeholder 2">
            <a:extLst>
              <a:ext uri="{FF2B5EF4-FFF2-40B4-BE49-F238E27FC236}">
                <a16:creationId xmlns:a16="http://schemas.microsoft.com/office/drawing/2014/main" id="{A1A1D15F-D8E6-A442-234F-A626E3380DE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48DBFC3-A70A-33B9-A767-A815016855E2}"/>
              </a:ext>
            </a:extLst>
          </p:cNvPr>
          <p:cNvSpPr>
            <a:spLocks noGrp="1"/>
          </p:cNvSpPr>
          <p:nvPr>
            <p:ph type="sldNum" sz="quarter" idx="12"/>
          </p:nvPr>
        </p:nvSpPr>
        <p:spPr/>
        <p:txBody>
          <a:bodyPr/>
          <a:lstStyle/>
          <a:p>
            <a:fld id="{829B6F35-CB44-C34B-B1A5-4332FB081711}" type="slidenum">
              <a:rPr lang="en-US" smtClean="0"/>
              <a:t>‹#›</a:t>
            </a:fld>
            <a:endParaRPr lang="en-US"/>
          </a:p>
        </p:txBody>
      </p:sp>
    </p:spTree>
    <p:extLst>
      <p:ext uri="{BB962C8B-B14F-4D97-AF65-F5344CB8AC3E}">
        <p14:creationId xmlns:p14="http://schemas.microsoft.com/office/powerpoint/2010/main" val="21315584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ADC20-B24A-8967-0923-BE014340AC0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741FEDE-98FC-979F-FCC5-2A7C5BCAD5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430AE08-BFCB-C326-E334-A6C5EA9675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50C0D9-6D35-8F7B-6C75-6BE13D73A587}"/>
              </a:ext>
            </a:extLst>
          </p:cNvPr>
          <p:cNvSpPr>
            <a:spLocks noGrp="1"/>
          </p:cNvSpPr>
          <p:nvPr>
            <p:ph type="dt" sz="half" idx="10"/>
          </p:nvPr>
        </p:nvSpPr>
        <p:spPr/>
        <p:txBody>
          <a:bodyPr/>
          <a:lstStyle/>
          <a:p>
            <a:fld id="{8565F5ED-24E7-D648-B07A-F83AF3E4C75A}" type="datetime1">
              <a:rPr lang="en-US" smtClean="0"/>
              <a:t>10/7/22</a:t>
            </a:fld>
            <a:endParaRPr lang="en-US"/>
          </a:p>
        </p:txBody>
      </p:sp>
      <p:sp>
        <p:nvSpPr>
          <p:cNvPr id="6" name="Footer Placeholder 5">
            <a:extLst>
              <a:ext uri="{FF2B5EF4-FFF2-40B4-BE49-F238E27FC236}">
                <a16:creationId xmlns:a16="http://schemas.microsoft.com/office/drawing/2014/main" id="{B86864A7-48CD-6A08-03C0-F3C765E9604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9C20E3-56D8-15F2-5858-CE74B2F24339}"/>
              </a:ext>
            </a:extLst>
          </p:cNvPr>
          <p:cNvSpPr>
            <a:spLocks noGrp="1"/>
          </p:cNvSpPr>
          <p:nvPr>
            <p:ph type="sldNum" sz="quarter" idx="12"/>
          </p:nvPr>
        </p:nvSpPr>
        <p:spPr/>
        <p:txBody>
          <a:bodyPr/>
          <a:lstStyle/>
          <a:p>
            <a:fld id="{829B6F35-CB44-C34B-B1A5-4332FB081711}" type="slidenum">
              <a:rPr lang="en-US" smtClean="0"/>
              <a:t>‹#›</a:t>
            </a:fld>
            <a:endParaRPr lang="en-US"/>
          </a:p>
        </p:txBody>
      </p:sp>
    </p:spTree>
    <p:extLst>
      <p:ext uri="{BB962C8B-B14F-4D97-AF65-F5344CB8AC3E}">
        <p14:creationId xmlns:p14="http://schemas.microsoft.com/office/powerpoint/2010/main" val="25958126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7095A-3752-0E7A-427C-B81C7A310D9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EBA8C3D-1040-E274-80C0-E8A3289B256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EED2221-B183-31A4-D33A-E4B4225FBF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CFAE95-6341-3C43-4CE1-E890B12E83EF}"/>
              </a:ext>
            </a:extLst>
          </p:cNvPr>
          <p:cNvSpPr>
            <a:spLocks noGrp="1"/>
          </p:cNvSpPr>
          <p:nvPr>
            <p:ph type="dt" sz="half" idx="10"/>
          </p:nvPr>
        </p:nvSpPr>
        <p:spPr/>
        <p:txBody>
          <a:bodyPr/>
          <a:lstStyle/>
          <a:p>
            <a:fld id="{7720195D-09A0-D448-8ADB-EACB97D92D5D}" type="datetime1">
              <a:rPr lang="en-US" smtClean="0"/>
              <a:t>10/7/22</a:t>
            </a:fld>
            <a:endParaRPr lang="en-US"/>
          </a:p>
        </p:txBody>
      </p:sp>
      <p:sp>
        <p:nvSpPr>
          <p:cNvPr id="6" name="Footer Placeholder 5">
            <a:extLst>
              <a:ext uri="{FF2B5EF4-FFF2-40B4-BE49-F238E27FC236}">
                <a16:creationId xmlns:a16="http://schemas.microsoft.com/office/drawing/2014/main" id="{8343F7DC-5515-555F-2F4F-EA993C1E0C3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A679541-9AAA-DE38-651D-7F470C813BC5}"/>
              </a:ext>
            </a:extLst>
          </p:cNvPr>
          <p:cNvSpPr>
            <a:spLocks noGrp="1"/>
          </p:cNvSpPr>
          <p:nvPr>
            <p:ph type="sldNum" sz="quarter" idx="12"/>
          </p:nvPr>
        </p:nvSpPr>
        <p:spPr/>
        <p:txBody>
          <a:bodyPr/>
          <a:lstStyle/>
          <a:p>
            <a:fld id="{829B6F35-CB44-C34B-B1A5-4332FB081711}" type="slidenum">
              <a:rPr lang="en-US" smtClean="0"/>
              <a:t>‹#›</a:t>
            </a:fld>
            <a:endParaRPr lang="en-US"/>
          </a:p>
        </p:txBody>
      </p:sp>
    </p:spTree>
    <p:extLst>
      <p:ext uri="{BB962C8B-B14F-4D97-AF65-F5344CB8AC3E}">
        <p14:creationId xmlns:p14="http://schemas.microsoft.com/office/powerpoint/2010/main" val="1066584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1B791E1-5A1F-D23D-C636-6DBBC5D457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99412B4-B8EA-D807-2ACA-CA42FC3B29E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F71234-67B9-F07A-7A16-F315B77FF5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FC23A3-7339-4346-BDEC-60E2A2D49A4A}" type="datetime1">
              <a:rPr lang="en-US" smtClean="0"/>
              <a:t>10/7/22</a:t>
            </a:fld>
            <a:endParaRPr lang="en-US"/>
          </a:p>
        </p:txBody>
      </p:sp>
      <p:sp>
        <p:nvSpPr>
          <p:cNvPr id="5" name="Footer Placeholder 4">
            <a:extLst>
              <a:ext uri="{FF2B5EF4-FFF2-40B4-BE49-F238E27FC236}">
                <a16:creationId xmlns:a16="http://schemas.microsoft.com/office/drawing/2014/main" id="{D3FAE6C4-D3B0-4054-9E8C-E851CBCEDA7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8077D93-5A36-71D6-66BD-DD7DC36C73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9B6F35-CB44-C34B-B1A5-4332FB081711}" type="slidenum">
              <a:rPr lang="en-US" smtClean="0"/>
              <a:t>‹#›</a:t>
            </a:fld>
            <a:endParaRPr lang="en-US"/>
          </a:p>
        </p:txBody>
      </p:sp>
    </p:spTree>
    <p:extLst>
      <p:ext uri="{BB962C8B-B14F-4D97-AF65-F5344CB8AC3E}">
        <p14:creationId xmlns:p14="http://schemas.microsoft.com/office/powerpoint/2010/main" val="2402081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5.emf"/><Relationship Id="rId4" Type="http://schemas.openxmlformats.org/officeDocument/2006/relationships/image" Target="../media/image14.emf"/></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emf"/></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21.tiff"/><Relationship Id="rId4" Type="http://schemas.openxmlformats.org/officeDocument/2006/relationships/image" Target="../media/image20.tiff"/></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emf"/></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35A2B50-C38D-E589-9FFE-843A57BB983B}"/>
              </a:ext>
            </a:extLst>
          </p:cNvPr>
          <p:cNvSpPr txBox="1"/>
          <p:nvPr/>
        </p:nvSpPr>
        <p:spPr>
          <a:xfrm>
            <a:off x="4395646" y="2279387"/>
            <a:ext cx="7612578" cy="1323439"/>
          </a:xfrm>
          <a:prstGeom prst="rect">
            <a:avLst/>
          </a:prstGeom>
          <a:noFill/>
        </p:spPr>
        <p:txBody>
          <a:bodyPr wrap="square" rtlCol="0">
            <a:spAutoFit/>
          </a:bodyPr>
          <a:lstStyle/>
          <a:p>
            <a:r>
              <a:rPr lang="en-US" sz="4000" b="1" dirty="0">
                <a:solidFill>
                  <a:srgbClr val="52656C"/>
                </a:solidFill>
                <a:latin typeface="Plantagenet Cherokee" panose="02020000000000000000" pitchFamily="18" charset="-79"/>
                <a:cs typeface="Plantagenet Cherokee" panose="02020000000000000000" pitchFamily="18" charset="-79"/>
              </a:rPr>
              <a:t>The GBM Accreting Pulsar Program (GAPP) – 20 Years</a:t>
            </a:r>
          </a:p>
        </p:txBody>
      </p:sp>
      <p:sp>
        <p:nvSpPr>
          <p:cNvPr id="8" name="TextBox 7">
            <a:extLst>
              <a:ext uri="{FF2B5EF4-FFF2-40B4-BE49-F238E27FC236}">
                <a16:creationId xmlns:a16="http://schemas.microsoft.com/office/drawing/2014/main" id="{CBE9A537-723F-DD5E-AD85-8657B7E971C6}"/>
              </a:ext>
            </a:extLst>
          </p:cNvPr>
          <p:cNvSpPr txBox="1"/>
          <p:nvPr/>
        </p:nvSpPr>
        <p:spPr>
          <a:xfrm>
            <a:off x="6439599" y="3722704"/>
            <a:ext cx="5568625" cy="461665"/>
          </a:xfrm>
          <a:prstGeom prst="rect">
            <a:avLst/>
          </a:prstGeom>
          <a:noFill/>
        </p:spPr>
        <p:txBody>
          <a:bodyPr wrap="square" rtlCol="0">
            <a:spAutoFit/>
          </a:bodyPr>
          <a:lstStyle/>
          <a:p>
            <a:r>
              <a:rPr lang="en-US" sz="2400" dirty="0">
                <a:solidFill>
                  <a:schemeClr val="bg1">
                    <a:lumMod val="95000"/>
                  </a:schemeClr>
                </a:solidFill>
                <a:latin typeface="Plantagenet Cherokee" panose="02020000000000000000" pitchFamily="18" charset="-79"/>
                <a:cs typeface="Plantagenet Cherokee" panose="02020000000000000000" pitchFamily="18" charset="-79"/>
              </a:rPr>
              <a:t>Peter </a:t>
            </a:r>
            <a:r>
              <a:rPr lang="en-US" sz="2400" dirty="0" err="1">
                <a:solidFill>
                  <a:schemeClr val="bg1">
                    <a:lumMod val="95000"/>
                  </a:schemeClr>
                </a:solidFill>
                <a:latin typeface="Plantagenet Cherokee" panose="02020000000000000000" pitchFamily="18" charset="-79"/>
                <a:cs typeface="Plantagenet Cherokee" panose="02020000000000000000" pitchFamily="18" charset="-79"/>
              </a:rPr>
              <a:t>Jenke</a:t>
            </a:r>
            <a:r>
              <a:rPr lang="en-US" sz="2400" dirty="0">
                <a:solidFill>
                  <a:schemeClr val="bg1">
                    <a:lumMod val="95000"/>
                  </a:schemeClr>
                </a:solidFill>
                <a:latin typeface="Plantagenet Cherokee" panose="02020000000000000000" pitchFamily="18" charset="-79"/>
                <a:cs typeface="Plantagenet Cherokee" panose="02020000000000000000" pitchFamily="18" charset="-79"/>
              </a:rPr>
              <a:t>*</a:t>
            </a:r>
          </a:p>
        </p:txBody>
      </p:sp>
      <p:sp>
        <p:nvSpPr>
          <p:cNvPr id="2" name="TextBox 1">
            <a:extLst>
              <a:ext uri="{FF2B5EF4-FFF2-40B4-BE49-F238E27FC236}">
                <a16:creationId xmlns:a16="http://schemas.microsoft.com/office/drawing/2014/main" id="{0A6D1976-F211-6671-6E59-C0DAE0EA6CB9}"/>
              </a:ext>
            </a:extLst>
          </p:cNvPr>
          <p:cNvSpPr txBox="1"/>
          <p:nvPr/>
        </p:nvSpPr>
        <p:spPr>
          <a:xfrm>
            <a:off x="6439599" y="4637314"/>
            <a:ext cx="184731" cy="369332"/>
          </a:xfrm>
          <a:prstGeom prst="rect">
            <a:avLst/>
          </a:prstGeom>
          <a:noFill/>
        </p:spPr>
        <p:txBody>
          <a:bodyPr wrap="none" rtlCol="0">
            <a:spAutoFit/>
          </a:bodyPr>
          <a:lstStyle/>
          <a:p>
            <a:endParaRPr lang="en-US">
              <a:latin typeface="Batang" panose="02030600000101010101" pitchFamily="18" charset="-127"/>
              <a:ea typeface="Batang" panose="02030600000101010101" pitchFamily="18" charset="-127"/>
            </a:endParaRPr>
          </a:p>
        </p:txBody>
      </p:sp>
      <p:sp>
        <p:nvSpPr>
          <p:cNvPr id="4" name="TextBox 3">
            <a:extLst>
              <a:ext uri="{FF2B5EF4-FFF2-40B4-BE49-F238E27FC236}">
                <a16:creationId xmlns:a16="http://schemas.microsoft.com/office/drawing/2014/main" id="{C5213705-43BA-B2A5-C047-ABE16E94E85D}"/>
              </a:ext>
            </a:extLst>
          </p:cNvPr>
          <p:cNvSpPr txBox="1"/>
          <p:nvPr/>
        </p:nvSpPr>
        <p:spPr>
          <a:xfrm>
            <a:off x="9375228" y="6407222"/>
            <a:ext cx="2752741" cy="369332"/>
          </a:xfrm>
          <a:prstGeom prst="rect">
            <a:avLst/>
          </a:prstGeom>
          <a:noFill/>
        </p:spPr>
        <p:txBody>
          <a:bodyPr wrap="square" rtlCol="0">
            <a:spAutoFit/>
          </a:bodyPr>
          <a:lstStyle/>
          <a:p>
            <a:pPr algn="r"/>
            <a:r>
              <a:rPr lang="en-US" dirty="0">
                <a:solidFill>
                  <a:srgbClr val="52656C"/>
                </a:solidFill>
                <a:latin typeface="Playfair Display" pitchFamily="2" charset="77"/>
                <a:cs typeface="Plantagenet Cherokee" panose="02020000000000000000" pitchFamily="18" charset="-79"/>
              </a:rPr>
              <a:t>*</a:t>
            </a:r>
            <a:r>
              <a:rPr lang="en-US" dirty="0" err="1">
                <a:solidFill>
                  <a:srgbClr val="52656C"/>
                </a:solidFill>
                <a:latin typeface="Playfair Display" pitchFamily="2" charset="77"/>
                <a:cs typeface="Plantagenet Cherokee" panose="02020000000000000000" pitchFamily="18" charset="-79"/>
              </a:rPr>
              <a:t>jenkep@uah.edu</a:t>
            </a:r>
            <a:endParaRPr lang="en-US" dirty="0">
              <a:solidFill>
                <a:srgbClr val="52656C"/>
              </a:solidFill>
              <a:latin typeface="Playfair Display" pitchFamily="2" charset="77"/>
              <a:cs typeface="Plantagenet Cherokee" panose="02020000000000000000" pitchFamily="18" charset="-79"/>
            </a:endParaRPr>
          </a:p>
        </p:txBody>
      </p:sp>
    </p:spTree>
    <p:extLst>
      <p:ext uri="{BB962C8B-B14F-4D97-AF65-F5344CB8AC3E}">
        <p14:creationId xmlns:p14="http://schemas.microsoft.com/office/powerpoint/2010/main" val="33304388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7A1DB3-151F-EEF6-0490-E53BF0F94920}"/>
              </a:ext>
            </a:extLst>
          </p:cNvPr>
          <p:cNvSpPr txBox="1"/>
          <p:nvPr/>
        </p:nvSpPr>
        <p:spPr>
          <a:xfrm>
            <a:off x="54429" y="319958"/>
            <a:ext cx="11941629" cy="707886"/>
          </a:xfrm>
          <a:prstGeom prst="rect">
            <a:avLst/>
          </a:prstGeom>
          <a:noFill/>
        </p:spPr>
        <p:txBody>
          <a:bodyPr wrap="square" rtlCol="0">
            <a:spAutoFit/>
          </a:bodyPr>
          <a:lstStyle/>
          <a:p>
            <a:pPr lvl="0">
              <a:defRPr/>
            </a:pPr>
            <a:r>
              <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Examples - Transients</a:t>
            </a:r>
          </a:p>
        </p:txBody>
      </p:sp>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B6F35-CB44-C34B-B1A5-4332FB0817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1E349A2F-5F95-EB70-2323-B252875ADC90}"/>
              </a:ext>
            </a:extLst>
          </p:cNvPr>
          <p:cNvPicPr>
            <a:picLocks noChangeAspect="1"/>
          </p:cNvPicPr>
          <p:nvPr/>
        </p:nvPicPr>
        <p:blipFill>
          <a:blip r:embed="rId3"/>
          <a:stretch>
            <a:fillRect/>
          </a:stretch>
        </p:blipFill>
        <p:spPr>
          <a:xfrm>
            <a:off x="609600" y="1815663"/>
            <a:ext cx="5486400" cy="4267200"/>
          </a:xfrm>
          <a:prstGeom prst="rect">
            <a:avLst/>
          </a:prstGeom>
        </p:spPr>
      </p:pic>
      <p:pic>
        <p:nvPicPr>
          <p:cNvPr id="10" name="Picture 9">
            <a:extLst>
              <a:ext uri="{FF2B5EF4-FFF2-40B4-BE49-F238E27FC236}">
                <a16:creationId xmlns:a16="http://schemas.microsoft.com/office/drawing/2014/main" id="{D62AF349-DCF1-E518-C5F7-7F8FE152B89F}"/>
              </a:ext>
            </a:extLst>
          </p:cNvPr>
          <p:cNvPicPr>
            <a:picLocks noChangeAspect="1"/>
          </p:cNvPicPr>
          <p:nvPr/>
        </p:nvPicPr>
        <p:blipFill>
          <a:blip r:embed="rId4"/>
          <a:stretch>
            <a:fillRect/>
          </a:stretch>
        </p:blipFill>
        <p:spPr>
          <a:xfrm>
            <a:off x="6224940" y="1815663"/>
            <a:ext cx="5486400" cy="4267200"/>
          </a:xfrm>
          <a:prstGeom prst="rect">
            <a:avLst/>
          </a:prstGeom>
        </p:spPr>
      </p:pic>
    </p:spTree>
    <p:extLst>
      <p:ext uri="{BB962C8B-B14F-4D97-AF65-F5344CB8AC3E}">
        <p14:creationId xmlns:p14="http://schemas.microsoft.com/office/powerpoint/2010/main" val="21468913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B6F35-CB44-C34B-B1A5-4332FB0817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DA7C079B-7140-17BC-66F9-6C7A576161D8}"/>
              </a:ext>
            </a:extLst>
          </p:cNvPr>
          <p:cNvSpPr txBox="1"/>
          <p:nvPr/>
        </p:nvSpPr>
        <p:spPr>
          <a:xfrm>
            <a:off x="54429" y="319958"/>
            <a:ext cx="1194162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Source we hope to detect (monitored but not detected)</a:t>
            </a:r>
            <a:r>
              <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	</a:t>
            </a:r>
          </a:p>
        </p:txBody>
      </p:sp>
      <p:sp>
        <p:nvSpPr>
          <p:cNvPr id="8" name="TextBox 7">
            <a:extLst>
              <a:ext uri="{FF2B5EF4-FFF2-40B4-BE49-F238E27FC236}">
                <a16:creationId xmlns:a16="http://schemas.microsoft.com/office/drawing/2014/main" id="{BB45A9D5-5A82-B8C6-C339-1A3C298A0B7C}"/>
              </a:ext>
            </a:extLst>
          </p:cNvPr>
          <p:cNvSpPr txBox="1"/>
          <p:nvPr/>
        </p:nvSpPr>
        <p:spPr>
          <a:xfrm>
            <a:off x="2622331" y="3466223"/>
            <a:ext cx="6947338" cy="1477328"/>
          </a:xfrm>
          <a:prstGeom prst="rect">
            <a:avLst/>
          </a:prstGeom>
          <a:noFill/>
        </p:spPr>
        <p:txBody>
          <a:bodyPr wrap="square" rtlCol="0">
            <a:spAutoFit/>
          </a:bodyPr>
          <a:lstStyle/>
          <a:p>
            <a:pPr marL="285750" indent="-285750">
              <a:buFont typeface="Wingdings" pitchFamily="2" charset="2"/>
              <a:buChar char="Ø"/>
            </a:pPr>
            <a:r>
              <a:rPr lang="en-US" dirty="0">
                <a:solidFill>
                  <a:srgbClr val="68A1B0"/>
                </a:solidFill>
              </a:rPr>
              <a:t>GS 1843+00		29.5s 		Detected with BATSE</a:t>
            </a:r>
          </a:p>
          <a:p>
            <a:pPr marL="285750" indent="-285750">
              <a:buFont typeface="Wingdings" pitchFamily="2" charset="2"/>
              <a:buChar char="Ø"/>
            </a:pPr>
            <a:r>
              <a:rPr lang="en-US" dirty="0">
                <a:solidFill>
                  <a:srgbClr val="68A1B0"/>
                </a:solidFill>
              </a:rPr>
              <a:t>4U 1145-619		292.4s		Detected with BATSE</a:t>
            </a:r>
          </a:p>
          <a:p>
            <a:pPr marL="285750" indent="-285750">
              <a:buFont typeface="Wingdings" pitchFamily="2" charset="2"/>
              <a:buChar char="Ø"/>
            </a:pPr>
            <a:r>
              <a:rPr lang="en-US" dirty="0">
                <a:solidFill>
                  <a:srgbClr val="68A1B0"/>
                </a:solidFill>
              </a:rPr>
              <a:t>XTE J0111.2-7317	30.72s	 	Detected with BATSE</a:t>
            </a:r>
          </a:p>
          <a:p>
            <a:pPr marL="285750" indent="-285750">
              <a:buFont typeface="Wingdings" pitchFamily="2" charset="2"/>
              <a:buChar char="Ø"/>
            </a:pPr>
            <a:r>
              <a:rPr lang="en-US" dirty="0">
                <a:solidFill>
                  <a:srgbClr val="68A1B0"/>
                </a:solidFill>
              </a:rPr>
              <a:t>XTE J1543-568		27.07		Detected with BATSE</a:t>
            </a:r>
          </a:p>
          <a:p>
            <a:pPr marL="285750" indent="-285750">
              <a:buFont typeface="Wingdings" pitchFamily="2" charset="2"/>
              <a:buChar char="Ø"/>
            </a:pPr>
            <a:r>
              <a:rPr lang="en-US" dirty="0">
                <a:solidFill>
                  <a:srgbClr val="68A1B0"/>
                </a:solidFill>
              </a:rPr>
              <a:t>Swift J1626.6-5156	15.4s		????</a:t>
            </a:r>
          </a:p>
        </p:txBody>
      </p:sp>
      <p:sp>
        <p:nvSpPr>
          <p:cNvPr id="9" name="TextBox 8">
            <a:extLst>
              <a:ext uri="{FF2B5EF4-FFF2-40B4-BE49-F238E27FC236}">
                <a16:creationId xmlns:a16="http://schemas.microsoft.com/office/drawing/2014/main" id="{4141733D-8B85-8712-A979-4976D3046637}"/>
              </a:ext>
            </a:extLst>
          </p:cNvPr>
          <p:cNvSpPr txBox="1"/>
          <p:nvPr/>
        </p:nvSpPr>
        <p:spPr>
          <a:xfrm>
            <a:off x="2629088" y="1981742"/>
            <a:ext cx="6792310" cy="1200329"/>
          </a:xfrm>
          <a:prstGeom prst="rect">
            <a:avLst/>
          </a:prstGeom>
          <a:noFill/>
        </p:spPr>
        <p:txBody>
          <a:bodyPr wrap="square" rtlCol="0">
            <a:spAutoFit/>
          </a:bodyPr>
          <a:lstStyle/>
          <a:p>
            <a:r>
              <a:rPr lang="en-US" dirty="0">
                <a:solidFill>
                  <a:srgbClr val="68A1B0"/>
                </a:solidFill>
              </a:rPr>
              <a:t>We are encouraged by sources that were detected in BATSE and sources with high pulse flux and periods between 0.5 and 1000 seconds.  GBM tends to be more sensitive to sources with periods between 2 and 800 seconds. We search multiple harmonics. </a:t>
            </a:r>
          </a:p>
        </p:txBody>
      </p:sp>
    </p:spTree>
    <p:extLst>
      <p:ext uri="{BB962C8B-B14F-4D97-AF65-F5344CB8AC3E}">
        <p14:creationId xmlns:p14="http://schemas.microsoft.com/office/powerpoint/2010/main" val="20564964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BCD4F8DA-C3B6-9BF1-C5FE-882C51E5DB34}"/>
              </a:ext>
            </a:extLst>
          </p:cNvPr>
          <p:cNvSpPr/>
          <p:nvPr/>
        </p:nvSpPr>
        <p:spPr>
          <a:xfrm>
            <a:off x="402265" y="988167"/>
            <a:ext cx="11789735" cy="5869833"/>
          </a:xfrm>
          <a:prstGeom prst="rect">
            <a:avLst/>
          </a:prstGeom>
          <a:solidFill>
            <a:srgbClr val="066A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TextBox 46">
            <a:extLst>
              <a:ext uri="{FF2B5EF4-FFF2-40B4-BE49-F238E27FC236}">
                <a16:creationId xmlns:a16="http://schemas.microsoft.com/office/drawing/2014/main" id="{8C1F02CA-546E-C29E-0BCA-61B46BE4AA91}"/>
              </a:ext>
            </a:extLst>
          </p:cNvPr>
          <p:cNvSpPr txBox="1"/>
          <p:nvPr/>
        </p:nvSpPr>
        <p:spPr>
          <a:xfrm>
            <a:off x="125185" y="296845"/>
            <a:ext cx="1194162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000" b="1" dirty="0">
                <a:solidFill>
                  <a:srgbClr val="52656C"/>
                </a:solidFill>
                <a:latin typeface="Plantagenet Cherokee" panose="02020000000000000000" pitchFamily="18" charset="-79"/>
                <a:cs typeface="Plantagenet Cherokee" panose="02020000000000000000" pitchFamily="18" charset="-79"/>
              </a:rPr>
              <a:t>The Nitty Gritty</a:t>
            </a:r>
            <a:r>
              <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	</a:t>
            </a:r>
          </a:p>
        </p:txBody>
      </p:sp>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a:xfrm>
            <a:off x="8660024"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B6F35-CB44-C34B-B1A5-4332FB0817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D0B42617-E6C3-DE7A-8E37-2787AE0E8990}"/>
              </a:ext>
            </a:extLst>
          </p:cNvPr>
          <p:cNvSpPr txBox="1"/>
          <p:nvPr/>
        </p:nvSpPr>
        <p:spPr>
          <a:xfrm>
            <a:off x="2838078" y="1659397"/>
            <a:ext cx="7058266" cy="471924"/>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chemeClr val="bg1"/>
                </a:solidFill>
                <a:effectLst/>
                <a:uFillTx/>
                <a:latin typeface="+mn-lt"/>
                <a:ea typeface="+mn-ea"/>
                <a:cs typeface="+mn-cs"/>
                <a:sym typeface="Helvetica Light"/>
              </a:rPr>
              <a:t>Estimate the frequency and phase model</a:t>
            </a:r>
          </a:p>
        </p:txBody>
      </p:sp>
      <p:sp>
        <p:nvSpPr>
          <p:cNvPr id="27" name="TextBox 26">
            <a:extLst>
              <a:ext uri="{FF2B5EF4-FFF2-40B4-BE49-F238E27FC236}">
                <a16:creationId xmlns:a16="http://schemas.microsoft.com/office/drawing/2014/main" id="{F2C89A8C-5433-3B6B-B3A2-15BCE80669D3}"/>
              </a:ext>
            </a:extLst>
          </p:cNvPr>
          <p:cNvSpPr txBox="1"/>
          <p:nvPr/>
        </p:nvSpPr>
        <p:spPr>
          <a:xfrm>
            <a:off x="2787094" y="2516295"/>
            <a:ext cx="6878553" cy="84125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chemeClr val="bg1"/>
                </a:solidFill>
                <a:effectLst/>
                <a:uFillTx/>
                <a:latin typeface="+mn-lt"/>
                <a:ea typeface="+mn-ea"/>
                <a:cs typeface="+mn-cs"/>
                <a:sym typeface="Helvetica Light"/>
              </a:rPr>
              <a:t>Fit pulse profiles using a harmonic expansion in pulse phase</a:t>
            </a:r>
          </a:p>
        </p:txBody>
      </p:sp>
      <p:pic>
        <p:nvPicPr>
          <p:cNvPr id="28" name="Picture 27">
            <a:extLst>
              <a:ext uri="{FF2B5EF4-FFF2-40B4-BE49-F238E27FC236}">
                <a16:creationId xmlns:a16="http://schemas.microsoft.com/office/drawing/2014/main" id="{B7BF5F84-C86C-9EA7-2FCA-B0D9338C45B0}"/>
              </a:ext>
            </a:extLst>
          </p:cNvPr>
          <p:cNvPicPr>
            <a:picLocks noChangeAspect="1"/>
          </p:cNvPicPr>
          <p:nvPr/>
        </p:nvPicPr>
        <p:blipFill>
          <a:blip r:embed="rId3"/>
          <a:stretch>
            <a:fillRect/>
          </a:stretch>
        </p:blipFill>
        <p:spPr>
          <a:xfrm>
            <a:off x="3683639" y="3310985"/>
            <a:ext cx="5376236" cy="657241"/>
          </a:xfrm>
          <a:prstGeom prst="rect">
            <a:avLst/>
          </a:prstGeom>
          <a:noFill/>
        </p:spPr>
      </p:pic>
      <p:sp>
        <p:nvSpPr>
          <p:cNvPr id="29" name="TextBox 28">
            <a:extLst>
              <a:ext uri="{FF2B5EF4-FFF2-40B4-BE49-F238E27FC236}">
                <a16:creationId xmlns:a16="http://schemas.microsoft.com/office/drawing/2014/main" id="{282702AE-5314-E312-8D88-44A85C4C683D}"/>
              </a:ext>
            </a:extLst>
          </p:cNvPr>
          <p:cNvSpPr txBox="1"/>
          <p:nvPr/>
        </p:nvSpPr>
        <p:spPr>
          <a:xfrm>
            <a:off x="2465530" y="4316813"/>
            <a:ext cx="1753713" cy="34881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FFFFFF"/>
                </a:solidFill>
                <a:effectLst/>
                <a:uFillTx/>
                <a:latin typeface="+mn-lt"/>
                <a:ea typeface="+mn-ea"/>
                <a:cs typeface="+mn-cs"/>
                <a:sym typeface="Helvetica Light"/>
              </a:rPr>
              <a:t>Model </a:t>
            </a:r>
            <a:r>
              <a:rPr lang="en-US" sz="1600" dirty="0">
                <a:solidFill>
                  <a:srgbClr val="FFFFFF"/>
                </a:solidFill>
                <a:sym typeface="Helvetica Light"/>
              </a:rPr>
              <a:t>photon</a:t>
            </a:r>
            <a:r>
              <a:rPr kumimoji="0" lang="en-US" sz="1600" b="0" i="0" u="none" strike="noStrike" cap="none" spc="0" normalizeH="0" baseline="0" dirty="0">
                <a:ln>
                  <a:noFill/>
                </a:ln>
                <a:solidFill>
                  <a:srgbClr val="FFFFFF"/>
                </a:solidFill>
                <a:effectLst/>
                <a:uFillTx/>
                <a:latin typeface="+mn-lt"/>
                <a:ea typeface="+mn-ea"/>
                <a:cs typeface="+mn-cs"/>
                <a:sym typeface="Helvetica Light"/>
              </a:rPr>
              <a:t> rate</a:t>
            </a:r>
          </a:p>
        </p:txBody>
      </p:sp>
      <p:sp>
        <p:nvSpPr>
          <p:cNvPr id="30" name="TextBox 29">
            <a:extLst>
              <a:ext uri="{FF2B5EF4-FFF2-40B4-BE49-F238E27FC236}">
                <a16:creationId xmlns:a16="http://schemas.microsoft.com/office/drawing/2014/main" id="{655EF165-451B-C017-759F-EFF8FBCFC3E3}"/>
              </a:ext>
            </a:extLst>
          </p:cNvPr>
          <p:cNvSpPr txBox="1"/>
          <p:nvPr/>
        </p:nvSpPr>
        <p:spPr>
          <a:xfrm>
            <a:off x="8735158" y="4161991"/>
            <a:ext cx="947025" cy="34881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rtl="0" latinLnBrk="1" hangingPunct="0"/>
            <a:r>
              <a:rPr lang="en-US" sz="1600" dirty="0">
                <a:solidFill>
                  <a:schemeClr val="bg1"/>
                </a:solidFill>
              </a:rPr>
              <a:t>time</a:t>
            </a:r>
          </a:p>
        </p:txBody>
      </p:sp>
      <p:sp>
        <p:nvSpPr>
          <p:cNvPr id="31" name="TextBox 30">
            <a:extLst>
              <a:ext uri="{FF2B5EF4-FFF2-40B4-BE49-F238E27FC236}">
                <a16:creationId xmlns:a16="http://schemas.microsoft.com/office/drawing/2014/main" id="{4314A4B1-A1BE-5437-DF8B-9B1C0413904E}"/>
              </a:ext>
            </a:extLst>
          </p:cNvPr>
          <p:cNvSpPr txBox="1"/>
          <p:nvPr/>
        </p:nvSpPr>
        <p:spPr>
          <a:xfrm>
            <a:off x="7145126" y="4143752"/>
            <a:ext cx="1612818" cy="34881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rtl="0" hangingPunct="0"/>
            <a:r>
              <a:rPr lang="en-US" sz="1600" dirty="0">
                <a:solidFill>
                  <a:schemeClr val="bg1"/>
                </a:solidFill>
              </a:rPr>
              <a:t>Harmonic number</a:t>
            </a:r>
          </a:p>
        </p:txBody>
      </p:sp>
      <p:sp>
        <p:nvSpPr>
          <p:cNvPr id="32" name="TextBox 31">
            <a:extLst>
              <a:ext uri="{FF2B5EF4-FFF2-40B4-BE49-F238E27FC236}">
                <a16:creationId xmlns:a16="http://schemas.microsoft.com/office/drawing/2014/main" id="{4F80C43A-FAF9-D40E-E9A6-70B6FC3D5E06}"/>
              </a:ext>
            </a:extLst>
          </p:cNvPr>
          <p:cNvSpPr txBox="1"/>
          <p:nvPr/>
        </p:nvSpPr>
        <p:spPr>
          <a:xfrm>
            <a:off x="5269252" y="4154093"/>
            <a:ext cx="1528566" cy="59503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FFFFFF"/>
                </a:solidFill>
                <a:effectLst/>
                <a:uFillTx/>
                <a:latin typeface="+mn-lt"/>
                <a:ea typeface="+mn-ea"/>
                <a:cs typeface="+mn-cs"/>
                <a:sym typeface="Helvetica Light"/>
              </a:rPr>
              <a:t>Harmonic coefficients</a:t>
            </a:r>
          </a:p>
        </p:txBody>
      </p:sp>
      <p:cxnSp>
        <p:nvCxnSpPr>
          <p:cNvPr id="33" name="Straight Arrow Connector 32">
            <a:extLst>
              <a:ext uri="{FF2B5EF4-FFF2-40B4-BE49-F238E27FC236}">
                <a16:creationId xmlns:a16="http://schemas.microsoft.com/office/drawing/2014/main" id="{3C234175-970E-B391-A69A-CD0E74963FB4}"/>
              </a:ext>
            </a:extLst>
          </p:cNvPr>
          <p:cNvCxnSpPr/>
          <p:nvPr/>
        </p:nvCxnSpPr>
        <p:spPr>
          <a:xfrm flipV="1">
            <a:off x="3437796" y="3837561"/>
            <a:ext cx="245843" cy="468670"/>
          </a:xfrm>
          <a:prstGeom prst="straightConnector1">
            <a:avLst/>
          </a:prstGeom>
          <a:noFill/>
          <a:ln w="25400" cap="flat">
            <a:solidFill>
              <a:srgbClr val="FFFFFF"/>
            </a:solidFill>
            <a:prstDash val="solid"/>
            <a:miter lim="400000"/>
            <a:tailEnd type="triangle" w="lg" len="lg"/>
          </a:ln>
          <a:effectLst/>
        </p:spPr>
        <p:style>
          <a:lnRef idx="0">
            <a:scrgbClr r="0" g="0" b="0"/>
          </a:lnRef>
          <a:fillRef idx="0">
            <a:scrgbClr r="0" g="0" b="0"/>
          </a:fillRef>
          <a:effectRef idx="0">
            <a:scrgbClr r="0" g="0" b="0"/>
          </a:effectRef>
          <a:fontRef idx="none"/>
        </p:style>
      </p:cxnSp>
      <p:cxnSp>
        <p:nvCxnSpPr>
          <p:cNvPr id="34" name="Straight Arrow Connector 33">
            <a:extLst>
              <a:ext uri="{FF2B5EF4-FFF2-40B4-BE49-F238E27FC236}">
                <a16:creationId xmlns:a16="http://schemas.microsoft.com/office/drawing/2014/main" id="{1F6429BC-32DB-9A83-6773-E9DF8C912015}"/>
              </a:ext>
            </a:extLst>
          </p:cNvPr>
          <p:cNvCxnSpPr>
            <a:cxnSpLocks/>
          </p:cNvCxnSpPr>
          <p:nvPr/>
        </p:nvCxnSpPr>
        <p:spPr>
          <a:xfrm flipH="1" flipV="1">
            <a:off x="5065683" y="3837561"/>
            <a:ext cx="671022" cy="378171"/>
          </a:xfrm>
          <a:prstGeom prst="straightConnector1">
            <a:avLst/>
          </a:prstGeom>
          <a:noFill/>
          <a:ln w="25400" cap="flat">
            <a:solidFill>
              <a:srgbClr val="FFFFFF"/>
            </a:solidFill>
            <a:prstDash val="solid"/>
            <a:miter lim="400000"/>
            <a:tailEnd type="triangle" w="lg" len="lg"/>
          </a:ln>
          <a:effectLst/>
        </p:spPr>
        <p:style>
          <a:lnRef idx="0">
            <a:scrgbClr r="0" g="0" b="0"/>
          </a:lnRef>
          <a:fillRef idx="0">
            <a:scrgbClr r="0" g="0" b="0"/>
          </a:fillRef>
          <a:effectRef idx="0">
            <a:scrgbClr r="0" g="0" b="0"/>
          </a:effectRef>
          <a:fontRef idx="none"/>
        </p:style>
      </p:cxnSp>
      <p:cxnSp>
        <p:nvCxnSpPr>
          <p:cNvPr id="35" name="Straight Arrow Connector 34">
            <a:extLst>
              <a:ext uri="{FF2B5EF4-FFF2-40B4-BE49-F238E27FC236}">
                <a16:creationId xmlns:a16="http://schemas.microsoft.com/office/drawing/2014/main" id="{1739402A-8765-0E62-5064-041DFF3BD881}"/>
              </a:ext>
            </a:extLst>
          </p:cNvPr>
          <p:cNvCxnSpPr>
            <a:cxnSpLocks/>
          </p:cNvCxnSpPr>
          <p:nvPr/>
        </p:nvCxnSpPr>
        <p:spPr>
          <a:xfrm flipV="1">
            <a:off x="6223344" y="3759853"/>
            <a:ext cx="921782" cy="455880"/>
          </a:xfrm>
          <a:prstGeom prst="straightConnector1">
            <a:avLst/>
          </a:prstGeom>
          <a:noFill/>
          <a:ln w="25400" cap="flat">
            <a:solidFill>
              <a:srgbClr val="FFFFFF"/>
            </a:solidFill>
            <a:prstDash val="solid"/>
            <a:miter lim="400000"/>
            <a:tailEnd type="triangle" w="lg" len="lg"/>
          </a:ln>
          <a:effectLst/>
        </p:spPr>
        <p:style>
          <a:lnRef idx="0">
            <a:scrgbClr r="0" g="0" b="0"/>
          </a:lnRef>
          <a:fillRef idx="0">
            <a:scrgbClr r="0" g="0" b="0"/>
          </a:fillRef>
          <a:effectRef idx="0">
            <a:scrgbClr r="0" g="0" b="0"/>
          </a:effectRef>
          <a:fontRef idx="none"/>
        </p:style>
      </p:cxnSp>
      <p:cxnSp>
        <p:nvCxnSpPr>
          <p:cNvPr id="36" name="Straight Arrow Connector 35">
            <a:extLst>
              <a:ext uri="{FF2B5EF4-FFF2-40B4-BE49-F238E27FC236}">
                <a16:creationId xmlns:a16="http://schemas.microsoft.com/office/drawing/2014/main" id="{6AE9C474-0029-697F-0E10-B053BC01B128}"/>
              </a:ext>
            </a:extLst>
          </p:cNvPr>
          <p:cNvCxnSpPr/>
          <p:nvPr/>
        </p:nvCxnSpPr>
        <p:spPr>
          <a:xfrm flipV="1">
            <a:off x="8032458" y="3733892"/>
            <a:ext cx="245843" cy="468670"/>
          </a:xfrm>
          <a:prstGeom prst="straightConnector1">
            <a:avLst/>
          </a:prstGeom>
          <a:noFill/>
          <a:ln w="25400" cap="flat">
            <a:solidFill>
              <a:srgbClr val="FFFFFF"/>
            </a:solidFill>
            <a:prstDash val="solid"/>
            <a:miter lim="400000"/>
            <a:tailEnd type="triangle" w="lg" len="lg"/>
          </a:ln>
          <a:effectLst/>
        </p:spPr>
        <p:style>
          <a:lnRef idx="0">
            <a:scrgbClr r="0" g="0" b="0"/>
          </a:lnRef>
          <a:fillRef idx="0">
            <a:scrgbClr r="0" g="0" b="0"/>
          </a:fillRef>
          <a:effectRef idx="0">
            <a:scrgbClr r="0" g="0" b="0"/>
          </a:effectRef>
          <a:fontRef idx="none"/>
        </p:style>
      </p:cxnSp>
      <p:cxnSp>
        <p:nvCxnSpPr>
          <p:cNvPr id="37" name="Straight Arrow Connector 36">
            <a:extLst>
              <a:ext uri="{FF2B5EF4-FFF2-40B4-BE49-F238E27FC236}">
                <a16:creationId xmlns:a16="http://schemas.microsoft.com/office/drawing/2014/main" id="{21E9C5DB-636A-EC36-3FA5-A8B93C432381}"/>
              </a:ext>
            </a:extLst>
          </p:cNvPr>
          <p:cNvCxnSpPr>
            <a:cxnSpLocks/>
          </p:cNvCxnSpPr>
          <p:nvPr/>
        </p:nvCxnSpPr>
        <p:spPr>
          <a:xfrm flipH="1" flipV="1">
            <a:off x="8757944" y="3776372"/>
            <a:ext cx="197438" cy="439360"/>
          </a:xfrm>
          <a:prstGeom prst="straightConnector1">
            <a:avLst/>
          </a:prstGeom>
          <a:noFill/>
          <a:ln w="25400" cap="flat">
            <a:solidFill>
              <a:srgbClr val="FFFFFF"/>
            </a:solidFill>
            <a:prstDash val="solid"/>
            <a:miter lim="400000"/>
            <a:tailEnd type="triangle" w="lg" len="lg"/>
          </a:ln>
          <a:effectLst/>
        </p:spPr>
        <p:style>
          <a:lnRef idx="0">
            <a:scrgbClr r="0" g="0" b="0"/>
          </a:lnRef>
          <a:fillRef idx="0">
            <a:scrgbClr r="0" g="0" b="0"/>
          </a:fillRef>
          <a:effectRef idx="0">
            <a:scrgbClr r="0" g="0" b="0"/>
          </a:effectRef>
          <a:fontRef idx="none"/>
        </p:style>
      </p:cxnSp>
      <p:pic>
        <p:nvPicPr>
          <p:cNvPr id="38" name="Picture 37">
            <a:extLst>
              <a:ext uri="{FF2B5EF4-FFF2-40B4-BE49-F238E27FC236}">
                <a16:creationId xmlns:a16="http://schemas.microsoft.com/office/drawing/2014/main" id="{A3352B58-FBB6-7AC4-07C3-5CD98791BE08}"/>
              </a:ext>
            </a:extLst>
          </p:cNvPr>
          <p:cNvPicPr>
            <a:picLocks noChangeAspect="1"/>
          </p:cNvPicPr>
          <p:nvPr/>
        </p:nvPicPr>
        <p:blipFill>
          <a:blip r:embed="rId4"/>
          <a:stretch>
            <a:fillRect/>
          </a:stretch>
        </p:blipFill>
        <p:spPr>
          <a:xfrm>
            <a:off x="4281778" y="5334773"/>
            <a:ext cx="3503513" cy="657241"/>
          </a:xfrm>
          <a:prstGeom prst="rect">
            <a:avLst/>
          </a:prstGeom>
        </p:spPr>
      </p:pic>
      <p:sp>
        <p:nvSpPr>
          <p:cNvPr id="39" name="TextBox 38">
            <a:extLst>
              <a:ext uri="{FF2B5EF4-FFF2-40B4-BE49-F238E27FC236}">
                <a16:creationId xmlns:a16="http://schemas.microsoft.com/office/drawing/2014/main" id="{B45BA478-35BD-8BA9-52B8-488AD1272113}"/>
              </a:ext>
            </a:extLst>
          </p:cNvPr>
          <p:cNvSpPr txBox="1"/>
          <p:nvPr/>
        </p:nvSpPr>
        <p:spPr>
          <a:xfrm>
            <a:off x="4390438" y="4750456"/>
            <a:ext cx="3286192" cy="471924"/>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chemeClr val="bg1"/>
                </a:solidFill>
                <a:effectLst/>
                <a:uFillTx/>
                <a:latin typeface="+mn-lt"/>
                <a:ea typeface="+mn-ea"/>
                <a:cs typeface="+mn-cs"/>
                <a:sym typeface="Helvetica Light"/>
              </a:rPr>
              <a:t>By minimizing:</a:t>
            </a:r>
          </a:p>
        </p:txBody>
      </p:sp>
      <p:sp>
        <p:nvSpPr>
          <p:cNvPr id="40" name="TextBox 39">
            <a:extLst>
              <a:ext uri="{FF2B5EF4-FFF2-40B4-BE49-F238E27FC236}">
                <a16:creationId xmlns:a16="http://schemas.microsoft.com/office/drawing/2014/main" id="{7CAC2C9A-7D76-A67E-4D9B-00A62D3A4608}"/>
              </a:ext>
            </a:extLst>
          </p:cNvPr>
          <p:cNvSpPr txBox="1"/>
          <p:nvPr/>
        </p:nvSpPr>
        <p:spPr>
          <a:xfrm>
            <a:off x="4935620" y="6058753"/>
            <a:ext cx="1611494" cy="34881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rtl="0" latinLnBrk="1" hangingPunct="0"/>
            <a:r>
              <a:rPr lang="en-US" sz="1600" dirty="0">
                <a:solidFill>
                  <a:schemeClr val="bg1"/>
                </a:solidFill>
              </a:rPr>
              <a:t>Photon rates</a:t>
            </a:r>
          </a:p>
        </p:txBody>
      </p:sp>
      <p:sp>
        <p:nvSpPr>
          <p:cNvPr id="41" name="TextBox 40">
            <a:extLst>
              <a:ext uri="{FF2B5EF4-FFF2-40B4-BE49-F238E27FC236}">
                <a16:creationId xmlns:a16="http://schemas.microsoft.com/office/drawing/2014/main" id="{49547263-264C-845B-D806-2F62AA05BD88}"/>
              </a:ext>
            </a:extLst>
          </p:cNvPr>
          <p:cNvSpPr txBox="1"/>
          <p:nvPr/>
        </p:nvSpPr>
        <p:spPr>
          <a:xfrm>
            <a:off x="6684235" y="6061278"/>
            <a:ext cx="1145920" cy="34881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rtl="0" latinLnBrk="1" hangingPunct="0"/>
            <a:r>
              <a:rPr lang="en-US" sz="1600" dirty="0">
                <a:solidFill>
                  <a:schemeClr val="bg1"/>
                </a:solidFill>
              </a:rPr>
              <a:t>Errors</a:t>
            </a:r>
          </a:p>
        </p:txBody>
      </p:sp>
      <p:sp>
        <p:nvSpPr>
          <p:cNvPr id="42" name="TextBox 41">
            <a:extLst>
              <a:ext uri="{FF2B5EF4-FFF2-40B4-BE49-F238E27FC236}">
                <a16:creationId xmlns:a16="http://schemas.microsoft.com/office/drawing/2014/main" id="{5FF73A62-C584-638D-4DEF-D0FC8BDB0FAD}"/>
              </a:ext>
            </a:extLst>
          </p:cNvPr>
          <p:cNvSpPr txBox="1"/>
          <p:nvPr/>
        </p:nvSpPr>
        <p:spPr>
          <a:xfrm>
            <a:off x="8062751" y="5001408"/>
            <a:ext cx="1145920" cy="34881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rtl="0" latinLnBrk="1" hangingPunct="0"/>
            <a:r>
              <a:rPr lang="en-US" sz="1600" dirty="0">
                <a:solidFill>
                  <a:schemeClr val="bg1"/>
                </a:solidFill>
              </a:rPr>
              <a:t>Background</a:t>
            </a:r>
          </a:p>
        </p:txBody>
      </p:sp>
      <p:cxnSp>
        <p:nvCxnSpPr>
          <p:cNvPr id="43" name="Straight Arrow Connector 42">
            <a:extLst>
              <a:ext uri="{FF2B5EF4-FFF2-40B4-BE49-F238E27FC236}">
                <a16:creationId xmlns:a16="http://schemas.microsoft.com/office/drawing/2014/main" id="{A56A6BCD-D75F-2C06-F8E5-430A16ECDDDB}"/>
              </a:ext>
            </a:extLst>
          </p:cNvPr>
          <p:cNvCxnSpPr>
            <a:cxnSpLocks/>
            <a:stCxn id="42" idx="1"/>
          </p:cNvCxnSpPr>
          <p:nvPr/>
        </p:nvCxnSpPr>
        <p:spPr>
          <a:xfrm flipH="1">
            <a:off x="7471557" y="5175815"/>
            <a:ext cx="591194" cy="153003"/>
          </a:xfrm>
          <a:prstGeom prst="straightConnector1">
            <a:avLst/>
          </a:prstGeom>
          <a:noFill/>
          <a:ln w="25400" cap="flat">
            <a:solidFill>
              <a:srgbClr val="FFFFFF"/>
            </a:solidFill>
            <a:prstDash val="solid"/>
            <a:miter lim="400000"/>
            <a:tailEnd type="triangle" w="lg" len="lg"/>
          </a:ln>
          <a:effectLst/>
        </p:spPr>
        <p:style>
          <a:lnRef idx="0">
            <a:scrgbClr r="0" g="0" b="0"/>
          </a:lnRef>
          <a:fillRef idx="0">
            <a:scrgbClr r="0" g="0" b="0"/>
          </a:fillRef>
          <a:effectRef idx="0">
            <a:scrgbClr r="0" g="0" b="0"/>
          </a:effectRef>
          <a:fontRef idx="none"/>
        </p:style>
      </p:cxnSp>
      <p:cxnSp>
        <p:nvCxnSpPr>
          <p:cNvPr id="44" name="Straight Arrow Connector 43">
            <a:extLst>
              <a:ext uri="{FF2B5EF4-FFF2-40B4-BE49-F238E27FC236}">
                <a16:creationId xmlns:a16="http://schemas.microsoft.com/office/drawing/2014/main" id="{6DEE52F7-7D84-19BD-FDB9-7F067D89F819}"/>
              </a:ext>
            </a:extLst>
          </p:cNvPr>
          <p:cNvCxnSpPr>
            <a:cxnSpLocks/>
          </p:cNvCxnSpPr>
          <p:nvPr/>
        </p:nvCxnSpPr>
        <p:spPr>
          <a:xfrm flipH="1" flipV="1">
            <a:off x="6797818" y="5974733"/>
            <a:ext cx="119923" cy="194396"/>
          </a:xfrm>
          <a:prstGeom prst="straightConnector1">
            <a:avLst/>
          </a:prstGeom>
          <a:noFill/>
          <a:ln w="25400" cap="flat">
            <a:solidFill>
              <a:srgbClr val="FFFFFF"/>
            </a:solidFill>
            <a:prstDash val="solid"/>
            <a:miter lim="400000"/>
            <a:tailEnd type="triangle" w="lg" len="lg"/>
          </a:ln>
          <a:effectLst/>
        </p:spPr>
        <p:style>
          <a:lnRef idx="0">
            <a:scrgbClr r="0" g="0" b="0"/>
          </a:lnRef>
          <a:fillRef idx="0">
            <a:scrgbClr r="0" g="0" b="0"/>
          </a:fillRef>
          <a:effectRef idx="0">
            <a:scrgbClr r="0" g="0" b="0"/>
          </a:effectRef>
          <a:fontRef idx="none"/>
        </p:style>
      </p:cxnSp>
      <p:cxnSp>
        <p:nvCxnSpPr>
          <p:cNvPr id="45" name="Straight Arrow Connector 44">
            <a:extLst>
              <a:ext uri="{FF2B5EF4-FFF2-40B4-BE49-F238E27FC236}">
                <a16:creationId xmlns:a16="http://schemas.microsoft.com/office/drawing/2014/main" id="{309C16F7-23DB-2875-87EF-B578D083F489}"/>
              </a:ext>
            </a:extLst>
          </p:cNvPr>
          <p:cNvCxnSpPr>
            <a:cxnSpLocks/>
            <a:stCxn id="40" idx="0"/>
          </p:cNvCxnSpPr>
          <p:nvPr/>
        </p:nvCxnSpPr>
        <p:spPr>
          <a:xfrm flipV="1">
            <a:off x="5741367" y="5663394"/>
            <a:ext cx="232787" cy="395359"/>
          </a:xfrm>
          <a:prstGeom prst="straightConnector1">
            <a:avLst/>
          </a:prstGeom>
          <a:noFill/>
          <a:ln w="25400" cap="flat">
            <a:solidFill>
              <a:srgbClr val="FFFFFF"/>
            </a:solidFill>
            <a:prstDash val="solid"/>
            <a:miter lim="400000"/>
            <a:tailEnd type="triangle" w="lg" len="lg"/>
          </a:ln>
          <a:effectLst/>
        </p:spPr>
        <p:style>
          <a:lnRef idx="0">
            <a:scrgbClr r="0" g="0" b="0"/>
          </a:lnRef>
          <a:fillRef idx="0">
            <a:scrgbClr r="0" g="0" b="0"/>
          </a:fillRef>
          <a:effectRef idx="0">
            <a:scrgbClr r="0" g="0" b="0"/>
          </a:effectRef>
          <a:fontRef idx="none"/>
        </p:style>
      </p:cxnSp>
      <p:sp>
        <p:nvSpPr>
          <p:cNvPr id="48" name="Rectangle 47">
            <a:extLst>
              <a:ext uri="{FF2B5EF4-FFF2-40B4-BE49-F238E27FC236}">
                <a16:creationId xmlns:a16="http://schemas.microsoft.com/office/drawing/2014/main" id="{E0DD4E04-308F-4343-85D5-0F4825DF6DCF}"/>
              </a:ext>
            </a:extLst>
          </p:cNvPr>
          <p:cNvSpPr/>
          <p:nvPr/>
        </p:nvSpPr>
        <p:spPr>
          <a:xfrm>
            <a:off x="4935620" y="2317188"/>
            <a:ext cx="130063" cy="211567"/>
          </a:xfrm>
          <a:prstGeom prst="rect">
            <a:avLst/>
          </a:prstGeom>
          <a:solidFill>
            <a:srgbClr val="066A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Picture 48">
            <a:extLst>
              <a:ext uri="{FF2B5EF4-FFF2-40B4-BE49-F238E27FC236}">
                <a16:creationId xmlns:a16="http://schemas.microsoft.com/office/drawing/2014/main" id="{D344DCB2-B92E-C570-0942-91D4B38B5AB9}"/>
              </a:ext>
            </a:extLst>
          </p:cNvPr>
          <p:cNvPicPr>
            <a:picLocks noChangeAspect="1"/>
          </p:cNvPicPr>
          <p:nvPr/>
        </p:nvPicPr>
        <p:blipFill>
          <a:blip r:embed="rId5"/>
          <a:stretch>
            <a:fillRect/>
          </a:stretch>
        </p:blipFill>
        <p:spPr>
          <a:xfrm>
            <a:off x="4565985" y="2170810"/>
            <a:ext cx="3439717" cy="330128"/>
          </a:xfrm>
          <a:prstGeom prst="rect">
            <a:avLst/>
          </a:prstGeom>
        </p:spPr>
      </p:pic>
    </p:spTree>
    <p:extLst>
      <p:ext uri="{BB962C8B-B14F-4D97-AF65-F5344CB8AC3E}">
        <p14:creationId xmlns:p14="http://schemas.microsoft.com/office/powerpoint/2010/main" val="230271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pic>
        <p:nvPicPr>
          <p:cNvPr id="74" name="Picture 73">
            <a:extLst>
              <a:ext uri="{FF2B5EF4-FFF2-40B4-BE49-F238E27FC236}">
                <a16:creationId xmlns:a16="http://schemas.microsoft.com/office/drawing/2014/main" id="{44DCAFF9-1881-17A1-DE73-A4163E9FCA55}"/>
              </a:ext>
            </a:extLst>
          </p:cNvPr>
          <p:cNvPicPr>
            <a:picLocks noChangeAspect="1"/>
          </p:cNvPicPr>
          <p:nvPr/>
        </p:nvPicPr>
        <p:blipFill>
          <a:blip r:embed="rId3"/>
          <a:stretch>
            <a:fillRect/>
          </a:stretch>
        </p:blipFill>
        <p:spPr>
          <a:xfrm>
            <a:off x="4246209" y="4577782"/>
            <a:ext cx="3770504" cy="610608"/>
          </a:xfrm>
          <a:prstGeom prst="rect">
            <a:avLst/>
          </a:prstGeom>
        </p:spPr>
      </p:pic>
      <p:grpSp>
        <p:nvGrpSpPr>
          <p:cNvPr id="62" name="Group 61">
            <a:extLst>
              <a:ext uri="{FF2B5EF4-FFF2-40B4-BE49-F238E27FC236}">
                <a16:creationId xmlns:a16="http://schemas.microsoft.com/office/drawing/2014/main" id="{84180DB7-1E93-366F-611C-0A6065AD8282}"/>
              </a:ext>
            </a:extLst>
          </p:cNvPr>
          <p:cNvGrpSpPr/>
          <p:nvPr/>
        </p:nvGrpSpPr>
        <p:grpSpPr>
          <a:xfrm>
            <a:off x="4991316" y="2922374"/>
            <a:ext cx="2230694" cy="1340984"/>
            <a:chOff x="5306811" y="5168235"/>
            <a:chExt cx="2690253" cy="1462992"/>
          </a:xfrm>
        </p:grpSpPr>
        <p:grpSp>
          <p:nvGrpSpPr>
            <p:cNvPr id="51" name="Group 50">
              <a:extLst>
                <a:ext uri="{FF2B5EF4-FFF2-40B4-BE49-F238E27FC236}">
                  <a16:creationId xmlns:a16="http://schemas.microsoft.com/office/drawing/2014/main" id="{B80A2789-B086-BAFB-27F6-ED9D66CFA2D2}"/>
                </a:ext>
              </a:extLst>
            </p:cNvPr>
            <p:cNvGrpSpPr/>
            <p:nvPr/>
          </p:nvGrpSpPr>
          <p:grpSpPr>
            <a:xfrm>
              <a:off x="5306811" y="5321889"/>
              <a:ext cx="2318198" cy="1272143"/>
              <a:chOff x="5550794" y="4699353"/>
              <a:chExt cx="2318198" cy="1272143"/>
            </a:xfrm>
          </p:grpSpPr>
          <p:pic>
            <p:nvPicPr>
              <p:cNvPr id="58" name="Picture 57">
                <a:extLst>
                  <a:ext uri="{FF2B5EF4-FFF2-40B4-BE49-F238E27FC236}">
                    <a16:creationId xmlns:a16="http://schemas.microsoft.com/office/drawing/2014/main" id="{777E5A6E-8C5F-D31C-56C8-A858A377BDB6}"/>
                  </a:ext>
                </a:extLst>
              </p:cNvPr>
              <p:cNvPicPr>
                <a:picLocks noChangeAspect="1"/>
              </p:cNvPicPr>
              <p:nvPr/>
            </p:nvPicPr>
            <p:blipFill rotWithShape="1">
              <a:blip r:embed="rId4">
                <a:extLst>
                  <a:ext uri="{28A0092B-C50C-407E-A947-70E740481C1C}">
                    <a14:useLocalDpi xmlns:a14="http://schemas.microsoft.com/office/drawing/2010/main" val="0"/>
                  </a:ext>
                </a:extLst>
              </a:blip>
              <a:srcRect l="13175" t="28203" r="13518" b="53566"/>
              <a:stretch/>
            </p:blipFill>
            <p:spPr>
              <a:xfrm>
                <a:off x="5550794" y="4699353"/>
                <a:ext cx="2318198" cy="1272143"/>
              </a:xfrm>
              <a:prstGeom prst="rect">
                <a:avLst/>
              </a:prstGeom>
            </p:spPr>
          </p:pic>
          <p:sp>
            <p:nvSpPr>
              <p:cNvPr id="59" name="Rectangle 58">
                <a:extLst>
                  <a:ext uri="{FF2B5EF4-FFF2-40B4-BE49-F238E27FC236}">
                    <a16:creationId xmlns:a16="http://schemas.microsoft.com/office/drawing/2014/main" id="{6BC50F4B-0981-DEB1-F208-6C456308605E}"/>
                  </a:ext>
                </a:extLst>
              </p:cNvPr>
              <p:cNvSpPr/>
              <p:nvPr/>
            </p:nvSpPr>
            <p:spPr>
              <a:xfrm>
                <a:off x="6619741" y="4699353"/>
                <a:ext cx="592428" cy="177447"/>
              </a:xfrm>
              <a:prstGeom prst="rect">
                <a:avLst/>
              </a:prstGeom>
              <a:solidFill>
                <a:schemeClr val="tx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outerShdw blurRad="25400" dist="23998" dir="2700000" rotWithShape="0">
                      <a:srgbClr val="000000">
                        <a:alpha val="31034"/>
                      </a:srgbClr>
                    </a:outerShdw>
                  </a:effectLst>
                  <a:uFillTx/>
                  <a:latin typeface="+mn-lt"/>
                  <a:ea typeface="+mn-ea"/>
                  <a:cs typeface="+mn-cs"/>
                  <a:sym typeface="Helvetica Light"/>
                </a:endParaRPr>
              </a:p>
            </p:txBody>
          </p:sp>
        </p:grpSp>
        <p:grpSp>
          <p:nvGrpSpPr>
            <p:cNvPr id="52" name="Group 51">
              <a:extLst>
                <a:ext uri="{FF2B5EF4-FFF2-40B4-BE49-F238E27FC236}">
                  <a16:creationId xmlns:a16="http://schemas.microsoft.com/office/drawing/2014/main" id="{F77148B9-FA95-040B-A87F-C47E2204B902}"/>
                </a:ext>
              </a:extLst>
            </p:cNvPr>
            <p:cNvGrpSpPr/>
            <p:nvPr/>
          </p:nvGrpSpPr>
          <p:grpSpPr>
            <a:xfrm>
              <a:off x="5472804" y="5168235"/>
              <a:ext cx="2318198" cy="1419381"/>
              <a:chOff x="5550794" y="4552115"/>
              <a:chExt cx="2318198" cy="1419381"/>
            </a:xfrm>
          </p:grpSpPr>
          <p:pic>
            <p:nvPicPr>
              <p:cNvPr id="56" name="Picture 55">
                <a:extLst>
                  <a:ext uri="{FF2B5EF4-FFF2-40B4-BE49-F238E27FC236}">
                    <a16:creationId xmlns:a16="http://schemas.microsoft.com/office/drawing/2014/main" id="{A82347BD-9BAE-F0F6-FF40-F310C9C49A50}"/>
                  </a:ext>
                </a:extLst>
              </p:cNvPr>
              <p:cNvPicPr>
                <a:picLocks noChangeAspect="1"/>
              </p:cNvPicPr>
              <p:nvPr/>
            </p:nvPicPr>
            <p:blipFill rotWithShape="1">
              <a:blip r:embed="rId4">
                <a:extLst>
                  <a:ext uri="{28A0092B-C50C-407E-A947-70E740481C1C}">
                    <a14:useLocalDpi xmlns:a14="http://schemas.microsoft.com/office/drawing/2010/main" val="0"/>
                  </a:ext>
                </a:extLst>
              </a:blip>
              <a:srcRect l="13175" t="28203" r="13518" b="53566"/>
              <a:stretch/>
            </p:blipFill>
            <p:spPr>
              <a:xfrm>
                <a:off x="5550794" y="4699353"/>
                <a:ext cx="2318198" cy="1272143"/>
              </a:xfrm>
              <a:prstGeom prst="rect">
                <a:avLst/>
              </a:prstGeom>
            </p:spPr>
          </p:pic>
          <p:sp>
            <p:nvSpPr>
              <p:cNvPr id="57" name="Rectangle 56">
                <a:extLst>
                  <a:ext uri="{FF2B5EF4-FFF2-40B4-BE49-F238E27FC236}">
                    <a16:creationId xmlns:a16="http://schemas.microsoft.com/office/drawing/2014/main" id="{957D3FE8-4859-221F-DEF6-263E1F325378}"/>
                  </a:ext>
                </a:extLst>
              </p:cNvPr>
              <p:cNvSpPr/>
              <p:nvPr/>
            </p:nvSpPr>
            <p:spPr>
              <a:xfrm>
                <a:off x="6619741" y="4552115"/>
                <a:ext cx="592428" cy="471924"/>
              </a:xfrm>
              <a:prstGeom prst="rect">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2400" b="0" i="0" u="none" strike="noStrike" cap="none" spc="0" normalizeH="0" baseline="0" dirty="0">
                  <a:ln>
                    <a:noFill/>
                  </a:ln>
                  <a:solidFill>
                    <a:schemeClr val="bg1"/>
                  </a:solidFill>
                  <a:effectLst>
                    <a:outerShdw blurRad="25400" dist="23998" dir="2700000" rotWithShape="0">
                      <a:srgbClr val="000000">
                        <a:alpha val="31034"/>
                      </a:srgbClr>
                    </a:outerShdw>
                  </a:effectLst>
                  <a:uFillTx/>
                  <a:latin typeface="+mn-lt"/>
                  <a:ea typeface="+mn-ea"/>
                  <a:cs typeface="+mn-cs"/>
                  <a:sym typeface="Helvetica Light"/>
                </a:endParaRPr>
              </a:p>
            </p:txBody>
          </p:sp>
        </p:grpSp>
        <p:grpSp>
          <p:nvGrpSpPr>
            <p:cNvPr id="61" name="Group 60">
              <a:extLst>
                <a:ext uri="{FF2B5EF4-FFF2-40B4-BE49-F238E27FC236}">
                  <a16:creationId xmlns:a16="http://schemas.microsoft.com/office/drawing/2014/main" id="{781D321D-ADCB-DCAF-DEBE-6804FABCB998}"/>
                </a:ext>
              </a:extLst>
            </p:cNvPr>
            <p:cNvGrpSpPr/>
            <p:nvPr/>
          </p:nvGrpSpPr>
          <p:grpSpPr>
            <a:xfrm>
              <a:off x="5678866" y="5223035"/>
              <a:ext cx="2318198" cy="1408192"/>
              <a:chOff x="5678866" y="5223035"/>
              <a:chExt cx="2318198" cy="1408192"/>
            </a:xfrm>
          </p:grpSpPr>
          <p:grpSp>
            <p:nvGrpSpPr>
              <p:cNvPr id="53" name="Group 52">
                <a:extLst>
                  <a:ext uri="{FF2B5EF4-FFF2-40B4-BE49-F238E27FC236}">
                    <a16:creationId xmlns:a16="http://schemas.microsoft.com/office/drawing/2014/main" id="{014D7FB0-EDAF-BB38-2782-62D423210115}"/>
                  </a:ext>
                </a:extLst>
              </p:cNvPr>
              <p:cNvGrpSpPr/>
              <p:nvPr/>
            </p:nvGrpSpPr>
            <p:grpSpPr>
              <a:xfrm>
                <a:off x="5678866" y="5359084"/>
                <a:ext cx="2318198" cy="1272143"/>
                <a:chOff x="5550794" y="4699353"/>
                <a:chExt cx="2318198" cy="1272143"/>
              </a:xfrm>
            </p:grpSpPr>
            <p:pic>
              <p:nvPicPr>
                <p:cNvPr id="54" name="Picture 53">
                  <a:extLst>
                    <a:ext uri="{FF2B5EF4-FFF2-40B4-BE49-F238E27FC236}">
                      <a16:creationId xmlns:a16="http://schemas.microsoft.com/office/drawing/2014/main" id="{6C273EF5-DAA1-1072-A7C6-6C90B96D7123}"/>
                    </a:ext>
                  </a:extLst>
                </p:cNvPr>
                <p:cNvPicPr>
                  <a:picLocks noChangeAspect="1"/>
                </p:cNvPicPr>
                <p:nvPr/>
              </p:nvPicPr>
              <p:blipFill rotWithShape="1">
                <a:blip r:embed="rId4">
                  <a:extLst>
                    <a:ext uri="{28A0092B-C50C-407E-A947-70E740481C1C}">
                      <a14:useLocalDpi xmlns:a14="http://schemas.microsoft.com/office/drawing/2010/main" val="0"/>
                    </a:ext>
                  </a:extLst>
                </a:blip>
                <a:srcRect l="13175" t="28203" r="13518" b="53566"/>
                <a:stretch/>
              </p:blipFill>
              <p:spPr>
                <a:xfrm>
                  <a:off x="5550794" y="4699353"/>
                  <a:ext cx="2318198" cy="1272143"/>
                </a:xfrm>
                <a:prstGeom prst="rect">
                  <a:avLst/>
                </a:prstGeom>
              </p:spPr>
            </p:pic>
            <p:sp>
              <p:nvSpPr>
                <p:cNvPr id="55" name="Rectangle 54">
                  <a:extLst>
                    <a:ext uri="{FF2B5EF4-FFF2-40B4-BE49-F238E27FC236}">
                      <a16:creationId xmlns:a16="http://schemas.microsoft.com/office/drawing/2014/main" id="{B48F5AE2-96D7-7FF1-FCF5-3A36C6CE39CF}"/>
                    </a:ext>
                  </a:extLst>
                </p:cNvPr>
                <p:cNvSpPr/>
                <p:nvPr/>
              </p:nvSpPr>
              <p:spPr>
                <a:xfrm>
                  <a:off x="6619741" y="4699353"/>
                  <a:ext cx="592428" cy="177447"/>
                </a:xfrm>
                <a:prstGeom prst="rect">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outerShdw blurRad="25400" dist="23998" dir="2700000" rotWithShape="0">
                        <a:srgbClr val="000000">
                          <a:alpha val="31034"/>
                        </a:srgbClr>
                      </a:outerShdw>
                    </a:effectLst>
                    <a:uFillTx/>
                    <a:latin typeface="+mn-lt"/>
                    <a:ea typeface="+mn-ea"/>
                    <a:cs typeface="+mn-cs"/>
                    <a:sym typeface="Helvetica Light"/>
                  </a:endParaRPr>
                </a:p>
              </p:txBody>
            </p:sp>
          </p:grpSp>
          <p:sp>
            <p:nvSpPr>
              <p:cNvPr id="60" name="Rectangle 59">
                <a:extLst>
                  <a:ext uri="{FF2B5EF4-FFF2-40B4-BE49-F238E27FC236}">
                    <a16:creationId xmlns:a16="http://schemas.microsoft.com/office/drawing/2014/main" id="{B382FA29-5EA9-6820-2424-FAE9995E13E7}"/>
                  </a:ext>
                </a:extLst>
              </p:cNvPr>
              <p:cNvSpPr/>
              <p:nvPr/>
            </p:nvSpPr>
            <p:spPr>
              <a:xfrm>
                <a:off x="6372151" y="5223035"/>
                <a:ext cx="369910" cy="2718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B6F35-CB44-C34B-B1A5-4332FB0817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pSp>
        <p:nvGrpSpPr>
          <p:cNvPr id="29" name="Group 28">
            <a:extLst>
              <a:ext uri="{FF2B5EF4-FFF2-40B4-BE49-F238E27FC236}">
                <a16:creationId xmlns:a16="http://schemas.microsoft.com/office/drawing/2014/main" id="{6335A6AE-A074-9E56-8F02-F9CF8BBBDB06}"/>
              </a:ext>
            </a:extLst>
          </p:cNvPr>
          <p:cNvGrpSpPr/>
          <p:nvPr/>
        </p:nvGrpSpPr>
        <p:grpSpPr>
          <a:xfrm>
            <a:off x="3121183" y="1933550"/>
            <a:ext cx="6129881" cy="1081663"/>
            <a:chOff x="2846231" y="4876799"/>
            <a:chExt cx="6954594" cy="1272144"/>
          </a:xfrm>
        </p:grpSpPr>
        <p:grpSp>
          <p:nvGrpSpPr>
            <p:cNvPr id="30" name="Group 29">
              <a:extLst>
                <a:ext uri="{FF2B5EF4-FFF2-40B4-BE49-F238E27FC236}">
                  <a16:creationId xmlns:a16="http://schemas.microsoft.com/office/drawing/2014/main" id="{0F159032-17D9-93D0-C43C-0171E4117AC4}"/>
                </a:ext>
              </a:extLst>
            </p:cNvPr>
            <p:cNvGrpSpPr/>
            <p:nvPr/>
          </p:nvGrpSpPr>
          <p:grpSpPr>
            <a:xfrm>
              <a:off x="2846231" y="4876800"/>
              <a:ext cx="2318198" cy="1272143"/>
              <a:chOff x="5550794" y="4699353"/>
              <a:chExt cx="2318198" cy="1272143"/>
            </a:xfrm>
          </p:grpSpPr>
          <p:pic>
            <p:nvPicPr>
              <p:cNvPr id="37" name="Picture 36">
                <a:extLst>
                  <a:ext uri="{FF2B5EF4-FFF2-40B4-BE49-F238E27FC236}">
                    <a16:creationId xmlns:a16="http://schemas.microsoft.com/office/drawing/2014/main" id="{F0599411-E201-86BC-3983-26F7BC8F8E67}"/>
                  </a:ext>
                </a:extLst>
              </p:cNvPr>
              <p:cNvPicPr>
                <a:picLocks noChangeAspect="1"/>
              </p:cNvPicPr>
              <p:nvPr/>
            </p:nvPicPr>
            <p:blipFill rotWithShape="1">
              <a:blip r:embed="rId4">
                <a:extLst>
                  <a:ext uri="{28A0092B-C50C-407E-A947-70E740481C1C}">
                    <a14:useLocalDpi xmlns:a14="http://schemas.microsoft.com/office/drawing/2010/main" val="0"/>
                  </a:ext>
                </a:extLst>
              </a:blip>
              <a:srcRect l="13175" t="28203" r="13518" b="53566"/>
              <a:stretch/>
            </p:blipFill>
            <p:spPr>
              <a:xfrm>
                <a:off x="5550794" y="4699353"/>
                <a:ext cx="2318198" cy="1272143"/>
              </a:xfrm>
              <a:prstGeom prst="rect">
                <a:avLst/>
              </a:prstGeom>
            </p:spPr>
          </p:pic>
          <p:sp>
            <p:nvSpPr>
              <p:cNvPr id="38" name="Rectangle 37">
                <a:extLst>
                  <a:ext uri="{FF2B5EF4-FFF2-40B4-BE49-F238E27FC236}">
                    <a16:creationId xmlns:a16="http://schemas.microsoft.com/office/drawing/2014/main" id="{8F1FEDB3-8F20-9A5D-8A92-0E778AFBF87E}"/>
                  </a:ext>
                </a:extLst>
              </p:cNvPr>
              <p:cNvSpPr/>
              <p:nvPr/>
            </p:nvSpPr>
            <p:spPr>
              <a:xfrm>
                <a:off x="6619741" y="4699353"/>
                <a:ext cx="592428" cy="177447"/>
              </a:xfrm>
              <a:prstGeom prst="rect">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outerShdw blurRad="25400" dist="23998" dir="2700000" rotWithShape="0">
                      <a:srgbClr val="000000">
                        <a:alpha val="31034"/>
                      </a:srgbClr>
                    </a:outerShdw>
                  </a:effectLst>
                  <a:uFillTx/>
                  <a:latin typeface="+mn-lt"/>
                  <a:ea typeface="+mn-ea"/>
                  <a:cs typeface="+mn-cs"/>
                  <a:sym typeface="Helvetica Light"/>
                </a:endParaRPr>
              </a:p>
            </p:txBody>
          </p:sp>
        </p:grpSp>
        <p:grpSp>
          <p:nvGrpSpPr>
            <p:cNvPr id="31" name="Group 30">
              <a:extLst>
                <a:ext uri="{FF2B5EF4-FFF2-40B4-BE49-F238E27FC236}">
                  <a16:creationId xmlns:a16="http://schemas.microsoft.com/office/drawing/2014/main" id="{D36E03C4-8964-F544-AA36-FF08652F8479}"/>
                </a:ext>
              </a:extLst>
            </p:cNvPr>
            <p:cNvGrpSpPr/>
            <p:nvPr/>
          </p:nvGrpSpPr>
          <p:grpSpPr>
            <a:xfrm>
              <a:off x="5164429" y="4876800"/>
              <a:ext cx="2318198" cy="1272143"/>
              <a:chOff x="5550794" y="4699353"/>
              <a:chExt cx="2318198" cy="1272143"/>
            </a:xfrm>
          </p:grpSpPr>
          <p:pic>
            <p:nvPicPr>
              <p:cNvPr id="35" name="Picture 34">
                <a:extLst>
                  <a:ext uri="{FF2B5EF4-FFF2-40B4-BE49-F238E27FC236}">
                    <a16:creationId xmlns:a16="http://schemas.microsoft.com/office/drawing/2014/main" id="{BFBC14EA-8F66-FF35-C7E1-8A7E2990B420}"/>
                  </a:ext>
                </a:extLst>
              </p:cNvPr>
              <p:cNvPicPr>
                <a:picLocks noChangeAspect="1"/>
              </p:cNvPicPr>
              <p:nvPr/>
            </p:nvPicPr>
            <p:blipFill rotWithShape="1">
              <a:blip r:embed="rId4">
                <a:extLst>
                  <a:ext uri="{28A0092B-C50C-407E-A947-70E740481C1C}">
                    <a14:useLocalDpi xmlns:a14="http://schemas.microsoft.com/office/drawing/2010/main" val="0"/>
                  </a:ext>
                </a:extLst>
              </a:blip>
              <a:srcRect l="13175" t="28203" r="13518" b="53566"/>
              <a:stretch/>
            </p:blipFill>
            <p:spPr>
              <a:xfrm>
                <a:off x="5550794" y="4699353"/>
                <a:ext cx="2318198" cy="1272143"/>
              </a:xfrm>
              <a:prstGeom prst="rect">
                <a:avLst/>
              </a:prstGeom>
            </p:spPr>
          </p:pic>
          <p:sp>
            <p:nvSpPr>
              <p:cNvPr id="36" name="Rectangle 35">
                <a:extLst>
                  <a:ext uri="{FF2B5EF4-FFF2-40B4-BE49-F238E27FC236}">
                    <a16:creationId xmlns:a16="http://schemas.microsoft.com/office/drawing/2014/main" id="{CE4B515C-4CAE-E109-E9AA-A62AB2B546C2}"/>
                  </a:ext>
                </a:extLst>
              </p:cNvPr>
              <p:cNvSpPr/>
              <p:nvPr/>
            </p:nvSpPr>
            <p:spPr>
              <a:xfrm>
                <a:off x="6619741" y="4699353"/>
                <a:ext cx="592428" cy="177447"/>
              </a:xfrm>
              <a:prstGeom prst="rect">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outerShdw blurRad="25400" dist="23998" dir="2700000" rotWithShape="0">
                      <a:srgbClr val="000000">
                        <a:alpha val="31034"/>
                      </a:srgbClr>
                    </a:outerShdw>
                  </a:effectLst>
                  <a:uFillTx/>
                  <a:latin typeface="+mn-lt"/>
                  <a:ea typeface="+mn-ea"/>
                  <a:cs typeface="+mn-cs"/>
                  <a:sym typeface="Helvetica Light"/>
                </a:endParaRPr>
              </a:p>
            </p:txBody>
          </p:sp>
        </p:grpSp>
        <p:grpSp>
          <p:nvGrpSpPr>
            <p:cNvPr id="32" name="Group 31">
              <a:extLst>
                <a:ext uri="{FF2B5EF4-FFF2-40B4-BE49-F238E27FC236}">
                  <a16:creationId xmlns:a16="http://schemas.microsoft.com/office/drawing/2014/main" id="{E3C5AF64-A27A-CAA1-9E51-93A1F4C2A8B9}"/>
                </a:ext>
              </a:extLst>
            </p:cNvPr>
            <p:cNvGrpSpPr/>
            <p:nvPr/>
          </p:nvGrpSpPr>
          <p:grpSpPr>
            <a:xfrm>
              <a:off x="7482627" y="4876799"/>
              <a:ext cx="2318198" cy="1272143"/>
              <a:chOff x="5550794" y="4699353"/>
              <a:chExt cx="2318198" cy="1272143"/>
            </a:xfrm>
          </p:grpSpPr>
          <p:pic>
            <p:nvPicPr>
              <p:cNvPr id="33" name="Picture 32">
                <a:extLst>
                  <a:ext uri="{FF2B5EF4-FFF2-40B4-BE49-F238E27FC236}">
                    <a16:creationId xmlns:a16="http://schemas.microsoft.com/office/drawing/2014/main" id="{F4EEF5F2-8D09-F981-EAE0-9FB8AEE47F94}"/>
                  </a:ext>
                </a:extLst>
              </p:cNvPr>
              <p:cNvPicPr>
                <a:picLocks noChangeAspect="1"/>
              </p:cNvPicPr>
              <p:nvPr/>
            </p:nvPicPr>
            <p:blipFill rotWithShape="1">
              <a:blip r:embed="rId4">
                <a:extLst>
                  <a:ext uri="{28A0092B-C50C-407E-A947-70E740481C1C}">
                    <a14:useLocalDpi xmlns:a14="http://schemas.microsoft.com/office/drawing/2010/main" val="0"/>
                  </a:ext>
                </a:extLst>
              </a:blip>
              <a:srcRect l="13175" t="28203" r="13518" b="53566"/>
              <a:stretch/>
            </p:blipFill>
            <p:spPr>
              <a:xfrm>
                <a:off x="5550794" y="4699353"/>
                <a:ext cx="2318198" cy="1272143"/>
              </a:xfrm>
              <a:prstGeom prst="rect">
                <a:avLst/>
              </a:prstGeom>
            </p:spPr>
          </p:pic>
          <p:sp>
            <p:nvSpPr>
              <p:cNvPr id="34" name="Rectangle 33">
                <a:extLst>
                  <a:ext uri="{FF2B5EF4-FFF2-40B4-BE49-F238E27FC236}">
                    <a16:creationId xmlns:a16="http://schemas.microsoft.com/office/drawing/2014/main" id="{E3270C5E-0C4B-249A-A6DF-D912F12CA630}"/>
                  </a:ext>
                </a:extLst>
              </p:cNvPr>
              <p:cNvSpPr/>
              <p:nvPr/>
            </p:nvSpPr>
            <p:spPr>
              <a:xfrm>
                <a:off x="6619741" y="4699353"/>
                <a:ext cx="592428" cy="177447"/>
              </a:xfrm>
              <a:prstGeom prst="rect">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outerShdw blurRad="25400" dist="23998" dir="2700000" rotWithShape="0">
                      <a:srgbClr val="000000">
                        <a:alpha val="31034"/>
                      </a:srgbClr>
                    </a:outerShdw>
                  </a:effectLst>
                  <a:uFillTx/>
                  <a:latin typeface="+mn-lt"/>
                  <a:ea typeface="+mn-ea"/>
                  <a:cs typeface="+mn-cs"/>
                  <a:sym typeface="Helvetica Light"/>
                </a:endParaRPr>
              </a:p>
            </p:txBody>
          </p:sp>
        </p:grpSp>
      </p:grpSp>
      <p:sp>
        <p:nvSpPr>
          <p:cNvPr id="73" name="TextBox 72">
            <a:extLst>
              <a:ext uri="{FF2B5EF4-FFF2-40B4-BE49-F238E27FC236}">
                <a16:creationId xmlns:a16="http://schemas.microsoft.com/office/drawing/2014/main" id="{D91E7811-294B-2114-3FC0-6D8B7E9F2F6E}"/>
              </a:ext>
            </a:extLst>
          </p:cNvPr>
          <p:cNvSpPr txBox="1"/>
          <p:nvPr/>
        </p:nvSpPr>
        <p:spPr>
          <a:xfrm>
            <a:off x="4115917" y="4279973"/>
            <a:ext cx="3900796" cy="471924"/>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68A1B0"/>
                </a:solidFill>
                <a:effectLst/>
                <a:uFillTx/>
                <a:latin typeface="+mn-lt"/>
                <a:ea typeface="+mn-ea"/>
                <a:cs typeface="+mn-cs"/>
                <a:sym typeface="Helvetica Light"/>
              </a:rPr>
              <a:t>Grid of phase Offsets</a:t>
            </a:r>
          </a:p>
        </p:txBody>
      </p:sp>
      <p:sp>
        <p:nvSpPr>
          <p:cNvPr id="75" name="TextBox 74">
            <a:extLst>
              <a:ext uri="{FF2B5EF4-FFF2-40B4-BE49-F238E27FC236}">
                <a16:creationId xmlns:a16="http://schemas.microsoft.com/office/drawing/2014/main" id="{69430C99-E6A7-9B34-DE30-CAA49CC339B8}"/>
              </a:ext>
            </a:extLst>
          </p:cNvPr>
          <p:cNvSpPr txBox="1"/>
          <p:nvPr/>
        </p:nvSpPr>
        <p:spPr>
          <a:xfrm>
            <a:off x="2699903" y="5159221"/>
            <a:ext cx="7122017" cy="84125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68A1B0"/>
                </a:solidFill>
                <a:effectLst/>
                <a:uFillTx/>
                <a:latin typeface="+mn-lt"/>
                <a:ea typeface="+mn-ea"/>
                <a:cs typeface="+mn-cs"/>
                <a:sym typeface="Helvetica Light"/>
              </a:rPr>
              <a:t>For each offset in pulse phase, we shift the individual pulse profiles:</a:t>
            </a:r>
          </a:p>
        </p:txBody>
      </p:sp>
      <p:pic>
        <p:nvPicPr>
          <p:cNvPr id="76" name="Picture 75">
            <a:extLst>
              <a:ext uri="{FF2B5EF4-FFF2-40B4-BE49-F238E27FC236}">
                <a16:creationId xmlns:a16="http://schemas.microsoft.com/office/drawing/2014/main" id="{BA5E1322-14CE-E3B3-E946-3877F44F86A9}"/>
              </a:ext>
            </a:extLst>
          </p:cNvPr>
          <p:cNvPicPr>
            <a:picLocks noChangeAspect="1"/>
          </p:cNvPicPr>
          <p:nvPr/>
        </p:nvPicPr>
        <p:blipFill>
          <a:blip r:embed="rId5"/>
          <a:stretch>
            <a:fillRect/>
          </a:stretch>
        </p:blipFill>
        <p:spPr>
          <a:xfrm>
            <a:off x="2546987" y="6016431"/>
            <a:ext cx="7427848" cy="679837"/>
          </a:xfrm>
          <a:prstGeom prst="rect">
            <a:avLst/>
          </a:prstGeom>
        </p:spPr>
      </p:pic>
      <p:sp>
        <p:nvSpPr>
          <p:cNvPr id="77" name="TextBox 76">
            <a:extLst>
              <a:ext uri="{FF2B5EF4-FFF2-40B4-BE49-F238E27FC236}">
                <a16:creationId xmlns:a16="http://schemas.microsoft.com/office/drawing/2014/main" id="{58F596C6-B63B-31D0-700F-D06A9C08D115}"/>
              </a:ext>
            </a:extLst>
          </p:cNvPr>
          <p:cNvSpPr txBox="1"/>
          <p:nvPr/>
        </p:nvSpPr>
        <p:spPr>
          <a:xfrm>
            <a:off x="1779373" y="1359243"/>
            <a:ext cx="9008076" cy="646331"/>
          </a:xfrm>
          <a:prstGeom prst="rect">
            <a:avLst/>
          </a:prstGeom>
          <a:noFill/>
        </p:spPr>
        <p:txBody>
          <a:bodyPr wrap="square" rtlCol="0">
            <a:spAutoFit/>
          </a:bodyPr>
          <a:lstStyle/>
          <a:p>
            <a:pPr algn="ctr"/>
            <a:r>
              <a:rPr lang="en-US" dirty="0">
                <a:solidFill>
                  <a:srgbClr val="68A1B0"/>
                </a:solidFill>
              </a:rPr>
              <a:t>Find the phase model that gives the most significant average pulse profile over the search interval.</a:t>
            </a:r>
          </a:p>
        </p:txBody>
      </p:sp>
    </p:spTree>
    <p:extLst>
      <p:ext uri="{BB962C8B-B14F-4D97-AF65-F5344CB8AC3E}">
        <p14:creationId xmlns:p14="http://schemas.microsoft.com/office/powerpoint/2010/main" val="17104132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4830590-4577-68AD-D93C-5AB08B45FF48}"/>
              </a:ext>
            </a:extLst>
          </p:cNvPr>
          <p:cNvPicPr>
            <a:picLocks noChangeAspect="1"/>
          </p:cNvPicPr>
          <p:nvPr/>
        </p:nvPicPr>
        <p:blipFill rotWithShape="1">
          <a:blip r:embed="rId3"/>
          <a:srcRect t="12407"/>
          <a:stretch/>
        </p:blipFill>
        <p:spPr>
          <a:xfrm>
            <a:off x="7947797" y="1124464"/>
            <a:ext cx="3784600" cy="2213727"/>
          </a:xfrm>
          <a:prstGeom prst="rect">
            <a:avLst/>
          </a:prstGeom>
        </p:spPr>
      </p:pic>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B6F35-CB44-C34B-B1A5-4332FB0817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DA7C079B-7140-17BC-66F9-6C7A576161D8}"/>
              </a:ext>
            </a:extLst>
          </p:cNvPr>
          <p:cNvSpPr txBox="1"/>
          <p:nvPr/>
        </p:nvSpPr>
        <p:spPr>
          <a:xfrm>
            <a:off x="54429" y="319958"/>
            <a:ext cx="1194162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000" b="1" dirty="0">
                <a:solidFill>
                  <a:srgbClr val="52656C"/>
                </a:solidFill>
                <a:latin typeface="Plantagenet Cherokee" panose="02020000000000000000" pitchFamily="18" charset="-79"/>
                <a:cs typeface="Plantagenet Cherokee" panose="02020000000000000000" pitchFamily="18" charset="-79"/>
              </a:rPr>
              <a:t>What are we doing with the data?</a:t>
            </a:r>
            <a:endPar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endParaRPr>
          </a:p>
        </p:txBody>
      </p:sp>
      <p:pic>
        <p:nvPicPr>
          <p:cNvPr id="2" name="Picture 1">
            <a:extLst>
              <a:ext uri="{FF2B5EF4-FFF2-40B4-BE49-F238E27FC236}">
                <a16:creationId xmlns:a16="http://schemas.microsoft.com/office/drawing/2014/main" id="{3ACCC3B7-B258-77D2-7AE4-93C4CE12D671}"/>
              </a:ext>
            </a:extLst>
          </p:cNvPr>
          <p:cNvPicPr>
            <a:picLocks noChangeAspect="1"/>
          </p:cNvPicPr>
          <p:nvPr/>
        </p:nvPicPr>
        <p:blipFill>
          <a:blip r:embed="rId4"/>
          <a:stretch>
            <a:fillRect/>
          </a:stretch>
        </p:blipFill>
        <p:spPr>
          <a:xfrm>
            <a:off x="1078959" y="1619320"/>
            <a:ext cx="2933771" cy="2527557"/>
          </a:xfrm>
          <a:prstGeom prst="rect">
            <a:avLst/>
          </a:prstGeom>
        </p:spPr>
      </p:pic>
      <p:pic>
        <p:nvPicPr>
          <p:cNvPr id="3" name="Picture 2">
            <a:extLst>
              <a:ext uri="{FF2B5EF4-FFF2-40B4-BE49-F238E27FC236}">
                <a16:creationId xmlns:a16="http://schemas.microsoft.com/office/drawing/2014/main" id="{D9F61A1B-184D-79EF-775B-DE4731117A24}"/>
              </a:ext>
            </a:extLst>
          </p:cNvPr>
          <p:cNvPicPr>
            <a:picLocks noChangeAspect="1"/>
          </p:cNvPicPr>
          <p:nvPr/>
        </p:nvPicPr>
        <p:blipFill>
          <a:blip r:embed="rId5"/>
          <a:stretch>
            <a:fillRect/>
          </a:stretch>
        </p:blipFill>
        <p:spPr>
          <a:xfrm>
            <a:off x="4244204" y="2438985"/>
            <a:ext cx="3065531" cy="1354537"/>
          </a:xfrm>
          <a:prstGeom prst="rect">
            <a:avLst/>
          </a:prstGeom>
        </p:spPr>
      </p:pic>
      <p:sp>
        <p:nvSpPr>
          <p:cNvPr id="5" name="TextBox 4">
            <a:extLst>
              <a:ext uri="{FF2B5EF4-FFF2-40B4-BE49-F238E27FC236}">
                <a16:creationId xmlns:a16="http://schemas.microsoft.com/office/drawing/2014/main" id="{FFB2B36D-997B-4B66-FB7F-7CC075701A7A}"/>
              </a:ext>
            </a:extLst>
          </p:cNvPr>
          <p:cNvSpPr txBox="1"/>
          <p:nvPr/>
        </p:nvSpPr>
        <p:spPr>
          <a:xfrm>
            <a:off x="4244204" y="4285407"/>
            <a:ext cx="3262184" cy="369332"/>
          </a:xfrm>
          <a:prstGeom prst="rect">
            <a:avLst/>
          </a:prstGeom>
          <a:noFill/>
        </p:spPr>
        <p:txBody>
          <a:bodyPr wrap="square" rtlCol="0">
            <a:spAutoFit/>
          </a:bodyPr>
          <a:lstStyle/>
          <a:p>
            <a:r>
              <a:rPr lang="en-US" dirty="0">
                <a:solidFill>
                  <a:srgbClr val="68A1B0"/>
                </a:solidFill>
              </a:rPr>
              <a:t>Disk Magnetosphere interactions</a:t>
            </a:r>
          </a:p>
        </p:txBody>
      </p:sp>
      <p:sp>
        <p:nvSpPr>
          <p:cNvPr id="6" name="TextBox 5">
            <a:extLst>
              <a:ext uri="{FF2B5EF4-FFF2-40B4-BE49-F238E27FC236}">
                <a16:creationId xmlns:a16="http://schemas.microsoft.com/office/drawing/2014/main" id="{2D8C54EF-558B-D059-EB6F-BEB7B1A7ED6E}"/>
              </a:ext>
            </a:extLst>
          </p:cNvPr>
          <p:cNvSpPr txBox="1"/>
          <p:nvPr/>
        </p:nvSpPr>
        <p:spPr>
          <a:xfrm>
            <a:off x="1067578" y="4285407"/>
            <a:ext cx="2933771" cy="369332"/>
          </a:xfrm>
          <a:prstGeom prst="rect">
            <a:avLst/>
          </a:prstGeom>
          <a:noFill/>
        </p:spPr>
        <p:txBody>
          <a:bodyPr wrap="square" rtlCol="0">
            <a:spAutoFit/>
          </a:bodyPr>
          <a:lstStyle/>
          <a:p>
            <a:r>
              <a:rPr lang="en-US" dirty="0">
                <a:solidFill>
                  <a:srgbClr val="68A1B0"/>
                </a:solidFill>
              </a:rPr>
              <a:t>Accretion Column Geometry</a:t>
            </a:r>
          </a:p>
        </p:txBody>
      </p:sp>
      <p:sp>
        <p:nvSpPr>
          <p:cNvPr id="11" name="TextBox 10">
            <a:extLst>
              <a:ext uri="{FF2B5EF4-FFF2-40B4-BE49-F238E27FC236}">
                <a16:creationId xmlns:a16="http://schemas.microsoft.com/office/drawing/2014/main" id="{6C408EE8-41DD-4A2C-4C65-610CF3B86875}"/>
              </a:ext>
            </a:extLst>
          </p:cNvPr>
          <p:cNvSpPr txBox="1"/>
          <p:nvPr/>
        </p:nvSpPr>
        <p:spPr>
          <a:xfrm>
            <a:off x="8715633" y="3556358"/>
            <a:ext cx="2743199" cy="1754326"/>
          </a:xfrm>
          <a:prstGeom prst="rect">
            <a:avLst/>
          </a:prstGeom>
          <a:noFill/>
        </p:spPr>
        <p:txBody>
          <a:bodyPr wrap="square" rtlCol="0">
            <a:spAutoFit/>
          </a:bodyPr>
          <a:lstStyle/>
          <a:p>
            <a:r>
              <a:rPr lang="en-US" u="sng" dirty="0">
                <a:solidFill>
                  <a:srgbClr val="68A1B0"/>
                </a:solidFill>
              </a:rPr>
              <a:t>Fundamental Parameters</a:t>
            </a:r>
          </a:p>
          <a:p>
            <a:pPr marL="342900" indent="-342900">
              <a:buFont typeface="+mj-lt"/>
              <a:buAutoNum type="alphaLcPeriod"/>
            </a:pPr>
            <a:r>
              <a:rPr lang="en-US" dirty="0">
                <a:solidFill>
                  <a:srgbClr val="68A1B0"/>
                </a:solidFill>
              </a:rPr>
              <a:t>Magnetic field</a:t>
            </a:r>
          </a:p>
          <a:p>
            <a:pPr marL="342900" indent="-342900">
              <a:buFont typeface="+mj-lt"/>
              <a:buAutoNum type="alphaLcPeriod"/>
            </a:pPr>
            <a:r>
              <a:rPr lang="en-US" dirty="0">
                <a:solidFill>
                  <a:srgbClr val="68A1B0"/>
                </a:solidFill>
              </a:rPr>
              <a:t>Distance</a:t>
            </a:r>
          </a:p>
          <a:p>
            <a:pPr marL="342900" indent="-342900">
              <a:buFont typeface="+mj-lt"/>
              <a:buAutoNum type="alphaLcPeriod"/>
            </a:pPr>
            <a:r>
              <a:rPr lang="en-US" dirty="0">
                <a:solidFill>
                  <a:srgbClr val="68A1B0"/>
                </a:solidFill>
              </a:rPr>
              <a:t>Mass fraction</a:t>
            </a:r>
          </a:p>
          <a:p>
            <a:pPr marL="342900" indent="-342900">
              <a:buFont typeface="+mj-lt"/>
              <a:buAutoNum type="alphaLcPeriod"/>
            </a:pPr>
            <a:r>
              <a:rPr lang="en-US" dirty="0">
                <a:solidFill>
                  <a:srgbClr val="68A1B0"/>
                </a:solidFill>
              </a:rPr>
              <a:t>Orbital elements</a:t>
            </a:r>
          </a:p>
          <a:p>
            <a:pPr marL="342900" indent="-342900">
              <a:buFont typeface="+mj-lt"/>
              <a:buAutoNum type="alphaLcPeriod"/>
            </a:pPr>
            <a:r>
              <a:rPr lang="en-US" dirty="0">
                <a:solidFill>
                  <a:srgbClr val="68A1B0"/>
                </a:solidFill>
              </a:rPr>
              <a:t>Orbital Decay</a:t>
            </a:r>
          </a:p>
        </p:txBody>
      </p:sp>
      <p:sp>
        <p:nvSpPr>
          <p:cNvPr id="13" name="TextBox 12">
            <a:extLst>
              <a:ext uri="{FF2B5EF4-FFF2-40B4-BE49-F238E27FC236}">
                <a16:creationId xmlns:a16="http://schemas.microsoft.com/office/drawing/2014/main" id="{EE6957D4-EA76-63A4-7B4E-BD823ACE7334}"/>
              </a:ext>
            </a:extLst>
          </p:cNvPr>
          <p:cNvSpPr txBox="1"/>
          <p:nvPr/>
        </p:nvSpPr>
        <p:spPr>
          <a:xfrm>
            <a:off x="2545815" y="4060877"/>
            <a:ext cx="1678898" cy="28725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68A1B0"/>
                </a:solidFill>
                <a:effectLst/>
                <a:uFillTx/>
                <a:latin typeface="+mn-lt"/>
                <a:ea typeface="+mn-ea"/>
                <a:cs typeface="+mn-cs"/>
                <a:sym typeface="Helvetica Light"/>
              </a:rPr>
              <a:t>I. Caballero, J. Wilms</a:t>
            </a:r>
          </a:p>
        </p:txBody>
      </p:sp>
      <p:sp>
        <p:nvSpPr>
          <p:cNvPr id="14" name="TextBox 13">
            <a:extLst>
              <a:ext uri="{FF2B5EF4-FFF2-40B4-BE49-F238E27FC236}">
                <a16:creationId xmlns:a16="http://schemas.microsoft.com/office/drawing/2014/main" id="{081A26DE-AF6F-8AAA-5759-84A2CACD328B}"/>
              </a:ext>
            </a:extLst>
          </p:cNvPr>
          <p:cNvSpPr txBox="1"/>
          <p:nvPr/>
        </p:nvSpPr>
        <p:spPr>
          <a:xfrm>
            <a:off x="6096000" y="3859619"/>
            <a:ext cx="1678898" cy="28725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68A1B0"/>
                </a:solidFill>
                <a:effectLst/>
                <a:uFillTx/>
                <a:latin typeface="+mn-lt"/>
                <a:ea typeface="+mn-ea"/>
                <a:cs typeface="+mn-cs"/>
                <a:sym typeface="Helvetica Light"/>
              </a:rPr>
              <a:t>Ghosh and Lamb</a:t>
            </a:r>
          </a:p>
        </p:txBody>
      </p:sp>
      <p:sp>
        <p:nvSpPr>
          <p:cNvPr id="15" name="TextBox 14">
            <a:extLst>
              <a:ext uri="{FF2B5EF4-FFF2-40B4-BE49-F238E27FC236}">
                <a16:creationId xmlns:a16="http://schemas.microsoft.com/office/drawing/2014/main" id="{C4FEAE38-5341-2F29-B8C1-9E0E7651B63C}"/>
              </a:ext>
            </a:extLst>
          </p:cNvPr>
          <p:cNvSpPr txBox="1"/>
          <p:nvPr/>
        </p:nvSpPr>
        <p:spPr>
          <a:xfrm>
            <a:off x="10284973" y="2859825"/>
            <a:ext cx="1678898" cy="28725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68A1B0"/>
                </a:solidFill>
                <a:effectLst/>
                <a:uFillTx/>
                <a:latin typeface="+mn-lt"/>
                <a:ea typeface="+mn-ea"/>
                <a:cs typeface="+mn-cs"/>
                <a:sym typeface="Helvetica Light"/>
              </a:rPr>
              <a:t>Wile E. Coyote</a:t>
            </a:r>
          </a:p>
        </p:txBody>
      </p:sp>
      <p:sp>
        <p:nvSpPr>
          <p:cNvPr id="17" name="TextBox 16">
            <a:extLst>
              <a:ext uri="{FF2B5EF4-FFF2-40B4-BE49-F238E27FC236}">
                <a16:creationId xmlns:a16="http://schemas.microsoft.com/office/drawing/2014/main" id="{2E48A513-9FB4-AAEC-661C-0D321076F1E7}"/>
              </a:ext>
            </a:extLst>
          </p:cNvPr>
          <p:cNvSpPr txBox="1"/>
          <p:nvPr/>
        </p:nvSpPr>
        <p:spPr>
          <a:xfrm>
            <a:off x="2271584" y="5471926"/>
            <a:ext cx="6178378"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dirty="0">
                <a:solidFill>
                  <a:srgbClr val="52656C"/>
                </a:solidFill>
                <a:latin typeface="Plantagenet Cherokee" panose="02020000000000000000" pitchFamily="18" charset="-79"/>
                <a:cs typeface="Plantagenet Cherokee" panose="02020000000000000000" pitchFamily="18" charset="-79"/>
              </a:rPr>
              <a:t>What will you do with or data?</a:t>
            </a:r>
            <a:endParaRPr kumimoji="0" lang="en-US" sz="28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endParaRPr>
          </a:p>
        </p:txBody>
      </p:sp>
    </p:spTree>
    <p:extLst>
      <p:ext uri="{BB962C8B-B14F-4D97-AF65-F5344CB8AC3E}">
        <p14:creationId xmlns:p14="http://schemas.microsoft.com/office/powerpoint/2010/main" val="26715883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B6F35-CB44-C34B-B1A5-4332FB0817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DA7C079B-7140-17BC-66F9-6C7A576161D8}"/>
              </a:ext>
            </a:extLst>
          </p:cNvPr>
          <p:cNvSpPr txBox="1"/>
          <p:nvPr/>
        </p:nvSpPr>
        <p:spPr>
          <a:xfrm>
            <a:off x="54429" y="319958"/>
            <a:ext cx="1194162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Coming Soon – Orbital modeling simplified	</a:t>
            </a:r>
          </a:p>
        </p:txBody>
      </p:sp>
      <p:sp>
        <p:nvSpPr>
          <p:cNvPr id="3" name="TextBox 2">
            <a:extLst>
              <a:ext uri="{FF2B5EF4-FFF2-40B4-BE49-F238E27FC236}">
                <a16:creationId xmlns:a16="http://schemas.microsoft.com/office/drawing/2014/main" id="{05DCDC9E-66D8-FE98-133E-0CFF13957859}"/>
              </a:ext>
            </a:extLst>
          </p:cNvPr>
          <p:cNvSpPr txBox="1"/>
          <p:nvPr/>
        </p:nvSpPr>
        <p:spPr>
          <a:xfrm>
            <a:off x="6025243" y="5600648"/>
            <a:ext cx="5560542" cy="646331"/>
          </a:xfrm>
          <a:prstGeom prst="rect">
            <a:avLst/>
          </a:prstGeom>
          <a:noFill/>
        </p:spPr>
        <p:txBody>
          <a:bodyPr wrap="square">
            <a:spAutoFit/>
          </a:bodyPr>
          <a:lstStyle/>
          <a:p>
            <a:pPr algn="ctr"/>
            <a:r>
              <a:rPr lang="en-US" dirty="0">
                <a:effectLst/>
              </a:rPr>
              <a:t>A. S. </a:t>
            </a:r>
            <a:r>
              <a:rPr lang="en-US" dirty="0" err="1">
                <a:effectLst/>
              </a:rPr>
              <a:t>Karaferias</a:t>
            </a:r>
            <a:r>
              <a:rPr lang="en-US" dirty="0">
                <a:effectLst/>
              </a:rPr>
              <a:t>, G. </a:t>
            </a:r>
            <a:r>
              <a:rPr lang="en-US" dirty="0" err="1">
                <a:effectLst/>
              </a:rPr>
              <a:t>Vasilopoulos</a:t>
            </a:r>
            <a:r>
              <a:rPr lang="en-US" dirty="0">
                <a:effectLst/>
              </a:rPr>
              <a:t>,</a:t>
            </a:r>
            <a:r>
              <a:rPr lang="en-US" dirty="0">
                <a:solidFill>
                  <a:srgbClr val="0000FF"/>
                </a:solidFill>
                <a:effectLst/>
              </a:rPr>
              <a:t> </a:t>
            </a:r>
            <a:r>
              <a:rPr lang="en-US" dirty="0">
                <a:effectLst/>
              </a:rPr>
              <a:t>M. </a:t>
            </a:r>
            <a:r>
              <a:rPr lang="en-US" dirty="0" err="1">
                <a:effectLst/>
              </a:rPr>
              <a:t>Petropoulou</a:t>
            </a:r>
            <a:r>
              <a:rPr lang="en-US" dirty="0">
                <a:effectLst/>
              </a:rPr>
              <a:t>, P. A. </a:t>
            </a:r>
            <a:r>
              <a:rPr lang="en-US" dirty="0" err="1">
                <a:effectLst/>
              </a:rPr>
              <a:t>Jenke</a:t>
            </a:r>
            <a:r>
              <a:rPr lang="en-US" dirty="0">
                <a:effectLst/>
              </a:rPr>
              <a:t>,</a:t>
            </a:r>
            <a:r>
              <a:rPr lang="en-US" dirty="0"/>
              <a:t> </a:t>
            </a:r>
            <a:r>
              <a:rPr lang="en-US" dirty="0">
                <a:effectLst/>
              </a:rPr>
              <a:t>C. A. Wilson-Hodge, C. </a:t>
            </a:r>
            <a:r>
              <a:rPr lang="en-US" dirty="0" err="1">
                <a:effectLst/>
              </a:rPr>
              <a:t>Malacaria</a:t>
            </a:r>
            <a:endParaRPr lang="en-US" dirty="0">
              <a:effectLst/>
            </a:endParaRPr>
          </a:p>
        </p:txBody>
      </p:sp>
      <p:sp>
        <p:nvSpPr>
          <p:cNvPr id="6" name="TextBox 5">
            <a:extLst>
              <a:ext uri="{FF2B5EF4-FFF2-40B4-BE49-F238E27FC236}">
                <a16:creationId xmlns:a16="http://schemas.microsoft.com/office/drawing/2014/main" id="{EA19F995-97B9-4AC3-2E07-4A032B33B2E8}"/>
              </a:ext>
            </a:extLst>
          </p:cNvPr>
          <p:cNvSpPr txBox="1"/>
          <p:nvPr/>
        </p:nvSpPr>
        <p:spPr>
          <a:xfrm>
            <a:off x="4277495" y="2967335"/>
            <a:ext cx="7871254" cy="923330"/>
          </a:xfrm>
          <a:prstGeom prst="rect">
            <a:avLst/>
          </a:prstGeom>
          <a:noFill/>
        </p:spPr>
        <p:txBody>
          <a:bodyPr wrap="square">
            <a:spAutoFit/>
          </a:bodyPr>
          <a:lstStyle/>
          <a:p>
            <a:r>
              <a:rPr lang="en-US" dirty="0"/>
              <a:t>E</a:t>
            </a:r>
            <a:r>
              <a:rPr lang="en-US" dirty="0">
                <a:effectLst/>
              </a:rPr>
              <a:t>stimate posterior distributions for standard accretion torque model parameters and binary orbital parameters for X-ray binaries using a nested sampling algorithm for Bayesian Parameter Estimation.</a:t>
            </a:r>
          </a:p>
        </p:txBody>
      </p:sp>
      <p:sp>
        <p:nvSpPr>
          <p:cNvPr id="11" name="TextBox 10">
            <a:extLst>
              <a:ext uri="{FF2B5EF4-FFF2-40B4-BE49-F238E27FC236}">
                <a16:creationId xmlns:a16="http://schemas.microsoft.com/office/drawing/2014/main" id="{103AAD68-D258-03D6-5E95-75A6A452CCBD}"/>
              </a:ext>
            </a:extLst>
          </p:cNvPr>
          <p:cNvSpPr txBox="1"/>
          <p:nvPr/>
        </p:nvSpPr>
        <p:spPr>
          <a:xfrm>
            <a:off x="6025243" y="4519072"/>
            <a:ext cx="5326907" cy="947437"/>
          </a:xfrm>
          <a:prstGeom prst="rect">
            <a:avLst/>
          </a:prstGeom>
          <a:noFill/>
        </p:spPr>
        <p:txBody>
          <a:bodyPr wrap="square">
            <a:spAutoFit/>
          </a:bodyPr>
          <a:lstStyle/>
          <a:p>
            <a:pPr algn="ctr"/>
            <a:r>
              <a:rPr lang="en-US" dirty="0">
                <a:effectLst/>
              </a:rPr>
              <a:t>A Bayesian approach for torque modelling of </a:t>
            </a:r>
            <a:r>
              <a:rPr lang="en-US" dirty="0" err="1">
                <a:effectLst/>
              </a:rPr>
              <a:t>BeXRB</a:t>
            </a:r>
            <a:r>
              <a:rPr lang="en-US" dirty="0">
                <a:effectLst/>
              </a:rPr>
              <a:t> pulsars with application to super-Eddington accretors (Submitted for Publication in MNRAS).</a:t>
            </a:r>
          </a:p>
        </p:txBody>
      </p:sp>
      <p:sp>
        <p:nvSpPr>
          <p:cNvPr id="12" name="TextBox 11">
            <a:extLst>
              <a:ext uri="{FF2B5EF4-FFF2-40B4-BE49-F238E27FC236}">
                <a16:creationId xmlns:a16="http://schemas.microsoft.com/office/drawing/2014/main" id="{14D94A1F-3A00-E828-2D52-B96B23290755}"/>
              </a:ext>
            </a:extLst>
          </p:cNvPr>
          <p:cNvSpPr txBox="1"/>
          <p:nvPr/>
        </p:nvSpPr>
        <p:spPr>
          <a:xfrm>
            <a:off x="4369948" y="2162758"/>
            <a:ext cx="2998573" cy="646331"/>
          </a:xfrm>
          <a:prstGeom prst="rect">
            <a:avLst/>
          </a:prstGeom>
          <a:noFill/>
        </p:spPr>
        <p:txBody>
          <a:bodyPr wrap="square" rtlCol="0">
            <a:spAutoFit/>
          </a:bodyPr>
          <a:lstStyle/>
          <a:p>
            <a:pPr marL="285750" indent="-285750">
              <a:buFont typeface="Wingdings" pitchFamily="2" charset="2"/>
              <a:buChar char="Ø"/>
            </a:pPr>
            <a:r>
              <a:rPr lang="en-US" dirty="0"/>
              <a:t>Ghosh and Lamb 1979</a:t>
            </a:r>
          </a:p>
          <a:p>
            <a:pPr marL="285750" indent="-285750">
              <a:buFont typeface="Wingdings" pitchFamily="2" charset="2"/>
              <a:buChar char="Ø"/>
            </a:pPr>
            <a:r>
              <a:rPr lang="en-US" dirty="0"/>
              <a:t>Wang 1995</a:t>
            </a:r>
          </a:p>
        </p:txBody>
      </p:sp>
      <p:sp>
        <p:nvSpPr>
          <p:cNvPr id="13" name="TextBox 12">
            <a:extLst>
              <a:ext uri="{FF2B5EF4-FFF2-40B4-BE49-F238E27FC236}">
                <a16:creationId xmlns:a16="http://schemas.microsoft.com/office/drawing/2014/main" id="{DAE3E88E-8212-06FF-1108-D802F1C42676}"/>
              </a:ext>
            </a:extLst>
          </p:cNvPr>
          <p:cNvSpPr txBox="1"/>
          <p:nvPr/>
        </p:nvSpPr>
        <p:spPr>
          <a:xfrm>
            <a:off x="4275437" y="1310665"/>
            <a:ext cx="7352270" cy="646331"/>
          </a:xfrm>
          <a:prstGeom prst="rect">
            <a:avLst/>
          </a:prstGeom>
          <a:noFill/>
        </p:spPr>
        <p:txBody>
          <a:bodyPr wrap="square" rtlCol="0">
            <a:spAutoFit/>
          </a:bodyPr>
          <a:lstStyle/>
          <a:p>
            <a:r>
              <a:rPr lang="en-US" dirty="0"/>
              <a:t>Use GAPP products and a proxy for luminosity (Swift/BAT data perhaps)</a:t>
            </a:r>
          </a:p>
          <a:p>
            <a:r>
              <a:rPr lang="en-US" dirty="0"/>
              <a:t>Choose your Torque Model</a:t>
            </a:r>
          </a:p>
        </p:txBody>
      </p:sp>
      <p:pic>
        <p:nvPicPr>
          <p:cNvPr id="14" name="Picture 13">
            <a:extLst>
              <a:ext uri="{FF2B5EF4-FFF2-40B4-BE49-F238E27FC236}">
                <a16:creationId xmlns:a16="http://schemas.microsoft.com/office/drawing/2014/main" id="{85E61CCE-681B-DF0C-4101-862AF9AA93D8}"/>
              </a:ext>
            </a:extLst>
          </p:cNvPr>
          <p:cNvPicPr>
            <a:picLocks noChangeAspect="1"/>
          </p:cNvPicPr>
          <p:nvPr/>
        </p:nvPicPr>
        <p:blipFill>
          <a:blip r:embed="rId3"/>
          <a:stretch>
            <a:fillRect/>
          </a:stretch>
        </p:blipFill>
        <p:spPr>
          <a:xfrm>
            <a:off x="548268" y="1105998"/>
            <a:ext cx="5547731" cy="5652076"/>
          </a:xfrm>
          <a:prstGeom prst="rect">
            <a:avLst/>
          </a:prstGeom>
        </p:spPr>
      </p:pic>
    </p:spTree>
    <p:extLst>
      <p:ext uri="{BB962C8B-B14F-4D97-AF65-F5344CB8AC3E}">
        <p14:creationId xmlns:p14="http://schemas.microsoft.com/office/powerpoint/2010/main" val="34629654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B6F35-CB44-C34B-B1A5-4332FB0817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DA7C079B-7140-17BC-66F9-6C7A576161D8}"/>
              </a:ext>
            </a:extLst>
          </p:cNvPr>
          <p:cNvSpPr txBox="1"/>
          <p:nvPr/>
        </p:nvSpPr>
        <p:spPr>
          <a:xfrm>
            <a:off x="54429" y="319958"/>
            <a:ext cx="1194162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How we can help further	</a:t>
            </a:r>
            <a:endPar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endParaRPr>
          </a:p>
        </p:txBody>
      </p:sp>
      <p:sp>
        <p:nvSpPr>
          <p:cNvPr id="2" name="TextBox 1">
            <a:extLst>
              <a:ext uri="{FF2B5EF4-FFF2-40B4-BE49-F238E27FC236}">
                <a16:creationId xmlns:a16="http://schemas.microsoft.com/office/drawing/2014/main" id="{47F96106-BF70-0263-CF59-F89A35229C25}"/>
              </a:ext>
            </a:extLst>
          </p:cNvPr>
          <p:cNvSpPr txBox="1"/>
          <p:nvPr/>
        </p:nvSpPr>
        <p:spPr>
          <a:xfrm>
            <a:off x="2533134" y="1767015"/>
            <a:ext cx="9230498" cy="3600986"/>
          </a:xfrm>
          <a:prstGeom prst="rect">
            <a:avLst/>
          </a:prstGeom>
          <a:noFill/>
        </p:spPr>
        <p:txBody>
          <a:bodyPr wrap="square" rtlCol="0">
            <a:spAutoFit/>
          </a:bodyPr>
          <a:lstStyle/>
          <a:p>
            <a:pPr marL="285750" indent="-285750">
              <a:buFont typeface="Wingdings" pitchFamily="2" charset="2"/>
              <a:buChar char="Ø"/>
            </a:pPr>
            <a:r>
              <a:rPr lang="en-US" sz="2400" dirty="0">
                <a:solidFill>
                  <a:srgbClr val="68A1B0"/>
                </a:solidFill>
              </a:rPr>
              <a:t>Custom requests</a:t>
            </a:r>
          </a:p>
          <a:p>
            <a:pPr marL="742950" lvl="1" indent="-285750">
              <a:buFont typeface="Wingdings" pitchFamily="2" charset="2"/>
              <a:buChar char="Ø"/>
            </a:pPr>
            <a:r>
              <a:rPr lang="en-US" sz="2400" dirty="0">
                <a:solidFill>
                  <a:srgbClr val="68A1B0"/>
                </a:solidFill>
              </a:rPr>
              <a:t>New source search</a:t>
            </a:r>
          </a:p>
          <a:p>
            <a:pPr marL="742950" lvl="1" indent="-285750">
              <a:buFont typeface="Wingdings" pitchFamily="2" charset="2"/>
              <a:buChar char="Ø"/>
            </a:pPr>
            <a:r>
              <a:rPr lang="en-US" sz="2400" dirty="0">
                <a:solidFill>
                  <a:srgbClr val="68A1B0"/>
                </a:solidFill>
              </a:rPr>
              <a:t>Different integration period</a:t>
            </a:r>
          </a:p>
          <a:p>
            <a:pPr marL="742950" lvl="1" indent="-285750">
              <a:buFont typeface="Wingdings" pitchFamily="2" charset="2"/>
              <a:buChar char="Ø"/>
            </a:pPr>
            <a:r>
              <a:rPr lang="en-US" sz="2400" dirty="0">
                <a:solidFill>
                  <a:srgbClr val="68A1B0"/>
                </a:solidFill>
              </a:rPr>
              <a:t>different energy range</a:t>
            </a:r>
          </a:p>
          <a:p>
            <a:pPr marL="742950" lvl="1" indent="-285750">
              <a:buFont typeface="Wingdings" pitchFamily="2" charset="2"/>
              <a:buChar char="Ø"/>
            </a:pPr>
            <a:r>
              <a:rPr lang="en-US" sz="2400" dirty="0">
                <a:solidFill>
                  <a:srgbClr val="68A1B0"/>
                </a:solidFill>
              </a:rPr>
              <a:t>More harmonic content for more detailed pulse profiles</a:t>
            </a:r>
          </a:p>
          <a:p>
            <a:pPr marL="285750" indent="-285750">
              <a:buFont typeface="Wingdings" pitchFamily="2" charset="2"/>
              <a:buChar char="Ø"/>
            </a:pPr>
            <a:r>
              <a:rPr lang="en-US" sz="2400" dirty="0">
                <a:solidFill>
                  <a:srgbClr val="68A1B0"/>
                </a:solidFill>
              </a:rPr>
              <a:t>We have python scripts to create pulse frequency, flux and profiles</a:t>
            </a:r>
          </a:p>
          <a:p>
            <a:pPr marL="285750" indent="-285750">
              <a:buFont typeface="Wingdings" pitchFamily="2" charset="2"/>
              <a:buChar char="Ø"/>
            </a:pPr>
            <a:r>
              <a:rPr lang="en-US" sz="2400" dirty="0">
                <a:solidFill>
                  <a:srgbClr val="68A1B0"/>
                </a:solidFill>
              </a:rPr>
              <a:t>We can provide orbital and pulse phases for many of our detected sources</a:t>
            </a:r>
          </a:p>
          <a:p>
            <a:pPr lvl="1"/>
            <a:endParaRPr lang="en-US" dirty="0">
              <a:solidFill>
                <a:srgbClr val="68A1B0"/>
              </a:solidFill>
            </a:endParaRPr>
          </a:p>
          <a:p>
            <a:pPr marL="742950" lvl="1" indent="-285750">
              <a:buFont typeface="Wingdings" pitchFamily="2" charset="2"/>
              <a:buChar char="Ø"/>
            </a:pPr>
            <a:endParaRPr lang="en-US" dirty="0">
              <a:solidFill>
                <a:srgbClr val="68A1B0"/>
              </a:solidFill>
            </a:endParaRPr>
          </a:p>
        </p:txBody>
      </p:sp>
      <p:sp>
        <p:nvSpPr>
          <p:cNvPr id="3" name="TextBox 2">
            <a:extLst>
              <a:ext uri="{FF2B5EF4-FFF2-40B4-BE49-F238E27FC236}">
                <a16:creationId xmlns:a16="http://schemas.microsoft.com/office/drawing/2014/main" id="{618B3105-2086-B7E2-0F0D-D5A976D0E1A0}"/>
              </a:ext>
            </a:extLst>
          </p:cNvPr>
          <p:cNvSpPr txBox="1"/>
          <p:nvPr/>
        </p:nvSpPr>
        <p:spPr>
          <a:xfrm>
            <a:off x="4648200" y="4844781"/>
            <a:ext cx="2895600" cy="523220"/>
          </a:xfrm>
          <a:prstGeom prst="rect">
            <a:avLst/>
          </a:prstGeom>
          <a:noFill/>
        </p:spPr>
        <p:txBody>
          <a:bodyPr wrap="square" rtlCol="0">
            <a:spAutoFit/>
          </a:bodyPr>
          <a:lstStyle/>
          <a:p>
            <a:r>
              <a:rPr lang="en-US" sz="2800" dirty="0" err="1">
                <a:solidFill>
                  <a:srgbClr val="68A1B0"/>
                </a:solidFill>
              </a:rPr>
              <a:t>Jenkep@uah.edu</a:t>
            </a:r>
            <a:endParaRPr lang="en-US" sz="2800" dirty="0">
              <a:solidFill>
                <a:srgbClr val="68A1B0"/>
              </a:solidFill>
            </a:endParaRPr>
          </a:p>
        </p:txBody>
      </p:sp>
      <p:sp>
        <p:nvSpPr>
          <p:cNvPr id="6" name="TextBox 5">
            <a:extLst>
              <a:ext uri="{FF2B5EF4-FFF2-40B4-BE49-F238E27FC236}">
                <a16:creationId xmlns:a16="http://schemas.microsoft.com/office/drawing/2014/main" id="{0A56A9EA-A2D2-8B50-E176-0E9B52B0F167}"/>
              </a:ext>
            </a:extLst>
          </p:cNvPr>
          <p:cNvSpPr txBox="1"/>
          <p:nvPr/>
        </p:nvSpPr>
        <p:spPr>
          <a:xfrm>
            <a:off x="698158" y="5522396"/>
            <a:ext cx="12523572" cy="646331"/>
          </a:xfrm>
          <a:prstGeom prst="rect">
            <a:avLst/>
          </a:prstGeom>
          <a:noFill/>
        </p:spPr>
        <p:txBody>
          <a:bodyPr wrap="square">
            <a:spAutoFit/>
          </a:bodyPr>
          <a:lstStyle/>
          <a:p>
            <a:r>
              <a:rPr lang="en-US" sz="3600" dirty="0">
                <a:solidFill>
                  <a:srgbClr val="68A1B0"/>
                </a:solidFill>
              </a:rPr>
              <a:t>https://</a:t>
            </a:r>
            <a:r>
              <a:rPr lang="en-US" sz="3600" dirty="0" err="1">
                <a:solidFill>
                  <a:srgbClr val="68A1B0"/>
                </a:solidFill>
              </a:rPr>
              <a:t>gammaray.nsstc.nasa.gov</a:t>
            </a:r>
            <a:r>
              <a:rPr lang="en-US" sz="3600" dirty="0">
                <a:solidFill>
                  <a:srgbClr val="68A1B0"/>
                </a:solidFill>
              </a:rPr>
              <a:t>/</a:t>
            </a:r>
            <a:r>
              <a:rPr lang="en-US" sz="3600" dirty="0" err="1">
                <a:solidFill>
                  <a:srgbClr val="68A1B0"/>
                </a:solidFill>
              </a:rPr>
              <a:t>gbm</a:t>
            </a:r>
            <a:r>
              <a:rPr lang="en-US" sz="3600" dirty="0">
                <a:solidFill>
                  <a:srgbClr val="68A1B0"/>
                </a:solidFill>
              </a:rPr>
              <a:t>/science/</a:t>
            </a:r>
            <a:r>
              <a:rPr lang="en-US" sz="3600" dirty="0" err="1">
                <a:solidFill>
                  <a:srgbClr val="68A1B0"/>
                </a:solidFill>
              </a:rPr>
              <a:t>pulsars.html</a:t>
            </a:r>
            <a:endParaRPr lang="en-US" sz="3600" dirty="0">
              <a:solidFill>
                <a:srgbClr val="68A1B0"/>
              </a:solidFill>
            </a:endParaRPr>
          </a:p>
        </p:txBody>
      </p:sp>
    </p:spTree>
    <p:extLst>
      <p:ext uri="{BB962C8B-B14F-4D97-AF65-F5344CB8AC3E}">
        <p14:creationId xmlns:p14="http://schemas.microsoft.com/office/powerpoint/2010/main" val="10044618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35A2B50-C38D-E589-9FFE-843A57BB983B}"/>
              </a:ext>
            </a:extLst>
          </p:cNvPr>
          <p:cNvSpPr txBox="1"/>
          <p:nvPr/>
        </p:nvSpPr>
        <p:spPr>
          <a:xfrm>
            <a:off x="4395646" y="2528852"/>
            <a:ext cx="7612578"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Thank you for your attention!</a:t>
            </a:r>
          </a:p>
        </p:txBody>
      </p:sp>
      <p:sp>
        <p:nvSpPr>
          <p:cNvPr id="8" name="TextBox 7">
            <a:extLst>
              <a:ext uri="{FF2B5EF4-FFF2-40B4-BE49-F238E27FC236}">
                <a16:creationId xmlns:a16="http://schemas.microsoft.com/office/drawing/2014/main" id="{CBE9A537-723F-DD5E-AD85-8657B7E971C6}"/>
              </a:ext>
            </a:extLst>
          </p:cNvPr>
          <p:cNvSpPr txBox="1"/>
          <p:nvPr/>
        </p:nvSpPr>
        <p:spPr>
          <a:xfrm>
            <a:off x="6439599" y="3722704"/>
            <a:ext cx="556862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95000"/>
                  </a:prstClr>
                </a:solidFill>
                <a:effectLst/>
                <a:uLnTx/>
                <a:uFillTx/>
                <a:latin typeface="Plantagenet Cherokee" panose="02020000000000000000" pitchFamily="18" charset="-79"/>
                <a:cs typeface="Plantagenet Cherokee" panose="02020000000000000000" pitchFamily="18" charset="-79"/>
              </a:rPr>
              <a:t>Peter </a:t>
            </a:r>
            <a:r>
              <a:rPr kumimoji="0" lang="en-US" sz="2400" b="0" i="0" u="none" strike="noStrike" kern="1200" cap="none" spc="0" normalizeH="0" baseline="0" noProof="0" dirty="0" err="1">
                <a:ln>
                  <a:noFill/>
                </a:ln>
                <a:solidFill>
                  <a:prstClr val="white">
                    <a:lumMod val="95000"/>
                  </a:prstClr>
                </a:solidFill>
                <a:effectLst/>
                <a:uLnTx/>
                <a:uFillTx/>
                <a:latin typeface="Plantagenet Cherokee" panose="02020000000000000000" pitchFamily="18" charset="-79"/>
                <a:cs typeface="Plantagenet Cherokee" panose="02020000000000000000" pitchFamily="18" charset="-79"/>
              </a:rPr>
              <a:t>Jenke</a:t>
            </a:r>
            <a:r>
              <a:rPr kumimoji="0" lang="en-US" sz="2400" b="0" i="0" u="none" strike="noStrike" kern="1200" cap="none" spc="0" normalizeH="0" baseline="0" noProof="0" dirty="0">
                <a:ln>
                  <a:noFill/>
                </a:ln>
                <a:solidFill>
                  <a:prstClr val="white">
                    <a:lumMod val="95000"/>
                  </a:prstClr>
                </a:solidFill>
                <a:effectLst/>
                <a:uLnTx/>
                <a:uFillTx/>
                <a:latin typeface="Plantagenet Cherokee" panose="02020000000000000000" pitchFamily="18" charset="-79"/>
                <a:cs typeface="Plantagenet Cherokee" panose="02020000000000000000" pitchFamily="18" charset="-79"/>
              </a:rPr>
              <a:t>*</a:t>
            </a:r>
          </a:p>
        </p:txBody>
      </p:sp>
      <p:sp>
        <p:nvSpPr>
          <p:cNvPr id="2" name="TextBox 1">
            <a:extLst>
              <a:ext uri="{FF2B5EF4-FFF2-40B4-BE49-F238E27FC236}">
                <a16:creationId xmlns:a16="http://schemas.microsoft.com/office/drawing/2014/main" id="{0A6D1976-F211-6671-6E59-C0DAE0EA6CB9}"/>
              </a:ext>
            </a:extLst>
          </p:cNvPr>
          <p:cNvSpPr txBox="1"/>
          <p:nvPr/>
        </p:nvSpPr>
        <p:spPr>
          <a:xfrm>
            <a:off x="6439599" y="4637314"/>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Batang" panose="02030600000101010101" pitchFamily="18" charset="-127"/>
              <a:ea typeface="Batang" panose="02030600000101010101" pitchFamily="18" charset="-127"/>
              <a:cs typeface="+mn-cs"/>
            </a:endParaRPr>
          </a:p>
        </p:txBody>
      </p:sp>
      <p:sp>
        <p:nvSpPr>
          <p:cNvPr id="4" name="TextBox 3">
            <a:extLst>
              <a:ext uri="{FF2B5EF4-FFF2-40B4-BE49-F238E27FC236}">
                <a16:creationId xmlns:a16="http://schemas.microsoft.com/office/drawing/2014/main" id="{C5213705-43BA-B2A5-C047-ABE16E94E85D}"/>
              </a:ext>
            </a:extLst>
          </p:cNvPr>
          <p:cNvSpPr txBox="1"/>
          <p:nvPr/>
        </p:nvSpPr>
        <p:spPr>
          <a:xfrm>
            <a:off x="6319853" y="6396712"/>
            <a:ext cx="5688371" cy="369332"/>
          </a:xfrm>
          <a:prstGeom prst="rect">
            <a:avLst/>
          </a:prstGeom>
          <a:noFill/>
        </p:spPr>
        <p:txBody>
          <a:bodyPr wrap="square" rtlCol="0">
            <a:spAutoFit/>
          </a:bodyPr>
          <a:lstStyle/>
          <a:p>
            <a:pPr lvl="0" algn="r">
              <a:defRPr/>
            </a:pPr>
            <a:r>
              <a:rPr kumimoji="0" lang="en-US" sz="1800" b="0"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a:t>
            </a:r>
            <a:r>
              <a:rPr lang="en-US" dirty="0">
                <a:solidFill>
                  <a:srgbClr val="52656C"/>
                </a:solidFill>
                <a:latin typeface="Playfair Display" pitchFamily="2" charset="77"/>
                <a:cs typeface="Plantagenet Cherokee" panose="02020000000000000000" pitchFamily="18" charset="-79"/>
              </a:rPr>
              <a:t> </a:t>
            </a:r>
            <a:r>
              <a:rPr lang="en-US" dirty="0" err="1">
                <a:solidFill>
                  <a:srgbClr val="52656C"/>
                </a:solidFill>
                <a:latin typeface="Playfair Display" pitchFamily="2" charset="77"/>
                <a:cs typeface="Plantagenet Cherokee" panose="02020000000000000000" pitchFamily="18" charset="-79"/>
              </a:rPr>
              <a:t>jenkep@uah.edu</a:t>
            </a:r>
            <a:endParaRPr kumimoji="0" lang="en-US" sz="1800" b="0"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endParaRPr>
          </a:p>
        </p:txBody>
      </p:sp>
    </p:spTree>
    <p:extLst>
      <p:ext uri="{BB962C8B-B14F-4D97-AF65-F5344CB8AC3E}">
        <p14:creationId xmlns:p14="http://schemas.microsoft.com/office/powerpoint/2010/main" val="12286503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7A1DB3-151F-EEF6-0490-E53BF0F94920}"/>
              </a:ext>
            </a:extLst>
          </p:cNvPr>
          <p:cNvSpPr txBox="1"/>
          <p:nvPr/>
        </p:nvSpPr>
        <p:spPr>
          <a:xfrm>
            <a:off x="54429" y="319958"/>
            <a:ext cx="1194162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Obligatory Slide of the Spacecraft</a:t>
            </a:r>
          </a:p>
        </p:txBody>
      </p:sp>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B6F35-CB44-C34B-B1A5-4332FB0817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pSp>
        <p:nvGrpSpPr>
          <p:cNvPr id="3" name="Group 2">
            <a:extLst>
              <a:ext uri="{FF2B5EF4-FFF2-40B4-BE49-F238E27FC236}">
                <a16:creationId xmlns:a16="http://schemas.microsoft.com/office/drawing/2014/main" id="{5441EEF1-2D15-C61D-56C1-CC41A9910FEB}"/>
              </a:ext>
            </a:extLst>
          </p:cNvPr>
          <p:cNvGrpSpPr/>
          <p:nvPr/>
        </p:nvGrpSpPr>
        <p:grpSpPr>
          <a:xfrm>
            <a:off x="434899" y="1038518"/>
            <a:ext cx="11147502" cy="5845028"/>
            <a:chOff x="-17047" y="1864006"/>
            <a:chExt cx="12581580" cy="7345969"/>
          </a:xfrm>
        </p:grpSpPr>
        <p:pic>
          <p:nvPicPr>
            <p:cNvPr id="5" name="08pd1389_Edited.jpg">
              <a:extLst>
                <a:ext uri="{FF2B5EF4-FFF2-40B4-BE49-F238E27FC236}">
                  <a16:creationId xmlns:a16="http://schemas.microsoft.com/office/drawing/2014/main" id="{F4DAFA94-3465-87F1-91A5-6ABFE7EE7C3D}"/>
                </a:ext>
              </a:extLst>
            </p:cNvPr>
            <p:cNvPicPr/>
            <p:nvPr/>
          </p:nvPicPr>
          <p:blipFill>
            <a:blip r:embed="rId3"/>
            <a:stretch>
              <a:fillRect/>
            </a:stretch>
          </p:blipFill>
          <p:spPr>
            <a:xfrm>
              <a:off x="-17047" y="2108723"/>
              <a:ext cx="5029314" cy="7069146"/>
            </a:xfrm>
            <a:prstGeom prst="rect">
              <a:avLst/>
            </a:prstGeom>
            <a:ln w="12700">
              <a:miter lim="400000"/>
            </a:ln>
          </p:spPr>
        </p:pic>
        <p:sp>
          <p:nvSpPr>
            <p:cNvPr id="6" name="Shape 33">
              <a:extLst>
                <a:ext uri="{FF2B5EF4-FFF2-40B4-BE49-F238E27FC236}">
                  <a16:creationId xmlns:a16="http://schemas.microsoft.com/office/drawing/2014/main" id="{7D7B3C95-79D5-D6DC-B591-B4BD68D3B2A2}"/>
                </a:ext>
              </a:extLst>
            </p:cNvPr>
            <p:cNvSpPr/>
            <p:nvPr/>
          </p:nvSpPr>
          <p:spPr>
            <a:xfrm>
              <a:off x="2184400" y="4639738"/>
              <a:ext cx="1270000" cy="1270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rgbClr val="3C37EB"/>
              </a:solidFill>
              <a:miter lim="400000"/>
            </a:ln>
            <a:effectLst>
              <a:outerShdw blurRad="76200" dir="18900000" rotWithShape="0">
                <a:srgbClr val="000000">
                  <a:alpha val="80000"/>
                </a:srgbClr>
              </a:outerShdw>
            </a:effectLst>
          </p:spPr>
          <p:txBody>
            <a:bodyPr lIns="0" tIns="0" rIns="0" bIns="0" anchor="ctr"/>
            <a:lstStyle/>
            <a:p>
              <a:pPr lvl="0">
                <a:defRPr sz="2400">
                  <a:effectLst>
                    <a:outerShdw blurRad="25400" dist="23998" dir="2700000" rotWithShape="0">
                      <a:srgbClr val="000000">
                        <a:alpha val="31034"/>
                      </a:srgbClr>
                    </a:outerShdw>
                  </a:effectLst>
                </a:defRPr>
              </a:pPr>
              <a:endParaRPr/>
            </a:p>
          </p:txBody>
        </p:sp>
        <p:sp>
          <p:nvSpPr>
            <p:cNvPr id="7" name="Shape 34">
              <a:extLst>
                <a:ext uri="{FF2B5EF4-FFF2-40B4-BE49-F238E27FC236}">
                  <a16:creationId xmlns:a16="http://schemas.microsoft.com/office/drawing/2014/main" id="{B859A5CE-5935-D3F6-A9DF-A62470DAD97B}"/>
                </a:ext>
              </a:extLst>
            </p:cNvPr>
            <p:cNvSpPr/>
            <p:nvPr/>
          </p:nvSpPr>
          <p:spPr>
            <a:xfrm>
              <a:off x="379238" y="4744692"/>
              <a:ext cx="890762" cy="8907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rgbClr val="3C37EB"/>
              </a:solidFill>
              <a:miter lim="400000"/>
            </a:ln>
            <a:effectLst>
              <a:outerShdw blurRad="76200" dir="18900000" rotWithShape="0">
                <a:srgbClr val="000000">
                  <a:alpha val="80000"/>
                </a:srgbClr>
              </a:outerShdw>
            </a:effectLst>
          </p:spPr>
          <p:txBody>
            <a:bodyPr lIns="0" tIns="0" rIns="0" bIns="0" anchor="ctr"/>
            <a:lstStyle/>
            <a:p>
              <a:pPr lvl="0">
                <a:defRPr sz="2400">
                  <a:effectLst>
                    <a:outerShdw blurRad="25400" dist="23998" dir="2700000" rotWithShape="0">
                      <a:srgbClr val="000000">
                        <a:alpha val="31034"/>
                      </a:srgbClr>
                    </a:outerShdw>
                  </a:effectLst>
                </a:defRPr>
              </a:pPr>
              <a:endParaRPr/>
            </a:p>
          </p:txBody>
        </p:sp>
        <p:sp>
          <p:nvSpPr>
            <p:cNvPr id="8" name="Shape 35">
              <a:extLst>
                <a:ext uri="{FF2B5EF4-FFF2-40B4-BE49-F238E27FC236}">
                  <a16:creationId xmlns:a16="http://schemas.microsoft.com/office/drawing/2014/main" id="{A9E2FCE1-9421-C5B3-91B5-833F87A7F465}"/>
                </a:ext>
              </a:extLst>
            </p:cNvPr>
            <p:cNvSpPr/>
            <p:nvPr/>
          </p:nvSpPr>
          <p:spPr>
            <a:xfrm>
              <a:off x="963438" y="5341852"/>
              <a:ext cx="1270001" cy="6875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rgbClr val="3C37EB"/>
              </a:solidFill>
              <a:miter lim="400000"/>
            </a:ln>
            <a:effectLst>
              <a:outerShdw blurRad="76200" dir="18900000" rotWithShape="0">
                <a:srgbClr val="000000">
                  <a:alpha val="80000"/>
                </a:srgbClr>
              </a:outerShdw>
            </a:effectLst>
          </p:spPr>
          <p:txBody>
            <a:bodyPr lIns="0" tIns="0" rIns="0" bIns="0" anchor="ctr"/>
            <a:lstStyle/>
            <a:p>
              <a:pPr lvl="0">
                <a:defRPr sz="2400">
                  <a:effectLst>
                    <a:outerShdw blurRad="25400" dist="23998" dir="2700000" rotWithShape="0">
                      <a:srgbClr val="000000">
                        <a:alpha val="31034"/>
                      </a:srgbClr>
                    </a:outerShdw>
                  </a:effectLst>
                </a:defRPr>
              </a:pPr>
              <a:endParaRPr/>
            </a:p>
          </p:txBody>
        </p:sp>
        <p:sp>
          <p:nvSpPr>
            <p:cNvPr id="9" name="Shape 36">
              <a:extLst>
                <a:ext uri="{FF2B5EF4-FFF2-40B4-BE49-F238E27FC236}">
                  <a16:creationId xmlns:a16="http://schemas.microsoft.com/office/drawing/2014/main" id="{C9BBFD4F-C283-BFFA-88EB-034E7640B130}"/>
                </a:ext>
              </a:extLst>
            </p:cNvPr>
            <p:cNvSpPr/>
            <p:nvPr/>
          </p:nvSpPr>
          <p:spPr>
            <a:xfrm flipH="1" flipV="1">
              <a:off x="1290628" y="5068897"/>
              <a:ext cx="4967414" cy="572529"/>
            </a:xfrm>
            <a:prstGeom prst="line">
              <a:avLst/>
            </a:prstGeom>
            <a:ln w="25400">
              <a:solidFill>
                <a:srgbClr val="3E40E7"/>
              </a:solidFill>
              <a:miter lim="400000"/>
              <a:tailEnd type="triangle"/>
            </a:ln>
          </p:spPr>
          <p:txBody>
            <a:bodyPr lIns="0" tIns="0" rIns="0" bIns="0" anchor="ctr"/>
            <a:lstStyle/>
            <a:p>
              <a:pPr lvl="0">
                <a:defRPr sz="2400">
                  <a:effectLst>
                    <a:outerShdw blurRad="25400" dist="23998" dir="2700000" rotWithShape="0">
                      <a:srgbClr val="000000">
                        <a:alpha val="31034"/>
                      </a:srgbClr>
                    </a:outerShdw>
                  </a:effectLst>
                </a:defRPr>
              </a:pPr>
              <a:endParaRPr/>
            </a:p>
          </p:txBody>
        </p:sp>
        <p:sp>
          <p:nvSpPr>
            <p:cNvPr id="10" name="Shape 37">
              <a:extLst>
                <a:ext uri="{FF2B5EF4-FFF2-40B4-BE49-F238E27FC236}">
                  <a16:creationId xmlns:a16="http://schemas.microsoft.com/office/drawing/2014/main" id="{BAB9FA84-E0FF-56D8-598E-E203136CBCF7}"/>
                </a:ext>
              </a:extLst>
            </p:cNvPr>
            <p:cNvSpPr/>
            <p:nvPr/>
          </p:nvSpPr>
          <p:spPr>
            <a:xfrm flipH="1" flipV="1">
              <a:off x="3426417" y="5202733"/>
              <a:ext cx="2828445" cy="431572"/>
            </a:xfrm>
            <a:prstGeom prst="line">
              <a:avLst/>
            </a:prstGeom>
            <a:ln w="25400">
              <a:solidFill>
                <a:srgbClr val="3E40E7"/>
              </a:solidFill>
              <a:miter lim="400000"/>
              <a:tailEnd type="triangle"/>
            </a:ln>
          </p:spPr>
          <p:txBody>
            <a:bodyPr lIns="0" tIns="0" rIns="0" bIns="0" anchor="ctr"/>
            <a:lstStyle/>
            <a:p>
              <a:pPr lvl="0">
                <a:defRPr sz="2400">
                  <a:effectLst>
                    <a:outerShdw blurRad="25400" dist="23998" dir="2700000" rotWithShape="0">
                      <a:srgbClr val="000000">
                        <a:alpha val="31034"/>
                      </a:srgbClr>
                    </a:outerShdw>
                  </a:effectLst>
                </a:defRPr>
              </a:pPr>
              <a:endParaRPr/>
            </a:p>
          </p:txBody>
        </p:sp>
        <p:sp>
          <p:nvSpPr>
            <p:cNvPr id="11" name="Shape 38">
              <a:extLst>
                <a:ext uri="{FF2B5EF4-FFF2-40B4-BE49-F238E27FC236}">
                  <a16:creationId xmlns:a16="http://schemas.microsoft.com/office/drawing/2014/main" id="{548845CD-94C8-48DE-7BE1-EF7BF7A531A5}"/>
                </a:ext>
              </a:extLst>
            </p:cNvPr>
            <p:cNvSpPr/>
            <p:nvPr/>
          </p:nvSpPr>
          <p:spPr>
            <a:xfrm flipH="1" flipV="1">
              <a:off x="1991317" y="5909738"/>
              <a:ext cx="4265288" cy="983144"/>
            </a:xfrm>
            <a:prstGeom prst="line">
              <a:avLst/>
            </a:prstGeom>
            <a:ln w="25400">
              <a:solidFill>
                <a:srgbClr val="3E40E7"/>
              </a:solidFill>
              <a:miter lim="400000"/>
              <a:tailEnd type="triangle"/>
            </a:ln>
          </p:spPr>
          <p:txBody>
            <a:bodyPr lIns="0" tIns="0" rIns="0" bIns="0" anchor="ctr"/>
            <a:lstStyle/>
            <a:p>
              <a:pPr lvl="0">
                <a:defRPr sz="2400">
                  <a:effectLst>
                    <a:outerShdw blurRad="25400" dist="23998" dir="2700000" rotWithShape="0">
                      <a:srgbClr val="000000">
                        <a:alpha val="31034"/>
                      </a:srgbClr>
                    </a:outerShdw>
                  </a:effectLst>
                </a:defRPr>
              </a:pPr>
              <a:endParaRPr/>
            </a:p>
          </p:txBody>
        </p:sp>
        <p:sp>
          <p:nvSpPr>
            <p:cNvPr id="12" name="Shape 39">
              <a:extLst>
                <a:ext uri="{FF2B5EF4-FFF2-40B4-BE49-F238E27FC236}">
                  <a16:creationId xmlns:a16="http://schemas.microsoft.com/office/drawing/2014/main" id="{9C373C9F-6685-A6BA-1445-1978E87C7E9C}"/>
                </a:ext>
              </a:extLst>
            </p:cNvPr>
            <p:cNvSpPr/>
            <p:nvPr/>
          </p:nvSpPr>
          <p:spPr>
            <a:xfrm flipH="1">
              <a:off x="1991316" y="2320306"/>
              <a:ext cx="4561755" cy="1021076"/>
            </a:xfrm>
            <a:prstGeom prst="line">
              <a:avLst/>
            </a:prstGeom>
            <a:ln w="25400">
              <a:solidFill>
                <a:srgbClr val="E74249"/>
              </a:solidFill>
              <a:miter lim="400000"/>
              <a:tailEnd type="triangle"/>
            </a:ln>
          </p:spPr>
          <p:txBody>
            <a:bodyPr lIns="0" tIns="0" rIns="0" bIns="0" anchor="ctr"/>
            <a:lstStyle/>
            <a:p>
              <a:pPr lvl="0">
                <a:defRPr sz="2400">
                  <a:effectLst>
                    <a:outerShdw blurRad="25400" dist="23998" dir="2700000" rotWithShape="0">
                      <a:srgbClr val="000000">
                        <a:alpha val="31034"/>
                      </a:srgbClr>
                    </a:outerShdw>
                  </a:effectLst>
                </a:defRPr>
              </a:pPr>
              <a:endParaRPr/>
            </a:p>
          </p:txBody>
        </p:sp>
        <p:sp>
          <p:nvSpPr>
            <p:cNvPr id="13" name="Shape 41">
              <a:extLst>
                <a:ext uri="{FF2B5EF4-FFF2-40B4-BE49-F238E27FC236}">
                  <a16:creationId xmlns:a16="http://schemas.microsoft.com/office/drawing/2014/main" id="{6E493F58-B66B-447C-AE77-45E53C8DAA52}"/>
                </a:ext>
              </a:extLst>
            </p:cNvPr>
            <p:cNvSpPr/>
            <p:nvPr/>
          </p:nvSpPr>
          <p:spPr>
            <a:xfrm>
              <a:off x="6395561" y="5448300"/>
              <a:ext cx="4049078" cy="482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2500">
                  <a:solidFill>
                    <a:srgbClr val="3E40E7"/>
                  </a:solidFill>
                </a:defRPr>
              </a:lvl1pPr>
            </a:lstStyle>
            <a:p>
              <a:pPr lvl="0">
                <a:defRPr sz="1800">
                  <a:solidFill>
                    <a:srgbClr val="000000"/>
                  </a:solidFill>
                </a:defRPr>
              </a:pPr>
              <a:r>
                <a:rPr sz="2500" dirty="0">
                  <a:solidFill>
                    <a:srgbClr val="3E40E7"/>
                  </a:solidFill>
                </a:rPr>
                <a:t>12 Sodium Iodide detectors</a:t>
              </a:r>
            </a:p>
          </p:txBody>
        </p:sp>
        <p:sp>
          <p:nvSpPr>
            <p:cNvPr id="14" name="Shape 42">
              <a:extLst>
                <a:ext uri="{FF2B5EF4-FFF2-40B4-BE49-F238E27FC236}">
                  <a16:creationId xmlns:a16="http://schemas.microsoft.com/office/drawing/2014/main" id="{4AC6C54B-FFF5-CB2C-06D5-224D45A127A8}"/>
                </a:ext>
              </a:extLst>
            </p:cNvPr>
            <p:cNvSpPr/>
            <p:nvPr/>
          </p:nvSpPr>
          <p:spPr>
            <a:xfrm>
              <a:off x="6430517" y="6654800"/>
              <a:ext cx="4690365" cy="5588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lvl="0">
                <a:defRPr sz="1800">
                  <a:solidFill>
                    <a:srgbClr val="000000"/>
                  </a:solidFill>
                </a:defRPr>
              </a:pPr>
              <a:r>
                <a:rPr sz="3000">
                  <a:solidFill>
                    <a:srgbClr val="3E40E7"/>
                  </a:solidFill>
                </a:rPr>
                <a:t>2 </a:t>
              </a:r>
              <a:r>
                <a:rPr sz="2500">
                  <a:solidFill>
                    <a:srgbClr val="3E40E7"/>
                  </a:solidFill>
                </a:rPr>
                <a:t>Bismuth Germanate detectors</a:t>
              </a:r>
            </a:p>
          </p:txBody>
        </p:sp>
        <p:sp>
          <p:nvSpPr>
            <p:cNvPr id="15" name="Shape 43">
              <a:extLst>
                <a:ext uri="{FF2B5EF4-FFF2-40B4-BE49-F238E27FC236}">
                  <a16:creationId xmlns:a16="http://schemas.microsoft.com/office/drawing/2014/main" id="{30D4C73E-00B0-3698-2F97-31346E28015F}"/>
                </a:ext>
              </a:extLst>
            </p:cNvPr>
            <p:cNvSpPr/>
            <p:nvPr/>
          </p:nvSpPr>
          <p:spPr>
            <a:xfrm>
              <a:off x="6819029" y="4622800"/>
              <a:ext cx="4602862" cy="5588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3000">
                  <a:solidFill>
                    <a:srgbClr val="4048E3"/>
                  </a:solidFill>
                </a:defRPr>
              </a:lvl1pPr>
            </a:lstStyle>
            <a:p>
              <a:pPr lvl="0">
                <a:defRPr sz="1800">
                  <a:solidFill>
                    <a:srgbClr val="000000"/>
                  </a:solidFill>
                </a:defRPr>
              </a:pPr>
              <a:r>
                <a:rPr sz="3000" dirty="0">
                  <a:solidFill>
                    <a:srgbClr val="4048E3"/>
                  </a:solidFill>
                </a:rPr>
                <a:t>Gamma Ray Burst Monitor</a:t>
              </a:r>
            </a:p>
          </p:txBody>
        </p:sp>
        <p:sp>
          <p:nvSpPr>
            <p:cNvPr id="16" name="Shape 44">
              <a:extLst>
                <a:ext uri="{FF2B5EF4-FFF2-40B4-BE49-F238E27FC236}">
                  <a16:creationId xmlns:a16="http://schemas.microsoft.com/office/drawing/2014/main" id="{98369399-E24E-01ED-2427-6D588491CB18}"/>
                </a:ext>
              </a:extLst>
            </p:cNvPr>
            <p:cNvSpPr/>
            <p:nvPr/>
          </p:nvSpPr>
          <p:spPr>
            <a:xfrm>
              <a:off x="7861553" y="5803899"/>
              <a:ext cx="1752093" cy="4064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2000">
                  <a:solidFill>
                    <a:srgbClr val="3E40E7"/>
                  </a:solidFill>
                </a:defRPr>
              </a:lvl1pPr>
            </a:lstStyle>
            <a:p>
              <a:pPr lvl="0">
                <a:defRPr sz="1800">
                  <a:solidFill>
                    <a:srgbClr val="000000"/>
                  </a:solidFill>
                </a:defRPr>
              </a:pPr>
              <a:r>
                <a:rPr sz="2000">
                  <a:solidFill>
                    <a:srgbClr val="3E40E7"/>
                  </a:solidFill>
                </a:rPr>
                <a:t>8.0 - 1000 keV</a:t>
              </a:r>
            </a:p>
          </p:txBody>
        </p:sp>
        <p:sp>
          <p:nvSpPr>
            <p:cNvPr id="17" name="Shape 45">
              <a:extLst>
                <a:ext uri="{FF2B5EF4-FFF2-40B4-BE49-F238E27FC236}">
                  <a16:creationId xmlns:a16="http://schemas.microsoft.com/office/drawing/2014/main" id="{191C06AF-8D1C-6E84-F4B5-F09CED0A0097}"/>
                </a:ext>
              </a:extLst>
            </p:cNvPr>
            <p:cNvSpPr/>
            <p:nvPr/>
          </p:nvSpPr>
          <p:spPr>
            <a:xfrm>
              <a:off x="7805165" y="7188200"/>
              <a:ext cx="2118869" cy="4064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2000">
                  <a:solidFill>
                    <a:srgbClr val="3E40E7"/>
                  </a:solidFill>
                </a:defRPr>
              </a:lvl1pPr>
            </a:lstStyle>
            <a:p>
              <a:pPr lvl="0">
                <a:defRPr sz="1800">
                  <a:solidFill>
                    <a:srgbClr val="000000"/>
                  </a:solidFill>
                </a:defRPr>
              </a:pPr>
              <a:r>
                <a:rPr sz="2000">
                  <a:solidFill>
                    <a:srgbClr val="3E40E7"/>
                  </a:solidFill>
                </a:rPr>
                <a:t>200 keV - 40 MeV</a:t>
              </a:r>
            </a:p>
          </p:txBody>
        </p:sp>
        <p:sp>
          <p:nvSpPr>
            <p:cNvPr id="18" name="Shape 46">
              <a:extLst>
                <a:ext uri="{FF2B5EF4-FFF2-40B4-BE49-F238E27FC236}">
                  <a16:creationId xmlns:a16="http://schemas.microsoft.com/office/drawing/2014/main" id="{AFA3F462-5F3B-2D64-7F1D-2A698AA41831}"/>
                </a:ext>
              </a:extLst>
            </p:cNvPr>
            <p:cNvSpPr/>
            <p:nvPr/>
          </p:nvSpPr>
          <p:spPr>
            <a:xfrm>
              <a:off x="6553072" y="6122199"/>
              <a:ext cx="4800855" cy="4064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2000">
                  <a:solidFill>
                    <a:srgbClr val="3E40E7"/>
                  </a:solidFill>
                </a:defRPr>
              </a:lvl1pPr>
            </a:lstStyle>
            <a:p>
              <a:pPr lvl="0">
                <a:defRPr sz="1800">
                  <a:solidFill>
                    <a:srgbClr val="000000"/>
                  </a:solidFill>
                </a:defRPr>
              </a:pPr>
              <a:r>
                <a:rPr sz="2000">
                  <a:solidFill>
                    <a:srgbClr val="3E40E7"/>
                  </a:solidFill>
                </a:rPr>
                <a:t>Triggering, localization and spectroscopy</a:t>
              </a:r>
            </a:p>
          </p:txBody>
        </p:sp>
        <p:sp>
          <p:nvSpPr>
            <p:cNvPr id="19" name="Shape 47">
              <a:extLst>
                <a:ext uri="{FF2B5EF4-FFF2-40B4-BE49-F238E27FC236}">
                  <a16:creationId xmlns:a16="http://schemas.microsoft.com/office/drawing/2014/main" id="{83426366-8F7A-CF5B-894B-07ECB242AEB5}"/>
                </a:ext>
              </a:extLst>
            </p:cNvPr>
            <p:cNvSpPr/>
            <p:nvPr/>
          </p:nvSpPr>
          <p:spPr>
            <a:xfrm>
              <a:off x="8033384" y="7569199"/>
              <a:ext cx="1662431" cy="4064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2000">
                  <a:solidFill>
                    <a:srgbClr val="3E40E7"/>
                  </a:solidFill>
                </a:defRPr>
              </a:lvl1pPr>
            </a:lstStyle>
            <a:p>
              <a:pPr lvl="0">
                <a:defRPr sz="1800">
                  <a:solidFill>
                    <a:srgbClr val="000000"/>
                  </a:solidFill>
                </a:defRPr>
              </a:pPr>
              <a:r>
                <a:rPr sz="2000">
                  <a:solidFill>
                    <a:srgbClr val="3E40E7"/>
                  </a:solidFill>
                </a:rPr>
                <a:t>spectroscopy</a:t>
              </a:r>
            </a:p>
          </p:txBody>
        </p:sp>
        <p:sp>
          <p:nvSpPr>
            <p:cNvPr id="20" name="Shape 48">
              <a:extLst>
                <a:ext uri="{FF2B5EF4-FFF2-40B4-BE49-F238E27FC236}">
                  <a16:creationId xmlns:a16="http://schemas.microsoft.com/office/drawing/2014/main" id="{B50DB266-2797-9869-CFE7-3C7C40A2FA65}"/>
                </a:ext>
              </a:extLst>
            </p:cNvPr>
            <p:cNvSpPr/>
            <p:nvPr/>
          </p:nvSpPr>
          <p:spPr>
            <a:xfrm>
              <a:off x="6995287" y="7962900"/>
              <a:ext cx="4043427" cy="4064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2000">
                  <a:solidFill>
                    <a:srgbClr val="3E40E7"/>
                  </a:solidFill>
                </a:defRPr>
              </a:lvl1pPr>
            </a:lstStyle>
            <a:p>
              <a:pPr lvl="0">
                <a:defRPr sz="1800">
                  <a:solidFill>
                    <a:srgbClr val="000000"/>
                  </a:solidFill>
                </a:defRPr>
              </a:pPr>
              <a:r>
                <a:rPr sz="2000">
                  <a:solidFill>
                    <a:srgbClr val="3E40E7"/>
                  </a:solidFill>
                </a:rPr>
                <a:t>Bridges gap between NaI and LAT</a:t>
              </a:r>
            </a:p>
          </p:txBody>
        </p:sp>
        <p:sp>
          <p:nvSpPr>
            <p:cNvPr id="21" name="Shape 49">
              <a:extLst>
                <a:ext uri="{FF2B5EF4-FFF2-40B4-BE49-F238E27FC236}">
                  <a16:creationId xmlns:a16="http://schemas.microsoft.com/office/drawing/2014/main" id="{4A6E4706-97FE-E2E5-D09E-1451784C53B5}"/>
                </a:ext>
              </a:extLst>
            </p:cNvPr>
            <p:cNvSpPr/>
            <p:nvPr/>
          </p:nvSpPr>
          <p:spPr>
            <a:xfrm>
              <a:off x="6264224" y="4526145"/>
              <a:ext cx="5381973" cy="4004910"/>
            </a:xfrm>
            <a:prstGeom prst="rect">
              <a:avLst/>
            </a:prstGeom>
            <a:ln w="25400">
              <a:solidFill>
                <a:srgbClr val="4048E3"/>
              </a:solidFill>
              <a:miter lim="400000"/>
            </a:ln>
            <a:effectLst>
              <a:outerShdw blurRad="76200" dir="18900000" rotWithShape="0">
                <a:srgbClr val="000000">
                  <a:alpha val="35497"/>
                </a:srgbClr>
              </a:outerShdw>
            </a:effectLst>
          </p:spPr>
          <p:txBody>
            <a:bodyPr lIns="0" tIns="0" rIns="0" bIns="0" anchor="ctr"/>
            <a:lstStyle/>
            <a:p>
              <a:pPr lvl="0">
                <a:defRPr sz="2400">
                  <a:effectLst>
                    <a:outerShdw blurRad="25400" dist="23998" dir="2700000" rotWithShape="0">
                      <a:srgbClr val="000000">
                        <a:alpha val="31034"/>
                      </a:srgbClr>
                    </a:outerShdw>
                  </a:effectLst>
                </a:defRPr>
              </a:pPr>
              <a:endParaRPr/>
            </a:p>
          </p:txBody>
        </p:sp>
        <p:sp>
          <p:nvSpPr>
            <p:cNvPr id="22" name="Shape 51">
              <a:extLst>
                <a:ext uri="{FF2B5EF4-FFF2-40B4-BE49-F238E27FC236}">
                  <a16:creationId xmlns:a16="http://schemas.microsoft.com/office/drawing/2014/main" id="{CF148C75-9604-815F-6AF1-C81AA87507B4}"/>
                </a:ext>
              </a:extLst>
            </p:cNvPr>
            <p:cNvSpPr/>
            <p:nvPr/>
          </p:nvSpPr>
          <p:spPr>
            <a:xfrm>
              <a:off x="7045412" y="2168889"/>
              <a:ext cx="3930157" cy="564257"/>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lvl="0">
                <a:defRPr sz="1800">
                  <a:solidFill>
                    <a:srgbClr val="000000"/>
                  </a:solidFill>
                </a:defRPr>
              </a:pPr>
              <a:r>
                <a:rPr sz="3000" dirty="0">
                  <a:solidFill>
                    <a:srgbClr val="E94045"/>
                  </a:solidFill>
                </a:rPr>
                <a:t>Large Area Telescope</a:t>
              </a:r>
            </a:p>
          </p:txBody>
        </p:sp>
        <p:sp>
          <p:nvSpPr>
            <p:cNvPr id="23" name="Shape 52">
              <a:extLst>
                <a:ext uri="{FF2B5EF4-FFF2-40B4-BE49-F238E27FC236}">
                  <a16:creationId xmlns:a16="http://schemas.microsoft.com/office/drawing/2014/main" id="{2D951F4F-2E51-8F30-4DD6-7D55CADA07D7}"/>
                </a:ext>
              </a:extLst>
            </p:cNvPr>
            <p:cNvSpPr/>
            <p:nvPr/>
          </p:nvSpPr>
          <p:spPr>
            <a:xfrm>
              <a:off x="7987620" y="2934017"/>
              <a:ext cx="2189481" cy="4064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lvl="0">
                <a:defRPr sz="1800">
                  <a:solidFill>
                    <a:srgbClr val="000000"/>
                  </a:solidFill>
                </a:defRPr>
              </a:pPr>
              <a:r>
                <a:rPr sz="2000">
                  <a:solidFill>
                    <a:srgbClr val="E5444D"/>
                  </a:solidFill>
                </a:rPr>
                <a:t>20 MeV - 300 Ge</a:t>
              </a:r>
              <a:r>
                <a:rPr sz="2000">
                  <a:solidFill>
                    <a:srgbClr val="E74249"/>
                  </a:solidFill>
                </a:rPr>
                <a:t>V</a:t>
              </a:r>
            </a:p>
          </p:txBody>
        </p:sp>
        <p:sp>
          <p:nvSpPr>
            <p:cNvPr id="24" name="Shape 53">
              <a:extLst>
                <a:ext uri="{FF2B5EF4-FFF2-40B4-BE49-F238E27FC236}">
                  <a16:creationId xmlns:a16="http://schemas.microsoft.com/office/drawing/2014/main" id="{5D76CEF5-E5ED-FB74-3323-FDD86B364379}"/>
                </a:ext>
              </a:extLst>
            </p:cNvPr>
            <p:cNvSpPr/>
            <p:nvPr/>
          </p:nvSpPr>
          <p:spPr>
            <a:xfrm>
              <a:off x="6720033" y="3391616"/>
              <a:ext cx="4800855" cy="4064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2000">
                  <a:solidFill>
                    <a:srgbClr val="E5444D"/>
                  </a:solidFill>
                </a:defRPr>
              </a:lvl1pPr>
            </a:lstStyle>
            <a:p>
              <a:pPr lvl="0">
                <a:defRPr sz="1800">
                  <a:solidFill>
                    <a:srgbClr val="000000"/>
                  </a:solidFill>
                </a:defRPr>
              </a:pPr>
              <a:r>
                <a:rPr sz="2000">
                  <a:solidFill>
                    <a:srgbClr val="E5444D"/>
                  </a:solidFill>
                </a:rPr>
                <a:t>Triggering, localization and spectroscopy</a:t>
              </a:r>
            </a:p>
          </p:txBody>
        </p:sp>
        <p:sp>
          <p:nvSpPr>
            <p:cNvPr id="25" name="Shape 54">
              <a:extLst>
                <a:ext uri="{FF2B5EF4-FFF2-40B4-BE49-F238E27FC236}">
                  <a16:creationId xmlns:a16="http://schemas.microsoft.com/office/drawing/2014/main" id="{F117F36E-6E68-ED96-C95E-B631874EFE6E}"/>
                </a:ext>
              </a:extLst>
            </p:cNvPr>
            <p:cNvSpPr/>
            <p:nvPr/>
          </p:nvSpPr>
          <p:spPr>
            <a:xfrm>
              <a:off x="6607274" y="1864006"/>
              <a:ext cx="5026373" cy="2136495"/>
            </a:xfrm>
            <a:prstGeom prst="rect">
              <a:avLst/>
            </a:prstGeom>
            <a:ln w="25400">
              <a:solidFill>
                <a:srgbClr val="E6444B"/>
              </a:solidFill>
              <a:miter lim="400000"/>
            </a:ln>
            <a:effectLst>
              <a:outerShdw blurRad="76200" dir="18900000" rotWithShape="0">
                <a:srgbClr val="000000">
                  <a:alpha val="45348"/>
                </a:srgbClr>
              </a:outerShdw>
            </a:effectLst>
          </p:spPr>
          <p:txBody>
            <a:bodyPr lIns="0" tIns="0" rIns="0" bIns="0" anchor="ctr"/>
            <a:lstStyle/>
            <a:p>
              <a:pPr lvl="0">
                <a:defRPr sz="2400">
                  <a:effectLst>
                    <a:outerShdw blurRad="25400" dist="23998" dir="2700000" rotWithShape="0">
                      <a:srgbClr val="000000">
                        <a:alpha val="31034"/>
                      </a:srgbClr>
                    </a:outerShdw>
                  </a:effectLst>
                </a:defRPr>
              </a:pPr>
              <a:endParaRPr/>
            </a:p>
          </p:txBody>
        </p:sp>
        <p:sp>
          <p:nvSpPr>
            <p:cNvPr id="26" name="TextBox 25">
              <a:extLst>
                <a:ext uri="{FF2B5EF4-FFF2-40B4-BE49-F238E27FC236}">
                  <a16:creationId xmlns:a16="http://schemas.microsoft.com/office/drawing/2014/main" id="{3CC410D6-90EE-8C29-47A2-B59E575673CD}"/>
                </a:ext>
              </a:extLst>
            </p:cNvPr>
            <p:cNvSpPr txBox="1"/>
            <p:nvPr/>
          </p:nvSpPr>
          <p:spPr>
            <a:xfrm>
              <a:off x="5435601" y="8539504"/>
              <a:ext cx="7128932" cy="67047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rgbClr val="68A1B0"/>
                  </a:solidFill>
                  <a:effectLst/>
                  <a:uFillTx/>
                  <a:latin typeface="+mn-lt"/>
                  <a:ea typeface="+mn-ea"/>
                  <a:cs typeface="+mn-cs"/>
                  <a:sym typeface="Helvetica Light"/>
                </a:rPr>
                <a:t>Small size vs. long</a:t>
              </a:r>
              <a:r>
                <a:rPr kumimoji="0" lang="en-US" sz="2800" b="0" i="0" u="none" strike="noStrike" cap="none" spc="0" normalizeH="0" dirty="0">
                  <a:ln>
                    <a:noFill/>
                  </a:ln>
                  <a:solidFill>
                    <a:srgbClr val="68A1B0"/>
                  </a:solidFill>
                  <a:effectLst/>
                  <a:uFillTx/>
                  <a:latin typeface="+mn-lt"/>
                  <a:ea typeface="+mn-ea"/>
                  <a:cs typeface="+mn-cs"/>
                  <a:sym typeface="Helvetica Light"/>
                </a:rPr>
                <a:t> observations</a:t>
              </a:r>
              <a:endParaRPr kumimoji="0" lang="en-US" sz="2800" b="0" i="0" u="none" strike="noStrike" cap="none" spc="0" normalizeH="0" baseline="0" dirty="0">
                <a:ln>
                  <a:noFill/>
                </a:ln>
                <a:solidFill>
                  <a:srgbClr val="68A1B0"/>
                </a:solidFill>
                <a:effectLst/>
                <a:uFillTx/>
                <a:latin typeface="+mn-lt"/>
                <a:ea typeface="+mn-ea"/>
                <a:cs typeface="+mn-cs"/>
                <a:sym typeface="Helvetica Light"/>
              </a:endParaRPr>
            </a:p>
          </p:txBody>
        </p:sp>
      </p:grpSp>
    </p:spTree>
    <p:extLst>
      <p:ext uri="{BB962C8B-B14F-4D97-AF65-F5344CB8AC3E}">
        <p14:creationId xmlns:p14="http://schemas.microsoft.com/office/powerpoint/2010/main" val="774997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7A1DB3-151F-EEF6-0490-E53BF0F94920}"/>
              </a:ext>
            </a:extLst>
          </p:cNvPr>
          <p:cNvSpPr txBox="1"/>
          <p:nvPr/>
        </p:nvSpPr>
        <p:spPr>
          <a:xfrm>
            <a:off x="54429" y="319958"/>
            <a:ext cx="11941629" cy="707886"/>
          </a:xfrm>
          <a:prstGeom prst="rect">
            <a:avLst/>
          </a:prstGeom>
          <a:noFill/>
        </p:spPr>
        <p:txBody>
          <a:bodyPr wrap="square" rtlCol="0">
            <a:spAutoFit/>
          </a:bodyPr>
          <a:lstStyle/>
          <a:p>
            <a:r>
              <a:rPr lang="en-US" sz="4000" b="1" dirty="0">
                <a:solidFill>
                  <a:srgbClr val="52656C"/>
                </a:solidFill>
                <a:latin typeface="Plantagenet Cherokee" panose="02020000000000000000" pitchFamily="18" charset="-79"/>
                <a:cs typeface="Plantagenet Cherokee" panose="02020000000000000000" pitchFamily="18" charset="-79"/>
              </a:rPr>
              <a:t>Why GBM excels at observing accreting pulsars</a:t>
            </a:r>
          </a:p>
        </p:txBody>
      </p:sp>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p:txBody>
          <a:bodyPr/>
          <a:lstStyle/>
          <a:p>
            <a:fld id="{829B6F35-CB44-C34B-B1A5-4332FB081711}" type="slidenum">
              <a:rPr lang="en-US" smtClean="0"/>
              <a:t>2</a:t>
            </a:fld>
            <a:endParaRPr lang="en-US"/>
          </a:p>
        </p:txBody>
      </p:sp>
      <p:sp>
        <p:nvSpPr>
          <p:cNvPr id="26" name="TextBox 25">
            <a:extLst>
              <a:ext uri="{FF2B5EF4-FFF2-40B4-BE49-F238E27FC236}">
                <a16:creationId xmlns:a16="http://schemas.microsoft.com/office/drawing/2014/main" id="{CBBFD4A4-B506-8010-66CD-7884E4BF52C8}"/>
              </a:ext>
            </a:extLst>
          </p:cNvPr>
          <p:cNvSpPr txBox="1"/>
          <p:nvPr/>
        </p:nvSpPr>
        <p:spPr>
          <a:xfrm>
            <a:off x="1264617" y="1281181"/>
            <a:ext cx="9662766" cy="241091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hangingPunct="0">
              <a:lnSpc>
                <a:spcPct val="100000"/>
              </a:lnSpc>
              <a:spcBef>
                <a:spcPts val="0"/>
              </a:spcBef>
              <a:spcAft>
                <a:spcPts val="0"/>
              </a:spcAft>
              <a:buClrTx/>
              <a:buSzTx/>
              <a:buFontTx/>
              <a:buNone/>
              <a:tabLst/>
            </a:pPr>
            <a:r>
              <a:rPr kumimoji="0" lang="en-US" sz="3800" b="0" i="0" u="none" strike="noStrike" cap="none" spc="0" normalizeH="0" baseline="0" dirty="0">
                <a:ln>
                  <a:noFill/>
                </a:ln>
                <a:solidFill>
                  <a:srgbClr val="68A1B0"/>
                </a:solidFill>
                <a:effectLst/>
                <a:uFillTx/>
                <a:latin typeface="+mn-lt"/>
                <a:ea typeface="+mn-ea"/>
                <a:cs typeface="+mn-cs"/>
                <a:sym typeface="Helvetica Light"/>
              </a:rPr>
              <a:t>GBM is not</a:t>
            </a:r>
            <a:r>
              <a:rPr kumimoji="0" lang="en-US" sz="3800" b="0" i="0" u="none" strike="noStrike" cap="none" spc="0" normalizeH="0" dirty="0">
                <a:ln>
                  <a:noFill/>
                </a:ln>
                <a:solidFill>
                  <a:srgbClr val="68A1B0"/>
                </a:solidFill>
                <a:effectLst/>
                <a:uFillTx/>
                <a:latin typeface="+mn-lt"/>
                <a:ea typeface="+mn-ea"/>
                <a:cs typeface="+mn-cs"/>
                <a:sym typeface="Helvetica Light"/>
              </a:rPr>
              <a:t> an imagining instrument but has the advantage that it observes the entire    </a:t>
            </a:r>
            <a:r>
              <a:rPr kumimoji="0" lang="en-US" sz="3800" b="0" i="0" u="none" strike="noStrike" cap="none" spc="0" normalizeH="0" dirty="0" err="1">
                <a:ln>
                  <a:noFill/>
                </a:ln>
                <a:solidFill>
                  <a:srgbClr val="68A1B0"/>
                </a:solidFill>
                <a:effectLst/>
                <a:uFillTx/>
                <a:latin typeface="+mn-lt"/>
                <a:ea typeface="+mn-ea"/>
                <a:cs typeface="+mn-cs"/>
                <a:sym typeface="Helvetica Light"/>
              </a:rPr>
              <a:t>unocculted</a:t>
            </a:r>
            <a:r>
              <a:rPr kumimoji="0" lang="en-US" sz="3800" b="0" i="0" u="none" strike="noStrike" cap="none" spc="0" normalizeH="0" dirty="0">
                <a:ln>
                  <a:noFill/>
                </a:ln>
                <a:solidFill>
                  <a:srgbClr val="68A1B0"/>
                </a:solidFill>
                <a:effectLst/>
                <a:uFillTx/>
                <a:latin typeface="+mn-lt"/>
                <a:ea typeface="+mn-ea"/>
                <a:cs typeface="+mn-cs"/>
                <a:sym typeface="Helvetica Light"/>
              </a:rPr>
              <a:t> sky all the time.</a:t>
            </a:r>
          </a:p>
          <a:p>
            <a:pPr marL="0" marR="0" indent="0" algn="ctr" defTabSz="584200" rtl="0" fontAlgn="auto" latinLnBrk="1" hangingPunct="0">
              <a:lnSpc>
                <a:spcPct val="100000"/>
              </a:lnSpc>
              <a:spcBef>
                <a:spcPts val="0"/>
              </a:spcBef>
              <a:spcAft>
                <a:spcPts val="0"/>
              </a:spcAft>
              <a:buClrTx/>
              <a:buSzTx/>
              <a:buFontTx/>
              <a:buNone/>
              <a:tabLst/>
            </a:pPr>
            <a:r>
              <a:rPr lang="en-US" i="1" dirty="0">
                <a:solidFill>
                  <a:srgbClr val="68A1B0"/>
                </a:solidFill>
              </a:rPr>
              <a:t>Large Instantaneous Field of View</a:t>
            </a:r>
            <a:endParaRPr kumimoji="0" lang="en-US" sz="3800" b="0" i="1" u="none" strike="noStrike" cap="none" spc="0" normalizeH="0" dirty="0">
              <a:ln>
                <a:noFill/>
              </a:ln>
              <a:solidFill>
                <a:srgbClr val="68A1B0"/>
              </a:solidFill>
              <a:effectLst/>
              <a:uFillTx/>
              <a:sym typeface="Helvetica Light"/>
            </a:endParaRPr>
          </a:p>
          <a:p>
            <a:pPr marL="0" marR="0" indent="0" algn="ctr" defTabSz="584200" rtl="0" fontAlgn="auto" latinLnBrk="1" hangingPunct="0">
              <a:lnSpc>
                <a:spcPct val="100000"/>
              </a:lnSpc>
              <a:spcBef>
                <a:spcPts val="0"/>
              </a:spcBef>
              <a:spcAft>
                <a:spcPts val="0"/>
              </a:spcAft>
              <a:buClrTx/>
              <a:buSzTx/>
              <a:buFontTx/>
              <a:buNone/>
              <a:tabLst/>
            </a:pPr>
            <a:r>
              <a:rPr lang="en-US" dirty="0">
                <a:solidFill>
                  <a:srgbClr val="68A1B0"/>
                </a:solidFill>
              </a:rPr>
              <a:t>&gt;40,000 s/day for a typical source</a:t>
            </a:r>
            <a:endParaRPr kumimoji="0" lang="en-US" sz="3800" b="0" i="0" u="none" strike="noStrike" cap="none" spc="0" normalizeH="0" dirty="0">
              <a:ln>
                <a:noFill/>
              </a:ln>
              <a:solidFill>
                <a:srgbClr val="68A1B0"/>
              </a:solidFill>
              <a:effectLst/>
              <a:uFillTx/>
              <a:latin typeface="+mn-lt"/>
              <a:ea typeface="+mn-ea"/>
              <a:cs typeface="+mn-cs"/>
              <a:sym typeface="Helvetica Light"/>
            </a:endParaRPr>
          </a:p>
        </p:txBody>
      </p:sp>
      <p:sp>
        <p:nvSpPr>
          <p:cNvPr id="27" name="TextBox 26">
            <a:extLst>
              <a:ext uri="{FF2B5EF4-FFF2-40B4-BE49-F238E27FC236}">
                <a16:creationId xmlns:a16="http://schemas.microsoft.com/office/drawing/2014/main" id="{9EA2C0EA-BBA6-21CD-2004-CBB025F29979}"/>
              </a:ext>
            </a:extLst>
          </p:cNvPr>
          <p:cNvSpPr txBox="1"/>
          <p:nvPr/>
        </p:nvSpPr>
        <p:spPr>
          <a:xfrm>
            <a:off x="945929" y="3945434"/>
            <a:ext cx="11603422" cy="523220"/>
          </a:xfrm>
          <a:prstGeom prst="rect">
            <a:avLst/>
          </a:prstGeom>
          <a:noFill/>
        </p:spPr>
        <p:txBody>
          <a:bodyPr wrap="square" rtlCol="0">
            <a:spAutoFit/>
          </a:bodyPr>
          <a:lstStyle/>
          <a:p>
            <a:r>
              <a:rPr lang="en-US" sz="2800" dirty="0">
                <a:solidFill>
                  <a:srgbClr val="68A1B0"/>
                </a:solidFill>
              </a:rPr>
              <a:t>Fourier Modeling to extract the pulsed portion of the signal from the data.</a:t>
            </a:r>
          </a:p>
        </p:txBody>
      </p:sp>
      <p:sp>
        <p:nvSpPr>
          <p:cNvPr id="28" name="TextBox 27">
            <a:extLst>
              <a:ext uri="{FF2B5EF4-FFF2-40B4-BE49-F238E27FC236}">
                <a16:creationId xmlns:a16="http://schemas.microsoft.com/office/drawing/2014/main" id="{2E37C3A9-244B-16D8-7680-D5157B4FAF02}"/>
              </a:ext>
            </a:extLst>
          </p:cNvPr>
          <p:cNvSpPr txBox="1"/>
          <p:nvPr/>
        </p:nvSpPr>
        <p:spPr>
          <a:xfrm>
            <a:off x="3699641" y="5058559"/>
            <a:ext cx="5307724" cy="707886"/>
          </a:xfrm>
          <a:prstGeom prst="rect">
            <a:avLst/>
          </a:prstGeom>
          <a:noFill/>
        </p:spPr>
        <p:txBody>
          <a:bodyPr wrap="square" rtlCol="0">
            <a:spAutoFit/>
          </a:bodyPr>
          <a:lstStyle/>
          <a:p>
            <a:r>
              <a:rPr lang="en-US" sz="4000" dirty="0">
                <a:solidFill>
                  <a:srgbClr val="68A1B0"/>
                </a:solidFill>
              </a:rPr>
              <a:t>So… What can we see?</a:t>
            </a:r>
          </a:p>
        </p:txBody>
      </p:sp>
    </p:spTree>
    <p:extLst>
      <p:ext uri="{BB962C8B-B14F-4D97-AF65-F5344CB8AC3E}">
        <p14:creationId xmlns:p14="http://schemas.microsoft.com/office/powerpoint/2010/main" val="31584624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7A1DB3-151F-EEF6-0490-E53BF0F94920}"/>
              </a:ext>
            </a:extLst>
          </p:cNvPr>
          <p:cNvSpPr txBox="1"/>
          <p:nvPr/>
        </p:nvSpPr>
        <p:spPr>
          <a:xfrm>
            <a:off x="54429" y="319958"/>
            <a:ext cx="1194162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GAPP Strengths and Weaknesses</a:t>
            </a:r>
          </a:p>
        </p:txBody>
      </p:sp>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B6F35-CB44-C34B-B1A5-4332FB0817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75611FE1-D454-AFCC-69F9-A81EF74AEA16}"/>
              </a:ext>
            </a:extLst>
          </p:cNvPr>
          <p:cNvSpPr txBox="1"/>
          <p:nvPr/>
        </p:nvSpPr>
        <p:spPr>
          <a:xfrm>
            <a:off x="1033847" y="3216229"/>
            <a:ext cx="10499835" cy="3477875"/>
          </a:xfrm>
          <a:prstGeom prst="rect">
            <a:avLst/>
          </a:prstGeom>
          <a:noFill/>
        </p:spPr>
        <p:txBody>
          <a:bodyPr wrap="square" rtlCol="0">
            <a:spAutoFit/>
          </a:bodyPr>
          <a:lstStyle/>
          <a:p>
            <a:pPr marL="342900" indent="-342900">
              <a:buFont typeface="+mj-lt"/>
              <a:buAutoNum type="arabicPeriod"/>
            </a:pPr>
            <a:r>
              <a:rPr lang="en-US" sz="2000" dirty="0">
                <a:solidFill>
                  <a:srgbClr val="68A1B0"/>
                </a:solidFill>
              </a:rPr>
              <a:t>Observe pulsed sources with pulse periods between 0.01 – 1000s. </a:t>
            </a:r>
          </a:p>
          <a:p>
            <a:pPr marL="857250" lvl="1" indent="-400050">
              <a:buFont typeface="+mj-lt"/>
              <a:buAutoNum type="romanUcPeriod"/>
            </a:pPr>
            <a:r>
              <a:rPr lang="en-US" sz="2000" dirty="0">
                <a:solidFill>
                  <a:srgbClr val="68A1B0"/>
                </a:solidFill>
              </a:rPr>
              <a:t>0.01 – 0.5s uses CTTE data but..</a:t>
            </a:r>
          </a:p>
          <a:p>
            <a:pPr marL="857250" lvl="1" indent="-400050">
              <a:buFont typeface="+mj-lt"/>
              <a:buAutoNum type="romanUcPeriod"/>
            </a:pPr>
            <a:r>
              <a:rPr lang="en-US" sz="2000" dirty="0">
                <a:solidFill>
                  <a:srgbClr val="68A1B0"/>
                </a:solidFill>
              </a:rPr>
              <a:t>0.5 – 1000s uses CTIME data. With the low end is bound at the Nyquist frequency and the upper end is a loose bound on data segment length and background subtraction.</a:t>
            </a:r>
          </a:p>
          <a:p>
            <a:pPr marL="857250" lvl="1" indent="-400050">
              <a:buFont typeface="+mj-lt"/>
              <a:buAutoNum type="romanUcPeriod"/>
            </a:pPr>
            <a:r>
              <a:rPr lang="en-US" sz="2000" dirty="0">
                <a:solidFill>
                  <a:srgbClr val="68A1B0"/>
                </a:solidFill>
              </a:rPr>
              <a:t>Pulsed sensitivity is around </a:t>
            </a:r>
            <a:r>
              <a:rPr lang="en-US" sz="2000" b="1" dirty="0">
                <a:solidFill>
                  <a:srgbClr val="68A1B0"/>
                </a:solidFill>
              </a:rPr>
              <a:t>20 </a:t>
            </a:r>
            <a:r>
              <a:rPr lang="en-US" sz="2000" b="1" dirty="0" err="1">
                <a:solidFill>
                  <a:srgbClr val="68A1B0"/>
                </a:solidFill>
              </a:rPr>
              <a:t>mCrab</a:t>
            </a:r>
            <a:r>
              <a:rPr lang="en-US" sz="2000" b="1" dirty="0">
                <a:solidFill>
                  <a:srgbClr val="68A1B0"/>
                </a:solidFill>
              </a:rPr>
              <a:t> </a:t>
            </a:r>
            <a:r>
              <a:rPr lang="en-US" sz="2000" dirty="0">
                <a:solidFill>
                  <a:srgbClr val="68A1B0"/>
                </a:solidFill>
              </a:rPr>
              <a:t>(100% pulse fraction) between 8 and 50 keV.  We can do better for some sources and worse for others.  Depends on background, if the orbit is known, and accuracy of the phase model.</a:t>
            </a:r>
          </a:p>
          <a:p>
            <a:pPr marL="342900" indent="-342900">
              <a:buFont typeface="+mj-lt"/>
              <a:buAutoNum type="arabicPeriod"/>
            </a:pPr>
            <a:r>
              <a:rPr lang="en-US" sz="2000" dirty="0">
                <a:solidFill>
                  <a:srgbClr val="68A1B0"/>
                </a:solidFill>
              </a:rPr>
              <a:t>In principle we can perform pulse searches throughout the </a:t>
            </a:r>
            <a:r>
              <a:rPr lang="en-US" sz="2000" dirty="0" err="1">
                <a:solidFill>
                  <a:srgbClr val="68A1B0"/>
                </a:solidFill>
              </a:rPr>
              <a:t>NaI’s</a:t>
            </a:r>
            <a:r>
              <a:rPr lang="en-US" sz="2000" dirty="0">
                <a:solidFill>
                  <a:srgbClr val="68A1B0"/>
                </a:solidFill>
              </a:rPr>
              <a:t> energy range (8-1000 keV). In practice we limit our searches between 8-50 keV and for some sources 25-50 keV.</a:t>
            </a:r>
          </a:p>
          <a:p>
            <a:pPr marL="342900" indent="-342900">
              <a:buFont typeface="+mj-lt"/>
              <a:buAutoNum type="arabicPeriod"/>
            </a:pPr>
            <a:r>
              <a:rPr lang="en-US" sz="2000" dirty="0">
                <a:solidFill>
                  <a:srgbClr val="68A1B0"/>
                </a:solidFill>
              </a:rPr>
              <a:t>Public GAPP pulse frequencies, pulse flux and pulse profiles are provided in 8-12, 12-25, and 25-50 keV bands.  Upon request, we can provide them in any band available with CTTE data.</a:t>
            </a:r>
          </a:p>
        </p:txBody>
      </p:sp>
      <p:sp>
        <p:nvSpPr>
          <p:cNvPr id="5" name="TextBox 4">
            <a:extLst>
              <a:ext uri="{FF2B5EF4-FFF2-40B4-BE49-F238E27FC236}">
                <a16:creationId xmlns:a16="http://schemas.microsoft.com/office/drawing/2014/main" id="{5433942F-3046-7FB2-B6AF-11565C358D36}"/>
              </a:ext>
            </a:extLst>
          </p:cNvPr>
          <p:cNvSpPr txBox="1"/>
          <p:nvPr/>
        </p:nvSpPr>
        <p:spPr>
          <a:xfrm>
            <a:off x="2735504" y="1208147"/>
            <a:ext cx="7112689" cy="1938992"/>
          </a:xfrm>
          <a:prstGeom prst="rect">
            <a:avLst/>
          </a:prstGeom>
          <a:noFill/>
        </p:spPr>
        <p:txBody>
          <a:bodyPr wrap="square" rtlCol="0">
            <a:spAutoFit/>
          </a:bodyPr>
          <a:lstStyle/>
          <a:p>
            <a:pPr marL="342900" indent="-342900">
              <a:buFont typeface="+mj-lt"/>
              <a:buAutoNum type="arabicPeriod"/>
            </a:pPr>
            <a:r>
              <a:rPr lang="en-US" sz="2400" dirty="0">
                <a:solidFill>
                  <a:srgbClr val="68A1B0"/>
                </a:solidFill>
              </a:rPr>
              <a:t>GBM Pulsed Frequency</a:t>
            </a:r>
          </a:p>
          <a:p>
            <a:pPr marL="342900" indent="-342900">
              <a:buFont typeface="+mj-lt"/>
              <a:buAutoNum type="arabicPeriod"/>
            </a:pPr>
            <a:r>
              <a:rPr lang="en-US" sz="2400" dirty="0">
                <a:solidFill>
                  <a:srgbClr val="68A1B0"/>
                </a:solidFill>
              </a:rPr>
              <a:t>GBM Pulsed Flux</a:t>
            </a:r>
          </a:p>
          <a:p>
            <a:pPr marL="342900" indent="-342900">
              <a:buFont typeface="+mj-lt"/>
              <a:buAutoNum type="arabicPeriod"/>
            </a:pPr>
            <a:r>
              <a:rPr lang="en-US" sz="2400" dirty="0">
                <a:solidFill>
                  <a:srgbClr val="68A1B0"/>
                </a:solidFill>
              </a:rPr>
              <a:t>BATSE Pulsed Flux and Frequencies where available</a:t>
            </a:r>
          </a:p>
          <a:p>
            <a:pPr marL="342900" indent="-342900">
              <a:buFont typeface="+mj-lt"/>
              <a:buAutoNum type="arabicPeriod"/>
            </a:pPr>
            <a:r>
              <a:rPr lang="en-US" sz="2400" dirty="0">
                <a:solidFill>
                  <a:srgbClr val="68A1B0"/>
                </a:solidFill>
              </a:rPr>
              <a:t>Pulse Profiles</a:t>
            </a:r>
          </a:p>
          <a:p>
            <a:pPr marL="342900" indent="-342900">
              <a:buFont typeface="+mj-lt"/>
              <a:buAutoNum type="arabicPeriod"/>
            </a:pPr>
            <a:r>
              <a:rPr lang="en-US" sz="2400" dirty="0">
                <a:solidFill>
                  <a:srgbClr val="68A1B0"/>
                </a:solidFill>
              </a:rPr>
              <a:t>Orbit phase* and pulse phase* </a:t>
            </a:r>
          </a:p>
        </p:txBody>
      </p:sp>
    </p:spTree>
    <p:extLst>
      <p:ext uri="{BB962C8B-B14F-4D97-AF65-F5344CB8AC3E}">
        <p14:creationId xmlns:p14="http://schemas.microsoft.com/office/powerpoint/2010/main" val="18395175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7A1DB3-151F-EEF6-0490-E53BF0F94920}"/>
              </a:ext>
            </a:extLst>
          </p:cNvPr>
          <p:cNvSpPr txBox="1"/>
          <p:nvPr/>
        </p:nvSpPr>
        <p:spPr>
          <a:xfrm>
            <a:off x="54429" y="319958"/>
            <a:ext cx="1194162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Exceptions	</a:t>
            </a:r>
          </a:p>
        </p:txBody>
      </p:sp>
      <p:pic>
        <p:nvPicPr>
          <p:cNvPr id="5" name="Picture 4">
            <a:extLst>
              <a:ext uri="{FF2B5EF4-FFF2-40B4-BE49-F238E27FC236}">
                <a16:creationId xmlns:a16="http://schemas.microsoft.com/office/drawing/2014/main" id="{DFE45107-0BB5-A0B9-937B-7945D3769E2E}"/>
              </a:ext>
            </a:extLst>
          </p:cNvPr>
          <p:cNvPicPr>
            <a:picLocks noChangeAspect="1"/>
          </p:cNvPicPr>
          <p:nvPr/>
        </p:nvPicPr>
        <p:blipFill>
          <a:blip r:embed="rId3"/>
          <a:stretch>
            <a:fillRect/>
          </a:stretch>
        </p:blipFill>
        <p:spPr>
          <a:xfrm rot="16200000">
            <a:off x="1040401" y="470646"/>
            <a:ext cx="4572000" cy="5916705"/>
          </a:xfrm>
          <a:prstGeom prst="rect">
            <a:avLst/>
          </a:prstGeom>
        </p:spPr>
      </p:pic>
      <p:grpSp>
        <p:nvGrpSpPr>
          <p:cNvPr id="15" name="Group 14">
            <a:extLst>
              <a:ext uri="{FF2B5EF4-FFF2-40B4-BE49-F238E27FC236}">
                <a16:creationId xmlns:a16="http://schemas.microsoft.com/office/drawing/2014/main" id="{74FC62DD-9031-145B-A361-7EFB5C689AB5}"/>
              </a:ext>
            </a:extLst>
          </p:cNvPr>
          <p:cNvGrpSpPr/>
          <p:nvPr/>
        </p:nvGrpSpPr>
        <p:grpSpPr>
          <a:xfrm>
            <a:off x="661717" y="1407597"/>
            <a:ext cx="10805503" cy="3890667"/>
            <a:chOff x="661717" y="1407597"/>
            <a:chExt cx="10805503" cy="3890667"/>
          </a:xfrm>
        </p:grpSpPr>
        <p:pic>
          <p:nvPicPr>
            <p:cNvPr id="7" name="Picture 6">
              <a:extLst>
                <a:ext uri="{FF2B5EF4-FFF2-40B4-BE49-F238E27FC236}">
                  <a16:creationId xmlns:a16="http://schemas.microsoft.com/office/drawing/2014/main" id="{A88AE8E6-A946-FC94-9A1C-3CBF7363E992}"/>
                </a:ext>
              </a:extLst>
            </p:cNvPr>
            <p:cNvPicPr>
              <a:picLocks noChangeAspect="1"/>
            </p:cNvPicPr>
            <p:nvPr/>
          </p:nvPicPr>
          <p:blipFill>
            <a:blip r:embed="rId4"/>
            <a:stretch>
              <a:fillRect/>
            </a:stretch>
          </p:blipFill>
          <p:spPr>
            <a:xfrm>
              <a:off x="6127965" y="1560260"/>
              <a:ext cx="5339255" cy="3737479"/>
            </a:xfrm>
            <a:prstGeom prst="rect">
              <a:avLst/>
            </a:prstGeom>
          </p:spPr>
        </p:pic>
        <p:sp>
          <p:nvSpPr>
            <p:cNvPr id="9" name="Rectangle 8">
              <a:extLst>
                <a:ext uri="{FF2B5EF4-FFF2-40B4-BE49-F238E27FC236}">
                  <a16:creationId xmlns:a16="http://schemas.microsoft.com/office/drawing/2014/main" id="{64D0CAB4-A8AB-B03C-21CC-26DEE7C0C085}"/>
                </a:ext>
              </a:extLst>
            </p:cNvPr>
            <p:cNvSpPr/>
            <p:nvPr/>
          </p:nvSpPr>
          <p:spPr>
            <a:xfrm>
              <a:off x="1135117" y="4981904"/>
              <a:ext cx="4750676" cy="305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A657904-3CC1-E46F-901A-A88C34BC07AF}"/>
                </a:ext>
              </a:extLst>
            </p:cNvPr>
            <p:cNvSpPr/>
            <p:nvPr/>
          </p:nvSpPr>
          <p:spPr>
            <a:xfrm>
              <a:off x="6603124" y="4992939"/>
              <a:ext cx="4750676" cy="305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5DE50C2-D968-5D28-7591-21DF1608479C}"/>
                </a:ext>
              </a:extLst>
            </p:cNvPr>
            <p:cNvSpPr/>
            <p:nvPr/>
          </p:nvSpPr>
          <p:spPr>
            <a:xfrm>
              <a:off x="1135117" y="1407597"/>
              <a:ext cx="4750676" cy="305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120C75B-4BCA-2E28-FD76-BD07CC2105E0}"/>
                </a:ext>
              </a:extLst>
            </p:cNvPr>
            <p:cNvSpPr/>
            <p:nvPr/>
          </p:nvSpPr>
          <p:spPr>
            <a:xfrm flipH="1">
              <a:off x="661717" y="1712922"/>
              <a:ext cx="662585" cy="2867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ABD33B2-B0E7-5C20-075A-F2C2B311B3A0}"/>
                </a:ext>
              </a:extLst>
            </p:cNvPr>
            <p:cNvSpPr/>
            <p:nvPr/>
          </p:nvSpPr>
          <p:spPr>
            <a:xfrm flipH="1">
              <a:off x="6003602" y="1861119"/>
              <a:ext cx="662585" cy="2867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117DABA-E298-060F-C37D-A26D67618821}"/>
                </a:ext>
              </a:extLst>
            </p:cNvPr>
            <p:cNvSpPr/>
            <p:nvPr/>
          </p:nvSpPr>
          <p:spPr>
            <a:xfrm flipH="1">
              <a:off x="7796236" y="1995059"/>
              <a:ext cx="1106026" cy="3053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Box 7">
            <a:extLst>
              <a:ext uri="{FF2B5EF4-FFF2-40B4-BE49-F238E27FC236}">
                <a16:creationId xmlns:a16="http://schemas.microsoft.com/office/drawing/2014/main" id="{03A8A78E-3C44-973E-A033-4E8CD57707D9}"/>
              </a:ext>
            </a:extLst>
          </p:cNvPr>
          <p:cNvSpPr txBox="1"/>
          <p:nvPr/>
        </p:nvSpPr>
        <p:spPr>
          <a:xfrm>
            <a:off x="2526210" y="5157845"/>
            <a:ext cx="2543503" cy="338554"/>
          </a:xfrm>
          <a:prstGeom prst="rect">
            <a:avLst/>
          </a:prstGeom>
          <a:noFill/>
        </p:spPr>
        <p:txBody>
          <a:bodyPr wrap="square" rtlCol="0">
            <a:spAutoFit/>
          </a:bodyPr>
          <a:lstStyle/>
          <a:p>
            <a:r>
              <a:rPr lang="en-US" sz="1600" dirty="0">
                <a:solidFill>
                  <a:srgbClr val="68A1B0"/>
                </a:solidFill>
              </a:rPr>
              <a:t>Pulse Phase (Cycles)</a:t>
            </a:r>
          </a:p>
        </p:txBody>
      </p:sp>
      <p:sp>
        <p:nvSpPr>
          <p:cNvPr id="16" name="TextBox 15">
            <a:extLst>
              <a:ext uri="{FF2B5EF4-FFF2-40B4-BE49-F238E27FC236}">
                <a16:creationId xmlns:a16="http://schemas.microsoft.com/office/drawing/2014/main" id="{7DCEECD5-38A2-F201-9437-8E0E097DA94C}"/>
              </a:ext>
            </a:extLst>
          </p:cNvPr>
          <p:cNvSpPr txBox="1"/>
          <p:nvPr/>
        </p:nvSpPr>
        <p:spPr>
          <a:xfrm>
            <a:off x="8145953" y="5157845"/>
            <a:ext cx="2543503" cy="338554"/>
          </a:xfrm>
          <a:prstGeom prst="rect">
            <a:avLst/>
          </a:prstGeom>
          <a:noFill/>
        </p:spPr>
        <p:txBody>
          <a:bodyPr wrap="square" rtlCol="0">
            <a:spAutoFit/>
          </a:bodyPr>
          <a:lstStyle/>
          <a:p>
            <a:r>
              <a:rPr lang="en-US" sz="1600" dirty="0">
                <a:solidFill>
                  <a:srgbClr val="68A1B0"/>
                </a:solidFill>
              </a:rPr>
              <a:t>Pulse Phase (Cycles)</a:t>
            </a:r>
          </a:p>
        </p:txBody>
      </p:sp>
      <p:sp>
        <p:nvSpPr>
          <p:cNvPr id="17" name="TextBox 16">
            <a:extLst>
              <a:ext uri="{FF2B5EF4-FFF2-40B4-BE49-F238E27FC236}">
                <a16:creationId xmlns:a16="http://schemas.microsoft.com/office/drawing/2014/main" id="{F9FB3B91-CA30-C56F-8CF5-854587EDB2B8}"/>
              </a:ext>
            </a:extLst>
          </p:cNvPr>
          <p:cNvSpPr txBox="1"/>
          <p:nvPr/>
        </p:nvSpPr>
        <p:spPr>
          <a:xfrm>
            <a:off x="1135116" y="4908450"/>
            <a:ext cx="4928920" cy="307777"/>
          </a:xfrm>
          <a:prstGeom prst="rect">
            <a:avLst/>
          </a:prstGeom>
          <a:noFill/>
        </p:spPr>
        <p:txBody>
          <a:bodyPr wrap="square" rtlCol="0">
            <a:spAutoFit/>
          </a:bodyPr>
          <a:lstStyle/>
          <a:p>
            <a:r>
              <a:rPr lang="en-US" sz="1400" dirty="0">
                <a:solidFill>
                  <a:srgbClr val="68A1B0"/>
                </a:solidFill>
              </a:rPr>
              <a:t>0.0                       0.5                     1.0                      1.5                     2.0</a:t>
            </a:r>
          </a:p>
        </p:txBody>
      </p:sp>
      <p:sp>
        <p:nvSpPr>
          <p:cNvPr id="19" name="TextBox 18">
            <a:extLst>
              <a:ext uri="{FF2B5EF4-FFF2-40B4-BE49-F238E27FC236}">
                <a16:creationId xmlns:a16="http://schemas.microsoft.com/office/drawing/2014/main" id="{DBAAF05F-35F2-8E89-2DBB-3DB50B238831}"/>
              </a:ext>
            </a:extLst>
          </p:cNvPr>
          <p:cNvSpPr txBox="1"/>
          <p:nvPr/>
        </p:nvSpPr>
        <p:spPr>
          <a:xfrm>
            <a:off x="6514001" y="4908449"/>
            <a:ext cx="5077582" cy="307777"/>
          </a:xfrm>
          <a:prstGeom prst="rect">
            <a:avLst/>
          </a:prstGeom>
          <a:noFill/>
        </p:spPr>
        <p:txBody>
          <a:bodyPr wrap="square" rtlCol="0">
            <a:spAutoFit/>
          </a:bodyPr>
          <a:lstStyle/>
          <a:p>
            <a:r>
              <a:rPr lang="en-US" sz="1400" dirty="0">
                <a:solidFill>
                  <a:srgbClr val="68A1B0"/>
                </a:solidFill>
              </a:rPr>
              <a:t>0.0                        0.5                      1.0                        1.5                       2.0</a:t>
            </a:r>
          </a:p>
        </p:txBody>
      </p:sp>
      <p:sp>
        <p:nvSpPr>
          <p:cNvPr id="20" name="TextBox 19">
            <a:extLst>
              <a:ext uri="{FF2B5EF4-FFF2-40B4-BE49-F238E27FC236}">
                <a16:creationId xmlns:a16="http://schemas.microsoft.com/office/drawing/2014/main" id="{4FA03464-2A15-285A-8966-F573C8216994}"/>
              </a:ext>
            </a:extLst>
          </p:cNvPr>
          <p:cNvSpPr txBox="1"/>
          <p:nvPr/>
        </p:nvSpPr>
        <p:spPr>
          <a:xfrm rot="16200000">
            <a:off x="-138522" y="2744247"/>
            <a:ext cx="2543503" cy="338554"/>
          </a:xfrm>
          <a:prstGeom prst="rect">
            <a:avLst/>
          </a:prstGeom>
          <a:noFill/>
        </p:spPr>
        <p:txBody>
          <a:bodyPr wrap="square" rtlCol="0">
            <a:spAutoFit/>
          </a:bodyPr>
          <a:lstStyle/>
          <a:p>
            <a:r>
              <a:rPr lang="en-US" sz="1600" dirty="0">
                <a:solidFill>
                  <a:srgbClr val="68A1B0"/>
                </a:solidFill>
              </a:rPr>
              <a:t>Normalized Flux</a:t>
            </a:r>
          </a:p>
        </p:txBody>
      </p:sp>
      <p:sp>
        <p:nvSpPr>
          <p:cNvPr id="21" name="TextBox 20">
            <a:extLst>
              <a:ext uri="{FF2B5EF4-FFF2-40B4-BE49-F238E27FC236}">
                <a16:creationId xmlns:a16="http://schemas.microsoft.com/office/drawing/2014/main" id="{DE0CF250-D69B-251A-5179-130FE32319CE}"/>
              </a:ext>
            </a:extLst>
          </p:cNvPr>
          <p:cNvSpPr txBox="1"/>
          <p:nvPr/>
        </p:nvSpPr>
        <p:spPr>
          <a:xfrm rot="16200000">
            <a:off x="5162096" y="2744246"/>
            <a:ext cx="2543503" cy="338554"/>
          </a:xfrm>
          <a:prstGeom prst="rect">
            <a:avLst/>
          </a:prstGeom>
          <a:noFill/>
        </p:spPr>
        <p:txBody>
          <a:bodyPr wrap="square" rtlCol="0">
            <a:spAutoFit/>
          </a:bodyPr>
          <a:lstStyle/>
          <a:p>
            <a:r>
              <a:rPr lang="en-US" sz="1600" dirty="0">
                <a:solidFill>
                  <a:srgbClr val="68A1B0"/>
                </a:solidFill>
              </a:rPr>
              <a:t>Normalized Flux</a:t>
            </a:r>
          </a:p>
        </p:txBody>
      </p:sp>
      <p:sp>
        <p:nvSpPr>
          <p:cNvPr id="22" name="TextBox 21">
            <a:extLst>
              <a:ext uri="{FF2B5EF4-FFF2-40B4-BE49-F238E27FC236}">
                <a16:creationId xmlns:a16="http://schemas.microsoft.com/office/drawing/2014/main" id="{9C9F001B-2536-C949-6175-56166EC82495}"/>
              </a:ext>
            </a:extLst>
          </p:cNvPr>
          <p:cNvSpPr txBox="1"/>
          <p:nvPr/>
        </p:nvSpPr>
        <p:spPr>
          <a:xfrm>
            <a:off x="2585544" y="1274596"/>
            <a:ext cx="1849821" cy="369332"/>
          </a:xfrm>
          <a:prstGeom prst="rect">
            <a:avLst/>
          </a:prstGeom>
          <a:noFill/>
        </p:spPr>
        <p:txBody>
          <a:bodyPr wrap="square" rtlCol="0">
            <a:spAutoFit/>
          </a:bodyPr>
          <a:lstStyle/>
          <a:p>
            <a:r>
              <a:rPr lang="en-US" dirty="0" err="1">
                <a:solidFill>
                  <a:srgbClr val="68A1B0"/>
                </a:solidFill>
              </a:rPr>
              <a:t>NaI</a:t>
            </a:r>
            <a:r>
              <a:rPr lang="en-US" dirty="0">
                <a:solidFill>
                  <a:srgbClr val="68A1B0"/>
                </a:solidFill>
              </a:rPr>
              <a:t>  12 – 25 keV</a:t>
            </a:r>
          </a:p>
        </p:txBody>
      </p:sp>
      <p:sp>
        <p:nvSpPr>
          <p:cNvPr id="23" name="TextBox 22">
            <a:extLst>
              <a:ext uri="{FF2B5EF4-FFF2-40B4-BE49-F238E27FC236}">
                <a16:creationId xmlns:a16="http://schemas.microsoft.com/office/drawing/2014/main" id="{E7C9EC40-32D3-CF85-90CB-08FA0D8FFF24}"/>
              </a:ext>
            </a:extLst>
          </p:cNvPr>
          <p:cNvSpPr txBox="1"/>
          <p:nvPr/>
        </p:nvSpPr>
        <p:spPr>
          <a:xfrm>
            <a:off x="7964307" y="1280363"/>
            <a:ext cx="2141731" cy="369332"/>
          </a:xfrm>
          <a:prstGeom prst="rect">
            <a:avLst/>
          </a:prstGeom>
          <a:noFill/>
        </p:spPr>
        <p:txBody>
          <a:bodyPr wrap="square" rtlCol="0">
            <a:spAutoFit/>
          </a:bodyPr>
          <a:lstStyle/>
          <a:p>
            <a:r>
              <a:rPr lang="en-US" dirty="0">
                <a:solidFill>
                  <a:srgbClr val="68A1B0"/>
                </a:solidFill>
              </a:rPr>
              <a:t>BGO  130 - 1020 keV</a:t>
            </a:r>
          </a:p>
        </p:txBody>
      </p:sp>
      <p:sp>
        <p:nvSpPr>
          <p:cNvPr id="24" name="TextBox 23">
            <a:extLst>
              <a:ext uri="{FF2B5EF4-FFF2-40B4-BE49-F238E27FC236}">
                <a16:creationId xmlns:a16="http://schemas.microsoft.com/office/drawing/2014/main" id="{BACB65F4-F81F-C7DE-100F-EF7933B65C55}"/>
              </a:ext>
            </a:extLst>
          </p:cNvPr>
          <p:cNvSpPr txBox="1"/>
          <p:nvPr/>
        </p:nvSpPr>
        <p:spPr>
          <a:xfrm>
            <a:off x="2349496" y="5720138"/>
            <a:ext cx="7556938" cy="646331"/>
          </a:xfrm>
          <a:prstGeom prst="rect">
            <a:avLst/>
          </a:prstGeom>
          <a:noFill/>
        </p:spPr>
        <p:txBody>
          <a:bodyPr wrap="square" rtlCol="0">
            <a:spAutoFit/>
          </a:bodyPr>
          <a:lstStyle/>
          <a:p>
            <a:pPr algn="ctr"/>
            <a:r>
              <a:rPr lang="en-US" dirty="0">
                <a:solidFill>
                  <a:srgbClr val="68A1B0"/>
                </a:solidFill>
              </a:rPr>
              <a:t>In principle we can time fast pulsars but GBM is sensitive to only a few, most notably the Crab.  </a:t>
            </a:r>
          </a:p>
        </p:txBody>
      </p:sp>
    </p:spTree>
    <p:extLst>
      <p:ext uri="{BB962C8B-B14F-4D97-AF65-F5344CB8AC3E}">
        <p14:creationId xmlns:p14="http://schemas.microsoft.com/office/powerpoint/2010/main" val="2140889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7A1DB3-151F-EEF6-0490-E53BF0F94920}"/>
              </a:ext>
            </a:extLst>
          </p:cNvPr>
          <p:cNvSpPr txBox="1"/>
          <p:nvPr/>
        </p:nvSpPr>
        <p:spPr>
          <a:xfrm>
            <a:off x="54429" y="319958"/>
            <a:ext cx="1194162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err="1">
                <a:ln>
                  <a:noFill/>
                </a:ln>
                <a:solidFill>
                  <a:srgbClr val="52656C"/>
                </a:solidFill>
                <a:effectLst/>
                <a:uLnTx/>
                <a:uFillTx/>
                <a:latin typeface="Plantagenet Cherokee" panose="02020000000000000000" pitchFamily="18" charset="-79"/>
                <a:cs typeface="Plantagenet Cherokee" panose="02020000000000000000" pitchFamily="18" charset="-79"/>
              </a:rPr>
              <a:t>Persisten</a:t>
            </a:r>
            <a:r>
              <a:rPr lang="en-US" sz="4000" b="1" dirty="0">
                <a:solidFill>
                  <a:srgbClr val="52656C"/>
                </a:solidFill>
                <a:latin typeface="Plantagenet Cherokee" panose="02020000000000000000" pitchFamily="18" charset="-79"/>
                <a:cs typeface="Plantagenet Cherokee" panose="02020000000000000000" pitchFamily="18" charset="-79"/>
              </a:rPr>
              <a:t>t Sources Detected By GBM</a:t>
            </a:r>
            <a:endPar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endParaRPr>
          </a:p>
        </p:txBody>
      </p:sp>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B6F35-CB44-C34B-B1A5-4332FB0817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8FD4E8C4-2CCC-0186-8F24-B0AA95A07A48}"/>
              </a:ext>
            </a:extLst>
          </p:cNvPr>
          <p:cNvSpPr txBox="1"/>
          <p:nvPr/>
        </p:nvSpPr>
        <p:spPr>
          <a:xfrm>
            <a:off x="1763297" y="2813180"/>
            <a:ext cx="9850634" cy="2308324"/>
          </a:xfrm>
          <a:prstGeom prst="rect">
            <a:avLst/>
          </a:prstGeom>
          <a:noFill/>
        </p:spPr>
        <p:txBody>
          <a:bodyPr wrap="square" rtlCol="0">
            <a:spAutoFit/>
          </a:bodyPr>
          <a:lstStyle/>
          <a:p>
            <a:pPr marL="285750" indent="-285750">
              <a:buFont typeface="Wingdings" pitchFamily="2" charset="2"/>
              <a:buChar char="Ø"/>
            </a:pPr>
            <a:r>
              <a:rPr lang="en-US" dirty="0">
                <a:solidFill>
                  <a:srgbClr val="68A1B0"/>
                </a:solidFill>
              </a:rPr>
              <a:t>GX 1+4	4.65 </a:t>
            </a:r>
            <a:r>
              <a:rPr lang="en-US" dirty="0" err="1">
                <a:solidFill>
                  <a:srgbClr val="68A1B0"/>
                </a:solidFill>
              </a:rPr>
              <a:t>mHz</a:t>
            </a:r>
            <a:r>
              <a:rPr lang="en-US" dirty="0">
                <a:solidFill>
                  <a:srgbClr val="68A1B0"/>
                </a:solidFill>
              </a:rPr>
              <a:t>	 	LMXB	 		No orbit used &gt; 304 days</a:t>
            </a:r>
          </a:p>
          <a:p>
            <a:pPr marL="285750" indent="-285750">
              <a:buFont typeface="Wingdings" pitchFamily="2" charset="2"/>
              <a:buChar char="Ø"/>
            </a:pPr>
            <a:r>
              <a:rPr lang="en-US" dirty="0">
                <a:solidFill>
                  <a:srgbClr val="68A1B0"/>
                </a:solidFill>
              </a:rPr>
              <a:t>Her X-1	807.9 </a:t>
            </a:r>
            <a:r>
              <a:rPr lang="en-US" dirty="0" err="1">
                <a:solidFill>
                  <a:srgbClr val="68A1B0"/>
                </a:solidFill>
              </a:rPr>
              <a:t>mHz</a:t>
            </a:r>
            <a:r>
              <a:rPr lang="en-US" dirty="0">
                <a:solidFill>
                  <a:srgbClr val="68A1B0"/>
                </a:solidFill>
              </a:rPr>
              <a:t>	LMXB			Orbit 1.7 days	</a:t>
            </a:r>
          </a:p>
          <a:p>
            <a:pPr marL="285750" indent="-285750">
              <a:buFont typeface="Wingdings" pitchFamily="2" charset="2"/>
              <a:buChar char="Ø"/>
            </a:pPr>
            <a:r>
              <a:rPr lang="en-US" dirty="0">
                <a:solidFill>
                  <a:srgbClr val="68A1B0"/>
                </a:solidFill>
              </a:rPr>
              <a:t>Vela X-1	3.53 </a:t>
            </a:r>
            <a:r>
              <a:rPr lang="en-US" dirty="0" err="1">
                <a:solidFill>
                  <a:srgbClr val="68A1B0"/>
                </a:solidFill>
              </a:rPr>
              <a:t>mHz</a:t>
            </a:r>
            <a:r>
              <a:rPr lang="en-US" dirty="0">
                <a:solidFill>
                  <a:srgbClr val="68A1B0"/>
                </a:solidFill>
              </a:rPr>
              <a:t>		Wind-Fed HMXB		Orbit 8.9 days</a:t>
            </a:r>
          </a:p>
          <a:p>
            <a:pPr marL="285750" indent="-285750">
              <a:buFont typeface="Wingdings" pitchFamily="2" charset="2"/>
              <a:buChar char="Ø"/>
            </a:pPr>
            <a:r>
              <a:rPr lang="en-US" dirty="0">
                <a:solidFill>
                  <a:srgbClr val="68A1B0"/>
                </a:solidFill>
              </a:rPr>
              <a:t>Cen X-3	208.5 </a:t>
            </a:r>
            <a:r>
              <a:rPr lang="en-US" dirty="0" err="1">
                <a:solidFill>
                  <a:srgbClr val="68A1B0"/>
                </a:solidFill>
              </a:rPr>
              <a:t>mHz</a:t>
            </a:r>
            <a:r>
              <a:rPr lang="en-US" dirty="0">
                <a:solidFill>
                  <a:srgbClr val="68A1B0"/>
                </a:solidFill>
              </a:rPr>
              <a:t>	Disk-Fed HMXB		Orbit 2.08 days</a:t>
            </a:r>
          </a:p>
          <a:p>
            <a:pPr marL="285750" indent="-285750">
              <a:buFont typeface="Wingdings" pitchFamily="2" charset="2"/>
              <a:buChar char="Ø"/>
            </a:pPr>
            <a:r>
              <a:rPr lang="en-US" dirty="0">
                <a:solidFill>
                  <a:srgbClr val="68A1B0"/>
                </a:solidFill>
              </a:rPr>
              <a:t>GX 301-2	1.49 </a:t>
            </a:r>
            <a:r>
              <a:rPr lang="en-US" dirty="0" err="1">
                <a:solidFill>
                  <a:srgbClr val="68A1B0"/>
                </a:solidFill>
              </a:rPr>
              <a:t>mHz</a:t>
            </a:r>
            <a:r>
              <a:rPr lang="en-US" dirty="0">
                <a:solidFill>
                  <a:srgbClr val="68A1B0"/>
                </a:solidFill>
              </a:rPr>
              <a:t>		Wind-Fed HMXB		Orbit 41.47 days</a:t>
            </a:r>
          </a:p>
          <a:p>
            <a:pPr marL="285750" indent="-285750">
              <a:buFont typeface="Wingdings" pitchFamily="2" charset="2"/>
              <a:buChar char="Ø"/>
            </a:pPr>
            <a:r>
              <a:rPr lang="en-US" dirty="0">
                <a:solidFill>
                  <a:srgbClr val="68A1B0"/>
                </a:solidFill>
              </a:rPr>
              <a:t>4U 1626-67	130.4 </a:t>
            </a:r>
            <a:r>
              <a:rPr lang="en-US" dirty="0" err="1">
                <a:solidFill>
                  <a:srgbClr val="68A1B0"/>
                </a:solidFill>
              </a:rPr>
              <a:t>mHz</a:t>
            </a:r>
            <a:r>
              <a:rPr lang="en-US" dirty="0">
                <a:solidFill>
                  <a:srgbClr val="68A1B0"/>
                </a:solidFill>
              </a:rPr>
              <a:t>	LMXB			No orbit used &lt;&lt; 1 day</a:t>
            </a:r>
          </a:p>
          <a:p>
            <a:pPr marL="285750" indent="-285750">
              <a:buFont typeface="Wingdings" pitchFamily="2" charset="2"/>
              <a:buChar char="Ø"/>
            </a:pPr>
            <a:r>
              <a:rPr lang="en-US" dirty="0">
                <a:solidFill>
                  <a:srgbClr val="68A1B0"/>
                </a:solidFill>
              </a:rPr>
              <a:t>4U 1538-52	 1.90 </a:t>
            </a:r>
            <a:r>
              <a:rPr lang="en-US" dirty="0" err="1">
                <a:solidFill>
                  <a:srgbClr val="68A1B0"/>
                </a:solidFill>
              </a:rPr>
              <a:t>mHz</a:t>
            </a:r>
            <a:r>
              <a:rPr lang="en-US" dirty="0">
                <a:solidFill>
                  <a:srgbClr val="68A1B0"/>
                </a:solidFill>
              </a:rPr>
              <a:t>	Wind-Fed HMXB		Orbit 3.73 days</a:t>
            </a:r>
          </a:p>
          <a:p>
            <a:pPr marL="285750" indent="-285750">
              <a:buFont typeface="Wingdings" pitchFamily="2" charset="2"/>
              <a:buChar char="Ø"/>
            </a:pPr>
            <a:r>
              <a:rPr lang="en-US" dirty="0">
                <a:solidFill>
                  <a:srgbClr val="68A1B0"/>
                </a:solidFill>
              </a:rPr>
              <a:t>OAO 1657-415	 26.0 </a:t>
            </a:r>
            <a:r>
              <a:rPr lang="en-US" dirty="0" err="1">
                <a:solidFill>
                  <a:srgbClr val="68A1B0"/>
                </a:solidFill>
              </a:rPr>
              <a:t>mHz</a:t>
            </a:r>
            <a:r>
              <a:rPr lang="en-US" dirty="0">
                <a:solidFill>
                  <a:srgbClr val="68A1B0"/>
                </a:solidFill>
              </a:rPr>
              <a:t>	Wind-Fed HMXB		Orbit 10.447 days</a:t>
            </a:r>
          </a:p>
        </p:txBody>
      </p:sp>
      <p:sp>
        <p:nvSpPr>
          <p:cNvPr id="7" name="TextBox 6">
            <a:extLst>
              <a:ext uri="{FF2B5EF4-FFF2-40B4-BE49-F238E27FC236}">
                <a16:creationId xmlns:a16="http://schemas.microsoft.com/office/drawing/2014/main" id="{1DECF419-6CE8-12EA-9EFA-BE0F7F41929C}"/>
              </a:ext>
            </a:extLst>
          </p:cNvPr>
          <p:cNvSpPr txBox="1"/>
          <p:nvPr/>
        </p:nvSpPr>
        <p:spPr>
          <a:xfrm>
            <a:off x="2060027" y="2443848"/>
            <a:ext cx="8975835" cy="400110"/>
          </a:xfrm>
          <a:prstGeom prst="rect">
            <a:avLst/>
          </a:prstGeom>
          <a:noFill/>
        </p:spPr>
        <p:txBody>
          <a:bodyPr wrap="square" rtlCol="0">
            <a:spAutoFit/>
          </a:bodyPr>
          <a:lstStyle/>
          <a:p>
            <a:r>
              <a:rPr lang="en-US" sz="2000" b="1" dirty="0">
                <a:solidFill>
                  <a:srgbClr val="68A1B0"/>
                </a:solidFill>
              </a:rPr>
              <a:t>Source            Frequency 	         Classification                        Orbital period</a:t>
            </a:r>
          </a:p>
        </p:txBody>
      </p:sp>
    </p:spTree>
    <p:extLst>
      <p:ext uri="{BB962C8B-B14F-4D97-AF65-F5344CB8AC3E}">
        <p14:creationId xmlns:p14="http://schemas.microsoft.com/office/powerpoint/2010/main" val="1924384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7A1DB3-151F-EEF6-0490-E53BF0F94920}"/>
              </a:ext>
            </a:extLst>
          </p:cNvPr>
          <p:cNvSpPr txBox="1"/>
          <p:nvPr/>
        </p:nvSpPr>
        <p:spPr>
          <a:xfrm>
            <a:off x="54429" y="319958"/>
            <a:ext cx="1194162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Examples - Persistent</a:t>
            </a:r>
          </a:p>
        </p:txBody>
      </p:sp>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B6F35-CB44-C34B-B1A5-4332FB0817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011B029E-9097-4B73-F4CF-215C43FDE42E}"/>
              </a:ext>
            </a:extLst>
          </p:cNvPr>
          <p:cNvPicPr>
            <a:picLocks noChangeAspect="1"/>
          </p:cNvPicPr>
          <p:nvPr/>
        </p:nvPicPr>
        <p:blipFill>
          <a:blip r:embed="rId3"/>
          <a:stretch>
            <a:fillRect/>
          </a:stretch>
        </p:blipFill>
        <p:spPr>
          <a:xfrm>
            <a:off x="604345" y="1187668"/>
            <a:ext cx="3657600" cy="2844800"/>
          </a:xfrm>
          <a:prstGeom prst="rect">
            <a:avLst/>
          </a:prstGeom>
        </p:spPr>
      </p:pic>
      <p:pic>
        <p:nvPicPr>
          <p:cNvPr id="9" name="Picture 8">
            <a:extLst>
              <a:ext uri="{FF2B5EF4-FFF2-40B4-BE49-F238E27FC236}">
                <a16:creationId xmlns:a16="http://schemas.microsoft.com/office/drawing/2014/main" id="{02B032C0-4ED9-F250-3B48-85E836DC3754}"/>
              </a:ext>
            </a:extLst>
          </p:cNvPr>
          <p:cNvPicPr>
            <a:picLocks noChangeAspect="1"/>
          </p:cNvPicPr>
          <p:nvPr/>
        </p:nvPicPr>
        <p:blipFill>
          <a:blip r:embed="rId4"/>
          <a:stretch>
            <a:fillRect/>
          </a:stretch>
        </p:blipFill>
        <p:spPr>
          <a:xfrm>
            <a:off x="7793420" y="1189420"/>
            <a:ext cx="3657600" cy="2844800"/>
          </a:xfrm>
          <a:prstGeom prst="rect">
            <a:avLst/>
          </a:prstGeom>
        </p:spPr>
      </p:pic>
      <p:pic>
        <p:nvPicPr>
          <p:cNvPr id="11" name="Picture 10">
            <a:extLst>
              <a:ext uri="{FF2B5EF4-FFF2-40B4-BE49-F238E27FC236}">
                <a16:creationId xmlns:a16="http://schemas.microsoft.com/office/drawing/2014/main" id="{77F61BF6-82F0-FD82-B4F6-A03AB63A7A07}"/>
              </a:ext>
            </a:extLst>
          </p:cNvPr>
          <p:cNvPicPr>
            <a:picLocks noChangeAspect="1"/>
          </p:cNvPicPr>
          <p:nvPr/>
        </p:nvPicPr>
        <p:blipFill>
          <a:blip r:embed="rId5"/>
          <a:stretch>
            <a:fillRect/>
          </a:stretch>
        </p:blipFill>
        <p:spPr>
          <a:xfrm>
            <a:off x="740980" y="4032468"/>
            <a:ext cx="3657600" cy="2560320"/>
          </a:xfrm>
          <a:prstGeom prst="rect">
            <a:avLst/>
          </a:prstGeom>
        </p:spPr>
      </p:pic>
      <p:sp>
        <p:nvSpPr>
          <p:cNvPr id="12" name="TextBox 11">
            <a:extLst>
              <a:ext uri="{FF2B5EF4-FFF2-40B4-BE49-F238E27FC236}">
                <a16:creationId xmlns:a16="http://schemas.microsoft.com/office/drawing/2014/main" id="{0374E8E1-50AA-7CD2-A650-4391E81E683D}"/>
              </a:ext>
            </a:extLst>
          </p:cNvPr>
          <p:cNvSpPr txBox="1"/>
          <p:nvPr/>
        </p:nvSpPr>
        <p:spPr>
          <a:xfrm>
            <a:off x="1177157" y="4288221"/>
            <a:ext cx="2007477" cy="307777"/>
          </a:xfrm>
          <a:prstGeom prst="rect">
            <a:avLst/>
          </a:prstGeom>
          <a:noFill/>
        </p:spPr>
        <p:txBody>
          <a:bodyPr wrap="square" rtlCol="0">
            <a:spAutoFit/>
          </a:bodyPr>
          <a:lstStyle/>
          <a:p>
            <a:r>
              <a:rPr lang="en-US" sz="1400" dirty="0"/>
              <a:t>4U 1626-67 Long Term</a:t>
            </a:r>
          </a:p>
        </p:txBody>
      </p:sp>
      <p:pic>
        <p:nvPicPr>
          <p:cNvPr id="14" name="Picture 13">
            <a:extLst>
              <a:ext uri="{FF2B5EF4-FFF2-40B4-BE49-F238E27FC236}">
                <a16:creationId xmlns:a16="http://schemas.microsoft.com/office/drawing/2014/main" id="{49C60004-4B3F-47F6-98AC-9013E8262F3C}"/>
              </a:ext>
            </a:extLst>
          </p:cNvPr>
          <p:cNvPicPr>
            <a:picLocks noChangeAspect="1"/>
          </p:cNvPicPr>
          <p:nvPr/>
        </p:nvPicPr>
        <p:blipFill>
          <a:blip r:embed="rId6"/>
          <a:stretch>
            <a:fillRect/>
          </a:stretch>
        </p:blipFill>
        <p:spPr>
          <a:xfrm>
            <a:off x="7793420" y="4013200"/>
            <a:ext cx="3657600" cy="2844800"/>
          </a:xfrm>
          <a:prstGeom prst="rect">
            <a:avLst/>
          </a:prstGeom>
        </p:spPr>
      </p:pic>
      <p:sp>
        <p:nvSpPr>
          <p:cNvPr id="15" name="TextBox 14">
            <a:extLst>
              <a:ext uri="{FF2B5EF4-FFF2-40B4-BE49-F238E27FC236}">
                <a16:creationId xmlns:a16="http://schemas.microsoft.com/office/drawing/2014/main" id="{05D064AC-7947-297B-AEE9-B596BA72D122}"/>
              </a:ext>
            </a:extLst>
          </p:cNvPr>
          <p:cNvSpPr txBox="1"/>
          <p:nvPr/>
        </p:nvSpPr>
        <p:spPr>
          <a:xfrm rot="5400000">
            <a:off x="3221418" y="3728064"/>
            <a:ext cx="2953407" cy="461665"/>
          </a:xfrm>
          <a:prstGeom prst="rect">
            <a:avLst/>
          </a:prstGeom>
          <a:noFill/>
        </p:spPr>
        <p:txBody>
          <a:bodyPr wrap="square" rtlCol="0">
            <a:spAutoFit/>
          </a:bodyPr>
          <a:lstStyle/>
          <a:p>
            <a:r>
              <a:rPr lang="en-US" sz="2400" dirty="0">
                <a:solidFill>
                  <a:srgbClr val="68A1B0"/>
                </a:solidFill>
              </a:rPr>
              <a:t>Roche-Lobe Overflow</a:t>
            </a:r>
          </a:p>
        </p:txBody>
      </p:sp>
      <p:sp>
        <p:nvSpPr>
          <p:cNvPr id="16" name="TextBox 15">
            <a:extLst>
              <a:ext uri="{FF2B5EF4-FFF2-40B4-BE49-F238E27FC236}">
                <a16:creationId xmlns:a16="http://schemas.microsoft.com/office/drawing/2014/main" id="{CF52E1F2-198B-A642-0685-98D6C527C30C}"/>
              </a:ext>
            </a:extLst>
          </p:cNvPr>
          <p:cNvSpPr txBox="1"/>
          <p:nvPr/>
        </p:nvSpPr>
        <p:spPr>
          <a:xfrm rot="16200000">
            <a:off x="6750664" y="3728063"/>
            <a:ext cx="1623848" cy="461665"/>
          </a:xfrm>
          <a:prstGeom prst="rect">
            <a:avLst/>
          </a:prstGeom>
          <a:noFill/>
        </p:spPr>
        <p:txBody>
          <a:bodyPr wrap="square" rtlCol="0">
            <a:spAutoFit/>
          </a:bodyPr>
          <a:lstStyle/>
          <a:p>
            <a:r>
              <a:rPr lang="en-US" sz="2400" dirty="0">
                <a:solidFill>
                  <a:srgbClr val="68A1B0"/>
                </a:solidFill>
              </a:rPr>
              <a:t>Wind Fed</a:t>
            </a:r>
          </a:p>
        </p:txBody>
      </p:sp>
    </p:spTree>
    <p:extLst>
      <p:ext uri="{BB962C8B-B14F-4D97-AF65-F5344CB8AC3E}">
        <p14:creationId xmlns:p14="http://schemas.microsoft.com/office/powerpoint/2010/main" val="13965342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7A1DB3-151F-EEF6-0490-E53BF0F94920}"/>
              </a:ext>
            </a:extLst>
          </p:cNvPr>
          <p:cNvSpPr txBox="1"/>
          <p:nvPr/>
        </p:nvSpPr>
        <p:spPr>
          <a:xfrm>
            <a:off x="54429" y="319958"/>
            <a:ext cx="1194162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Transients Detected By GBM – Most </a:t>
            </a:r>
            <a:r>
              <a:rPr kumimoji="0" lang="en-US" sz="4000" b="1" i="0" u="none" strike="noStrike" kern="1200" cap="none" spc="0" normalizeH="0" baseline="0" noProof="0" dirty="0" err="1">
                <a:ln>
                  <a:noFill/>
                </a:ln>
                <a:solidFill>
                  <a:srgbClr val="52656C"/>
                </a:solidFill>
                <a:effectLst/>
                <a:uLnTx/>
                <a:uFillTx/>
                <a:latin typeface="Plantagenet Cherokee" panose="02020000000000000000" pitchFamily="18" charset="-79"/>
                <a:cs typeface="Plantagenet Cherokee" panose="02020000000000000000" pitchFamily="18" charset="-79"/>
              </a:rPr>
              <a:t>ar</a:t>
            </a:r>
            <a:r>
              <a:rPr lang="en-US" sz="4000" b="1" dirty="0">
                <a:solidFill>
                  <a:srgbClr val="52656C"/>
                </a:solidFill>
                <a:latin typeface="Plantagenet Cherokee" panose="02020000000000000000" pitchFamily="18" charset="-79"/>
                <a:cs typeface="Plantagenet Cherokee" panose="02020000000000000000" pitchFamily="18" charset="-79"/>
              </a:rPr>
              <a:t>e Be XRBs</a:t>
            </a:r>
            <a:endPar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endParaRPr>
          </a:p>
        </p:txBody>
      </p:sp>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B6F35-CB44-C34B-B1A5-4332FB0817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E033997B-5952-3020-B825-0E9F51359B91}"/>
              </a:ext>
            </a:extLst>
          </p:cNvPr>
          <p:cNvPicPr>
            <a:picLocks noChangeAspect="1"/>
          </p:cNvPicPr>
          <p:nvPr/>
        </p:nvPicPr>
        <p:blipFill>
          <a:blip r:embed="rId3"/>
          <a:stretch>
            <a:fillRect/>
          </a:stretch>
        </p:blipFill>
        <p:spPr>
          <a:xfrm>
            <a:off x="2226691" y="1164369"/>
            <a:ext cx="8133759" cy="5693631"/>
          </a:xfrm>
          <a:prstGeom prst="rect">
            <a:avLst/>
          </a:prstGeom>
        </p:spPr>
      </p:pic>
    </p:spTree>
    <p:extLst>
      <p:ext uri="{BB962C8B-B14F-4D97-AF65-F5344CB8AC3E}">
        <p14:creationId xmlns:p14="http://schemas.microsoft.com/office/powerpoint/2010/main" val="32008978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7A1DB3-151F-EEF6-0490-E53BF0F94920}"/>
              </a:ext>
            </a:extLst>
          </p:cNvPr>
          <p:cNvSpPr txBox="1"/>
          <p:nvPr/>
        </p:nvSpPr>
        <p:spPr>
          <a:xfrm>
            <a:off x="54429" y="319958"/>
            <a:ext cx="11941629" cy="707886"/>
          </a:xfrm>
          <a:prstGeom prst="rect">
            <a:avLst/>
          </a:prstGeom>
          <a:noFill/>
        </p:spPr>
        <p:txBody>
          <a:bodyPr wrap="square" rtlCol="0">
            <a:spAutoFit/>
          </a:bodyPr>
          <a:lstStyle/>
          <a:p>
            <a:pPr lvl="0">
              <a:defRPr/>
            </a:pPr>
            <a:r>
              <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Transients </a:t>
            </a:r>
            <a:r>
              <a:rPr lang="en-US" sz="4000" b="1" dirty="0">
                <a:solidFill>
                  <a:srgbClr val="52656C"/>
                </a:solidFill>
                <a:latin typeface="Plantagenet Cherokee" panose="02020000000000000000" pitchFamily="18" charset="-79"/>
                <a:cs typeface="Plantagenet Cherokee" panose="02020000000000000000" pitchFamily="18" charset="-79"/>
              </a:rPr>
              <a:t>Detected By GBM – </a:t>
            </a:r>
            <a:r>
              <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Most </a:t>
            </a:r>
            <a:r>
              <a:rPr kumimoji="0" lang="en-US" sz="4000" b="1" i="0" u="none" strike="noStrike" kern="1200" cap="none" spc="0" normalizeH="0" baseline="0" noProof="0" dirty="0" err="1">
                <a:ln>
                  <a:noFill/>
                </a:ln>
                <a:solidFill>
                  <a:srgbClr val="52656C"/>
                </a:solidFill>
                <a:effectLst/>
                <a:uLnTx/>
                <a:uFillTx/>
                <a:latin typeface="Plantagenet Cherokee" panose="02020000000000000000" pitchFamily="18" charset="-79"/>
                <a:cs typeface="Plantagenet Cherokee" panose="02020000000000000000" pitchFamily="18" charset="-79"/>
              </a:rPr>
              <a:t>ar</a:t>
            </a:r>
            <a:r>
              <a:rPr lang="en-US" sz="4000" b="1" dirty="0">
                <a:solidFill>
                  <a:srgbClr val="52656C"/>
                </a:solidFill>
                <a:latin typeface="Plantagenet Cherokee" panose="02020000000000000000" pitchFamily="18" charset="-79"/>
                <a:cs typeface="Plantagenet Cherokee" panose="02020000000000000000" pitchFamily="18" charset="-79"/>
              </a:rPr>
              <a:t>e Be XRBs</a:t>
            </a:r>
            <a:endPar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endParaRPr>
          </a:p>
        </p:txBody>
      </p:sp>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B6F35-CB44-C34B-B1A5-4332FB0817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E033997B-5952-3020-B825-0E9F51359B91}"/>
              </a:ext>
            </a:extLst>
          </p:cNvPr>
          <p:cNvPicPr>
            <a:picLocks noChangeAspect="1"/>
          </p:cNvPicPr>
          <p:nvPr/>
        </p:nvPicPr>
        <p:blipFill>
          <a:blip r:embed="rId3"/>
          <a:stretch>
            <a:fillRect/>
          </a:stretch>
        </p:blipFill>
        <p:spPr>
          <a:xfrm>
            <a:off x="2226691" y="1164369"/>
            <a:ext cx="8133759" cy="5693631"/>
          </a:xfrm>
          <a:prstGeom prst="rect">
            <a:avLst/>
          </a:prstGeom>
        </p:spPr>
      </p:pic>
      <p:sp>
        <p:nvSpPr>
          <p:cNvPr id="3" name="Oval 2">
            <a:extLst>
              <a:ext uri="{FF2B5EF4-FFF2-40B4-BE49-F238E27FC236}">
                <a16:creationId xmlns:a16="http://schemas.microsoft.com/office/drawing/2014/main" id="{576DD45B-CE06-ED99-E276-C8876CA6BAEF}"/>
              </a:ext>
            </a:extLst>
          </p:cNvPr>
          <p:cNvSpPr/>
          <p:nvPr/>
        </p:nvSpPr>
        <p:spPr>
          <a:xfrm>
            <a:off x="2627586" y="1269473"/>
            <a:ext cx="1355834" cy="265038"/>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1A83E498-62C0-8E0C-68BA-DF2CAC04556A}"/>
              </a:ext>
            </a:extLst>
          </p:cNvPr>
          <p:cNvSpPr/>
          <p:nvPr/>
        </p:nvSpPr>
        <p:spPr>
          <a:xfrm>
            <a:off x="2627586" y="2084025"/>
            <a:ext cx="1355834" cy="265038"/>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391087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924</TotalTime>
  <Words>983</Words>
  <Application>Microsoft Macintosh PowerPoint</Application>
  <PresentationFormat>Widescreen</PresentationFormat>
  <Paragraphs>130</Paragraphs>
  <Slides>17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Batang</vt:lpstr>
      <vt:lpstr>Arial</vt:lpstr>
      <vt:lpstr>Calibri</vt:lpstr>
      <vt:lpstr>Calibri Light</vt:lpstr>
      <vt:lpstr>Plantagenet Cherokee</vt:lpstr>
      <vt:lpstr>Playfair Display</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Negro, Michela (GSFC-661.0)[UNIVERSITY OF MARYLAND BALTIMORE CO]</dc:creator>
  <cp:lastModifiedBy>Jenke, Peter A. (MSFC-ST12)[UAH]</cp:lastModifiedBy>
  <cp:revision>36</cp:revision>
  <dcterms:created xsi:type="dcterms:W3CDTF">2022-08-27T13:00:36Z</dcterms:created>
  <dcterms:modified xsi:type="dcterms:W3CDTF">2022-10-07T17:51:00Z</dcterms:modified>
</cp:coreProperties>
</file>