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8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47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</p:sldIdLst>
  <p:sldSz cy="5143500" cx="9144000"/>
  <p:notesSz cx="6858000" cy="9144000"/>
  <p:embeddedFontLst>
    <p:embeddedFont>
      <p:font typeface="Oxygen"/>
      <p:regular r:id="rId55"/>
      <p:bold r:id="rId56"/>
    </p:embeddedFont>
    <p:embeddedFont>
      <p:font typeface="Quicksand"/>
      <p:regular r:id="rId57"/>
      <p:bold r:id="rId5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50834B7-463A-4351-A16A-66FD36C0ED4A}">
  <a:tblStyle styleId="{250834B7-463A-4351-A16A-66FD36C0ED4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11" Type="http://schemas.openxmlformats.org/officeDocument/2006/relationships/slide" Target="slides/slide5.xml"/><Relationship Id="rId55" Type="http://schemas.openxmlformats.org/officeDocument/2006/relationships/font" Target="fonts/Oxygen-regular.fntdata"/><Relationship Id="rId10" Type="http://schemas.openxmlformats.org/officeDocument/2006/relationships/slide" Target="slides/slide4.xml"/><Relationship Id="rId54" Type="http://schemas.openxmlformats.org/officeDocument/2006/relationships/slide" Target="slides/slide48.xml"/><Relationship Id="rId13" Type="http://schemas.openxmlformats.org/officeDocument/2006/relationships/slide" Target="slides/slide7.xml"/><Relationship Id="rId57" Type="http://schemas.openxmlformats.org/officeDocument/2006/relationships/font" Target="fonts/Quicksand-regular.fntdata"/><Relationship Id="rId12" Type="http://schemas.openxmlformats.org/officeDocument/2006/relationships/slide" Target="slides/slide6.xml"/><Relationship Id="rId56" Type="http://schemas.openxmlformats.org/officeDocument/2006/relationships/font" Target="fonts/Oxygen-bold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58" Type="http://schemas.openxmlformats.org/officeDocument/2006/relationships/font" Target="fonts/Quicksand-bold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Google Shape;5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e981eeaea_0_21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6e981eeae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88bffcd439_0_11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88bffcd439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6e36c5f09a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6e36c5f09a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6e36c5f09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6e36c5f09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a5f7c30a80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a5f7c30a80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8a678e600f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8a678e600f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6e36c5f09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6e36c5f09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bfaab31edd_0_14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bfaab31edd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a5f7c30a80_0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a5f7c30a80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fa0f7517c8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fa0f7517c8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fa0f7517c8_0_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fa0f7517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a5f7c30a80_0_274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a5f7c30a80_0_2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a5f7c30a80_0_279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a5f7c30a80_0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a5f7c30a80_0_284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a5f7c30a80_0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8b16e89e4e_0_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8b16e89e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6e36c5f09a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6e36c5f09a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76b4d50471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76b4d50471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6e9a638db8_0_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6e9a638db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6e9a638db8_0_7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6e9a638db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6e9a638db8_0_12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6e9a638db8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9cbddfb05a_0_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9cbddfb05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29b9e2c696_0_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29b9e2c69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c5f8b6dff7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c5f8b6dff7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fa0f7517c8_0_2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fa0f7517c8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6e36c5f09a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6e36c5f09a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a5f7c30a80_0_4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a5f7c30a80_0_4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c5f8b6dff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c5f8b6dff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fa0f7517c8_0_2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fa0f7517c8_0_2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fa0f7517c8_0_2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fa0f7517c8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fa0f7517c8_0_2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fa0f7517c8_0_2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16474f706df_0_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16474f706d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16474f706df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16474f706df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fa0f7517c8_0_54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fa0f7517c8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a5f7c30a80_0_408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a5f7c30a80_0_4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a5f7c30a80_0_413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a5f7c30a80_0_4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bfaab31edd_0_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bfaab31ed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129f15ae09a_0_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129f15ae09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a5f7c30a80_0_4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a5f7c30a80_0_4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125774617d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125774617d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8a678e600f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8a678e600f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a5f7c30a80_0_3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a5f7c30a80_0_3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a5f7c30a80_0_3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a5f7c30a80_0_3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fa0f7517c8_0_107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fa0f7517c8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88bffcd439_0_315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88bffcd439_0_3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88bffcd439_0_322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88bffcd439_0_3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e36c5f09a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6e36c5f09a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6e981eeaea_0_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6e981eeae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rgbClr val="000000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72000" y="72000"/>
            <a:ext cx="9000000" cy="5000400"/>
          </a:xfrm>
          <a:prstGeom prst="roundRect">
            <a:avLst>
              <a:gd fmla="val 718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232950" y="192500"/>
            <a:ext cx="8239500" cy="105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600"/>
              <a:buNone/>
              <a:defRPr sz="4600">
                <a:solidFill>
                  <a:srgbClr val="07376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5200"/>
              <a:buFont typeface="Oxygen"/>
              <a:buNone/>
              <a:defRPr sz="5200">
                <a:solidFill>
                  <a:srgbClr val="073763"/>
                </a:solidFill>
                <a:latin typeface="Oxygen"/>
                <a:ea typeface="Oxygen"/>
                <a:cs typeface="Oxygen"/>
                <a:sym typeface="Oxyge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5200"/>
              <a:buFont typeface="Oxygen"/>
              <a:buNone/>
              <a:defRPr sz="5200">
                <a:solidFill>
                  <a:srgbClr val="073763"/>
                </a:solidFill>
                <a:latin typeface="Oxygen"/>
                <a:ea typeface="Oxygen"/>
                <a:cs typeface="Oxygen"/>
                <a:sym typeface="Oxyge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5200"/>
              <a:buFont typeface="Oxygen"/>
              <a:buNone/>
              <a:defRPr sz="5200">
                <a:solidFill>
                  <a:srgbClr val="073763"/>
                </a:solidFill>
                <a:latin typeface="Oxygen"/>
                <a:ea typeface="Oxygen"/>
                <a:cs typeface="Oxygen"/>
                <a:sym typeface="Oxyge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5200"/>
              <a:buFont typeface="Oxygen"/>
              <a:buNone/>
              <a:defRPr sz="5200">
                <a:solidFill>
                  <a:srgbClr val="073763"/>
                </a:solidFill>
                <a:latin typeface="Oxygen"/>
                <a:ea typeface="Oxygen"/>
                <a:cs typeface="Oxygen"/>
                <a:sym typeface="Oxyge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5200"/>
              <a:buFont typeface="Oxygen"/>
              <a:buNone/>
              <a:defRPr sz="5200">
                <a:solidFill>
                  <a:srgbClr val="073763"/>
                </a:solidFill>
                <a:latin typeface="Oxygen"/>
                <a:ea typeface="Oxygen"/>
                <a:cs typeface="Oxygen"/>
                <a:sym typeface="Oxyge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5200"/>
              <a:buFont typeface="Oxygen"/>
              <a:buNone/>
              <a:defRPr sz="5200">
                <a:solidFill>
                  <a:srgbClr val="073763"/>
                </a:solidFill>
                <a:latin typeface="Oxygen"/>
                <a:ea typeface="Oxygen"/>
                <a:cs typeface="Oxygen"/>
                <a:sym typeface="Oxyge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5200"/>
              <a:buFont typeface="Oxygen"/>
              <a:buNone/>
              <a:defRPr sz="5200">
                <a:solidFill>
                  <a:srgbClr val="073763"/>
                </a:solidFill>
                <a:latin typeface="Oxygen"/>
                <a:ea typeface="Oxygen"/>
                <a:cs typeface="Oxygen"/>
                <a:sym typeface="Oxyge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5200"/>
              <a:buFont typeface="Oxygen"/>
              <a:buNone/>
              <a:defRPr sz="5200">
                <a:solidFill>
                  <a:srgbClr val="073763"/>
                </a:solidFill>
                <a:latin typeface="Oxygen"/>
                <a:ea typeface="Oxygen"/>
                <a:cs typeface="Oxygen"/>
                <a:sym typeface="Oxygen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232950" y="11046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800"/>
              <a:buNone/>
              <a:defRPr sz="2800">
                <a:solidFill>
                  <a:srgbClr val="0B539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800"/>
              <a:buFont typeface="Oxygen"/>
              <a:buNone/>
              <a:defRPr sz="2800">
                <a:solidFill>
                  <a:srgbClr val="0B5394"/>
                </a:solidFill>
                <a:latin typeface="Oxygen"/>
                <a:ea typeface="Oxygen"/>
                <a:cs typeface="Oxygen"/>
                <a:sym typeface="Oxygen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800"/>
              <a:buFont typeface="Oxygen"/>
              <a:buNone/>
              <a:defRPr sz="2800">
                <a:solidFill>
                  <a:srgbClr val="0B5394"/>
                </a:solidFill>
                <a:latin typeface="Oxygen"/>
                <a:ea typeface="Oxygen"/>
                <a:cs typeface="Oxygen"/>
                <a:sym typeface="Oxygen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800"/>
              <a:buFont typeface="Oxygen"/>
              <a:buNone/>
              <a:defRPr sz="2800">
                <a:solidFill>
                  <a:srgbClr val="0B5394"/>
                </a:solidFill>
                <a:latin typeface="Oxygen"/>
                <a:ea typeface="Oxygen"/>
                <a:cs typeface="Oxygen"/>
                <a:sym typeface="Oxygen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800"/>
              <a:buFont typeface="Oxygen"/>
              <a:buNone/>
              <a:defRPr sz="2800">
                <a:solidFill>
                  <a:srgbClr val="0B5394"/>
                </a:solidFill>
                <a:latin typeface="Oxygen"/>
                <a:ea typeface="Oxygen"/>
                <a:cs typeface="Oxygen"/>
                <a:sym typeface="Oxygen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800"/>
              <a:buFont typeface="Oxygen"/>
              <a:buNone/>
              <a:defRPr sz="2800">
                <a:solidFill>
                  <a:srgbClr val="0B5394"/>
                </a:solidFill>
                <a:latin typeface="Oxygen"/>
                <a:ea typeface="Oxygen"/>
                <a:cs typeface="Oxygen"/>
                <a:sym typeface="Oxygen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800"/>
              <a:buFont typeface="Oxygen"/>
              <a:buNone/>
              <a:defRPr sz="2800">
                <a:solidFill>
                  <a:srgbClr val="0B5394"/>
                </a:solidFill>
                <a:latin typeface="Oxygen"/>
                <a:ea typeface="Oxygen"/>
                <a:cs typeface="Oxygen"/>
                <a:sym typeface="Oxygen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800"/>
              <a:buFont typeface="Oxygen"/>
              <a:buNone/>
              <a:defRPr sz="2800">
                <a:solidFill>
                  <a:srgbClr val="0B5394"/>
                </a:solidFill>
                <a:latin typeface="Oxygen"/>
                <a:ea typeface="Oxygen"/>
                <a:cs typeface="Oxygen"/>
                <a:sym typeface="Oxygen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800"/>
              <a:buFont typeface="Oxygen"/>
              <a:buNone/>
              <a:defRPr sz="2800">
                <a:solidFill>
                  <a:srgbClr val="0B5394"/>
                </a:solidFill>
                <a:latin typeface="Oxygen"/>
                <a:ea typeface="Oxygen"/>
                <a:cs typeface="Oxygen"/>
                <a:sym typeface="Oxyge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7" name="Google Shape;47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9" name="Google Shape;39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0" name="Google Shape;40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" name="Google Shape;4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00000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72000" y="72000"/>
            <a:ext cx="9000000" cy="4996800"/>
          </a:xfrm>
          <a:prstGeom prst="roundRect">
            <a:avLst>
              <a:gd fmla="val 7232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3600"/>
              <a:buFont typeface="Quicksand"/>
              <a:buNone/>
              <a:defRPr sz="3600">
                <a:solidFill>
                  <a:srgbClr val="073763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3600"/>
              <a:buFont typeface="Quicksand"/>
              <a:buNone/>
              <a:defRPr sz="3600">
                <a:solidFill>
                  <a:srgbClr val="073763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3600"/>
              <a:buFont typeface="Quicksand"/>
              <a:buNone/>
              <a:defRPr sz="3600">
                <a:solidFill>
                  <a:srgbClr val="073763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3600"/>
              <a:buFont typeface="Quicksand"/>
              <a:buNone/>
              <a:defRPr sz="3600">
                <a:solidFill>
                  <a:srgbClr val="073763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3600"/>
              <a:buFont typeface="Quicksand"/>
              <a:buNone/>
              <a:defRPr sz="3600">
                <a:solidFill>
                  <a:srgbClr val="073763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3600"/>
              <a:buFont typeface="Quicksand"/>
              <a:buNone/>
              <a:defRPr sz="3600">
                <a:solidFill>
                  <a:srgbClr val="073763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3600"/>
              <a:buFont typeface="Quicksand"/>
              <a:buNone/>
              <a:defRPr sz="3600">
                <a:solidFill>
                  <a:srgbClr val="073763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3600"/>
              <a:buFont typeface="Quicksand"/>
              <a:buNone/>
              <a:defRPr sz="3600">
                <a:solidFill>
                  <a:srgbClr val="073763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3600"/>
              <a:buFont typeface="Quicksand"/>
              <a:buNone/>
              <a:defRPr sz="3600">
                <a:solidFill>
                  <a:srgbClr val="073763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●"/>
              <a:defRPr sz="18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■"/>
              <a:defRPr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●"/>
              <a:defRPr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■"/>
              <a:defRPr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●"/>
              <a:defRPr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Quicksand"/>
              <a:buChar char="■"/>
              <a:defRPr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6" Type="http://schemas.openxmlformats.org/officeDocument/2006/relationships/image" Target="../media/image22.jpg"/><Relationship Id="rId7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g"/><Relationship Id="rId4" Type="http://schemas.openxmlformats.org/officeDocument/2006/relationships/image" Target="../media/image16.jpg"/><Relationship Id="rId5" Type="http://schemas.openxmlformats.org/officeDocument/2006/relationships/image" Target="../media/image10.jpg"/><Relationship Id="rId6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Relationship Id="rId4" Type="http://schemas.openxmlformats.org/officeDocument/2006/relationships/image" Target="../media/image4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6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3.png"/><Relationship Id="rId4" Type="http://schemas.openxmlformats.org/officeDocument/2006/relationships/image" Target="../media/image3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Relationship Id="rId4" Type="http://schemas.openxmlformats.org/officeDocument/2006/relationships/image" Target="../media/image1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7.gif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2.gif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8.gif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6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4.png"/><Relationship Id="rId4" Type="http://schemas.openxmlformats.org/officeDocument/2006/relationships/image" Target="../media/image46.png"/><Relationship Id="rId5" Type="http://schemas.openxmlformats.org/officeDocument/2006/relationships/image" Target="../media/image3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4.png"/><Relationship Id="rId4" Type="http://schemas.openxmlformats.org/officeDocument/2006/relationships/image" Target="../media/image33.png"/><Relationship Id="rId5" Type="http://schemas.openxmlformats.org/officeDocument/2006/relationships/image" Target="../media/image35.png"/><Relationship Id="rId6" Type="http://schemas.openxmlformats.org/officeDocument/2006/relationships/image" Target="../media/image39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4.gif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2.gif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8.gif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4.gif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79.png"/><Relationship Id="rId4" Type="http://schemas.openxmlformats.org/officeDocument/2006/relationships/image" Target="../media/image37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hyperlink" Target="https://arxiv.org/abs/2110.12735" TargetMode="External"/><Relationship Id="rId4" Type="http://schemas.openxmlformats.org/officeDocument/2006/relationships/image" Target="../media/image49.png"/><Relationship Id="rId5" Type="http://schemas.openxmlformats.org/officeDocument/2006/relationships/image" Target="../media/image41.png"/><Relationship Id="rId6" Type="http://schemas.openxmlformats.org/officeDocument/2006/relationships/image" Target="../media/image40.jpg"/><Relationship Id="rId7" Type="http://schemas.openxmlformats.org/officeDocument/2006/relationships/image" Target="../media/image53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51.png"/><Relationship Id="rId4" Type="http://schemas.openxmlformats.org/officeDocument/2006/relationships/image" Target="../media/image45.jp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5.jp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54.png"/><Relationship Id="rId4" Type="http://schemas.openxmlformats.org/officeDocument/2006/relationships/image" Target="../media/image60.jp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50.jpg"/><Relationship Id="rId4" Type="http://schemas.openxmlformats.org/officeDocument/2006/relationships/image" Target="../media/image52.gif"/><Relationship Id="rId5" Type="http://schemas.openxmlformats.org/officeDocument/2006/relationships/hyperlink" Target="https://arxiv.org/abs/2111.00036" TargetMode="Externa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55.png"/><Relationship Id="rId4" Type="http://schemas.openxmlformats.org/officeDocument/2006/relationships/hyperlink" Target="https://arxiv.org/abs/2111.00036" TargetMode="Externa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66.jpg"/><Relationship Id="rId4" Type="http://schemas.openxmlformats.org/officeDocument/2006/relationships/image" Target="../media/image56.png"/><Relationship Id="rId10" Type="http://schemas.openxmlformats.org/officeDocument/2006/relationships/image" Target="../media/image58.jpg"/><Relationship Id="rId9" Type="http://schemas.openxmlformats.org/officeDocument/2006/relationships/image" Target="../media/image64.png"/><Relationship Id="rId5" Type="http://schemas.openxmlformats.org/officeDocument/2006/relationships/image" Target="../media/image57.jpg"/><Relationship Id="rId6" Type="http://schemas.openxmlformats.org/officeDocument/2006/relationships/image" Target="../media/image61.jpg"/><Relationship Id="rId7" Type="http://schemas.openxmlformats.org/officeDocument/2006/relationships/image" Target="../media/image63.jpg"/><Relationship Id="rId8" Type="http://schemas.openxmlformats.org/officeDocument/2006/relationships/image" Target="../media/image79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73.jpg"/><Relationship Id="rId4" Type="http://schemas.openxmlformats.org/officeDocument/2006/relationships/image" Target="../media/image72.jpg"/><Relationship Id="rId5" Type="http://schemas.openxmlformats.org/officeDocument/2006/relationships/image" Target="../media/image74.jpg"/><Relationship Id="rId6" Type="http://schemas.openxmlformats.org/officeDocument/2006/relationships/image" Target="../media/image70.jpg"/><Relationship Id="rId7" Type="http://schemas.openxmlformats.org/officeDocument/2006/relationships/hyperlink" Target="https://jobregister.aas.org/ad/98c33541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0.png"/><Relationship Id="rId4" Type="http://schemas.openxmlformats.org/officeDocument/2006/relationships/image" Target="../media/image11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76.gif"/><Relationship Id="rId4" Type="http://schemas.openxmlformats.org/officeDocument/2006/relationships/hyperlink" Target="https://arxiv.org/abs/2111.05673" TargetMode="Externa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hyperlink" Target="https://arxiv.org/abs/2111.05673" TargetMode="External"/><Relationship Id="rId4" Type="http://schemas.openxmlformats.org/officeDocument/2006/relationships/image" Target="../media/image69.gif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67.png"/><Relationship Id="rId4" Type="http://schemas.openxmlformats.org/officeDocument/2006/relationships/hyperlink" Target="https://arxiv.org/abs/2111.05673" TargetMode="Externa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77.png"/><Relationship Id="rId4" Type="http://schemas.openxmlformats.org/officeDocument/2006/relationships/image" Target="../media/image75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78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hyperlink" Target="https://arxiv.org/abs/2010.11202" TargetMode="External"/><Relationship Id="rId4" Type="http://schemas.openxmlformats.org/officeDocument/2006/relationships/hyperlink" Target="https://github.com/MichelleLochner/astronomaly" TargetMode="External"/><Relationship Id="rId5" Type="http://schemas.openxmlformats.org/officeDocument/2006/relationships/hyperlink" Target="https://www.supernovafoundation.org/" TargetMode="External"/><Relationship Id="rId6" Type="http://schemas.openxmlformats.org/officeDocument/2006/relationships/hyperlink" Target="https://jobregister.aas.org/ad/98c33541" TargetMode="Externa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68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68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68.png"/><Relationship Id="rId4" Type="http://schemas.openxmlformats.org/officeDocument/2006/relationships/image" Target="../media/image7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Relationship Id="rId4" Type="http://schemas.openxmlformats.org/officeDocument/2006/relationships/image" Target="../media/image25.jpg"/><Relationship Id="rId5" Type="http://schemas.openxmlformats.org/officeDocument/2006/relationships/image" Target="../media/image1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232950" y="952200"/>
            <a:ext cx="4413300" cy="30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>
                <a:latin typeface="Quicksand"/>
                <a:ea typeface="Quicksand"/>
                <a:cs typeface="Quicksand"/>
                <a:sym typeface="Quicksand"/>
              </a:rPr>
              <a:t>Michelle Lochner</a:t>
            </a:r>
            <a:endParaRPr sz="3000"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rgbClr val="666666"/>
                </a:solidFill>
              </a:rPr>
              <a:t>Senior Lecturer</a:t>
            </a:r>
            <a:endParaRPr sz="23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rgbClr val="666666"/>
                </a:solidFill>
              </a:rPr>
              <a:t>University of the Western Cape/ </a:t>
            </a:r>
            <a:endParaRPr sz="17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rgbClr val="666666"/>
                </a:solidFill>
              </a:rPr>
              <a:t>South African Radio Astronomy Observatory</a:t>
            </a:r>
            <a:endParaRPr sz="1700">
              <a:solidFill>
                <a:srgbClr val="666666"/>
              </a:solidFill>
            </a:endParaRPr>
          </a:p>
        </p:txBody>
      </p:sp>
      <p:sp>
        <p:nvSpPr>
          <p:cNvPr id="56" name="Google Shape;56;p13"/>
          <p:cNvSpPr txBox="1"/>
          <p:nvPr>
            <p:ph type="ctrTitle"/>
          </p:nvPr>
        </p:nvSpPr>
        <p:spPr>
          <a:xfrm>
            <a:off x="232950" y="-36100"/>
            <a:ext cx="8520600" cy="105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800">
                <a:latin typeface="Quicksand"/>
                <a:ea typeface="Quicksand"/>
                <a:cs typeface="Quicksand"/>
                <a:sym typeface="Quicksand"/>
              </a:rPr>
              <a:t>Anomaly Detection in Astro</a:t>
            </a:r>
            <a:r>
              <a:rPr b="1" lang="en-GB" sz="3800"/>
              <a:t>nomy</a:t>
            </a:r>
            <a:endParaRPr b="1" sz="3700"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4796" y="4520234"/>
            <a:ext cx="933682" cy="402559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2950" y="4415072"/>
            <a:ext cx="1576747" cy="529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78718" y="4478470"/>
            <a:ext cx="486087" cy="486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 rotWithShape="1">
          <a:blip r:embed="rId6">
            <a:alphaModFix/>
          </a:blip>
          <a:srcRect b="36503" l="0" r="0" t="24641"/>
          <a:stretch/>
        </p:blipFill>
        <p:spPr>
          <a:xfrm>
            <a:off x="3396350" y="4478475"/>
            <a:ext cx="1774269" cy="486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71950" y="927325"/>
            <a:ext cx="3989057" cy="3563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Anomaly Detection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3"/>
          <p:cNvPicPr preferRelativeResize="0"/>
          <p:nvPr/>
        </p:nvPicPr>
        <p:blipFill rotWithShape="1">
          <a:blip r:embed="rId3">
            <a:alphaModFix/>
          </a:blip>
          <a:srcRect b="0" l="13894" r="4519" t="0"/>
          <a:stretch/>
        </p:blipFill>
        <p:spPr>
          <a:xfrm>
            <a:off x="840575" y="950850"/>
            <a:ext cx="2805199" cy="1864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3"/>
          <p:cNvPicPr preferRelativeResize="0"/>
          <p:nvPr/>
        </p:nvPicPr>
        <p:blipFill rotWithShape="1">
          <a:blip r:embed="rId4">
            <a:alphaModFix/>
          </a:blip>
          <a:srcRect b="0" l="2954" r="2963" t="2959"/>
          <a:stretch/>
        </p:blipFill>
        <p:spPr>
          <a:xfrm>
            <a:off x="4346300" y="893269"/>
            <a:ext cx="3115176" cy="1807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3"/>
          <p:cNvPicPr preferRelativeResize="0"/>
          <p:nvPr/>
        </p:nvPicPr>
        <p:blipFill rotWithShape="1">
          <a:blip r:embed="rId5">
            <a:alphaModFix/>
          </a:blip>
          <a:srcRect b="18572" l="28664" r="32740" t="34820"/>
          <a:stretch/>
        </p:blipFill>
        <p:spPr>
          <a:xfrm>
            <a:off x="4346288" y="2741213"/>
            <a:ext cx="3115180" cy="1864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3"/>
          <p:cNvPicPr preferRelativeResize="0"/>
          <p:nvPr/>
        </p:nvPicPr>
        <p:blipFill rotWithShape="1">
          <a:blip r:embed="rId6">
            <a:alphaModFix/>
          </a:blip>
          <a:srcRect b="0" l="0" r="0" t="30584"/>
          <a:stretch/>
        </p:blipFill>
        <p:spPr>
          <a:xfrm>
            <a:off x="958225" y="2862581"/>
            <a:ext cx="2611350" cy="1864236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3"/>
          <p:cNvSpPr txBox="1"/>
          <p:nvPr/>
        </p:nvSpPr>
        <p:spPr>
          <a:xfrm>
            <a:off x="840575" y="4726819"/>
            <a:ext cx="38607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Ravi et al. (2019)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40" name="Google Shape;140;p23"/>
          <p:cNvSpPr txBox="1"/>
          <p:nvPr/>
        </p:nvSpPr>
        <p:spPr>
          <a:xfrm>
            <a:off x="4506925" y="4726819"/>
            <a:ext cx="38607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Hubble/ NASA/ ESA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41" name="Google Shape;141;p23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Known Unknowns - rare events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4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100"/>
              <a:t>Unknown Unknowns - new anomalies</a:t>
            </a:r>
            <a:endParaRPr sz="3100"/>
          </a:p>
        </p:txBody>
      </p:sp>
      <p:pic>
        <p:nvPicPr>
          <p:cNvPr id="147" name="Google Shape;147;p24"/>
          <p:cNvPicPr preferRelativeResize="0"/>
          <p:nvPr/>
        </p:nvPicPr>
        <p:blipFill rotWithShape="1">
          <a:blip r:embed="rId3">
            <a:alphaModFix/>
          </a:blip>
          <a:srcRect b="3660" l="0" r="0" t="0"/>
          <a:stretch/>
        </p:blipFill>
        <p:spPr>
          <a:xfrm>
            <a:off x="1621275" y="1117975"/>
            <a:ext cx="5901476" cy="368122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4"/>
          <p:cNvSpPr txBox="1"/>
          <p:nvPr/>
        </p:nvSpPr>
        <p:spPr>
          <a:xfrm>
            <a:off x="4861225" y="4825050"/>
            <a:ext cx="38607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Daily Herald Archive / SSPL / Getty Images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5"/>
          <p:cNvSpPr txBox="1"/>
          <p:nvPr>
            <p:ph type="title"/>
          </p:nvPr>
        </p:nvSpPr>
        <p:spPr>
          <a:xfrm>
            <a:off x="311700" y="1473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How do we discover new phenomena...</a:t>
            </a:r>
            <a:endParaRPr/>
          </a:p>
        </p:txBody>
      </p:sp>
      <p:sp>
        <p:nvSpPr>
          <p:cNvPr id="154" name="Google Shape;154;p25"/>
          <p:cNvSpPr txBox="1"/>
          <p:nvPr>
            <p:ph type="title"/>
          </p:nvPr>
        </p:nvSpPr>
        <p:spPr>
          <a:xfrm>
            <a:off x="443250" y="3123600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...</a:t>
            </a:r>
            <a:r>
              <a:rPr lang="en-GB"/>
              <a:t>a</a:t>
            </a:r>
            <a:r>
              <a:rPr lang="en-GB"/>
              <a:t>mong 10 million possibilities?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9350" y="512125"/>
            <a:ext cx="4516875" cy="451687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6"/>
          <p:cNvSpPr txBox="1"/>
          <p:nvPr>
            <p:ph type="title"/>
          </p:nvPr>
        </p:nvSpPr>
        <p:spPr>
          <a:xfrm>
            <a:off x="311700" y="330725"/>
            <a:ext cx="55863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Anomaly Detection</a:t>
            </a:r>
            <a:endParaRPr/>
          </a:p>
        </p:txBody>
      </p:sp>
      <p:sp>
        <p:nvSpPr>
          <p:cNvPr id="161" name="Google Shape;161;p26"/>
          <p:cNvSpPr/>
          <p:nvPr/>
        </p:nvSpPr>
        <p:spPr>
          <a:xfrm>
            <a:off x="2084475" y="1269176"/>
            <a:ext cx="3371700" cy="2986800"/>
          </a:xfrm>
          <a:prstGeom prst="ellipse">
            <a:avLst/>
          </a:prstGeom>
          <a:noFill/>
          <a:ln cap="flat" cmpd="sng" w="2857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6"/>
          <p:cNvSpPr txBox="1"/>
          <p:nvPr/>
        </p:nvSpPr>
        <p:spPr>
          <a:xfrm>
            <a:off x="523875" y="3689906"/>
            <a:ext cx="1921200" cy="7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Quicksand"/>
                <a:ea typeface="Quicksand"/>
                <a:cs typeface="Quicksand"/>
                <a:sym typeface="Quicksand"/>
              </a:rPr>
              <a:t>Try to learn what “normal” is </a:t>
            </a:r>
            <a:endParaRPr sz="1800">
              <a:latin typeface="Quicksand"/>
              <a:ea typeface="Quicksand"/>
              <a:cs typeface="Quicksand"/>
              <a:sym typeface="Quicksand"/>
            </a:endParaRPr>
          </a:p>
        </p:txBody>
      </p:sp>
      <p:cxnSp>
        <p:nvCxnSpPr>
          <p:cNvPr id="163" name="Google Shape;163;p26"/>
          <p:cNvCxnSpPr>
            <a:stCxn id="162" idx="0"/>
            <a:endCxn id="161" idx="2"/>
          </p:cNvCxnSpPr>
          <p:nvPr/>
        </p:nvCxnSpPr>
        <p:spPr>
          <a:xfrm flipH="1" rot="10800000">
            <a:off x="1484475" y="2762606"/>
            <a:ext cx="600000" cy="927300"/>
          </a:xfrm>
          <a:prstGeom prst="straightConnector1">
            <a:avLst/>
          </a:prstGeom>
          <a:noFill/>
          <a:ln cap="flat" cmpd="sng" w="28575">
            <a:solidFill>
              <a:srgbClr val="98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4" name="Google Shape;164;p26"/>
          <p:cNvCxnSpPr>
            <a:stCxn id="165" idx="0"/>
          </p:cNvCxnSpPr>
          <p:nvPr/>
        </p:nvCxnSpPr>
        <p:spPr>
          <a:xfrm rot="10800000">
            <a:off x="6356325" y="1001850"/>
            <a:ext cx="768000" cy="2007000"/>
          </a:xfrm>
          <a:prstGeom prst="straightConnector1">
            <a:avLst/>
          </a:prstGeom>
          <a:noFill/>
          <a:ln cap="flat" cmpd="sng" w="28575">
            <a:solidFill>
              <a:srgbClr val="98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5" name="Google Shape;165;p26"/>
          <p:cNvSpPr txBox="1"/>
          <p:nvPr/>
        </p:nvSpPr>
        <p:spPr>
          <a:xfrm>
            <a:off x="6066525" y="3008850"/>
            <a:ext cx="2115600" cy="8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Quicksand"/>
                <a:ea typeface="Quicksand"/>
                <a:cs typeface="Quicksand"/>
                <a:sym typeface="Quicksand"/>
              </a:rPr>
              <a:t>The farther away from normal the higher the anomaly score</a:t>
            </a:r>
            <a:endParaRPr sz="1800"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Anomaly Detection Algorithms</a:t>
            </a:r>
            <a:endParaRPr/>
          </a:p>
        </p:txBody>
      </p:sp>
      <p:sp>
        <p:nvSpPr>
          <p:cNvPr id="171" name="Google Shape;171;p27"/>
          <p:cNvSpPr txBox="1"/>
          <p:nvPr>
            <p:ph idx="1" type="body"/>
          </p:nvPr>
        </p:nvSpPr>
        <p:spPr>
          <a:xfrm>
            <a:off x="400525" y="3385225"/>
            <a:ext cx="3072900" cy="132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2200">
                <a:solidFill>
                  <a:srgbClr val="3D85C6"/>
                </a:solidFill>
              </a:rPr>
              <a:t>Isolation Forest</a:t>
            </a:r>
            <a:r>
              <a:rPr lang="en-GB" sz="2200"/>
              <a:t> (Liu, Ting &amp; Zhou; 2008)</a:t>
            </a:r>
            <a:endParaRPr sz="2200">
              <a:solidFill>
                <a:srgbClr val="3D85C6"/>
              </a:solidFill>
            </a:endParaRPr>
          </a:p>
        </p:txBody>
      </p:sp>
      <p:sp>
        <p:nvSpPr>
          <p:cNvPr id="172" name="Google Shape;172;p27"/>
          <p:cNvSpPr txBox="1"/>
          <p:nvPr>
            <p:ph idx="1" type="body"/>
          </p:nvPr>
        </p:nvSpPr>
        <p:spPr>
          <a:xfrm>
            <a:off x="5856025" y="1874113"/>
            <a:ext cx="2855700" cy="96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2200">
                <a:solidFill>
                  <a:srgbClr val="3D85C6"/>
                </a:solidFill>
              </a:rPr>
              <a:t>Local Outlier Factor</a:t>
            </a:r>
            <a:r>
              <a:rPr lang="en-GB" sz="2200"/>
              <a:t> (Breunig et al; 2008)</a:t>
            </a:r>
            <a:endParaRPr sz="2200">
              <a:solidFill>
                <a:srgbClr val="3D85C6"/>
              </a:solidFill>
            </a:endParaRPr>
          </a:p>
        </p:txBody>
      </p:sp>
      <p:pic>
        <p:nvPicPr>
          <p:cNvPr id="173" name="Google Shape;17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525" y="1233096"/>
            <a:ext cx="3759182" cy="1860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7"/>
          <p:cNvPicPr preferRelativeResize="0"/>
          <p:nvPr/>
        </p:nvPicPr>
        <p:blipFill rotWithShape="1">
          <a:blip r:embed="rId4">
            <a:alphaModFix/>
          </a:blip>
          <a:srcRect b="21580" l="0" r="0" t="0"/>
          <a:stretch/>
        </p:blipFill>
        <p:spPr>
          <a:xfrm>
            <a:off x="4642600" y="2987913"/>
            <a:ext cx="4189700" cy="1986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8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Anomaly Detection Algorithms</a:t>
            </a:r>
            <a:endParaRPr/>
          </a:p>
        </p:txBody>
      </p:sp>
      <p:pic>
        <p:nvPicPr>
          <p:cNvPr id="180" name="Google Shape;18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9000" y="2783041"/>
            <a:ext cx="3554363" cy="2102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1950" y="968074"/>
            <a:ext cx="3492176" cy="271615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8"/>
          <p:cNvSpPr txBox="1"/>
          <p:nvPr>
            <p:ph idx="1" type="body"/>
          </p:nvPr>
        </p:nvSpPr>
        <p:spPr>
          <a:xfrm>
            <a:off x="361950" y="3684225"/>
            <a:ext cx="4022400" cy="132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2200">
                <a:solidFill>
                  <a:srgbClr val="3D85C6"/>
                </a:solidFill>
              </a:rPr>
              <a:t>BADAC</a:t>
            </a:r>
            <a:r>
              <a:rPr lang="en-GB" sz="2200"/>
              <a:t> (Roberts, Bassett &amp; Lochner - 1902.08627)</a:t>
            </a:r>
            <a:endParaRPr sz="2200">
              <a:solidFill>
                <a:srgbClr val="3D85C6"/>
              </a:solidFill>
            </a:endParaRPr>
          </a:p>
        </p:txBody>
      </p:sp>
      <p:sp>
        <p:nvSpPr>
          <p:cNvPr id="183" name="Google Shape;183;p28"/>
          <p:cNvSpPr txBox="1"/>
          <p:nvPr>
            <p:ph idx="1" type="body"/>
          </p:nvPr>
        </p:nvSpPr>
        <p:spPr>
          <a:xfrm>
            <a:off x="4630875" y="1455250"/>
            <a:ext cx="4102500" cy="132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2200">
                <a:solidFill>
                  <a:srgbClr val="3D85C6"/>
                </a:solidFill>
              </a:rPr>
              <a:t>DRAMA</a:t>
            </a:r>
            <a:r>
              <a:rPr lang="en-GB" sz="2200"/>
              <a:t> (Vafaei Sadr, Bassett &amp; Kunz - </a:t>
            </a:r>
            <a:r>
              <a:rPr lang="en-GB" sz="2200"/>
              <a:t>1909.04060</a:t>
            </a:r>
            <a:r>
              <a:rPr lang="en-GB" sz="2200"/>
              <a:t>)</a:t>
            </a:r>
            <a:endParaRPr sz="2200">
              <a:solidFill>
                <a:srgbClr val="3D85C6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9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/>
              <a:t>Anomaly Detection Isn’t Enough</a:t>
            </a:r>
            <a:endParaRPr sz="3200"/>
          </a:p>
        </p:txBody>
      </p:sp>
      <p:sp>
        <p:nvSpPr>
          <p:cNvPr id="189" name="Google Shape;189;p29"/>
          <p:cNvSpPr txBox="1"/>
          <p:nvPr>
            <p:ph idx="1" type="body"/>
          </p:nvPr>
        </p:nvSpPr>
        <p:spPr>
          <a:xfrm>
            <a:off x="311700" y="2147094"/>
            <a:ext cx="1680300" cy="84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-GB"/>
              <a:t>Artefacts</a:t>
            </a:r>
            <a:endParaRPr/>
          </a:p>
        </p:txBody>
      </p:sp>
      <p:sp>
        <p:nvSpPr>
          <p:cNvPr id="190" name="Google Shape;190;p29"/>
          <p:cNvSpPr txBox="1"/>
          <p:nvPr>
            <p:ph idx="1" type="body"/>
          </p:nvPr>
        </p:nvSpPr>
        <p:spPr>
          <a:xfrm>
            <a:off x="6972725" y="2210906"/>
            <a:ext cx="1680300" cy="84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-GB"/>
              <a:t>Real sources</a:t>
            </a:r>
            <a:endParaRPr/>
          </a:p>
        </p:txBody>
      </p:sp>
      <p:pic>
        <p:nvPicPr>
          <p:cNvPr id="191" name="Google Shape;191;p29"/>
          <p:cNvPicPr preferRelativeResize="0"/>
          <p:nvPr/>
        </p:nvPicPr>
        <p:blipFill rotWithShape="1">
          <a:blip r:embed="rId3">
            <a:alphaModFix/>
          </a:blip>
          <a:srcRect b="0" l="73535" r="0" t="33665"/>
          <a:stretch/>
        </p:blipFill>
        <p:spPr>
          <a:xfrm>
            <a:off x="1656875" y="965500"/>
            <a:ext cx="2263199" cy="3782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9"/>
          <p:cNvPicPr preferRelativeResize="0"/>
          <p:nvPr/>
        </p:nvPicPr>
        <p:blipFill rotWithShape="1">
          <a:blip r:embed="rId3">
            <a:alphaModFix/>
          </a:blip>
          <a:srcRect b="34495" l="25442" r="50794" t="2772"/>
          <a:stretch/>
        </p:blipFill>
        <p:spPr>
          <a:xfrm>
            <a:off x="4937925" y="903437"/>
            <a:ext cx="2094402" cy="368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9"/>
          <p:cNvPicPr preferRelativeResize="0"/>
          <p:nvPr/>
        </p:nvPicPr>
        <p:blipFill rotWithShape="1">
          <a:blip r:embed="rId3">
            <a:alphaModFix/>
          </a:blip>
          <a:srcRect b="34496" l="50919" r="26998" t="34315"/>
          <a:stretch/>
        </p:blipFill>
        <p:spPr>
          <a:xfrm>
            <a:off x="5012025" y="2756975"/>
            <a:ext cx="1946202" cy="1832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0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Active Learning</a:t>
            </a:r>
            <a:endParaRPr/>
          </a:p>
        </p:txBody>
      </p:sp>
      <p:pic>
        <p:nvPicPr>
          <p:cNvPr id="199" name="Google Shape;19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3525" y="1135313"/>
            <a:ext cx="5156944" cy="3197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0"/>
          <p:cNvSpPr txBox="1"/>
          <p:nvPr/>
        </p:nvSpPr>
        <p:spPr>
          <a:xfrm>
            <a:off x="4861225" y="4691700"/>
            <a:ext cx="38607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www.clickworker.com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1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Astronomaly</a:t>
            </a:r>
            <a:endParaRPr/>
          </a:p>
        </p:txBody>
      </p:sp>
      <p:sp>
        <p:nvSpPr>
          <p:cNvPr id="206" name="Google Shape;206;p31"/>
          <p:cNvSpPr txBox="1"/>
          <p:nvPr/>
        </p:nvSpPr>
        <p:spPr>
          <a:xfrm>
            <a:off x="4359275" y="4748850"/>
            <a:ext cx="44388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https://github.com/MichelleLochner/astronomaly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207" name="Google Shape;20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7925" y="950731"/>
            <a:ext cx="1450181" cy="4007644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1"/>
          <p:cNvSpPr txBox="1"/>
          <p:nvPr/>
        </p:nvSpPr>
        <p:spPr>
          <a:xfrm>
            <a:off x="2910800" y="4485800"/>
            <a:ext cx="58773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Lochner and Bassett (2020) - </a:t>
            </a:r>
            <a:r>
              <a:rPr lang="en-GB">
                <a:solidFill>
                  <a:srgbClr val="6D9EEB"/>
                </a:solidFill>
                <a:latin typeface="Quicksand"/>
                <a:ea typeface="Quicksand"/>
                <a:cs typeface="Quicksand"/>
                <a:sym typeface="Quicksand"/>
              </a:rPr>
              <a:t>2010.11202</a:t>
            </a:r>
            <a:endParaRPr>
              <a:solidFill>
                <a:srgbClr val="6D9EEB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209" name="Google Shape;209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89481" y="903425"/>
            <a:ext cx="5293944" cy="3429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ctrTitle"/>
          </p:nvPr>
        </p:nvSpPr>
        <p:spPr>
          <a:xfrm>
            <a:off x="232950" y="192500"/>
            <a:ext cx="8239500" cy="105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/>
              <a:t>The Vera C. Rubin Observatory</a:t>
            </a:r>
            <a:endParaRPr sz="4300"/>
          </a:p>
        </p:txBody>
      </p:sp>
      <p:sp>
        <p:nvSpPr>
          <p:cNvPr id="67" name="Google Shape;67;p14"/>
          <p:cNvSpPr txBox="1"/>
          <p:nvPr>
            <p:ph idx="1" type="subTitle"/>
          </p:nvPr>
        </p:nvSpPr>
        <p:spPr>
          <a:xfrm>
            <a:off x="232950" y="11046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Legacy Survey of Space and Time (LSST)</a:t>
            </a:r>
            <a:endParaRPr/>
          </a:p>
        </p:txBody>
      </p:sp>
      <p:sp>
        <p:nvSpPr>
          <p:cNvPr id="68" name="Google Shape;68;p14"/>
          <p:cNvSpPr txBox="1"/>
          <p:nvPr/>
        </p:nvSpPr>
        <p:spPr>
          <a:xfrm>
            <a:off x="4861225" y="4691700"/>
            <a:ext cx="38607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Rubin Obs/NSF/AURA &amp; Bruno C. Quint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275" y="1729725"/>
            <a:ext cx="3192900" cy="319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23224" y="1668400"/>
            <a:ext cx="4536074" cy="3023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2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Galaxy Zoo - Random Examples</a:t>
            </a:r>
            <a:endParaRPr/>
          </a:p>
        </p:txBody>
      </p:sp>
      <p:pic>
        <p:nvPicPr>
          <p:cNvPr id="215" name="Google Shape;215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3175" y="955525"/>
            <a:ext cx="6077643" cy="3935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3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Galaxy Zoo - No Active Learning</a:t>
            </a:r>
            <a:endParaRPr/>
          </a:p>
        </p:txBody>
      </p:sp>
      <p:pic>
        <p:nvPicPr>
          <p:cNvPr id="221" name="Google Shape;22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3175" y="988725"/>
            <a:ext cx="6077643" cy="3935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4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Galaxy Zoo - Active Learning</a:t>
            </a:r>
            <a:endParaRPr/>
          </a:p>
        </p:txBody>
      </p:sp>
      <p:pic>
        <p:nvPicPr>
          <p:cNvPr id="227" name="Google Shape;227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3175" y="982875"/>
            <a:ext cx="6077643" cy="3935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5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Galaxy Zoo - Random Examples</a:t>
            </a:r>
            <a:endParaRPr/>
          </a:p>
        </p:txBody>
      </p:sp>
      <p:pic>
        <p:nvPicPr>
          <p:cNvPr id="233" name="Google Shape;233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3338" y="960575"/>
            <a:ext cx="6017325" cy="401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6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Synthetic data</a:t>
            </a:r>
            <a:endParaRPr/>
          </a:p>
        </p:txBody>
      </p:sp>
      <p:pic>
        <p:nvPicPr>
          <p:cNvPr id="239" name="Google Shape;239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41700"/>
            <a:ext cx="3144712" cy="343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68350" y="2664462"/>
            <a:ext cx="2592788" cy="2084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72200" y="586806"/>
            <a:ext cx="2545987" cy="201717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2" name="Google Shape;242;p36"/>
          <p:cNvCxnSpPr/>
          <p:nvPr/>
        </p:nvCxnSpPr>
        <p:spPr>
          <a:xfrm>
            <a:off x="2586075" y="1555450"/>
            <a:ext cx="2217900" cy="41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3" name="Google Shape;243;p36"/>
          <p:cNvCxnSpPr>
            <a:endCxn id="240" idx="1"/>
          </p:cNvCxnSpPr>
          <p:nvPr/>
        </p:nvCxnSpPr>
        <p:spPr>
          <a:xfrm flipH="1" rot="10800000">
            <a:off x="1879750" y="3706833"/>
            <a:ext cx="3288600" cy="272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4" name="Google Shape;244;p36"/>
          <p:cNvSpPr txBox="1"/>
          <p:nvPr/>
        </p:nvSpPr>
        <p:spPr>
          <a:xfrm>
            <a:off x="311700" y="4749206"/>
            <a:ext cx="44388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Lochner and Bassett (2020)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45" name="Google Shape;245;p36"/>
          <p:cNvSpPr txBox="1"/>
          <p:nvPr>
            <p:ph idx="1" type="body"/>
          </p:nvPr>
        </p:nvSpPr>
        <p:spPr>
          <a:xfrm>
            <a:off x="4034125" y="2536481"/>
            <a:ext cx="13479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2400">
                <a:solidFill>
                  <a:srgbClr val="980000"/>
                </a:solidFill>
              </a:rPr>
              <a:t>Normal</a:t>
            </a:r>
            <a:endParaRPr sz="2400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7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Synthetic data</a:t>
            </a:r>
            <a:endParaRPr/>
          </a:p>
        </p:txBody>
      </p:sp>
      <p:pic>
        <p:nvPicPr>
          <p:cNvPr id="251" name="Google Shape;251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41700"/>
            <a:ext cx="3144712" cy="34362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2" name="Google Shape;252;p37"/>
          <p:cNvCxnSpPr/>
          <p:nvPr/>
        </p:nvCxnSpPr>
        <p:spPr>
          <a:xfrm>
            <a:off x="2318875" y="3511700"/>
            <a:ext cx="3143700" cy="514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3" name="Google Shape;253;p37"/>
          <p:cNvCxnSpPr>
            <a:endCxn id="254" idx="1"/>
          </p:cNvCxnSpPr>
          <p:nvPr/>
        </p:nvCxnSpPr>
        <p:spPr>
          <a:xfrm flipH="1" rot="10800000">
            <a:off x="2786550" y="2643108"/>
            <a:ext cx="2723700" cy="610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254" name="Google Shape;254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0250" y="1895373"/>
            <a:ext cx="1906238" cy="1495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10250" y="3463744"/>
            <a:ext cx="1770533" cy="143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10249" y="283127"/>
            <a:ext cx="1906238" cy="153207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7" name="Google Shape;257;p37"/>
          <p:cNvCxnSpPr>
            <a:endCxn id="256" idx="1"/>
          </p:cNvCxnSpPr>
          <p:nvPr/>
        </p:nvCxnSpPr>
        <p:spPr>
          <a:xfrm flipH="1" rot="10800000">
            <a:off x="2099549" y="1049166"/>
            <a:ext cx="3410700" cy="1613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8" name="Google Shape;258;p37"/>
          <p:cNvSpPr txBox="1"/>
          <p:nvPr/>
        </p:nvSpPr>
        <p:spPr>
          <a:xfrm>
            <a:off x="311700" y="4749206"/>
            <a:ext cx="44388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Lochner and Bassett (2020)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59" name="Google Shape;259;p37"/>
          <p:cNvSpPr txBox="1"/>
          <p:nvPr>
            <p:ph idx="1" type="body"/>
          </p:nvPr>
        </p:nvSpPr>
        <p:spPr>
          <a:xfrm>
            <a:off x="3601750" y="2858400"/>
            <a:ext cx="19152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2400">
                <a:solidFill>
                  <a:srgbClr val="980000"/>
                </a:solidFill>
              </a:rPr>
              <a:t>Anomalous</a:t>
            </a:r>
            <a:endParaRPr sz="2400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8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Synthetic data - Random</a:t>
            </a:r>
            <a:endParaRPr/>
          </a:p>
        </p:txBody>
      </p:sp>
      <p:pic>
        <p:nvPicPr>
          <p:cNvPr id="265" name="Google Shape;26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4125" y="1001100"/>
            <a:ext cx="6355758" cy="39352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9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/>
              <a:t>Synthetic data - No active Learning</a:t>
            </a:r>
            <a:endParaRPr sz="3200"/>
          </a:p>
        </p:txBody>
      </p:sp>
      <p:pic>
        <p:nvPicPr>
          <p:cNvPr id="271" name="Google Shape;27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4125" y="991975"/>
            <a:ext cx="6355758" cy="39352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0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/>
              <a:t>Synthetic data - Active Learning</a:t>
            </a:r>
            <a:endParaRPr sz="3400"/>
          </a:p>
        </p:txBody>
      </p:sp>
      <p:pic>
        <p:nvPicPr>
          <p:cNvPr id="277" name="Google Shape;277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4125" y="1001100"/>
            <a:ext cx="6355758" cy="39352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41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Visualisation with Synthetic Data</a:t>
            </a:r>
            <a:endParaRPr/>
          </a:p>
        </p:txBody>
      </p:sp>
      <p:pic>
        <p:nvPicPr>
          <p:cNvPr id="283" name="Google Shape;283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6725" y="1024575"/>
            <a:ext cx="7870551" cy="3935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/>
          <p:nvPr/>
        </p:nvSpPr>
        <p:spPr>
          <a:xfrm>
            <a:off x="60150" y="40125"/>
            <a:ext cx="9033600" cy="5053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6" name="Google Shape;7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00" y="647088"/>
            <a:ext cx="9033600" cy="3839281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/>
        </p:nvSpPr>
        <p:spPr>
          <a:xfrm>
            <a:off x="4861225" y="4691700"/>
            <a:ext cx="38607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Vera C. Rubin Observatory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2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Anomalies in DECALS</a:t>
            </a:r>
            <a:endParaRPr/>
          </a:p>
        </p:txBody>
      </p:sp>
      <p:pic>
        <p:nvPicPr>
          <p:cNvPr id="289" name="Google Shape;289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813" y="1570994"/>
            <a:ext cx="8154365" cy="3381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42"/>
          <p:cNvPicPr preferRelativeResize="0"/>
          <p:nvPr/>
        </p:nvPicPr>
        <p:blipFill rotWithShape="1">
          <a:blip r:embed="rId4">
            <a:alphaModFix/>
          </a:blip>
          <a:srcRect b="0" l="0" r="0" t="9844"/>
          <a:stretch/>
        </p:blipFill>
        <p:spPr>
          <a:xfrm>
            <a:off x="7462375" y="192874"/>
            <a:ext cx="1045275" cy="1378125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42"/>
          <p:cNvSpPr txBox="1"/>
          <p:nvPr/>
        </p:nvSpPr>
        <p:spPr>
          <a:xfrm>
            <a:off x="1207500" y="1289294"/>
            <a:ext cx="57267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Verlon Etsebeth</a:t>
            </a: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 (MSc student)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3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Deep Representation Learning</a:t>
            </a:r>
            <a:endParaRPr/>
          </a:p>
        </p:txBody>
      </p:sp>
      <p:sp>
        <p:nvSpPr>
          <p:cNvPr id="297" name="Google Shape;297;p43"/>
          <p:cNvSpPr txBox="1"/>
          <p:nvPr/>
        </p:nvSpPr>
        <p:spPr>
          <a:xfrm>
            <a:off x="3937500" y="4691700"/>
            <a:ext cx="38607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Walmsley et al. (2021)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2110.12735</a:t>
            </a: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298" name="Google Shape;298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399575"/>
            <a:ext cx="4143325" cy="403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3625" y="1015075"/>
            <a:ext cx="3624970" cy="2416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4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876950" y="3965575"/>
            <a:ext cx="955350" cy="95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4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83625" y="3542800"/>
            <a:ext cx="4110725" cy="144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4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Astronomaly Applied to DWF</a:t>
            </a:r>
            <a:endParaRPr/>
          </a:p>
        </p:txBody>
      </p:sp>
      <p:sp>
        <p:nvSpPr>
          <p:cNvPr id="307" name="Google Shape;307;p44"/>
          <p:cNvSpPr txBox="1"/>
          <p:nvPr/>
        </p:nvSpPr>
        <p:spPr>
          <a:xfrm>
            <a:off x="2963325" y="4809619"/>
            <a:ext cx="57267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Webb et al. (2020) - 2008.04666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308" name="Google Shape;308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3925" y="1008200"/>
            <a:ext cx="4010025" cy="3915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73499" y="3094824"/>
            <a:ext cx="1562400" cy="156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5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Astronomaly Applied to DWF</a:t>
            </a:r>
            <a:endParaRPr/>
          </a:p>
        </p:txBody>
      </p:sp>
      <p:sp>
        <p:nvSpPr>
          <p:cNvPr id="315" name="Google Shape;315;p45"/>
          <p:cNvSpPr txBox="1"/>
          <p:nvPr/>
        </p:nvSpPr>
        <p:spPr>
          <a:xfrm>
            <a:off x="2963325" y="4809619"/>
            <a:ext cx="57267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Webb et al. (2020) - 2008.04666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316" name="Google Shape;316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350" y="1055825"/>
            <a:ext cx="6528001" cy="36013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31050" y="2936175"/>
            <a:ext cx="2031301" cy="158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51912" y="1182175"/>
            <a:ext cx="1389574" cy="1389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46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Anomalous Transients</a:t>
            </a:r>
            <a:endParaRPr/>
          </a:p>
        </p:txBody>
      </p:sp>
      <p:sp>
        <p:nvSpPr>
          <p:cNvPr id="324" name="Google Shape;324;p46"/>
          <p:cNvSpPr txBox="1"/>
          <p:nvPr/>
        </p:nvSpPr>
        <p:spPr>
          <a:xfrm>
            <a:off x="4438775" y="1151450"/>
            <a:ext cx="30381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Malema Ramonyai (MSc student)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325" name="Google Shape;325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400" y="1580800"/>
            <a:ext cx="8159551" cy="322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00875" y="218500"/>
            <a:ext cx="968121" cy="1290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47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Real-time anomaly detection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8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Real-time anomaly detection</a:t>
            </a:r>
            <a:endParaRPr/>
          </a:p>
        </p:txBody>
      </p:sp>
      <p:pic>
        <p:nvPicPr>
          <p:cNvPr id="337" name="Google Shape;337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68050" y="3317149"/>
            <a:ext cx="1243675" cy="12436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zin_fit_example_1_84454778.gif" id="338" name="Google Shape;338;p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1696" y="903425"/>
            <a:ext cx="5916900" cy="3944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48"/>
          <p:cNvSpPr txBox="1"/>
          <p:nvPr/>
        </p:nvSpPr>
        <p:spPr>
          <a:xfrm>
            <a:off x="4861225" y="4691700"/>
            <a:ext cx="38607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Muthukrishna et al. (2021)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5"/>
              </a:rPr>
              <a:t>2111.00036</a:t>
            </a: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49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Real-time anomaly detection</a:t>
            </a:r>
            <a:endParaRPr/>
          </a:p>
        </p:txBody>
      </p:sp>
      <p:pic>
        <p:nvPicPr>
          <p:cNvPr id="345" name="Google Shape;345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55825"/>
            <a:ext cx="8839199" cy="298052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49"/>
          <p:cNvSpPr txBox="1"/>
          <p:nvPr/>
        </p:nvSpPr>
        <p:spPr>
          <a:xfrm>
            <a:off x="4861225" y="4691700"/>
            <a:ext cx="38607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Muthukrishna et al. (2021)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2111.00036</a:t>
            </a: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50"/>
          <p:cNvSpPr txBox="1"/>
          <p:nvPr>
            <p:ph type="ctrTitle"/>
          </p:nvPr>
        </p:nvSpPr>
        <p:spPr>
          <a:xfrm>
            <a:off x="232950" y="268700"/>
            <a:ext cx="8520600" cy="83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100"/>
              <a:t>Ongoing student projects</a:t>
            </a:r>
            <a:endParaRPr b="1" sz="3000">
              <a:latin typeface="Quicksand"/>
              <a:ea typeface="Quicksand"/>
              <a:cs typeface="Quicksand"/>
              <a:sym typeface="Quicksand"/>
            </a:endParaRPr>
          </a:p>
        </p:txBody>
      </p:sp>
      <p:graphicFrame>
        <p:nvGraphicFramePr>
          <p:cNvPr id="352" name="Google Shape;352;p50"/>
          <p:cNvGraphicFramePr/>
          <p:nvPr/>
        </p:nvGraphicFramePr>
        <p:xfrm>
          <a:off x="232950" y="184686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{250834B7-463A-4351-A16A-66FD36C0ED4A}</a:tableStyleId>
              </a:tblPr>
              <a:tblGrid>
                <a:gridCol w="4325675"/>
                <a:gridCol w="4325675"/>
              </a:tblGrid>
              <a:tr h="1236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Thendie Motha</a:t>
                      </a:r>
                      <a:endParaRPr b="1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Synergies between </a:t>
                      </a:r>
                      <a:endParaRPr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LSST &amp; MeerKAT/SKA</a:t>
                      </a:r>
                      <a:endParaRPr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Jade Petersen-Charles</a:t>
                      </a:r>
                      <a:endParaRPr b="1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Detecting anomalous </a:t>
                      </a:r>
                      <a:endParaRPr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transients in MeerTRAP </a:t>
                      </a:r>
                      <a:endParaRPr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data</a:t>
                      </a:r>
                      <a:endParaRPr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1236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Verlon Etsebeth</a:t>
                      </a:r>
                      <a:endParaRPr b="1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Anomaly detection </a:t>
                      </a:r>
                      <a:endParaRPr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in optical and radio </a:t>
                      </a:r>
                      <a:endParaRPr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images</a:t>
                      </a:r>
                      <a:endParaRPr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Koketso Mohale</a:t>
                      </a:r>
                      <a:endParaRPr b="1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Novel unsupervised</a:t>
                      </a:r>
                      <a:endParaRPr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learning </a:t>
                      </a:r>
                      <a:endParaRPr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approaches</a:t>
                      </a:r>
                      <a:endParaRPr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53" name="Google Shape;353;p50"/>
          <p:cNvSpPr txBox="1"/>
          <p:nvPr>
            <p:ph idx="1" type="subTitle"/>
          </p:nvPr>
        </p:nvSpPr>
        <p:spPr>
          <a:xfrm>
            <a:off x="1074550" y="1028250"/>
            <a:ext cx="1677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rgbClr val="666666"/>
                </a:solidFill>
              </a:rPr>
              <a:t>PhD Students</a:t>
            </a:r>
            <a:endParaRPr sz="400">
              <a:solidFill>
                <a:srgbClr val="666666"/>
              </a:solidFill>
            </a:endParaRPr>
          </a:p>
        </p:txBody>
      </p:sp>
      <p:sp>
        <p:nvSpPr>
          <p:cNvPr id="354" name="Google Shape;354;p50"/>
          <p:cNvSpPr txBox="1"/>
          <p:nvPr>
            <p:ph idx="1" type="subTitle"/>
          </p:nvPr>
        </p:nvSpPr>
        <p:spPr>
          <a:xfrm>
            <a:off x="5862075" y="1028250"/>
            <a:ext cx="1677900" cy="35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rgbClr val="666666"/>
                </a:solidFill>
              </a:rPr>
              <a:t>MSc Students</a:t>
            </a:r>
            <a:endParaRPr sz="400">
              <a:solidFill>
                <a:srgbClr val="666666"/>
              </a:solidFill>
            </a:endParaRPr>
          </a:p>
        </p:txBody>
      </p:sp>
      <p:pic>
        <p:nvPicPr>
          <p:cNvPr id="355" name="Google Shape;355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50575" y="3152624"/>
            <a:ext cx="830726" cy="1107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9975" y="3195588"/>
            <a:ext cx="1253475" cy="1021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50"/>
          <p:cNvPicPr preferRelativeResize="0"/>
          <p:nvPr/>
        </p:nvPicPr>
        <p:blipFill rotWithShape="1">
          <a:blip r:embed="rId5">
            <a:alphaModFix/>
          </a:blip>
          <a:srcRect b="0" l="16476" r="11854" t="9673"/>
          <a:stretch/>
        </p:blipFill>
        <p:spPr>
          <a:xfrm>
            <a:off x="2200275" y="1928575"/>
            <a:ext cx="1185412" cy="1107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5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49996" y="1971550"/>
            <a:ext cx="1060835" cy="1021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50"/>
          <p:cNvPicPr preferRelativeResize="0"/>
          <p:nvPr/>
        </p:nvPicPr>
        <p:blipFill rotWithShape="1">
          <a:blip r:embed="rId7">
            <a:alphaModFix/>
          </a:blip>
          <a:srcRect b="-8" l="0" r="0" t="14996"/>
          <a:stretch/>
        </p:blipFill>
        <p:spPr>
          <a:xfrm>
            <a:off x="2200275" y="3152625"/>
            <a:ext cx="977227" cy="1107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50"/>
          <p:cNvPicPr preferRelativeResize="0"/>
          <p:nvPr/>
        </p:nvPicPr>
        <p:blipFill rotWithShape="1">
          <a:blip r:embed="rId8">
            <a:alphaModFix/>
          </a:blip>
          <a:srcRect b="50071" l="0" r="80640" t="3556"/>
          <a:stretch/>
        </p:blipFill>
        <p:spPr>
          <a:xfrm>
            <a:off x="3350848" y="3152625"/>
            <a:ext cx="1114930" cy="1107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5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385675" y="2003797"/>
            <a:ext cx="1114925" cy="957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50"/>
          <p:cNvPicPr preferRelativeResize="0"/>
          <p:nvPr/>
        </p:nvPicPr>
        <p:blipFill rotWithShape="1">
          <a:blip r:embed="rId10">
            <a:alphaModFix/>
          </a:blip>
          <a:srcRect b="0" l="10649" r="9878" t="0"/>
          <a:stretch/>
        </p:blipFill>
        <p:spPr>
          <a:xfrm>
            <a:off x="7784050" y="1982025"/>
            <a:ext cx="1114924" cy="100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51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Interested in a Postdoc (starting 2022)?</a:t>
            </a:r>
            <a:endParaRPr/>
          </a:p>
        </p:txBody>
      </p:sp>
      <p:sp>
        <p:nvSpPr>
          <p:cNvPr id="368" name="Google Shape;368;p51"/>
          <p:cNvSpPr txBox="1"/>
          <p:nvPr/>
        </p:nvSpPr>
        <p:spPr>
          <a:xfrm>
            <a:off x="3154200" y="4263800"/>
            <a:ext cx="56781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371600" rtl="0" algn="r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500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dr.michelle.lochner@gmail.com</a:t>
            </a:r>
            <a:endParaRPr sz="700"/>
          </a:p>
        </p:txBody>
      </p:sp>
      <p:pic>
        <p:nvPicPr>
          <p:cNvPr id="369" name="Google Shape;369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450" y="2832125"/>
            <a:ext cx="2781701" cy="2086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29325" y="933213"/>
            <a:ext cx="3073024" cy="1728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1450" y="1003483"/>
            <a:ext cx="3073024" cy="17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51"/>
          <p:cNvPicPr preferRelativeResize="0"/>
          <p:nvPr/>
        </p:nvPicPr>
        <p:blipFill rotWithShape="1">
          <a:blip r:embed="rId6">
            <a:alphaModFix/>
          </a:blip>
          <a:srcRect b="0" l="0" r="0" t="20496"/>
          <a:stretch/>
        </p:blipFill>
        <p:spPr>
          <a:xfrm>
            <a:off x="4529325" y="2732073"/>
            <a:ext cx="4057175" cy="1557675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51"/>
          <p:cNvSpPr txBox="1"/>
          <p:nvPr/>
        </p:nvSpPr>
        <p:spPr>
          <a:xfrm>
            <a:off x="1613000" y="4607200"/>
            <a:ext cx="73785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371600" rtl="0" algn="r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500"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-GB" sz="15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7"/>
              </a:rPr>
              <a:t>https://jobregister.aas.org/ad/98c33541</a:t>
            </a:r>
            <a:r>
              <a:rPr lang="en-GB" sz="15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7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ctrTitle"/>
          </p:nvPr>
        </p:nvSpPr>
        <p:spPr>
          <a:xfrm>
            <a:off x="232950" y="192500"/>
            <a:ext cx="8239500" cy="105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300"/>
              <a:t>The Square Kilometre Array</a:t>
            </a:r>
            <a:endParaRPr sz="4200"/>
          </a:p>
        </p:txBody>
      </p:sp>
      <p:sp>
        <p:nvSpPr>
          <p:cNvPr id="83" name="Google Shape;83;p16"/>
          <p:cNvSpPr txBox="1"/>
          <p:nvPr/>
        </p:nvSpPr>
        <p:spPr>
          <a:xfrm>
            <a:off x="4861225" y="4691700"/>
            <a:ext cx="38607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Square Kilometre Array Observatory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84" name="Google Shape;84;p16"/>
          <p:cNvPicPr preferRelativeResize="0"/>
          <p:nvPr/>
        </p:nvPicPr>
        <p:blipFill rotWithShape="1">
          <a:blip r:embed="rId3">
            <a:alphaModFix/>
          </a:blip>
          <a:srcRect b="0" l="0" r="0" t="23389"/>
          <a:stretch/>
        </p:blipFill>
        <p:spPr>
          <a:xfrm>
            <a:off x="1055700" y="1188575"/>
            <a:ext cx="7032605" cy="268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5700" y="3939150"/>
            <a:ext cx="4016476" cy="109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52"/>
          <p:cNvSpPr txBox="1"/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/>
              <a:t>MeerKAT Data - Random Examples</a:t>
            </a:r>
            <a:endParaRPr sz="3200"/>
          </a:p>
        </p:txBody>
      </p:sp>
      <p:pic>
        <p:nvPicPr>
          <p:cNvPr id="379" name="Google Shape;379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8675" y="979625"/>
            <a:ext cx="5286645" cy="3559674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52"/>
          <p:cNvSpPr txBox="1"/>
          <p:nvPr/>
        </p:nvSpPr>
        <p:spPr>
          <a:xfrm>
            <a:off x="3875875" y="4691700"/>
            <a:ext cx="48462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MGCLS data  from Knowles, K et al. (2021)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2111.05673</a:t>
            </a: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53"/>
          <p:cNvSpPr txBox="1"/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MeerKAT Data - Anomalies</a:t>
            </a:r>
            <a:endParaRPr/>
          </a:p>
        </p:txBody>
      </p:sp>
      <p:sp>
        <p:nvSpPr>
          <p:cNvPr id="386" name="Google Shape;386;p53"/>
          <p:cNvSpPr txBox="1"/>
          <p:nvPr/>
        </p:nvSpPr>
        <p:spPr>
          <a:xfrm>
            <a:off x="3875875" y="4691700"/>
            <a:ext cx="48462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MGCLS data  from </a:t>
            </a: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Knowles, K et al. (2021)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2111.05673</a:t>
            </a: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387" name="Google Shape;387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28675" y="979625"/>
            <a:ext cx="5286645" cy="3559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54"/>
          <p:cNvSpPr txBox="1"/>
          <p:nvPr>
            <p:ph type="title"/>
          </p:nvPr>
        </p:nvSpPr>
        <p:spPr>
          <a:xfrm>
            <a:off x="311700" y="330725"/>
            <a:ext cx="88323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MeerKAT Galaxy Cluster Legacy Survey</a:t>
            </a:r>
            <a:endParaRPr sz="3000"/>
          </a:p>
        </p:txBody>
      </p:sp>
      <p:pic>
        <p:nvPicPr>
          <p:cNvPr id="393" name="Google Shape;393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55825"/>
            <a:ext cx="8708688" cy="3483475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54"/>
          <p:cNvSpPr txBox="1"/>
          <p:nvPr/>
        </p:nvSpPr>
        <p:spPr>
          <a:xfrm>
            <a:off x="3875875" y="4691700"/>
            <a:ext cx="48462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MGCLS data  from Knowles, K et al. (2021)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2111.05673</a:t>
            </a: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55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 genuine machine learning discovery</a:t>
            </a:r>
            <a:endParaRPr/>
          </a:p>
        </p:txBody>
      </p:sp>
      <p:sp>
        <p:nvSpPr>
          <p:cNvPr id="400" name="Google Shape;400;p55"/>
          <p:cNvSpPr txBox="1"/>
          <p:nvPr/>
        </p:nvSpPr>
        <p:spPr>
          <a:xfrm>
            <a:off x="4861225" y="4691700"/>
            <a:ext cx="38607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Lochner et al. (in prep)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401" name="Google Shape;401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4381" y="903425"/>
            <a:ext cx="3792944" cy="378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4075" y="903425"/>
            <a:ext cx="3809191" cy="378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56"/>
          <p:cNvSpPr/>
          <p:nvPr/>
        </p:nvSpPr>
        <p:spPr>
          <a:xfrm>
            <a:off x="57250" y="47725"/>
            <a:ext cx="9046500" cy="50481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08" name="Google Shape;408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50" y="169225"/>
            <a:ext cx="9067800" cy="4805074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56"/>
          <p:cNvSpPr txBox="1"/>
          <p:nvPr/>
        </p:nvSpPr>
        <p:spPr>
          <a:xfrm>
            <a:off x="133600" y="123925"/>
            <a:ext cx="2442900" cy="3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2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www.supernovafoundation.org</a:t>
            </a:r>
            <a:endParaRPr sz="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57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Conclusions</a:t>
            </a:r>
            <a:endParaRPr/>
          </a:p>
        </p:txBody>
      </p:sp>
      <p:sp>
        <p:nvSpPr>
          <p:cNvPr id="415" name="Google Shape;415;p57"/>
          <p:cNvSpPr txBox="1"/>
          <p:nvPr>
            <p:ph idx="1" type="body"/>
          </p:nvPr>
        </p:nvSpPr>
        <p:spPr>
          <a:xfrm>
            <a:off x="311700" y="923875"/>
            <a:ext cx="8667900" cy="384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➢"/>
            </a:pPr>
            <a:r>
              <a:rPr lang="en-GB" sz="2200">
                <a:solidFill>
                  <a:schemeClr val="accent5"/>
                </a:solidFill>
              </a:rPr>
              <a:t>Machine learning </a:t>
            </a:r>
            <a:r>
              <a:rPr lang="en-GB" sz="2200">
                <a:solidFill>
                  <a:srgbClr val="000000"/>
                </a:solidFill>
              </a:rPr>
              <a:t>is critical in facing the data deluge</a:t>
            </a:r>
            <a:endParaRPr sz="2200">
              <a:solidFill>
                <a:srgbClr val="000000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➢"/>
            </a:pPr>
            <a:r>
              <a:rPr lang="en-GB" sz="2200">
                <a:solidFill>
                  <a:srgbClr val="000000"/>
                </a:solidFill>
              </a:rPr>
              <a:t>We need automated </a:t>
            </a:r>
            <a:r>
              <a:rPr lang="en-GB" sz="2200">
                <a:solidFill>
                  <a:schemeClr val="accent5"/>
                </a:solidFill>
              </a:rPr>
              <a:t>anomaly detection</a:t>
            </a:r>
            <a:r>
              <a:rPr lang="en-GB" sz="2200">
                <a:solidFill>
                  <a:srgbClr val="000000"/>
                </a:solidFill>
              </a:rPr>
              <a:t> to ensure scientific discoveries in datasets aren’t missed</a:t>
            </a:r>
            <a:endParaRPr sz="2200">
              <a:solidFill>
                <a:srgbClr val="000000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➢"/>
            </a:pPr>
            <a:r>
              <a:rPr lang="en-GB" sz="2200">
                <a:solidFill>
                  <a:srgbClr val="000000"/>
                </a:solidFill>
              </a:rPr>
              <a:t>Check out </a:t>
            </a:r>
            <a:r>
              <a:rPr lang="en-GB" sz="2200">
                <a:solidFill>
                  <a:schemeClr val="accent5"/>
                </a:solidFill>
              </a:rPr>
              <a:t>Astronomaly</a:t>
            </a:r>
            <a:r>
              <a:rPr lang="en-GB" sz="2200">
                <a:solidFill>
                  <a:srgbClr val="000000"/>
                </a:solidFill>
              </a:rPr>
              <a:t>:</a:t>
            </a:r>
            <a:endParaRPr sz="2200">
              <a:solidFill>
                <a:srgbClr val="000000"/>
              </a:solidFill>
            </a:endParaRPr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○"/>
            </a:pPr>
            <a:r>
              <a:rPr lang="en-GB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https://arxiv.org/abs/2010.11202</a:t>
            </a:r>
            <a:endParaRPr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○"/>
            </a:pPr>
            <a:r>
              <a:rPr lang="en-GB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https://github.com/MichelleLochner/astronomaly</a:t>
            </a:r>
            <a:endParaRPr sz="2000">
              <a:solidFill>
                <a:srgbClr val="000000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➢"/>
            </a:pPr>
            <a:r>
              <a:rPr lang="en-GB" sz="2200">
                <a:solidFill>
                  <a:srgbClr val="000000"/>
                </a:solidFill>
              </a:rPr>
              <a:t>And the Supernova Foundation:</a:t>
            </a:r>
            <a:endParaRPr sz="1600">
              <a:solidFill>
                <a:srgbClr val="000000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○"/>
            </a:pPr>
            <a:r>
              <a:rPr lang="en-GB" u="sng">
                <a:solidFill>
                  <a:schemeClr val="hlink"/>
                </a:solidFill>
                <a:hlinkClick r:id="rId5"/>
              </a:rPr>
              <a:t>https://www.supernovafoundation.org/</a:t>
            </a:r>
            <a:endParaRPr sz="2400">
              <a:solidFill>
                <a:schemeClr val="dk1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➢"/>
            </a:pPr>
            <a:r>
              <a:rPr lang="en-GB" sz="2400">
                <a:solidFill>
                  <a:schemeClr val="dk1"/>
                </a:solidFill>
              </a:rPr>
              <a:t>And postdoc positions available</a:t>
            </a:r>
            <a:endParaRPr sz="2400">
              <a:solidFill>
                <a:schemeClr val="dk1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-GB" sz="1500" u="sng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https://jobregister.aas.org/ad/98c33541</a:t>
            </a:r>
            <a:r>
              <a:rPr lang="en-GB" sz="1500">
                <a:solidFill>
                  <a:schemeClr val="dk1"/>
                </a:solidFill>
              </a:rPr>
              <a:t> 											</a:t>
            </a:r>
            <a:endParaRPr sz="2400">
              <a:solidFill>
                <a:schemeClr val="dk1"/>
              </a:solidFill>
            </a:endParaRPr>
          </a:p>
          <a:p>
            <a:pPr indent="0" lvl="0" marL="1371600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666666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</a:endParaRPr>
          </a:p>
        </p:txBody>
      </p:sp>
      <p:sp>
        <p:nvSpPr>
          <p:cNvPr id="416" name="Google Shape;416;p57"/>
          <p:cNvSpPr txBox="1"/>
          <p:nvPr/>
        </p:nvSpPr>
        <p:spPr>
          <a:xfrm>
            <a:off x="3225425" y="4532650"/>
            <a:ext cx="56781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371600" rtl="0" algn="r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2200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dr.michelle.lochner@gmail.com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1" name="Google Shape;421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2212925"/>
            <a:ext cx="8397959" cy="914325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58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 Novel Active</a:t>
            </a:r>
            <a:r>
              <a:rPr lang="en-GB"/>
              <a:t> Learning Approach</a:t>
            </a:r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7" name="Google Shape;427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2212925"/>
            <a:ext cx="8397959" cy="914325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59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 Novel Active Learning Approach</a:t>
            </a:r>
            <a:endParaRPr/>
          </a:p>
        </p:txBody>
      </p:sp>
      <p:sp>
        <p:nvSpPr>
          <p:cNvPr id="429" name="Google Shape;429;p59"/>
          <p:cNvSpPr/>
          <p:nvPr/>
        </p:nvSpPr>
        <p:spPr>
          <a:xfrm>
            <a:off x="1758950" y="1271831"/>
            <a:ext cx="1577700" cy="5727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5F7FA"/>
              </a:gs>
              <a:gs pos="100000">
                <a:srgbClr val="D7E5FF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Quicksand"/>
                <a:ea typeface="Quicksand"/>
                <a:cs typeface="Quicksand"/>
                <a:sym typeface="Quicksand"/>
              </a:rPr>
              <a:t>ML Anomaly Score</a:t>
            </a:r>
            <a:endParaRPr sz="1600"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430" name="Google Shape;430;p59"/>
          <p:cNvSpPr/>
          <p:nvPr/>
        </p:nvSpPr>
        <p:spPr>
          <a:xfrm>
            <a:off x="6659025" y="1128881"/>
            <a:ext cx="2062800" cy="5727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5F7FA"/>
              </a:gs>
              <a:gs pos="100000">
                <a:srgbClr val="D7E5FF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Quicksand"/>
                <a:ea typeface="Quicksand"/>
                <a:cs typeface="Quicksand"/>
                <a:sym typeface="Quicksand"/>
              </a:rPr>
              <a:t>Predicted User Anomaly Score</a:t>
            </a:r>
            <a:endParaRPr sz="1600">
              <a:latin typeface="Quicksand"/>
              <a:ea typeface="Quicksand"/>
              <a:cs typeface="Quicksand"/>
              <a:sym typeface="Quicksand"/>
            </a:endParaRPr>
          </a:p>
        </p:txBody>
      </p:sp>
      <p:cxnSp>
        <p:nvCxnSpPr>
          <p:cNvPr id="431" name="Google Shape;431;p59"/>
          <p:cNvCxnSpPr>
            <a:stCxn id="429" idx="2"/>
          </p:cNvCxnSpPr>
          <p:nvPr/>
        </p:nvCxnSpPr>
        <p:spPr>
          <a:xfrm flipH="1">
            <a:off x="1951400" y="1844531"/>
            <a:ext cx="596400" cy="497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32" name="Google Shape;432;p59"/>
          <p:cNvCxnSpPr>
            <a:stCxn id="430" idx="2"/>
          </p:cNvCxnSpPr>
          <p:nvPr/>
        </p:nvCxnSpPr>
        <p:spPr>
          <a:xfrm>
            <a:off x="7690425" y="1701581"/>
            <a:ext cx="317700" cy="497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33" name="Google Shape;433;p59"/>
          <p:cNvCxnSpPr>
            <a:stCxn id="434" idx="3"/>
            <a:endCxn id="435" idx="1"/>
          </p:cNvCxnSpPr>
          <p:nvPr/>
        </p:nvCxnSpPr>
        <p:spPr>
          <a:xfrm>
            <a:off x="2762400" y="4110931"/>
            <a:ext cx="1277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34" name="Google Shape;434;p59"/>
          <p:cNvSpPr/>
          <p:nvPr/>
        </p:nvSpPr>
        <p:spPr>
          <a:xfrm>
            <a:off x="699600" y="3824581"/>
            <a:ext cx="2062800" cy="5727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5F7FA"/>
              </a:gs>
              <a:gs pos="100000">
                <a:srgbClr val="D7E5FF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Quicksand"/>
                <a:ea typeface="Quicksand"/>
                <a:cs typeface="Quicksand"/>
                <a:sym typeface="Quicksand"/>
              </a:rPr>
              <a:t>Distance penalty term</a:t>
            </a:r>
            <a:endParaRPr sz="1600">
              <a:latin typeface="Quicksand"/>
              <a:ea typeface="Quicksand"/>
              <a:cs typeface="Quicksand"/>
              <a:sym typeface="Quicksand"/>
            </a:endParaRPr>
          </a:p>
        </p:txBody>
      </p:sp>
      <p:cxnSp>
        <p:nvCxnSpPr>
          <p:cNvPr id="436" name="Google Shape;436;p59"/>
          <p:cNvCxnSpPr>
            <a:stCxn id="434" idx="0"/>
          </p:cNvCxnSpPr>
          <p:nvPr/>
        </p:nvCxnSpPr>
        <p:spPr>
          <a:xfrm flipH="1" rot="10800000">
            <a:off x="1731000" y="2904781"/>
            <a:ext cx="1788000" cy="919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Google Shape;441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2212925"/>
            <a:ext cx="8397959" cy="914325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60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 Novel Active Learning Approach</a:t>
            </a:r>
            <a:endParaRPr/>
          </a:p>
        </p:txBody>
      </p:sp>
      <p:sp>
        <p:nvSpPr>
          <p:cNvPr id="443" name="Google Shape;443;p60"/>
          <p:cNvSpPr/>
          <p:nvPr/>
        </p:nvSpPr>
        <p:spPr>
          <a:xfrm>
            <a:off x="1758950" y="1271831"/>
            <a:ext cx="1577700" cy="5727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5F7FA"/>
              </a:gs>
              <a:gs pos="100000">
                <a:srgbClr val="D7E5FF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Quicksand"/>
                <a:ea typeface="Quicksand"/>
                <a:cs typeface="Quicksand"/>
                <a:sym typeface="Quicksand"/>
              </a:rPr>
              <a:t>ML Anomaly Score</a:t>
            </a:r>
            <a:endParaRPr sz="1600"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444" name="Google Shape;444;p60"/>
          <p:cNvSpPr/>
          <p:nvPr/>
        </p:nvSpPr>
        <p:spPr>
          <a:xfrm>
            <a:off x="6659025" y="1128881"/>
            <a:ext cx="2062800" cy="5727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5F7FA"/>
              </a:gs>
              <a:gs pos="100000">
                <a:srgbClr val="D7E5FF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Quicksand"/>
                <a:ea typeface="Quicksand"/>
                <a:cs typeface="Quicksand"/>
                <a:sym typeface="Quicksand"/>
              </a:rPr>
              <a:t>Predicted User Anomaly Score</a:t>
            </a:r>
            <a:endParaRPr sz="1600">
              <a:latin typeface="Quicksand"/>
              <a:ea typeface="Quicksand"/>
              <a:cs typeface="Quicksand"/>
              <a:sym typeface="Quicksand"/>
            </a:endParaRPr>
          </a:p>
        </p:txBody>
      </p:sp>
      <p:cxnSp>
        <p:nvCxnSpPr>
          <p:cNvPr id="445" name="Google Shape;445;p60"/>
          <p:cNvCxnSpPr>
            <a:stCxn id="443" idx="2"/>
          </p:cNvCxnSpPr>
          <p:nvPr/>
        </p:nvCxnSpPr>
        <p:spPr>
          <a:xfrm flipH="1">
            <a:off x="1951400" y="1844531"/>
            <a:ext cx="596400" cy="497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46" name="Google Shape;446;p60"/>
          <p:cNvCxnSpPr>
            <a:stCxn id="444" idx="2"/>
          </p:cNvCxnSpPr>
          <p:nvPr/>
        </p:nvCxnSpPr>
        <p:spPr>
          <a:xfrm>
            <a:off x="7690425" y="1701581"/>
            <a:ext cx="317700" cy="497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47" name="Google Shape;447;p60"/>
          <p:cNvCxnSpPr>
            <a:stCxn id="448" idx="3"/>
            <a:endCxn id="449" idx="1"/>
          </p:cNvCxnSpPr>
          <p:nvPr/>
        </p:nvCxnSpPr>
        <p:spPr>
          <a:xfrm>
            <a:off x="2762400" y="4110931"/>
            <a:ext cx="1277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48" name="Google Shape;448;p60"/>
          <p:cNvSpPr/>
          <p:nvPr/>
        </p:nvSpPr>
        <p:spPr>
          <a:xfrm>
            <a:off x="699600" y="3824581"/>
            <a:ext cx="2062800" cy="5727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5F7FA"/>
              </a:gs>
              <a:gs pos="100000">
                <a:srgbClr val="D7E5FF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Quicksand"/>
                <a:ea typeface="Quicksand"/>
                <a:cs typeface="Quicksand"/>
                <a:sym typeface="Quicksand"/>
              </a:rPr>
              <a:t>Distance penalty term</a:t>
            </a:r>
            <a:endParaRPr sz="1600"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449" name="Google Shape;449;p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39800" y="3606875"/>
            <a:ext cx="2477926" cy="1008100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60"/>
          <p:cNvSpPr/>
          <p:nvPr/>
        </p:nvSpPr>
        <p:spPr>
          <a:xfrm>
            <a:off x="7350675" y="3251869"/>
            <a:ext cx="1577700" cy="5727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5F7FA"/>
              </a:gs>
              <a:gs pos="100000">
                <a:srgbClr val="D7E5FF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Quicksand"/>
                <a:ea typeface="Quicksand"/>
                <a:cs typeface="Quicksand"/>
                <a:sym typeface="Quicksand"/>
              </a:rPr>
              <a:t>Distance to nearest label</a:t>
            </a:r>
            <a:endParaRPr sz="1600">
              <a:latin typeface="Quicksand"/>
              <a:ea typeface="Quicksand"/>
              <a:cs typeface="Quicksand"/>
              <a:sym typeface="Quicksand"/>
            </a:endParaRPr>
          </a:p>
        </p:txBody>
      </p:sp>
      <p:cxnSp>
        <p:nvCxnSpPr>
          <p:cNvPr id="451" name="Google Shape;451;p60"/>
          <p:cNvCxnSpPr>
            <a:endCxn id="450" idx="1"/>
          </p:cNvCxnSpPr>
          <p:nvPr/>
        </p:nvCxnSpPr>
        <p:spPr>
          <a:xfrm flipH="1" rot="10800000">
            <a:off x="6215775" y="3538219"/>
            <a:ext cx="1134900" cy="335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52" name="Google Shape;452;p60"/>
          <p:cNvCxnSpPr>
            <a:stCxn id="448" idx="0"/>
          </p:cNvCxnSpPr>
          <p:nvPr/>
        </p:nvCxnSpPr>
        <p:spPr>
          <a:xfrm flipH="1" rot="10800000">
            <a:off x="1731000" y="2904781"/>
            <a:ext cx="1788000" cy="919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ctrTitle"/>
          </p:nvPr>
        </p:nvSpPr>
        <p:spPr>
          <a:xfrm>
            <a:off x="232950" y="192500"/>
            <a:ext cx="2353800" cy="88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300"/>
              <a:t>MeerKAT</a:t>
            </a:r>
            <a:endParaRPr sz="3200"/>
          </a:p>
        </p:txBody>
      </p:sp>
      <p:pic>
        <p:nvPicPr>
          <p:cNvPr id="91" name="Google Shape;91;p17"/>
          <p:cNvPicPr preferRelativeResize="0"/>
          <p:nvPr/>
        </p:nvPicPr>
        <p:blipFill rotWithShape="1">
          <a:blip r:embed="rId3">
            <a:alphaModFix/>
          </a:blip>
          <a:srcRect b="0" l="24902" r="0" t="0"/>
          <a:stretch/>
        </p:blipFill>
        <p:spPr>
          <a:xfrm>
            <a:off x="232950" y="1125200"/>
            <a:ext cx="3592326" cy="2363975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7"/>
          <p:cNvSpPr txBox="1"/>
          <p:nvPr/>
        </p:nvSpPr>
        <p:spPr>
          <a:xfrm>
            <a:off x="232950" y="3533450"/>
            <a:ext cx="48594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SARAO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62401" y="1417950"/>
            <a:ext cx="3752950" cy="2501356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7"/>
          <p:cNvSpPr txBox="1"/>
          <p:nvPr/>
        </p:nvSpPr>
        <p:spPr>
          <a:xfrm>
            <a:off x="4136775" y="3869175"/>
            <a:ext cx="12042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CSIRO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95" name="Google Shape;95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54052" y="1783381"/>
            <a:ext cx="3541251" cy="265442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7"/>
          <p:cNvSpPr txBox="1"/>
          <p:nvPr/>
        </p:nvSpPr>
        <p:spPr>
          <a:xfrm>
            <a:off x="7691100" y="4512525"/>
            <a:ext cx="12042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LOFAR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97" name="Google Shape;97;p17"/>
          <p:cNvSpPr txBox="1"/>
          <p:nvPr>
            <p:ph type="ctrTitle"/>
          </p:nvPr>
        </p:nvSpPr>
        <p:spPr>
          <a:xfrm>
            <a:off x="3825275" y="744150"/>
            <a:ext cx="2353800" cy="88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300"/>
              <a:t>ASKAP</a:t>
            </a:r>
            <a:endParaRPr sz="3200"/>
          </a:p>
        </p:txBody>
      </p:sp>
      <p:sp>
        <p:nvSpPr>
          <p:cNvPr id="98" name="Google Shape;98;p17"/>
          <p:cNvSpPr txBox="1"/>
          <p:nvPr>
            <p:ph type="ctrTitle"/>
          </p:nvPr>
        </p:nvSpPr>
        <p:spPr>
          <a:xfrm>
            <a:off x="6558250" y="1125200"/>
            <a:ext cx="2353800" cy="88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300"/>
              <a:t>LOFAR</a:t>
            </a:r>
            <a:endParaRPr sz="32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type="ctrTitle"/>
          </p:nvPr>
        </p:nvSpPr>
        <p:spPr>
          <a:xfrm>
            <a:off x="232950" y="192500"/>
            <a:ext cx="8239500" cy="105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/>
              <a:t>We’re facing a data explosion</a:t>
            </a:r>
            <a:endParaRPr sz="3900"/>
          </a:p>
        </p:txBody>
      </p:sp>
      <p:sp>
        <p:nvSpPr>
          <p:cNvPr id="104" name="Google Shape;104;p18"/>
          <p:cNvSpPr txBox="1"/>
          <p:nvPr/>
        </p:nvSpPr>
        <p:spPr>
          <a:xfrm>
            <a:off x="4861225" y="4691700"/>
            <a:ext cx="38607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Harvard Business Review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105" name="Google Shape;10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0000" y="1144899"/>
            <a:ext cx="6305409" cy="3546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/>
          <p:nvPr>
            <p:ph type="ctrTitle"/>
          </p:nvPr>
        </p:nvSpPr>
        <p:spPr>
          <a:xfrm>
            <a:off x="232950" y="192500"/>
            <a:ext cx="8239500" cy="105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/>
              <a:t>Machine Learning</a:t>
            </a:r>
            <a:endParaRPr sz="43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Supervised Machine Learning</a:t>
            </a:r>
            <a:endParaRPr/>
          </a:p>
        </p:txBody>
      </p:sp>
      <p:sp>
        <p:nvSpPr>
          <p:cNvPr id="116" name="Google Shape;116;p20"/>
          <p:cNvSpPr txBox="1"/>
          <p:nvPr>
            <p:ph idx="1" type="body"/>
          </p:nvPr>
        </p:nvSpPr>
        <p:spPr>
          <a:xfrm>
            <a:off x="4078950" y="1192781"/>
            <a:ext cx="4549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Automatically learns a </a:t>
            </a:r>
            <a:r>
              <a:rPr lang="en-GB" sz="3000">
                <a:solidFill>
                  <a:srgbClr val="3D85C6"/>
                </a:solidFill>
              </a:rPr>
              <a:t>model</a:t>
            </a:r>
            <a:r>
              <a:rPr lang="en-GB" sz="3000"/>
              <a:t> to map inputs to outputs, using a </a:t>
            </a:r>
            <a:r>
              <a:rPr lang="en-GB" sz="3000">
                <a:solidFill>
                  <a:srgbClr val="3D85C6"/>
                </a:solidFill>
              </a:rPr>
              <a:t>training set</a:t>
            </a:r>
            <a:r>
              <a:rPr lang="en-GB" sz="3000"/>
              <a:t>.</a:t>
            </a:r>
            <a:endParaRPr sz="3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  <p:pic>
        <p:nvPicPr>
          <p:cNvPr id="117" name="Google Shape;117;p20"/>
          <p:cNvPicPr preferRelativeResize="0"/>
          <p:nvPr/>
        </p:nvPicPr>
        <p:blipFill rotWithShape="1">
          <a:blip r:embed="rId3">
            <a:alphaModFix/>
          </a:blip>
          <a:srcRect b="0" l="1693" r="50060" t="11488"/>
          <a:stretch/>
        </p:blipFill>
        <p:spPr>
          <a:xfrm>
            <a:off x="311700" y="1192788"/>
            <a:ext cx="3646124" cy="3344626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0"/>
          <p:cNvSpPr txBox="1"/>
          <p:nvPr/>
        </p:nvSpPr>
        <p:spPr>
          <a:xfrm>
            <a:off x="4861225" y="4691700"/>
            <a:ext cx="38607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https://towardsdatascience.com</a:t>
            </a:r>
            <a:endParaRPr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800"/>
                                        <p:tgtEl>
                                          <p:spTgt spid="11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800"/>
                                        <p:tgtEl>
                                          <p:spTgt spid="11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1"/>
          <p:cNvSpPr txBox="1"/>
          <p:nvPr>
            <p:ph type="title"/>
          </p:nvPr>
        </p:nvSpPr>
        <p:spPr>
          <a:xfrm>
            <a:off x="311700" y="3307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Machine Learning</a:t>
            </a:r>
            <a:endParaRPr/>
          </a:p>
        </p:txBody>
      </p:sp>
      <p:pic>
        <p:nvPicPr>
          <p:cNvPr id="124" name="Google Shape;12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4950" y="1077358"/>
            <a:ext cx="5493562" cy="3001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4250439"/>
            <a:ext cx="6629400" cy="352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