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30267275" cy="427942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6A8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48"/>
  </p:normalViewPr>
  <p:slideViewPr>
    <p:cSldViewPr snapToGrid="0">
      <p:cViewPr>
        <p:scale>
          <a:sx n="30" d="100"/>
          <a:sy n="30" d="100"/>
        </p:scale>
        <p:origin x="3636"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046" y="7003597"/>
            <a:ext cx="25727184" cy="14898735"/>
          </a:xfrm>
        </p:spPr>
        <p:txBody>
          <a:bodyPr anchor="b"/>
          <a:lstStyle>
            <a:lvl1pPr algn="ctr">
              <a:defRPr sz="19861"/>
            </a:lvl1pPr>
          </a:lstStyle>
          <a:p>
            <a:r>
              <a:rPr lang="en-US"/>
              <a:t>Click to edit Master title style</a:t>
            </a:r>
            <a:endParaRPr lang="en-US" dirty="0"/>
          </a:p>
        </p:txBody>
      </p:sp>
      <p:sp>
        <p:nvSpPr>
          <p:cNvPr id="3" name="Subtitle 2"/>
          <p:cNvSpPr>
            <a:spLocks noGrp="1"/>
          </p:cNvSpPr>
          <p:nvPr>
            <p:ph type="subTitle" idx="1"/>
          </p:nvPr>
        </p:nvSpPr>
        <p:spPr>
          <a:xfrm>
            <a:off x="3783410" y="22476884"/>
            <a:ext cx="22700456" cy="10332032"/>
          </a:xfrm>
        </p:spPr>
        <p:txBody>
          <a:bodyPr/>
          <a:lstStyle>
            <a:lvl1pPr marL="0" indent="0" algn="ctr">
              <a:buNone/>
              <a:defRPr sz="7944"/>
            </a:lvl1pPr>
            <a:lvl2pPr marL="1513378" indent="0" algn="ctr">
              <a:buNone/>
              <a:defRPr sz="6620"/>
            </a:lvl2pPr>
            <a:lvl3pPr marL="3026755" indent="0" algn="ctr">
              <a:buNone/>
              <a:defRPr sz="5958"/>
            </a:lvl3pPr>
            <a:lvl4pPr marL="4540133" indent="0" algn="ctr">
              <a:buNone/>
              <a:defRPr sz="5296"/>
            </a:lvl4pPr>
            <a:lvl5pPr marL="6053511" indent="0" algn="ctr">
              <a:buNone/>
              <a:defRPr sz="5296"/>
            </a:lvl5pPr>
            <a:lvl6pPr marL="7566889" indent="0" algn="ctr">
              <a:buNone/>
              <a:defRPr sz="5296"/>
            </a:lvl6pPr>
            <a:lvl7pPr marL="9080266" indent="0" algn="ctr">
              <a:buNone/>
              <a:defRPr sz="5296"/>
            </a:lvl7pPr>
            <a:lvl8pPr marL="10593644" indent="0" algn="ctr">
              <a:buNone/>
              <a:defRPr sz="5296"/>
            </a:lvl8pPr>
            <a:lvl9pPr marL="12107022" indent="0" algn="ctr">
              <a:buNone/>
              <a:defRPr sz="5296"/>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FE0723-2227-754E-AC4E-2DE37287A557}"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2523213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FE0723-2227-754E-AC4E-2DE37287A557}"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5865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0020" y="2278397"/>
            <a:ext cx="6526381" cy="362661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0877" y="2278397"/>
            <a:ext cx="19200803" cy="362661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FE0723-2227-754E-AC4E-2DE37287A557}"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797199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FE0723-2227-754E-AC4E-2DE37287A557}"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2110987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112" y="10668854"/>
            <a:ext cx="26105525" cy="17801211"/>
          </a:xfrm>
        </p:spPr>
        <p:txBody>
          <a:bodyPr anchor="b"/>
          <a:lstStyle>
            <a:lvl1pPr>
              <a:defRPr sz="19861"/>
            </a:lvl1pPr>
          </a:lstStyle>
          <a:p>
            <a:r>
              <a:rPr lang="en-US"/>
              <a:t>Click to edit Master title style</a:t>
            </a:r>
            <a:endParaRPr lang="en-US" dirty="0"/>
          </a:p>
        </p:txBody>
      </p:sp>
      <p:sp>
        <p:nvSpPr>
          <p:cNvPr id="3" name="Text Placeholder 2"/>
          <p:cNvSpPr>
            <a:spLocks noGrp="1"/>
          </p:cNvSpPr>
          <p:nvPr>
            <p:ph type="body" idx="1"/>
          </p:nvPr>
        </p:nvSpPr>
        <p:spPr>
          <a:xfrm>
            <a:off x="2065112" y="28638472"/>
            <a:ext cx="26105525" cy="9361236"/>
          </a:xfrm>
        </p:spPr>
        <p:txBody>
          <a:bodyPr/>
          <a:lstStyle>
            <a:lvl1pPr marL="0" indent="0">
              <a:buNone/>
              <a:defRPr sz="7944">
                <a:solidFill>
                  <a:schemeClr val="tx1"/>
                </a:solidFill>
              </a:defRPr>
            </a:lvl1pPr>
            <a:lvl2pPr marL="1513378" indent="0">
              <a:buNone/>
              <a:defRPr sz="6620">
                <a:solidFill>
                  <a:schemeClr val="tx1">
                    <a:tint val="75000"/>
                  </a:schemeClr>
                </a:solidFill>
              </a:defRPr>
            </a:lvl2pPr>
            <a:lvl3pPr marL="3026755" indent="0">
              <a:buNone/>
              <a:defRPr sz="5958">
                <a:solidFill>
                  <a:schemeClr val="tx1">
                    <a:tint val="75000"/>
                  </a:schemeClr>
                </a:solidFill>
              </a:defRPr>
            </a:lvl3pPr>
            <a:lvl4pPr marL="4540133" indent="0">
              <a:buNone/>
              <a:defRPr sz="5296">
                <a:solidFill>
                  <a:schemeClr val="tx1">
                    <a:tint val="75000"/>
                  </a:schemeClr>
                </a:solidFill>
              </a:defRPr>
            </a:lvl4pPr>
            <a:lvl5pPr marL="6053511" indent="0">
              <a:buNone/>
              <a:defRPr sz="5296">
                <a:solidFill>
                  <a:schemeClr val="tx1">
                    <a:tint val="75000"/>
                  </a:schemeClr>
                </a:solidFill>
              </a:defRPr>
            </a:lvl5pPr>
            <a:lvl6pPr marL="7566889" indent="0">
              <a:buNone/>
              <a:defRPr sz="5296">
                <a:solidFill>
                  <a:schemeClr val="tx1">
                    <a:tint val="75000"/>
                  </a:schemeClr>
                </a:solidFill>
              </a:defRPr>
            </a:lvl6pPr>
            <a:lvl7pPr marL="9080266" indent="0">
              <a:buNone/>
              <a:defRPr sz="5296">
                <a:solidFill>
                  <a:schemeClr val="tx1">
                    <a:tint val="75000"/>
                  </a:schemeClr>
                </a:solidFill>
              </a:defRPr>
            </a:lvl7pPr>
            <a:lvl8pPr marL="10593644" indent="0">
              <a:buNone/>
              <a:defRPr sz="5296">
                <a:solidFill>
                  <a:schemeClr val="tx1">
                    <a:tint val="75000"/>
                  </a:schemeClr>
                </a:solidFill>
              </a:defRPr>
            </a:lvl8pPr>
            <a:lvl9pPr marL="12107022" indent="0">
              <a:buNone/>
              <a:defRPr sz="52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FE0723-2227-754E-AC4E-2DE37287A557}"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98490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0875" y="11391985"/>
            <a:ext cx="12863592" cy="271525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2808" y="11391985"/>
            <a:ext cx="12863592" cy="271525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FE0723-2227-754E-AC4E-2DE37287A557}" type="datetimeFigureOut">
              <a:rPr lang="en-US" smtClean="0"/>
              <a:t>9/30/2022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13738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4817" y="2278406"/>
            <a:ext cx="26105525" cy="8271575"/>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4821" y="10490535"/>
            <a:ext cx="12804474" cy="5141249"/>
          </a:xfrm>
        </p:spPr>
        <p:txBody>
          <a:bodyPr anchor="b"/>
          <a:lstStyle>
            <a:lvl1pPr marL="0" indent="0">
              <a:buNone/>
              <a:defRPr sz="7944" b="1"/>
            </a:lvl1pPr>
            <a:lvl2pPr marL="1513378" indent="0">
              <a:buNone/>
              <a:defRPr sz="6620" b="1"/>
            </a:lvl2pPr>
            <a:lvl3pPr marL="3026755" indent="0">
              <a:buNone/>
              <a:defRPr sz="5958" b="1"/>
            </a:lvl3pPr>
            <a:lvl4pPr marL="4540133" indent="0">
              <a:buNone/>
              <a:defRPr sz="5296" b="1"/>
            </a:lvl4pPr>
            <a:lvl5pPr marL="6053511" indent="0">
              <a:buNone/>
              <a:defRPr sz="5296" b="1"/>
            </a:lvl5pPr>
            <a:lvl6pPr marL="7566889" indent="0">
              <a:buNone/>
              <a:defRPr sz="5296" b="1"/>
            </a:lvl6pPr>
            <a:lvl7pPr marL="9080266" indent="0">
              <a:buNone/>
              <a:defRPr sz="5296" b="1"/>
            </a:lvl7pPr>
            <a:lvl8pPr marL="10593644" indent="0">
              <a:buNone/>
              <a:defRPr sz="5296" b="1"/>
            </a:lvl8pPr>
            <a:lvl9pPr marL="12107022" indent="0">
              <a:buNone/>
              <a:defRPr sz="5296" b="1"/>
            </a:lvl9pPr>
          </a:lstStyle>
          <a:p>
            <a:pPr lvl="0"/>
            <a:r>
              <a:rPr lang="en-US"/>
              <a:t>Click to edit Master text styles</a:t>
            </a:r>
          </a:p>
        </p:txBody>
      </p:sp>
      <p:sp>
        <p:nvSpPr>
          <p:cNvPr id="4" name="Content Placeholder 3"/>
          <p:cNvSpPr>
            <a:spLocks noGrp="1"/>
          </p:cNvSpPr>
          <p:nvPr>
            <p:ph sz="half" idx="2"/>
          </p:nvPr>
        </p:nvSpPr>
        <p:spPr>
          <a:xfrm>
            <a:off x="2084821" y="15631784"/>
            <a:ext cx="12804474" cy="2299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2810" y="10490535"/>
            <a:ext cx="12867534" cy="5141249"/>
          </a:xfrm>
        </p:spPr>
        <p:txBody>
          <a:bodyPr anchor="b"/>
          <a:lstStyle>
            <a:lvl1pPr marL="0" indent="0">
              <a:buNone/>
              <a:defRPr sz="7944" b="1"/>
            </a:lvl1pPr>
            <a:lvl2pPr marL="1513378" indent="0">
              <a:buNone/>
              <a:defRPr sz="6620" b="1"/>
            </a:lvl2pPr>
            <a:lvl3pPr marL="3026755" indent="0">
              <a:buNone/>
              <a:defRPr sz="5958" b="1"/>
            </a:lvl3pPr>
            <a:lvl4pPr marL="4540133" indent="0">
              <a:buNone/>
              <a:defRPr sz="5296" b="1"/>
            </a:lvl4pPr>
            <a:lvl5pPr marL="6053511" indent="0">
              <a:buNone/>
              <a:defRPr sz="5296" b="1"/>
            </a:lvl5pPr>
            <a:lvl6pPr marL="7566889" indent="0">
              <a:buNone/>
              <a:defRPr sz="5296" b="1"/>
            </a:lvl6pPr>
            <a:lvl7pPr marL="9080266" indent="0">
              <a:buNone/>
              <a:defRPr sz="5296" b="1"/>
            </a:lvl7pPr>
            <a:lvl8pPr marL="10593644" indent="0">
              <a:buNone/>
              <a:defRPr sz="5296" b="1"/>
            </a:lvl8pPr>
            <a:lvl9pPr marL="12107022" indent="0">
              <a:buNone/>
              <a:defRPr sz="5296" b="1"/>
            </a:lvl9pPr>
          </a:lstStyle>
          <a:p>
            <a:pPr lvl="0"/>
            <a:r>
              <a:rPr lang="en-US"/>
              <a:t>Click to edit Master text styles</a:t>
            </a:r>
          </a:p>
        </p:txBody>
      </p:sp>
      <p:sp>
        <p:nvSpPr>
          <p:cNvPr id="6" name="Content Placeholder 5"/>
          <p:cNvSpPr>
            <a:spLocks noGrp="1"/>
          </p:cNvSpPr>
          <p:nvPr>
            <p:ph sz="quarter" idx="4"/>
          </p:nvPr>
        </p:nvSpPr>
        <p:spPr>
          <a:xfrm>
            <a:off x="15322810" y="15631784"/>
            <a:ext cx="12867534" cy="2299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FE0723-2227-754E-AC4E-2DE37287A557}" type="datetimeFigureOut">
              <a:rPr lang="en-US" smtClean="0"/>
              <a:t>9/30/2022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3532731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FE0723-2227-754E-AC4E-2DE37287A557}" type="datetimeFigureOut">
              <a:rPr lang="en-US" smtClean="0"/>
              <a:t>9/30/2022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2435499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FE0723-2227-754E-AC4E-2DE37287A557}" type="datetimeFigureOut">
              <a:rPr lang="en-US" smtClean="0"/>
              <a:t>9/30/2022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2954893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7" y="2852949"/>
            <a:ext cx="9761984" cy="9985322"/>
          </a:xfrm>
        </p:spPr>
        <p:txBody>
          <a:bodyPr anchor="b"/>
          <a:lstStyle>
            <a:lvl1pPr>
              <a:defRPr sz="10592"/>
            </a:lvl1pPr>
          </a:lstStyle>
          <a:p>
            <a:r>
              <a:rPr lang="en-US"/>
              <a:t>Click to edit Master title style</a:t>
            </a:r>
            <a:endParaRPr lang="en-US" dirty="0"/>
          </a:p>
        </p:txBody>
      </p:sp>
      <p:sp>
        <p:nvSpPr>
          <p:cNvPr id="3" name="Content Placeholder 2"/>
          <p:cNvSpPr>
            <a:spLocks noGrp="1"/>
          </p:cNvSpPr>
          <p:nvPr>
            <p:ph idx="1"/>
          </p:nvPr>
        </p:nvSpPr>
        <p:spPr>
          <a:xfrm>
            <a:off x="12867534" y="6161587"/>
            <a:ext cx="15322808" cy="30411646"/>
          </a:xfrm>
        </p:spPr>
        <p:txBody>
          <a:bodyPr/>
          <a:lstStyle>
            <a:lvl1pPr>
              <a:defRPr sz="10592"/>
            </a:lvl1pPr>
            <a:lvl2pPr>
              <a:defRPr sz="9268"/>
            </a:lvl2pPr>
            <a:lvl3pPr>
              <a:defRPr sz="7944"/>
            </a:lvl3pPr>
            <a:lvl4pPr>
              <a:defRPr sz="6620"/>
            </a:lvl4pPr>
            <a:lvl5pPr>
              <a:defRPr sz="6620"/>
            </a:lvl5pPr>
            <a:lvl6pPr>
              <a:defRPr sz="6620"/>
            </a:lvl6pPr>
            <a:lvl7pPr>
              <a:defRPr sz="6620"/>
            </a:lvl7pPr>
            <a:lvl8pPr>
              <a:defRPr sz="6620"/>
            </a:lvl8pPr>
            <a:lvl9pPr>
              <a:defRPr sz="66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4817" y="12838271"/>
            <a:ext cx="9761984" cy="23784486"/>
          </a:xfrm>
        </p:spPr>
        <p:txBody>
          <a:bodyPr/>
          <a:lstStyle>
            <a:lvl1pPr marL="0" indent="0">
              <a:buNone/>
              <a:defRPr sz="5296"/>
            </a:lvl1pPr>
            <a:lvl2pPr marL="1513378" indent="0">
              <a:buNone/>
              <a:defRPr sz="4634"/>
            </a:lvl2pPr>
            <a:lvl3pPr marL="3026755" indent="0">
              <a:buNone/>
              <a:defRPr sz="3972"/>
            </a:lvl3pPr>
            <a:lvl4pPr marL="4540133" indent="0">
              <a:buNone/>
              <a:defRPr sz="3310"/>
            </a:lvl4pPr>
            <a:lvl5pPr marL="6053511" indent="0">
              <a:buNone/>
              <a:defRPr sz="3310"/>
            </a:lvl5pPr>
            <a:lvl6pPr marL="7566889" indent="0">
              <a:buNone/>
              <a:defRPr sz="3310"/>
            </a:lvl6pPr>
            <a:lvl7pPr marL="9080266" indent="0">
              <a:buNone/>
              <a:defRPr sz="3310"/>
            </a:lvl7pPr>
            <a:lvl8pPr marL="10593644" indent="0">
              <a:buNone/>
              <a:defRPr sz="3310"/>
            </a:lvl8pPr>
            <a:lvl9pPr marL="12107022" indent="0">
              <a:buNone/>
              <a:defRPr sz="3310"/>
            </a:lvl9pPr>
          </a:lstStyle>
          <a:p>
            <a:pPr lvl="0"/>
            <a:r>
              <a:rPr lang="en-US"/>
              <a:t>Click to edit Master text styles</a:t>
            </a:r>
          </a:p>
        </p:txBody>
      </p:sp>
      <p:sp>
        <p:nvSpPr>
          <p:cNvPr id="5" name="Date Placeholder 4"/>
          <p:cNvSpPr>
            <a:spLocks noGrp="1"/>
          </p:cNvSpPr>
          <p:nvPr>
            <p:ph type="dt" sz="half" idx="10"/>
          </p:nvPr>
        </p:nvSpPr>
        <p:spPr/>
        <p:txBody>
          <a:bodyPr/>
          <a:lstStyle/>
          <a:p>
            <a:fld id="{B6FE0723-2227-754E-AC4E-2DE37287A557}" type="datetimeFigureOut">
              <a:rPr lang="en-US" smtClean="0"/>
              <a:t>9/30/2022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1203337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7" y="2852949"/>
            <a:ext cx="9761984" cy="9985322"/>
          </a:xfrm>
        </p:spPr>
        <p:txBody>
          <a:bodyPr anchor="b"/>
          <a:lstStyle>
            <a:lvl1pPr>
              <a:defRPr sz="10592"/>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67534" y="6161587"/>
            <a:ext cx="15322808" cy="30411646"/>
          </a:xfrm>
        </p:spPr>
        <p:txBody>
          <a:bodyPr anchor="t"/>
          <a:lstStyle>
            <a:lvl1pPr marL="0" indent="0">
              <a:buNone/>
              <a:defRPr sz="10592"/>
            </a:lvl1pPr>
            <a:lvl2pPr marL="1513378" indent="0">
              <a:buNone/>
              <a:defRPr sz="9268"/>
            </a:lvl2pPr>
            <a:lvl3pPr marL="3026755" indent="0">
              <a:buNone/>
              <a:defRPr sz="7944"/>
            </a:lvl3pPr>
            <a:lvl4pPr marL="4540133" indent="0">
              <a:buNone/>
              <a:defRPr sz="6620"/>
            </a:lvl4pPr>
            <a:lvl5pPr marL="6053511" indent="0">
              <a:buNone/>
              <a:defRPr sz="6620"/>
            </a:lvl5pPr>
            <a:lvl6pPr marL="7566889" indent="0">
              <a:buNone/>
              <a:defRPr sz="6620"/>
            </a:lvl6pPr>
            <a:lvl7pPr marL="9080266" indent="0">
              <a:buNone/>
              <a:defRPr sz="6620"/>
            </a:lvl7pPr>
            <a:lvl8pPr marL="10593644" indent="0">
              <a:buNone/>
              <a:defRPr sz="6620"/>
            </a:lvl8pPr>
            <a:lvl9pPr marL="12107022" indent="0">
              <a:buNone/>
              <a:defRPr sz="6620"/>
            </a:lvl9pPr>
          </a:lstStyle>
          <a:p>
            <a:r>
              <a:rPr lang="en-US"/>
              <a:t>Click icon to add picture</a:t>
            </a:r>
            <a:endParaRPr lang="en-US" dirty="0"/>
          </a:p>
        </p:txBody>
      </p:sp>
      <p:sp>
        <p:nvSpPr>
          <p:cNvPr id="4" name="Text Placeholder 3"/>
          <p:cNvSpPr>
            <a:spLocks noGrp="1"/>
          </p:cNvSpPr>
          <p:nvPr>
            <p:ph type="body" sz="half" idx="2"/>
          </p:nvPr>
        </p:nvSpPr>
        <p:spPr>
          <a:xfrm>
            <a:off x="2084817" y="12838271"/>
            <a:ext cx="9761984" cy="23784486"/>
          </a:xfrm>
        </p:spPr>
        <p:txBody>
          <a:bodyPr/>
          <a:lstStyle>
            <a:lvl1pPr marL="0" indent="0">
              <a:buNone/>
              <a:defRPr sz="5296"/>
            </a:lvl1pPr>
            <a:lvl2pPr marL="1513378" indent="0">
              <a:buNone/>
              <a:defRPr sz="4634"/>
            </a:lvl2pPr>
            <a:lvl3pPr marL="3026755" indent="0">
              <a:buNone/>
              <a:defRPr sz="3972"/>
            </a:lvl3pPr>
            <a:lvl4pPr marL="4540133" indent="0">
              <a:buNone/>
              <a:defRPr sz="3310"/>
            </a:lvl4pPr>
            <a:lvl5pPr marL="6053511" indent="0">
              <a:buNone/>
              <a:defRPr sz="3310"/>
            </a:lvl5pPr>
            <a:lvl6pPr marL="7566889" indent="0">
              <a:buNone/>
              <a:defRPr sz="3310"/>
            </a:lvl6pPr>
            <a:lvl7pPr marL="9080266" indent="0">
              <a:buNone/>
              <a:defRPr sz="3310"/>
            </a:lvl7pPr>
            <a:lvl8pPr marL="10593644" indent="0">
              <a:buNone/>
              <a:defRPr sz="3310"/>
            </a:lvl8pPr>
            <a:lvl9pPr marL="12107022" indent="0">
              <a:buNone/>
              <a:defRPr sz="3310"/>
            </a:lvl9pPr>
          </a:lstStyle>
          <a:p>
            <a:pPr lvl="0"/>
            <a:r>
              <a:rPr lang="en-US"/>
              <a:t>Click to edit Master text styles</a:t>
            </a:r>
          </a:p>
        </p:txBody>
      </p:sp>
      <p:sp>
        <p:nvSpPr>
          <p:cNvPr id="5" name="Date Placeholder 4"/>
          <p:cNvSpPr>
            <a:spLocks noGrp="1"/>
          </p:cNvSpPr>
          <p:nvPr>
            <p:ph type="dt" sz="half" idx="10"/>
          </p:nvPr>
        </p:nvSpPr>
        <p:spPr/>
        <p:txBody>
          <a:bodyPr/>
          <a:lstStyle/>
          <a:p>
            <a:fld id="{B6FE0723-2227-754E-AC4E-2DE37287A557}" type="datetimeFigureOut">
              <a:rPr lang="en-US" smtClean="0"/>
              <a:t>9/30/2022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928ECE-9C2A-294C-99FA-44062CA5B760}" type="slidenum">
              <a:rPr lang="en-US" smtClean="0"/>
              <a:t>‹#›</a:t>
            </a:fld>
            <a:endParaRPr lang="en-US"/>
          </a:p>
        </p:txBody>
      </p:sp>
    </p:spTree>
    <p:extLst>
      <p:ext uri="{BB962C8B-B14F-4D97-AF65-F5344CB8AC3E}">
        <p14:creationId xmlns:p14="http://schemas.microsoft.com/office/powerpoint/2010/main" val="1821401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0875" y="2278406"/>
            <a:ext cx="26105525" cy="827157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0875" y="11391985"/>
            <a:ext cx="26105525" cy="2715255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0875" y="39663928"/>
            <a:ext cx="6810137" cy="2278397"/>
          </a:xfrm>
          <a:prstGeom prst="rect">
            <a:avLst/>
          </a:prstGeom>
        </p:spPr>
        <p:txBody>
          <a:bodyPr vert="horz" lIns="91440" tIns="45720" rIns="91440" bIns="45720" rtlCol="0" anchor="ctr"/>
          <a:lstStyle>
            <a:lvl1pPr algn="l">
              <a:defRPr sz="3972">
                <a:solidFill>
                  <a:schemeClr val="tx1">
                    <a:tint val="75000"/>
                  </a:schemeClr>
                </a:solidFill>
              </a:defRPr>
            </a:lvl1pPr>
          </a:lstStyle>
          <a:p>
            <a:fld id="{B6FE0723-2227-754E-AC4E-2DE37287A557}" type="datetimeFigureOut">
              <a:rPr lang="en-US" smtClean="0"/>
              <a:t>9/30/2022</a:t>
            </a:fld>
            <a:endParaRPr lang="en-US"/>
          </a:p>
        </p:txBody>
      </p:sp>
      <p:sp>
        <p:nvSpPr>
          <p:cNvPr id="5" name="Footer Placeholder 4"/>
          <p:cNvSpPr>
            <a:spLocks noGrp="1"/>
          </p:cNvSpPr>
          <p:nvPr>
            <p:ph type="ftr" sz="quarter" idx="3"/>
          </p:nvPr>
        </p:nvSpPr>
        <p:spPr>
          <a:xfrm>
            <a:off x="10026035" y="39663928"/>
            <a:ext cx="10215205" cy="2278397"/>
          </a:xfrm>
          <a:prstGeom prst="rect">
            <a:avLst/>
          </a:prstGeom>
        </p:spPr>
        <p:txBody>
          <a:bodyPr vert="horz" lIns="91440" tIns="45720" rIns="91440" bIns="45720" rtlCol="0" anchor="ctr"/>
          <a:lstStyle>
            <a:lvl1pPr algn="ctr">
              <a:defRPr sz="397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376263" y="39663928"/>
            <a:ext cx="6810137" cy="2278397"/>
          </a:xfrm>
          <a:prstGeom prst="rect">
            <a:avLst/>
          </a:prstGeom>
        </p:spPr>
        <p:txBody>
          <a:bodyPr vert="horz" lIns="91440" tIns="45720" rIns="91440" bIns="45720" rtlCol="0" anchor="ctr"/>
          <a:lstStyle>
            <a:lvl1pPr algn="r">
              <a:defRPr sz="3972">
                <a:solidFill>
                  <a:schemeClr val="tx1">
                    <a:tint val="75000"/>
                  </a:schemeClr>
                </a:solidFill>
              </a:defRPr>
            </a:lvl1pPr>
          </a:lstStyle>
          <a:p>
            <a:fld id="{FE928ECE-9C2A-294C-99FA-44062CA5B760}" type="slidenum">
              <a:rPr lang="en-US" smtClean="0"/>
              <a:t>‹#›</a:t>
            </a:fld>
            <a:endParaRPr lang="en-US"/>
          </a:p>
        </p:txBody>
      </p:sp>
    </p:spTree>
    <p:extLst>
      <p:ext uri="{BB962C8B-B14F-4D97-AF65-F5344CB8AC3E}">
        <p14:creationId xmlns:p14="http://schemas.microsoft.com/office/powerpoint/2010/main" val="15883047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6755" rtl="0" eaLnBrk="1" latinLnBrk="0" hangingPunct="1">
        <a:lnSpc>
          <a:spcPct val="90000"/>
        </a:lnSpc>
        <a:spcBef>
          <a:spcPct val="0"/>
        </a:spcBef>
        <a:buNone/>
        <a:defRPr sz="14564" kern="1200">
          <a:solidFill>
            <a:schemeClr val="tx1"/>
          </a:solidFill>
          <a:latin typeface="+mj-lt"/>
          <a:ea typeface="+mj-ea"/>
          <a:cs typeface="+mj-cs"/>
        </a:defRPr>
      </a:lvl1pPr>
    </p:titleStyle>
    <p:bodyStyle>
      <a:lvl1pPr marL="756689" indent="-756689" algn="l" defTabSz="3026755" rtl="0" eaLnBrk="1" latinLnBrk="0" hangingPunct="1">
        <a:lnSpc>
          <a:spcPct val="90000"/>
        </a:lnSpc>
        <a:spcBef>
          <a:spcPts val="3310"/>
        </a:spcBef>
        <a:buFont typeface="Arial" panose="020B0604020202020204" pitchFamily="34" charset="0"/>
        <a:buChar char="•"/>
        <a:defRPr sz="9268" kern="1200">
          <a:solidFill>
            <a:schemeClr val="tx1"/>
          </a:solidFill>
          <a:latin typeface="+mn-lt"/>
          <a:ea typeface="+mn-ea"/>
          <a:cs typeface="+mn-cs"/>
        </a:defRPr>
      </a:lvl1pPr>
      <a:lvl2pPr marL="2270067" indent="-756689" algn="l" defTabSz="3026755" rtl="0" eaLnBrk="1" latinLnBrk="0" hangingPunct="1">
        <a:lnSpc>
          <a:spcPct val="90000"/>
        </a:lnSpc>
        <a:spcBef>
          <a:spcPts val="1655"/>
        </a:spcBef>
        <a:buFont typeface="Arial" panose="020B0604020202020204" pitchFamily="34" charset="0"/>
        <a:buChar char="•"/>
        <a:defRPr sz="7944" kern="1200">
          <a:solidFill>
            <a:schemeClr val="tx1"/>
          </a:solidFill>
          <a:latin typeface="+mn-lt"/>
          <a:ea typeface="+mn-ea"/>
          <a:cs typeface="+mn-cs"/>
        </a:defRPr>
      </a:lvl2pPr>
      <a:lvl3pPr marL="3783444" indent="-756689" algn="l" defTabSz="3026755" rtl="0" eaLnBrk="1" latinLnBrk="0" hangingPunct="1">
        <a:lnSpc>
          <a:spcPct val="90000"/>
        </a:lnSpc>
        <a:spcBef>
          <a:spcPts val="1655"/>
        </a:spcBef>
        <a:buFont typeface="Arial" panose="020B0604020202020204" pitchFamily="34" charset="0"/>
        <a:buChar char="•"/>
        <a:defRPr sz="6620" kern="1200">
          <a:solidFill>
            <a:schemeClr val="tx1"/>
          </a:solidFill>
          <a:latin typeface="+mn-lt"/>
          <a:ea typeface="+mn-ea"/>
          <a:cs typeface="+mn-cs"/>
        </a:defRPr>
      </a:lvl3pPr>
      <a:lvl4pPr marL="5296822"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4pPr>
      <a:lvl5pPr marL="6810200"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5pPr>
      <a:lvl6pPr marL="8323577"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6pPr>
      <a:lvl7pPr marL="9836955"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7pPr>
      <a:lvl8pPr marL="11350333"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8pPr>
      <a:lvl9pPr marL="12863711"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9pPr>
    </p:bodyStyle>
    <p:otherStyle>
      <a:defPPr>
        <a:defRPr lang="en-US"/>
      </a:defPPr>
      <a:lvl1pPr marL="0" algn="l" defTabSz="3026755" rtl="0" eaLnBrk="1" latinLnBrk="0" hangingPunct="1">
        <a:defRPr sz="5958" kern="1200">
          <a:solidFill>
            <a:schemeClr val="tx1"/>
          </a:solidFill>
          <a:latin typeface="+mn-lt"/>
          <a:ea typeface="+mn-ea"/>
          <a:cs typeface="+mn-cs"/>
        </a:defRPr>
      </a:lvl1pPr>
      <a:lvl2pPr marL="1513378" algn="l" defTabSz="3026755" rtl="0" eaLnBrk="1" latinLnBrk="0" hangingPunct="1">
        <a:defRPr sz="5958" kern="1200">
          <a:solidFill>
            <a:schemeClr val="tx1"/>
          </a:solidFill>
          <a:latin typeface="+mn-lt"/>
          <a:ea typeface="+mn-ea"/>
          <a:cs typeface="+mn-cs"/>
        </a:defRPr>
      </a:lvl2pPr>
      <a:lvl3pPr marL="3026755" algn="l" defTabSz="3026755" rtl="0" eaLnBrk="1" latinLnBrk="0" hangingPunct="1">
        <a:defRPr sz="5958" kern="1200">
          <a:solidFill>
            <a:schemeClr val="tx1"/>
          </a:solidFill>
          <a:latin typeface="+mn-lt"/>
          <a:ea typeface="+mn-ea"/>
          <a:cs typeface="+mn-cs"/>
        </a:defRPr>
      </a:lvl3pPr>
      <a:lvl4pPr marL="4540133" algn="l" defTabSz="3026755" rtl="0" eaLnBrk="1" latinLnBrk="0" hangingPunct="1">
        <a:defRPr sz="5958" kern="1200">
          <a:solidFill>
            <a:schemeClr val="tx1"/>
          </a:solidFill>
          <a:latin typeface="+mn-lt"/>
          <a:ea typeface="+mn-ea"/>
          <a:cs typeface="+mn-cs"/>
        </a:defRPr>
      </a:lvl4pPr>
      <a:lvl5pPr marL="6053511" algn="l" defTabSz="3026755" rtl="0" eaLnBrk="1" latinLnBrk="0" hangingPunct="1">
        <a:defRPr sz="5958" kern="1200">
          <a:solidFill>
            <a:schemeClr val="tx1"/>
          </a:solidFill>
          <a:latin typeface="+mn-lt"/>
          <a:ea typeface="+mn-ea"/>
          <a:cs typeface="+mn-cs"/>
        </a:defRPr>
      </a:lvl5pPr>
      <a:lvl6pPr marL="7566889" algn="l" defTabSz="3026755" rtl="0" eaLnBrk="1" latinLnBrk="0" hangingPunct="1">
        <a:defRPr sz="5958" kern="1200">
          <a:solidFill>
            <a:schemeClr val="tx1"/>
          </a:solidFill>
          <a:latin typeface="+mn-lt"/>
          <a:ea typeface="+mn-ea"/>
          <a:cs typeface="+mn-cs"/>
        </a:defRPr>
      </a:lvl6pPr>
      <a:lvl7pPr marL="9080266" algn="l" defTabSz="3026755" rtl="0" eaLnBrk="1" latinLnBrk="0" hangingPunct="1">
        <a:defRPr sz="5958" kern="1200">
          <a:solidFill>
            <a:schemeClr val="tx1"/>
          </a:solidFill>
          <a:latin typeface="+mn-lt"/>
          <a:ea typeface="+mn-ea"/>
          <a:cs typeface="+mn-cs"/>
        </a:defRPr>
      </a:lvl7pPr>
      <a:lvl8pPr marL="10593644" algn="l" defTabSz="3026755" rtl="0" eaLnBrk="1" latinLnBrk="0" hangingPunct="1">
        <a:defRPr sz="5958" kern="1200">
          <a:solidFill>
            <a:schemeClr val="tx1"/>
          </a:solidFill>
          <a:latin typeface="+mn-lt"/>
          <a:ea typeface="+mn-ea"/>
          <a:cs typeface="+mn-cs"/>
        </a:defRPr>
      </a:lvl8pPr>
      <a:lvl9pPr marL="12107022" algn="l" defTabSz="3026755" rtl="0" eaLnBrk="1" latinLnBrk="0" hangingPunct="1">
        <a:defRPr sz="59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EA34BB3D-DE68-6EEB-CB3C-2BC2378F4E3D}"/>
              </a:ext>
            </a:extLst>
          </p:cNvPr>
          <p:cNvPicPr>
            <a:picLocks/>
          </p:cNvPicPr>
          <p:nvPr/>
        </p:nvPicPr>
        <p:blipFill>
          <a:blip r:embed="rId3"/>
          <a:stretch>
            <a:fillRect/>
          </a:stretch>
        </p:blipFill>
        <p:spPr>
          <a:xfrm>
            <a:off x="20130508" y="28547857"/>
            <a:ext cx="9991509" cy="13436766"/>
          </a:xfrm>
          <a:prstGeom prst="rect">
            <a:avLst/>
          </a:prstGeom>
        </p:spPr>
      </p:pic>
      <p:pic>
        <p:nvPicPr>
          <p:cNvPr id="100" name="Picture 99">
            <a:extLst>
              <a:ext uri="{FF2B5EF4-FFF2-40B4-BE49-F238E27FC236}">
                <a16:creationId xmlns:a16="http://schemas.microsoft.com/office/drawing/2014/main" id="{8AD24338-4268-DB86-8A45-58F8B90C6062}"/>
              </a:ext>
            </a:extLst>
          </p:cNvPr>
          <p:cNvPicPr>
            <a:picLocks/>
          </p:cNvPicPr>
          <p:nvPr/>
        </p:nvPicPr>
        <p:blipFill>
          <a:blip r:embed="rId3"/>
          <a:stretch>
            <a:fillRect/>
          </a:stretch>
        </p:blipFill>
        <p:spPr>
          <a:xfrm>
            <a:off x="10178672" y="11051658"/>
            <a:ext cx="19960999" cy="17264297"/>
          </a:xfrm>
          <a:prstGeom prst="rect">
            <a:avLst/>
          </a:prstGeom>
        </p:spPr>
      </p:pic>
      <p:pic>
        <p:nvPicPr>
          <p:cNvPr id="10" name="Picture 9">
            <a:extLst>
              <a:ext uri="{FF2B5EF4-FFF2-40B4-BE49-F238E27FC236}">
                <a16:creationId xmlns:a16="http://schemas.microsoft.com/office/drawing/2014/main" id="{BBB625E2-70D9-BCF1-D944-FAAB39DE4D9F}"/>
              </a:ext>
            </a:extLst>
          </p:cNvPr>
          <p:cNvPicPr>
            <a:picLocks noChangeAspect="1"/>
          </p:cNvPicPr>
          <p:nvPr/>
        </p:nvPicPr>
        <p:blipFill>
          <a:blip r:embed="rId4"/>
          <a:stretch>
            <a:fillRect/>
          </a:stretch>
        </p:blipFill>
        <p:spPr>
          <a:xfrm>
            <a:off x="20270005" y="14246381"/>
            <a:ext cx="9757410" cy="13788641"/>
          </a:xfrm>
          <a:prstGeom prst="rect">
            <a:avLst/>
          </a:prstGeom>
        </p:spPr>
      </p:pic>
      <p:pic>
        <p:nvPicPr>
          <p:cNvPr id="6" name="Picture 5">
            <a:extLst>
              <a:ext uri="{FF2B5EF4-FFF2-40B4-BE49-F238E27FC236}">
                <a16:creationId xmlns:a16="http://schemas.microsoft.com/office/drawing/2014/main" id="{61BC6610-9F2B-CBFC-CA83-011717D67566}"/>
              </a:ext>
            </a:extLst>
          </p:cNvPr>
          <p:cNvPicPr>
            <a:picLocks/>
          </p:cNvPicPr>
          <p:nvPr/>
        </p:nvPicPr>
        <p:blipFill>
          <a:blip r:embed="rId3"/>
          <a:stretch>
            <a:fillRect/>
          </a:stretch>
        </p:blipFill>
        <p:spPr>
          <a:xfrm>
            <a:off x="145254" y="11042676"/>
            <a:ext cx="9945230" cy="30941945"/>
          </a:xfrm>
          <a:prstGeom prst="rect">
            <a:avLst/>
          </a:prstGeom>
        </p:spPr>
      </p:pic>
      <p:sp>
        <p:nvSpPr>
          <p:cNvPr id="38" name="TextBox 37">
            <a:extLst>
              <a:ext uri="{FF2B5EF4-FFF2-40B4-BE49-F238E27FC236}">
                <a16:creationId xmlns:a16="http://schemas.microsoft.com/office/drawing/2014/main" id="{77A9B324-26BC-0232-CDE6-48E626912639}"/>
              </a:ext>
            </a:extLst>
          </p:cNvPr>
          <p:cNvSpPr txBox="1"/>
          <p:nvPr/>
        </p:nvSpPr>
        <p:spPr>
          <a:xfrm>
            <a:off x="145253" y="11043951"/>
            <a:ext cx="9945230" cy="9316397"/>
          </a:xfrm>
          <a:prstGeom prst="rect">
            <a:avLst/>
          </a:prstGeom>
          <a:noFill/>
        </p:spPr>
        <p:txBody>
          <a:bodyPr wrap="square" rtlCol="0">
            <a:spAutoFit/>
          </a:bodyPr>
          <a:lstStyle/>
          <a:p>
            <a:pPr algn="just" eaLnBrk="1" hangingPunct="1">
              <a:lnSpc>
                <a:spcPct val="90000"/>
              </a:lnSpc>
              <a:buNone/>
            </a:pPr>
            <a:r>
              <a:rPr lang="en-US" altLang="zh-CN" sz="4400" b="1" dirty="0">
                <a:solidFill>
                  <a:schemeClr val="accent2"/>
                </a:solidFill>
              </a:rPr>
              <a:t>Leptonic and Hadronic Models</a:t>
            </a:r>
          </a:p>
          <a:p>
            <a:pPr marL="571500" indent="-571500" algn="just" eaLnBrk="1" hangingPunct="1">
              <a:lnSpc>
                <a:spcPct val="90000"/>
              </a:lnSpc>
              <a:buFont typeface="Wingdings" panose="05000000000000000000" pitchFamily="2" charset="2"/>
              <a:buChar char="q"/>
            </a:pPr>
            <a:r>
              <a:rPr lang="en-US" altLang="zh-CN" sz="3600" dirty="0"/>
              <a:t>Compton scattering by electrons predicts consistently lower polarization degree than synchrotron by protons or hadronic cascading pairs.</a:t>
            </a:r>
          </a:p>
          <a:p>
            <a:pPr marL="571500" indent="-571500" algn="just" eaLnBrk="1" hangingPunct="1">
              <a:lnSpc>
                <a:spcPct val="90000"/>
              </a:lnSpc>
              <a:buFont typeface="Wingdings" panose="05000000000000000000" pitchFamily="2" charset="2"/>
              <a:buChar char="q"/>
            </a:pPr>
            <a:r>
              <a:rPr lang="en-US" altLang="zh-CN" sz="3600" dirty="0"/>
              <a:t>Non-detection or up to half of the synchrotron polarization degree implies that the high-energy emission is purely leptonic.</a:t>
            </a:r>
          </a:p>
          <a:p>
            <a:pPr marL="571500" indent="-571500" algn="just" eaLnBrk="1" hangingPunct="1">
              <a:lnSpc>
                <a:spcPct val="90000"/>
              </a:lnSpc>
              <a:buFont typeface="Wingdings" panose="05000000000000000000" pitchFamily="2" charset="2"/>
              <a:buChar char="q"/>
            </a:pPr>
            <a:r>
              <a:rPr lang="en-US" altLang="zh-CN" sz="3600" dirty="0"/>
              <a:t>Similar optical and X-ray polarization degrees suggest pair synchrotron from hadronic cascades. IXPE may detect it during bright X-ray flares in low-synchrotron-peaked blazars.</a:t>
            </a:r>
          </a:p>
          <a:p>
            <a:pPr marL="571500" indent="-571500" algn="just" eaLnBrk="1" hangingPunct="1">
              <a:lnSpc>
                <a:spcPct val="90000"/>
              </a:lnSpc>
              <a:buFont typeface="Wingdings" panose="05000000000000000000" pitchFamily="2" charset="2"/>
              <a:buChar char="q"/>
            </a:pPr>
            <a:r>
              <a:rPr lang="en-US" altLang="zh-CN" sz="3600" dirty="0"/>
              <a:t>Similar optical and MeV </a:t>
            </a:r>
            <a:r>
              <a:rPr lang="el-GR" altLang="zh-CN" sz="3600" dirty="0">
                <a:cs typeface="Arial" panose="020B0604020202020204" pitchFamily="34" charset="0"/>
              </a:rPr>
              <a:t>γ</a:t>
            </a:r>
            <a:r>
              <a:rPr lang="en-US" altLang="zh-CN" sz="3600" dirty="0">
                <a:cs typeface="Arial" panose="020B0604020202020204" pitchFamily="34" charset="0"/>
              </a:rPr>
              <a:t>-ray polarization degrees are a unique signature for proton synchrotron, implying that the entire high-energy spectral component is dominated by proton synchrotron. AMEGO-X can detect it during bright MeV </a:t>
            </a:r>
            <a:r>
              <a:rPr lang="el-GR" altLang="zh-CN" sz="3600" dirty="0">
                <a:cs typeface="Arial" panose="020B0604020202020204" pitchFamily="34" charset="0"/>
              </a:rPr>
              <a:t>γ</a:t>
            </a:r>
            <a:r>
              <a:rPr lang="en-US" altLang="zh-CN" sz="3600" dirty="0">
                <a:cs typeface="Arial" panose="020B0604020202020204" pitchFamily="34" charset="0"/>
              </a:rPr>
              <a:t>-ray flares in all types of blazars.</a:t>
            </a:r>
          </a:p>
        </p:txBody>
      </p:sp>
      <p:pic>
        <p:nvPicPr>
          <p:cNvPr id="23" name="Picture 22">
            <a:extLst>
              <a:ext uri="{FF2B5EF4-FFF2-40B4-BE49-F238E27FC236}">
                <a16:creationId xmlns:a16="http://schemas.microsoft.com/office/drawing/2014/main" id="{F01B0CE5-255D-0CFA-6291-B384375CB124}"/>
              </a:ext>
            </a:extLst>
          </p:cNvPr>
          <p:cNvPicPr>
            <a:picLocks/>
          </p:cNvPicPr>
          <p:nvPr/>
        </p:nvPicPr>
        <p:blipFill>
          <a:blip r:embed="rId3"/>
          <a:stretch>
            <a:fillRect/>
          </a:stretch>
        </p:blipFill>
        <p:spPr>
          <a:xfrm>
            <a:off x="10161019" y="28641557"/>
            <a:ext cx="19960998" cy="9160023"/>
          </a:xfrm>
          <a:prstGeom prst="rect">
            <a:avLst/>
          </a:prstGeom>
        </p:spPr>
      </p:pic>
      <p:pic>
        <p:nvPicPr>
          <p:cNvPr id="14" name="Picture 13">
            <a:extLst>
              <a:ext uri="{FF2B5EF4-FFF2-40B4-BE49-F238E27FC236}">
                <a16:creationId xmlns:a16="http://schemas.microsoft.com/office/drawing/2014/main" id="{D7EC5EEC-CF90-5B6D-054B-7637591EE3D0}"/>
              </a:ext>
            </a:extLst>
          </p:cNvPr>
          <p:cNvPicPr>
            <a:picLocks/>
          </p:cNvPicPr>
          <p:nvPr/>
        </p:nvPicPr>
        <p:blipFill>
          <a:blip r:embed="rId5"/>
          <a:stretch>
            <a:fillRect/>
          </a:stretch>
        </p:blipFill>
        <p:spPr>
          <a:xfrm>
            <a:off x="145255" y="5086357"/>
            <a:ext cx="14904720" cy="5718202"/>
          </a:xfrm>
          <a:prstGeom prst="rect">
            <a:avLst/>
          </a:prstGeom>
        </p:spPr>
      </p:pic>
      <p:sp>
        <p:nvSpPr>
          <p:cNvPr id="25" name="TextBox 24">
            <a:extLst>
              <a:ext uri="{FF2B5EF4-FFF2-40B4-BE49-F238E27FC236}">
                <a16:creationId xmlns:a16="http://schemas.microsoft.com/office/drawing/2014/main" id="{60D8B1E1-7EA0-D59D-7B17-2E63508F6FCB}"/>
              </a:ext>
            </a:extLst>
          </p:cNvPr>
          <p:cNvSpPr txBox="1"/>
          <p:nvPr/>
        </p:nvSpPr>
        <p:spPr>
          <a:xfrm>
            <a:off x="-1" y="521152"/>
            <a:ext cx="28041601" cy="1323439"/>
          </a:xfrm>
          <a:prstGeom prst="rect">
            <a:avLst/>
          </a:prstGeom>
          <a:noFill/>
        </p:spPr>
        <p:txBody>
          <a:bodyPr wrap="square" rtlCol="0">
            <a:spAutoFit/>
          </a:bodyPr>
          <a:lstStyle/>
          <a:p>
            <a:r>
              <a:rPr lang="en-US" altLang="zh-CN" sz="8000" b="1" u="sng" dirty="0">
                <a:solidFill>
                  <a:schemeClr val="accent2"/>
                </a:solidFill>
              </a:rPr>
              <a:t>X-ray and MeV Polarization as Powerful Diagnostics for Blazars</a:t>
            </a:r>
            <a:endParaRPr lang="en-US" sz="8000" b="1" dirty="0">
              <a:solidFill>
                <a:schemeClr val="accent2"/>
              </a:solidFill>
              <a:latin typeface="Plantagenet Cherokee" panose="02020000000000000000" pitchFamily="18" charset="-79"/>
              <a:cs typeface="Plantagenet Cherokee" panose="02020000000000000000" pitchFamily="18" charset="-79"/>
            </a:endParaRPr>
          </a:p>
        </p:txBody>
      </p:sp>
      <p:sp>
        <p:nvSpPr>
          <p:cNvPr id="26" name="TextBox 25">
            <a:extLst>
              <a:ext uri="{FF2B5EF4-FFF2-40B4-BE49-F238E27FC236}">
                <a16:creationId xmlns:a16="http://schemas.microsoft.com/office/drawing/2014/main" id="{E14AA6BA-FB9B-3C6F-6AC8-1D7E424CEBAB}"/>
              </a:ext>
            </a:extLst>
          </p:cNvPr>
          <p:cNvSpPr txBox="1"/>
          <p:nvPr/>
        </p:nvSpPr>
        <p:spPr>
          <a:xfrm>
            <a:off x="15803380" y="3249009"/>
            <a:ext cx="14077601" cy="1015663"/>
          </a:xfrm>
          <a:prstGeom prst="rect">
            <a:avLst/>
          </a:prstGeom>
          <a:noFill/>
        </p:spPr>
        <p:txBody>
          <a:bodyPr wrap="square" rtlCol="0">
            <a:spAutoFit/>
          </a:bodyPr>
          <a:lstStyle/>
          <a:p>
            <a:r>
              <a:rPr lang="en-US" sz="6000" dirty="0">
                <a:solidFill>
                  <a:schemeClr val="bg1">
                    <a:lumMod val="95000"/>
                  </a:schemeClr>
                </a:solidFill>
                <a:latin typeface="Plantagenet Cherokee" panose="02020000000000000000" pitchFamily="18" charset="-79"/>
                <a:cs typeface="Plantagenet Cherokee" panose="02020000000000000000" pitchFamily="18" charset="-79"/>
              </a:rPr>
              <a:t>Haocheng Zhang </a:t>
            </a:r>
            <a:r>
              <a:rPr lang="en-US" altLang="zh-CN" sz="6000" dirty="0">
                <a:solidFill>
                  <a:schemeClr val="bg1"/>
                </a:solidFill>
              </a:rPr>
              <a:t>(NPP Fellow/NASA GSFC)</a:t>
            </a:r>
            <a:endParaRPr lang="en-US" sz="6000" dirty="0">
              <a:solidFill>
                <a:schemeClr val="bg1">
                  <a:lumMod val="95000"/>
                </a:schemeClr>
              </a:solidFill>
              <a:latin typeface="Plantagenet Cherokee" panose="02020000000000000000" pitchFamily="18" charset="-79"/>
              <a:cs typeface="Plantagenet Cherokee" panose="02020000000000000000" pitchFamily="18" charset="-79"/>
            </a:endParaRPr>
          </a:p>
        </p:txBody>
      </p:sp>
      <p:sp>
        <p:nvSpPr>
          <p:cNvPr id="27" name="TextBox 26">
            <a:extLst>
              <a:ext uri="{FF2B5EF4-FFF2-40B4-BE49-F238E27FC236}">
                <a16:creationId xmlns:a16="http://schemas.microsoft.com/office/drawing/2014/main" id="{878810F9-AD65-16F9-4E8B-64DCF58EAF60}"/>
              </a:ext>
            </a:extLst>
          </p:cNvPr>
          <p:cNvSpPr txBox="1"/>
          <p:nvPr/>
        </p:nvSpPr>
        <p:spPr>
          <a:xfrm>
            <a:off x="23060197" y="4421832"/>
            <a:ext cx="6475242" cy="769441"/>
          </a:xfrm>
          <a:prstGeom prst="rect">
            <a:avLst/>
          </a:prstGeom>
          <a:noFill/>
        </p:spPr>
        <p:txBody>
          <a:bodyPr wrap="square" rtlCol="0">
            <a:spAutoFit/>
          </a:bodyPr>
          <a:lstStyle/>
          <a:p>
            <a:pPr algn="r"/>
            <a:r>
              <a:rPr lang="en-US" altLang="zh-CN" sz="4400" dirty="0">
                <a:solidFill>
                  <a:schemeClr val="bg1"/>
                </a:solidFill>
              </a:rPr>
              <a:t>haocheng.zhang@nasa.gov</a:t>
            </a:r>
            <a:endParaRPr lang="en-US" sz="4400" dirty="0">
              <a:solidFill>
                <a:schemeClr val="bg1"/>
              </a:solidFill>
              <a:latin typeface="Playfair Display" pitchFamily="2" charset="77"/>
              <a:cs typeface="Plantagenet Cherokee" panose="02020000000000000000" pitchFamily="18" charset="-79"/>
            </a:endParaRPr>
          </a:p>
        </p:txBody>
      </p:sp>
      <p:sp>
        <p:nvSpPr>
          <p:cNvPr id="37" name="TextBox 36">
            <a:extLst>
              <a:ext uri="{FF2B5EF4-FFF2-40B4-BE49-F238E27FC236}">
                <a16:creationId xmlns:a16="http://schemas.microsoft.com/office/drawing/2014/main" id="{B327019A-8E0C-03C7-3E5F-87AD9C68F895}"/>
              </a:ext>
            </a:extLst>
          </p:cNvPr>
          <p:cNvSpPr txBox="1"/>
          <p:nvPr/>
        </p:nvSpPr>
        <p:spPr>
          <a:xfrm>
            <a:off x="145253" y="5086357"/>
            <a:ext cx="14904720" cy="5687711"/>
          </a:xfrm>
          <a:prstGeom prst="rect">
            <a:avLst/>
          </a:prstGeom>
          <a:noFill/>
        </p:spPr>
        <p:txBody>
          <a:bodyPr wrap="square" rtlCol="0">
            <a:spAutoFit/>
          </a:bodyPr>
          <a:lstStyle/>
          <a:p>
            <a:pPr algn="just" eaLnBrk="1" hangingPunct="1">
              <a:lnSpc>
                <a:spcPct val="90000"/>
              </a:lnSpc>
              <a:buNone/>
            </a:pPr>
            <a:r>
              <a:rPr lang="en-US" altLang="zh-CN" sz="4400" b="1" dirty="0">
                <a:solidFill>
                  <a:schemeClr val="accent2"/>
                </a:solidFill>
              </a:rPr>
              <a:t>Scientific Goals and Methods</a:t>
            </a:r>
          </a:p>
          <a:p>
            <a:pPr marL="571500" indent="-571500" algn="just" eaLnBrk="1" hangingPunct="1">
              <a:lnSpc>
                <a:spcPct val="90000"/>
              </a:lnSpc>
              <a:buFont typeface="Wingdings" panose="05000000000000000000" pitchFamily="2" charset="2"/>
              <a:buChar char="q"/>
            </a:pPr>
            <a:r>
              <a:rPr lang="en-US" altLang="zh-CN" sz="3600" dirty="0"/>
              <a:t>Blazars are among the most powerful cosmic particle accelerators, which can be origins of extragalactic cosmic rays and neutrinos.</a:t>
            </a:r>
          </a:p>
          <a:p>
            <a:pPr marL="571500" indent="-571500" algn="just" eaLnBrk="1" hangingPunct="1">
              <a:lnSpc>
                <a:spcPct val="90000"/>
              </a:lnSpc>
              <a:buFont typeface="Wingdings" panose="05000000000000000000" pitchFamily="2" charset="2"/>
              <a:buChar char="q"/>
            </a:pPr>
            <a:r>
              <a:rPr lang="en-US" altLang="zh-CN" sz="3600" dirty="0"/>
              <a:t>Leptonic and hadronic radiation mechanisms give rise to distinct X-ray and MeV </a:t>
            </a:r>
            <a:r>
              <a:rPr lang="el-GR" altLang="zh-CN" sz="3600" dirty="0">
                <a:cs typeface="Arial" panose="020B0604020202020204" pitchFamily="34" charset="0"/>
              </a:rPr>
              <a:t>γ</a:t>
            </a:r>
            <a:r>
              <a:rPr lang="en-US" altLang="zh-CN" sz="3600" dirty="0">
                <a:cs typeface="Arial" panose="020B0604020202020204" pitchFamily="34" charset="0"/>
              </a:rPr>
              <a:t>-ray polarization in blazars.</a:t>
            </a:r>
            <a:endParaRPr lang="en-US" altLang="zh-CN" sz="3600" dirty="0"/>
          </a:p>
          <a:p>
            <a:pPr marL="571500" indent="-571500" algn="just" eaLnBrk="1" hangingPunct="1">
              <a:lnSpc>
                <a:spcPct val="90000"/>
              </a:lnSpc>
              <a:buFont typeface="Wingdings" panose="05000000000000000000" pitchFamily="2" charset="2"/>
              <a:buChar char="q"/>
            </a:pPr>
            <a:r>
              <a:rPr lang="en-US" altLang="zh-CN" sz="3600" dirty="0"/>
              <a:t>Time-dependent X-ray polarization can probe the most energetic particle acceleration in high-frequency-peaked BL Lacs.</a:t>
            </a:r>
          </a:p>
          <a:p>
            <a:pPr marL="571500" indent="-571500" algn="just" eaLnBrk="1" hangingPunct="1">
              <a:lnSpc>
                <a:spcPct val="90000"/>
              </a:lnSpc>
              <a:buFont typeface="Wingdings" panose="05000000000000000000" pitchFamily="2" charset="2"/>
              <a:buChar char="q"/>
            </a:pPr>
            <a:r>
              <a:rPr lang="en-US" altLang="zh-CN" sz="3600" dirty="0"/>
              <a:t>We use semi-analytical approach to study blazar spectra and predict high-energy polarization and neutrino flux.</a:t>
            </a:r>
          </a:p>
          <a:p>
            <a:pPr marL="571500" indent="-571500" algn="just" eaLnBrk="1" hangingPunct="1">
              <a:lnSpc>
                <a:spcPct val="90000"/>
              </a:lnSpc>
              <a:buFont typeface="Wingdings" panose="05000000000000000000" pitchFamily="2" charset="2"/>
              <a:buChar char="q"/>
            </a:pPr>
            <a:r>
              <a:rPr lang="en-US" altLang="zh-CN" sz="3600" dirty="0"/>
              <a:t>We use particle-in-cell and polarized radiation transfer to compare time-dependent X-ray polarization from magnetic reconnection and turbulence.</a:t>
            </a:r>
          </a:p>
        </p:txBody>
      </p:sp>
      <p:sp>
        <p:nvSpPr>
          <p:cNvPr id="8" name="TextBox 7">
            <a:extLst>
              <a:ext uri="{FF2B5EF4-FFF2-40B4-BE49-F238E27FC236}">
                <a16:creationId xmlns:a16="http://schemas.microsoft.com/office/drawing/2014/main" id="{C376DB9C-A2E7-BC44-9630-19321577A653}"/>
              </a:ext>
            </a:extLst>
          </p:cNvPr>
          <p:cNvSpPr txBox="1"/>
          <p:nvPr/>
        </p:nvSpPr>
        <p:spPr>
          <a:xfrm>
            <a:off x="505733" y="41984622"/>
            <a:ext cx="17978209" cy="707886"/>
          </a:xfrm>
          <a:prstGeom prst="rect">
            <a:avLst/>
          </a:prstGeom>
          <a:noFill/>
        </p:spPr>
        <p:txBody>
          <a:bodyPr wrap="square" rtlCol="0">
            <a:spAutoFit/>
          </a:bodyPr>
          <a:lstStyle/>
          <a:p>
            <a:r>
              <a:rPr lang="en-US" sz="4000" b="1" dirty="0">
                <a:solidFill>
                  <a:srgbClr val="0B6A80"/>
                </a:solidFill>
                <a:latin typeface="Plantagenet Cherokee" panose="02020000000000000000" pitchFamily="18" charset="-79"/>
                <a:cs typeface="Plantagenet Cherokee" panose="02020000000000000000" pitchFamily="18" charset="-79"/>
              </a:rPr>
              <a:t>Tenth International Fermi Symposium, Johannesburg 9</a:t>
            </a:r>
            <a:r>
              <a:rPr lang="en-US" sz="4000" b="1" baseline="30000" dirty="0">
                <a:solidFill>
                  <a:srgbClr val="0B6A80"/>
                </a:solidFill>
                <a:latin typeface="Plantagenet Cherokee" panose="02020000000000000000" pitchFamily="18" charset="-79"/>
                <a:cs typeface="Plantagenet Cherokee" panose="02020000000000000000" pitchFamily="18" charset="-79"/>
              </a:rPr>
              <a:t>th</a:t>
            </a:r>
            <a:r>
              <a:rPr lang="en-US" sz="4000" b="1" dirty="0">
                <a:solidFill>
                  <a:srgbClr val="0B6A80"/>
                </a:solidFill>
                <a:latin typeface="Plantagenet Cherokee" panose="02020000000000000000" pitchFamily="18" charset="-79"/>
                <a:cs typeface="Plantagenet Cherokee" panose="02020000000000000000" pitchFamily="18" charset="-79"/>
              </a:rPr>
              <a:t>–15</a:t>
            </a:r>
            <a:r>
              <a:rPr lang="en-US" sz="4000" b="1" baseline="30000" dirty="0">
                <a:solidFill>
                  <a:srgbClr val="0B6A80"/>
                </a:solidFill>
                <a:latin typeface="Plantagenet Cherokee" panose="02020000000000000000" pitchFamily="18" charset="-79"/>
                <a:cs typeface="Plantagenet Cherokee" panose="02020000000000000000" pitchFamily="18" charset="-79"/>
              </a:rPr>
              <a:t>th</a:t>
            </a:r>
            <a:r>
              <a:rPr lang="en-US" sz="4000" b="1" dirty="0">
                <a:solidFill>
                  <a:srgbClr val="0B6A80"/>
                </a:solidFill>
                <a:latin typeface="Plantagenet Cherokee" panose="02020000000000000000" pitchFamily="18" charset="-79"/>
                <a:cs typeface="Plantagenet Cherokee" panose="02020000000000000000" pitchFamily="18" charset="-79"/>
              </a:rPr>
              <a:t> October 2022</a:t>
            </a:r>
          </a:p>
        </p:txBody>
      </p:sp>
      <p:pic>
        <p:nvPicPr>
          <p:cNvPr id="11" name="Picture 10">
            <a:extLst>
              <a:ext uri="{FF2B5EF4-FFF2-40B4-BE49-F238E27FC236}">
                <a16:creationId xmlns:a16="http://schemas.microsoft.com/office/drawing/2014/main" id="{CC3515E7-2314-A930-ADF6-B495D12202BB}"/>
              </a:ext>
            </a:extLst>
          </p:cNvPr>
          <p:cNvPicPr>
            <a:picLocks/>
          </p:cNvPicPr>
          <p:nvPr/>
        </p:nvPicPr>
        <p:blipFill>
          <a:blip r:embed="rId5"/>
          <a:stretch>
            <a:fillRect/>
          </a:stretch>
        </p:blipFill>
        <p:spPr>
          <a:xfrm>
            <a:off x="15217300" y="5086357"/>
            <a:ext cx="14904720" cy="5718202"/>
          </a:xfrm>
          <a:prstGeom prst="rect">
            <a:avLst/>
          </a:prstGeom>
        </p:spPr>
      </p:pic>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6675F13A-A362-17C3-9427-F8357CCDB8F9}"/>
                  </a:ext>
                </a:extLst>
              </p:cNvPr>
              <p:cNvSpPr txBox="1"/>
              <p:nvPr/>
            </p:nvSpPr>
            <p:spPr>
              <a:xfrm>
                <a:off x="15217300" y="5086356"/>
                <a:ext cx="14904720" cy="5687711"/>
              </a:xfrm>
              <a:prstGeom prst="rect">
                <a:avLst/>
              </a:prstGeom>
              <a:noFill/>
            </p:spPr>
            <p:txBody>
              <a:bodyPr wrap="square" rtlCol="0">
                <a:spAutoFit/>
              </a:bodyPr>
              <a:lstStyle/>
              <a:p>
                <a:pPr algn="just" eaLnBrk="1" hangingPunct="1">
                  <a:lnSpc>
                    <a:spcPct val="90000"/>
                  </a:lnSpc>
                  <a:buNone/>
                </a:pPr>
                <a:r>
                  <a:rPr lang="en-US" altLang="zh-CN" sz="4400" b="1" dirty="0">
                    <a:solidFill>
                      <a:schemeClr val="accent2"/>
                    </a:solidFill>
                  </a:rPr>
                  <a:t>Take Away Messages</a:t>
                </a:r>
              </a:p>
              <a:p>
                <a:pPr marL="571500" indent="-571500" algn="just" eaLnBrk="1" hangingPunct="1">
                  <a:lnSpc>
                    <a:spcPct val="90000"/>
                  </a:lnSpc>
                  <a:buFont typeface="Wingdings" panose="05000000000000000000" pitchFamily="2" charset="2"/>
                  <a:buChar char="q"/>
                </a:pPr>
                <a:r>
                  <a:rPr lang="en-US" altLang="zh-CN" sz="3600" dirty="0"/>
                  <a:t>Comparable optical and X-ray polarization degrees in low-synchrotron-peaked blazars imply neutrino production in blazars. IXPE may detect one if the flux is above </a:t>
                </a:r>
                <a14:m>
                  <m:oMath xmlns:m="http://schemas.openxmlformats.org/officeDocument/2006/math">
                    <m:sSup>
                      <m:sSupPr>
                        <m:ctrlPr>
                          <a:rPr lang="en-US" altLang="zh-CN" sz="3600" b="0" i="1" smtClean="0">
                            <a:latin typeface="Cambria Math" panose="02040503050406030204" pitchFamily="18" charset="0"/>
                          </a:rPr>
                        </m:ctrlPr>
                      </m:sSupPr>
                      <m:e>
                        <m:r>
                          <a:rPr lang="en-US" altLang="zh-CN" sz="3600" b="0" i="1" smtClean="0">
                            <a:latin typeface="Cambria Math" panose="02040503050406030204" pitchFamily="18" charset="0"/>
                          </a:rPr>
                          <m:t>10</m:t>
                        </m:r>
                      </m:e>
                      <m:sup>
                        <m:r>
                          <a:rPr lang="en-US" altLang="zh-CN" sz="3600" b="0" i="1" smtClean="0">
                            <a:latin typeface="Cambria Math" panose="02040503050406030204" pitchFamily="18" charset="0"/>
                          </a:rPr>
                          <m:t>−11</m:t>
                        </m:r>
                      </m:sup>
                    </m:sSup>
                    <m:r>
                      <a:rPr lang="en-US" altLang="zh-CN" sz="3600" b="0" i="1" smtClean="0">
                        <a:latin typeface="Cambria Math" panose="02040503050406030204" pitchFamily="18" charset="0"/>
                      </a:rPr>
                      <m:t>𝑒𝑟𝑔</m:t>
                    </m:r>
                    <m:r>
                      <a:rPr lang="en-US" altLang="zh-CN" sz="3600" b="0" i="1" smtClean="0">
                        <a:latin typeface="Cambria Math" panose="02040503050406030204" pitchFamily="18" charset="0"/>
                      </a:rPr>
                      <m:t> </m:t>
                    </m:r>
                    <m:r>
                      <a:rPr lang="en-US" altLang="zh-CN" sz="3600" b="0" i="1" smtClean="0">
                        <a:latin typeface="Cambria Math" panose="02040503050406030204" pitchFamily="18" charset="0"/>
                      </a:rPr>
                      <m:t>𝑐</m:t>
                    </m:r>
                    <m:sSup>
                      <m:sSupPr>
                        <m:ctrlPr>
                          <a:rPr lang="en-US" altLang="zh-CN" sz="3600" b="0" i="1" smtClean="0">
                            <a:latin typeface="Cambria Math" panose="02040503050406030204" pitchFamily="18" charset="0"/>
                          </a:rPr>
                        </m:ctrlPr>
                      </m:sSupPr>
                      <m:e>
                        <m:r>
                          <a:rPr lang="en-US" altLang="zh-CN" sz="3600" b="0" i="1" smtClean="0">
                            <a:latin typeface="Cambria Math" panose="02040503050406030204" pitchFamily="18" charset="0"/>
                          </a:rPr>
                          <m:t>𝑚</m:t>
                        </m:r>
                      </m:e>
                      <m:sup>
                        <m:r>
                          <a:rPr lang="en-US" altLang="zh-CN" sz="3600" b="0" i="1" smtClean="0">
                            <a:latin typeface="Cambria Math" panose="02040503050406030204" pitchFamily="18" charset="0"/>
                          </a:rPr>
                          <m:t>−2</m:t>
                        </m:r>
                      </m:sup>
                    </m:sSup>
                    <m:sSup>
                      <m:sSupPr>
                        <m:ctrlPr>
                          <a:rPr lang="en-US" altLang="zh-CN" sz="3600" b="0" i="1" smtClean="0">
                            <a:latin typeface="Cambria Math" panose="02040503050406030204" pitchFamily="18" charset="0"/>
                          </a:rPr>
                        </m:ctrlPr>
                      </m:sSupPr>
                      <m:e>
                        <m:r>
                          <a:rPr lang="en-US" altLang="zh-CN" sz="3600" b="0" i="1" smtClean="0">
                            <a:latin typeface="Cambria Math" panose="02040503050406030204" pitchFamily="18" charset="0"/>
                          </a:rPr>
                          <m:t>𝑠</m:t>
                        </m:r>
                      </m:e>
                      <m:sup>
                        <m:r>
                          <a:rPr lang="en-US" altLang="zh-CN" sz="3600" b="0" i="1" smtClean="0">
                            <a:latin typeface="Cambria Math" panose="02040503050406030204" pitchFamily="18" charset="0"/>
                          </a:rPr>
                          <m:t>−1</m:t>
                        </m:r>
                      </m:sup>
                    </m:sSup>
                  </m:oMath>
                </a14:m>
                <a:r>
                  <a:rPr lang="en-US" altLang="zh-CN" sz="3600" dirty="0"/>
                  <a:t> for a one day flare.</a:t>
                </a:r>
              </a:p>
              <a:p>
                <a:pPr marL="571500" indent="-571500" algn="just" eaLnBrk="1" hangingPunct="1">
                  <a:lnSpc>
                    <a:spcPct val="90000"/>
                  </a:lnSpc>
                  <a:buFont typeface="Wingdings" panose="05000000000000000000" pitchFamily="2" charset="2"/>
                  <a:buChar char="q"/>
                </a:pPr>
                <a:r>
                  <a:rPr lang="en-US" altLang="zh-CN" sz="3600" dirty="0"/>
                  <a:t>Comparable optical and MeV </a:t>
                </a:r>
                <a:r>
                  <a:rPr lang="el-GR" altLang="zh-CN" sz="3600" dirty="0">
                    <a:cs typeface="Arial" panose="020B0604020202020204" pitchFamily="34" charset="0"/>
                  </a:rPr>
                  <a:t>γ</a:t>
                </a:r>
                <a:r>
                  <a:rPr lang="en-US" altLang="zh-CN" sz="3600" dirty="0">
                    <a:cs typeface="Arial" panose="020B0604020202020204" pitchFamily="34" charset="0"/>
                  </a:rPr>
                  <a:t>-ray polarization degrees imply proton synchrotron in blazars. AMEGO-X may detect one if the flux is above </a:t>
                </a:r>
                <a14:m>
                  <m:oMath xmlns:m="http://schemas.openxmlformats.org/officeDocument/2006/math">
                    <m:sSup>
                      <m:sSupPr>
                        <m:ctrlPr>
                          <a:rPr lang="en-US" altLang="zh-CN" sz="3600" i="1">
                            <a:latin typeface="Cambria Math" panose="02040503050406030204" pitchFamily="18" charset="0"/>
                          </a:rPr>
                        </m:ctrlPr>
                      </m:sSupPr>
                      <m:e>
                        <m:r>
                          <a:rPr lang="en-US" altLang="zh-CN" sz="3600" b="0" i="1" smtClean="0">
                            <a:latin typeface="Cambria Math" panose="02040503050406030204" pitchFamily="18" charset="0"/>
                          </a:rPr>
                          <m:t>3×</m:t>
                        </m:r>
                        <m:r>
                          <a:rPr lang="en-US" altLang="zh-CN" sz="3600" i="1">
                            <a:latin typeface="Cambria Math" panose="02040503050406030204" pitchFamily="18" charset="0"/>
                          </a:rPr>
                          <m:t>10</m:t>
                        </m:r>
                      </m:e>
                      <m:sup>
                        <m:r>
                          <a:rPr lang="en-US" altLang="zh-CN" sz="3600" i="1">
                            <a:latin typeface="Cambria Math" panose="02040503050406030204" pitchFamily="18" charset="0"/>
                          </a:rPr>
                          <m:t>−</m:t>
                        </m:r>
                        <m:r>
                          <a:rPr lang="en-US" altLang="zh-CN" sz="3600" b="0" i="1" smtClean="0">
                            <a:latin typeface="Cambria Math" panose="02040503050406030204" pitchFamily="18" charset="0"/>
                          </a:rPr>
                          <m:t>9</m:t>
                        </m:r>
                      </m:sup>
                    </m:sSup>
                    <m:r>
                      <a:rPr lang="en-US" altLang="zh-CN" sz="3600" i="1">
                        <a:latin typeface="Cambria Math" panose="02040503050406030204" pitchFamily="18" charset="0"/>
                      </a:rPr>
                      <m:t>𝑒𝑟𝑔</m:t>
                    </m:r>
                    <m:r>
                      <a:rPr lang="en-US" altLang="zh-CN" sz="3600" i="1">
                        <a:latin typeface="Cambria Math" panose="02040503050406030204" pitchFamily="18" charset="0"/>
                      </a:rPr>
                      <m:t> </m:t>
                    </m:r>
                    <m:r>
                      <a:rPr lang="en-US" altLang="zh-CN" sz="3600" i="1">
                        <a:latin typeface="Cambria Math" panose="02040503050406030204" pitchFamily="18" charset="0"/>
                      </a:rPr>
                      <m:t>𝑐</m:t>
                    </m:r>
                    <m:sSup>
                      <m:sSupPr>
                        <m:ctrlPr>
                          <a:rPr lang="en-US" altLang="zh-CN" sz="3600" i="1">
                            <a:latin typeface="Cambria Math" panose="02040503050406030204" pitchFamily="18" charset="0"/>
                          </a:rPr>
                        </m:ctrlPr>
                      </m:sSupPr>
                      <m:e>
                        <m:r>
                          <a:rPr lang="en-US" altLang="zh-CN" sz="3600" i="1">
                            <a:latin typeface="Cambria Math" panose="02040503050406030204" pitchFamily="18" charset="0"/>
                          </a:rPr>
                          <m:t>𝑚</m:t>
                        </m:r>
                      </m:e>
                      <m:sup>
                        <m:r>
                          <a:rPr lang="en-US" altLang="zh-CN" sz="3600" i="1">
                            <a:latin typeface="Cambria Math" panose="02040503050406030204" pitchFamily="18" charset="0"/>
                          </a:rPr>
                          <m:t>−2</m:t>
                        </m:r>
                      </m:sup>
                    </m:sSup>
                    <m:sSup>
                      <m:sSupPr>
                        <m:ctrlPr>
                          <a:rPr lang="en-US" altLang="zh-CN" sz="3600" i="1">
                            <a:latin typeface="Cambria Math" panose="02040503050406030204" pitchFamily="18" charset="0"/>
                          </a:rPr>
                        </m:ctrlPr>
                      </m:sSupPr>
                      <m:e>
                        <m:r>
                          <a:rPr lang="en-US" altLang="zh-CN" sz="3600" i="1">
                            <a:latin typeface="Cambria Math" panose="02040503050406030204" pitchFamily="18" charset="0"/>
                          </a:rPr>
                          <m:t>𝑠</m:t>
                        </m:r>
                      </m:e>
                      <m:sup>
                        <m:r>
                          <a:rPr lang="en-US" altLang="zh-CN" sz="3600" i="1">
                            <a:latin typeface="Cambria Math" panose="02040503050406030204" pitchFamily="18" charset="0"/>
                          </a:rPr>
                          <m:t>−1</m:t>
                        </m:r>
                      </m:sup>
                    </m:sSup>
                  </m:oMath>
                </a14:m>
                <a:r>
                  <a:rPr lang="en-US" altLang="zh-CN" sz="3600" dirty="0">
                    <a:cs typeface="Arial" panose="020B0604020202020204" pitchFamily="34" charset="0"/>
                  </a:rPr>
                  <a:t> for a one week flare.</a:t>
                </a:r>
              </a:p>
              <a:p>
                <a:pPr marL="571500" indent="-571500" algn="just" eaLnBrk="1" hangingPunct="1">
                  <a:lnSpc>
                    <a:spcPct val="90000"/>
                  </a:lnSpc>
                  <a:buFont typeface="Wingdings" panose="05000000000000000000" pitchFamily="2" charset="2"/>
                  <a:buChar char="q"/>
                </a:pPr>
                <a:r>
                  <a:rPr lang="en-US" altLang="zh-CN" sz="3600" dirty="0">
                    <a:cs typeface="Arial" panose="020B0604020202020204" pitchFamily="34" charset="0"/>
                  </a:rPr>
                  <a:t>Flashes of high X-ray polarization degree and highly variable flux are strong evidence for reconnection in high-frequency-peaked BL Lacs. IXPE may distinguish magnetic reconnection and turbulence for </a:t>
                </a:r>
                <a:r>
                  <a:rPr lang="en-US" altLang="zh-CN" sz="3600" dirty="0" err="1">
                    <a:cs typeface="Arial" panose="020B0604020202020204" pitchFamily="34" charset="0"/>
                  </a:rPr>
                  <a:t>Mrk</a:t>
                </a:r>
                <a:r>
                  <a:rPr lang="en-US" altLang="zh-CN" sz="3600" dirty="0">
                    <a:cs typeface="Arial" panose="020B0604020202020204" pitchFamily="34" charset="0"/>
                  </a:rPr>
                  <a:t> 421 and 501 with optical counterparts.</a:t>
                </a:r>
                <a:endParaRPr lang="en-US" altLang="zh-CN" sz="3600" dirty="0"/>
              </a:p>
            </p:txBody>
          </p:sp>
        </mc:Choice>
        <mc:Fallback>
          <p:sp>
            <p:nvSpPr>
              <p:cNvPr id="13" name="TextBox 12">
                <a:extLst>
                  <a:ext uri="{FF2B5EF4-FFF2-40B4-BE49-F238E27FC236}">
                    <a16:creationId xmlns:a16="http://schemas.microsoft.com/office/drawing/2014/main" id="{6675F13A-A362-17C3-9427-F8357CCDB8F9}"/>
                  </a:ext>
                </a:extLst>
              </p:cNvPr>
              <p:cNvSpPr txBox="1">
                <a:spLocks noRot="1" noChangeAspect="1" noMove="1" noResize="1" noEditPoints="1" noAdjustHandles="1" noChangeArrowheads="1" noChangeShapeType="1" noTextEdit="1"/>
              </p:cNvSpPr>
              <p:nvPr/>
            </p:nvSpPr>
            <p:spPr>
              <a:xfrm>
                <a:off x="15217300" y="5086356"/>
                <a:ext cx="14904720" cy="5687711"/>
              </a:xfrm>
              <a:prstGeom prst="rect">
                <a:avLst/>
              </a:prstGeom>
              <a:blipFill>
                <a:blip r:embed="rId6"/>
                <a:stretch>
                  <a:fillRect l="-1636" t="-3323" r="-1268" b="-3108"/>
                </a:stretch>
              </a:blipFill>
            </p:spPr>
            <p:txBody>
              <a:bodyPr/>
              <a:lstStyle/>
              <a:p>
                <a:r>
                  <a:rPr lang="en-US">
                    <a:noFill/>
                  </a:rPr>
                  <a:t> </a:t>
                </a:r>
              </a:p>
            </p:txBody>
          </p:sp>
        </mc:Fallback>
      </mc:AlternateContent>
      <p:pic>
        <p:nvPicPr>
          <p:cNvPr id="62" name="Picture 61">
            <a:extLst>
              <a:ext uri="{FF2B5EF4-FFF2-40B4-BE49-F238E27FC236}">
                <a16:creationId xmlns:a16="http://schemas.microsoft.com/office/drawing/2014/main" id="{F23F7F19-C4AE-EFE0-3046-B30E4D6FAA34}"/>
              </a:ext>
            </a:extLst>
          </p:cNvPr>
          <p:cNvPicPr>
            <a:picLocks/>
          </p:cNvPicPr>
          <p:nvPr/>
        </p:nvPicPr>
        <p:blipFill>
          <a:blip r:embed="rId3"/>
          <a:stretch>
            <a:fillRect/>
          </a:stretch>
        </p:blipFill>
        <p:spPr>
          <a:xfrm>
            <a:off x="10161019" y="38043975"/>
            <a:ext cx="9945230" cy="3910155"/>
          </a:xfrm>
          <a:prstGeom prst="rect">
            <a:avLst/>
          </a:prstGeom>
        </p:spPr>
      </p:pic>
      <p:sp>
        <p:nvSpPr>
          <p:cNvPr id="63" name="TextBox 62">
            <a:extLst>
              <a:ext uri="{FF2B5EF4-FFF2-40B4-BE49-F238E27FC236}">
                <a16:creationId xmlns:a16="http://schemas.microsoft.com/office/drawing/2014/main" id="{A555D299-B55F-9EF5-E603-2774E2EA5A34}"/>
              </a:ext>
            </a:extLst>
          </p:cNvPr>
          <p:cNvSpPr txBox="1"/>
          <p:nvPr/>
        </p:nvSpPr>
        <p:spPr>
          <a:xfrm>
            <a:off x="10161019" y="38043975"/>
            <a:ext cx="9945230" cy="2985433"/>
          </a:xfrm>
          <a:prstGeom prst="rect">
            <a:avLst/>
          </a:prstGeom>
          <a:noFill/>
        </p:spPr>
        <p:txBody>
          <a:bodyPr wrap="square" rtlCol="0">
            <a:spAutoFit/>
          </a:bodyPr>
          <a:lstStyle/>
          <a:p>
            <a:pPr marL="0" marR="0" indent="0" algn="l" defTabSz="936163"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4400" b="1" baseline="0" dirty="0">
                <a:solidFill>
                  <a:schemeClr val="accent2"/>
                </a:solidFill>
              </a:rPr>
              <a:t>References</a:t>
            </a:r>
          </a:p>
          <a:p>
            <a:pPr marL="742950" marR="0" indent="-742950" algn="l" defTabSz="936163"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altLang="zh-CN" sz="3600" b="0" baseline="0" dirty="0">
                <a:solidFill>
                  <a:schemeClr val="tx1"/>
                </a:solidFill>
              </a:rPr>
              <a:t>Zhang et al. 2016, </a:t>
            </a:r>
            <a:r>
              <a:rPr lang="en-US" altLang="zh-CN" sz="3600" b="0" baseline="0" dirty="0" err="1">
                <a:solidFill>
                  <a:schemeClr val="tx1"/>
                </a:solidFill>
              </a:rPr>
              <a:t>ApJ</a:t>
            </a:r>
            <a:r>
              <a:rPr lang="en-US" altLang="zh-CN" sz="3600" b="0" baseline="0" dirty="0">
                <a:solidFill>
                  <a:schemeClr val="tx1"/>
                </a:solidFill>
              </a:rPr>
              <a:t> 829, 69</a:t>
            </a:r>
          </a:p>
          <a:p>
            <a:pPr marL="742950" marR="0" indent="-742950" algn="l" defTabSz="936163"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altLang="zh-CN" sz="3600" b="0" baseline="0" dirty="0" err="1">
                <a:solidFill>
                  <a:schemeClr val="tx1"/>
                </a:solidFill>
              </a:rPr>
              <a:t>Paliya</a:t>
            </a:r>
            <a:r>
              <a:rPr lang="en-US" altLang="zh-CN" sz="3600" b="0" baseline="0" dirty="0">
                <a:solidFill>
                  <a:schemeClr val="tx1"/>
                </a:solidFill>
              </a:rPr>
              <a:t> et al., 2018, </a:t>
            </a:r>
            <a:r>
              <a:rPr lang="en-US" altLang="zh-CN" sz="3600" b="0" baseline="0" dirty="0" err="1">
                <a:solidFill>
                  <a:schemeClr val="tx1"/>
                </a:solidFill>
              </a:rPr>
              <a:t>ApJ</a:t>
            </a:r>
            <a:r>
              <a:rPr lang="en-US" altLang="zh-CN" sz="3600" b="0" baseline="0" dirty="0">
                <a:solidFill>
                  <a:schemeClr val="tx1"/>
                </a:solidFill>
              </a:rPr>
              <a:t> 863, 98</a:t>
            </a:r>
          </a:p>
          <a:p>
            <a:pPr marL="742950" marR="0" indent="-742950" algn="l" defTabSz="936163"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altLang="zh-CN" sz="3600" b="0" baseline="0" dirty="0">
                <a:solidFill>
                  <a:schemeClr val="tx1"/>
                </a:solidFill>
              </a:rPr>
              <a:t>Zhang et al., 2019, </a:t>
            </a:r>
            <a:r>
              <a:rPr lang="en-US" altLang="zh-CN" sz="3600" b="0" baseline="0" dirty="0" err="1">
                <a:solidFill>
                  <a:schemeClr val="tx1"/>
                </a:solidFill>
              </a:rPr>
              <a:t>ApJ</a:t>
            </a:r>
            <a:r>
              <a:rPr lang="en-US" altLang="zh-CN" sz="3600" b="0" baseline="0" dirty="0">
                <a:solidFill>
                  <a:schemeClr val="tx1"/>
                </a:solidFill>
              </a:rPr>
              <a:t> 876, 109</a:t>
            </a:r>
          </a:p>
          <a:p>
            <a:pPr marL="742950" marR="0" indent="-742950" algn="l" defTabSz="936163"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altLang="zh-CN" sz="3600" b="0" baseline="0" dirty="0">
                <a:solidFill>
                  <a:schemeClr val="tx1"/>
                </a:solidFill>
              </a:rPr>
              <a:t>Zhang et al., 2021, </a:t>
            </a:r>
            <a:r>
              <a:rPr lang="en-US" altLang="zh-CN" sz="3600" b="0" baseline="0" dirty="0" err="1">
                <a:solidFill>
                  <a:schemeClr val="tx1"/>
                </a:solidFill>
              </a:rPr>
              <a:t>ApJ</a:t>
            </a:r>
            <a:r>
              <a:rPr lang="en-US" altLang="zh-CN" sz="3600" b="0" baseline="0" dirty="0">
                <a:solidFill>
                  <a:schemeClr val="tx1"/>
                </a:solidFill>
              </a:rPr>
              <a:t> 912, 129</a:t>
            </a:r>
          </a:p>
        </p:txBody>
      </p:sp>
      <p:sp>
        <p:nvSpPr>
          <p:cNvPr id="64" name="TextBox 63">
            <a:extLst>
              <a:ext uri="{FF2B5EF4-FFF2-40B4-BE49-F238E27FC236}">
                <a16:creationId xmlns:a16="http://schemas.microsoft.com/office/drawing/2014/main" id="{3823A600-A140-C8BD-CDBB-35385D02E46F}"/>
              </a:ext>
            </a:extLst>
          </p:cNvPr>
          <p:cNvSpPr txBox="1"/>
          <p:nvPr/>
        </p:nvSpPr>
        <p:spPr>
          <a:xfrm>
            <a:off x="10161021" y="28547856"/>
            <a:ext cx="19960997" cy="701731"/>
          </a:xfrm>
          <a:prstGeom prst="rect">
            <a:avLst/>
          </a:prstGeom>
          <a:noFill/>
        </p:spPr>
        <p:txBody>
          <a:bodyPr wrap="square" rtlCol="0">
            <a:spAutoFit/>
          </a:bodyPr>
          <a:lstStyle/>
          <a:p>
            <a:pPr algn="just" eaLnBrk="1" hangingPunct="1">
              <a:lnSpc>
                <a:spcPct val="90000"/>
              </a:lnSpc>
              <a:buNone/>
            </a:pPr>
            <a:r>
              <a:rPr lang="en-US" altLang="zh-CN" sz="4400" b="1" dirty="0">
                <a:solidFill>
                  <a:schemeClr val="accent2"/>
                </a:solidFill>
              </a:rPr>
              <a:t>X-ray and MeV </a:t>
            </a:r>
            <a:r>
              <a:rPr lang="el-GR" altLang="zh-CN" sz="4400" b="1" dirty="0">
                <a:solidFill>
                  <a:schemeClr val="accent2"/>
                </a:solidFill>
              </a:rPr>
              <a:t>γ-</a:t>
            </a:r>
            <a:r>
              <a:rPr lang="en-US" altLang="zh-CN" sz="4400" b="1" dirty="0">
                <a:solidFill>
                  <a:schemeClr val="accent2"/>
                </a:solidFill>
              </a:rPr>
              <a:t>ray Polarization from Hadronic Models are Steady</a:t>
            </a:r>
          </a:p>
        </p:txBody>
      </p:sp>
      <p:sp>
        <p:nvSpPr>
          <p:cNvPr id="2" name="TextBox 1">
            <a:extLst>
              <a:ext uri="{FF2B5EF4-FFF2-40B4-BE49-F238E27FC236}">
                <a16:creationId xmlns:a16="http://schemas.microsoft.com/office/drawing/2014/main" id="{306577FE-2883-6D57-C97F-679D0E105FB7}"/>
              </a:ext>
            </a:extLst>
          </p:cNvPr>
          <p:cNvSpPr txBox="1"/>
          <p:nvPr/>
        </p:nvSpPr>
        <p:spPr>
          <a:xfrm>
            <a:off x="139533" y="3324336"/>
            <a:ext cx="14077601" cy="1015663"/>
          </a:xfrm>
          <a:prstGeom prst="rect">
            <a:avLst/>
          </a:prstGeom>
          <a:noFill/>
        </p:spPr>
        <p:txBody>
          <a:bodyPr wrap="square" rtlCol="0">
            <a:spAutoFit/>
          </a:bodyPr>
          <a:lstStyle/>
          <a:p>
            <a:r>
              <a:rPr lang="en-US" sz="6000" dirty="0">
                <a:solidFill>
                  <a:schemeClr val="bg1">
                    <a:lumMod val="95000"/>
                  </a:schemeClr>
                </a:solidFill>
                <a:latin typeface="Plantagenet Cherokee" panose="02020000000000000000" pitchFamily="18" charset="-79"/>
                <a:cs typeface="Plantagenet Cherokee" panose="02020000000000000000" pitchFamily="18" charset="-79"/>
              </a:rPr>
              <a:t>Markus </a:t>
            </a:r>
            <a:r>
              <a:rPr lang="en-US" sz="6000" dirty="0" err="1">
                <a:solidFill>
                  <a:schemeClr val="bg1">
                    <a:lumMod val="95000"/>
                  </a:schemeClr>
                </a:solidFill>
                <a:latin typeface="Plantagenet Cherokee" panose="02020000000000000000" pitchFamily="18" charset="-79"/>
                <a:cs typeface="Plantagenet Cherokee" panose="02020000000000000000" pitchFamily="18" charset="-79"/>
              </a:rPr>
              <a:t>B</a:t>
            </a:r>
            <a:r>
              <a:rPr lang="en-US" sz="6000" dirty="0" err="1">
                <a:solidFill>
                  <a:schemeClr val="bg1">
                    <a:lumMod val="95000"/>
                  </a:schemeClr>
                </a:solidFill>
                <a:latin typeface="Arial" panose="020B0604020202020204" pitchFamily="34" charset="0"/>
                <a:cs typeface="Arial" panose="020B0604020202020204" pitchFamily="34" charset="0"/>
              </a:rPr>
              <a:t>ö</a:t>
            </a:r>
            <a:r>
              <a:rPr lang="en-US" sz="6000" dirty="0" err="1">
                <a:solidFill>
                  <a:schemeClr val="bg1">
                    <a:lumMod val="95000"/>
                  </a:schemeClr>
                </a:solidFill>
                <a:latin typeface="Plantagenet Cherokee" panose="02020000000000000000" pitchFamily="18" charset="-79"/>
                <a:cs typeface="Plantagenet Cherokee" panose="02020000000000000000" pitchFamily="18" charset="-79"/>
              </a:rPr>
              <a:t>ttcher</a:t>
            </a:r>
            <a:r>
              <a:rPr lang="en-US" sz="6000" dirty="0">
                <a:solidFill>
                  <a:schemeClr val="bg1">
                    <a:lumMod val="95000"/>
                  </a:schemeClr>
                </a:solidFill>
                <a:latin typeface="Plantagenet Cherokee" panose="02020000000000000000" pitchFamily="18" charset="-79"/>
                <a:cs typeface="Plantagenet Cherokee" panose="02020000000000000000" pitchFamily="18" charset="-79"/>
              </a:rPr>
              <a:t> (North-West University)</a:t>
            </a:r>
          </a:p>
        </p:txBody>
      </p:sp>
      <p:pic>
        <p:nvPicPr>
          <p:cNvPr id="3" name="Picture 2">
            <a:extLst>
              <a:ext uri="{FF2B5EF4-FFF2-40B4-BE49-F238E27FC236}">
                <a16:creationId xmlns:a16="http://schemas.microsoft.com/office/drawing/2014/main" id="{C56C4145-86C8-0566-793D-9E44BD91D5A3}"/>
              </a:ext>
            </a:extLst>
          </p:cNvPr>
          <p:cNvPicPr>
            <a:picLocks noChangeAspect="1"/>
          </p:cNvPicPr>
          <p:nvPr/>
        </p:nvPicPr>
        <p:blipFill>
          <a:blip r:embed="rId7"/>
          <a:stretch>
            <a:fillRect/>
          </a:stretch>
        </p:blipFill>
        <p:spPr>
          <a:xfrm>
            <a:off x="233443" y="20360348"/>
            <a:ext cx="9757410" cy="8031025"/>
          </a:xfrm>
          <a:prstGeom prst="rect">
            <a:avLst/>
          </a:prstGeom>
        </p:spPr>
      </p:pic>
      <p:pic>
        <p:nvPicPr>
          <p:cNvPr id="4" name="Picture 3">
            <a:extLst>
              <a:ext uri="{FF2B5EF4-FFF2-40B4-BE49-F238E27FC236}">
                <a16:creationId xmlns:a16="http://schemas.microsoft.com/office/drawing/2014/main" id="{1A2CFBA6-CC95-B31E-25BF-D8A8601D44D0}"/>
              </a:ext>
            </a:extLst>
          </p:cNvPr>
          <p:cNvPicPr>
            <a:picLocks noChangeAspect="1"/>
          </p:cNvPicPr>
          <p:nvPr/>
        </p:nvPicPr>
        <p:blipFill>
          <a:blip r:embed="rId8"/>
          <a:stretch>
            <a:fillRect/>
          </a:stretch>
        </p:blipFill>
        <p:spPr>
          <a:xfrm>
            <a:off x="233443" y="28659982"/>
            <a:ext cx="9757410" cy="8306458"/>
          </a:xfrm>
          <a:prstGeom prst="rect">
            <a:avLst/>
          </a:prstGeom>
        </p:spPr>
      </p:pic>
      <p:sp>
        <p:nvSpPr>
          <p:cNvPr id="5" name="TextBox 4">
            <a:extLst>
              <a:ext uri="{FF2B5EF4-FFF2-40B4-BE49-F238E27FC236}">
                <a16:creationId xmlns:a16="http://schemas.microsoft.com/office/drawing/2014/main" id="{7DC4BF07-3120-7DF8-F4FA-D6AB655AE71E}"/>
              </a:ext>
            </a:extLst>
          </p:cNvPr>
          <p:cNvSpPr txBox="1"/>
          <p:nvPr/>
        </p:nvSpPr>
        <p:spPr>
          <a:xfrm>
            <a:off x="10161021" y="29249587"/>
            <a:ext cx="9799319" cy="8568500"/>
          </a:xfrm>
          <a:prstGeom prst="rect">
            <a:avLst/>
          </a:prstGeom>
          <a:noFill/>
        </p:spPr>
        <p:txBody>
          <a:bodyPr wrap="square" rtlCol="0">
            <a:spAutoFit/>
          </a:bodyPr>
          <a:lstStyle/>
          <a:p>
            <a:pPr marL="571500" indent="-571500" algn="just" eaLnBrk="1" hangingPunct="1">
              <a:lnSpc>
                <a:spcPct val="90000"/>
              </a:lnSpc>
              <a:buFont typeface="Wingdings" panose="05000000000000000000" pitchFamily="2" charset="2"/>
              <a:buChar char="q"/>
            </a:pPr>
            <a:r>
              <a:rPr lang="en-US" altLang="zh-CN" sz="3600" dirty="0"/>
              <a:t>Protons cool slower than electrons in the hadronic model, their cooling time scale is usually comparable to the light crossing time of the emission region.</a:t>
            </a:r>
          </a:p>
          <a:p>
            <a:pPr marL="571500" indent="-571500" algn="just" eaLnBrk="1" hangingPunct="1">
              <a:lnSpc>
                <a:spcPct val="90000"/>
              </a:lnSpc>
              <a:buFont typeface="Wingdings" panose="05000000000000000000" pitchFamily="2" charset="2"/>
              <a:buChar char="q"/>
            </a:pPr>
            <a:r>
              <a:rPr lang="en-US" altLang="zh-CN" sz="3600" dirty="0"/>
              <a:t>While electron synchrotron can trace the local magnetic field evolution, synchrotron by protons and hadronic cascading pairs only react to global magnetic field evolution in the emission region, which happens on much longer time scales.</a:t>
            </a:r>
          </a:p>
          <a:p>
            <a:pPr marL="571500" indent="-571500" algn="just" eaLnBrk="1" hangingPunct="1">
              <a:lnSpc>
                <a:spcPct val="90000"/>
              </a:lnSpc>
              <a:buFont typeface="Wingdings" panose="05000000000000000000" pitchFamily="2" charset="2"/>
              <a:buChar char="q"/>
            </a:pPr>
            <a:r>
              <a:rPr lang="en-US" altLang="zh-CN" sz="3600" dirty="0"/>
              <a:t>Whether it is shock, reconnection, or turbulence, hadronic X-ray and MeV </a:t>
            </a:r>
            <a:r>
              <a:rPr lang="el-GR" altLang="zh-CN" sz="3600" dirty="0">
                <a:cs typeface="Arial" panose="020B0604020202020204" pitchFamily="34" charset="0"/>
              </a:rPr>
              <a:t>γ</a:t>
            </a:r>
            <a:r>
              <a:rPr lang="en-US" altLang="zh-CN" sz="3600" dirty="0">
                <a:cs typeface="Arial" panose="020B0604020202020204" pitchFamily="34" charset="0"/>
              </a:rPr>
              <a:t>-ray polarization do not vary significantly in time, even if the electron synchrotron counterparts exhibit strong polarization variability.</a:t>
            </a:r>
          </a:p>
          <a:p>
            <a:pPr marL="571500" indent="-571500" algn="just" eaLnBrk="1" hangingPunct="1">
              <a:lnSpc>
                <a:spcPct val="90000"/>
              </a:lnSpc>
              <a:buFont typeface="Wingdings" panose="05000000000000000000" pitchFamily="2" charset="2"/>
              <a:buChar char="q"/>
            </a:pPr>
            <a:r>
              <a:rPr lang="en-US" altLang="zh-CN" sz="3600" dirty="0">
                <a:cs typeface="Arial" panose="020B0604020202020204" pitchFamily="34" charset="0"/>
              </a:rPr>
              <a:t>Steady X-ray and </a:t>
            </a:r>
            <a:r>
              <a:rPr lang="en-US" altLang="zh-CN" sz="3600" dirty="0"/>
              <a:t>MeV </a:t>
            </a:r>
            <a:r>
              <a:rPr lang="el-GR" altLang="zh-CN" sz="3600" dirty="0">
                <a:cs typeface="Arial" panose="020B0604020202020204" pitchFamily="34" charset="0"/>
              </a:rPr>
              <a:t>γ</a:t>
            </a:r>
            <a:r>
              <a:rPr lang="en-US" altLang="zh-CN" sz="3600" dirty="0">
                <a:cs typeface="Arial" panose="020B0604020202020204" pitchFamily="34" charset="0"/>
              </a:rPr>
              <a:t>-ray polarization are ideal for current and future high-energy polarimeters.</a:t>
            </a:r>
            <a:endParaRPr lang="en-US" altLang="zh-CN" sz="3600" dirty="0"/>
          </a:p>
        </p:txBody>
      </p:sp>
      <p:pic>
        <p:nvPicPr>
          <p:cNvPr id="7" name="Picture 6">
            <a:extLst>
              <a:ext uri="{FF2B5EF4-FFF2-40B4-BE49-F238E27FC236}">
                <a16:creationId xmlns:a16="http://schemas.microsoft.com/office/drawing/2014/main" id="{6EA07C4B-6749-2BE0-B320-D7E9C539BD59}"/>
              </a:ext>
            </a:extLst>
          </p:cNvPr>
          <p:cNvPicPr>
            <a:picLocks noChangeAspect="1"/>
          </p:cNvPicPr>
          <p:nvPr/>
        </p:nvPicPr>
        <p:blipFill>
          <a:blip r:embed="rId9"/>
          <a:stretch>
            <a:fillRect/>
          </a:stretch>
        </p:blipFill>
        <p:spPr>
          <a:xfrm>
            <a:off x="20124092" y="29249587"/>
            <a:ext cx="9903323" cy="12449095"/>
          </a:xfrm>
          <a:prstGeom prst="rect">
            <a:avLst/>
          </a:prstGeom>
        </p:spPr>
      </p:pic>
      <p:sp>
        <p:nvSpPr>
          <p:cNvPr id="9" name="TextBox 8">
            <a:extLst>
              <a:ext uri="{FF2B5EF4-FFF2-40B4-BE49-F238E27FC236}">
                <a16:creationId xmlns:a16="http://schemas.microsoft.com/office/drawing/2014/main" id="{320F37AC-B3C5-F426-03CE-BB51D971B3F8}"/>
              </a:ext>
            </a:extLst>
          </p:cNvPr>
          <p:cNvSpPr txBox="1"/>
          <p:nvPr/>
        </p:nvSpPr>
        <p:spPr>
          <a:xfrm>
            <a:off x="10178672" y="11051659"/>
            <a:ext cx="19960997" cy="3194721"/>
          </a:xfrm>
          <a:prstGeom prst="rect">
            <a:avLst/>
          </a:prstGeom>
          <a:noFill/>
        </p:spPr>
        <p:txBody>
          <a:bodyPr wrap="square" rtlCol="0">
            <a:spAutoFit/>
          </a:bodyPr>
          <a:lstStyle/>
          <a:p>
            <a:pPr algn="just" eaLnBrk="1" hangingPunct="1">
              <a:lnSpc>
                <a:spcPct val="90000"/>
              </a:lnSpc>
              <a:buNone/>
            </a:pPr>
            <a:r>
              <a:rPr lang="en-US" altLang="zh-CN" sz="4400" b="1" dirty="0">
                <a:solidFill>
                  <a:schemeClr val="accent2"/>
                </a:solidFill>
              </a:rPr>
              <a:t>Reconnection and Turbulence Predict Distinct X-ray Polarization</a:t>
            </a:r>
          </a:p>
          <a:p>
            <a:pPr marL="571500" indent="-571500" algn="just" eaLnBrk="1" hangingPunct="1">
              <a:lnSpc>
                <a:spcPct val="90000"/>
              </a:lnSpc>
              <a:buFont typeface="Wingdings" panose="05000000000000000000" pitchFamily="2" charset="2"/>
              <a:buChar char="q"/>
            </a:pPr>
            <a:r>
              <a:rPr lang="en-US" altLang="zh-CN" sz="3600" dirty="0"/>
              <a:t>Reconnection features highly variable X-ray light curve with multiple peaks, while turbulence has overall smooth X-ray light curve with a clear cooling tail.</a:t>
            </a:r>
          </a:p>
          <a:p>
            <a:pPr marL="571500" indent="-571500" algn="just" eaLnBrk="1" hangingPunct="1">
              <a:lnSpc>
                <a:spcPct val="90000"/>
              </a:lnSpc>
              <a:buFont typeface="Wingdings" panose="05000000000000000000" pitchFamily="2" charset="2"/>
              <a:buChar char="q"/>
            </a:pPr>
            <a:r>
              <a:rPr lang="en-US" altLang="zh-CN" sz="3600" dirty="0"/>
              <a:t>Reconnection predicts flashes of high X-ray polarization degree and highly variable polarization angle. While turbulence also predicts highly variable X-ray polarization degree and angle, the polarization degree is much lower.</a:t>
            </a:r>
          </a:p>
        </p:txBody>
      </p:sp>
      <p:pic>
        <p:nvPicPr>
          <p:cNvPr id="12" name="Picture 11">
            <a:extLst>
              <a:ext uri="{FF2B5EF4-FFF2-40B4-BE49-F238E27FC236}">
                <a16:creationId xmlns:a16="http://schemas.microsoft.com/office/drawing/2014/main" id="{3A4A0D72-D0C1-EE68-BE30-F500F0DB3DB3}"/>
              </a:ext>
            </a:extLst>
          </p:cNvPr>
          <p:cNvPicPr>
            <a:picLocks noChangeAspect="1"/>
          </p:cNvPicPr>
          <p:nvPr/>
        </p:nvPicPr>
        <p:blipFill>
          <a:blip r:embed="rId10"/>
          <a:stretch>
            <a:fillRect/>
          </a:stretch>
        </p:blipFill>
        <p:spPr>
          <a:xfrm>
            <a:off x="10312150" y="14246381"/>
            <a:ext cx="9845602" cy="13945349"/>
          </a:xfrm>
          <a:prstGeom prst="rect">
            <a:avLst/>
          </a:prstGeom>
        </p:spPr>
      </p:pic>
      <p:sp>
        <p:nvSpPr>
          <p:cNvPr id="15" name="TextBox 14">
            <a:extLst>
              <a:ext uri="{FF2B5EF4-FFF2-40B4-BE49-F238E27FC236}">
                <a16:creationId xmlns:a16="http://schemas.microsoft.com/office/drawing/2014/main" id="{686AD6CA-D814-19C6-8A30-48DED8CD390E}"/>
              </a:ext>
            </a:extLst>
          </p:cNvPr>
          <p:cNvSpPr txBox="1"/>
          <p:nvPr/>
        </p:nvSpPr>
        <p:spPr>
          <a:xfrm>
            <a:off x="21694930" y="14681434"/>
            <a:ext cx="1984761" cy="523220"/>
          </a:xfrm>
          <a:prstGeom prst="rect">
            <a:avLst/>
          </a:prstGeom>
          <a:solidFill>
            <a:schemeClr val="bg1"/>
          </a:solidFill>
          <a:ln>
            <a:solidFill>
              <a:srgbClr val="CBCBCB"/>
            </a:solidFill>
          </a:ln>
        </p:spPr>
        <p:txBody>
          <a:bodyPr wrap="square" rtlCol="0">
            <a:spAutoFit/>
          </a:bodyPr>
          <a:lstStyle/>
          <a:p>
            <a:pPr algn="ctr"/>
            <a:r>
              <a:rPr lang="en-US" sz="2800" b="1" dirty="0">
                <a:solidFill>
                  <a:srgbClr val="C00000"/>
                </a:solidFill>
              </a:rPr>
              <a:t>Turbulence</a:t>
            </a:r>
          </a:p>
        </p:txBody>
      </p:sp>
      <p:sp>
        <p:nvSpPr>
          <p:cNvPr id="16" name="TextBox 15">
            <a:extLst>
              <a:ext uri="{FF2B5EF4-FFF2-40B4-BE49-F238E27FC236}">
                <a16:creationId xmlns:a16="http://schemas.microsoft.com/office/drawing/2014/main" id="{39DAD2DE-640A-4EED-259E-04EFAE8DE565}"/>
              </a:ext>
            </a:extLst>
          </p:cNvPr>
          <p:cNvSpPr txBox="1"/>
          <p:nvPr/>
        </p:nvSpPr>
        <p:spPr>
          <a:xfrm>
            <a:off x="17596427" y="14681434"/>
            <a:ext cx="2214185" cy="523220"/>
          </a:xfrm>
          <a:prstGeom prst="rect">
            <a:avLst/>
          </a:prstGeom>
          <a:solidFill>
            <a:schemeClr val="bg1"/>
          </a:solidFill>
          <a:ln>
            <a:solidFill>
              <a:srgbClr val="CBCBCB"/>
            </a:solidFill>
          </a:ln>
        </p:spPr>
        <p:txBody>
          <a:bodyPr wrap="square" rtlCol="0">
            <a:spAutoFit/>
          </a:bodyPr>
          <a:lstStyle/>
          <a:p>
            <a:pPr algn="ctr"/>
            <a:r>
              <a:rPr lang="en-US" sz="2800" b="1" dirty="0">
                <a:solidFill>
                  <a:srgbClr val="C00000"/>
                </a:solidFill>
              </a:rPr>
              <a:t>Reconnection</a:t>
            </a:r>
          </a:p>
        </p:txBody>
      </p:sp>
      <p:sp>
        <p:nvSpPr>
          <p:cNvPr id="17" name="TextBox 16">
            <a:extLst>
              <a:ext uri="{FF2B5EF4-FFF2-40B4-BE49-F238E27FC236}">
                <a16:creationId xmlns:a16="http://schemas.microsoft.com/office/drawing/2014/main" id="{E186B082-8926-9B1B-5B4B-21CC5D7D1FF4}"/>
              </a:ext>
            </a:extLst>
          </p:cNvPr>
          <p:cNvSpPr txBox="1"/>
          <p:nvPr/>
        </p:nvSpPr>
        <p:spPr>
          <a:xfrm>
            <a:off x="13474097" y="15618937"/>
            <a:ext cx="2714358" cy="523220"/>
          </a:xfrm>
          <a:prstGeom prst="rect">
            <a:avLst/>
          </a:prstGeom>
          <a:noFill/>
        </p:spPr>
        <p:txBody>
          <a:bodyPr wrap="square" rtlCol="0">
            <a:spAutoFit/>
          </a:bodyPr>
          <a:lstStyle/>
          <a:p>
            <a:pPr algn="just"/>
            <a:r>
              <a:rPr lang="en-US" sz="2800" b="1" dirty="0">
                <a:solidFill>
                  <a:srgbClr val="C00000"/>
                </a:solidFill>
              </a:rPr>
              <a:t>Fast X-ray flares</a:t>
            </a:r>
          </a:p>
        </p:txBody>
      </p:sp>
      <p:sp>
        <p:nvSpPr>
          <p:cNvPr id="18" name="TextBox 17">
            <a:extLst>
              <a:ext uri="{FF2B5EF4-FFF2-40B4-BE49-F238E27FC236}">
                <a16:creationId xmlns:a16="http://schemas.microsoft.com/office/drawing/2014/main" id="{606EB5F8-8CA7-FD83-629B-040D817EDD6B}"/>
              </a:ext>
            </a:extLst>
          </p:cNvPr>
          <p:cNvSpPr txBox="1"/>
          <p:nvPr/>
        </p:nvSpPr>
        <p:spPr>
          <a:xfrm>
            <a:off x="13474096" y="19075316"/>
            <a:ext cx="5428717" cy="523220"/>
          </a:xfrm>
          <a:prstGeom prst="rect">
            <a:avLst/>
          </a:prstGeom>
          <a:noFill/>
        </p:spPr>
        <p:txBody>
          <a:bodyPr wrap="square" rtlCol="0">
            <a:spAutoFit/>
          </a:bodyPr>
          <a:lstStyle/>
          <a:p>
            <a:pPr algn="just"/>
            <a:r>
              <a:rPr lang="en-US" sz="2800" b="1" dirty="0">
                <a:solidFill>
                  <a:srgbClr val="C00000"/>
                </a:solidFill>
              </a:rPr>
              <a:t>Flashes of high polarization degree</a:t>
            </a:r>
          </a:p>
        </p:txBody>
      </p:sp>
      <p:sp>
        <p:nvSpPr>
          <p:cNvPr id="19" name="TextBox 18">
            <a:extLst>
              <a:ext uri="{FF2B5EF4-FFF2-40B4-BE49-F238E27FC236}">
                <a16:creationId xmlns:a16="http://schemas.microsoft.com/office/drawing/2014/main" id="{B96BB1A0-6A91-B9A4-3AD3-8892DC102243}"/>
              </a:ext>
            </a:extLst>
          </p:cNvPr>
          <p:cNvSpPr txBox="1"/>
          <p:nvPr/>
        </p:nvSpPr>
        <p:spPr>
          <a:xfrm>
            <a:off x="25148710" y="16198728"/>
            <a:ext cx="2714358" cy="523220"/>
          </a:xfrm>
          <a:prstGeom prst="rect">
            <a:avLst/>
          </a:prstGeom>
          <a:noFill/>
        </p:spPr>
        <p:txBody>
          <a:bodyPr wrap="square" rtlCol="0">
            <a:spAutoFit/>
          </a:bodyPr>
          <a:lstStyle/>
          <a:p>
            <a:pPr algn="just"/>
            <a:r>
              <a:rPr lang="en-US" sz="2800" b="1" dirty="0">
                <a:solidFill>
                  <a:srgbClr val="C00000"/>
                </a:solidFill>
              </a:rPr>
              <a:t>Long cooling tail</a:t>
            </a:r>
          </a:p>
        </p:txBody>
      </p:sp>
      <p:pic>
        <p:nvPicPr>
          <p:cNvPr id="22" name="Picture 21">
            <a:extLst>
              <a:ext uri="{FF2B5EF4-FFF2-40B4-BE49-F238E27FC236}">
                <a16:creationId xmlns:a16="http://schemas.microsoft.com/office/drawing/2014/main" id="{A87A9C3D-398E-39DA-83B8-365EA744F184}"/>
              </a:ext>
            </a:extLst>
          </p:cNvPr>
          <p:cNvPicPr>
            <a:picLocks noChangeAspect="1"/>
          </p:cNvPicPr>
          <p:nvPr/>
        </p:nvPicPr>
        <p:blipFill>
          <a:blip r:embed="rId11"/>
          <a:stretch>
            <a:fillRect/>
          </a:stretch>
        </p:blipFill>
        <p:spPr>
          <a:xfrm>
            <a:off x="233444" y="37584212"/>
            <a:ext cx="9757410" cy="3195569"/>
          </a:xfrm>
          <a:prstGeom prst="rect">
            <a:avLst/>
          </a:prstGeom>
        </p:spPr>
      </p:pic>
    </p:spTree>
    <p:extLst>
      <p:ext uri="{BB962C8B-B14F-4D97-AF65-F5344CB8AC3E}">
        <p14:creationId xmlns:p14="http://schemas.microsoft.com/office/powerpoint/2010/main" val="25358034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127</TotalTime>
  <Words>599</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Calibri</vt:lpstr>
      <vt:lpstr>Calibri Light</vt:lpstr>
      <vt:lpstr>Cambria Math</vt:lpstr>
      <vt:lpstr>Plantagenet Cherokee</vt:lpstr>
      <vt:lpstr>Playfair Display</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Negro, Michela (GSFC-661.0)[UNIVERSITY OF MARYLAND BALTIMORE CO]</dc:creator>
  <cp:lastModifiedBy>Haocheng Zhang</cp:lastModifiedBy>
  <cp:revision>16</cp:revision>
  <dcterms:created xsi:type="dcterms:W3CDTF">2022-08-30T21:16:47Z</dcterms:created>
  <dcterms:modified xsi:type="dcterms:W3CDTF">2022-09-30T19:58:33Z</dcterms:modified>
</cp:coreProperties>
</file>