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30267275" cy="427942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6A80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48"/>
  </p:normalViewPr>
  <p:slideViewPr>
    <p:cSldViewPr snapToGrid="0">
      <p:cViewPr>
        <p:scale>
          <a:sx n="50" d="100"/>
          <a:sy n="50" d="100"/>
        </p:scale>
        <p:origin x="1650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0046" y="7003597"/>
            <a:ext cx="25727184" cy="14898735"/>
          </a:xfrm>
        </p:spPr>
        <p:txBody>
          <a:bodyPr anchor="b"/>
          <a:lstStyle>
            <a:lvl1pPr algn="ctr">
              <a:defRPr sz="198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83410" y="22476884"/>
            <a:ext cx="22700456" cy="10332032"/>
          </a:xfrm>
        </p:spPr>
        <p:txBody>
          <a:bodyPr/>
          <a:lstStyle>
            <a:lvl1pPr marL="0" indent="0" algn="ctr">
              <a:buNone/>
              <a:defRPr sz="7944"/>
            </a:lvl1pPr>
            <a:lvl2pPr marL="1513378" indent="0" algn="ctr">
              <a:buNone/>
              <a:defRPr sz="6620"/>
            </a:lvl2pPr>
            <a:lvl3pPr marL="3026755" indent="0" algn="ctr">
              <a:buNone/>
              <a:defRPr sz="5958"/>
            </a:lvl3pPr>
            <a:lvl4pPr marL="4540133" indent="0" algn="ctr">
              <a:buNone/>
              <a:defRPr sz="5296"/>
            </a:lvl4pPr>
            <a:lvl5pPr marL="6053511" indent="0" algn="ctr">
              <a:buNone/>
              <a:defRPr sz="5296"/>
            </a:lvl5pPr>
            <a:lvl6pPr marL="7566889" indent="0" algn="ctr">
              <a:buNone/>
              <a:defRPr sz="5296"/>
            </a:lvl6pPr>
            <a:lvl7pPr marL="9080266" indent="0" algn="ctr">
              <a:buNone/>
              <a:defRPr sz="5296"/>
            </a:lvl7pPr>
            <a:lvl8pPr marL="10593644" indent="0" algn="ctr">
              <a:buNone/>
              <a:defRPr sz="5296"/>
            </a:lvl8pPr>
            <a:lvl9pPr marL="12107022" indent="0" algn="ctr">
              <a:buNone/>
              <a:defRPr sz="5296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3213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655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660020" y="2278397"/>
            <a:ext cx="6526381" cy="3626613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80877" y="2278397"/>
            <a:ext cx="19200803" cy="3626613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99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987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65112" y="10668854"/>
            <a:ext cx="26105525" cy="17801211"/>
          </a:xfrm>
        </p:spPr>
        <p:txBody>
          <a:bodyPr anchor="b"/>
          <a:lstStyle>
            <a:lvl1pPr>
              <a:defRPr sz="1986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65112" y="28638472"/>
            <a:ext cx="26105525" cy="9361236"/>
          </a:xfrm>
        </p:spPr>
        <p:txBody>
          <a:bodyPr/>
          <a:lstStyle>
            <a:lvl1pPr marL="0" indent="0">
              <a:buNone/>
              <a:defRPr sz="7944">
                <a:solidFill>
                  <a:schemeClr val="tx1"/>
                </a:solidFill>
              </a:defRPr>
            </a:lvl1pPr>
            <a:lvl2pPr marL="1513378" indent="0">
              <a:buNone/>
              <a:defRPr sz="6620">
                <a:solidFill>
                  <a:schemeClr val="tx1">
                    <a:tint val="75000"/>
                  </a:schemeClr>
                </a:solidFill>
              </a:defRPr>
            </a:lvl2pPr>
            <a:lvl3pPr marL="3026755" indent="0">
              <a:buNone/>
              <a:defRPr sz="5958">
                <a:solidFill>
                  <a:schemeClr val="tx1">
                    <a:tint val="75000"/>
                  </a:schemeClr>
                </a:solidFill>
              </a:defRPr>
            </a:lvl3pPr>
            <a:lvl4pPr marL="4540133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4pPr>
            <a:lvl5pPr marL="6053511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5pPr>
            <a:lvl6pPr marL="7566889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6pPr>
            <a:lvl7pPr marL="9080266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7pPr>
            <a:lvl8pPr marL="10593644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8pPr>
            <a:lvl9pPr marL="12107022" indent="0">
              <a:buNone/>
              <a:defRPr sz="529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490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80875" y="11391985"/>
            <a:ext cx="12863592" cy="271525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322808" y="11391985"/>
            <a:ext cx="12863592" cy="271525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8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4817" y="2278406"/>
            <a:ext cx="26105525" cy="827157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4821" y="10490535"/>
            <a:ext cx="12804474" cy="5141249"/>
          </a:xfrm>
        </p:spPr>
        <p:txBody>
          <a:bodyPr anchor="b"/>
          <a:lstStyle>
            <a:lvl1pPr marL="0" indent="0">
              <a:buNone/>
              <a:defRPr sz="7944" b="1"/>
            </a:lvl1pPr>
            <a:lvl2pPr marL="1513378" indent="0">
              <a:buNone/>
              <a:defRPr sz="6620" b="1"/>
            </a:lvl2pPr>
            <a:lvl3pPr marL="3026755" indent="0">
              <a:buNone/>
              <a:defRPr sz="5958" b="1"/>
            </a:lvl3pPr>
            <a:lvl4pPr marL="4540133" indent="0">
              <a:buNone/>
              <a:defRPr sz="5296" b="1"/>
            </a:lvl4pPr>
            <a:lvl5pPr marL="6053511" indent="0">
              <a:buNone/>
              <a:defRPr sz="5296" b="1"/>
            </a:lvl5pPr>
            <a:lvl6pPr marL="7566889" indent="0">
              <a:buNone/>
              <a:defRPr sz="5296" b="1"/>
            </a:lvl6pPr>
            <a:lvl7pPr marL="9080266" indent="0">
              <a:buNone/>
              <a:defRPr sz="5296" b="1"/>
            </a:lvl7pPr>
            <a:lvl8pPr marL="10593644" indent="0">
              <a:buNone/>
              <a:defRPr sz="5296" b="1"/>
            </a:lvl8pPr>
            <a:lvl9pPr marL="12107022" indent="0">
              <a:buNone/>
              <a:defRPr sz="52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084821" y="15631784"/>
            <a:ext cx="12804474" cy="2299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322810" y="10490535"/>
            <a:ext cx="12867534" cy="5141249"/>
          </a:xfrm>
        </p:spPr>
        <p:txBody>
          <a:bodyPr anchor="b"/>
          <a:lstStyle>
            <a:lvl1pPr marL="0" indent="0">
              <a:buNone/>
              <a:defRPr sz="7944" b="1"/>
            </a:lvl1pPr>
            <a:lvl2pPr marL="1513378" indent="0">
              <a:buNone/>
              <a:defRPr sz="6620" b="1"/>
            </a:lvl2pPr>
            <a:lvl3pPr marL="3026755" indent="0">
              <a:buNone/>
              <a:defRPr sz="5958" b="1"/>
            </a:lvl3pPr>
            <a:lvl4pPr marL="4540133" indent="0">
              <a:buNone/>
              <a:defRPr sz="5296" b="1"/>
            </a:lvl4pPr>
            <a:lvl5pPr marL="6053511" indent="0">
              <a:buNone/>
              <a:defRPr sz="5296" b="1"/>
            </a:lvl5pPr>
            <a:lvl6pPr marL="7566889" indent="0">
              <a:buNone/>
              <a:defRPr sz="5296" b="1"/>
            </a:lvl6pPr>
            <a:lvl7pPr marL="9080266" indent="0">
              <a:buNone/>
              <a:defRPr sz="5296" b="1"/>
            </a:lvl7pPr>
            <a:lvl8pPr marL="10593644" indent="0">
              <a:buNone/>
              <a:defRPr sz="5296" b="1"/>
            </a:lvl8pPr>
            <a:lvl9pPr marL="12107022" indent="0">
              <a:buNone/>
              <a:defRPr sz="5296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322810" y="15631784"/>
            <a:ext cx="12867534" cy="22992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7318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4995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893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4817" y="2852949"/>
            <a:ext cx="9761984" cy="9985322"/>
          </a:xfrm>
        </p:spPr>
        <p:txBody>
          <a:bodyPr anchor="b"/>
          <a:lstStyle>
            <a:lvl1pPr>
              <a:defRPr sz="105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867534" y="6161587"/>
            <a:ext cx="15322808" cy="30411646"/>
          </a:xfrm>
        </p:spPr>
        <p:txBody>
          <a:bodyPr/>
          <a:lstStyle>
            <a:lvl1pPr>
              <a:defRPr sz="10592"/>
            </a:lvl1pPr>
            <a:lvl2pPr>
              <a:defRPr sz="9268"/>
            </a:lvl2pPr>
            <a:lvl3pPr>
              <a:defRPr sz="7944"/>
            </a:lvl3pPr>
            <a:lvl4pPr>
              <a:defRPr sz="6620"/>
            </a:lvl4pPr>
            <a:lvl5pPr>
              <a:defRPr sz="6620"/>
            </a:lvl5pPr>
            <a:lvl6pPr>
              <a:defRPr sz="6620"/>
            </a:lvl6pPr>
            <a:lvl7pPr>
              <a:defRPr sz="6620"/>
            </a:lvl7pPr>
            <a:lvl8pPr>
              <a:defRPr sz="6620"/>
            </a:lvl8pPr>
            <a:lvl9pPr>
              <a:defRPr sz="662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4817" y="12838271"/>
            <a:ext cx="9761984" cy="23784486"/>
          </a:xfrm>
        </p:spPr>
        <p:txBody>
          <a:bodyPr/>
          <a:lstStyle>
            <a:lvl1pPr marL="0" indent="0">
              <a:buNone/>
              <a:defRPr sz="5296"/>
            </a:lvl1pPr>
            <a:lvl2pPr marL="1513378" indent="0">
              <a:buNone/>
              <a:defRPr sz="4634"/>
            </a:lvl2pPr>
            <a:lvl3pPr marL="3026755" indent="0">
              <a:buNone/>
              <a:defRPr sz="3972"/>
            </a:lvl3pPr>
            <a:lvl4pPr marL="4540133" indent="0">
              <a:buNone/>
              <a:defRPr sz="3310"/>
            </a:lvl4pPr>
            <a:lvl5pPr marL="6053511" indent="0">
              <a:buNone/>
              <a:defRPr sz="3310"/>
            </a:lvl5pPr>
            <a:lvl6pPr marL="7566889" indent="0">
              <a:buNone/>
              <a:defRPr sz="3310"/>
            </a:lvl6pPr>
            <a:lvl7pPr marL="9080266" indent="0">
              <a:buNone/>
              <a:defRPr sz="3310"/>
            </a:lvl7pPr>
            <a:lvl8pPr marL="10593644" indent="0">
              <a:buNone/>
              <a:defRPr sz="3310"/>
            </a:lvl8pPr>
            <a:lvl9pPr marL="12107022" indent="0">
              <a:buNone/>
              <a:defRPr sz="33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3379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4817" y="2852949"/>
            <a:ext cx="9761984" cy="9985322"/>
          </a:xfrm>
        </p:spPr>
        <p:txBody>
          <a:bodyPr anchor="b"/>
          <a:lstStyle>
            <a:lvl1pPr>
              <a:defRPr sz="10592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867534" y="6161587"/>
            <a:ext cx="15322808" cy="30411646"/>
          </a:xfrm>
        </p:spPr>
        <p:txBody>
          <a:bodyPr anchor="t"/>
          <a:lstStyle>
            <a:lvl1pPr marL="0" indent="0">
              <a:buNone/>
              <a:defRPr sz="10592"/>
            </a:lvl1pPr>
            <a:lvl2pPr marL="1513378" indent="0">
              <a:buNone/>
              <a:defRPr sz="9268"/>
            </a:lvl2pPr>
            <a:lvl3pPr marL="3026755" indent="0">
              <a:buNone/>
              <a:defRPr sz="7944"/>
            </a:lvl3pPr>
            <a:lvl4pPr marL="4540133" indent="0">
              <a:buNone/>
              <a:defRPr sz="6620"/>
            </a:lvl4pPr>
            <a:lvl5pPr marL="6053511" indent="0">
              <a:buNone/>
              <a:defRPr sz="6620"/>
            </a:lvl5pPr>
            <a:lvl6pPr marL="7566889" indent="0">
              <a:buNone/>
              <a:defRPr sz="6620"/>
            </a:lvl6pPr>
            <a:lvl7pPr marL="9080266" indent="0">
              <a:buNone/>
              <a:defRPr sz="6620"/>
            </a:lvl7pPr>
            <a:lvl8pPr marL="10593644" indent="0">
              <a:buNone/>
              <a:defRPr sz="6620"/>
            </a:lvl8pPr>
            <a:lvl9pPr marL="12107022" indent="0">
              <a:buNone/>
              <a:defRPr sz="662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84817" y="12838271"/>
            <a:ext cx="9761984" cy="23784486"/>
          </a:xfrm>
        </p:spPr>
        <p:txBody>
          <a:bodyPr/>
          <a:lstStyle>
            <a:lvl1pPr marL="0" indent="0">
              <a:buNone/>
              <a:defRPr sz="5296"/>
            </a:lvl1pPr>
            <a:lvl2pPr marL="1513378" indent="0">
              <a:buNone/>
              <a:defRPr sz="4634"/>
            </a:lvl2pPr>
            <a:lvl3pPr marL="3026755" indent="0">
              <a:buNone/>
              <a:defRPr sz="3972"/>
            </a:lvl3pPr>
            <a:lvl4pPr marL="4540133" indent="0">
              <a:buNone/>
              <a:defRPr sz="3310"/>
            </a:lvl4pPr>
            <a:lvl5pPr marL="6053511" indent="0">
              <a:buNone/>
              <a:defRPr sz="3310"/>
            </a:lvl5pPr>
            <a:lvl6pPr marL="7566889" indent="0">
              <a:buNone/>
              <a:defRPr sz="3310"/>
            </a:lvl6pPr>
            <a:lvl7pPr marL="9080266" indent="0">
              <a:buNone/>
              <a:defRPr sz="3310"/>
            </a:lvl7pPr>
            <a:lvl8pPr marL="10593644" indent="0">
              <a:buNone/>
              <a:defRPr sz="3310"/>
            </a:lvl8pPr>
            <a:lvl9pPr marL="12107022" indent="0">
              <a:buNone/>
              <a:defRPr sz="331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1401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80875" y="2278406"/>
            <a:ext cx="26105525" cy="82715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0875" y="11391985"/>
            <a:ext cx="26105525" cy="2715255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80875" y="39663928"/>
            <a:ext cx="6810137" cy="22783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9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E0723-2227-754E-AC4E-2DE37287A557}" type="datetimeFigureOut">
              <a:rPr lang="en-US" smtClean="0"/>
              <a:t>9/30/2022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026035" y="39663928"/>
            <a:ext cx="10215205" cy="22783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9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376263" y="39663928"/>
            <a:ext cx="6810137" cy="227839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97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28ECE-9C2A-294C-99FA-44062CA5B76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304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3026755" rtl="0" eaLnBrk="1" latinLnBrk="0" hangingPunct="1">
        <a:lnSpc>
          <a:spcPct val="90000"/>
        </a:lnSpc>
        <a:spcBef>
          <a:spcPct val="0"/>
        </a:spcBef>
        <a:buNone/>
        <a:defRPr sz="1456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56689" indent="-756689" algn="l" defTabSz="3026755" rtl="0" eaLnBrk="1" latinLnBrk="0" hangingPunct="1">
        <a:lnSpc>
          <a:spcPct val="90000"/>
        </a:lnSpc>
        <a:spcBef>
          <a:spcPts val="3310"/>
        </a:spcBef>
        <a:buFont typeface="Arial" panose="020B0604020202020204" pitchFamily="34" charset="0"/>
        <a:buChar char="•"/>
        <a:defRPr sz="9268" kern="1200">
          <a:solidFill>
            <a:schemeClr val="tx1"/>
          </a:solidFill>
          <a:latin typeface="+mn-lt"/>
          <a:ea typeface="+mn-ea"/>
          <a:cs typeface="+mn-cs"/>
        </a:defRPr>
      </a:lvl1pPr>
      <a:lvl2pPr marL="2270067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7944" kern="1200">
          <a:solidFill>
            <a:schemeClr val="tx1"/>
          </a:solidFill>
          <a:latin typeface="+mn-lt"/>
          <a:ea typeface="+mn-ea"/>
          <a:cs typeface="+mn-cs"/>
        </a:defRPr>
      </a:lvl2pPr>
      <a:lvl3pPr marL="3783444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6620" kern="1200">
          <a:solidFill>
            <a:schemeClr val="tx1"/>
          </a:solidFill>
          <a:latin typeface="+mn-lt"/>
          <a:ea typeface="+mn-ea"/>
          <a:cs typeface="+mn-cs"/>
        </a:defRPr>
      </a:lvl3pPr>
      <a:lvl4pPr marL="5296822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4pPr>
      <a:lvl5pPr marL="6810200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5pPr>
      <a:lvl6pPr marL="8323577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6pPr>
      <a:lvl7pPr marL="9836955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7pPr>
      <a:lvl8pPr marL="11350333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8pPr>
      <a:lvl9pPr marL="12863711" indent="-756689" algn="l" defTabSz="3026755" rtl="0" eaLnBrk="1" latinLnBrk="0" hangingPunct="1">
        <a:lnSpc>
          <a:spcPct val="90000"/>
        </a:lnSpc>
        <a:spcBef>
          <a:spcPts val="1655"/>
        </a:spcBef>
        <a:buFont typeface="Arial" panose="020B0604020202020204" pitchFamily="34" charset="0"/>
        <a:buChar char="•"/>
        <a:defRPr sz="595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1pPr>
      <a:lvl2pPr marL="1513378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2pPr>
      <a:lvl3pPr marL="3026755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3pPr>
      <a:lvl4pPr marL="4540133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4pPr>
      <a:lvl5pPr marL="6053511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5pPr>
      <a:lvl6pPr marL="7566889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6pPr>
      <a:lvl7pPr marL="9080266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7pPr>
      <a:lvl8pPr marL="10593644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8pPr>
      <a:lvl9pPr marL="12107022" algn="l" defTabSz="3026755" rtl="0" eaLnBrk="1" latinLnBrk="0" hangingPunct="1">
        <a:defRPr sz="595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0" name="Picture 99">
            <a:extLst>
              <a:ext uri="{FF2B5EF4-FFF2-40B4-BE49-F238E27FC236}">
                <a16:creationId xmlns:a16="http://schemas.microsoft.com/office/drawing/2014/main" id="{8AD24338-4268-DB86-8A45-58F8B90C6062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161021" y="35381379"/>
            <a:ext cx="19960999" cy="6603243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0AC25288-F77A-8D25-72FB-ADE64819722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20176790" y="11073170"/>
            <a:ext cx="9945230" cy="2729923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F01B0CE5-255D-0CFA-6291-B384375CB12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0161022" y="11042676"/>
            <a:ext cx="9945230" cy="241055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1BC6610-9F2B-CBFC-CA83-011717D67566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45254" y="11042677"/>
            <a:ext cx="9945230" cy="777773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EC5EEC-CF90-5B6D-054B-7637591EE3D0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45255" y="5086357"/>
            <a:ext cx="14904720" cy="571820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60D8B1E1-7EA0-D59D-7B17-2E63508F6FCB}"/>
              </a:ext>
            </a:extLst>
          </p:cNvPr>
          <p:cNvSpPr txBox="1"/>
          <p:nvPr/>
        </p:nvSpPr>
        <p:spPr>
          <a:xfrm>
            <a:off x="-1" y="521152"/>
            <a:ext cx="2804160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0" b="1" u="sng" dirty="0">
                <a:solidFill>
                  <a:schemeClr val="accent2"/>
                </a:solidFill>
              </a:rPr>
              <a:t>Radiation and Polarization from Magnetic Reconnection in Blazars</a:t>
            </a:r>
            <a:endParaRPr lang="en-US" sz="8000" b="1" dirty="0">
              <a:solidFill>
                <a:schemeClr val="accent2"/>
              </a:solidFill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E14AA6BA-FB9B-3C6F-6AC8-1D7E424CEBAB}"/>
              </a:ext>
            </a:extLst>
          </p:cNvPr>
          <p:cNvSpPr txBox="1"/>
          <p:nvPr/>
        </p:nvSpPr>
        <p:spPr>
          <a:xfrm>
            <a:off x="15803380" y="3249009"/>
            <a:ext cx="1407760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>
                <a:solidFill>
                  <a:schemeClr val="bg1">
                    <a:lumMod val="95000"/>
                  </a:schemeClr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Haocheng Zhang </a:t>
            </a:r>
            <a:r>
              <a:rPr lang="en-US" altLang="zh-CN" sz="6000" dirty="0">
                <a:solidFill>
                  <a:schemeClr val="bg1"/>
                </a:solidFill>
              </a:rPr>
              <a:t>(NPP Fellow/NASA GSFC)</a:t>
            </a:r>
            <a:endParaRPr lang="en-US" sz="6000" dirty="0">
              <a:solidFill>
                <a:schemeClr val="bg1">
                  <a:lumMod val="95000"/>
                </a:schemeClr>
              </a:solidFill>
              <a:latin typeface="Plantagenet Cherokee" panose="02020000000000000000" pitchFamily="18" charset="-79"/>
              <a:cs typeface="Plantagenet Cherokee" panose="02020000000000000000" pitchFamily="18" charset="-79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878810F9-AD65-16F9-4E8B-64DCF58EAF60}"/>
              </a:ext>
            </a:extLst>
          </p:cNvPr>
          <p:cNvSpPr txBox="1"/>
          <p:nvPr/>
        </p:nvSpPr>
        <p:spPr>
          <a:xfrm>
            <a:off x="23060197" y="4421832"/>
            <a:ext cx="647524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chemeClr val="bg1"/>
                </a:solidFill>
              </a:rPr>
              <a:t>haocheng.zhang@nasa.gov</a:t>
            </a:r>
            <a:endParaRPr lang="en-US" sz="4400" dirty="0">
              <a:solidFill>
                <a:schemeClr val="bg1"/>
              </a:solidFill>
              <a:latin typeface="Playfair Display" pitchFamily="2" charset="77"/>
              <a:cs typeface="Plantagenet Cherokee" panose="02020000000000000000" pitchFamily="18" charset="-79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327019A-8E0C-03C7-3E5F-87AD9C68F895}"/>
              </a:ext>
            </a:extLst>
          </p:cNvPr>
          <p:cNvSpPr txBox="1"/>
          <p:nvPr/>
        </p:nvSpPr>
        <p:spPr>
          <a:xfrm>
            <a:off x="145253" y="5086357"/>
            <a:ext cx="14904720" cy="568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  <a:buNone/>
            </a:pPr>
            <a:r>
              <a:rPr lang="en-US" altLang="zh-CN" sz="4400" b="1" dirty="0">
                <a:solidFill>
                  <a:schemeClr val="accent2"/>
                </a:solidFill>
              </a:rPr>
              <a:t>Scientific Goals and Methods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Blazars exhibit highly variable multi-wavelength emission, implying strong particle acceleration in very localized regions.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Magnetic reconnection is an efficient particle acceleration mechanism in a magnetized blazar emission region.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Previous works have not thoroughly explored the multi-wavelength radiation and polarization signatures from reconnection.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We use coupled particle-in-cell and polarized radiation transfer simulations to study observable patterns under first principles.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We focus on the dependence of variability on the physical conditions in the blazar emission region.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77A9B324-26BC-0232-CDE6-48E626912639}"/>
              </a:ext>
            </a:extLst>
          </p:cNvPr>
          <p:cNvSpPr txBox="1"/>
          <p:nvPr/>
        </p:nvSpPr>
        <p:spPr>
          <a:xfrm>
            <a:off x="145253" y="11043951"/>
            <a:ext cx="9945230" cy="21975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  <a:buNone/>
            </a:pPr>
            <a:r>
              <a:rPr lang="en-US" altLang="zh-CN" sz="4400" b="1" dirty="0">
                <a:solidFill>
                  <a:schemeClr val="accent2"/>
                </a:solidFill>
              </a:rPr>
              <a:t>Harder-When-Brighter Trend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Particles are accelerated to maximal energy very efficiently, then gradually cool down by radiation. Thus the spectrum is hard at high states.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76DB9C-A2E7-BC44-9630-19321577A653}"/>
              </a:ext>
            </a:extLst>
          </p:cNvPr>
          <p:cNvSpPr txBox="1"/>
          <p:nvPr/>
        </p:nvSpPr>
        <p:spPr>
          <a:xfrm>
            <a:off x="505733" y="41984622"/>
            <a:ext cx="17978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rgbClr val="0B6A80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Tenth International Fermi Symposium, Johannesburg 9</a:t>
            </a:r>
            <a:r>
              <a:rPr lang="en-US" sz="4000" b="1" baseline="30000" dirty="0">
                <a:solidFill>
                  <a:srgbClr val="0B6A80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</a:t>
            </a:r>
            <a:r>
              <a:rPr lang="en-US" sz="4000" b="1" dirty="0">
                <a:solidFill>
                  <a:srgbClr val="0B6A80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–15</a:t>
            </a:r>
            <a:r>
              <a:rPr lang="en-US" sz="4000" b="1" baseline="30000" dirty="0">
                <a:solidFill>
                  <a:srgbClr val="0B6A80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th</a:t>
            </a:r>
            <a:r>
              <a:rPr lang="en-US" sz="4000" b="1" dirty="0">
                <a:solidFill>
                  <a:srgbClr val="0B6A80"/>
                </a:solidFill>
                <a:latin typeface="Plantagenet Cherokee" panose="02020000000000000000" pitchFamily="18" charset="-79"/>
                <a:cs typeface="Plantagenet Cherokee" panose="02020000000000000000" pitchFamily="18" charset="-79"/>
              </a:rPr>
              <a:t> October 2022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3515E7-2314-A930-ADF6-B495D12202BB}"/>
              </a:ext>
            </a:extLst>
          </p:cNvPr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5217300" y="5086357"/>
            <a:ext cx="14904720" cy="571820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675F13A-A362-17C3-9427-F8357CCDB8F9}"/>
              </a:ext>
            </a:extLst>
          </p:cNvPr>
          <p:cNvSpPr txBox="1"/>
          <p:nvPr/>
        </p:nvSpPr>
        <p:spPr>
          <a:xfrm>
            <a:off x="15217300" y="5086356"/>
            <a:ext cx="14904720" cy="568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  <a:buNone/>
            </a:pPr>
            <a:r>
              <a:rPr lang="en-US" altLang="zh-CN" sz="4400" b="1" dirty="0">
                <a:solidFill>
                  <a:schemeClr val="accent2"/>
                </a:solidFill>
              </a:rPr>
              <a:t>Take Away Messages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Reconnection exhibits a harder-when-brighter trend in spectrum.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Higher-energy bands are more variable in flux and polarization.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Fast gamma-ray flares result from synchrotron self Compton by dense nonthermal particles at </a:t>
            </a:r>
            <a:r>
              <a:rPr lang="en-US" altLang="zh-CN" sz="3600" dirty="0" err="1"/>
              <a:t>plasmoid</a:t>
            </a:r>
            <a:r>
              <a:rPr lang="en-US" altLang="zh-CN" sz="3600" dirty="0"/>
              <a:t> merger sites.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Optical polarization angle swings are correlated to multi-wavelength flares, due to stream of nonthermal particles around the post-merger </a:t>
            </a:r>
            <a:r>
              <a:rPr lang="en-US" altLang="zh-CN" sz="3600" dirty="0" err="1"/>
              <a:t>plasmoid</a:t>
            </a:r>
            <a:r>
              <a:rPr lang="en-US" altLang="zh-CN" sz="3600" dirty="0"/>
              <a:t>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Polarization degree drops during angle swings.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Flux and polarization are more variable with lower guide field in the reconnection region. Angle swings are only possible with very low guide field strengths.</a:t>
            </a:r>
          </a:p>
        </p:txBody>
      </p:sp>
      <p:pic>
        <p:nvPicPr>
          <p:cNvPr id="34" name="Picture 33">
            <a:extLst>
              <a:ext uri="{FF2B5EF4-FFF2-40B4-BE49-F238E27FC236}">
                <a16:creationId xmlns:a16="http://schemas.microsoft.com/office/drawing/2014/main" id="{B8F89965-8730-2A3A-1643-E8E3132584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379" y="13241476"/>
            <a:ext cx="9837539" cy="5385511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DA05399-11C9-43EF-AC94-A15C6B925DCD}"/>
              </a:ext>
            </a:extLst>
          </p:cNvPr>
          <p:cNvSpPr txBox="1"/>
          <p:nvPr/>
        </p:nvSpPr>
        <p:spPr>
          <a:xfrm>
            <a:off x="1372466" y="13622476"/>
            <a:ext cx="1498464" cy="830997"/>
          </a:xfrm>
          <a:prstGeom prst="rect">
            <a:avLst/>
          </a:prstGeom>
          <a:noFill/>
          <a:ln>
            <a:solidFill>
              <a:srgbClr val="CBCBCB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7E0C"/>
                </a:solidFill>
              </a:rPr>
              <a:t>High State</a:t>
            </a:r>
          </a:p>
          <a:p>
            <a:r>
              <a:rPr lang="en-US" sz="2400" dirty="0">
                <a:solidFill>
                  <a:srgbClr val="289D28"/>
                </a:solidFill>
              </a:rPr>
              <a:t>Low State</a:t>
            </a: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FAE4F89-0331-2744-DF7E-AF1AC1FC8CFC}"/>
              </a:ext>
            </a:extLst>
          </p:cNvPr>
          <p:cNvSpPr/>
          <p:nvPr/>
        </p:nvSpPr>
        <p:spPr bwMode="auto">
          <a:xfrm>
            <a:off x="2970272" y="14541693"/>
            <a:ext cx="1614941" cy="2188745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2846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1785B0C-EC99-C9B3-42EA-46F77D030768}"/>
              </a:ext>
            </a:extLst>
          </p:cNvPr>
          <p:cNvSpPr/>
          <p:nvPr/>
        </p:nvSpPr>
        <p:spPr bwMode="auto">
          <a:xfrm>
            <a:off x="8030933" y="14476744"/>
            <a:ext cx="1447248" cy="2228127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2846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8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宋体" pitchFamily="2" charset="-122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2ADA46D-82A7-668A-D51D-BDD549E01188}"/>
              </a:ext>
            </a:extLst>
          </p:cNvPr>
          <p:cNvSpPr txBox="1"/>
          <p:nvPr/>
        </p:nvSpPr>
        <p:spPr>
          <a:xfrm>
            <a:off x="4473968" y="13608508"/>
            <a:ext cx="370645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>
                <a:solidFill>
                  <a:srgbClr val="C00000"/>
                </a:solidFill>
              </a:rPr>
              <a:t>Spectrum is harder at high state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B4D7DACE-B84E-372C-494F-93D1D14DF231}"/>
              </a:ext>
            </a:extLst>
          </p:cNvPr>
          <p:cNvCxnSpPr>
            <a:cxnSpLocks/>
            <a:stCxn id="44" idx="1"/>
            <a:endCxn id="42" idx="0"/>
          </p:cNvCxnSpPr>
          <p:nvPr/>
        </p:nvCxnSpPr>
        <p:spPr bwMode="auto">
          <a:xfrm flipH="1">
            <a:off x="3777743" y="14085562"/>
            <a:ext cx="696225" cy="45613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82B86E4C-340D-86F9-DB2F-8F17748D776C}"/>
              </a:ext>
            </a:extLst>
          </p:cNvPr>
          <p:cNvCxnSpPr>
            <a:cxnSpLocks/>
            <a:stCxn id="44" idx="3"/>
            <a:endCxn id="43" idx="0"/>
          </p:cNvCxnSpPr>
          <p:nvPr/>
        </p:nvCxnSpPr>
        <p:spPr bwMode="auto">
          <a:xfrm>
            <a:off x="8180420" y="14085562"/>
            <a:ext cx="574137" cy="391182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/>
          </a:ln>
          <a:effectLst/>
        </p:spPr>
      </p:cxnSp>
      <p:pic>
        <p:nvPicPr>
          <p:cNvPr id="53" name="Picture 52">
            <a:extLst>
              <a:ext uri="{FF2B5EF4-FFF2-40B4-BE49-F238E27FC236}">
                <a16:creationId xmlns:a16="http://schemas.microsoft.com/office/drawing/2014/main" id="{96F3C0B9-169E-1448-6A15-0150A211B172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39533" y="19088481"/>
            <a:ext cx="9945230" cy="18736983"/>
          </a:xfrm>
          <a:prstGeom prst="rect">
            <a:avLst/>
          </a:prstGeom>
        </p:spPr>
      </p:pic>
      <p:sp>
        <p:nvSpPr>
          <p:cNvPr id="54" name="TextBox 53">
            <a:extLst>
              <a:ext uri="{FF2B5EF4-FFF2-40B4-BE49-F238E27FC236}">
                <a16:creationId xmlns:a16="http://schemas.microsoft.com/office/drawing/2014/main" id="{EA6A43BC-9C62-07A4-B63C-C5C99A2185C6}"/>
              </a:ext>
            </a:extLst>
          </p:cNvPr>
          <p:cNvSpPr txBox="1"/>
          <p:nvPr/>
        </p:nvSpPr>
        <p:spPr>
          <a:xfrm>
            <a:off x="139533" y="19092826"/>
            <a:ext cx="994523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  <a:buNone/>
            </a:pPr>
            <a:r>
              <a:rPr lang="en-US" altLang="zh-CN" sz="4400" b="1" dirty="0">
                <a:solidFill>
                  <a:schemeClr val="accent2"/>
                </a:solidFill>
              </a:rPr>
              <a:t>Variability and Guide Field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Lower guide field leads to stronger reconnection and more </a:t>
            </a:r>
            <a:r>
              <a:rPr lang="en-US" altLang="zh-CN" sz="3600" dirty="0" err="1"/>
              <a:t>plasmoids</a:t>
            </a:r>
            <a:r>
              <a:rPr lang="en-US" altLang="zh-CN" sz="3600" dirty="0"/>
              <a:t>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More </a:t>
            </a:r>
            <a:r>
              <a:rPr lang="en-US" altLang="zh-CN" sz="3600" dirty="0" err="1"/>
              <a:t>plasmoids</a:t>
            </a:r>
            <a:r>
              <a:rPr lang="en-US" altLang="zh-CN" sz="3600" dirty="0"/>
              <a:t> imply more disordered magnetic field and more </a:t>
            </a:r>
            <a:r>
              <a:rPr lang="en-US" altLang="zh-CN" sz="3600" dirty="0" err="1"/>
              <a:t>plasmoid</a:t>
            </a:r>
            <a:r>
              <a:rPr lang="en-US" altLang="zh-CN" sz="3600" dirty="0"/>
              <a:t> mergers.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Strong </a:t>
            </a:r>
            <a:r>
              <a:rPr lang="en-US" altLang="zh-CN" sz="3600" dirty="0" err="1"/>
              <a:t>plasmoid</a:t>
            </a:r>
            <a:r>
              <a:rPr lang="en-US" altLang="zh-CN" sz="3600" dirty="0"/>
              <a:t> mergers lead to flares and polarization angle swings.</a:t>
            </a:r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FCD9F0BC-766B-6242-B1AF-9A754E0FF2F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93379" y="22786145"/>
            <a:ext cx="9771370" cy="14775855"/>
          </a:xfrm>
          <a:prstGeom prst="rect">
            <a:avLst/>
          </a:prstGeom>
        </p:spPr>
      </p:pic>
      <p:sp>
        <p:nvSpPr>
          <p:cNvPr id="56" name="TextBox 55">
            <a:extLst>
              <a:ext uri="{FF2B5EF4-FFF2-40B4-BE49-F238E27FC236}">
                <a16:creationId xmlns:a16="http://schemas.microsoft.com/office/drawing/2014/main" id="{1A7DEB4A-DD4D-7559-04FE-13D03347EC67}"/>
              </a:ext>
            </a:extLst>
          </p:cNvPr>
          <p:cNvSpPr txBox="1"/>
          <p:nvPr/>
        </p:nvSpPr>
        <p:spPr>
          <a:xfrm>
            <a:off x="6366945" y="34147861"/>
            <a:ext cx="319804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>
                <a:solidFill>
                  <a:srgbClr val="C00000"/>
                </a:solidFill>
              </a:rPr>
              <a:t>Angle swings can happen  with very low guide field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048049C2-BD62-90ED-DB9B-2DF37D24CBE4}"/>
              </a:ext>
            </a:extLst>
          </p:cNvPr>
          <p:cNvSpPr txBox="1"/>
          <p:nvPr/>
        </p:nvSpPr>
        <p:spPr>
          <a:xfrm>
            <a:off x="3073739" y="27693922"/>
            <a:ext cx="460518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>
                <a:solidFill>
                  <a:srgbClr val="C00000"/>
                </a:solidFill>
              </a:rPr>
              <a:t>Lower polarization degree with lower guide field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4461B7D9-76C8-C4CF-6ADA-F1DAE6F3D106}"/>
              </a:ext>
            </a:extLst>
          </p:cNvPr>
          <p:cNvSpPr txBox="1"/>
          <p:nvPr/>
        </p:nvSpPr>
        <p:spPr>
          <a:xfrm>
            <a:off x="4700879" y="23166116"/>
            <a:ext cx="23680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>
                <a:solidFill>
                  <a:srgbClr val="C00000"/>
                </a:solidFill>
              </a:rPr>
              <a:t>More variable with lower guide field</a:t>
            </a:r>
          </a:p>
        </p:txBody>
      </p:sp>
      <p:pic>
        <p:nvPicPr>
          <p:cNvPr id="62" name="Picture 61">
            <a:extLst>
              <a:ext uri="{FF2B5EF4-FFF2-40B4-BE49-F238E27FC236}">
                <a16:creationId xmlns:a16="http://schemas.microsoft.com/office/drawing/2014/main" id="{F23F7F19-C4AE-EFE0-3046-B30E4D6FAA34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39533" y="38093535"/>
            <a:ext cx="9945230" cy="3891087"/>
          </a:xfrm>
          <a:prstGeom prst="rect">
            <a:avLst/>
          </a:prstGeom>
        </p:spPr>
      </p:pic>
      <p:sp>
        <p:nvSpPr>
          <p:cNvPr id="63" name="TextBox 62">
            <a:extLst>
              <a:ext uri="{FF2B5EF4-FFF2-40B4-BE49-F238E27FC236}">
                <a16:creationId xmlns:a16="http://schemas.microsoft.com/office/drawing/2014/main" id="{A555D299-B55F-9EF5-E603-2774E2EA5A34}"/>
              </a:ext>
            </a:extLst>
          </p:cNvPr>
          <p:cNvSpPr txBox="1"/>
          <p:nvPr/>
        </p:nvSpPr>
        <p:spPr>
          <a:xfrm>
            <a:off x="139533" y="38097880"/>
            <a:ext cx="9945230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None/>
              <a:tabLst/>
              <a:defRPr/>
            </a:pPr>
            <a:r>
              <a:rPr lang="en-US" altLang="zh-CN" sz="4400" b="1" baseline="0" dirty="0">
                <a:solidFill>
                  <a:schemeClr val="accent2"/>
                </a:solidFill>
              </a:rPr>
              <a:t>References</a:t>
            </a:r>
          </a:p>
          <a:p>
            <a:pPr marL="742950" marR="0" indent="-742950" algn="l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altLang="zh-CN" sz="3600" dirty="0"/>
              <a:t>Zhang et al., 2018, </a:t>
            </a:r>
            <a:r>
              <a:rPr lang="en-US" altLang="zh-CN" sz="3600" dirty="0" err="1"/>
              <a:t>ApJL</a:t>
            </a:r>
            <a:r>
              <a:rPr lang="en-US" altLang="zh-CN" sz="3600" dirty="0"/>
              <a:t> 862, L25</a:t>
            </a:r>
            <a:endParaRPr lang="en-US" altLang="zh-CN" sz="3600" b="0" baseline="0" dirty="0">
              <a:solidFill>
                <a:schemeClr val="tx1"/>
              </a:solidFill>
            </a:endParaRPr>
          </a:p>
          <a:p>
            <a:pPr marL="742950" marR="0" indent="-742950" algn="l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altLang="zh-CN" sz="3600" b="0" baseline="0" dirty="0">
                <a:solidFill>
                  <a:schemeClr val="tx1"/>
                </a:solidFill>
              </a:rPr>
              <a:t>Zhang et al., 2020, </a:t>
            </a:r>
            <a:r>
              <a:rPr lang="en-US" altLang="zh-CN" sz="3600" b="0" baseline="0" dirty="0" err="1">
                <a:solidFill>
                  <a:schemeClr val="tx1"/>
                </a:solidFill>
              </a:rPr>
              <a:t>ApJ</a:t>
            </a:r>
            <a:r>
              <a:rPr lang="en-US" altLang="zh-CN" sz="3600" b="0" baseline="0" dirty="0">
                <a:solidFill>
                  <a:schemeClr val="tx1"/>
                </a:solidFill>
              </a:rPr>
              <a:t> 901, 149</a:t>
            </a:r>
          </a:p>
          <a:p>
            <a:pPr marL="742950" marR="0" indent="-742950" algn="l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altLang="zh-CN" sz="3600" b="0" baseline="0" dirty="0">
                <a:solidFill>
                  <a:schemeClr val="tx1"/>
                </a:solidFill>
              </a:rPr>
              <a:t>Zhang et al., 2021, </a:t>
            </a:r>
            <a:r>
              <a:rPr lang="en-US" altLang="zh-CN" sz="3600" b="0" baseline="0" dirty="0" err="1">
                <a:solidFill>
                  <a:schemeClr val="tx1"/>
                </a:solidFill>
              </a:rPr>
              <a:t>ApJ</a:t>
            </a:r>
            <a:r>
              <a:rPr lang="en-US" altLang="zh-CN" sz="3600" b="0" baseline="0" dirty="0">
                <a:solidFill>
                  <a:schemeClr val="tx1"/>
                </a:solidFill>
              </a:rPr>
              <a:t> 912, 129</a:t>
            </a:r>
          </a:p>
          <a:p>
            <a:pPr marL="742950" marR="0" indent="-742950" algn="l" defTabSz="93616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lang="en-US" altLang="zh-CN" sz="3600" b="0" baseline="0" dirty="0">
                <a:solidFill>
                  <a:schemeClr val="tx1"/>
                </a:solidFill>
              </a:rPr>
              <a:t>Zhang et al., 2022, </a:t>
            </a:r>
            <a:r>
              <a:rPr lang="en-US" altLang="zh-CN" sz="3600" b="0" baseline="0" dirty="0" err="1">
                <a:solidFill>
                  <a:schemeClr val="tx1"/>
                </a:solidFill>
              </a:rPr>
              <a:t>ApJ</a:t>
            </a:r>
            <a:r>
              <a:rPr lang="en-US" altLang="zh-CN" sz="3600" b="0" baseline="0" dirty="0">
                <a:solidFill>
                  <a:schemeClr val="tx1"/>
                </a:solidFill>
              </a:rPr>
              <a:t> 924, 90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823A600-A140-C8BD-CDBB-35385D02E46F}"/>
              </a:ext>
            </a:extLst>
          </p:cNvPr>
          <p:cNvSpPr txBox="1"/>
          <p:nvPr/>
        </p:nvSpPr>
        <p:spPr>
          <a:xfrm>
            <a:off x="10161022" y="11042675"/>
            <a:ext cx="994523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eaLnBrk="1" hangingPunct="1">
              <a:lnSpc>
                <a:spcPct val="90000"/>
              </a:lnSpc>
              <a:buNone/>
            </a:pPr>
            <a:r>
              <a:rPr lang="en-US" altLang="zh-CN" sz="4400" b="1" dirty="0">
                <a:solidFill>
                  <a:schemeClr val="accent2"/>
                </a:solidFill>
              </a:rPr>
              <a:t>More Variable at Higher Energies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Higher-energy particles cool faster.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Particles beyond the cooling break occupy less regions, resulting in higher polarization degree.</a:t>
            </a:r>
          </a:p>
          <a:p>
            <a:pPr marL="571500" indent="-571500" algn="just" eaLnBrk="1" hangingPunct="1">
              <a:lnSpc>
                <a:spcPct val="90000"/>
              </a:lnSpc>
              <a:buFont typeface="Wingdings" panose="05000000000000000000" pitchFamily="2" charset="2"/>
              <a:buChar char="q"/>
            </a:pPr>
            <a:r>
              <a:rPr lang="en-US" altLang="zh-CN" sz="3600" dirty="0"/>
              <a:t>Those regions are mostly </a:t>
            </a:r>
            <a:r>
              <a:rPr lang="en-US" altLang="zh-CN" sz="3600" dirty="0" err="1"/>
              <a:t>plasmoid</a:t>
            </a:r>
            <a:r>
              <a:rPr lang="en-US" altLang="zh-CN" sz="3600" dirty="0"/>
              <a:t> mergers, where the acceleration and magnetic evolution are the strongest, leading to stronger variability.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58BB5990-3939-C3A0-366F-681508D26597}"/>
                  </a:ext>
                </a:extLst>
              </p:cNvPr>
              <p:cNvSpPr txBox="1"/>
              <p:nvPr/>
            </p:nvSpPr>
            <p:spPr>
              <a:xfrm>
                <a:off x="20176790" y="11042674"/>
                <a:ext cx="9945230" cy="4191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just" eaLnBrk="1" hangingPunct="1">
                  <a:lnSpc>
                    <a:spcPct val="90000"/>
                  </a:lnSpc>
                  <a:buNone/>
                </a:pPr>
                <a:r>
                  <a:rPr lang="en-US" altLang="zh-CN" sz="4400" b="1" dirty="0">
                    <a:solidFill>
                      <a:schemeClr val="accent2"/>
                    </a:solidFill>
                  </a:rPr>
                  <a:t>Fast </a:t>
                </a:r>
                <a:r>
                  <a:rPr lang="en-US" altLang="zh-CN" sz="4400" b="1" dirty="0">
                    <a:solidFill>
                      <a:schemeClr val="accent2"/>
                    </a:solidFill>
                    <a:latin typeface="+mn-lt"/>
                    <a:cs typeface="Arial" panose="020B0604020202020204" pitchFamily="34" charset="0"/>
                  </a:rPr>
                  <a:t>γ-ray</a:t>
                </a:r>
                <a:r>
                  <a:rPr lang="en-US" altLang="zh-CN" sz="4400" b="1" dirty="0">
                    <a:solidFill>
                      <a:schemeClr val="accent2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altLang="zh-CN" sz="4400" b="1" dirty="0">
                    <a:solidFill>
                      <a:schemeClr val="accent2"/>
                    </a:solidFill>
                  </a:rPr>
                  <a:t>Flare and Angle Swing</a:t>
                </a:r>
              </a:p>
              <a:p>
                <a:pPr marL="571500" indent="-571500" algn="just" eaLnBrk="1" hangingPunct="1">
                  <a:lnSpc>
                    <a:spcPct val="90000"/>
                  </a:lnSpc>
                  <a:buFont typeface="Wingdings" panose="05000000000000000000" pitchFamily="2" charset="2"/>
                  <a:buChar char="q"/>
                </a:pPr>
                <a:r>
                  <a:rPr lang="en-US" altLang="zh-CN" sz="3600" dirty="0" err="1"/>
                  <a:t>Plasmoid</a:t>
                </a:r>
                <a:r>
                  <a:rPr lang="en-US" altLang="zh-CN" sz="3600" dirty="0"/>
                  <a:t> mergers make secondary reconnection, leading to dense newly accelerated particles.</a:t>
                </a:r>
              </a:p>
              <a:p>
                <a:pPr marL="571500" indent="-571500" algn="just" eaLnBrk="1" hangingPunct="1">
                  <a:lnSpc>
                    <a:spcPct val="90000"/>
                  </a:lnSpc>
                  <a:buFont typeface="Wingdings" panose="05000000000000000000" pitchFamily="2" charset="2"/>
                  <a:buChar char="q"/>
                </a:pPr>
                <a:r>
                  <a:rPr lang="en-US" altLang="zh-CN" sz="3600" dirty="0"/>
                  <a:t>High density boosts synchrotron self Compton by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p>
                        <m:r>
                          <a:rPr lang="en-US" altLang="zh-CN" sz="36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altLang="zh-CN" sz="3600" dirty="0"/>
                  <a:t>, making </a:t>
                </a:r>
                <a:r>
                  <a:rPr lang="el-GR" altLang="zh-CN" sz="3600" dirty="0">
                    <a:cs typeface="Arial" panose="020B0604020202020204" pitchFamily="34" charset="0"/>
                  </a:rPr>
                  <a:t>γ</a:t>
                </a:r>
                <a:r>
                  <a:rPr lang="en-US" altLang="zh-CN" sz="3600" dirty="0">
                    <a:cs typeface="Arial" panose="020B0604020202020204" pitchFamily="34" charset="0"/>
                  </a:rPr>
                  <a:t>-ray </a:t>
                </a:r>
                <a:r>
                  <a:rPr lang="en-US" altLang="zh-CN" sz="3600" dirty="0"/>
                  <a:t>flashes</a:t>
                </a:r>
                <a:r>
                  <a:rPr lang="en-US" altLang="zh-CN" sz="3600" dirty="0">
                    <a:cs typeface="Arial" panose="020B0604020202020204" pitchFamily="34" charset="0"/>
                  </a:rPr>
                  <a:t>.</a:t>
                </a:r>
              </a:p>
              <a:p>
                <a:pPr marL="571500" indent="-571500" algn="just" eaLnBrk="1" hangingPunct="1">
                  <a:lnSpc>
                    <a:spcPct val="90000"/>
                  </a:lnSpc>
                  <a:buFont typeface="Wingdings" panose="05000000000000000000" pitchFamily="2" charset="2"/>
                  <a:buChar char="q"/>
                </a:pPr>
                <a:r>
                  <a:rPr lang="en-US" altLang="zh-CN" sz="3600" dirty="0">
                    <a:cs typeface="Arial" panose="020B0604020202020204" pitchFamily="34" charset="0"/>
                  </a:rPr>
                  <a:t>New particles may stream along the magnetic field lines enveloping the post-merger </a:t>
                </a:r>
                <a:r>
                  <a:rPr lang="en-US" altLang="zh-CN" sz="3600" dirty="0" err="1">
                    <a:cs typeface="Arial" panose="020B0604020202020204" pitchFamily="34" charset="0"/>
                  </a:rPr>
                  <a:t>plasmoid</a:t>
                </a:r>
                <a:r>
                  <a:rPr lang="en-US" altLang="zh-CN" sz="3600" dirty="0">
                    <a:cs typeface="Arial" panose="020B0604020202020204" pitchFamily="34" charset="0"/>
                  </a:rPr>
                  <a:t>, resulting in polarization angle swings.</a:t>
                </a:r>
                <a:endParaRPr lang="en-US" altLang="zh-CN" sz="3600" dirty="0"/>
              </a:p>
            </p:txBody>
          </p:sp>
        </mc:Choice>
        <mc:Fallback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58BB5990-3939-C3A0-366F-681508D265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176790" y="11042674"/>
                <a:ext cx="9945230" cy="4191917"/>
              </a:xfrm>
              <a:prstGeom prst="rect">
                <a:avLst/>
              </a:prstGeom>
              <a:blipFill>
                <a:blip r:embed="rId7"/>
                <a:stretch>
                  <a:fillRect l="-2514" t="-4506" r="-1839" b="-450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6" name="Picture 65">
            <a:extLst>
              <a:ext uri="{FF2B5EF4-FFF2-40B4-BE49-F238E27FC236}">
                <a16:creationId xmlns:a16="http://schemas.microsoft.com/office/drawing/2014/main" id="{5A3509CB-865A-30FA-712E-B2A66329418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257007" y="29795601"/>
            <a:ext cx="9753257" cy="5117563"/>
          </a:xfrm>
          <a:prstGeom prst="rect">
            <a:avLst/>
          </a:prstGeom>
        </p:spPr>
      </p:pic>
      <p:pic>
        <p:nvPicPr>
          <p:cNvPr id="67" name="Picture 66">
            <a:extLst>
              <a:ext uri="{FF2B5EF4-FFF2-40B4-BE49-F238E27FC236}">
                <a16:creationId xmlns:a16="http://schemas.microsoft.com/office/drawing/2014/main" id="{77F20473-1D4F-0472-1E24-A98702244C3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257008" y="14735994"/>
            <a:ext cx="9753257" cy="14980884"/>
          </a:xfrm>
          <a:prstGeom prst="rect">
            <a:avLst/>
          </a:prstGeom>
        </p:spPr>
      </p:pic>
      <p:sp>
        <p:nvSpPr>
          <p:cNvPr id="68" name="TextBox 67">
            <a:extLst>
              <a:ext uri="{FF2B5EF4-FFF2-40B4-BE49-F238E27FC236}">
                <a16:creationId xmlns:a16="http://schemas.microsoft.com/office/drawing/2014/main" id="{20C13349-AD6D-10DF-845F-579A4420109D}"/>
              </a:ext>
            </a:extLst>
          </p:cNvPr>
          <p:cNvSpPr txBox="1"/>
          <p:nvPr/>
        </p:nvSpPr>
        <p:spPr>
          <a:xfrm>
            <a:off x="13065235" y="19636001"/>
            <a:ext cx="547629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>
                <a:solidFill>
                  <a:srgbClr val="C00000"/>
                </a:solidFill>
              </a:rPr>
              <a:t>More variable flux and polarization in UV than IR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ED0B222-1220-F5C0-45DA-82F516EC6997}"/>
              </a:ext>
            </a:extLst>
          </p:cNvPr>
          <p:cNvSpPr txBox="1"/>
          <p:nvPr/>
        </p:nvSpPr>
        <p:spPr>
          <a:xfrm>
            <a:off x="12465413" y="30083692"/>
            <a:ext cx="2047158" cy="523220"/>
          </a:xfrm>
          <a:prstGeom prst="rect">
            <a:avLst/>
          </a:prstGeom>
          <a:solidFill>
            <a:schemeClr val="bg1"/>
          </a:solidFill>
          <a:ln>
            <a:solidFill>
              <a:srgbClr val="CBCBC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Low-energy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BE69A7D-DAD5-DDEB-41EF-45528AFD1070}"/>
              </a:ext>
            </a:extLst>
          </p:cNvPr>
          <p:cNvSpPr txBox="1"/>
          <p:nvPr/>
        </p:nvSpPr>
        <p:spPr>
          <a:xfrm>
            <a:off x="16720977" y="30083692"/>
            <a:ext cx="2047158" cy="523220"/>
          </a:xfrm>
          <a:prstGeom prst="rect">
            <a:avLst/>
          </a:prstGeom>
          <a:solidFill>
            <a:schemeClr val="bg1"/>
          </a:solidFill>
          <a:ln>
            <a:solidFill>
              <a:srgbClr val="CBCBCB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solidFill>
                  <a:srgbClr val="C00000"/>
                </a:solidFill>
              </a:rPr>
              <a:t>High-energy</a:t>
            </a:r>
          </a:p>
        </p:txBody>
      </p:sp>
      <p:pic>
        <p:nvPicPr>
          <p:cNvPr id="75" name="Picture 74">
            <a:extLst>
              <a:ext uri="{FF2B5EF4-FFF2-40B4-BE49-F238E27FC236}">
                <a16:creationId xmlns:a16="http://schemas.microsoft.com/office/drawing/2014/main" id="{CD307FC5-416A-FA76-43DF-67A47220AB1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0231868" y="15228666"/>
            <a:ext cx="9782311" cy="13523290"/>
          </a:xfrm>
          <a:prstGeom prst="rect">
            <a:avLst/>
          </a:prstGeom>
        </p:spPr>
      </p:pic>
      <p:pic>
        <p:nvPicPr>
          <p:cNvPr id="76" name="Picture 75">
            <a:extLst>
              <a:ext uri="{FF2B5EF4-FFF2-40B4-BE49-F238E27FC236}">
                <a16:creationId xmlns:a16="http://schemas.microsoft.com/office/drawing/2014/main" id="{9AEE02B8-A603-623D-7442-DFC4C31F3BA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0231868" y="28854017"/>
            <a:ext cx="9782311" cy="4849805"/>
          </a:xfrm>
          <a:prstGeom prst="rect">
            <a:avLst/>
          </a:prstGeom>
        </p:spPr>
      </p:pic>
      <p:sp>
        <p:nvSpPr>
          <p:cNvPr id="82" name="TextBox 81">
            <a:extLst>
              <a:ext uri="{FF2B5EF4-FFF2-40B4-BE49-F238E27FC236}">
                <a16:creationId xmlns:a16="http://schemas.microsoft.com/office/drawing/2014/main" id="{6FD37FFB-9479-DD1F-6A3D-7A425974549D}"/>
              </a:ext>
            </a:extLst>
          </p:cNvPr>
          <p:cNvSpPr txBox="1"/>
          <p:nvPr/>
        </p:nvSpPr>
        <p:spPr>
          <a:xfrm>
            <a:off x="24309396" y="15659682"/>
            <a:ext cx="29182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>
                <a:solidFill>
                  <a:srgbClr val="C00000"/>
                </a:solidFill>
              </a:rPr>
              <a:t>Fast </a:t>
            </a:r>
            <a:r>
              <a:rPr lang="el-GR" sz="2800" b="1" dirty="0">
                <a:solidFill>
                  <a:srgbClr val="C00000"/>
                </a:solidFill>
                <a:cs typeface="Arial" panose="020B0604020202020204" pitchFamily="34" charset="0"/>
              </a:rPr>
              <a:t>γ</a:t>
            </a:r>
            <a:r>
              <a:rPr lang="en-US" sz="2800" b="1" dirty="0">
                <a:solidFill>
                  <a:srgbClr val="C00000"/>
                </a:solidFill>
                <a:cs typeface="Arial" panose="020B0604020202020204" pitchFamily="34" charset="0"/>
              </a:rPr>
              <a:t>-ray flares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722C2E3A-80F2-3320-9D7B-3362E1314369}"/>
              </a:ext>
            </a:extLst>
          </p:cNvPr>
          <p:cNvSpPr txBox="1"/>
          <p:nvPr/>
        </p:nvSpPr>
        <p:spPr>
          <a:xfrm>
            <a:off x="25480976" y="25529429"/>
            <a:ext cx="214860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800" b="1" dirty="0">
                <a:solidFill>
                  <a:srgbClr val="C00000"/>
                </a:solidFill>
              </a:rPr>
              <a:t>Polarization angle swing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A74ABB24-A607-F1BE-A3A3-D1D69D8F66B7}"/>
              </a:ext>
            </a:extLst>
          </p:cNvPr>
          <p:cNvSpPr txBox="1"/>
          <p:nvPr/>
        </p:nvSpPr>
        <p:spPr>
          <a:xfrm>
            <a:off x="22722820" y="30812849"/>
            <a:ext cx="4853169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Dense new particles boost SSC.</a:t>
            </a:r>
          </a:p>
        </p:txBody>
      </p:sp>
      <p:pic>
        <p:nvPicPr>
          <p:cNvPr id="99" name="Picture 98">
            <a:extLst>
              <a:ext uri="{FF2B5EF4-FFF2-40B4-BE49-F238E27FC236}">
                <a16:creationId xmlns:a16="http://schemas.microsoft.com/office/drawing/2014/main" id="{9A8860A1-ADB2-0CC3-F624-CD2B4F014F48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0231867" y="34070493"/>
            <a:ext cx="9782310" cy="1685342"/>
          </a:xfrm>
          <a:prstGeom prst="rect">
            <a:avLst/>
          </a:prstGeom>
        </p:spPr>
      </p:pic>
      <p:pic>
        <p:nvPicPr>
          <p:cNvPr id="101" name="Picture 100">
            <a:extLst>
              <a:ext uri="{FF2B5EF4-FFF2-40B4-BE49-F238E27FC236}">
                <a16:creationId xmlns:a16="http://schemas.microsoft.com/office/drawing/2014/main" id="{6E0B84C7-7B6E-7147-458B-0010F2EDF978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0257007" y="36498615"/>
            <a:ext cx="19623974" cy="5166794"/>
          </a:xfrm>
          <a:prstGeom prst="rect">
            <a:avLst/>
          </a:prstGeom>
        </p:spPr>
      </p:pic>
      <p:sp>
        <p:nvSpPr>
          <p:cNvPr id="105" name="TextBox 104">
            <a:extLst>
              <a:ext uri="{FF2B5EF4-FFF2-40B4-BE49-F238E27FC236}">
                <a16:creationId xmlns:a16="http://schemas.microsoft.com/office/drawing/2014/main" id="{1873420A-5B1F-139B-15C8-E0130CC8B62A}"/>
              </a:ext>
            </a:extLst>
          </p:cNvPr>
          <p:cNvSpPr txBox="1"/>
          <p:nvPr/>
        </p:nvSpPr>
        <p:spPr>
          <a:xfrm>
            <a:off x="14020799" y="38448331"/>
            <a:ext cx="11258045" cy="5232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C00000"/>
                </a:solidFill>
              </a:rPr>
              <a:t>New particles stream in both directions, if asymmetric, there is a PA swing.</a:t>
            </a:r>
          </a:p>
        </p:txBody>
      </p:sp>
    </p:spTree>
    <p:extLst>
      <p:ext uri="{BB962C8B-B14F-4D97-AF65-F5344CB8AC3E}">
        <p14:creationId xmlns:p14="http://schemas.microsoft.com/office/powerpoint/2010/main" val="25358034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</TotalTime>
  <Words>490</Words>
  <Application>Microsoft Office PowerPoint</Application>
  <PresentationFormat>Custom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Arial</vt:lpstr>
      <vt:lpstr>Calibri</vt:lpstr>
      <vt:lpstr>Calibri Light</vt:lpstr>
      <vt:lpstr>Cambria Math</vt:lpstr>
      <vt:lpstr>Plantagenet Cherokee</vt:lpstr>
      <vt:lpstr>Playfair Display</vt:lpstr>
      <vt:lpstr>Wingdings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Negro, Michela (GSFC-661.0)[UNIVERSITY OF MARYLAND BALTIMORE CO]</dc:creator>
  <cp:lastModifiedBy>Haocheng Zhang</cp:lastModifiedBy>
  <cp:revision>15</cp:revision>
  <dcterms:created xsi:type="dcterms:W3CDTF">2022-08-30T21:16:47Z</dcterms:created>
  <dcterms:modified xsi:type="dcterms:W3CDTF">2022-09-30T15:15:33Z</dcterms:modified>
</cp:coreProperties>
</file>