
<file path=[Content_Types].xml><?xml version="1.0" encoding="utf-8"?>
<Types xmlns="http://schemas.openxmlformats.org/package/2006/content-types">
  <Default Extension="fntdata" ContentType="application/x-fontdata"/>
  <Default Extension="mov" ContentType="video/quicktime"/>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3" r:id="rId16"/>
    <p:sldId id="265" r:id="rId17"/>
    <p:sldId id="271" r:id="rId18"/>
    <p:sldId id="272" r:id="rId19"/>
  </p:sldIdLst>
  <p:sldSz cx="9144000" cy="5143500" type="screen16x9"/>
  <p:notesSz cx="6858000" cy="9144000"/>
  <p:embeddedFontLst>
    <p:embeddedFont>
      <p:font typeface="Lato" panose="020F0502020204030203" pitchFamily="34" charset="0"/>
      <p:regular r:id="rId21"/>
      <p:bold r:id="rId22"/>
      <p:italic r:id="rId23"/>
      <p:boldItalic r:id="rId24"/>
    </p:embeddedFont>
    <p:embeddedFont>
      <p:font typeface="Montserrat" panose="00000500000000000000" pitchFamily="2" charset="0"/>
      <p:regular r:id="rId25"/>
      <p:bold r:id="rId26"/>
      <p:italic r:id="rId27"/>
      <p:boldItalic r:id="rId28"/>
    </p:embeddedFont>
    <p:embeddedFont>
      <p:font typeface="Quattrocento Sans" panose="020B0502050000020003" pitchFamily="34" charset="0"/>
      <p:regular r:id="rId29"/>
      <p:bold r:id="rId30"/>
      <p:italic r:id="rId31"/>
      <p:boldItalic r:id="rId32"/>
    </p:embeddedFont>
    <p:embeddedFont>
      <p:font typeface="Raleway" panose="020B0604020202020204" pitchFamily="2"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440">
          <p15:clr>
            <a:srgbClr val="A4A3A4"/>
          </p15:clr>
        </p15:guide>
        <p15:guide id="2" pos="3028">
          <p15:clr>
            <a:srgbClr val="A4A3A4"/>
          </p15:clr>
        </p15:guide>
        <p15:guide id="3" orient="horz" pos="240">
          <p15:clr>
            <a:srgbClr val="9AA0A6"/>
          </p15:clr>
        </p15:guide>
        <p15:guide id="4" orient="horz" pos="318">
          <p15:clr>
            <a:srgbClr val="9AA0A6"/>
          </p15:clr>
        </p15:guide>
        <p15:guide id="6" pos="214">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0FFAAF4-20F0-4455-9321-1EBC1318EA23}">
  <a:tblStyle styleId="{30FFAAF4-20F0-4455-9321-1EBC1318EA23}"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621"/>
    <p:restoredTop sz="94694"/>
  </p:normalViewPr>
  <p:slideViewPr>
    <p:cSldViewPr snapToGrid="0">
      <p:cViewPr varScale="1">
        <p:scale>
          <a:sx n="78" d="100"/>
          <a:sy n="78" d="100"/>
        </p:scale>
        <p:origin x="224" y="52"/>
      </p:cViewPr>
      <p:guideLst>
        <p:guide orient="horz" pos="1440"/>
        <p:guide pos="3028"/>
        <p:guide orient="horz" pos="240"/>
        <p:guide orient="horz" pos="318"/>
        <p:guide pos="21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9" Type="http://schemas.openxmlformats.org/officeDocument/2006/relationships/theme" Target="theme/theme1.xml"/><Relationship Id="rId21" Type="http://schemas.openxmlformats.org/officeDocument/2006/relationships/font" Target="fonts/font1.fntdata"/><Relationship Id="rId34" Type="http://schemas.openxmlformats.org/officeDocument/2006/relationships/font" Target="fonts/font1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a3732df5c2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a3732df5c2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158193a5e28_0_1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158193a5e28_0_1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As one can see in these figures created by our former Ph.D. student Alyson Joens, the effective area of BurstCube meets the requirement to be 70% of Fermi-GBM’s at 100 keV and 15 degrees. It actually </a:t>
            </a:r>
            <a:r>
              <a:rPr lang="en" i="1"/>
              <a:t>exceeds</a:t>
            </a:r>
            <a:r>
              <a:rPr lang="en"/>
              <a:t> its energy sensitivity requirements, with preliminary results suggesting it may give accurate results all the way out from 30 keV to 1.3 MeV instead of 50 keV to 1 MeV. It easily meets its spectral resolution goal. It also satisfied the requirements by being able to localize 90% of bursts better than 30 degrees. These loose localizations are the main advantage of Fermi and Swift, and they are limited due to the uneven distribution of detectors in the BurstCube instrument. The only complication is that these calibrations were done before the full instrument was integrated, and they will need to be done a third time on the full observatory.</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158193a5e28_0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158193a5e28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Bc-tools is a python package that acts as an expansion of the gbm-data-tools to all gamma-ray count-based instruments. When given an instrument’s Detector Response Matrix from another program like MegaLib, bc-tools can extract the appropriate response function for a given detector and direction. It can also calculate event localizations using healpix, which allows a probability confidence region to immediately be released. It will also encapsulate data processing, detector response generation, data binning and light curve generation, and spectral fitting.</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158193a5e28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g158193a5e28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Currently, the engineering team is integrating BurstCube into its housing and doing final testing before it is sent to for observatory calibrations. Once that is completed, the instrument should only need a few weeks of calibrations and some response function modeling before it will physically be ready.</a:t>
            </a:r>
            <a:endParaRPr/>
          </a:p>
          <a:p>
            <a:pPr marL="0" lvl="0" indent="0" algn="l" rtl="0">
              <a:spcBef>
                <a:spcPts val="0"/>
              </a:spcBef>
              <a:spcAft>
                <a:spcPts val="0"/>
              </a:spcAft>
              <a:buNone/>
            </a:pPr>
            <a:r>
              <a:rPr lang="en"/>
              <a:t>On the software side, the prompt detections and localizations are still being modeled. They need to be done before launch. The instrument flight software is also being developed and tested. </a:t>
            </a:r>
            <a:endParaRPr/>
          </a:p>
          <a:p>
            <a:pPr marL="0" lvl="0" indent="0" algn="l" rtl="0">
              <a:spcBef>
                <a:spcPts val="0"/>
              </a:spcBef>
              <a:spcAft>
                <a:spcPts val="0"/>
              </a:spcAft>
              <a:buNone/>
            </a:pPr>
            <a:r>
              <a:rPr lang="en"/>
              <a:t>Finally, the bc-tools should be fully documented online very soon.</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158193a5e28_0_1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158193a5e28_0_1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158193a5e2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158193a5e2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158193a5e28_0_1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158193a5e28_0_1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409183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158193a5e28_0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158193a5e28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Because there is such a wide range of times and ways that requests can come in, the code which accepts RTTE requests must prioritize them following this table. The main way that automated requests will be accepted is through GCN notices and alerts, which will be read, turned into a request, and added to the request timeline on the Missions Operation Computer to be uploaded to the instrument. The main way that community requests will be handled is via a webform that again, turns the request into a machine-readable request, accepts or rejects it with a prioritization (or error) code, and sends it to the MOC to be prioritized and added to the download timeline uploaded to the instrument. The only exception to these rules is the extended time of T3E, which is requested by the science operators to get more information on something BurstCube triggered on but is still added to the MOC download timeline.</a:t>
            </a:r>
            <a:endParaRPr/>
          </a:p>
          <a:p>
            <a:pPr marL="0" lvl="0" indent="0" algn="l" rtl="0">
              <a:spcBef>
                <a:spcPts val="0"/>
              </a:spcBef>
              <a:spcAft>
                <a:spcPts val="0"/>
              </a:spcAft>
              <a:buNone/>
            </a:pPr>
            <a:r>
              <a:rPr lang="en"/>
              <a:t>These requests all fall below the triggered data downloads. They make it possible to download detailed data that was slightly off-axis for the instrument or for events that are not short GRBs (and therefore don’t meet the typical triggering algorithm). There is only about 2Gb of data download possible per day, meaning not all requests will be downloaded.</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g1584311c4ba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9" name="Google Shape;329;g1584311c4ba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g1584311c4ba_0_1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7" name="Google Shape;337;g1584311c4ba_0_1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a7b5ef6f99_0_1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SzPts val="1100"/>
              <a:buNone/>
            </a:pPr>
            <a:r>
              <a:rPr lang="en"/>
              <a:t>BurstCube’s purpose is to observe gamma-ray bursts in the entire unocculted gamma-ray sky for a small fraction of the cost of an explorer mission. It will be able to provide rough localization and broadband spectra in addition to accurate light curves. It is most sensitive to 50 kev to 1 MeV, so it makes sense to only have it follow up other instruments’ gamma-ray burst detections. However, it can store and relay some detailed past data on other types of events, including magnetars, solar flares, and terrestrial gamma-ray flashes through the down-to-earth network. It can also accept a limited number of manual requests from the community, as will be discussed later.</a:t>
            </a:r>
            <a:endParaRPr/>
          </a:p>
        </p:txBody>
      </p:sp>
      <p:sp>
        <p:nvSpPr>
          <p:cNvPr id="86" name="Google Shape;86;ga7b5ef6f99_0_1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d543320718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d543320718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2U instrument–in-house design by Goddard using mostly commercially available, off-the-shelf parts. BurstCube uses both the tracking and data relay satellite system and the direct to earth network.</a:t>
            </a:r>
            <a:endParaRPr/>
          </a:p>
          <a:p>
            <a:pPr marL="0" lvl="0" indent="0" algn="l" rtl="0">
              <a:spcBef>
                <a:spcPts val="0"/>
              </a:spcBef>
              <a:spcAft>
                <a:spcPts val="0"/>
              </a:spcAft>
              <a:buNone/>
            </a:pPr>
            <a:endParaRPr/>
          </a:p>
          <a:p>
            <a:pPr marL="0" lvl="0" indent="0" algn="l" rtl="0">
              <a:spcBef>
                <a:spcPts val="0"/>
              </a:spcBef>
              <a:spcAft>
                <a:spcPts val="0"/>
              </a:spcAft>
              <a:buNone/>
            </a:pPr>
            <a:r>
              <a:rPr lang="en"/>
              <a:t>It will launch in February of 2023 for a one or two-year mission, limited by solar activity and orbital lifetime.</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1584311c4ba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1584311c4ba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Scintillates at 550 nm</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158193a5e28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158193a5e28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BurstCube’s orbit will look similar to NICER but have an energy closer to Fermi-GBM’s. As we will see, this presents some interesting implications to what the instrument sees and its SAA boundaries. There are no boosters on-board.</a:t>
            </a:r>
            <a:endParaRPr/>
          </a:p>
          <a:p>
            <a:pPr marL="0" lvl="0" indent="0" algn="l" rtl="0">
              <a:spcBef>
                <a:spcPts val="0"/>
              </a:spcBef>
              <a:spcAft>
                <a:spcPts val="0"/>
              </a:spcAft>
              <a:buNone/>
            </a:pPr>
            <a:r>
              <a:rPr lang="en"/>
              <a:t>However, the reaction wheels will turn the instrument away from zenith at low beta on the day side of the earth to maximize power to the solar panels while also minimizing drag on the instrument. This is accounted for in the ACS and time-tagged event software.</a:t>
            </a:r>
            <a:endParaRPr/>
          </a:p>
          <a:p>
            <a:pPr marL="0" lvl="0" indent="0" algn="l" rtl="0">
              <a:spcBef>
                <a:spcPts val="0"/>
              </a:spcBef>
              <a:spcAft>
                <a:spcPts val="0"/>
              </a:spcAft>
              <a:buNone/>
            </a:pPr>
            <a:r>
              <a:rPr lang="en"/>
              <a:t>BC’s pointing depends on the angle between the orbital plane and the sun (the beta angle)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15a9420bb1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15a9420bb1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We are the first CubeSat to connect to TDRSS, and it helps our mission to localize and allow follow-up/correlation of GRBs, especially those seen by LVK. It only tells us where and when a burst was, while the detailed data needs to be downloaded from the direct to earth network up to 24 hours later.</a:t>
            </a:r>
            <a:endParaRPr>
              <a:solidFill>
                <a:schemeClr val="dk1"/>
              </a:solidFill>
            </a:endParaRPr>
          </a:p>
          <a:p>
            <a:pPr marL="0" lvl="0" indent="0" algn="l" rtl="0">
              <a:spcBef>
                <a:spcPts val="0"/>
              </a:spcBef>
              <a:spcAft>
                <a:spcPts val="0"/>
              </a:spcAft>
              <a:buNone/>
            </a:pPr>
            <a:r>
              <a:rPr lang="en">
                <a:solidFill>
                  <a:schemeClr val="dk1"/>
                </a:solidFill>
              </a:rPr>
              <a:t>Meanwhile, most of the detailed data–the triggered time-tagged event data, the requests, and the daily instrument housekeeping–as well as the continuous binned data are all downloaded once per data from the DTE. We will always download all of the day’s binned data and all of its triggers, but that may only leave limited space for any instrument and community requests. The availability is also limited because solar activity slowly fills the data buffer with noise, overwriting the oldest data.</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15a9420bb11_0_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15a9420bb11_0_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Finally, we reach the types of data we can expect from BurstCube. There is the continuous binned data, which will be downloaded once per day through the Direct to Earth network. It encompasses all the data from the past 24 hours that did not occur during an SAA pass, coarsely binned in energy and time. It has its own housekeeping data which monitors the health of the instrument.</a:t>
            </a:r>
            <a:endParaRPr/>
          </a:p>
          <a:p>
            <a:pPr marL="0" lvl="0" indent="0" algn="l" rtl="0">
              <a:spcBef>
                <a:spcPts val="0"/>
              </a:spcBef>
              <a:spcAft>
                <a:spcPts val="0"/>
              </a:spcAft>
              <a:buNone/>
            </a:pPr>
            <a:r>
              <a:rPr lang="en"/>
              <a:t>There is also the Alert Trigger Data, which comes down through TDRSS as soon as possible after the instrument triggers. It relays what the burst looked like, where it was, and when, so that it can be added to the triggered time-tagged event download timeline. Again, it has its own form of housekeeping that also comes down through TDRSS.</a:t>
            </a:r>
            <a:endParaRPr/>
          </a:p>
          <a:p>
            <a:pPr marL="0" lvl="0" indent="0" algn="l" rtl="0">
              <a:spcBef>
                <a:spcPts val="0"/>
              </a:spcBef>
              <a:spcAft>
                <a:spcPts val="0"/>
              </a:spcAft>
              <a:buNone/>
            </a:pPr>
            <a:r>
              <a:rPr lang="en"/>
              <a:t>Finally, the triggered time-tagged events and requested time-tagged events are data downloaded from the instrument once per day through the Direct to Earth Network that are </a:t>
            </a:r>
            <a:r>
              <a:rPr lang="en" i="1"/>
              <a:t>finely</a:t>
            </a:r>
            <a:r>
              <a:rPr lang="en"/>
              <a:t>-binned in energy and time. While triggered events are likely to come from the past 24 hours, requests may sometimes be pulled from 48 to 72 hours before the download time depending on solar activity filling up the data buffer.</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158193a5e28_0_1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158193a5e28_0_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Finally, we reach the types of data we can expect from BurstCube. There is the continuous binned data, which will be downloaded once per day through the Direct to Earth network. It encompasses all the data from the past 24 hours that did not occur during an SAA pass, coarsely binned in energy and time. It has its own housekeeping data which monitors the health of the instrument.</a:t>
            </a:r>
            <a:endParaRPr/>
          </a:p>
          <a:p>
            <a:pPr marL="0" lvl="0" indent="0" algn="l" rtl="0">
              <a:spcBef>
                <a:spcPts val="0"/>
              </a:spcBef>
              <a:spcAft>
                <a:spcPts val="0"/>
              </a:spcAft>
              <a:buNone/>
            </a:pPr>
            <a:r>
              <a:rPr lang="en"/>
              <a:t>There is also the Alert Trigger Data, which comes down through TDRSS as soon as possible after the instrument triggers. It relays what the burst looked like, where it was, and when, so that it can be added to the triggered time-tagged event download timeline. Again, it has its own form of housekeeping that also comes down through TDRSS.</a:t>
            </a:r>
            <a:endParaRPr/>
          </a:p>
          <a:p>
            <a:pPr marL="0" lvl="0" indent="0" algn="l" rtl="0">
              <a:spcBef>
                <a:spcPts val="0"/>
              </a:spcBef>
              <a:spcAft>
                <a:spcPts val="0"/>
              </a:spcAft>
              <a:buNone/>
            </a:pPr>
            <a:r>
              <a:rPr lang="en"/>
              <a:t>Finally, the triggered time-tagged events and requested time-tagged events are data downloaded from the instrument once per day through the Direct to Earth Network that are </a:t>
            </a:r>
            <a:r>
              <a:rPr lang="en" i="1"/>
              <a:t>finely</a:t>
            </a:r>
            <a:r>
              <a:rPr lang="en"/>
              <a:t>-binned in energy and time. While triggered events are likely to come from the past 24 hours, requests may sometimes be pulled from 48 to 72 hours before the download time depending on solar activity filling up the data buffer.</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1584311c4ba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1584311c4ba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cxnSp>
        <p:nvCxnSpPr>
          <p:cNvPr id="10" name="Google Shape;10;p2"/>
          <p:cNvCxnSpPr/>
          <p:nvPr/>
        </p:nvCxnSpPr>
        <p:spPr>
          <a:xfrm>
            <a:off x="2477724" y="415650"/>
            <a:ext cx="6244200" cy="0"/>
          </a:xfrm>
          <a:prstGeom prst="straightConnector1">
            <a:avLst/>
          </a:prstGeom>
          <a:noFill/>
          <a:ln w="38100" cap="flat" cmpd="sng">
            <a:solidFill>
              <a:schemeClr val="lt1"/>
            </a:solidFill>
            <a:prstDash val="solid"/>
            <a:round/>
            <a:headEnd type="none" w="sm" len="sm"/>
            <a:tailEnd type="none" w="sm" len="sm"/>
          </a:ln>
        </p:spPr>
      </p:cxnSp>
      <p:cxnSp>
        <p:nvCxnSpPr>
          <p:cNvPr id="11" name="Google Shape;11;p2"/>
          <p:cNvCxnSpPr/>
          <p:nvPr/>
        </p:nvCxnSpPr>
        <p:spPr>
          <a:xfrm>
            <a:off x="2477724" y="4740000"/>
            <a:ext cx="6244200" cy="0"/>
          </a:xfrm>
          <a:prstGeom prst="straightConnector1">
            <a:avLst/>
          </a:prstGeom>
          <a:noFill/>
          <a:ln w="19050" cap="flat" cmpd="sng">
            <a:solidFill>
              <a:schemeClr val="lt1"/>
            </a:solidFill>
            <a:prstDash val="solid"/>
            <a:round/>
            <a:headEnd type="none" w="sm" len="sm"/>
            <a:tailEnd type="none" w="sm" len="sm"/>
          </a:ln>
        </p:spPr>
      </p:cxnSp>
      <p:cxnSp>
        <p:nvCxnSpPr>
          <p:cNvPr id="12" name="Google Shape;12;p2"/>
          <p:cNvCxnSpPr/>
          <p:nvPr/>
        </p:nvCxnSpPr>
        <p:spPr>
          <a:xfrm>
            <a:off x="425198" y="415650"/>
            <a:ext cx="183300" cy="0"/>
          </a:xfrm>
          <a:prstGeom prst="straightConnector1">
            <a:avLst/>
          </a:prstGeom>
          <a:noFill/>
          <a:ln w="19050" cap="flat" cmpd="sng">
            <a:solidFill>
              <a:schemeClr val="lt1"/>
            </a:solidFill>
            <a:prstDash val="solid"/>
            <a:round/>
            <a:headEnd type="none" w="sm" len="sm"/>
            <a:tailEnd type="none" w="sm" len="sm"/>
          </a:ln>
        </p:spPr>
      </p:cxnSp>
      <p:sp>
        <p:nvSpPr>
          <p:cNvPr id="13" name="Google Shape;13;p2"/>
          <p:cNvSpPr txBox="1">
            <a:spLocks noGrp="1"/>
          </p:cNvSpPr>
          <p:nvPr>
            <p:ph type="ctrTitle"/>
          </p:nvPr>
        </p:nvSpPr>
        <p:spPr>
          <a:xfrm>
            <a:off x="2371725" y="630225"/>
            <a:ext cx="6331500" cy="15420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14" name="Google Shape;14;p2"/>
          <p:cNvSpPr txBox="1">
            <a:spLocks noGrp="1"/>
          </p:cNvSpPr>
          <p:nvPr>
            <p:ph type="subTitle" idx="1"/>
          </p:nvPr>
        </p:nvSpPr>
        <p:spPr>
          <a:xfrm>
            <a:off x="2390267" y="3238450"/>
            <a:ext cx="6331500" cy="1241700"/>
          </a:xfrm>
          <a:prstGeom prst="rect">
            <a:avLst/>
          </a:prstGeom>
        </p:spPr>
        <p:txBody>
          <a:bodyPr spcFirstLastPara="1" wrap="square" lIns="91425" tIns="91425" rIns="91425" bIns="91425" anchor="b" anchorCtr="0">
            <a:norm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5" name="Google Shape;15;p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0"/>
        <p:cNvGrpSpPr/>
        <p:nvPr/>
      </p:nvGrpSpPr>
      <p:grpSpPr>
        <a:xfrm>
          <a:off x="0" y="0"/>
          <a:ext cx="0" cy="0"/>
          <a:chOff x="0" y="0"/>
          <a:chExt cx="0" cy="0"/>
        </a:xfrm>
      </p:grpSpPr>
      <p:cxnSp>
        <p:nvCxnSpPr>
          <p:cNvPr id="61" name="Google Shape;61;p11"/>
          <p:cNvCxnSpPr/>
          <p:nvPr/>
        </p:nvCxnSpPr>
        <p:spPr>
          <a:xfrm>
            <a:off x="425200" y="4740000"/>
            <a:ext cx="8296800" cy="0"/>
          </a:xfrm>
          <a:prstGeom prst="straightConnector1">
            <a:avLst/>
          </a:prstGeom>
          <a:noFill/>
          <a:ln w="19050" cap="flat" cmpd="sng">
            <a:solidFill>
              <a:schemeClr val="dk2"/>
            </a:solidFill>
            <a:prstDash val="solid"/>
            <a:round/>
            <a:headEnd type="none" w="sm" len="sm"/>
            <a:tailEnd type="none" w="sm" len="sm"/>
          </a:ln>
        </p:spPr>
      </p:cxnSp>
      <p:cxnSp>
        <p:nvCxnSpPr>
          <p:cNvPr id="62" name="Google Shape;62;p11"/>
          <p:cNvCxnSpPr/>
          <p:nvPr/>
        </p:nvCxnSpPr>
        <p:spPr>
          <a:xfrm>
            <a:off x="425200" y="415650"/>
            <a:ext cx="8296800" cy="0"/>
          </a:xfrm>
          <a:prstGeom prst="straightConnector1">
            <a:avLst/>
          </a:prstGeom>
          <a:noFill/>
          <a:ln w="38100" cap="flat" cmpd="sng">
            <a:solidFill>
              <a:schemeClr val="dk2"/>
            </a:solidFill>
            <a:prstDash val="solid"/>
            <a:round/>
            <a:headEnd type="none" w="sm" len="sm"/>
            <a:tailEnd type="none" w="sm" len="sm"/>
          </a:ln>
        </p:spPr>
      </p:cxnSp>
      <p:sp>
        <p:nvSpPr>
          <p:cNvPr id="63" name="Google Shape;63;p11"/>
          <p:cNvSpPr txBox="1">
            <a:spLocks noGrp="1"/>
          </p:cNvSpPr>
          <p:nvPr>
            <p:ph type="title" hasCustomPrompt="1"/>
          </p:nvPr>
        </p:nvSpPr>
        <p:spPr>
          <a:xfrm>
            <a:off x="853950" y="1304850"/>
            <a:ext cx="7436100" cy="15384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1pPr>
            <a:lvl2pPr lvl="1"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2pPr>
            <a:lvl3pPr lvl="2"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3pPr>
            <a:lvl4pPr lvl="3"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4pPr>
            <a:lvl5pPr lvl="4"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5pPr>
            <a:lvl6pPr lvl="5"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6pPr>
            <a:lvl7pPr lvl="6"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7pPr>
            <a:lvl8pPr lvl="7"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8pPr>
            <a:lvl9pPr lvl="8"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9pPr>
          </a:lstStyle>
          <a:p>
            <a:r>
              <a:t>xx%</a:t>
            </a:r>
          </a:p>
        </p:txBody>
      </p:sp>
      <p:sp>
        <p:nvSpPr>
          <p:cNvPr id="64" name="Google Shape;64;p11"/>
          <p:cNvSpPr txBox="1">
            <a:spLocks noGrp="1"/>
          </p:cNvSpPr>
          <p:nvPr>
            <p:ph type="body" idx="1"/>
          </p:nvPr>
        </p:nvSpPr>
        <p:spPr>
          <a:xfrm>
            <a:off x="853950" y="2919450"/>
            <a:ext cx="74361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65" name="Google Shape;65;p11"/>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6"/>
        <p:cNvGrpSpPr/>
        <p:nvPr/>
      </p:nvGrpSpPr>
      <p:grpSpPr>
        <a:xfrm>
          <a:off x="0" y="0"/>
          <a:ext cx="0" cy="0"/>
          <a:chOff x="0" y="0"/>
          <a:chExt cx="0" cy="0"/>
        </a:xfrm>
      </p:grpSpPr>
      <p:sp>
        <p:nvSpPr>
          <p:cNvPr id="67" name="Google Shape;67;p1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p:cSld name="TITLE_1">
    <p:spTree>
      <p:nvGrpSpPr>
        <p:cNvPr id="1" name="Shape 68"/>
        <p:cNvGrpSpPr/>
        <p:nvPr/>
      </p:nvGrpSpPr>
      <p:grpSpPr>
        <a:xfrm>
          <a:off x="0" y="0"/>
          <a:ext cx="0" cy="0"/>
          <a:chOff x="0" y="0"/>
          <a:chExt cx="0" cy="0"/>
        </a:xfrm>
      </p:grpSpPr>
      <p:sp>
        <p:nvSpPr>
          <p:cNvPr id="69" name="Google Shape;69;p13"/>
          <p:cNvSpPr txBox="1">
            <a:spLocks noGrp="1"/>
          </p:cNvSpPr>
          <p:nvPr>
            <p:ph type="ctrTitle"/>
          </p:nvPr>
        </p:nvSpPr>
        <p:spPr>
          <a:xfrm>
            <a:off x="645225" y="2762725"/>
            <a:ext cx="6736500" cy="11598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dk2"/>
              </a:buClr>
              <a:buSzPts val="4400"/>
              <a:buNone/>
              <a:defRPr sz="4400">
                <a:solidFill>
                  <a:schemeClr val="dk2"/>
                </a:solidFill>
              </a:defRPr>
            </a:lvl1pPr>
            <a:lvl2pPr lvl="1" rtl="0">
              <a:spcBef>
                <a:spcPts val="0"/>
              </a:spcBef>
              <a:spcAft>
                <a:spcPts val="0"/>
              </a:spcAft>
              <a:buClr>
                <a:schemeClr val="dk2"/>
              </a:buClr>
              <a:buSzPts val="4400"/>
              <a:buNone/>
              <a:defRPr sz="4400">
                <a:solidFill>
                  <a:schemeClr val="dk2"/>
                </a:solidFill>
              </a:defRPr>
            </a:lvl2pPr>
            <a:lvl3pPr lvl="2" rtl="0">
              <a:spcBef>
                <a:spcPts val="0"/>
              </a:spcBef>
              <a:spcAft>
                <a:spcPts val="0"/>
              </a:spcAft>
              <a:buClr>
                <a:schemeClr val="dk2"/>
              </a:buClr>
              <a:buSzPts val="4400"/>
              <a:buNone/>
              <a:defRPr sz="4400">
                <a:solidFill>
                  <a:schemeClr val="dk2"/>
                </a:solidFill>
              </a:defRPr>
            </a:lvl3pPr>
            <a:lvl4pPr lvl="3" rtl="0">
              <a:spcBef>
                <a:spcPts val="0"/>
              </a:spcBef>
              <a:spcAft>
                <a:spcPts val="0"/>
              </a:spcAft>
              <a:buClr>
                <a:schemeClr val="dk2"/>
              </a:buClr>
              <a:buSzPts val="4400"/>
              <a:buNone/>
              <a:defRPr sz="4400">
                <a:solidFill>
                  <a:schemeClr val="dk2"/>
                </a:solidFill>
              </a:defRPr>
            </a:lvl4pPr>
            <a:lvl5pPr lvl="4" rtl="0">
              <a:spcBef>
                <a:spcPts val="0"/>
              </a:spcBef>
              <a:spcAft>
                <a:spcPts val="0"/>
              </a:spcAft>
              <a:buClr>
                <a:schemeClr val="dk2"/>
              </a:buClr>
              <a:buSzPts val="4400"/>
              <a:buNone/>
              <a:defRPr sz="4400">
                <a:solidFill>
                  <a:schemeClr val="dk2"/>
                </a:solidFill>
              </a:defRPr>
            </a:lvl5pPr>
            <a:lvl6pPr lvl="5" rtl="0">
              <a:spcBef>
                <a:spcPts val="0"/>
              </a:spcBef>
              <a:spcAft>
                <a:spcPts val="0"/>
              </a:spcAft>
              <a:buClr>
                <a:schemeClr val="dk2"/>
              </a:buClr>
              <a:buSzPts val="4400"/>
              <a:buNone/>
              <a:defRPr sz="4400">
                <a:solidFill>
                  <a:schemeClr val="dk2"/>
                </a:solidFill>
              </a:defRPr>
            </a:lvl6pPr>
            <a:lvl7pPr lvl="6" rtl="0">
              <a:spcBef>
                <a:spcPts val="0"/>
              </a:spcBef>
              <a:spcAft>
                <a:spcPts val="0"/>
              </a:spcAft>
              <a:buClr>
                <a:schemeClr val="dk2"/>
              </a:buClr>
              <a:buSzPts val="4400"/>
              <a:buNone/>
              <a:defRPr sz="4400">
                <a:solidFill>
                  <a:schemeClr val="dk2"/>
                </a:solidFill>
              </a:defRPr>
            </a:lvl7pPr>
            <a:lvl8pPr lvl="7" rtl="0">
              <a:spcBef>
                <a:spcPts val="0"/>
              </a:spcBef>
              <a:spcAft>
                <a:spcPts val="0"/>
              </a:spcAft>
              <a:buClr>
                <a:schemeClr val="dk2"/>
              </a:buClr>
              <a:buSzPts val="4400"/>
              <a:buNone/>
              <a:defRPr sz="4400">
                <a:solidFill>
                  <a:schemeClr val="dk2"/>
                </a:solidFill>
              </a:defRPr>
            </a:lvl8pPr>
            <a:lvl9pPr lvl="8" rtl="0">
              <a:spcBef>
                <a:spcPts val="0"/>
              </a:spcBef>
              <a:spcAft>
                <a:spcPts val="0"/>
              </a:spcAft>
              <a:buClr>
                <a:schemeClr val="dk2"/>
              </a:buClr>
              <a:buSzPts val="4400"/>
              <a:buNone/>
              <a:defRPr sz="4400">
                <a:solidFill>
                  <a:schemeClr val="dk2"/>
                </a:solidFill>
              </a:defRPr>
            </a:lvl9pPr>
          </a:lstStyle>
          <a:p>
            <a:endParaRPr/>
          </a:p>
        </p:txBody>
      </p:sp>
      <p:sp>
        <p:nvSpPr>
          <p:cNvPr id="70" name="Google Shape;70;p13"/>
          <p:cNvSpPr/>
          <p:nvPr/>
        </p:nvSpPr>
        <p:spPr>
          <a:xfrm>
            <a:off x="5938246" y="2533163"/>
            <a:ext cx="721800" cy="7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6659861" y="2533163"/>
            <a:ext cx="721800" cy="77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1" y="2533163"/>
            <a:ext cx="721800" cy="77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721425" y="2533163"/>
            <a:ext cx="5216700" cy="7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6"/>
        <p:cNvGrpSpPr/>
        <p:nvPr/>
      </p:nvGrpSpPr>
      <p:grpSpPr>
        <a:xfrm>
          <a:off x="0" y="0"/>
          <a:ext cx="0" cy="0"/>
          <a:chOff x="0" y="0"/>
          <a:chExt cx="0" cy="0"/>
        </a:xfrm>
      </p:grpSpPr>
      <p:cxnSp>
        <p:nvCxnSpPr>
          <p:cNvPr id="17" name="Google Shape;17;p3"/>
          <p:cNvCxnSpPr/>
          <p:nvPr/>
        </p:nvCxnSpPr>
        <p:spPr>
          <a:xfrm>
            <a:off x="425200" y="415650"/>
            <a:ext cx="8296800" cy="0"/>
          </a:xfrm>
          <a:prstGeom prst="straightConnector1">
            <a:avLst/>
          </a:prstGeom>
          <a:noFill/>
          <a:ln w="38100" cap="flat" cmpd="sng">
            <a:solidFill>
              <a:schemeClr val="lt1"/>
            </a:solidFill>
            <a:prstDash val="solid"/>
            <a:round/>
            <a:headEnd type="none" w="sm" len="sm"/>
            <a:tailEnd type="none" w="sm" len="sm"/>
          </a:ln>
        </p:spPr>
      </p:cxnSp>
      <p:cxnSp>
        <p:nvCxnSpPr>
          <p:cNvPr id="18" name="Google Shape;18;p3"/>
          <p:cNvCxnSpPr/>
          <p:nvPr/>
        </p:nvCxnSpPr>
        <p:spPr>
          <a:xfrm>
            <a:off x="425200" y="4740000"/>
            <a:ext cx="8296800" cy="0"/>
          </a:xfrm>
          <a:prstGeom prst="straightConnector1">
            <a:avLst/>
          </a:prstGeom>
          <a:noFill/>
          <a:ln w="19050" cap="flat" cmpd="sng">
            <a:solidFill>
              <a:schemeClr val="lt1"/>
            </a:solidFill>
            <a:prstDash val="solid"/>
            <a:round/>
            <a:headEnd type="none" w="sm" len="sm"/>
            <a:tailEnd type="none" w="sm" len="sm"/>
          </a:ln>
        </p:spPr>
      </p:cxnSp>
      <p:sp>
        <p:nvSpPr>
          <p:cNvPr id="19" name="Google Shape;19;p3"/>
          <p:cNvSpPr txBox="1">
            <a:spLocks noGrp="1"/>
          </p:cNvSpPr>
          <p:nvPr>
            <p:ph type="title"/>
          </p:nvPr>
        </p:nvSpPr>
        <p:spPr>
          <a:xfrm>
            <a:off x="406425" y="1806825"/>
            <a:ext cx="8296800" cy="15420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1"/>
              </a:buClr>
              <a:buSzPts val="4800"/>
              <a:buNone/>
              <a:defRPr sz="4800">
                <a:solidFill>
                  <a:schemeClr val="lt1"/>
                </a:solidFill>
              </a:defRPr>
            </a:lvl1pPr>
            <a:lvl2pPr lvl="1" algn="ctr">
              <a:spcBef>
                <a:spcPts val="0"/>
              </a:spcBef>
              <a:spcAft>
                <a:spcPts val="0"/>
              </a:spcAft>
              <a:buClr>
                <a:schemeClr val="lt1"/>
              </a:buClr>
              <a:buSzPts val="4800"/>
              <a:buNone/>
              <a:defRPr sz="4800">
                <a:solidFill>
                  <a:schemeClr val="lt1"/>
                </a:solidFill>
              </a:defRPr>
            </a:lvl2pPr>
            <a:lvl3pPr lvl="2" algn="ctr">
              <a:spcBef>
                <a:spcPts val="0"/>
              </a:spcBef>
              <a:spcAft>
                <a:spcPts val="0"/>
              </a:spcAft>
              <a:buClr>
                <a:schemeClr val="lt1"/>
              </a:buClr>
              <a:buSzPts val="4800"/>
              <a:buNone/>
              <a:defRPr sz="4800">
                <a:solidFill>
                  <a:schemeClr val="lt1"/>
                </a:solidFill>
              </a:defRPr>
            </a:lvl3pPr>
            <a:lvl4pPr lvl="3" algn="ctr">
              <a:spcBef>
                <a:spcPts val="0"/>
              </a:spcBef>
              <a:spcAft>
                <a:spcPts val="0"/>
              </a:spcAft>
              <a:buClr>
                <a:schemeClr val="lt1"/>
              </a:buClr>
              <a:buSzPts val="4800"/>
              <a:buNone/>
              <a:defRPr sz="4800">
                <a:solidFill>
                  <a:schemeClr val="lt1"/>
                </a:solidFill>
              </a:defRPr>
            </a:lvl4pPr>
            <a:lvl5pPr lvl="4" algn="ctr">
              <a:spcBef>
                <a:spcPts val="0"/>
              </a:spcBef>
              <a:spcAft>
                <a:spcPts val="0"/>
              </a:spcAft>
              <a:buClr>
                <a:schemeClr val="lt1"/>
              </a:buClr>
              <a:buSzPts val="4800"/>
              <a:buNone/>
              <a:defRPr sz="4800">
                <a:solidFill>
                  <a:schemeClr val="lt1"/>
                </a:solidFill>
              </a:defRPr>
            </a:lvl5pPr>
            <a:lvl6pPr lvl="5" algn="ctr">
              <a:spcBef>
                <a:spcPts val="0"/>
              </a:spcBef>
              <a:spcAft>
                <a:spcPts val="0"/>
              </a:spcAft>
              <a:buClr>
                <a:schemeClr val="lt1"/>
              </a:buClr>
              <a:buSzPts val="4800"/>
              <a:buNone/>
              <a:defRPr sz="4800">
                <a:solidFill>
                  <a:schemeClr val="lt1"/>
                </a:solidFill>
              </a:defRPr>
            </a:lvl6pPr>
            <a:lvl7pPr lvl="6" algn="ctr">
              <a:spcBef>
                <a:spcPts val="0"/>
              </a:spcBef>
              <a:spcAft>
                <a:spcPts val="0"/>
              </a:spcAft>
              <a:buClr>
                <a:schemeClr val="lt1"/>
              </a:buClr>
              <a:buSzPts val="4800"/>
              <a:buNone/>
              <a:defRPr sz="4800">
                <a:solidFill>
                  <a:schemeClr val="lt1"/>
                </a:solidFill>
              </a:defRPr>
            </a:lvl7pPr>
            <a:lvl8pPr lvl="7" algn="ctr">
              <a:spcBef>
                <a:spcPts val="0"/>
              </a:spcBef>
              <a:spcAft>
                <a:spcPts val="0"/>
              </a:spcAft>
              <a:buClr>
                <a:schemeClr val="lt1"/>
              </a:buClr>
              <a:buSzPts val="4800"/>
              <a:buNone/>
              <a:defRPr sz="4800">
                <a:solidFill>
                  <a:schemeClr val="lt1"/>
                </a:solidFill>
              </a:defRPr>
            </a:lvl8pPr>
            <a:lvl9pPr lvl="8" algn="ctr">
              <a:spcBef>
                <a:spcPts val="0"/>
              </a:spcBef>
              <a:spcAft>
                <a:spcPts val="0"/>
              </a:spcAft>
              <a:buClr>
                <a:schemeClr val="lt1"/>
              </a:buClr>
              <a:buSzPts val="4800"/>
              <a:buNone/>
              <a:defRPr sz="4800">
                <a:solidFill>
                  <a:schemeClr val="lt1"/>
                </a:solidFill>
              </a:defRPr>
            </a:lvl9pPr>
          </a:lstStyle>
          <a:p>
            <a:endParaRPr/>
          </a:p>
        </p:txBody>
      </p:sp>
      <p:sp>
        <p:nvSpPr>
          <p:cNvPr id="20" name="Google Shape;20;p3"/>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1"/>
        <p:cNvGrpSpPr/>
        <p:nvPr/>
      </p:nvGrpSpPr>
      <p:grpSpPr>
        <a:xfrm>
          <a:off x="0" y="0"/>
          <a:ext cx="0" cy="0"/>
          <a:chOff x="0" y="0"/>
          <a:chExt cx="0" cy="0"/>
        </a:xfrm>
      </p:grpSpPr>
      <p:cxnSp>
        <p:nvCxnSpPr>
          <p:cNvPr id="22" name="Google Shape;22;p4"/>
          <p:cNvCxnSpPr/>
          <p:nvPr/>
        </p:nvCxnSpPr>
        <p:spPr>
          <a:xfrm>
            <a:off x="2477724" y="415650"/>
            <a:ext cx="6244200" cy="0"/>
          </a:xfrm>
          <a:prstGeom prst="straightConnector1">
            <a:avLst/>
          </a:prstGeom>
          <a:noFill/>
          <a:ln w="38100" cap="flat" cmpd="sng">
            <a:solidFill>
              <a:schemeClr val="dk2"/>
            </a:solidFill>
            <a:prstDash val="solid"/>
            <a:round/>
            <a:headEnd type="none" w="sm" len="sm"/>
            <a:tailEnd type="none" w="sm" len="sm"/>
          </a:ln>
        </p:spPr>
      </p:cxnSp>
      <p:cxnSp>
        <p:nvCxnSpPr>
          <p:cNvPr id="23" name="Google Shape;23;p4"/>
          <p:cNvCxnSpPr/>
          <p:nvPr/>
        </p:nvCxnSpPr>
        <p:spPr>
          <a:xfrm>
            <a:off x="2477724" y="4740000"/>
            <a:ext cx="6244200" cy="0"/>
          </a:xfrm>
          <a:prstGeom prst="straightConnector1">
            <a:avLst/>
          </a:prstGeom>
          <a:noFill/>
          <a:ln w="19050" cap="flat" cmpd="sng">
            <a:solidFill>
              <a:schemeClr val="dk2"/>
            </a:solidFill>
            <a:prstDash val="solid"/>
            <a:round/>
            <a:headEnd type="none" w="sm" len="sm"/>
            <a:tailEnd type="none" w="sm" len="sm"/>
          </a:ln>
        </p:spPr>
      </p:cxnSp>
      <p:cxnSp>
        <p:nvCxnSpPr>
          <p:cNvPr id="24" name="Google Shape;24;p4"/>
          <p:cNvCxnSpPr/>
          <p:nvPr/>
        </p:nvCxnSpPr>
        <p:spPr>
          <a:xfrm>
            <a:off x="425198" y="415650"/>
            <a:ext cx="183300" cy="0"/>
          </a:xfrm>
          <a:prstGeom prst="straightConnector1">
            <a:avLst/>
          </a:prstGeom>
          <a:noFill/>
          <a:ln w="19050" cap="flat" cmpd="sng">
            <a:solidFill>
              <a:schemeClr val="dk2"/>
            </a:solidFill>
            <a:prstDash val="solid"/>
            <a:round/>
            <a:headEnd type="none" w="sm" len="sm"/>
            <a:tailEnd type="none" w="sm" len="sm"/>
          </a:ln>
        </p:spPr>
      </p:cxnSp>
      <p:sp>
        <p:nvSpPr>
          <p:cNvPr id="25" name="Google Shape;25;p4"/>
          <p:cNvSpPr txBox="1">
            <a:spLocks noGrp="1"/>
          </p:cNvSpPr>
          <p:nvPr>
            <p:ph type="title"/>
          </p:nvPr>
        </p:nvSpPr>
        <p:spPr>
          <a:xfrm>
            <a:off x="2400250" y="575950"/>
            <a:ext cx="6321600" cy="6354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6" name="Google Shape;26;p4"/>
          <p:cNvSpPr txBox="1">
            <a:spLocks noGrp="1"/>
          </p:cNvSpPr>
          <p:nvPr>
            <p:ph type="body" idx="1"/>
          </p:nvPr>
        </p:nvSpPr>
        <p:spPr>
          <a:xfrm>
            <a:off x="2410112" y="1595776"/>
            <a:ext cx="6321600" cy="3002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7" name="Google Shape;27;p4"/>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cxnSp>
        <p:nvCxnSpPr>
          <p:cNvPr id="29" name="Google Shape;29;p5"/>
          <p:cNvCxnSpPr/>
          <p:nvPr/>
        </p:nvCxnSpPr>
        <p:spPr>
          <a:xfrm>
            <a:off x="2477724" y="415650"/>
            <a:ext cx="6244200" cy="0"/>
          </a:xfrm>
          <a:prstGeom prst="straightConnector1">
            <a:avLst/>
          </a:prstGeom>
          <a:noFill/>
          <a:ln w="38100" cap="flat" cmpd="sng">
            <a:solidFill>
              <a:schemeClr val="dk2"/>
            </a:solidFill>
            <a:prstDash val="solid"/>
            <a:round/>
            <a:headEnd type="none" w="sm" len="sm"/>
            <a:tailEnd type="none" w="sm" len="sm"/>
          </a:ln>
        </p:spPr>
      </p:cxnSp>
      <p:cxnSp>
        <p:nvCxnSpPr>
          <p:cNvPr id="30" name="Google Shape;30;p5"/>
          <p:cNvCxnSpPr/>
          <p:nvPr/>
        </p:nvCxnSpPr>
        <p:spPr>
          <a:xfrm>
            <a:off x="2477724" y="4740000"/>
            <a:ext cx="6244200" cy="0"/>
          </a:xfrm>
          <a:prstGeom prst="straightConnector1">
            <a:avLst/>
          </a:prstGeom>
          <a:noFill/>
          <a:ln w="19050" cap="flat" cmpd="sng">
            <a:solidFill>
              <a:schemeClr val="dk2"/>
            </a:solidFill>
            <a:prstDash val="solid"/>
            <a:round/>
            <a:headEnd type="none" w="sm" len="sm"/>
            <a:tailEnd type="none" w="sm" len="sm"/>
          </a:ln>
        </p:spPr>
      </p:cxnSp>
      <p:cxnSp>
        <p:nvCxnSpPr>
          <p:cNvPr id="31" name="Google Shape;31;p5"/>
          <p:cNvCxnSpPr/>
          <p:nvPr/>
        </p:nvCxnSpPr>
        <p:spPr>
          <a:xfrm>
            <a:off x="425198" y="415650"/>
            <a:ext cx="183300" cy="0"/>
          </a:xfrm>
          <a:prstGeom prst="straightConnector1">
            <a:avLst/>
          </a:prstGeom>
          <a:noFill/>
          <a:ln w="19050" cap="flat" cmpd="sng">
            <a:solidFill>
              <a:schemeClr val="dk2"/>
            </a:solidFill>
            <a:prstDash val="solid"/>
            <a:round/>
            <a:headEnd type="none" w="sm" len="sm"/>
            <a:tailEnd type="none" w="sm" len="sm"/>
          </a:ln>
        </p:spPr>
      </p:cxnSp>
      <p:sp>
        <p:nvSpPr>
          <p:cNvPr id="32" name="Google Shape;32;p5"/>
          <p:cNvSpPr txBox="1">
            <a:spLocks noGrp="1"/>
          </p:cNvSpPr>
          <p:nvPr>
            <p:ph type="title"/>
          </p:nvPr>
        </p:nvSpPr>
        <p:spPr>
          <a:xfrm>
            <a:off x="2400250" y="575950"/>
            <a:ext cx="6321600" cy="6354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3" name="Google Shape;33;p5"/>
          <p:cNvSpPr txBox="1">
            <a:spLocks noGrp="1"/>
          </p:cNvSpPr>
          <p:nvPr>
            <p:ph type="body" idx="1"/>
          </p:nvPr>
        </p:nvSpPr>
        <p:spPr>
          <a:xfrm>
            <a:off x="2400303" y="1602675"/>
            <a:ext cx="3071400" cy="3002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4" name="Google Shape;34;p5"/>
          <p:cNvSpPr txBox="1">
            <a:spLocks noGrp="1"/>
          </p:cNvSpPr>
          <p:nvPr>
            <p:ph type="body" idx="2"/>
          </p:nvPr>
        </p:nvSpPr>
        <p:spPr>
          <a:xfrm>
            <a:off x="5650572" y="1602675"/>
            <a:ext cx="3071400" cy="3002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5" name="Google Shape;35;p5"/>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303300" y="411575"/>
            <a:ext cx="8520600" cy="639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8" name="Google Shape;38;p6"/>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9"/>
        <p:cNvGrpSpPr/>
        <p:nvPr/>
      </p:nvGrpSpPr>
      <p:grpSpPr>
        <a:xfrm>
          <a:off x="0" y="0"/>
          <a:ext cx="0" cy="0"/>
          <a:chOff x="0" y="0"/>
          <a:chExt cx="0" cy="0"/>
        </a:xfrm>
      </p:grpSpPr>
      <p:cxnSp>
        <p:nvCxnSpPr>
          <p:cNvPr id="40" name="Google Shape;40;p7"/>
          <p:cNvCxnSpPr/>
          <p:nvPr/>
        </p:nvCxnSpPr>
        <p:spPr>
          <a:xfrm>
            <a:off x="425198" y="415650"/>
            <a:ext cx="183300" cy="0"/>
          </a:xfrm>
          <a:prstGeom prst="straightConnector1">
            <a:avLst/>
          </a:prstGeom>
          <a:noFill/>
          <a:ln w="19050" cap="flat" cmpd="sng">
            <a:solidFill>
              <a:schemeClr val="dk2"/>
            </a:solidFill>
            <a:prstDash val="solid"/>
            <a:round/>
            <a:headEnd type="none" w="sm" len="sm"/>
            <a:tailEnd type="none" w="sm" len="sm"/>
          </a:ln>
        </p:spPr>
      </p:cxnSp>
      <p:sp>
        <p:nvSpPr>
          <p:cNvPr id="41" name="Google Shape;41;p7"/>
          <p:cNvSpPr txBox="1">
            <a:spLocks noGrp="1"/>
          </p:cNvSpPr>
          <p:nvPr>
            <p:ph type="title"/>
          </p:nvPr>
        </p:nvSpPr>
        <p:spPr>
          <a:xfrm>
            <a:off x="319500" y="936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9500" y="1846804"/>
            <a:ext cx="2808000" cy="28062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3" name="Google Shape;43;p7"/>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44"/>
        <p:cNvGrpSpPr/>
        <p:nvPr/>
      </p:nvGrpSpPr>
      <p:grpSpPr>
        <a:xfrm>
          <a:off x="0" y="0"/>
          <a:ext cx="0" cy="0"/>
          <a:chOff x="0" y="0"/>
          <a:chExt cx="0" cy="0"/>
        </a:xfrm>
      </p:grpSpPr>
      <p:cxnSp>
        <p:nvCxnSpPr>
          <p:cNvPr id="45" name="Google Shape;45;p8"/>
          <p:cNvCxnSpPr/>
          <p:nvPr/>
        </p:nvCxnSpPr>
        <p:spPr>
          <a:xfrm>
            <a:off x="425198" y="415650"/>
            <a:ext cx="183300" cy="0"/>
          </a:xfrm>
          <a:prstGeom prst="straightConnector1">
            <a:avLst/>
          </a:prstGeom>
          <a:noFill/>
          <a:ln w="19050" cap="flat" cmpd="sng">
            <a:solidFill>
              <a:schemeClr val="lt1"/>
            </a:solidFill>
            <a:prstDash val="solid"/>
            <a:round/>
            <a:headEnd type="none" w="sm" len="sm"/>
            <a:tailEnd type="none" w="sm" len="sm"/>
          </a:ln>
        </p:spPr>
      </p:cxnSp>
      <p:sp>
        <p:nvSpPr>
          <p:cNvPr id="46" name="Google Shape;46;p8"/>
          <p:cNvSpPr txBox="1">
            <a:spLocks noGrp="1"/>
          </p:cNvSpPr>
          <p:nvPr>
            <p:ph type="title"/>
          </p:nvPr>
        </p:nvSpPr>
        <p:spPr>
          <a:xfrm>
            <a:off x="283103" y="712141"/>
            <a:ext cx="6244200" cy="38355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47" name="Google Shape;47;p8"/>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8"/>
        <p:cNvGrpSpPr/>
        <p:nvPr/>
      </p:nvGrpSpPr>
      <p:grpSpPr>
        <a:xfrm>
          <a:off x="0" y="0"/>
          <a:ext cx="0" cy="0"/>
          <a:chOff x="0" y="0"/>
          <a:chExt cx="0" cy="0"/>
        </a:xfrm>
      </p:grpSpPr>
      <p:sp>
        <p:nvSpPr>
          <p:cNvPr id="49" name="Google Shape;49;p9"/>
          <p:cNvSpPr/>
          <p:nvPr/>
        </p:nvSpPr>
        <p:spPr>
          <a:xfrm>
            <a:off x="4572000" y="12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0" name="Google Shape;50;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51" name="Google Shape;51;p9"/>
          <p:cNvSpPr txBox="1">
            <a:spLocks noGrp="1"/>
          </p:cNvSpPr>
          <p:nvPr>
            <p:ph type="title"/>
          </p:nvPr>
        </p:nvSpPr>
        <p:spPr>
          <a:xfrm>
            <a:off x="265500" y="1397350"/>
            <a:ext cx="4045200" cy="13182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dk1"/>
              </a:buClr>
              <a:buSzPts val="3600"/>
              <a:buNone/>
              <a:defRPr sz="3600">
                <a:solidFill>
                  <a:schemeClr val="dk1"/>
                </a:solidFill>
              </a:defRPr>
            </a:lvl1pPr>
            <a:lvl2pPr lvl="1" algn="ctr">
              <a:spcBef>
                <a:spcPts val="0"/>
              </a:spcBef>
              <a:spcAft>
                <a:spcPts val="0"/>
              </a:spcAft>
              <a:buClr>
                <a:schemeClr val="dk1"/>
              </a:buClr>
              <a:buSzPts val="3600"/>
              <a:buNone/>
              <a:defRPr sz="3600">
                <a:solidFill>
                  <a:schemeClr val="dk1"/>
                </a:solidFill>
              </a:defRPr>
            </a:lvl2pPr>
            <a:lvl3pPr lvl="2" algn="ctr">
              <a:spcBef>
                <a:spcPts val="0"/>
              </a:spcBef>
              <a:spcAft>
                <a:spcPts val="0"/>
              </a:spcAft>
              <a:buClr>
                <a:schemeClr val="dk1"/>
              </a:buClr>
              <a:buSzPts val="3600"/>
              <a:buNone/>
              <a:defRPr sz="3600">
                <a:solidFill>
                  <a:schemeClr val="dk1"/>
                </a:solidFill>
              </a:defRPr>
            </a:lvl3pPr>
            <a:lvl4pPr lvl="3" algn="ctr">
              <a:spcBef>
                <a:spcPts val="0"/>
              </a:spcBef>
              <a:spcAft>
                <a:spcPts val="0"/>
              </a:spcAft>
              <a:buClr>
                <a:schemeClr val="dk1"/>
              </a:buClr>
              <a:buSzPts val="3600"/>
              <a:buNone/>
              <a:defRPr sz="3600">
                <a:solidFill>
                  <a:schemeClr val="dk1"/>
                </a:solidFill>
              </a:defRPr>
            </a:lvl4pPr>
            <a:lvl5pPr lvl="4" algn="ctr">
              <a:spcBef>
                <a:spcPts val="0"/>
              </a:spcBef>
              <a:spcAft>
                <a:spcPts val="0"/>
              </a:spcAft>
              <a:buClr>
                <a:schemeClr val="dk1"/>
              </a:buClr>
              <a:buSzPts val="3600"/>
              <a:buNone/>
              <a:defRPr sz="3600">
                <a:solidFill>
                  <a:schemeClr val="dk1"/>
                </a:solidFill>
              </a:defRPr>
            </a:lvl5pPr>
            <a:lvl6pPr lvl="5" algn="ctr">
              <a:spcBef>
                <a:spcPts val="0"/>
              </a:spcBef>
              <a:spcAft>
                <a:spcPts val="0"/>
              </a:spcAft>
              <a:buClr>
                <a:schemeClr val="dk1"/>
              </a:buClr>
              <a:buSzPts val="3600"/>
              <a:buNone/>
              <a:defRPr sz="3600">
                <a:solidFill>
                  <a:schemeClr val="dk1"/>
                </a:solidFill>
              </a:defRPr>
            </a:lvl6pPr>
            <a:lvl7pPr lvl="6" algn="ctr">
              <a:spcBef>
                <a:spcPts val="0"/>
              </a:spcBef>
              <a:spcAft>
                <a:spcPts val="0"/>
              </a:spcAft>
              <a:buClr>
                <a:schemeClr val="dk1"/>
              </a:buClr>
              <a:buSzPts val="3600"/>
              <a:buNone/>
              <a:defRPr sz="3600">
                <a:solidFill>
                  <a:schemeClr val="dk1"/>
                </a:solidFill>
              </a:defRPr>
            </a:lvl7pPr>
            <a:lvl8pPr lvl="7" algn="ctr">
              <a:spcBef>
                <a:spcPts val="0"/>
              </a:spcBef>
              <a:spcAft>
                <a:spcPts val="0"/>
              </a:spcAft>
              <a:buClr>
                <a:schemeClr val="dk1"/>
              </a:buClr>
              <a:buSzPts val="3600"/>
              <a:buNone/>
              <a:defRPr sz="3600">
                <a:solidFill>
                  <a:schemeClr val="dk1"/>
                </a:solidFill>
              </a:defRPr>
            </a:lvl8pPr>
            <a:lvl9pPr lvl="8" algn="ctr">
              <a:spcBef>
                <a:spcPts val="0"/>
              </a:spcBef>
              <a:spcAft>
                <a:spcPts val="0"/>
              </a:spcAft>
              <a:buClr>
                <a:schemeClr val="dk1"/>
              </a:buClr>
              <a:buSzPts val="3600"/>
              <a:buNone/>
              <a:defRPr sz="3600">
                <a:solidFill>
                  <a:schemeClr val="dk1"/>
                </a:solidFill>
              </a:defRPr>
            </a:lvl9pPr>
          </a:lstStyle>
          <a:p>
            <a:endParaRPr/>
          </a:p>
        </p:txBody>
      </p:sp>
      <p:sp>
        <p:nvSpPr>
          <p:cNvPr id="52" name="Google Shape;52;p9"/>
          <p:cNvSpPr txBox="1">
            <a:spLocks noGrp="1"/>
          </p:cNvSpPr>
          <p:nvPr>
            <p:ph type="subTitle" idx="1"/>
          </p:nvPr>
        </p:nvSpPr>
        <p:spPr>
          <a:xfrm>
            <a:off x="265500" y="273537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3" name="Google Shape;5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54" name="Google Shape;54;p9"/>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5"/>
        <p:cNvGrpSpPr/>
        <p:nvPr/>
      </p:nvGrpSpPr>
      <p:grpSpPr>
        <a:xfrm>
          <a:off x="0" y="0"/>
          <a:ext cx="0" cy="0"/>
          <a:chOff x="0" y="0"/>
          <a:chExt cx="0" cy="0"/>
        </a:xfrm>
      </p:grpSpPr>
      <p:cxnSp>
        <p:nvCxnSpPr>
          <p:cNvPr id="56" name="Google Shape;56;p10"/>
          <p:cNvCxnSpPr/>
          <p:nvPr/>
        </p:nvCxnSpPr>
        <p:spPr>
          <a:xfrm>
            <a:off x="425200" y="4740000"/>
            <a:ext cx="8296800" cy="0"/>
          </a:xfrm>
          <a:prstGeom prst="straightConnector1">
            <a:avLst/>
          </a:prstGeom>
          <a:noFill/>
          <a:ln w="19050" cap="flat" cmpd="sng">
            <a:solidFill>
              <a:schemeClr val="dk2"/>
            </a:solidFill>
            <a:prstDash val="solid"/>
            <a:round/>
            <a:headEnd type="none" w="sm" len="sm"/>
            <a:tailEnd type="none" w="sm" len="sm"/>
          </a:ln>
        </p:spPr>
      </p:cxnSp>
      <p:cxnSp>
        <p:nvCxnSpPr>
          <p:cNvPr id="57" name="Google Shape;57;p10"/>
          <p:cNvCxnSpPr/>
          <p:nvPr/>
        </p:nvCxnSpPr>
        <p:spPr>
          <a:xfrm>
            <a:off x="425198" y="415650"/>
            <a:ext cx="183300" cy="0"/>
          </a:xfrm>
          <a:prstGeom prst="straightConnector1">
            <a:avLst/>
          </a:prstGeom>
          <a:noFill/>
          <a:ln w="19050" cap="flat" cmpd="sng">
            <a:solidFill>
              <a:schemeClr val="dk2"/>
            </a:solidFill>
            <a:prstDash val="solid"/>
            <a:round/>
            <a:headEnd type="none" w="sm" len="sm"/>
            <a:tailEnd type="none" w="sm" len="sm"/>
          </a:ln>
        </p:spPr>
      </p:cxnSp>
      <p:sp>
        <p:nvSpPr>
          <p:cNvPr id="58" name="Google Shape;58;p10"/>
          <p:cNvSpPr txBox="1">
            <a:spLocks noGrp="1"/>
          </p:cNvSpPr>
          <p:nvPr>
            <p:ph type="body" idx="1"/>
          </p:nvPr>
        </p:nvSpPr>
        <p:spPr>
          <a:xfrm>
            <a:off x="328017" y="4226025"/>
            <a:ext cx="8388600" cy="3936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59" name="Google Shape;59;p10"/>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wiss-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400250" y="575950"/>
            <a:ext cx="6321600" cy="6354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1pPr>
            <a:lvl2pPr lvl="1">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2pPr>
            <a:lvl3pPr lvl="2">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3pPr>
            <a:lvl4pPr lvl="3">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4pPr>
            <a:lvl5pPr lvl="4">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5pPr>
            <a:lvl6pPr lvl="5">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6pPr>
            <a:lvl7pPr lvl="6">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7pPr>
            <a:lvl8pPr lvl="7">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8pPr>
            <a:lvl9pPr lvl="8">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9pPr>
          </a:lstStyle>
          <a:p>
            <a:endParaRPr/>
          </a:p>
        </p:txBody>
      </p:sp>
      <p:sp>
        <p:nvSpPr>
          <p:cNvPr id="7" name="Google Shape;7;p1"/>
          <p:cNvSpPr txBox="1">
            <a:spLocks noGrp="1"/>
          </p:cNvSpPr>
          <p:nvPr>
            <p:ph type="body" idx="1"/>
          </p:nvPr>
        </p:nvSpPr>
        <p:spPr>
          <a:xfrm>
            <a:off x="2410112" y="1595776"/>
            <a:ext cx="6321600" cy="3002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marL="914400" lvl="1"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2pPr>
            <a:lvl3pPr marL="1371600" lvl="2"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Lato"/>
                <a:ea typeface="Lato"/>
                <a:cs typeface="Lato"/>
                <a:sym typeface="Lato"/>
              </a:defRPr>
            </a:lvl1pPr>
            <a:lvl2pPr lvl="1" algn="r">
              <a:buNone/>
              <a:defRPr sz="1000">
                <a:solidFill>
                  <a:schemeClr val="dk2"/>
                </a:solidFill>
                <a:latin typeface="Lato"/>
                <a:ea typeface="Lato"/>
                <a:cs typeface="Lato"/>
                <a:sym typeface="Lato"/>
              </a:defRPr>
            </a:lvl2pPr>
            <a:lvl3pPr lvl="2" algn="r">
              <a:buNone/>
              <a:defRPr sz="1000">
                <a:solidFill>
                  <a:schemeClr val="dk2"/>
                </a:solidFill>
                <a:latin typeface="Lato"/>
                <a:ea typeface="Lato"/>
                <a:cs typeface="Lato"/>
                <a:sym typeface="Lato"/>
              </a:defRPr>
            </a:lvl3pPr>
            <a:lvl4pPr lvl="3" algn="r">
              <a:buNone/>
              <a:defRPr sz="1000">
                <a:solidFill>
                  <a:schemeClr val="dk2"/>
                </a:solidFill>
                <a:latin typeface="Lato"/>
                <a:ea typeface="Lato"/>
                <a:cs typeface="Lato"/>
                <a:sym typeface="Lato"/>
              </a:defRPr>
            </a:lvl4pPr>
            <a:lvl5pPr lvl="4" algn="r">
              <a:buNone/>
              <a:defRPr sz="1000">
                <a:solidFill>
                  <a:schemeClr val="dk2"/>
                </a:solidFill>
                <a:latin typeface="Lato"/>
                <a:ea typeface="Lato"/>
                <a:cs typeface="Lato"/>
                <a:sym typeface="Lato"/>
              </a:defRPr>
            </a:lvl5pPr>
            <a:lvl6pPr lvl="5" algn="r">
              <a:buNone/>
              <a:defRPr sz="1000">
                <a:solidFill>
                  <a:schemeClr val="dk2"/>
                </a:solidFill>
                <a:latin typeface="Lato"/>
                <a:ea typeface="Lato"/>
                <a:cs typeface="Lato"/>
                <a:sym typeface="Lato"/>
              </a:defRPr>
            </a:lvl6pPr>
            <a:lvl7pPr lvl="6" algn="r">
              <a:buNone/>
              <a:defRPr sz="1000">
                <a:solidFill>
                  <a:schemeClr val="dk2"/>
                </a:solidFill>
                <a:latin typeface="Lato"/>
                <a:ea typeface="Lato"/>
                <a:cs typeface="Lato"/>
                <a:sym typeface="Lato"/>
              </a:defRPr>
            </a:lvl7pPr>
            <a:lvl8pPr lvl="7" algn="r">
              <a:buNone/>
              <a:defRPr sz="1000">
                <a:solidFill>
                  <a:schemeClr val="dk2"/>
                </a:solidFill>
                <a:latin typeface="Lato"/>
                <a:ea typeface="Lato"/>
                <a:cs typeface="Lato"/>
                <a:sym typeface="Lato"/>
              </a:defRPr>
            </a:lvl8pPr>
            <a:lvl9pPr lvl="8" algn="r">
              <a:buNone/>
              <a:defRPr sz="1000">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hyperlink" Target="https://gitlab.com/burstcube/bc-tools"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3.xml"/><Relationship Id="rId7" Type="http://schemas.openxmlformats.org/officeDocument/2006/relationships/image" Target="../media/image7.png"/><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hyperlink" Target="https://sourceforge.net/projects/fortytwospacecraftsimulation/" TargetMode="External"/><Relationship Id="rId5" Type="http://schemas.openxmlformats.org/officeDocument/2006/relationships/hyperlink" Target="https://gmat.atlassian.net/wiki/spaces/GMT/overview" TargetMode="External"/><Relationship Id="rId10" Type="http://schemas.openxmlformats.org/officeDocument/2006/relationships/image" Target="../media/image10.png"/><Relationship Id="rId4" Type="http://schemas.openxmlformats.org/officeDocument/2006/relationships/notesSlide" Target="../notesSlides/notesSlide5.xml"/><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4"/>
          <p:cNvSpPr txBox="1">
            <a:spLocks noGrp="1"/>
          </p:cNvSpPr>
          <p:nvPr>
            <p:ph type="ctrTitle"/>
          </p:nvPr>
        </p:nvSpPr>
        <p:spPr>
          <a:xfrm>
            <a:off x="883950" y="880533"/>
            <a:ext cx="7376100" cy="1540317"/>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200" dirty="0"/>
              <a:t>BurstCube: A CubeSat for Gamma-Ray Burst Counterparts to Gravitational Wave Events</a:t>
            </a:r>
            <a:endParaRPr sz="3200" dirty="0"/>
          </a:p>
        </p:txBody>
      </p:sp>
      <p:sp>
        <p:nvSpPr>
          <p:cNvPr id="80" name="Google Shape;80;p14"/>
          <p:cNvSpPr txBox="1"/>
          <p:nvPr/>
        </p:nvSpPr>
        <p:spPr>
          <a:xfrm>
            <a:off x="1330225" y="2765675"/>
            <a:ext cx="4080900" cy="1019146"/>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dirty="0">
                <a:latin typeface="Quattrocento Sans"/>
                <a:ea typeface="Quattrocento Sans"/>
                <a:cs typeface="Quattrocento Sans"/>
                <a:sym typeface="Quattrocento Sans"/>
              </a:rPr>
              <a:t>Pi Nuessle (Ph.D. student, George Washington University) on behalf of the BurstCube team</a:t>
            </a:r>
            <a:endParaRPr sz="2000" dirty="0">
              <a:latin typeface="Quattrocento Sans"/>
              <a:ea typeface="Quattrocento Sans"/>
              <a:cs typeface="Quattrocento Sans"/>
              <a:sym typeface="Quattrocento Sans"/>
            </a:endParaRPr>
          </a:p>
        </p:txBody>
      </p:sp>
      <p:pic>
        <p:nvPicPr>
          <p:cNvPr id="81" name="Google Shape;81;p14"/>
          <p:cNvPicPr preferRelativeResize="0"/>
          <p:nvPr/>
        </p:nvPicPr>
        <p:blipFill>
          <a:blip r:embed="rId3">
            <a:alphaModFix/>
          </a:blip>
          <a:stretch>
            <a:fillRect/>
          </a:stretch>
        </p:blipFill>
        <p:spPr>
          <a:xfrm>
            <a:off x="5565725" y="2665050"/>
            <a:ext cx="3218627" cy="2478449"/>
          </a:xfrm>
          <a:prstGeom prst="rect">
            <a:avLst/>
          </a:prstGeom>
          <a:noFill/>
          <a:ln>
            <a:noFill/>
          </a:ln>
        </p:spPr>
      </p:pic>
      <p:pic>
        <p:nvPicPr>
          <p:cNvPr id="82" name="Google Shape;82;p14"/>
          <p:cNvPicPr preferRelativeResize="0"/>
          <p:nvPr/>
        </p:nvPicPr>
        <p:blipFill>
          <a:blip r:embed="rId4">
            <a:alphaModFix/>
          </a:blip>
          <a:stretch>
            <a:fillRect/>
          </a:stretch>
        </p:blipFill>
        <p:spPr>
          <a:xfrm>
            <a:off x="104975" y="3603950"/>
            <a:ext cx="1114850" cy="1382100"/>
          </a:xfrm>
          <a:prstGeom prst="rect">
            <a:avLst/>
          </a:prstGeom>
          <a:noFill/>
          <a:ln>
            <a:noFill/>
          </a:ln>
        </p:spPr>
      </p:pic>
      <p:sp>
        <p:nvSpPr>
          <p:cNvPr id="83" name="Google Shape;83;p1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None/>
            </a:pPr>
            <a:fld id="{00000000-1234-1234-1234-123412341234}" type="slidenum">
              <a:rPr lang="en"/>
              <a:t>1</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24"/>
          <p:cNvSpPr txBox="1">
            <a:spLocks noGrp="1"/>
          </p:cNvSpPr>
          <p:nvPr>
            <p:ph type="title"/>
          </p:nvPr>
        </p:nvSpPr>
        <p:spPr>
          <a:xfrm>
            <a:off x="2400250" y="575950"/>
            <a:ext cx="6321600" cy="635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Calibrations and Simulations</a:t>
            </a:r>
            <a:endParaRPr/>
          </a:p>
        </p:txBody>
      </p:sp>
      <p:sp>
        <p:nvSpPr>
          <p:cNvPr id="268" name="Google Shape;268;p24"/>
          <p:cNvSpPr txBox="1">
            <a:spLocks noGrp="1"/>
          </p:cNvSpPr>
          <p:nvPr>
            <p:ph type="body" idx="1"/>
          </p:nvPr>
        </p:nvSpPr>
        <p:spPr>
          <a:xfrm>
            <a:off x="2410100" y="1211350"/>
            <a:ext cx="6321600" cy="33867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dirty="0"/>
              <a:t>Two calibration campaigns (single detector, and flight instrument) completed</a:t>
            </a:r>
            <a:endParaRPr dirty="0"/>
          </a:p>
          <a:p>
            <a:pPr marL="457200" lvl="0" indent="-342900" algn="l" rtl="0">
              <a:spcBef>
                <a:spcPts val="0"/>
              </a:spcBef>
              <a:spcAft>
                <a:spcPts val="0"/>
              </a:spcAft>
              <a:buSzPts val="1800"/>
              <a:buChar char="●"/>
            </a:pPr>
            <a:r>
              <a:rPr lang="en" dirty="0"/>
              <a:t> Next campaign (full observatory) coming up</a:t>
            </a:r>
            <a:endParaRPr dirty="0"/>
          </a:p>
          <a:p>
            <a:r>
              <a:rPr lang="en" dirty="0"/>
              <a:t>To the left are mass models </a:t>
            </a:r>
            <a:r>
              <a:rPr lang="en-US" dirty="0"/>
              <a:t>of instrument and lab</a:t>
            </a:r>
          </a:p>
          <a:p>
            <a:pPr marL="457200" lvl="0" indent="-342900" algn="l" rtl="0">
              <a:spcBef>
                <a:spcPts val="0"/>
              </a:spcBef>
              <a:spcAft>
                <a:spcPts val="0"/>
              </a:spcAft>
              <a:buSzPts val="1800"/>
              <a:buChar char="●"/>
            </a:pPr>
            <a:r>
              <a:rPr lang="en" dirty="0"/>
              <a:t>used in </a:t>
            </a:r>
            <a:r>
              <a:rPr lang="en" dirty="0" err="1"/>
              <a:t>MegaLib</a:t>
            </a:r>
            <a:r>
              <a:rPr lang="en" dirty="0"/>
              <a:t> sims </a:t>
            </a:r>
          </a:p>
          <a:p>
            <a:pPr marL="457200" lvl="0" indent="-342900" algn="l" rtl="0">
              <a:spcBef>
                <a:spcPts val="0"/>
              </a:spcBef>
              <a:spcAft>
                <a:spcPts val="0"/>
              </a:spcAft>
              <a:buSzPts val="1800"/>
              <a:buChar char="●"/>
            </a:pPr>
            <a:r>
              <a:rPr lang="en" dirty="0"/>
              <a:t>Below are images showing how well the data compares to simulation</a:t>
            </a:r>
            <a:endParaRPr dirty="0"/>
          </a:p>
        </p:txBody>
      </p:sp>
      <p:sp>
        <p:nvSpPr>
          <p:cNvPr id="269" name="Google Shape;269;p24"/>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10</a:t>
            </a:fld>
            <a:endParaRPr/>
          </a:p>
        </p:txBody>
      </p:sp>
      <p:pic>
        <p:nvPicPr>
          <p:cNvPr id="270" name="Google Shape;270;p24"/>
          <p:cNvPicPr preferRelativeResize="0"/>
          <p:nvPr/>
        </p:nvPicPr>
        <p:blipFill>
          <a:blip r:embed="rId3">
            <a:alphaModFix/>
          </a:blip>
          <a:stretch>
            <a:fillRect/>
          </a:stretch>
        </p:blipFill>
        <p:spPr>
          <a:xfrm>
            <a:off x="244850" y="1021725"/>
            <a:ext cx="2155400" cy="1713648"/>
          </a:xfrm>
          <a:prstGeom prst="rect">
            <a:avLst/>
          </a:prstGeom>
          <a:noFill/>
          <a:ln>
            <a:noFill/>
          </a:ln>
        </p:spPr>
      </p:pic>
      <p:pic>
        <p:nvPicPr>
          <p:cNvPr id="271" name="Google Shape;271;p24"/>
          <p:cNvPicPr preferRelativeResize="0"/>
          <p:nvPr/>
        </p:nvPicPr>
        <p:blipFill rotWithShape="1">
          <a:blip r:embed="rId4">
            <a:alphaModFix/>
          </a:blip>
          <a:srcRect l="18978" r="14265"/>
          <a:stretch/>
        </p:blipFill>
        <p:spPr>
          <a:xfrm>
            <a:off x="244850" y="2735375"/>
            <a:ext cx="1438825" cy="1451950"/>
          </a:xfrm>
          <a:prstGeom prst="rect">
            <a:avLst/>
          </a:prstGeom>
          <a:noFill/>
          <a:ln>
            <a:noFill/>
          </a:ln>
        </p:spPr>
      </p:pic>
      <p:pic>
        <p:nvPicPr>
          <p:cNvPr id="272" name="Google Shape;272;p24"/>
          <p:cNvPicPr preferRelativeResize="0"/>
          <p:nvPr/>
        </p:nvPicPr>
        <p:blipFill>
          <a:blip r:embed="rId5">
            <a:alphaModFix/>
          </a:blip>
          <a:stretch>
            <a:fillRect/>
          </a:stretch>
        </p:blipFill>
        <p:spPr>
          <a:xfrm>
            <a:off x="2425288" y="3613875"/>
            <a:ext cx="2445900" cy="1529625"/>
          </a:xfrm>
          <a:prstGeom prst="rect">
            <a:avLst/>
          </a:prstGeom>
          <a:noFill/>
          <a:ln>
            <a:noFill/>
          </a:ln>
        </p:spPr>
      </p:pic>
      <p:pic>
        <p:nvPicPr>
          <p:cNvPr id="273" name="Google Shape;273;p24"/>
          <p:cNvPicPr preferRelativeResize="0"/>
          <p:nvPr/>
        </p:nvPicPr>
        <p:blipFill rotWithShape="1">
          <a:blip r:embed="rId6">
            <a:alphaModFix/>
          </a:blip>
          <a:srcRect t="21079" r="49385"/>
          <a:stretch/>
        </p:blipFill>
        <p:spPr>
          <a:xfrm>
            <a:off x="4987763" y="3360725"/>
            <a:ext cx="2979024" cy="1782775"/>
          </a:xfrm>
          <a:prstGeom prst="rect">
            <a:avLst/>
          </a:prstGeom>
          <a:noFill/>
          <a:ln>
            <a:noFill/>
          </a:ln>
        </p:spPr>
      </p:pic>
      <p:sp>
        <p:nvSpPr>
          <p:cNvPr id="2" name="TextBox 1">
            <a:extLst>
              <a:ext uri="{FF2B5EF4-FFF2-40B4-BE49-F238E27FC236}">
                <a16:creationId xmlns:a16="http://schemas.microsoft.com/office/drawing/2014/main" id="{527FC599-9439-4AB5-9CF6-71AAEF65D8A3}"/>
              </a:ext>
            </a:extLst>
          </p:cNvPr>
          <p:cNvSpPr txBox="1"/>
          <p:nvPr/>
        </p:nvSpPr>
        <p:spPr>
          <a:xfrm>
            <a:off x="412300" y="4378687"/>
            <a:ext cx="1271375" cy="307777"/>
          </a:xfrm>
          <a:prstGeom prst="rect">
            <a:avLst/>
          </a:prstGeom>
          <a:noFill/>
        </p:spPr>
        <p:txBody>
          <a:bodyPr wrap="square" rtlCol="0">
            <a:spAutoFit/>
          </a:bodyPr>
          <a:lstStyle/>
          <a:p>
            <a:r>
              <a:rPr lang="en-US" dirty="0"/>
              <a:t>Alyson </a:t>
            </a:r>
            <a:r>
              <a:rPr lang="en-US" dirty="0" err="1"/>
              <a:t>Joens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25"/>
          <p:cNvSpPr txBox="1">
            <a:spLocks noGrp="1"/>
          </p:cNvSpPr>
          <p:nvPr>
            <p:ph type="title"/>
          </p:nvPr>
        </p:nvSpPr>
        <p:spPr>
          <a:xfrm>
            <a:off x="2400250" y="575950"/>
            <a:ext cx="6321600" cy="635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bc-tools</a:t>
            </a:r>
            <a:endParaRPr/>
          </a:p>
        </p:txBody>
      </p:sp>
      <p:sp>
        <p:nvSpPr>
          <p:cNvPr id="279" name="Google Shape;279;p25"/>
          <p:cNvSpPr txBox="1">
            <a:spLocks noGrp="1"/>
          </p:cNvSpPr>
          <p:nvPr>
            <p:ph type="body" idx="1"/>
          </p:nvPr>
        </p:nvSpPr>
        <p:spPr>
          <a:xfrm>
            <a:off x="2410200" y="1211350"/>
            <a:ext cx="6636600" cy="2216400"/>
          </a:xfrm>
          <a:prstGeom prst="rect">
            <a:avLst/>
          </a:prstGeom>
        </p:spPr>
        <p:txBody>
          <a:bodyPr spcFirstLastPara="1" wrap="square" lIns="91425" tIns="91425" rIns="91425" bIns="91425" anchor="t" anchorCtr="0">
            <a:normAutofit/>
          </a:bodyPr>
          <a:lstStyle/>
          <a:p>
            <a:pPr marL="457200" lvl="0" indent="-334327" algn="l" rtl="0">
              <a:spcBef>
                <a:spcPts val="0"/>
              </a:spcBef>
              <a:spcAft>
                <a:spcPts val="0"/>
              </a:spcAft>
              <a:buSzPct val="100000"/>
              <a:buFont typeface="Arial"/>
              <a:buChar char="●"/>
            </a:pPr>
            <a:r>
              <a:rPr lang="en" dirty="0">
                <a:latin typeface="Arial"/>
                <a:ea typeface="Arial"/>
                <a:cs typeface="Arial"/>
                <a:sym typeface="Arial"/>
              </a:rPr>
              <a:t>Open source python package for analyzing BurstCube data</a:t>
            </a:r>
            <a:endParaRPr dirty="0">
              <a:latin typeface="Arial"/>
              <a:ea typeface="Arial"/>
              <a:cs typeface="Arial"/>
              <a:sym typeface="Arial"/>
            </a:endParaRPr>
          </a:p>
          <a:p>
            <a:pPr marL="457200" lvl="0" indent="-334327" algn="l" rtl="0">
              <a:spcBef>
                <a:spcPts val="0"/>
              </a:spcBef>
              <a:spcAft>
                <a:spcPts val="0"/>
              </a:spcAft>
              <a:buSzPct val="100000"/>
              <a:buFont typeface="Arial"/>
              <a:buChar char="●"/>
            </a:pPr>
            <a:r>
              <a:rPr lang="en" dirty="0">
                <a:latin typeface="Arial"/>
                <a:ea typeface="Arial"/>
                <a:cs typeface="Arial"/>
                <a:sym typeface="Arial"/>
              </a:rPr>
              <a:t>Built on the </a:t>
            </a:r>
            <a:r>
              <a:rPr lang="en" dirty="0" err="1">
                <a:latin typeface="Arial"/>
                <a:ea typeface="Arial"/>
                <a:cs typeface="Arial"/>
                <a:sym typeface="Arial"/>
              </a:rPr>
              <a:t>gbm</a:t>
            </a:r>
            <a:r>
              <a:rPr lang="en" dirty="0">
                <a:latin typeface="Arial"/>
                <a:ea typeface="Arial"/>
                <a:cs typeface="Arial"/>
                <a:sym typeface="Arial"/>
              </a:rPr>
              <a:t>-data-tools</a:t>
            </a:r>
            <a:endParaRPr dirty="0">
              <a:latin typeface="Arial"/>
              <a:ea typeface="Arial"/>
              <a:cs typeface="Arial"/>
              <a:sym typeface="Arial"/>
            </a:endParaRPr>
          </a:p>
          <a:p>
            <a:pPr marL="457200" lvl="0" indent="-334327" algn="l" rtl="0">
              <a:spcBef>
                <a:spcPts val="0"/>
              </a:spcBef>
              <a:spcAft>
                <a:spcPts val="0"/>
              </a:spcAft>
              <a:buSzPct val="100000"/>
              <a:buFont typeface="Arial"/>
              <a:buChar char="●"/>
            </a:pPr>
            <a:r>
              <a:rPr lang="en" dirty="0">
                <a:latin typeface="Arial"/>
                <a:ea typeface="Arial"/>
                <a:cs typeface="Arial"/>
                <a:sym typeface="Arial"/>
              </a:rPr>
              <a:t>Towards an effort to make detector-agnostic programming interface for count-based gamma-ray instruments</a:t>
            </a:r>
            <a:endParaRPr dirty="0">
              <a:latin typeface="Arial"/>
              <a:ea typeface="Arial"/>
              <a:cs typeface="Arial"/>
              <a:sym typeface="Arial"/>
            </a:endParaRPr>
          </a:p>
          <a:p>
            <a:pPr marL="457200" lvl="0" indent="-334327" algn="l" rtl="0">
              <a:spcBef>
                <a:spcPts val="0"/>
              </a:spcBef>
              <a:spcAft>
                <a:spcPts val="0"/>
              </a:spcAft>
              <a:buSzPct val="100000"/>
              <a:buFont typeface="Arial"/>
              <a:buChar char="●"/>
            </a:pPr>
            <a:r>
              <a:rPr lang="en" dirty="0">
                <a:latin typeface="Arial"/>
                <a:ea typeface="Arial"/>
                <a:cs typeface="Arial"/>
                <a:sym typeface="Arial"/>
              </a:rPr>
              <a:t>Open source: </a:t>
            </a:r>
            <a:r>
              <a:rPr lang="en" u="sng" dirty="0">
                <a:solidFill>
                  <a:schemeClr val="hlink"/>
                </a:solidFill>
                <a:latin typeface="Arial"/>
                <a:ea typeface="Arial"/>
                <a:cs typeface="Arial"/>
                <a:sym typeface="Arial"/>
                <a:hlinkClick r:id="rId3"/>
              </a:rPr>
              <a:t>https://gitlab.com/burstcube/bc-tools</a:t>
            </a:r>
            <a:r>
              <a:rPr lang="en" dirty="0">
                <a:latin typeface="Arial"/>
                <a:ea typeface="Arial"/>
                <a:cs typeface="Arial"/>
                <a:sym typeface="Arial"/>
              </a:rPr>
              <a:t> </a:t>
            </a:r>
            <a:endParaRPr dirty="0">
              <a:latin typeface="Arial"/>
              <a:ea typeface="Arial"/>
              <a:cs typeface="Arial"/>
              <a:sym typeface="Arial"/>
            </a:endParaRPr>
          </a:p>
          <a:p>
            <a:pPr marL="0" lvl="0" indent="0" algn="l" rtl="0">
              <a:spcBef>
                <a:spcPts val="0"/>
              </a:spcBef>
              <a:spcAft>
                <a:spcPts val="0"/>
              </a:spcAft>
              <a:buClr>
                <a:schemeClr val="dk2"/>
              </a:buClr>
              <a:buSzPct val="61111"/>
              <a:buFont typeface="Arial"/>
              <a:buNone/>
            </a:pPr>
            <a:endParaRPr dirty="0">
              <a:latin typeface="Arial"/>
              <a:ea typeface="Arial"/>
              <a:cs typeface="Arial"/>
              <a:sym typeface="Arial"/>
            </a:endParaRPr>
          </a:p>
          <a:p>
            <a:pPr marL="0" lvl="0" indent="0" algn="l" rtl="0">
              <a:spcBef>
                <a:spcPts val="0"/>
              </a:spcBef>
              <a:spcAft>
                <a:spcPts val="1200"/>
              </a:spcAft>
              <a:buNone/>
            </a:pPr>
            <a:endParaRPr dirty="0"/>
          </a:p>
        </p:txBody>
      </p:sp>
      <p:sp>
        <p:nvSpPr>
          <p:cNvPr id="280" name="Google Shape;280;p25"/>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11</a:t>
            </a:fld>
            <a:endParaRPr/>
          </a:p>
        </p:txBody>
      </p:sp>
      <p:pic>
        <p:nvPicPr>
          <p:cNvPr id="281" name="Google Shape;281;p25"/>
          <p:cNvPicPr preferRelativeResize="0"/>
          <p:nvPr/>
        </p:nvPicPr>
        <p:blipFill>
          <a:blip r:embed="rId4">
            <a:alphaModFix/>
          </a:blip>
          <a:stretch>
            <a:fillRect/>
          </a:stretch>
        </p:blipFill>
        <p:spPr>
          <a:xfrm>
            <a:off x="1267417" y="2885850"/>
            <a:ext cx="3344024" cy="2092600"/>
          </a:xfrm>
          <a:prstGeom prst="rect">
            <a:avLst/>
          </a:prstGeom>
          <a:noFill/>
          <a:ln>
            <a:noFill/>
          </a:ln>
        </p:spPr>
      </p:pic>
      <p:sp>
        <p:nvSpPr>
          <p:cNvPr id="282" name="Google Shape;282;p25"/>
          <p:cNvSpPr txBox="1"/>
          <p:nvPr/>
        </p:nvSpPr>
        <p:spPr>
          <a:xfrm>
            <a:off x="1919729" y="4697122"/>
            <a:ext cx="2039400" cy="2193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dirty="0">
                <a:latin typeface="Lato"/>
                <a:ea typeface="Lato"/>
                <a:cs typeface="Lato"/>
                <a:sym typeface="Lato"/>
              </a:rPr>
              <a:t>Photon energy (keV)</a:t>
            </a:r>
            <a:endParaRPr sz="1100" dirty="0">
              <a:latin typeface="Lato"/>
              <a:ea typeface="Lato"/>
              <a:cs typeface="Lato"/>
              <a:sym typeface="Lato"/>
            </a:endParaRPr>
          </a:p>
        </p:txBody>
      </p:sp>
      <p:sp>
        <p:nvSpPr>
          <p:cNvPr id="283" name="Google Shape;283;p25"/>
          <p:cNvSpPr txBox="1"/>
          <p:nvPr/>
        </p:nvSpPr>
        <p:spPr>
          <a:xfrm rot="-5400000">
            <a:off x="453979" y="3702759"/>
            <a:ext cx="2039400" cy="2193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dirty="0">
                <a:latin typeface="Lato"/>
                <a:ea typeface="Lato"/>
                <a:cs typeface="Lato"/>
                <a:sym typeface="Lato"/>
              </a:rPr>
              <a:t>Channel energy (keV)</a:t>
            </a:r>
            <a:endParaRPr sz="1100" dirty="0">
              <a:latin typeface="Lato"/>
              <a:ea typeface="Lato"/>
              <a:cs typeface="Lato"/>
              <a:sym typeface="Lato"/>
            </a:endParaRPr>
          </a:p>
        </p:txBody>
      </p:sp>
      <p:pic>
        <p:nvPicPr>
          <p:cNvPr id="284" name="Google Shape;284;p25"/>
          <p:cNvPicPr preferRelativeResize="0"/>
          <p:nvPr/>
        </p:nvPicPr>
        <p:blipFill>
          <a:blip r:embed="rId5">
            <a:alphaModFix/>
          </a:blip>
          <a:stretch>
            <a:fillRect/>
          </a:stretch>
        </p:blipFill>
        <p:spPr>
          <a:xfrm>
            <a:off x="5085990" y="2885850"/>
            <a:ext cx="2937460" cy="1896050"/>
          </a:xfrm>
          <a:prstGeom prst="rect">
            <a:avLst/>
          </a:prstGeom>
          <a:noFill/>
          <a:ln>
            <a:noFill/>
          </a:ln>
        </p:spPr>
      </p:pic>
      <p:sp>
        <p:nvSpPr>
          <p:cNvPr id="285" name="Google Shape;285;p25"/>
          <p:cNvSpPr txBox="1"/>
          <p:nvPr/>
        </p:nvSpPr>
        <p:spPr>
          <a:xfrm>
            <a:off x="4611441" y="4381504"/>
            <a:ext cx="4018309" cy="523200"/>
          </a:xfrm>
          <a:prstGeom prst="rect">
            <a:avLst/>
          </a:prstGeom>
          <a:solidFill>
            <a:schemeClr val="lt1"/>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100" dirty="0">
                <a:latin typeface="Lato"/>
                <a:ea typeface="Lato"/>
                <a:cs typeface="Lato"/>
                <a:sym typeface="Lato"/>
              </a:rPr>
              <a:t>Image showing how well BC is simulated to localize a point source</a:t>
            </a:r>
            <a:endParaRPr sz="1100" dirty="0">
              <a:latin typeface="Lato"/>
              <a:ea typeface="Lato"/>
              <a:cs typeface="Lato"/>
              <a:sym typeface="Lato"/>
            </a:endParaRPr>
          </a:p>
        </p:txBody>
      </p:sp>
      <p:sp>
        <p:nvSpPr>
          <p:cNvPr id="2" name="TextBox 1">
            <a:extLst>
              <a:ext uri="{FF2B5EF4-FFF2-40B4-BE49-F238E27FC236}">
                <a16:creationId xmlns:a16="http://schemas.microsoft.com/office/drawing/2014/main" id="{5CC33D5F-9ECC-D27B-73E4-F350483A2A84}"/>
              </a:ext>
            </a:extLst>
          </p:cNvPr>
          <p:cNvSpPr txBox="1"/>
          <p:nvPr/>
        </p:nvSpPr>
        <p:spPr>
          <a:xfrm>
            <a:off x="145693" y="2089181"/>
            <a:ext cx="1437636" cy="523220"/>
          </a:xfrm>
          <a:prstGeom prst="rect">
            <a:avLst/>
          </a:prstGeom>
          <a:noFill/>
        </p:spPr>
        <p:txBody>
          <a:bodyPr wrap="square" rtlCol="0">
            <a:spAutoFit/>
          </a:bodyPr>
          <a:lstStyle/>
          <a:p>
            <a:r>
              <a:rPr lang="en-US" dirty="0"/>
              <a:t>Israel Martinez </a:t>
            </a:r>
          </a:p>
          <a:p>
            <a:r>
              <a:rPr lang="en-US" dirty="0"/>
              <a:t>Joe </a:t>
            </a:r>
            <a:r>
              <a:rPr lang="en-US" dirty="0" err="1"/>
              <a:t>Asercion</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26"/>
          <p:cNvSpPr txBox="1">
            <a:spLocks noGrp="1"/>
          </p:cNvSpPr>
          <p:nvPr>
            <p:ph type="title"/>
          </p:nvPr>
        </p:nvSpPr>
        <p:spPr>
          <a:xfrm>
            <a:off x="2400250" y="575950"/>
            <a:ext cx="6321600" cy="635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Current Status</a:t>
            </a:r>
            <a:endParaRPr/>
          </a:p>
        </p:txBody>
      </p:sp>
      <p:sp>
        <p:nvSpPr>
          <p:cNvPr id="291" name="Google Shape;291;p26"/>
          <p:cNvSpPr txBox="1">
            <a:spLocks noGrp="1"/>
          </p:cNvSpPr>
          <p:nvPr>
            <p:ph type="body" idx="1"/>
          </p:nvPr>
        </p:nvSpPr>
        <p:spPr>
          <a:xfrm>
            <a:off x="416137" y="1144988"/>
            <a:ext cx="6321600" cy="3543763"/>
          </a:xfrm>
          <a:prstGeom prst="rect">
            <a:avLst/>
          </a:prstGeom>
        </p:spPr>
        <p:txBody>
          <a:bodyPr spcFirstLastPara="1" wrap="square" lIns="91425" tIns="91425" rIns="91425" bIns="91425" anchor="t" anchorCtr="0">
            <a:normAutofit lnSpcReduction="10000"/>
          </a:bodyPr>
          <a:lstStyle/>
          <a:p>
            <a:pPr marL="457200" lvl="0" indent="-342900" algn="l" rtl="0">
              <a:lnSpc>
                <a:spcPct val="115000"/>
              </a:lnSpc>
              <a:spcBef>
                <a:spcPts val="0"/>
              </a:spcBef>
              <a:spcAft>
                <a:spcPts val="0"/>
              </a:spcAft>
              <a:buSzPts val="1800"/>
              <a:buChar char="●"/>
            </a:pPr>
            <a:r>
              <a:rPr lang="en" dirty="0"/>
              <a:t>Integration with spacecraft ongoing</a:t>
            </a:r>
            <a:endParaRPr dirty="0"/>
          </a:p>
          <a:p>
            <a:pPr marL="914400" lvl="1" indent="-342900" algn="l" rtl="0">
              <a:spcBef>
                <a:spcPts val="0"/>
              </a:spcBef>
              <a:spcAft>
                <a:spcPts val="0"/>
              </a:spcAft>
              <a:buSzPts val="1800"/>
              <a:buChar char="○"/>
            </a:pPr>
            <a:r>
              <a:rPr lang="en" sz="1800" dirty="0"/>
              <a:t>Upcoming environmental testing</a:t>
            </a:r>
            <a:endParaRPr sz="1800" dirty="0"/>
          </a:p>
          <a:p>
            <a:pPr marL="914400" lvl="1" indent="-342900" algn="l" rtl="0">
              <a:spcBef>
                <a:spcPts val="0"/>
              </a:spcBef>
              <a:spcAft>
                <a:spcPts val="0"/>
              </a:spcAft>
              <a:buSzPts val="1800"/>
              <a:buChar char="○"/>
            </a:pPr>
            <a:r>
              <a:rPr lang="en" sz="1800" dirty="0"/>
              <a:t>Upcoming calibrations</a:t>
            </a:r>
            <a:endParaRPr dirty="0"/>
          </a:p>
          <a:p>
            <a:pPr marL="457200" lvl="0" indent="-342900" algn="l" rtl="0">
              <a:lnSpc>
                <a:spcPct val="115000"/>
              </a:lnSpc>
              <a:spcBef>
                <a:spcPts val="0"/>
              </a:spcBef>
              <a:spcAft>
                <a:spcPts val="0"/>
              </a:spcAft>
              <a:buSzPts val="1800"/>
              <a:buChar char="●"/>
            </a:pPr>
            <a:r>
              <a:rPr lang="en" dirty="0"/>
              <a:t>Flight and ground software</a:t>
            </a:r>
            <a:endParaRPr dirty="0"/>
          </a:p>
          <a:p>
            <a:pPr marL="457200" lvl="0" indent="-342900" algn="l" rtl="0">
              <a:lnSpc>
                <a:spcPct val="115000"/>
              </a:lnSpc>
              <a:spcBef>
                <a:spcPts val="0"/>
              </a:spcBef>
              <a:spcAft>
                <a:spcPts val="0"/>
              </a:spcAft>
              <a:buSzPts val="1800"/>
              <a:buChar char="●"/>
            </a:pPr>
            <a:r>
              <a:rPr lang="en" dirty="0"/>
              <a:t>Developing procedures</a:t>
            </a:r>
            <a:endParaRPr dirty="0"/>
          </a:p>
          <a:p>
            <a:pPr marL="457200" lvl="0" indent="-342900" algn="l" rtl="0">
              <a:lnSpc>
                <a:spcPct val="115000"/>
              </a:lnSpc>
              <a:spcBef>
                <a:spcPts val="0"/>
              </a:spcBef>
              <a:spcAft>
                <a:spcPts val="0"/>
              </a:spcAft>
              <a:buSzPts val="1800"/>
              <a:buChar char="●"/>
            </a:pPr>
            <a:r>
              <a:rPr lang="en" dirty="0"/>
              <a:t>Communications testing</a:t>
            </a:r>
            <a:endParaRPr dirty="0"/>
          </a:p>
          <a:p>
            <a:pPr marL="457200" lvl="0" indent="-342900" algn="l" rtl="0">
              <a:lnSpc>
                <a:spcPct val="115000"/>
              </a:lnSpc>
              <a:spcBef>
                <a:spcPts val="0"/>
              </a:spcBef>
              <a:spcAft>
                <a:spcPts val="0"/>
              </a:spcAft>
              <a:buSzPts val="1800"/>
              <a:buChar char="●"/>
            </a:pPr>
            <a:r>
              <a:rPr lang="en" dirty="0"/>
              <a:t>Delivery in December</a:t>
            </a:r>
            <a:endParaRPr dirty="0"/>
          </a:p>
          <a:p>
            <a:pPr marL="457200" lvl="0" indent="-342900" algn="l" rtl="0">
              <a:lnSpc>
                <a:spcPct val="115000"/>
              </a:lnSpc>
              <a:spcBef>
                <a:spcPts val="0"/>
              </a:spcBef>
              <a:spcAft>
                <a:spcPts val="0"/>
              </a:spcAft>
              <a:buSzPts val="1800"/>
              <a:buChar char="●"/>
            </a:pPr>
            <a:r>
              <a:rPr lang="en" dirty="0"/>
              <a:t>Launch early next year</a:t>
            </a:r>
            <a:endParaRPr dirty="0"/>
          </a:p>
          <a:p>
            <a:pPr marL="914400" lvl="1" indent="-317500" algn="l" rtl="0">
              <a:lnSpc>
                <a:spcPct val="115000"/>
              </a:lnSpc>
              <a:spcBef>
                <a:spcPts val="0"/>
              </a:spcBef>
              <a:spcAft>
                <a:spcPts val="0"/>
              </a:spcAft>
              <a:buSzPts val="1400"/>
              <a:buChar char="○"/>
            </a:pPr>
            <a:r>
              <a:rPr lang="en" dirty="0"/>
              <a:t>Rideshare to ISS</a:t>
            </a:r>
          </a:p>
          <a:p>
            <a:pPr marL="914400" lvl="1" indent="-317500" algn="l" rtl="0">
              <a:lnSpc>
                <a:spcPct val="115000"/>
              </a:lnSpc>
              <a:spcBef>
                <a:spcPts val="0"/>
              </a:spcBef>
              <a:spcAft>
                <a:spcPts val="0"/>
              </a:spcAft>
              <a:buSzPts val="1400"/>
              <a:buChar char="○"/>
            </a:pPr>
            <a:r>
              <a:rPr lang="en-US" dirty="0"/>
              <a:t>D</a:t>
            </a:r>
            <a:r>
              <a:rPr lang="en" dirty="0"/>
              <a:t>eployment: 1 week – few months</a:t>
            </a:r>
          </a:p>
          <a:p>
            <a:pPr marL="914400" lvl="1" indent="-317500" algn="l" rtl="0">
              <a:lnSpc>
                <a:spcPct val="115000"/>
              </a:lnSpc>
              <a:spcBef>
                <a:spcPts val="0"/>
              </a:spcBef>
              <a:spcAft>
                <a:spcPts val="0"/>
              </a:spcAft>
              <a:buSzPts val="1400"/>
              <a:buChar char="○"/>
            </a:pPr>
            <a:r>
              <a:rPr lang="en-US" dirty="0"/>
              <a:t>C</a:t>
            </a:r>
            <a:r>
              <a:rPr lang="en" dirty="0"/>
              <a:t>ommissioning: 1 month</a:t>
            </a:r>
          </a:p>
          <a:p>
            <a:pPr marL="914400" lvl="1" indent="-317500" algn="l" rtl="0">
              <a:lnSpc>
                <a:spcPct val="115000"/>
              </a:lnSpc>
              <a:spcBef>
                <a:spcPts val="0"/>
              </a:spcBef>
              <a:spcAft>
                <a:spcPts val="0"/>
              </a:spcAft>
              <a:buSzPts val="1400"/>
              <a:buChar char="○"/>
            </a:pPr>
            <a:r>
              <a:rPr lang="en-US" dirty="0"/>
              <a:t>Duration</a:t>
            </a:r>
            <a:r>
              <a:rPr lang="en" dirty="0"/>
              <a:t>: 1-2 years</a:t>
            </a:r>
            <a:endParaRPr dirty="0"/>
          </a:p>
        </p:txBody>
      </p:sp>
      <p:sp>
        <p:nvSpPr>
          <p:cNvPr id="292" name="Google Shape;292;p26"/>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12</a:t>
            </a:fld>
            <a:endParaRPr/>
          </a:p>
        </p:txBody>
      </p:sp>
      <p:pic>
        <p:nvPicPr>
          <p:cNvPr id="293" name="Google Shape;293;p26"/>
          <p:cNvPicPr preferRelativeResize="0"/>
          <p:nvPr/>
        </p:nvPicPr>
        <p:blipFill>
          <a:blip r:embed="rId3">
            <a:alphaModFix/>
          </a:blip>
          <a:stretch>
            <a:fillRect/>
          </a:stretch>
        </p:blipFill>
        <p:spPr>
          <a:xfrm>
            <a:off x="4588450" y="2498100"/>
            <a:ext cx="4299625" cy="22615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27"/>
          <p:cNvSpPr txBox="1">
            <a:spLocks noGrp="1"/>
          </p:cNvSpPr>
          <p:nvPr>
            <p:ph type="title"/>
          </p:nvPr>
        </p:nvSpPr>
        <p:spPr>
          <a:xfrm>
            <a:off x="2400250" y="575950"/>
            <a:ext cx="6321600" cy="635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Summary</a:t>
            </a:r>
            <a:endParaRPr/>
          </a:p>
        </p:txBody>
      </p:sp>
      <p:sp>
        <p:nvSpPr>
          <p:cNvPr id="299" name="Google Shape;299;p27"/>
          <p:cNvSpPr txBox="1">
            <a:spLocks noGrp="1"/>
          </p:cNvSpPr>
          <p:nvPr>
            <p:ph type="body" idx="1"/>
          </p:nvPr>
        </p:nvSpPr>
        <p:spPr>
          <a:xfrm>
            <a:off x="2410100" y="1595775"/>
            <a:ext cx="6321600" cy="3093000"/>
          </a:xfrm>
          <a:prstGeom prst="rect">
            <a:avLst/>
          </a:prstGeom>
        </p:spPr>
        <p:txBody>
          <a:bodyPr spcFirstLastPara="1" wrap="square" lIns="91425" tIns="91425" rIns="91425" bIns="91425" anchor="t" anchorCtr="0">
            <a:normAutofit/>
          </a:bodyPr>
          <a:lstStyle/>
          <a:p>
            <a:pPr marL="285750" indent="-285750"/>
            <a:r>
              <a:rPr lang="en" dirty="0"/>
              <a:t>Large FOV and good spectral resolution allow it to capture GRBS that could be coincident with BNS mergers</a:t>
            </a:r>
            <a:endParaRPr dirty="0"/>
          </a:p>
          <a:p>
            <a:pPr marL="914400" lvl="1" indent="-317500" algn="l" rtl="0">
              <a:spcBef>
                <a:spcPts val="0"/>
              </a:spcBef>
              <a:spcAft>
                <a:spcPts val="0"/>
              </a:spcAft>
              <a:buSzPts val="1400"/>
              <a:buChar char="○"/>
            </a:pPr>
            <a:r>
              <a:rPr lang="en" dirty="0"/>
              <a:t>Subthreshold events could be downloaded at a later time at high resolution thanks to the DTE network</a:t>
            </a:r>
            <a:endParaRPr dirty="0"/>
          </a:p>
          <a:p>
            <a:pPr marL="457200" lvl="0" indent="-342900" algn="l" rtl="0">
              <a:spcBef>
                <a:spcPts val="0"/>
              </a:spcBef>
              <a:spcAft>
                <a:spcPts val="0"/>
              </a:spcAft>
              <a:buSzPts val="1800"/>
              <a:buChar char="●"/>
            </a:pPr>
            <a:r>
              <a:rPr lang="en" dirty="0"/>
              <a:t>Localizations allow for rapid afterglow follow-up by other instruments</a:t>
            </a:r>
            <a:endParaRPr dirty="0"/>
          </a:p>
          <a:p>
            <a:pPr marL="457200" lvl="0" indent="-342900" algn="l" rtl="0">
              <a:spcBef>
                <a:spcPts val="0"/>
              </a:spcBef>
              <a:spcAft>
                <a:spcPts val="0"/>
              </a:spcAft>
              <a:buSzPts val="1800"/>
              <a:buChar char="●"/>
            </a:pPr>
            <a:r>
              <a:rPr lang="en" dirty="0">
                <a:latin typeface="Arial"/>
                <a:ea typeface="Arial"/>
                <a:cs typeface="Arial"/>
                <a:sym typeface="Arial"/>
              </a:rPr>
              <a:t>Improving sky coverage for rare and unusual transients</a:t>
            </a:r>
          </a:p>
          <a:p>
            <a:pPr marL="914400" lvl="1" indent="-317500" algn="l" rtl="0">
              <a:spcBef>
                <a:spcPts val="0"/>
              </a:spcBef>
              <a:spcAft>
                <a:spcPts val="0"/>
              </a:spcAft>
              <a:buSzPts val="1400"/>
              <a:buFont typeface="Arial"/>
              <a:buChar char="○"/>
            </a:pPr>
            <a:r>
              <a:rPr lang="en" dirty="0">
                <a:latin typeface="Arial"/>
                <a:ea typeface="Arial"/>
                <a:cs typeface="Arial"/>
                <a:sym typeface="Arial"/>
              </a:rPr>
              <a:t>They will be prioritized and </a:t>
            </a:r>
            <a:r>
              <a:rPr lang="en" i="1" dirty="0">
                <a:latin typeface="Arial"/>
                <a:ea typeface="Arial"/>
                <a:cs typeface="Arial"/>
                <a:sym typeface="Arial"/>
              </a:rPr>
              <a:t>may</a:t>
            </a:r>
            <a:r>
              <a:rPr lang="en" dirty="0">
                <a:latin typeface="Arial"/>
                <a:ea typeface="Arial"/>
                <a:cs typeface="Arial"/>
                <a:sym typeface="Arial"/>
              </a:rPr>
              <a:t> be downloaded in high-resolution if solar activity and trigger events allow</a:t>
            </a:r>
          </a:p>
        </p:txBody>
      </p:sp>
      <p:sp>
        <p:nvSpPr>
          <p:cNvPr id="300" name="Google Shape;300;p27"/>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13</a:t>
            </a:fld>
            <a:endParaRPr/>
          </a:p>
        </p:txBody>
      </p:sp>
      <p:pic>
        <p:nvPicPr>
          <p:cNvPr id="301" name="Google Shape;301;p27"/>
          <p:cNvPicPr preferRelativeResize="0"/>
          <p:nvPr/>
        </p:nvPicPr>
        <p:blipFill>
          <a:blip r:embed="rId3">
            <a:alphaModFix/>
          </a:blip>
          <a:stretch>
            <a:fillRect/>
          </a:stretch>
        </p:blipFill>
        <p:spPr>
          <a:xfrm>
            <a:off x="141050" y="1907575"/>
            <a:ext cx="2105300" cy="260999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28"/>
          <p:cNvSpPr txBox="1">
            <a:spLocks noGrp="1"/>
          </p:cNvSpPr>
          <p:nvPr>
            <p:ph type="title"/>
          </p:nvPr>
        </p:nvSpPr>
        <p:spPr>
          <a:xfrm>
            <a:off x="311700" y="227775"/>
            <a:ext cx="8520600" cy="6396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The full BurstCube team</a:t>
            </a:r>
            <a:endParaRPr/>
          </a:p>
        </p:txBody>
      </p:sp>
      <p:sp>
        <p:nvSpPr>
          <p:cNvPr id="307" name="Google Shape;307;p28"/>
          <p:cNvSpPr txBox="1"/>
          <p:nvPr/>
        </p:nvSpPr>
        <p:spPr>
          <a:xfrm>
            <a:off x="223150" y="915050"/>
            <a:ext cx="80319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b="1" u="sng">
                <a:solidFill>
                  <a:schemeClr val="dk2"/>
                </a:solidFill>
              </a:rPr>
              <a:t>PI:</a:t>
            </a:r>
            <a:r>
              <a:rPr lang="en" b="1">
                <a:solidFill>
                  <a:schemeClr val="dk2"/>
                </a:solidFill>
              </a:rPr>
              <a:t> </a:t>
            </a:r>
            <a:r>
              <a:rPr lang="en">
                <a:solidFill>
                  <a:schemeClr val="dk2"/>
                </a:solidFill>
              </a:rPr>
              <a:t>Jeremy Perkins (NASA/GSFC)                       	</a:t>
            </a:r>
            <a:r>
              <a:rPr lang="en" b="1">
                <a:solidFill>
                  <a:schemeClr val="dk2"/>
                </a:solidFill>
              </a:rPr>
              <a:t>Website: </a:t>
            </a:r>
            <a:r>
              <a:rPr lang="en">
                <a:solidFill>
                  <a:schemeClr val="dk2"/>
                </a:solidFill>
              </a:rPr>
              <a:t>https://asd.gsfc.nasa.gov/burstcube/</a:t>
            </a:r>
            <a:endParaRPr>
              <a:solidFill>
                <a:schemeClr val="dk2"/>
              </a:solidFill>
            </a:endParaRPr>
          </a:p>
        </p:txBody>
      </p:sp>
      <p:sp>
        <p:nvSpPr>
          <p:cNvPr id="308" name="Google Shape;308;p28"/>
          <p:cNvSpPr txBox="1"/>
          <p:nvPr/>
        </p:nvSpPr>
        <p:spPr>
          <a:xfrm>
            <a:off x="223150" y="1362925"/>
            <a:ext cx="2099700" cy="26304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2"/>
              </a:buClr>
              <a:buSzPts val="1100"/>
              <a:buFont typeface="Arial"/>
              <a:buNone/>
            </a:pPr>
            <a:r>
              <a:rPr lang="en" u="sng">
                <a:solidFill>
                  <a:schemeClr val="dk2"/>
                </a:solidFill>
              </a:rPr>
              <a:t>Clemson</a:t>
            </a:r>
            <a:endParaRPr u="sng">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a:solidFill>
                  <a:schemeClr val="dk2"/>
                </a:solidFill>
              </a:rPr>
              <a:t>Dieter Hartmann</a:t>
            </a:r>
            <a:endParaRPr>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u="sng">
                <a:solidFill>
                  <a:schemeClr val="dk2"/>
                </a:solidFill>
              </a:rPr>
              <a:t>CRESST/GSFC</a:t>
            </a:r>
            <a:endParaRPr u="sng">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a:solidFill>
                  <a:schemeClr val="dk2"/>
                </a:solidFill>
              </a:rPr>
              <a:t>John Krizmanic</a:t>
            </a:r>
            <a:endParaRPr>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a:solidFill>
                  <a:schemeClr val="dk2"/>
                </a:solidFill>
              </a:rPr>
              <a:t>Israel Martinez</a:t>
            </a:r>
            <a:endParaRPr>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u="sng">
                <a:solidFill>
                  <a:schemeClr val="dk2"/>
                </a:solidFill>
              </a:rPr>
              <a:t>CUA/GSFC</a:t>
            </a:r>
            <a:endParaRPr u="sng">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a:solidFill>
                  <a:schemeClr val="dk2"/>
                </a:solidFill>
              </a:rPr>
              <a:t>Alessandro Bruno</a:t>
            </a:r>
            <a:endParaRPr>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a:solidFill>
                  <a:schemeClr val="dk2"/>
                </a:solidFill>
              </a:rPr>
              <a:t>Teresa Tatoli</a:t>
            </a:r>
            <a:endParaRPr>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u="sng">
                <a:solidFill>
                  <a:schemeClr val="dk2"/>
                </a:solidFill>
              </a:rPr>
              <a:t>Delaware</a:t>
            </a:r>
            <a:endParaRPr u="sng">
              <a:solidFill>
                <a:schemeClr val="dk2"/>
              </a:solidFill>
            </a:endParaRPr>
          </a:p>
          <a:p>
            <a:pPr marL="0" lvl="0" indent="0" algn="l" rtl="0">
              <a:lnSpc>
                <a:spcPct val="115000"/>
              </a:lnSpc>
              <a:spcBef>
                <a:spcPts val="0"/>
              </a:spcBef>
              <a:spcAft>
                <a:spcPts val="0"/>
              </a:spcAft>
              <a:buNone/>
            </a:pPr>
            <a:r>
              <a:rPr lang="en">
                <a:solidFill>
                  <a:schemeClr val="dk2"/>
                </a:solidFill>
              </a:rPr>
              <a:t>Isabella Brewer</a:t>
            </a:r>
            <a:endParaRPr>
              <a:latin typeface="Lato"/>
              <a:ea typeface="Lato"/>
              <a:cs typeface="Lato"/>
              <a:sym typeface="Lato"/>
            </a:endParaRPr>
          </a:p>
        </p:txBody>
      </p:sp>
      <p:sp>
        <p:nvSpPr>
          <p:cNvPr id="309" name="Google Shape;309;p28"/>
          <p:cNvSpPr txBox="1"/>
          <p:nvPr/>
        </p:nvSpPr>
        <p:spPr>
          <a:xfrm>
            <a:off x="1889400" y="1380450"/>
            <a:ext cx="2138400" cy="23826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2"/>
              </a:buClr>
              <a:buSzPts val="1100"/>
              <a:buFont typeface="Arial"/>
              <a:buNone/>
            </a:pPr>
            <a:r>
              <a:rPr lang="en" u="sng">
                <a:solidFill>
                  <a:schemeClr val="dk2"/>
                </a:solidFill>
              </a:rPr>
              <a:t>GWU</a:t>
            </a:r>
            <a:endParaRPr u="sng">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a:solidFill>
                  <a:schemeClr val="dk2"/>
                </a:solidFill>
              </a:rPr>
              <a:t>Sylvain Guiriec</a:t>
            </a:r>
            <a:endParaRPr>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a:solidFill>
                  <a:schemeClr val="dk2"/>
                </a:solidFill>
              </a:rPr>
              <a:t>Alyson Joens</a:t>
            </a:r>
            <a:endParaRPr>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a:solidFill>
                  <a:schemeClr val="dk2"/>
                </a:solidFill>
              </a:rPr>
              <a:t>Grant Mitchell</a:t>
            </a:r>
            <a:endParaRPr>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a:solidFill>
                  <a:schemeClr val="dk2"/>
                </a:solidFill>
              </a:rPr>
              <a:t>Pi Nuessle</a:t>
            </a:r>
            <a:endParaRPr>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u="sng">
                <a:solidFill>
                  <a:schemeClr val="dk2"/>
                </a:solidFill>
              </a:rPr>
              <a:t>NASA/MSFC</a:t>
            </a:r>
            <a:endParaRPr u="sng">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a:solidFill>
                  <a:schemeClr val="dk2"/>
                </a:solidFill>
              </a:rPr>
              <a:t>Michelle Hui</a:t>
            </a:r>
            <a:endParaRPr>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a:solidFill>
                  <a:schemeClr val="dk2"/>
                </a:solidFill>
              </a:rPr>
              <a:t>Daniel Kocevski</a:t>
            </a:r>
            <a:endParaRPr>
              <a:solidFill>
                <a:schemeClr val="dk2"/>
              </a:solidFill>
            </a:endParaRPr>
          </a:p>
          <a:p>
            <a:pPr marL="0" lvl="0" indent="0" algn="l" rtl="0">
              <a:lnSpc>
                <a:spcPct val="115000"/>
              </a:lnSpc>
              <a:spcBef>
                <a:spcPts val="0"/>
              </a:spcBef>
              <a:spcAft>
                <a:spcPts val="0"/>
              </a:spcAft>
              <a:buNone/>
            </a:pPr>
            <a:r>
              <a:rPr lang="en">
                <a:solidFill>
                  <a:schemeClr val="dk2"/>
                </a:solidFill>
              </a:rPr>
              <a:t>Colleen Wilson-Hodge</a:t>
            </a:r>
            <a:endParaRPr>
              <a:latin typeface="Lato"/>
              <a:ea typeface="Lato"/>
              <a:cs typeface="Lato"/>
              <a:sym typeface="Lato"/>
            </a:endParaRPr>
          </a:p>
        </p:txBody>
      </p:sp>
      <p:sp>
        <p:nvSpPr>
          <p:cNvPr id="310" name="Google Shape;310;p28"/>
          <p:cNvSpPr txBox="1"/>
          <p:nvPr/>
        </p:nvSpPr>
        <p:spPr>
          <a:xfrm>
            <a:off x="4008200" y="1380450"/>
            <a:ext cx="1599000" cy="3126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2"/>
              </a:buClr>
              <a:buSzPts val="1100"/>
              <a:buFont typeface="Arial"/>
              <a:buNone/>
            </a:pPr>
            <a:r>
              <a:rPr lang="en" u="sng">
                <a:solidFill>
                  <a:schemeClr val="dk2"/>
                </a:solidFill>
              </a:rPr>
              <a:t>LSU</a:t>
            </a:r>
            <a:endParaRPr u="sng">
              <a:solidFill>
                <a:schemeClr val="dk2"/>
              </a:solidFill>
            </a:endParaRPr>
          </a:p>
          <a:p>
            <a:pPr marL="0" lvl="0" indent="0" algn="l" rtl="0">
              <a:lnSpc>
                <a:spcPct val="115000"/>
              </a:lnSpc>
              <a:spcBef>
                <a:spcPts val="0"/>
              </a:spcBef>
              <a:spcAft>
                <a:spcPts val="0"/>
              </a:spcAft>
              <a:buNone/>
            </a:pPr>
            <a:r>
              <a:rPr lang="en">
                <a:solidFill>
                  <a:schemeClr val="dk2"/>
                </a:solidFill>
              </a:rPr>
              <a:t>Eric Burns</a:t>
            </a:r>
            <a:endParaRPr>
              <a:solidFill>
                <a:schemeClr val="dk2"/>
              </a:solidFill>
            </a:endParaRPr>
          </a:p>
          <a:p>
            <a:pPr marL="0" lvl="0" indent="0" algn="l" rtl="0">
              <a:lnSpc>
                <a:spcPct val="115000"/>
              </a:lnSpc>
              <a:spcBef>
                <a:spcPts val="0"/>
              </a:spcBef>
              <a:spcAft>
                <a:spcPts val="0"/>
              </a:spcAft>
              <a:buNone/>
            </a:pPr>
            <a:r>
              <a:rPr lang="en" u="sng">
                <a:solidFill>
                  <a:schemeClr val="dk2"/>
                </a:solidFill>
              </a:rPr>
              <a:t>NASA/Glenn</a:t>
            </a:r>
            <a:endParaRPr u="sng">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a:solidFill>
                  <a:schemeClr val="dk2"/>
                </a:solidFill>
              </a:rPr>
              <a:t>Lucia Tian</a:t>
            </a:r>
            <a:endParaRPr>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u="sng">
                <a:solidFill>
                  <a:schemeClr val="dk2"/>
                </a:solidFill>
              </a:rPr>
              <a:t>NASA/GSFC</a:t>
            </a:r>
            <a:endParaRPr u="sng">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a:solidFill>
                  <a:schemeClr val="dk2"/>
                </a:solidFill>
              </a:rPr>
              <a:t>Regina Caputo</a:t>
            </a:r>
            <a:endParaRPr>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a:solidFill>
                  <a:schemeClr val="dk2"/>
                </a:solidFill>
              </a:rPr>
              <a:t>Brad Cenko</a:t>
            </a:r>
            <a:endParaRPr>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a:solidFill>
                  <a:schemeClr val="dk2"/>
                </a:solidFill>
              </a:rPr>
              <a:t>Georgia de Nolfo</a:t>
            </a:r>
            <a:endParaRPr>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a:solidFill>
                  <a:schemeClr val="dk2"/>
                </a:solidFill>
              </a:rPr>
              <a:t>Carolyn Kierans</a:t>
            </a:r>
            <a:endParaRPr>
              <a:solidFill>
                <a:schemeClr val="dk2"/>
              </a:solidFill>
            </a:endParaRPr>
          </a:p>
          <a:p>
            <a:pPr marL="0" lvl="0" indent="0" algn="l" rtl="0">
              <a:lnSpc>
                <a:spcPct val="115000"/>
              </a:lnSpc>
              <a:spcBef>
                <a:spcPts val="0"/>
              </a:spcBef>
              <a:spcAft>
                <a:spcPts val="0"/>
              </a:spcAft>
              <a:buNone/>
            </a:pPr>
            <a:r>
              <a:rPr lang="en">
                <a:solidFill>
                  <a:schemeClr val="dk2"/>
                </a:solidFill>
              </a:rPr>
              <a:t>Julie McEnery</a:t>
            </a:r>
            <a:endParaRPr>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a:solidFill>
                  <a:schemeClr val="dk2"/>
                </a:solidFill>
              </a:rPr>
              <a:t>Ava Myers</a:t>
            </a:r>
            <a:endParaRPr>
              <a:solidFill>
                <a:schemeClr val="dk2"/>
              </a:solidFill>
            </a:endParaRPr>
          </a:p>
          <a:p>
            <a:pPr marL="0" lvl="0" indent="0" algn="l" rtl="0">
              <a:spcBef>
                <a:spcPts val="0"/>
              </a:spcBef>
              <a:spcAft>
                <a:spcPts val="0"/>
              </a:spcAft>
              <a:buNone/>
            </a:pPr>
            <a:r>
              <a:rPr lang="en">
                <a:solidFill>
                  <a:schemeClr val="dk2"/>
                </a:solidFill>
              </a:rPr>
              <a:t>Judith Racusin</a:t>
            </a:r>
            <a:r>
              <a:rPr lang="en" sz="1100">
                <a:solidFill>
                  <a:schemeClr val="dk2"/>
                </a:solidFill>
              </a:rPr>
              <a:t> </a:t>
            </a:r>
            <a:endParaRPr sz="1100">
              <a:solidFill>
                <a:schemeClr val="dk2"/>
              </a:solidFill>
            </a:endParaRPr>
          </a:p>
        </p:txBody>
      </p:sp>
      <p:sp>
        <p:nvSpPr>
          <p:cNvPr id="311" name="Google Shape;311;p28"/>
          <p:cNvSpPr txBox="1"/>
          <p:nvPr/>
        </p:nvSpPr>
        <p:spPr>
          <a:xfrm>
            <a:off x="5655700" y="1380450"/>
            <a:ext cx="1599000" cy="3126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2"/>
              </a:buClr>
              <a:buSzPts val="1100"/>
              <a:buFont typeface="Arial"/>
              <a:buNone/>
            </a:pPr>
            <a:r>
              <a:rPr lang="en" u="sng">
                <a:solidFill>
                  <a:schemeClr val="dk2"/>
                </a:solidFill>
              </a:rPr>
              <a:t>NRL</a:t>
            </a:r>
            <a:endParaRPr u="sng">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a:solidFill>
                  <a:schemeClr val="dk2"/>
                </a:solidFill>
              </a:rPr>
              <a:t>Lee Mitchell</a:t>
            </a:r>
            <a:endParaRPr>
              <a:solidFill>
                <a:schemeClr val="dk2"/>
              </a:solidFill>
            </a:endParaRPr>
          </a:p>
          <a:p>
            <a:pPr marL="0" lvl="0" indent="0" algn="l" rtl="0">
              <a:lnSpc>
                <a:spcPct val="115000"/>
              </a:lnSpc>
              <a:spcBef>
                <a:spcPts val="0"/>
              </a:spcBef>
              <a:spcAft>
                <a:spcPts val="0"/>
              </a:spcAft>
              <a:buNone/>
            </a:pPr>
            <a:r>
              <a:rPr lang="en">
                <a:solidFill>
                  <a:schemeClr val="dk2"/>
                </a:solidFill>
              </a:rPr>
              <a:t>Jacob R. Smith</a:t>
            </a:r>
            <a:endParaRPr>
              <a:solidFill>
                <a:schemeClr val="dk2"/>
              </a:solidFill>
            </a:endParaRPr>
          </a:p>
          <a:p>
            <a:pPr marL="0" lvl="0" indent="0" algn="l" rtl="0">
              <a:lnSpc>
                <a:spcPct val="115000"/>
              </a:lnSpc>
              <a:spcBef>
                <a:spcPts val="0"/>
              </a:spcBef>
              <a:spcAft>
                <a:spcPts val="0"/>
              </a:spcAft>
              <a:buNone/>
            </a:pPr>
            <a:r>
              <a:rPr lang="en" u="sng">
                <a:solidFill>
                  <a:schemeClr val="dk2"/>
                </a:solidFill>
              </a:rPr>
              <a:t>UAH</a:t>
            </a:r>
            <a:endParaRPr u="sng">
              <a:solidFill>
                <a:schemeClr val="dk2"/>
              </a:solidFill>
            </a:endParaRPr>
          </a:p>
          <a:p>
            <a:pPr marL="0" lvl="0" indent="0" algn="l" rtl="0">
              <a:lnSpc>
                <a:spcPct val="115000"/>
              </a:lnSpc>
              <a:spcBef>
                <a:spcPts val="0"/>
              </a:spcBef>
              <a:spcAft>
                <a:spcPts val="0"/>
              </a:spcAft>
              <a:buNone/>
            </a:pPr>
            <a:r>
              <a:rPr lang="en">
                <a:solidFill>
                  <a:schemeClr val="dk2"/>
                </a:solidFill>
              </a:rPr>
              <a:t>Michael Briggs</a:t>
            </a:r>
            <a:endParaRPr>
              <a:solidFill>
                <a:schemeClr val="dk2"/>
              </a:solidFill>
            </a:endParaRPr>
          </a:p>
          <a:p>
            <a:pPr marL="0" lvl="0" indent="0" algn="l" rtl="0">
              <a:lnSpc>
                <a:spcPct val="115000"/>
              </a:lnSpc>
              <a:spcBef>
                <a:spcPts val="0"/>
              </a:spcBef>
              <a:spcAft>
                <a:spcPts val="0"/>
              </a:spcAft>
              <a:buNone/>
            </a:pPr>
            <a:r>
              <a:rPr lang="en">
                <a:solidFill>
                  <a:schemeClr val="dk2"/>
                </a:solidFill>
              </a:rPr>
              <a:t>Boyan Hristov</a:t>
            </a:r>
            <a:endParaRPr>
              <a:solidFill>
                <a:schemeClr val="dk2"/>
              </a:solidFill>
            </a:endParaRPr>
          </a:p>
          <a:p>
            <a:pPr marL="0" lvl="0" indent="0" algn="l" rtl="0">
              <a:lnSpc>
                <a:spcPct val="115000"/>
              </a:lnSpc>
              <a:spcBef>
                <a:spcPts val="0"/>
              </a:spcBef>
              <a:spcAft>
                <a:spcPts val="0"/>
              </a:spcAft>
              <a:buNone/>
            </a:pPr>
            <a:r>
              <a:rPr lang="en" u="sng">
                <a:solidFill>
                  <a:schemeClr val="dk2"/>
                </a:solidFill>
              </a:rPr>
              <a:t>UCD</a:t>
            </a:r>
            <a:endParaRPr u="sng">
              <a:solidFill>
                <a:schemeClr val="dk2"/>
              </a:solidFill>
            </a:endParaRPr>
          </a:p>
          <a:p>
            <a:pPr marL="0" lvl="0" indent="0" algn="l" rtl="0">
              <a:lnSpc>
                <a:spcPct val="115000"/>
              </a:lnSpc>
              <a:spcBef>
                <a:spcPts val="0"/>
              </a:spcBef>
              <a:spcAft>
                <a:spcPts val="0"/>
              </a:spcAft>
              <a:buNone/>
            </a:pPr>
            <a:r>
              <a:rPr lang="en">
                <a:solidFill>
                  <a:schemeClr val="dk2"/>
                </a:solidFill>
              </a:rPr>
              <a:t>Lorraine Hanlon</a:t>
            </a:r>
            <a:endParaRPr>
              <a:solidFill>
                <a:schemeClr val="dk2"/>
              </a:solidFill>
            </a:endParaRPr>
          </a:p>
          <a:p>
            <a:pPr marL="0" lvl="0" indent="0" algn="l" rtl="0">
              <a:lnSpc>
                <a:spcPct val="115000"/>
              </a:lnSpc>
              <a:spcBef>
                <a:spcPts val="0"/>
              </a:spcBef>
              <a:spcAft>
                <a:spcPts val="0"/>
              </a:spcAft>
              <a:buNone/>
            </a:pPr>
            <a:r>
              <a:rPr lang="en">
                <a:solidFill>
                  <a:schemeClr val="dk2"/>
                </a:solidFill>
              </a:rPr>
              <a:t>Sheila McBreen</a:t>
            </a:r>
            <a:endParaRPr>
              <a:solidFill>
                <a:schemeClr val="dk2"/>
              </a:solidFill>
            </a:endParaRPr>
          </a:p>
          <a:p>
            <a:pPr marL="0" lvl="0" indent="0" algn="l" rtl="0">
              <a:lnSpc>
                <a:spcPct val="115000"/>
              </a:lnSpc>
              <a:spcBef>
                <a:spcPts val="0"/>
              </a:spcBef>
              <a:spcAft>
                <a:spcPts val="0"/>
              </a:spcAft>
              <a:buNone/>
            </a:pPr>
            <a:r>
              <a:rPr lang="en">
                <a:solidFill>
                  <a:schemeClr val="dk2"/>
                </a:solidFill>
              </a:rPr>
              <a:t>David Murphy</a:t>
            </a:r>
            <a:endParaRPr>
              <a:solidFill>
                <a:schemeClr val="dk2"/>
              </a:solidFill>
            </a:endParaRPr>
          </a:p>
          <a:p>
            <a:pPr marL="0" lvl="0" indent="0" algn="l" rtl="0">
              <a:lnSpc>
                <a:spcPct val="115000"/>
              </a:lnSpc>
              <a:spcBef>
                <a:spcPts val="0"/>
              </a:spcBef>
              <a:spcAft>
                <a:spcPts val="0"/>
              </a:spcAft>
              <a:buNone/>
            </a:pPr>
            <a:r>
              <a:rPr lang="en">
                <a:solidFill>
                  <a:schemeClr val="dk2"/>
                </a:solidFill>
              </a:rPr>
              <a:t>Alexey Uliyanov</a:t>
            </a:r>
            <a:endParaRPr>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a:solidFill>
                  <a:schemeClr val="dk2"/>
                </a:solidFill>
              </a:rPr>
              <a:t>Sarah Walsh</a:t>
            </a:r>
            <a:endParaRPr>
              <a:solidFill>
                <a:schemeClr val="dk2"/>
              </a:solidFill>
            </a:endParaRPr>
          </a:p>
        </p:txBody>
      </p:sp>
      <p:sp>
        <p:nvSpPr>
          <p:cNvPr id="312" name="Google Shape;312;p28"/>
          <p:cNvSpPr txBox="1"/>
          <p:nvPr/>
        </p:nvSpPr>
        <p:spPr>
          <a:xfrm>
            <a:off x="7254700" y="1362925"/>
            <a:ext cx="1811700" cy="26304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2"/>
              </a:buClr>
              <a:buSzPts val="1100"/>
              <a:buFont typeface="Arial"/>
              <a:buNone/>
            </a:pPr>
            <a:r>
              <a:rPr lang="en" u="sng">
                <a:solidFill>
                  <a:schemeClr val="dk2"/>
                </a:solidFill>
              </a:rPr>
              <a:t>UMD</a:t>
            </a:r>
            <a:endParaRPr u="sng">
              <a:solidFill>
                <a:schemeClr val="dk2"/>
              </a:solidFill>
            </a:endParaRPr>
          </a:p>
          <a:p>
            <a:pPr marL="0" lvl="0" indent="0" algn="l" rtl="0">
              <a:lnSpc>
                <a:spcPct val="115000"/>
              </a:lnSpc>
              <a:spcBef>
                <a:spcPts val="0"/>
              </a:spcBef>
              <a:spcAft>
                <a:spcPts val="0"/>
              </a:spcAft>
              <a:buNone/>
            </a:pPr>
            <a:r>
              <a:rPr lang="en">
                <a:solidFill>
                  <a:schemeClr val="dk2"/>
                </a:solidFill>
              </a:rPr>
              <a:t>Peter Shawhan</a:t>
            </a:r>
            <a:endParaRPr>
              <a:solidFill>
                <a:schemeClr val="dk2"/>
              </a:solidFill>
            </a:endParaRPr>
          </a:p>
          <a:p>
            <a:pPr marL="0" lvl="0" indent="0" algn="l" rtl="0">
              <a:lnSpc>
                <a:spcPct val="115000"/>
              </a:lnSpc>
              <a:spcBef>
                <a:spcPts val="0"/>
              </a:spcBef>
              <a:spcAft>
                <a:spcPts val="0"/>
              </a:spcAft>
              <a:buNone/>
            </a:pPr>
            <a:r>
              <a:rPr lang="en" u="sng">
                <a:solidFill>
                  <a:schemeClr val="dk2"/>
                </a:solidFill>
              </a:rPr>
              <a:t>USRA</a:t>
            </a:r>
            <a:endParaRPr u="sng">
              <a:solidFill>
                <a:schemeClr val="dk2"/>
              </a:solidFill>
            </a:endParaRPr>
          </a:p>
          <a:p>
            <a:pPr marL="0" lvl="0" indent="0" algn="l" rtl="0">
              <a:lnSpc>
                <a:spcPct val="115000"/>
              </a:lnSpc>
              <a:spcBef>
                <a:spcPts val="0"/>
              </a:spcBef>
              <a:spcAft>
                <a:spcPts val="0"/>
              </a:spcAft>
              <a:buNone/>
            </a:pPr>
            <a:r>
              <a:rPr lang="en">
                <a:solidFill>
                  <a:schemeClr val="dk2"/>
                </a:solidFill>
              </a:rPr>
              <a:t>Adam Goldstein</a:t>
            </a:r>
            <a:endParaRPr>
              <a:solidFill>
                <a:schemeClr val="dk2"/>
              </a:solidFill>
            </a:endParaRPr>
          </a:p>
          <a:p>
            <a:pPr marL="0" lvl="0" indent="0" algn="l" rtl="0">
              <a:lnSpc>
                <a:spcPct val="115000"/>
              </a:lnSpc>
              <a:spcBef>
                <a:spcPts val="0"/>
              </a:spcBef>
              <a:spcAft>
                <a:spcPts val="0"/>
              </a:spcAft>
              <a:buNone/>
            </a:pPr>
            <a:r>
              <a:rPr lang="en">
                <a:solidFill>
                  <a:schemeClr val="dk2"/>
                </a:solidFill>
              </a:rPr>
              <a:t>Oliver Roberts</a:t>
            </a:r>
            <a:endParaRPr>
              <a:solidFill>
                <a:schemeClr val="dk2"/>
              </a:solidFill>
            </a:endParaRPr>
          </a:p>
          <a:p>
            <a:pPr marL="0" lvl="0" indent="0" algn="l" rtl="0">
              <a:lnSpc>
                <a:spcPct val="115000"/>
              </a:lnSpc>
              <a:spcBef>
                <a:spcPts val="0"/>
              </a:spcBef>
              <a:spcAft>
                <a:spcPts val="0"/>
              </a:spcAft>
              <a:buNone/>
            </a:pPr>
            <a:r>
              <a:rPr lang="en" u="sng">
                <a:solidFill>
                  <a:schemeClr val="dk2"/>
                </a:solidFill>
              </a:rPr>
              <a:t>UVI</a:t>
            </a:r>
            <a:endParaRPr u="sng">
              <a:solidFill>
                <a:schemeClr val="dk2"/>
              </a:solidFill>
            </a:endParaRPr>
          </a:p>
          <a:p>
            <a:pPr marL="0" lvl="0" indent="0" algn="l" rtl="0">
              <a:lnSpc>
                <a:spcPct val="115000"/>
              </a:lnSpc>
              <a:spcBef>
                <a:spcPts val="0"/>
              </a:spcBef>
              <a:spcAft>
                <a:spcPts val="0"/>
              </a:spcAft>
              <a:buNone/>
            </a:pPr>
            <a:r>
              <a:rPr lang="en">
                <a:solidFill>
                  <a:schemeClr val="dk2"/>
                </a:solidFill>
              </a:rPr>
              <a:t>Antonino Cucchiara</a:t>
            </a:r>
            <a:endParaRPr>
              <a:solidFill>
                <a:schemeClr val="dk2"/>
              </a:solidFill>
            </a:endParaRPr>
          </a:p>
          <a:p>
            <a:pPr marL="0" lvl="0" indent="0" algn="l" rtl="0">
              <a:lnSpc>
                <a:spcPct val="115000"/>
              </a:lnSpc>
              <a:spcBef>
                <a:spcPts val="0"/>
              </a:spcBef>
              <a:spcAft>
                <a:spcPts val="0"/>
              </a:spcAft>
              <a:buNone/>
            </a:pPr>
            <a:r>
              <a:rPr lang="en">
                <a:solidFill>
                  <a:schemeClr val="dk2"/>
                </a:solidFill>
              </a:rPr>
              <a:t>David Morris</a:t>
            </a:r>
            <a:endParaRPr>
              <a:solidFill>
                <a:schemeClr val="dk2"/>
              </a:solidFill>
            </a:endParaRPr>
          </a:p>
          <a:p>
            <a:pPr marL="0" lvl="0" indent="0" algn="l" rtl="0">
              <a:lnSpc>
                <a:spcPct val="115000"/>
              </a:lnSpc>
              <a:spcBef>
                <a:spcPts val="0"/>
              </a:spcBef>
              <a:spcAft>
                <a:spcPts val="0"/>
              </a:spcAft>
              <a:buNone/>
            </a:pPr>
            <a:r>
              <a:rPr lang="en" u="sng">
                <a:solidFill>
                  <a:schemeClr val="dk2"/>
                </a:solidFill>
              </a:rPr>
              <a:t>Wisconsin</a:t>
            </a:r>
            <a:endParaRPr u="sng">
              <a:solidFill>
                <a:schemeClr val="dk2"/>
              </a:solidFill>
            </a:endParaRPr>
          </a:p>
          <a:p>
            <a:pPr marL="0" lvl="0" indent="0" algn="l" rtl="0">
              <a:lnSpc>
                <a:spcPct val="115000"/>
              </a:lnSpc>
              <a:spcBef>
                <a:spcPts val="0"/>
              </a:spcBef>
              <a:spcAft>
                <a:spcPts val="0"/>
              </a:spcAft>
              <a:buClr>
                <a:schemeClr val="dk2"/>
              </a:buClr>
              <a:buSzPts val="1100"/>
              <a:buFont typeface="Arial"/>
              <a:buNone/>
            </a:pPr>
            <a:r>
              <a:rPr lang="en">
                <a:solidFill>
                  <a:schemeClr val="dk2"/>
                </a:solidFill>
              </a:rPr>
              <a:t>Sean Griffin</a:t>
            </a:r>
            <a:endParaRPr>
              <a:solidFill>
                <a:schemeClr val="dk2"/>
              </a:solidFill>
            </a:endParaRPr>
          </a:p>
        </p:txBody>
      </p:sp>
      <p:pic>
        <p:nvPicPr>
          <p:cNvPr id="313" name="Google Shape;313;p28"/>
          <p:cNvPicPr preferRelativeResize="0"/>
          <p:nvPr/>
        </p:nvPicPr>
        <p:blipFill>
          <a:blip r:embed="rId3">
            <a:alphaModFix/>
          </a:blip>
          <a:stretch>
            <a:fillRect/>
          </a:stretch>
        </p:blipFill>
        <p:spPr>
          <a:xfrm>
            <a:off x="164550" y="3897400"/>
            <a:ext cx="1265125" cy="538350"/>
          </a:xfrm>
          <a:prstGeom prst="rect">
            <a:avLst/>
          </a:prstGeom>
          <a:noFill/>
          <a:ln>
            <a:noFill/>
          </a:ln>
        </p:spPr>
      </p:pic>
      <p:pic>
        <p:nvPicPr>
          <p:cNvPr id="314" name="Google Shape;314;p28"/>
          <p:cNvPicPr preferRelativeResize="0"/>
          <p:nvPr/>
        </p:nvPicPr>
        <p:blipFill>
          <a:blip r:embed="rId4">
            <a:alphaModFix/>
          </a:blip>
          <a:stretch>
            <a:fillRect/>
          </a:stretch>
        </p:blipFill>
        <p:spPr>
          <a:xfrm>
            <a:off x="164550" y="4435750"/>
            <a:ext cx="1523952" cy="331950"/>
          </a:xfrm>
          <a:prstGeom prst="rect">
            <a:avLst/>
          </a:prstGeom>
          <a:noFill/>
          <a:ln>
            <a:noFill/>
          </a:ln>
        </p:spPr>
      </p:pic>
      <p:pic>
        <p:nvPicPr>
          <p:cNvPr id="315" name="Google Shape;315;p28"/>
          <p:cNvPicPr preferRelativeResize="0"/>
          <p:nvPr/>
        </p:nvPicPr>
        <p:blipFill>
          <a:blip r:embed="rId5">
            <a:alphaModFix/>
          </a:blip>
          <a:stretch>
            <a:fillRect/>
          </a:stretch>
        </p:blipFill>
        <p:spPr>
          <a:xfrm>
            <a:off x="1792751" y="3751625"/>
            <a:ext cx="930050" cy="489500"/>
          </a:xfrm>
          <a:prstGeom prst="rect">
            <a:avLst/>
          </a:prstGeom>
          <a:noFill/>
          <a:ln>
            <a:noFill/>
          </a:ln>
        </p:spPr>
      </p:pic>
      <p:pic>
        <p:nvPicPr>
          <p:cNvPr id="316" name="Google Shape;316;p28"/>
          <p:cNvPicPr preferRelativeResize="0"/>
          <p:nvPr/>
        </p:nvPicPr>
        <p:blipFill>
          <a:blip r:embed="rId6">
            <a:alphaModFix/>
          </a:blip>
          <a:stretch>
            <a:fillRect/>
          </a:stretch>
        </p:blipFill>
        <p:spPr>
          <a:xfrm>
            <a:off x="1960176" y="4276125"/>
            <a:ext cx="811293" cy="827850"/>
          </a:xfrm>
          <a:prstGeom prst="rect">
            <a:avLst/>
          </a:prstGeom>
          <a:noFill/>
          <a:ln>
            <a:noFill/>
          </a:ln>
        </p:spPr>
      </p:pic>
      <p:pic>
        <p:nvPicPr>
          <p:cNvPr id="317" name="Google Shape;317;p28"/>
          <p:cNvPicPr preferRelativeResize="0"/>
          <p:nvPr/>
        </p:nvPicPr>
        <p:blipFill>
          <a:blip r:embed="rId7">
            <a:alphaModFix/>
          </a:blip>
          <a:stretch>
            <a:fillRect/>
          </a:stretch>
        </p:blipFill>
        <p:spPr>
          <a:xfrm>
            <a:off x="2827549" y="4276136"/>
            <a:ext cx="811300" cy="823988"/>
          </a:xfrm>
          <a:prstGeom prst="rect">
            <a:avLst/>
          </a:prstGeom>
          <a:noFill/>
          <a:ln>
            <a:noFill/>
          </a:ln>
        </p:spPr>
      </p:pic>
      <p:pic>
        <p:nvPicPr>
          <p:cNvPr id="318" name="Google Shape;318;p28"/>
          <p:cNvPicPr preferRelativeResize="0"/>
          <p:nvPr/>
        </p:nvPicPr>
        <p:blipFill>
          <a:blip r:embed="rId8">
            <a:alphaModFix/>
          </a:blip>
          <a:stretch>
            <a:fillRect/>
          </a:stretch>
        </p:blipFill>
        <p:spPr>
          <a:xfrm>
            <a:off x="2732938" y="3708848"/>
            <a:ext cx="1265125" cy="575065"/>
          </a:xfrm>
          <a:prstGeom prst="rect">
            <a:avLst/>
          </a:prstGeom>
          <a:noFill/>
          <a:ln>
            <a:noFill/>
          </a:ln>
        </p:spPr>
      </p:pic>
      <p:pic>
        <p:nvPicPr>
          <p:cNvPr id="319" name="Google Shape;319;p28"/>
          <p:cNvPicPr preferRelativeResize="0"/>
          <p:nvPr/>
        </p:nvPicPr>
        <p:blipFill>
          <a:blip r:embed="rId9">
            <a:alphaModFix/>
          </a:blip>
          <a:stretch>
            <a:fillRect/>
          </a:stretch>
        </p:blipFill>
        <p:spPr>
          <a:xfrm>
            <a:off x="4125700" y="4372799"/>
            <a:ext cx="496181" cy="731175"/>
          </a:xfrm>
          <a:prstGeom prst="rect">
            <a:avLst/>
          </a:prstGeom>
          <a:noFill/>
          <a:ln>
            <a:noFill/>
          </a:ln>
        </p:spPr>
      </p:pic>
      <p:pic>
        <p:nvPicPr>
          <p:cNvPr id="320" name="Google Shape;320;p28"/>
          <p:cNvPicPr preferRelativeResize="0"/>
          <p:nvPr/>
        </p:nvPicPr>
        <p:blipFill>
          <a:blip r:embed="rId10">
            <a:alphaModFix/>
          </a:blip>
          <a:stretch>
            <a:fillRect/>
          </a:stretch>
        </p:blipFill>
        <p:spPr>
          <a:xfrm>
            <a:off x="4807700" y="4429361"/>
            <a:ext cx="731163" cy="731163"/>
          </a:xfrm>
          <a:prstGeom prst="rect">
            <a:avLst/>
          </a:prstGeom>
          <a:noFill/>
          <a:ln>
            <a:noFill/>
          </a:ln>
        </p:spPr>
      </p:pic>
      <p:pic>
        <p:nvPicPr>
          <p:cNvPr id="321" name="Google Shape;321;p28"/>
          <p:cNvPicPr preferRelativeResize="0"/>
          <p:nvPr/>
        </p:nvPicPr>
        <p:blipFill>
          <a:blip r:embed="rId11">
            <a:alphaModFix/>
          </a:blip>
          <a:stretch>
            <a:fillRect/>
          </a:stretch>
        </p:blipFill>
        <p:spPr>
          <a:xfrm>
            <a:off x="5724700" y="4401918"/>
            <a:ext cx="1265125" cy="672943"/>
          </a:xfrm>
          <a:prstGeom prst="rect">
            <a:avLst/>
          </a:prstGeom>
          <a:noFill/>
          <a:ln>
            <a:noFill/>
          </a:ln>
        </p:spPr>
      </p:pic>
      <p:pic>
        <p:nvPicPr>
          <p:cNvPr id="322" name="Google Shape;322;p28"/>
          <p:cNvPicPr preferRelativeResize="0"/>
          <p:nvPr/>
        </p:nvPicPr>
        <p:blipFill>
          <a:blip r:embed="rId12">
            <a:alphaModFix/>
          </a:blip>
          <a:stretch>
            <a:fillRect/>
          </a:stretch>
        </p:blipFill>
        <p:spPr>
          <a:xfrm>
            <a:off x="7107325" y="3897400"/>
            <a:ext cx="639600" cy="639600"/>
          </a:xfrm>
          <a:prstGeom prst="rect">
            <a:avLst/>
          </a:prstGeom>
          <a:noFill/>
          <a:ln>
            <a:noFill/>
          </a:ln>
        </p:spPr>
      </p:pic>
      <p:pic>
        <p:nvPicPr>
          <p:cNvPr id="323" name="Google Shape;323;p28"/>
          <p:cNvPicPr preferRelativeResize="0"/>
          <p:nvPr/>
        </p:nvPicPr>
        <p:blipFill>
          <a:blip r:embed="rId13">
            <a:alphaModFix/>
          </a:blip>
          <a:stretch>
            <a:fillRect/>
          </a:stretch>
        </p:blipFill>
        <p:spPr>
          <a:xfrm>
            <a:off x="7794963" y="3900225"/>
            <a:ext cx="731175" cy="532713"/>
          </a:xfrm>
          <a:prstGeom prst="rect">
            <a:avLst/>
          </a:prstGeom>
          <a:noFill/>
          <a:ln>
            <a:noFill/>
          </a:ln>
        </p:spPr>
      </p:pic>
      <p:pic>
        <p:nvPicPr>
          <p:cNvPr id="324" name="Google Shape;324;p28"/>
          <p:cNvPicPr preferRelativeResize="0"/>
          <p:nvPr/>
        </p:nvPicPr>
        <p:blipFill>
          <a:blip r:embed="rId14">
            <a:alphaModFix/>
          </a:blip>
          <a:stretch>
            <a:fillRect/>
          </a:stretch>
        </p:blipFill>
        <p:spPr>
          <a:xfrm>
            <a:off x="7059087" y="4619613"/>
            <a:ext cx="866175" cy="489500"/>
          </a:xfrm>
          <a:prstGeom prst="rect">
            <a:avLst/>
          </a:prstGeom>
          <a:noFill/>
          <a:ln>
            <a:noFill/>
          </a:ln>
        </p:spPr>
      </p:pic>
      <p:pic>
        <p:nvPicPr>
          <p:cNvPr id="325" name="Google Shape;325;p28"/>
          <p:cNvPicPr preferRelativeResize="0"/>
          <p:nvPr/>
        </p:nvPicPr>
        <p:blipFill>
          <a:blip r:embed="rId15">
            <a:alphaModFix/>
          </a:blip>
          <a:stretch>
            <a:fillRect/>
          </a:stretch>
        </p:blipFill>
        <p:spPr>
          <a:xfrm>
            <a:off x="7926900" y="4430456"/>
            <a:ext cx="930050" cy="615844"/>
          </a:xfrm>
          <a:prstGeom prst="rect">
            <a:avLst/>
          </a:prstGeom>
          <a:noFill/>
          <a:ln>
            <a:noFill/>
          </a:ln>
        </p:spPr>
      </p:pic>
      <p:sp>
        <p:nvSpPr>
          <p:cNvPr id="326" name="Google Shape;326;p28"/>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27"/>
          <p:cNvSpPr txBox="1">
            <a:spLocks noGrp="1"/>
          </p:cNvSpPr>
          <p:nvPr>
            <p:ph type="title"/>
          </p:nvPr>
        </p:nvSpPr>
        <p:spPr>
          <a:xfrm>
            <a:off x="2400250" y="575950"/>
            <a:ext cx="6321600" cy="635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Notes</a:t>
            </a:r>
            <a:endParaRPr dirty="0"/>
          </a:p>
        </p:txBody>
      </p:sp>
      <p:sp>
        <p:nvSpPr>
          <p:cNvPr id="299" name="Google Shape;299;p27"/>
          <p:cNvSpPr txBox="1">
            <a:spLocks noGrp="1"/>
          </p:cNvSpPr>
          <p:nvPr>
            <p:ph type="body" idx="1"/>
          </p:nvPr>
        </p:nvSpPr>
        <p:spPr>
          <a:xfrm>
            <a:off x="2410100" y="1595775"/>
            <a:ext cx="6321600" cy="3093000"/>
          </a:xfrm>
          <a:prstGeom prst="rect">
            <a:avLst/>
          </a:prstGeom>
        </p:spPr>
        <p:txBody>
          <a:bodyPr spcFirstLastPara="1" wrap="square" lIns="91425" tIns="91425" rIns="91425" bIns="91425" anchor="t" anchorCtr="0">
            <a:normAutofit lnSpcReduction="10000"/>
          </a:bodyPr>
          <a:lstStyle/>
          <a:p>
            <a:pPr marL="457200" lvl="0" indent="-342900" algn="l" rtl="0">
              <a:spcBef>
                <a:spcPts val="0"/>
              </a:spcBef>
              <a:spcAft>
                <a:spcPts val="0"/>
              </a:spcAft>
              <a:buSzPts val="1800"/>
              <a:buChar char="●"/>
            </a:pPr>
            <a:r>
              <a:rPr lang="en-US" dirty="0">
                <a:latin typeface="Arial"/>
                <a:ea typeface="Arial"/>
                <a:cs typeface="Arial"/>
                <a:sym typeface="Arial"/>
              </a:rPr>
              <a:t>Likely to see 100 long and 20 short bursts per year based on current models</a:t>
            </a:r>
          </a:p>
          <a:p>
            <a:pPr lvl="1" indent="-342900">
              <a:buSzPts val="1800"/>
              <a:buChar char="●"/>
            </a:pPr>
            <a:r>
              <a:rPr lang="en-US" dirty="0">
                <a:latin typeface="Arial"/>
                <a:ea typeface="Arial"/>
                <a:cs typeface="Arial"/>
                <a:sym typeface="Arial"/>
              </a:rPr>
              <a:t>Based on Fermi-GBM’s rate of roughly 200 bursts per year, the orbital mechanics of the two instruments, the relative sensitivities, and so on</a:t>
            </a:r>
          </a:p>
          <a:p>
            <a:r>
              <a:rPr lang="en-US" dirty="0">
                <a:latin typeface="Arial"/>
                <a:ea typeface="Arial"/>
                <a:cs typeface="Arial"/>
                <a:sym typeface="Arial"/>
              </a:rPr>
              <a:t>Still modelling how many of those will probably be coincident with LVK</a:t>
            </a:r>
          </a:p>
          <a:p>
            <a:r>
              <a:rPr lang="en-US" dirty="0">
                <a:latin typeface="Arial"/>
                <a:ea typeface="Arial"/>
                <a:cs typeface="Arial"/>
                <a:sym typeface="Arial"/>
              </a:rPr>
              <a:t>Raises </a:t>
            </a:r>
            <a:r>
              <a:rPr lang="en-US">
                <a:latin typeface="Arial"/>
                <a:ea typeface="Arial"/>
                <a:cs typeface="Arial"/>
                <a:sym typeface="Arial"/>
              </a:rPr>
              <a:t>the gamma-ray sky </a:t>
            </a:r>
            <a:r>
              <a:rPr lang="en-US" dirty="0">
                <a:latin typeface="Arial"/>
                <a:ea typeface="Arial"/>
                <a:cs typeface="Arial"/>
                <a:sym typeface="Arial"/>
              </a:rPr>
              <a:t>coverage from roughly 60% to 95% or above</a:t>
            </a:r>
          </a:p>
          <a:p>
            <a:pPr lvl="1"/>
            <a:r>
              <a:rPr lang="en-US" dirty="0">
                <a:latin typeface="Arial"/>
                <a:ea typeface="Arial"/>
                <a:cs typeface="Arial"/>
                <a:sym typeface="Arial"/>
              </a:rPr>
              <a:t>However, not as sensitive to low energies as GBM and only goes up to 1 MeV</a:t>
            </a:r>
          </a:p>
        </p:txBody>
      </p:sp>
      <p:sp>
        <p:nvSpPr>
          <p:cNvPr id="300" name="Google Shape;300;p27"/>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15</a:t>
            </a:fld>
            <a:endParaRPr/>
          </a:p>
        </p:txBody>
      </p:sp>
      <p:pic>
        <p:nvPicPr>
          <p:cNvPr id="301" name="Google Shape;301;p27"/>
          <p:cNvPicPr preferRelativeResize="0"/>
          <p:nvPr/>
        </p:nvPicPr>
        <p:blipFill>
          <a:blip r:embed="rId3">
            <a:alphaModFix/>
          </a:blip>
          <a:stretch>
            <a:fillRect/>
          </a:stretch>
        </p:blipFill>
        <p:spPr>
          <a:xfrm>
            <a:off x="141050" y="1907575"/>
            <a:ext cx="2105300" cy="2609995"/>
          </a:xfrm>
          <a:prstGeom prst="rect">
            <a:avLst/>
          </a:prstGeom>
          <a:noFill/>
          <a:ln>
            <a:noFill/>
          </a:ln>
        </p:spPr>
      </p:pic>
    </p:spTree>
    <p:extLst>
      <p:ext uri="{BB962C8B-B14F-4D97-AF65-F5344CB8AC3E}">
        <p14:creationId xmlns:p14="http://schemas.microsoft.com/office/powerpoint/2010/main" val="5170017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23"/>
          <p:cNvSpPr txBox="1">
            <a:spLocks noGrp="1"/>
          </p:cNvSpPr>
          <p:nvPr>
            <p:ph type="title"/>
          </p:nvPr>
        </p:nvSpPr>
        <p:spPr>
          <a:xfrm>
            <a:off x="212650" y="61200"/>
            <a:ext cx="8520600" cy="6396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Requesting Data</a:t>
            </a:r>
            <a:endParaRPr/>
          </a:p>
        </p:txBody>
      </p:sp>
      <p:sp>
        <p:nvSpPr>
          <p:cNvPr id="261" name="Google Shape;261;p23"/>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16</a:t>
            </a:fld>
            <a:endParaRPr/>
          </a:p>
        </p:txBody>
      </p:sp>
      <p:graphicFrame>
        <p:nvGraphicFramePr>
          <p:cNvPr id="262" name="Google Shape;262;p23"/>
          <p:cNvGraphicFramePr/>
          <p:nvPr/>
        </p:nvGraphicFramePr>
        <p:xfrm>
          <a:off x="1517175" y="700875"/>
          <a:ext cx="6445575" cy="3926226"/>
        </p:xfrm>
        <a:graphic>
          <a:graphicData uri="http://schemas.openxmlformats.org/drawingml/2006/table">
            <a:tbl>
              <a:tblPr>
                <a:noFill/>
                <a:tableStyleId>{30FFAAF4-20F0-4455-9321-1EBC1318EA23}</a:tableStyleId>
              </a:tblPr>
              <a:tblGrid>
                <a:gridCol w="1051500">
                  <a:extLst>
                    <a:ext uri="{9D8B030D-6E8A-4147-A177-3AD203B41FA5}">
                      <a16:colId xmlns:a16="http://schemas.microsoft.com/office/drawing/2014/main" val="20000"/>
                    </a:ext>
                  </a:extLst>
                </a:gridCol>
                <a:gridCol w="5394075">
                  <a:extLst>
                    <a:ext uri="{9D8B030D-6E8A-4147-A177-3AD203B41FA5}">
                      <a16:colId xmlns:a16="http://schemas.microsoft.com/office/drawing/2014/main" val="20001"/>
                    </a:ext>
                  </a:extLst>
                </a:gridCol>
              </a:tblGrid>
              <a:tr h="269550">
                <a:tc>
                  <a:txBody>
                    <a:bodyPr/>
                    <a:lstStyle/>
                    <a:p>
                      <a:pPr marL="0" lvl="0" indent="0" algn="ctr" rtl="0">
                        <a:lnSpc>
                          <a:spcPct val="115000"/>
                        </a:lnSpc>
                        <a:spcBef>
                          <a:spcPts val="0"/>
                        </a:spcBef>
                        <a:spcAft>
                          <a:spcPts val="0"/>
                        </a:spcAft>
                        <a:buNone/>
                      </a:pPr>
                      <a:r>
                        <a:rPr lang="en" sz="900">
                          <a:latin typeface="Lato"/>
                          <a:ea typeface="Lato"/>
                          <a:cs typeface="Lato"/>
                          <a:sym typeface="Lato"/>
                        </a:rPr>
                        <a:t>Priority</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solidFill>
                      <a:schemeClr val="accent6"/>
                    </a:solidFill>
                  </a:tcPr>
                </a:tc>
                <a:tc>
                  <a:txBody>
                    <a:bodyPr/>
                    <a:lstStyle/>
                    <a:p>
                      <a:pPr marL="0" lvl="0" indent="0" algn="ctr" rtl="0">
                        <a:lnSpc>
                          <a:spcPct val="115000"/>
                        </a:lnSpc>
                        <a:spcBef>
                          <a:spcPts val="0"/>
                        </a:spcBef>
                        <a:spcAft>
                          <a:spcPts val="0"/>
                        </a:spcAft>
                        <a:buNone/>
                      </a:pPr>
                      <a:r>
                        <a:rPr lang="en" sz="900">
                          <a:latin typeface="Lato"/>
                          <a:ea typeface="Lato"/>
                          <a:cs typeface="Lato"/>
                          <a:sym typeface="Lato"/>
                        </a:rPr>
                        <a:t>Criteria</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solidFill>
                      <a:schemeClr val="accent6"/>
                    </a:solidFill>
                  </a:tcPr>
                </a:tc>
                <a:extLst>
                  <a:ext uri="{0D108BD9-81ED-4DB2-BD59-A6C34878D82A}">
                    <a16:rowId xmlns:a16="http://schemas.microsoft.com/office/drawing/2014/main" val="10000"/>
                  </a:ext>
                </a:extLst>
              </a:tr>
              <a:tr h="269550">
                <a:tc>
                  <a:txBody>
                    <a:bodyPr/>
                    <a:lstStyle/>
                    <a:p>
                      <a:pPr marL="0" lvl="0" indent="0" algn="ctr" rtl="0">
                        <a:lnSpc>
                          <a:spcPct val="115000"/>
                        </a:lnSpc>
                        <a:spcBef>
                          <a:spcPts val="0"/>
                        </a:spcBef>
                        <a:spcAft>
                          <a:spcPts val="0"/>
                        </a:spcAft>
                        <a:buNone/>
                      </a:pPr>
                      <a:r>
                        <a:rPr lang="en" sz="900">
                          <a:latin typeface="Lato"/>
                          <a:ea typeface="Lato"/>
                          <a:cs typeface="Lato"/>
                          <a:sym typeface="Lato"/>
                        </a:rPr>
                        <a:t>10</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tcPr>
                </a:tc>
                <a:tc>
                  <a:txBody>
                    <a:bodyPr/>
                    <a:lstStyle/>
                    <a:p>
                      <a:pPr marL="0" lvl="0" indent="0" algn="just" rtl="0">
                        <a:lnSpc>
                          <a:spcPct val="115000"/>
                        </a:lnSpc>
                        <a:spcBef>
                          <a:spcPts val="0"/>
                        </a:spcBef>
                        <a:spcAft>
                          <a:spcPts val="0"/>
                        </a:spcAft>
                        <a:buNone/>
                      </a:pPr>
                      <a:r>
                        <a:rPr lang="en" sz="900">
                          <a:latin typeface="Lato"/>
                          <a:ea typeface="Lato"/>
                          <a:cs typeface="Lato"/>
                          <a:sym typeface="Lato"/>
                        </a:rPr>
                        <a:t>Automated triggers of simultaneous GW-GRB events</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tcPr>
                </a:tc>
                <a:extLst>
                  <a:ext uri="{0D108BD9-81ED-4DB2-BD59-A6C34878D82A}">
                    <a16:rowId xmlns:a16="http://schemas.microsoft.com/office/drawing/2014/main" val="10001"/>
                  </a:ext>
                </a:extLst>
              </a:tr>
              <a:tr h="269550">
                <a:tc>
                  <a:txBody>
                    <a:bodyPr/>
                    <a:lstStyle/>
                    <a:p>
                      <a:pPr marL="0" lvl="0" indent="0" algn="ctr" rtl="0">
                        <a:lnSpc>
                          <a:spcPct val="115000"/>
                        </a:lnSpc>
                        <a:spcBef>
                          <a:spcPts val="0"/>
                        </a:spcBef>
                        <a:spcAft>
                          <a:spcPts val="0"/>
                        </a:spcAft>
                        <a:buNone/>
                      </a:pPr>
                      <a:r>
                        <a:rPr lang="en" sz="900">
                          <a:latin typeface="Lato"/>
                          <a:ea typeface="Lato"/>
                          <a:cs typeface="Lato"/>
                          <a:sym typeface="Lato"/>
                        </a:rPr>
                        <a:t>9</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solidFill>
                      <a:schemeClr val="accent6"/>
                    </a:solidFill>
                  </a:tcPr>
                </a:tc>
                <a:tc>
                  <a:txBody>
                    <a:bodyPr/>
                    <a:lstStyle/>
                    <a:p>
                      <a:pPr marL="0" lvl="0" indent="0" algn="just" rtl="0">
                        <a:lnSpc>
                          <a:spcPct val="115000"/>
                        </a:lnSpc>
                        <a:spcBef>
                          <a:spcPts val="0"/>
                        </a:spcBef>
                        <a:spcAft>
                          <a:spcPts val="0"/>
                        </a:spcAft>
                        <a:buNone/>
                      </a:pPr>
                      <a:r>
                        <a:rPr lang="en" sz="900">
                          <a:latin typeface="Lato"/>
                          <a:ea typeface="Lato"/>
                          <a:cs typeface="Lato"/>
                          <a:sym typeface="Lato"/>
                        </a:rPr>
                        <a:t>Automated triggers from LVK that likely contain a neutron star</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solidFill>
                      <a:schemeClr val="accent6"/>
                    </a:solidFill>
                  </a:tcPr>
                </a:tc>
                <a:extLst>
                  <a:ext uri="{0D108BD9-81ED-4DB2-BD59-A6C34878D82A}">
                    <a16:rowId xmlns:a16="http://schemas.microsoft.com/office/drawing/2014/main" val="10002"/>
                  </a:ext>
                </a:extLst>
              </a:tr>
              <a:tr h="269550">
                <a:tc>
                  <a:txBody>
                    <a:bodyPr/>
                    <a:lstStyle/>
                    <a:p>
                      <a:pPr marL="0" lvl="0" indent="0" algn="ctr" rtl="0">
                        <a:lnSpc>
                          <a:spcPct val="115000"/>
                        </a:lnSpc>
                        <a:spcBef>
                          <a:spcPts val="0"/>
                        </a:spcBef>
                        <a:spcAft>
                          <a:spcPts val="0"/>
                        </a:spcAft>
                        <a:buNone/>
                      </a:pPr>
                      <a:r>
                        <a:rPr lang="en" sz="900">
                          <a:latin typeface="Lato"/>
                          <a:ea typeface="Lato"/>
                          <a:cs typeface="Lato"/>
                          <a:sym typeface="Lato"/>
                        </a:rPr>
                        <a:t>8</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tcPr>
                </a:tc>
                <a:tc>
                  <a:txBody>
                    <a:bodyPr/>
                    <a:lstStyle/>
                    <a:p>
                      <a:pPr marL="0" lvl="0" indent="0" algn="just" rtl="0">
                        <a:lnSpc>
                          <a:spcPct val="115000"/>
                        </a:lnSpc>
                        <a:spcBef>
                          <a:spcPts val="0"/>
                        </a:spcBef>
                        <a:spcAft>
                          <a:spcPts val="0"/>
                        </a:spcAft>
                        <a:buNone/>
                      </a:pPr>
                      <a:r>
                        <a:rPr lang="en" sz="900">
                          <a:latin typeface="Lato"/>
                          <a:ea typeface="Lato"/>
                          <a:cs typeface="Lato"/>
                          <a:sym typeface="Lato"/>
                        </a:rPr>
                        <a:t>Community-requested events that are well-localized</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tcPr>
                </a:tc>
                <a:extLst>
                  <a:ext uri="{0D108BD9-81ED-4DB2-BD59-A6C34878D82A}">
                    <a16:rowId xmlns:a16="http://schemas.microsoft.com/office/drawing/2014/main" val="10003"/>
                  </a:ext>
                </a:extLst>
              </a:tr>
              <a:tr h="269550">
                <a:tc>
                  <a:txBody>
                    <a:bodyPr/>
                    <a:lstStyle/>
                    <a:p>
                      <a:pPr marL="0" lvl="0" indent="0" algn="ctr" rtl="0">
                        <a:lnSpc>
                          <a:spcPct val="115000"/>
                        </a:lnSpc>
                        <a:spcBef>
                          <a:spcPts val="0"/>
                        </a:spcBef>
                        <a:spcAft>
                          <a:spcPts val="0"/>
                        </a:spcAft>
                        <a:buNone/>
                      </a:pPr>
                      <a:r>
                        <a:rPr lang="en" sz="900">
                          <a:latin typeface="Lato"/>
                          <a:ea typeface="Lato"/>
                          <a:cs typeface="Lato"/>
                          <a:sym typeface="Lato"/>
                        </a:rPr>
                        <a:t>7</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solidFill>
                      <a:schemeClr val="accent6"/>
                    </a:solidFill>
                  </a:tcPr>
                </a:tc>
                <a:tc>
                  <a:txBody>
                    <a:bodyPr/>
                    <a:lstStyle/>
                    <a:p>
                      <a:pPr marL="0" lvl="0" indent="0" algn="just" rtl="0">
                        <a:lnSpc>
                          <a:spcPct val="115000"/>
                        </a:lnSpc>
                        <a:spcBef>
                          <a:spcPts val="0"/>
                        </a:spcBef>
                        <a:spcAft>
                          <a:spcPts val="0"/>
                        </a:spcAft>
                        <a:buNone/>
                      </a:pPr>
                      <a:r>
                        <a:rPr lang="en" sz="900">
                          <a:latin typeface="Lato"/>
                          <a:ea typeface="Lato"/>
                          <a:cs typeface="Lato"/>
                          <a:sym typeface="Lato"/>
                        </a:rPr>
                        <a:t>Extended time on triggered time-tagged events</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solidFill>
                      <a:schemeClr val="accent6"/>
                    </a:solidFill>
                  </a:tcPr>
                </a:tc>
                <a:extLst>
                  <a:ext uri="{0D108BD9-81ED-4DB2-BD59-A6C34878D82A}">
                    <a16:rowId xmlns:a16="http://schemas.microsoft.com/office/drawing/2014/main" val="10004"/>
                  </a:ext>
                </a:extLst>
              </a:tr>
              <a:tr h="269550">
                <a:tc>
                  <a:txBody>
                    <a:bodyPr/>
                    <a:lstStyle/>
                    <a:p>
                      <a:pPr marL="0" lvl="0" indent="0" algn="ctr" rtl="0">
                        <a:lnSpc>
                          <a:spcPct val="115000"/>
                        </a:lnSpc>
                        <a:spcBef>
                          <a:spcPts val="0"/>
                        </a:spcBef>
                        <a:spcAft>
                          <a:spcPts val="0"/>
                        </a:spcAft>
                        <a:buNone/>
                      </a:pPr>
                      <a:r>
                        <a:rPr lang="en" sz="900">
                          <a:latin typeface="Lato"/>
                          <a:ea typeface="Lato"/>
                          <a:cs typeface="Lato"/>
                          <a:sym typeface="Lato"/>
                        </a:rPr>
                        <a:t>6</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tcPr>
                </a:tc>
                <a:tc>
                  <a:txBody>
                    <a:bodyPr/>
                    <a:lstStyle/>
                    <a:p>
                      <a:pPr marL="0" lvl="0" indent="0" algn="just" rtl="0">
                        <a:lnSpc>
                          <a:spcPct val="115000"/>
                        </a:lnSpc>
                        <a:spcBef>
                          <a:spcPts val="0"/>
                        </a:spcBef>
                        <a:spcAft>
                          <a:spcPts val="0"/>
                        </a:spcAft>
                        <a:buClr>
                          <a:schemeClr val="dk2"/>
                        </a:buClr>
                        <a:buSzPts val="1100"/>
                        <a:buFont typeface="Arial"/>
                        <a:buNone/>
                      </a:pPr>
                      <a:r>
                        <a:rPr lang="en" sz="900">
                          <a:solidFill>
                            <a:schemeClr val="dk2"/>
                          </a:solidFill>
                          <a:latin typeface="Lato"/>
                          <a:ea typeface="Lato"/>
                          <a:cs typeface="Lato"/>
                          <a:sym typeface="Lato"/>
                        </a:rPr>
                        <a:t>Community requested triggers that are poorly localized</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tcPr>
                </a:tc>
                <a:extLst>
                  <a:ext uri="{0D108BD9-81ED-4DB2-BD59-A6C34878D82A}">
                    <a16:rowId xmlns:a16="http://schemas.microsoft.com/office/drawing/2014/main" val="10005"/>
                  </a:ext>
                </a:extLst>
              </a:tr>
              <a:tr h="269550">
                <a:tc>
                  <a:txBody>
                    <a:bodyPr/>
                    <a:lstStyle/>
                    <a:p>
                      <a:pPr marL="0" lvl="0" indent="0" algn="ctr" rtl="0">
                        <a:lnSpc>
                          <a:spcPct val="115000"/>
                        </a:lnSpc>
                        <a:spcBef>
                          <a:spcPts val="0"/>
                        </a:spcBef>
                        <a:spcAft>
                          <a:spcPts val="0"/>
                        </a:spcAft>
                        <a:buNone/>
                      </a:pPr>
                      <a:r>
                        <a:rPr lang="en" sz="900">
                          <a:latin typeface="Lato"/>
                          <a:ea typeface="Lato"/>
                          <a:cs typeface="Lato"/>
                          <a:sym typeface="Lato"/>
                        </a:rPr>
                        <a:t>5</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solidFill>
                      <a:schemeClr val="accent6"/>
                    </a:solidFill>
                  </a:tcPr>
                </a:tc>
                <a:tc>
                  <a:txBody>
                    <a:bodyPr/>
                    <a:lstStyle/>
                    <a:p>
                      <a:pPr marL="0" lvl="0" indent="0" algn="just" rtl="0">
                        <a:lnSpc>
                          <a:spcPct val="115000"/>
                        </a:lnSpc>
                        <a:spcBef>
                          <a:spcPts val="0"/>
                        </a:spcBef>
                        <a:spcAft>
                          <a:spcPts val="0"/>
                        </a:spcAft>
                        <a:buClr>
                          <a:schemeClr val="dk2"/>
                        </a:buClr>
                        <a:buSzPts val="1100"/>
                        <a:buFont typeface="Arial"/>
                        <a:buNone/>
                      </a:pPr>
                      <a:r>
                        <a:rPr lang="en" sz="900">
                          <a:solidFill>
                            <a:schemeClr val="dk2"/>
                          </a:solidFill>
                          <a:latin typeface="Lato"/>
                          <a:ea typeface="Lato"/>
                          <a:cs typeface="Lato"/>
                          <a:sym typeface="Lato"/>
                        </a:rPr>
                        <a:t>Automated external triggers of GRBs</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solidFill>
                      <a:schemeClr val="accent6"/>
                    </a:solidFill>
                  </a:tcPr>
                </a:tc>
                <a:extLst>
                  <a:ext uri="{0D108BD9-81ED-4DB2-BD59-A6C34878D82A}">
                    <a16:rowId xmlns:a16="http://schemas.microsoft.com/office/drawing/2014/main" val="10006"/>
                  </a:ext>
                </a:extLst>
              </a:tr>
              <a:tr h="269550">
                <a:tc>
                  <a:txBody>
                    <a:bodyPr/>
                    <a:lstStyle/>
                    <a:p>
                      <a:pPr marL="0" lvl="0" indent="0" algn="ctr" rtl="0">
                        <a:lnSpc>
                          <a:spcPct val="115000"/>
                        </a:lnSpc>
                        <a:spcBef>
                          <a:spcPts val="0"/>
                        </a:spcBef>
                        <a:spcAft>
                          <a:spcPts val="0"/>
                        </a:spcAft>
                        <a:buNone/>
                      </a:pPr>
                      <a:r>
                        <a:rPr lang="en" sz="900">
                          <a:latin typeface="Lato"/>
                          <a:ea typeface="Lato"/>
                          <a:cs typeface="Lato"/>
                          <a:sym typeface="Lato"/>
                        </a:rPr>
                        <a:t>4</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tcPr>
                </a:tc>
                <a:tc>
                  <a:txBody>
                    <a:bodyPr/>
                    <a:lstStyle/>
                    <a:p>
                      <a:pPr marL="0" lvl="0" indent="0" algn="just" rtl="0">
                        <a:lnSpc>
                          <a:spcPct val="115000"/>
                        </a:lnSpc>
                        <a:spcBef>
                          <a:spcPts val="0"/>
                        </a:spcBef>
                        <a:spcAft>
                          <a:spcPts val="0"/>
                        </a:spcAft>
                        <a:buClr>
                          <a:schemeClr val="dk2"/>
                        </a:buClr>
                        <a:buSzPts val="1100"/>
                        <a:buFont typeface="Arial"/>
                        <a:buNone/>
                      </a:pPr>
                      <a:r>
                        <a:rPr lang="en" sz="900">
                          <a:solidFill>
                            <a:schemeClr val="dk2"/>
                          </a:solidFill>
                          <a:latin typeface="Lato"/>
                          <a:ea typeface="Lato"/>
                          <a:cs typeface="Lato"/>
                          <a:sym typeface="Lato"/>
                        </a:rPr>
                        <a:t>Community requests that only included a time</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tcPr>
                </a:tc>
                <a:extLst>
                  <a:ext uri="{0D108BD9-81ED-4DB2-BD59-A6C34878D82A}">
                    <a16:rowId xmlns:a16="http://schemas.microsoft.com/office/drawing/2014/main" val="10007"/>
                  </a:ext>
                </a:extLst>
              </a:tr>
              <a:tr h="269550">
                <a:tc>
                  <a:txBody>
                    <a:bodyPr/>
                    <a:lstStyle/>
                    <a:p>
                      <a:pPr marL="0" lvl="0" indent="0" algn="ctr" rtl="0">
                        <a:lnSpc>
                          <a:spcPct val="115000"/>
                        </a:lnSpc>
                        <a:spcBef>
                          <a:spcPts val="0"/>
                        </a:spcBef>
                        <a:spcAft>
                          <a:spcPts val="0"/>
                        </a:spcAft>
                        <a:buNone/>
                      </a:pPr>
                      <a:r>
                        <a:rPr lang="en" sz="900">
                          <a:latin typeface="Lato"/>
                          <a:ea typeface="Lato"/>
                          <a:cs typeface="Lato"/>
                          <a:sym typeface="Lato"/>
                        </a:rPr>
                        <a:t>3</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solidFill>
                      <a:schemeClr val="accent6"/>
                    </a:solidFill>
                  </a:tcPr>
                </a:tc>
                <a:tc>
                  <a:txBody>
                    <a:bodyPr/>
                    <a:lstStyle/>
                    <a:p>
                      <a:pPr marL="0" lvl="0" indent="0" algn="just" rtl="0">
                        <a:lnSpc>
                          <a:spcPct val="115000"/>
                        </a:lnSpc>
                        <a:spcBef>
                          <a:spcPts val="0"/>
                        </a:spcBef>
                        <a:spcAft>
                          <a:spcPts val="0"/>
                        </a:spcAft>
                        <a:buClr>
                          <a:schemeClr val="dk2"/>
                        </a:buClr>
                        <a:buSzPts val="1100"/>
                        <a:buFont typeface="Arial"/>
                        <a:buNone/>
                      </a:pPr>
                      <a:r>
                        <a:rPr lang="en" sz="900">
                          <a:solidFill>
                            <a:schemeClr val="dk2"/>
                          </a:solidFill>
                          <a:latin typeface="Lato"/>
                          <a:ea typeface="Lato"/>
                          <a:cs typeface="Lato"/>
                          <a:sym typeface="Lato"/>
                        </a:rPr>
                        <a:t>Automated requests of  GRBs or NS GWs that were poorly localized</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solidFill>
                      <a:schemeClr val="accent6"/>
                    </a:solidFill>
                  </a:tcPr>
                </a:tc>
                <a:extLst>
                  <a:ext uri="{0D108BD9-81ED-4DB2-BD59-A6C34878D82A}">
                    <a16:rowId xmlns:a16="http://schemas.microsoft.com/office/drawing/2014/main" val="10008"/>
                  </a:ext>
                </a:extLst>
              </a:tr>
              <a:tr h="283325">
                <a:tc>
                  <a:txBody>
                    <a:bodyPr/>
                    <a:lstStyle/>
                    <a:p>
                      <a:pPr marL="0" lvl="0" indent="0" algn="ctr" rtl="0">
                        <a:lnSpc>
                          <a:spcPct val="115000"/>
                        </a:lnSpc>
                        <a:spcBef>
                          <a:spcPts val="0"/>
                        </a:spcBef>
                        <a:spcAft>
                          <a:spcPts val="0"/>
                        </a:spcAft>
                        <a:buNone/>
                      </a:pPr>
                      <a:r>
                        <a:rPr lang="en" sz="900">
                          <a:latin typeface="Lato"/>
                          <a:ea typeface="Lato"/>
                          <a:cs typeface="Lato"/>
                          <a:sym typeface="Lato"/>
                        </a:rPr>
                        <a:t>2.5</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tcPr>
                </a:tc>
                <a:tc>
                  <a:txBody>
                    <a:bodyPr/>
                    <a:lstStyle/>
                    <a:p>
                      <a:pPr marL="0" lvl="0" indent="0" algn="just" rtl="0">
                        <a:lnSpc>
                          <a:spcPct val="125000"/>
                        </a:lnSpc>
                        <a:spcBef>
                          <a:spcPts val="0"/>
                        </a:spcBef>
                        <a:spcAft>
                          <a:spcPts val="0"/>
                        </a:spcAft>
                        <a:buNone/>
                      </a:pPr>
                      <a:r>
                        <a:rPr lang="en" sz="900">
                          <a:latin typeface="Lato"/>
                          <a:ea typeface="Lato"/>
                          <a:cs typeface="Lato"/>
                          <a:sym typeface="Lato"/>
                        </a:rPr>
                        <a:t>Automated Requests of Terrestrial Gamma-ray Flashes</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tcPr>
                </a:tc>
                <a:extLst>
                  <a:ext uri="{0D108BD9-81ED-4DB2-BD59-A6C34878D82A}">
                    <a16:rowId xmlns:a16="http://schemas.microsoft.com/office/drawing/2014/main" val="10009"/>
                  </a:ext>
                </a:extLst>
              </a:tr>
              <a:tr h="283325">
                <a:tc>
                  <a:txBody>
                    <a:bodyPr/>
                    <a:lstStyle/>
                    <a:p>
                      <a:pPr marL="0" lvl="0" indent="0" algn="ctr" rtl="0">
                        <a:lnSpc>
                          <a:spcPct val="115000"/>
                        </a:lnSpc>
                        <a:spcBef>
                          <a:spcPts val="0"/>
                        </a:spcBef>
                        <a:spcAft>
                          <a:spcPts val="0"/>
                        </a:spcAft>
                        <a:buNone/>
                      </a:pPr>
                      <a:r>
                        <a:rPr lang="en" sz="900">
                          <a:latin typeface="Lato"/>
                          <a:ea typeface="Lato"/>
                          <a:cs typeface="Lato"/>
                          <a:sym typeface="Lato"/>
                        </a:rPr>
                        <a:t>2</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solidFill>
                      <a:schemeClr val="accent6"/>
                    </a:solidFill>
                  </a:tcPr>
                </a:tc>
                <a:tc>
                  <a:txBody>
                    <a:bodyPr/>
                    <a:lstStyle/>
                    <a:p>
                      <a:pPr marL="0" lvl="0" indent="0" algn="just" rtl="0">
                        <a:lnSpc>
                          <a:spcPct val="115000"/>
                        </a:lnSpc>
                        <a:spcBef>
                          <a:spcPts val="0"/>
                        </a:spcBef>
                        <a:spcAft>
                          <a:spcPts val="0"/>
                        </a:spcAft>
                        <a:buClr>
                          <a:schemeClr val="dk2"/>
                        </a:buClr>
                        <a:buSzPts val="1100"/>
                        <a:buFont typeface="Arial"/>
                        <a:buNone/>
                      </a:pPr>
                      <a:r>
                        <a:rPr lang="en" sz="900">
                          <a:solidFill>
                            <a:schemeClr val="dk2"/>
                          </a:solidFill>
                          <a:latin typeface="Lato"/>
                          <a:ea typeface="Lato"/>
                          <a:cs typeface="Lato"/>
                          <a:sym typeface="Lato"/>
                        </a:rPr>
                        <a:t>Automated requests of solar events</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solidFill>
                      <a:schemeClr val="accent6"/>
                    </a:solidFill>
                  </a:tcPr>
                </a:tc>
                <a:extLst>
                  <a:ext uri="{0D108BD9-81ED-4DB2-BD59-A6C34878D82A}">
                    <a16:rowId xmlns:a16="http://schemas.microsoft.com/office/drawing/2014/main" val="10010"/>
                  </a:ext>
                </a:extLst>
              </a:tr>
              <a:tr h="283325">
                <a:tc>
                  <a:txBody>
                    <a:bodyPr/>
                    <a:lstStyle/>
                    <a:p>
                      <a:pPr marL="0" lvl="0" indent="0" algn="ctr" rtl="0">
                        <a:lnSpc>
                          <a:spcPct val="115000"/>
                        </a:lnSpc>
                        <a:spcBef>
                          <a:spcPts val="0"/>
                        </a:spcBef>
                        <a:spcAft>
                          <a:spcPts val="0"/>
                        </a:spcAft>
                        <a:buNone/>
                      </a:pPr>
                      <a:r>
                        <a:rPr lang="en" sz="900">
                          <a:latin typeface="Lato"/>
                          <a:ea typeface="Lato"/>
                          <a:cs typeface="Lato"/>
                          <a:sym typeface="Lato"/>
                        </a:rPr>
                        <a:t>1</a:t>
                      </a:r>
                      <a:endParaRPr sz="90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tcPr>
                </a:tc>
                <a:tc>
                  <a:txBody>
                    <a:bodyPr/>
                    <a:lstStyle/>
                    <a:p>
                      <a:pPr marL="0" lvl="0" indent="0" algn="just" rtl="0">
                        <a:lnSpc>
                          <a:spcPct val="125000"/>
                        </a:lnSpc>
                        <a:spcBef>
                          <a:spcPts val="0"/>
                        </a:spcBef>
                        <a:spcAft>
                          <a:spcPts val="0"/>
                        </a:spcAft>
                        <a:buClr>
                          <a:schemeClr val="dk2"/>
                        </a:buClr>
                        <a:buSzPts val="1100"/>
                        <a:buFont typeface="Arial"/>
                        <a:buNone/>
                      </a:pPr>
                      <a:r>
                        <a:rPr lang="en" sz="900" dirty="0">
                          <a:solidFill>
                            <a:schemeClr val="dk2"/>
                          </a:solidFill>
                          <a:latin typeface="Lato"/>
                          <a:ea typeface="Lato"/>
                          <a:cs typeface="Lato"/>
                          <a:sym typeface="Lato"/>
                        </a:rPr>
                        <a:t>Automated requests of GW events that were likely to be binary black hole mergers</a:t>
                      </a:r>
                      <a:endParaRPr sz="900" dirty="0">
                        <a:latin typeface="Lato"/>
                        <a:ea typeface="Lato"/>
                        <a:cs typeface="Lato"/>
                        <a:sym typeface="Lato"/>
                      </a:endParaRPr>
                    </a:p>
                  </a:txBody>
                  <a:tcPr marL="91425" marR="91425" marT="91425" marB="91425">
                    <a:lnL w="28575" cap="flat" cmpd="sng">
                      <a:solidFill>
                        <a:srgbClr val="B7B7B7"/>
                      </a:solidFill>
                      <a:prstDash val="solid"/>
                      <a:round/>
                      <a:headEnd type="none" w="sm" len="sm"/>
                      <a:tailEnd type="none" w="sm" len="sm"/>
                    </a:lnL>
                    <a:lnR w="28575" cap="flat" cmpd="sng">
                      <a:solidFill>
                        <a:srgbClr val="B7B7B7"/>
                      </a:solidFill>
                      <a:prstDash val="solid"/>
                      <a:round/>
                      <a:headEnd type="none" w="sm" len="sm"/>
                      <a:tailEnd type="none" w="sm" len="sm"/>
                    </a:lnR>
                    <a:lnT w="28575" cap="flat" cmpd="sng">
                      <a:solidFill>
                        <a:srgbClr val="B7B7B7"/>
                      </a:solidFill>
                      <a:prstDash val="solid"/>
                      <a:round/>
                      <a:headEnd type="none" w="sm" len="sm"/>
                      <a:tailEnd type="none" w="sm" len="sm"/>
                    </a:lnT>
                    <a:lnB w="28575" cap="flat" cmpd="sng">
                      <a:solidFill>
                        <a:srgbClr val="B7B7B7"/>
                      </a:solidFill>
                      <a:prstDash val="solid"/>
                      <a:round/>
                      <a:headEnd type="none" w="sm" len="sm"/>
                      <a:tailEnd type="none" w="sm" len="sm"/>
                    </a:lnB>
                  </a:tcPr>
                </a:tc>
                <a:extLst>
                  <a:ext uri="{0D108BD9-81ED-4DB2-BD59-A6C34878D82A}">
                    <a16:rowId xmlns:a16="http://schemas.microsoft.com/office/drawing/2014/main" val="10011"/>
                  </a:ext>
                </a:extLst>
              </a:tr>
            </a:tbl>
          </a:graphicData>
        </a:graphic>
      </p:graphicFrame>
      <p:sp>
        <p:nvSpPr>
          <p:cNvPr id="2" name="TextBox 1">
            <a:extLst>
              <a:ext uri="{FF2B5EF4-FFF2-40B4-BE49-F238E27FC236}">
                <a16:creationId xmlns:a16="http://schemas.microsoft.com/office/drawing/2014/main" id="{445047AA-E039-0FE6-4B76-58925FEDE34F}"/>
              </a:ext>
            </a:extLst>
          </p:cNvPr>
          <p:cNvSpPr txBox="1"/>
          <p:nvPr/>
        </p:nvSpPr>
        <p:spPr>
          <a:xfrm>
            <a:off x="7962750" y="208547"/>
            <a:ext cx="1181250" cy="4401205"/>
          </a:xfrm>
          <a:prstGeom prst="rect">
            <a:avLst/>
          </a:prstGeom>
          <a:noFill/>
        </p:spPr>
        <p:txBody>
          <a:bodyPr wrap="square" rtlCol="0">
            <a:spAutoFit/>
          </a:bodyPr>
          <a:lstStyle/>
          <a:p>
            <a:r>
              <a:rPr lang="en-US" dirty="0"/>
              <a:t>Prioritized:</a:t>
            </a:r>
          </a:p>
          <a:p>
            <a:pPr marL="285750" indent="-285750">
              <a:buFont typeface="Arial" panose="020B0604020202020204" pitchFamily="34" charset="0"/>
              <a:buChar char="•"/>
            </a:pPr>
            <a:r>
              <a:rPr lang="en-US" dirty="0"/>
              <a:t>Most detailed,</a:t>
            </a:r>
          </a:p>
          <a:p>
            <a:pPr marL="285750" indent="-285750">
              <a:buFont typeface="Arial" panose="020B0604020202020204" pitchFamily="34" charset="0"/>
              <a:buChar char="•"/>
            </a:pPr>
            <a:r>
              <a:rPr lang="en-US" dirty="0"/>
              <a:t>Most likely to have gamma-rays</a:t>
            </a:r>
          </a:p>
          <a:p>
            <a:pPr marL="285750" indent="-285750">
              <a:buFont typeface="Arial" panose="020B0604020202020204" pitchFamily="34" charset="0"/>
              <a:buChar char="•"/>
            </a:pPr>
            <a:r>
              <a:rPr lang="en-US" dirty="0"/>
              <a:t>Made by people</a:t>
            </a:r>
          </a:p>
          <a:p>
            <a:pPr marL="285750" indent="-285750">
              <a:buFont typeface="Arial" panose="020B0604020202020204" pitchFamily="34" charset="0"/>
              <a:buChar char="•"/>
            </a:pPr>
            <a:r>
              <a:rPr lang="en-US" dirty="0"/>
              <a:t>Passes out of buffer soon</a:t>
            </a:r>
          </a:p>
          <a:p>
            <a:pPr marL="285750" indent="-285750">
              <a:buFont typeface="Arial" panose="020B0604020202020204" pitchFamily="34" charset="0"/>
              <a:buChar char="•"/>
            </a:pPr>
            <a:r>
              <a:rPr lang="en-US" dirty="0"/>
              <a:t>GW-GRB joint events</a:t>
            </a:r>
          </a:p>
          <a:p>
            <a:pPr marL="285750" indent="-285750">
              <a:buFont typeface="Arial" panose="020B0604020202020204" pitchFamily="34" charset="0"/>
              <a:buChar char="•"/>
            </a:pPr>
            <a:r>
              <a:rPr lang="en-US" dirty="0"/>
              <a:t>Seen better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29"/>
          <p:cNvSpPr txBox="1">
            <a:spLocks noGrp="1"/>
          </p:cNvSpPr>
          <p:nvPr>
            <p:ph type="title"/>
          </p:nvPr>
        </p:nvSpPr>
        <p:spPr>
          <a:xfrm>
            <a:off x="303300" y="411575"/>
            <a:ext cx="8520600" cy="6396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Raw data from our calibrations</a:t>
            </a:r>
            <a:endParaRPr/>
          </a:p>
        </p:txBody>
      </p:sp>
      <p:sp>
        <p:nvSpPr>
          <p:cNvPr id="332" name="Google Shape;332;p29"/>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17</a:t>
            </a:fld>
            <a:endParaRPr/>
          </a:p>
        </p:txBody>
      </p:sp>
      <p:pic>
        <p:nvPicPr>
          <p:cNvPr id="333" name="Google Shape;333;p29"/>
          <p:cNvPicPr preferRelativeResize="0"/>
          <p:nvPr/>
        </p:nvPicPr>
        <p:blipFill>
          <a:blip r:embed="rId3">
            <a:alphaModFix/>
          </a:blip>
          <a:stretch>
            <a:fillRect/>
          </a:stretch>
        </p:blipFill>
        <p:spPr>
          <a:xfrm>
            <a:off x="4316613" y="1385700"/>
            <a:ext cx="4380975" cy="2916325"/>
          </a:xfrm>
          <a:prstGeom prst="rect">
            <a:avLst/>
          </a:prstGeom>
          <a:noFill/>
          <a:ln>
            <a:noFill/>
          </a:ln>
        </p:spPr>
      </p:pic>
      <p:pic>
        <p:nvPicPr>
          <p:cNvPr id="334" name="Google Shape;334;p29"/>
          <p:cNvPicPr preferRelativeResize="0"/>
          <p:nvPr/>
        </p:nvPicPr>
        <p:blipFill>
          <a:blip r:embed="rId4">
            <a:alphaModFix/>
          </a:blip>
          <a:stretch>
            <a:fillRect/>
          </a:stretch>
        </p:blipFill>
        <p:spPr>
          <a:xfrm>
            <a:off x="303300" y="1385696"/>
            <a:ext cx="3686500" cy="26500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p30"/>
          <p:cNvSpPr txBox="1">
            <a:spLocks noGrp="1"/>
          </p:cNvSpPr>
          <p:nvPr>
            <p:ph type="title"/>
          </p:nvPr>
        </p:nvSpPr>
        <p:spPr>
          <a:xfrm>
            <a:off x="303300" y="411575"/>
            <a:ext cx="8520600" cy="6396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How data is downloaded </a:t>
            </a:r>
            <a:endParaRPr/>
          </a:p>
        </p:txBody>
      </p:sp>
      <p:sp>
        <p:nvSpPr>
          <p:cNvPr id="340" name="Google Shape;340;p30"/>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18</a:t>
            </a:fld>
            <a:endParaRPr/>
          </a:p>
        </p:txBody>
      </p:sp>
      <p:pic>
        <p:nvPicPr>
          <p:cNvPr id="341" name="Google Shape;341;p30"/>
          <p:cNvPicPr preferRelativeResize="0"/>
          <p:nvPr/>
        </p:nvPicPr>
        <p:blipFill>
          <a:blip r:embed="rId3">
            <a:alphaModFix/>
          </a:blip>
          <a:stretch>
            <a:fillRect/>
          </a:stretch>
        </p:blipFill>
        <p:spPr>
          <a:xfrm>
            <a:off x="5225768" y="0"/>
            <a:ext cx="2181915" cy="5143501"/>
          </a:xfrm>
          <a:prstGeom prst="rect">
            <a:avLst/>
          </a:prstGeom>
          <a:noFill/>
          <a:ln>
            <a:noFill/>
          </a:ln>
        </p:spPr>
      </p:pic>
      <p:sp>
        <p:nvSpPr>
          <p:cNvPr id="342" name="Google Shape;342;p30"/>
          <p:cNvSpPr txBox="1"/>
          <p:nvPr/>
        </p:nvSpPr>
        <p:spPr>
          <a:xfrm>
            <a:off x="794950" y="1308525"/>
            <a:ext cx="3444000" cy="169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Lato"/>
                <a:ea typeface="Lato"/>
                <a:cs typeface="Lato"/>
                <a:sym typeface="Lato"/>
              </a:rPr>
              <a:t>We do data initialization through File Transfer Protocol (FTP) handshaking</a:t>
            </a:r>
            <a:endParaRPr>
              <a:latin typeface="Lato"/>
              <a:ea typeface="Lato"/>
              <a:cs typeface="Lato"/>
              <a:sym typeface="Lato"/>
            </a:endParaRPr>
          </a:p>
          <a:p>
            <a:pPr marL="457200" lvl="0" indent="-317500" algn="l" rtl="0">
              <a:spcBef>
                <a:spcPts val="0"/>
              </a:spcBef>
              <a:spcAft>
                <a:spcPts val="0"/>
              </a:spcAft>
              <a:buSzPts val="1400"/>
              <a:buFont typeface="Lato"/>
              <a:buChar char="●"/>
            </a:pPr>
            <a:r>
              <a:rPr lang="en">
                <a:latin typeface="Lato"/>
                <a:ea typeface="Lato"/>
                <a:cs typeface="Lato"/>
                <a:sym typeface="Lato"/>
              </a:rPr>
              <a:t>Makes sure that the file exists on the the buffer</a:t>
            </a:r>
            <a:endParaRPr>
              <a:latin typeface="Lato"/>
              <a:ea typeface="Lato"/>
              <a:cs typeface="Lato"/>
              <a:sym typeface="Lato"/>
            </a:endParaRPr>
          </a:p>
          <a:p>
            <a:pPr marL="457200" lvl="0" indent="-317500" algn="l" rtl="0">
              <a:spcBef>
                <a:spcPts val="0"/>
              </a:spcBef>
              <a:spcAft>
                <a:spcPts val="0"/>
              </a:spcAft>
              <a:buSzPts val="1400"/>
              <a:buFont typeface="Lato"/>
              <a:buChar char="●"/>
            </a:pPr>
            <a:r>
              <a:rPr lang="en">
                <a:latin typeface="Lato"/>
                <a:ea typeface="Lato"/>
                <a:cs typeface="Lato"/>
                <a:sym typeface="Lato"/>
              </a:rPr>
              <a:t>Ensures the connection is secure</a:t>
            </a:r>
            <a:endParaRPr>
              <a:latin typeface="Lato"/>
              <a:ea typeface="Lato"/>
              <a:cs typeface="Lato"/>
              <a:sym typeface="Lato"/>
            </a:endParaRPr>
          </a:p>
          <a:p>
            <a:pPr marL="457200" lvl="0" indent="-317500" algn="l" rtl="0">
              <a:spcBef>
                <a:spcPts val="0"/>
              </a:spcBef>
              <a:spcAft>
                <a:spcPts val="0"/>
              </a:spcAft>
              <a:buSzPts val="1400"/>
              <a:buFont typeface="Lato"/>
              <a:buChar char="●"/>
            </a:pPr>
            <a:r>
              <a:rPr lang="en">
                <a:latin typeface="Lato"/>
                <a:ea typeface="Lato"/>
                <a:cs typeface="Lato"/>
                <a:sym typeface="Lato"/>
              </a:rPr>
              <a:t>Does take up some space that could used for data</a:t>
            </a:r>
            <a:endParaRPr>
              <a:latin typeface="Lato"/>
              <a:ea typeface="Lato"/>
              <a:cs typeface="Lato"/>
              <a:sym typeface="Lato"/>
            </a:endParaRPr>
          </a:p>
        </p:txBody>
      </p:sp>
      <p:cxnSp>
        <p:nvCxnSpPr>
          <p:cNvPr id="343" name="Google Shape;343;p30"/>
          <p:cNvCxnSpPr/>
          <p:nvPr/>
        </p:nvCxnSpPr>
        <p:spPr>
          <a:xfrm rot="10800000">
            <a:off x="7445175" y="968575"/>
            <a:ext cx="441900" cy="11400"/>
          </a:xfrm>
          <a:prstGeom prst="straightConnector1">
            <a:avLst/>
          </a:prstGeom>
          <a:noFill/>
          <a:ln w="9525" cap="flat" cmpd="sng">
            <a:solidFill>
              <a:schemeClr val="dk2"/>
            </a:solidFill>
            <a:prstDash val="solid"/>
            <a:round/>
            <a:headEnd type="none" w="med" len="med"/>
            <a:tailEnd type="triangle" w="med" len="med"/>
          </a:ln>
        </p:spPr>
      </p:cxnSp>
      <p:sp>
        <p:nvSpPr>
          <p:cNvPr id="344" name="Google Shape;344;p30"/>
          <p:cNvSpPr txBox="1"/>
          <p:nvPr/>
        </p:nvSpPr>
        <p:spPr>
          <a:xfrm>
            <a:off x="7853100" y="764725"/>
            <a:ext cx="10536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Lato"/>
                <a:ea typeface="Lato"/>
                <a:cs typeface="Lato"/>
                <a:sym typeface="Lato"/>
              </a:rPr>
              <a:t>Most like this one</a:t>
            </a:r>
            <a:endParaRPr>
              <a:latin typeface="Lato"/>
              <a:ea typeface="Lato"/>
              <a:cs typeface="Lato"/>
              <a:sym typeface="La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5"/>
          <p:cNvSpPr txBox="1"/>
          <p:nvPr/>
        </p:nvSpPr>
        <p:spPr>
          <a:xfrm>
            <a:off x="3266725" y="921525"/>
            <a:ext cx="5563200" cy="1500900"/>
          </a:xfrm>
          <a:prstGeom prst="rect">
            <a:avLst/>
          </a:prstGeom>
          <a:noFill/>
          <a:ln>
            <a:noFill/>
          </a:ln>
        </p:spPr>
        <p:txBody>
          <a:bodyPr spcFirstLastPara="1" wrap="square" lIns="34275" tIns="17125" rIns="34275" bIns="17125" anchor="t" anchorCtr="0">
            <a:noAutofit/>
          </a:bodyPr>
          <a:lstStyle/>
          <a:p>
            <a:pPr marL="0" marR="0" lvl="0" indent="0" algn="l" rtl="0">
              <a:lnSpc>
                <a:spcPct val="150000"/>
              </a:lnSpc>
              <a:spcBef>
                <a:spcPts val="0"/>
              </a:spcBef>
              <a:spcAft>
                <a:spcPts val="0"/>
              </a:spcAft>
              <a:buClr>
                <a:schemeClr val="dk2"/>
              </a:buClr>
              <a:buSzPts val="300"/>
              <a:buFont typeface="Montserrat"/>
              <a:buNone/>
            </a:pPr>
            <a:r>
              <a:rPr lang="en" sz="1300" b="1">
                <a:solidFill>
                  <a:schemeClr val="dk2"/>
                </a:solidFill>
                <a:latin typeface="Montserrat"/>
                <a:ea typeface="Montserrat"/>
                <a:cs typeface="Montserrat"/>
                <a:sym typeface="Montserrat"/>
              </a:rPr>
              <a:t>Primary Goals</a:t>
            </a:r>
            <a:endParaRPr sz="500"/>
          </a:p>
          <a:p>
            <a:pPr marL="457200" lvl="0" indent="-311150" algn="l" rtl="0">
              <a:lnSpc>
                <a:spcPct val="150000"/>
              </a:lnSpc>
              <a:spcBef>
                <a:spcPts val="0"/>
              </a:spcBef>
              <a:spcAft>
                <a:spcPts val="0"/>
              </a:spcAft>
              <a:buClr>
                <a:schemeClr val="dk1"/>
              </a:buClr>
              <a:buSzPts val="1300"/>
              <a:buFont typeface="Montserrat"/>
              <a:buChar char="●"/>
            </a:pPr>
            <a:r>
              <a:rPr lang="en" sz="1300">
                <a:solidFill>
                  <a:schemeClr val="dk1"/>
                </a:solidFill>
                <a:latin typeface="Montserrat"/>
                <a:ea typeface="Montserrat"/>
                <a:cs typeface="Montserrat"/>
                <a:sym typeface="Montserrat"/>
              </a:rPr>
              <a:t>Follow-up/coincident GW-GRB triggers with LIGO-Virgo-KAGRA</a:t>
            </a:r>
            <a:endParaRPr sz="1300">
              <a:solidFill>
                <a:schemeClr val="dk1"/>
              </a:solidFill>
              <a:latin typeface="Montserrat"/>
              <a:ea typeface="Montserrat"/>
              <a:cs typeface="Montserrat"/>
              <a:sym typeface="Montserrat"/>
            </a:endParaRPr>
          </a:p>
          <a:p>
            <a:pPr marL="457200" lvl="0" indent="-311150" algn="l" rtl="0">
              <a:lnSpc>
                <a:spcPct val="150000"/>
              </a:lnSpc>
              <a:spcBef>
                <a:spcPts val="0"/>
              </a:spcBef>
              <a:spcAft>
                <a:spcPts val="0"/>
              </a:spcAft>
              <a:buClr>
                <a:schemeClr val="dk1"/>
              </a:buClr>
              <a:buSzPts val="1300"/>
              <a:buFont typeface="Montserrat"/>
              <a:buChar char="●"/>
            </a:pPr>
            <a:r>
              <a:rPr lang="en" sz="1300">
                <a:solidFill>
                  <a:schemeClr val="dk1"/>
                </a:solidFill>
                <a:latin typeface="Montserrat"/>
                <a:ea typeface="Montserrat"/>
                <a:cs typeface="Montserrat"/>
                <a:sym typeface="Montserrat"/>
              </a:rPr>
              <a:t>Provide more coverage of gamma-ray prompt emission complimentary to Swift-BAT and Fermi-GBM</a:t>
            </a:r>
            <a:endParaRPr sz="1300">
              <a:solidFill>
                <a:schemeClr val="dk1"/>
              </a:solidFill>
              <a:latin typeface="Montserrat"/>
              <a:ea typeface="Montserrat"/>
              <a:cs typeface="Montserrat"/>
              <a:sym typeface="Montserrat"/>
            </a:endParaRPr>
          </a:p>
        </p:txBody>
      </p:sp>
      <p:sp>
        <p:nvSpPr>
          <p:cNvPr id="89" name="Google Shape;89;p15"/>
          <p:cNvSpPr txBox="1"/>
          <p:nvPr/>
        </p:nvSpPr>
        <p:spPr>
          <a:xfrm>
            <a:off x="3266725" y="2422450"/>
            <a:ext cx="5563200" cy="2356284"/>
          </a:xfrm>
          <a:prstGeom prst="rect">
            <a:avLst/>
          </a:prstGeom>
          <a:noFill/>
          <a:ln>
            <a:noFill/>
          </a:ln>
        </p:spPr>
        <p:txBody>
          <a:bodyPr spcFirstLastPara="1" wrap="square" lIns="34275" tIns="17125" rIns="34275" bIns="17125" anchor="t" anchorCtr="0">
            <a:noAutofit/>
          </a:bodyPr>
          <a:lstStyle/>
          <a:p>
            <a:pPr marL="0" marR="0" lvl="0" indent="0" algn="l" rtl="0">
              <a:lnSpc>
                <a:spcPct val="150000"/>
              </a:lnSpc>
              <a:spcBef>
                <a:spcPts val="0"/>
              </a:spcBef>
              <a:spcAft>
                <a:spcPts val="0"/>
              </a:spcAft>
              <a:buClr>
                <a:schemeClr val="dk2"/>
              </a:buClr>
              <a:buSzPts val="300"/>
              <a:buFont typeface="Montserrat"/>
              <a:buNone/>
            </a:pPr>
            <a:r>
              <a:rPr lang="en" sz="1300" b="1" dirty="0">
                <a:solidFill>
                  <a:schemeClr val="dk2"/>
                </a:solidFill>
                <a:latin typeface="Montserrat"/>
                <a:ea typeface="Montserrat"/>
                <a:cs typeface="Montserrat"/>
                <a:sym typeface="Montserrat"/>
              </a:rPr>
              <a:t>Secondary Goals</a:t>
            </a:r>
            <a:endParaRPr sz="1300" b="1" dirty="0">
              <a:solidFill>
                <a:schemeClr val="dk2"/>
              </a:solidFill>
              <a:latin typeface="Montserrat"/>
              <a:ea typeface="Montserrat"/>
              <a:cs typeface="Montserrat"/>
              <a:sym typeface="Montserrat"/>
            </a:endParaRPr>
          </a:p>
          <a:p>
            <a:pPr marL="457200" marR="0" lvl="0" indent="-311150" algn="l" rtl="0">
              <a:lnSpc>
                <a:spcPct val="150000"/>
              </a:lnSpc>
              <a:spcBef>
                <a:spcPts val="0"/>
              </a:spcBef>
              <a:spcAft>
                <a:spcPts val="0"/>
              </a:spcAft>
              <a:buClr>
                <a:schemeClr val="dk2"/>
              </a:buClr>
              <a:buSzPts val="1300"/>
              <a:buFont typeface="Montserrat"/>
              <a:buChar char="●"/>
            </a:pPr>
            <a:r>
              <a:rPr lang="en" sz="1300" dirty="0">
                <a:solidFill>
                  <a:schemeClr val="dk2"/>
                </a:solidFill>
                <a:latin typeface="Montserrat"/>
                <a:ea typeface="Montserrat"/>
                <a:cs typeface="Montserrat"/>
                <a:sym typeface="Montserrat"/>
              </a:rPr>
              <a:t>Subthreshold searches for other instrument’s GRB triggers initiated by GCN notices</a:t>
            </a:r>
            <a:endParaRPr sz="1300" dirty="0">
              <a:solidFill>
                <a:schemeClr val="dk2"/>
              </a:solidFill>
              <a:latin typeface="Montserrat"/>
              <a:ea typeface="Montserrat"/>
              <a:cs typeface="Montserrat"/>
              <a:sym typeface="Montserrat"/>
            </a:endParaRPr>
          </a:p>
          <a:p>
            <a:pPr marL="457200" lvl="0" indent="-311150">
              <a:lnSpc>
                <a:spcPct val="150000"/>
              </a:lnSpc>
              <a:buClr>
                <a:schemeClr val="dk2"/>
              </a:buClr>
              <a:buSzPts val="1300"/>
              <a:buFont typeface="Montserrat"/>
              <a:buChar char="●"/>
            </a:pPr>
            <a:r>
              <a:rPr lang="en-US" sz="1300" dirty="0">
                <a:solidFill>
                  <a:schemeClr val="dk2"/>
                </a:solidFill>
                <a:latin typeface="Montserrat"/>
                <a:ea typeface="Montserrat"/>
                <a:cs typeface="Montserrat"/>
                <a:sym typeface="Montserrat"/>
              </a:rPr>
              <a:t>Improving sky coverage for rare and unusual transients</a:t>
            </a:r>
          </a:p>
          <a:p>
            <a:pPr marL="457200" marR="0" lvl="0" indent="-311150" algn="l" rtl="0">
              <a:lnSpc>
                <a:spcPct val="150000"/>
              </a:lnSpc>
              <a:spcBef>
                <a:spcPts val="0"/>
              </a:spcBef>
              <a:spcAft>
                <a:spcPts val="0"/>
              </a:spcAft>
              <a:buClr>
                <a:schemeClr val="dk2"/>
              </a:buClr>
              <a:buSzPts val="1300"/>
              <a:buFont typeface="Montserrat"/>
              <a:buChar char="●"/>
            </a:pPr>
            <a:r>
              <a:rPr lang="en" sz="1300" dirty="0">
                <a:solidFill>
                  <a:schemeClr val="dk2"/>
                </a:solidFill>
                <a:latin typeface="Montserrat"/>
                <a:ea typeface="Montserrat"/>
                <a:cs typeface="Montserrat"/>
                <a:sym typeface="Montserrat"/>
              </a:rPr>
              <a:t>Long and short GRB prompt emission with enough localization to allow other instruments to do rapid afterglow follow-up</a:t>
            </a:r>
            <a:endParaRPr sz="1300" dirty="0">
              <a:solidFill>
                <a:schemeClr val="dk2"/>
              </a:solidFill>
              <a:latin typeface="Montserrat"/>
              <a:ea typeface="Montserrat"/>
              <a:cs typeface="Montserrat"/>
              <a:sym typeface="Montserrat"/>
            </a:endParaRPr>
          </a:p>
        </p:txBody>
      </p:sp>
      <p:sp>
        <p:nvSpPr>
          <p:cNvPr id="90" name="Google Shape;90;p15"/>
          <p:cNvSpPr txBox="1"/>
          <p:nvPr/>
        </p:nvSpPr>
        <p:spPr>
          <a:xfrm>
            <a:off x="3266725" y="271500"/>
            <a:ext cx="5374800" cy="450000"/>
          </a:xfrm>
          <a:prstGeom prst="rect">
            <a:avLst/>
          </a:prstGeom>
          <a:noFill/>
          <a:ln>
            <a:noFill/>
          </a:ln>
        </p:spPr>
        <p:txBody>
          <a:bodyPr spcFirstLastPara="1" wrap="square" lIns="34275" tIns="17125" rIns="34275" bIns="17125" anchor="t" anchorCtr="0">
            <a:noAutofit/>
          </a:bodyPr>
          <a:lstStyle/>
          <a:p>
            <a:pPr marL="0" marR="0" lvl="0" indent="0" algn="l" rtl="0">
              <a:lnSpc>
                <a:spcPct val="100000"/>
              </a:lnSpc>
              <a:spcBef>
                <a:spcPts val="0"/>
              </a:spcBef>
              <a:spcAft>
                <a:spcPts val="0"/>
              </a:spcAft>
              <a:buClr>
                <a:schemeClr val="dk2"/>
              </a:buClr>
              <a:buSzPts val="700"/>
              <a:buFont typeface="Montserrat"/>
              <a:buNone/>
            </a:pPr>
            <a:r>
              <a:rPr lang="en" sz="2700">
                <a:solidFill>
                  <a:schemeClr val="dk2"/>
                </a:solidFill>
                <a:latin typeface="Montserrat"/>
                <a:ea typeface="Montserrat"/>
                <a:cs typeface="Montserrat"/>
                <a:sym typeface="Montserrat"/>
              </a:rPr>
              <a:t>BurstCube’s Science Mission</a:t>
            </a:r>
            <a:endParaRPr sz="2700">
              <a:solidFill>
                <a:schemeClr val="dk2"/>
              </a:solidFill>
              <a:latin typeface="Montserrat"/>
              <a:ea typeface="Montserrat"/>
              <a:cs typeface="Montserrat"/>
              <a:sym typeface="Montserrat"/>
            </a:endParaRPr>
          </a:p>
        </p:txBody>
      </p:sp>
      <p:sp>
        <p:nvSpPr>
          <p:cNvPr id="91" name="Google Shape;91;p15"/>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a:t>
            </a:fld>
            <a:endParaRPr/>
          </a:p>
        </p:txBody>
      </p:sp>
      <p:pic>
        <p:nvPicPr>
          <p:cNvPr id="92" name="Google Shape;92;p15"/>
          <p:cNvPicPr preferRelativeResize="0"/>
          <p:nvPr/>
        </p:nvPicPr>
        <p:blipFill>
          <a:blip r:embed="rId3">
            <a:alphaModFix/>
          </a:blip>
          <a:stretch>
            <a:fillRect/>
          </a:stretch>
        </p:blipFill>
        <p:spPr>
          <a:xfrm>
            <a:off x="152400" y="152400"/>
            <a:ext cx="2961925" cy="437657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8">
                                            <p:txEl>
                                              <p:pRg st="0" end="0"/>
                                            </p:txEl>
                                          </p:spTgt>
                                        </p:tgtEl>
                                        <p:attrNameLst>
                                          <p:attrName>style.visibility</p:attrName>
                                        </p:attrNameLst>
                                      </p:cBhvr>
                                      <p:to>
                                        <p:strVal val="visible"/>
                                      </p:to>
                                    </p:set>
                                    <p:animEffect transition="in" filter="fade">
                                      <p:cBhvr>
                                        <p:cTn id="7" dur="1000"/>
                                        <p:tgtEl>
                                          <p:spTgt spid="8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8">
                                            <p:txEl>
                                              <p:pRg st="1" end="1"/>
                                            </p:txEl>
                                          </p:spTgt>
                                        </p:tgtEl>
                                        <p:attrNameLst>
                                          <p:attrName>style.visibility</p:attrName>
                                        </p:attrNameLst>
                                      </p:cBhvr>
                                      <p:to>
                                        <p:strVal val="visible"/>
                                      </p:to>
                                    </p:set>
                                    <p:animEffect transition="in" filter="fade">
                                      <p:cBhvr>
                                        <p:cTn id="10" dur="1000"/>
                                        <p:tgtEl>
                                          <p:spTgt spid="88">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88">
                                            <p:txEl>
                                              <p:pRg st="2" end="2"/>
                                            </p:txEl>
                                          </p:spTgt>
                                        </p:tgtEl>
                                        <p:attrNameLst>
                                          <p:attrName>style.visibility</p:attrName>
                                        </p:attrNameLst>
                                      </p:cBhvr>
                                      <p:to>
                                        <p:strVal val="visible"/>
                                      </p:to>
                                    </p:set>
                                    <p:animEffect transition="in" filter="fade">
                                      <p:cBhvr>
                                        <p:cTn id="13" dur="1000"/>
                                        <p:tgtEl>
                                          <p:spTgt spid="88">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89">
                                            <p:txEl>
                                              <p:pRg st="0" end="0"/>
                                            </p:txEl>
                                          </p:spTgt>
                                        </p:tgtEl>
                                        <p:attrNameLst>
                                          <p:attrName>style.visibility</p:attrName>
                                        </p:attrNameLst>
                                      </p:cBhvr>
                                      <p:to>
                                        <p:strVal val="visible"/>
                                      </p:to>
                                    </p:set>
                                    <p:animEffect transition="in" filter="fade">
                                      <p:cBhvr>
                                        <p:cTn id="18" dur="1000"/>
                                        <p:tgtEl>
                                          <p:spTgt spid="89">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89">
                                            <p:txEl>
                                              <p:pRg st="1" end="1"/>
                                            </p:txEl>
                                          </p:spTgt>
                                        </p:tgtEl>
                                        <p:attrNameLst>
                                          <p:attrName>style.visibility</p:attrName>
                                        </p:attrNameLst>
                                      </p:cBhvr>
                                      <p:to>
                                        <p:strVal val="visible"/>
                                      </p:to>
                                    </p:set>
                                    <p:animEffect transition="in" filter="fade">
                                      <p:cBhvr>
                                        <p:cTn id="21" dur="1000"/>
                                        <p:tgtEl>
                                          <p:spTgt spid="89">
                                            <p:txEl>
                                              <p:pRg st="1" end="1"/>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89">
                                            <p:txEl>
                                              <p:pRg st="3" end="3"/>
                                            </p:txEl>
                                          </p:spTgt>
                                        </p:tgtEl>
                                        <p:attrNameLst>
                                          <p:attrName>style.visibility</p:attrName>
                                        </p:attrNameLst>
                                      </p:cBhvr>
                                      <p:to>
                                        <p:strVal val="visible"/>
                                      </p:to>
                                    </p:set>
                                    <p:animEffect transition="in" filter="fade">
                                      <p:cBhvr>
                                        <p:cTn id="24" dur="1000"/>
                                        <p:tgtEl>
                                          <p:spTgt spid="89">
                                            <p:txEl>
                                              <p:pRg st="3" end="3"/>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89">
                                            <p:txEl>
                                              <p:pRg st="2" end="2"/>
                                            </p:txEl>
                                          </p:spTgt>
                                        </p:tgtEl>
                                        <p:attrNameLst>
                                          <p:attrName>style.visibility</p:attrName>
                                        </p:attrNameLst>
                                      </p:cBhvr>
                                      <p:to>
                                        <p:strVal val="visible"/>
                                      </p:to>
                                    </p:set>
                                    <p:animEffect transition="in" filter="fade">
                                      <p:cBhvr>
                                        <p:cTn id="27" dur="1000"/>
                                        <p:tgtEl>
                                          <p:spTgt spid="8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6"/>
          <p:cNvSpPr txBox="1">
            <a:spLocks noGrp="1"/>
          </p:cNvSpPr>
          <p:nvPr>
            <p:ph type="title"/>
          </p:nvPr>
        </p:nvSpPr>
        <p:spPr>
          <a:xfrm>
            <a:off x="2400250" y="575950"/>
            <a:ext cx="6321600" cy="635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Mission Overview</a:t>
            </a:r>
            <a:endParaRPr/>
          </a:p>
        </p:txBody>
      </p:sp>
      <p:sp>
        <p:nvSpPr>
          <p:cNvPr id="98" name="Google Shape;98;p16"/>
          <p:cNvSpPr txBox="1">
            <a:spLocks noGrp="1"/>
          </p:cNvSpPr>
          <p:nvPr>
            <p:ph type="body" idx="1"/>
          </p:nvPr>
        </p:nvSpPr>
        <p:spPr>
          <a:xfrm>
            <a:off x="3322400" y="1211350"/>
            <a:ext cx="5175600" cy="3371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dirty="0"/>
              <a:t>4U instrument</a:t>
            </a:r>
            <a:endParaRPr dirty="0"/>
          </a:p>
          <a:p>
            <a:pPr marL="457200" lvl="0" indent="-342900" algn="l" rtl="0">
              <a:spcBef>
                <a:spcPts val="0"/>
              </a:spcBef>
              <a:spcAft>
                <a:spcPts val="0"/>
              </a:spcAft>
              <a:buSzPts val="1800"/>
              <a:buChar char="●"/>
            </a:pPr>
            <a:r>
              <a:rPr lang="en" dirty="0"/>
              <a:t>2U spacecraft components</a:t>
            </a:r>
            <a:endParaRPr dirty="0"/>
          </a:p>
          <a:p>
            <a:pPr marL="457200" lvl="0" indent="-342900" algn="l" rtl="0">
              <a:spcBef>
                <a:spcPts val="0"/>
              </a:spcBef>
              <a:spcAft>
                <a:spcPts val="0"/>
              </a:spcAft>
              <a:buSzPts val="1800"/>
              <a:buChar char="●"/>
            </a:pPr>
            <a:r>
              <a:rPr lang="en" dirty="0"/>
              <a:t>Capabilities</a:t>
            </a:r>
            <a:endParaRPr dirty="0"/>
          </a:p>
          <a:p>
            <a:pPr marL="914400" lvl="1" indent="-317500" algn="l" rtl="0">
              <a:spcBef>
                <a:spcPts val="0"/>
              </a:spcBef>
              <a:spcAft>
                <a:spcPts val="0"/>
              </a:spcAft>
              <a:buSzPts val="1400"/>
              <a:buChar char="○"/>
            </a:pPr>
            <a:r>
              <a:rPr lang="en" dirty="0"/>
              <a:t>FOV: full </a:t>
            </a:r>
            <a:r>
              <a:rPr lang="en" dirty="0" err="1"/>
              <a:t>unocculted</a:t>
            </a:r>
            <a:r>
              <a:rPr lang="en" dirty="0"/>
              <a:t> sky</a:t>
            </a:r>
            <a:endParaRPr dirty="0"/>
          </a:p>
          <a:p>
            <a:pPr marL="914400" lvl="1" indent="-317500" algn="l" rtl="0">
              <a:spcBef>
                <a:spcPts val="0"/>
              </a:spcBef>
              <a:spcAft>
                <a:spcPts val="0"/>
              </a:spcAft>
              <a:buSzPts val="1400"/>
              <a:buChar char="○"/>
            </a:pPr>
            <a:r>
              <a:rPr lang="en" dirty="0"/>
              <a:t>Effective area: 60% 1 BC </a:t>
            </a:r>
            <a:r>
              <a:rPr lang="en" dirty="0" err="1"/>
              <a:t>CsI</a:t>
            </a:r>
            <a:r>
              <a:rPr lang="en" dirty="0"/>
              <a:t> to 1 GBM </a:t>
            </a:r>
            <a:r>
              <a:rPr lang="en" dirty="0" err="1"/>
              <a:t>NaI</a:t>
            </a:r>
            <a:endParaRPr dirty="0"/>
          </a:p>
          <a:p>
            <a:pPr marL="914400" lvl="1" indent="-317500" algn="l" rtl="0">
              <a:spcBef>
                <a:spcPts val="0"/>
              </a:spcBef>
              <a:spcAft>
                <a:spcPts val="0"/>
              </a:spcAft>
              <a:buSzPts val="1400"/>
              <a:buChar char="○"/>
            </a:pPr>
            <a:r>
              <a:rPr lang="en" dirty="0"/>
              <a:t>Energy range: 50 keV to 1 MeV</a:t>
            </a:r>
            <a:endParaRPr dirty="0"/>
          </a:p>
          <a:p>
            <a:pPr marL="914400" lvl="1" indent="-317500" algn="l" rtl="0">
              <a:spcBef>
                <a:spcPts val="0"/>
              </a:spcBef>
              <a:spcAft>
                <a:spcPts val="0"/>
              </a:spcAft>
              <a:buSzPts val="1400"/>
              <a:buChar char="○"/>
            </a:pPr>
            <a:r>
              <a:rPr lang="en" dirty="0"/>
              <a:t>Energy resolution: 10% at 662 keV</a:t>
            </a:r>
            <a:endParaRPr dirty="0"/>
          </a:p>
          <a:p>
            <a:pPr marL="914400" lvl="1" indent="-317500" algn="l" rtl="0">
              <a:spcBef>
                <a:spcPts val="0"/>
              </a:spcBef>
              <a:spcAft>
                <a:spcPts val="0"/>
              </a:spcAft>
              <a:buSzPts val="1400"/>
              <a:buChar char="○"/>
            </a:pPr>
            <a:r>
              <a:rPr lang="en" dirty="0"/>
              <a:t>Localization: &lt;30 deg. (radius, 90% containment) for 90% of bursts</a:t>
            </a:r>
            <a:endParaRPr dirty="0"/>
          </a:p>
          <a:p>
            <a:pPr marL="457200" lvl="0" indent="-342900" algn="l" rtl="0">
              <a:spcBef>
                <a:spcPts val="0"/>
              </a:spcBef>
              <a:spcAft>
                <a:spcPts val="0"/>
              </a:spcAft>
              <a:buSzPts val="1800"/>
              <a:buChar char="●"/>
            </a:pPr>
            <a:r>
              <a:rPr lang="en" dirty="0"/>
              <a:t>Current launch date: Early 2023</a:t>
            </a:r>
            <a:endParaRPr dirty="0"/>
          </a:p>
        </p:txBody>
      </p:sp>
      <p:pic>
        <p:nvPicPr>
          <p:cNvPr id="99" name="Google Shape;99;p16"/>
          <p:cNvPicPr preferRelativeResize="0"/>
          <p:nvPr/>
        </p:nvPicPr>
        <p:blipFill>
          <a:blip r:embed="rId3">
            <a:alphaModFix/>
          </a:blip>
          <a:stretch>
            <a:fillRect/>
          </a:stretch>
        </p:blipFill>
        <p:spPr>
          <a:xfrm>
            <a:off x="412450" y="1211350"/>
            <a:ext cx="2752375" cy="3099450"/>
          </a:xfrm>
          <a:prstGeom prst="rect">
            <a:avLst/>
          </a:prstGeom>
          <a:noFill/>
          <a:ln>
            <a:noFill/>
          </a:ln>
        </p:spPr>
      </p:pic>
      <p:sp>
        <p:nvSpPr>
          <p:cNvPr id="100" name="Google Shape;100;p16"/>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7"/>
          <p:cNvSpPr txBox="1">
            <a:spLocks noGrp="1"/>
          </p:cNvSpPr>
          <p:nvPr>
            <p:ph type="title"/>
          </p:nvPr>
        </p:nvSpPr>
        <p:spPr>
          <a:xfrm>
            <a:off x="303300" y="411575"/>
            <a:ext cx="8520600" cy="6396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Instrument and Spacecraft detail</a:t>
            </a:r>
            <a:endParaRPr/>
          </a:p>
        </p:txBody>
      </p:sp>
      <p:sp>
        <p:nvSpPr>
          <p:cNvPr id="106" name="Google Shape;106;p17"/>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4</a:t>
            </a:fld>
            <a:endParaRPr/>
          </a:p>
        </p:txBody>
      </p:sp>
      <p:pic>
        <p:nvPicPr>
          <p:cNvPr id="107" name="Google Shape;107;p17"/>
          <p:cNvPicPr preferRelativeResize="0"/>
          <p:nvPr/>
        </p:nvPicPr>
        <p:blipFill>
          <a:blip r:embed="rId3">
            <a:alphaModFix/>
          </a:blip>
          <a:stretch>
            <a:fillRect/>
          </a:stretch>
        </p:blipFill>
        <p:spPr>
          <a:xfrm>
            <a:off x="5785150" y="1958450"/>
            <a:ext cx="2712850" cy="2404800"/>
          </a:xfrm>
          <a:prstGeom prst="rect">
            <a:avLst/>
          </a:prstGeom>
          <a:noFill/>
          <a:ln>
            <a:noFill/>
          </a:ln>
        </p:spPr>
      </p:pic>
      <p:grpSp>
        <p:nvGrpSpPr>
          <p:cNvPr id="108" name="Google Shape;108;p17"/>
          <p:cNvGrpSpPr/>
          <p:nvPr/>
        </p:nvGrpSpPr>
        <p:grpSpPr>
          <a:xfrm>
            <a:off x="6017750" y="1784375"/>
            <a:ext cx="940200" cy="589125"/>
            <a:chOff x="6017750" y="1784375"/>
            <a:chExt cx="940200" cy="589125"/>
          </a:xfrm>
        </p:grpSpPr>
        <p:cxnSp>
          <p:nvCxnSpPr>
            <p:cNvPr id="109" name="Google Shape;109;p17"/>
            <p:cNvCxnSpPr/>
            <p:nvPr/>
          </p:nvCxnSpPr>
          <p:spPr>
            <a:xfrm>
              <a:off x="6550225" y="2033600"/>
              <a:ext cx="226500" cy="339900"/>
            </a:xfrm>
            <a:prstGeom prst="straightConnector1">
              <a:avLst/>
            </a:prstGeom>
            <a:noFill/>
            <a:ln w="9525" cap="flat" cmpd="sng">
              <a:solidFill>
                <a:schemeClr val="accent4"/>
              </a:solidFill>
              <a:prstDash val="solid"/>
              <a:round/>
              <a:headEnd type="none" w="med" len="med"/>
              <a:tailEnd type="triangle" w="med" len="med"/>
            </a:ln>
          </p:spPr>
        </p:cxnSp>
        <p:sp>
          <p:nvSpPr>
            <p:cNvPr id="110" name="Google Shape;110;p17"/>
            <p:cNvSpPr txBox="1"/>
            <p:nvPr/>
          </p:nvSpPr>
          <p:spPr>
            <a:xfrm>
              <a:off x="6017750" y="1784375"/>
              <a:ext cx="9402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latin typeface="Lato"/>
                  <a:ea typeface="Lato"/>
                  <a:cs typeface="Lato"/>
                  <a:sym typeface="Lato"/>
                </a:rPr>
                <a:t>Star tracker </a:t>
              </a:r>
              <a:endParaRPr sz="1100">
                <a:latin typeface="Lato"/>
                <a:ea typeface="Lato"/>
                <a:cs typeface="Lato"/>
                <a:sym typeface="Lato"/>
              </a:endParaRPr>
            </a:p>
          </p:txBody>
        </p:sp>
      </p:grpSp>
      <p:grpSp>
        <p:nvGrpSpPr>
          <p:cNvPr id="111" name="Google Shape;111;p17"/>
          <p:cNvGrpSpPr/>
          <p:nvPr/>
        </p:nvGrpSpPr>
        <p:grpSpPr>
          <a:xfrm>
            <a:off x="7286700" y="1320750"/>
            <a:ext cx="1309200" cy="792100"/>
            <a:chOff x="6239300" y="1735800"/>
            <a:chExt cx="1309200" cy="792100"/>
          </a:xfrm>
        </p:grpSpPr>
        <p:cxnSp>
          <p:nvCxnSpPr>
            <p:cNvPr id="112" name="Google Shape;112;p17"/>
            <p:cNvCxnSpPr/>
            <p:nvPr/>
          </p:nvCxnSpPr>
          <p:spPr>
            <a:xfrm flipH="1">
              <a:off x="6511025" y="2154100"/>
              <a:ext cx="351300" cy="373800"/>
            </a:xfrm>
            <a:prstGeom prst="straightConnector1">
              <a:avLst/>
            </a:prstGeom>
            <a:noFill/>
            <a:ln w="9525" cap="flat" cmpd="sng">
              <a:solidFill>
                <a:schemeClr val="accent4"/>
              </a:solidFill>
              <a:prstDash val="solid"/>
              <a:round/>
              <a:headEnd type="none" w="med" len="med"/>
              <a:tailEnd type="triangle" w="med" len="med"/>
            </a:ln>
          </p:spPr>
        </p:cxnSp>
        <p:sp>
          <p:nvSpPr>
            <p:cNvPr id="113" name="Google Shape;113;p17"/>
            <p:cNvSpPr txBox="1"/>
            <p:nvPr/>
          </p:nvSpPr>
          <p:spPr>
            <a:xfrm>
              <a:off x="6239300" y="1735800"/>
              <a:ext cx="13092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latin typeface="Lato"/>
                  <a:ea typeface="Lato"/>
                  <a:cs typeface="Lato"/>
                  <a:sym typeface="Lato"/>
                </a:rPr>
                <a:t>MEMS Inertial measurement unit </a:t>
              </a:r>
              <a:endParaRPr sz="1100">
                <a:latin typeface="Lato"/>
                <a:ea typeface="Lato"/>
                <a:cs typeface="Lato"/>
                <a:sym typeface="Lato"/>
              </a:endParaRPr>
            </a:p>
          </p:txBody>
        </p:sp>
      </p:grpSp>
      <p:grpSp>
        <p:nvGrpSpPr>
          <p:cNvPr id="114" name="Google Shape;114;p17"/>
          <p:cNvGrpSpPr/>
          <p:nvPr/>
        </p:nvGrpSpPr>
        <p:grpSpPr>
          <a:xfrm>
            <a:off x="7992600" y="1853100"/>
            <a:ext cx="1151400" cy="692700"/>
            <a:chOff x="5806550" y="1774875"/>
            <a:chExt cx="1151400" cy="692700"/>
          </a:xfrm>
        </p:grpSpPr>
        <p:cxnSp>
          <p:nvCxnSpPr>
            <p:cNvPr id="115" name="Google Shape;115;p17"/>
            <p:cNvCxnSpPr>
              <a:stCxn id="116" idx="1"/>
            </p:cNvCxnSpPr>
            <p:nvPr/>
          </p:nvCxnSpPr>
          <p:spPr>
            <a:xfrm flipH="1">
              <a:off x="5806550" y="2121225"/>
              <a:ext cx="211200" cy="260700"/>
            </a:xfrm>
            <a:prstGeom prst="straightConnector1">
              <a:avLst/>
            </a:prstGeom>
            <a:noFill/>
            <a:ln w="9525" cap="flat" cmpd="sng">
              <a:solidFill>
                <a:schemeClr val="accent4"/>
              </a:solidFill>
              <a:prstDash val="solid"/>
              <a:round/>
              <a:headEnd type="none" w="med" len="med"/>
              <a:tailEnd type="triangle" w="med" len="med"/>
            </a:ln>
          </p:spPr>
        </p:cxnSp>
        <p:sp>
          <p:nvSpPr>
            <p:cNvPr id="116" name="Google Shape;116;p17"/>
            <p:cNvSpPr txBox="1"/>
            <p:nvPr/>
          </p:nvSpPr>
          <p:spPr>
            <a:xfrm>
              <a:off x="6017750" y="1774875"/>
              <a:ext cx="940200" cy="692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latin typeface="Lato"/>
                  <a:ea typeface="Lato"/>
                  <a:cs typeface="Lato"/>
                  <a:sym typeface="Lato"/>
                </a:rPr>
                <a:t>Solar panel release mechanism </a:t>
              </a:r>
              <a:endParaRPr sz="1100">
                <a:latin typeface="Lato"/>
                <a:ea typeface="Lato"/>
                <a:cs typeface="Lato"/>
                <a:sym typeface="Lato"/>
              </a:endParaRPr>
            </a:p>
          </p:txBody>
        </p:sp>
      </p:grpSp>
      <p:grpSp>
        <p:nvGrpSpPr>
          <p:cNvPr id="117" name="Google Shape;117;p17"/>
          <p:cNvGrpSpPr/>
          <p:nvPr/>
        </p:nvGrpSpPr>
        <p:grpSpPr>
          <a:xfrm>
            <a:off x="7898400" y="3087025"/>
            <a:ext cx="1238450" cy="875875"/>
            <a:chOff x="6161000" y="1009750"/>
            <a:chExt cx="1238450" cy="875875"/>
          </a:xfrm>
        </p:grpSpPr>
        <p:cxnSp>
          <p:nvCxnSpPr>
            <p:cNvPr id="118" name="Google Shape;118;p17"/>
            <p:cNvCxnSpPr/>
            <p:nvPr/>
          </p:nvCxnSpPr>
          <p:spPr>
            <a:xfrm rot="10800000">
              <a:off x="6161000" y="1009750"/>
              <a:ext cx="577800" cy="419400"/>
            </a:xfrm>
            <a:prstGeom prst="straightConnector1">
              <a:avLst/>
            </a:prstGeom>
            <a:noFill/>
            <a:ln w="9525" cap="flat" cmpd="sng">
              <a:solidFill>
                <a:schemeClr val="accent4"/>
              </a:solidFill>
              <a:prstDash val="solid"/>
              <a:round/>
              <a:headEnd type="none" w="med" len="med"/>
              <a:tailEnd type="triangle" w="med" len="med"/>
            </a:ln>
          </p:spPr>
        </p:cxnSp>
        <p:sp>
          <p:nvSpPr>
            <p:cNvPr id="119" name="Google Shape;119;p17"/>
            <p:cNvSpPr txBox="1"/>
            <p:nvPr/>
          </p:nvSpPr>
          <p:spPr>
            <a:xfrm>
              <a:off x="6459250" y="1362425"/>
              <a:ext cx="9402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latin typeface="Lato"/>
                  <a:ea typeface="Lato"/>
                  <a:cs typeface="Lato"/>
                  <a:sym typeface="Lato"/>
                </a:rPr>
                <a:t>Instrument assembly </a:t>
              </a:r>
              <a:endParaRPr sz="1100">
                <a:latin typeface="Lato"/>
                <a:ea typeface="Lato"/>
                <a:cs typeface="Lato"/>
                <a:sym typeface="Lato"/>
              </a:endParaRPr>
            </a:p>
          </p:txBody>
        </p:sp>
      </p:grpSp>
      <p:sp>
        <p:nvSpPr>
          <p:cNvPr id="120" name="Google Shape;120;p17"/>
          <p:cNvSpPr/>
          <p:nvPr/>
        </p:nvSpPr>
        <p:spPr>
          <a:xfrm rot="-1754586">
            <a:off x="5196881" y="3228637"/>
            <a:ext cx="1151446" cy="1526024"/>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1" name="Google Shape;121;p17"/>
          <p:cNvGrpSpPr/>
          <p:nvPr/>
        </p:nvGrpSpPr>
        <p:grpSpPr>
          <a:xfrm>
            <a:off x="6852525" y="3647175"/>
            <a:ext cx="1238525" cy="875975"/>
            <a:chOff x="6160925" y="1009650"/>
            <a:chExt cx="1238525" cy="875975"/>
          </a:xfrm>
        </p:grpSpPr>
        <p:cxnSp>
          <p:nvCxnSpPr>
            <p:cNvPr id="122" name="Google Shape;122;p17"/>
            <p:cNvCxnSpPr/>
            <p:nvPr/>
          </p:nvCxnSpPr>
          <p:spPr>
            <a:xfrm rot="10800000">
              <a:off x="6160925" y="1009650"/>
              <a:ext cx="434100" cy="425700"/>
            </a:xfrm>
            <a:prstGeom prst="straightConnector1">
              <a:avLst/>
            </a:prstGeom>
            <a:noFill/>
            <a:ln w="9525" cap="flat" cmpd="sng">
              <a:solidFill>
                <a:schemeClr val="accent4"/>
              </a:solidFill>
              <a:prstDash val="solid"/>
              <a:round/>
              <a:headEnd type="none" w="med" len="med"/>
              <a:tailEnd type="triangle" w="med" len="med"/>
            </a:ln>
          </p:spPr>
        </p:cxnSp>
        <p:sp>
          <p:nvSpPr>
            <p:cNvPr id="123" name="Google Shape;123;p17"/>
            <p:cNvSpPr txBox="1"/>
            <p:nvPr/>
          </p:nvSpPr>
          <p:spPr>
            <a:xfrm>
              <a:off x="6459250" y="1362425"/>
              <a:ext cx="9402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latin typeface="Lato"/>
                  <a:ea typeface="Lato"/>
                  <a:cs typeface="Lato"/>
                  <a:sym typeface="Lato"/>
                </a:rPr>
                <a:t>3 Reaction wheels</a:t>
              </a:r>
              <a:endParaRPr sz="1100">
                <a:latin typeface="Lato"/>
                <a:ea typeface="Lato"/>
                <a:cs typeface="Lato"/>
                <a:sym typeface="Lato"/>
              </a:endParaRPr>
            </a:p>
          </p:txBody>
        </p:sp>
      </p:grpSp>
      <p:grpSp>
        <p:nvGrpSpPr>
          <p:cNvPr id="124" name="Google Shape;124;p17"/>
          <p:cNvGrpSpPr/>
          <p:nvPr/>
        </p:nvGrpSpPr>
        <p:grpSpPr>
          <a:xfrm>
            <a:off x="7127782" y="3596998"/>
            <a:ext cx="1293337" cy="491776"/>
            <a:chOff x="6179268" y="1003816"/>
            <a:chExt cx="1274726" cy="520177"/>
          </a:xfrm>
        </p:grpSpPr>
        <p:cxnSp>
          <p:nvCxnSpPr>
            <p:cNvPr id="125" name="Google Shape;125;p17"/>
            <p:cNvCxnSpPr/>
            <p:nvPr/>
          </p:nvCxnSpPr>
          <p:spPr>
            <a:xfrm rot="10800000">
              <a:off x="6179268" y="1003816"/>
              <a:ext cx="569700" cy="263700"/>
            </a:xfrm>
            <a:prstGeom prst="straightConnector1">
              <a:avLst/>
            </a:prstGeom>
            <a:noFill/>
            <a:ln w="9525" cap="flat" cmpd="sng">
              <a:solidFill>
                <a:schemeClr val="accent4"/>
              </a:solidFill>
              <a:prstDash val="solid"/>
              <a:round/>
              <a:headEnd type="none" w="med" len="med"/>
              <a:tailEnd type="triangle" w="med" len="med"/>
            </a:ln>
          </p:spPr>
        </p:cxnSp>
        <p:sp>
          <p:nvSpPr>
            <p:cNvPr id="126" name="Google Shape;126;p17"/>
            <p:cNvSpPr txBox="1"/>
            <p:nvPr/>
          </p:nvSpPr>
          <p:spPr>
            <a:xfrm>
              <a:off x="6513793" y="1149594"/>
              <a:ext cx="940200" cy="374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latin typeface="Lato"/>
                  <a:ea typeface="Lato"/>
                  <a:cs typeface="Lato"/>
                  <a:sym typeface="Lato"/>
                </a:rPr>
                <a:t>Radio</a:t>
              </a:r>
              <a:endParaRPr sz="1100">
                <a:latin typeface="Lato"/>
                <a:ea typeface="Lato"/>
                <a:cs typeface="Lato"/>
                <a:sym typeface="Lato"/>
              </a:endParaRPr>
            </a:p>
          </p:txBody>
        </p:sp>
      </p:grpSp>
      <p:grpSp>
        <p:nvGrpSpPr>
          <p:cNvPr id="127" name="Google Shape;127;p17"/>
          <p:cNvGrpSpPr/>
          <p:nvPr/>
        </p:nvGrpSpPr>
        <p:grpSpPr>
          <a:xfrm>
            <a:off x="6550350" y="4106800"/>
            <a:ext cx="940200" cy="727200"/>
            <a:chOff x="6051400" y="1085175"/>
            <a:chExt cx="940200" cy="727200"/>
          </a:xfrm>
        </p:grpSpPr>
        <p:cxnSp>
          <p:nvCxnSpPr>
            <p:cNvPr id="128" name="Google Shape;128;p17"/>
            <p:cNvCxnSpPr>
              <a:stCxn id="129" idx="0"/>
            </p:cNvCxnSpPr>
            <p:nvPr/>
          </p:nvCxnSpPr>
          <p:spPr>
            <a:xfrm rot="10800000">
              <a:off x="6379900" y="1085175"/>
              <a:ext cx="141600" cy="204000"/>
            </a:xfrm>
            <a:prstGeom prst="straightConnector1">
              <a:avLst/>
            </a:prstGeom>
            <a:noFill/>
            <a:ln w="9525" cap="flat" cmpd="sng">
              <a:solidFill>
                <a:schemeClr val="accent2"/>
              </a:solidFill>
              <a:prstDash val="solid"/>
              <a:round/>
              <a:headEnd type="none" w="med" len="med"/>
              <a:tailEnd type="triangle" w="med" len="med"/>
            </a:ln>
          </p:spPr>
        </p:cxnSp>
        <p:sp>
          <p:nvSpPr>
            <p:cNvPr id="129" name="Google Shape;129;p17"/>
            <p:cNvSpPr txBox="1"/>
            <p:nvPr/>
          </p:nvSpPr>
          <p:spPr>
            <a:xfrm>
              <a:off x="6051400" y="1289175"/>
              <a:ext cx="9402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dirty="0">
                  <a:latin typeface="Lato"/>
                  <a:ea typeface="Lato"/>
                  <a:cs typeface="Lato"/>
                  <a:sym typeface="Lato"/>
                </a:rPr>
                <a:t>2 S-band antennae</a:t>
              </a:r>
              <a:endParaRPr sz="1100" dirty="0">
                <a:latin typeface="Lato"/>
                <a:ea typeface="Lato"/>
                <a:cs typeface="Lato"/>
                <a:sym typeface="Lato"/>
              </a:endParaRPr>
            </a:p>
          </p:txBody>
        </p:sp>
      </p:grpSp>
      <p:grpSp>
        <p:nvGrpSpPr>
          <p:cNvPr id="130" name="Google Shape;130;p17"/>
          <p:cNvGrpSpPr/>
          <p:nvPr/>
        </p:nvGrpSpPr>
        <p:grpSpPr>
          <a:xfrm>
            <a:off x="5324675" y="3993575"/>
            <a:ext cx="1293300" cy="484475"/>
            <a:chOff x="5817575" y="971950"/>
            <a:chExt cx="1293300" cy="484475"/>
          </a:xfrm>
        </p:grpSpPr>
        <p:cxnSp>
          <p:nvCxnSpPr>
            <p:cNvPr id="131" name="Google Shape;131;p17"/>
            <p:cNvCxnSpPr/>
            <p:nvPr/>
          </p:nvCxnSpPr>
          <p:spPr>
            <a:xfrm rot="10800000" flipH="1">
              <a:off x="6771225" y="971950"/>
              <a:ext cx="237900" cy="385200"/>
            </a:xfrm>
            <a:prstGeom prst="straightConnector1">
              <a:avLst/>
            </a:prstGeom>
            <a:noFill/>
            <a:ln w="9525" cap="flat" cmpd="sng">
              <a:solidFill>
                <a:schemeClr val="accent4"/>
              </a:solidFill>
              <a:prstDash val="solid"/>
              <a:round/>
              <a:headEnd type="none" w="med" len="med"/>
              <a:tailEnd type="triangle" w="med" len="med"/>
            </a:ln>
          </p:spPr>
        </p:cxnSp>
        <p:sp>
          <p:nvSpPr>
            <p:cNvPr id="132" name="Google Shape;132;p17"/>
            <p:cNvSpPr txBox="1"/>
            <p:nvPr/>
          </p:nvSpPr>
          <p:spPr>
            <a:xfrm>
              <a:off x="5817575" y="1102425"/>
              <a:ext cx="12933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solidFill>
                    <a:schemeClr val="dk2"/>
                  </a:solidFill>
                  <a:latin typeface="Lato"/>
                  <a:ea typeface="Lato"/>
                  <a:cs typeface="Lato"/>
                  <a:sym typeface="Lato"/>
                </a:rPr>
                <a:t>Fine sun sensor</a:t>
              </a:r>
              <a:endParaRPr sz="1100">
                <a:solidFill>
                  <a:schemeClr val="dk2"/>
                </a:solidFill>
                <a:latin typeface="Lato"/>
                <a:ea typeface="Lato"/>
                <a:cs typeface="Lato"/>
                <a:sym typeface="Lato"/>
              </a:endParaRPr>
            </a:p>
          </p:txBody>
        </p:sp>
      </p:grpSp>
      <p:grpSp>
        <p:nvGrpSpPr>
          <p:cNvPr id="133" name="Google Shape;133;p17"/>
          <p:cNvGrpSpPr/>
          <p:nvPr/>
        </p:nvGrpSpPr>
        <p:grpSpPr>
          <a:xfrm>
            <a:off x="5077538" y="3472275"/>
            <a:ext cx="1190438" cy="570975"/>
            <a:chOff x="6051388" y="1195875"/>
            <a:chExt cx="1190438" cy="570975"/>
          </a:xfrm>
        </p:grpSpPr>
        <p:cxnSp>
          <p:nvCxnSpPr>
            <p:cNvPr id="134" name="Google Shape;134;p17"/>
            <p:cNvCxnSpPr/>
            <p:nvPr/>
          </p:nvCxnSpPr>
          <p:spPr>
            <a:xfrm rot="10800000" flipH="1">
              <a:off x="6754625" y="1195875"/>
              <a:ext cx="487200" cy="170100"/>
            </a:xfrm>
            <a:prstGeom prst="straightConnector1">
              <a:avLst/>
            </a:prstGeom>
            <a:noFill/>
            <a:ln w="9525" cap="flat" cmpd="sng">
              <a:solidFill>
                <a:schemeClr val="accent4"/>
              </a:solidFill>
              <a:prstDash val="solid"/>
              <a:round/>
              <a:headEnd type="none" w="med" len="med"/>
              <a:tailEnd type="triangle" w="med" len="med"/>
            </a:ln>
          </p:spPr>
        </p:cxnSp>
        <p:sp>
          <p:nvSpPr>
            <p:cNvPr id="135" name="Google Shape;135;p17"/>
            <p:cNvSpPr txBox="1"/>
            <p:nvPr/>
          </p:nvSpPr>
          <p:spPr>
            <a:xfrm>
              <a:off x="6051388" y="1243650"/>
              <a:ext cx="9402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latin typeface="Lato"/>
                  <a:ea typeface="Lato"/>
                  <a:cs typeface="Lato"/>
                  <a:sym typeface="Lato"/>
                </a:rPr>
                <a:t>3 Magnetic torquers</a:t>
              </a:r>
              <a:endParaRPr sz="1100">
                <a:latin typeface="Lato"/>
                <a:ea typeface="Lato"/>
                <a:cs typeface="Lato"/>
                <a:sym typeface="Lato"/>
              </a:endParaRPr>
            </a:p>
          </p:txBody>
        </p:sp>
      </p:grpSp>
      <p:grpSp>
        <p:nvGrpSpPr>
          <p:cNvPr id="136" name="Google Shape;136;p17"/>
          <p:cNvGrpSpPr/>
          <p:nvPr/>
        </p:nvGrpSpPr>
        <p:grpSpPr>
          <a:xfrm>
            <a:off x="5847188" y="1996450"/>
            <a:ext cx="940200" cy="695750"/>
            <a:chOff x="5694788" y="1844050"/>
            <a:chExt cx="940200" cy="695750"/>
          </a:xfrm>
        </p:grpSpPr>
        <p:cxnSp>
          <p:nvCxnSpPr>
            <p:cNvPr id="137" name="Google Shape;137;p17"/>
            <p:cNvCxnSpPr/>
            <p:nvPr/>
          </p:nvCxnSpPr>
          <p:spPr>
            <a:xfrm>
              <a:off x="6154125" y="2085600"/>
              <a:ext cx="341100" cy="454200"/>
            </a:xfrm>
            <a:prstGeom prst="straightConnector1">
              <a:avLst/>
            </a:prstGeom>
            <a:noFill/>
            <a:ln w="9525" cap="flat" cmpd="sng">
              <a:solidFill>
                <a:schemeClr val="accent4"/>
              </a:solidFill>
              <a:prstDash val="solid"/>
              <a:round/>
              <a:headEnd type="none" w="med" len="med"/>
              <a:tailEnd type="triangle" w="med" len="med"/>
            </a:ln>
          </p:spPr>
        </p:cxnSp>
        <p:sp>
          <p:nvSpPr>
            <p:cNvPr id="138" name="Google Shape;138;p17"/>
            <p:cNvSpPr txBox="1"/>
            <p:nvPr/>
          </p:nvSpPr>
          <p:spPr>
            <a:xfrm>
              <a:off x="5694788" y="1844050"/>
              <a:ext cx="9402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latin typeface="Lato"/>
                  <a:ea typeface="Lato"/>
                  <a:cs typeface="Lato"/>
                  <a:sym typeface="Lato"/>
                </a:rPr>
                <a:t>Batteries</a:t>
              </a:r>
              <a:endParaRPr sz="1100">
                <a:latin typeface="Lato"/>
                <a:ea typeface="Lato"/>
                <a:cs typeface="Lato"/>
                <a:sym typeface="Lato"/>
              </a:endParaRPr>
            </a:p>
          </p:txBody>
        </p:sp>
      </p:grpSp>
      <p:grpSp>
        <p:nvGrpSpPr>
          <p:cNvPr id="139" name="Google Shape;139;p17"/>
          <p:cNvGrpSpPr/>
          <p:nvPr/>
        </p:nvGrpSpPr>
        <p:grpSpPr>
          <a:xfrm>
            <a:off x="5272063" y="2205125"/>
            <a:ext cx="1317238" cy="681550"/>
            <a:chOff x="5488363" y="1705075"/>
            <a:chExt cx="1317238" cy="681550"/>
          </a:xfrm>
        </p:grpSpPr>
        <p:cxnSp>
          <p:nvCxnSpPr>
            <p:cNvPr id="140" name="Google Shape;140;p17"/>
            <p:cNvCxnSpPr/>
            <p:nvPr/>
          </p:nvCxnSpPr>
          <p:spPr>
            <a:xfrm>
              <a:off x="6269200" y="1925825"/>
              <a:ext cx="536400" cy="460800"/>
            </a:xfrm>
            <a:prstGeom prst="straightConnector1">
              <a:avLst/>
            </a:prstGeom>
            <a:noFill/>
            <a:ln w="9525" cap="flat" cmpd="sng">
              <a:solidFill>
                <a:schemeClr val="accent4"/>
              </a:solidFill>
              <a:prstDash val="solid"/>
              <a:round/>
              <a:headEnd type="none" w="med" len="med"/>
              <a:tailEnd type="triangle" w="med" len="med"/>
            </a:ln>
          </p:spPr>
        </p:cxnSp>
        <p:sp>
          <p:nvSpPr>
            <p:cNvPr id="141" name="Google Shape;141;p17"/>
            <p:cNvSpPr txBox="1"/>
            <p:nvPr/>
          </p:nvSpPr>
          <p:spPr>
            <a:xfrm>
              <a:off x="5488363" y="1705075"/>
              <a:ext cx="12324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latin typeface="Lato"/>
                  <a:ea typeface="Lato"/>
                  <a:cs typeface="Lato"/>
                  <a:sym typeface="Lato"/>
                </a:rPr>
                <a:t>Electrical power system </a:t>
              </a:r>
              <a:endParaRPr sz="1100">
                <a:latin typeface="Lato"/>
                <a:ea typeface="Lato"/>
                <a:cs typeface="Lato"/>
                <a:sym typeface="Lato"/>
              </a:endParaRPr>
            </a:p>
          </p:txBody>
        </p:sp>
      </p:grpSp>
      <p:grpSp>
        <p:nvGrpSpPr>
          <p:cNvPr id="142" name="Google Shape;142;p17"/>
          <p:cNvGrpSpPr/>
          <p:nvPr/>
        </p:nvGrpSpPr>
        <p:grpSpPr>
          <a:xfrm>
            <a:off x="4551825" y="2383575"/>
            <a:ext cx="1913850" cy="595700"/>
            <a:chOff x="4842350" y="1712525"/>
            <a:chExt cx="1913850" cy="595700"/>
          </a:xfrm>
        </p:grpSpPr>
        <p:cxnSp>
          <p:nvCxnSpPr>
            <p:cNvPr id="143" name="Google Shape;143;p17"/>
            <p:cNvCxnSpPr/>
            <p:nvPr/>
          </p:nvCxnSpPr>
          <p:spPr>
            <a:xfrm>
              <a:off x="5572100" y="1993225"/>
              <a:ext cx="1184100" cy="315000"/>
            </a:xfrm>
            <a:prstGeom prst="straightConnector1">
              <a:avLst/>
            </a:prstGeom>
            <a:noFill/>
            <a:ln w="9525" cap="flat" cmpd="sng">
              <a:solidFill>
                <a:schemeClr val="accent4"/>
              </a:solidFill>
              <a:prstDash val="solid"/>
              <a:round/>
              <a:headEnd type="none" w="med" len="med"/>
              <a:tailEnd type="triangle" w="med" len="med"/>
            </a:ln>
          </p:spPr>
        </p:cxnSp>
        <p:sp>
          <p:nvSpPr>
            <p:cNvPr id="144" name="Google Shape;144;p17"/>
            <p:cNvSpPr txBox="1"/>
            <p:nvPr/>
          </p:nvSpPr>
          <p:spPr>
            <a:xfrm>
              <a:off x="4842350" y="1712525"/>
              <a:ext cx="9402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latin typeface="Lato"/>
                  <a:ea typeface="Lato"/>
                  <a:cs typeface="Lato"/>
                  <a:sym typeface="Lato"/>
                </a:rPr>
                <a:t>On-board computer </a:t>
              </a:r>
              <a:endParaRPr sz="1100">
                <a:latin typeface="Lato"/>
                <a:ea typeface="Lato"/>
                <a:cs typeface="Lato"/>
                <a:sym typeface="Lato"/>
              </a:endParaRPr>
            </a:p>
          </p:txBody>
        </p:sp>
      </p:grpSp>
      <p:grpSp>
        <p:nvGrpSpPr>
          <p:cNvPr id="145" name="Google Shape;145;p17"/>
          <p:cNvGrpSpPr/>
          <p:nvPr/>
        </p:nvGrpSpPr>
        <p:grpSpPr>
          <a:xfrm>
            <a:off x="4759726" y="2899150"/>
            <a:ext cx="1727287" cy="692677"/>
            <a:chOff x="4627211" y="1712515"/>
            <a:chExt cx="2263810" cy="839100"/>
          </a:xfrm>
        </p:grpSpPr>
        <p:cxnSp>
          <p:nvCxnSpPr>
            <p:cNvPr id="146" name="Google Shape;146;p17"/>
            <p:cNvCxnSpPr/>
            <p:nvPr/>
          </p:nvCxnSpPr>
          <p:spPr>
            <a:xfrm>
              <a:off x="5711121" y="2054157"/>
              <a:ext cx="1179900" cy="34200"/>
            </a:xfrm>
            <a:prstGeom prst="straightConnector1">
              <a:avLst/>
            </a:prstGeom>
            <a:noFill/>
            <a:ln w="9525" cap="flat" cmpd="sng">
              <a:solidFill>
                <a:schemeClr val="accent4"/>
              </a:solidFill>
              <a:prstDash val="solid"/>
              <a:round/>
              <a:headEnd type="none" w="med" len="med"/>
              <a:tailEnd type="triangle" w="med" len="med"/>
            </a:ln>
          </p:spPr>
        </p:cxnSp>
        <p:sp>
          <p:nvSpPr>
            <p:cNvPr id="147" name="Google Shape;147;p17"/>
            <p:cNvSpPr txBox="1"/>
            <p:nvPr/>
          </p:nvSpPr>
          <p:spPr>
            <a:xfrm>
              <a:off x="4627211" y="1712515"/>
              <a:ext cx="1447200" cy="839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100">
                  <a:latin typeface="Lato"/>
                  <a:ea typeface="Lato"/>
                  <a:cs typeface="Lato"/>
                  <a:sym typeface="Lato"/>
                </a:rPr>
                <a:t>Special services card with GPS</a:t>
              </a:r>
              <a:endParaRPr sz="1100">
                <a:latin typeface="Lato"/>
                <a:ea typeface="Lato"/>
                <a:cs typeface="Lato"/>
                <a:sym typeface="Lato"/>
              </a:endParaRPr>
            </a:p>
          </p:txBody>
        </p:sp>
      </p:grpSp>
      <p:pic>
        <p:nvPicPr>
          <p:cNvPr id="148" name="Google Shape;148;p17"/>
          <p:cNvPicPr preferRelativeResize="0"/>
          <p:nvPr/>
        </p:nvPicPr>
        <p:blipFill>
          <a:blip r:embed="rId4">
            <a:alphaModFix/>
          </a:blip>
          <a:stretch>
            <a:fillRect/>
          </a:stretch>
        </p:blipFill>
        <p:spPr>
          <a:xfrm>
            <a:off x="940050" y="1558874"/>
            <a:ext cx="3139406" cy="2529900"/>
          </a:xfrm>
          <a:prstGeom prst="rect">
            <a:avLst/>
          </a:prstGeom>
          <a:noFill/>
          <a:ln>
            <a:noFill/>
          </a:ln>
        </p:spPr>
      </p:pic>
      <p:cxnSp>
        <p:nvCxnSpPr>
          <p:cNvPr id="149" name="Google Shape;149;p17"/>
          <p:cNvCxnSpPr>
            <a:stCxn id="148" idx="0"/>
          </p:cNvCxnSpPr>
          <p:nvPr/>
        </p:nvCxnSpPr>
        <p:spPr>
          <a:xfrm rot="-5400000" flipH="1">
            <a:off x="4256653" y="-188026"/>
            <a:ext cx="1201800" cy="4695600"/>
          </a:xfrm>
          <a:prstGeom prst="bentConnector4">
            <a:avLst>
              <a:gd name="adj1" fmla="val -19814"/>
              <a:gd name="adj2" fmla="val 99801"/>
            </a:avLst>
          </a:prstGeom>
          <a:noFill/>
          <a:ln w="9525" cap="flat" cmpd="sng">
            <a:solidFill>
              <a:schemeClr val="accent4"/>
            </a:solidFill>
            <a:prstDash val="solid"/>
            <a:round/>
            <a:headEnd type="none" w="med" len="med"/>
            <a:tailEnd type="triangle" w="med" len="med"/>
          </a:ln>
        </p:spPr>
      </p:cxnSp>
      <p:sp>
        <p:nvSpPr>
          <p:cNvPr id="150" name="Google Shape;150;p17"/>
          <p:cNvSpPr/>
          <p:nvPr/>
        </p:nvSpPr>
        <p:spPr>
          <a:xfrm>
            <a:off x="940050" y="1558875"/>
            <a:ext cx="3206400" cy="2595300"/>
          </a:xfrm>
          <a:prstGeom prst="rect">
            <a:avLst/>
          </a:prstGeom>
          <a:noFill/>
          <a:ln w="9525" cap="flat" cmpd="sng">
            <a:solidFill>
              <a:schemeClr val="lt2"/>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1" name="Google Shape;151;p17"/>
          <p:cNvGrpSpPr/>
          <p:nvPr/>
        </p:nvGrpSpPr>
        <p:grpSpPr>
          <a:xfrm>
            <a:off x="2186494" y="1055257"/>
            <a:ext cx="1466400" cy="614450"/>
            <a:chOff x="585299" y="1454050"/>
            <a:chExt cx="1466400" cy="614450"/>
          </a:xfrm>
        </p:grpSpPr>
        <p:cxnSp>
          <p:nvCxnSpPr>
            <p:cNvPr id="152" name="Google Shape;152;p17"/>
            <p:cNvCxnSpPr/>
            <p:nvPr/>
          </p:nvCxnSpPr>
          <p:spPr>
            <a:xfrm>
              <a:off x="1407800" y="1692000"/>
              <a:ext cx="295200" cy="376500"/>
            </a:xfrm>
            <a:prstGeom prst="straightConnector1">
              <a:avLst/>
            </a:prstGeom>
            <a:noFill/>
            <a:ln w="9525" cap="flat" cmpd="sng">
              <a:solidFill>
                <a:schemeClr val="accent4"/>
              </a:solidFill>
              <a:prstDash val="solid"/>
              <a:round/>
              <a:headEnd type="none" w="med" len="med"/>
              <a:tailEnd type="triangle" w="med" len="med"/>
            </a:ln>
          </p:spPr>
        </p:cxnSp>
        <p:sp>
          <p:nvSpPr>
            <p:cNvPr id="153" name="Google Shape;153;p17"/>
            <p:cNvSpPr txBox="1"/>
            <p:nvPr/>
          </p:nvSpPr>
          <p:spPr>
            <a:xfrm>
              <a:off x="585299" y="1454050"/>
              <a:ext cx="14664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dirty="0">
                  <a:latin typeface="Lato"/>
                  <a:ea typeface="Lato"/>
                  <a:cs typeface="Lato"/>
                  <a:sym typeface="Lato"/>
                </a:rPr>
                <a:t>Aluminum housing</a:t>
              </a:r>
              <a:endParaRPr sz="1100" dirty="0">
                <a:latin typeface="Lato"/>
                <a:ea typeface="Lato"/>
                <a:cs typeface="Lato"/>
                <a:sym typeface="Lato"/>
              </a:endParaRPr>
            </a:p>
          </p:txBody>
        </p:sp>
      </p:grpSp>
      <p:grpSp>
        <p:nvGrpSpPr>
          <p:cNvPr id="154" name="Google Shape;154;p17"/>
          <p:cNvGrpSpPr/>
          <p:nvPr/>
        </p:nvGrpSpPr>
        <p:grpSpPr>
          <a:xfrm>
            <a:off x="3469525" y="1640650"/>
            <a:ext cx="1802549" cy="683800"/>
            <a:chOff x="443675" y="1254075"/>
            <a:chExt cx="1802549" cy="683800"/>
          </a:xfrm>
        </p:grpSpPr>
        <p:cxnSp>
          <p:nvCxnSpPr>
            <p:cNvPr id="155" name="Google Shape;155;p17"/>
            <p:cNvCxnSpPr/>
            <p:nvPr/>
          </p:nvCxnSpPr>
          <p:spPr>
            <a:xfrm flipH="1">
              <a:off x="443675" y="1688575"/>
              <a:ext cx="878100" cy="249300"/>
            </a:xfrm>
            <a:prstGeom prst="straightConnector1">
              <a:avLst/>
            </a:prstGeom>
            <a:noFill/>
            <a:ln w="9525" cap="flat" cmpd="sng">
              <a:solidFill>
                <a:schemeClr val="accent4"/>
              </a:solidFill>
              <a:prstDash val="solid"/>
              <a:round/>
              <a:headEnd type="none" w="med" len="med"/>
              <a:tailEnd type="triangle" w="med" len="med"/>
            </a:ln>
          </p:spPr>
        </p:cxnSp>
        <p:sp>
          <p:nvSpPr>
            <p:cNvPr id="156" name="Google Shape;156;p17"/>
            <p:cNvSpPr txBox="1"/>
            <p:nvPr/>
          </p:nvSpPr>
          <p:spPr>
            <a:xfrm>
              <a:off x="779824" y="1254075"/>
              <a:ext cx="14664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latin typeface="Lato"/>
                  <a:ea typeface="Lato"/>
                  <a:cs typeface="Lato"/>
                  <a:sym typeface="Lato"/>
                </a:rPr>
                <a:t>CsI (Tl) scintillator crystal</a:t>
              </a:r>
              <a:endParaRPr sz="1100">
                <a:latin typeface="Lato"/>
                <a:ea typeface="Lato"/>
                <a:cs typeface="Lato"/>
                <a:sym typeface="Lato"/>
              </a:endParaRPr>
            </a:p>
          </p:txBody>
        </p:sp>
      </p:grpSp>
      <p:grpSp>
        <p:nvGrpSpPr>
          <p:cNvPr id="157" name="Google Shape;157;p17"/>
          <p:cNvGrpSpPr/>
          <p:nvPr/>
        </p:nvGrpSpPr>
        <p:grpSpPr>
          <a:xfrm>
            <a:off x="611424" y="3378813"/>
            <a:ext cx="1725201" cy="861900"/>
            <a:chOff x="437999" y="1282338"/>
            <a:chExt cx="1725201" cy="861900"/>
          </a:xfrm>
        </p:grpSpPr>
        <p:cxnSp>
          <p:nvCxnSpPr>
            <p:cNvPr id="158" name="Google Shape;158;p17"/>
            <p:cNvCxnSpPr/>
            <p:nvPr/>
          </p:nvCxnSpPr>
          <p:spPr>
            <a:xfrm>
              <a:off x="1407800" y="1692000"/>
              <a:ext cx="755400" cy="42600"/>
            </a:xfrm>
            <a:prstGeom prst="straightConnector1">
              <a:avLst/>
            </a:prstGeom>
            <a:noFill/>
            <a:ln w="9525" cap="flat" cmpd="sng">
              <a:solidFill>
                <a:schemeClr val="accent4"/>
              </a:solidFill>
              <a:prstDash val="solid"/>
              <a:round/>
              <a:headEnd type="none" w="med" len="med"/>
              <a:tailEnd type="triangle" w="med" len="med"/>
            </a:ln>
          </p:spPr>
        </p:cxnSp>
        <p:sp>
          <p:nvSpPr>
            <p:cNvPr id="159" name="Google Shape;159;p17"/>
            <p:cNvSpPr txBox="1"/>
            <p:nvPr/>
          </p:nvSpPr>
          <p:spPr>
            <a:xfrm>
              <a:off x="437999" y="1282338"/>
              <a:ext cx="1466400" cy="86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latin typeface="Lato"/>
                  <a:ea typeface="Lato"/>
                  <a:cs typeface="Lato"/>
                  <a:sym typeface="Lato"/>
                </a:rPr>
                <a:t>Quartz window to allow light to escape rather than being diffusely reflected</a:t>
              </a:r>
              <a:endParaRPr sz="1100">
                <a:latin typeface="Lato"/>
                <a:ea typeface="Lato"/>
                <a:cs typeface="Lato"/>
                <a:sym typeface="Lato"/>
              </a:endParaRPr>
            </a:p>
          </p:txBody>
        </p:sp>
      </p:grpSp>
      <p:grpSp>
        <p:nvGrpSpPr>
          <p:cNvPr id="160" name="Google Shape;160;p17"/>
          <p:cNvGrpSpPr/>
          <p:nvPr/>
        </p:nvGrpSpPr>
        <p:grpSpPr>
          <a:xfrm>
            <a:off x="1510349" y="3908150"/>
            <a:ext cx="1466400" cy="769225"/>
            <a:chOff x="748349" y="3146150"/>
            <a:chExt cx="1466400" cy="769225"/>
          </a:xfrm>
        </p:grpSpPr>
        <p:cxnSp>
          <p:nvCxnSpPr>
            <p:cNvPr id="161" name="Google Shape;161;p17"/>
            <p:cNvCxnSpPr/>
            <p:nvPr/>
          </p:nvCxnSpPr>
          <p:spPr>
            <a:xfrm rot="10800000" flipH="1">
              <a:off x="1510475" y="3146150"/>
              <a:ext cx="198300" cy="334200"/>
            </a:xfrm>
            <a:prstGeom prst="straightConnector1">
              <a:avLst/>
            </a:prstGeom>
            <a:noFill/>
            <a:ln w="9525" cap="flat" cmpd="sng">
              <a:solidFill>
                <a:schemeClr val="accent4"/>
              </a:solidFill>
              <a:prstDash val="solid"/>
              <a:round/>
              <a:headEnd type="none" w="med" len="med"/>
              <a:tailEnd type="triangle" w="med" len="med"/>
            </a:ln>
          </p:spPr>
        </p:cxnSp>
        <p:sp>
          <p:nvSpPr>
            <p:cNvPr id="162" name="Google Shape;162;p17"/>
            <p:cNvSpPr txBox="1"/>
            <p:nvPr/>
          </p:nvSpPr>
          <p:spPr>
            <a:xfrm>
              <a:off x="748349" y="3392175"/>
              <a:ext cx="14664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latin typeface="Lato"/>
                  <a:ea typeface="Lato"/>
                  <a:cs typeface="Lato"/>
                  <a:sym typeface="Lato"/>
                </a:rPr>
                <a:t>116 </a:t>
              </a:r>
              <a:r>
                <a:rPr lang="en" sz="1050">
                  <a:solidFill>
                    <a:schemeClr val="dk2"/>
                  </a:solidFill>
                </a:rPr>
                <a:t>Hamamatsu SiPM</a:t>
              </a:r>
              <a:r>
                <a:rPr lang="en" sz="1100">
                  <a:solidFill>
                    <a:schemeClr val="dk2"/>
                  </a:solidFill>
                </a:rPr>
                <a:t>s</a:t>
              </a:r>
              <a:endParaRPr sz="1100">
                <a:latin typeface="Lato"/>
                <a:ea typeface="Lato"/>
                <a:cs typeface="Lato"/>
                <a:sym typeface="Lato"/>
              </a:endParaRPr>
            </a:p>
          </p:txBody>
        </p:sp>
      </p:grpSp>
      <p:sp>
        <p:nvSpPr>
          <p:cNvPr id="163" name="Google Shape;163;p17"/>
          <p:cNvSpPr txBox="1"/>
          <p:nvPr/>
        </p:nvSpPr>
        <p:spPr>
          <a:xfrm>
            <a:off x="3152198" y="3591825"/>
            <a:ext cx="1749900" cy="1185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50">
                <a:solidFill>
                  <a:schemeClr val="dk2"/>
                </a:solidFill>
              </a:rPr>
              <a:t>Instrument Detector Analog Board (IDAB) which sums the signals</a:t>
            </a:r>
            <a:r>
              <a:rPr lang="en" sz="1100">
                <a:solidFill>
                  <a:schemeClr val="dk2"/>
                </a:solidFill>
              </a:rPr>
              <a:t>. The signal amplitude should be proportional to the true photon energy</a:t>
            </a:r>
            <a:endParaRPr sz="1100">
              <a:latin typeface="Lato"/>
              <a:ea typeface="Lato"/>
              <a:cs typeface="Lato"/>
              <a:sym typeface="Lato"/>
            </a:endParaRPr>
          </a:p>
        </p:txBody>
      </p:sp>
      <p:cxnSp>
        <p:nvCxnSpPr>
          <p:cNvPr id="164" name="Google Shape;164;p17"/>
          <p:cNvCxnSpPr/>
          <p:nvPr/>
        </p:nvCxnSpPr>
        <p:spPr>
          <a:xfrm rot="10800000">
            <a:off x="3236425" y="3443675"/>
            <a:ext cx="283200" cy="283200"/>
          </a:xfrm>
          <a:prstGeom prst="straightConnector1">
            <a:avLst/>
          </a:prstGeom>
          <a:noFill/>
          <a:ln w="9525" cap="flat" cmpd="sng">
            <a:solidFill>
              <a:schemeClr val="accent4"/>
            </a:solidFill>
            <a:prstDash val="solid"/>
            <a:round/>
            <a:headEnd type="none" w="med" len="med"/>
            <a:tailEnd type="triangle" w="med" len="med"/>
          </a:ln>
        </p:spPr>
      </p:cxnSp>
      <p:cxnSp>
        <p:nvCxnSpPr>
          <p:cNvPr id="3" name="Curved Connector 2">
            <a:extLst>
              <a:ext uri="{FF2B5EF4-FFF2-40B4-BE49-F238E27FC236}">
                <a16:creationId xmlns:a16="http://schemas.microsoft.com/office/drawing/2014/main" id="{1C13F93D-30DE-CE46-969F-E43E8F92A6D8}"/>
              </a:ext>
            </a:extLst>
          </p:cNvPr>
          <p:cNvCxnSpPr>
            <a:cxnSpLocks/>
          </p:cNvCxnSpPr>
          <p:nvPr/>
        </p:nvCxnSpPr>
        <p:spPr>
          <a:xfrm>
            <a:off x="1159329" y="1640650"/>
            <a:ext cx="773944" cy="683800"/>
          </a:xfrm>
          <a:prstGeom prst="curvedConnector3">
            <a:avLst>
              <a:gd name="adj1" fmla="val 50000"/>
            </a:avLst>
          </a:prstGeom>
          <a:ln w="19050" cap="flat" cmpd="sng" algn="ctr">
            <a:solidFill>
              <a:schemeClr val="accent6"/>
            </a:solidFill>
            <a:prstDash val="sysDot"/>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6" name="TextBox 5">
            <a:extLst>
              <a:ext uri="{FF2B5EF4-FFF2-40B4-BE49-F238E27FC236}">
                <a16:creationId xmlns:a16="http://schemas.microsoft.com/office/drawing/2014/main" id="{AE3AF91F-782A-74EC-FC06-E7B65C7080F9}"/>
              </a:ext>
            </a:extLst>
          </p:cNvPr>
          <p:cNvSpPr txBox="1"/>
          <p:nvPr/>
        </p:nvSpPr>
        <p:spPr>
          <a:xfrm>
            <a:off x="1292195" y="1891673"/>
            <a:ext cx="288471" cy="307777"/>
          </a:xfrm>
          <a:prstGeom prst="rect">
            <a:avLst/>
          </a:prstGeom>
          <a:noFill/>
        </p:spPr>
        <p:txBody>
          <a:bodyPr wrap="square" rtlCol="0">
            <a:spAutoFit/>
          </a:bodyPr>
          <a:lstStyle/>
          <a:p>
            <a:r>
              <a:rPr lang="en-US" dirty="0">
                <a:solidFill>
                  <a:schemeClr val="accent6"/>
                </a:solidFill>
              </a:rPr>
              <a:t>γ</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18"/>
          <p:cNvSpPr txBox="1">
            <a:spLocks noGrp="1"/>
          </p:cNvSpPr>
          <p:nvPr>
            <p:ph type="title"/>
          </p:nvPr>
        </p:nvSpPr>
        <p:spPr>
          <a:xfrm>
            <a:off x="2400250" y="575950"/>
            <a:ext cx="6321600" cy="635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Orbit and Pointing Strategy</a:t>
            </a:r>
            <a:endParaRPr/>
          </a:p>
        </p:txBody>
      </p:sp>
      <p:sp>
        <p:nvSpPr>
          <p:cNvPr id="170" name="Google Shape;170;p18"/>
          <p:cNvSpPr txBox="1">
            <a:spLocks noGrp="1"/>
          </p:cNvSpPr>
          <p:nvPr>
            <p:ph type="body" idx="1"/>
          </p:nvPr>
        </p:nvSpPr>
        <p:spPr>
          <a:xfrm>
            <a:off x="2410100" y="1211349"/>
            <a:ext cx="6321600" cy="3266255"/>
          </a:xfrm>
          <a:prstGeom prst="rect">
            <a:avLst/>
          </a:prstGeom>
        </p:spPr>
        <p:txBody>
          <a:bodyPr spcFirstLastPara="1" wrap="square" lIns="91425" tIns="91425" rIns="91425" bIns="91425" anchor="ctr" anchorCtr="0">
            <a:normAutofit fontScale="92500" lnSpcReduction="10000"/>
          </a:bodyPr>
          <a:lstStyle/>
          <a:p>
            <a:pPr marL="457200" lvl="0" indent="-342900" algn="l" rtl="0">
              <a:lnSpc>
                <a:spcPct val="115000"/>
              </a:lnSpc>
              <a:spcBef>
                <a:spcPts val="0"/>
              </a:spcBef>
              <a:spcAft>
                <a:spcPts val="0"/>
              </a:spcAft>
              <a:buSzPts val="1800"/>
              <a:buChar char="●"/>
            </a:pPr>
            <a:r>
              <a:rPr lang="en" dirty="0"/>
              <a:t>ISS-like orbit</a:t>
            </a:r>
            <a:endParaRPr dirty="0"/>
          </a:p>
          <a:p>
            <a:pPr marL="914400" lvl="1" indent="-317500" algn="l" rtl="0">
              <a:lnSpc>
                <a:spcPct val="115000"/>
              </a:lnSpc>
              <a:spcBef>
                <a:spcPts val="0"/>
              </a:spcBef>
              <a:spcAft>
                <a:spcPts val="0"/>
              </a:spcAft>
              <a:buSzPts val="1400"/>
              <a:buChar char="○"/>
            </a:pPr>
            <a:r>
              <a:rPr lang="en" dirty="0"/>
              <a:t>Deployed from ISS</a:t>
            </a:r>
            <a:endParaRPr dirty="0"/>
          </a:p>
          <a:p>
            <a:pPr marL="914400" lvl="1" indent="-317500" algn="l" rtl="0">
              <a:lnSpc>
                <a:spcPct val="115000"/>
              </a:lnSpc>
              <a:spcBef>
                <a:spcPts val="0"/>
              </a:spcBef>
              <a:spcAft>
                <a:spcPts val="0"/>
              </a:spcAft>
              <a:buSzPts val="1400"/>
              <a:buChar char="○"/>
            </a:pPr>
            <a:r>
              <a:rPr lang="en" dirty="0"/>
              <a:t>Low earth orbit (altitude=450 km, </a:t>
            </a:r>
            <a:r>
              <a:rPr lang="en" dirty="0" err="1"/>
              <a:t>i</a:t>
            </a:r>
            <a:r>
              <a:rPr lang="en" dirty="0"/>
              <a:t>=51.8°)</a:t>
            </a:r>
            <a:endParaRPr dirty="0"/>
          </a:p>
          <a:p>
            <a:pPr marL="914400" lvl="1" indent="-317500" algn="l" rtl="0">
              <a:lnSpc>
                <a:spcPct val="115000"/>
              </a:lnSpc>
              <a:spcBef>
                <a:spcPts val="0"/>
              </a:spcBef>
              <a:spcAft>
                <a:spcPts val="0"/>
              </a:spcAft>
              <a:buSzPts val="1400"/>
              <a:buChar char="○"/>
            </a:pPr>
            <a:r>
              <a:rPr lang="en" dirty="0"/>
              <a:t>Orbit modeled with GMAT (</a:t>
            </a:r>
            <a:r>
              <a:rPr lang="en" u="sng" dirty="0">
                <a:solidFill>
                  <a:schemeClr val="hlink"/>
                </a:solidFill>
                <a:hlinkClick r:id="rId5"/>
              </a:rPr>
              <a:t>source</a:t>
            </a:r>
            <a:r>
              <a:rPr lang="en" dirty="0"/>
              <a:t>)</a:t>
            </a:r>
            <a:endParaRPr dirty="0"/>
          </a:p>
          <a:p>
            <a:pPr marL="457200" lvl="0" indent="-342900" algn="l" rtl="0">
              <a:lnSpc>
                <a:spcPct val="115000"/>
              </a:lnSpc>
              <a:spcBef>
                <a:spcPts val="0"/>
              </a:spcBef>
              <a:spcAft>
                <a:spcPts val="0"/>
              </a:spcAft>
              <a:buSzPts val="1800"/>
              <a:buChar char="●"/>
            </a:pPr>
            <a:r>
              <a:rPr lang="en" dirty="0"/>
              <a:t>Sky monitoring with repoints for power and drag</a:t>
            </a:r>
            <a:endParaRPr dirty="0"/>
          </a:p>
          <a:p>
            <a:pPr marL="914400" lvl="1" indent="-317500" algn="l" rtl="0">
              <a:lnSpc>
                <a:spcPct val="115000"/>
              </a:lnSpc>
              <a:spcBef>
                <a:spcPts val="0"/>
              </a:spcBef>
              <a:spcAft>
                <a:spcPts val="0"/>
              </a:spcAft>
              <a:buSzPts val="1400"/>
              <a:buChar char="○"/>
            </a:pPr>
            <a:r>
              <a:rPr lang="en" dirty="0"/>
              <a:t>Most of the time, the z-axis of the instrument points away the earth (zenith pointing)</a:t>
            </a:r>
            <a:endParaRPr dirty="0"/>
          </a:p>
          <a:p>
            <a:pPr marL="914400" lvl="1" indent="-317500" algn="l" rtl="0">
              <a:spcBef>
                <a:spcPts val="0"/>
              </a:spcBef>
              <a:spcAft>
                <a:spcPts val="0"/>
              </a:spcAft>
              <a:buSzPts val="1400"/>
              <a:buChar char="○"/>
            </a:pPr>
            <a:r>
              <a:rPr lang="en" dirty="0"/>
              <a:t>Beta low (&gt;27 deg), in the daytime the satellite turns towards the sun to maximize power to the solar panels</a:t>
            </a:r>
            <a:endParaRPr dirty="0"/>
          </a:p>
          <a:p>
            <a:pPr marL="914400" lvl="1" indent="-317500" algn="l" rtl="0">
              <a:lnSpc>
                <a:spcPct val="115000"/>
              </a:lnSpc>
              <a:spcBef>
                <a:spcPts val="0"/>
              </a:spcBef>
              <a:spcAft>
                <a:spcPts val="0"/>
              </a:spcAft>
              <a:buSzPts val="1400"/>
              <a:buChar char="○"/>
            </a:pPr>
            <a:r>
              <a:rPr lang="en" dirty="0"/>
              <a:t>Modeled with 42 (</a:t>
            </a:r>
            <a:r>
              <a:rPr lang="en" u="sng" dirty="0">
                <a:solidFill>
                  <a:schemeClr val="hlink"/>
                </a:solidFill>
                <a:hlinkClick r:id="rId6"/>
              </a:rPr>
              <a:t>source</a:t>
            </a:r>
            <a:r>
              <a:rPr lang="en" dirty="0"/>
              <a:t>)</a:t>
            </a:r>
          </a:p>
          <a:p>
            <a:pPr indent="-317500">
              <a:buSzPts val="1400"/>
              <a:buChar char="○"/>
            </a:pPr>
            <a:r>
              <a:rPr lang="en-US" dirty="0"/>
              <a:t>D</a:t>
            </a:r>
            <a:r>
              <a:rPr lang="en" dirty="0"/>
              <a:t>one to develop the science operations</a:t>
            </a:r>
          </a:p>
          <a:p>
            <a:pPr marL="139700" indent="0">
              <a:buSzPts val="1400"/>
              <a:buNone/>
            </a:pPr>
            <a:r>
              <a:rPr lang="en" dirty="0"/>
              <a:t>      and simulations for the </a:t>
            </a:r>
          </a:p>
          <a:p>
            <a:pPr marL="139700" indent="0">
              <a:buSzPts val="1400"/>
              <a:buNone/>
            </a:pPr>
            <a:r>
              <a:rPr lang="en" dirty="0"/>
              <a:t>      instrument</a:t>
            </a:r>
          </a:p>
        </p:txBody>
      </p:sp>
      <p:sp>
        <p:nvSpPr>
          <p:cNvPr id="171" name="Google Shape;171;p18"/>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5</a:t>
            </a:fld>
            <a:endParaRPr/>
          </a:p>
        </p:txBody>
      </p:sp>
      <p:grpSp>
        <p:nvGrpSpPr>
          <p:cNvPr id="172" name="Google Shape;172;p18"/>
          <p:cNvGrpSpPr/>
          <p:nvPr/>
        </p:nvGrpSpPr>
        <p:grpSpPr>
          <a:xfrm>
            <a:off x="5545338" y="3199885"/>
            <a:ext cx="3176501" cy="1579483"/>
            <a:chOff x="11889753" y="12923509"/>
            <a:chExt cx="6151242" cy="3077714"/>
          </a:xfrm>
        </p:grpSpPr>
        <p:grpSp>
          <p:nvGrpSpPr>
            <p:cNvPr id="173" name="Google Shape;173;p18"/>
            <p:cNvGrpSpPr/>
            <p:nvPr/>
          </p:nvGrpSpPr>
          <p:grpSpPr>
            <a:xfrm>
              <a:off x="14078859" y="12923509"/>
              <a:ext cx="3962136" cy="2490885"/>
              <a:chOff x="23519991" y="20629265"/>
              <a:chExt cx="5495335" cy="3537184"/>
            </a:xfrm>
          </p:grpSpPr>
          <p:pic>
            <p:nvPicPr>
              <p:cNvPr id="174" name="Google Shape;174;p18"/>
              <p:cNvPicPr preferRelativeResize="0"/>
              <p:nvPr/>
            </p:nvPicPr>
            <p:blipFill>
              <a:blip r:embed="rId7">
                <a:alphaModFix/>
              </a:blip>
              <a:stretch>
                <a:fillRect/>
              </a:stretch>
            </p:blipFill>
            <p:spPr>
              <a:xfrm>
                <a:off x="24550605" y="21033360"/>
                <a:ext cx="2729560" cy="2728904"/>
              </a:xfrm>
              <a:prstGeom prst="rect">
                <a:avLst/>
              </a:prstGeom>
              <a:noFill/>
              <a:ln>
                <a:noFill/>
              </a:ln>
            </p:spPr>
          </p:pic>
          <p:grpSp>
            <p:nvGrpSpPr>
              <p:cNvPr id="175" name="Google Shape;175;p18"/>
              <p:cNvGrpSpPr/>
              <p:nvPr/>
            </p:nvGrpSpPr>
            <p:grpSpPr>
              <a:xfrm>
                <a:off x="23519991" y="22402559"/>
                <a:ext cx="1335939" cy="1763890"/>
                <a:chOff x="23706416" y="21767009"/>
                <a:chExt cx="1335939" cy="1763890"/>
              </a:xfrm>
            </p:grpSpPr>
            <p:pic>
              <p:nvPicPr>
                <p:cNvPr id="176" name="Google Shape;176;p18"/>
                <p:cNvPicPr preferRelativeResize="0"/>
                <p:nvPr/>
              </p:nvPicPr>
              <p:blipFill>
                <a:blip r:embed="rId8">
                  <a:alphaModFix/>
                </a:blip>
                <a:stretch>
                  <a:fillRect/>
                </a:stretch>
              </p:blipFill>
              <p:spPr>
                <a:xfrm rot="-10291235">
                  <a:off x="23819322" y="21840035"/>
                  <a:ext cx="1110127" cy="1613695"/>
                </a:xfrm>
                <a:prstGeom prst="rect">
                  <a:avLst/>
                </a:prstGeom>
                <a:noFill/>
                <a:ln>
                  <a:noFill/>
                </a:ln>
              </p:spPr>
            </p:pic>
            <p:cxnSp>
              <p:nvCxnSpPr>
                <p:cNvPr id="177" name="Google Shape;177;p18"/>
                <p:cNvCxnSpPr/>
                <p:nvPr/>
              </p:nvCxnSpPr>
              <p:spPr>
                <a:xfrm>
                  <a:off x="24456537" y="22498899"/>
                  <a:ext cx="533700" cy="1032000"/>
                </a:xfrm>
                <a:prstGeom prst="straightConnector1">
                  <a:avLst/>
                </a:prstGeom>
                <a:noFill/>
                <a:ln w="9525" cap="flat" cmpd="sng">
                  <a:solidFill>
                    <a:srgbClr val="5C5651"/>
                  </a:solidFill>
                  <a:prstDash val="solid"/>
                  <a:round/>
                  <a:headEnd type="none" w="med" len="med"/>
                  <a:tailEnd type="triangle" w="med" len="med"/>
                </a:ln>
              </p:spPr>
            </p:cxnSp>
          </p:grpSp>
          <p:grpSp>
            <p:nvGrpSpPr>
              <p:cNvPr id="178" name="Google Shape;178;p18"/>
              <p:cNvGrpSpPr/>
              <p:nvPr/>
            </p:nvGrpSpPr>
            <p:grpSpPr>
              <a:xfrm>
                <a:off x="27280213" y="20629265"/>
                <a:ext cx="1735112" cy="1356850"/>
                <a:chOff x="27280213" y="20629265"/>
                <a:chExt cx="1735112" cy="1356850"/>
              </a:xfrm>
            </p:grpSpPr>
            <p:pic>
              <p:nvPicPr>
                <p:cNvPr id="179" name="Google Shape;179;p18"/>
                <p:cNvPicPr preferRelativeResize="0"/>
                <p:nvPr/>
              </p:nvPicPr>
              <p:blipFill>
                <a:blip r:embed="rId8">
                  <a:alphaModFix/>
                </a:blip>
                <a:stretch>
                  <a:fillRect/>
                </a:stretch>
              </p:blipFill>
              <p:spPr>
                <a:xfrm rot="5092226">
                  <a:off x="27583396" y="20530272"/>
                  <a:ext cx="1128748" cy="1640764"/>
                </a:xfrm>
                <a:prstGeom prst="rect">
                  <a:avLst/>
                </a:prstGeom>
                <a:noFill/>
                <a:ln>
                  <a:noFill/>
                </a:ln>
              </p:spPr>
            </p:pic>
            <p:cxnSp>
              <p:nvCxnSpPr>
                <p:cNvPr id="180" name="Google Shape;180;p18"/>
                <p:cNvCxnSpPr/>
                <p:nvPr/>
              </p:nvCxnSpPr>
              <p:spPr>
                <a:xfrm rot="10800000" flipH="1">
                  <a:off x="27857391" y="20629265"/>
                  <a:ext cx="898200" cy="782700"/>
                </a:xfrm>
                <a:prstGeom prst="straightConnector1">
                  <a:avLst/>
                </a:prstGeom>
                <a:noFill/>
                <a:ln w="9525" cap="flat" cmpd="sng">
                  <a:solidFill>
                    <a:srgbClr val="5C5651"/>
                  </a:solidFill>
                  <a:prstDash val="solid"/>
                  <a:round/>
                  <a:headEnd type="none" w="med" len="med"/>
                  <a:tailEnd type="triangle" w="med" len="med"/>
                </a:ln>
              </p:spPr>
            </p:cxnSp>
          </p:grpSp>
        </p:grpSp>
        <p:sp>
          <p:nvSpPr>
            <p:cNvPr id="181" name="Google Shape;181;p18"/>
            <p:cNvSpPr/>
            <p:nvPr/>
          </p:nvSpPr>
          <p:spPr>
            <a:xfrm>
              <a:off x="11889753" y="14070723"/>
              <a:ext cx="1968000" cy="1930500"/>
            </a:xfrm>
            <a:prstGeom prst="sun">
              <a:avLst>
                <a:gd name="adj" fmla="val 33584"/>
              </a:avLst>
            </a:prstGeom>
            <a:solidFill>
              <a:srgbClr val="F1C232"/>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82" name="Google Shape;182;p18"/>
          <p:cNvPicPr preferRelativeResize="0"/>
          <p:nvPr/>
        </p:nvPicPr>
        <p:blipFill>
          <a:blip r:embed="rId9">
            <a:alphaModFix/>
          </a:blip>
          <a:stretch>
            <a:fillRect/>
          </a:stretch>
        </p:blipFill>
        <p:spPr>
          <a:xfrm>
            <a:off x="152400" y="2532300"/>
            <a:ext cx="2105310" cy="2247064"/>
          </a:xfrm>
          <a:prstGeom prst="rect">
            <a:avLst/>
          </a:prstGeom>
          <a:noFill/>
          <a:ln>
            <a:noFill/>
          </a:ln>
        </p:spPr>
      </p:pic>
      <p:sp>
        <p:nvSpPr>
          <p:cNvPr id="183" name="Google Shape;183;p18"/>
          <p:cNvSpPr txBox="1"/>
          <p:nvPr/>
        </p:nvSpPr>
        <p:spPr>
          <a:xfrm>
            <a:off x="8565975" y="2940350"/>
            <a:ext cx="317100" cy="400200"/>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r>
              <a:rPr lang="en">
                <a:latin typeface="Lato"/>
                <a:ea typeface="Lato"/>
                <a:cs typeface="Lato"/>
                <a:sym typeface="Lato"/>
              </a:rPr>
              <a:t>z</a:t>
            </a:r>
            <a:endParaRPr>
              <a:latin typeface="Lato"/>
              <a:ea typeface="Lato"/>
              <a:cs typeface="Lato"/>
              <a:sym typeface="Lato"/>
            </a:endParaRPr>
          </a:p>
        </p:txBody>
      </p:sp>
      <p:sp>
        <p:nvSpPr>
          <p:cNvPr id="184" name="Google Shape;184;p18"/>
          <p:cNvSpPr txBox="1"/>
          <p:nvPr/>
        </p:nvSpPr>
        <p:spPr>
          <a:xfrm>
            <a:off x="7121800" y="4288550"/>
            <a:ext cx="317100" cy="400200"/>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r>
              <a:rPr lang="en">
                <a:latin typeface="Lato"/>
                <a:ea typeface="Lato"/>
                <a:cs typeface="Lato"/>
                <a:sym typeface="Lato"/>
              </a:rPr>
              <a:t>z</a:t>
            </a:r>
            <a:endParaRPr>
              <a:latin typeface="Lato"/>
              <a:ea typeface="Lato"/>
              <a:cs typeface="Lato"/>
              <a:sym typeface="Lato"/>
            </a:endParaRPr>
          </a:p>
        </p:txBody>
      </p:sp>
      <p:pic>
        <p:nvPicPr>
          <p:cNvPr id="2" name="orbit_movie.mov" descr="orbit_movie.mov">
            <a:hlinkClick r:id="" action="ppaction://media"/>
            <a:extLst>
              <a:ext uri="{FF2B5EF4-FFF2-40B4-BE49-F238E27FC236}">
                <a16:creationId xmlns:a16="http://schemas.microsoft.com/office/drawing/2014/main" id="{4C158259-3C4A-5F7C-528C-DE1C6E15B300}"/>
              </a:ext>
            </a:extLst>
          </p:cNvPr>
          <p:cNvPicPr>
            <a:picLocks noChangeAspect="1"/>
          </p:cNvPicPr>
          <p:nvPr>
            <a:videoFile r:link="rId2"/>
            <p:extLst>
              <p:ext uri="{DAA4B4D4-6D71-4841-9C94-3DE7FCFB9230}">
                <p14:media xmlns:p14="http://schemas.microsoft.com/office/powerpoint/2010/main" r:embed="rId1"/>
              </p:ext>
            </p:extLst>
          </p:nvPr>
        </p:nvPicPr>
        <p:blipFill>
          <a:blip r:embed="rId10"/>
          <a:stretch>
            <a:fillRect/>
          </a:stretch>
        </p:blipFill>
        <p:spPr>
          <a:xfrm>
            <a:off x="55659" y="1010864"/>
            <a:ext cx="2460298" cy="135658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74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19"/>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6</a:t>
            </a:fld>
            <a:endParaRPr/>
          </a:p>
        </p:txBody>
      </p:sp>
      <p:pic>
        <p:nvPicPr>
          <p:cNvPr id="191" name="Google Shape;191;p19"/>
          <p:cNvPicPr preferRelativeResize="0"/>
          <p:nvPr/>
        </p:nvPicPr>
        <p:blipFill>
          <a:blip r:embed="rId3">
            <a:alphaModFix/>
          </a:blip>
          <a:stretch>
            <a:fillRect/>
          </a:stretch>
        </p:blipFill>
        <p:spPr>
          <a:xfrm>
            <a:off x="339900" y="372600"/>
            <a:ext cx="1753226" cy="986200"/>
          </a:xfrm>
          <a:prstGeom prst="rect">
            <a:avLst/>
          </a:prstGeom>
          <a:noFill/>
          <a:ln>
            <a:noFill/>
          </a:ln>
        </p:spPr>
      </p:pic>
      <p:sp>
        <p:nvSpPr>
          <p:cNvPr id="192" name="Google Shape;192;p19"/>
          <p:cNvSpPr txBox="1"/>
          <p:nvPr/>
        </p:nvSpPr>
        <p:spPr>
          <a:xfrm>
            <a:off x="655138" y="1270875"/>
            <a:ext cx="14049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solidFill>
                  <a:schemeClr val="lt1"/>
                </a:solidFill>
                <a:latin typeface="Lato"/>
                <a:ea typeface="Lato"/>
                <a:cs typeface="Lato"/>
                <a:sym typeface="Lato"/>
              </a:rPr>
              <a:t>GRB signal</a:t>
            </a:r>
            <a:endParaRPr>
              <a:solidFill>
                <a:schemeClr val="lt1"/>
              </a:solidFill>
              <a:latin typeface="Lato"/>
              <a:ea typeface="Lato"/>
              <a:cs typeface="Lato"/>
              <a:sym typeface="Lato"/>
            </a:endParaRPr>
          </a:p>
        </p:txBody>
      </p:sp>
      <p:pic>
        <p:nvPicPr>
          <p:cNvPr id="193" name="Google Shape;193;p19"/>
          <p:cNvPicPr preferRelativeResize="0"/>
          <p:nvPr/>
        </p:nvPicPr>
        <p:blipFill>
          <a:blip r:embed="rId4">
            <a:alphaModFix/>
          </a:blip>
          <a:stretch>
            <a:fillRect/>
          </a:stretch>
        </p:blipFill>
        <p:spPr>
          <a:xfrm flipH="1">
            <a:off x="2678825" y="661460"/>
            <a:ext cx="548700" cy="797567"/>
          </a:xfrm>
          <a:prstGeom prst="rect">
            <a:avLst/>
          </a:prstGeom>
          <a:noFill/>
          <a:ln>
            <a:noFill/>
          </a:ln>
        </p:spPr>
      </p:pic>
      <p:sp>
        <p:nvSpPr>
          <p:cNvPr id="194" name="Google Shape;194;p19"/>
          <p:cNvSpPr txBox="1"/>
          <p:nvPr/>
        </p:nvSpPr>
        <p:spPr>
          <a:xfrm>
            <a:off x="2437700" y="1270875"/>
            <a:ext cx="1200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Lato"/>
                <a:ea typeface="Lato"/>
                <a:cs typeface="Lato"/>
                <a:sym typeface="Lato"/>
              </a:rPr>
              <a:t>Instrument</a:t>
            </a:r>
            <a:endParaRPr>
              <a:latin typeface="Lato"/>
              <a:ea typeface="Lato"/>
              <a:cs typeface="Lato"/>
              <a:sym typeface="Lato"/>
            </a:endParaRPr>
          </a:p>
        </p:txBody>
      </p:sp>
      <p:cxnSp>
        <p:nvCxnSpPr>
          <p:cNvPr id="195" name="Google Shape;195;p19"/>
          <p:cNvCxnSpPr/>
          <p:nvPr/>
        </p:nvCxnSpPr>
        <p:spPr>
          <a:xfrm rot="10800000" flipH="1">
            <a:off x="2234201" y="1150075"/>
            <a:ext cx="543300" cy="27900"/>
          </a:xfrm>
          <a:prstGeom prst="straightConnector1">
            <a:avLst/>
          </a:prstGeom>
          <a:noFill/>
          <a:ln w="9525" cap="flat" cmpd="sng">
            <a:solidFill>
              <a:schemeClr val="dk2"/>
            </a:solidFill>
            <a:prstDash val="solid"/>
            <a:round/>
            <a:headEnd type="none" w="med" len="med"/>
            <a:tailEnd type="triangle" w="med" len="med"/>
          </a:ln>
        </p:spPr>
      </p:cxnSp>
      <p:sp>
        <p:nvSpPr>
          <p:cNvPr id="196" name="Google Shape;196;p19"/>
          <p:cNvSpPr txBox="1"/>
          <p:nvPr/>
        </p:nvSpPr>
        <p:spPr>
          <a:xfrm>
            <a:off x="3626525" y="856213"/>
            <a:ext cx="819900" cy="615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Lato"/>
                <a:ea typeface="Lato"/>
                <a:cs typeface="Lato"/>
                <a:sym typeface="Lato"/>
              </a:rPr>
              <a:t>Data Buffer</a:t>
            </a:r>
            <a:endParaRPr>
              <a:latin typeface="Lato"/>
              <a:ea typeface="Lato"/>
              <a:cs typeface="Lato"/>
              <a:sym typeface="Lato"/>
            </a:endParaRPr>
          </a:p>
        </p:txBody>
      </p:sp>
      <p:sp>
        <p:nvSpPr>
          <p:cNvPr id="197" name="Google Shape;197;p19"/>
          <p:cNvSpPr/>
          <p:nvPr/>
        </p:nvSpPr>
        <p:spPr>
          <a:xfrm rot="10800000">
            <a:off x="3596188" y="823425"/>
            <a:ext cx="819900" cy="344100"/>
          </a:xfrm>
          <a:prstGeom prst="curvedUpArrow">
            <a:avLst>
              <a:gd name="adj1" fmla="val 25000"/>
              <a:gd name="adj2" fmla="val 50000"/>
              <a:gd name="adj3" fmla="val 25000"/>
            </a:avLst>
          </a:prstGeom>
          <a:solidFill>
            <a:schemeClr val="accent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9"/>
          <p:cNvSpPr/>
          <p:nvPr/>
        </p:nvSpPr>
        <p:spPr>
          <a:xfrm>
            <a:off x="3656763" y="1152038"/>
            <a:ext cx="819900" cy="344100"/>
          </a:xfrm>
          <a:prstGeom prst="curvedUpArrow">
            <a:avLst>
              <a:gd name="adj1" fmla="val 25000"/>
              <a:gd name="adj2" fmla="val 50000"/>
              <a:gd name="adj3" fmla="val 25000"/>
            </a:avLst>
          </a:prstGeom>
          <a:solidFill>
            <a:schemeClr val="accent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99" name="Google Shape;199;p19"/>
          <p:cNvCxnSpPr>
            <a:stCxn id="194" idx="0"/>
            <a:endCxn id="197" idx="4"/>
          </p:cNvCxnSpPr>
          <p:nvPr/>
        </p:nvCxnSpPr>
        <p:spPr>
          <a:xfrm rot="-5400000">
            <a:off x="3228050" y="891675"/>
            <a:ext cx="189300" cy="569100"/>
          </a:xfrm>
          <a:prstGeom prst="bentConnector2">
            <a:avLst/>
          </a:prstGeom>
          <a:noFill/>
          <a:ln w="9525" cap="flat" cmpd="sng">
            <a:solidFill>
              <a:schemeClr val="lt2"/>
            </a:solidFill>
            <a:prstDash val="solid"/>
            <a:round/>
            <a:headEnd type="none" w="med" len="med"/>
            <a:tailEnd type="triangle" w="med" len="med"/>
          </a:ln>
        </p:spPr>
      </p:cxnSp>
      <p:sp>
        <p:nvSpPr>
          <p:cNvPr id="200" name="Google Shape;200;p19"/>
          <p:cNvSpPr/>
          <p:nvPr/>
        </p:nvSpPr>
        <p:spPr>
          <a:xfrm>
            <a:off x="2597725" y="1819600"/>
            <a:ext cx="358500" cy="344100"/>
          </a:xfrm>
          <a:prstGeom prst="sun">
            <a:avLst>
              <a:gd name="adj" fmla="val 25000"/>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01" name="Google Shape;201;p19"/>
          <p:cNvCxnSpPr>
            <a:stCxn id="200" idx="3"/>
            <a:endCxn id="198" idx="2"/>
          </p:cNvCxnSpPr>
          <p:nvPr/>
        </p:nvCxnSpPr>
        <p:spPr>
          <a:xfrm rot="10800000" flipH="1">
            <a:off x="2956225" y="1151950"/>
            <a:ext cx="743700" cy="839700"/>
          </a:xfrm>
          <a:prstGeom prst="straightConnector1">
            <a:avLst/>
          </a:prstGeom>
          <a:noFill/>
          <a:ln w="9525" cap="flat" cmpd="sng">
            <a:solidFill>
              <a:schemeClr val="lt2"/>
            </a:solidFill>
            <a:prstDash val="solid"/>
            <a:round/>
            <a:headEnd type="none" w="med" len="med"/>
            <a:tailEnd type="triangle" w="med" len="med"/>
          </a:ln>
        </p:spPr>
      </p:cxnSp>
      <p:sp>
        <p:nvSpPr>
          <p:cNvPr id="202" name="Google Shape;202;p19"/>
          <p:cNvSpPr txBox="1"/>
          <p:nvPr/>
        </p:nvSpPr>
        <p:spPr>
          <a:xfrm>
            <a:off x="1133125" y="1745275"/>
            <a:ext cx="1464600" cy="831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latin typeface="Lato"/>
                <a:ea typeface="Lato"/>
                <a:cs typeface="Lato"/>
                <a:sym typeface="Lato"/>
              </a:rPr>
              <a:t>Noise from Sun, SAA, cosmic rays, etc.</a:t>
            </a:r>
            <a:endParaRPr>
              <a:latin typeface="Lato"/>
              <a:ea typeface="Lato"/>
              <a:cs typeface="Lato"/>
              <a:sym typeface="Lato"/>
            </a:endParaRPr>
          </a:p>
        </p:txBody>
      </p:sp>
      <p:sp>
        <p:nvSpPr>
          <p:cNvPr id="203" name="Google Shape;203;p19"/>
          <p:cNvSpPr/>
          <p:nvPr/>
        </p:nvSpPr>
        <p:spPr>
          <a:xfrm>
            <a:off x="4322538" y="424350"/>
            <a:ext cx="572125" cy="527700"/>
          </a:xfrm>
          <a:prstGeom prst="flowChartDecision">
            <a:avLst/>
          </a:pr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9"/>
          <p:cNvSpPr txBox="1"/>
          <p:nvPr/>
        </p:nvSpPr>
        <p:spPr>
          <a:xfrm>
            <a:off x="4314613" y="490350"/>
            <a:ext cx="5880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900">
                <a:latin typeface="Lato"/>
                <a:ea typeface="Lato"/>
                <a:cs typeface="Lato"/>
                <a:sym typeface="Lato"/>
              </a:rPr>
              <a:t>Trigger Logic</a:t>
            </a:r>
            <a:endParaRPr sz="900">
              <a:latin typeface="Lato"/>
              <a:ea typeface="Lato"/>
              <a:cs typeface="Lato"/>
              <a:sym typeface="Lato"/>
            </a:endParaRPr>
          </a:p>
        </p:txBody>
      </p:sp>
      <p:cxnSp>
        <p:nvCxnSpPr>
          <p:cNvPr id="205" name="Google Shape;205;p19"/>
          <p:cNvCxnSpPr/>
          <p:nvPr/>
        </p:nvCxnSpPr>
        <p:spPr>
          <a:xfrm rot="10800000" flipH="1">
            <a:off x="4896150" y="549375"/>
            <a:ext cx="1892100" cy="158700"/>
          </a:xfrm>
          <a:prstGeom prst="straightConnector1">
            <a:avLst/>
          </a:prstGeom>
          <a:noFill/>
          <a:ln w="9525" cap="flat" cmpd="sng">
            <a:solidFill>
              <a:schemeClr val="dk2"/>
            </a:solidFill>
            <a:prstDash val="solid"/>
            <a:round/>
            <a:headEnd type="none" w="med" len="med"/>
            <a:tailEnd type="triangle" w="med" len="med"/>
          </a:ln>
        </p:spPr>
      </p:cxnSp>
      <p:sp>
        <p:nvSpPr>
          <p:cNvPr id="206" name="Google Shape;206;p19"/>
          <p:cNvSpPr txBox="1"/>
          <p:nvPr/>
        </p:nvSpPr>
        <p:spPr>
          <a:xfrm rot="-232329">
            <a:off x="4838206" y="270353"/>
            <a:ext cx="2007984" cy="400172"/>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latin typeface="Lato"/>
                <a:ea typeface="Lato"/>
                <a:cs typeface="Lato"/>
                <a:sym typeface="Lato"/>
              </a:rPr>
              <a:t>TDRSS</a:t>
            </a:r>
            <a:endParaRPr>
              <a:latin typeface="Lato"/>
              <a:ea typeface="Lato"/>
              <a:cs typeface="Lato"/>
              <a:sym typeface="Lato"/>
            </a:endParaRPr>
          </a:p>
        </p:txBody>
      </p:sp>
      <p:sp>
        <p:nvSpPr>
          <p:cNvPr id="207" name="Google Shape;207;p19"/>
          <p:cNvSpPr txBox="1"/>
          <p:nvPr/>
        </p:nvSpPr>
        <p:spPr>
          <a:xfrm rot="-165096">
            <a:off x="5195405" y="580212"/>
            <a:ext cx="1293591" cy="35414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latin typeface="Lato"/>
                <a:ea typeface="Lato"/>
                <a:cs typeface="Lato"/>
                <a:sym typeface="Lato"/>
              </a:rPr>
              <a:t>Within 15 min</a:t>
            </a:r>
            <a:endParaRPr sz="1100">
              <a:latin typeface="Lato"/>
              <a:ea typeface="Lato"/>
              <a:cs typeface="Lato"/>
              <a:sym typeface="Lato"/>
            </a:endParaRPr>
          </a:p>
        </p:txBody>
      </p:sp>
      <p:cxnSp>
        <p:nvCxnSpPr>
          <p:cNvPr id="208" name="Google Shape;208;p19"/>
          <p:cNvCxnSpPr>
            <a:stCxn id="209" idx="3"/>
            <a:endCxn id="198" idx="3"/>
          </p:cNvCxnSpPr>
          <p:nvPr/>
        </p:nvCxnSpPr>
        <p:spPr>
          <a:xfrm flipH="1">
            <a:off x="4045302" y="1027864"/>
            <a:ext cx="2913600" cy="468300"/>
          </a:xfrm>
          <a:prstGeom prst="straightConnector1">
            <a:avLst/>
          </a:prstGeom>
          <a:noFill/>
          <a:ln w="19050" cap="flat" cmpd="sng">
            <a:solidFill>
              <a:schemeClr val="dk2"/>
            </a:solidFill>
            <a:prstDash val="solid"/>
            <a:round/>
            <a:headEnd type="triangle" w="med" len="med"/>
            <a:tailEnd type="triangle" w="med" len="med"/>
          </a:ln>
        </p:spPr>
      </p:cxnSp>
      <p:sp>
        <p:nvSpPr>
          <p:cNvPr id="210" name="Google Shape;210;p19"/>
          <p:cNvSpPr txBox="1"/>
          <p:nvPr/>
        </p:nvSpPr>
        <p:spPr>
          <a:xfrm rot="-584613">
            <a:off x="4674325" y="913478"/>
            <a:ext cx="1848870" cy="400284"/>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latin typeface="Lato"/>
                <a:ea typeface="Lato"/>
                <a:cs typeface="Lato"/>
                <a:sym typeface="Lato"/>
              </a:rPr>
              <a:t>DTE</a:t>
            </a:r>
            <a:endParaRPr>
              <a:latin typeface="Lato"/>
              <a:ea typeface="Lato"/>
              <a:cs typeface="Lato"/>
              <a:sym typeface="Lato"/>
            </a:endParaRPr>
          </a:p>
        </p:txBody>
      </p:sp>
      <p:sp>
        <p:nvSpPr>
          <p:cNvPr id="211" name="Google Shape;211;p19"/>
          <p:cNvSpPr/>
          <p:nvPr/>
        </p:nvSpPr>
        <p:spPr>
          <a:xfrm>
            <a:off x="7841900" y="2821900"/>
            <a:ext cx="1278000" cy="344100"/>
          </a:xfrm>
          <a:prstGeom prst="roundRect">
            <a:avLst>
              <a:gd name="adj" fmla="val 16667"/>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HEASARC</a:t>
            </a:r>
            <a:endParaRPr/>
          </a:p>
        </p:txBody>
      </p:sp>
      <p:sp>
        <p:nvSpPr>
          <p:cNvPr id="212" name="Google Shape;212;p19"/>
          <p:cNvSpPr/>
          <p:nvPr/>
        </p:nvSpPr>
        <p:spPr>
          <a:xfrm>
            <a:off x="7083038" y="3272200"/>
            <a:ext cx="722400" cy="725100"/>
          </a:xfrm>
          <a:prstGeom prst="ellipse">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9"/>
          <p:cNvSpPr/>
          <p:nvPr/>
        </p:nvSpPr>
        <p:spPr>
          <a:xfrm>
            <a:off x="8005100" y="3527013"/>
            <a:ext cx="951600" cy="800700"/>
          </a:xfrm>
          <a:prstGeom prst="roundRect">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Public GCN notice</a:t>
            </a:r>
            <a:endParaRPr/>
          </a:p>
        </p:txBody>
      </p:sp>
      <p:cxnSp>
        <p:nvCxnSpPr>
          <p:cNvPr id="214" name="Google Shape;214;p19"/>
          <p:cNvCxnSpPr>
            <a:stCxn id="211" idx="1"/>
            <a:endCxn id="212" idx="0"/>
          </p:cNvCxnSpPr>
          <p:nvPr/>
        </p:nvCxnSpPr>
        <p:spPr>
          <a:xfrm flipH="1">
            <a:off x="7444100" y="2993950"/>
            <a:ext cx="397800" cy="278400"/>
          </a:xfrm>
          <a:prstGeom prst="bentConnector2">
            <a:avLst/>
          </a:prstGeom>
          <a:noFill/>
          <a:ln w="9525" cap="flat" cmpd="sng">
            <a:solidFill>
              <a:schemeClr val="dk2"/>
            </a:solidFill>
            <a:prstDash val="solid"/>
            <a:round/>
            <a:headEnd type="none" w="med" len="med"/>
            <a:tailEnd type="triangle" w="med" len="med"/>
          </a:ln>
        </p:spPr>
      </p:cxnSp>
      <p:sp>
        <p:nvSpPr>
          <p:cNvPr id="215" name="Google Shape;215;p19"/>
          <p:cNvSpPr txBox="1"/>
          <p:nvPr/>
        </p:nvSpPr>
        <p:spPr>
          <a:xfrm>
            <a:off x="6968450" y="3327026"/>
            <a:ext cx="9516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latin typeface="Lato"/>
                <a:ea typeface="Lato"/>
                <a:cs typeface="Lato"/>
                <a:sym typeface="Lato"/>
              </a:rPr>
              <a:t>Science Team</a:t>
            </a:r>
            <a:endParaRPr>
              <a:latin typeface="Lato"/>
              <a:ea typeface="Lato"/>
              <a:cs typeface="Lato"/>
              <a:sym typeface="Lato"/>
            </a:endParaRPr>
          </a:p>
        </p:txBody>
      </p:sp>
      <p:cxnSp>
        <p:nvCxnSpPr>
          <p:cNvPr id="216" name="Google Shape;216;p19"/>
          <p:cNvCxnSpPr>
            <a:stCxn id="211" idx="2"/>
            <a:endCxn id="213" idx="0"/>
          </p:cNvCxnSpPr>
          <p:nvPr/>
        </p:nvCxnSpPr>
        <p:spPr>
          <a:xfrm rot="-5400000" flipH="1">
            <a:off x="8300750" y="3346150"/>
            <a:ext cx="360900" cy="600"/>
          </a:xfrm>
          <a:prstGeom prst="bentConnector3">
            <a:avLst>
              <a:gd name="adj1" fmla="val 50016"/>
            </a:avLst>
          </a:prstGeom>
          <a:noFill/>
          <a:ln w="9525" cap="flat" cmpd="sng">
            <a:solidFill>
              <a:schemeClr val="dk2"/>
            </a:solidFill>
            <a:prstDash val="solid"/>
            <a:round/>
            <a:headEnd type="none" w="med" len="med"/>
            <a:tailEnd type="triangle" w="med" len="med"/>
          </a:ln>
        </p:spPr>
      </p:cxnSp>
      <p:sp>
        <p:nvSpPr>
          <p:cNvPr id="217" name="Google Shape;217;p19"/>
          <p:cNvSpPr/>
          <p:nvPr/>
        </p:nvSpPr>
        <p:spPr>
          <a:xfrm>
            <a:off x="7002788" y="4361925"/>
            <a:ext cx="882900" cy="797700"/>
          </a:xfrm>
          <a:prstGeom prst="roundRect">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Public GCN circular</a:t>
            </a:r>
            <a:endParaRPr/>
          </a:p>
        </p:txBody>
      </p:sp>
      <p:cxnSp>
        <p:nvCxnSpPr>
          <p:cNvPr id="218" name="Google Shape;218;p19"/>
          <p:cNvCxnSpPr>
            <a:stCxn id="212" idx="4"/>
            <a:endCxn id="217" idx="0"/>
          </p:cNvCxnSpPr>
          <p:nvPr/>
        </p:nvCxnSpPr>
        <p:spPr>
          <a:xfrm>
            <a:off x="7444238" y="3997300"/>
            <a:ext cx="0" cy="364500"/>
          </a:xfrm>
          <a:prstGeom prst="straightConnector1">
            <a:avLst/>
          </a:prstGeom>
          <a:noFill/>
          <a:ln w="9525" cap="flat" cmpd="sng">
            <a:solidFill>
              <a:schemeClr val="dk2"/>
            </a:solidFill>
            <a:prstDash val="solid"/>
            <a:round/>
            <a:headEnd type="none" w="med" len="med"/>
            <a:tailEnd type="triangle" w="med" len="med"/>
          </a:ln>
        </p:spPr>
      </p:cxnSp>
      <p:sp>
        <p:nvSpPr>
          <p:cNvPr id="219" name="Google Shape;219;p19"/>
          <p:cNvSpPr/>
          <p:nvPr/>
        </p:nvSpPr>
        <p:spPr>
          <a:xfrm>
            <a:off x="5732638" y="4124675"/>
            <a:ext cx="1056900" cy="928800"/>
          </a:xfrm>
          <a:prstGeom prst="roundRect">
            <a:avLst>
              <a:gd name="adj" fmla="val 16667"/>
            </a:avLst>
          </a:prstGeom>
          <a:solidFill>
            <a:schemeClr val="accent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Buffer Data Requests</a:t>
            </a:r>
            <a:endParaRPr/>
          </a:p>
        </p:txBody>
      </p:sp>
      <p:cxnSp>
        <p:nvCxnSpPr>
          <p:cNvPr id="220" name="Google Shape;220;p19"/>
          <p:cNvCxnSpPr>
            <a:stCxn id="219" idx="0"/>
            <a:endCxn id="212" idx="2"/>
          </p:cNvCxnSpPr>
          <p:nvPr/>
        </p:nvCxnSpPr>
        <p:spPr>
          <a:xfrm rot="-5400000">
            <a:off x="6427138" y="3468725"/>
            <a:ext cx="489900" cy="822000"/>
          </a:xfrm>
          <a:prstGeom prst="bentConnector2">
            <a:avLst/>
          </a:prstGeom>
          <a:noFill/>
          <a:ln w="9525" cap="flat" cmpd="sng">
            <a:solidFill>
              <a:schemeClr val="dk2"/>
            </a:solidFill>
            <a:prstDash val="dash"/>
            <a:round/>
            <a:headEnd type="none" w="med" len="med"/>
            <a:tailEnd type="triangle" w="med" len="med"/>
          </a:ln>
        </p:spPr>
      </p:cxnSp>
      <p:cxnSp>
        <p:nvCxnSpPr>
          <p:cNvPr id="221" name="Google Shape;221;p19"/>
          <p:cNvCxnSpPr>
            <a:stCxn id="212" idx="1"/>
            <a:endCxn id="209" idx="4"/>
          </p:cNvCxnSpPr>
          <p:nvPr/>
        </p:nvCxnSpPr>
        <p:spPr>
          <a:xfrm rot="-5400000">
            <a:off x="6245331" y="2115688"/>
            <a:ext cx="2206200" cy="319200"/>
          </a:xfrm>
          <a:prstGeom prst="bentConnector3">
            <a:avLst>
              <a:gd name="adj1" fmla="val 52405"/>
            </a:avLst>
          </a:prstGeom>
          <a:noFill/>
          <a:ln w="9525" cap="flat" cmpd="sng">
            <a:solidFill>
              <a:schemeClr val="dk2"/>
            </a:solidFill>
            <a:prstDash val="dash"/>
            <a:round/>
            <a:headEnd type="none" w="med" len="med"/>
            <a:tailEnd type="triangle" w="med" len="med"/>
          </a:ln>
        </p:spPr>
      </p:cxnSp>
      <p:sp>
        <p:nvSpPr>
          <p:cNvPr id="222" name="Google Shape;222;p19"/>
          <p:cNvSpPr txBox="1">
            <a:spLocks noGrp="1"/>
          </p:cNvSpPr>
          <p:nvPr>
            <p:ph type="title" idx="4294967295"/>
          </p:nvPr>
        </p:nvSpPr>
        <p:spPr>
          <a:xfrm>
            <a:off x="142400" y="2524275"/>
            <a:ext cx="4048200" cy="635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Concept of Operations</a:t>
            </a:r>
            <a:endParaRPr/>
          </a:p>
        </p:txBody>
      </p:sp>
      <p:sp>
        <p:nvSpPr>
          <p:cNvPr id="223" name="Google Shape;223;p19"/>
          <p:cNvSpPr txBox="1"/>
          <p:nvPr/>
        </p:nvSpPr>
        <p:spPr>
          <a:xfrm>
            <a:off x="307775" y="3143875"/>
            <a:ext cx="5211600" cy="1565014"/>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Clr>
                <a:schemeClr val="dk2"/>
              </a:buClr>
              <a:buSzPts val="1800"/>
              <a:buFont typeface="Lato"/>
              <a:buChar char="●"/>
            </a:pPr>
            <a:r>
              <a:rPr lang="en" sz="1800" dirty="0">
                <a:solidFill>
                  <a:schemeClr val="dk2"/>
                </a:solidFill>
                <a:latin typeface="Lato"/>
                <a:ea typeface="Lato"/>
                <a:cs typeface="Lato"/>
                <a:sym typeface="Lato"/>
              </a:rPr>
              <a:t>SAA is a convolution of Fermi-GBM and NICER</a:t>
            </a:r>
            <a:endParaRPr sz="1800" dirty="0">
              <a:solidFill>
                <a:schemeClr val="dk2"/>
              </a:solidFill>
              <a:latin typeface="Lato"/>
              <a:ea typeface="Lato"/>
              <a:cs typeface="Lato"/>
              <a:sym typeface="Lato"/>
            </a:endParaRPr>
          </a:p>
          <a:p>
            <a:pPr marL="914400" lvl="1" indent="-317500" algn="l" rtl="0">
              <a:lnSpc>
                <a:spcPct val="115000"/>
              </a:lnSpc>
              <a:spcBef>
                <a:spcPts val="0"/>
              </a:spcBef>
              <a:spcAft>
                <a:spcPts val="0"/>
              </a:spcAft>
              <a:buClr>
                <a:schemeClr val="dk2"/>
              </a:buClr>
              <a:buSzPts val="1400"/>
              <a:buFont typeface="Lato"/>
              <a:buChar char="○"/>
            </a:pPr>
            <a:r>
              <a:rPr lang="en" dirty="0">
                <a:solidFill>
                  <a:schemeClr val="dk2"/>
                </a:solidFill>
                <a:latin typeface="Lato"/>
                <a:ea typeface="Lato"/>
                <a:cs typeface="Lato"/>
                <a:sym typeface="Lato"/>
              </a:rPr>
              <a:t>Lower altitude than Fermi, but similar energy</a:t>
            </a:r>
            <a:endParaRPr dirty="0">
              <a:solidFill>
                <a:schemeClr val="dk2"/>
              </a:solidFill>
              <a:latin typeface="Lato"/>
              <a:ea typeface="Lato"/>
              <a:cs typeface="Lato"/>
              <a:sym typeface="Lato"/>
            </a:endParaRPr>
          </a:p>
          <a:p>
            <a:pPr marL="914400" lvl="1" indent="-317500" algn="l" rtl="0">
              <a:lnSpc>
                <a:spcPct val="115000"/>
              </a:lnSpc>
              <a:spcBef>
                <a:spcPts val="0"/>
              </a:spcBef>
              <a:spcAft>
                <a:spcPts val="0"/>
              </a:spcAft>
              <a:buClr>
                <a:schemeClr val="dk2"/>
              </a:buClr>
              <a:buSzPts val="1400"/>
              <a:buFont typeface="Lato"/>
              <a:buChar char="○"/>
            </a:pPr>
            <a:r>
              <a:rPr lang="en" dirty="0">
                <a:solidFill>
                  <a:schemeClr val="dk2"/>
                </a:solidFill>
                <a:latin typeface="Lato"/>
                <a:ea typeface="Lato"/>
                <a:cs typeface="Lato"/>
                <a:sym typeface="Lato"/>
              </a:rPr>
              <a:t>Higher energy than NICER, but similar orbit</a:t>
            </a:r>
            <a:endParaRPr dirty="0">
              <a:solidFill>
                <a:schemeClr val="dk2"/>
              </a:solidFill>
              <a:latin typeface="Lato"/>
              <a:ea typeface="Lato"/>
              <a:cs typeface="Lato"/>
              <a:sym typeface="Lato"/>
            </a:endParaRPr>
          </a:p>
          <a:p>
            <a:pPr marL="914400" lvl="1" indent="-317500" algn="l" rtl="0">
              <a:lnSpc>
                <a:spcPct val="115000"/>
              </a:lnSpc>
              <a:spcBef>
                <a:spcPts val="0"/>
              </a:spcBef>
              <a:spcAft>
                <a:spcPts val="0"/>
              </a:spcAft>
              <a:buClr>
                <a:schemeClr val="dk2"/>
              </a:buClr>
              <a:buSzPts val="1400"/>
              <a:buFont typeface="Lato"/>
              <a:buChar char="○"/>
            </a:pPr>
            <a:r>
              <a:rPr lang="en" dirty="0">
                <a:solidFill>
                  <a:schemeClr val="dk2"/>
                </a:solidFill>
                <a:latin typeface="Lato"/>
                <a:ea typeface="Lato"/>
                <a:cs typeface="Lato"/>
                <a:sym typeface="Lato"/>
              </a:rPr>
              <a:t>Will be refined on-orbit using spurious triggers</a:t>
            </a:r>
            <a:endParaRPr dirty="0">
              <a:solidFill>
                <a:schemeClr val="dk2"/>
              </a:solidFill>
              <a:latin typeface="Lato"/>
              <a:ea typeface="Lato"/>
              <a:cs typeface="Lato"/>
              <a:sym typeface="Lato"/>
            </a:endParaRPr>
          </a:p>
        </p:txBody>
      </p:sp>
      <p:cxnSp>
        <p:nvCxnSpPr>
          <p:cNvPr id="224" name="Google Shape;224;p19"/>
          <p:cNvCxnSpPr>
            <a:endCxn id="204" idx="2"/>
          </p:cNvCxnSpPr>
          <p:nvPr/>
        </p:nvCxnSpPr>
        <p:spPr>
          <a:xfrm rot="10800000" flipH="1">
            <a:off x="4390513" y="952050"/>
            <a:ext cx="218100" cy="200100"/>
          </a:xfrm>
          <a:prstGeom prst="bentConnector2">
            <a:avLst/>
          </a:prstGeom>
          <a:noFill/>
          <a:ln w="9525" cap="flat" cmpd="sng">
            <a:solidFill>
              <a:schemeClr val="dk2"/>
            </a:solidFill>
            <a:prstDash val="solid"/>
            <a:round/>
            <a:headEnd type="none" w="med" len="med"/>
            <a:tailEnd type="stealth" w="med" len="med"/>
          </a:ln>
        </p:spPr>
      </p:cxnSp>
      <p:sp>
        <p:nvSpPr>
          <p:cNvPr id="225" name="Google Shape;225;p19"/>
          <p:cNvSpPr txBox="1"/>
          <p:nvPr/>
        </p:nvSpPr>
        <p:spPr>
          <a:xfrm rot="21043455">
            <a:off x="4319697" y="1393891"/>
            <a:ext cx="29427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dirty="0">
                <a:solidFill>
                  <a:schemeClr val="dk2"/>
                </a:solidFill>
              </a:rPr>
              <a:t>Commands for triggers, requests, and binned data; </a:t>
            </a:r>
            <a:r>
              <a:rPr lang="en" dirty="0" err="1">
                <a:solidFill>
                  <a:schemeClr val="dk2"/>
                </a:solidFill>
              </a:rPr>
              <a:t>saa</a:t>
            </a:r>
            <a:r>
              <a:rPr lang="en" dirty="0">
                <a:solidFill>
                  <a:schemeClr val="dk2"/>
                </a:solidFill>
              </a:rPr>
              <a:t>; timeline</a:t>
            </a:r>
            <a:endParaRPr dirty="0"/>
          </a:p>
        </p:txBody>
      </p:sp>
      <p:sp>
        <p:nvSpPr>
          <p:cNvPr id="226" name="Google Shape;226;p19"/>
          <p:cNvSpPr txBox="1"/>
          <p:nvPr/>
        </p:nvSpPr>
        <p:spPr>
          <a:xfrm rot="-556469">
            <a:off x="5093394" y="1220915"/>
            <a:ext cx="1293712" cy="353968"/>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100">
                <a:latin typeface="Lato"/>
                <a:ea typeface="Lato"/>
                <a:cs typeface="Lato"/>
                <a:sym typeface="Lato"/>
              </a:rPr>
              <a:t>Once per day</a:t>
            </a:r>
            <a:endParaRPr sz="1100">
              <a:latin typeface="Lato"/>
              <a:ea typeface="Lato"/>
              <a:cs typeface="Lato"/>
              <a:sym typeface="Lato"/>
            </a:endParaRPr>
          </a:p>
        </p:txBody>
      </p:sp>
      <p:sp>
        <p:nvSpPr>
          <p:cNvPr id="227" name="Google Shape;227;p19"/>
          <p:cNvSpPr/>
          <p:nvPr/>
        </p:nvSpPr>
        <p:spPr>
          <a:xfrm>
            <a:off x="7841900" y="1143896"/>
            <a:ext cx="1278000" cy="527700"/>
          </a:xfrm>
          <a:prstGeom prst="snip2SameRect">
            <a:avLst>
              <a:gd name="adj1" fmla="val 16667"/>
              <a:gd name="adj2" fmla="val 0"/>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Science Operations</a:t>
            </a:r>
            <a:endParaRPr/>
          </a:p>
        </p:txBody>
      </p:sp>
      <p:cxnSp>
        <p:nvCxnSpPr>
          <p:cNvPr id="228" name="Google Shape;228;p19"/>
          <p:cNvCxnSpPr>
            <a:stCxn id="209" idx="6"/>
            <a:endCxn id="227" idx="3"/>
          </p:cNvCxnSpPr>
          <p:nvPr/>
        </p:nvCxnSpPr>
        <p:spPr>
          <a:xfrm>
            <a:off x="8284300" y="679225"/>
            <a:ext cx="196500" cy="464700"/>
          </a:xfrm>
          <a:prstGeom prst="bentConnector2">
            <a:avLst/>
          </a:prstGeom>
          <a:noFill/>
          <a:ln w="9525" cap="flat" cmpd="sng">
            <a:solidFill>
              <a:schemeClr val="dk2"/>
            </a:solidFill>
            <a:prstDash val="solid"/>
            <a:round/>
            <a:headEnd type="none" w="med" len="med"/>
            <a:tailEnd type="triangle" w="med" len="med"/>
          </a:ln>
        </p:spPr>
      </p:cxnSp>
      <p:sp>
        <p:nvSpPr>
          <p:cNvPr id="209" name="Google Shape;209;p19"/>
          <p:cNvSpPr/>
          <p:nvPr/>
        </p:nvSpPr>
        <p:spPr>
          <a:xfrm>
            <a:off x="6731500" y="186175"/>
            <a:ext cx="1552800" cy="9861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Mission Operations</a:t>
            </a:r>
            <a:endParaRPr/>
          </a:p>
        </p:txBody>
      </p:sp>
      <p:grpSp>
        <p:nvGrpSpPr>
          <p:cNvPr id="229" name="Google Shape;229;p19"/>
          <p:cNvGrpSpPr/>
          <p:nvPr/>
        </p:nvGrpSpPr>
        <p:grpSpPr>
          <a:xfrm>
            <a:off x="8039450" y="1805213"/>
            <a:ext cx="882900" cy="839700"/>
            <a:chOff x="8161075" y="1429400"/>
            <a:chExt cx="882900" cy="839700"/>
          </a:xfrm>
        </p:grpSpPr>
        <p:sp>
          <p:nvSpPr>
            <p:cNvPr id="230" name="Google Shape;230;p19"/>
            <p:cNvSpPr/>
            <p:nvPr/>
          </p:nvSpPr>
          <p:spPr>
            <a:xfrm>
              <a:off x="8161075" y="1429400"/>
              <a:ext cx="882900" cy="839700"/>
            </a:xfrm>
            <a:prstGeom prst="diamond">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9"/>
            <p:cNvSpPr txBox="1"/>
            <p:nvPr/>
          </p:nvSpPr>
          <p:spPr>
            <a:xfrm>
              <a:off x="8161075" y="1560938"/>
              <a:ext cx="8829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latin typeface="Lato"/>
                  <a:ea typeface="Lato"/>
                  <a:cs typeface="Lato"/>
                  <a:sym typeface="Lato"/>
                </a:rPr>
                <a:t>Science</a:t>
              </a:r>
              <a:endParaRPr>
                <a:latin typeface="Lato"/>
                <a:ea typeface="Lato"/>
                <a:cs typeface="Lato"/>
                <a:sym typeface="Lato"/>
              </a:endParaRPr>
            </a:p>
            <a:p>
              <a:pPr marL="0" lvl="0" indent="0" algn="ctr" rtl="0">
                <a:spcBef>
                  <a:spcPts val="0"/>
                </a:spcBef>
                <a:spcAft>
                  <a:spcPts val="0"/>
                </a:spcAft>
                <a:buNone/>
              </a:pPr>
              <a:r>
                <a:rPr lang="en">
                  <a:latin typeface="Lato"/>
                  <a:ea typeface="Lato"/>
                  <a:cs typeface="Lato"/>
                  <a:sym typeface="Lato"/>
                </a:rPr>
                <a:t>Pipeline</a:t>
              </a:r>
              <a:endParaRPr>
                <a:latin typeface="Lato"/>
                <a:ea typeface="Lato"/>
                <a:cs typeface="Lato"/>
                <a:sym typeface="Lato"/>
              </a:endParaRPr>
            </a:p>
          </p:txBody>
        </p:sp>
      </p:grpSp>
      <p:cxnSp>
        <p:nvCxnSpPr>
          <p:cNvPr id="232" name="Google Shape;232;p19"/>
          <p:cNvCxnSpPr>
            <a:stCxn id="227" idx="1"/>
            <a:endCxn id="230" idx="0"/>
          </p:cNvCxnSpPr>
          <p:nvPr/>
        </p:nvCxnSpPr>
        <p:spPr>
          <a:xfrm>
            <a:off x="8480900" y="1671596"/>
            <a:ext cx="0" cy="133500"/>
          </a:xfrm>
          <a:prstGeom prst="straightConnector1">
            <a:avLst/>
          </a:prstGeom>
          <a:noFill/>
          <a:ln w="9525" cap="flat" cmpd="sng">
            <a:solidFill>
              <a:schemeClr val="dk2"/>
            </a:solidFill>
            <a:prstDash val="solid"/>
            <a:round/>
            <a:headEnd type="none" w="med" len="med"/>
            <a:tailEnd type="triangle" w="med" len="med"/>
          </a:ln>
        </p:spPr>
      </p:cxnSp>
      <p:cxnSp>
        <p:nvCxnSpPr>
          <p:cNvPr id="233" name="Google Shape;233;p19"/>
          <p:cNvCxnSpPr>
            <a:stCxn id="230" idx="2"/>
            <a:endCxn id="211" idx="0"/>
          </p:cNvCxnSpPr>
          <p:nvPr/>
        </p:nvCxnSpPr>
        <p:spPr>
          <a:xfrm>
            <a:off x="8480900" y="2644913"/>
            <a:ext cx="0" cy="177000"/>
          </a:xfrm>
          <a:prstGeom prst="straightConnector1">
            <a:avLst/>
          </a:prstGeom>
          <a:noFill/>
          <a:ln w="9525" cap="flat" cmpd="sng">
            <a:solidFill>
              <a:schemeClr val="dk2"/>
            </a:solidFill>
            <a:prstDash val="solid"/>
            <a:round/>
            <a:headEnd type="none" w="med" len="med"/>
            <a:tailEnd type="triangle" w="med" len="med"/>
          </a:ln>
        </p:spPr>
      </p:cxnSp>
      <p:sp>
        <p:nvSpPr>
          <p:cNvPr id="3" name="Oval 2">
            <a:extLst>
              <a:ext uri="{FF2B5EF4-FFF2-40B4-BE49-F238E27FC236}">
                <a16:creationId xmlns:a16="http://schemas.microsoft.com/office/drawing/2014/main" id="{6A6CC5C7-7C21-5009-0176-6A90FAE8C2B9}"/>
              </a:ext>
            </a:extLst>
          </p:cNvPr>
          <p:cNvSpPr/>
          <p:nvPr/>
        </p:nvSpPr>
        <p:spPr>
          <a:xfrm rot="21177074">
            <a:off x="5163507" y="216996"/>
            <a:ext cx="1242324" cy="762192"/>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A350541B-81FE-0D64-876F-C2BB56CE39FC}"/>
              </a:ext>
            </a:extLst>
          </p:cNvPr>
          <p:cNvSpPr txBox="1"/>
          <p:nvPr/>
        </p:nvSpPr>
        <p:spPr>
          <a:xfrm rot="199288">
            <a:off x="5620679" y="-31832"/>
            <a:ext cx="1531144" cy="307777"/>
          </a:xfrm>
          <a:prstGeom prst="rect">
            <a:avLst/>
          </a:prstGeom>
          <a:noFill/>
        </p:spPr>
        <p:txBody>
          <a:bodyPr wrap="square" rtlCol="0">
            <a:spAutoFit/>
          </a:bodyPr>
          <a:lstStyle/>
          <a:p>
            <a:r>
              <a:rPr lang="en-US" dirty="0">
                <a:solidFill>
                  <a:schemeClr val="accent5"/>
                </a:solidFill>
              </a:rPr>
              <a:t>First CubeSat!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3">
                                            <p:txEl>
                                              <p:pRg st="0" end="0"/>
                                            </p:txEl>
                                          </p:spTgt>
                                        </p:tgtEl>
                                        <p:attrNameLst>
                                          <p:attrName>style.visibility</p:attrName>
                                        </p:attrNameLst>
                                      </p:cBhvr>
                                      <p:to>
                                        <p:strVal val="visible"/>
                                      </p:to>
                                    </p:set>
                                    <p:animEffect transition="in" filter="fade">
                                      <p:cBhvr>
                                        <p:cTn id="7" dur="1000"/>
                                        <p:tgtEl>
                                          <p:spTgt spid="2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3">
                                            <p:txEl>
                                              <p:pRg st="1" end="1"/>
                                            </p:txEl>
                                          </p:spTgt>
                                        </p:tgtEl>
                                        <p:attrNameLst>
                                          <p:attrName>style.visibility</p:attrName>
                                        </p:attrNameLst>
                                      </p:cBhvr>
                                      <p:to>
                                        <p:strVal val="visible"/>
                                      </p:to>
                                    </p:set>
                                    <p:animEffect transition="in" filter="fade">
                                      <p:cBhvr>
                                        <p:cTn id="12" dur="1000"/>
                                        <p:tgtEl>
                                          <p:spTgt spid="2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3">
                                            <p:txEl>
                                              <p:pRg st="2" end="2"/>
                                            </p:txEl>
                                          </p:spTgt>
                                        </p:tgtEl>
                                        <p:attrNameLst>
                                          <p:attrName>style.visibility</p:attrName>
                                        </p:attrNameLst>
                                      </p:cBhvr>
                                      <p:to>
                                        <p:strVal val="visible"/>
                                      </p:to>
                                    </p:set>
                                    <p:animEffect transition="in" filter="fade">
                                      <p:cBhvr>
                                        <p:cTn id="17" dur="1000"/>
                                        <p:tgtEl>
                                          <p:spTgt spid="22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23">
                                            <p:txEl>
                                              <p:pRg st="3" end="3"/>
                                            </p:txEl>
                                          </p:spTgt>
                                        </p:tgtEl>
                                        <p:attrNameLst>
                                          <p:attrName>style.visibility</p:attrName>
                                        </p:attrNameLst>
                                      </p:cBhvr>
                                      <p:to>
                                        <p:strVal val="visible"/>
                                      </p:to>
                                    </p:set>
                                    <p:animEffect transition="in" filter="fade">
                                      <p:cBhvr>
                                        <p:cTn id="22" dur="1000"/>
                                        <p:tgtEl>
                                          <p:spTgt spid="2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20"/>
          <p:cNvSpPr txBox="1">
            <a:spLocks noGrp="1"/>
          </p:cNvSpPr>
          <p:nvPr>
            <p:ph type="title"/>
          </p:nvPr>
        </p:nvSpPr>
        <p:spPr>
          <a:xfrm>
            <a:off x="303300" y="411575"/>
            <a:ext cx="8520600" cy="6396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Data Types–Prompt Data (TDRSS)</a:t>
            </a:r>
            <a:endParaRPr/>
          </a:p>
        </p:txBody>
      </p:sp>
      <p:sp>
        <p:nvSpPr>
          <p:cNvPr id="239" name="Google Shape;239;p20"/>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7</a:t>
            </a:fld>
            <a:endParaRPr/>
          </a:p>
        </p:txBody>
      </p:sp>
      <p:graphicFrame>
        <p:nvGraphicFramePr>
          <p:cNvPr id="240" name="Google Shape;240;p20"/>
          <p:cNvGraphicFramePr/>
          <p:nvPr>
            <p:extLst>
              <p:ext uri="{D42A27DB-BD31-4B8C-83A1-F6EECF244321}">
                <p14:modId xmlns:p14="http://schemas.microsoft.com/office/powerpoint/2010/main" val="3360904475"/>
              </p:ext>
            </p:extLst>
          </p:nvPr>
        </p:nvGraphicFramePr>
        <p:xfrm>
          <a:off x="1201653" y="1826859"/>
          <a:ext cx="6436900" cy="1489782"/>
        </p:xfrm>
        <a:graphic>
          <a:graphicData uri="http://schemas.openxmlformats.org/drawingml/2006/table">
            <a:tbl>
              <a:tblPr>
                <a:noFill/>
                <a:tableStyleId>{30FFAAF4-20F0-4455-9321-1EBC1318EA23}</a:tableStyleId>
              </a:tblPr>
              <a:tblGrid>
                <a:gridCol w="1939625">
                  <a:extLst>
                    <a:ext uri="{9D8B030D-6E8A-4147-A177-3AD203B41FA5}">
                      <a16:colId xmlns:a16="http://schemas.microsoft.com/office/drawing/2014/main" val="20000"/>
                    </a:ext>
                  </a:extLst>
                </a:gridCol>
                <a:gridCol w="950825">
                  <a:extLst>
                    <a:ext uri="{9D8B030D-6E8A-4147-A177-3AD203B41FA5}">
                      <a16:colId xmlns:a16="http://schemas.microsoft.com/office/drawing/2014/main" val="20001"/>
                    </a:ext>
                  </a:extLst>
                </a:gridCol>
                <a:gridCol w="1395725">
                  <a:extLst>
                    <a:ext uri="{9D8B030D-6E8A-4147-A177-3AD203B41FA5}">
                      <a16:colId xmlns:a16="http://schemas.microsoft.com/office/drawing/2014/main" val="20002"/>
                    </a:ext>
                  </a:extLst>
                </a:gridCol>
                <a:gridCol w="1074750">
                  <a:extLst>
                    <a:ext uri="{9D8B030D-6E8A-4147-A177-3AD203B41FA5}">
                      <a16:colId xmlns:a16="http://schemas.microsoft.com/office/drawing/2014/main" val="20003"/>
                    </a:ext>
                  </a:extLst>
                </a:gridCol>
                <a:gridCol w="1075975">
                  <a:extLst>
                    <a:ext uri="{9D8B030D-6E8A-4147-A177-3AD203B41FA5}">
                      <a16:colId xmlns:a16="http://schemas.microsoft.com/office/drawing/2014/main" val="20004"/>
                    </a:ext>
                  </a:extLst>
                </a:gridCol>
              </a:tblGrid>
              <a:tr h="419225">
                <a:tc gridSpan="2">
                  <a:txBody>
                    <a:bodyPr/>
                    <a:lstStyle/>
                    <a:p>
                      <a:pPr marL="0" lvl="0" indent="0" algn="l" rtl="0">
                        <a:lnSpc>
                          <a:spcPct val="115000"/>
                        </a:lnSpc>
                        <a:spcBef>
                          <a:spcPts val="0"/>
                        </a:spcBef>
                        <a:spcAft>
                          <a:spcPts val="0"/>
                        </a:spcAft>
                        <a:buNone/>
                      </a:pPr>
                      <a:r>
                        <a:rPr lang="en" sz="1600" b="1">
                          <a:solidFill>
                            <a:schemeClr val="dk2"/>
                          </a:solidFill>
                        </a:rPr>
                        <a:t>Data type</a:t>
                      </a:r>
                      <a:endParaRPr sz="1600" b="1">
                        <a:solidFill>
                          <a:schemeClr val="dk2"/>
                        </a:solidFill>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5"/>
                    </a:solidFill>
                  </a:tcPr>
                </a:tc>
                <a:tc hMerge="1">
                  <a:txBody>
                    <a:bodyPr/>
                    <a:lstStyle/>
                    <a:p>
                      <a:endParaRPr lang="en-US"/>
                    </a:p>
                  </a:txBody>
                  <a:tcPr/>
                </a:tc>
                <a:tc>
                  <a:txBody>
                    <a:bodyPr/>
                    <a:lstStyle/>
                    <a:p>
                      <a:pPr marL="0" lvl="0" indent="0" algn="l" rtl="0">
                        <a:lnSpc>
                          <a:spcPct val="115000"/>
                        </a:lnSpc>
                        <a:spcBef>
                          <a:spcPts val="0"/>
                        </a:spcBef>
                        <a:spcAft>
                          <a:spcPts val="0"/>
                        </a:spcAft>
                        <a:buNone/>
                      </a:pPr>
                      <a:r>
                        <a:rPr lang="en" sz="1600" b="1">
                          <a:solidFill>
                            <a:schemeClr val="dk2"/>
                          </a:solidFill>
                        </a:rPr>
                        <a:t>Resolution</a:t>
                      </a:r>
                      <a:endParaRPr sz="1600" b="1">
                        <a:solidFill>
                          <a:schemeClr val="dk2"/>
                        </a:solidFill>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5"/>
                    </a:solidFill>
                  </a:tcPr>
                </a:tc>
                <a:tc>
                  <a:txBody>
                    <a:bodyPr/>
                    <a:lstStyle/>
                    <a:p>
                      <a:pPr marL="0" lvl="0" indent="0" algn="l" rtl="0">
                        <a:lnSpc>
                          <a:spcPct val="115000"/>
                        </a:lnSpc>
                        <a:spcBef>
                          <a:spcPts val="0"/>
                        </a:spcBef>
                        <a:spcAft>
                          <a:spcPts val="0"/>
                        </a:spcAft>
                        <a:buNone/>
                      </a:pPr>
                      <a:r>
                        <a:rPr lang="en" sz="1600" b="1">
                          <a:solidFill>
                            <a:schemeClr val="dk2"/>
                          </a:solidFill>
                        </a:rPr>
                        <a:t> Network</a:t>
                      </a:r>
                      <a:endParaRPr sz="1600" b="1">
                        <a:solidFill>
                          <a:schemeClr val="dk2"/>
                        </a:solidFill>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5"/>
                    </a:solidFill>
                  </a:tcPr>
                </a:tc>
                <a:tc>
                  <a:txBody>
                    <a:bodyPr/>
                    <a:lstStyle/>
                    <a:p>
                      <a:pPr marL="0" lvl="0" indent="0" algn="l" rtl="0">
                        <a:lnSpc>
                          <a:spcPct val="115000"/>
                        </a:lnSpc>
                        <a:spcBef>
                          <a:spcPts val="0"/>
                        </a:spcBef>
                        <a:spcAft>
                          <a:spcPts val="0"/>
                        </a:spcAft>
                        <a:buNone/>
                      </a:pPr>
                      <a:r>
                        <a:rPr lang="en" sz="1600" b="1">
                          <a:solidFill>
                            <a:schemeClr val="dk2"/>
                          </a:solidFill>
                        </a:rPr>
                        <a:t>Latency</a:t>
                      </a:r>
                      <a:endParaRPr sz="1600" b="1">
                        <a:solidFill>
                          <a:schemeClr val="dk2"/>
                        </a:solidFill>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5"/>
                    </a:solidFill>
                  </a:tcPr>
                </a:tc>
                <a:extLst>
                  <a:ext uri="{0D108BD9-81ED-4DB2-BD59-A6C34878D82A}">
                    <a16:rowId xmlns:a16="http://schemas.microsoft.com/office/drawing/2014/main" val="10000"/>
                  </a:ext>
                </a:extLst>
              </a:tr>
              <a:tr h="464825">
                <a:tc>
                  <a:txBody>
                    <a:bodyPr/>
                    <a:lstStyle/>
                    <a:p>
                      <a:pPr marL="0" lvl="0" indent="0" algn="l" rtl="0">
                        <a:lnSpc>
                          <a:spcPct val="115000"/>
                        </a:lnSpc>
                        <a:spcBef>
                          <a:spcPts val="0"/>
                        </a:spcBef>
                        <a:spcAft>
                          <a:spcPts val="0"/>
                        </a:spcAft>
                        <a:buNone/>
                      </a:pPr>
                      <a:r>
                        <a:rPr lang="en" sz="1200"/>
                        <a:t>Alert Trigger data</a:t>
                      </a:r>
                      <a:endParaRPr sz="1200"/>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200"/>
                        <a:t>ATD</a:t>
                      </a:r>
                      <a:endParaRPr sz="1200"/>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200"/>
                        <a:t>50 or 2000 ms/16 chan.</a:t>
                      </a:r>
                      <a:endParaRPr sz="1200"/>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200"/>
                        <a:t>TDRSS</a:t>
                      </a:r>
                      <a:endParaRPr sz="1200"/>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200"/>
                        <a:t>&lt;15 min</a:t>
                      </a:r>
                      <a:endParaRPr sz="1200"/>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1"/>
                  </a:ext>
                </a:extLst>
              </a:tr>
              <a:tr h="464825">
                <a:tc>
                  <a:txBody>
                    <a:bodyPr/>
                    <a:lstStyle/>
                    <a:p>
                      <a:pPr marL="0" lvl="0" indent="0" algn="l" rtl="0">
                        <a:lnSpc>
                          <a:spcPct val="115000"/>
                        </a:lnSpc>
                        <a:spcBef>
                          <a:spcPts val="0"/>
                        </a:spcBef>
                        <a:spcAft>
                          <a:spcPts val="0"/>
                        </a:spcAft>
                        <a:buNone/>
                      </a:pPr>
                      <a:r>
                        <a:rPr lang="en" sz="1200"/>
                        <a:t>Trigger housekeeping</a:t>
                      </a:r>
                      <a:endParaRPr sz="1200"/>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6"/>
                    </a:solidFill>
                  </a:tcPr>
                </a:tc>
                <a:tc>
                  <a:txBody>
                    <a:bodyPr/>
                    <a:lstStyle/>
                    <a:p>
                      <a:pPr marL="0" lvl="0" indent="0" algn="l" rtl="0">
                        <a:lnSpc>
                          <a:spcPct val="115000"/>
                        </a:lnSpc>
                        <a:spcBef>
                          <a:spcPts val="0"/>
                        </a:spcBef>
                        <a:spcAft>
                          <a:spcPts val="0"/>
                        </a:spcAft>
                        <a:buNone/>
                      </a:pPr>
                      <a:r>
                        <a:rPr lang="en" sz="1200"/>
                        <a:t>Trigger HK</a:t>
                      </a:r>
                      <a:endParaRPr sz="1200"/>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6"/>
                    </a:solidFill>
                  </a:tcPr>
                </a:tc>
                <a:tc>
                  <a:txBody>
                    <a:bodyPr/>
                    <a:lstStyle/>
                    <a:p>
                      <a:pPr marL="0" lvl="0" indent="0" algn="l" rtl="0">
                        <a:lnSpc>
                          <a:spcPct val="115000"/>
                        </a:lnSpc>
                        <a:spcBef>
                          <a:spcPts val="0"/>
                        </a:spcBef>
                        <a:spcAft>
                          <a:spcPts val="0"/>
                        </a:spcAft>
                        <a:buNone/>
                      </a:pPr>
                      <a:r>
                        <a:rPr lang="en" sz="1200"/>
                        <a:t>1024 ms/-</a:t>
                      </a:r>
                      <a:endParaRPr sz="1200"/>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6"/>
                    </a:solidFill>
                  </a:tcPr>
                </a:tc>
                <a:tc>
                  <a:txBody>
                    <a:bodyPr/>
                    <a:lstStyle/>
                    <a:p>
                      <a:pPr marL="0" lvl="0" indent="0" algn="l" rtl="0">
                        <a:lnSpc>
                          <a:spcPct val="115000"/>
                        </a:lnSpc>
                        <a:spcBef>
                          <a:spcPts val="0"/>
                        </a:spcBef>
                        <a:spcAft>
                          <a:spcPts val="0"/>
                        </a:spcAft>
                        <a:buNone/>
                      </a:pPr>
                      <a:r>
                        <a:rPr lang="en" sz="1200"/>
                        <a:t>TDRSS</a:t>
                      </a:r>
                      <a:endParaRPr sz="1200"/>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6"/>
                    </a:solidFill>
                  </a:tcPr>
                </a:tc>
                <a:tc>
                  <a:txBody>
                    <a:bodyPr/>
                    <a:lstStyle/>
                    <a:p>
                      <a:pPr marL="0" lvl="0" indent="0" algn="l" rtl="0">
                        <a:lnSpc>
                          <a:spcPct val="115000"/>
                        </a:lnSpc>
                        <a:spcBef>
                          <a:spcPts val="0"/>
                        </a:spcBef>
                        <a:spcAft>
                          <a:spcPts val="0"/>
                        </a:spcAft>
                        <a:buNone/>
                      </a:pPr>
                      <a:r>
                        <a:rPr lang="en" sz="1200" dirty="0"/>
                        <a:t>&lt;15 min</a:t>
                      </a:r>
                      <a:endParaRPr sz="1200" dirty="0"/>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6"/>
                    </a:solidFill>
                  </a:tcPr>
                </a:tc>
                <a:extLst>
                  <a:ext uri="{0D108BD9-81ED-4DB2-BD59-A6C34878D82A}">
                    <a16:rowId xmlns:a16="http://schemas.microsoft.com/office/drawing/2014/main" val="10002"/>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21"/>
          <p:cNvSpPr txBox="1">
            <a:spLocks noGrp="1"/>
          </p:cNvSpPr>
          <p:nvPr>
            <p:ph type="title"/>
          </p:nvPr>
        </p:nvSpPr>
        <p:spPr>
          <a:xfrm>
            <a:off x="303300" y="411575"/>
            <a:ext cx="8520600" cy="6396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Data Types–Full Data (DTE)</a:t>
            </a:r>
            <a:endParaRPr/>
          </a:p>
        </p:txBody>
      </p:sp>
      <p:sp>
        <p:nvSpPr>
          <p:cNvPr id="246" name="Google Shape;246;p21"/>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8</a:t>
            </a:fld>
            <a:endParaRPr/>
          </a:p>
        </p:txBody>
      </p:sp>
      <p:graphicFrame>
        <p:nvGraphicFramePr>
          <p:cNvPr id="247" name="Google Shape;247;p21"/>
          <p:cNvGraphicFramePr/>
          <p:nvPr>
            <p:extLst>
              <p:ext uri="{D42A27DB-BD31-4B8C-83A1-F6EECF244321}">
                <p14:modId xmlns:p14="http://schemas.microsoft.com/office/powerpoint/2010/main" val="4163976532"/>
              </p:ext>
            </p:extLst>
          </p:nvPr>
        </p:nvGraphicFramePr>
        <p:xfrm>
          <a:off x="973053" y="1606026"/>
          <a:ext cx="6436900" cy="2540174"/>
        </p:xfrm>
        <a:graphic>
          <a:graphicData uri="http://schemas.openxmlformats.org/drawingml/2006/table">
            <a:tbl>
              <a:tblPr>
                <a:noFill/>
                <a:tableStyleId>{30FFAAF4-20F0-4455-9321-1EBC1318EA23}</a:tableStyleId>
              </a:tblPr>
              <a:tblGrid>
                <a:gridCol w="1939625">
                  <a:extLst>
                    <a:ext uri="{9D8B030D-6E8A-4147-A177-3AD203B41FA5}">
                      <a16:colId xmlns:a16="http://schemas.microsoft.com/office/drawing/2014/main" val="20000"/>
                    </a:ext>
                  </a:extLst>
                </a:gridCol>
                <a:gridCol w="950825">
                  <a:extLst>
                    <a:ext uri="{9D8B030D-6E8A-4147-A177-3AD203B41FA5}">
                      <a16:colId xmlns:a16="http://schemas.microsoft.com/office/drawing/2014/main" val="20001"/>
                    </a:ext>
                  </a:extLst>
                </a:gridCol>
                <a:gridCol w="1395725">
                  <a:extLst>
                    <a:ext uri="{9D8B030D-6E8A-4147-A177-3AD203B41FA5}">
                      <a16:colId xmlns:a16="http://schemas.microsoft.com/office/drawing/2014/main" val="20002"/>
                    </a:ext>
                  </a:extLst>
                </a:gridCol>
                <a:gridCol w="1074750">
                  <a:extLst>
                    <a:ext uri="{9D8B030D-6E8A-4147-A177-3AD203B41FA5}">
                      <a16:colId xmlns:a16="http://schemas.microsoft.com/office/drawing/2014/main" val="20003"/>
                    </a:ext>
                  </a:extLst>
                </a:gridCol>
                <a:gridCol w="1075975">
                  <a:extLst>
                    <a:ext uri="{9D8B030D-6E8A-4147-A177-3AD203B41FA5}">
                      <a16:colId xmlns:a16="http://schemas.microsoft.com/office/drawing/2014/main" val="20004"/>
                    </a:ext>
                  </a:extLst>
                </a:gridCol>
              </a:tblGrid>
              <a:tr h="419225">
                <a:tc gridSpan="2">
                  <a:txBody>
                    <a:bodyPr/>
                    <a:lstStyle/>
                    <a:p>
                      <a:pPr marL="0" lvl="0" indent="0" algn="l" rtl="0">
                        <a:lnSpc>
                          <a:spcPct val="115000"/>
                        </a:lnSpc>
                        <a:spcBef>
                          <a:spcPts val="0"/>
                        </a:spcBef>
                        <a:spcAft>
                          <a:spcPts val="0"/>
                        </a:spcAft>
                        <a:buNone/>
                      </a:pPr>
                      <a:r>
                        <a:rPr lang="en" sz="1600" b="1">
                          <a:solidFill>
                            <a:schemeClr val="dk2"/>
                          </a:solidFill>
                        </a:rPr>
                        <a:t>Data type</a:t>
                      </a:r>
                      <a:endParaRPr sz="1600" b="1">
                        <a:solidFill>
                          <a:schemeClr val="dk2"/>
                        </a:solidFill>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5"/>
                    </a:solidFill>
                  </a:tcPr>
                </a:tc>
                <a:tc hMerge="1">
                  <a:txBody>
                    <a:bodyPr/>
                    <a:lstStyle/>
                    <a:p>
                      <a:endParaRPr lang="en-US"/>
                    </a:p>
                  </a:txBody>
                  <a:tcPr/>
                </a:tc>
                <a:tc>
                  <a:txBody>
                    <a:bodyPr/>
                    <a:lstStyle/>
                    <a:p>
                      <a:pPr marL="0" lvl="0" indent="0" algn="l" rtl="0">
                        <a:lnSpc>
                          <a:spcPct val="115000"/>
                        </a:lnSpc>
                        <a:spcBef>
                          <a:spcPts val="0"/>
                        </a:spcBef>
                        <a:spcAft>
                          <a:spcPts val="0"/>
                        </a:spcAft>
                        <a:buNone/>
                      </a:pPr>
                      <a:r>
                        <a:rPr lang="en" sz="1600" b="1">
                          <a:solidFill>
                            <a:schemeClr val="dk2"/>
                          </a:solidFill>
                        </a:rPr>
                        <a:t>Resolution</a:t>
                      </a:r>
                      <a:endParaRPr sz="1600" b="1">
                        <a:solidFill>
                          <a:schemeClr val="dk2"/>
                        </a:solidFill>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5"/>
                    </a:solidFill>
                  </a:tcPr>
                </a:tc>
                <a:tc>
                  <a:txBody>
                    <a:bodyPr/>
                    <a:lstStyle/>
                    <a:p>
                      <a:pPr marL="0" lvl="0" indent="0" algn="l" rtl="0">
                        <a:lnSpc>
                          <a:spcPct val="115000"/>
                        </a:lnSpc>
                        <a:spcBef>
                          <a:spcPts val="0"/>
                        </a:spcBef>
                        <a:spcAft>
                          <a:spcPts val="0"/>
                        </a:spcAft>
                        <a:buNone/>
                      </a:pPr>
                      <a:r>
                        <a:rPr lang="en" sz="1600" b="1">
                          <a:solidFill>
                            <a:schemeClr val="dk2"/>
                          </a:solidFill>
                        </a:rPr>
                        <a:t> Network</a:t>
                      </a:r>
                      <a:endParaRPr sz="1600" b="1">
                        <a:solidFill>
                          <a:schemeClr val="dk2"/>
                        </a:solidFill>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5"/>
                    </a:solidFill>
                  </a:tcPr>
                </a:tc>
                <a:tc>
                  <a:txBody>
                    <a:bodyPr/>
                    <a:lstStyle/>
                    <a:p>
                      <a:pPr marL="0" lvl="0" indent="0" algn="l" rtl="0">
                        <a:lnSpc>
                          <a:spcPct val="115000"/>
                        </a:lnSpc>
                        <a:spcBef>
                          <a:spcPts val="0"/>
                        </a:spcBef>
                        <a:spcAft>
                          <a:spcPts val="0"/>
                        </a:spcAft>
                        <a:buNone/>
                      </a:pPr>
                      <a:r>
                        <a:rPr lang="en" sz="1600" b="1">
                          <a:solidFill>
                            <a:schemeClr val="dk2"/>
                          </a:solidFill>
                        </a:rPr>
                        <a:t>Latency</a:t>
                      </a:r>
                      <a:endParaRPr sz="1600" b="1">
                        <a:solidFill>
                          <a:schemeClr val="dk2"/>
                        </a:solidFill>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5"/>
                    </a:solidFill>
                  </a:tcPr>
                </a:tc>
                <a:extLst>
                  <a:ext uri="{0D108BD9-81ED-4DB2-BD59-A6C34878D82A}">
                    <a16:rowId xmlns:a16="http://schemas.microsoft.com/office/drawing/2014/main" val="10000"/>
                  </a:ext>
                </a:extLst>
              </a:tr>
              <a:tr h="464825">
                <a:tc>
                  <a:txBody>
                    <a:bodyPr/>
                    <a:lstStyle/>
                    <a:p>
                      <a:pPr marL="0" lvl="0" indent="0" algn="l" rtl="0">
                        <a:lnSpc>
                          <a:spcPct val="115000"/>
                        </a:lnSpc>
                        <a:spcBef>
                          <a:spcPts val="0"/>
                        </a:spcBef>
                        <a:spcAft>
                          <a:spcPts val="0"/>
                        </a:spcAft>
                        <a:buNone/>
                      </a:pPr>
                      <a:r>
                        <a:rPr lang="en" sz="1200"/>
                        <a:t>Continuous binned data</a:t>
                      </a:r>
                      <a:endParaRPr sz="1200"/>
                    </a:p>
                  </a:txBody>
                  <a:tcPr marL="91425" marR="91425" marT="91425" marB="91425">
                    <a:lnL w="9525" cap="flat" cmpd="sng">
                      <a:solidFill>
                        <a:schemeClr val="dk2"/>
                      </a:solidFill>
                      <a:prstDash val="solid"/>
                      <a:round/>
                      <a:headEnd type="none" w="sm" len="sm"/>
                      <a:tailEnd type="none" w="sm" len="sm"/>
                    </a:lnL>
                    <a:lnR w="9525" cap="flat" cmpd="sng" algn="ctr">
                      <a:solidFill>
                        <a:schemeClr val="dk2"/>
                      </a:solidFill>
                      <a:prstDash val="solid"/>
                      <a:round/>
                      <a:headEnd type="none" w="sm" len="sm"/>
                      <a:tailEnd type="none" w="sm" len="sm"/>
                    </a:lnR>
                    <a:lnT w="9525" cap="flat" cmpd="sng" algn="ctr">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200"/>
                        <a:t>CBD</a:t>
                      </a:r>
                      <a:endParaRPr sz="1200"/>
                    </a:p>
                  </a:txBody>
                  <a:tcPr marL="91425" marR="91425" marT="91425" marB="91425">
                    <a:lnL w="9525" cap="flat" cmpd="sng" algn="ctr">
                      <a:solidFill>
                        <a:schemeClr val="dk2"/>
                      </a:solidFill>
                      <a:prstDash val="solid"/>
                      <a:round/>
                      <a:headEnd type="none" w="sm" len="sm"/>
                      <a:tailEnd type="none" w="sm" len="sm"/>
                    </a:lnL>
                    <a:lnR w="9525" cap="flat" cmpd="sng" algn="ctr">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200"/>
                        <a:t>256 ms/16 chan.</a:t>
                      </a:r>
                      <a:endParaRPr sz="1200"/>
                    </a:p>
                  </a:txBody>
                  <a:tcPr marL="91425" marR="91425" marT="91425" marB="91425">
                    <a:lnL w="9525" cap="flat" cmpd="sng" algn="ctr">
                      <a:solidFill>
                        <a:schemeClr val="dk2"/>
                      </a:solidFill>
                      <a:prstDash val="solid"/>
                      <a:round/>
                      <a:headEnd type="none" w="sm" len="sm"/>
                      <a:tailEnd type="none" w="sm" len="sm"/>
                    </a:lnL>
                    <a:lnR w="9525" cap="flat" cmpd="sng" algn="ctr">
                      <a:solidFill>
                        <a:schemeClr val="dk2"/>
                      </a:solidFill>
                      <a:prstDash val="solid"/>
                      <a:round/>
                      <a:headEnd type="none" w="sm" len="sm"/>
                      <a:tailEnd type="none" w="sm" len="sm"/>
                    </a:lnR>
                    <a:lnT w="9525" cap="flat" cmpd="sng" algn="ctr">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200"/>
                        <a:t>DTE</a:t>
                      </a:r>
                      <a:endParaRPr sz="1200"/>
                    </a:p>
                  </a:txBody>
                  <a:tcPr marL="91425" marR="91425" marT="91425" marB="91425">
                    <a:lnL w="9525" cap="flat" cmpd="sng" algn="ctr">
                      <a:solidFill>
                        <a:schemeClr val="dk2"/>
                      </a:solidFill>
                      <a:prstDash val="solid"/>
                      <a:round/>
                      <a:headEnd type="none" w="sm" len="sm"/>
                      <a:tailEnd type="none" w="sm" len="sm"/>
                    </a:lnL>
                    <a:lnR w="9525" cap="flat" cmpd="sng" algn="ctr">
                      <a:solidFill>
                        <a:schemeClr val="dk2"/>
                      </a:solidFill>
                      <a:prstDash val="solid"/>
                      <a:round/>
                      <a:headEnd type="none" w="sm" len="sm"/>
                      <a:tailEnd type="none" w="sm" len="sm"/>
                    </a:lnR>
                    <a:lnT w="9525" cap="flat" cmpd="sng" algn="ctr">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200" dirty="0"/>
                        <a:t>&lt;24 hr.</a:t>
                      </a:r>
                      <a:endParaRPr sz="1200" dirty="0"/>
                    </a:p>
                  </a:txBody>
                  <a:tcPr marL="91425" marR="91425" marT="91425" marB="91425">
                    <a:lnL w="9525" cap="flat" cmpd="sng" algn="ctr">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lgn="ctr">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3"/>
                  </a:ext>
                </a:extLst>
              </a:tr>
              <a:tr h="477350">
                <a:tc>
                  <a:txBody>
                    <a:bodyPr/>
                    <a:lstStyle/>
                    <a:p>
                      <a:pPr marL="0" lvl="0" indent="0" algn="l" rtl="0">
                        <a:lnSpc>
                          <a:spcPct val="115000"/>
                        </a:lnSpc>
                        <a:spcBef>
                          <a:spcPts val="0"/>
                        </a:spcBef>
                        <a:spcAft>
                          <a:spcPts val="0"/>
                        </a:spcAft>
                        <a:buNone/>
                      </a:pPr>
                      <a:r>
                        <a:rPr lang="en" sz="1200"/>
                        <a:t>Triggered time-tagged event data</a:t>
                      </a:r>
                      <a:endParaRPr sz="1200"/>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6"/>
                    </a:solidFill>
                  </a:tcPr>
                </a:tc>
                <a:tc>
                  <a:txBody>
                    <a:bodyPr/>
                    <a:lstStyle/>
                    <a:p>
                      <a:pPr marL="0" lvl="0" indent="0" algn="l" rtl="0">
                        <a:lnSpc>
                          <a:spcPct val="115000"/>
                        </a:lnSpc>
                        <a:spcBef>
                          <a:spcPts val="0"/>
                        </a:spcBef>
                        <a:spcAft>
                          <a:spcPts val="0"/>
                        </a:spcAft>
                        <a:buNone/>
                      </a:pPr>
                      <a:r>
                        <a:rPr lang="en" sz="1200"/>
                        <a:t>T</a:t>
                      </a:r>
                      <a:r>
                        <a:rPr lang="en" sz="1600" baseline="30000"/>
                        <a:t>3</a:t>
                      </a:r>
                      <a:r>
                        <a:rPr lang="en" sz="1200"/>
                        <a:t>E</a:t>
                      </a:r>
                      <a:endParaRPr sz="1200"/>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6"/>
                    </a:solidFill>
                  </a:tcPr>
                </a:tc>
                <a:tc>
                  <a:txBody>
                    <a:bodyPr/>
                    <a:lstStyle/>
                    <a:p>
                      <a:pPr marL="0" lvl="0" indent="0" algn="l" rtl="0">
                        <a:lnSpc>
                          <a:spcPct val="115000"/>
                        </a:lnSpc>
                        <a:spcBef>
                          <a:spcPts val="0"/>
                        </a:spcBef>
                        <a:spcAft>
                          <a:spcPts val="0"/>
                        </a:spcAft>
                        <a:buNone/>
                      </a:pPr>
                      <a:r>
                        <a:rPr lang="en" sz="1200"/>
                        <a:t>1 ms/1024 chan.</a:t>
                      </a:r>
                      <a:endParaRPr sz="1200"/>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6"/>
                    </a:solidFill>
                  </a:tcPr>
                </a:tc>
                <a:tc>
                  <a:txBody>
                    <a:bodyPr/>
                    <a:lstStyle/>
                    <a:p>
                      <a:pPr marL="0" lvl="0" indent="0" algn="l" rtl="0">
                        <a:lnSpc>
                          <a:spcPct val="115000"/>
                        </a:lnSpc>
                        <a:spcBef>
                          <a:spcPts val="0"/>
                        </a:spcBef>
                        <a:spcAft>
                          <a:spcPts val="0"/>
                        </a:spcAft>
                        <a:buNone/>
                      </a:pPr>
                      <a:r>
                        <a:rPr lang="en" sz="1200"/>
                        <a:t>DTE</a:t>
                      </a:r>
                      <a:endParaRPr sz="1200"/>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6"/>
                    </a:solidFill>
                  </a:tcPr>
                </a:tc>
                <a:tc>
                  <a:txBody>
                    <a:bodyPr/>
                    <a:lstStyle/>
                    <a:p>
                      <a:pPr marL="0" lvl="0" indent="0" algn="l" rtl="0">
                        <a:lnSpc>
                          <a:spcPct val="115000"/>
                        </a:lnSpc>
                        <a:spcBef>
                          <a:spcPts val="0"/>
                        </a:spcBef>
                        <a:spcAft>
                          <a:spcPts val="0"/>
                        </a:spcAft>
                        <a:buNone/>
                      </a:pPr>
                      <a:r>
                        <a:rPr lang="en" sz="1200" dirty="0"/>
                        <a:t>&lt;24 hr.</a:t>
                      </a:r>
                      <a:endParaRPr sz="1200" dirty="0"/>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6"/>
                    </a:solidFill>
                  </a:tcPr>
                </a:tc>
                <a:extLst>
                  <a:ext uri="{0D108BD9-81ED-4DB2-BD59-A6C34878D82A}">
                    <a16:rowId xmlns:a16="http://schemas.microsoft.com/office/drawing/2014/main" val="10004"/>
                  </a:ext>
                </a:extLst>
              </a:tr>
              <a:tr h="464825">
                <a:tc>
                  <a:txBody>
                    <a:bodyPr/>
                    <a:lstStyle/>
                    <a:p>
                      <a:pPr marL="0" lvl="0" indent="0" algn="l" rtl="0">
                        <a:lnSpc>
                          <a:spcPct val="115000"/>
                        </a:lnSpc>
                        <a:spcBef>
                          <a:spcPts val="0"/>
                        </a:spcBef>
                        <a:spcAft>
                          <a:spcPts val="0"/>
                        </a:spcAft>
                        <a:buNone/>
                      </a:pPr>
                      <a:r>
                        <a:rPr lang="en" sz="1200"/>
                        <a:t>Requested time-tagged events</a:t>
                      </a:r>
                      <a:endParaRPr sz="1200"/>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200"/>
                        <a:t>RTTE</a:t>
                      </a:r>
                      <a:endParaRPr sz="1200"/>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200"/>
                        <a:t>1 ms/1024 chan.</a:t>
                      </a:r>
                      <a:endParaRPr sz="1200"/>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200"/>
                        <a:t>DTE</a:t>
                      </a:r>
                      <a:endParaRPr sz="1200"/>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200" dirty="0"/>
                        <a:t>Possibly 24-48 </a:t>
                      </a:r>
                      <a:r>
                        <a:rPr lang="en" sz="1200" dirty="0" err="1"/>
                        <a:t>hr</a:t>
                      </a:r>
                      <a:endParaRPr sz="1200" dirty="0"/>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extLst>
                  <a:ext uri="{0D108BD9-81ED-4DB2-BD59-A6C34878D82A}">
                    <a16:rowId xmlns:a16="http://schemas.microsoft.com/office/drawing/2014/main" val="10005"/>
                  </a:ext>
                </a:extLst>
              </a:tr>
              <a:tr h="464825">
                <a:tc>
                  <a:txBody>
                    <a:bodyPr/>
                    <a:lstStyle/>
                    <a:p>
                      <a:pPr marL="0" lvl="0" indent="0" algn="l" rtl="0">
                        <a:lnSpc>
                          <a:spcPct val="115000"/>
                        </a:lnSpc>
                        <a:spcBef>
                          <a:spcPts val="0"/>
                        </a:spcBef>
                        <a:spcAft>
                          <a:spcPts val="0"/>
                        </a:spcAft>
                        <a:buNone/>
                      </a:pPr>
                      <a:r>
                        <a:rPr lang="en" sz="1200" dirty="0"/>
                        <a:t>Daily housekeeping</a:t>
                      </a:r>
                      <a:endParaRPr sz="1200" dirty="0"/>
                    </a:p>
                  </a:txBody>
                  <a:tcPr marL="91425" marR="91425" marT="91425" marB="91425">
                    <a:lnL w="9525" cap="flat" cmpd="sng">
                      <a:solidFill>
                        <a:schemeClr val="dk2"/>
                      </a:solidFill>
                      <a:prstDash val="solid"/>
                      <a:round/>
                      <a:headEnd type="none" w="sm" len="sm"/>
                      <a:tailEnd type="none" w="sm" len="sm"/>
                    </a:lnL>
                    <a:lnR w="9525" cap="flat" cmpd="sng" algn="ctr">
                      <a:solidFill>
                        <a:schemeClr val="dk2"/>
                      </a:solidFill>
                      <a:prstDash val="solid"/>
                      <a:round/>
                      <a:headEnd type="none" w="sm" len="sm"/>
                      <a:tailEnd type="none" w="sm" len="sm"/>
                    </a:lnR>
                    <a:lnT w="9525" cap="flat" cmpd="sng" algn="ctr">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6"/>
                    </a:solidFill>
                  </a:tcPr>
                </a:tc>
                <a:tc>
                  <a:txBody>
                    <a:bodyPr/>
                    <a:lstStyle/>
                    <a:p>
                      <a:pPr marL="0" lvl="0" indent="0" algn="l" rtl="0">
                        <a:lnSpc>
                          <a:spcPct val="115000"/>
                        </a:lnSpc>
                        <a:spcBef>
                          <a:spcPts val="0"/>
                        </a:spcBef>
                        <a:spcAft>
                          <a:spcPts val="0"/>
                        </a:spcAft>
                        <a:buNone/>
                      </a:pPr>
                      <a:r>
                        <a:rPr lang="en" sz="1200"/>
                        <a:t>Daily HK</a:t>
                      </a:r>
                      <a:endParaRPr sz="1200"/>
                    </a:p>
                  </a:txBody>
                  <a:tcPr marL="91425" marR="91425" marT="91425" marB="91425">
                    <a:lnL w="9525" cap="flat" cmpd="sng" algn="ctr">
                      <a:solidFill>
                        <a:schemeClr val="dk2"/>
                      </a:solidFill>
                      <a:prstDash val="solid"/>
                      <a:round/>
                      <a:headEnd type="none" w="sm" len="sm"/>
                      <a:tailEnd type="none" w="sm" len="sm"/>
                    </a:lnL>
                    <a:lnR w="9525" cap="flat" cmpd="sng" algn="ctr">
                      <a:solidFill>
                        <a:schemeClr val="dk2"/>
                      </a:solidFill>
                      <a:prstDash val="solid"/>
                      <a:round/>
                      <a:headEnd type="none" w="sm" len="sm"/>
                      <a:tailEnd type="none" w="sm" len="sm"/>
                    </a:lnR>
                    <a:lnT w="9525" cap="flat" cmpd="sng" algn="ctr">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6"/>
                    </a:solidFill>
                  </a:tcPr>
                </a:tc>
                <a:tc>
                  <a:txBody>
                    <a:bodyPr/>
                    <a:lstStyle/>
                    <a:p>
                      <a:pPr marL="0" lvl="0" indent="0" algn="l" rtl="0">
                        <a:lnSpc>
                          <a:spcPct val="115000"/>
                        </a:lnSpc>
                        <a:spcBef>
                          <a:spcPts val="0"/>
                        </a:spcBef>
                        <a:spcAft>
                          <a:spcPts val="0"/>
                        </a:spcAft>
                        <a:buNone/>
                      </a:pPr>
                      <a:r>
                        <a:rPr lang="en" sz="1200"/>
                        <a:t>1024 or 60 s/-</a:t>
                      </a:r>
                      <a:endParaRPr sz="1200"/>
                    </a:p>
                  </a:txBody>
                  <a:tcPr marL="91425" marR="91425" marT="91425" marB="91425">
                    <a:lnL w="9525" cap="flat" cmpd="sng" algn="ctr">
                      <a:solidFill>
                        <a:schemeClr val="dk2"/>
                      </a:solidFill>
                      <a:prstDash val="solid"/>
                      <a:round/>
                      <a:headEnd type="none" w="sm" len="sm"/>
                      <a:tailEnd type="none" w="sm" len="sm"/>
                    </a:lnL>
                    <a:lnR w="9525" cap="flat" cmpd="sng" algn="ctr">
                      <a:solidFill>
                        <a:schemeClr val="dk2"/>
                      </a:solidFill>
                      <a:prstDash val="solid"/>
                      <a:round/>
                      <a:headEnd type="none" w="sm" len="sm"/>
                      <a:tailEnd type="none" w="sm" len="sm"/>
                    </a:lnR>
                    <a:lnT w="9525" cap="flat" cmpd="sng" algn="ctr">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6"/>
                    </a:solidFill>
                  </a:tcPr>
                </a:tc>
                <a:tc>
                  <a:txBody>
                    <a:bodyPr/>
                    <a:lstStyle/>
                    <a:p>
                      <a:pPr marL="0" lvl="0" indent="0" algn="l" rtl="0">
                        <a:lnSpc>
                          <a:spcPct val="115000"/>
                        </a:lnSpc>
                        <a:spcBef>
                          <a:spcPts val="0"/>
                        </a:spcBef>
                        <a:spcAft>
                          <a:spcPts val="0"/>
                        </a:spcAft>
                        <a:buNone/>
                      </a:pPr>
                      <a:r>
                        <a:rPr lang="en" sz="1200"/>
                        <a:t>DTE</a:t>
                      </a:r>
                      <a:endParaRPr sz="1200"/>
                    </a:p>
                  </a:txBody>
                  <a:tcPr marL="91425" marR="91425" marT="91425" marB="91425">
                    <a:lnL w="9525" cap="flat" cmpd="sng" algn="ctr">
                      <a:solidFill>
                        <a:schemeClr val="dk2"/>
                      </a:solidFill>
                      <a:prstDash val="solid"/>
                      <a:round/>
                      <a:headEnd type="none" w="sm" len="sm"/>
                      <a:tailEnd type="none" w="sm" len="sm"/>
                    </a:lnL>
                    <a:lnR w="9525" cap="flat" cmpd="sng" algn="ctr">
                      <a:solidFill>
                        <a:schemeClr val="dk2"/>
                      </a:solidFill>
                      <a:prstDash val="solid"/>
                      <a:round/>
                      <a:headEnd type="none" w="sm" len="sm"/>
                      <a:tailEnd type="none" w="sm" len="sm"/>
                    </a:lnR>
                    <a:lnT w="9525" cap="flat" cmpd="sng" algn="ctr">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6"/>
                    </a:solidFill>
                  </a:tcPr>
                </a:tc>
                <a:tc>
                  <a:txBody>
                    <a:bodyPr/>
                    <a:lstStyle/>
                    <a:p>
                      <a:pPr marL="0" lvl="0" indent="0" algn="l" rtl="0">
                        <a:lnSpc>
                          <a:spcPct val="115000"/>
                        </a:lnSpc>
                        <a:spcBef>
                          <a:spcPts val="0"/>
                        </a:spcBef>
                        <a:spcAft>
                          <a:spcPts val="0"/>
                        </a:spcAft>
                        <a:buNone/>
                      </a:pPr>
                      <a:r>
                        <a:rPr lang="en" sz="1200" dirty="0"/>
                        <a:t>&lt;24 hr.</a:t>
                      </a:r>
                      <a:endParaRPr sz="1200" dirty="0"/>
                    </a:p>
                  </a:txBody>
                  <a:tcPr marL="91425" marR="91425" marT="91425" marB="91425">
                    <a:lnL w="9525" cap="flat" cmpd="sng" algn="ctr">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lgn="ctr">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chemeClr val="accent6"/>
                    </a:solidFill>
                  </a:tcPr>
                </a:tc>
                <a:extLst>
                  <a:ext uri="{0D108BD9-81ED-4DB2-BD59-A6C34878D82A}">
                    <a16:rowId xmlns:a16="http://schemas.microsoft.com/office/drawing/2014/main" val="10006"/>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22"/>
          <p:cNvSpPr txBox="1">
            <a:spLocks noGrp="1"/>
          </p:cNvSpPr>
          <p:nvPr>
            <p:ph type="title"/>
          </p:nvPr>
        </p:nvSpPr>
        <p:spPr>
          <a:xfrm>
            <a:off x="2400250" y="575950"/>
            <a:ext cx="6321600" cy="6354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Why we take </a:t>
            </a:r>
            <a:r>
              <a:rPr lang="en" dirty="0" err="1"/>
              <a:t>unbinned</a:t>
            </a:r>
            <a:r>
              <a:rPr lang="en" dirty="0"/>
              <a:t> data requests</a:t>
            </a:r>
            <a:endParaRPr dirty="0"/>
          </a:p>
        </p:txBody>
      </p:sp>
      <p:sp>
        <p:nvSpPr>
          <p:cNvPr id="253" name="Google Shape;253;p2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9</a:t>
            </a:fld>
            <a:endParaRPr/>
          </a:p>
        </p:txBody>
      </p:sp>
      <p:sp>
        <p:nvSpPr>
          <p:cNvPr id="254" name="Google Shape;254;p22"/>
          <p:cNvSpPr txBox="1">
            <a:spLocks noGrp="1"/>
          </p:cNvSpPr>
          <p:nvPr>
            <p:ph type="body" idx="1"/>
          </p:nvPr>
        </p:nvSpPr>
        <p:spPr>
          <a:xfrm>
            <a:off x="2410112" y="1595776"/>
            <a:ext cx="6321600" cy="3002400"/>
          </a:xfrm>
          <a:prstGeom prst="rect">
            <a:avLst/>
          </a:prstGeom>
        </p:spPr>
        <p:txBody>
          <a:bodyPr spcFirstLastPara="1" wrap="square" lIns="91425" tIns="91425" rIns="91425" bIns="91425" anchor="t" anchorCtr="0">
            <a:normAutofit fontScale="92500" lnSpcReduction="20000"/>
          </a:bodyPr>
          <a:lstStyle/>
          <a:p>
            <a:pPr marL="457200" lvl="0" indent="-342900" algn="l" rtl="0">
              <a:spcBef>
                <a:spcPts val="0"/>
              </a:spcBef>
              <a:spcAft>
                <a:spcPts val="0"/>
              </a:spcAft>
              <a:buSzPts val="1800"/>
              <a:buChar char="●"/>
            </a:pPr>
            <a:r>
              <a:rPr lang="en" dirty="0"/>
              <a:t>BurstCube cannot download all the </a:t>
            </a:r>
            <a:r>
              <a:rPr lang="en" dirty="0" err="1"/>
              <a:t>unbinned</a:t>
            </a:r>
            <a:r>
              <a:rPr lang="en" dirty="0"/>
              <a:t> data in the buffer</a:t>
            </a:r>
            <a:endParaRPr dirty="0"/>
          </a:p>
          <a:p>
            <a:pPr marL="914400" lvl="1" indent="-317500" algn="l" rtl="0">
              <a:spcBef>
                <a:spcPts val="0"/>
              </a:spcBef>
              <a:spcAft>
                <a:spcPts val="0"/>
              </a:spcAft>
              <a:buSzPts val="1400"/>
              <a:buChar char="○"/>
            </a:pPr>
            <a:r>
              <a:rPr lang="en" dirty="0"/>
              <a:t>We do not have Fermi’s bandwidth</a:t>
            </a:r>
            <a:endParaRPr dirty="0"/>
          </a:p>
          <a:p>
            <a:pPr marL="457200" lvl="0" indent="-342900" algn="l" rtl="0">
              <a:spcBef>
                <a:spcPts val="0"/>
              </a:spcBef>
              <a:spcAft>
                <a:spcPts val="0"/>
              </a:spcAft>
              <a:buSzPts val="1800"/>
              <a:buChar char="●"/>
            </a:pPr>
            <a:r>
              <a:rPr lang="en" dirty="0"/>
              <a:t>We can sometimes analyze binned data for untriggered events, then request </a:t>
            </a:r>
            <a:r>
              <a:rPr lang="en" dirty="0" err="1"/>
              <a:t>unbinned</a:t>
            </a:r>
            <a:r>
              <a:rPr lang="en" dirty="0"/>
              <a:t> data</a:t>
            </a:r>
            <a:endParaRPr dirty="0"/>
          </a:p>
          <a:p>
            <a:pPr marL="914400" lvl="1" indent="-317500" algn="l" rtl="0">
              <a:spcBef>
                <a:spcPts val="0"/>
              </a:spcBef>
              <a:spcAft>
                <a:spcPts val="0"/>
              </a:spcAft>
              <a:buSzPts val="1400"/>
              <a:buChar char="○"/>
            </a:pPr>
            <a:r>
              <a:rPr lang="en" dirty="0"/>
              <a:t>~48 hours of allowable data, depending on the sun, the SAA, and other sources of noise</a:t>
            </a:r>
            <a:endParaRPr dirty="0"/>
          </a:p>
          <a:p>
            <a:pPr marL="457200" lvl="0" indent="-342900" algn="l" rtl="0">
              <a:spcBef>
                <a:spcPts val="0"/>
              </a:spcBef>
              <a:spcAft>
                <a:spcPts val="0"/>
              </a:spcAft>
              <a:buSzPts val="1800"/>
              <a:buChar char="●"/>
            </a:pPr>
            <a:r>
              <a:rPr lang="en" dirty="0"/>
              <a:t>We can take requests from multiple sources</a:t>
            </a:r>
          </a:p>
          <a:p>
            <a:pPr lvl="1"/>
            <a:r>
              <a:rPr lang="en-US" dirty="0"/>
              <a:t>Automatically from GCN notices, especially from LVK</a:t>
            </a:r>
          </a:p>
          <a:p>
            <a:pPr lvl="1"/>
            <a:r>
              <a:rPr lang="en-US" dirty="0"/>
              <a:t>Manually through a website for observers for any observation type that includes a position and does not occur in the SAA</a:t>
            </a:r>
            <a:endParaRPr lang="en" dirty="0"/>
          </a:p>
          <a:p>
            <a:pPr marL="457200" lvl="0" indent="-342900" algn="l" rtl="0">
              <a:spcBef>
                <a:spcPts val="0"/>
              </a:spcBef>
              <a:spcAft>
                <a:spcPts val="0"/>
              </a:spcAft>
              <a:buSzPts val="1800"/>
              <a:buChar char="●"/>
            </a:pPr>
            <a:r>
              <a:rPr lang="en-US" dirty="0"/>
              <a:t>More detail on my poster</a:t>
            </a:r>
            <a:endParaRPr dirty="0"/>
          </a:p>
        </p:txBody>
      </p:sp>
      <p:pic>
        <p:nvPicPr>
          <p:cNvPr id="255" name="Google Shape;255;p22"/>
          <p:cNvPicPr preferRelativeResize="0"/>
          <p:nvPr/>
        </p:nvPicPr>
        <p:blipFill rotWithShape="1">
          <a:blip r:embed="rId3">
            <a:alphaModFix/>
          </a:blip>
          <a:srcRect l="47896" r="11838"/>
          <a:stretch/>
        </p:blipFill>
        <p:spPr>
          <a:xfrm>
            <a:off x="92525" y="857900"/>
            <a:ext cx="2307727" cy="38308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4">
                                            <p:txEl>
                                              <p:pRg st="0" end="0"/>
                                            </p:txEl>
                                          </p:spTgt>
                                        </p:tgtEl>
                                        <p:attrNameLst>
                                          <p:attrName>style.visibility</p:attrName>
                                        </p:attrNameLst>
                                      </p:cBhvr>
                                      <p:to>
                                        <p:strVal val="visible"/>
                                      </p:to>
                                    </p:set>
                                    <p:animEffect transition="in" filter="fade">
                                      <p:cBhvr>
                                        <p:cTn id="7" dur="1000"/>
                                        <p:tgtEl>
                                          <p:spTgt spid="25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4">
                                            <p:txEl>
                                              <p:pRg st="1" end="1"/>
                                            </p:txEl>
                                          </p:spTgt>
                                        </p:tgtEl>
                                        <p:attrNameLst>
                                          <p:attrName>style.visibility</p:attrName>
                                        </p:attrNameLst>
                                      </p:cBhvr>
                                      <p:to>
                                        <p:strVal val="visible"/>
                                      </p:to>
                                    </p:set>
                                    <p:animEffect transition="in" filter="fade">
                                      <p:cBhvr>
                                        <p:cTn id="12" dur="1000"/>
                                        <p:tgtEl>
                                          <p:spTgt spid="25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4">
                                            <p:txEl>
                                              <p:pRg st="2" end="2"/>
                                            </p:txEl>
                                          </p:spTgt>
                                        </p:tgtEl>
                                        <p:attrNameLst>
                                          <p:attrName>style.visibility</p:attrName>
                                        </p:attrNameLst>
                                      </p:cBhvr>
                                      <p:to>
                                        <p:strVal val="visible"/>
                                      </p:to>
                                    </p:set>
                                    <p:animEffect transition="in" filter="fade">
                                      <p:cBhvr>
                                        <p:cTn id="17" dur="1000"/>
                                        <p:tgtEl>
                                          <p:spTgt spid="25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54">
                                            <p:txEl>
                                              <p:pRg st="3" end="3"/>
                                            </p:txEl>
                                          </p:spTgt>
                                        </p:tgtEl>
                                        <p:attrNameLst>
                                          <p:attrName>style.visibility</p:attrName>
                                        </p:attrNameLst>
                                      </p:cBhvr>
                                      <p:to>
                                        <p:strVal val="visible"/>
                                      </p:to>
                                    </p:set>
                                    <p:animEffect transition="in" filter="fade">
                                      <p:cBhvr>
                                        <p:cTn id="22" dur="1000"/>
                                        <p:tgtEl>
                                          <p:spTgt spid="25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54">
                                            <p:txEl>
                                              <p:pRg st="4" end="4"/>
                                            </p:txEl>
                                          </p:spTgt>
                                        </p:tgtEl>
                                        <p:attrNameLst>
                                          <p:attrName>style.visibility</p:attrName>
                                        </p:attrNameLst>
                                      </p:cBhvr>
                                      <p:to>
                                        <p:strVal val="visible"/>
                                      </p:to>
                                    </p:set>
                                    <p:animEffect transition="in" filter="fade">
                                      <p:cBhvr>
                                        <p:cTn id="27" dur="1000"/>
                                        <p:tgtEl>
                                          <p:spTgt spid="25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54">
                                            <p:txEl>
                                              <p:pRg st="5" end="5"/>
                                            </p:txEl>
                                          </p:spTgt>
                                        </p:tgtEl>
                                        <p:attrNameLst>
                                          <p:attrName>style.visibility</p:attrName>
                                        </p:attrNameLst>
                                      </p:cBhvr>
                                      <p:to>
                                        <p:strVal val="visible"/>
                                      </p:to>
                                    </p:set>
                                    <p:animEffect transition="in" filter="fade">
                                      <p:cBhvr>
                                        <p:cTn id="32" dur="1000"/>
                                        <p:tgtEl>
                                          <p:spTgt spid="25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54">
                                            <p:txEl>
                                              <p:pRg st="6" end="6"/>
                                            </p:txEl>
                                          </p:spTgt>
                                        </p:tgtEl>
                                        <p:attrNameLst>
                                          <p:attrName>style.visibility</p:attrName>
                                        </p:attrNameLst>
                                      </p:cBhvr>
                                      <p:to>
                                        <p:strVal val="visible"/>
                                      </p:to>
                                    </p:set>
                                    <p:animEffect transition="in" filter="fade">
                                      <p:cBhvr>
                                        <p:cTn id="37" dur="1000"/>
                                        <p:tgtEl>
                                          <p:spTgt spid="25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54">
                                            <p:txEl>
                                              <p:pRg st="7" end="7"/>
                                            </p:txEl>
                                          </p:spTgt>
                                        </p:tgtEl>
                                        <p:attrNameLst>
                                          <p:attrName>style.visibility</p:attrName>
                                        </p:attrNameLst>
                                      </p:cBhvr>
                                      <p:to>
                                        <p:strVal val="visible"/>
                                      </p:to>
                                    </p:set>
                                    <p:animEffect transition="in" filter="fade">
                                      <p:cBhvr>
                                        <p:cTn id="42" dur="1000"/>
                                        <p:tgtEl>
                                          <p:spTgt spid="25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10956</TotalTime>
  <Words>2729</Words>
  <Application>Microsoft Office PowerPoint</Application>
  <PresentationFormat>On-screen Show (16:9)</PresentationFormat>
  <Paragraphs>305</Paragraphs>
  <Slides>18</Slides>
  <Notes>18</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Quattrocento Sans</vt:lpstr>
      <vt:lpstr>Arial</vt:lpstr>
      <vt:lpstr>Montserrat</vt:lpstr>
      <vt:lpstr>Lato</vt:lpstr>
      <vt:lpstr>Raleway</vt:lpstr>
      <vt:lpstr>Swiss</vt:lpstr>
      <vt:lpstr>BurstCube: A CubeSat for Gamma-Ray Burst Counterparts to Gravitational Wave Events</vt:lpstr>
      <vt:lpstr>PowerPoint Presentation</vt:lpstr>
      <vt:lpstr>Mission Overview</vt:lpstr>
      <vt:lpstr>Instrument and Spacecraft detail</vt:lpstr>
      <vt:lpstr>Orbit and Pointing Strategy</vt:lpstr>
      <vt:lpstr>Concept of Operations</vt:lpstr>
      <vt:lpstr>Data Types–Prompt Data (TDRSS)</vt:lpstr>
      <vt:lpstr>Data Types–Full Data (DTE)</vt:lpstr>
      <vt:lpstr>Why we take unbinned data requests</vt:lpstr>
      <vt:lpstr>Calibrations and Simulations</vt:lpstr>
      <vt:lpstr>bc-tools</vt:lpstr>
      <vt:lpstr>Current Status</vt:lpstr>
      <vt:lpstr>Summary</vt:lpstr>
      <vt:lpstr>The full BurstCube team</vt:lpstr>
      <vt:lpstr>Notes</vt:lpstr>
      <vt:lpstr>Requesting Data</vt:lpstr>
      <vt:lpstr>Raw data from our calibrations</vt:lpstr>
      <vt:lpstr>How data is downloaded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BurstCube: A CubeSat for Gravitational Wave Counterparts</dc:title>
  <cp:lastModifiedBy>Pi Nuessle</cp:lastModifiedBy>
  <cp:revision>10</cp:revision>
  <dcterms:modified xsi:type="dcterms:W3CDTF">2022-10-13T21:18:26Z</dcterms:modified>
</cp:coreProperties>
</file>