
<file path=[Content_Types].xml><?xml version="1.0" encoding="utf-8"?>
<Types xmlns="http://schemas.openxmlformats.org/package/2006/content-types">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firstSlideNum="0"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Lst>
  <p:sldSz cy="6858000" cx="12192000"/>
  <p:notesSz cx="6858000" cy="9144000"/>
  <p:embeddedFontLst>
    <p:embeddedFont>
      <p:font typeface="Playfair Display"/>
      <p:regular r:id="rId17"/>
      <p:bold r:id="rId18"/>
      <p:italic r:id="rId19"/>
      <p:boldItalic r:id="rId20"/>
    </p:embeddedFont>
    <p:embeddedFont>
      <p:font typeface="Helvetica Neue"/>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25" roundtripDataSignature="AMtx7mgV5JXPJrw/Pl1eHfHvBwfxtmZw9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PlayfairDisplay-boldItalic.fntdata"/><Relationship Id="rId22" Type="http://schemas.openxmlformats.org/officeDocument/2006/relationships/font" Target="fonts/HelveticaNeue-bold.fntdata"/><Relationship Id="rId21" Type="http://schemas.openxmlformats.org/officeDocument/2006/relationships/font" Target="fonts/HelveticaNeue-regular.fntdata"/><Relationship Id="rId24" Type="http://schemas.openxmlformats.org/officeDocument/2006/relationships/font" Target="fonts/HelveticaNeue-boldItalic.fntdata"/><Relationship Id="rId23" Type="http://schemas.openxmlformats.org/officeDocument/2006/relationships/font" Target="fonts/HelveticaNeue-italic.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5" Type="http://customschemas.google.com/relationships/presentationmetadata" Target="meta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font" Target="fonts/PlayfairDisplay-regular.fntdata"/><Relationship Id="rId16" Type="http://schemas.openxmlformats.org/officeDocument/2006/relationships/slide" Target="slides/slide12.xml"/><Relationship Id="rId19" Type="http://schemas.openxmlformats.org/officeDocument/2006/relationships/font" Target="fonts/PlayfairDisplay-italic.fntdata"/><Relationship Id="rId18" Type="http://schemas.openxmlformats.org/officeDocument/2006/relationships/font" Target="fonts/PlayfairDisplay-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 name="Google Shape;86;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12 min +3 min for questions</a:t>
            </a:r>
            <a:endParaRPr/>
          </a:p>
        </p:txBody>
      </p:sp>
      <p:sp>
        <p:nvSpPr>
          <p:cNvPr id="87" name="Google Shape;87;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285750" lvl="0" marL="457200" rtl="0" algn="l">
              <a:lnSpc>
                <a:spcPct val="115000"/>
              </a:lnSpc>
              <a:spcBef>
                <a:spcPts val="1000"/>
              </a:spcBef>
              <a:spcAft>
                <a:spcPts val="0"/>
              </a:spcAft>
              <a:buClr>
                <a:schemeClr val="dk1"/>
              </a:buClr>
              <a:buSzPts val="900"/>
              <a:buFont typeface="Helvetica Neue"/>
              <a:buChar char="●"/>
            </a:pPr>
            <a:r>
              <a:rPr lang="en-US" sz="900">
                <a:highlight>
                  <a:srgbClr val="FFFFFF"/>
                </a:highlight>
                <a:latin typeface="Helvetica Neue"/>
                <a:ea typeface="Helvetica Neue"/>
                <a:cs typeface="Helvetica Neue"/>
                <a:sym typeface="Helvetica Neue"/>
              </a:rPr>
              <a:t>MSFC is leading and building the project, LM is our spacecraft bus provider and key role in integration, along with UAH, USRA, and LSU who are major contributors to instrument, software, and operation.</a:t>
            </a:r>
            <a:br>
              <a:rPr lang="en-US" sz="900">
                <a:highlight>
                  <a:srgbClr val="FFFFFF"/>
                </a:highlight>
                <a:latin typeface="Helvetica Neue"/>
                <a:ea typeface="Helvetica Neue"/>
                <a:cs typeface="Helvetica Neue"/>
                <a:sym typeface="Helvetica Neue"/>
              </a:rPr>
            </a:br>
            <a:r>
              <a:rPr lang="en-US" sz="900">
                <a:highlight>
                  <a:srgbClr val="FFFFFF"/>
                </a:highlight>
                <a:latin typeface="Helvetica Neue"/>
                <a:ea typeface="Helvetica Neue"/>
                <a:cs typeface="Helvetica Neue"/>
                <a:sym typeface="Helvetica Neue"/>
              </a:rPr>
              <a:t>over half of the team is on the Fermi-GBM team, we have Fermi GBM PI as the deputy, StarBurst PI and team, BurstCube PI and team, as well as scientists from GW, higher energy gamma-rays and optical community making up a diverse team</a:t>
            </a:r>
            <a:endParaRPr/>
          </a:p>
        </p:txBody>
      </p:sp>
      <p:sp>
        <p:nvSpPr>
          <p:cNvPr id="171" name="Google Shape;171;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0" name="Google Shape;180;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0" name="Google Shape;190;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285750" lvl="0" marL="457200" rtl="0" algn="l">
              <a:lnSpc>
                <a:spcPct val="115000"/>
              </a:lnSpc>
              <a:spcBef>
                <a:spcPts val="1000"/>
              </a:spcBef>
              <a:spcAft>
                <a:spcPts val="0"/>
              </a:spcAft>
              <a:buClr>
                <a:schemeClr val="dk1"/>
              </a:buClr>
              <a:buSzPts val="900"/>
              <a:buFont typeface="Helvetica Neue"/>
              <a:buChar char="●"/>
            </a:pPr>
            <a:r>
              <a:t/>
            </a:r>
            <a:endParaRPr sz="900">
              <a:highlight>
                <a:srgbClr val="FFFFFF"/>
              </a:highlight>
              <a:latin typeface="Helvetica Neue"/>
              <a:ea typeface="Helvetica Neue"/>
              <a:cs typeface="Helvetica Neue"/>
              <a:sym typeface="Helvetica Neue"/>
            </a:endParaRPr>
          </a:p>
          <a:p>
            <a:pPr indent="-285750" lvl="0" marL="457200" rtl="0" algn="l">
              <a:lnSpc>
                <a:spcPct val="115000"/>
              </a:lnSpc>
              <a:spcBef>
                <a:spcPts val="0"/>
              </a:spcBef>
              <a:spcAft>
                <a:spcPts val="0"/>
              </a:spcAft>
              <a:buClr>
                <a:schemeClr val="dk1"/>
              </a:buClr>
              <a:buSzPts val="900"/>
              <a:buFont typeface="Helvetica Neue"/>
              <a:buChar char="●"/>
            </a:pPr>
            <a:r>
              <a:t/>
            </a:r>
            <a:endParaRPr/>
          </a:p>
        </p:txBody>
      </p:sp>
      <p:sp>
        <p:nvSpPr>
          <p:cNvPr id="96" name="Google Shape;96;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5" name="Google Shape;105;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4" name="Google Shape;114;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4" name="Google Shape;12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5" name="Google Shape;135;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000"/>
              </a:spcBef>
              <a:spcAft>
                <a:spcPts val="0"/>
              </a:spcAft>
              <a:buNone/>
            </a:pPr>
            <a:r>
              <a:rPr lang="en-US" sz="900">
                <a:highlight>
                  <a:srgbClr val="FFFFFF"/>
                </a:highlight>
                <a:latin typeface="Helvetica Neue"/>
                <a:ea typeface="Helvetica Neue"/>
                <a:cs typeface="Helvetica Neue"/>
                <a:sym typeface="Helvetica Neue"/>
              </a:rPr>
              <a:t>Lunar Trailblazer, studies water on the Moon, targeted launch 2023 (June).</a:t>
            </a:r>
            <a:endParaRPr sz="900">
              <a:highlight>
                <a:srgbClr val="FFFFFF"/>
              </a:highlight>
              <a:latin typeface="Helvetica Neue"/>
              <a:ea typeface="Helvetica Neue"/>
              <a:cs typeface="Helvetica Neue"/>
              <a:sym typeface="Helvetica Neue"/>
            </a:endParaRPr>
          </a:p>
          <a:p>
            <a:pPr indent="0" lvl="0" marL="0" rtl="0" algn="l">
              <a:lnSpc>
                <a:spcPct val="115000"/>
              </a:lnSpc>
              <a:spcBef>
                <a:spcPts val="1000"/>
              </a:spcBef>
              <a:spcAft>
                <a:spcPts val="0"/>
              </a:spcAft>
              <a:buNone/>
            </a:pPr>
            <a:r>
              <a:rPr lang="en-US" sz="900">
                <a:highlight>
                  <a:srgbClr val="FFFFFF"/>
                </a:highlight>
                <a:latin typeface="Helvetica Neue"/>
                <a:ea typeface="Helvetica Neue"/>
                <a:cs typeface="Helvetica Neue"/>
                <a:sym typeface="Helvetica Neue"/>
              </a:rPr>
              <a:t>components are spec-ed to a minimum operation of 3 years and will be launch ready in 2027.</a:t>
            </a:r>
            <a:endParaRPr sz="900">
              <a:highlight>
                <a:srgbClr val="FFFFFF"/>
              </a:highlight>
              <a:latin typeface="Helvetica Neue"/>
              <a:ea typeface="Helvetica Neue"/>
              <a:cs typeface="Helvetica Neue"/>
              <a:sym typeface="Helvetica Neue"/>
            </a:endParaRPr>
          </a:p>
          <a:p>
            <a:pPr indent="-57150" lvl="0" marL="0" rtl="0" algn="l">
              <a:lnSpc>
                <a:spcPct val="115000"/>
              </a:lnSpc>
              <a:spcBef>
                <a:spcPts val="1000"/>
              </a:spcBef>
              <a:spcAft>
                <a:spcPts val="0"/>
              </a:spcAft>
              <a:buClr>
                <a:schemeClr val="dk1"/>
              </a:buClr>
              <a:buSzPts val="900"/>
              <a:buFont typeface="Helvetica Neue"/>
              <a:buChar char="•"/>
            </a:pPr>
            <a:r>
              <a:rPr lang="en-US" sz="900">
                <a:highlight>
                  <a:srgbClr val="FFFFFF"/>
                </a:highlight>
                <a:latin typeface="Helvetica Neue"/>
                <a:ea typeface="Helvetica Neue"/>
                <a:cs typeface="Helvetica Neue"/>
                <a:sym typeface="Helvetica Neue"/>
              </a:rPr>
              <a:t>orbit: 2/3 of the time MoonBEAM is ~1s from Earth.</a:t>
            </a:r>
            <a:endParaRPr>
              <a:solidFill>
                <a:srgbClr val="000000"/>
              </a:solidFill>
              <a:latin typeface="Helvetica Neue"/>
              <a:ea typeface="Helvetica Neue"/>
              <a:cs typeface="Helvetica Neue"/>
              <a:sym typeface="Helvetica Neue"/>
            </a:endParaRPr>
          </a:p>
          <a:p>
            <a:pPr indent="0" lvl="0" marL="0" rtl="0" algn="l">
              <a:spcBef>
                <a:spcPts val="1000"/>
              </a:spcBef>
              <a:spcAft>
                <a:spcPts val="0"/>
              </a:spcAft>
              <a:buNone/>
            </a:pPr>
            <a:r>
              <a:t/>
            </a:r>
            <a:endParaRPr/>
          </a:p>
        </p:txBody>
      </p:sp>
      <p:sp>
        <p:nvSpPr>
          <p:cNvPr id="136" name="Google Shape;136;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lnSpc>
                <a:spcPct val="115000"/>
              </a:lnSpc>
              <a:spcBef>
                <a:spcPts val="1000"/>
              </a:spcBef>
              <a:spcAft>
                <a:spcPts val="0"/>
              </a:spcAft>
              <a:buNone/>
            </a:pPr>
            <a:r>
              <a:t/>
            </a:r>
            <a:endParaRPr sz="900">
              <a:highlight>
                <a:srgbClr val="FFFFFF"/>
              </a:highlight>
              <a:latin typeface="Helvetica Neue"/>
              <a:ea typeface="Helvetica Neue"/>
              <a:cs typeface="Helvetica Neue"/>
              <a:sym typeface="Helvetica Neue"/>
            </a:endParaRPr>
          </a:p>
          <a:p>
            <a:pPr indent="-285750" lvl="0" marL="457200" rtl="0" algn="l">
              <a:lnSpc>
                <a:spcPct val="115000"/>
              </a:lnSpc>
              <a:spcBef>
                <a:spcPts val="1000"/>
              </a:spcBef>
              <a:spcAft>
                <a:spcPts val="0"/>
              </a:spcAft>
              <a:buClr>
                <a:schemeClr val="dk1"/>
              </a:buClr>
              <a:buSzPts val="900"/>
              <a:buFont typeface="Helvetica Neue"/>
              <a:buChar char="●"/>
            </a:pPr>
            <a:r>
              <a:rPr lang="en-US" sz="900">
                <a:highlight>
                  <a:srgbClr val="FFFFFF"/>
                </a:highlight>
                <a:latin typeface="Helvetica Neue"/>
                <a:ea typeface="Helvetica Neue"/>
                <a:cs typeface="Helvetica Neue"/>
                <a:sym typeface="Helvetica Neue"/>
              </a:rPr>
              <a:t>~10% energy resolution (8% for NaI, 11% for CsI) at 662keV</a:t>
            </a:r>
            <a:br>
              <a:rPr lang="en-US" sz="900">
                <a:highlight>
                  <a:srgbClr val="FFFFFF"/>
                </a:highlight>
                <a:latin typeface="Helvetica Neue"/>
                <a:ea typeface="Helvetica Neue"/>
                <a:cs typeface="Helvetica Neue"/>
                <a:sym typeface="Helvetica Neue"/>
              </a:rPr>
            </a:br>
            <a:r>
              <a:rPr lang="en-US" sz="900">
                <a:highlight>
                  <a:srgbClr val="FFFFFF"/>
                </a:highlight>
                <a:latin typeface="Helvetica Neue"/>
                <a:ea typeface="Helvetica Neue"/>
                <a:cs typeface="Helvetica Neue"/>
                <a:sym typeface="Helvetica Neue"/>
              </a:rPr>
              <a:t>pulse discrimination identifies origin &gt;96% for background rejection</a:t>
            </a:r>
            <a:br>
              <a:rPr lang="en-US" sz="900">
                <a:highlight>
                  <a:srgbClr val="FFFFFF"/>
                </a:highlight>
                <a:latin typeface="Helvetica Neue"/>
                <a:ea typeface="Helvetica Neue"/>
                <a:cs typeface="Helvetica Neue"/>
                <a:sym typeface="Helvetica Neue"/>
              </a:rPr>
            </a:br>
            <a:r>
              <a:rPr lang="en-US" sz="900">
                <a:highlight>
                  <a:srgbClr val="FFFFFF"/>
                </a:highlight>
                <a:latin typeface="Helvetica Neue"/>
                <a:ea typeface="Helvetica Neue"/>
                <a:cs typeface="Helvetica Neue"/>
                <a:sym typeface="Helvetica Neue"/>
              </a:rPr>
              <a:t>avg eff. area at 300keV is 645cm^2</a:t>
            </a:r>
            <a:endParaRPr sz="900">
              <a:highlight>
                <a:srgbClr val="FFFFFF"/>
              </a:highlight>
              <a:latin typeface="Helvetica Neue"/>
              <a:ea typeface="Helvetica Neue"/>
              <a:cs typeface="Helvetica Neue"/>
              <a:sym typeface="Helvetica Neue"/>
            </a:endParaRPr>
          </a:p>
          <a:p>
            <a:pPr indent="-285750" lvl="1" marL="914400" rtl="0" algn="l">
              <a:lnSpc>
                <a:spcPct val="115000"/>
              </a:lnSpc>
              <a:spcBef>
                <a:spcPts val="0"/>
              </a:spcBef>
              <a:spcAft>
                <a:spcPts val="0"/>
              </a:spcAft>
              <a:buClr>
                <a:schemeClr val="dk1"/>
              </a:buClr>
              <a:buSzPts val="900"/>
              <a:buFont typeface="Helvetica Neue"/>
              <a:buChar char="●"/>
            </a:pPr>
            <a:r>
              <a:rPr lang="en-US" sz="900">
                <a:highlight>
                  <a:srgbClr val="FFFFFF"/>
                </a:highlight>
                <a:latin typeface="Helvetica Neue"/>
                <a:ea typeface="Helvetica Neue"/>
                <a:cs typeface="Helvetica Neue"/>
                <a:sym typeface="Helvetica Neue"/>
              </a:rPr>
              <a:t>1000 short GRBs with spectra randomly sampled from GBM catalog, assumed 64ms GBM on-board trigger algorithm</a:t>
            </a:r>
            <a:endParaRPr sz="900">
              <a:highlight>
                <a:srgbClr val="FFFFFF"/>
              </a:highlight>
              <a:latin typeface="Helvetica Neue"/>
              <a:ea typeface="Helvetica Neue"/>
              <a:cs typeface="Helvetica Neue"/>
              <a:sym typeface="Helvetica Neue"/>
            </a:endParaRPr>
          </a:p>
          <a:p>
            <a:pPr indent="-285750" lvl="1" marL="914400" rtl="0" algn="l">
              <a:lnSpc>
                <a:spcPct val="115000"/>
              </a:lnSpc>
              <a:spcBef>
                <a:spcPts val="0"/>
              </a:spcBef>
              <a:spcAft>
                <a:spcPts val="0"/>
              </a:spcAft>
              <a:buClr>
                <a:schemeClr val="dk1"/>
              </a:buClr>
              <a:buSzPts val="900"/>
              <a:buFont typeface="Helvetica Neue"/>
              <a:buChar char="●"/>
            </a:pPr>
            <a:r>
              <a:rPr lang="en-US" sz="900">
                <a:highlight>
                  <a:srgbClr val="FFFFFF"/>
                </a:highlight>
                <a:latin typeface="Helvetica Neue"/>
                <a:ea typeface="Helvetica Neue"/>
                <a:cs typeface="Helvetica Neue"/>
                <a:sym typeface="Helvetica Neue"/>
              </a:rPr>
              <a:t>left plot is sGRB sensitivity, our cislunar orbit reduces the background such that a 4-detector threshold design is still comparable to GBM’s 12 detectors, also increased detector size (~25% increase in detector area)</a:t>
            </a:r>
            <a:endParaRPr sz="900">
              <a:highlight>
                <a:srgbClr val="FFFFFF"/>
              </a:highlight>
              <a:latin typeface="Helvetica Neue"/>
              <a:ea typeface="Helvetica Neue"/>
              <a:cs typeface="Helvetica Neue"/>
              <a:sym typeface="Helvetica Neue"/>
            </a:endParaRPr>
          </a:p>
          <a:p>
            <a:pPr indent="-285750" lvl="1" marL="914400" rtl="0" algn="l">
              <a:lnSpc>
                <a:spcPct val="115000"/>
              </a:lnSpc>
              <a:spcBef>
                <a:spcPts val="0"/>
              </a:spcBef>
              <a:spcAft>
                <a:spcPts val="0"/>
              </a:spcAft>
              <a:buClr>
                <a:schemeClr val="dk1"/>
              </a:buClr>
              <a:buSzPts val="900"/>
              <a:buFont typeface="Helvetica Neue"/>
              <a:buChar char="●"/>
            </a:pPr>
            <a:r>
              <a:rPr lang="en-US" sz="900">
                <a:highlight>
                  <a:srgbClr val="FFFFFF"/>
                </a:highlight>
                <a:latin typeface="Helvetica Neue"/>
                <a:ea typeface="Helvetica Neue"/>
                <a:cs typeface="Helvetica Neue"/>
                <a:sym typeface="Helvetica Neue"/>
              </a:rPr>
              <a:t>long GRB matches GBM performance at 4-s integration</a:t>
            </a:r>
            <a:endParaRPr sz="900">
              <a:highlight>
                <a:srgbClr val="FFFFFF"/>
              </a:highlight>
              <a:latin typeface="Helvetica Neue"/>
              <a:ea typeface="Helvetica Neue"/>
              <a:cs typeface="Helvetica Neue"/>
              <a:sym typeface="Helvetica Neue"/>
            </a:endParaRPr>
          </a:p>
          <a:p>
            <a:pPr indent="-285750" lvl="1" marL="914400" rtl="0" algn="l">
              <a:lnSpc>
                <a:spcPct val="115000"/>
              </a:lnSpc>
              <a:spcBef>
                <a:spcPts val="0"/>
              </a:spcBef>
              <a:spcAft>
                <a:spcPts val="0"/>
              </a:spcAft>
              <a:buClr>
                <a:schemeClr val="dk1"/>
              </a:buClr>
              <a:buSzPts val="900"/>
              <a:buFont typeface="Helvetica Neue"/>
              <a:buChar char="●"/>
            </a:pPr>
            <a:r>
              <a:rPr lang="en-US" sz="900">
                <a:highlight>
                  <a:srgbClr val="FFFFFF"/>
                </a:highlight>
                <a:latin typeface="Helvetica Neue"/>
                <a:ea typeface="Helvetica Neue"/>
                <a:cs typeface="Helvetica Neue"/>
                <a:sym typeface="Helvetica Neue"/>
              </a:rPr>
              <a:t>localization (using CsI veto):</a:t>
            </a:r>
            <a:endParaRPr sz="900">
              <a:highlight>
                <a:srgbClr val="FFFFFF"/>
              </a:highlight>
              <a:latin typeface="Helvetica Neue"/>
              <a:ea typeface="Helvetica Neue"/>
              <a:cs typeface="Helvetica Neue"/>
              <a:sym typeface="Helvetica Neue"/>
            </a:endParaRPr>
          </a:p>
          <a:p>
            <a:pPr indent="-285750" lvl="2" marL="1371600" rtl="0" algn="l">
              <a:lnSpc>
                <a:spcPct val="115000"/>
              </a:lnSpc>
              <a:spcBef>
                <a:spcPts val="0"/>
              </a:spcBef>
              <a:spcAft>
                <a:spcPts val="0"/>
              </a:spcAft>
              <a:buClr>
                <a:schemeClr val="dk1"/>
              </a:buClr>
              <a:buSzPts val="900"/>
              <a:buFont typeface="Helvetica Neue"/>
              <a:buChar char="●"/>
            </a:pPr>
            <a:r>
              <a:rPr lang="en-US" sz="900">
                <a:highlight>
                  <a:srgbClr val="FFFFFF"/>
                </a:highlight>
                <a:latin typeface="Helvetica Neue"/>
                <a:ea typeface="Helvetica Neue"/>
                <a:cs typeface="Helvetica Neue"/>
                <a:sym typeface="Helvetica Neue"/>
              </a:rPr>
              <a:t>60k GRBs sampled from spectral catalog, assuming T90 duration for localization exposure. Poisson background from estimated avg background rate.</a:t>
            </a:r>
            <a:endParaRPr sz="900">
              <a:highlight>
                <a:srgbClr val="FFFFFF"/>
              </a:highlight>
              <a:latin typeface="Helvetica Neue"/>
              <a:ea typeface="Helvetica Neue"/>
              <a:cs typeface="Helvetica Neue"/>
              <a:sym typeface="Helvetica Neue"/>
            </a:endParaRPr>
          </a:p>
          <a:p>
            <a:pPr indent="-285750" lvl="2" marL="1371600" rtl="0" algn="l">
              <a:lnSpc>
                <a:spcPct val="115000"/>
              </a:lnSpc>
              <a:spcBef>
                <a:spcPts val="0"/>
              </a:spcBef>
              <a:spcAft>
                <a:spcPts val="0"/>
              </a:spcAft>
              <a:buClr>
                <a:schemeClr val="dk1"/>
              </a:buClr>
              <a:buSzPts val="900"/>
              <a:buFont typeface="Helvetica Neue"/>
              <a:buChar char="●"/>
            </a:pPr>
            <a:r>
              <a:rPr lang="en-US" sz="900">
                <a:highlight>
                  <a:srgbClr val="FFFFFF"/>
                </a:highlight>
                <a:latin typeface="Helvetica Neue"/>
                <a:ea typeface="Helvetica Neue"/>
                <a:cs typeface="Helvetica Neue"/>
                <a:sym typeface="Helvetica Neue"/>
              </a:rPr>
              <a:t>&lt;15deg 1-sigma radius can improve joint NS merger detection localization, increasing chance of successful afterglow observation. </a:t>
            </a:r>
            <a:endParaRPr sz="900">
              <a:highlight>
                <a:srgbClr val="FFFFFF"/>
              </a:highlight>
              <a:latin typeface="Helvetica Neue"/>
              <a:ea typeface="Helvetica Neue"/>
              <a:cs typeface="Helvetica Neue"/>
              <a:sym typeface="Helvetica Neue"/>
            </a:endParaRPr>
          </a:p>
          <a:p>
            <a:pPr indent="-285750" lvl="2" marL="1371600" rtl="0" algn="l">
              <a:lnSpc>
                <a:spcPct val="115000"/>
              </a:lnSpc>
              <a:spcBef>
                <a:spcPts val="0"/>
              </a:spcBef>
              <a:spcAft>
                <a:spcPts val="0"/>
              </a:spcAft>
              <a:buClr>
                <a:schemeClr val="dk1"/>
              </a:buClr>
              <a:buSzPts val="900"/>
              <a:buFont typeface="Helvetica Neue"/>
              <a:buChar char="●"/>
            </a:pPr>
            <a:r>
              <a:rPr lang="en-US" sz="900">
                <a:highlight>
                  <a:srgbClr val="FFFFFF"/>
                </a:highlight>
                <a:latin typeface="Helvetica Neue"/>
                <a:ea typeface="Helvetica Neue"/>
                <a:cs typeface="Helvetica Neue"/>
                <a:sym typeface="Helvetica Neue"/>
              </a:rPr>
              <a:t>3deg systematics estimated from GBM, conservative because MoonBEAM will have less scattering from spacecraft and atmosphere.</a:t>
            </a:r>
            <a:endParaRPr sz="900">
              <a:highlight>
                <a:srgbClr val="FFFFFF"/>
              </a:highlight>
              <a:latin typeface="Helvetica Neue"/>
              <a:ea typeface="Helvetica Neue"/>
              <a:cs typeface="Helvetica Neue"/>
              <a:sym typeface="Helvetica Neue"/>
            </a:endParaRPr>
          </a:p>
          <a:p>
            <a:pPr indent="-285750" lvl="0" marL="457200" rtl="0" algn="l">
              <a:lnSpc>
                <a:spcPct val="115000"/>
              </a:lnSpc>
              <a:spcBef>
                <a:spcPts val="0"/>
              </a:spcBef>
              <a:spcAft>
                <a:spcPts val="0"/>
              </a:spcAft>
              <a:buClr>
                <a:schemeClr val="dk1"/>
              </a:buClr>
              <a:buSzPts val="900"/>
              <a:buFont typeface="Helvetica Neue"/>
              <a:buChar char="●"/>
            </a:pPr>
            <a:r>
              <a:rPr lang="en-US" sz="900">
                <a:highlight>
                  <a:srgbClr val="FFFFFF"/>
                </a:highlight>
                <a:latin typeface="Helvetica Neue"/>
                <a:ea typeface="Helvetica Neue"/>
                <a:cs typeface="Helvetica Neue"/>
                <a:sym typeface="Helvetica Neue"/>
              </a:rPr>
              <a:t>median localization radius is 5.2deg. Median O4 GW localization is 15deg (has more fainter signal as they search further out)</a:t>
            </a:r>
            <a:endParaRPr/>
          </a:p>
        </p:txBody>
      </p:sp>
      <p:sp>
        <p:nvSpPr>
          <p:cNvPr id="144" name="Google Shape;144;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2" name="Google Shape;152;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2" name="Google Shape;162;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14"/>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14"/>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8" name="Google Shape;18;p1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1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2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23"/>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5" name="Google Shape;75;p2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2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24"/>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24"/>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1" name="Google Shape;81;p2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2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2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1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15"/>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4" name="Google Shape;24;p1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1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1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16"/>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16"/>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0" name="Google Shape;30;p1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1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1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17"/>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6" name="Google Shape;36;p17"/>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7" name="Google Shape;37;p1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1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1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18"/>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18"/>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3" name="Google Shape;43;p18"/>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4" name="Google Shape;44;p18"/>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5" name="Google Shape;45;p18"/>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6" name="Google Shape;46;p1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1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1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1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1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1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1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4" name="Shape 54"/>
        <p:cNvGrpSpPr/>
        <p:nvPr/>
      </p:nvGrpSpPr>
      <p:grpSpPr>
        <a:xfrm>
          <a:off x="0" y="0"/>
          <a:ext cx="0" cy="0"/>
          <a:chOff x="0" y="0"/>
          <a:chExt cx="0" cy="0"/>
        </a:xfrm>
      </p:grpSpPr>
      <p:sp>
        <p:nvSpPr>
          <p:cNvPr id="55" name="Google Shape;55;p2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2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21"/>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21"/>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1" name="Google Shape;61;p21"/>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2" name="Google Shape;62;p2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2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2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22"/>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22"/>
          <p:cNvSpPr/>
          <p:nvPr>
            <p:ph idx="2" type="pic"/>
          </p:nvPr>
        </p:nvSpPr>
        <p:spPr>
          <a:xfrm>
            <a:off x="5183188" y="987425"/>
            <a:ext cx="6172200" cy="4873625"/>
          </a:xfrm>
          <a:prstGeom prst="rect">
            <a:avLst/>
          </a:prstGeom>
          <a:noFill/>
          <a:ln>
            <a:noFill/>
          </a:ln>
        </p:spPr>
      </p:sp>
      <p:sp>
        <p:nvSpPr>
          <p:cNvPr id="68" name="Google Shape;68;p22"/>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9" name="Google Shape;69;p2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2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3"/>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image" Target="../media/image1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image" Target="../media/image15.png"/><Relationship Id="rId6" Type="http://schemas.openxmlformats.org/officeDocument/2006/relationships/image" Target="../media/image21.gi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9.png"/><Relationship Id="rId5" Type="http://schemas.openxmlformats.org/officeDocument/2006/relationships/image" Target="../media/image16.png"/><Relationship Id="rId6"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88" name="Shape 88"/>
        <p:cNvGrpSpPr/>
        <p:nvPr/>
      </p:nvGrpSpPr>
      <p:grpSpPr>
        <a:xfrm>
          <a:off x="0" y="0"/>
          <a:ext cx="0" cy="0"/>
          <a:chOff x="0" y="0"/>
          <a:chExt cx="0" cy="0"/>
        </a:xfrm>
      </p:grpSpPr>
      <p:sp>
        <p:nvSpPr>
          <p:cNvPr id="89" name="Google Shape;89;p1"/>
          <p:cNvSpPr txBox="1"/>
          <p:nvPr/>
        </p:nvSpPr>
        <p:spPr>
          <a:xfrm>
            <a:off x="4395646" y="2279387"/>
            <a:ext cx="7612578" cy="132343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4000" u="none" cap="none" strike="noStrike">
                <a:solidFill>
                  <a:srgbClr val="52656C"/>
                </a:solidFill>
                <a:latin typeface="Arial"/>
                <a:ea typeface="Arial"/>
                <a:cs typeface="Arial"/>
                <a:sym typeface="Arial"/>
              </a:rPr>
              <a:t>The Moon Burst Energetics     </a:t>
            </a:r>
            <a:endParaRPr/>
          </a:p>
          <a:p>
            <a:pPr indent="0" lvl="0" marL="0" marR="0" rtl="0" algn="l">
              <a:spcBef>
                <a:spcPts val="0"/>
              </a:spcBef>
              <a:spcAft>
                <a:spcPts val="0"/>
              </a:spcAft>
              <a:buNone/>
            </a:pPr>
            <a:r>
              <a:rPr b="1" lang="en-US" sz="4000">
                <a:solidFill>
                  <a:srgbClr val="52656C"/>
                </a:solidFill>
                <a:latin typeface="Arial"/>
                <a:ea typeface="Arial"/>
                <a:cs typeface="Arial"/>
                <a:sym typeface="Arial"/>
              </a:rPr>
              <a:t>All-sky Monitor (MoonBEAM)</a:t>
            </a:r>
            <a:endParaRPr/>
          </a:p>
        </p:txBody>
      </p:sp>
      <p:sp>
        <p:nvSpPr>
          <p:cNvPr id="90" name="Google Shape;90;p1"/>
          <p:cNvSpPr txBox="1"/>
          <p:nvPr/>
        </p:nvSpPr>
        <p:spPr>
          <a:xfrm>
            <a:off x="6439599" y="3722704"/>
            <a:ext cx="5568625"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rgbClr val="F2F2F2"/>
                </a:solidFill>
                <a:latin typeface="Arial"/>
                <a:ea typeface="Arial"/>
                <a:cs typeface="Arial"/>
                <a:sym typeface="Arial"/>
              </a:rPr>
              <a:t>Cori Fletcher (USRA)</a:t>
            </a:r>
            <a:endParaRPr/>
          </a:p>
        </p:txBody>
      </p:sp>
      <p:sp>
        <p:nvSpPr>
          <p:cNvPr id="91" name="Google Shape;91;p1"/>
          <p:cNvSpPr txBox="1"/>
          <p:nvPr/>
        </p:nvSpPr>
        <p:spPr>
          <a:xfrm>
            <a:off x="6439599" y="4637314"/>
            <a:ext cx="18473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Batang"/>
              <a:ea typeface="Batang"/>
              <a:cs typeface="Batang"/>
              <a:sym typeface="Batang"/>
            </a:endParaRPr>
          </a:p>
        </p:txBody>
      </p:sp>
      <p:sp>
        <p:nvSpPr>
          <p:cNvPr id="92" name="Google Shape;92;p1"/>
          <p:cNvSpPr txBox="1"/>
          <p:nvPr/>
        </p:nvSpPr>
        <p:spPr>
          <a:xfrm>
            <a:off x="6439598" y="4326019"/>
            <a:ext cx="5568625"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rgbClr val="52656C"/>
                </a:solidFill>
                <a:latin typeface="Calibri"/>
                <a:ea typeface="Calibri"/>
                <a:cs typeface="Calibri"/>
                <a:sym typeface="Calibri"/>
              </a:rPr>
              <a:t>The MoonBEAM Team</a:t>
            </a:r>
            <a:endParaRPr/>
          </a:p>
        </p:txBody>
      </p:sp>
      <p:sp>
        <p:nvSpPr>
          <p:cNvPr id="93" name="Google Shape;93;p1"/>
          <p:cNvSpPr txBox="1"/>
          <p:nvPr/>
        </p:nvSpPr>
        <p:spPr>
          <a:xfrm>
            <a:off x="6439598" y="6407222"/>
            <a:ext cx="5688371" cy="369332"/>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1800">
                <a:solidFill>
                  <a:srgbClr val="52656C"/>
                </a:solidFill>
                <a:latin typeface="Playfair Display"/>
                <a:ea typeface="Playfair Display"/>
                <a:cs typeface="Playfair Display"/>
                <a:sym typeface="Playfair Display"/>
              </a:rPr>
              <a:t>cfletcher@usra.edu</a:t>
            </a:r>
            <a:endParaRPr sz="1800">
              <a:solidFill>
                <a:srgbClr val="52656C"/>
              </a:solidFill>
              <a:latin typeface="Playfair Display"/>
              <a:ea typeface="Playfair Display"/>
              <a:cs typeface="Playfair Display"/>
              <a:sym typeface="Playfair Display"/>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rotWithShape="1">
          <a:blip r:embed="rId3">
            <a:alphaModFix/>
          </a:blip>
          <a:tile algn="ctr" flip="none" tx="0" sx="100000" ty="0" sy="100000"/>
        </a:blipFill>
      </p:bgPr>
    </p:bg>
    <p:spTree>
      <p:nvGrpSpPr>
        <p:cNvPr id="172" name="Shape 172"/>
        <p:cNvGrpSpPr/>
        <p:nvPr/>
      </p:nvGrpSpPr>
      <p:grpSpPr>
        <a:xfrm>
          <a:off x="0" y="0"/>
          <a:ext cx="0" cy="0"/>
          <a:chOff x="0" y="0"/>
          <a:chExt cx="0" cy="0"/>
        </a:xfrm>
      </p:grpSpPr>
      <p:sp>
        <p:nvSpPr>
          <p:cNvPr id="173" name="Google Shape;173;p10"/>
          <p:cNvSpPr txBox="1"/>
          <p:nvPr/>
        </p:nvSpPr>
        <p:spPr>
          <a:xfrm>
            <a:off x="54429" y="319958"/>
            <a:ext cx="11941629" cy="70788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52656C"/>
              </a:buClr>
              <a:buSzPts val="4000"/>
              <a:buFont typeface="Arial"/>
              <a:buNone/>
            </a:pPr>
            <a:r>
              <a:rPr b="1" lang="en-US" sz="4000">
                <a:solidFill>
                  <a:srgbClr val="52656C"/>
                </a:solidFill>
                <a:latin typeface="Arial"/>
                <a:ea typeface="Arial"/>
                <a:cs typeface="Arial"/>
                <a:sym typeface="Arial"/>
              </a:rPr>
              <a:t>The MoonBEAM Team</a:t>
            </a:r>
            <a:endParaRPr b="1" i="0" sz="4000" u="none" cap="none" strike="noStrike">
              <a:solidFill>
                <a:srgbClr val="52656C"/>
              </a:solidFill>
              <a:latin typeface="Arial"/>
              <a:ea typeface="Arial"/>
              <a:cs typeface="Arial"/>
              <a:sym typeface="Arial"/>
            </a:endParaRPr>
          </a:p>
        </p:txBody>
      </p:sp>
      <p:sp>
        <p:nvSpPr>
          <p:cNvPr id="174" name="Google Shape;174;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12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pic>
        <p:nvPicPr>
          <p:cNvPr id="175" name="Google Shape;175;p10"/>
          <p:cNvPicPr preferRelativeResize="0"/>
          <p:nvPr/>
        </p:nvPicPr>
        <p:blipFill rotWithShape="1">
          <a:blip r:embed="rId4">
            <a:alphaModFix/>
          </a:blip>
          <a:srcRect b="0" l="0" r="0" t="0"/>
          <a:stretch/>
        </p:blipFill>
        <p:spPr>
          <a:xfrm>
            <a:off x="6820930" y="673901"/>
            <a:ext cx="4998117" cy="5923424"/>
          </a:xfrm>
          <a:prstGeom prst="rect">
            <a:avLst/>
          </a:prstGeom>
          <a:noFill/>
          <a:ln>
            <a:noFill/>
          </a:ln>
        </p:spPr>
      </p:pic>
      <p:sp>
        <p:nvSpPr>
          <p:cNvPr id="176" name="Google Shape;176;p10"/>
          <p:cNvSpPr txBox="1"/>
          <p:nvPr/>
        </p:nvSpPr>
        <p:spPr>
          <a:xfrm>
            <a:off x="653367" y="1310970"/>
            <a:ext cx="5568625"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rgbClr val="52656C"/>
              </a:solidFill>
              <a:latin typeface="Calibri"/>
              <a:ea typeface="Calibri"/>
              <a:cs typeface="Calibri"/>
              <a:sym typeface="Calibri"/>
            </a:endParaRPr>
          </a:p>
        </p:txBody>
      </p:sp>
      <p:sp>
        <p:nvSpPr>
          <p:cNvPr id="177" name="Google Shape;177;p10"/>
          <p:cNvSpPr txBox="1"/>
          <p:nvPr/>
        </p:nvSpPr>
        <p:spPr>
          <a:xfrm>
            <a:off x="952836" y="1788953"/>
            <a:ext cx="5568600" cy="39711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rgbClr val="52656C"/>
                </a:solidFill>
                <a:latin typeface="Calibri"/>
                <a:ea typeface="Calibri"/>
                <a:cs typeface="Calibri"/>
                <a:sym typeface="Calibri"/>
              </a:rPr>
              <a:t>PI:</a:t>
            </a:r>
            <a:r>
              <a:rPr lang="en-US" sz="1800">
                <a:solidFill>
                  <a:srgbClr val="52656C"/>
                </a:solidFill>
                <a:latin typeface="Calibri"/>
                <a:ea typeface="Calibri"/>
                <a:cs typeface="Calibri"/>
                <a:sym typeface="Calibri"/>
              </a:rPr>
              <a:t> C. Michelle Hui (MSFC)</a:t>
            </a:r>
            <a:endParaRPr/>
          </a:p>
          <a:p>
            <a:pPr indent="0" lvl="0" marL="0" marR="0" rtl="0" algn="l">
              <a:spcBef>
                <a:spcPts val="0"/>
              </a:spcBef>
              <a:spcAft>
                <a:spcPts val="0"/>
              </a:spcAft>
              <a:buNone/>
            </a:pPr>
            <a:r>
              <a:rPr b="1" lang="en-US" sz="1800">
                <a:solidFill>
                  <a:srgbClr val="52656C"/>
                </a:solidFill>
                <a:latin typeface="Calibri"/>
                <a:ea typeface="Calibri"/>
                <a:cs typeface="Calibri"/>
                <a:sym typeface="Calibri"/>
              </a:rPr>
              <a:t>Deputy PI: </a:t>
            </a:r>
            <a:r>
              <a:rPr lang="en-US" sz="1800">
                <a:solidFill>
                  <a:srgbClr val="52656C"/>
                </a:solidFill>
                <a:latin typeface="Calibri"/>
                <a:ea typeface="Calibri"/>
                <a:cs typeface="Calibri"/>
                <a:sym typeface="Calibri"/>
              </a:rPr>
              <a:t>Colleen Wilson-Hodge (MSFC)</a:t>
            </a:r>
            <a:endParaRPr/>
          </a:p>
          <a:p>
            <a:pPr indent="0" lvl="0" marL="0" marR="0" rtl="0" algn="l">
              <a:spcBef>
                <a:spcPts val="0"/>
              </a:spcBef>
              <a:spcAft>
                <a:spcPts val="0"/>
              </a:spcAft>
              <a:buNone/>
            </a:pPr>
            <a:r>
              <a:rPr b="1" lang="en-US" sz="1800">
                <a:solidFill>
                  <a:srgbClr val="52656C"/>
                </a:solidFill>
                <a:latin typeface="Calibri"/>
                <a:ea typeface="Calibri"/>
                <a:cs typeface="Calibri"/>
                <a:sym typeface="Calibri"/>
              </a:rPr>
              <a:t>Project Scientist: </a:t>
            </a:r>
            <a:r>
              <a:rPr lang="en-US" sz="1800">
                <a:solidFill>
                  <a:srgbClr val="52656C"/>
                </a:solidFill>
                <a:latin typeface="Calibri"/>
                <a:ea typeface="Calibri"/>
                <a:cs typeface="Calibri"/>
                <a:sym typeface="Calibri"/>
              </a:rPr>
              <a:t>Adam Goldstein (USRA)</a:t>
            </a:r>
            <a:endParaRPr/>
          </a:p>
          <a:p>
            <a:pPr indent="0" lvl="0" marL="0" marR="0" rtl="0" algn="l">
              <a:spcBef>
                <a:spcPts val="0"/>
              </a:spcBef>
              <a:spcAft>
                <a:spcPts val="0"/>
              </a:spcAft>
              <a:buNone/>
            </a:pPr>
            <a:r>
              <a:rPr b="1" lang="en-US" sz="1800">
                <a:solidFill>
                  <a:srgbClr val="52656C"/>
                </a:solidFill>
                <a:latin typeface="Calibri"/>
                <a:ea typeface="Calibri"/>
                <a:cs typeface="Calibri"/>
                <a:sym typeface="Calibri"/>
              </a:rPr>
              <a:t>Instrument Scientist: </a:t>
            </a:r>
            <a:r>
              <a:rPr lang="en-US" sz="1800">
                <a:solidFill>
                  <a:srgbClr val="52656C"/>
                </a:solidFill>
                <a:latin typeface="Calibri"/>
                <a:ea typeface="Calibri"/>
                <a:cs typeface="Calibri"/>
                <a:sym typeface="Calibri"/>
              </a:rPr>
              <a:t>Peter Jenke (UAH)</a:t>
            </a:r>
            <a:endParaRPr/>
          </a:p>
          <a:p>
            <a:pPr indent="0" lvl="0" marL="0" marR="0" rtl="0" algn="l">
              <a:spcBef>
                <a:spcPts val="0"/>
              </a:spcBef>
              <a:spcAft>
                <a:spcPts val="0"/>
              </a:spcAft>
              <a:buNone/>
            </a:pPr>
            <a:r>
              <a:t/>
            </a:r>
            <a:endParaRPr sz="1800">
              <a:solidFill>
                <a:srgbClr val="52656C"/>
              </a:solidFill>
              <a:latin typeface="Calibri"/>
              <a:ea typeface="Calibri"/>
              <a:cs typeface="Calibri"/>
              <a:sym typeface="Calibri"/>
            </a:endParaRPr>
          </a:p>
          <a:p>
            <a:pPr indent="0" lvl="0" marL="0" marR="0" rtl="0" algn="l">
              <a:spcBef>
                <a:spcPts val="0"/>
              </a:spcBef>
              <a:spcAft>
                <a:spcPts val="0"/>
              </a:spcAft>
              <a:buNone/>
            </a:pPr>
            <a:r>
              <a:rPr b="1" lang="en-US" sz="1800">
                <a:solidFill>
                  <a:srgbClr val="52656C"/>
                </a:solidFill>
                <a:latin typeface="Calibri"/>
                <a:ea typeface="Calibri"/>
                <a:cs typeface="Calibri"/>
                <a:sym typeface="Calibri"/>
              </a:rPr>
              <a:t>Co-Is:			Collaborators:</a:t>
            </a:r>
            <a:endParaRPr/>
          </a:p>
          <a:p>
            <a:pPr indent="0" lvl="0" marL="0" marR="0" rtl="0" algn="l">
              <a:spcBef>
                <a:spcPts val="0"/>
              </a:spcBef>
              <a:spcAft>
                <a:spcPts val="0"/>
              </a:spcAft>
              <a:buNone/>
            </a:pPr>
            <a:r>
              <a:rPr lang="en-US" sz="1800">
                <a:solidFill>
                  <a:srgbClr val="52656C"/>
                </a:solidFill>
                <a:latin typeface="Calibri"/>
                <a:ea typeface="Calibri"/>
                <a:cs typeface="Calibri"/>
                <a:sym typeface="Calibri"/>
              </a:rPr>
              <a:t>Michael Briggs (UAH)	Anna Ho (Cornell)</a:t>
            </a:r>
            <a:endParaRPr/>
          </a:p>
          <a:p>
            <a:pPr indent="0" lvl="0" marL="0" marR="0" rtl="0" algn="l">
              <a:spcBef>
                <a:spcPts val="0"/>
              </a:spcBef>
              <a:spcAft>
                <a:spcPts val="0"/>
              </a:spcAft>
              <a:buNone/>
            </a:pPr>
            <a:r>
              <a:rPr lang="en-US" sz="1800">
                <a:solidFill>
                  <a:srgbClr val="52656C"/>
                </a:solidFill>
                <a:latin typeface="Calibri"/>
                <a:ea typeface="Calibri"/>
                <a:cs typeface="Calibri"/>
                <a:sym typeface="Calibri"/>
              </a:rPr>
              <a:t>Eric Burns (LSU)		Eric Howell (UWA)</a:t>
            </a:r>
            <a:endParaRPr/>
          </a:p>
          <a:p>
            <a:pPr indent="0" lvl="0" marL="0" marR="0" rtl="0" algn="l">
              <a:spcBef>
                <a:spcPts val="0"/>
              </a:spcBef>
              <a:spcAft>
                <a:spcPts val="0"/>
              </a:spcAft>
              <a:buNone/>
            </a:pPr>
            <a:r>
              <a:rPr lang="en-US" sz="1800">
                <a:solidFill>
                  <a:srgbClr val="52656C"/>
                </a:solidFill>
                <a:latin typeface="Calibri"/>
                <a:ea typeface="Calibri"/>
                <a:cs typeface="Calibri"/>
                <a:sym typeface="Calibri"/>
              </a:rPr>
              <a:t>Cori Fletcher (USRA)	Jeremy Perkins (GSFC)</a:t>
            </a:r>
            <a:endParaRPr/>
          </a:p>
          <a:p>
            <a:pPr indent="0" lvl="0" marL="0" marR="0" rtl="0" algn="l">
              <a:spcBef>
                <a:spcPts val="0"/>
              </a:spcBef>
              <a:spcAft>
                <a:spcPts val="0"/>
              </a:spcAft>
              <a:buNone/>
            </a:pPr>
            <a:r>
              <a:rPr lang="en-US" sz="1800">
                <a:solidFill>
                  <a:srgbClr val="52656C"/>
                </a:solidFill>
                <a:latin typeface="Calibri"/>
                <a:ea typeface="Calibri"/>
                <a:cs typeface="Calibri"/>
                <a:sym typeface="Calibri"/>
              </a:rPr>
              <a:t>Boyan Hristov (UAH)	Judith Racusin (GSFC)</a:t>
            </a:r>
            <a:endParaRPr/>
          </a:p>
          <a:p>
            <a:pPr indent="0" lvl="0" marL="0" marR="0" rtl="0" algn="l">
              <a:spcBef>
                <a:spcPts val="0"/>
              </a:spcBef>
              <a:spcAft>
                <a:spcPts val="0"/>
              </a:spcAft>
              <a:buNone/>
            </a:pPr>
            <a:r>
              <a:rPr lang="en-US" sz="1800">
                <a:solidFill>
                  <a:srgbClr val="52656C"/>
                </a:solidFill>
                <a:latin typeface="Calibri"/>
                <a:ea typeface="Calibri"/>
                <a:cs typeface="Calibri"/>
                <a:sym typeface="Calibri"/>
              </a:rPr>
              <a:t>Daniel Kocevski (MSFC)	Oliver Roberts (USRA)</a:t>
            </a:r>
            <a:endParaRPr/>
          </a:p>
          <a:p>
            <a:pPr indent="0" lvl="0" marL="0" marR="0" rtl="0" algn="l">
              <a:spcBef>
                <a:spcPts val="0"/>
              </a:spcBef>
              <a:spcAft>
                <a:spcPts val="0"/>
              </a:spcAft>
              <a:buNone/>
            </a:pPr>
            <a:r>
              <a:rPr lang="en-US" sz="1800">
                <a:solidFill>
                  <a:srgbClr val="52656C"/>
                </a:solidFill>
                <a:latin typeface="Calibri"/>
                <a:ea typeface="Calibri"/>
                <a:cs typeface="Calibri"/>
                <a:sym typeface="Calibri"/>
              </a:rPr>
              <a:t>Tyson Littenberg (MSFC)	Jacob Smith (NRL)</a:t>
            </a:r>
            <a:endParaRPr/>
          </a:p>
          <a:p>
            <a:pPr indent="0" lvl="0" marL="0" marR="0" rtl="0" algn="l">
              <a:spcBef>
                <a:spcPts val="0"/>
              </a:spcBef>
              <a:spcAft>
                <a:spcPts val="0"/>
              </a:spcAft>
              <a:buNone/>
            </a:pPr>
            <a:r>
              <a:rPr lang="en-US" sz="1800">
                <a:solidFill>
                  <a:srgbClr val="52656C"/>
                </a:solidFill>
                <a:latin typeface="Calibri"/>
                <a:ea typeface="Calibri"/>
                <a:cs typeface="Calibri"/>
                <a:sym typeface="Calibri"/>
              </a:rPr>
              <a:t>Peter Veres (UAH)		Sylvia Zhu (DESY Zeuthen)</a:t>
            </a:r>
            <a:endParaRPr/>
          </a:p>
          <a:p>
            <a:pPr indent="0" lvl="0" marL="0" marR="0" rtl="0" algn="l">
              <a:spcBef>
                <a:spcPts val="0"/>
              </a:spcBef>
              <a:spcAft>
                <a:spcPts val="0"/>
              </a:spcAft>
              <a:buNone/>
            </a:pPr>
            <a:r>
              <a:rPr lang="en-US" sz="1800">
                <a:solidFill>
                  <a:srgbClr val="52656C"/>
                </a:solidFill>
                <a:latin typeface="Calibri"/>
                <a:ea typeface="Calibri"/>
                <a:cs typeface="Calibri"/>
                <a:sym typeface="Calibri"/>
              </a:rPr>
              <a:t>Joshua Wood (MSFC)</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rotWithShape="1">
          <a:blip r:embed="rId3">
            <a:alphaModFix/>
          </a:blip>
          <a:tile algn="ctr" flip="none" tx="0" sx="100000" ty="0" sy="100000"/>
        </a:blipFill>
      </p:bgPr>
    </p:bg>
    <p:spTree>
      <p:nvGrpSpPr>
        <p:cNvPr id="181" name="Shape 181"/>
        <p:cNvGrpSpPr/>
        <p:nvPr/>
      </p:nvGrpSpPr>
      <p:grpSpPr>
        <a:xfrm>
          <a:off x="0" y="0"/>
          <a:ext cx="0" cy="0"/>
          <a:chOff x="0" y="0"/>
          <a:chExt cx="0" cy="0"/>
        </a:xfrm>
      </p:grpSpPr>
      <p:sp>
        <p:nvSpPr>
          <p:cNvPr id="182" name="Google Shape;182;p11"/>
          <p:cNvSpPr txBox="1"/>
          <p:nvPr/>
        </p:nvSpPr>
        <p:spPr>
          <a:xfrm>
            <a:off x="54429" y="319958"/>
            <a:ext cx="11941629" cy="70788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52656C"/>
              </a:buClr>
              <a:buSzPts val="4000"/>
              <a:buFont typeface="Arial"/>
              <a:buNone/>
            </a:pPr>
            <a:r>
              <a:rPr b="1" i="0" lang="en-US" sz="4000" u="none" cap="none" strike="noStrike">
                <a:solidFill>
                  <a:srgbClr val="52656C"/>
                </a:solidFill>
                <a:latin typeface="Arial"/>
                <a:ea typeface="Arial"/>
                <a:cs typeface="Arial"/>
                <a:sym typeface="Arial"/>
              </a:rPr>
              <a:t>Summary</a:t>
            </a:r>
            <a:endParaRPr/>
          </a:p>
        </p:txBody>
      </p:sp>
      <p:sp>
        <p:nvSpPr>
          <p:cNvPr id="183" name="Google Shape;183;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12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pic>
        <p:nvPicPr>
          <p:cNvPr id="184" name="Google Shape;184;p11"/>
          <p:cNvPicPr preferRelativeResize="0"/>
          <p:nvPr/>
        </p:nvPicPr>
        <p:blipFill rotWithShape="1">
          <a:blip r:embed="rId4">
            <a:alphaModFix/>
          </a:blip>
          <a:srcRect b="0" l="0" r="0" t="0"/>
          <a:stretch/>
        </p:blipFill>
        <p:spPr>
          <a:xfrm>
            <a:off x="-114500" y="115525"/>
            <a:ext cx="4504436" cy="5383234"/>
          </a:xfrm>
          <a:prstGeom prst="rect">
            <a:avLst/>
          </a:prstGeom>
          <a:noFill/>
          <a:ln>
            <a:noFill/>
          </a:ln>
        </p:spPr>
      </p:pic>
      <p:sp>
        <p:nvSpPr>
          <p:cNvPr id="185" name="Google Shape;185;p11"/>
          <p:cNvSpPr txBox="1"/>
          <p:nvPr/>
        </p:nvSpPr>
        <p:spPr>
          <a:xfrm>
            <a:off x="3929743" y="1294196"/>
            <a:ext cx="7424057" cy="34163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rgbClr val="52656C"/>
                </a:solidFill>
                <a:latin typeface="Calibri"/>
                <a:ea typeface="Calibri"/>
                <a:cs typeface="Calibri"/>
                <a:sym typeface="Calibri"/>
              </a:rPr>
              <a:t>MoonBEAM provides essential gamma-ray observations of relativistic astrophysical transients with the following capabilities:</a:t>
            </a:r>
            <a:endParaRPr/>
          </a:p>
          <a:p>
            <a:pPr indent="-285750" lvl="0" marL="285750" marR="0" rtl="0" algn="l">
              <a:spcBef>
                <a:spcPts val="0"/>
              </a:spcBef>
              <a:spcAft>
                <a:spcPts val="0"/>
              </a:spcAft>
              <a:buClr>
                <a:srgbClr val="52656C"/>
              </a:buClr>
              <a:buSzPts val="1800"/>
              <a:buFont typeface="Arial"/>
              <a:buChar char="•"/>
            </a:pPr>
            <a:r>
              <a:rPr lang="en-US" sz="1800">
                <a:solidFill>
                  <a:srgbClr val="52656C"/>
                </a:solidFill>
                <a:latin typeface="Calibri"/>
                <a:ea typeface="Calibri"/>
                <a:cs typeface="Calibri"/>
                <a:sym typeface="Calibri"/>
              </a:rPr>
              <a:t>instantaneous all-sky field of view from lunar resonant orbit.</a:t>
            </a:r>
            <a:endParaRPr/>
          </a:p>
          <a:p>
            <a:pPr indent="-285750" lvl="0" marL="285750" marR="0" rtl="0" algn="l">
              <a:spcBef>
                <a:spcPts val="0"/>
              </a:spcBef>
              <a:spcAft>
                <a:spcPts val="0"/>
              </a:spcAft>
              <a:buClr>
                <a:srgbClr val="52656C"/>
              </a:buClr>
              <a:buSzPts val="1800"/>
              <a:buFont typeface="Arial"/>
              <a:buChar char="•"/>
            </a:pPr>
            <a:r>
              <a:rPr lang="en-US" sz="1800">
                <a:solidFill>
                  <a:srgbClr val="52656C"/>
                </a:solidFill>
                <a:latin typeface="Calibri"/>
                <a:ea typeface="Calibri"/>
                <a:cs typeface="Calibri"/>
                <a:sym typeface="Calibri"/>
              </a:rPr>
              <a:t>13+ days of uninterrupted livetime.</a:t>
            </a:r>
            <a:endParaRPr/>
          </a:p>
          <a:p>
            <a:pPr indent="-285750" lvl="0" marL="285750" marR="0" rtl="0" algn="l">
              <a:spcBef>
                <a:spcPts val="0"/>
              </a:spcBef>
              <a:spcAft>
                <a:spcPts val="0"/>
              </a:spcAft>
              <a:buClr>
                <a:srgbClr val="52656C"/>
              </a:buClr>
              <a:buSzPts val="1800"/>
              <a:buFont typeface="Arial"/>
              <a:buChar char="•"/>
            </a:pPr>
            <a:r>
              <a:rPr lang="en-US" sz="1800">
                <a:solidFill>
                  <a:srgbClr val="52656C"/>
                </a:solidFill>
                <a:latin typeface="Calibri"/>
                <a:ea typeface="Calibri"/>
                <a:cs typeface="Calibri"/>
                <a:sym typeface="Calibri"/>
              </a:rPr>
              <a:t>stable background for ultra long duration GRBs.</a:t>
            </a:r>
            <a:endParaRPr/>
          </a:p>
          <a:p>
            <a:pPr indent="-285750" lvl="0" marL="285750" marR="0" rtl="0" algn="l">
              <a:spcBef>
                <a:spcPts val="0"/>
              </a:spcBef>
              <a:spcAft>
                <a:spcPts val="0"/>
              </a:spcAft>
              <a:buClr>
                <a:srgbClr val="52656C"/>
              </a:buClr>
              <a:buSzPts val="1800"/>
              <a:buFont typeface="Arial"/>
              <a:buChar char="•"/>
            </a:pPr>
            <a:r>
              <a:rPr lang="en-US" sz="1800">
                <a:solidFill>
                  <a:srgbClr val="52656C"/>
                </a:solidFill>
                <a:latin typeface="Calibri"/>
                <a:ea typeface="Calibri"/>
                <a:cs typeface="Calibri"/>
                <a:sym typeface="Calibri"/>
              </a:rPr>
              <a:t>sensitive to prompt GRB emission energy range, with broad coverage for spectroscopy.</a:t>
            </a:r>
            <a:endParaRPr/>
          </a:p>
          <a:p>
            <a:pPr indent="-285750" lvl="0" marL="285750" marR="0" rtl="0" algn="l">
              <a:spcBef>
                <a:spcPts val="0"/>
              </a:spcBef>
              <a:spcAft>
                <a:spcPts val="0"/>
              </a:spcAft>
              <a:buClr>
                <a:srgbClr val="52656C"/>
              </a:buClr>
              <a:buSzPts val="1800"/>
              <a:buFont typeface="Arial"/>
              <a:buChar char="•"/>
            </a:pPr>
            <a:r>
              <a:rPr lang="en-US" sz="1800">
                <a:solidFill>
                  <a:srgbClr val="52656C"/>
                </a:solidFill>
                <a:latin typeface="Calibri"/>
                <a:ea typeface="Calibri"/>
                <a:cs typeface="Calibri"/>
                <a:sym typeface="Calibri"/>
              </a:rPr>
              <a:t>independent localization and longer baseline for additional localization improvement with other gamma-ray missions.</a:t>
            </a:r>
            <a:endParaRPr/>
          </a:p>
          <a:p>
            <a:pPr indent="-285750" lvl="0" marL="285750" marR="0" rtl="0" algn="l">
              <a:spcBef>
                <a:spcPts val="0"/>
              </a:spcBef>
              <a:spcAft>
                <a:spcPts val="0"/>
              </a:spcAft>
              <a:buClr>
                <a:srgbClr val="52656C"/>
              </a:buClr>
              <a:buSzPts val="1800"/>
              <a:buFont typeface="Arial"/>
              <a:buChar char="•"/>
            </a:pPr>
            <a:r>
              <a:rPr lang="en-US" sz="1800">
                <a:solidFill>
                  <a:srgbClr val="52656C"/>
                </a:solidFill>
                <a:latin typeface="Calibri"/>
                <a:ea typeface="Calibri"/>
                <a:cs typeface="Calibri"/>
                <a:sym typeface="Calibri"/>
              </a:rPr>
              <a:t>rapid alerts to the astronomical community for contemporaneous and follow-up observations.</a:t>
            </a:r>
            <a:endParaRPr/>
          </a:p>
          <a:p>
            <a:pPr indent="0" lvl="0" marL="0" marR="0" rtl="0" algn="l">
              <a:spcBef>
                <a:spcPts val="0"/>
              </a:spcBef>
              <a:spcAft>
                <a:spcPts val="0"/>
              </a:spcAft>
              <a:buNone/>
            </a:pPr>
            <a:r>
              <a:t/>
            </a:r>
            <a:endParaRPr sz="1800">
              <a:solidFill>
                <a:srgbClr val="52656C"/>
              </a:solidFill>
              <a:latin typeface="Calibri"/>
              <a:ea typeface="Calibri"/>
              <a:cs typeface="Calibri"/>
              <a:sym typeface="Calibri"/>
            </a:endParaRPr>
          </a:p>
        </p:txBody>
      </p:sp>
      <p:sp>
        <p:nvSpPr>
          <p:cNvPr id="186" name="Google Shape;186;p11"/>
          <p:cNvSpPr txBox="1"/>
          <p:nvPr/>
        </p:nvSpPr>
        <p:spPr>
          <a:xfrm>
            <a:off x="677908" y="4610112"/>
            <a:ext cx="7424057" cy="175432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rgbClr val="52656C"/>
                </a:solidFill>
                <a:latin typeface="Helvetica Neue"/>
                <a:ea typeface="Helvetica Neue"/>
                <a:cs typeface="Helvetica Neue"/>
                <a:sym typeface="Helvetica Neue"/>
              </a:rPr>
              <a:t>Potential future collaborations with MoonBEAM:</a:t>
            </a:r>
            <a:endParaRPr/>
          </a:p>
          <a:p>
            <a:pPr indent="-285750" lvl="0" marL="285750" marR="0" rtl="0" algn="l">
              <a:spcBef>
                <a:spcPts val="0"/>
              </a:spcBef>
              <a:spcAft>
                <a:spcPts val="0"/>
              </a:spcAft>
              <a:buClr>
                <a:srgbClr val="52656C"/>
              </a:buClr>
              <a:buSzPts val="1800"/>
              <a:buFont typeface="Arial"/>
              <a:buChar char="•"/>
            </a:pPr>
            <a:r>
              <a:rPr lang="en-US" sz="1800">
                <a:solidFill>
                  <a:srgbClr val="52656C"/>
                </a:solidFill>
                <a:latin typeface="Helvetica Neue"/>
                <a:ea typeface="Helvetica Neue"/>
                <a:cs typeface="Helvetica Neue"/>
                <a:sym typeface="Helvetica Neue"/>
              </a:rPr>
              <a:t>LIGO Laboratory</a:t>
            </a:r>
            <a:endParaRPr/>
          </a:p>
          <a:p>
            <a:pPr indent="-285750" lvl="0" marL="285750" marR="0" rtl="0" algn="l">
              <a:spcBef>
                <a:spcPts val="0"/>
              </a:spcBef>
              <a:spcAft>
                <a:spcPts val="0"/>
              </a:spcAft>
              <a:buClr>
                <a:srgbClr val="52656C"/>
              </a:buClr>
              <a:buSzPts val="1800"/>
              <a:buFont typeface="Arial"/>
              <a:buChar char="•"/>
            </a:pPr>
            <a:r>
              <a:rPr lang="en-US" sz="1800">
                <a:solidFill>
                  <a:srgbClr val="52656C"/>
                </a:solidFill>
                <a:latin typeface="Helvetica Neue"/>
                <a:ea typeface="Helvetica Neue"/>
                <a:cs typeface="Helvetica Neue"/>
                <a:sym typeface="Helvetica Neue"/>
              </a:rPr>
              <a:t>IceCube Neutrino Observatory</a:t>
            </a:r>
            <a:endParaRPr/>
          </a:p>
          <a:p>
            <a:pPr indent="-285750" lvl="0" marL="285750" marR="0" rtl="0" algn="l">
              <a:spcBef>
                <a:spcPts val="0"/>
              </a:spcBef>
              <a:spcAft>
                <a:spcPts val="0"/>
              </a:spcAft>
              <a:buClr>
                <a:srgbClr val="52656C"/>
              </a:buClr>
              <a:buSzPts val="1800"/>
              <a:buFont typeface="Arial"/>
              <a:buChar char="•"/>
            </a:pPr>
            <a:r>
              <a:rPr lang="en-US" sz="1800">
                <a:solidFill>
                  <a:srgbClr val="52656C"/>
                </a:solidFill>
                <a:latin typeface="Helvetica Neue"/>
                <a:ea typeface="Helvetica Neue"/>
                <a:cs typeface="Helvetica Neue"/>
                <a:sym typeface="Helvetica Neue"/>
              </a:rPr>
              <a:t>InterPlanetary Network for Gamma-ray Bursts</a:t>
            </a:r>
            <a:endParaRPr/>
          </a:p>
          <a:p>
            <a:pPr indent="-285750" lvl="0" marL="285750" marR="0" rtl="0" algn="l">
              <a:spcBef>
                <a:spcPts val="0"/>
              </a:spcBef>
              <a:spcAft>
                <a:spcPts val="0"/>
              </a:spcAft>
              <a:buClr>
                <a:srgbClr val="52656C"/>
              </a:buClr>
              <a:buSzPts val="1800"/>
              <a:buFont typeface="Arial"/>
              <a:buChar char="•"/>
            </a:pPr>
            <a:r>
              <a:rPr lang="en-US" sz="1800">
                <a:solidFill>
                  <a:srgbClr val="52656C"/>
                </a:solidFill>
                <a:latin typeface="Helvetica Neue"/>
                <a:ea typeface="Helvetica Neue"/>
                <a:cs typeface="Helvetica Neue"/>
                <a:sym typeface="Helvetica Neue"/>
              </a:rPr>
              <a:t>Cherenkov Telescope Array Consortium</a:t>
            </a:r>
            <a:endParaRPr/>
          </a:p>
          <a:p>
            <a:pPr indent="-285750" lvl="0" marL="285750" marR="0" rtl="0" algn="l">
              <a:spcBef>
                <a:spcPts val="0"/>
              </a:spcBef>
              <a:spcAft>
                <a:spcPts val="0"/>
              </a:spcAft>
              <a:buClr>
                <a:srgbClr val="52656C"/>
              </a:buClr>
              <a:buSzPts val="1800"/>
              <a:buFont typeface="Arial"/>
              <a:buChar char="•"/>
            </a:pPr>
            <a:r>
              <a:rPr lang="en-US" sz="1800">
                <a:solidFill>
                  <a:srgbClr val="52656C"/>
                </a:solidFill>
                <a:latin typeface="Helvetica Neue"/>
                <a:ea typeface="Helvetica Neue"/>
                <a:cs typeface="Helvetica Neue"/>
                <a:sym typeface="Helvetica Neue"/>
              </a:rPr>
              <a:t>Southern Wide-field Gamma-ray Observatory</a:t>
            </a:r>
            <a:endParaRPr/>
          </a:p>
        </p:txBody>
      </p:sp>
      <p:sp>
        <p:nvSpPr>
          <p:cNvPr id="187" name="Google Shape;187;p11"/>
          <p:cNvSpPr txBox="1"/>
          <p:nvPr/>
        </p:nvSpPr>
        <p:spPr>
          <a:xfrm>
            <a:off x="6385597" y="4976868"/>
            <a:ext cx="5128495" cy="646331"/>
          </a:xfrm>
          <a:prstGeom prst="rect">
            <a:avLst/>
          </a:prstGeom>
          <a:noFill/>
          <a:ln cap="flat" cmpd="sng" w="76200">
            <a:solidFill>
              <a:srgbClr val="52656C"/>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rgbClr val="52656C"/>
                </a:solidFill>
                <a:latin typeface="Calibri"/>
                <a:ea typeface="Calibri"/>
                <a:cs typeface="Calibri"/>
                <a:sym typeface="Calibri"/>
              </a:rPr>
              <a:t>Received Funding through the NASA Mission of Opportunity for Phase A Study!!</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91" name="Shape 191"/>
        <p:cNvGrpSpPr/>
        <p:nvPr/>
      </p:nvGrpSpPr>
      <p:grpSpPr>
        <a:xfrm>
          <a:off x="0" y="0"/>
          <a:ext cx="0" cy="0"/>
          <a:chOff x="0" y="0"/>
          <a:chExt cx="0" cy="0"/>
        </a:xfrm>
      </p:grpSpPr>
      <p:sp>
        <p:nvSpPr>
          <p:cNvPr id="192" name="Google Shape;192;p12"/>
          <p:cNvSpPr txBox="1"/>
          <p:nvPr/>
        </p:nvSpPr>
        <p:spPr>
          <a:xfrm>
            <a:off x="4395646" y="2528852"/>
            <a:ext cx="7612578" cy="70788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52656C"/>
              </a:buClr>
              <a:buSzPts val="4000"/>
              <a:buFont typeface="Arial"/>
              <a:buNone/>
            </a:pPr>
            <a:r>
              <a:rPr b="1" i="0" lang="en-US" sz="4000" u="none" cap="none" strike="noStrike">
                <a:solidFill>
                  <a:srgbClr val="52656C"/>
                </a:solidFill>
                <a:latin typeface="Arial"/>
                <a:ea typeface="Arial"/>
                <a:cs typeface="Arial"/>
                <a:sym typeface="Arial"/>
              </a:rPr>
              <a:t>Thank you for your attention!</a:t>
            </a:r>
            <a:endParaRPr/>
          </a:p>
        </p:txBody>
      </p:sp>
      <p:sp>
        <p:nvSpPr>
          <p:cNvPr id="193" name="Google Shape;193;p12"/>
          <p:cNvSpPr txBox="1"/>
          <p:nvPr/>
        </p:nvSpPr>
        <p:spPr>
          <a:xfrm>
            <a:off x="6439599" y="3722704"/>
            <a:ext cx="5568625"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F2F2F2"/>
              </a:buClr>
              <a:buSzPts val="2400"/>
              <a:buFont typeface="Arial"/>
              <a:buNone/>
            </a:pPr>
            <a:r>
              <a:rPr b="0" i="0" lang="en-US" sz="2400" u="none" cap="none" strike="noStrike">
                <a:solidFill>
                  <a:srgbClr val="F2F2F2"/>
                </a:solidFill>
                <a:latin typeface="Arial"/>
                <a:ea typeface="Arial"/>
                <a:cs typeface="Arial"/>
                <a:sym typeface="Arial"/>
              </a:rPr>
              <a:t>Cori Fletcher*</a:t>
            </a:r>
            <a:endParaRPr/>
          </a:p>
        </p:txBody>
      </p:sp>
      <p:sp>
        <p:nvSpPr>
          <p:cNvPr id="194" name="Google Shape;194;p12"/>
          <p:cNvSpPr txBox="1"/>
          <p:nvPr/>
        </p:nvSpPr>
        <p:spPr>
          <a:xfrm>
            <a:off x="6439599" y="4637314"/>
            <a:ext cx="184731"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Batang"/>
              <a:ea typeface="Batang"/>
              <a:cs typeface="Batang"/>
              <a:sym typeface="Batang"/>
            </a:endParaRPr>
          </a:p>
        </p:txBody>
      </p:sp>
      <p:sp>
        <p:nvSpPr>
          <p:cNvPr id="195" name="Google Shape;195;p12"/>
          <p:cNvSpPr txBox="1"/>
          <p:nvPr/>
        </p:nvSpPr>
        <p:spPr>
          <a:xfrm>
            <a:off x="6439598" y="6407222"/>
            <a:ext cx="5688371" cy="369332"/>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52656C"/>
              </a:buClr>
              <a:buSzPts val="1800"/>
              <a:buFont typeface="Arial"/>
              <a:buNone/>
            </a:pPr>
            <a:r>
              <a:rPr lang="en-US" sz="1800">
                <a:solidFill>
                  <a:srgbClr val="52656C"/>
                </a:solidFill>
              </a:rPr>
              <a:t>*</a:t>
            </a:r>
            <a:r>
              <a:rPr lang="en-US" sz="1800">
                <a:solidFill>
                  <a:srgbClr val="52656C"/>
                </a:solidFill>
                <a:latin typeface="Arial"/>
                <a:ea typeface="Arial"/>
                <a:cs typeface="Arial"/>
                <a:sym typeface="Arial"/>
              </a:rPr>
              <a:t>cfletcher@usra</a:t>
            </a:r>
            <a:r>
              <a:rPr b="0" i="0" lang="en-US" sz="1800" u="none" cap="none" strike="noStrike">
                <a:solidFill>
                  <a:srgbClr val="52656C"/>
                </a:solidFill>
                <a:latin typeface="Arial"/>
                <a:ea typeface="Arial"/>
                <a:cs typeface="Arial"/>
                <a:sym typeface="Arial"/>
              </a:rPr>
              <a:t>.edu</a:t>
            </a:r>
            <a:endParaRPr b="0" i="0" sz="1800" u="none" cap="none" strike="noStrike">
              <a:solidFill>
                <a:srgbClr val="52656C"/>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rotWithShape="1">
          <a:blip r:embed="rId3">
            <a:alphaModFix/>
          </a:blip>
          <a:tile algn="ctr" flip="none" tx="0" sx="100000" ty="0" sy="100000"/>
        </a:blipFill>
      </p:bgPr>
    </p:bg>
    <p:spTree>
      <p:nvGrpSpPr>
        <p:cNvPr id="97" name="Shape 97"/>
        <p:cNvGrpSpPr/>
        <p:nvPr/>
      </p:nvGrpSpPr>
      <p:grpSpPr>
        <a:xfrm>
          <a:off x="0" y="0"/>
          <a:ext cx="0" cy="0"/>
          <a:chOff x="0" y="0"/>
          <a:chExt cx="0" cy="0"/>
        </a:xfrm>
      </p:grpSpPr>
      <p:sp>
        <p:nvSpPr>
          <p:cNvPr id="98" name="Google Shape;98;p2"/>
          <p:cNvSpPr txBox="1"/>
          <p:nvPr/>
        </p:nvSpPr>
        <p:spPr>
          <a:xfrm>
            <a:off x="54429" y="319958"/>
            <a:ext cx="11941629"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4000">
                <a:solidFill>
                  <a:srgbClr val="52656C"/>
                </a:solidFill>
                <a:latin typeface="Arial"/>
                <a:ea typeface="Arial"/>
                <a:cs typeface="Arial"/>
                <a:sym typeface="Arial"/>
              </a:rPr>
              <a:t>MoonBEAM Overview</a:t>
            </a:r>
            <a:endParaRPr/>
          </a:p>
        </p:txBody>
      </p:sp>
      <p:sp>
        <p:nvSpPr>
          <p:cNvPr id="99" name="Google Shape;99;p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id="100" name="Google Shape;100;p2"/>
          <p:cNvPicPr preferRelativeResize="0"/>
          <p:nvPr/>
        </p:nvPicPr>
        <p:blipFill rotWithShape="1">
          <a:blip r:embed="rId4">
            <a:alphaModFix/>
          </a:blip>
          <a:srcRect b="0" l="0" r="0" t="0"/>
          <a:stretch/>
        </p:blipFill>
        <p:spPr>
          <a:xfrm>
            <a:off x="6536225" y="136525"/>
            <a:ext cx="5368158" cy="4306527"/>
          </a:xfrm>
          <a:prstGeom prst="rect">
            <a:avLst/>
          </a:prstGeom>
          <a:noFill/>
          <a:ln>
            <a:noFill/>
          </a:ln>
        </p:spPr>
      </p:pic>
      <p:sp>
        <p:nvSpPr>
          <p:cNvPr id="101" name="Google Shape;101;p2"/>
          <p:cNvSpPr txBox="1"/>
          <p:nvPr/>
        </p:nvSpPr>
        <p:spPr>
          <a:xfrm>
            <a:off x="609705" y="1278037"/>
            <a:ext cx="5943392" cy="59093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rgbClr val="52656C"/>
                </a:solidFill>
                <a:latin typeface="Calibri"/>
                <a:ea typeface="Calibri"/>
                <a:cs typeface="Calibri"/>
                <a:sym typeface="Calibri"/>
              </a:rPr>
              <a:t>Science Goals:</a:t>
            </a:r>
            <a:endParaRPr sz="1800">
              <a:solidFill>
                <a:srgbClr val="52656C"/>
              </a:solidFill>
              <a:latin typeface="Calibri"/>
              <a:ea typeface="Calibri"/>
              <a:cs typeface="Calibri"/>
              <a:sym typeface="Calibri"/>
            </a:endParaRPr>
          </a:p>
          <a:p>
            <a:pPr indent="-285750" lvl="1" marL="742950" marR="0" rtl="0" algn="l">
              <a:spcBef>
                <a:spcPts val="0"/>
              </a:spcBef>
              <a:spcAft>
                <a:spcPts val="0"/>
              </a:spcAft>
              <a:buClr>
                <a:srgbClr val="52656C"/>
              </a:buClr>
              <a:buSzPts val="1800"/>
              <a:buFont typeface="Arial"/>
              <a:buChar char="•"/>
            </a:pPr>
            <a:r>
              <a:rPr b="0" i="0" lang="en-US" sz="1800" u="none" cap="none" strike="noStrike">
                <a:solidFill>
                  <a:srgbClr val="52656C"/>
                </a:solidFill>
                <a:latin typeface="Calibri"/>
                <a:ea typeface="Calibri"/>
                <a:cs typeface="Calibri"/>
                <a:sym typeface="Calibri"/>
              </a:rPr>
              <a:t>explore the behavior of matter and energy under extreme conditions by observing relativistic astrophysical explosions.</a:t>
            </a:r>
            <a:endParaRPr/>
          </a:p>
          <a:p>
            <a:pPr indent="0" lvl="0" marL="0" marR="0" rtl="0" algn="l">
              <a:spcBef>
                <a:spcPts val="0"/>
              </a:spcBef>
              <a:spcAft>
                <a:spcPts val="0"/>
              </a:spcAft>
              <a:buNone/>
            </a:pPr>
            <a:r>
              <a:t/>
            </a:r>
            <a:endParaRPr b="1" sz="1800">
              <a:solidFill>
                <a:srgbClr val="52656C"/>
              </a:solidFill>
              <a:latin typeface="Calibri"/>
              <a:ea typeface="Calibri"/>
              <a:cs typeface="Calibri"/>
              <a:sym typeface="Calibri"/>
            </a:endParaRPr>
          </a:p>
          <a:p>
            <a:pPr indent="0" lvl="0" marL="0" marR="0" rtl="0" algn="l">
              <a:spcBef>
                <a:spcPts val="0"/>
              </a:spcBef>
              <a:spcAft>
                <a:spcPts val="0"/>
              </a:spcAft>
              <a:buNone/>
            </a:pPr>
            <a:r>
              <a:rPr b="1" lang="en-US" sz="1800">
                <a:solidFill>
                  <a:srgbClr val="52656C"/>
                </a:solidFill>
                <a:latin typeface="Calibri"/>
                <a:ea typeface="Calibri"/>
                <a:cs typeface="Calibri"/>
                <a:sym typeface="Calibri"/>
              </a:rPr>
              <a:t>3-year gamma-ray mission: </a:t>
            </a:r>
            <a:endParaRPr/>
          </a:p>
          <a:p>
            <a:pPr indent="-285750" lvl="1" marL="742950" marR="0" rtl="0" algn="l">
              <a:spcBef>
                <a:spcPts val="0"/>
              </a:spcBef>
              <a:spcAft>
                <a:spcPts val="0"/>
              </a:spcAft>
              <a:buClr>
                <a:srgbClr val="52656C"/>
              </a:buClr>
              <a:buSzPts val="1800"/>
              <a:buFont typeface="Arial"/>
              <a:buChar char="•"/>
            </a:pPr>
            <a:r>
              <a:rPr b="0" i="0" lang="en-US" sz="1800" u="none" cap="none" strike="noStrike">
                <a:solidFill>
                  <a:srgbClr val="52656C"/>
                </a:solidFill>
                <a:latin typeface="Calibri"/>
                <a:ea typeface="Calibri"/>
                <a:cs typeface="Calibri"/>
                <a:sym typeface="Calibri"/>
              </a:rPr>
              <a:t>Provides time for observations of :</a:t>
            </a:r>
            <a:endParaRPr/>
          </a:p>
          <a:p>
            <a:pPr indent="-285750" lvl="2" marL="1200150" marR="0" rtl="0" algn="l">
              <a:spcBef>
                <a:spcPts val="0"/>
              </a:spcBef>
              <a:spcAft>
                <a:spcPts val="0"/>
              </a:spcAft>
              <a:buClr>
                <a:srgbClr val="52656C"/>
              </a:buClr>
              <a:buSzPts val="1800"/>
              <a:buFont typeface="Arial"/>
              <a:buChar char="•"/>
            </a:pPr>
            <a:r>
              <a:rPr b="0" i="0" lang="en-US" sz="1800" u="none" cap="none" strike="noStrike">
                <a:solidFill>
                  <a:srgbClr val="52656C"/>
                </a:solidFill>
                <a:latin typeface="Calibri"/>
                <a:ea typeface="Calibri"/>
                <a:cs typeface="Calibri"/>
                <a:sym typeface="Calibri"/>
              </a:rPr>
              <a:t>1600 binary compact mergers</a:t>
            </a:r>
            <a:endParaRPr/>
          </a:p>
          <a:p>
            <a:pPr indent="-285750" lvl="2" marL="1200150" marR="0" rtl="0" algn="l">
              <a:spcBef>
                <a:spcPts val="0"/>
              </a:spcBef>
              <a:spcAft>
                <a:spcPts val="0"/>
              </a:spcAft>
              <a:buClr>
                <a:srgbClr val="52656C"/>
              </a:buClr>
              <a:buSzPts val="1800"/>
              <a:buFont typeface="Arial"/>
              <a:buChar char="•"/>
            </a:pPr>
            <a:r>
              <a:rPr b="0" i="0" lang="en-US" sz="1800" u="none" cap="none" strike="noStrike">
                <a:solidFill>
                  <a:srgbClr val="52656C"/>
                </a:solidFill>
                <a:latin typeface="Calibri"/>
                <a:ea typeface="Calibri"/>
                <a:cs typeface="Calibri"/>
                <a:sym typeface="Calibri"/>
              </a:rPr>
              <a:t>5900 optically discovered core collapse supernovae</a:t>
            </a:r>
            <a:endParaRPr/>
          </a:p>
          <a:p>
            <a:pPr indent="-285750" lvl="2" marL="1200150" marR="0" rtl="0" algn="l">
              <a:spcBef>
                <a:spcPts val="0"/>
              </a:spcBef>
              <a:spcAft>
                <a:spcPts val="0"/>
              </a:spcAft>
              <a:buClr>
                <a:srgbClr val="52656C"/>
              </a:buClr>
              <a:buSzPts val="1800"/>
              <a:buFont typeface="Arial"/>
              <a:buChar char="•"/>
            </a:pPr>
            <a:r>
              <a:rPr b="0" i="0" lang="en-US" sz="1800" u="none" cap="none" strike="noStrike">
                <a:solidFill>
                  <a:srgbClr val="52656C"/>
                </a:solidFill>
                <a:latin typeface="Calibri"/>
                <a:ea typeface="Calibri"/>
                <a:cs typeface="Calibri"/>
                <a:sym typeface="Calibri"/>
              </a:rPr>
              <a:t>140 magnetar giant flares</a:t>
            </a:r>
            <a:endParaRPr/>
          </a:p>
          <a:p>
            <a:pPr indent="-285750" lvl="2" marL="1200150" marR="0" rtl="0" algn="l">
              <a:spcBef>
                <a:spcPts val="0"/>
              </a:spcBef>
              <a:spcAft>
                <a:spcPts val="0"/>
              </a:spcAft>
              <a:buClr>
                <a:srgbClr val="52656C"/>
              </a:buClr>
              <a:buSzPts val="1800"/>
              <a:buFont typeface="Arial"/>
              <a:buChar char="•"/>
            </a:pPr>
            <a:r>
              <a:rPr b="0" i="0" lang="en-US" sz="1800" u="none" cap="none" strike="noStrike">
                <a:solidFill>
                  <a:srgbClr val="52656C"/>
                </a:solidFill>
                <a:latin typeface="Calibri"/>
                <a:ea typeface="Calibri"/>
                <a:cs typeface="Calibri"/>
                <a:sym typeface="Calibri"/>
              </a:rPr>
              <a:t>and enables 55 very high energy gamma-ray and 360 optical follow-up </a:t>
            </a:r>
            <a:endParaRPr/>
          </a:p>
          <a:p>
            <a:pPr indent="-171450" lvl="1" marL="742950" marR="0" rtl="0" algn="l">
              <a:spcBef>
                <a:spcPts val="0"/>
              </a:spcBef>
              <a:spcAft>
                <a:spcPts val="0"/>
              </a:spcAft>
              <a:buClr>
                <a:schemeClr val="dk1"/>
              </a:buClr>
              <a:buSzPts val="1800"/>
              <a:buFont typeface="Arial"/>
              <a:buNone/>
            </a:pPr>
            <a:r>
              <a:t/>
            </a:r>
            <a:endParaRPr b="0" i="0" sz="1800" u="none" cap="none" strike="noStrike">
              <a:solidFill>
                <a:srgbClr val="52656C"/>
              </a:solidFill>
              <a:latin typeface="Calibri"/>
              <a:ea typeface="Calibri"/>
              <a:cs typeface="Calibri"/>
              <a:sym typeface="Calibri"/>
            </a:endParaRPr>
          </a:p>
          <a:p>
            <a:pPr indent="0" lvl="0" marL="0" marR="0" rtl="0" algn="l">
              <a:spcBef>
                <a:spcPts val="0"/>
              </a:spcBef>
              <a:spcAft>
                <a:spcPts val="0"/>
              </a:spcAft>
              <a:buNone/>
            </a:pPr>
            <a:r>
              <a:rPr b="1" lang="en-US" sz="1800">
                <a:solidFill>
                  <a:srgbClr val="52656C"/>
                </a:solidFill>
                <a:latin typeface="Calibri"/>
                <a:ea typeface="Calibri"/>
                <a:cs typeface="Calibri"/>
                <a:sym typeface="Calibri"/>
              </a:rPr>
              <a:t>Cislunar orbit:</a:t>
            </a:r>
            <a:endParaRPr/>
          </a:p>
          <a:p>
            <a:pPr indent="-285750" lvl="1" marL="742950" marR="0" rtl="0" algn="l">
              <a:spcBef>
                <a:spcPts val="0"/>
              </a:spcBef>
              <a:spcAft>
                <a:spcPts val="0"/>
              </a:spcAft>
              <a:buClr>
                <a:srgbClr val="52656C"/>
              </a:buClr>
              <a:buSzPts val="1800"/>
              <a:buFont typeface="Arial"/>
              <a:buChar char="•"/>
            </a:pPr>
            <a:r>
              <a:rPr b="0" i="0" lang="en-US" sz="1800" u="none" cap="none" strike="noStrike">
                <a:solidFill>
                  <a:srgbClr val="52656C"/>
                </a:solidFill>
                <a:latin typeface="Calibri"/>
                <a:ea typeface="Calibri"/>
                <a:cs typeface="Calibri"/>
                <a:sym typeface="Calibri"/>
              </a:rPr>
              <a:t>instantaneous all-sky gamma-ray field of view</a:t>
            </a:r>
            <a:endParaRPr/>
          </a:p>
          <a:p>
            <a:pPr indent="-285750" lvl="1" marL="742950" marR="0" rtl="0" algn="l">
              <a:spcBef>
                <a:spcPts val="0"/>
              </a:spcBef>
              <a:spcAft>
                <a:spcPts val="0"/>
              </a:spcAft>
              <a:buClr>
                <a:srgbClr val="52656C"/>
              </a:buClr>
              <a:buSzPts val="1800"/>
              <a:buFont typeface="Arial"/>
              <a:buChar char="•"/>
            </a:pPr>
            <a:r>
              <a:rPr b="0" i="0" lang="en-US" sz="1800" u="none" cap="none" strike="noStrike">
                <a:solidFill>
                  <a:srgbClr val="52656C"/>
                </a:solidFill>
                <a:latin typeface="Calibri"/>
                <a:ea typeface="Calibri"/>
                <a:cs typeface="Calibri"/>
                <a:sym typeface="Calibri"/>
              </a:rPr>
              <a:t>uninterrupted observations with &gt;96% duty cycle</a:t>
            </a:r>
            <a:endParaRPr/>
          </a:p>
          <a:p>
            <a:pPr indent="-285750" lvl="1" marL="742950" marR="0" rtl="0" algn="l">
              <a:spcBef>
                <a:spcPts val="0"/>
              </a:spcBef>
              <a:spcAft>
                <a:spcPts val="0"/>
              </a:spcAft>
              <a:buClr>
                <a:srgbClr val="52656C"/>
              </a:buClr>
              <a:buSzPts val="1800"/>
              <a:buFont typeface="Arial"/>
              <a:buChar char="•"/>
            </a:pPr>
            <a:r>
              <a:rPr b="0" i="0" lang="en-US" sz="1800" u="none" cap="none" strike="noStrike">
                <a:solidFill>
                  <a:srgbClr val="52656C"/>
                </a:solidFill>
                <a:latin typeface="Calibri"/>
                <a:ea typeface="Calibri"/>
                <a:cs typeface="Calibri"/>
                <a:sym typeface="Calibri"/>
              </a:rPr>
              <a:t>background radiation stability</a:t>
            </a:r>
            <a:endParaRPr/>
          </a:p>
          <a:p>
            <a:pPr indent="0" lvl="0" marL="0" marR="0" rtl="0" algn="l">
              <a:spcBef>
                <a:spcPts val="0"/>
              </a:spcBef>
              <a:spcAft>
                <a:spcPts val="0"/>
              </a:spcAft>
              <a:buNone/>
            </a:pPr>
            <a:r>
              <a:t/>
            </a:r>
            <a:endParaRPr b="1" sz="1800">
              <a:solidFill>
                <a:srgbClr val="52656C"/>
              </a:solidFill>
              <a:latin typeface="Calibri"/>
              <a:ea typeface="Calibri"/>
              <a:cs typeface="Calibri"/>
              <a:sym typeface="Calibri"/>
            </a:endParaRPr>
          </a:p>
          <a:p>
            <a:pPr indent="0" lvl="0" marL="0" marR="0" rtl="0" algn="l">
              <a:spcBef>
                <a:spcPts val="0"/>
              </a:spcBef>
              <a:spcAft>
                <a:spcPts val="0"/>
              </a:spcAft>
              <a:buClr>
                <a:schemeClr val="dk1"/>
              </a:buClr>
              <a:buSzPts val="1800"/>
              <a:buFont typeface="Arial"/>
              <a:buNone/>
            </a:pPr>
            <a:r>
              <a:t/>
            </a:r>
            <a:endParaRPr sz="1800">
              <a:solidFill>
                <a:srgbClr val="52656C"/>
              </a:solidFill>
              <a:latin typeface="Calibri"/>
              <a:ea typeface="Calibri"/>
              <a:cs typeface="Calibri"/>
              <a:sym typeface="Calibri"/>
            </a:endParaRPr>
          </a:p>
          <a:p>
            <a:pPr indent="0" lvl="0" marL="0" marR="0" rtl="0" algn="l">
              <a:spcBef>
                <a:spcPts val="0"/>
              </a:spcBef>
              <a:spcAft>
                <a:spcPts val="0"/>
              </a:spcAft>
              <a:buNone/>
            </a:pPr>
            <a:r>
              <a:t/>
            </a:r>
            <a:endParaRPr sz="1800">
              <a:solidFill>
                <a:srgbClr val="52656C"/>
              </a:solidFill>
              <a:latin typeface="Calibri"/>
              <a:ea typeface="Calibri"/>
              <a:cs typeface="Calibri"/>
              <a:sym typeface="Calibri"/>
            </a:endParaRPr>
          </a:p>
        </p:txBody>
      </p:sp>
      <p:sp>
        <p:nvSpPr>
          <p:cNvPr id="102" name="Google Shape;102;p2"/>
          <p:cNvSpPr txBox="1"/>
          <p:nvPr/>
        </p:nvSpPr>
        <p:spPr>
          <a:xfrm>
            <a:off x="6248608" y="4841760"/>
            <a:ext cx="5943392" cy="156966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rgbClr val="397CAB"/>
                </a:solidFill>
                <a:latin typeface="Calibri"/>
                <a:ea typeface="Calibri"/>
                <a:cs typeface="Calibri"/>
                <a:sym typeface="Calibri"/>
              </a:rPr>
              <a:t>Astro2020 Decadal Survey: </a:t>
            </a:r>
            <a:endParaRPr sz="1600">
              <a:solidFill>
                <a:srgbClr val="397CAB"/>
              </a:solidFill>
              <a:latin typeface="Calibri"/>
              <a:ea typeface="Calibri"/>
              <a:cs typeface="Calibri"/>
              <a:sym typeface="Calibri"/>
            </a:endParaRPr>
          </a:p>
          <a:p>
            <a:pPr indent="0" lvl="0" marL="0" marR="0" rtl="0" algn="l">
              <a:spcBef>
                <a:spcPts val="0"/>
              </a:spcBef>
              <a:spcAft>
                <a:spcPts val="0"/>
              </a:spcAft>
              <a:buNone/>
            </a:pPr>
            <a:r>
              <a:rPr b="1" lang="en-US" sz="1600">
                <a:solidFill>
                  <a:srgbClr val="397CAB"/>
                </a:solidFill>
                <a:latin typeface="Calibri"/>
                <a:ea typeface="Calibri"/>
                <a:cs typeface="Calibri"/>
                <a:sym typeface="Calibri"/>
              </a:rPr>
              <a:t>Astronomical Transient Events</a:t>
            </a:r>
            <a:endParaRPr sz="1600">
              <a:solidFill>
                <a:srgbClr val="397CAB"/>
              </a:solidFill>
              <a:latin typeface="Calibri"/>
              <a:ea typeface="Calibri"/>
              <a:cs typeface="Calibri"/>
              <a:sym typeface="Calibri"/>
            </a:endParaRPr>
          </a:p>
          <a:p>
            <a:pPr indent="0" lvl="0" marL="0" marR="0" rtl="0" algn="l">
              <a:spcBef>
                <a:spcPts val="0"/>
              </a:spcBef>
              <a:spcAft>
                <a:spcPts val="0"/>
              </a:spcAft>
              <a:buNone/>
            </a:pPr>
            <a:r>
              <a:rPr lang="en-US" sz="1600">
                <a:solidFill>
                  <a:srgbClr val="397CAB"/>
                </a:solidFill>
                <a:latin typeface="Calibri"/>
                <a:ea typeface="Calibri"/>
                <a:cs typeface="Calibri"/>
                <a:sym typeface="Calibri"/>
              </a:rPr>
              <a:t>“</a:t>
            </a:r>
            <a:r>
              <a:rPr lang="en-US" sz="1600" u="sng">
                <a:solidFill>
                  <a:srgbClr val="397CAB"/>
                </a:solidFill>
                <a:latin typeface="Calibri"/>
                <a:ea typeface="Calibri"/>
                <a:cs typeface="Calibri"/>
                <a:sym typeface="Calibri"/>
              </a:rPr>
              <a:t>Higher sensitivity all-sky monitoring of the high-energy sky</a:t>
            </a:r>
            <a:r>
              <a:rPr lang="en-US" sz="1600">
                <a:solidFill>
                  <a:srgbClr val="397CAB"/>
                </a:solidFill>
                <a:latin typeface="Calibri"/>
                <a:ea typeface="Calibri"/>
                <a:cs typeface="Calibri"/>
                <a:sym typeface="Calibri"/>
              </a:rPr>
              <a:t>, complemented by capabilities in the optical such as from Kepler and TESS, is a critical part of our vision for the next decade in transient and multi-messenger astronomy.”</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rotWithShape="1">
          <a:blip r:embed="rId3">
            <a:alphaModFix/>
          </a:blip>
          <a:tile algn="ctr" flip="none" tx="0" sx="100000" ty="0" sy="100000"/>
        </a:blipFill>
      </p:bgPr>
    </p:bg>
    <p:spTree>
      <p:nvGrpSpPr>
        <p:cNvPr id="106" name="Shape 106"/>
        <p:cNvGrpSpPr/>
        <p:nvPr/>
      </p:nvGrpSpPr>
      <p:grpSpPr>
        <a:xfrm>
          <a:off x="0" y="0"/>
          <a:ext cx="0" cy="0"/>
          <a:chOff x="0" y="0"/>
          <a:chExt cx="0" cy="0"/>
        </a:xfrm>
      </p:grpSpPr>
      <p:sp>
        <p:nvSpPr>
          <p:cNvPr id="107" name="Google Shape;107;p3"/>
          <p:cNvSpPr txBox="1"/>
          <p:nvPr/>
        </p:nvSpPr>
        <p:spPr>
          <a:xfrm>
            <a:off x="54429" y="319958"/>
            <a:ext cx="11941629" cy="70788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52656C"/>
              </a:buClr>
              <a:buSzPts val="4000"/>
              <a:buFont typeface="Arial"/>
              <a:buNone/>
            </a:pPr>
            <a:r>
              <a:rPr b="1" i="0" lang="en-US" sz="4000" u="none" cap="none" strike="noStrike">
                <a:solidFill>
                  <a:srgbClr val="52656C"/>
                </a:solidFill>
                <a:latin typeface="Arial"/>
                <a:ea typeface="Arial"/>
                <a:cs typeface="Arial"/>
                <a:sym typeface="Arial"/>
              </a:rPr>
              <a:t>Science: GRBs</a:t>
            </a:r>
            <a:endParaRPr/>
          </a:p>
        </p:txBody>
      </p:sp>
      <p:sp>
        <p:nvSpPr>
          <p:cNvPr id="108" name="Google Shape;108;p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12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pic>
        <p:nvPicPr>
          <p:cNvPr id="109" name="Google Shape;109;p3"/>
          <p:cNvPicPr preferRelativeResize="0"/>
          <p:nvPr/>
        </p:nvPicPr>
        <p:blipFill rotWithShape="1">
          <a:blip r:embed="rId4">
            <a:alphaModFix/>
          </a:blip>
          <a:srcRect b="0" l="0" r="0" t="0"/>
          <a:stretch/>
        </p:blipFill>
        <p:spPr>
          <a:xfrm>
            <a:off x="6947387" y="684411"/>
            <a:ext cx="4896512" cy="3137253"/>
          </a:xfrm>
          <a:prstGeom prst="rect">
            <a:avLst/>
          </a:prstGeom>
          <a:noFill/>
          <a:ln>
            <a:noFill/>
          </a:ln>
        </p:spPr>
      </p:pic>
      <p:pic>
        <p:nvPicPr>
          <p:cNvPr id="110" name="Google Shape;110;p3"/>
          <p:cNvPicPr preferRelativeResize="0"/>
          <p:nvPr/>
        </p:nvPicPr>
        <p:blipFill rotWithShape="1">
          <a:blip r:embed="rId5">
            <a:alphaModFix/>
          </a:blip>
          <a:srcRect b="0" l="0" r="0" t="0"/>
          <a:stretch/>
        </p:blipFill>
        <p:spPr>
          <a:xfrm>
            <a:off x="7060587" y="3808365"/>
            <a:ext cx="4532870" cy="2550775"/>
          </a:xfrm>
          <a:prstGeom prst="rect">
            <a:avLst/>
          </a:prstGeom>
          <a:noFill/>
          <a:ln>
            <a:noFill/>
          </a:ln>
        </p:spPr>
      </p:pic>
      <p:sp>
        <p:nvSpPr>
          <p:cNvPr id="111" name="Google Shape;111;p3"/>
          <p:cNvSpPr txBox="1"/>
          <p:nvPr/>
        </p:nvSpPr>
        <p:spPr>
          <a:xfrm>
            <a:off x="529922" y="1333485"/>
            <a:ext cx="6141100" cy="507831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rgbClr val="52656C"/>
                </a:solidFill>
                <a:latin typeface="Calibri"/>
                <a:ea typeface="Calibri"/>
                <a:cs typeface="Calibri"/>
                <a:sym typeface="Calibri"/>
              </a:rPr>
              <a:t>Gamma-ray Bursts (GRBs): </a:t>
            </a:r>
            <a:r>
              <a:rPr lang="en-US" sz="1800">
                <a:solidFill>
                  <a:srgbClr val="52656C"/>
                </a:solidFill>
                <a:latin typeface="Calibri"/>
                <a:ea typeface="Calibri"/>
                <a:cs typeface="Calibri"/>
                <a:sym typeface="Calibri"/>
              </a:rPr>
              <a:t>most energetic explosions in the Universe.</a:t>
            </a:r>
            <a:endParaRPr/>
          </a:p>
          <a:p>
            <a:pPr indent="-285750" lvl="1" marL="742950" marR="0" rtl="0" algn="l">
              <a:spcBef>
                <a:spcPts val="0"/>
              </a:spcBef>
              <a:spcAft>
                <a:spcPts val="0"/>
              </a:spcAft>
              <a:buClr>
                <a:srgbClr val="52656C"/>
              </a:buClr>
              <a:buSzPts val="1800"/>
              <a:buFont typeface="Arial"/>
              <a:buChar char="•"/>
            </a:pPr>
            <a:r>
              <a:rPr b="1" i="0" lang="en-US" sz="1800" u="none" cap="none" strike="noStrike">
                <a:solidFill>
                  <a:srgbClr val="52656C"/>
                </a:solidFill>
                <a:latin typeface="Calibri"/>
                <a:ea typeface="Calibri"/>
                <a:cs typeface="Calibri"/>
                <a:sym typeface="Calibri"/>
              </a:rPr>
              <a:t>Multiwavelegnth: </a:t>
            </a:r>
            <a:r>
              <a:rPr b="0" i="0" lang="en-US" sz="1800" u="none" cap="none" strike="noStrike">
                <a:solidFill>
                  <a:srgbClr val="52656C"/>
                </a:solidFill>
                <a:latin typeface="Calibri"/>
                <a:ea typeface="Calibri"/>
                <a:cs typeface="Calibri"/>
                <a:sym typeface="Calibri"/>
              </a:rPr>
              <a:t>detected</a:t>
            </a:r>
            <a:r>
              <a:rPr b="1" i="0" lang="en-US" sz="1800" u="none" cap="none" strike="noStrike">
                <a:solidFill>
                  <a:srgbClr val="52656C"/>
                </a:solidFill>
                <a:latin typeface="Calibri"/>
                <a:ea typeface="Calibri"/>
                <a:cs typeface="Calibri"/>
                <a:sym typeface="Calibri"/>
              </a:rPr>
              <a:t> </a:t>
            </a:r>
            <a:r>
              <a:rPr b="0" i="0" lang="en-US" sz="1800" u="none" cap="none" strike="noStrike">
                <a:solidFill>
                  <a:srgbClr val="52656C"/>
                </a:solidFill>
                <a:latin typeface="Calibri"/>
                <a:ea typeface="Calibri"/>
                <a:cs typeface="Calibri"/>
                <a:sym typeface="Calibri"/>
              </a:rPr>
              <a:t>from radio to gamma rays.</a:t>
            </a:r>
            <a:endParaRPr/>
          </a:p>
          <a:p>
            <a:pPr indent="-285750" lvl="1" marL="742950" marR="0" rtl="0" algn="l">
              <a:spcBef>
                <a:spcPts val="0"/>
              </a:spcBef>
              <a:spcAft>
                <a:spcPts val="0"/>
              </a:spcAft>
              <a:buClr>
                <a:srgbClr val="52656C"/>
              </a:buClr>
              <a:buSzPts val="1800"/>
              <a:buFont typeface="Arial"/>
              <a:buChar char="•"/>
            </a:pPr>
            <a:r>
              <a:rPr b="1" i="0" lang="en-US" sz="1800" u="none" cap="none" strike="noStrike">
                <a:solidFill>
                  <a:srgbClr val="52656C"/>
                </a:solidFill>
                <a:latin typeface="Calibri"/>
                <a:ea typeface="Calibri"/>
                <a:cs typeface="Calibri"/>
                <a:sym typeface="Calibri"/>
              </a:rPr>
              <a:t>Multimessenger: </a:t>
            </a:r>
            <a:r>
              <a:rPr b="0" i="0" lang="en-US" sz="1800" u="none" cap="none" strike="noStrike">
                <a:solidFill>
                  <a:srgbClr val="52656C"/>
                </a:solidFill>
                <a:latin typeface="Calibri"/>
                <a:ea typeface="Calibri"/>
                <a:cs typeface="Calibri"/>
                <a:sym typeface="Calibri"/>
              </a:rPr>
              <a:t>can generate gravitational waves, neutrinos, and cosmic rays.</a:t>
            </a:r>
            <a:endParaRPr/>
          </a:p>
          <a:p>
            <a:pPr indent="-285750" lvl="1" marL="742950" marR="0" rtl="0" algn="l">
              <a:spcBef>
                <a:spcPts val="0"/>
              </a:spcBef>
              <a:spcAft>
                <a:spcPts val="0"/>
              </a:spcAft>
              <a:buClr>
                <a:srgbClr val="52656C"/>
              </a:buClr>
              <a:buSzPts val="1800"/>
              <a:buFont typeface="Arial"/>
              <a:buChar char="•"/>
            </a:pPr>
            <a:r>
              <a:rPr b="1" i="0" lang="en-US" sz="1800" u="none" cap="none" strike="noStrike">
                <a:solidFill>
                  <a:srgbClr val="52656C"/>
                </a:solidFill>
                <a:latin typeface="Calibri"/>
                <a:ea typeface="Calibri"/>
                <a:cs typeface="Calibri"/>
                <a:sym typeface="Calibri"/>
              </a:rPr>
              <a:t>Transient nature: </a:t>
            </a:r>
            <a:endParaRPr/>
          </a:p>
          <a:p>
            <a:pPr indent="-285750" lvl="2" marL="1200150" marR="0" rtl="0" algn="l">
              <a:spcBef>
                <a:spcPts val="0"/>
              </a:spcBef>
              <a:spcAft>
                <a:spcPts val="0"/>
              </a:spcAft>
              <a:buClr>
                <a:srgbClr val="52656C"/>
              </a:buClr>
              <a:buSzPts val="1800"/>
              <a:buFont typeface="Arial"/>
              <a:buChar char="•"/>
            </a:pPr>
            <a:r>
              <a:rPr b="0" i="0" lang="en-US" sz="1800" u="none" cap="none" strike="noStrike">
                <a:solidFill>
                  <a:srgbClr val="52656C"/>
                </a:solidFill>
                <a:latin typeface="Calibri"/>
                <a:ea typeface="Calibri"/>
                <a:cs typeface="Calibri"/>
                <a:sym typeface="Calibri"/>
              </a:rPr>
              <a:t>prompt emission in gamma rays, lasting &lt;1s to &gt;100 s. </a:t>
            </a:r>
            <a:endParaRPr/>
          </a:p>
          <a:p>
            <a:pPr indent="-285750" lvl="2" marL="1200150" marR="0" rtl="0" algn="l">
              <a:spcBef>
                <a:spcPts val="0"/>
              </a:spcBef>
              <a:spcAft>
                <a:spcPts val="0"/>
              </a:spcAft>
              <a:buClr>
                <a:srgbClr val="52656C"/>
              </a:buClr>
              <a:buSzPts val="1800"/>
              <a:buFont typeface="Arial"/>
              <a:buChar char="•"/>
            </a:pPr>
            <a:r>
              <a:rPr b="0" i="0" lang="en-US" sz="1800" u="none" cap="none" strike="noStrike">
                <a:solidFill>
                  <a:srgbClr val="52656C"/>
                </a:solidFill>
                <a:latin typeface="Calibri"/>
                <a:ea typeface="Calibri"/>
                <a:cs typeface="Calibri"/>
                <a:sym typeface="Calibri"/>
              </a:rPr>
              <a:t>afterglow starting within minutes and can last up to years.</a:t>
            </a:r>
            <a:endParaRPr/>
          </a:p>
          <a:p>
            <a:pPr indent="-285750" lvl="2" marL="1200150" marR="0" rtl="0" algn="l">
              <a:spcBef>
                <a:spcPts val="0"/>
              </a:spcBef>
              <a:spcAft>
                <a:spcPts val="0"/>
              </a:spcAft>
              <a:buClr>
                <a:srgbClr val="52656C"/>
              </a:buClr>
              <a:buSzPts val="1800"/>
              <a:buFont typeface="Arial"/>
              <a:buChar char="•"/>
            </a:pPr>
            <a:r>
              <a:rPr b="0" i="0" lang="en-US" sz="1800" u="none" cap="none" strike="noStrike">
                <a:solidFill>
                  <a:srgbClr val="52656C"/>
                </a:solidFill>
                <a:latin typeface="Calibri"/>
                <a:ea typeface="Calibri"/>
                <a:cs typeface="Calibri"/>
                <a:sym typeface="Calibri"/>
              </a:rPr>
              <a:t>detectable ~once per day, distributed all over the sky. </a:t>
            </a:r>
            <a:endParaRPr/>
          </a:p>
          <a:p>
            <a:pPr indent="-285750" lvl="0" marL="285750" marR="0" rtl="0" algn="l">
              <a:spcBef>
                <a:spcPts val="0"/>
              </a:spcBef>
              <a:spcAft>
                <a:spcPts val="0"/>
              </a:spcAft>
              <a:buClr>
                <a:srgbClr val="52656C"/>
              </a:buClr>
              <a:buSzPts val="1800"/>
              <a:buFont typeface="Arial"/>
              <a:buChar char="•"/>
            </a:pPr>
            <a:r>
              <a:rPr b="1" lang="en-US" sz="1800">
                <a:solidFill>
                  <a:srgbClr val="52656C"/>
                </a:solidFill>
                <a:latin typeface="Calibri"/>
                <a:ea typeface="Calibri"/>
                <a:cs typeface="Calibri"/>
                <a:sym typeface="Calibri"/>
              </a:rPr>
              <a:t>Era of Multi-Messenger Astrophysics</a:t>
            </a:r>
            <a:endParaRPr sz="1800">
              <a:solidFill>
                <a:srgbClr val="52656C"/>
              </a:solidFill>
              <a:latin typeface="Calibri"/>
              <a:ea typeface="Calibri"/>
              <a:cs typeface="Calibri"/>
              <a:sym typeface="Calibri"/>
            </a:endParaRPr>
          </a:p>
          <a:p>
            <a:pPr indent="-285750" lvl="1" marL="742950" marR="0" rtl="0" algn="l">
              <a:spcBef>
                <a:spcPts val="0"/>
              </a:spcBef>
              <a:spcAft>
                <a:spcPts val="0"/>
              </a:spcAft>
              <a:buClr>
                <a:srgbClr val="52656C"/>
              </a:buClr>
              <a:buSzPts val="1800"/>
              <a:buFont typeface="Arial"/>
              <a:buChar char="•"/>
            </a:pPr>
            <a:r>
              <a:rPr b="1" i="0" lang="en-US" sz="1800" u="none" cap="none" strike="noStrike">
                <a:solidFill>
                  <a:srgbClr val="52656C"/>
                </a:solidFill>
                <a:latin typeface="Calibri"/>
                <a:ea typeface="Calibri"/>
                <a:cs typeface="Calibri"/>
                <a:sym typeface="Calibri"/>
              </a:rPr>
              <a:t>Open Questions: </a:t>
            </a:r>
            <a:r>
              <a:rPr b="0" i="0" lang="en-US" sz="1800" u="none" cap="none" strike="noStrike">
                <a:solidFill>
                  <a:srgbClr val="52656C"/>
                </a:solidFill>
                <a:latin typeface="Calibri"/>
                <a:ea typeface="Calibri"/>
                <a:cs typeface="Calibri"/>
                <a:sym typeface="Calibri"/>
              </a:rPr>
              <a:t>merger and jet geometry,intrinsic properties etc.</a:t>
            </a:r>
            <a:endParaRPr/>
          </a:p>
          <a:p>
            <a:pPr indent="-285750" lvl="1" marL="742950" marR="0" rtl="0" algn="l">
              <a:spcBef>
                <a:spcPts val="0"/>
              </a:spcBef>
              <a:spcAft>
                <a:spcPts val="0"/>
              </a:spcAft>
              <a:buClr>
                <a:srgbClr val="52656C"/>
              </a:buClr>
              <a:buSzPts val="1800"/>
              <a:buFont typeface="Arial"/>
              <a:buChar char="•"/>
            </a:pPr>
            <a:r>
              <a:rPr b="0" i="0" lang="en-US" sz="1800" u="none" cap="none" strike="noStrike">
                <a:solidFill>
                  <a:srgbClr val="52656C"/>
                </a:solidFill>
                <a:latin typeface="Calibri"/>
                <a:ea typeface="Calibri"/>
                <a:cs typeface="Calibri"/>
                <a:sym typeface="Calibri"/>
              </a:rPr>
              <a:t>Need a population of joint detections.</a:t>
            </a:r>
            <a:endParaRPr/>
          </a:p>
          <a:p>
            <a:pPr indent="-285750" lvl="1" marL="742950" marR="0" rtl="0" algn="l">
              <a:spcBef>
                <a:spcPts val="0"/>
              </a:spcBef>
              <a:spcAft>
                <a:spcPts val="0"/>
              </a:spcAft>
              <a:buClr>
                <a:srgbClr val="52656C"/>
              </a:buClr>
              <a:buSzPts val="1800"/>
              <a:buFont typeface="Arial"/>
              <a:buChar char="•"/>
            </a:pPr>
            <a:r>
              <a:rPr b="0" i="0" lang="en-US" sz="1800" u="none" cap="none" strike="noStrike">
                <a:solidFill>
                  <a:srgbClr val="52656C"/>
                </a:solidFill>
                <a:latin typeface="Calibri"/>
                <a:ea typeface="Calibri"/>
                <a:cs typeface="Calibri"/>
                <a:sym typeface="Calibri"/>
              </a:rPr>
              <a:t>LVK O4 coming up in March!</a:t>
            </a:r>
            <a:endParaRPr b="0" i="0" sz="1800" u="none" cap="none" strike="noStrike">
              <a:solidFill>
                <a:srgbClr val="52656C"/>
              </a:solidFill>
              <a:latin typeface="Calibri"/>
              <a:ea typeface="Calibri"/>
              <a:cs typeface="Calibri"/>
              <a:sym typeface="Calibri"/>
            </a:endParaRPr>
          </a:p>
          <a:p>
            <a:pPr indent="0" lvl="0" marL="0" marR="0" rtl="0" algn="l">
              <a:spcBef>
                <a:spcPts val="0"/>
              </a:spcBef>
              <a:spcAft>
                <a:spcPts val="0"/>
              </a:spcAft>
              <a:buClr>
                <a:schemeClr val="dk1"/>
              </a:buClr>
              <a:buSzPts val="1800"/>
              <a:buFont typeface="Arial"/>
              <a:buNone/>
            </a:pPr>
            <a:r>
              <a:t/>
            </a:r>
            <a:endParaRPr sz="1800">
              <a:solidFill>
                <a:srgbClr val="52656C"/>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rotWithShape="1">
          <a:blip r:embed="rId3">
            <a:alphaModFix/>
          </a:blip>
          <a:tile algn="ctr" flip="none" tx="0" sx="100000" ty="0" sy="100000"/>
        </a:blipFill>
      </p:bgPr>
    </p:bg>
    <p:spTree>
      <p:nvGrpSpPr>
        <p:cNvPr id="115" name="Shape 115"/>
        <p:cNvGrpSpPr/>
        <p:nvPr/>
      </p:nvGrpSpPr>
      <p:grpSpPr>
        <a:xfrm>
          <a:off x="0" y="0"/>
          <a:ext cx="0" cy="0"/>
          <a:chOff x="0" y="0"/>
          <a:chExt cx="0" cy="0"/>
        </a:xfrm>
      </p:grpSpPr>
      <p:sp>
        <p:nvSpPr>
          <p:cNvPr id="116" name="Google Shape;116;p4"/>
          <p:cNvSpPr txBox="1"/>
          <p:nvPr/>
        </p:nvSpPr>
        <p:spPr>
          <a:xfrm>
            <a:off x="54429" y="319958"/>
            <a:ext cx="11941629" cy="70788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52656C"/>
              </a:buClr>
              <a:buSzPts val="4000"/>
              <a:buFont typeface="Arial"/>
              <a:buNone/>
            </a:pPr>
            <a:r>
              <a:rPr b="1" i="0" lang="en-US" sz="4000" u="none" cap="none" strike="noStrike">
                <a:solidFill>
                  <a:srgbClr val="52656C"/>
                </a:solidFill>
                <a:latin typeface="Arial"/>
                <a:ea typeface="Arial"/>
                <a:cs typeface="Arial"/>
                <a:sym typeface="Arial"/>
              </a:rPr>
              <a:t>Science: GRBs</a:t>
            </a:r>
            <a:endParaRPr/>
          </a:p>
        </p:txBody>
      </p:sp>
      <p:sp>
        <p:nvSpPr>
          <p:cNvPr id="117" name="Google Shape;117;p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12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pic>
        <p:nvPicPr>
          <p:cNvPr id="118" name="Google Shape;118;p4"/>
          <p:cNvPicPr preferRelativeResize="0"/>
          <p:nvPr/>
        </p:nvPicPr>
        <p:blipFill rotWithShape="1">
          <a:blip r:embed="rId4">
            <a:alphaModFix/>
          </a:blip>
          <a:srcRect b="0" l="0" r="0" t="0"/>
          <a:stretch/>
        </p:blipFill>
        <p:spPr>
          <a:xfrm>
            <a:off x="6944801" y="691927"/>
            <a:ext cx="4896512" cy="3137253"/>
          </a:xfrm>
          <a:prstGeom prst="rect">
            <a:avLst/>
          </a:prstGeom>
          <a:noFill/>
          <a:ln>
            <a:noFill/>
          </a:ln>
        </p:spPr>
      </p:pic>
      <p:pic>
        <p:nvPicPr>
          <p:cNvPr id="119" name="Google Shape;119;p4"/>
          <p:cNvPicPr preferRelativeResize="0"/>
          <p:nvPr/>
        </p:nvPicPr>
        <p:blipFill rotWithShape="1">
          <a:blip r:embed="rId5">
            <a:alphaModFix/>
          </a:blip>
          <a:srcRect b="0" l="0" r="0" t="0"/>
          <a:stretch/>
        </p:blipFill>
        <p:spPr>
          <a:xfrm>
            <a:off x="7060415" y="3805575"/>
            <a:ext cx="4532870" cy="2550775"/>
          </a:xfrm>
          <a:prstGeom prst="rect">
            <a:avLst/>
          </a:prstGeom>
          <a:noFill/>
          <a:ln>
            <a:noFill/>
          </a:ln>
        </p:spPr>
      </p:pic>
      <p:pic>
        <p:nvPicPr>
          <p:cNvPr id="120" name="Google Shape;120;p4"/>
          <p:cNvPicPr preferRelativeResize="0"/>
          <p:nvPr/>
        </p:nvPicPr>
        <p:blipFill rotWithShape="1">
          <a:blip r:embed="rId6">
            <a:alphaModFix/>
          </a:blip>
          <a:srcRect b="0" l="0" r="0" t="0"/>
          <a:stretch/>
        </p:blipFill>
        <p:spPr>
          <a:xfrm>
            <a:off x="7065477" y="2330885"/>
            <a:ext cx="4896513" cy="2448257"/>
          </a:xfrm>
          <a:prstGeom prst="rect">
            <a:avLst/>
          </a:prstGeom>
          <a:noFill/>
          <a:ln>
            <a:noFill/>
          </a:ln>
        </p:spPr>
      </p:pic>
      <p:sp>
        <p:nvSpPr>
          <p:cNvPr id="121" name="Google Shape;121;p4"/>
          <p:cNvSpPr txBox="1"/>
          <p:nvPr/>
        </p:nvSpPr>
        <p:spPr>
          <a:xfrm>
            <a:off x="529922" y="1333485"/>
            <a:ext cx="6141100" cy="507831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rgbClr val="52656C"/>
                </a:solidFill>
                <a:latin typeface="Calibri"/>
                <a:ea typeface="Calibri"/>
                <a:cs typeface="Calibri"/>
                <a:sym typeface="Calibri"/>
              </a:rPr>
              <a:t>Gamma-ray Bursts (GRBs): </a:t>
            </a:r>
            <a:r>
              <a:rPr lang="en-US" sz="1800">
                <a:solidFill>
                  <a:srgbClr val="52656C"/>
                </a:solidFill>
                <a:latin typeface="Calibri"/>
                <a:ea typeface="Calibri"/>
                <a:cs typeface="Calibri"/>
                <a:sym typeface="Calibri"/>
              </a:rPr>
              <a:t>most energetic explosions in the Universe.</a:t>
            </a:r>
            <a:endParaRPr/>
          </a:p>
          <a:p>
            <a:pPr indent="-285750" lvl="1" marL="742950" marR="0" rtl="0" algn="l">
              <a:spcBef>
                <a:spcPts val="0"/>
              </a:spcBef>
              <a:spcAft>
                <a:spcPts val="0"/>
              </a:spcAft>
              <a:buClr>
                <a:srgbClr val="52656C"/>
              </a:buClr>
              <a:buSzPts val="1800"/>
              <a:buFont typeface="Arial"/>
              <a:buChar char="•"/>
            </a:pPr>
            <a:r>
              <a:rPr b="1" i="0" lang="en-US" sz="1800" u="none" cap="none" strike="noStrike">
                <a:solidFill>
                  <a:srgbClr val="52656C"/>
                </a:solidFill>
                <a:latin typeface="Calibri"/>
                <a:ea typeface="Calibri"/>
                <a:cs typeface="Calibri"/>
                <a:sym typeface="Calibri"/>
              </a:rPr>
              <a:t>Multiwavelegnth: </a:t>
            </a:r>
            <a:r>
              <a:rPr b="0" i="0" lang="en-US" sz="1800" u="none" cap="none" strike="noStrike">
                <a:solidFill>
                  <a:srgbClr val="52656C"/>
                </a:solidFill>
                <a:latin typeface="Calibri"/>
                <a:ea typeface="Calibri"/>
                <a:cs typeface="Calibri"/>
                <a:sym typeface="Calibri"/>
              </a:rPr>
              <a:t>detected</a:t>
            </a:r>
            <a:r>
              <a:rPr b="1" i="0" lang="en-US" sz="1800" u="none" cap="none" strike="noStrike">
                <a:solidFill>
                  <a:srgbClr val="52656C"/>
                </a:solidFill>
                <a:latin typeface="Calibri"/>
                <a:ea typeface="Calibri"/>
                <a:cs typeface="Calibri"/>
                <a:sym typeface="Calibri"/>
              </a:rPr>
              <a:t> </a:t>
            </a:r>
            <a:r>
              <a:rPr b="0" i="0" lang="en-US" sz="1800" u="none" cap="none" strike="noStrike">
                <a:solidFill>
                  <a:srgbClr val="52656C"/>
                </a:solidFill>
                <a:latin typeface="Calibri"/>
                <a:ea typeface="Calibri"/>
                <a:cs typeface="Calibri"/>
                <a:sym typeface="Calibri"/>
              </a:rPr>
              <a:t>from radio to gamma rays.</a:t>
            </a:r>
            <a:endParaRPr/>
          </a:p>
          <a:p>
            <a:pPr indent="-285750" lvl="1" marL="742950" marR="0" rtl="0" algn="l">
              <a:spcBef>
                <a:spcPts val="0"/>
              </a:spcBef>
              <a:spcAft>
                <a:spcPts val="0"/>
              </a:spcAft>
              <a:buClr>
                <a:srgbClr val="52656C"/>
              </a:buClr>
              <a:buSzPts val="1800"/>
              <a:buFont typeface="Arial"/>
              <a:buChar char="•"/>
            </a:pPr>
            <a:r>
              <a:rPr b="1" i="0" lang="en-US" sz="1800" u="none" cap="none" strike="noStrike">
                <a:solidFill>
                  <a:srgbClr val="52656C"/>
                </a:solidFill>
                <a:latin typeface="Calibri"/>
                <a:ea typeface="Calibri"/>
                <a:cs typeface="Calibri"/>
                <a:sym typeface="Calibri"/>
              </a:rPr>
              <a:t>Multimessenger: </a:t>
            </a:r>
            <a:r>
              <a:rPr b="0" i="0" lang="en-US" sz="1800" u="none" cap="none" strike="noStrike">
                <a:solidFill>
                  <a:srgbClr val="52656C"/>
                </a:solidFill>
                <a:latin typeface="Calibri"/>
                <a:ea typeface="Calibri"/>
                <a:cs typeface="Calibri"/>
                <a:sym typeface="Calibri"/>
              </a:rPr>
              <a:t>can generate gravitational waves, neutrinos, and cosmic rays.</a:t>
            </a:r>
            <a:endParaRPr/>
          </a:p>
          <a:p>
            <a:pPr indent="-285750" lvl="1" marL="742950" marR="0" rtl="0" algn="l">
              <a:spcBef>
                <a:spcPts val="0"/>
              </a:spcBef>
              <a:spcAft>
                <a:spcPts val="0"/>
              </a:spcAft>
              <a:buClr>
                <a:srgbClr val="52656C"/>
              </a:buClr>
              <a:buSzPts val="1800"/>
              <a:buFont typeface="Arial"/>
              <a:buChar char="•"/>
            </a:pPr>
            <a:r>
              <a:rPr b="1" i="0" lang="en-US" sz="1800" u="none" cap="none" strike="noStrike">
                <a:solidFill>
                  <a:srgbClr val="52656C"/>
                </a:solidFill>
                <a:latin typeface="Calibri"/>
                <a:ea typeface="Calibri"/>
                <a:cs typeface="Calibri"/>
                <a:sym typeface="Calibri"/>
              </a:rPr>
              <a:t>Transient nature: </a:t>
            </a:r>
            <a:endParaRPr/>
          </a:p>
          <a:p>
            <a:pPr indent="-285750" lvl="2" marL="1200150" marR="0" rtl="0" algn="l">
              <a:spcBef>
                <a:spcPts val="0"/>
              </a:spcBef>
              <a:spcAft>
                <a:spcPts val="0"/>
              </a:spcAft>
              <a:buClr>
                <a:srgbClr val="52656C"/>
              </a:buClr>
              <a:buSzPts val="1800"/>
              <a:buFont typeface="Arial"/>
              <a:buChar char="•"/>
            </a:pPr>
            <a:r>
              <a:rPr b="0" i="0" lang="en-US" sz="1800" u="none" cap="none" strike="noStrike">
                <a:solidFill>
                  <a:srgbClr val="52656C"/>
                </a:solidFill>
                <a:latin typeface="Calibri"/>
                <a:ea typeface="Calibri"/>
                <a:cs typeface="Calibri"/>
                <a:sym typeface="Calibri"/>
              </a:rPr>
              <a:t>prompt emission in gamma rays, lasting &lt;1s to &gt;100 s. </a:t>
            </a:r>
            <a:endParaRPr/>
          </a:p>
          <a:p>
            <a:pPr indent="-285750" lvl="2" marL="1200150" marR="0" rtl="0" algn="l">
              <a:spcBef>
                <a:spcPts val="0"/>
              </a:spcBef>
              <a:spcAft>
                <a:spcPts val="0"/>
              </a:spcAft>
              <a:buClr>
                <a:srgbClr val="52656C"/>
              </a:buClr>
              <a:buSzPts val="1800"/>
              <a:buFont typeface="Arial"/>
              <a:buChar char="•"/>
            </a:pPr>
            <a:r>
              <a:rPr b="0" i="0" lang="en-US" sz="1800" u="none" cap="none" strike="noStrike">
                <a:solidFill>
                  <a:srgbClr val="52656C"/>
                </a:solidFill>
                <a:latin typeface="Calibri"/>
                <a:ea typeface="Calibri"/>
                <a:cs typeface="Calibri"/>
                <a:sym typeface="Calibri"/>
              </a:rPr>
              <a:t>afterglow starting within minutes and can last up to years.</a:t>
            </a:r>
            <a:endParaRPr/>
          </a:p>
          <a:p>
            <a:pPr indent="-285750" lvl="2" marL="1200150" marR="0" rtl="0" algn="l">
              <a:spcBef>
                <a:spcPts val="0"/>
              </a:spcBef>
              <a:spcAft>
                <a:spcPts val="0"/>
              </a:spcAft>
              <a:buClr>
                <a:srgbClr val="52656C"/>
              </a:buClr>
              <a:buSzPts val="1800"/>
              <a:buFont typeface="Arial"/>
              <a:buChar char="•"/>
            </a:pPr>
            <a:r>
              <a:rPr b="0" i="0" lang="en-US" sz="1800" u="none" cap="none" strike="noStrike">
                <a:solidFill>
                  <a:srgbClr val="52656C"/>
                </a:solidFill>
                <a:latin typeface="Calibri"/>
                <a:ea typeface="Calibri"/>
                <a:cs typeface="Calibri"/>
                <a:sym typeface="Calibri"/>
              </a:rPr>
              <a:t>detectable ~once per day, distributed all over the sky. </a:t>
            </a:r>
            <a:endParaRPr/>
          </a:p>
          <a:p>
            <a:pPr indent="-285750" lvl="0" marL="285750" marR="0" rtl="0" algn="l">
              <a:spcBef>
                <a:spcPts val="0"/>
              </a:spcBef>
              <a:spcAft>
                <a:spcPts val="0"/>
              </a:spcAft>
              <a:buClr>
                <a:srgbClr val="52656C"/>
              </a:buClr>
              <a:buSzPts val="1800"/>
              <a:buFont typeface="Arial"/>
              <a:buChar char="•"/>
            </a:pPr>
            <a:r>
              <a:rPr b="1" lang="en-US" sz="1800">
                <a:solidFill>
                  <a:srgbClr val="52656C"/>
                </a:solidFill>
                <a:latin typeface="Calibri"/>
                <a:ea typeface="Calibri"/>
                <a:cs typeface="Calibri"/>
                <a:sym typeface="Calibri"/>
              </a:rPr>
              <a:t>Era of Multi-Messenger Astrophysics</a:t>
            </a:r>
            <a:endParaRPr sz="1800">
              <a:solidFill>
                <a:srgbClr val="52656C"/>
              </a:solidFill>
              <a:latin typeface="Calibri"/>
              <a:ea typeface="Calibri"/>
              <a:cs typeface="Calibri"/>
              <a:sym typeface="Calibri"/>
            </a:endParaRPr>
          </a:p>
          <a:p>
            <a:pPr indent="-285750" lvl="1" marL="742950" marR="0" rtl="0" algn="l">
              <a:spcBef>
                <a:spcPts val="0"/>
              </a:spcBef>
              <a:spcAft>
                <a:spcPts val="0"/>
              </a:spcAft>
              <a:buClr>
                <a:srgbClr val="52656C"/>
              </a:buClr>
              <a:buSzPts val="1800"/>
              <a:buFont typeface="Arial"/>
              <a:buChar char="•"/>
            </a:pPr>
            <a:r>
              <a:rPr b="1" i="0" lang="en-US" sz="1800" u="none" cap="none" strike="noStrike">
                <a:solidFill>
                  <a:srgbClr val="52656C"/>
                </a:solidFill>
                <a:latin typeface="Calibri"/>
                <a:ea typeface="Calibri"/>
                <a:cs typeface="Calibri"/>
                <a:sym typeface="Calibri"/>
              </a:rPr>
              <a:t>Open Questions: </a:t>
            </a:r>
            <a:r>
              <a:rPr b="0" i="0" lang="en-US" sz="1800" u="none" cap="none" strike="noStrike">
                <a:solidFill>
                  <a:srgbClr val="52656C"/>
                </a:solidFill>
                <a:latin typeface="Calibri"/>
                <a:ea typeface="Calibri"/>
                <a:cs typeface="Calibri"/>
                <a:sym typeface="Calibri"/>
              </a:rPr>
              <a:t>merger and jet geometry,intrinsic properties etc.</a:t>
            </a:r>
            <a:endParaRPr/>
          </a:p>
          <a:p>
            <a:pPr indent="-285750" lvl="1" marL="742950" marR="0" rtl="0" algn="l">
              <a:spcBef>
                <a:spcPts val="0"/>
              </a:spcBef>
              <a:spcAft>
                <a:spcPts val="0"/>
              </a:spcAft>
              <a:buClr>
                <a:srgbClr val="52656C"/>
              </a:buClr>
              <a:buSzPts val="1800"/>
              <a:buFont typeface="Arial"/>
              <a:buChar char="•"/>
            </a:pPr>
            <a:r>
              <a:rPr b="0" i="0" lang="en-US" sz="1800" u="none" cap="none" strike="noStrike">
                <a:solidFill>
                  <a:srgbClr val="52656C"/>
                </a:solidFill>
                <a:latin typeface="Calibri"/>
                <a:ea typeface="Calibri"/>
                <a:cs typeface="Calibri"/>
                <a:sym typeface="Calibri"/>
              </a:rPr>
              <a:t>Need a population of joint detections.</a:t>
            </a:r>
            <a:endParaRPr/>
          </a:p>
          <a:p>
            <a:pPr indent="-285750" lvl="1" marL="742950" marR="0" rtl="0" algn="l">
              <a:spcBef>
                <a:spcPts val="0"/>
              </a:spcBef>
              <a:spcAft>
                <a:spcPts val="0"/>
              </a:spcAft>
              <a:buClr>
                <a:srgbClr val="52656C"/>
              </a:buClr>
              <a:buSzPts val="1800"/>
              <a:buFont typeface="Arial"/>
              <a:buChar char="•"/>
            </a:pPr>
            <a:r>
              <a:rPr b="0" i="0" lang="en-US" sz="1800" u="none" cap="none" strike="noStrike">
                <a:solidFill>
                  <a:srgbClr val="52656C"/>
                </a:solidFill>
                <a:latin typeface="Calibri"/>
                <a:ea typeface="Calibri"/>
                <a:cs typeface="Calibri"/>
                <a:sym typeface="Calibri"/>
              </a:rPr>
              <a:t>LVK O4 coming up in March!</a:t>
            </a:r>
            <a:endParaRPr b="0" i="0" sz="1800" u="none" cap="none" strike="noStrike">
              <a:solidFill>
                <a:srgbClr val="52656C"/>
              </a:solidFill>
              <a:latin typeface="Calibri"/>
              <a:ea typeface="Calibri"/>
              <a:cs typeface="Calibri"/>
              <a:sym typeface="Calibri"/>
            </a:endParaRPr>
          </a:p>
          <a:p>
            <a:pPr indent="0" lvl="0" marL="0" marR="0" rtl="0" algn="l">
              <a:spcBef>
                <a:spcPts val="0"/>
              </a:spcBef>
              <a:spcAft>
                <a:spcPts val="0"/>
              </a:spcAft>
              <a:buClr>
                <a:schemeClr val="dk1"/>
              </a:buClr>
              <a:buSzPts val="1800"/>
              <a:buFont typeface="Arial"/>
              <a:buNone/>
            </a:pPr>
            <a:r>
              <a:t/>
            </a:r>
            <a:endParaRPr sz="1800">
              <a:solidFill>
                <a:srgbClr val="52656C"/>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rotWithShape="1">
          <a:blip r:embed="rId3">
            <a:alphaModFix/>
          </a:blip>
          <a:tile algn="ctr" flip="none" tx="0" sx="100000" ty="0" sy="100000"/>
        </a:blipFill>
      </p:bgPr>
    </p:bg>
    <p:spTree>
      <p:nvGrpSpPr>
        <p:cNvPr id="125" name="Shape 125"/>
        <p:cNvGrpSpPr/>
        <p:nvPr/>
      </p:nvGrpSpPr>
      <p:grpSpPr>
        <a:xfrm>
          <a:off x="0" y="0"/>
          <a:ext cx="0" cy="0"/>
          <a:chOff x="0" y="0"/>
          <a:chExt cx="0" cy="0"/>
        </a:xfrm>
      </p:grpSpPr>
      <p:sp>
        <p:nvSpPr>
          <p:cNvPr id="126" name="Google Shape;126;p5"/>
          <p:cNvSpPr txBox="1"/>
          <p:nvPr/>
        </p:nvSpPr>
        <p:spPr>
          <a:xfrm>
            <a:off x="54429" y="319958"/>
            <a:ext cx="11941629" cy="70788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52656C"/>
              </a:buClr>
              <a:buSzPts val="4000"/>
              <a:buFont typeface="Arial"/>
              <a:buNone/>
            </a:pPr>
            <a:r>
              <a:rPr b="1" i="0" lang="en-US" sz="4000" u="none" cap="none" strike="noStrike">
                <a:solidFill>
                  <a:srgbClr val="52656C"/>
                </a:solidFill>
                <a:latin typeface="Arial"/>
                <a:ea typeface="Arial"/>
                <a:cs typeface="Arial"/>
                <a:sym typeface="Arial"/>
              </a:rPr>
              <a:t>Mission Objectives</a:t>
            </a:r>
            <a:endParaRPr/>
          </a:p>
        </p:txBody>
      </p:sp>
      <p:sp>
        <p:nvSpPr>
          <p:cNvPr id="127" name="Google Shape;127;p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12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
        <p:nvSpPr>
          <p:cNvPr id="128" name="Google Shape;128;p5"/>
          <p:cNvSpPr txBox="1"/>
          <p:nvPr/>
        </p:nvSpPr>
        <p:spPr>
          <a:xfrm>
            <a:off x="641132" y="1213030"/>
            <a:ext cx="11354925" cy="203132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rgbClr val="52656C"/>
                </a:solidFill>
                <a:latin typeface="Helvetica Neue"/>
                <a:ea typeface="Helvetica Neue"/>
                <a:cs typeface="Helvetica Neue"/>
                <a:sym typeface="Helvetica Neue"/>
              </a:rPr>
              <a:t>Mission Goal: </a:t>
            </a:r>
            <a:r>
              <a:rPr lang="en-US" sz="1800">
                <a:solidFill>
                  <a:srgbClr val="52656C"/>
                </a:solidFill>
                <a:latin typeface="Helvetica Neue"/>
                <a:ea typeface="Helvetica Neue"/>
                <a:cs typeface="Helvetica Neue"/>
                <a:sym typeface="Helvetica Neue"/>
              </a:rPr>
              <a:t>Explore the behavior of matter and energy in its most extreme environments</a:t>
            </a:r>
            <a:endParaRPr/>
          </a:p>
          <a:p>
            <a:pPr indent="-285750" lvl="1" marL="742950" marR="0" rtl="0" algn="l">
              <a:spcBef>
                <a:spcPts val="0"/>
              </a:spcBef>
              <a:spcAft>
                <a:spcPts val="0"/>
              </a:spcAft>
              <a:buClr>
                <a:srgbClr val="52656C"/>
              </a:buClr>
              <a:buSzPts val="1800"/>
              <a:buFont typeface="Arial"/>
              <a:buChar char="•"/>
            </a:pPr>
            <a:r>
              <a:rPr b="1" i="0" lang="en-US" sz="1800" u="none" cap="none" strike="noStrike">
                <a:solidFill>
                  <a:srgbClr val="52656C"/>
                </a:solidFill>
                <a:latin typeface="Helvetica Neue"/>
                <a:ea typeface="Helvetica Neue"/>
                <a:cs typeface="Helvetica Neue"/>
                <a:sym typeface="Helvetica Neue"/>
              </a:rPr>
              <a:t>Objective 1</a:t>
            </a:r>
            <a:r>
              <a:rPr b="0" i="0" lang="en-US" sz="1800" u="none" cap="none" strike="noStrike">
                <a:solidFill>
                  <a:srgbClr val="52656C"/>
                </a:solidFill>
                <a:latin typeface="Helvetica Neue"/>
                <a:ea typeface="Helvetica Neue"/>
                <a:cs typeface="Helvetica Neue"/>
                <a:sym typeface="Helvetica Neue"/>
              </a:rPr>
              <a:t>: Characterize the progenitors of GRBs and their multi-messenger and  multi-wavelength signals</a:t>
            </a:r>
            <a:endParaRPr/>
          </a:p>
          <a:p>
            <a:pPr indent="-285750" lvl="1" marL="742950" marR="0" rtl="0" algn="l">
              <a:spcBef>
                <a:spcPts val="0"/>
              </a:spcBef>
              <a:spcAft>
                <a:spcPts val="0"/>
              </a:spcAft>
              <a:buClr>
                <a:srgbClr val="52656C"/>
              </a:buClr>
              <a:buSzPts val="1800"/>
              <a:buFont typeface="Arial"/>
              <a:buChar char="•"/>
            </a:pPr>
            <a:r>
              <a:rPr b="1" i="0" lang="en-US" sz="1800" u="none" cap="none" strike="noStrike">
                <a:solidFill>
                  <a:srgbClr val="52656C"/>
                </a:solidFill>
                <a:latin typeface="Helvetica Neue"/>
                <a:ea typeface="Helvetica Neue"/>
                <a:cs typeface="Helvetica Neue"/>
                <a:sym typeface="Helvetica Neue"/>
              </a:rPr>
              <a:t>Objective 2: </a:t>
            </a:r>
            <a:r>
              <a:rPr b="0" i="0" lang="en-US" sz="1800" u="none" cap="none" strike="noStrike">
                <a:solidFill>
                  <a:srgbClr val="52656C"/>
                </a:solidFill>
                <a:latin typeface="Helvetica Neue"/>
                <a:ea typeface="Helvetica Neue"/>
                <a:cs typeface="Helvetica Neue"/>
                <a:sym typeface="Helvetica Neue"/>
              </a:rPr>
              <a:t>Identify conditions necessary to launch a transient astrophysical jet</a:t>
            </a:r>
            <a:endParaRPr/>
          </a:p>
          <a:p>
            <a:pPr indent="-285750" lvl="1" marL="742950" marR="0" rtl="0" algn="l">
              <a:spcBef>
                <a:spcPts val="0"/>
              </a:spcBef>
              <a:spcAft>
                <a:spcPts val="0"/>
              </a:spcAft>
              <a:buClr>
                <a:srgbClr val="52656C"/>
              </a:buClr>
              <a:buSzPts val="1800"/>
              <a:buFont typeface="Arial"/>
              <a:buChar char="•"/>
            </a:pPr>
            <a:r>
              <a:rPr b="1" i="0" lang="en-US" sz="1800" u="none" cap="none" strike="noStrike">
                <a:solidFill>
                  <a:srgbClr val="52656C"/>
                </a:solidFill>
                <a:latin typeface="Helvetica Neue"/>
                <a:ea typeface="Helvetica Neue"/>
                <a:cs typeface="Helvetica Neue"/>
                <a:sym typeface="Helvetica Neue"/>
              </a:rPr>
              <a:t>Objective 3:</a:t>
            </a:r>
            <a:r>
              <a:rPr b="0" i="0" lang="en-US" sz="1800" u="none" cap="none" strike="noStrike">
                <a:solidFill>
                  <a:srgbClr val="52656C"/>
                </a:solidFill>
                <a:latin typeface="Helvetica Neue"/>
                <a:ea typeface="Helvetica Neue"/>
                <a:cs typeface="Helvetica Neue"/>
                <a:sym typeface="Helvetica Neue"/>
              </a:rPr>
              <a:t> Determine the origins of the observed high-energy emission within the relativistic outflow</a:t>
            </a:r>
            <a:endParaRPr b="0" i="0" sz="1800" u="none" cap="none" strike="noStrike">
              <a:solidFill>
                <a:srgbClr val="52656C"/>
              </a:solidFill>
              <a:latin typeface="Calibri"/>
              <a:ea typeface="Calibri"/>
              <a:cs typeface="Calibri"/>
              <a:sym typeface="Calibri"/>
            </a:endParaRPr>
          </a:p>
          <a:p>
            <a:pPr indent="0" lvl="0" marL="0" marR="0" rtl="0" algn="l">
              <a:spcBef>
                <a:spcPts val="0"/>
              </a:spcBef>
              <a:spcAft>
                <a:spcPts val="0"/>
              </a:spcAft>
              <a:buClr>
                <a:schemeClr val="dk1"/>
              </a:buClr>
              <a:buSzPts val="1800"/>
              <a:buFont typeface="Arial"/>
              <a:buNone/>
            </a:pPr>
            <a:r>
              <a:t/>
            </a:r>
            <a:endParaRPr sz="1800">
              <a:solidFill>
                <a:srgbClr val="52656C"/>
              </a:solidFill>
              <a:latin typeface="Calibri"/>
              <a:ea typeface="Calibri"/>
              <a:cs typeface="Calibri"/>
              <a:sym typeface="Calibri"/>
            </a:endParaRPr>
          </a:p>
          <a:p>
            <a:pPr indent="0" lvl="0" marL="0" marR="0" rtl="0" algn="l">
              <a:spcBef>
                <a:spcPts val="0"/>
              </a:spcBef>
              <a:spcAft>
                <a:spcPts val="0"/>
              </a:spcAft>
              <a:buClr>
                <a:schemeClr val="dk1"/>
              </a:buClr>
              <a:buSzPts val="1800"/>
              <a:buFont typeface="Arial"/>
              <a:buNone/>
            </a:pPr>
            <a:r>
              <a:t/>
            </a:r>
            <a:endParaRPr sz="1800">
              <a:solidFill>
                <a:srgbClr val="52656C"/>
              </a:solidFill>
              <a:latin typeface="Calibri"/>
              <a:ea typeface="Calibri"/>
              <a:cs typeface="Calibri"/>
              <a:sym typeface="Calibri"/>
            </a:endParaRPr>
          </a:p>
        </p:txBody>
      </p:sp>
      <p:pic>
        <p:nvPicPr>
          <p:cNvPr id="129" name="Google Shape;129;p5"/>
          <p:cNvPicPr preferRelativeResize="0"/>
          <p:nvPr/>
        </p:nvPicPr>
        <p:blipFill rotWithShape="1">
          <a:blip r:embed="rId4">
            <a:alphaModFix/>
          </a:blip>
          <a:srcRect b="0" l="0" r="0" t="0"/>
          <a:stretch/>
        </p:blipFill>
        <p:spPr>
          <a:xfrm>
            <a:off x="1848925" y="2906457"/>
            <a:ext cx="4932079" cy="3787618"/>
          </a:xfrm>
          <a:prstGeom prst="rect">
            <a:avLst/>
          </a:prstGeom>
          <a:noFill/>
          <a:ln>
            <a:noFill/>
          </a:ln>
        </p:spPr>
      </p:pic>
      <p:grpSp>
        <p:nvGrpSpPr>
          <p:cNvPr id="130" name="Google Shape;130;p5"/>
          <p:cNvGrpSpPr/>
          <p:nvPr/>
        </p:nvGrpSpPr>
        <p:grpSpPr>
          <a:xfrm>
            <a:off x="7186717" y="3379897"/>
            <a:ext cx="2743200" cy="2840737"/>
            <a:chOff x="7843685" y="3016366"/>
            <a:chExt cx="2143177" cy="2311315"/>
          </a:xfrm>
        </p:grpSpPr>
        <p:pic>
          <p:nvPicPr>
            <p:cNvPr id="131" name="Google Shape;131;p5"/>
            <p:cNvPicPr preferRelativeResize="0"/>
            <p:nvPr/>
          </p:nvPicPr>
          <p:blipFill rotWithShape="1">
            <a:blip r:embed="rId5">
              <a:alphaModFix/>
            </a:blip>
            <a:srcRect b="34369" l="0" r="0" t="0"/>
            <a:stretch/>
          </p:blipFill>
          <p:spPr>
            <a:xfrm>
              <a:off x="7843685" y="3016366"/>
              <a:ext cx="2143177" cy="2311315"/>
            </a:xfrm>
            <a:prstGeom prst="rect">
              <a:avLst/>
            </a:prstGeom>
            <a:noFill/>
            <a:ln>
              <a:noFill/>
            </a:ln>
          </p:spPr>
        </p:pic>
        <p:pic>
          <p:nvPicPr>
            <p:cNvPr id="132" name="Google Shape;132;p5"/>
            <p:cNvPicPr preferRelativeResize="0"/>
            <p:nvPr/>
          </p:nvPicPr>
          <p:blipFill rotWithShape="1">
            <a:blip r:embed="rId5">
              <a:alphaModFix/>
            </a:blip>
            <a:srcRect b="0" l="50711" r="0" t="70840"/>
            <a:stretch/>
          </p:blipFill>
          <p:spPr>
            <a:xfrm>
              <a:off x="7843685" y="4139839"/>
              <a:ext cx="1056326" cy="1026928"/>
            </a:xfrm>
            <a:prstGeom prst="rect">
              <a:avLst/>
            </a:prstGeom>
            <a:noFill/>
            <a:ln>
              <a:noFill/>
            </a:ln>
          </p:spPr>
        </p:pic>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rotWithShape="1">
          <a:blip r:embed="rId3">
            <a:alphaModFix/>
          </a:blip>
          <a:tile algn="ctr" flip="none" tx="0" sx="100000" ty="0" sy="100000"/>
        </a:blipFill>
      </p:bgPr>
    </p:bg>
    <p:spTree>
      <p:nvGrpSpPr>
        <p:cNvPr id="137" name="Shape 137"/>
        <p:cNvGrpSpPr/>
        <p:nvPr/>
      </p:nvGrpSpPr>
      <p:grpSpPr>
        <a:xfrm>
          <a:off x="0" y="0"/>
          <a:ext cx="0" cy="0"/>
          <a:chOff x="0" y="0"/>
          <a:chExt cx="0" cy="0"/>
        </a:xfrm>
      </p:grpSpPr>
      <p:sp>
        <p:nvSpPr>
          <p:cNvPr id="138" name="Google Shape;138;p6"/>
          <p:cNvSpPr txBox="1"/>
          <p:nvPr/>
        </p:nvSpPr>
        <p:spPr>
          <a:xfrm>
            <a:off x="54429" y="319958"/>
            <a:ext cx="11941629" cy="70788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52656C"/>
              </a:buClr>
              <a:buSzPts val="4000"/>
              <a:buFont typeface="Arial"/>
              <a:buNone/>
            </a:pPr>
            <a:r>
              <a:rPr b="1" i="0" lang="en-US" sz="4000" u="none" cap="none" strike="noStrike">
                <a:solidFill>
                  <a:srgbClr val="52656C"/>
                </a:solidFill>
                <a:latin typeface="Arial"/>
                <a:ea typeface="Arial"/>
                <a:cs typeface="Arial"/>
                <a:sym typeface="Arial"/>
              </a:rPr>
              <a:t>Spacecraft and Mission Design</a:t>
            </a:r>
            <a:endParaRPr/>
          </a:p>
        </p:txBody>
      </p:sp>
      <p:sp>
        <p:nvSpPr>
          <p:cNvPr id="139" name="Google Shape;139;p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12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pic>
        <p:nvPicPr>
          <p:cNvPr id="140" name="Google Shape;140;p6"/>
          <p:cNvPicPr preferRelativeResize="0"/>
          <p:nvPr/>
        </p:nvPicPr>
        <p:blipFill rotWithShape="1">
          <a:blip r:embed="rId4">
            <a:alphaModFix/>
          </a:blip>
          <a:srcRect b="0" l="0" r="0" t="21266"/>
          <a:stretch/>
        </p:blipFill>
        <p:spPr>
          <a:xfrm>
            <a:off x="199152" y="1213030"/>
            <a:ext cx="5101699" cy="5325012"/>
          </a:xfrm>
          <a:prstGeom prst="rect">
            <a:avLst/>
          </a:prstGeom>
          <a:noFill/>
          <a:ln>
            <a:noFill/>
          </a:ln>
        </p:spPr>
      </p:pic>
      <p:sp>
        <p:nvSpPr>
          <p:cNvPr id="141" name="Google Shape;141;p6"/>
          <p:cNvSpPr txBox="1"/>
          <p:nvPr/>
        </p:nvSpPr>
        <p:spPr>
          <a:xfrm>
            <a:off x="4621427" y="1521284"/>
            <a:ext cx="7043351" cy="5016758"/>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rgbClr val="52656C"/>
              </a:buClr>
              <a:buSzPts val="2000"/>
              <a:buFont typeface="Arial"/>
              <a:buChar char="•"/>
            </a:pPr>
            <a:r>
              <a:rPr lang="en-US" sz="2000">
                <a:solidFill>
                  <a:srgbClr val="52656C"/>
                </a:solidFill>
                <a:latin typeface="Calibri"/>
                <a:ea typeface="Calibri"/>
                <a:cs typeface="Calibri"/>
                <a:sym typeface="Calibri"/>
              </a:rPr>
              <a:t>Lockheed Martin SmallSat spacecraft bus:</a:t>
            </a:r>
            <a:endParaRPr/>
          </a:p>
          <a:p>
            <a:pPr indent="-285750" lvl="1" marL="742950" marR="0" rtl="0" algn="l">
              <a:spcBef>
                <a:spcPts val="0"/>
              </a:spcBef>
              <a:spcAft>
                <a:spcPts val="0"/>
              </a:spcAft>
              <a:buClr>
                <a:srgbClr val="52656C"/>
              </a:buClr>
              <a:buSzPts val="2000"/>
              <a:buFont typeface="Arial"/>
              <a:buChar char="•"/>
            </a:pPr>
            <a:r>
              <a:rPr b="0" i="0" lang="en-US" sz="2000" u="none" cap="none" strike="noStrike">
                <a:solidFill>
                  <a:srgbClr val="52656C"/>
                </a:solidFill>
                <a:latin typeface="Calibri"/>
                <a:ea typeface="Calibri"/>
                <a:cs typeface="Calibri"/>
                <a:sym typeface="Calibri"/>
              </a:rPr>
              <a:t>reusing &gt;90% of high-maturity Lunar Trailblazer design.</a:t>
            </a:r>
            <a:endParaRPr/>
          </a:p>
          <a:p>
            <a:pPr indent="-285750" lvl="1" marL="742950" marR="0" rtl="0" algn="l">
              <a:spcBef>
                <a:spcPts val="0"/>
              </a:spcBef>
              <a:spcAft>
                <a:spcPts val="0"/>
              </a:spcAft>
              <a:buClr>
                <a:srgbClr val="52656C"/>
              </a:buClr>
              <a:buSzPts val="2000"/>
              <a:buFont typeface="Arial"/>
              <a:buChar char="•"/>
            </a:pPr>
            <a:r>
              <a:rPr b="0" i="0" lang="en-US" sz="2000" u="none" cap="none" strike="noStrike">
                <a:solidFill>
                  <a:srgbClr val="52656C"/>
                </a:solidFill>
                <a:latin typeface="Calibri"/>
                <a:ea typeface="Calibri"/>
                <a:cs typeface="Calibri"/>
                <a:sym typeface="Calibri"/>
              </a:rPr>
              <a:t>compatible with ESPA Grande mass and volume constraint.</a:t>
            </a:r>
            <a:endParaRPr/>
          </a:p>
          <a:p>
            <a:pPr indent="-285750" lvl="1" marL="742950" marR="0" rtl="0" algn="l">
              <a:spcBef>
                <a:spcPts val="0"/>
              </a:spcBef>
              <a:spcAft>
                <a:spcPts val="0"/>
              </a:spcAft>
              <a:buClr>
                <a:srgbClr val="52656C"/>
              </a:buClr>
              <a:buSzPts val="2000"/>
              <a:buFont typeface="Arial"/>
              <a:buChar char="•"/>
            </a:pPr>
            <a:r>
              <a:rPr b="0" i="0" lang="en-US" sz="2000" u="none" cap="none" strike="noStrike">
                <a:solidFill>
                  <a:srgbClr val="52656C"/>
                </a:solidFill>
                <a:latin typeface="Calibri"/>
                <a:ea typeface="Calibri"/>
                <a:cs typeface="Calibri"/>
                <a:sym typeface="Calibri"/>
              </a:rPr>
              <a:t>high-heritage deep space propulsion approach to lunar resonant orbit from </a:t>
            </a:r>
            <a:r>
              <a:rPr b="0" i="1" lang="en-US" sz="2000" u="none" cap="none" strike="noStrike">
                <a:solidFill>
                  <a:srgbClr val="52656C"/>
                </a:solidFill>
                <a:latin typeface="Calibri"/>
                <a:ea typeface="Calibri"/>
                <a:cs typeface="Calibri"/>
                <a:sym typeface="Calibri"/>
              </a:rPr>
              <a:t>any</a:t>
            </a:r>
            <a:r>
              <a:rPr b="0" i="0" lang="en-US" sz="2000" u="none" cap="none" strike="noStrike">
                <a:solidFill>
                  <a:srgbClr val="52656C"/>
                </a:solidFill>
                <a:latin typeface="Calibri"/>
                <a:ea typeface="Calibri"/>
                <a:cs typeface="Calibri"/>
                <a:sym typeface="Calibri"/>
              </a:rPr>
              <a:t> Geosynchronous Transfer Orbit (GTO) rideshare launch.</a:t>
            </a:r>
            <a:endParaRPr/>
          </a:p>
          <a:p>
            <a:pPr indent="-158750" lvl="1" marL="742950" marR="0" rtl="0" algn="l">
              <a:spcBef>
                <a:spcPts val="0"/>
              </a:spcBef>
              <a:spcAft>
                <a:spcPts val="0"/>
              </a:spcAft>
              <a:buClr>
                <a:schemeClr val="dk1"/>
              </a:buClr>
              <a:buSzPts val="2000"/>
              <a:buFont typeface="Arial"/>
              <a:buNone/>
            </a:pPr>
            <a:r>
              <a:t/>
            </a:r>
            <a:endParaRPr b="0" i="0" sz="2000" u="none" cap="none" strike="noStrike">
              <a:solidFill>
                <a:srgbClr val="52656C"/>
              </a:solidFill>
              <a:latin typeface="Calibri"/>
              <a:ea typeface="Calibri"/>
              <a:cs typeface="Calibri"/>
              <a:sym typeface="Calibri"/>
            </a:endParaRPr>
          </a:p>
          <a:p>
            <a:pPr indent="-285750" lvl="0" marL="285750" marR="0" rtl="0" algn="l">
              <a:spcBef>
                <a:spcPts val="0"/>
              </a:spcBef>
              <a:spcAft>
                <a:spcPts val="0"/>
              </a:spcAft>
              <a:buClr>
                <a:srgbClr val="52656C"/>
              </a:buClr>
              <a:buSzPts val="2000"/>
              <a:buFont typeface="Arial"/>
              <a:buChar char="•"/>
            </a:pPr>
            <a:r>
              <a:rPr lang="en-US" sz="2000">
                <a:solidFill>
                  <a:srgbClr val="52656C"/>
                </a:solidFill>
                <a:latin typeface="Calibri"/>
                <a:ea typeface="Calibri"/>
                <a:cs typeface="Calibri"/>
                <a:sym typeface="Calibri"/>
              </a:rPr>
              <a:t>Orbital distance: up to 460,000 km from Earth (</a:t>
            </a:r>
            <a:r>
              <a:rPr b="1" lang="en-US" sz="2000">
                <a:solidFill>
                  <a:srgbClr val="52656C"/>
                </a:solidFill>
                <a:latin typeface="Calibri"/>
                <a:ea typeface="Calibri"/>
                <a:cs typeface="Calibri"/>
                <a:sym typeface="Calibri"/>
              </a:rPr>
              <a:t>1.5 light-seconds</a:t>
            </a:r>
            <a:r>
              <a:rPr lang="en-US" sz="2000">
                <a:solidFill>
                  <a:srgbClr val="52656C"/>
                </a:solidFill>
                <a:latin typeface="Calibri"/>
                <a:ea typeface="Calibri"/>
                <a:cs typeface="Calibri"/>
                <a:sym typeface="Calibri"/>
              </a:rPr>
              <a:t>).</a:t>
            </a:r>
            <a:endParaRPr/>
          </a:p>
          <a:p>
            <a:pPr indent="-285750" lvl="0" marL="285750" marR="0" rtl="0" algn="l">
              <a:spcBef>
                <a:spcPts val="0"/>
              </a:spcBef>
              <a:spcAft>
                <a:spcPts val="0"/>
              </a:spcAft>
              <a:buClr>
                <a:srgbClr val="52656C"/>
              </a:buClr>
              <a:buSzPts val="2000"/>
              <a:buFont typeface="Arial"/>
              <a:buChar char="•"/>
            </a:pPr>
            <a:r>
              <a:rPr lang="en-US" sz="2000">
                <a:solidFill>
                  <a:srgbClr val="52656C"/>
                </a:solidFill>
                <a:latin typeface="Calibri"/>
                <a:ea typeface="Calibri"/>
                <a:cs typeface="Calibri"/>
                <a:sym typeface="Calibri"/>
              </a:rPr>
              <a:t>Orbital period:  </a:t>
            </a:r>
            <a:r>
              <a:rPr b="1" lang="en-US" sz="2000">
                <a:solidFill>
                  <a:srgbClr val="52656C"/>
                </a:solidFill>
                <a:latin typeface="Calibri"/>
                <a:ea typeface="Calibri"/>
                <a:cs typeface="Calibri"/>
                <a:sym typeface="Calibri"/>
              </a:rPr>
              <a:t>13.7 days</a:t>
            </a:r>
            <a:r>
              <a:rPr lang="en-US" sz="2000">
                <a:solidFill>
                  <a:srgbClr val="52656C"/>
                </a:solidFill>
                <a:latin typeface="Calibri"/>
                <a:ea typeface="Calibri"/>
                <a:cs typeface="Calibri"/>
                <a:sym typeface="Calibri"/>
              </a:rPr>
              <a:t>.</a:t>
            </a:r>
            <a:endParaRPr/>
          </a:p>
          <a:p>
            <a:pPr indent="-285750" lvl="0" marL="285750" marR="0" rtl="0" algn="l">
              <a:spcBef>
                <a:spcPts val="0"/>
              </a:spcBef>
              <a:spcAft>
                <a:spcPts val="0"/>
              </a:spcAft>
              <a:buClr>
                <a:srgbClr val="52656C"/>
              </a:buClr>
              <a:buSzPts val="2000"/>
              <a:buFont typeface="Arial"/>
              <a:buChar char="•"/>
            </a:pPr>
            <a:r>
              <a:rPr lang="en-US" sz="2000">
                <a:solidFill>
                  <a:srgbClr val="52656C"/>
                </a:solidFill>
                <a:latin typeface="Calibri"/>
                <a:ea typeface="Calibri"/>
                <a:cs typeface="Calibri"/>
                <a:sym typeface="Calibri"/>
              </a:rPr>
              <a:t>Mission lifetime:</a:t>
            </a:r>
            <a:r>
              <a:rPr b="1" lang="en-US" sz="2000">
                <a:solidFill>
                  <a:srgbClr val="52656C"/>
                </a:solidFill>
                <a:latin typeface="Calibri"/>
                <a:ea typeface="Calibri"/>
                <a:cs typeface="Calibri"/>
                <a:sym typeface="Calibri"/>
              </a:rPr>
              <a:t> 3 years</a:t>
            </a:r>
            <a:r>
              <a:rPr lang="en-US" sz="2000">
                <a:solidFill>
                  <a:srgbClr val="52656C"/>
                </a:solidFill>
                <a:latin typeface="Calibri"/>
                <a:ea typeface="Calibri"/>
                <a:cs typeface="Calibri"/>
                <a:sym typeface="Calibri"/>
              </a:rPr>
              <a:t>.</a:t>
            </a:r>
            <a:endParaRPr/>
          </a:p>
          <a:p>
            <a:pPr indent="-285750" lvl="0" marL="285750" marR="0" rtl="0" algn="l">
              <a:spcBef>
                <a:spcPts val="0"/>
              </a:spcBef>
              <a:spcAft>
                <a:spcPts val="0"/>
              </a:spcAft>
              <a:buClr>
                <a:srgbClr val="52656C"/>
              </a:buClr>
              <a:buSzPts val="2000"/>
              <a:buFont typeface="Arial"/>
              <a:buChar char="•"/>
            </a:pPr>
            <a:r>
              <a:rPr lang="en-US" sz="2000">
                <a:solidFill>
                  <a:srgbClr val="52656C"/>
                </a:solidFill>
                <a:latin typeface="Calibri"/>
                <a:ea typeface="Calibri"/>
                <a:cs typeface="Calibri"/>
                <a:sym typeface="Calibri"/>
              </a:rPr>
              <a:t>Communication:</a:t>
            </a:r>
            <a:endParaRPr/>
          </a:p>
          <a:p>
            <a:pPr indent="-285750" lvl="1" marL="742950" marR="0" rtl="0" algn="l">
              <a:spcBef>
                <a:spcPts val="0"/>
              </a:spcBef>
              <a:spcAft>
                <a:spcPts val="0"/>
              </a:spcAft>
              <a:buClr>
                <a:srgbClr val="52656C"/>
              </a:buClr>
              <a:buSzPts val="2000"/>
              <a:buFont typeface="Arial"/>
              <a:buChar char="•"/>
            </a:pPr>
            <a:r>
              <a:rPr b="1" i="0" lang="en-US" sz="2000" u="none" cap="none" strike="noStrike">
                <a:solidFill>
                  <a:srgbClr val="52656C"/>
                </a:solidFill>
                <a:latin typeface="Calibri"/>
                <a:ea typeface="Calibri"/>
                <a:cs typeface="Calibri"/>
                <a:sym typeface="Calibri"/>
              </a:rPr>
              <a:t>continuous burst alert coverage</a:t>
            </a:r>
            <a:r>
              <a:rPr b="0" i="0" lang="en-US" sz="2000" u="none" cap="none" strike="noStrike">
                <a:solidFill>
                  <a:srgbClr val="52656C"/>
                </a:solidFill>
                <a:latin typeface="Calibri"/>
                <a:ea typeface="Calibri"/>
                <a:cs typeface="Calibri"/>
                <a:sym typeface="Calibri"/>
              </a:rPr>
              <a:t> with dedicated ground stations.</a:t>
            </a:r>
            <a:endParaRPr/>
          </a:p>
          <a:p>
            <a:pPr indent="-285750" lvl="1" marL="742950" marR="0" rtl="0" algn="l">
              <a:spcBef>
                <a:spcPts val="0"/>
              </a:spcBef>
              <a:spcAft>
                <a:spcPts val="0"/>
              </a:spcAft>
              <a:buClr>
                <a:srgbClr val="52656C"/>
              </a:buClr>
              <a:buSzPts val="2000"/>
              <a:buFont typeface="Arial"/>
              <a:buChar char="•"/>
            </a:pPr>
            <a:r>
              <a:rPr b="0" i="0" lang="en-US" sz="2000" u="none" cap="none" strike="noStrike">
                <a:solidFill>
                  <a:srgbClr val="52656C"/>
                </a:solidFill>
                <a:latin typeface="Calibri"/>
                <a:ea typeface="Calibri"/>
                <a:cs typeface="Calibri"/>
                <a:sym typeface="Calibri"/>
              </a:rPr>
              <a:t>daily data downlink with the Near Space Network.</a:t>
            </a:r>
            <a:endParaRPr/>
          </a:p>
          <a:p>
            <a:pPr indent="0" lvl="0" marL="0" marR="0" rtl="0" algn="l">
              <a:spcBef>
                <a:spcPts val="0"/>
              </a:spcBef>
              <a:spcAft>
                <a:spcPts val="0"/>
              </a:spcAft>
              <a:buNone/>
            </a:pPr>
            <a:r>
              <a:t/>
            </a:r>
            <a:endParaRPr sz="2000">
              <a:solidFill>
                <a:srgbClr val="52656C"/>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rotWithShape="1">
          <a:blip r:embed="rId3">
            <a:alphaModFix/>
          </a:blip>
          <a:tile algn="ctr" flip="none" tx="0" sx="100000" ty="0" sy="100000"/>
        </a:blipFill>
      </p:bgPr>
    </p:bg>
    <p:spTree>
      <p:nvGrpSpPr>
        <p:cNvPr id="145" name="Shape 145"/>
        <p:cNvGrpSpPr/>
        <p:nvPr/>
      </p:nvGrpSpPr>
      <p:grpSpPr>
        <a:xfrm>
          <a:off x="0" y="0"/>
          <a:ext cx="0" cy="0"/>
          <a:chOff x="0" y="0"/>
          <a:chExt cx="0" cy="0"/>
        </a:xfrm>
      </p:grpSpPr>
      <p:pic>
        <p:nvPicPr>
          <p:cNvPr id="146" name="Google Shape;146;p7"/>
          <p:cNvPicPr preferRelativeResize="0"/>
          <p:nvPr/>
        </p:nvPicPr>
        <p:blipFill rotWithShape="1">
          <a:blip r:embed="rId4">
            <a:alphaModFix/>
          </a:blip>
          <a:srcRect b="0" l="0" r="0" t="0"/>
          <a:stretch/>
        </p:blipFill>
        <p:spPr>
          <a:xfrm>
            <a:off x="684771" y="1444014"/>
            <a:ext cx="10669029" cy="5277461"/>
          </a:xfrm>
          <a:prstGeom prst="rect">
            <a:avLst/>
          </a:prstGeom>
          <a:noFill/>
          <a:ln>
            <a:noFill/>
          </a:ln>
        </p:spPr>
      </p:pic>
      <p:sp>
        <p:nvSpPr>
          <p:cNvPr id="147" name="Google Shape;147;p7"/>
          <p:cNvSpPr txBox="1"/>
          <p:nvPr/>
        </p:nvSpPr>
        <p:spPr>
          <a:xfrm>
            <a:off x="48470" y="319958"/>
            <a:ext cx="11941629" cy="70788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52656C"/>
              </a:buClr>
              <a:buSzPts val="4000"/>
              <a:buFont typeface="Arial"/>
              <a:buNone/>
            </a:pPr>
            <a:r>
              <a:rPr b="1" lang="en-US" sz="4000">
                <a:solidFill>
                  <a:srgbClr val="52656C"/>
                </a:solidFill>
                <a:latin typeface="Arial"/>
                <a:ea typeface="Arial"/>
                <a:cs typeface="Arial"/>
                <a:sym typeface="Arial"/>
              </a:rPr>
              <a:t>Mission Capability</a:t>
            </a:r>
            <a:endParaRPr b="1" i="0" sz="4000" u="none" cap="none" strike="noStrike">
              <a:solidFill>
                <a:srgbClr val="52656C"/>
              </a:solidFill>
              <a:latin typeface="Arial"/>
              <a:ea typeface="Arial"/>
              <a:cs typeface="Arial"/>
              <a:sym typeface="Arial"/>
            </a:endParaRPr>
          </a:p>
        </p:txBody>
      </p:sp>
      <p:sp>
        <p:nvSpPr>
          <p:cNvPr id="148" name="Google Shape;148;p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12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
        <p:nvSpPr>
          <p:cNvPr id="149" name="Google Shape;149;p7"/>
          <p:cNvSpPr txBox="1"/>
          <p:nvPr/>
        </p:nvSpPr>
        <p:spPr>
          <a:xfrm>
            <a:off x="3460186" y="1027844"/>
            <a:ext cx="8315803" cy="2862322"/>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rgbClr val="52656C"/>
              </a:buClr>
              <a:buSzPts val="1800"/>
              <a:buFont typeface="Arial"/>
              <a:buChar char="•"/>
            </a:pPr>
            <a:r>
              <a:rPr b="1" lang="en-US" sz="1800">
                <a:solidFill>
                  <a:srgbClr val="52656C"/>
                </a:solidFill>
                <a:latin typeface="Calibri"/>
                <a:ea typeface="Calibri"/>
                <a:cs typeface="Calibri"/>
                <a:sym typeface="Calibri"/>
              </a:rPr>
              <a:t>Orbital distance: </a:t>
            </a:r>
            <a:r>
              <a:rPr lang="en-US" sz="1800">
                <a:solidFill>
                  <a:srgbClr val="52656C"/>
                </a:solidFill>
                <a:latin typeface="Calibri"/>
                <a:ea typeface="Calibri"/>
                <a:cs typeface="Calibri"/>
                <a:sym typeface="Calibri"/>
              </a:rPr>
              <a:t>22,000km to 460,000km from Earth (up to 1.5 light-seconds).</a:t>
            </a:r>
            <a:endParaRPr/>
          </a:p>
          <a:p>
            <a:pPr indent="-285750" lvl="1" marL="742950" marR="0" rtl="0" algn="l">
              <a:spcBef>
                <a:spcPts val="0"/>
              </a:spcBef>
              <a:spcAft>
                <a:spcPts val="0"/>
              </a:spcAft>
              <a:buClr>
                <a:srgbClr val="52656C"/>
              </a:buClr>
              <a:buSzPts val="1800"/>
              <a:buFont typeface="Arial"/>
              <a:buChar char="•"/>
            </a:pPr>
            <a:r>
              <a:rPr b="1" i="0" lang="en-US" sz="1800" u="none" cap="none" strike="noStrike">
                <a:solidFill>
                  <a:srgbClr val="52656C"/>
                </a:solidFill>
                <a:latin typeface="Calibri"/>
                <a:ea typeface="Calibri"/>
                <a:cs typeface="Calibri"/>
                <a:sym typeface="Calibri"/>
              </a:rPr>
              <a:t>instantaneous all-sky field of view: </a:t>
            </a:r>
            <a:r>
              <a:rPr b="0" i="0" lang="en-US" sz="1800" u="none" cap="none" strike="noStrike">
                <a:solidFill>
                  <a:srgbClr val="52656C"/>
                </a:solidFill>
                <a:latin typeface="Calibri"/>
                <a:ea typeface="Calibri"/>
                <a:cs typeface="Calibri"/>
                <a:sym typeface="Calibri"/>
              </a:rPr>
              <a:t>Earth only occults ~2% of the sky at closest approach, &lt;&lt;1% on average</a:t>
            </a:r>
            <a:r>
              <a:rPr b="1" i="0" lang="en-US" sz="1800" u="none" cap="none" strike="noStrike">
                <a:solidFill>
                  <a:srgbClr val="52656C"/>
                </a:solidFill>
                <a:latin typeface="Calibri"/>
                <a:ea typeface="Calibri"/>
                <a:cs typeface="Calibri"/>
                <a:sym typeface="Calibri"/>
              </a:rPr>
              <a:t>.=</a:t>
            </a:r>
            <a:endParaRPr/>
          </a:p>
          <a:p>
            <a:pPr indent="-285750" lvl="1" marL="742950" marR="0" rtl="0" algn="l">
              <a:spcBef>
                <a:spcPts val="0"/>
              </a:spcBef>
              <a:spcAft>
                <a:spcPts val="0"/>
              </a:spcAft>
              <a:buClr>
                <a:srgbClr val="52656C"/>
              </a:buClr>
              <a:buSzPts val="1800"/>
              <a:buFont typeface="Arial"/>
              <a:buChar char="•"/>
            </a:pPr>
            <a:r>
              <a:rPr b="1" i="0" lang="en-US" sz="1800" u="none" cap="none" strike="noStrike">
                <a:solidFill>
                  <a:srgbClr val="52656C"/>
                </a:solidFill>
                <a:latin typeface="Calibri"/>
                <a:ea typeface="Calibri"/>
                <a:cs typeface="Calibri"/>
                <a:sym typeface="Calibri"/>
              </a:rPr>
              <a:t>high duty cycle </a:t>
            </a:r>
            <a:r>
              <a:rPr b="0" i="0" lang="en-US" sz="1800" u="none" cap="none" strike="noStrike">
                <a:solidFill>
                  <a:srgbClr val="52656C"/>
                </a:solidFill>
                <a:latin typeface="Calibri"/>
                <a:ea typeface="Calibri"/>
                <a:cs typeface="Calibri"/>
                <a:sym typeface="Calibri"/>
              </a:rPr>
              <a:t>&gt;96%, 13+ days uninterrupted livetime: no passage through the South Atlantic Anomaly (SAA)</a:t>
            </a:r>
            <a:endParaRPr/>
          </a:p>
          <a:p>
            <a:pPr indent="-285750" lvl="1" marL="742950" marR="0" rtl="0" algn="l">
              <a:spcBef>
                <a:spcPts val="0"/>
              </a:spcBef>
              <a:spcAft>
                <a:spcPts val="0"/>
              </a:spcAft>
              <a:buClr>
                <a:srgbClr val="52656C"/>
              </a:buClr>
              <a:buSzPts val="1800"/>
              <a:buFont typeface="Arial"/>
              <a:buChar char="•"/>
            </a:pPr>
            <a:r>
              <a:rPr b="1" i="0" lang="en-US" sz="1800" u="none" cap="none" strike="noStrike">
                <a:solidFill>
                  <a:srgbClr val="52656C"/>
                </a:solidFill>
                <a:latin typeface="Calibri"/>
                <a:ea typeface="Calibri"/>
                <a:cs typeface="Calibri"/>
                <a:sym typeface="Calibri"/>
              </a:rPr>
              <a:t>stable background </a:t>
            </a:r>
            <a:r>
              <a:rPr b="0" i="0" lang="en-US" sz="1800" u="none" cap="none" strike="noStrike">
                <a:solidFill>
                  <a:srgbClr val="52656C"/>
                </a:solidFill>
                <a:latin typeface="Calibri"/>
                <a:ea typeface="Calibri"/>
                <a:cs typeface="Calibri"/>
                <a:sym typeface="Calibri"/>
              </a:rPr>
              <a:t>compared to LEO: no atmospheric scattering and SAA-related radiation.</a:t>
            </a:r>
            <a:endParaRPr/>
          </a:p>
          <a:p>
            <a:pPr indent="-285750" lvl="1" marL="742950" marR="0" rtl="0" algn="l">
              <a:spcBef>
                <a:spcPts val="0"/>
              </a:spcBef>
              <a:spcAft>
                <a:spcPts val="0"/>
              </a:spcAft>
              <a:buClr>
                <a:srgbClr val="52656C"/>
              </a:buClr>
              <a:buSzPts val="1800"/>
              <a:buFont typeface="Arial"/>
              <a:buChar char="•"/>
            </a:pPr>
            <a:r>
              <a:rPr b="1" i="0" lang="en-US" sz="1800" u="none" cap="none" strike="noStrike">
                <a:solidFill>
                  <a:srgbClr val="52656C"/>
                </a:solidFill>
                <a:latin typeface="Calibri"/>
                <a:ea typeface="Calibri"/>
                <a:cs typeface="Calibri"/>
                <a:sym typeface="Calibri"/>
              </a:rPr>
              <a:t>add to localization improvement</a:t>
            </a:r>
            <a:r>
              <a:rPr b="0" i="0" lang="en-US" sz="1800" u="none" cap="none" strike="noStrike">
                <a:solidFill>
                  <a:srgbClr val="52656C"/>
                </a:solidFill>
                <a:latin typeface="Calibri"/>
                <a:ea typeface="Calibri"/>
                <a:cs typeface="Calibri"/>
                <a:sym typeface="Calibri"/>
              </a:rPr>
              <a:t>: timing triangulation technique with other gamma-ray missions.</a:t>
            </a:r>
            <a:endParaRPr/>
          </a:p>
          <a:p>
            <a:pPr indent="0" lvl="0" marL="0" marR="0" rtl="0" algn="l">
              <a:spcBef>
                <a:spcPts val="0"/>
              </a:spcBef>
              <a:spcAft>
                <a:spcPts val="0"/>
              </a:spcAft>
              <a:buClr>
                <a:schemeClr val="dk1"/>
              </a:buClr>
              <a:buSzPts val="1800"/>
              <a:buFont typeface="Arial"/>
              <a:buNone/>
            </a:pPr>
            <a:r>
              <a:t/>
            </a:r>
            <a:endParaRPr sz="1800">
              <a:solidFill>
                <a:srgbClr val="52656C"/>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rotWithShape="1">
          <a:blip r:embed="rId3">
            <a:alphaModFix/>
          </a:blip>
          <a:tile algn="ctr" flip="none" tx="0" sx="100000" ty="0" sy="100000"/>
        </a:blipFill>
      </p:bgPr>
    </p:bg>
    <p:spTree>
      <p:nvGrpSpPr>
        <p:cNvPr id="153" name="Shape 153"/>
        <p:cNvGrpSpPr/>
        <p:nvPr/>
      </p:nvGrpSpPr>
      <p:grpSpPr>
        <a:xfrm>
          <a:off x="0" y="0"/>
          <a:ext cx="0" cy="0"/>
          <a:chOff x="0" y="0"/>
          <a:chExt cx="0" cy="0"/>
        </a:xfrm>
      </p:grpSpPr>
      <p:sp>
        <p:nvSpPr>
          <p:cNvPr id="154" name="Google Shape;154;p8"/>
          <p:cNvSpPr txBox="1"/>
          <p:nvPr/>
        </p:nvSpPr>
        <p:spPr>
          <a:xfrm>
            <a:off x="54429" y="319958"/>
            <a:ext cx="11941629" cy="70788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52656C"/>
              </a:buClr>
              <a:buSzPts val="4000"/>
              <a:buFont typeface="Arial"/>
              <a:buNone/>
            </a:pPr>
            <a:r>
              <a:rPr b="1" i="0" lang="en-US" sz="4000" u="none" cap="none" strike="noStrike">
                <a:solidFill>
                  <a:srgbClr val="52656C"/>
                </a:solidFill>
                <a:latin typeface="Arial"/>
                <a:ea typeface="Arial"/>
                <a:cs typeface="Arial"/>
                <a:sym typeface="Arial"/>
              </a:rPr>
              <a:t>Instrument Design</a:t>
            </a:r>
            <a:endParaRPr/>
          </a:p>
        </p:txBody>
      </p:sp>
      <p:sp>
        <p:nvSpPr>
          <p:cNvPr id="155" name="Google Shape;155;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12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pic>
        <p:nvPicPr>
          <p:cNvPr id="156" name="Google Shape;156;p8"/>
          <p:cNvPicPr preferRelativeResize="0"/>
          <p:nvPr/>
        </p:nvPicPr>
        <p:blipFill rotWithShape="1">
          <a:blip r:embed="rId4">
            <a:alphaModFix/>
          </a:blip>
          <a:srcRect b="0" l="0" r="0" t="0"/>
          <a:stretch/>
        </p:blipFill>
        <p:spPr>
          <a:xfrm>
            <a:off x="400905" y="637529"/>
            <a:ext cx="6343825" cy="2822821"/>
          </a:xfrm>
          <a:prstGeom prst="rect">
            <a:avLst/>
          </a:prstGeom>
          <a:noFill/>
          <a:ln>
            <a:noFill/>
          </a:ln>
        </p:spPr>
      </p:pic>
      <p:pic>
        <p:nvPicPr>
          <p:cNvPr id="157" name="Google Shape;157;p8"/>
          <p:cNvPicPr preferRelativeResize="0"/>
          <p:nvPr/>
        </p:nvPicPr>
        <p:blipFill rotWithShape="1">
          <a:blip r:embed="rId5">
            <a:alphaModFix/>
          </a:blip>
          <a:srcRect b="0" l="0" r="0" t="0"/>
          <a:stretch/>
        </p:blipFill>
        <p:spPr>
          <a:xfrm>
            <a:off x="7091206" y="482333"/>
            <a:ext cx="2693631" cy="2822822"/>
          </a:xfrm>
          <a:prstGeom prst="rect">
            <a:avLst/>
          </a:prstGeom>
          <a:noFill/>
          <a:ln>
            <a:noFill/>
          </a:ln>
        </p:spPr>
      </p:pic>
      <p:pic>
        <p:nvPicPr>
          <p:cNvPr id="158" name="Google Shape;158;p8"/>
          <p:cNvPicPr preferRelativeResize="0"/>
          <p:nvPr/>
        </p:nvPicPr>
        <p:blipFill rotWithShape="1">
          <a:blip r:embed="rId6">
            <a:alphaModFix/>
          </a:blip>
          <a:srcRect b="0" l="0" r="0" t="0"/>
          <a:stretch/>
        </p:blipFill>
        <p:spPr>
          <a:xfrm>
            <a:off x="624402" y="3777921"/>
            <a:ext cx="3599549" cy="2307403"/>
          </a:xfrm>
          <a:prstGeom prst="rect">
            <a:avLst/>
          </a:prstGeom>
          <a:noFill/>
          <a:ln>
            <a:noFill/>
          </a:ln>
        </p:spPr>
      </p:pic>
      <p:sp>
        <p:nvSpPr>
          <p:cNvPr id="159" name="Google Shape;159;p8"/>
          <p:cNvSpPr txBox="1"/>
          <p:nvPr/>
        </p:nvSpPr>
        <p:spPr>
          <a:xfrm>
            <a:off x="4223951" y="3622726"/>
            <a:ext cx="7424057" cy="3139321"/>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rgbClr val="52656C"/>
              </a:buClr>
              <a:buSzPts val="1800"/>
              <a:buFont typeface="Arial"/>
              <a:buChar char="•"/>
            </a:pPr>
            <a:r>
              <a:rPr lang="en-US" sz="1800">
                <a:solidFill>
                  <a:srgbClr val="52656C"/>
                </a:solidFill>
                <a:latin typeface="Calibri"/>
                <a:ea typeface="Calibri"/>
                <a:cs typeface="Calibri"/>
                <a:sym typeface="Calibri"/>
              </a:rPr>
              <a:t>6 scintillating detectors positioned for instantaneous all-sky coverage: </a:t>
            </a:r>
            <a:r>
              <a:rPr b="1" lang="en-US" sz="1800">
                <a:solidFill>
                  <a:srgbClr val="52656C"/>
                </a:solidFill>
                <a:latin typeface="Calibri"/>
                <a:ea typeface="Calibri"/>
                <a:cs typeface="Calibri"/>
                <a:sym typeface="Calibri"/>
              </a:rPr>
              <a:t>no pointing needed.</a:t>
            </a:r>
            <a:endParaRPr/>
          </a:p>
          <a:p>
            <a:pPr indent="-285750" lvl="0" marL="285750" marR="0" rtl="0" algn="l">
              <a:spcBef>
                <a:spcPts val="0"/>
              </a:spcBef>
              <a:spcAft>
                <a:spcPts val="0"/>
              </a:spcAft>
              <a:buClr>
                <a:srgbClr val="52656C"/>
              </a:buClr>
              <a:buSzPts val="1800"/>
              <a:buFont typeface="Arial"/>
              <a:buChar char="•"/>
            </a:pPr>
            <a:r>
              <a:rPr lang="en-US" sz="1800">
                <a:solidFill>
                  <a:srgbClr val="52656C"/>
                </a:solidFill>
                <a:latin typeface="Calibri"/>
                <a:ea typeface="Calibri"/>
                <a:cs typeface="Calibri"/>
                <a:sym typeface="Calibri"/>
              </a:rPr>
              <a:t>each detector module consists of a NaI(Tl)/CsI(Na) phoswich and flat panel PMTs.</a:t>
            </a:r>
            <a:endParaRPr sz="1800">
              <a:solidFill>
                <a:srgbClr val="52656C"/>
              </a:solidFill>
              <a:latin typeface="Calibri"/>
              <a:ea typeface="Calibri"/>
              <a:cs typeface="Calibri"/>
              <a:sym typeface="Calibri"/>
            </a:endParaRPr>
          </a:p>
          <a:p>
            <a:pPr indent="-285750" lvl="0" marL="285750" marR="0" rtl="0" algn="l">
              <a:spcBef>
                <a:spcPts val="0"/>
              </a:spcBef>
              <a:spcAft>
                <a:spcPts val="0"/>
              </a:spcAft>
              <a:buClr>
                <a:srgbClr val="52656C"/>
              </a:buClr>
              <a:buSzPts val="1800"/>
              <a:buFont typeface="Arial"/>
              <a:buChar char="•"/>
            </a:pPr>
            <a:r>
              <a:rPr b="1" lang="en-US" sz="1800">
                <a:solidFill>
                  <a:srgbClr val="52656C"/>
                </a:solidFill>
                <a:latin typeface="Calibri"/>
                <a:ea typeface="Calibri"/>
                <a:cs typeface="Calibri"/>
                <a:sym typeface="Calibri"/>
              </a:rPr>
              <a:t>phoswich design:</a:t>
            </a:r>
            <a:r>
              <a:rPr lang="en-US" sz="1800">
                <a:solidFill>
                  <a:srgbClr val="52656C"/>
                </a:solidFill>
                <a:latin typeface="Calibri"/>
                <a:ea typeface="Calibri"/>
                <a:cs typeface="Calibri"/>
                <a:sym typeface="Calibri"/>
              </a:rPr>
              <a:t> simultaneous dual-mode observations:</a:t>
            </a:r>
            <a:endParaRPr/>
          </a:p>
          <a:p>
            <a:pPr indent="-285750" lvl="0" marL="285750" marR="0" rtl="0" algn="l">
              <a:spcBef>
                <a:spcPts val="0"/>
              </a:spcBef>
              <a:spcAft>
                <a:spcPts val="0"/>
              </a:spcAft>
              <a:buClr>
                <a:srgbClr val="52656C"/>
              </a:buClr>
              <a:buSzPts val="1800"/>
              <a:buFont typeface="Arial"/>
              <a:buChar char="•"/>
            </a:pPr>
            <a:r>
              <a:rPr lang="en-US" sz="1800">
                <a:solidFill>
                  <a:srgbClr val="52656C"/>
                </a:solidFill>
                <a:latin typeface="Calibri"/>
                <a:ea typeface="Calibri"/>
                <a:cs typeface="Calibri"/>
                <a:sym typeface="Calibri"/>
              </a:rPr>
              <a:t>low background, direction dependency for localization</a:t>
            </a:r>
            <a:endParaRPr/>
          </a:p>
          <a:p>
            <a:pPr indent="-285750" lvl="1" marL="742950" marR="0" rtl="0" algn="l">
              <a:spcBef>
                <a:spcPts val="0"/>
              </a:spcBef>
              <a:spcAft>
                <a:spcPts val="0"/>
              </a:spcAft>
              <a:buClr>
                <a:srgbClr val="52656C"/>
              </a:buClr>
              <a:buSzPts val="1800"/>
              <a:buFont typeface="Arial"/>
              <a:buChar char="•"/>
            </a:pPr>
            <a:r>
              <a:rPr b="0" i="0" lang="en-US" sz="1800" u="none" cap="none" strike="noStrike">
                <a:solidFill>
                  <a:srgbClr val="52656C"/>
                </a:solidFill>
                <a:latin typeface="Calibri"/>
                <a:ea typeface="Calibri"/>
                <a:cs typeface="Calibri"/>
                <a:sym typeface="Calibri"/>
              </a:rPr>
              <a:t>pulse discrimination identifies origin &gt;96% for background rejection</a:t>
            </a:r>
            <a:endParaRPr/>
          </a:p>
          <a:p>
            <a:pPr indent="-285750" lvl="0" marL="285750" marR="0" rtl="0" algn="l">
              <a:spcBef>
                <a:spcPts val="0"/>
              </a:spcBef>
              <a:spcAft>
                <a:spcPts val="0"/>
              </a:spcAft>
              <a:buClr>
                <a:srgbClr val="52656C"/>
              </a:buClr>
              <a:buSzPts val="1800"/>
              <a:buFont typeface="Arial"/>
              <a:buChar char="•"/>
            </a:pPr>
            <a:r>
              <a:rPr b="1" lang="en-US" sz="1800">
                <a:solidFill>
                  <a:srgbClr val="52656C"/>
                </a:solidFill>
                <a:latin typeface="Calibri"/>
                <a:ea typeface="Calibri"/>
                <a:cs typeface="Calibri"/>
                <a:sym typeface="Calibri"/>
              </a:rPr>
              <a:t>Spectroscopy: </a:t>
            </a:r>
            <a:r>
              <a:rPr lang="en-US" sz="1800">
                <a:solidFill>
                  <a:srgbClr val="52656C"/>
                </a:solidFill>
                <a:latin typeface="Calibri"/>
                <a:ea typeface="Calibri"/>
                <a:cs typeface="Calibri"/>
                <a:sym typeface="Calibri"/>
              </a:rPr>
              <a:t>wide energy range and wide field-of-view </a:t>
            </a:r>
            <a:endParaRPr/>
          </a:p>
          <a:p>
            <a:pPr indent="-285750" lvl="1" marL="742950" marR="0" rtl="0" algn="l">
              <a:spcBef>
                <a:spcPts val="0"/>
              </a:spcBef>
              <a:spcAft>
                <a:spcPts val="0"/>
              </a:spcAft>
              <a:buClr>
                <a:srgbClr val="52656C"/>
              </a:buClr>
              <a:buSzPts val="1800"/>
              <a:buFont typeface="Arial"/>
              <a:buChar char="•"/>
            </a:pPr>
            <a:r>
              <a:rPr b="0" i="0" lang="en-US" sz="1800" u="none" cap="none" strike="noStrike">
                <a:solidFill>
                  <a:srgbClr val="52656C"/>
                </a:solidFill>
                <a:latin typeface="Calibri"/>
                <a:ea typeface="Calibri"/>
                <a:cs typeface="Calibri"/>
                <a:sym typeface="Calibri"/>
              </a:rPr>
              <a:t>10—5000 keV, prompt GRB peak energy range</a:t>
            </a:r>
            <a:endParaRPr/>
          </a:p>
          <a:p>
            <a:pPr indent="-285750" lvl="1" marL="742950" marR="0" rtl="0" algn="l">
              <a:spcBef>
                <a:spcPts val="0"/>
              </a:spcBef>
              <a:spcAft>
                <a:spcPts val="0"/>
              </a:spcAft>
              <a:buClr>
                <a:srgbClr val="52656C"/>
              </a:buClr>
              <a:buSzPts val="1800"/>
              <a:buFont typeface="Arial"/>
              <a:buChar char="•"/>
            </a:pPr>
            <a:r>
              <a:rPr b="0" i="0" lang="en-US" sz="1800" u="none" cap="none" strike="noStrike">
                <a:solidFill>
                  <a:srgbClr val="52656C"/>
                </a:solidFill>
                <a:latin typeface="Calibri"/>
                <a:ea typeface="Calibri"/>
                <a:cs typeface="Calibri"/>
                <a:sym typeface="Calibri"/>
              </a:rPr>
              <a:t>10% energy resolution at 662 keV</a:t>
            </a:r>
            <a:endParaRPr/>
          </a:p>
          <a:p>
            <a:pPr indent="0" lvl="0" marL="0" marR="0" rtl="0" algn="l">
              <a:spcBef>
                <a:spcPts val="0"/>
              </a:spcBef>
              <a:spcAft>
                <a:spcPts val="0"/>
              </a:spcAft>
              <a:buNone/>
            </a:pPr>
            <a:r>
              <a:t/>
            </a:r>
            <a:endParaRPr sz="1800">
              <a:solidFill>
                <a:srgbClr val="52656C"/>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rotWithShape="1">
          <a:blip r:embed="rId3">
            <a:alphaModFix/>
          </a:blip>
          <a:tile algn="ctr" flip="none" tx="0" sx="100000" ty="0" sy="100000"/>
        </a:blipFill>
      </p:bgPr>
    </p:bg>
    <p:spTree>
      <p:nvGrpSpPr>
        <p:cNvPr id="163" name="Shape 163"/>
        <p:cNvGrpSpPr/>
        <p:nvPr/>
      </p:nvGrpSpPr>
      <p:grpSpPr>
        <a:xfrm>
          <a:off x="0" y="0"/>
          <a:ext cx="0" cy="0"/>
          <a:chOff x="0" y="0"/>
          <a:chExt cx="0" cy="0"/>
        </a:xfrm>
      </p:grpSpPr>
      <p:sp>
        <p:nvSpPr>
          <p:cNvPr id="164" name="Google Shape;164;p9"/>
          <p:cNvSpPr txBox="1"/>
          <p:nvPr/>
        </p:nvSpPr>
        <p:spPr>
          <a:xfrm>
            <a:off x="54429" y="319958"/>
            <a:ext cx="11941629" cy="70788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52656C"/>
              </a:buClr>
              <a:buSzPts val="4000"/>
              <a:buFont typeface="Arial"/>
              <a:buNone/>
            </a:pPr>
            <a:r>
              <a:rPr b="1" i="0" lang="en-US" sz="4000" u="none" cap="none" strike="noStrike">
                <a:solidFill>
                  <a:srgbClr val="52656C"/>
                </a:solidFill>
                <a:latin typeface="Arial"/>
                <a:ea typeface="Arial"/>
                <a:cs typeface="Arial"/>
                <a:sym typeface="Arial"/>
              </a:rPr>
              <a:t>Instrument Capability</a:t>
            </a:r>
            <a:endParaRPr/>
          </a:p>
        </p:txBody>
      </p:sp>
      <p:sp>
        <p:nvSpPr>
          <p:cNvPr id="165" name="Google Shape;165;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12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pic>
        <p:nvPicPr>
          <p:cNvPr id="166" name="Google Shape;166;p9"/>
          <p:cNvPicPr preferRelativeResize="0"/>
          <p:nvPr/>
        </p:nvPicPr>
        <p:blipFill rotWithShape="1">
          <a:blip r:embed="rId4">
            <a:alphaModFix/>
          </a:blip>
          <a:srcRect b="0" l="0" r="0" t="0"/>
          <a:stretch/>
        </p:blipFill>
        <p:spPr>
          <a:xfrm>
            <a:off x="1422495" y="2910369"/>
            <a:ext cx="9645212" cy="3531002"/>
          </a:xfrm>
          <a:prstGeom prst="rect">
            <a:avLst/>
          </a:prstGeom>
          <a:noFill/>
          <a:ln>
            <a:noFill/>
          </a:ln>
        </p:spPr>
      </p:pic>
      <p:sp>
        <p:nvSpPr>
          <p:cNvPr id="167" name="Google Shape;167;p9"/>
          <p:cNvSpPr txBox="1"/>
          <p:nvPr/>
        </p:nvSpPr>
        <p:spPr>
          <a:xfrm>
            <a:off x="1556782" y="1408327"/>
            <a:ext cx="4788581" cy="1477328"/>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rgbClr val="52656C"/>
              </a:buClr>
              <a:buSzPts val="1800"/>
              <a:buFont typeface="Arial"/>
              <a:buChar char="•"/>
            </a:pPr>
            <a:r>
              <a:rPr b="1" lang="en-US" sz="1800">
                <a:solidFill>
                  <a:srgbClr val="52656C"/>
                </a:solidFill>
                <a:latin typeface="Helvetica Neue"/>
                <a:ea typeface="Helvetica Neue"/>
                <a:cs typeface="Helvetica Neue"/>
                <a:sym typeface="Helvetica Neue"/>
              </a:rPr>
              <a:t>Short GRB sensitivity: </a:t>
            </a:r>
            <a:r>
              <a:rPr lang="en-US" sz="1800">
                <a:solidFill>
                  <a:srgbClr val="52656C"/>
                </a:solidFill>
                <a:latin typeface="Helvetica Neue"/>
                <a:ea typeface="Helvetica Neue"/>
                <a:cs typeface="Helvetica Neue"/>
                <a:sym typeface="Helvetica Neue"/>
              </a:rPr>
              <a:t>MoonBEAM benefits from lower background and increased detector size compared to </a:t>
            </a:r>
            <a:r>
              <a:rPr i="1" lang="en-US" sz="1800">
                <a:solidFill>
                  <a:srgbClr val="52656C"/>
                </a:solidFill>
                <a:latin typeface="Helvetica Neue"/>
                <a:ea typeface="Helvetica Neue"/>
                <a:cs typeface="Helvetica Neue"/>
                <a:sym typeface="Helvetica Neue"/>
              </a:rPr>
              <a:t>Fermi</a:t>
            </a:r>
            <a:r>
              <a:rPr lang="en-US" sz="1800">
                <a:solidFill>
                  <a:srgbClr val="52656C"/>
                </a:solidFill>
                <a:latin typeface="Helvetica Neue"/>
                <a:ea typeface="Helvetica Neue"/>
                <a:cs typeface="Helvetica Neue"/>
                <a:sym typeface="Helvetica Neue"/>
              </a:rPr>
              <a:t> GBM. </a:t>
            </a:r>
            <a:endParaRPr/>
          </a:p>
          <a:p>
            <a:pPr indent="0" lvl="0" marL="0" marR="0" rtl="0" algn="l">
              <a:spcBef>
                <a:spcPts val="0"/>
              </a:spcBef>
              <a:spcAft>
                <a:spcPts val="0"/>
              </a:spcAft>
              <a:buNone/>
            </a:pPr>
            <a:r>
              <a:t/>
            </a:r>
            <a:endParaRPr sz="1800">
              <a:solidFill>
                <a:srgbClr val="52656C"/>
              </a:solidFill>
              <a:latin typeface="Calibri"/>
              <a:ea typeface="Calibri"/>
              <a:cs typeface="Calibri"/>
              <a:sym typeface="Calibri"/>
            </a:endParaRPr>
          </a:p>
        </p:txBody>
      </p:sp>
      <p:sp>
        <p:nvSpPr>
          <p:cNvPr id="168" name="Google Shape;168;p9"/>
          <p:cNvSpPr txBox="1"/>
          <p:nvPr/>
        </p:nvSpPr>
        <p:spPr>
          <a:xfrm>
            <a:off x="6370077" y="1326443"/>
            <a:ext cx="4788581" cy="923330"/>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rgbClr val="52656C"/>
              </a:buClr>
              <a:buSzPts val="1800"/>
              <a:buFont typeface="Arial"/>
              <a:buChar char="•"/>
            </a:pPr>
            <a:r>
              <a:rPr b="1" lang="en-US" sz="1800">
                <a:solidFill>
                  <a:srgbClr val="52656C"/>
                </a:solidFill>
                <a:latin typeface="Helvetica Neue"/>
                <a:ea typeface="Helvetica Neue"/>
                <a:cs typeface="Helvetica Neue"/>
                <a:sym typeface="Helvetica Neue"/>
              </a:rPr>
              <a:t>Localization: </a:t>
            </a:r>
            <a:r>
              <a:rPr lang="en-US" sz="1800">
                <a:solidFill>
                  <a:srgbClr val="52656C"/>
                </a:solidFill>
                <a:latin typeface="Helvetica Neue"/>
                <a:ea typeface="Helvetica Neue"/>
                <a:cs typeface="Helvetica Neue"/>
                <a:sym typeface="Helvetica Neue"/>
              </a:rPr>
              <a:t>Independent localization comparable to </a:t>
            </a:r>
            <a:r>
              <a:rPr i="1" lang="en-US" sz="1800">
                <a:solidFill>
                  <a:srgbClr val="52656C"/>
                </a:solidFill>
                <a:latin typeface="Helvetica Neue"/>
                <a:ea typeface="Helvetica Neue"/>
                <a:cs typeface="Helvetica Neue"/>
                <a:sym typeface="Helvetica Neue"/>
              </a:rPr>
              <a:t>Fermi</a:t>
            </a:r>
            <a:r>
              <a:rPr lang="en-US" sz="1800">
                <a:solidFill>
                  <a:srgbClr val="52656C"/>
                </a:solidFill>
                <a:latin typeface="Helvetica Neue"/>
                <a:ea typeface="Helvetica Neue"/>
                <a:cs typeface="Helvetica Neue"/>
                <a:sym typeface="Helvetica Neue"/>
              </a:rPr>
              <a:t> GBM. (Median IPN timing annulus width is 1.4 deg.)</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2022-08-27T13:00:36Z</dcterms:created>
  <dc:creator>Negro, Michela (GSFC-661.0)[UNIVERSITY OF MARYLAND BALTIMORE CO]</dc:creator>
</cp:coreProperties>
</file>