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11" r:id="rId3"/>
    <p:sldId id="257" r:id="rId4"/>
    <p:sldId id="260" r:id="rId5"/>
    <p:sldId id="294" r:id="rId6"/>
    <p:sldId id="258" r:id="rId7"/>
    <p:sldId id="327" r:id="rId8"/>
    <p:sldId id="262" r:id="rId9"/>
    <p:sldId id="293" r:id="rId10"/>
    <p:sldId id="336" r:id="rId11"/>
    <p:sldId id="331" r:id="rId12"/>
    <p:sldId id="268" r:id="rId13"/>
    <p:sldId id="307" r:id="rId14"/>
    <p:sldId id="274" r:id="rId15"/>
    <p:sldId id="337" r:id="rId16"/>
    <p:sldId id="264" r:id="rId17"/>
    <p:sldId id="328" r:id="rId18"/>
    <p:sldId id="281" r:id="rId19"/>
    <p:sldId id="269" r:id="rId20"/>
    <p:sldId id="270" r:id="rId21"/>
    <p:sldId id="27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8"/>
  </p:normalViewPr>
  <p:slideViewPr>
    <p:cSldViewPr snapToGrid="0" snapToObjects="1">
      <p:cViewPr varScale="1">
        <p:scale>
          <a:sx n="66" d="100"/>
          <a:sy n="66" d="100"/>
        </p:scale>
        <p:origin x="62" y="2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10/10/2022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063008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97BE36-B324-EB4C-B369-7006D6F8725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0234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04204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7754928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20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039561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873132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337474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69354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3643421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011593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852470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463477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09C94D-2B64-41EE-989C-46BF9ED1B167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0463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10/10/2022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10/10/2022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10/10/2022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10/10/2022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emf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Physics of Neutrino Emission from Blazars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Markus Böttcher*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*Markus.Bottcher@nwu.ac.za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126DA515-1FB5-F641-DA68-3821219CA6CB}"/>
              </a:ext>
            </a:extLst>
          </p:cNvPr>
          <p:cNvSpPr/>
          <p:nvPr/>
        </p:nvSpPr>
        <p:spPr>
          <a:xfrm>
            <a:off x="5543567" y="4818146"/>
            <a:ext cx="6106889" cy="128288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AA5EF9-AB0D-0A23-0155-87358BD8D0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8929" y="4926199"/>
            <a:ext cx="1733550" cy="5810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EFF1EA5-1BF3-5619-7F2B-738E9B8E0BCD}"/>
              </a:ext>
            </a:extLst>
          </p:cNvPr>
          <p:cNvSpPr txBox="1"/>
          <p:nvPr/>
        </p:nvSpPr>
        <p:spPr>
          <a:xfrm>
            <a:off x="5407503" y="5560105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Supported by the South African Research Chairs Initiative (</a:t>
            </a:r>
            <a:r>
              <a:rPr lang="en-US" sz="1200" dirty="0" err="1"/>
              <a:t>SARChI</a:t>
            </a:r>
            <a:r>
              <a:rPr lang="en-US" sz="1200" dirty="0"/>
              <a:t>) of the Department of Science and Innovation and the National Research Foundation of South Africa (grant no. 64789). </a:t>
            </a:r>
            <a:endParaRPr lang="en-ZA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ECADC7-34AE-28C6-2DB8-709829E54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545" y="360273"/>
            <a:ext cx="2760003" cy="952201"/>
          </a:xfrm>
          <a:prstGeom prst="rect">
            <a:avLst/>
          </a:prstGeom>
        </p:spPr>
      </p:pic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6BA20647-0329-87DC-A713-AB3920AF852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1187" y="4866844"/>
            <a:ext cx="1617701" cy="71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75" y="307120"/>
            <a:ext cx="6321269" cy="233190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ZA" sz="3000" u="sng" dirty="0">
                <a:solidFill>
                  <a:srgbClr val="002060"/>
                </a:solidFill>
              </a:rPr>
              <a:t>Examples of neutrino – X-ray correlation without </a:t>
            </a:r>
            <a:r>
              <a:rPr lang="en-ZA" sz="3000" u="sng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ZA" sz="3000" u="sng" dirty="0">
                <a:solidFill>
                  <a:srgbClr val="002060"/>
                </a:solidFill>
              </a:rPr>
              <a:t>-ray activity</a:t>
            </a:r>
          </a:p>
          <a:p>
            <a:pPr marL="0" indent="0">
              <a:buNone/>
            </a:pPr>
            <a:endParaRPr lang="en-ZA" sz="2000" u="sng" dirty="0"/>
          </a:p>
          <a:p>
            <a:pPr marL="0" indent="0">
              <a:buNone/>
            </a:pPr>
            <a:r>
              <a:rPr lang="en-ZA" sz="2600" u="sng" dirty="0"/>
              <a:t>IceCube-190730A – PKS 1502+106 </a:t>
            </a:r>
          </a:p>
          <a:p>
            <a:pPr marL="0" indent="0">
              <a:buNone/>
            </a:pPr>
            <a:r>
              <a:rPr lang="en-ZA" sz="2600" dirty="0"/>
              <a:t>(</a:t>
            </a:r>
            <a:r>
              <a:rPr lang="en-ZA" sz="2600" dirty="0" err="1"/>
              <a:t>IceCube</a:t>
            </a:r>
            <a:r>
              <a:rPr lang="en-ZA" sz="2600" dirty="0"/>
              <a:t> Collaboration et al. 2019; </a:t>
            </a:r>
            <a:r>
              <a:rPr lang="en-ZA" sz="2600" dirty="0" err="1"/>
              <a:t>Franckowiak</a:t>
            </a:r>
            <a:r>
              <a:rPr lang="en-ZA" sz="2600" dirty="0"/>
              <a:t> et al. 2020; Rodrigues et al. 2021)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5660" y="-94"/>
            <a:ext cx="4932219" cy="6864265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9291" y="3567679"/>
            <a:ext cx="6570154" cy="21128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ZA" dirty="0"/>
              <a:t>Neutrino event during a long-term radio outburst (started 2014).</a:t>
            </a:r>
          </a:p>
          <a:p>
            <a:pPr marL="457200" lvl="1" indent="0">
              <a:buNone/>
            </a:pPr>
            <a:endParaRPr lang="en-ZA" dirty="0"/>
          </a:p>
          <a:p>
            <a:pPr lvl="1"/>
            <a:r>
              <a:rPr lang="en-ZA" dirty="0"/>
              <a:t>Low </a:t>
            </a:r>
            <a:r>
              <a:rPr lang="en-ZA" dirty="0">
                <a:latin typeface="Symbol" panose="05050102010706020507" pitchFamily="18" charset="2"/>
              </a:rPr>
              <a:t>g</a:t>
            </a:r>
            <a:r>
              <a:rPr lang="en-ZA" dirty="0"/>
              <a:t>-ray flux, but moderate X-ray activity.</a:t>
            </a:r>
          </a:p>
          <a:p>
            <a:pPr lvl="1">
              <a:buFont typeface="Symbol" panose="05050102010706020507" pitchFamily="18" charset="2"/>
              <a:buChar char=" "/>
            </a:pPr>
            <a:endParaRPr lang="en-ZA" sz="2000" dirty="0"/>
          </a:p>
          <a:p>
            <a:pPr lvl="1"/>
            <a:endParaRPr lang="en-ZA" sz="1600" dirty="0"/>
          </a:p>
          <a:p>
            <a:pPr marL="457200" lvl="1" indent="0">
              <a:buNone/>
            </a:pPr>
            <a:endParaRPr lang="en-ZA" sz="16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1325391" y="114301"/>
            <a:ext cx="31173" cy="6483927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904310" y="280555"/>
            <a:ext cx="2078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solidFill>
                  <a:srgbClr val="FF0000"/>
                </a:solidFill>
              </a:rPr>
              <a:t>IceCube-190730A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743500" y="426028"/>
            <a:ext cx="581891" cy="14547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887993" y="6296905"/>
            <a:ext cx="33555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/>
              <a:t>(</a:t>
            </a:r>
            <a:r>
              <a:rPr lang="en-ZA" sz="2000" dirty="0" err="1"/>
              <a:t>Franckowiak</a:t>
            </a:r>
            <a:r>
              <a:rPr lang="en-ZA" sz="2000" dirty="0"/>
              <a:t> et al. 2020)</a:t>
            </a:r>
          </a:p>
        </p:txBody>
      </p:sp>
    </p:spTree>
    <p:extLst>
      <p:ext uri="{BB962C8B-B14F-4D97-AF65-F5344CB8AC3E}">
        <p14:creationId xmlns:p14="http://schemas.microsoft.com/office/powerpoint/2010/main" val="2540089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0003" y="2607389"/>
            <a:ext cx="5850270" cy="41854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770" y="14151"/>
            <a:ext cx="11586258" cy="8192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3600" u="sng" dirty="0">
                <a:solidFill>
                  <a:srgbClr val="002060"/>
                </a:solidFill>
              </a:rPr>
              <a:t>Examples of neutrino – X-ray correlation without </a:t>
            </a:r>
            <a:r>
              <a:rPr lang="en-ZA" sz="3600" u="sng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ZA" sz="3600" u="sng" dirty="0">
                <a:solidFill>
                  <a:srgbClr val="002060"/>
                </a:solidFill>
              </a:rPr>
              <a:t>-ray activity</a:t>
            </a:r>
          </a:p>
        </p:txBody>
      </p:sp>
      <p:sp>
        <p:nvSpPr>
          <p:cNvPr id="4" name="Rectangle 3"/>
          <p:cNvSpPr/>
          <p:nvPr/>
        </p:nvSpPr>
        <p:spPr>
          <a:xfrm>
            <a:off x="381966" y="1052568"/>
            <a:ext cx="112158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ZA" sz="2400" u="sng" dirty="0"/>
              <a:t>IceCube-200107 – 3HSP J095507.9+35510 </a:t>
            </a:r>
          </a:p>
          <a:p>
            <a:r>
              <a:rPr lang="en-ZA" sz="2400" dirty="0"/>
              <a:t>(Giommi et al. 2020; </a:t>
            </a:r>
            <a:r>
              <a:rPr lang="en-ZA" sz="2400" dirty="0" err="1"/>
              <a:t>Paliya</a:t>
            </a:r>
            <a:r>
              <a:rPr lang="en-ZA" sz="2400" dirty="0"/>
              <a:t> et al. 2020; Krauss et al. 2020; </a:t>
            </a:r>
            <a:r>
              <a:rPr lang="en-ZA" sz="2400" dirty="0" err="1"/>
              <a:t>Petropoulou</a:t>
            </a:r>
            <a:r>
              <a:rPr lang="en-ZA" sz="2400" dirty="0"/>
              <a:t> et al. 2020)</a:t>
            </a:r>
          </a:p>
          <a:p>
            <a:endParaRPr lang="en-Z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HBL at z = 0.5573 (</a:t>
            </a:r>
            <a:r>
              <a:rPr lang="en-ZA" sz="2400" dirty="0" err="1"/>
              <a:t>Paiano</a:t>
            </a:r>
            <a:r>
              <a:rPr lang="en-ZA" sz="2400" dirty="0"/>
              <a:t> et al. 2020; </a:t>
            </a:r>
            <a:r>
              <a:rPr lang="en-ZA" sz="2400" dirty="0" err="1"/>
              <a:t>Paliya</a:t>
            </a:r>
            <a:r>
              <a:rPr lang="en-ZA" sz="2400" dirty="0"/>
              <a:t> et al. 2020)</a:t>
            </a:r>
          </a:p>
          <a:p>
            <a:endParaRPr lang="en-Z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HESE with uncertain energy (</a:t>
            </a:r>
            <a:r>
              <a:rPr lang="en-ZA" sz="2400" dirty="0" err="1"/>
              <a:t>E</a:t>
            </a:r>
            <a:r>
              <a:rPr lang="en-ZA" sz="2400" baseline="-25000" dirty="0" err="1">
                <a:latin typeface="Symbol" panose="05050102010706020507" pitchFamily="18" charset="2"/>
              </a:rPr>
              <a:t>n</a:t>
            </a:r>
            <a:r>
              <a:rPr lang="en-ZA" sz="2400" dirty="0"/>
              <a:t> ~ 330</a:t>
            </a:r>
            <a:r>
              <a:rPr lang="en-ZA" sz="2400" baseline="30000" dirty="0"/>
              <a:t>+2230</a:t>
            </a:r>
            <a:r>
              <a:rPr lang="en-ZA" sz="2400" dirty="0"/>
              <a:t> </a:t>
            </a:r>
            <a:r>
              <a:rPr lang="en-ZA" sz="2400" dirty="0" err="1"/>
              <a:t>TeV</a:t>
            </a:r>
            <a:r>
              <a:rPr lang="en-ZA" sz="2400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Bright X-ray flare on the day after the neutrino </a:t>
            </a:r>
          </a:p>
          <a:p>
            <a:r>
              <a:rPr lang="en-ZA" sz="2400" dirty="0"/>
              <a:t>    event (Swift ToO), but no </a:t>
            </a:r>
            <a:r>
              <a:rPr lang="en-ZA" sz="2400" dirty="0">
                <a:latin typeface="Symbol" panose="05050102010706020507" pitchFamily="18" charset="2"/>
              </a:rPr>
              <a:t>g</a:t>
            </a:r>
            <a:r>
              <a:rPr lang="en-ZA" sz="2400" dirty="0"/>
              <a:t>-ray flare.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ZA" dirty="0"/>
          </a:p>
        </p:txBody>
      </p:sp>
      <p:sp>
        <p:nvSpPr>
          <p:cNvPr id="7" name="TextBox 6"/>
          <p:cNvSpPr txBox="1"/>
          <p:nvPr/>
        </p:nvSpPr>
        <p:spPr>
          <a:xfrm>
            <a:off x="5256219" y="3485738"/>
            <a:ext cx="655781" cy="277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200" dirty="0"/>
              <a:t>-270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E3ABF9-DED0-9126-C1A4-8353F577BAE8}"/>
              </a:ext>
            </a:extLst>
          </p:cNvPr>
          <p:cNvSpPr txBox="1"/>
          <p:nvPr/>
        </p:nvSpPr>
        <p:spPr>
          <a:xfrm>
            <a:off x="4699241" y="6274243"/>
            <a:ext cx="26401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/>
              <a:t>(</a:t>
            </a:r>
            <a:r>
              <a:rPr lang="en-ZA" sz="2000" dirty="0" err="1"/>
              <a:t>Paliya</a:t>
            </a:r>
            <a:r>
              <a:rPr lang="en-ZA" sz="2000" dirty="0"/>
              <a:t> et al. 2020)</a:t>
            </a:r>
          </a:p>
        </p:txBody>
      </p:sp>
    </p:spTree>
    <p:extLst>
      <p:ext uri="{BB962C8B-B14F-4D97-AF65-F5344CB8AC3E}">
        <p14:creationId xmlns:p14="http://schemas.microsoft.com/office/powerpoint/2010/main" val="4130160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354" y="64874"/>
            <a:ext cx="8133213" cy="1147711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– </a:t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u="sng" dirty="0">
                <a:solidFill>
                  <a:srgbClr val="002060"/>
                </a:solidFill>
              </a:rPr>
              <a:t>Origin of Target Photons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8317" y="833864"/>
            <a:ext cx="904846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/>
              <a:t>To produce </a:t>
            </a:r>
            <a:r>
              <a:rPr lang="en-US" sz="2400" dirty="0" err="1"/>
              <a:t>IceCube</a:t>
            </a:r>
            <a:r>
              <a:rPr lang="en-US" sz="2400" dirty="0"/>
              <a:t> neutrinos (~ 100 </a:t>
            </a:r>
            <a:r>
              <a:rPr lang="en-US" sz="2400" dirty="0" err="1"/>
              <a:t>TeV</a:t>
            </a:r>
            <a:r>
              <a:rPr lang="en-US" sz="2400" dirty="0"/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10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eV):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en-US" sz="2400" dirty="0">
                <a:cs typeface="Arial" panose="020B0604020202020204" pitchFamily="34" charset="0"/>
              </a:rPr>
              <a:t>Need protons with               </a:t>
            </a:r>
            <a:r>
              <a:rPr lang="en-US" sz="2400" dirty="0" err="1">
                <a:solidFill>
                  <a:srgbClr val="00206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p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~ 200 E</a:t>
            </a:r>
            <a:r>
              <a:rPr lang="en-US" sz="2400" baseline="-25000" dirty="0">
                <a:solidFill>
                  <a:srgbClr val="002060"/>
                </a:solidFill>
                <a:cs typeface="Arial" panose="020B0604020202020204" pitchFamily="34" charset="0"/>
              </a:rPr>
              <a:t>14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solidFill>
                  <a:srgbClr val="002060"/>
                </a:solidFill>
                <a:cs typeface="Arial" panose="020B0604020202020204" pitchFamily="34" charset="0"/>
              </a:rPr>
              <a:t>1</a:t>
            </a:r>
            <a:r>
              <a:rPr lang="en-US" sz="2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-1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002060"/>
                </a:solidFill>
                <a:cs typeface="Arial" panose="020B0604020202020204" pitchFamily="34" charset="0"/>
              </a:rPr>
              <a:t>TeV</a:t>
            </a:r>
            <a:endParaRPr lang="en-US" sz="2400" dirty="0">
              <a:solidFill>
                <a:srgbClr val="002060"/>
              </a:solidFill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r>
              <a:rPr lang="en-US" sz="2400" dirty="0">
                <a:cs typeface="Arial" panose="020B0604020202020204" pitchFamily="34" charset="0"/>
              </a:rPr>
              <a:t>          and target photons with     </a:t>
            </a:r>
            <a:r>
              <a:rPr lang="en-US" sz="2400" dirty="0" err="1">
                <a:solidFill>
                  <a:srgbClr val="00206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002060"/>
                </a:solidFill>
                <a:cs typeface="Arial" panose="020B0604020202020204" pitchFamily="34" charset="0"/>
              </a:rPr>
              <a:t>t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~ 1.6 E</a:t>
            </a:r>
            <a:r>
              <a:rPr lang="en-US" sz="2400" baseline="-25000" dirty="0">
                <a:solidFill>
                  <a:srgbClr val="002060"/>
                </a:solidFill>
                <a:cs typeface="Arial" panose="020B0604020202020204" pitchFamily="34" charset="0"/>
              </a:rPr>
              <a:t>14</a:t>
            </a:r>
            <a:r>
              <a:rPr lang="en-US" sz="2400" baseline="30000" dirty="0">
                <a:solidFill>
                  <a:srgbClr val="002060"/>
                </a:solidFill>
                <a:cs typeface="Arial" panose="020B0604020202020204" pitchFamily="34" charset="0"/>
              </a:rPr>
              <a:t>-1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solidFill>
                  <a:srgbClr val="002060"/>
                </a:solidFill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002060"/>
                </a:solidFill>
                <a:cs typeface="Arial" panose="020B0604020202020204" pitchFamily="34" charset="0"/>
              </a:rPr>
              <a:t> keV</a:t>
            </a:r>
            <a:endParaRPr lang="en-US" sz="2400" dirty="0">
              <a:solidFill>
                <a:srgbClr val="002060"/>
              </a:solidFill>
            </a:endParaRPr>
          </a:p>
          <a:p>
            <a:r>
              <a:rPr lang="en-US" dirty="0"/>
              <a:t> </a:t>
            </a:r>
            <a:endParaRPr lang="en-ZA" dirty="0"/>
          </a:p>
        </p:txBody>
      </p:sp>
      <p:sp>
        <p:nvSpPr>
          <p:cNvPr id="9" name="Rounded Rectangle 8"/>
          <p:cNvSpPr/>
          <p:nvPr/>
        </p:nvSpPr>
        <p:spPr>
          <a:xfrm>
            <a:off x="2124645" y="1773862"/>
            <a:ext cx="6997362" cy="10503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TextBox 2"/>
          <p:cNvSpPr txBox="1"/>
          <p:nvPr/>
        </p:nvSpPr>
        <p:spPr>
          <a:xfrm>
            <a:off x="1440287" y="2885429"/>
            <a:ext cx="83660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>
                <a:solidFill>
                  <a:srgbClr val="002060"/>
                </a:solidFill>
              </a:rPr>
              <a:t>(At least) two possible scenarios for target photons: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275" y="3449876"/>
            <a:ext cx="595259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400" dirty="0">
                <a:solidFill>
                  <a:srgbClr val="FF0000"/>
                </a:solidFill>
              </a:rPr>
              <a:t>Co-moving with the emission region</a:t>
            </a:r>
          </a:p>
          <a:p>
            <a:pPr marL="342900" indent="-342900">
              <a:buAutoNum type="alphaLcParenR"/>
            </a:pPr>
            <a:endParaRPr lang="en-US" sz="800" dirty="0">
              <a:solidFill>
                <a:srgbClr val="FF0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err="1">
                <a:solidFill>
                  <a:srgbClr val="FF0000"/>
                </a:solidFill>
              </a:rPr>
              <a:t>E</a:t>
            </a:r>
            <a:r>
              <a:rPr lang="en-US" sz="2400" baseline="-25000" dirty="0" err="1">
                <a:solidFill>
                  <a:srgbClr val="FF0000"/>
                </a:solidFill>
              </a:rPr>
              <a:t>t</a:t>
            </a:r>
            <a:r>
              <a:rPr lang="en-US" sz="2400" baseline="30000" dirty="0" err="1">
                <a:solidFill>
                  <a:srgbClr val="FF0000"/>
                </a:solidFill>
              </a:rPr>
              <a:t>obs</a:t>
            </a:r>
            <a:r>
              <a:rPr lang="en-US" sz="2400" dirty="0">
                <a:solidFill>
                  <a:srgbClr val="FF0000"/>
                </a:solidFill>
              </a:rPr>
              <a:t> ~ 16 E</a:t>
            </a:r>
            <a:r>
              <a:rPr lang="en-US" sz="2400" baseline="-25000" dirty="0">
                <a:solidFill>
                  <a:srgbClr val="FF0000"/>
                </a:solidFill>
              </a:rPr>
              <a:t>14</a:t>
            </a:r>
            <a:r>
              <a:rPr lang="en-US" sz="2400" baseline="30000" dirty="0">
                <a:solidFill>
                  <a:srgbClr val="FF0000"/>
                </a:solidFill>
              </a:rPr>
              <a:t>-1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-25000" dirty="0">
                <a:solidFill>
                  <a:srgbClr val="FF0000"/>
                </a:solidFill>
              </a:rPr>
              <a:t>1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>
                <a:solidFill>
                  <a:srgbClr val="FF0000"/>
                </a:solidFill>
              </a:rPr>
              <a:t>/(1+z) </a:t>
            </a:r>
            <a:r>
              <a:rPr lang="en-US" sz="2400" dirty="0" err="1">
                <a:solidFill>
                  <a:srgbClr val="FF0000"/>
                </a:solidFill>
              </a:rPr>
              <a:t>keV</a:t>
            </a:r>
            <a:endParaRPr lang="en-US" sz="2400" dirty="0">
              <a:solidFill>
                <a:srgbClr val="FF0000"/>
              </a:solidFill>
            </a:endParaRPr>
          </a:p>
          <a:p>
            <a:endParaRPr lang="en-US" sz="800" dirty="0">
              <a:solidFill>
                <a:srgbClr val="FF0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FF0000"/>
                </a:solidFill>
              </a:rPr>
              <a:t>Observed as hard X-rays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FF0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FF0000"/>
                </a:solidFill>
              </a:rPr>
              <a:t>Doppler boosted into observer’s frame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FF0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FF0000"/>
                </a:solidFill>
              </a:rPr>
              <a:t>Stringent constraints on co-moving energy density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FF000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FF0000"/>
                </a:solidFill>
              </a:rPr>
              <a:t>Typically large proton power requirements!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84707" y="3426560"/>
            <a:ext cx="594101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LcParenR" startAt="2"/>
            </a:pPr>
            <a:r>
              <a:rPr lang="en-US" sz="2400" dirty="0">
                <a:solidFill>
                  <a:srgbClr val="00B050"/>
                </a:solidFill>
              </a:rPr>
              <a:t>Stationary in the AGN frame</a:t>
            </a:r>
          </a:p>
          <a:p>
            <a:pPr marL="342900" indent="-342900">
              <a:buAutoNum type="alphaLcParenR"/>
            </a:pPr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 err="1">
                <a:solidFill>
                  <a:srgbClr val="00B050"/>
                </a:solidFill>
              </a:rPr>
              <a:t>E</a:t>
            </a:r>
            <a:r>
              <a:rPr lang="en-US" sz="2400" baseline="-25000" dirty="0" err="1">
                <a:solidFill>
                  <a:srgbClr val="00B050"/>
                </a:solidFill>
              </a:rPr>
              <a:t>t</a:t>
            </a:r>
            <a:r>
              <a:rPr lang="en-US" sz="2400" baseline="30000" dirty="0" err="1">
                <a:solidFill>
                  <a:srgbClr val="00B050"/>
                </a:solidFill>
              </a:rPr>
              <a:t>obs</a:t>
            </a:r>
            <a:r>
              <a:rPr lang="en-US" sz="2400" dirty="0">
                <a:solidFill>
                  <a:srgbClr val="00B050"/>
                </a:solidFill>
              </a:rPr>
              <a:t> ~ 160 E</a:t>
            </a:r>
            <a:r>
              <a:rPr lang="en-US" sz="2400" baseline="-25000" dirty="0">
                <a:solidFill>
                  <a:srgbClr val="00B050"/>
                </a:solidFill>
              </a:rPr>
              <a:t>14</a:t>
            </a:r>
            <a:r>
              <a:rPr lang="en-US" sz="2400" baseline="30000" dirty="0">
                <a:solidFill>
                  <a:srgbClr val="00B050"/>
                </a:solidFill>
              </a:rPr>
              <a:t>-1</a:t>
            </a:r>
            <a:r>
              <a:rPr lang="en-US" sz="2400" dirty="0">
                <a:solidFill>
                  <a:srgbClr val="00B050"/>
                </a:solidFill>
              </a:rPr>
              <a:t>/(1+z) eV</a:t>
            </a:r>
          </a:p>
          <a:p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00B050"/>
                </a:solidFill>
              </a:rPr>
              <a:t>Observed as UV / soft X-rays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00B050"/>
                </a:solidFill>
              </a:rPr>
              <a:t>Doppler boosted into co-moving frame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00B050"/>
                </a:solidFill>
              </a:rPr>
              <a:t>Strongly relaxed constraints on energy density</a:t>
            </a:r>
          </a:p>
          <a:p>
            <a:pPr marL="342900" indent="-342900">
              <a:buFont typeface="Symbol" panose="05050102010706020507" pitchFamily="18" charset="2"/>
              <a:buChar char="Þ"/>
            </a:pPr>
            <a:endParaRPr lang="en-US" sz="800" dirty="0">
              <a:solidFill>
                <a:srgbClr val="00B050"/>
              </a:solidFill>
            </a:endParaRPr>
          </a:p>
          <a:p>
            <a:pPr marL="342900" indent="-342900">
              <a:buFont typeface="Symbol" panose="05050102010706020507" pitchFamily="18" charset="2"/>
              <a:buChar char="Þ"/>
            </a:pPr>
            <a:r>
              <a:rPr lang="en-US" sz="2400" dirty="0">
                <a:solidFill>
                  <a:srgbClr val="00B050"/>
                </a:solidFill>
              </a:rPr>
              <a:t>Much lower proton power requirements!</a:t>
            </a:r>
            <a:endParaRPr lang="en-ZA" sz="2400" dirty="0">
              <a:solidFill>
                <a:srgbClr val="00B050"/>
              </a:solidFill>
            </a:endParaRPr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>
            <a:off x="5959523" y="3504579"/>
            <a:ext cx="0" cy="3162958"/>
          </a:xfrm>
          <a:prstGeom prst="lin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2705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6956" y="1282892"/>
            <a:ext cx="8720919" cy="499507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>
                <a:solidFill>
                  <a:srgbClr val="002060"/>
                </a:solidFill>
              </a:rPr>
              <a:t>Possible sources of external UV / soft X-ray target photons: 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Broad Line Region?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(</a:t>
            </a:r>
            <a:r>
              <a:rPr lang="en-US" dirty="0" err="1">
                <a:solidFill>
                  <a:srgbClr val="002060"/>
                </a:solidFill>
              </a:rPr>
              <a:t>Padovani</a:t>
            </a:r>
            <a:r>
              <a:rPr lang="en-US" dirty="0">
                <a:solidFill>
                  <a:srgbClr val="002060"/>
                </a:solidFill>
              </a:rPr>
              <a:t> et al. 2019)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Slow-moving sheath 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(</a:t>
            </a:r>
            <a:r>
              <a:rPr lang="en-US" dirty="0" err="1">
                <a:solidFill>
                  <a:srgbClr val="002060"/>
                </a:solidFill>
              </a:rPr>
              <a:t>Tavecchio</a:t>
            </a:r>
            <a:r>
              <a:rPr lang="en-US" dirty="0">
                <a:solidFill>
                  <a:srgbClr val="002060"/>
                </a:solidFill>
              </a:rPr>
              <a:t> &amp; </a:t>
            </a:r>
            <a:r>
              <a:rPr lang="en-US" dirty="0" err="1">
                <a:solidFill>
                  <a:srgbClr val="002060"/>
                </a:solidFill>
              </a:rPr>
              <a:t>Ghisellini</a:t>
            </a:r>
            <a:r>
              <a:rPr lang="en-US" dirty="0">
                <a:solidFill>
                  <a:srgbClr val="002060"/>
                </a:solidFill>
              </a:rPr>
              <a:t> 2005)</a:t>
            </a:r>
          </a:p>
          <a:p>
            <a:pPr marL="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Accretion flow (RIAF)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(</a:t>
            </a:r>
            <a:r>
              <a:rPr lang="en-US" dirty="0" err="1">
                <a:solidFill>
                  <a:srgbClr val="002060"/>
                </a:solidFill>
              </a:rPr>
              <a:t>Righi</a:t>
            </a:r>
            <a:r>
              <a:rPr lang="en-US" dirty="0">
                <a:solidFill>
                  <a:srgbClr val="002060"/>
                </a:solidFill>
              </a:rPr>
              <a:t> et al. 2019)</a:t>
            </a:r>
          </a:p>
          <a:p>
            <a:pPr marL="0" indent="0">
              <a:buNone/>
            </a:pPr>
            <a:r>
              <a:rPr lang="en-US" dirty="0">
                <a:solidFill>
                  <a:srgbClr val="002060"/>
                </a:solidFill>
              </a:rPr>
              <a:t>   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25354" y="64874"/>
            <a:ext cx="8133213" cy="113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– </a:t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u="sng" dirty="0">
                <a:solidFill>
                  <a:srgbClr val="002060"/>
                </a:solidFill>
              </a:rPr>
              <a:t>Origin of Target Photons</a:t>
            </a:r>
            <a:endParaRPr lang="en-ZA" u="sng" dirty="0">
              <a:solidFill>
                <a:srgbClr val="002060"/>
              </a:solidFill>
            </a:endParaRPr>
          </a:p>
        </p:txBody>
      </p:sp>
      <p:pic>
        <p:nvPicPr>
          <p:cNvPr id="7" name="Picture 4" descr="agn_model_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2400" y="1738024"/>
            <a:ext cx="4435475" cy="4900612"/>
          </a:xfrm>
          <a:prstGeom prst="rect">
            <a:avLst/>
          </a:prstGeom>
          <a:noFill/>
        </p:spPr>
      </p:pic>
      <p:cxnSp>
        <p:nvCxnSpPr>
          <p:cNvPr id="8" name="Straight Arrow Connector 7"/>
          <p:cNvCxnSpPr/>
          <p:nvPr/>
        </p:nvCxnSpPr>
        <p:spPr>
          <a:xfrm>
            <a:off x="5181600" y="2715492"/>
            <a:ext cx="3158836" cy="1089891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81601" y="2715491"/>
            <a:ext cx="2928257" cy="126868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380517" y="2688033"/>
            <a:ext cx="560193" cy="836630"/>
          </a:xfrm>
          <a:prstGeom prst="line">
            <a:avLst/>
          </a:prstGeom>
          <a:ln w="1016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620005" y="2535634"/>
            <a:ext cx="424539" cy="860710"/>
          </a:xfrm>
          <a:prstGeom prst="line">
            <a:avLst/>
          </a:prstGeom>
          <a:ln w="1016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203371" y="2715492"/>
            <a:ext cx="2491988" cy="1089893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36028" y="3106348"/>
            <a:ext cx="2413698" cy="67594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083629" y="4136572"/>
            <a:ext cx="3124201" cy="919385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5304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64871"/>
            <a:ext cx="7886700" cy="767638"/>
          </a:xfrm>
        </p:spPr>
        <p:txBody>
          <a:bodyPr/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Summary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9837" y="824406"/>
            <a:ext cx="11088547" cy="4351338"/>
          </a:xfrm>
        </p:spPr>
        <p:txBody>
          <a:bodyPr>
            <a:normAutofit/>
          </a:bodyPr>
          <a:lstStyle/>
          <a:p>
            <a:r>
              <a:rPr lang="en-US" sz="2400" dirty="0"/>
              <a:t>Production of </a:t>
            </a:r>
            <a:r>
              <a:rPr lang="en-US" sz="2400" dirty="0" err="1"/>
              <a:t>IceCube</a:t>
            </a:r>
            <a:r>
              <a:rPr lang="en-US" sz="2400" dirty="0"/>
              <a:t> neutrinos requires</a:t>
            </a:r>
          </a:p>
          <a:p>
            <a:pPr lvl="1"/>
            <a:r>
              <a:rPr lang="en-US" dirty="0"/>
              <a:t>Protons of ~ </a:t>
            </a:r>
            <a:r>
              <a:rPr lang="en-US" dirty="0" err="1"/>
              <a:t>PeV</a:t>
            </a:r>
            <a:r>
              <a:rPr lang="en-US" dirty="0"/>
              <a:t> energies</a:t>
            </a:r>
          </a:p>
          <a:p>
            <a:pPr lvl="1"/>
            <a:r>
              <a:rPr lang="en-US" dirty="0"/>
              <a:t>Target photons of co-moving UV / X-ray energies</a:t>
            </a:r>
          </a:p>
          <a:p>
            <a:pPr marL="0" indent="0">
              <a:buNone/>
            </a:pPr>
            <a:endParaRPr lang="en-ZA" sz="1000" dirty="0"/>
          </a:p>
          <a:p>
            <a:r>
              <a:rPr lang="en-ZA" sz="2400" dirty="0"/>
              <a:t>For </a:t>
            </a:r>
            <a:r>
              <a:rPr lang="en-ZA" sz="2400" dirty="0" err="1"/>
              <a:t>IceCube</a:t>
            </a:r>
            <a:r>
              <a:rPr lang="en-ZA" sz="2400" dirty="0"/>
              <a:t> neutrino production in AGN jets, external target photon fields strongly preferred over co-moving (electron-synchrotron) photon field. </a:t>
            </a:r>
          </a:p>
          <a:p>
            <a:pPr marL="0" indent="0">
              <a:buNone/>
            </a:pPr>
            <a:endParaRPr lang="en-ZA" sz="1000" dirty="0"/>
          </a:p>
          <a:p>
            <a:r>
              <a:rPr lang="en-ZA" sz="2400" dirty="0">
                <a:latin typeface="Symbol" panose="05050102010706020507" pitchFamily="18" charset="2"/>
              </a:rPr>
              <a:t>gg</a:t>
            </a:r>
            <a:r>
              <a:rPr lang="en-ZA" sz="2400" dirty="0"/>
              <a:t> opacity for co-spatially produced GeV – </a:t>
            </a:r>
            <a:r>
              <a:rPr lang="en-ZA" sz="2400" dirty="0" err="1"/>
              <a:t>TeV</a:t>
            </a:r>
            <a:r>
              <a:rPr lang="en-ZA" sz="2400" dirty="0"/>
              <a:t> </a:t>
            </a:r>
            <a:r>
              <a:rPr lang="en-ZA" sz="2400" dirty="0">
                <a:latin typeface="Symbol" panose="05050102010706020507" pitchFamily="18" charset="2"/>
              </a:rPr>
              <a:t>g</a:t>
            </a:r>
            <a:r>
              <a:rPr lang="en-ZA" sz="2400" dirty="0"/>
              <a:t>-rays is ~ 300 times larger than </a:t>
            </a:r>
            <a:r>
              <a:rPr lang="en-ZA" sz="2400" dirty="0" err="1"/>
              <a:t>p</a:t>
            </a:r>
            <a:r>
              <a:rPr lang="en-ZA" sz="2400" dirty="0" err="1">
                <a:latin typeface="Symbol" panose="05050102010706020507" pitchFamily="18" charset="2"/>
              </a:rPr>
              <a:t>g</a:t>
            </a:r>
            <a:r>
              <a:rPr lang="en-ZA" sz="2400" dirty="0"/>
              <a:t> efficiency </a:t>
            </a:r>
          </a:p>
          <a:p>
            <a:pPr marL="0" indent="0">
              <a:buNone/>
            </a:pPr>
            <a:r>
              <a:rPr lang="en-ZA" sz="2400" dirty="0"/>
              <a:t>=&gt; Expect neutrino correlation with X-ray / soft </a:t>
            </a:r>
            <a:r>
              <a:rPr lang="en-ZA" sz="2400" dirty="0">
                <a:latin typeface="Symbol" panose="05050102010706020507" pitchFamily="18" charset="2"/>
              </a:rPr>
              <a:t>g</a:t>
            </a:r>
            <a:r>
              <a:rPr lang="en-ZA" sz="2400" dirty="0"/>
              <a:t>-ray activity more naturally than with GeV – </a:t>
            </a:r>
            <a:r>
              <a:rPr lang="en-ZA" sz="2400" dirty="0" err="1"/>
              <a:t>TeV</a:t>
            </a:r>
            <a:r>
              <a:rPr lang="en-ZA" sz="2400" dirty="0"/>
              <a:t> </a:t>
            </a:r>
            <a:r>
              <a:rPr lang="en-ZA" sz="2400" dirty="0">
                <a:latin typeface="Symbol" panose="05050102010706020507" pitchFamily="18" charset="2"/>
              </a:rPr>
              <a:t>g</a:t>
            </a:r>
            <a:r>
              <a:rPr lang="en-ZA" sz="2400" dirty="0"/>
              <a:t>-rays!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588" y="5531881"/>
            <a:ext cx="2760003" cy="9522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D87558-B1A1-3180-6237-561AF1FFE492}"/>
              </a:ext>
            </a:extLst>
          </p:cNvPr>
          <p:cNvSpPr txBox="1"/>
          <p:nvPr/>
        </p:nvSpPr>
        <p:spPr>
          <a:xfrm>
            <a:off x="6015066" y="521131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10" name="Rounded Rectangle 3">
            <a:extLst>
              <a:ext uri="{FF2B5EF4-FFF2-40B4-BE49-F238E27FC236}">
                <a16:creationId xmlns:a16="http://schemas.microsoft.com/office/drawing/2014/main" id="{8A3F13AB-6238-DCFC-1C76-16DE3BE1BCAE}"/>
              </a:ext>
            </a:extLst>
          </p:cNvPr>
          <p:cNvSpPr/>
          <p:nvPr/>
        </p:nvSpPr>
        <p:spPr>
          <a:xfrm>
            <a:off x="5119034" y="5392149"/>
            <a:ext cx="6106889" cy="1282889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Z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56B45B6-5298-19E1-D7D4-374CB85A77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396" y="5500202"/>
            <a:ext cx="1733550" cy="5810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C3814D-757D-003E-B9B3-DA069BE48494}"/>
              </a:ext>
            </a:extLst>
          </p:cNvPr>
          <p:cNvSpPr txBox="1"/>
          <p:nvPr/>
        </p:nvSpPr>
        <p:spPr>
          <a:xfrm>
            <a:off x="4982970" y="6134108"/>
            <a:ext cx="632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Supported by the South African Research Chairs Initiative (</a:t>
            </a:r>
            <a:r>
              <a:rPr lang="en-US" sz="1200" dirty="0" err="1"/>
              <a:t>SARChI</a:t>
            </a:r>
            <a:r>
              <a:rPr lang="en-US" sz="1200" dirty="0"/>
              <a:t>) of the Department of Science and Innovation and the National Research Foundation of South Africa (grant no. 64789). </a:t>
            </a:r>
            <a:endParaRPr lang="en-ZA" sz="1200" dirty="0"/>
          </a:p>
        </p:txBody>
      </p:sp>
      <p:pic>
        <p:nvPicPr>
          <p:cNvPr id="13" name="Picture 12" descr="Text&#10;&#10;Description automatically generated">
            <a:extLst>
              <a:ext uri="{FF2B5EF4-FFF2-40B4-BE49-F238E27FC236}">
                <a16:creationId xmlns:a16="http://schemas.microsoft.com/office/drawing/2014/main" id="{93430FF0-219F-ACE3-E163-B6EA9BED25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6654" y="5440847"/>
            <a:ext cx="1617701" cy="71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978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B041C-9091-17C7-00D7-0D498FC9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4182"/>
            <a:ext cx="10515600" cy="942814"/>
          </a:xfrm>
        </p:spPr>
        <p:txBody>
          <a:bodyPr/>
          <a:lstStyle/>
          <a:p>
            <a:pPr algn="ctr"/>
            <a:r>
              <a:rPr lang="en-ZA" b="1" u="sng" dirty="0">
                <a:solidFill>
                  <a:srgbClr val="002060"/>
                </a:solidFill>
              </a:rPr>
              <a:t>Senior Postdoc Opening at NWU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61FA54-C68F-52EA-CF2E-7E92EDB39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003" y="908610"/>
            <a:ext cx="11234195" cy="5879940"/>
          </a:xfrm>
        </p:spPr>
        <p:txBody>
          <a:bodyPr>
            <a:noAutofit/>
          </a:bodyPr>
          <a:lstStyle/>
          <a:p>
            <a:r>
              <a:rPr lang="en-US" sz="2000" dirty="0"/>
              <a:t>Senior Postdoc in observational or theoretical extragalactic high-energy / multi-messenger astrophysics. </a:t>
            </a:r>
          </a:p>
          <a:p>
            <a:r>
              <a:rPr lang="en-US" sz="2000" dirty="0"/>
              <a:t>Initially for one year, </a:t>
            </a:r>
            <a:r>
              <a:rPr lang="en-US" sz="2000" b="1" dirty="0"/>
              <a:t>renewable up to 5 years</a:t>
            </a:r>
            <a:r>
              <a:rPr lang="en-US" sz="2000" dirty="0"/>
              <a:t>, depending on satisfactory performance. </a:t>
            </a:r>
          </a:p>
          <a:p>
            <a:r>
              <a:rPr lang="en-US" sz="2000" dirty="0"/>
              <a:t>The salary will be </a:t>
            </a:r>
            <a:r>
              <a:rPr lang="en-US" sz="2000" b="1" dirty="0"/>
              <a:t>ZAR 438 000 </a:t>
            </a:r>
            <a:r>
              <a:rPr lang="en-US" sz="2000" dirty="0"/>
              <a:t>per year (~ US $ 24 200 ~ € 24 900 – income-tax free and significantly higher than a usual postdoc salary in South Africa). </a:t>
            </a:r>
          </a:p>
          <a:p>
            <a:r>
              <a:rPr lang="en-US" sz="2000" dirty="0"/>
              <a:t>Prior postdoctoral experience highly desirable, but </a:t>
            </a:r>
            <a:r>
              <a:rPr lang="en-US" sz="2000" b="1" dirty="0"/>
              <a:t>Ph.D. not more than 5 years ago</a:t>
            </a:r>
            <a:r>
              <a:rPr lang="en-US" sz="2000" dirty="0"/>
              <a:t>. 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000" dirty="0"/>
              <a:t>Institutional expectations:</a:t>
            </a:r>
          </a:p>
          <a:p>
            <a:pPr marL="0" indent="0">
              <a:buNone/>
            </a:pPr>
            <a:r>
              <a:rPr lang="en-US" sz="2000" dirty="0"/>
              <a:t>	- publication of at least 4 refereed journal papers per year;</a:t>
            </a:r>
          </a:p>
          <a:p>
            <a:pPr marL="0" indent="0">
              <a:buNone/>
            </a:pPr>
            <a:r>
              <a:rPr lang="en-US" sz="2000" dirty="0"/>
              <a:t>	- co-supervision of at least 1 M.Sc. or Ph.D. student per year;</a:t>
            </a:r>
          </a:p>
          <a:p>
            <a:pPr marL="0" indent="0">
              <a:buNone/>
            </a:pPr>
            <a:r>
              <a:rPr lang="en-US" sz="2000" dirty="0"/>
              <a:t>	- participation in grant proposal writing - at least one submission per year;</a:t>
            </a:r>
          </a:p>
          <a:p>
            <a:pPr marL="0" indent="0">
              <a:buNone/>
            </a:pPr>
            <a:r>
              <a:rPr lang="en-US" sz="2000" dirty="0"/>
              <a:t>	- a moderate amount of participation in administration.</a:t>
            </a:r>
          </a:p>
          <a:p>
            <a:pPr marL="0" indent="0">
              <a:buNone/>
            </a:pPr>
            <a:endParaRPr lang="en-US" sz="1000" dirty="0"/>
          </a:p>
          <a:p>
            <a:r>
              <a:rPr lang="en-US" sz="2000" dirty="0"/>
              <a:t>Send CV, publication list, statement of research experience and interests, contact information of 3 references</a:t>
            </a:r>
          </a:p>
          <a:p>
            <a:r>
              <a:rPr lang="en-US" sz="2000" dirty="0"/>
              <a:t>Application deadline: </a:t>
            </a:r>
            <a:r>
              <a:rPr lang="en-US" sz="2000" b="1" dirty="0"/>
              <a:t>20 October 2022</a:t>
            </a:r>
          </a:p>
          <a:p>
            <a:r>
              <a:rPr lang="en-US" sz="2000"/>
              <a:t>Contact</a:t>
            </a:r>
            <a:r>
              <a:rPr lang="en-US" sz="2000" dirty="0"/>
              <a:t>: Markus.Bottcher@nwu.ac.za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17E21F-A54F-5775-D655-56CF017AF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69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1BD29E3F-C380-A230-DFFC-00EBB108B893}"/>
              </a:ext>
            </a:extLst>
          </p:cNvPr>
          <p:cNvSpPr/>
          <p:nvPr/>
        </p:nvSpPr>
        <p:spPr>
          <a:xfrm>
            <a:off x="3854824" y="5435026"/>
            <a:ext cx="8153400" cy="584775"/>
          </a:xfrm>
          <a:prstGeom prst="roundRect">
            <a:avLst/>
          </a:prstGeom>
          <a:solidFill>
            <a:schemeClr val="bg2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prstClr val="white">
                    <a:lumMod val="95000"/>
                  </a:prst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Markus Böttcher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*</a:t>
            </a:r>
            <a:r>
              <a:rPr lang="en-US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Markus.Bottcher@nwu.ac.za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7B049B-F202-E860-22A6-7FDF7DB5AB71}"/>
              </a:ext>
            </a:extLst>
          </p:cNvPr>
          <p:cNvSpPr txBox="1"/>
          <p:nvPr/>
        </p:nvSpPr>
        <p:spPr>
          <a:xfrm>
            <a:off x="3854824" y="5410193"/>
            <a:ext cx="8153400" cy="584775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ZA" sz="1600" dirty="0"/>
              <a:t>Any opinion, finding and conclusion or recommendation expressed in this material is that of the authors and the NRF does not accept any liability in this regard.</a:t>
            </a:r>
          </a:p>
        </p:txBody>
      </p:sp>
    </p:spTree>
    <p:extLst>
      <p:ext uri="{BB962C8B-B14F-4D97-AF65-F5344CB8AC3E}">
        <p14:creationId xmlns:p14="http://schemas.microsoft.com/office/powerpoint/2010/main" val="1228650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8D94FF-618D-B5C1-9A01-0AEAD3104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5132" y="2355971"/>
            <a:ext cx="10515600" cy="1637295"/>
          </a:xfrm>
        </p:spPr>
        <p:txBody>
          <a:bodyPr>
            <a:noAutofit/>
          </a:bodyPr>
          <a:lstStyle/>
          <a:p>
            <a:pPr algn="ctr"/>
            <a:r>
              <a:rPr lang="en-ZA" sz="9600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CEFE3-2D53-C4F9-080A-C60F41814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36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188758"/>
            <a:ext cx="7770813" cy="1429871"/>
          </a:xfrm>
        </p:spPr>
        <p:txBody>
          <a:bodyPr>
            <a:normAutofit/>
          </a:bodyPr>
          <a:lstStyle/>
          <a:p>
            <a:pPr algn="ctr"/>
            <a:r>
              <a:rPr lang="en-US" u="sng" dirty="0">
                <a:solidFill>
                  <a:srgbClr val="002060"/>
                </a:solidFill>
                <a:effectLst/>
              </a:rPr>
              <a:t>Spectral Energy Distribution </a:t>
            </a:r>
            <a:br>
              <a:rPr lang="en-US" u="sng" dirty="0">
                <a:solidFill>
                  <a:srgbClr val="002060"/>
                </a:solidFill>
                <a:effectLst/>
              </a:rPr>
            </a:br>
            <a:r>
              <a:rPr lang="en-US" u="sng" dirty="0">
                <a:solidFill>
                  <a:srgbClr val="002060"/>
                </a:solidFill>
              </a:rPr>
              <a:t>of</a:t>
            </a:r>
            <a:r>
              <a:rPr lang="en-US" u="sng" dirty="0">
                <a:solidFill>
                  <a:srgbClr val="002060"/>
                </a:solidFill>
                <a:effectLst/>
              </a:rPr>
              <a:t> TXS 0506+056</a:t>
            </a:r>
            <a:endParaRPr lang="en-US" u="sng" dirty="0">
              <a:solidFill>
                <a:srgbClr val="002060"/>
              </a:solidFill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83835" y="1618628"/>
            <a:ext cx="7559805" cy="48423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09884" y="4647695"/>
            <a:ext cx="30570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</a:t>
            </a:r>
            <a:r>
              <a:rPr lang="en-US" sz="2400" baseline="-25000" dirty="0">
                <a:solidFill>
                  <a:srgbClr val="FF0000"/>
                </a:solidFill>
              </a:rPr>
              <a:t>X</a:t>
            </a:r>
            <a:r>
              <a:rPr lang="en-US" sz="2400" dirty="0">
                <a:solidFill>
                  <a:srgbClr val="FF0000"/>
                </a:solidFill>
              </a:rPr>
              <a:t> ~ 10</a:t>
            </a:r>
            <a:r>
              <a:rPr lang="en-US" sz="2400" baseline="30000" dirty="0">
                <a:solidFill>
                  <a:srgbClr val="FF0000"/>
                </a:solidFill>
              </a:rPr>
              <a:t>-12</a:t>
            </a:r>
            <a:r>
              <a:rPr lang="en-US" sz="2400" dirty="0">
                <a:solidFill>
                  <a:srgbClr val="FF0000"/>
                </a:solidFill>
              </a:rPr>
              <a:t> erg/(cm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>
                <a:solidFill>
                  <a:srgbClr val="FF0000"/>
                </a:solidFill>
              </a:rPr>
              <a:t> s)</a:t>
            </a:r>
            <a:endParaRPr lang="en-ZA" sz="2400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729001" y="4251909"/>
            <a:ext cx="655093" cy="3548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8411685" y="2313468"/>
            <a:ext cx="733425" cy="180975"/>
          </a:xfrm>
          <a:prstGeom prst="line">
            <a:avLst/>
          </a:prstGeom>
          <a:ln w="508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852780">
            <a:off x="8309929" y="2137053"/>
            <a:ext cx="1666875" cy="308953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TextBox 5"/>
          <p:cNvSpPr txBox="1"/>
          <p:nvPr/>
        </p:nvSpPr>
        <p:spPr>
          <a:xfrm rot="725977">
            <a:off x="8325959" y="2113442"/>
            <a:ext cx="161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2014-15 </a:t>
            </a:r>
            <a:r>
              <a:rPr lang="en-US" dirty="0">
                <a:solidFill>
                  <a:srgbClr val="002060"/>
                </a:solidFill>
                <a:latin typeface="Symbol" panose="05050102010706020507" pitchFamily="18" charset="2"/>
              </a:rPr>
              <a:t>n</a:t>
            </a:r>
            <a:r>
              <a:rPr lang="en-US" dirty="0">
                <a:solidFill>
                  <a:srgbClr val="002060"/>
                </a:solidFill>
              </a:rPr>
              <a:t> flare</a:t>
            </a:r>
            <a:endParaRPr lang="en-ZA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77446" y="2839104"/>
            <a:ext cx="13769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IC 170922A </a:t>
            </a:r>
          </a:p>
          <a:p>
            <a:r>
              <a:rPr lang="en-US" dirty="0"/>
              <a:t>limits</a:t>
            </a:r>
            <a:endParaRPr lang="en-ZA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8594650" y="2731030"/>
            <a:ext cx="717090" cy="39190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>
            <a:off x="8594652" y="3162270"/>
            <a:ext cx="682795" cy="3231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2837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7847" y="4276966"/>
            <a:ext cx="5056072" cy="1315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5354" y="64874"/>
            <a:ext cx="8133213" cy="1147711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– </a:t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u="sng" dirty="0">
                <a:solidFill>
                  <a:srgbClr val="002060"/>
                </a:solidFill>
              </a:rPr>
              <a:t>Origin of Target Photons</a:t>
            </a:r>
            <a:endParaRPr lang="en-ZA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524001" y="1336807"/>
                <a:ext cx="8611737" cy="5274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dirty="0">
                    <a:solidFill>
                      <a:srgbClr val="002060"/>
                    </a:solidFill>
                  </a:rPr>
                  <a:t>Constrain target photon luminosity and required proton power from </a:t>
                </a:r>
              </a:p>
              <a:p>
                <a:pPr algn="ctr"/>
                <a:endParaRPr lang="en-US" sz="1000" dirty="0">
                  <a:solidFill>
                    <a:srgbClr val="002060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2060"/>
                    </a:solidFill>
                  </a:rPr>
                  <a:t> observed neutrino luminosity </a:t>
                </a:r>
              </a:p>
              <a:p>
                <a:r>
                  <a:rPr lang="en-US" sz="2800" dirty="0">
                    <a:solidFill>
                      <a:srgbClr val="002060"/>
                    </a:solidFill>
                  </a:rPr>
                  <a:t>      (</a:t>
                </a:r>
                <a:r>
                  <a:rPr lang="en-US" sz="2800" dirty="0" err="1">
                    <a:solidFill>
                      <a:srgbClr val="002060"/>
                    </a:solidFill>
                  </a:rPr>
                  <a:t>L’</a:t>
                </a:r>
                <a:r>
                  <a:rPr lang="en-US" sz="2800" baseline="-25000" dirty="0" err="1">
                    <a:solidFill>
                      <a:srgbClr val="002060"/>
                    </a:solidFill>
                    <a:latin typeface="Symbol" panose="05050102010706020507" pitchFamily="18" charset="2"/>
                  </a:rPr>
                  <a:t>n</a:t>
                </a:r>
                <a:r>
                  <a:rPr lang="en-US" sz="2800" dirty="0">
                    <a:solidFill>
                      <a:srgbClr val="002060"/>
                    </a:solidFill>
                  </a:rPr>
                  <a:t> ~ 1.7</a:t>
                </a:r>
                <a:r>
                  <a:rPr lang="en-US" sz="2800" dirty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×</a:t>
                </a:r>
                <a:r>
                  <a:rPr lang="en-US" sz="2800" dirty="0">
                    <a:solidFill>
                      <a:srgbClr val="002060"/>
                    </a:solidFill>
                  </a:rPr>
                  <a:t>10</a:t>
                </a:r>
                <a:r>
                  <a:rPr lang="en-US" sz="2800" baseline="30000" dirty="0">
                    <a:solidFill>
                      <a:srgbClr val="002060"/>
                    </a:solidFill>
                  </a:rPr>
                  <a:t>42</a:t>
                </a:r>
                <a:r>
                  <a:rPr lang="en-US" sz="2800" dirty="0">
                    <a:solidFill>
                      <a:srgbClr val="002060"/>
                    </a:solidFill>
                  </a:rPr>
                  <a:t> </a:t>
                </a:r>
                <a:r>
                  <a:rPr lang="en-US" sz="2800" dirty="0">
                    <a:solidFill>
                      <a:srgbClr val="002060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sz="2800" baseline="-25000" dirty="0">
                    <a:solidFill>
                      <a:srgbClr val="002060"/>
                    </a:solidFill>
                  </a:rPr>
                  <a:t>1</a:t>
                </a:r>
                <a:r>
                  <a:rPr lang="en-US" sz="2800" baseline="50000" dirty="0">
                    <a:solidFill>
                      <a:srgbClr val="002060"/>
                    </a:solidFill>
                  </a:rPr>
                  <a:t>-4</a:t>
                </a:r>
                <a:r>
                  <a:rPr lang="en-US" sz="2800" dirty="0">
                    <a:solidFill>
                      <a:srgbClr val="002060"/>
                    </a:solidFill>
                  </a:rPr>
                  <a:t> erg/s for 2014 – 15 neutrino flare)</a:t>
                </a:r>
              </a:p>
              <a:p>
                <a:r>
                  <a:rPr lang="en-US" sz="1000" dirty="0">
                    <a:solidFill>
                      <a:srgbClr val="002060"/>
                    </a:solidFill>
                  </a:rPr>
                  <a:t>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rgbClr val="002060"/>
                    </a:solidFill>
                  </a:rPr>
                  <a:t>limit on observed UV / X-ray flux </a:t>
                </a:r>
              </a:p>
              <a:p>
                <a:r>
                  <a:rPr lang="en-US" sz="2800" dirty="0">
                    <a:solidFill>
                      <a:srgbClr val="002060"/>
                    </a:solidFill>
                  </a:rPr>
                  <a:t>      (</a:t>
                </a:r>
                <a:r>
                  <a:rPr lang="en-US" sz="2800" dirty="0" err="1">
                    <a:solidFill>
                      <a:srgbClr val="002060"/>
                    </a:solidFill>
                  </a:rPr>
                  <a:t>F</a:t>
                </a:r>
                <a:r>
                  <a:rPr lang="en-US" sz="2800" baseline="-25000" dirty="0" err="1">
                    <a:solidFill>
                      <a:srgbClr val="002060"/>
                    </a:solidFill>
                  </a:rPr>
                  <a:t>x</a:t>
                </a:r>
                <a:r>
                  <a:rPr lang="en-US" sz="2800" dirty="0">
                    <a:solidFill>
                      <a:srgbClr val="002060"/>
                    </a:solidFill>
                  </a:rPr>
                  <a:t> ~ 10</a:t>
                </a:r>
                <a:r>
                  <a:rPr lang="en-US" sz="2800" baseline="30000" dirty="0">
                    <a:solidFill>
                      <a:srgbClr val="002060"/>
                    </a:solidFill>
                  </a:rPr>
                  <a:t>-12</a:t>
                </a:r>
                <a:r>
                  <a:rPr lang="en-US" sz="2800" dirty="0">
                    <a:solidFill>
                      <a:srgbClr val="002060"/>
                    </a:solidFill>
                  </a:rPr>
                  <a:t> erg cm</a:t>
                </a:r>
                <a:r>
                  <a:rPr lang="en-US" sz="2800" baseline="30000" dirty="0">
                    <a:solidFill>
                      <a:srgbClr val="002060"/>
                    </a:solidFill>
                  </a:rPr>
                  <a:t>-2</a:t>
                </a:r>
                <a:r>
                  <a:rPr lang="en-US" sz="2800" dirty="0">
                    <a:solidFill>
                      <a:srgbClr val="002060"/>
                    </a:solidFill>
                  </a:rPr>
                  <a:t> s</a:t>
                </a:r>
                <a:r>
                  <a:rPr lang="en-US" sz="2800" baseline="30000" dirty="0">
                    <a:solidFill>
                      <a:srgbClr val="002060"/>
                    </a:solidFill>
                  </a:rPr>
                  <a:t>-1</a:t>
                </a:r>
                <a:r>
                  <a:rPr lang="en-US" sz="2800" dirty="0">
                    <a:solidFill>
                      <a:srgbClr val="002060"/>
                    </a:solidFill>
                  </a:rPr>
                  <a:t> for TXS 0506+056)</a:t>
                </a:r>
              </a:p>
              <a:p>
                <a:endParaRPr lang="en-US" sz="1000" dirty="0">
                  <a:solidFill>
                    <a:srgbClr val="002060"/>
                  </a:solidFill>
                </a:endParaRPr>
              </a:p>
              <a:p>
                <a:endParaRPr lang="en-US" sz="2800" dirty="0">
                  <a:solidFill>
                    <a:srgbClr val="002060"/>
                  </a:solidFill>
                </a:endParaRPr>
              </a:p>
              <a:p>
                <a:endParaRPr lang="en-US" sz="1600" dirty="0">
                  <a:solidFill>
                    <a:srgbClr val="002060"/>
                  </a:solidFill>
                </a:endParaRPr>
              </a:p>
              <a:p>
                <a:endParaRPr lang="en-US" sz="2800" dirty="0">
                  <a:solidFill>
                    <a:srgbClr val="00206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≈−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num>
                        <m:den>
                          <m:r>
                            <a:rPr lang="en-ZA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  <m:r>
                            <a:rPr lang="en-ZA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  <m:r>
                            <a:rPr lang="en-ZA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ZA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  <m:r>
                            <a:rPr lang="en-US" sz="2800" i="1" baseline="30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800" i="1" baseline="-25000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US" sz="2800" baseline="-250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1" y="1336807"/>
                <a:ext cx="8611737" cy="5274393"/>
              </a:xfrm>
              <a:prstGeom prst="rect">
                <a:avLst/>
              </a:prstGeom>
              <a:blipFill>
                <a:blip r:embed="rId4"/>
                <a:stretch>
                  <a:fillRect l="-1274" t="-1039" r="-142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1975226" y="5486400"/>
            <a:ext cx="3821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060"/>
                </a:solidFill>
              </a:rPr>
              <a:t>.</a:t>
            </a:r>
            <a:endParaRPr lang="en-ZA" sz="28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468" y="6448806"/>
            <a:ext cx="2006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00B050"/>
                </a:solidFill>
              </a:rPr>
              <a:t>≈ 10</a:t>
            </a:r>
            <a:r>
              <a:rPr lang="en-ZA" sz="2400" baseline="30000" dirty="0">
                <a:solidFill>
                  <a:srgbClr val="00B050"/>
                </a:solidFill>
              </a:rPr>
              <a:t>-28</a:t>
            </a:r>
            <a:r>
              <a:rPr lang="en-ZA" sz="2400" dirty="0">
                <a:solidFill>
                  <a:srgbClr val="00B050"/>
                </a:solidFill>
              </a:rPr>
              <a:t> cm</a:t>
            </a:r>
            <a:r>
              <a:rPr lang="en-ZA" sz="2400" baseline="300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14" name="Left Brace 13"/>
          <p:cNvSpPr/>
          <p:nvPr/>
        </p:nvSpPr>
        <p:spPr>
          <a:xfrm rot="16200000">
            <a:off x="4312671" y="5611528"/>
            <a:ext cx="257085" cy="1371601"/>
          </a:xfrm>
          <a:prstGeom prst="leftBrac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6270892" y="5630668"/>
            <a:ext cx="1487606" cy="133109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7609359" y="5196351"/>
                <a:ext cx="2866029" cy="8076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en-US" sz="2400" i="1" baseline="-25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sz="2400" i="1" baseline="-10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en-US" sz="2400" i="1" baseline="-250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𝑈𝑉</m:t>
                      </m:r>
                      <m:r>
                        <a:rPr lang="en-US" sz="24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  <m:r>
                                <a:rPr lang="en-US" sz="2400" i="1" baseline="-250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4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2400" i="1" baseline="300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i="1" baseline="300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r>
                            <a:rPr lang="en-US" sz="2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sz="2400" i="1" baseline="-250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en-US" sz="2400" i="1" baseline="300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ZA" sz="2400" dirty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9359" y="5196351"/>
                <a:ext cx="2866029" cy="807657"/>
              </a:xfrm>
              <a:prstGeom prst="rect">
                <a:avLst/>
              </a:prstGeom>
              <a:blipFill>
                <a:blip r:embed="rId5"/>
                <a:stretch>
                  <a:fillRect b="-150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/>
          <p:cNvSpPr txBox="1"/>
          <p:nvPr/>
        </p:nvSpPr>
        <p:spPr>
          <a:xfrm>
            <a:off x="9095749" y="3898752"/>
            <a:ext cx="843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rgbClr val="00B050"/>
                </a:solidFill>
              </a:rPr>
              <a:t>L</a:t>
            </a:r>
            <a:r>
              <a:rPr lang="en-US" sz="2400" baseline="-25000" dirty="0" err="1">
                <a:solidFill>
                  <a:srgbClr val="00B050"/>
                </a:solidFill>
              </a:rPr>
              <a:t>kin,p</a:t>
            </a:r>
            <a:endParaRPr lang="en-ZA" sz="2400" baseline="-25000" dirty="0">
              <a:solidFill>
                <a:srgbClr val="00B05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5900" y="4636784"/>
            <a:ext cx="3895448" cy="54967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5A286328-FFAB-ABD0-4D8E-E867E379B957}"/>
              </a:ext>
            </a:extLst>
          </p:cNvPr>
          <p:cNvSpPr/>
          <p:nvPr/>
        </p:nvSpPr>
        <p:spPr>
          <a:xfrm>
            <a:off x="7000973" y="4636784"/>
            <a:ext cx="3073138" cy="4750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9A8395-8E2B-9176-94F2-B0E090E57A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5321" y="4661082"/>
            <a:ext cx="3420571" cy="485575"/>
          </a:xfrm>
          <a:prstGeom prst="rect">
            <a:avLst/>
          </a:prstGeom>
        </p:spPr>
      </p:pic>
      <p:cxnSp>
        <p:nvCxnSpPr>
          <p:cNvPr id="21" name="Straight Arrow Connector 20"/>
          <p:cNvCxnSpPr>
            <a:cxnSpLocks/>
          </p:cNvCxnSpPr>
          <p:nvPr/>
        </p:nvCxnSpPr>
        <p:spPr>
          <a:xfrm flipV="1">
            <a:off x="8537543" y="4198022"/>
            <a:ext cx="558207" cy="543660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376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4E5DF7B-9D61-1EBF-1EE8-5B8E36A1E9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031" y="1152728"/>
            <a:ext cx="8937938" cy="4552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6201"/>
            <a:ext cx="8229600" cy="100607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u="sng" dirty="0">
                <a:solidFill>
                  <a:srgbClr val="002060"/>
                </a:solidFill>
              </a:rPr>
              <a:t>Origin of </a:t>
            </a:r>
            <a:r>
              <a:rPr lang="en-US" u="sng" dirty="0" err="1">
                <a:solidFill>
                  <a:srgbClr val="002060"/>
                </a:solidFill>
              </a:rPr>
              <a:t>IceCube</a:t>
            </a:r>
            <a:r>
              <a:rPr lang="en-US" u="sng" dirty="0">
                <a:solidFill>
                  <a:srgbClr val="002060"/>
                </a:solidFill>
              </a:rPr>
              <a:t>-Detected Neutrinos</a:t>
            </a:r>
            <a:endParaRPr lang="en-ZA" sz="3200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7453" y="5758767"/>
            <a:ext cx="654219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002060"/>
                </a:solidFill>
              </a:rPr>
              <a:t>Significant correlation of </a:t>
            </a:r>
            <a:r>
              <a:rPr lang="en-US" sz="2000" dirty="0" err="1">
                <a:solidFill>
                  <a:srgbClr val="002060"/>
                </a:solidFill>
              </a:rPr>
              <a:t>IceCube</a:t>
            </a:r>
            <a:r>
              <a:rPr lang="en-US" sz="2000" dirty="0">
                <a:solidFill>
                  <a:srgbClr val="002060"/>
                </a:solidFill>
              </a:rPr>
              <a:t> neutrinos with </a:t>
            </a:r>
            <a:r>
              <a:rPr lang="en-US" sz="2000" b="1" dirty="0">
                <a:solidFill>
                  <a:srgbClr val="002060"/>
                </a:solidFill>
              </a:rPr>
              <a:t>blazars</a:t>
            </a:r>
            <a:r>
              <a:rPr lang="en-US" sz="2000" dirty="0">
                <a:solidFill>
                  <a:srgbClr val="002060"/>
                </a:solidFill>
              </a:rPr>
              <a:t> (chance coincidence p = 6</a:t>
            </a:r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∙</a:t>
            </a:r>
            <a:r>
              <a:rPr lang="en-US" sz="2000" dirty="0">
                <a:solidFill>
                  <a:srgbClr val="002060"/>
                </a:solidFill>
              </a:rPr>
              <a:t>10</a:t>
            </a:r>
            <a:r>
              <a:rPr lang="en-US" sz="2000" baseline="30000" dirty="0">
                <a:solidFill>
                  <a:srgbClr val="002060"/>
                </a:solidFill>
              </a:rPr>
              <a:t>-7</a:t>
            </a:r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) – but can not be responsible for all </a:t>
            </a:r>
            <a:r>
              <a:rPr lang="en-US" sz="2000" dirty="0" err="1">
                <a:solidFill>
                  <a:srgbClr val="002060"/>
                </a:solidFill>
                <a:cs typeface="Arial" panose="020B0604020202020204" pitchFamily="34" charset="0"/>
              </a:rPr>
              <a:t>IceCube</a:t>
            </a:r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neutrinos (e.g., </a:t>
            </a:r>
            <a:r>
              <a:rPr lang="en-US" sz="2000" dirty="0" err="1">
                <a:solidFill>
                  <a:srgbClr val="002060"/>
                </a:solidFill>
                <a:cs typeface="Arial" panose="020B0604020202020204" pitchFamily="34" charset="0"/>
              </a:rPr>
              <a:t>Murase</a:t>
            </a:r>
            <a:r>
              <a:rPr lang="en-US" sz="2000" dirty="0">
                <a:solidFill>
                  <a:srgbClr val="002060"/>
                </a:solidFill>
                <a:cs typeface="Arial" panose="020B0604020202020204" pitchFamily="34" charset="0"/>
              </a:rPr>
              <a:t> et al. 2018)</a:t>
            </a:r>
            <a:endParaRPr lang="en-ZA" sz="2000" dirty="0">
              <a:solidFill>
                <a:srgbClr val="00206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3696D6-C4DF-C39E-C4D9-F47F64E2D6BA}"/>
              </a:ext>
            </a:extLst>
          </p:cNvPr>
          <p:cNvSpPr txBox="1"/>
          <p:nvPr/>
        </p:nvSpPr>
        <p:spPr>
          <a:xfrm>
            <a:off x="8217031" y="5090474"/>
            <a:ext cx="2139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/>
              <a:t>(Buson et al. 2022)</a:t>
            </a:r>
          </a:p>
        </p:txBody>
      </p:sp>
    </p:spTree>
    <p:extLst>
      <p:ext uri="{BB962C8B-B14F-4D97-AF65-F5344CB8AC3E}">
        <p14:creationId xmlns:p14="http://schemas.microsoft.com/office/powerpoint/2010/main" val="2195309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353" y="1334306"/>
            <a:ext cx="7886700" cy="4351338"/>
          </a:xfrm>
        </p:spPr>
        <p:txBody>
          <a:bodyPr/>
          <a:lstStyle/>
          <a:p>
            <a:pPr marL="514350" indent="-514350" algn="ctr">
              <a:buAutoNum type="alphaLcParenR"/>
            </a:pPr>
            <a:r>
              <a:rPr lang="en-US" u="sng" dirty="0">
                <a:solidFill>
                  <a:srgbClr val="002060"/>
                </a:solidFill>
              </a:rPr>
              <a:t>Co-moving target photon field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25354" y="64874"/>
            <a:ext cx="8133213" cy="113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– </a:t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u="sng" dirty="0">
                <a:solidFill>
                  <a:srgbClr val="002060"/>
                </a:solidFill>
              </a:rPr>
              <a:t>Origin of Target Photons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7078" y="2146213"/>
            <a:ext cx="824325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X-ray flux limit =&gt; </a:t>
            </a:r>
            <a:r>
              <a:rPr lang="en-US" sz="2800" dirty="0" err="1">
                <a:solidFill>
                  <a:srgbClr val="002060"/>
                </a:solidFill>
              </a:rPr>
              <a:t>u’</a:t>
            </a:r>
            <a:r>
              <a:rPr lang="en-US" sz="2800" baseline="-25000" dirty="0" err="1">
                <a:solidFill>
                  <a:srgbClr val="002060"/>
                </a:solidFill>
              </a:rPr>
              <a:t>t</a:t>
            </a:r>
            <a:r>
              <a:rPr lang="en-US" sz="2800" dirty="0">
                <a:solidFill>
                  <a:srgbClr val="002060"/>
                </a:solidFill>
              </a:rPr>
              <a:t> &lt; 9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2800" dirty="0">
                <a:solidFill>
                  <a:srgbClr val="002060"/>
                </a:solidFill>
              </a:rPr>
              <a:t>10</a:t>
            </a:r>
            <a:r>
              <a:rPr lang="en-US" sz="2800" baseline="30000" dirty="0">
                <a:solidFill>
                  <a:srgbClr val="002060"/>
                </a:solidFill>
              </a:rPr>
              <a:t>-4</a:t>
            </a:r>
            <a:r>
              <a:rPr lang="en-US" sz="2800" dirty="0">
                <a:solidFill>
                  <a:srgbClr val="002060"/>
                </a:solidFill>
              </a:rPr>
              <a:t> R</a:t>
            </a:r>
            <a:r>
              <a:rPr lang="en-US" sz="2800" baseline="-25000" dirty="0">
                <a:solidFill>
                  <a:srgbClr val="002060"/>
                </a:solidFill>
              </a:rPr>
              <a:t>16</a:t>
            </a:r>
            <a:r>
              <a:rPr lang="en-US" sz="2800" baseline="30000" dirty="0">
                <a:solidFill>
                  <a:srgbClr val="002060"/>
                </a:solidFill>
              </a:rPr>
              <a:t>-2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800" baseline="-25000" dirty="0">
                <a:solidFill>
                  <a:srgbClr val="002060"/>
                </a:solidFill>
              </a:rPr>
              <a:t>1</a:t>
            </a:r>
            <a:r>
              <a:rPr lang="en-US" sz="2800" baseline="30000" dirty="0">
                <a:solidFill>
                  <a:srgbClr val="002060"/>
                </a:solidFill>
              </a:rPr>
              <a:t>-4</a:t>
            </a:r>
            <a:r>
              <a:rPr lang="en-US" sz="2800" dirty="0">
                <a:solidFill>
                  <a:srgbClr val="002060"/>
                </a:solidFill>
              </a:rPr>
              <a:t> erg cm</a:t>
            </a:r>
            <a:r>
              <a:rPr lang="en-US" sz="2800" baseline="30000" dirty="0">
                <a:solidFill>
                  <a:srgbClr val="002060"/>
                </a:solidFill>
              </a:rPr>
              <a:t>-3</a:t>
            </a:r>
          </a:p>
          <a:p>
            <a:pPr algn="ctr"/>
            <a:endParaRPr lang="en-US" sz="1000" dirty="0">
              <a:solidFill>
                <a:srgbClr val="002060"/>
              </a:solidFill>
            </a:endParaRPr>
          </a:p>
          <a:p>
            <a:pPr marL="457200" indent="-457200" algn="ctr">
              <a:buFont typeface="Symbol" panose="05050102010706020507" pitchFamily="18" charset="2"/>
              <a:buChar char="Þ"/>
            </a:pPr>
            <a:endParaRPr lang="en-US" sz="1000" dirty="0">
              <a:solidFill>
                <a:srgbClr val="002060"/>
              </a:solidFill>
            </a:endParaRP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=&gt; </a:t>
            </a:r>
            <a:r>
              <a:rPr lang="en-US" sz="2800" dirty="0" err="1">
                <a:solidFill>
                  <a:srgbClr val="002060"/>
                </a:solidFill>
              </a:rPr>
              <a:t>L</a:t>
            </a:r>
            <a:r>
              <a:rPr lang="en-US" sz="2800" baseline="-25000" dirty="0" err="1">
                <a:solidFill>
                  <a:srgbClr val="002060"/>
                </a:solidFill>
              </a:rPr>
              <a:t>p,kin</a:t>
            </a:r>
            <a:r>
              <a:rPr lang="en-US" sz="2800" dirty="0">
                <a:solidFill>
                  <a:srgbClr val="002060"/>
                </a:solidFill>
              </a:rPr>
              <a:t> &gt; 4.9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2800" dirty="0">
                <a:solidFill>
                  <a:srgbClr val="002060"/>
                </a:solidFill>
              </a:rPr>
              <a:t>10</a:t>
            </a:r>
            <a:r>
              <a:rPr lang="en-US" sz="2800" baseline="30000" dirty="0">
                <a:solidFill>
                  <a:srgbClr val="002060"/>
                </a:solidFill>
              </a:rPr>
              <a:t>52</a:t>
            </a:r>
            <a:r>
              <a:rPr lang="en-US" sz="2800" dirty="0">
                <a:solidFill>
                  <a:srgbClr val="002060"/>
                </a:solidFill>
              </a:rPr>
              <a:t> R</a:t>
            </a:r>
            <a:r>
              <a:rPr lang="en-US" sz="2800" baseline="-25000" dirty="0">
                <a:solidFill>
                  <a:srgbClr val="002060"/>
                </a:solidFill>
              </a:rPr>
              <a:t>16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800" baseline="-25000" dirty="0">
                <a:solidFill>
                  <a:srgbClr val="002060"/>
                </a:solidFill>
              </a:rPr>
              <a:t>1</a:t>
            </a:r>
            <a:r>
              <a:rPr lang="en-US" sz="2800" baseline="30000" dirty="0">
                <a:solidFill>
                  <a:srgbClr val="002060"/>
                </a:solidFill>
              </a:rPr>
              <a:t>2</a:t>
            </a:r>
            <a:r>
              <a:rPr lang="en-US" sz="2800" dirty="0">
                <a:solidFill>
                  <a:srgbClr val="002060"/>
                </a:solidFill>
              </a:rPr>
              <a:t> erg/s</a:t>
            </a:r>
          </a:p>
          <a:p>
            <a:pPr algn="ctr"/>
            <a:endParaRPr lang="en-US" sz="2800" dirty="0">
              <a:solidFill>
                <a:srgbClr val="002060"/>
              </a:solidFill>
            </a:endParaRPr>
          </a:p>
          <a:p>
            <a:pPr marL="457200" indent="-457200" algn="ctr">
              <a:buFont typeface="Symbol" panose="05050102010706020507" pitchFamily="18" charset="2"/>
              <a:buChar char="Þ"/>
            </a:pPr>
            <a:r>
              <a:rPr lang="en-US" sz="2800" dirty="0">
                <a:solidFill>
                  <a:srgbClr val="FF0000"/>
                </a:solidFill>
              </a:rPr>
              <a:t>Unrealistically large kinetic power;</a:t>
            </a:r>
          </a:p>
          <a:p>
            <a:pPr algn="ctr"/>
            <a:r>
              <a:rPr lang="en-US" sz="2800" dirty="0">
                <a:solidFill>
                  <a:srgbClr val="FF0000"/>
                </a:solidFill>
              </a:rPr>
              <a:t>requires very low B-field (B &lt; 1 G) to suppress proton synchrotron below X-ray flux limit</a:t>
            </a:r>
          </a:p>
          <a:p>
            <a:pPr algn="ctr"/>
            <a:endParaRPr lang="en-US" sz="2800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>
                <a:solidFill>
                  <a:srgbClr val="FF0000"/>
                </a:solidFill>
              </a:rPr>
              <a:t>=&gt; Ruled out!</a:t>
            </a:r>
            <a:endParaRPr lang="en-ZA" sz="3200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909ECA-2A47-A7ED-9149-9D3CCDD5415A}"/>
              </a:ext>
            </a:extLst>
          </p:cNvPr>
          <p:cNvSpPr txBox="1"/>
          <p:nvPr/>
        </p:nvSpPr>
        <p:spPr>
          <a:xfrm>
            <a:off x="4870515" y="3143272"/>
            <a:ext cx="395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002060"/>
                </a:solidFill>
              </a:rPr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33693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5353" y="1334306"/>
            <a:ext cx="7886700" cy="4351338"/>
          </a:xfrm>
        </p:spPr>
        <p:txBody>
          <a:bodyPr/>
          <a:lstStyle/>
          <a:p>
            <a:pPr marL="514350" indent="-514350" algn="ctr">
              <a:buFont typeface="+mj-lt"/>
              <a:buAutoNum type="alphaLcParenR" startAt="2"/>
            </a:pPr>
            <a:r>
              <a:rPr lang="en-US" u="sng" dirty="0">
                <a:solidFill>
                  <a:srgbClr val="002060"/>
                </a:solidFill>
              </a:rPr>
              <a:t>Stationary target photon field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25354" y="64874"/>
            <a:ext cx="8133213" cy="11361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– </a:t>
            </a:r>
            <a:br>
              <a:rPr lang="en-US" u="sng" dirty="0">
                <a:solidFill>
                  <a:srgbClr val="002060"/>
                </a:solidFill>
              </a:rPr>
            </a:br>
            <a:r>
              <a:rPr lang="en-US" u="sng" dirty="0">
                <a:solidFill>
                  <a:srgbClr val="002060"/>
                </a:solidFill>
              </a:rPr>
              <a:t>Origin of Target Photons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30718" y="2056899"/>
            <a:ext cx="8045355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2060"/>
                </a:solidFill>
              </a:rPr>
              <a:t>From UV / X-ray flux: </a:t>
            </a:r>
            <a:r>
              <a:rPr lang="en-US" sz="2800" dirty="0" err="1">
                <a:solidFill>
                  <a:srgbClr val="002060"/>
                </a:solidFill>
              </a:rPr>
              <a:t>u’</a:t>
            </a:r>
            <a:r>
              <a:rPr lang="en-US" sz="2800" baseline="-25000" dirty="0" err="1">
                <a:solidFill>
                  <a:srgbClr val="002060"/>
                </a:solidFill>
              </a:rPr>
              <a:t>t</a:t>
            </a:r>
            <a:r>
              <a:rPr lang="en-US" sz="2800" dirty="0">
                <a:solidFill>
                  <a:srgbClr val="002060"/>
                </a:solidFill>
              </a:rPr>
              <a:t> &lt; 100 </a:t>
            </a:r>
            <a:r>
              <a:rPr lang="en-US" sz="2800" dirty="0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sz="2800" baseline="-25000" dirty="0">
                <a:solidFill>
                  <a:srgbClr val="002060"/>
                </a:solidFill>
              </a:rPr>
              <a:t>1</a:t>
            </a:r>
            <a:r>
              <a:rPr lang="en-US" sz="2800" baseline="30000" dirty="0">
                <a:solidFill>
                  <a:srgbClr val="002060"/>
                </a:solidFill>
              </a:rPr>
              <a:t>2</a:t>
            </a:r>
            <a:r>
              <a:rPr lang="en-US" sz="2800" dirty="0">
                <a:solidFill>
                  <a:srgbClr val="002060"/>
                </a:solidFill>
              </a:rPr>
              <a:t> R</a:t>
            </a:r>
            <a:r>
              <a:rPr lang="en-US" sz="2800" baseline="-25000" dirty="0">
                <a:solidFill>
                  <a:srgbClr val="002060"/>
                </a:solidFill>
              </a:rPr>
              <a:t>t,17</a:t>
            </a:r>
            <a:r>
              <a:rPr lang="en-US" sz="2800" baseline="30000" dirty="0">
                <a:solidFill>
                  <a:srgbClr val="002060"/>
                </a:solidFill>
              </a:rPr>
              <a:t>-2</a:t>
            </a:r>
            <a:r>
              <a:rPr lang="en-US" sz="2800" dirty="0">
                <a:solidFill>
                  <a:srgbClr val="002060"/>
                </a:solidFill>
              </a:rPr>
              <a:t> erg cm</a:t>
            </a:r>
            <a:r>
              <a:rPr lang="en-US" sz="2800" baseline="30000" dirty="0">
                <a:solidFill>
                  <a:srgbClr val="002060"/>
                </a:solidFill>
              </a:rPr>
              <a:t>-3</a:t>
            </a:r>
          </a:p>
          <a:p>
            <a:pPr algn="ctr"/>
            <a:endParaRPr lang="en-US" sz="1000" dirty="0">
              <a:solidFill>
                <a:srgbClr val="002060"/>
              </a:solidFill>
            </a:endParaRPr>
          </a:p>
          <a:p>
            <a:pPr marL="457200" indent="-457200" algn="ctr">
              <a:buFont typeface="Symbol" panose="05050102010706020507" pitchFamily="18" charset="2"/>
              <a:buChar char="Þ"/>
            </a:pPr>
            <a:r>
              <a:rPr lang="en-US" sz="2800" dirty="0" err="1">
                <a:solidFill>
                  <a:srgbClr val="002060"/>
                </a:solidFill>
              </a:rPr>
              <a:t>L</a:t>
            </a:r>
            <a:r>
              <a:rPr lang="en-US" sz="2800" baseline="-25000" dirty="0" err="1">
                <a:solidFill>
                  <a:srgbClr val="002060"/>
                </a:solidFill>
              </a:rPr>
              <a:t>p,kin</a:t>
            </a:r>
            <a:r>
              <a:rPr lang="en-US" sz="2800" dirty="0">
                <a:solidFill>
                  <a:srgbClr val="002060"/>
                </a:solidFill>
              </a:rPr>
              <a:t> &gt; 4.7</a:t>
            </a:r>
            <a:r>
              <a:rPr lang="en-US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sz="2800" dirty="0">
                <a:solidFill>
                  <a:srgbClr val="002060"/>
                </a:solidFill>
              </a:rPr>
              <a:t>10</a:t>
            </a:r>
            <a:r>
              <a:rPr lang="en-US" sz="2800" baseline="30000" dirty="0">
                <a:solidFill>
                  <a:srgbClr val="002060"/>
                </a:solidFill>
              </a:rPr>
              <a:t>47</a:t>
            </a:r>
            <a:r>
              <a:rPr lang="en-US" sz="2800" dirty="0">
                <a:solidFill>
                  <a:srgbClr val="002060"/>
                </a:solidFill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Symbol" panose="05050102010706020507" pitchFamily="18" charset="2"/>
              </a:rPr>
              <a:t>d</a:t>
            </a:r>
            <a:r>
              <a:rPr lang="en-US" sz="2800" baseline="-25000" dirty="0">
                <a:solidFill>
                  <a:srgbClr val="002060"/>
                </a:solidFill>
              </a:rPr>
              <a:t>1</a:t>
            </a:r>
            <a:r>
              <a:rPr lang="en-US" sz="2800" baseline="30000" dirty="0">
                <a:solidFill>
                  <a:srgbClr val="002060"/>
                </a:solidFill>
              </a:rPr>
              <a:t>-4</a:t>
            </a:r>
            <a:r>
              <a:rPr lang="en-US" sz="2800" dirty="0">
                <a:solidFill>
                  <a:srgbClr val="002060"/>
                </a:solidFill>
              </a:rPr>
              <a:t> R</a:t>
            </a:r>
            <a:r>
              <a:rPr lang="en-US" sz="2800" baseline="-25000" dirty="0">
                <a:solidFill>
                  <a:srgbClr val="002060"/>
                </a:solidFill>
              </a:rPr>
              <a:t>t,17</a:t>
            </a:r>
            <a:r>
              <a:rPr lang="en-US" sz="2800" baseline="30000" dirty="0">
                <a:solidFill>
                  <a:srgbClr val="002060"/>
                </a:solidFill>
              </a:rPr>
              <a:t>2</a:t>
            </a:r>
            <a:r>
              <a:rPr lang="en-US" sz="2800" dirty="0">
                <a:solidFill>
                  <a:srgbClr val="002060"/>
                </a:solidFill>
              </a:rPr>
              <a:t> R</a:t>
            </a:r>
            <a:r>
              <a:rPr lang="en-US" sz="2800" baseline="-25000" dirty="0">
                <a:solidFill>
                  <a:srgbClr val="002060"/>
                </a:solidFill>
              </a:rPr>
              <a:t>16</a:t>
            </a:r>
            <a:r>
              <a:rPr lang="en-US" sz="2800" baseline="30000" dirty="0">
                <a:solidFill>
                  <a:srgbClr val="002060"/>
                </a:solidFill>
              </a:rPr>
              <a:t>-1</a:t>
            </a:r>
            <a:r>
              <a:rPr lang="en-US" sz="2800" dirty="0">
                <a:solidFill>
                  <a:srgbClr val="002060"/>
                </a:solidFill>
              </a:rPr>
              <a:t> erg/s</a:t>
            </a:r>
          </a:p>
          <a:p>
            <a:pPr algn="ctr"/>
            <a:endParaRPr lang="en-US" sz="1200" dirty="0">
              <a:solidFill>
                <a:srgbClr val="002060"/>
              </a:solidFill>
            </a:endParaRP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Below Eddington limit for M</a:t>
            </a:r>
            <a:r>
              <a:rPr lang="en-US" sz="2800" baseline="-25000" dirty="0">
                <a:solidFill>
                  <a:srgbClr val="002060"/>
                </a:solidFill>
              </a:rPr>
              <a:t>BH</a:t>
            </a:r>
            <a:r>
              <a:rPr lang="en-US" sz="2800" dirty="0">
                <a:solidFill>
                  <a:srgbClr val="002060"/>
                </a:solidFill>
              </a:rPr>
              <a:t> &gt; 10</a:t>
            </a:r>
            <a:r>
              <a:rPr lang="en-US" sz="2800" baseline="30000" dirty="0">
                <a:solidFill>
                  <a:srgbClr val="002060"/>
                </a:solidFill>
              </a:rPr>
              <a:t>9</a:t>
            </a:r>
            <a:r>
              <a:rPr lang="en-US" sz="2800" dirty="0">
                <a:solidFill>
                  <a:srgbClr val="002060"/>
                </a:solidFill>
              </a:rPr>
              <a:t> M</a:t>
            </a:r>
            <a:r>
              <a:rPr lang="en-US" sz="2800" baseline="-25000" dirty="0">
                <a:solidFill>
                  <a:srgbClr val="002060"/>
                </a:solidFill>
              </a:rPr>
              <a:t>0</a:t>
            </a:r>
            <a:r>
              <a:rPr lang="en-US" sz="2800" dirty="0">
                <a:solidFill>
                  <a:srgbClr val="002060"/>
                </a:solidFill>
              </a:rPr>
              <a:t> =&gt; plausible.</a:t>
            </a:r>
          </a:p>
          <a:p>
            <a:pPr algn="ctr"/>
            <a:endParaRPr lang="en-US" sz="1600" dirty="0">
              <a:solidFill>
                <a:srgbClr val="002060"/>
              </a:solidFill>
            </a:endParaRPr>
          </a:p>
          <a:p>
            <a:pPr algn="ctr"/>
            <a:endParaRPr lang="en-US" sz="2800" dirty="0">
              <a:solidFill>
                <a:srgbClr val="002060"/>
              </a:solidFill>
            </a:endParaRPr>
          </a:p>
          <a:p>
            <a:pPr algn="ctr"/>
            <a:r>
              <a:rPr lang="en-US" sz="2800" dirty="0">
                <a:solidFill>
                  <a:srgbClr val="002060"/>
                </a:solidFill>
              </a:rPr>
              <a:t>Can suppress p-</a:t>
            </a:r>
            <a:r>
              <a:rPr lang="en-US" sz="2800" dirty="0" err="1">
                <a:solidFill>
                  <a:srgbClr val="002060"/>
                </a:solidFill>
              </a:rPr>
              <a:t>sy</a:t>
            </a:r>
            <a:r>
              <a:rPr lang="en-US" sz="2800" dirty="0">
                <a:solidFill>
                  <a:srgbClr val="002060"/>
                </a:solidFill>
              </a:rPr>
              <a:t> below UV/X-ray limit for B ~ 10 G.</a:t>
            </a:r>
          </a:p>
          <a:p>
            <a:pPr marL="457200" indent="-457200" algn="ctr">
              <a:buFont typeface="Symbol" panose="05050102010706020507" pitchFamily="18" charset="2"/>
              <a:buChar char="Þ"/>
            </a:pPr>
            <a:r>
              <a:rPr lang="en-US" sz="2800" dirty="0">
                <a:solidFill>
                  <a:srgbClr val="002060"/>
                </a:solidFill>
              </a:rPr>
              <a:t>Plausible!</a:t>
            </a:r>
          </a:p>
          <a:p>
            <a:pPr algn="ctr"/>
            <a:endParaRPr lang="en-US" sz="2800" dirty="0">
              <a:solidFill>
                <a:srgbClr val="002060"/>
              </a:solidFill>
            </a:endParaRPr>
          </a:p>
          <a:p>
            <a:pPr marL="457200" indent="-457200" algn="ctr">
              <a:buFont typeface="Symbol" panose="05050102010706020507" pitchFamily="18" charset="2"/>
              <a:buChar char="Þ"/>
            </a:pPr>
            <a:r>
              <a:rPr lang="en-US" sz="2800" dirty="0">
                <a:solidFill>
                  <a:srgbClr val="FF0000"/>
                </a:solidFill>
              </a:rPr>
              <a:t>Stationary UV / soft X-ray target photon field external to the jet is plausible!</a:t>
            </a:r>
            <a:endParaRPr lang="en-ZA" sz="2800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EA008E-4D0D-307C-A502-7C8C7151ACD6}"/>
              </a:ext>
            </a:extLst>
          </p:cNvPr>
          <p:cNvSpPr txBox="1"/>
          <p:nvPr/>
        </p:nvSpPr>
        <p:spPr>
          <a:xfrm>
            <a:off x="4352039" y="2898179"/>
            <a:ext cx="395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002060"/>
                </a:solidFill>
              </a:rPr>
              <a:t>~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857115-77D6-9FB3-DE58-E8792A01D09C}"/>
              </a:ext>
            </a:extLst>
          </p:cNvPr>
          <p:cNvSpPr txBox="1"/>
          <p:nvPr/>
        </p:nvSpPr>
        <p:spPr>
          <a:xfrm>
            <a:off x="6606618" y="3484209"/>
            <a:ext cx="3959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2000" dirty="0">
                <a:solidFill>
                  <a:srgbClr val="002060"/>
                </a:solidFill>
              </a:rPr>
              <a:t>~</a:t>
            </a:r>
          </a:p>
        </p:txBody>
      </p:sp>
    </p:spTree>
    <p:extLst>
      <p:ext uri="{BB962C8B-B14F-4D97-AF65-F5344CB8AC3E}">
        <p14:creationId xmlns:p14="http://schemas.microsoft.com/office/powerpoint/2010/main" val="113748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65080"/>
            <a:ext cx="7886700" cy="835023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>
                <a:solidFill>
                  <a:srgbClr val="002060"/>
                </a:solidFill>
              </a:rPr>
              <a:t>Basics of Neutrino Production</a:t>
            </a:r>
            <a:endParaRPr lang="en-ZA" sz="4800" u="sng" dirty="0">
              <a:solidFill>
                <a:srgbClr val="00206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897708" y="900102"/>
            <a:ext cx="8141643" cy="5957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dirty="0"/>
              <a:t>p + p (N) → p + </a:t>
            </a:r>
            <a:r>
              <a:rPr lang="en-US" dirty="0" err="1"/>
              <a:t>p/n</a:t>
            </a:r>
            <a:r>
              <a:rPr lang="en-US" dirty="0"/>
              <a:t> + n</a:t>
            </a:r>
            <a:r>
              <a:rPr lang="en-US" baseline="-25000" dirty="0"/>
              <a:t>0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baseline="30000" dirty="0"/>
              <a:t>0 </a:t>
            </a:r>
            <a:r>
              <a:rPr lang="en-US" dirty="0"/>
              <a:t> + </a:t>
            </a:r>
            <a:r>
              <a:rPr lang="en-US" dirty="0" err="1"/>
              <a:t>n</a:t>
            </a:r>
            <a:r>
              <a:rPr lang="en-US" baseline="-25000" dirty="0" err="1"/>
              <a:t>+</a:t>
            </a:r>
            <a:r>
              <a:rPr lang="en-US" dirty="0" err="1">
                <a:latin typeface="Symbol" panose="05050102010706020507" pitchFamily="18" charset="2"/>
              </a:rPr>
              <a:t>p</a:t>
            </a:r>
            <a:r>
              <a:rPr lang="en-US" baseline="30000" dirty="0"/>
              <a:t>+</a:t>
            </a:r>
            <a:r>
              <a:rPr lang="en-US" dirty="0"/>
              <a:t> + n</a:t>
            </a:r>
            <a:r>
              <a:rPr lang="en-US" baseline="-25000" dirty="0"/>
              <a:t>-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baseline="30000" dirty="0"/>
              <a:t>-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p +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→ p +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baseline="30000" dirty="0"/>
              <a:t>0</a:t>
            </a:r>
            <a:r>
              <a:rPr lang="en-US" dirty="0"/>
              <a:t>          </a:t>
            </a:r>
          </a:p>
          <a:p>
            <a:pPr marL="0" indent="0">
              <a:buNone/>
            </a:pPr>
            <a:r>
              <a:rPr lang="en-US" dirty="0"/>
              <a:t>          or   n + 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baseline="30000" dirty="0"/>
              <a:t>+                </a:t>
            </a:r>
          </a:p>
          <a:p>
            <a:pPr marL="0" indent="0">
              <a:buNone/>
            </a:pPr>
            <a:endParaRPr lang="en-US" baseline="30000" dirty="0"/>
          </a:p>
          <a:p>
            <a:pPr marL="0" indent="0">
              <a:buNone/>
            </a:pPr>
            <a:r>
              <a:rPr lang="en-US" dirty="0">
                <a:latin typeface="Symbol" panose="05050102010706020507" pitchFamily="18" charset="2"/>
              </a:rPr>
              <a:t>	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	p</a:t>
            </a:r>
            <a:r>
              <a:rPr lang="en-US" baseline="30000" dirty="0">
                <a:solidFill>
                  <a:schemeClr val="tx2"/>
                </a:solidFill>
              </a:rPr>
              <a:t>0</a:t>
            </a:r>
            <a:r>
              <a:rPr lang="en-US" dirty="0">
                <a:solidFill>
                  <a:schemeClr val="tx2"/>
                </a:solidFill>
              </a:rPr>
              <a:t> → 2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g</a:t>
            </a:r>
            <a:endParaRPr lang="en-US" baseline="-25000" dirty="0">
              <a:solidFill>
                <a:schemeClr val="tx2"/>
              </a:solidFill>
              <a:latin typeface="Symbol" panose="05050102010706020507" pitchFamily="18" charset="2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		p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 → 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US" baseline="30000" dirty="0">
                <a:solidFill>
                  <a:schemeClr val="tx2"/>
                </a:solidFill>
              </a:rPr>
              <a:t>+</a:t>
            </a:r>
            <a:r>
              <a:rPr lang="en-US" dirty="0">
                <a:solidFill>
                  <a:schemeClr val="tx2"/>
                </a:solidFill>
              </a:rPr>
              <a:t> + 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n</a:t>
            </a:r>
            <a:r>
              <a:rPr lang="en-US" baseline="-25000" dirty="0">
                <a:solidFill>
                  <a:schemeClr val="tx2"/>
                </a:solidFill>
                <a:latin typeface="Symbol" panose="05050102010706020507" pitchFamily="18" charset="2"/>
              </a:rPr>
              <a:t>m		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t = 2.55</a:t>
            </a:r>
            <a:r>
              <a:rPr lang="en-US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10</a:t>
            </a:r>
            <a:r>
              <a:rPr lang="en-US" baseline="30000" dirty="0">
                <a:solidFill>
                  <a:schemeClr val="tx2"/>
                </a:solidFill>
                <a:latin typeface="Symbol" panose="05050102010706020507" pitchFamily="18" charset="2"/>
              </a:rPr>
              <a:t>-8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 </a:t>
            </a:r>
            <a:r>
              <a:rPr lang="en-US" dirty="0">
                <a:solidFill>
                  <a:schemeClr val="tx2"/>
                </a:solidFill>
              </a:rPr>
              <a:t>s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		p</a:t>
            </a:r>
            <a:r>
              <a:rPr lang="en-US" baseline="30000" dirty="0">
                <a:solidFill>
                  <a:schemeClr val="tx2"/>
                </a:solidFill>
              </a:rPr>
              <a:t>-</a:t>
            </a:r>
            <a:r>
              <a:rPr lang="en-US" dirty="0">
                <a:solidFill>
                  <a:schemeClr val="tx2"/>
                </a:solidFill>
              </a:rPr>
              <a:t> → 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  <a:r>
              <a:rPr lang="en-US" baseline="30000" dirty="0">
                <a:solidFill>
                  <a:schemeClr val="tx2"/>
                </a:solidFill>
              </a:rPr>
              <a:t>-</a:t>
            </a:r>
            <a:r>
              <a:rPr lang="en-US" dirty="0">
                <a:solidFill>
                  <a:schemeClr val="tx2"/>
                </a:solidFill>
              </a:rPr>
              <a:t> + </a:t>
            </a:r>
            <a:r>
              <a:rPr lang="en-US" dirty="0">
                <a:solidFill>
                  <a:schemeClr val="tx2"/>
                </a:solidFill>
                <a:latin typeface="Symbol" panose="05050102010706020507" pitchFamily="18" charset="2"/>
              </a:rPr>
              <a:t>n</a:t>
            </a:r>
            <a:r>
              <a:rPr lang="en-US" baseline="-25000" dirty="0">
                <a:solidFill>
                  <a:schemeClr val="tx2"/>
                </a:solidFill>
                <a:latin typeface="Symbol" panose="05050102010706020507" pitchFamily="18" charset="2"/>
              </a:rPr>
              <a:t>m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00B050"/>
                </a:solidFill>
              </a:rPr>
              <a:t>	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baseline="30000" dirty="0">
                <a:solidFill>
                  <a:srgbClr val="00B050"/>
                </a:solidFill>
              </a:rPr>
              <a:t>+</a:t>
            </a:r>
            <a:r>
              <a:rPr lang="en-US" dirty="0">
                <a:solidFill>
                  <a:srgbClr val="00B050"/>
                </a:solidFill>
              </a:rPr>
              <a:t> → e</a:t>
            </a:r>
            <a:r>
              <a:rPr lang="en-US" baseline="30000" dirty="0">
                <a:solidFill>
                  <a:srgbClr val="00B050"/>
                </a:solidFill>
              </a:rPr>
              <a:t>+</a:t>
            </a:r>
            <a:r>
              <a:rPr lang="en-US" dirty="0">
                <a:solidFill>
                  <a:srgbClr val="00B050"/>
                </a:solidFill>
              </a:rPr>
              <a:t> + 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n</a:t>
            </a:r>
            <a:r>
              <a:rPr lang="en-US" baseline="-25000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 + n</a:t>
            </a:r>
            <a:r>
              <a:rPr lang="en-US" baseline="-25000" dirty="0">
                <a:solidFill>
                  <a:srgbClr val="00B050"/>
                </a:solidFill>
              </a:rPr>
              <a:t>e	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 t = 2.2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10</a:t>
            </a:r>
            <a:r>
              <a:rPr lang="en-US" baseline="30000" dirty="0">
                <a:solidFill>
                  <a:srgbClr val="00B050"/>
                </a:solidFill>
                <a:latin typeface="Symbol" panose="05050102010706020507" pitchFamily="18" charset="2"/>
              </a:rPr>
              <a:t>-6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 </a:t>
            </a:r>
            <a:r>
              <a:rPr lang="en-US" dirty="0">
                <a:solidFill>
                  <a:srgbClr val="00B050"/>
                </a:solidFill>
              </a:rPr>
              <a:t>s</a:t>
            </a:r>
            <a:endParaRPr lang="en-US" baseline="-250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		m</a:t>
            </a:r>
            <a:r>
              <a:rPr lang="en-US" baseline="30000" dirty="0">
                <a:solidFill>
                  <a:srgbClr val="00B050"/>
                </a:solidFill>
              </a:rPr>
              <a:t>-</a:t>
            </a:r>
            <a:r>
              <a:rPr lang="en-US" dirty="0">
                <a:solidFill>
                  <a:srgbClr val="00B050"/>
                </a:solidFill>
              </a:rPr>
              <a:t> → e</a:t>
            </a:r>
            <a:r>
              <a:rPr lang="en-US" baseline="30000" dirty="0">
                <a:solidFill>
                  <a:srgbClr val="00B050"/>
                </a:solidFill>
              </a:rPr>
              <a:t>-</a:t>
            </a:r>
            <a:r>
              <a:rPr lang="en-US" dirty="0">
                <a:solidFill>
                  <a:srgbClr val="00B050"/>
                </a:solidFill>
              </a:rPr>
              <a:t> + 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n</a:t>
            </a:r>
            <a:r>
              <a:rPr lang="en-US" baseline="-25000" dirty="0">
                <a:solidFill>
                  <a:srgbClr val="00B05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B050"/>
                </a:solidFill>
                <a:latin typeface="Symbol" panose="05050102010706020507" pitchFamily="18" charset="2"/>
              </a:rPr>
              <a:t> + n</a:t>
            </a:r>
            <a:r>
              <a:rPr lang="en-US" baseline="-25000" dirty="0">
                <a:solidFill>
                  <a:srgbClr val="00B050"/>
                </a:solidFill>
              </a:rPr>
              <a:t>e</a:t>
            </a:r>
            <a:endParaRPr lang="en-ZA" baseline="-25000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ZA" baseline="-25000" dirty="0"/>
          </a:p>
        </p:txBody>
      </p:sp>
      <p:sp>
        <p:nvSpPr>
          <p:cNvPr id="5" name="TextBox 4"/>
          <p:cNvSpPr txBox="1"/>
          <p:nvPr/>
        </p:nvSpPr>
        <p:spPr>
          <a:xfrm>
            <a:off x="8285345" y="1408767"/>
            <a:ext cx="262623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err="1">
                <a:latin typeface="Symbol" panose="05050102010706020507" pitchFamily="18" charset="2"/>
              </a:rPr>
              <a:t>s</a:t>
            </a:r>
            <a:r>
              <a:rPr lang="en-US" sz="2800" baseline="-25000" dirty="0" err="1"/>
              <a:t>pp</a:t>
            </a:r>
            <a:r>
              <a:rPr lang="en-US" sz="2800" dirty="0"/>
              <a:t> ~ 0.1 </a:t>
            </a:r>
            <a:r>
              <a:rPr lang="en-US" sz="2800" dirty="0" err="1"/>
              <a:t>mb</a:t>
            </a:r>
            <a:r>
              <a:rPr lang="en-US" sz="2800" dirty="0"/>
              <a:t>)</a:t>
            </a:r>
          </a:p>
          <a:p>
            <a:endParaRPr lang="en-ZA" dirty="0"/>
          </a:p>
        </p:txBody>
      </p:sp>
      <p:sp>
        <p:nvSpPr>
          <p:cNvPr id="6" name="TextBox 5"/>
          <p:cNvSpPr txBox="1"/>
          <p:nvPr/>
        </p:nvSpPr>
        <p:spPr>
          <a:xfrm>
            <a:off x="8275826" y="2520788"/>
            <a:ext cx="21996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(</a:t>
            </a:r>
            <a:r>
              <a:rPr lang="en-US" sz="2800" dirty="0" err="1">
                <a:latin typeface="Symbol" panose="05050102010706020507" pitchFamily="18" charset="2"/>
              </a:rPr>
              <a:t>s</a:t>
            </a:r>
            <a:r>
              <a:rPr lang="en-US" sz="2800" baseline="-25000" dirty="0" err="1"/>
              <a:t>p</a:t>
            </a:r>
            <a:r>
              <a:rPr lang="en-US" sz="2800" baseline="-25000" dirty="0" err="1">
                <a:latin typeface="Symbol" panose="05050102010706020507" pitchFamily="18" charset="2"/>
              </a:rPr>
              <a:t>g</a:t>
            </a:r>
            <a:r>
              <a:rPr lang="en-US" sz="2800" dirty="0"/>
              <a:t> ~ 0.6 </a:t>
            </a:r>
            <a:r>
              <a:rPr lang="en-US" sz="2800" dirty="0" err="1"/>
              <a:t>mb</a:t>
            </a:r>
            <a:r>
              <a:rPr lang="en-US" sz="2800" dirty="0"/>
              <a:t>)</a:t>
            </a:r>
            <a:endParaRPr lang="en-US" sz="2800" baseline="30000" dirty="0"/>
          </a:p>
        </p:txBody>
      </p:sp>
      <p:sp>
        <p:nvSpPr>
          <p:cNvPr id="7" name="Oval 6"/>
          <p:cNvSpPr/>
          <p:nvPr/>
        </p:nvSpPr>
        <p:spPr>
          <a:xfrm>
            <a:off x="5178595" y="4359236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Oval 7"/>
          <p:cNvSpPr/>
          <p:nvPr/>
        </p:nvSpPr>
        <p:spPr>
          <a:xfrm>
            <a:off x="5148804" y="5396191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9" name="Oval 8"/>
          <p:cNvSpPr/>
          <p:nvPr/>
        </p:nvSpPr>
        <p:spPr>
          <a:xfrm>
            <a:off x="5807558" y="5396191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0" name="Oval 9"/>
          <p:cNvSpPr/>
          <p:nvPr/>
        </p:nvSpPr>
        <p:spPr>
          <a:xfrm>
            <a:off x="5086318" y="4873655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1" name="Oval 10"/>
          <p:cNvSpPr/>
          <p:nvPr/>
        </p:nvSpPr>
        <p:spPr>
          <a:xfrm>
            <a:off x="5063243" y="5914805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Oval 11"/>
          <p:cNvSpPr/>
          <p:nvPr/>
        </p:nvSpPr>
        <p:spPr>
          <a:xfrm>
            <a:off x="5752908" y="5910843"/>
            <a:ext cx="504967" cy="55955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1969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1175" y="99021"/>
            <a:ext cx="8223119" cy="835023"/>
          </a:xfrm>
        </p:spPr>
        <p:txBody>
          <a:bodyPr>
            <a:normAutofit/>
          </a:bodyPr>
          <a:lstStyle/>
          <a:p>
            <a:pPr algn="ctr"/>
            <a:r>
              <a:rPr lang="en-US" sz="4800" u="sng" dirty="0">
                <a:solidFill>
                  <a:srgbClr val="002060"/>
                </a:solidFill>
              </a:rPr>
              <a:t>Neutrino Production in AGN Jets</a:t>
            </a:r>
            <a:endParaRPr lang="en-ZA" sz="4800" u="sng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3446093" y="3428253"/>
                <a:ext cx="1690206" cy="9179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ZA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𝑝𝑝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den>
                      </m:f>
                      <m:r>
                        <a:rPr lang="en-US" sz="2800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 ~ </m:t>
                      </m:r>
                      <m:f>
                        <m:fPr>
                          <m:ctrlP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𝑝h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800" i="1" baseline="-2500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</m:oMath>
                  </m:oMathPara>
                </a14:m>
                <a:endParaRPr lang="en-ZA" sz="2800" dirty="0">
                  <a:solidFill>
                    <a:srgbClr val="00206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6093" y="3428253"/>
                <a:ext cx="1690206" cy="917944"/>
              </a:xfrm>
              <a:prstGeom prst="rect">
                <a:avLst/>
              </a:prstGeom>
              <a:blipFill>
                <a:blip r:embed="rId3"/>
                <a:stretch>
                  <a:fillRect b="-3974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5122651" y="3483379"/>
                <a:ext cx="3168390" cy="8370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~ 3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×10</m:t>
                      </m:r>
                      <m:r>
                        <a:rPr lang="en-US" sz="2400" i="1" baseline="300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14</m:t>
                      </m:r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US" sz="2400" i="1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i="1" baseline="30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nor/>
                            </m:rPr>
                            <a:rPr lang="en-US" sz="2400" baseline="-25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sy</m:t>
                          </m:r>
                          <m:r>
                            <m:rPr>
                              <m:nor/>
                            </m:rPr>
                            <a:rPr lang="en-US" sz="2400" baseline="-25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,44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ε</m:t>
                          </m:r>
                          <m:r>
                            <m:rPr>
                              <m:nor/>
                            </m:rPr>
                            <a:rPr lang="en-US" sz="2400" baseline="-25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−6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δ</m:t>
                          </m:r>
                          <m:r>
                            <m:rPr>
                              <m:nor/>
                            </m:rPr>
                            <a:rPr lang="en-US" sz="2400" baseline="-25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m:rPr>
                              <m:nor/>
                            </m:rPr>
                            <a:rPr lang="en-US" sz="2400" baseline="50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4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24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Lj</m:t>
                          </m:r>
                          <m:r>
                            <m:rPr>
                              <m:nor/>
                            </m:rPr>
                            <a:rPr lang="en-US" sz="2400" baseline="-25000" dirty="0">
                              <a:solidFill>
                                <a:srgbClr val="FF0000"/>
                              </a:solidFill>
                              <a:ea typeface="Cambria Math" panose="02040503050406030204" pitchFamily="18" charset="0"/>
                            </a:rPr>
                            <m:t>,46</m:t>
                          </m:r>
                        </m:den>
                      </m:f>
                      <m:r>
                        <a:rPr lang="en-US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ZA" sz="24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2651" y="3483379"/>
                <a:ext cx="3168390" cy="83702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ounded Rectangle 13"/>
          <p:cNvSpPr/>
          <p:nvPr/>
        </p:nvSpPr>
        <p:spPr>
          <a:xfrm>
            <a:off x="3023004" y="3352877"/>
            <a:ext cx="6045958" cy="113990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F0A0F1E-ED9F-9A0E-6A9A-83DF847EA3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72560" y="5246612"/>
            <a:ext cx="7198032" cy="666598"/>
          </a:xfrm>
        </p:spPr>
        <p:txBody>
          <a:bodyPr/>
          <a:lstStyle/>
          <a:p>
            <a:pPr>
              <a:buFont typeface="Symbol" panose="05050102010706020507" pitchFamily="18" charset="2"/>
              <a:buChar char="Þ"/>
            </a:pPr>
            <a:r>
              <a:rPr lang="en-US" dirty="0">
                <a:solidFill>
                  <a:srgbClr val="FF0000"/>
                </a:solidFill>
              </a:rPr>
              <a:t> In AGN jets, </a:t>
            </a:r>
            <a:r>
              <a:rPr lang="en-US" dirty="0" err="1">
                <a:solidFill>
                  <a:srgbClr val="FF0000"/>
                </a:solidFill>
              </a:rPr>
              <a:t>p</a:t>
            </a:r>
            <a:r>
              <a:rPr lang="en-US" dirty="0" err="1">
                <a:solidFill>
                  <a:srgbClr val="FF0000"/>
                </a:solidFill>
                <a:latin typeface="Symbol" panose="05050102010706020507" pitchFamily="18" charset="2"/>
              </a:rPr>
              <a:t>g</a:t>
            </a:r>
            <a:r>
              <a:rPr lang="en-US" dirty="0">
                <a:solidFill>
                  <a:srgbClr val="FF0000"/>
                </a:solidFill>
              </a:rPr>
              <a:t> dominant over pp or </a:t>
            </a:r>
            <a:r>
              <a:rPr lang="en-US" dirty="0" err="1">
                <a:solidFill>
                  <a:srgbClr val="FF0000"/>
                </a:solidFill>
              </a:rPr>
              <a:t>pN</a:t>
            </a:r>
            <a:r>
              <a:rPr lang="en-US" dirty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4D5BB0-B4A3-10D5-7FFA-3731384701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72319" y="962571"/>
            <a:ext cx="8448541" cy="98573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07DBFC-E051-F4AB-BDB8-49C07F12B5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7404" y="1985046"/>
            <a:ext cx="8010659" cy="875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475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/>
      <p:bldP spid="14" grpId="0" animBg="1"/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477673"/>
            <a:ext cx="9263993" cy="6141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658" y="334129"/>
            <a:ext cx="7886700" cy="1223745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>
                <a:solidFill>
                  <a:srgbClr val="FFFF00"/>
                </a:solidFill>
              </a:rPr>
              <a:t>Photo-pion induced neutrino production in relativistic jets</a:t>
            </a:r>
            <a:endParaRPr lang="en-ZA" u="sng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35029" y="1946440"/>
            <a:ext cx="182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</a:rPr>
              <a:t>p</a:t>
            </a:r>
            <a:r>
              <a:rPr lang="en-US" sz="2800" dirty="0" err="1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p </a:t>
            </a:r>
            <a:r>
              <a:rPr lang="en-US" sz="2800" dirty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r>
              <a:rPr lang="en-US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n </a:t>
            </a:r>
            <a:r>
              <a:rPr lang="en-US" sz="2800" dirty="0">
                <a:solidFill>
                  <a:schemeClr val="bg1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sz="2800" baseline="30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lang="en-ZA" sz="2800" baseline="30000" dirty="0">
              <a:solidFill>
                <a:schemeClr val="bg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686567" y="2947917"/>
            <a:ext cx="313899" cy="341194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8" name="Straight Arrow Connector 7"/>
          <p:cNvCxnSpPr>
            <a:endCxn id="6" idx="7"/>
          </p:cNvCxnSpPr>
          <p:nvPr/>
        </p:nvCxnSpPr>
        <p:spPr>
          <a:xfrm flipH="1">
            <a:off x="5954497" y="2532418"/>
            <a:ext cx="482467" cy="465466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155996" y="3374149"/>
            <a:ext cx="1164370" cy="717405"/>
          </a:xfrm>
          <a:prstGeom prst="straightConnector1">
            <a:avLst/>
          </a:prstGeom>
          <a:ln w="254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22859">
            <a:off x="6195729" y="3641408"/>
            <a:ext cx="752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</a:rPr>
              <a:t>G</a:t>
            </a:r>
            <a:endParaRPr lang="en-ZA" sz="2400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096001" y="3289112"/>
            <a:ext cx="2975675" cy="124271"/>
          </a:xfrm>
          <a:prstGeom prst="straightConnector1">
            <a:avLst/>
          </a:prstGeom>
          <a:ln w="254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089779" y="3182550"/>
            <a:ext cx="1277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Earth</a:t>
            </a:r>
            <a:endParaRPr lang="en-ZA" sz="2400" dirty="0">
              <a:solidFill>
                <a:srgbClr val="FFFF00"/>
              </a:solidFill>
            </a:endParaRPr>
          </a:p>
        </p:txBody>
      </p:sp>
      <p:sp>
        <p:nvSpPr>
          <p:cNvPr id="16" name="Arc 15"/>
          <p:cNvSpPr/>
          <p:nvPr/>
        </p:nvSpPr>
        <p:spPr>
          <a:xfrm rot="3909592">
            <a:off x="6196554" y="3095182"/>
            <a:ext cx="914400" cy="914400"/>
          </a:xfrm>
          <a:prstGeom prst="arc">
            <a:avLst>
              <a:gd name="adj1" fmla="val 16200000"/>
              <a:gd name="adj2" fmla="val 20427382"/>
            </a:avLst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TextBox 16"/>
          <p:cNvSpPr txBox="1"/>
          <p:nvPr/>
        </p:nvSpPr>
        <p:spPr>
          <a:xfrm rot="842428">
            <a:off x="6549606" y="3313359"/>
            <a:ext cx="7526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anose="05050102010706020507" pitchFamily="18" charset="2"/>
              </a:rPr>
              <a:t>q</a:t>
            </a:r>
            <a:endParaRPr lang="en-ZA" sz="2400" dirty="0">
              <a:solidFill>
                <a:schemeClr val="bg1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" name="TextBox 17"/>
              <p:cNvSpPr txBox="1"/>
              <p:nvPr/>
            </p:nvSpPr>
            <p:spPr>
              <a:xfrm>
                <a:off x="2251078" y="3546303"/>
                <a:ext cx="3519717" cy="9782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en-US" sz="28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ZA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(1 − 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𝑐𝑜𝑠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sz="28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ZA" sz="2800" dirty="0">
                  <a:solidFill>
                    <a:schemeClr val="bg1"/>
                  </a:solidFill>
                </a:endParaRPr>
              </a:p>
            </p:txBody>
          </p:sp>
        </mc:Choice>
        <mc:Fallback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1078" y="3546303"/>
                <a:ext cx="3519717" cy="9782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/>
          <p:cNvSpPr txBox="1"/>
          <p:nvPr/>
        </p:nvSpPr>
        <p:spPr>
          <a:xfrm>
            <a:off x="3160562" y="4803530"/>
            <a:ext cx="2371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bg1"/>
                </a:solidFill>
              </a:rPr>
              <a:t>E</a:t>
            </a:r>
            <a:r>
              <a:rPr lang="en-US" sz="2800" baseline="-25000" dirty="0" err="1">
                <a:solidFill>
                  <a:schemeClr val="bg1"/>
                </a:solidFill>
              </a:rPr>
              <a:t>obs</a:t>
            </a:r>
            <a:r>
              <a:rPr lang="en-US" sz="2800" dirty="0">
                <a:solidFill>
                  <a:schemeClr val="bg1"/>
                </a:solidFill>
              </a:rPr>
              <a:t> = </a:t>
            </a:r>
            <a:r>
              <a:rPr lang="en-US" sz="2800" dirty="0">
                <a:solidFill>
                  <a:schemeClr val="bg1"/>
                </a:solidFill>
                <a:latin typeface="Symbol" panose="05050102010706020507" pitchFamily="18" charset="2"/>
              </a:rPr>
              <a:t>d</a:t>
            </a:r>
            <a:r>
              <a:rPr lang="en-US" sz="2800" dirty="0">
                <a:solidFill>
                  <a:schemeClr val="bg1"/>
                </a:solidFill>
              </a:rPr>
              <a:t> E’</a:t>
            </a:r>
            <a:endParaRPr lang="en-ZA" sz="2800" dirty="0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2251078" y="3475375"/>
            <a:ext cx="3547551" cy="2119513"/>
          </a:xfrm>
          <a:prstGeom prst="roundRect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cxnSp>
        <p:nvCxnSpPr>
          <p:cNvPr id="22" name="Straight Connector 21"/>
          <p:cNvCxnSpPr/>
          <p:nvPr/>
        </p:nvCxnSpPr>
        <p:spPr>
          <a:xfrm>
            <a:off x="2251078" y="4690111"/>
            <a:ext cx="3547551" cy="0"/>
          </a:xfrm>
          <a:prstGeom prst="line">
            <a:avLst/>
          </a:prstGeom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9667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DCEF272-D369-7A59-D211-BD64A31812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7590" y="741512"/>
            <a:ext cx="9110410" cy="61721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2751" y="1"/>
            <a:ext cx="8501721" cy="751773"/>
          </a:xfrm>
        </p:spPr>
        <p:txBody>
          <a:bodyPr>
            <a:normAutofit/>
          </a:bodyPr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Cross Section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0294" y="3615598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Symbol" panose="05050102010706020507" pitchFamily="18" charset="2"/>
              </a:rPr>
              <a:t>s(</a:t>
            </a:r>
            <a:r>
              <a:rPr lang="en-US" sz="2400" dirty="0"/>
              <a:t>p</a:t>
            </a:r>
            <a:r>
              <a:rPr lang="en-US" sz="2400" dirty="0">
                <a:latin typeface="Symbol" panose="05050102010706020507" pitchFamily="18" charset="2"/>
              </a:rPr>
              <a:t>g</a:t>
            </a:r>
            <a:r>
              <a:rPr lang="en-US" sz="2400" dirty="0"/>
              <a:t>→p</a:t>
            </a:r>
            <a:r>
              <a:rPr lang="en-US" sz="2400" dirty="0">
                <a:latin typeface="Symbol" panose="05050102010706020507" pitchFamily="18" charset="2"/>
              </a:rPr>
              <a:t>p</a:t>
            </a:r>
            <a:r>
              <a:rPr lang="en-US" sz="2400" baseline="30000" dirty="0"/>
              <a:t>0</a:t>
            </a:r>
            <a:r>
              <a:rPr lang="en-US" sz="2400" dirty="0"/>
              <a:t>) : </a:t>
            </a:r>
            <a:r>
              <a:rPr lang="en-US" sz="2400" dirty="0">
                <a:latin typeface="Symbol" panose="05050102010706020507" pitchFamily="18" charset="2"/>
              </a:rPr>
              <a:t>s(</a:t>
            </a:r>
            <a:r>
              <a:rPr lang="en-US" sz="2400" dirty="0" err="1"/>
              <a:t>p</a:t>
            </a:r>
            <a:r>
              <a:rPr lang="en-US" sz="2400" dirty="0" err="1">
                <a:latin typeface="Symbol" panose="05050102010706020507" pitchFamily="18" charset="2"/>
              </a:rPr>
              <a:t>g</a:t>
            </a:r>
            <a:r>
              <a:rPr lang="en-US" sz="2400" dirty="0" err="1"/>
              <a:t>→n</a:t>
            </a:r>
            <a:r>
              <a:rPr lang="en-US" sz="2400" dirty="0" err="1">
                <a:latin typeface="Symbol" panose="05050102010706020507" pitchFamily="18" charset="2"/>
              </a:rPr>
              <a:t>p</a:t>
            </a:r>
            <a:r>
              <a:rPr lang="en-US" sz="2400" baseline="30000" dirty="0"/>
              <a:t>+</a:t>
            </a:r>
            <a:r>
              <a:rPr lang="en-US" sz="2400" dirty="0"/>
              <a:t>)  =  2:1</a:t>
            </a:r>
            <a:endParaRPr lang="en-Z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28445" y="680640"/>
            <a:ext cx="2083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30000" dirty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US" sz="2400" dirty="0">
                <a:solidFill>
                  <a:srgbClr val="FF0000"/>
                </a:solidFill>
              </a:rPr>
              <a:t> resonance</a:t>
            </a:r>
            <a:endParaRPr lang="en-ZA" sz="24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cxnSpLocks/>
          </p:cNvCxnSpPr>
          <p:nvPr/>
        </p:nvCxnSpPr>
        <p:spPr>
          <a:xfrm flipH="1">
            <a:off x="4238921" y="1062465"/>
            <a:ext cx="490193" cy="351556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698995" y="6399035"/>
            <a:ext cx="40465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Morejon</a:t>
            </a:r>
            <a:r>
              <a:rPr lang="en-US" dirty="0"/>
              <a:t> et al. 2019)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351059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4356" y="468120"/>
            <a:ext cx="7818505" cy="50145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3718" y="1"/>
            <a:ext cx="7886700" cy="808581"/>
          </a:xfrm>
        </p:spPr>
        <p:txBody>
          <a:bodyPr/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Photo-Pion Production 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59523" y="2265026"/>
            <a:ext cx="3612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Spectral index (n[</a:t>
            </a:r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US" sz="2400" dirty="0">
                <a:solidFill>
                  <a:srgbClr val="002060"/>
                </a:solidFill>
              </a:rPr>
              <a:t>] ~ </a:t>
            </a:r>
            <a:r>
              <a:rPr lang="en-US" sz="2400" dirty="0">
                <a:solidFill>
                  <a:srgbClr val="002060"/>
                </a:solidFill>
                <a:latin typeface="Symbol" panose="05050102010706020507" pitchFamily="18" charset="2"/>
              </a:rPr>
              <a:t>e</a:t>
            </a:r>
            <a:r>
              <a:rPr lang="en-US" sz="2400" baseline="30000" dirty="0">
                <a:solidFill>
                  <a:srgbClr val="002060"/>
                </a:solidFill>
                <a:latin typeface="Symbol" panose="05050102010706020507" pitchFamily="18" charset="2"/>
              </a:rPr>
              <a:t>-a</a:t>
            </a:r>
            <a:r>
              <a:rPr lang="en-US" sz="2400" dirty="0">
                <a:solidFill>
                  <a:srgbClr val="002060"/>
                </a:solidFill>
              </a:rPr>
              <a:t>) of target photon field</a:t>
            </a:r>
            <a:endParaRPr lang="en-ZA" sz="2400" dirty="0">
              <a:solidFill>
                <a:srgbClr val="00206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7457750" y="2019865"/>
            <a:ext cx="903785" cy="245160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90347" y="5347799"/>
            <a:ext cx="3930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Center-of-Momentum energy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532952" y="2516638"/>
            <a:ext cx="3530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Interaction Probability</a:t>
            </a:r>
            <a:endParaRPr lang="en-ZA" sz="24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57750" y="4978466"/>
            <a:ext cx="2302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Mücke</a:t>
            </a:r>
            <a:r>
              <a:rPr lang="en-US" dirty="0"/>
              <a:t> et al. 1999)</a:t>
            </a:r>
            <a:endParaRPr lang="en-ZA" dirty="0"/>
          </a:p>
        </p:txBody>
      </p:sp>
      <p:sp>
        <p:nvSpPr>
          <p:cNvPr id="12" name="TextBox 11"/>
          <p:cNvSpPr txBox="1"/>
          <p:nvPr/>
        </p:nvSpPr>
        <p:spPr>
          <a:xfrm>
            <a:off x="2460708" y="5852027"/>
            <a:ext cx="77246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For realistic target photon fields, most interactions occur near threshold (at </a:t>
            </a:r>
            <a:r>
              <a:rPr lang="en-US" sz="280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800" baseline="30000" dirty="0">
                <a:solidFill>
                  <a:srgbClr val="FF0000"/>
                </a:solidFill>
              </a:rPr>
              <a:t>+</a:t>
            </a:r>
            <a:r>
              <a:rPr lang="en-US" sz="2800" dirty="0">
                <a:solidFill>
                  <a:srgbClr val="FF0000"/>
                </a:solidFill>
              </a:rPr>
              <a:t> resonance).</a:t>
            </a:r>
            <a:endParaRPr lang="en-ZA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7748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5927" y="167868"/>
            <a:ext cx="8133213" cy="802277"/>
          </a:xfrm>
        </p:spPr>
        <p:txBody>
          <a:bodyPr/>
          <a:lstStyle/>
          <a:p>
            <a:r>
              <a:rPr lang="en-US" u="sng" dirty="0">
                <a:solidFill>
                  <a:srgbClr val="002060"/>
                </a:solidFill>
              </a:rPr>
              <a:t>Photo-pion production - Energetics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9120" y="1475065"/>
            <a:ext cx="90484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At </a:t>
            </a:r>
            <a:r>
              <a:rPr lang="en-US" sz="2400" dirty="0">
                <a:latin typeface="Symbol" panose="05050102010706020507" pitchFamily="18" charset="2"/>
              </a:rPr>
              <a:t>D</a:t>
            </a:r>
            <a:r>
              <a:rPr lang="en-US" sz="2400" baseline="30000" dirty="0"/>
              <a:t>+</a:t>
            </a:r>
            <a:r>
              <a:rPr lang="en-US" sz="2400" dirty="0"/>
              <a:t> resonance: 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pPr algn="ctr"/>
            <a:r>
              <a:rPr lang="en-US" sz="2400" dirty="0">
                <a:solidFill>
                  <a:srgbClr val="FF0000"/>
                </a:solidFill>
              </a:rPr>
              <a:t>s = </a:t>
            </a:r>
            <a:r>
              <a:rPr lang="en-US" sz="2400" dirty="0" err="1">
                <a:solidFill>
                  <a:srgbClr val="FF0000"/>
                </a:solidFill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</a:rPr>
              <a:t>t</a:t>
            </a:r>
            <a:r>
              <a:rPr lang="en-US" sz="2400" dirty="0">
                <a:solidFill>
                  <a:srgbClr val="FF0000"/>
                </a:solidFill>
              </a:rPr>
              <a:t> (1 – </a:t>
            </a:r>
            <a:r>
              <a:rPr lang="en-US" sz="2400" dirty="0" err="1">
                <a:solidFill>
                  <a:srgbClr val="FF0000"/>
                </a:solidFill>
                <a:latin typeface="Symbol" panose="05050102010706020507" pitchFamily="18" charset="2"/>
              </a:rPr>
              <a:t>b</a:t>
            </a:r>
            <a:r>
              <a:rPr lang="en-US" sz="2400" baseline="-25000" dirty="0" err="1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FF0000"/>
                </a:solidFill>
              </a:rPr>
              <a:t>’ 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2400" dirty="0">
                <a:solidFill>
                  <a:srgbClr val="FF0000"/>
                </a:solidFill>
              </a:rPr>
              <a:t>) ~ </a:t>
            </a:r>
            <a:r>
              <a:rPr lang="en-US" sz="2400" dirty="0" err="1">
                <a:solidFill>
                  <a:srgbClr val="FF0000"/>
                </a:solidFill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</a:rPr>
              <a:t>p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err="1">
                <a:solidFill>
                  <a:srgbClr val="FF0000"/>
                </a:solidFill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</a:rPr>
              <a:t>t</a:t>
            </a:r>
            <a:r>
              <a:rPr lang="en-US" sz="2400" dirty="0">
                <a:solidFill>
                  <a:srgbClr val="FF0000"/>
                </a:solidFill>
              </a:rPr>
              <a:t> ~ E</a:t>
            </a:r>
            <a:r>
              <a:rPr lang="en-US" sz="2400" baseline="-25000" dirty="0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US" sz="2400" baseline="-10000" dirty="0">
                <a:solidFill>
                  <a:srgbClr val="FF0000"/>
                </a:solidFill>
                <a:latin typeface="Symbol" panose="05050102010706020507" pitchFamily="18" charset="2"/>
              </a:rPr>
              <a:t>+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  <a:r>
              <a:rPr lang="en-US" sz="2400" dirty="0">
                <a:solidFill>
                  <a:srgbClr val="FF0000"/>
                </a:solidFill>
              </a:rPr>
              <a:t> = (1232 MeV)</a:t>
            </a:r>
            <a:r>
              <a:rPr lang="en-US" sz="2400" baseline="30000" dirty="0">
                <a:solidFill>
                  <a:srgbClr val="FF0000"/>
                </a:solidFill>
              </a:rPr>
              <a:t>2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and 		                 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 0.05 </a:t>
            </a:r>
            <a:r>
              <a:rPr lang="en-US" sz="24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endParaRPr lang="en-US" sz="2400" baseline="-2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 sz="2400" dirty="0"/>
              <a:t> To produce </a:t>
            </a:r>
            <a:r>
              <a:rPr lang="en-US" sz="2400" dirty="0" err="1"/>
              <a:t>IceCube</a:t>
            </a:r>
            <a:r>
              <a:rPr lang="en-US" sz="2400" dirty="0"/>
              <a:t> neutrinos (~ 100 </a:t>
            </a:r>
            <a:r>
              <a:rPr lang="en-US" sz="2400" dirty="0" err="1"/>
              <a:t>TeV</a:t>
            </a:r>
            <a:r>
              <a:rPr lang="en-US" sz="2400" dirty="0"/>
              <a:t>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2400" baseline="-25000" dirty="0" err="1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10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eV):</a:t>
            </a: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	  (i.e.,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latin typeface="Symbol" panose="05050102010706020507" pitchFamily="18" charset="2"/>
                <a:cs typeface="Arial" panose="020B0604020202020204" pitchFamily="34" charset="0"/>
              </a:rPr>
              <a:t>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= 10 E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24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TeV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dirty="0">
                <a:cs typeface="Arial" panose="020B0604020202020204" pitchFamily="34" charset="0"/>
              </a:rPr>
              <a:t>Need protons with               </a:t>
            </a:r>
            <a:r>
              <a:rPr lang="en-US" sz="2400" dirty="0" err="1">
                <a:solidFill>
                  <a:srgbClr val="FF000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  <a:cs typeface="Arial" panose="020B0604020202020204" pitchFamily="34" charset="0"/>
              </a:rPr>
              <a:t>p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~ 200 E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14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baseline="30000" dirty="0">
                <a:solidFill>
                  <a:srgbClr val="FF0000"/>
                </a:solidFill>
                <a:cs typeface="Arial" panose="020B0604020202020204" pitchFamily="34" charset="0"/>
              </a:rPr>
              <a:t>-1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cs typeface="Arial" panose="020B0604020202020204" pitchFamily="34" charset="0"/>
              </a:rPr>
              <a:t>TeV</a:t>
            </a:r>
            <a:endParaRPr lang="en-US" sz="24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FF0000"/>
              </a:solidFill>
              <a:cs typeface="Arial" panose="020B0604020202020204" pitchFamily="34" charset="0"/>
            </a:endParaRPr>
          </a:p>
          <a:p>
            <a:r>
              <a:rPr lang="en-US" sz="2400" dirty="0">
                <a:cs typeface="Arial" panose="020B0604020202020204" pitchFamily="34" charset="0"/>
              </a:rPr>
              <a:t>    and target photons with     </a:t>
            </a:r>
            <a:r>
              <a:rPr lang="en-US" sz="2400" dirty="0" err="1">
                <a:solidFill>
                  <a:srgbClr val="FF0000"/>
                </a:solidFill>
                <a:cs typeface="Arial" panose="020B0604020202020204" pitchFamily="34" charset="0"/>
              </a:rPr>
              <a:t>E’</a:t>
            </a:r>
            <a:r>
              <a:rPr lang="en-US" sz="2400" baseline="-25000" dirty="0" err="1">
                <a:solidFill>
                  <a:srgbClr val="FF0000"/>
                </a:solidFill>
                <a:cs typeface="Arial" panose="020B0604020202020204" pitchFamily="34" charset="0"/>
              </a:rPr>
              <a:t>t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~ 1.6 E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14</a:t>
            </a:r>
            <a:r>
              <a:rPr lang="en-US" sz="2400" baseline="30000" dirty="0">
                <a:solidFill>
                  <a:srgbClr val="FF0000"/>
                </a:solidFill>
                <a:cs typeface="Arial" panose="020B0604020202020204" pitchFamily="34" charset="0"/>
              </a:rPr>
              <a:t>-1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en-US" sz="2400" baseline="-25000" dirty="0"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  <a:r>
              <a:rPr lang="en-US" sz="2400" dirty="0">
                <a:solidFill>
                  <a:srgbClr val="FF0000"/>
                </a:solidFill>
                <a:cs typeface="Arial" panose="020B0604020202020204" pitchFamily="34" charset="0"/>
              </a:rPr>
              <a:t> </a:t>
            </a:r>
            <a:r>
              <a:rPr lang="en-US" sz="2400" dirty="0" err="1">
                <a:solidFill>
                  <a:srgbClr val="FF0000"/>
                </a:solidFill>
                <a:cs typeface="Arial" panose="020B0604020202020204" pitchFamily="34" charset="0"/>
              </a:rPr>
              <a:t>keV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dirty="0"/>
              <a:t> </a:t>
            </a:r>
            <a:endParaRPr lang="en-ZA" dirty="0"/>
          </a:p>
        </p:txBody>
      </p:sp>
      <p:sp>
        <p:nvSpPr>
          <p:cNvPr id="8" name="TextBox 7"/>
          <p:cNvSpPr txBox="1"/>
          <p:nvPr/>
        </p:nvSpPr>
        <p:spPr>
          <a:xfrm>
            <a:off x="8005207" y="5688809"/>
            <a:ext cx="1869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=&gt; X-rays!</a:t>
            </a:r>
            <a:endParaRPr lang="en-ZA" sz="2400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449120" y="4927115"/>
            <a:ext cx="8775510" cy="131018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410228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501" y="1611446"/>
            <a:ext cx="4479576" cy="306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2650" y="92168"/>
            <a:ext cx="7886700" cy="713047"/>
          </a:xfrm>
        </p:spPr>
        <p:txBody>
          <a:bodyPr/>
          <a:lstStyle/>
          <a:p>
            <a:pPr algn="ctr"/>
            <a:r>
              <a:rPr lang="en-US" u="sng" dirty="0">
                <a:solidFill>
                  <a:srgbClr val="002060"/>
                </a:solidFill>
              </a:rPr>
              <a:t>The </a:t>
            </a:r>
            <a:r>
              <a:rPr lang="en-US" u="sng" dirty="0" err="1">
                <a:solidFill>
                  <a:srgbClr val="002060"/>
                </a:solidFill>
              </a:rPr>
              <a:t>p</a:t>
            </a:r>
            <a:r>
              <a:rPr lang="en-US" u="sng" dirty="0" err="1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r>
              <a:rPr lang="en-US" u="sng" dirty="0">
                <a:solidFill>
                  <a:srgbClr val="002060"/>
                </a:solidFill>
              </a:rPr>
              <a:t> Efficiency Problem</a:t>
            </a:r>
            <a:endParaRPr lang="en-ZA" u="sng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797" y="852140"/>
            <a:ext cx="8474407" cy="3183102"/>
          </a:xfrm>
        </p:spPr>
        <p:txBody>
          <a:bodyPr>
            <a:normAutofit/>
          </a:bodyPr>
          <a:lstStyle/>
          <a:p>
            <a:r>
              <a:rPr lang="en-US" sz="2400" dirty="0"/>
              <a:t>Efficiency for protons to undergo </a:t>
            </a:r>
            <a:r>
              <a:rPr lang="en-US" sz="2400" dirty="0" err="1"/>
              <a:t>p</a:t>
            </a:r>
            <a:r>
              <a:rPr lang="en-US" sz="2400" dirty="0" err="1">
                <a:latin typeface="Symbol" panose="05050102010706020507" pitchFamily="18" charset="2"/>
              </a:rPr>
              <a:t>g</a:t>
            </a:r>
            <a:r>
              <a:rPr lang="en-US" sz="2400" dirty="0">
                <a:latin typeface="Symbol" panose="05050102010706020507" pitchFamily="18" charset="2"/>
              </a:rPr>
              <a:t> </a:t>
            </a:r>
            <a:r>
              <a:rPr lang="en-US" sz="2400" dirty="0"/>
              <a:t>interaction</a:t>
            </a:r>
            <a:r>
              <a:rPr lang="en-ZA" sz="2400" dirty="0"/>
              <a:t> ~ </a:t>
            </a:r>
            <a:r>
              <a:rPr lang="en-ZA" sz="2400" dirty="0" err="1">
                <a:latin typeface="Symbol" panose="05050102010706020507" pitchFamily="18" charset="2"/>
              </a:rPr>
              <a:t>t</a:t>
            </a:r>
            <a:r>
              <a:rPr lang="en-ZA" sz="2400" baseline="-25000" dirty="0" err="1"/>
              <a:t>p</a:t>
            </a:r>
            <a:r>
              <a:rPr lang="en-ZA" sz="2400" baseline="-25000" dirty="0" err="1">
                <a:latin typeface="Symbol" panose="05050102010706020507" pitchFamily="18" charset="2"/>
              </a:rPr>
              <a:t>g</a:t>
            </a:r>
            <a:r>
              <a:rPr lang="en-ZA" sz="2400" dirty="0"/>
              <a:t> = R </a:t>
            </a:r>
            <a:r>
              <a:rPr lang="en-ZA" sz="2400" dirty="0" err="1">
                <a:latin typeface="Symbol" panose="05050102010706020507" pitchFamily="18" charset="2"/>
              </a:rPr>
              <a:t>s</a:t>
            </a:r>
            <a:r>
              <a:rPr lang="en-ZA" sz="2400" baseline="-25000" dirty="0" err="1"/>
              <a:t>p</a:t>
            </a:r>
            <a:r>
              <a:rPr lang="en-ZA" sz="2400" baseline="-25000" dirty="0" err="1">
                <a:latin typeface="Symbol" panose="05050102010706020507" pitchFamily="18" charset="2"/>
              </a:rPr>
              <a:t>g</a:t>
            </a:r>
            <a:r>
              <a:rPr lang="en-ZA" sz="2400" dirty="0"/>
              <a:t> </a:t>
            </a:r>
            <a:r>
              <a:rPr lang="en-ZA" sz="2400" dirty="0" err="1"/>
              <a:t>n</a:t>
            </a:r>
            <a:r>
              <a:rPr lang="en-ZA" sz="2400" baseline="-25000" dirty="0" err="1"/>
              <a:t>ph</a:t>
            </a:r>
            <a:endParaRPr lang="en-ZA" sz="2400" baseline="-25000" dirty="0"/>
          </a:p>
          <a:p>
            <a:r>
              <a:rPr lang="en-US" sz="2400" dirty="0"/>
              <a:t>Likelihood of </a:t>
            </a:r>
            <a:r>
              <a:rPr lang="en-US" sz="2400" dirty="0">
                <a:latin typeface="Symbol" panose="05050102010706020507" pitchFamily="18" charset="2"/>
              </a:rPr>
              <a:t>g</a:t>
            </a:r>
            <a:r>
              <a:rPr lang="en-US" sz="2400" dirty="0"/>
              <a:t>-ray photons to be absorbed ~ </a:t>
            </a:r>
            <a:r>
              <a:rPr lang="en-US" sz="2400" dirty="0" err="1">
                <a:latin typeface="Symbol" panose="05050102010706020507" pitchFamily="18" charset="2"/>
              </a:rPr>
              <a:t>t</a:t>
            </a:r>
            <a:r>
              <a:rPr lang="en-US" sz="2400" baseline="-25000" dirty="0" err="1">
                <a:latin typeface="Symbol" panose="05050102010706020507" pitchFamily="18" charset="2"/>
              </a:rPr>
              <a:t>gg</a:t>
            </a:r>
            <a:r>
              <a:rPr lang="en-US" sz="2400" dirty="0"/>
              <a:t> = R </a:t>
            </a:r>
            <a:r>
              <a:rPr lang="en-US" sz="2400" dirty="0" err="1">
                <a:latin typeface="Symbol" panose="05050102010706020507" pitchFamily="18" charset="2"/>
              </a:rPr>
              <a:t>s</a:t>
            </a:r>
            <a:r>
              <a:rPr lang="en-US" sz="2400" baseline="-25000" dirty="0" err="1">
                <a:latin typeface="Symbol" panose="05050102010706020507" pitchFamily="18" charset="2"/>
              </a:rPr>
              <a:t>gg</a:t>
            </a:r>
            <a:r>
              <a:rPr lang="en-US" sz="2400" dirty="0"/>
              <a:t> </a:t>
            </a:r>
            <a:r>
              <a:rPr lang="en-US" sz="2400" dirty="0" err="1"/>
              <a:t>n</a:t>
            </a:r>
            <a:r>
              <a:rPr lang="en-US" sz="2400" baseline="-25000" dirty="0" err="1"/>
              <a:t>ph</a:t>
            </a:r>
            <a:endParaRPr lang="en-US" sz="2400" baseline="-25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23" y="1812730"/>
            <a:ext cx="4272579" cy="2872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610552" y="2001471"/>
            <a:ext cx="915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US" sz="3200" baseline="-25000" dirty="0" err="1">
                <a:solidFill>
                  <a:srgbClr val="002060"/>
                </a:solidFill>
              </a:rPr>
              <a:t>p</a:t>
            </a:r>
            <a:r>
              <a:rPr lang="en-US" sz="3200" baseline="-25000" dirty="0" err="1">
                <a:solidFill>
                  <a:srgbClr val="002060"/>
                </a:solidFill>
                <a:latin typeface="Symbol" panose="05050102010706020507" pitchFamily="18" charset="2"/>
              </a:rPr>
              <a:t>g</a:t>
            </a:r>
            <a:endParaRPr lang="en-ZA" sz="3200" baseline="-250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41473" y="2139729"/>
            <a:ext cx="8935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rgbClr val="002060"/>
                </a:solidFill>
                <a:latin typeface="Symbol" panose="05050102010706020507" pitchFamily="18" charset="2"/>
              </a:rPr>
              <a:t>s</a:t>
            </a:r>
            <a:r>
              <a:rPr lang="en-US" sz="3200" baseline="-25000" dirty="0" err="1">
                <a:solidFill>
                  <a:srgbClr val="002060"/>
                </a:solidFill>
                <a:latin typeface="Symbol" panose="05050102010706020507" pitchFamily="18" charset="2"/>
              </a:rPr>
              <a:t>gg</a:t>
            </a:r>
            <a:endParaRPr lang="en-ZA" sz="3200" baseline="-25000" dirty="0">
              <a:solidFill>
                <a:srgbClr val="002060"/>
              </a:solidFill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956727" y="4676475"/>
                <a:ext cx="8515351" cy="211917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ZA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den>
                    </m:f>
                    <m:r>
                      <a:rPr lang="en-US" sz="2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num>
                      <m:den>
                        <m:r>
                          <a:rPr lang="en-ZA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  <m:r>
                          <a:rPr lang="en-ZA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den>
                    </m:f>
                  </m:oMath>
                </a14:m>
                <a:r>
                  <a:rPr lang="en-ZA" sz="28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ZA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2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800" i="1" dirty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300</m:t>
                        </m:r>
                      </m:den>
                    </m:f>
                  </m:oMath>
                </a14:m>
                <a:r>
                  <a:rPr lang="en-ZA" sz="2800" dirty="0">
                    <a:solidFill>
                      <a:srgbClr val="002060"/>
                    </a:solidFill>
                  </a:rPr>
                  <a:t>            at      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US" sz="2800" i="1" baseline="-2500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sz="28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~ </m:t>
                    </m:r>
                    <m:f>
                      <m:fPr>
                        <m:ctrlP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  <m:r>
                          <a:rPr lang="en-US" sz="2800" i="1" baseline="30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  <m:r>
                          <a:rPr lang="en-US" sz="2800" i="1" baseline="30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  <m:r>
                          <a:rPr lang="en-US" sz="2800" i="1" baseline="-2500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</m:oMath>
                </a14:m>
                <a:r>
                  <a:rPr lang="en-ZA" sz="2800" dirty="0">
                    <a:solidFill>
                      <a:srgbClr val="00206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~ 3.3</m:t>
                    </m:r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×10</m:t>
                    </m:r>
                    <m:r>
                      <a:rPr lang="en-US" sz="2800" i="1" baseline="300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800" i="1" baseline="500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US" sz="2800" i="1" baseline="-25000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𝜈</m:t>
                    </m:r>
                    <m:r>
                      <a:rPr lang="en-US" sz="2800" i="1" dirty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ZA" sz="2800" dirty="0">
                  <a:solidFill>
                    <a:srgbClr val="002060"/>
                  </a:solidFill>
                </a:endParaRPr>
              </a:p>
              <a:p>
                <a:endParaRPr lang="en-US" sz="1400" dirty="0">
                  <a:solidFill>
                    <a:srgbClr val="002060"/>
                  </a:solidFill>
                </a:endParaRPr>
              </a:p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US" sz="2800" dirty="0">
                    <a:solidFill>
                      <a:srgbClr val="FF0000"/>
                    </a:solidFill>
                  </a:rPr>
                  <a:t>Photons at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E</a:t>
                </a:r>
                <a:r>
                  <a:rPr lang="en-US" sz="2800" baseline="-25000" dirty="0" err="1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800" dirty="0">
                    <a:solidFill>
                      <a:srgbClr val="FF0000"/>
                    </a:solidFill>
                  </a:rPr>
                  <a:t> ~ GeV – </a:t>
                </a:r>
                <a:r>
                  <a:rPr lang="en-US" sz="2800" dirty="0" err="1">
                    <a:solidFill>
                      <a:srgbClr val="FF0000"/>
                    </a:solidFill>
                  </a:rPr>
                  <a:t>TeV</a:t>
                </a:r>
                <a:r>
                  <a:rPr lang="en-US" sz="2800" dirty="0">
                    <a:solidFill>
                      <a:srgbClr val="FF0000"/>
                    </a:solidFill>
                  </a:rPr>
                  <a:t> are heavily absorbed. </a:t>
                </a:r>
              </a:p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US" sz="2800" dirty="0">
                    <a:solidFill>
                      <a:srgbClr val="FF0000"/>
                    </a:solidFill>
                  </a:rPr>
                  <a:t>Cascade emission at lower energies. </a:t>
                </a:r>
              </a:p>
              <a:p>
                <a:pPr marL="457200" indent="-457200">
                  <a:buFont typeface="Symbol" panose="05050102010706020507" pitchFamily="18" charset="2"/>
                  <a:buChar char="Þ"/>
                </a:pPr>
                <a:r>
                  <a:rPr lang="en-US" sz="2800" dirty="0">
                    <a:solidFill>
                      <a:srgbClr val="FF0000"/>
                    </a:solidFill>
                  </a:rPr>
                  <a:t>Expect correlation with X-rays / soft </a:t>
                </a:r>
                <a:r>
                  <a:rPr lang="en-US" sz="2800" dirty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g</a:t>
                </a:r>
                <a:r>
                  <a:rPr lang="en-US" sz="2800" dirty="0">
                    <a:solidFill>
                      <a:srgbClr val="FF0000"/>
                    </a:solidFill>
                  </a:rPr>
                  <a:t>-rays.</a:t>
                </a:r>
                <a:endParaRPr lang="en-ZA" sz="28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727" y="4676475"/>
                <a:ext cx="8515351" cy="2119170"/>
              </a:xfrm>
              <a:prstGeom prst="rect">
                <a:avLst/>
              </a:prstGeom>
              <a:blipFill>
                <a:blip r:embed="rId5"/>
                <a:stretch>
                  <a:fillRect l="-2577" t="-1724" b="-9483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0117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1186</TotalTime>
  <Words>1431</Words>
  <Application>Microsoft Office PowerPoint</Application>
  <PresentationFormat>Widescreen</PresentationFormat>
  <Paragraphs>229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Batang</vt:lpstr>
      <vt:lpstr>Arial</vt:lpstr>
      <vt:lpstr>Calibri</vt:lpstr>
      <vt:lpstr>Calibri Light</vt:lpstr>
      <vt:lpstr>Cambria Math</vt:lpstr>
      <vt:lpstr>Plantagenet Cherokee</vt:lpstr>
      <vt:lpstr>Playfair Display</vt:lpstr>
      <vt:lpstr>Symbol</vt:lpstr>
      <vt:lpstr>Office Theme</vt:lpstr>
      <vt:lpstr>PowerPoint Presentation</vt:lpstr>
      <vt:lpstr>Origin of IceCube-Detected Neutrinos</vt:lpstr>
      <vt:lpstr>Basics of Neutrino Production</vt:lpstr>
      <vt:lpstr>Neutrino Production in AGN Jets</vt:lpstr>
      <vt:lpstr>Photo-pion induced neutrino production in relativistic jets</vt:lpstr>
      <vt:lpstr>Photo-Pion Production Cross Section</vt:lpstr>
      <vt:lpstr>Photo-Pion Production </vt:lpstr>
      <vt:lpstr>Photo-pion production - Energetics</vt:lpstr>
      <vt:lpstr>The pg Efficiency Problem</vt:lpstr>
      <vt:lpstr>PowerPoint Presentation</vt:lpstr>
      <vt:lpstr>Examples of neutrino – X-ray correlation without g-ray activity</vt:lpstr>
      <vt:lpstr>Photo-pion production –  Origin of Target Photons</vt:lpstr>
      <vt:lpstr>PowerPoint Presentation</vt:lpstr>
      <vt:lpstr>Summary</vt:lpstr>
      <vt:lpstr>Senior Postdoc Opening at NWU</vt:lpstr>
      <vt:lpstr>PowerPoint Presentation</vt:lpstr>
      <vt:lpstr>Backup</vt:lpstr>
      <vt:lpstr>Spectral Energy Distribution  of TXS 0506+056</vt:lpstr>
      <vt:lpstr>Photo-pion production –  Origin of Target Photons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MARKUS BÖTTCHER</cp:lastModifiedBy>
  <cp:revision>34</cp:revision>
  <dcterms:created xsi:type="dcterms:W3CDTF">2022-08-27T13:00:36Z</dcterms:created>
  <dcterms:modified xsi:type="dcterms:W3CDTF">2022-10-10T20:09:25Z</dcterms:modified>
</cp:coreProperties>
</file>