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9"/>
  </p:notesMasterIdLst>
  <p:handoutMasterIdLst>
    <p:handoutMasterId r:id="rId30"/>
  </p:handoutMasterIdLst>
  <p:sldIdLst>
    <p:sldId id="256" r:id="rId2"/>
    <p:sldId id="257" r:id="rId3"/>
    <p:sldId id="314" r:id="rId4"/>
    <p:sldId id="331" r:id="rId5"/>
    <p:sldId id="333" r:id="rId6"/>
    <p:sldId id="334" r:id="rId7"/>
    <p:sldId id="335" r:id="rId8"/>
    <p:sldId id="320" r:id="rId9"/>
    <p:sldId id="350" r:id="rId10"/>
    <p:sldId id="321" r:id="rId11"/>
    <p:sldId id="315" r:id="rId12"/>
    <p:sldId id="336" r:id="rId13"/>
    <p:sldId id="338" r:id="rId14"/>
    <p:sldId id="348" r:id="rId15"/>
    <p:sldId id="346" r:id="rId16"/>
    <p:sldId id="329" r:id="rId17"/>
    <p:sldId id="328" r:id="rId18"/>
    <p:sldId id="341" r:id="rId19"/>
    <p:sldId id="342" r:id="rId20"/>
    <p:sldId id="343" r:id="rId21"/>
    <p:sldId id="344" r:id="rId22"/>
    <p:sldId id="330" r:id="rId23"/>
    <p:sldId id="340" r:id="rId24"/>
    <p:sldId id="327" r:id="rId25"/>
    <p:sldId id="349" r:id="rId26"/>
    <p:sldId id="264" r:id="rId27"/>
    <p:sldId id="265" r:id="rId28"/>
  </p:sldIdLst>
  <p:sldSz cx="9144000" cy="6858000" type="screen4x3"/>
  <p:notesSz cx="6858000" cy="9144000"/>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RISTO VENTER" initials="CV" lastIdx="1" clrIdx="0">
    <p:extLst>
      <p:ext uri="{19B8F6BF-5375-455C-9EA6-DF929625EA0E}">
        <p15:presenceInfo xmlns:p15="http://schemas.microsoft.com/office/powerpoint/2012/main" userId="CHRISTO VENT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C3D91"/>
    <a:srgbClr val="C9C9C9"/>
    <a:srgbClr val="D1C1DD"/>
    <a:srgbClr val="78848E"/>
    <a:srgbClr val="00889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707"/>
  </p:normalViewPr>
  <p:slideViewPr>
    <p:cSldViewPr snapToGrid="0" snapToObjects="1">
      <p:cViewPr>
        <p:scale>
          <a:sx n="50" d="100"/>
          <a:sy n="50" d="100"/>
        </p:scale>
        <p:origin x="1299" y="-45"/>
      </p:cViewPr>
      <p:guideLst/>
    </p:cSldViewPr>
  </p:slideViewPr>
  <p:notesTextViewPr>
    <p:cViewPr>
      <p:scale>
        <a:sx n="1" d="1"/>
        <a:sy n="1" d="1"/>
      </p:scale>
      <p:origin x="0" y="0"/>
    </p:cViewPr>
  </p:notesTextViewPr>
  <p:sorterViewPr>
    <p:cViewPr>
      <p:scale>
        <a:sx n="100" d="100"/>
        <a:sy n="100" d="100"/>
      </p:scale>
      <p:origin x="0" y="-3624"/>
    </p:cViewPr>
  </p:sorterViewPr>
  <p:notesViewPr>
    <p:cSldViewPr snapToGrid="0" snapToObjects="1">
      <p:cViewPr varScale="1">
        <p:scale>
          <a:sx n="67" d="100"/>
          <a:sy n="67" d="100"/>
        </p:scale>
        <p:origin x="3120" y="77"/>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ZA"/>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F688285-5851-4C91-BAB5-0330854CC28D}" type="datetimeFigureOut">
              <a:rPr lang="en-ZA" smtClean="0"/>
              <a:t>2022/10/11</a:t>
            </a:fld>
            <a:endParaRPr lang="en-ZA"/>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ZA"/>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6270B5A-80FC-4E2F-88DF-4847C78B6BC1}" type="slidenum">
              <a:rPr lang="en-ZA" smtClean="0"/>
              <a:t>‹#›</a:t>
            </a:fld>
            <a:endParaRPr lang="en-ZA"/>
          </a:p>
        </p:txBody>
      </p:sp>
    </p:spTree>
    <p:extLst>
      <p:ext uri="{BB962C8B-B14F-4D97-AF65-F5344CB8AC3E}">
        <p14:creationId xmlns:p14="http://schemas.microsoft.com/office/powerpoint/2010/main" val="7760540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96F781-C774-354D-A82E-25D0CDEA6942}" type="datetimeFigureOut">
              <a:rPr lang="en-US" smtClean="0"/>
              <a:t>10/11/2022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C15650-CA33-A740-ADD5-EB46FA1DD63F}" type="slidenum">
              <a:rPr lang="en-US" smtClean="0"/>
              <a:t>‹#›</a:t>
            </a:fld>
            <a:endParaRPr lang="en-US"/>
          </a:p>
        </p:txBody>
      </p:sp>
    </p:spTree>
    <p:extLst>
      <p:ext uri="{BB962C8B-B14F-4D97-AF65-F5344CB8AC3E}">
        <p14:creationId xmlns:p14="http://schemas.microsoft.com/office/powerpoint/2010/main" val="10957119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5"/>
          </p:nvPr>
        </p:nvSpPr>
        <p:spPr/>
        <p:txBody>
          <a:bodyPr/>
          <a:lstStyle/>
          <a:p>
            <a:fld id="{4FC15650-CA33-A740-ADD5-EB46FA1DD63F}" type="slidenum">
              <a:rPr lang="en-US" smtClean="0"/>
              <a:t>7</a:t>
            </a:fld>
            <a:endParaRPr lang="en-US"/>
          </a:p>
        </p:txBody>
      </p:sp>
    </p:spTree>
    <p:extLst>
      <p:ext uri="{BB962C8B-B14F-4D97-AF65-F5344CB8AC3E}">
        <p14:creationId xmlns:p14="http://schemas.microsoft.com/office/powerpoint/2010/main" val="31831007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1"/>
      </p:bgRef>
    </p:bg>
    <p:spTree>
      <p:nvGrpSpPr>
        <p:cNvPr id="1" name=""/>
        <p:cNvGrpSpPr/>
        <p:nvPr/>
      </p:nvGrpSpPr>
      <p:grpSpPr>
        <a:xfrm>
          <a:off x="0" y="0"/>
          <a:ext cx="0" cy="0"/>
          <a:chOff x="0" y="0"/>
          <a:chExt cx="0" cy="0"/>
        </a:xfrm>
      </p:grpSpPr>
      <p:sp>
        <p:nvSpPr>
          <p:cNvPr id="24" name="Text Placeholder 23"/>
          <p:cNvSpPr>
            <a:spLocks noGrp="1"/>
          </p:cNvSpPr>
          <p:nvPr>
            <p:ph type="body" sz="quarter" idx="10" hasCustomPrompt="1"/>
          </p:nvPr>
        </p:nvSpPr>
        <p:spPr>
          <a:xfrm>
            <a:off x="638665" y="5346777"/>
            <a:ext cx="4819945" cy="820765"/>
          </a:xfrm>
        </p:spPr>
        <p:txBody>
          <a:bodyPr>
            <a:noAutofit/>
          </a:bodyPr>
          <a:lstStyle>
            <a:lvl1pPr marL="0" indent="0">
              <a:buNone/>
              <a:defRPr sz="1200">
                <a:solidFill>
                  <a:schemeClr val="tx1">
                    <a:lumMod val="75000"/>
                    <a:lumOff val="25000"/>
                  </a:schemeClr>
                </a:solidFill>
                <a:latin typeface="Arial" charset="0"/>
                <a:ea typeface="Arial" charset="0"/>
                <a:cs typeface="Arial" charset="0"/>
              </a:defRPr>
            </a:lvl1pPr>
            <a:lvl2pPr marL="457200" indent="0">
              <a:buNone/>
              <a:defRPr sz="1200">
                <a:latin typeface="Arial" charset="0"/>
                <a:ea typeface="Arial" charset="0"/>
                <a:cs typeface="Arial" charset="0"/>
              </a:defRPr>
            </a:lvl2pPr>
            <a:lvl3pPr marL="914400" indent="0">
              <a:buNone/>
              <a:defRPr sz="1200">
                <a:latin typeface="Arial" charset="0"/>
                <a:ea typeface="Arial" charset="0"/>
                <a:cs typeface="Arial" charset="0"/>
              </a:defRPr>
            </a:lvl3pPr>
            <a:lvl4pPr marL="1371600" indent="0">
              <a:buNone/>
              <a:defRPr sz="1200">
                <a:latin typeface="Arial" charset="0"/>
                <a:ea typeface="Arial" charset="0"/>
                <a:cs typeface="Arial" charset="0"/>
              </a:defRPr>
            </a:lvl4pPr>
            <a:lvl5pPr marL="1828800" indent="0">
              <a:buNone/>
              <a:defRPr sz="1200">
                <a:latin typeface="Arial" charset="0"/>
                <a:ea typeface="Arial" charset="0"/>
                <a:cs typeface="Arial" charset="0"/>
              </a:defRPr>
            </a:lvl5pPr>
          </a:lstStyle>
          <a:p>
            <a:pPr lvl="0"/>
            <a:r>
              <a:rPr lang="en-US" dirty="0"/>
              <a:t>CLICK TO EDIT MASTER TEXT STYLES</a:t>
            </a:r>
          </a:p>
        </p:txBody>
      </p:sp>
      <p:sp>
        <p:nvSpPr>
          <p:cNvPr id="2" name="Title 1"/>
          <p:cNvSpPr>
            <a:spLocks noGrp="1"/>
          </p:cNvSpPr>
          <p:nvPr>
            <p:ph type="ctrTitle" hasCustomPrompt="1"/>
          </p:nvPr>
        </p:nvSpPr>
        <p:spPr>
          <a:xfrm>
            <a:off x="638665" y="3325467"/>
            <a:ext cx="5573598" cy="917592"/>
          </a:xfrm>
        </p:spPr>
        <p:txBody>
          <a:bodyPr anchor="b">
            <a:noAutofit/>
          </a:bodyPr>
          <a:lstStyle>
            <a:lvl1pPr algn="l">
              <a:defRPr sz="3200" b="1" i="0">
                <a:solidFill>
                  <a:srgbClr val="6C3D91"/>
                </a:solidFill>
                <a:latin typeface="Arial" charset="0"/>
                <a:ea typeface="Arial" charset="0"/>
                <a:cs typeface="Arial" charset="0"/>
              </a:defRPr>
            </a:lvl1pPr>
          </a:lstStyle>
          <a:p>
            <a:r>
              <a:rPr lang="en-US" dirty="0"/>
              <a:t>CLICK TO EDIT MASTER TITLE STYLE</a:t>
            </a:r>
          </a:p>
        </p:txBody>
      </p:sp>
      <p:sp>
        <p:nvSpPr>
          <p:cNvPr id="3" name="Subtitle 2"/>
          <p:cNvSpPr>
            <a:spLocks noGrp="1"/>
          </p:cNvSpPr>
          <p:nvPr>
            <p:ph type="subTitle" idx="1" hasCustomPrompt="1"/>
          </p:nvPr>
        </p:nvSpPr>
        <p:spPr>
          <a:xfrm>
            <a:off x="638665" y="4375034"/>
            <a:ext cx="5573598" cy="819133"/>
          </a:xfrm>
        </p:spPr>
        <p:txBody>
          <a:bodyPr>
            <a:normAutofit/>
          </a:bodyPr>
          <a:lstStyle>
            <a:lvl1pPr marL="0" indent="0" algn="l">
              <a:buNone/>
              <a:defRPr sz="2400" b="0" i="1">
                <a:solidFill>
                  <a:srgbClr val="00889C"/>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3370384" cy="1538088"/>
          </a:xfrm>
          <a:prstGeom prst="rect">
            <a:avLst/>
          </a:prstGeom>
        </p:spPr>
      </p:pic>
    </p:spTree>
    <p:custDataLst>
      <p:tags r:id="rId1"/>
    </p:custData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42604" y="365127"/>
            <a:ext cx="8458792" cy="898066"/>
          </a:xfrm>
        </p:spPr>
        <p:txBody>
          <a:bodyPr anchor="t">
            <a:normAutofit/>
          </a:bodyPr>
          <a:lstStyle>
            <a:lvl1pPr>
              <a:defRPr sz="3000" b="1" i="0">
                <a:solidFill>
                  <a:srgbClr val="6C3D91"/>
                </a:solidFill>
                <a:latin typeface="Arial" charset="0"/>
                <a:ea typeface="Arial" charset="0"/>
                <a:cs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42604" y="1460980"/>
            <a:ext cx="8458792" cy="4515613"/>
          </a:xfrm>
        </p:spPr>
        <p:txBody>
          <a:bodyPr/>
          <a:lstStyle>
            <a:lvl1pPr>
              <a:defRPr>
                <a:latin typeface="Arial" charset="0"/>
                <a:ea typeface="Arial" charset="0"/>
                <a:cs typeface="Arial" charset="0"/>
              </a:defRPr>
            </a:lvl1pPr>
            <a:lvl2pPr>
              <a:defRPr>
                <a:latin typeface="Arial" charset="0"/>
                <a:ea typeface="Arial" charset="0"/>
                <a:cs typeface="Arial" charset="0"/>
              </a:defRPr>
            </a:lvl2pPr>
            <a:lvl3pPr>
              <a:defRPr>
                <a:latin typeface="Arial" charset="0"/>
                <a:ea typeface="Arial" charset="0"/>
                <a:cs typeface="Arial" charset="0"/>
              </a:defRPr>
            </a:lvl3pPr>
            <a:lvl4pPr>
              <a:defRPr>
                <a:latin typeface="Arial" charset="0"/>
                <a:ea typeface="Arial" charset="0"/>
                <a:cs typeface="Arial" charset="0"/>
              </a:defRPr>
            </a:lvl4pPr>
            <a:lvl5pPr>
              <a:defRPr>
                <a:latin typeface="Arial" charset="0"/>
                <a:ea typeface="Arial" charset="0"/>
                <a:cs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ustDataLst>
      <p:tags r:id="rId1"/>
    </p:custData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4030134" y="6489932"/>
            <a:ext cx="1083732" cy="271528"/>
          </a:xfrm>
          <a:prstGeom prst="rect">
            <a:avLst/>
          </a:prstGeom>
        </p:spPr>
      </p:pic>
      <p:pic>
        <p:nvPicPr>
          <p:cNvPr id="6" name="Picture 5"/>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6591561"/>
            <a:ext cx="3877732" cy="143927"/>
          </a:xfrm>
          <a:prstGeom prst="rect">
            <a:avLst/>
          </a:prstGeom>
        </p:spPr>
      </p:pic>
      <p:pic>
        <p:nvPicPr>
          <p:cNvPr id="8" name="Picture 7"/>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5164667" y="6587790"/>
            <a:ext cx="3979333" cy="147698"/>
          </a:xfrm>
          <a:prstGeom prst="rect">
            <a:avLst/>
          </a:prstGeom>
        </p:spPr>
      </p:pic>
    </p:spTree>
    <p:extLst>
      <p:ext uri="{BB962C8B-B14F-4D97-AF65-F5344CB8AC3E}">
        <p14:creationId xmlns:p14="http://schemas.microsoft.com/office/powerpoint/2010/main" val="17522109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7.png"/><Relationship Id="rId7" Type="http://schemas.openxmlformats.org/officeDocument/2006/relationships/image" Target="../media/image30.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29.png"/><Relationship Id="rId4" Type="http://schemas.openxmlformats.org/officeDocument/2006/relationships/image" Target="../media/image28.png"/><Relationship Id="rId9"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1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469466"/>
            <a:ext cx="9144000" cy="2277260"/>
          </a:xfrm>
        </p:spPr>
        <p:txBody>
          <a:bodyPr/>
          <a:lstStyle/>
          <a:p>
            <a:pPr lvl="0" algn="ctr"/>
            <a:r>
              <a:rPr lang="en-ZA" sz="5000" dirty="0">
                <a:solidFill>
                  <a:srgbClr val="000066"/>
                </a:solidFill>
                <a:latin typeface="Calibri"/>
                <a:ea typeface="Calibri"/>
                <a:cs typeface="Calibri"/>
                <a:sym typeface="Calibri"/>
              </a:rPr>
              <a:t>Interpreting the High-energy </a:t>
            </a:r>
            <a:br>
              <a:rPr lang="en-ZA" sz="5000" dirty="0">
                <a:solidFill>
                  <a:srgbClr val="000066"/>
                </a:solidFill>
                <a:latin typeface="Calibri"/>
                <a:ea typeface="Calibri"/>
                <a:cs typeface="Calibri"/>
                <a:sym typeface="Calibri"/>
              </a:rPr>
            </a:br>
            <a:r>
              <a:rPr lang="en-ZA" sz="5000" dirty="0">
                <a:solidFill>
                  <a:srgbClr val="000066"/>
                </a:solidFill>
                <a:latin typeface="Calibri"/>
                <a:ea typeface="Calibri"/>
                <a:cs typeface="Calibri"/>
                <a:sym typeface="Calibri"/>
              </a:rPr>
              <a:t>Sub-exponentially </a:t>
            </a:r>
            <a:r>
              <a:rPr lang="en-ZA" sz="5000" dirty="0" err="1">
                <a:solidFill>
                  <a:srgbClr val="000066"/>
                </a:solidFill>
                <a:latin typeface="Calibri"/>
                <a:ea typeface="Calibri"/>
                <a:cs typeface="Calibri"/>
                <a:sym typeface="Calibri"/>
              </a:rPr>
              <a:t>Cutoff</a:t>
            </a:r>
            <a:r>
              <a:rPr lang="en-ZA" sz="5000" dirty="0">
                <a:solidFill>
                  <a:srgbClr val="000066"/>
                </a:solidFill>
                <a:latin typeface="Calibri"/>
                <a:ea typeface="Calibri"/>
                <a:cs typeface="Calibri"/>
                <a:sym typeface="Calibri"/>
              </a:rPr>
              <a:t> </a:t>
            </a:r>
            <a:br>
              <a:rPr lang="en-ZA" sz="5000" dirty="0">
                <a:solidFill>
                  <a:srgbClr val="000066"/>
                </a:solidFill>
                <a:latin typeface="Calibri"/>
                <a:ea typeface="Calibri"/>
                <a:cs typeface="Calibri"/>
                <a:sym typeface="Calibri"/>
              </a:rPr>
            </a:br>
            <a:r>
              <a:rPr lang="en-ZA" sz="5000" dirty="0">
                <a:solidFill>
                  <a:srgbClr val="000066"/>
                </a:solidFill>
                <a:latin typeface="Calibri"/>
                <a:ea typeface="Calibri"/>
                <a:cs typeface="Calibri"/>
                <a:sym typeface="Calibri"/>
              </a:rPr>
              <a:t>Spectral Shape of the Vela Pulsar</a:t>
            </a:r>
            <a:endParaRPr lang="en-US" sz="5000" dirty="0"/>
          </a:p>
        </p:txBody>
      </p:sp>
      <p:sp>
        <p:nvSpPr>
          <p:cNvPr id="3" name="Subtitle 2"/>
          <p:cNvSpPr>
            <a:spLocks noGrp="1"/>
          </p:cNvSpPr>
          <p:nvPr>
            <p:ph type="subTitle" idx="1"/>
          </p:nvPr>
        </p:nvSpPr>
        <p:spPr>
          <a:xfrm>
            <a:off x="0" y="3998186"/>
            <a:ext cx="9144000" cy="2094005"/>
          </a:xfrm>
          <a:solidFill>
            <a:schemeClr val="bg1"/>
          </a:solidFill>
        </p:spPr>
        <p:txBody>
          <a:bodyPr>
            <a:normAutofit fontScale="92500" lnSpcReduction="20000"/>
          </a:bodyPr>
          <a:lstStyle/>
          <a:p>
            <a:pPr lvl="0" algn="ctr">
              <a:lnSpc>
                <a:spcPct val="100000"/>
              </a:lnSpc>
              <a:spcBef>
                <a:spcPts val="0"/>
              </a:spcBef>
              <a:buClr>
                <a:srgbClr val="000000"/>
              </a:buClr>
              <a:buSzPts val="3600"/>
            </a:pPr>
            <a:r>
              <a:rPr lang="en-US" sz="2800" b="1" i="0" dirty="0">
                <a:solidFill>
                  <a:srgbClr val="0070C0"/>
                </a:solidFill>
                <a:latin typeface="Calibri"/>
                <a:ea typeface="Calibri"/>
                <a:cs typeface="Calibri"/>
                <a:sym typeface="Calibri"/>
              </a:rPr>
              <a:t>Christo Venter</a:t>
            </a:r>
            <a:r>
              <a:rPr lang="en-US" sz="2800" b="1" i="0" baseline="30000" dirty="0">
                <a:solidFill>
                  <a:srgbClr val="0070C0"/>
                </a:solidFill>
                <a:latin typeface="Calibri"/>
                <a:ea typeface="Calibri"/>
                <a:cs typeface="Calibri"/>
                <a:sym typeface="Calibri"/>
              </a:rPr>
              <a:t>1</a:t>
            </a:r>
            <a:r>
              <a:rPr lang="en-US" sz="2800" b="1" i="0" dirty="0">
                <a:solidFill>
                  <a:srgbClr val="0070C0"/>
                </a:solidFill>
                <a:latin typeface="Calibri"/>
                <a:ea typeface="Calibri"/>
                <a:cs typeface="Calibri"/>
                <a:sym typeface="Calibri"/>
              </a:rPr>
              <a:t>, Alice Harding</a:t>
            </a:r>
            <a:r>
              <a:rPr lang="en-US" sz="2800" b="1" i="0" baseline="30000" dirty="0">
                <a:solidFill>
                  <a:srgbClr val="0070C0"/>
                </a:solidFill>
                <a:latin typeface="Calibri"/>
                <a:ea typeface="Calibri"/>
                <a:cs typeface="Calibri"/>
                <a:sym typeface="Calibri"/>
              </a:rPr>
              <a:t>2</a:t>
            </a:r>
            <a:r>
              <a:rPr lang="en-US" sz="2800" b="1" i="0" dirty="0">
                <a:solidFill>
                  <a:srgbClr val="0070C0"/>
                </a:solidFill>
                <a:latin typeface="Calibri"/>
                <a:ea typeface="Calibri"/>
                <a:cs typeface="Calibri"/>
                <a:sym typeface="Calibri"/>
              </a:rPr>
              <a:t>, Anu Kundu</a:t>
            </a:r>
            <a:r>
              <a:rPr lang="en-US" sz="2800" b="1" i="0" baseline="30000" dirty="0">
                <a:solidFill>
                  <a:srgbClr val="0070C0"/>
                </a:solidFill>
                <a:latin typeface="Calibri"/>
                <a:ea typeface="Calibri"/>
                <a:cs typeface="Calibri"/>
                <a:sym typeface="Calibri"/>
              </a:rPr>
              <a:t>1</a:t>
            </a:r>
            <a:r>
              <a:rPr lang="en-US" sz="2800" b="1" i="0" dirty="0">
                <a:solidFill>
                  <a:srgbClr val="0070C0"/>
                </a:solidFill>
                <a:latin typeface="Calibri"/>
                <a:ea typeface="Calibri"/>
                <a:cs typeface="Calibri"/>
                <a:sym typeface="Calibri"/>
              </a:rPr>
              <a:t>, Hend Hamed</a:t>
            </a:r>
            <a:r>
              <a:rPr lang="en-US" sz="2800" b="1" i="0" baseline="30000" dirty="0">
                <a:solidFill>
                  <a:srgbClr val="0070C0"/>
                </a:solidFill>
                <a:latin typeface="Calibri"/>
                <a:ea typeface="Calibri"/>
                <a:cs typeface="Calibri"/>
                <a:sym typeface="Calibri"/>
              </a:rPr>
              <a:t>1</a:t>
            </a:r>
            <a:r>
              <a:rPr lang="en-US" sz="2800" b="1" i="0" dirty="0">
                <a:solidFill>
                  <a:srgbClr val="0070C0"/>
                </a:solidFill>
                <a:latin typeface="Calibri"/>
                <a:ea typeface="Calibri"/>
                <a:cs typeface="Calibri"/>
                <a:sym typeface="Calibri"/>
              </a:rPr>
              <a:t>, </a:t>
            </a:r>
            <a:r>
              <a:rPr lang="en-US" sz="2800" b="1" i="0" dirty="0" err="1">
                <a:solidFill>
                  <a:srgbClr val="0070C0"/>
                </a:solidFill>
                <a:latin typeface="Calibri"/>
                <a:ea typeface="Calibri"/>
                <a:cs typeface="Calibri"/>
                <a:sym typeface="Calibri"/>
              </a:rPr>
              <a:t>Constantinos</a:t>
            </a:r>
            <a:r>
              <a:rPr lang="en-US" sz="2800" b="1" i="0" dirty="0">
                <a:solidFill>
                  <a:srgbClr val="0070C0"/>
                </a:solidFill>
                <a:latin typeface="Calibri"/>
                <a:ea typeface="Calibri"/>
                <a:cs typeface="Calibri"/>
                <a:sym typeface="Calibri"/>
              </a:rPr>
              <a:t> Kalapotharakos</a:t>
            </a:r>
            <a:r>
              <a:rPr lang="en-US" sz="2800" b="1" i="0" baseline="30000" dirty="0">
                <a:solidFill>
                  <a:srgbClr val="0070C0"/>
                </a:solidFill>
                <a:latin typeface="Calibri"/>
                <a:ea typeface="Calibri"/>
                <a:cs typeface="Calibri"/>
                <a:sym typeface="Calibri"/>
              </a:rPr>
              <a:t>3,4,5</a:t>
            </a:r>
            <a:br>
              <a:rPr lang="en-US" sz="2800" b="1" i="0" baseline="30000" dirty="0">
                <a:solidFill>
                  <a:srgbClr val="0070C0"/>
                </a:solidFill>
                <a:latin typeface="Calibri"/>
                <a:ea typeface="Calibri"/>
                <a:cs typeface="Calibri"/>
                <a:sym typeface="Calibri"/>
              </a:rPr>
            </a:br>
            <a:endParaRPr lang="en-US" sz="2800" b="1" i="0" baseline="30000" dirty="0">
              <a:solidFill>
                <a:srgbClr val="0070C0"/>
              </a:solidFill>
              <a:latin typeface="Calibri"/>
              <a:ea typeface="Calibri"/>
              <a:cs typeface="Calibri"/>
              <a:sym typeface="Calibri"/>
            </a:endParaRPr>
          </a:p>
          <a:p>
            <a:pPr lvl="0" algn="ctr">
              <a:lnSpc>
                <a:spcPct val="100000"/>
              </a:lnSpc>
              <a:spcBef>
                <a:spcPts val="0"/>
              </a:spcBef>
              <a:buClr>
                <a:srgbClr val="000000"/>
              </a:buClr>
              <a:buSzPts val="3600"/>
            </a:pPr>
            <a:r>
              <a:rPr lang="en-US" sz="2600" b="1" i="0" dirty="0">
                <a:solidFill>
                  <a:srgbClr val="0070C0"/>
                </a:solidFill>
                <a:latin typeface="Calibri"/>
                <a:ea typeface="Calibri"/>
                <a:cs typeface="Calibri"/>
                <a:sym typeface="Calibri"/>
              </a:rPr>
              <a:t> </a:t>
            </a:r>
            <a:r>
              <a:rPr lang="en-US" sz="1700" b="1" i="0" baseline="30000" dirty="0">
                <a:solidFill>
                  <a:srgbClr val="0070C0"/>
                </a:solidFill>
                <a:latin typeface="Calibri"/>
                <a:ea typeface="Calibri"/>
                <a:cs typeface="Calibri"/>
                <a:sym typeface="Calibri"/>
              </a:rPr>
              <a:t>1</a:t>
            </a:r>
            <a:r>
              <a:rPr lang="en-US" sz="1700" b="1" dirty="0">
                <a:solidFill>
                  <a:srgbClr val="0070C0"/>
                </a:solidFill>
                <a:latin typeface="Calibri"/>
                <a:ea typeface="Calibri"/>
                <a:cs typeface="Calibri"/>
                <a:sym typeface="Calibri"/>
              </a:rPr>
              <a:t>Centre for Space Research, North-West University, Potchefstroom, South Africa</a:t>
            </a:r>
          </a:p>
          <a:p>
            <a:pPr lvl="0" algn="ctr">
              <a:lnSpc>
                <a:spcPct val="100000"/>
              </a:lnSpc>
              <a:spcBef>
                <a:spcPts val="0"/>
              </a:spcBef>
              <a:buClr>
                <a:srgbClr val="000000"/>
              </a:buClr>
              <a:buSzPts val="3600"/>
            </a:pPr>
            <a:r>
              <a:rPr lang="en-US" sz="1700" b="1" baseline="30000" dirty="0">
                <a:solidFill>
                  <a:srgbClr val="0070C0"/>
                </a:solidFill>
                <a:latin typeface="Calibri"/>
                <a:ea typeface="Calibri"/>
                <a:cs typeface="Calibri"/>
                <a:sym typeface="Calibri"/>
              </a:rPr>
              <a:t>2</a:t>
            </a:r>
            <a:r>
              <a:rPr lang="es-ES" sz="1700" b="1" dirty="0">
                <a:solidFill>
                  <a:srgbClr val="0070C0"/>
                </a:solidFill>
                <a:latin typeface="Calibri"/>
                <a:ea typeface="Calibri"/>
                <a:cs typeface="Calibri"/>
                <a:sym typeface="Calibri"/>
              </a:rPr>
              <a:t>Los </a:t>
            </a:r>
            <a:r>
              <a:rPr lang="es-ES" sz="1700" b="1" dirty="0" err="1">
                <a:solidFill>
                  <a:srgbClr val="0070C0"/>
                </a:solidFill>
                <a:latin typeface="Calibri"/>
                <a:ea typeface="Calibri"/>
                <a:cs typeface="Calibri"/>
                <a:sym typeface="Calibri"/>
              </a:rPr>
              <a:t>Alamos</a:t>
            </a:r>
            <a:r>
              <a:rPr lang="es-ES" sz="1700" b="1" dirty="0">
                <a:solidFill>
                  <a:srgbClr val="0070C0"/>
                </a:solidFill>
                <a:latin typeface="Calibri"/>
                <a:ea typeface="Calibri"/>
                <a:cs typeface="Calibri"/>
                <a:sym typeface="Calibri"/>
              </a:rPr>
              <a:t> </a:t>
            </a:r>
            <a:r>
              <a:rPr lang="es-ES" sz="1700" b="1" dirty="0" err="1">
                <a:solidFill>
                  <a:srgbClr val="0070C0"/>
                </a:solidFill>
                <a:latin typeface="Calibri"/>
                <a:ea typeface="Calibri"/>
                <a:cs typeface="Calibri"/>
                <a:sym typeface="Calibri"/>
              </a:rPr>
              <a:t>National</a:t>
            </a:r>
            <a:r>
              <a:rPr lang="es-ES" sz="1700" b="1" dirty="0">
                <a:solidFill>
                  <a:srgbClr val="0070C0"/>
                </a:solidFill>
                <a:latin typeface="Calibri"/>
                <a:ea typeface="Calibri"/>
                <a:cs typeface="Calibri"/>
                <a:sym typeface="Calibri"/>
              </a:rPr>
              <a:t> </a:t>
            </a:r>
            <a:r>
              <a:rPr lang="es-ES" sz="1700" b="1" dirty="0" err="1">
                <a:solidFill>
                  <a:srgbClr val="0070C0"/>
                </a:solidFill>
                <a:latin typeface="Calibri"/>
                <a:ea typeface="Calibri"/>
                <a:cs typeface="Calibri"/>
                <a:sym typeface="Calibri"/>
              </a:rPr>
              <a:t>Laboratory</a:t>
            </a:r>
            <a:endParaRPr lang="en-US" sz="1700" b="1" dirty="0">
              <a:solidFill>
                <a:srgbClr val="0070C0"/>
              </a:solidFill>
              <a:latin typeface="Calibri"/>
              <a:ea typeface="Calibri"/>
              <a:cs typeface="Calibri"/>
              <a:sym typeface="Calibri"/>
            </a:endParaRPr>
          </a:p>
          <a:p>
            <a:pPr lvl="0" algn="ctr">
              <a:lnSpc>
                <a:spcPct val="100000"/>
              </a:lnSpc>
              <a:spcBef>
                <a:spcPts val="0"/>
              </a:spcBef>
              <a:buClr>
                <a:srgbClr val="000000"/>
              </a:buClr>
              <a:buSzPts val="3600"/>
            </a:pPr>
            <a:r>
              <a:rPr lang="en-US" sz="1700" b="1" baseline="30000" dirty="0">
                <a:solidFill>
                  <a:srgbClr val="0070C0"/>
                </a:solidFill>
                <a:latin typeface="Calibri"/>
                <a:ea typeface="Calibri"/>
                <a:cs typeface="Calibri"/>
                <a:sym typeface="Calibri"/>
              </a:rPr>
              <a:t>3</a:t>
            </a:r>
            <a:r>
              <a:rPr lang="en-US" sz="1700" b="1" dirty="0">
                <a:solidFill>
                  <a:srgbClr val="0070C0"/>
                </a:solidFill>
                <a:latin typeface="Calibri"/>
                <a:ea typeface="Calibri"/>
                <a:cs typeface="Calibri"/>
                <a:sym typeface="Calibri"/>
              </a:rPr>
              <a:t>Department of Astronomy, University of Maryland, College Park, MD</a:t>
            </a:r>
          </a:p>
          <a:p>
            <a:pPr lvl="0" algn="ctr">
              <a:lnSpc>
                <a:spcPct val="100000"/>
              </a:lnSpc>
              <a:spcBef>
                <a:spcPts val="0"/>
              </a:spcBef>
              <a:buClr>
                <a:srgbClr val="000000"/>
              </a:buClr>
              <a:buSzPts val="3600"/>
            </a:pPr>
            <a:r>
              <a:rPr lang="en-US" sz="1700" b="1" baseline="30000" dirty="0">
                <a:solidFill>
                  <a:srgbClr val="0070C0"/>
                </a:solidFill>
                <a:latin typeface="Calibri"/>
                <a:ea typeface="Calibri"/>
                <a:cs typeface="Calibri"/>
                <a:sym typeface="Calibri"/>
              </a:rPr>
              <a:t>4</a:t>
            </a:r>
            <a:r>
              <a:rPr lang="en-US" sz="1700" b="1" dirty="0">
                <a:solidFill>
                  <a:srgbClr val="0070C0"/>
                </a:solidFill>
                <a:latin typeface="Calibri"/>
                <a:ea typeface="Calibri"/>
                <a:cs typeface="Calibri"/>
                <a:sym typeface="Calibri"/>
              </a:rPr>
              <a:t>Gravitational Astrophysics Laboratory, NASA/Goddard Space Flight Center</a:t>
            </a:r>
          </a:p>
          <a:p>
            <a:pPr lvl="0" algn="ctr">
              <a:lnSpc>
                <a:spcPct val="100000"/>
              </a:lnSpc>
              <a:spcBef>
                <a:spcPts val="0"/>
              </a:spcBef>
              <a:buClr>
                <a:srgbClr val="000000"/>
              </a:buClr>
              <a:buSzPts val="3600"/>
            </a:pPr>
            <a:r>
              <a:rPr lang="en-US" sz="1700" b="1" baseline="30000" dirty="0">
                <a:solidFill>
                  <a:srgbClr val="0070C0"/>
                </a:solidFill>
                <a:latin typeface="Calibri"/>
                <a:ea typeface="Calibri"/>
                <a:cs typeface="Calibri"/>
                <a:sym typeface="Calibri"/>
              </a:rPr>
              <a:t>5</a:t>
            </a:r>
            <a:r>
              <a:rPr lang="en-US" sz="1700" b="1" dirty="0">
                <a:solidFill>
                  <a:srgbClr val="0070C0"/>
                </a:solidFill>
                <a:latin typeface="Calibri"/>
                <a:ea typeface="Calibri"/>
                <a:cs typeface="Calibri"/>
                <a:sym typeface="Calibri"/>
              </a:rPr>
              <a:t>Center for Research and Exploration in Space Science and Technology, NASA/GSFC</a:t>
            </a:r>
            <a:endParaRPr lang="en-US" sz="1700" b="1" dirty="0">
              <a:solidFill>
                <a:srgbClr val="002060"/>
              </a:solidFill>
              <a:latin typeface="Calibri"/>
              <a:ea typeface="Calibri"/>
              <a:cs typeface="Calibri"/>
              <a:sym typeface="Calibri"/>
            </a:endParaRPr>
          </a:p>
        </p:txBody>
      </p:sp>
      <p:sp>
        <p:nvSpPr>
          <p:cNvPr id="6" name="TextBox 5">
            <a:extLst>
              <a:ext uri="{FF2B5EF4-FFF2-40B4-BE49-F238E27FC236}">
                <a16:creationId xmlns:a16="http://schemas.microsoft.com/office/drawing/2014/main" id="{AC6CACF5-13E9-47C5-AF1F-F75C4F18C1FA}"/>
              </a:ext>
            </a:extLst>
          </p:cNvPr>
          <p:cNvSpPr txBox="1"/>
          <p:nvPr/>
        </p:nvSpPr>
        <p:spPr>
          <a:xfrm>
            <a:off x="0" y="6090660"/>
            <a:ext cx="9144000" cy="584775"/>
          </a:xfrm>
          <a:prstGeom prst="rect">
            <a:avLst/>
          </a:prstGeom>
          <a:noFill/>
        </p:spPr>
        <p:txBody>
          <a:bodyPr wrap="square">
            <a:spAutoFit/>
          </a:bodyPr>
          <a:lstStyle/>
          <a:p>
            <a:pPr algn="ctr"/>
            <a:r>
              <a:rPr lang="en-US" sz="3200" b="1" baseline="30000" dirty="0">
                <a:solidFill>
                  <a:srgbClr val="000066"/>
                </a:solidFill>
                <a:ea typeface="Calibri"/>
                <a:cs typeface="Calibri"/>
                <a:sym typeface="Calibri"/>
              </a:rPr>
              <a:t>10th International </a:t>
            </a:r>
            <a:r>
              <a:rPr lang="en-US" sz="3200" b="1" i="1" baseline="30000" dirty="0">
                <a:solidFill>
                  <a:srgbClr val="000066"/>
                </a:solidFill>
                <a:ea typeface="Calibri"/>
                <a:cs typeface="Calibri"/>
                <a:sym typeface="Calibri"/>
              </a:rPr>
              <a:t>Fermi </a:t>
            </a:r>
            <a:r>
              <a:rPr lang="en-US" sz="3200" b="1" baseline="30000" dirty="0">
                <a:solidFill>
                  <a:srgbClr val="000066"/>
                </a:solidFill>
                <a:ea typeface="Calibri"/>
                <a:cs typeface="Calibri"/>
                <a:sym typeface="Calibri"/>
              </a:rPr>
              <a:t>Symposium, 9 – 15 October 2022, Johannesburg </a:t>
            </a:r>
            <a:endParaRPr lang="en-ZA" sz="3200" dirty="0"/>
          </a:p>
        </p:txBody>
      </p:sp>
    </p:spTree>
    <p:custDataLst>
      <p:tags r:id="rId1"/>
    </p:custDataLst>
    <p:extLst>
      <p:ext uri="{BB962C8B-B14F-4D97-AF65-F5344CB8AC3E}">
        <p14:creationId xmlns:p14="http://schemas.microsoft.com/office/powerpoint/2010/main" val="17537746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838"/>
            <a:ext cx="9144000" cy="898066"/>
          </a:xfrm>
        </p:spPr>
        <p:txBody>
          <a:bodyPr>
            <a:noAutofit/>
          </a:bodyPr>
          <a:lstStyle/>
          <a:p>
            <a:pPr algn="ctr"/>
            <a:r>
              <a:rPr lang="en-US" sz="6400" dirty="0">
                <a:solidFill>
                  <a:srgbClr val="002060"/>
                </a:solidFill>
                <a:latin typeface="+mn-lt"/>
              </a:rPr>
              <a:t>Cumulative Spectra – </a:t>
            </a:r>
            <a:br>
              <a:rPr lang="en-US" sz="6400" dirty="0">
                <a:solidFill>
                  <a:srgbClr val="002060"/>
                </a:solidFill>
                <a:latin typeface="+mn-lt"/>
              </a:rPr>
            </a:br>
            <a:r>
              <a:rPr lang="en-US" sz="6400" dirty="0">
                <a:solidFill>
                  <a:srgbClr val="002060"/>
                </a:solidFill>
                <a:latin typeface="+mn-lt"/>
              </a:rPr>
              <a:t>Sub-exponential HE tail</a:t>
            </a:r>
          </a:p>
        </p:txBody>
      </p:sp>
      <p:sp>
        <p:nvSpPr>
          <p:cNvPr id="4" name="Google Shape;29;p3"/>
          <p:cNvSpPr txBox="1"/>
          <p:nvPr/>
        </p:nvSpPr>
        <p:spPr>
          <a:xfrm>
            <a:off x="-194311" y="2636216"/>
            <a:ext cx="3909061" cy="956773"/>
          </a:xfrm>
          <a:prstGeom prst="rect">
            <a:avLst/>
          </a:prstGeom>
          <a:noFill/>
          <a:ln>
            <a:noFill/>
          </a:ln>
        </p:spPr>
        <p:txBody>
          <a:bodyPr spcFirstLastPara="1" wrap="square" lIns="385900" tIns="38150" rIns="192950" bIns="38150" anchor="t" anchorCtr="0">
            <a:spAutoFit/>
          </a:bodyPr>
          <a:lstStyle/>
          <a:p>
            <a:pPr marL="457200" marR="0" lvl="0" indent="-457200" rtl="0">
              <a:lnSpc>
                <a:spcPct val="100000"/>
              </a:lnSpc>
              <a:spcBef>
                <a:spcPts val="1100"/>
              </a:spcBef>
              <a:spcAft>
                <a:spcPts val="0"/>
              </a:spcAft>
              <a:buClr>
                <a:srgbClr val="002060"/>
              </a:buClr>
              <a:buSzPct val="100000"/>
              <a:buFont typeface="Wingdings" panose="05000000000000000000" pitchFamily="2" charset="2"/>
              <a:buChar char="§"/>
            </a:pPr>
            <a:r>
              <a:rPr lang="en-ZA" sz="2400" b="1" dirty="0">
                <a:solidFill>
                  <a:srgbClr val="0070C0"/>
                </a:solidFill>
              </a:rPr>
              <a:t>Cf. </a:t>
            </a:r>
            <a:r>
              <a:rPr lang="en-ZA" sz="2400" b="1" dirty="0" err="1">
                <a:solidFill>
                  <a:srgbClr val="0070C0"/>
                </a:solidFill>
              </a:rPr>
              <a:t>Celik</a:t>
            </a:r>
            <a:r>
              <a:rPr lang="en-ZA" sz="2400" b="1" dirty="0">
                <a:solidFill>
                  <a:srgbClr val="0070C0"/>
                </a:solidFill>
              </a:rPr>
              <a:t>, Johnson (circa 2009)</a:t>
            </a:r>
          </a:p>
        </p:txBody>
      </p:sp>
      <p:pic>
        <p:nvPicPr>
          <p:cNvPr id="6" name="Picture 5">
            <a:extLst>
              <a:ext uri="{FF2B5EF4-FFF2-40B4-BE49-F238E27FC236}">
                <a16:creationId xmlns:a16="http://schemas.microsoft.com/office/drawing/2014/main" id="{83922DB1-E883-4886-939C-AFAFA1098AB2}"/>
              </a:ext>
            </a:extLst>
          </p:cNvPr>
          <p:cNvPicPr>
            <a:picLocks noChangeAspect="1"/>
          </p:cNvPicPr>
          <p:nvPr/>
        </p:nvPicPr>
        <p:blipFill>
          <a:blip r:embed="rId2"/>
          <a:stretch>
            <a:fillRect/>
          </a:stretch>
        </p:blipFill>
        <p:spPr>
          <a:xfrm>
            <a:off x="3714750" y="1917688"/>
            <a:ext cx="5429250" cy="4906433"/>
          </a:xfrm>
          <a:prstGeom prst="rect">
            <a:avLst/>
          </a:prstGeom>
        </p:spPr>
      </p:pic>
      <p:sp>
        <p:nvSpPr>
          <p:cNvPr id="7" name="TextBox 6">
            <a:extLst>
              <a:ext uri="{FF2B5EF4-FFF2-40B4-BE49-F238E27FC236}">
                <a16:creationId xmlns:a16="http://schemas.microsoft.com/office/drawing/2014/main" id="{5A748A04-6EB6-414E-A74F-092D565D0FA3}"/>
              </a:ext>
            </a:extLst>
          </p:cNvPr>
          <p:cNvSpPr txBox="1"/>
          <p:nvPr/>
        </p:nvSpPr>
        <p:spPr>
          <a:xfrm>
            <a:off x="8108" y="6220463"/>
            <a:ext cx="4572000" cy="369332"/>
          </a:xfrm>
          <a:prstGeom prst="rect">
            <a:avLst/>
          </a:prstGeom>
          <a:noFill/>
        </p:spPr>
        <p:txBody>
          <a:bodyPr wrap="square">
            <a:spAutoFit/>
          </a:bodyPr>
          <a:lstStyle/>
          <a:p>
            <a:pPr marR="0" lvl="0" rtl="0">
              <a:lnSpc>
                <a:spcPct val="100000"/>
              </a:lnSpc>
              <a:spcBef>
                <a:spcPts val="1100"/>
              </a:spcBef>
              <a:spcAft>
                <a:spcPts val="0"/>
              </a:spcAft>
              <a:buClr>
                <a:srgbClr val="002060"/>
              </a:buClr>
              <a:buSzPct val="100000"/>
            </a:pPr>
            <a:r>
              <a:rPr lang="en-ZA" sz="1800" b="1" i="0" u="none" strike="noStrike" cap="none" dirty="0">
                <a:solidFill>
                  <a:srgbClr val="C00000"/>
                </a:solidFill>
                <a:latin typeface="Calibri"/>
                <a:ea typeface="Calibri"/>
                <a:cs typeface="Calibri"/>
                <a:sym typeface="Calibri"/>
              </a:rPr>
              <a:t>Venter &amp; de Jager (2010)</a:t>
            </a:r>
          </a:p>
        </p:txBody>
      </p:sp>
    </p:spTree>
    <p:extLst>
      <p:ext uri="{BB962C8B-B14F-4D97-AF65-F5344CB8AC3E}">
        <p14:creationId xmlns:p14="http://schemas.microsoft.com/office/powerpoint/2010/main" val="20274476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9"/>
            <a:ext cx="9144000" cy="898066"/>
          </a:xfrm>
        </p:spPr>
        <p:txBody>
          <a:bodyPr>
            <a:noAutofit/>
          </a:bodyPr>
          <a:lstStyle/>
          <a:p>
            <a:pPr algn="ctr"/>
            <a:r>
              <a:rPr lang="en-US" sz="7200" dirty="0">
                <a:solidFill>
                  <a:srgbClr val="002060"/>
                </a:solidFill>
                <a:latin typeface="+mn-lt"/>
              </a:rPr>
              <a:t>Curvature Radiation</a:t>
            </a:r>
          </a:p>
        </p:txBody>
      </p:sp>
      <p:sp>
        <p:nvSpPr>
          <p:cNvPr id="4" name="Google Shape;29;p3"/>
          <p:cNvSpPr txBox="1"/>
          <p:nvPr/>
        </p:nvSpPr>
        <p:spPr>
          <a:xfrm>
            <a:off x="0" y="1254377"/>
            <a:ext cx="5074921" cy="4652657"/>
          </a:xfrm>
          <a:prstGeom prst="rect">
            <a:avLst/>
          </a:prstGeom>
          <a:noFill/>
          <a:ln>
            <a:noFill/>
          </a:ln>
        </p:spPr>
        <p:txBody>
          <a:bodyPr spcFirstLastPara="1" wrap="square" lIns="385900" tIns="38150" rIns="192950" bIns="38150" anchor="t" anchorCtr="0">
            <a:spAutoFit/>
          </a:bodyPr>
          <a:lstStyle/>
          <a:p>
            <a:pPr marR="0" lvl="0" rtl="0">
              <a:lnSpc>
                <a:spcPct val="100000"/>
              </a:lnSpc>
              <a:spcBef>
                <a:spcPts val="1100"/>
              </a:spcBef>
              <a:spcAft>
                <a:spcPts val="0"/>
              </a:spcAft>
              <a:buClr>
                <a:srgbClr val="002060"/>
              </a:buClr>
              <a:buSzPct val="100000"/>
            </a:pPr>
            <a:r>
              <a:rPr lang="en-ZA" sz="2800" b="1" u="sng" dirty="0">
                <a:solidFill>
                  <a:srgbClr val="0070C0"/>
                </a:solidFill>
                <a:latin typeface="Calibri"/>
                <a:ea typeface="Calibri"/>
                <a:cs typeface="Calibri"/>
                <a:sym typeface="Calibri"/>
              </a:rPr>
              <a:t>Radiation Reaction </a:t>
            </a:r>
          </a:p>
          <a:p>
            <a:pPr marR="0" lvl="0" rtl="0">
              <a:lnSpc>
                <a:spcPct val="100000"/>
              </a:lnSpc>
              <a:spcBef>
                <a:spcPts val="1100"/>
              </a:spcBef>
              <a:spcAft>
                <a:spcPts val="0"/>
              </a:spcAft>
              <a:buClr>
                <a:srgbClr val="002060"/>
              </a:buClr>
              <a:buSzPct val="100000"/>
            </a:pPr>
            <a:r>
              <a:rPr lang="en-ZA" sz="2800" b="1" u="sng" dirty="0">
                <a:solidFill>
                  <a:srgbClr val="0070C0"/>
                </a:solidFill>
                <a:latin typeface="Calibri"/>
                <a:ea typeface="Calibri"/>
                <a:cs typeface="Calibri"/>
                <a:sym typeface="Calibri"/>
              </a:rPr>
              <a:t>(CRR)</a:t>
            </a:r>
            <a:r>
              <a:rPr lang="en-ZA" sz="2800" b="1" dirty="0">
                <a:solidFill>
                  <a:srgbClr val="0070C0"/>
                </a:solidFill>
                <a:latin typeface="Calibri"/>
                <a:ea typeface="Calibri"/>
                <a:cs typeface="Calibri"/>
                <a:sym typeface="Calibri"/>
              </a:rPr>
              <a:t>:</a:t>
            </a:r>
          </a:p>
          <a:p>
            <a:pPr marR="0" lvl="0" rtl="0">
              <a:lnSpc>
                <a:spcPct val="100000"/>
              </a:lnSpc>
              <a:spcBef>
                <a:spcPts val="1100"/>
              </a:spcBef>
              <a:spcAft>
                <a:spcPts val="0"/>
              </a:spcAft>
              <a:buClr>
                <a:srgbClr val="002060"/>
              </a:buClr>
              <a:buSzPct val="100000"/>
            </a:pPr>
            <a:endParaRPr lang="en-ZA" sz="2800" b="1" i="0" u="none" strike="noStrike" cap="none" dirty="0">
              <a:solidFill>
                <a:srgbClr val="0070C0"/>
              </a:solidFill>
              <a:latin typeface="Calibri"/>
              <a:ea typeface="Calibri"/>
              <a:cs typeface="Calibri"/>
              <a:sym typeface="Calibri"/>
            </a:endParaRPr>
          </a:p>
          <a:p>
            <a:pPr marR="0" lvl="0" rtl="0">
              <a:lnSpc>
                <a:spcPct val="100000"/>
              </a:lnSpc>
              <a:spcBef>
                <a:spcPts val="1100"/>
              </a:spcBef>
              <a:spcAft>
                <a:spcPts val="0"/>
              </a:spcAft>
              <a:buClr>
                <a:srgbClr val="002060"/>
              </a:buClr>
              <a:buSzPct val="100000"/>
            </a:pPr>
            <a:r>
              <a:rPr lang="en-ZA" sz="2800" b="1" u="sng" dirty="0">
                <a:solidFill>
                  <a:srgbClr val="0070C0"/>
                </a:solidFill>
                <a:latin typeface="Calibri"/>
                <a:ea typeface="Calibri"/>
                <a:cs typeface="Calibri"/>
                <a:sym typeface="Calibri"/>
              </a:rPr>
              <a:t>Spectral </a:t>
            </a:r>
            <a:r>
              <a:rPr lang="en-ZA" sz="2800" b="1" u="sng" dirty="0" err="1">
                <a:solidFill>
                  <a:srgbClr val="0070C0"/>
                </a:solidFill>
                <a:latin typeface="Calibri"/>
                <a:ea typeface="Calibri"/>
                <a:cs typeface="Calibri"/>
                <a:sym typeface="Calibri"/>
              </a:rPr>
              <a:t>cutoff</a:t>
            </a:r>
            <a:r>
              <a:rPr lang="en-ZA" sz="2800" b="1" dirty="0">
                <a:solidFill>
                  <a:srgbClr val="0070C0"/>
                </a:solidFill>
                <a:latin typeface="Calibri"/>
                <a:ea typeface="Calibri"/>
                <a:cs typeface="Calibri"/>
                <a:sym typeface="Calibri"/>
              </a:rPr>
              <a:t>:</a:t>
            </a:r>
          </a:p>
          <a:p>
            <a:pPr marR="0" lvl="0" rtl="0">
              <a:lnSpc>
                <a:spcPct val="100000"/>
              </a:lnSpc>
              <a:spcBef>
                <a:spcPts val="1100"/>
              </a:spcBef>
              <a:spcAft>
                <a:spcPts val="0"/>
              </a:spcAft>
              <a:buClr>
                <a:srgbClr val="002060"/>
              </a:buClr>
              <a:buSzPct val="100000"/>
            </a:pPr>
            <a:endParaRPr lang="en-ZA" sz="2800" b="1" i="0" u="none" strike="noStrike" cap="none" dirty="0">
              <a:solidFill>
                <a:srgbClr val="0070C0"/>
              </a:solidFill>
              <a:latin typeface="Calibri"/>
              <a:ea typeface="Calibri"/>
              <a:cs typeface="Calibri"/>
              <a:sym typeface="Calibri"/>
            </a:endParaRPr>
          </a:p>
          <a:p>
            <a:pPr marR="0" lvl="0" rtl="0">
              <a:lnSpc>
                <a:spcPct val="100000"/>
              </a:lnSpc>
              <a:spcBef>
                <a:spcPts val="1100"/>
              </a:spcBef>
              <a:spcAft>
                <a:spcPts val="0"/>
              </a:spcAft>
              <a:buClr>
                <a:srgbClr val="002060"/>
              </a:buClr>
              <a:buSzPct val="100000"/>
            </a:pPr>
            <a:endParaRPr lang="en-ZA" sz="2800" b="1" dirty="0">
              <a:solidFill>
                <a:srgbClr val="0070C0"/>
              </a:solidFill>
              <a:latin typeface="Calibri"/>
              <a:ea typeface="Calibri"/>
              <a:cs typeface="Calibri"/>
              <a:sym typeface="Calibri"/>
            </a:endParaRPr>
          </a:p>
          <a:p>
            <a:pPr marR="0" lvl="0" rtl="0">
              <a:lnSpc>
                <a:spcPct val="100000"/>
              </a:lnSpc>
              <a:spcBef>
                <a:spcPts val="1100"/>
              </a:spcBef>
              <a:spcAft>
                <a:spcPts val="0"/>
              </a:spcAft>
              <a:buClr>
                <a:srgbClr val="002060"/>
              </a:buClr>
              <a:buSzPct val="100000"/>
            </a:pPr>
            <a:endParaRPr lang="en-ZA" sz="2800" b="1" dirty="0">
              <a:solidFill>
                <a:srgbClr val="0070C0"/>
              </a:solidFill>
              <a:latin typeface="Calibri"/>
              <a:ea typeface="Calibri"/>
              <a:cs typeface="Calibri"/>
              <a:sym typeface="Calibri"/>
            </a:endParaRPr>
          </a:p>
          <a:p>
            <a:pPr marR="0" lvl="0" rtl="0">
              <a:lnSpc>
                <a:spcPct val="100000"/>
              </a:lnSpc>
              <a:spcBef>
                <a:spcPts val="1100"/>
              </a:spcBef>
              <a:spcAft>
                <a:spcPts val="0"/>
              </a:spcAft>
              <a:buClr>
                <a:srgbClr val="002060"/>
              </a:buClr>
              <a:buSzPct val="100000"/>
            </a:pPr>
            <a:r>
              <a:rPr lang="en-ZA" sz="2800" b="1" u="sng" dirty="0">
                <a:solidFill>
                  <a:srgbClr val="0070C0"/>
                </a:solidFill>
                <a:latin typeface="Calibri"/>
                <a:ea typeface="Calibri"/>
                <a:cs typeface="Calibri"/>
                <a:sym typeface="Calibri"/>
              </a:rPr>
              <a:t>Total loss rate</a:t>
            </a:r>
            <a:r>
              <a:rPr lang="en-ZA" sz="2800" b="1" dirty="0">
                <a:solidFill>
                  <a:srgbClr val="0070C0"/>
                </a:solidFill>
                <a:latin typeface="Calibri"/>
                <a:ea typeface="Calibri"/>
                <a:cs typeface="Calibri"/>
                <a:sym typeface="Calibri"/>
              </a:rPr>
              <a:t>:</a:t>
            </a:r>
            <a:endParaRPr lang="en-ZA" sz="2800" b="1" i="0" u="none" strike="noStrike" cap="none" dirty="0">
              <a:solidFill>
                <a:srgbClr val="0070C0"/>
              </a:solidFill>
              <a:latin typeface="Calibri"/>
              <a:ea typeface="Calibri"/>
              <a:cs typeface="Calibri"/>
              <a:sym typeface="Calibri"/>
            </a:endParaRPr>
          </a:p>
        </p:txBody>
      </p:sp>
      <p:grpSp>
        <p:nvGrpSpPr>
          <p:cNvPr id="26" name="Group 25">
            <a:extLst>
              <a:ext uri="{FF2B5EF4-FFF2-40B4-BE49-F238E27FC236}">
                <a16:creationId xmlns:a16="http://schemas.microsoft.com/office/drawing/2014/main" id="{5C31C041-4662-4509-A64C-7643E4B01A78}"/>
              </a:ext>
            </a:extLst>
          </p:cNvPr>
          <p:cNvGrpSpPr/>
          <p:nvPr/>
        </p:nvGrpSpPr>
        <p:grpSpPr>
          <a:xfrm>
            <a:off x="4009796" y="1085788"/>
            <a:ext cx="5009825" cy="1566072"/>
            <a:chOff x="1656846" y="1085788"/>
            <a:chExt cx="5009825" cy="1566072"/>
          </a:xfrm>
        </p:grpSpPr>
        <p:pic>
          <p:nvPicPr>
            <p:cNvPr id="25" name="Picture 24">
              <a:extLst>
                <a:ext uri="{FF2B5EF4-FFF2-40B4-BE49-F238E27FC236}">
                  <a16:creationId xmlns:a16="http://schemas.microsoft.com/office/drawing/2014/main" id="{671842A5-EA5E-4D98-858A-8E3ED7A8AA6A}"/>
                </a:ext>
              </a:extLst>
            </p:cNvPr>
            <p:cNvPicPr>
              <a:picLocks noChangeAspect="1"/>
            </p:cNvPicPr>
            <p:nvPr/>
          </p:nvPicPr>
          <p:blipFill>
            <a:blip r:embed="rId2"/>
            <a:stretch>
              <a:fillRect/>
            </a:stretch>
          </p:blipFill>
          <p:spPr>
            <a:xfrm>
              <a:off x="1656846" y="1085788"/>
              <a:ext cx="5009825" cy="1131631"/>
            </a:xfrm>
            <a:prstGeom prst="rect">
              <a:avLst/>
            </a:prstGeom>
          </p:spPr>
        </p:pic>
        <p:pic>
          <p:nvPicPr>
            <p:cNvPr id="5" name="Picture 4">
              <a:extLst>
                <a:ext uri="{FF2B5EF4-FFF2-40B4-BE49-F238E27FC236}">
                  <a16:creationId xmlns:a16="http://schemas.microsoft.com/office/drawing/2014/main" id="{4E7C46F3-FC07-42F7-A0A5-F2939705715A}"/>
                </a:ext>
              </a:extLst>
            </p:cNvPr>
            <p:cNvPicPr>
              <a:picLocks noChangeAspect="1"/>
            </p:cNvPicPr>
            <p:nvPr/>
          </p:nvPicPr>
          <p:blipFill>
            <a:blip r:embed="rId3"/>
            <a:stretch>
              <a:fillRect/>
            </a:stretch>
          </p:blipFill>
          <p:spPr>
            <a:xfrm>
              <a:off x="1787989" y="1902917"/>
              <a:ext cx="1835824" cy="748943"/>
            </a:xfrm>
            <a:prstGeom prst="rect">
              <a:avLst/>
            </a:prstGeom>
          </p:spPr>
        </p:pic>
      </p:grpSp>
      <p:grpSp>
        <p:nvGrpSpPr>
          <p:cNvPr id="23" name="Group 22">
            <a:extLst>
              <a:ext uri="{FF2B5EF4-FFF2-40B4-BE49-F238E27FC236}">
                <a16:creationId xmlns:a16="http://schemas.microsoft.com/office/drawing/2014/main" id="{3BC03D4C-8307-4D75-BD17-318FAF85DE35}"/>
              </a:ext>
            </a:extLst>
          </p:cNvPr>
          <p:cNvGrpSpPr/>
          <p:nvPr/>
        </p:nvGrpSpPr>
        <p:grpSpPr>
          <a:xfrm>
            <a:off x="4093760" y="2894140"/>
            <a:ext cx="4487504" cy="1628527"/>
            <a:chOff x="3146700" y="2642680"/>
            <a:chExt cx="4487504" cy="1628527"/>
          </a:xfrm>
        </p:grpSpPr>
        <p:pic>
          <p:nvPicPr>
            <p:cNvPr id="8" name="Picture 7">
              <a:extLst>
                <a:ext uri="{FF2B5EF4-FFF2-40B4-BE49-F238E27FC236}">
                  <a16:creationId xmlns:a16="http://schemas.microsoft.com/office/drawing/2014/main" id="{BC91817E-D766-4F3D-87E9-57324667B742}"/>
                </a:ext>
              </a:extLst>
            </p:cNvPr>
            <p:cNvPicPr>
              <a:picLocks noChangeAspect="1"/>
            </p:cNvPicPr>
            <p:nvPr/>
          </p:nvPicPr>
          <p:blipFill>
            <a:blip r:embed="rId4"/>
            <a:stretch>
              <a:fillRect/>
            </a:stretch>
          </p:blipFill>
          <p:spPr>
            <a:xfrm>
              <a:off x="3146700" y="3642469"/>
              <a:ext cx="3429479" cy="628738"/>
            </a:xfrm>
            <a:prstGeom prst="rect">
              <a:avLst/>
            </a:prstGeom>
          </p:spPr>
        </p:pic>
        <p:pic>
          <p:nvPicPr>
            <p:cNvPr id="11" name="Picture 10">
              <a:extLst>
                <a:ext uri="{FF2B5EF4-FFF2-40B4-BE49-F238E27FC236}">
                  <a16:creationId xmlns:a16="http://schemas.microsoft.com/office/drawing/2014/main" id="{09C67C89-AD3C-4EF9-9ADF-508F02E326B0}"/>
                </a:ext>
              </a:extLst>
            </p:cNvPr>
            <p:cNvPicPr>
              <a:picLocks noChangeAspect="1"/>
            </p:cNvPicPr>
            <p:nvPr/>
          </p:nvPicPr>
          <p:blipFill>
            <a:blip r:embed="rId5"/>
            <a:stretch>
              <a:fillRect/>
            </a:stretch>
          </p:blipFill>
          <p:spPr>
            <a:xfrm>
              <a:off x="3185408" y="2642680"/>
              <a:ext cx="4448796" cy="1114581"/>
            </a:xfrm>
            <a:prstGeom prst="rect">
              <a:avLst/>
            </a:prstGeom>
          </p:spPr>
        </p:pic>
      </p:grpSp>
      <p:pic>
        <p:nvPicPr>
          <p:cNvPr id="15" name="Picture 14">
            <a:extLst>
              <a:ext uri="{FF2B5EF4-FFF2-40B4-BE49-F238E27FC236}">
                <a16:creationId xmlns:a16="http://schemas.microsoft.com/office/drawing/2014/main" id="{D118285C-9603-470E-B906-36329AA03246}"/>
              </a:ext>
            </a:extLst>
          </p:cNvPr>
          <p:cNvPicPr>
            <a:picLocks noChangeAspect="1"/>
          </p:cNvPicPr>
          <p:nvPr/>
        </p:nvPicPr>
        <p:blipFill>
          <a:blip r:embed="rId6"/>
          <a:stretch>
            <a:fillRect/>
          </a:stretch>
        </p:blipFill>
        <p:spPr>
          <a:xfrm>
            <a:off x="3915298" y="4935621"/>
            <a:ext cx="4353533" cy="1162212"/>
          </a:xfrm>
          <a:prstGeom prst="rect">
            <a:avLst/>
          </a:prstGeom>
        </p:spPr>
      </p:pic>
      <p:sp>
        <p:nvSpPr>
          <p:cNvPr id="17" name="TextBox 16">
            <a:extLst>
              <a:ext uri="{FF2B5EF4-FFF2-40B4-BE49-F238E27FC236}">
                <a16:creationId xmlns:a16="http://schemas.microsoft.com/office/drawing/2014/main" id="{12C778A3-A98E-4B66-9E73-FAC1F8A08BCC}"/>
              </a:ext>
            </a:extLst>
          </p:cNvPr>
          <p:cNvSpPr txBox="1"/>
          <p:nvPr/>
        </p:nvSpPr>
        <p:spPr>
          <a:xfrm>
            <a:off x="8108" y="6220463"/>
            <a:ext cx="4572000" cy="369332"/>
          </a:xfrm>
          <a:prstGeom prst="rect">
            <a:avLst/>
          </a:prstGeom>
          <a:noFill/>
        </p:spPr>
        <p:txBody>
          <a:bodyPr wrap="square">
            <a:spAutoFit/>
          </a:bodyPr>
          <a:lstStyle/>
          <a:p>
            <a:pPr marR="0" lvl="0" rtl="0">
              <a:lnSpc>
                <a:spcPct val="100000"/>
              </a:lnSpc>
              <a:spcBef>
                <a:spcPts val="1100"/>
              </a:spcBef>
              <a:spcAft>
                <a:spcPts val="0"/>
              </a:spcAft>
              <a:buClr>
                <a:srgbClr val="002060"/>
              </a:buClr>
              <a:buSzPct val="100000"/>
            </a:pPr>
            <a:r>
              <a:rPr lang="en-ZA" sz="1800" b="1" i="0" u="none" strike="noStrike" cap="none" dirty="0">
                <a:solidFill>
                  <a:srgbClr val="C00000"/>
                </a:solidFill>
                <a:latin typeface="Calibri"/>
                <a:ea typeface="Calibri"/>
                <a:cs typeface="Calibri"/>
                <a:sym typeface="Calibri"/>
              </a:rPr>
              <a:t>Venter &amp; de Jager (2010)</a:t>
            </a:r>
          </a:p>
        </p:txBody>
      </p:sp>
      <p:sp>
        <p:nvSpPr>
          <p:cNvPr id="3" name="Rectangle 2">
            <a:extLst>
              <a:ext uri="{FF2B5EF4-FFF2-40B4-BE49-F238E27FC236}">
                <a16:creationId xmlns:a16="http://schemas.microsoft.com/office/drawing/2014/main" id="{56B272DC-F80C-45C9-83A9-AABE461D84CB}"/>
              </a:ext>
            </a:extLst>
          </p:cNvPr>
          <p:cNvSpPr/>
          <p:nvPr/>
        </p:nvSpPr>
        <p:spPr>
          <a:xfrm>
            <a:off x="6324600" y="3048000"/>
            <a:ext cx="555171" cy="960721"/>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3" name="Rectangle 12">
            <a:extLst>
              <a:ext uri="{FF2B5EF4-FFF2-40B4-BE49-F238E27FC236}">
                <a16:creationId xmlns:a16="http://schemas.microsoft.com/office/drawing/2014/main" id="{149A4602-C52F-4591-BA5E-4E4C1DFCE357}"/>
              </a:ext>
            </a:extLst>
          </p:cNvPr>
          <p:cNvSpPr/>
          <p:nvPr/>
        </p:nvSpPr>
        <p:spPr>
          <a:xfrm>
            <a:off x="7757203" y="5036366"/>
            <a:ext cx="555171" cy="960721"/>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2328897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65DBDF0-1AED-489B-B313-E17782BD7E94}"/>
              </a:ext>
            </a:extLst>
          </p:cNvPr>
          <p:cNvPicPr>
            <a:picLocks noChangeAspect="1"/>
          </p:cNvPicPr>
          <p:nvPr/>
        </p:nvPicPr>
        <p:blipFill>
          <a:blip r:embed="rId2"/>
          <a:stretch>
            <a:fillRect/>
          </a:stretch>
        </p:blipFill>
        <p:spPr>
          <a:xfrm>
            <a:off x="3666768" y="1141355"/>
            <a:ext cx="5477232" cy="5042276"/>
          </a:xfrm>
          <a:prstGeom prst="rect">
            <a:avLst/>
          </a:prstGeom>
        </p:spPr>
      </p:pic>
      <p:sp>
        <p:nvSpPr>
          <p:cNvPr id="2" name="Title 1"/>
          <p:cNvSpPr>
            <a:spLocks noGrp="1"/>
          </p:cNvSpPr>
          <p:nvPr>
            <p:ph type="title"/>
          </p:nvPr>
        </p:nvSpPr>
        <p:spPr>
          <a:xfrm>
            <a:off x="0" y="48978"/>
            <a:ext cx="9144000" cy="898066"/>
          </a:xfrm>
        </p:spPr>
        <p:txBody>
          <a:bodyPr>
            <a:noAutofit/>
          </a:bodyPr>
          <a:lstStyle/>
          <a:p>
            <a:pPr algn="ctr"/>
            <a:r>
              <a:rPr lang="en-US" sz="7200" dirty="0">
                <a:solidFill>
                  <a:srgbClr val="002060"/>
                </a:solidFill>
                <a:latin typeface="+mn-lt"/>
              </a:rPr>
              <a:t>Curvature Radiation</a:t>
            </a:r>
          </a:p>
        </p:txBody>
      </p:sp>
      <p:pic>
        <p:nvPicPr>
          <p:cNvPr id="9" name="Picture 8">
            <a:extLst>
              <a:ext uri="{FF2B5EF4-FFF2-40B4-BE49-F238E27FC236}">
                <a16:creationId xmlns:a16="http://schemas.microsoft.com/office/drawing/2014/main" id="{D2850DC5-260F-4FAE-8CA8-F2F7E5CBD971}"/>
              </a:ext>
            </a:extLst>
          </p:cNvPr>
          <p:cNvPicPr>
            <a:picLocks noChangeAspect="1"/>
          </p:cNvPicPr>
          <p:nvPr/>
        </p:nvPicPr>
        <p:blipFill>
          <a:blip r:embed="rId3"/>
          <a:stretch>
            <a:fillRect/>
          </a:stretch>
        </p:blipFill>
        <p:spPr>
          <a:xfrm>
            <a:off x="-1" y="5918495"/>
            <a:ext cx="5074921" cy="948901"/>
          </a:xfrm>
          <a:prstGeom prst="rect">
            <a:avLst/>
          </a:prstGeom>
        </p:spPr>
      </p:pic>
      <p:grpSp>
        <p:nvGrpSpPr>
          <p:cNvPr id="22" name="Group 21">
            <a:extLst>
              <a:ext uri="{FF2B5EF4-FFF2-40B4-BE49-F238E27FC236}">
                <a16:creationId xmlns:a16="http://schemas.microsoft.com/office/drawing/2014/main" id="{F7FCAF4E-4F22-4C3E-A3A1-90BD78C3E37A}"/>
              </a:ext>
            </a:extLst>
          </p:cNvPr>
          <p:cNvGrpSpPr/>
          <p:nvPr/>
        </p:nvGrpSpPr>
        <p:grpSpPr>
          <a:xfrm>
            <a:off x="263868" y="1951911"/>
            <a:ext cx="3242754" cy="1704966"/>
            <a:chOff x="263868" y="1951911"/>
            <a:chExt cx="3242754" cy="1704966"/>
          </a:xfrm>
        </p:grpSpPr>
        <p:pic>
          <p:nvPicPr>
            <p:cNvPr id="16" name="Picture 15">
              <a:extLst>
                <a:ext uri="{FF2B5EF4-FFF2-40B4-BE49-F238E27FC236}">
                  <a16:creationId xmlns:a16="http://schemas.microsoft.com/office/drawing/2014/main" id="{70219E8A-AAF1-4186-85B6-FBC3DBC8CCE0}"/>
                </a:ext>
              </a:extLst>
            </p:cNvPr>
            <p:cNvPicPr>
              <a:picLocks noChangeAspect="1"/>
            </p:cNvPicPr>
            <p:nvPr/>
          </p:nvPicPr>
          <p:blipFill>
            <a:blip r:embed="rId4"/>
            <a:stretch>
              <a:fillRect/>
            </a:stretch>
          </p:blipFill>
          <p:spPr>
            <a:xfrm>
              <a:off x="263868" y="1951911"/>
              <a:ext cx="3242754" cy="821614"/>
            </a:xfrm>
            <a:prstGeom prst="rect">
              <a:avLst/>
            </a:prstGeom>
          </p:spPr>
        </p:pic>
        <p:pic>
          <p:nvPicPr>
            <p:cNvPr id="17" name="Picture 16">
              <a:extLst>
                <a:ext uri="{FF2B5EF4-FFF2-40B4-BE49-F238E27FC236}">
                  <a16:creationId xmlns:a16="http://schemas.microsoft.com/office/drawing/2014/main" id="{720777F3-E200-4CB3-B686-9CA9ABA02FAC}"/>
                </a:ext>
              </a:extLst>
            </p:cNvPr>
            <p:cNvPicPr>
              <a:picLocks noChangeAspect="1"/>
            </p:cNvPicPr>
            <p:nvPr/>
          </p:nvPicPr>
          <p:blipFill rotWithShape="1">
            <a:blip r:embed="rId5"/>
            <a:srcRect t="4029" r="14449" b="53695"/>
            <a:stretch/>
          </p:blipFill>
          <p:spPr>
            <a:xfrm>
              <a:off x="263868" y="2906748"/>
              <a:ext cx="2953663" cy="750129"/>
            </a:xfrm>
            <a:prstGeom prst="rect">
              <a:avLst/>
            </a:prstGeom>
          </p:spPr>
        </p:pic>
      </p:grpSp>
      <p:sp>
        <p:nvSpPr>
          <p:cNvPr id="18" name="TextBox 17">
            <a:extLst>
              <a:ext uri="{FF2B5EF4-FFF2-40B4-BE49-F238E27FC236}">
                <a16:creationId xmlns:a16="http://schemas.microsoft.com/office/drawing/2014/main" id="{CCB50D20-9A3E-43FF-812A-C1C575EFC19F}"/>
              </a:ext>
            </a:extLst>
          </p:cNvPr>
          <p:cNvSpPr txBox="1"/>
          <p:nvPr/>
        </p:nvSpPr>
        <p:spPr>
          <a:xfrm>
            <a:off x="5887582" y="6236961"/>
            <a:ext cx="3256418" cy="369332"/>
          </a:xfrm>
          <a:prstGeom prst="rect">
            <a:avLst/>
          </a:prstGeom>
          <a:noFill/>
        </p:spPr>
        <p:txBody>
          <a:bodyPr wrap="square">
            <a:spAutoFit/>
          </a:bodyPr>
          <a:lstStyle/>
          <a:p>
            <a:pPr marR="0" lvl="0" rtl="0">
              <a:lnSpc>
                <a:spcPct val="100000"/>
              </a:lnSpc>
              <a:spcBef>
                <a:spcPts val="1100"/>
              </a:spcBef>
              <a:spcAft>
                <a:spcPts val="0"/>
              </a:spcAft>
              <a:buClr>
                <a:srgbClr val="002060"/>
              </a:buClr>
              <a:buSzPct val="100000"/>
            </a:pPr>
            <a:r>
              <a:rPr lang="en-ZA" sz="1800" b="1" i="0" u="none" strike="noStrike" cap="none" dirty="0">
                <a:solidFill>
                  <a:srgbClr val="C00000"/>
                </a:solidFill>
                <a:latin typeface="Calibri"/>
                <a:ea typeface="Calibri"/>
                <a:cs typeface="Calibri"/>
                <a:sym typeface="Calibri"/>
              </a:rPr>
              <a:t>Venter &amp; de Jager (2010)</a:t>
            </a:r>
          </a:p>
        </p:txBody>
      </p:sp>
      <p:sp>
        <p:nvSpPr>
          <p:cNvPr id="19" name="Google Shape;29;p3">
            <a:extLst>
              <a:ext uri="{FF2B5EF4-FFF2-40B4-BE49-F238E27FC236}">
                <a16:creationId xmlns:a16="http://schemas.microsoft.com/office/drawing/2014/main" id="{DF7B4EDA-CA66-4C2D-AB76-8EBAD7980F1D}"/>
              </a:ext>
            </a:extLst>
          </p:cNvPr>
          <p:cNvSpPr txBox="1"/>
          <p:nvPr/>
        </p:nvSpPr>
        <p:spPr>
          <a:xfrm>
            <a:off x="0" y="1254377"/>
            <a:ext cx="5074921" cy="3508754"/>
          </a:xfrm>
          <a:prstGeom prst="rect">
            <a:avLst/>
          </a:prstGeom>
          <a:noFill/>
          <a:ln>
            <a:noFill/>
          </a:ln>
        </p:spPr>
        <p:txBody>
          <a:bodyPr spcFirstLastPara="1" wrap="square" lIns="385900" tIns="38150" rIns="192950" bIns="38150" anchor="t" anchorCtr="0">
            <a:spAutoFit/>
          </a:bodyPr>
          <a:lstStyle/>
          <a:p>
            <a:pPr marR="0" lvl="0" rtl="0">
              <a:lnSpc>
                <a:spcPct val="100000"/>
              </a:lnSpc>
              <a:spcBef>
                <a:spcPts val="1100"/>
              </a:spcBef>
              <a:spcAft>
                <a:spcPts val="0"/>
              </a:spcAft>
              <a:buClr>
                <a:srgbClr val="002060"/>
              </a:buClr>
              <a:buSzPct val="100000"/>
            </a:pPr>
            <a:r>
              <a:rPr lang="en-ZA" sz="2800" b="1" u="sng" dirty="0">
                <a:solidFill>
                  <a:srgbClr val="0070C0"/>
                </a:solidFill>
                <a:latin typeface="Calibri"/>
                <a:ea typeface="Calibri"/>
                <a:cs typeface="Calibri"/>
                <a:sym typeface="Calibri"/>
              </a:rPr>
              <a:t>Radiation Spectrum</a:t>
            </a:r>
            <a:r>
              <a:rPr lang="en-ZA" sz="2800" b="1" dirty="0">
                <a:solidFill>
                  <a:srgbClr val="0070C0"/>
                </a:solidFill>
                <a:latin typeface="Calibri"/>
                <a:ea typeface="Calibri"/>
                <a:cs typeface="Calibri"/>
                <a:sym typeface="Calibri"/>
              </a:rPr>
              <a:t>:</a:t>
            </a:r>
          </a:p>
          <a:p>
            <a:pPr marR="0" lvl="0" rtl="0">
              <a:lnSpc>
                <a:spcPct val="100000"/>
              </a:lnSpc>
              <a:spcBef>
                <a:spcPts val="1100"/>
              </a:spcBef>
              <a:spcAft>
                <a:spcPts val="0"/>
              </a:spcAft>
              <a:buClr>
                <a:srgbClr val="002060"/>
              </a:buClr>
              <a:buSzPct val="100000"/>
            </a:pPr>
            <a:endParaRPr lang="en-ZA" sz="2800" b="1" i="0" u="none" strike="noStrike" cap="none" dirty="0">
              <a:solidFill>
                <a:srgbClr val="0070C0"/>
              </a:solidFill>
              <a:latin typeface="Calibri"/>
              <a:ea typeface="Calibri"/>
              <a:cs typeface="Calibri"/>
              <a:sym typeface="Calibri"/>
            </a:endParaRPr>
          </a:p>
          <a:p>
            <a:pPr marR="0" lvl="0" rtl="0">
              <a:lnSpc>
                <a:spcPct val="100000"/>
              </a:lnSpc>
              <a:spcBef>
                <a:spcPts val="1100"/>
              </a:spcBef>
              <a:spcAft>
                <a:spcPts val="0"/>
              </a:spcAft>
              <a:buClr>
                <a:srgbClr val="002060"/>
              </a:buClr>
              <a:buSzPct val="100000"/>
            </a:pPr>
            <a:endParaRPr lang="en-ZA" sz="2800" b="1" dirty="0">
              <a:solidFill>
                <a:srgbClr val="0070C0"/>
              </a:solidFill>
              <a:latin typeface="Calibri"/>
              <a:ea typeface="Calibri"/>
              <a:cs typeface="Calibri"/>
              <a:sym typeface="Calibri"/>
            </a:endParaRPr>
          </a:p>
          <a:p>
            <a:pPr marR="0" lvl="0" rtl="0">
              <a:lnSpc>
                <a:spcPct val="100000"/>
              </a:lnSpc>
              <a:spcBef>
                <a:spcPts val="1100"/>
              </a:spcBef>
              <a:spcAft>
                <a:spcPts val="0"/>
              </a:spcAft>
              <a:buClr>
                <a:srgbClr val="002060"/>
              </a:buClr>
              <a:buSzPct val="100000"/>
            </a:pPr>
            <a:endParaRPr lang="en-ZA" sz="2800" b="1" i="0" u="none" strike="noStrike" cap="none" dirty="0">
              <a:solidFill>
                <a:srgbClr val="0070C0"/>
              </a:solidFill>
              <a:latin typeface="Calibri"/>
              <a:ea typeface="Calibri"/>
              <a:cs typeface="Calibri"/>
              <a:sym typeface="Calibri"/>
            </a:endParaRPr>
          </a:p>
          <a:p>
            <a:pPr marR="0" lvl="0" rtl="0">
              <a:lnSpc>
                <a:spcPct val="100000"/>
              </a:lnSpc>
              <a:spcBef>
                <a:spcPts val="1100"/>
              </a:spcBef>
              <a:spcAft>
                <a:spcPts val="0"/>
              </a:spcAft>
              <a:buClr>
                <a:srgbClr val="002060"/>
              </a:buClr>
              <a:buSzPct val="100000"/>
            </a:pPr>
            <a:endParaRPr lang="en-ZA" sz="2800" b="1" i="0" u="none" strike="noStrike" cap="none" dirty="0">
              <a:solidFill>
                <a:srgbClr val="0070C0"/>
              </a:solidFill>
              <a:latin typeface="Calibri"/>
              <a:ea typeface="Calibri"/>
              <a:cs typeface="Calibri"/>
              <a:sym typeface="Calibri"/>
            </a:endParaRPr>
          </a:p>
          <a:p>
            <a:pPr marR="0" lvl="0" rtl="0">
              <a:lnSpc>
                <a:spcPct val="100000"/>
              </a:lnSpc>
              <a:spcBef>
                <a:spcPts val="1100"/>
              </a:spcBef>
              <a:spcAft>
                <a:spcPts val="0"/>
              </a:spcAft>
              <a:buClr>
                <a:srgbClr val="002060"/>
              </a:buClr>
              <a:buSzPct val="100000"/>
            </a:pPr>
            <a:r>
              <a:rPr lang="en-ZA" sz="2800" b="1" i="0" u="sng" strike="noStrike" cap="none" dirty="0">
                <a:solidFill>
                  <a:srgbClr val="0070C0"/>
                </a:solidFill>
                <a:latin typeface="Calibri"/>
                <a:ea typeface="Calibri"/>
                <a:cs typeface="Calibri"/>
                <a:sym typeface="Calibri"/>
              </a:rPr>
              <a:t>Limits</a:t>
            </a:r>
            <a:r>
              <a:rPr lang="en-ZA" sz="2800" b="1" i="0" u="none" strike="noStrike" cap="none" dirty="0">
                <a:solidFill>
                  <a:srgbClr val="0070C0"/>
                </a:solidFill>
                <a:latin typeface="Calibri"/>
                <a:ea typeface="Calibri"/>
                <a:cs typeface="Calibri"/>
                <a:sym typeface="Calibri"/>
              </a:rPr>
              <a:t>:</a:t>
            </a:r>
          </a:p>
        </p:txBody>
      </p:sp>
      <p:grpSp>
        <p:nvGrpSpPr>
          <p:cNvPr id="21" name="Group 20">
            <a:extLst>
              <a:ext uri="{FF2B5EF4-FFF2-40B4-BE49-F238E27FC236}">
                <a16:creationId xmlns:a16="http://schemas.microsoft.com/office/drawing/2014/main" id="{C6273309-052B-4EB1-8ED4-5A23DB600C2C}"/>
              </a:ext>
            </a:extLst>
          </p:cNvPr>
          <p:cNvGrpSpPr/>
          <p:nvPr/>
        </p:nvGrpSpPr>
        <p:grpSpPr>
          <a:xfrm>
            <a:off x="-1" y="4833708"/>
            <a:ext cx="4051117" cy="870843"/>
            <a:chOff x="-11431" y="3742589"/>
            <a:chExt cx="4415301" cy="949129"/>
          </a:xfrm>
        </p:grpSpPr>
        <p:pic>
          <p:nvPicPr>
            <p:cNvPr id="6" name="Picture 5">
              <a:extLst>
                <a:ext uri="{FF2B5EF4-FFF2-40B4-BE49-F238E27FC236}">
                  <a16:creationId xmlns:a16="http://schemas.microsoft.com/office/drawing/2014/main" id="{33F0F8F5-A826-490E-89E4-ABABA94B6721}"/>
                </a:ext>
              </a:extLst>
            </p:cNvPr>
            <p:cNvPicPr>
              <a:picLocks noChangeAspect="1"/>
            </p:cNvPicPr>
            <p:nvPr/>
          </p:nvPicPr>
          <p:blipFill rotWithShape="1">
            <a:blip r:embed="rId6"/>
            <a:srcRect t="-771" r="78992" b="-1"/>
            <a:stretch/>
          </p:blipFill>
          <p:spPr>
            <a:xfrm>
              <a:off x="-11431" y="3742589"/>
              <a:ext cx="1352062" cy="949129"/>
            </a:xfrm>
            <a:prstGeom prst="rect">
              <a:avLst/>
            </a:prstGeom>
          </p:spPr>
        </p:pic>
        <p:pic>
          <p:nvPicPr>
            <p:cNvPr id="20" name="Picture 19">
              <a:extLst>
                <a:ext uri="{FF2B5EF4-FFF2-40B4-BE49-F238E27FC236}">
                  <a16:creationId xmlns:a16="http://schemas.microsoft.com/office/drawing/2014/main" id="{D4F6DFCF-98E3-437E-86AB-352A6ED36932}"/>
                </a:ext>
              </a:extLst>
            </p:cNvPr>
            <p:cNvPicPr>
              <a:picLocks noChangeAspect="1"/>
            </p:cNvPicPr>
            <p:nvPr/>
          </p:nvPicPr>
          <p:blipFill rotWithShape="1">
            <a:blip r:embed="rId6"/>
            <a:srcRect l="52405" t="13197"/>
            <a:stretch/>
          </p:blipFill>
          <p:spPr>
            <a:xfrm>
              <a:off x="1340631" y="3865301"/>
              <a:ext cx="3063239" cy="817563"/>
            </a:xfrm>
            <a:prstGeom prst="rect">
              <a:avLst/>
            </a:prstGeom>
          </p:spPr>
        </p:pic>
      </p:grpSp>
      <p:sp>
        <p:nvSpPr>
          <p:cNvPr id="13" name="Rectangle 12">
            <a:extLst>
              <a:ext uri="{FF2B5EF4-FFF2-40B4-BE49-F238E27FC236}">
                <a16:creationId xmlns:a16="http://schemas.microsoft.com/office/drawing/2014/main" id="{7D2FE4CA-0E5D-4E2F-BDB2-0CA6333245D2}"/>
              </a:ext>
            </a:extLst>
          </p:cNvPr>
          <p:cNvSpPr/>
          <p:nvPr/>
        </p:nvSpPr>
        <p:spPr>
          <a:xfrm>
            <a:off x="1982288" y="2414714"/>
            <a:ext cx="434341" cy="358811"/>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nvGrpSpPr>
          <p:cNvPr id="7" name="Group 6">
            <a:extLst>
              <a:ext uri="{FF2B5EF4-FFF2-40B4-BE49-F238E27FC236}">
                <a16:creationId xmlns:a16="http://schemas.microsoft.com/office/drawing/2014/main" id="{8702562F-B52C-46F2-B95D-9C987C4C79F7}"/>
              </a:ext>
            </a:extLst>
          </p:cNvPr>
          <p:cNvGrpSpPr/>
          <p:nvPr/>
        </p:nvGrpSpPr>
        <p:grpSpPr>
          <a:xfrm>
            <a:off x="3616775" y="1212180"/>
            <a:ext cx="3884374" cy="4261200"/>
            <a:chOff x="3616775" y="1212180"/>
            <a:chExt cx="3884374" cy="4261200"/>
          </a:xfrm>
        </p:grpSpPr>
        <p:sp>
          <p:nvSpPr>
            <p:cNvPr id="14" name="Rectangle 13">
              <a:extLst>
                <a:ext uri="{FF2B5EF4-FFF2-40B4-BE49-F238E27FC236}">
                  <a16:creationId xmlns:a16="http://schemas.microsoft.com/office/drawing/2014/main" id="{83276C9A-5993-486A-A13D-A71F413DC404}"/>
                </a:ext>
              </a:extLst>
            </p:cNvPr>
            <p:cNvSpPr/>
            <p:nvPr/>
          </p:nvSpPr>
          <p:spPr>
            <a:xfrm>
              <a:off x="3616775" y="5114569"/>
              <a:ext cx="434341" cy="358811"/>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4" name="Straight Connector 3">
              <a:extLst>
                <a:ext uri="{FF2B5EF4-FFF2-40B4-BE49-F238E27FC236}">
                  <a16:creationId xmlns:a16="http://schemas.microsoft.com/office/drawing/2014/main" id="{2402541B-FCAC-488B-82DB-1AD0654336BC}"/>
                </a:ext>
              </a:extLst>
            </p:cNvPr>
            <p:cNvCxnSpPr>
              <a:cxnSpLocks/>
            </p:cNvCxnSpPr>
            <p:nvPr/>
          </p:nvCxnSpPr>
          <p:spPr>
            <a:xfrm flipV="1">
              <a:off x="4811486" y="1212180"/>
              <a:ext cx="2689663" cy="2358334"/>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0" name="Group 9">
            <a:extLst>
              <a:ext uri="{FF2B5EF4-FFF2-40B4-BE49-F238E27FC236}">
                <a16:creationId xmlns:a16="http://schemas.microsoft.com/office/drawing/2014/main" id="{EA42D050-812D-4F67-8697-EAA1FDC19933}"/>
              </a:ext>
            </a:extLst>
          </p:cNvPr>
          <p:cNvGrpSpPr/>
          <p:nvPr/>
        </p:nvGrpSpPr>
        <p:grpSpPr>
          <a:xfrm>
            <a:off x="4137659" y="2445569"/>
            <a:ext cx="4604029" cy="4877998"/>
            <a:chOff x="4137659" y="2445569"/>
            <a:chExt cx="4604029" cy="4877998"/>
          </a:xfrm>
        </p:grpSpPr>
        <p:sp>
          <p:nvSpPr>
            <p:cNvPr id="15" name="Rectangle 14">
              <a:extLst>
                <a:ext uri="{FF2B5EF4-FFF2-40B4-BE49-F238E27FC236}">
                  <a16:creationId xmlns:a16="http://schemas.microsoft.com/office/drawing/2014/main" id="{86A0F59E-C20C-4AD1-9ED2-A365EE3B93F4}"/>
                </a:ext>
              </a:extLst>
            </p:cNvPr>
            <p:cNvSpPr/>
            <p:nvPr/>
          </p:nvSpPr>
          <p:spPr>
            <a:xfrm>
              <a:off x="4137659" y="6183631"/>
              <a:ext cx="987254" cy="445115"/>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8" name="Arc 7">
              <a:extLst>
                <a:ext uri="{FF2B5EF4-FFF2-40B4-BE49-F238E27FC236}">
                  <a16:creationId xmlns:a16="http://schemas.microsoft.com/office/drawing/2014/main" id="{6B2FD041-BB77-483A-8256-B050121FDB5D}"/>
                </a:ext>
              </a:extLst>
            </p:cNvPr>
            <p:cNvSpPr/>
            <p:nvPr/>
          </p:nvSpPr>
          <p:spPr>
            <a:xfrm>
              <a:off x="7000920" y="2445569"/>
              <a:ext cx="1740768" cy="4877998"/>
            </a:xfrm>
            <a:prstGeom prst="arc">
              <a:avLst>
                <a:gd name="adj1" fmla="val 16187501"/>
                <a:gd name="adj2" fmla="val 0"/>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grpSp>
    </p:spTree>
    <p:extLst>
      <p:ext uri="{BB962C8B-B14F-4D97-AF65-F5344CB8AC3E}">
        <p14:creationId xmlns:p14="http://schemas.microsoft.com/office/powerpoint/2010/main" val="2498865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a:extLst>
              <a:ext uri="{FF2B5EF4-FFF2-40B4-BE49-F238E27FC236}">
                <a16:creationId xmlns:a16="http://schemas.microsoft.com/office/drawing/2014/main" id="{B73FDBAF-283A-467A-B739-29FC45416943}"/>
              </a:ext>
            </a:extLst>
          </p:cNvPr>
          <p:cNvGrpSpPr/>
          <p:nvPr/>
        </p:nvGrpSpPr>
        <p:grpSpPr>
          <a:xfrm>
            <a:off x="-107803" y="4589931"/>
            <a:ext cx="9230982" cy="1961886"/>
            <a:chOff x="-107803" y="4589931"/>
            <a:chExt cx="9230982" cy="1961886"/>
          </a:xfrm>
        </p:grpSpPr>
        <p:grpSp>
          <p:nvGrpSpPr>
            <p:cNvPr id="29" name="Group 28">
              <a:extLst>
                <a:ext uri="{FF2B5EF4-FFF2-40B4-BE49-F238E27FC236}">
                  <a16:creationId xmlns:a16="http://schemas.microsoft.com/office/drawing/2014/main" id="{BBF8970E-6D34-408C-9BCC-7CDB0634A95A}"/>
                </a:ext>
              </a:extLst>
            </p:cNvPr>
            <p:cNvGrpSpPr/>
            <p:nvPr/>
          </p:nvGrpSpPr>
          <p:grpSpPr>
            <a:xfrm>
              <a:off x="-107803" y="5389605"/>
              <a:ext cx="3631119" cy="1162212"/>
              <a:chOff x="5889234" y="4544116"/>
              <a:chExt cx="3631119" cy="1162212"/>
            </a:xfrm>
          </p:grpSpPr>
          <p:pic>
            <p:nvPicPr>
              <p:cNvPr id="27" name="Picture 26">
                <a:extLst>
                  <a:ext uri="{FF2B5EF4-FFF2-40B4-BE49-F238E27FC236}">
                    <a16:creationId xmlns:a16="http://schemas.microsoft.com/office/drawing/2014/main" id="{B2B6E902-DAFD-4301-A5F0-1572D579241C}"/>
                  </a:ext>
                </a:extLst>
              </p:cNvPr>
              <p:cNvPicPr>
                <a:picLocks noChangeAspect="1"/>
              </p:cNvPicPr>
              <p:nvPr/>
            </p:nvPicPr>
            <p:blipFill rotWithShape="1">
              <a:blip r:embed="rId2"/>
              <a:srcRect r="46077"/>
              <a:stretch/>
            </p:blipFill>
            <p:spPr>
              <a:xfrm>
                <a:off x="5889234" y="4544116"/>
                <a:ext cx="2347571" cy="1162212"/>
              </a:xfrm>
              <a:prstGeom prst="rect">
                <a:avLst/>
              </a:prstGeom>
            </p:spPr>
          </p:pic>
          <p:pic>
            <p:nvPicPr>
              <p:cNvPr id="28" name="Picture 27">
                <a:extLst>
                  <a:ext uri="{FF2B5EF4-FFF2-40B4-BE49-F238E27FC236}">
                    <a16:creationId xmlns:a16="http://schemas.microsoft.com/office/drawing/2014/main" id="{7CF4BAF8-8451-4BA8-A7F2-ADDEE899F3F9}"/>
                  </a:ext>
                </a:extLst>
              </p:cNvPr>
              <p:cNvPicPr>
                <a:picLocks noChangeAspect="1"/>
              </p:cNvPicPr>
              <p:nvPr/>
            </p:nvPicPr>
            <p:blipFill rotWithShape="1">
              <a:blip r:embed="rId2"/>
              <a:srcRect l="74762"/>
              <a:stretch/>
            </p:blipFill>
            <p:spPr>
              <a:xfrm>
                <a:off x="8421585" y="4544116"/>
                <a:ext cx="1098768" cy="1162212"/>
              </a:xfrm>
              <a:prstGeom prst="rect">
                <a:avLst/>
              </a:prstGeom>
            </p:spPr>
          </p:pic>
        </p:grpSp>
        <p:sp>
          <p:nvSpPr>
            <p:cNvPr id="30" name="Arrow: Right 29">
              <a:extLst>
                <a:ext uri="{FF2B5EF4-FFF2-40B4-BE49-F238E27FC236}">
                  <a16:creationId xmlns:a16="http://schemas.microsoft.com/office/drawing/2014/main" id="{3DD7BD76-9A7E-4575-9619-EEA822E933F0}"/>
                </a:ext>
              </a:extLst>
            </p:cNvPr>
            <p:cNvSpPr/>
            <p:nvPr/>
          </p:nvSpPr>
          <p:spPr>
            <a:xfrm>
              <a:off x="3826934" y="5951103"/>
              <a:ext cx="534890" cy="2495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33" name="Picture 32">
              <a:extLst>
                <a:ext uri="{FF2B5EF4-FFF2-40B4-BE49-F238E27FC236}">
                  <a16:creationId xmlns:a16="http://schemas.microsoft.com/office/drawing/2014/main" id="{469E9D09-E6A2-4524-BE7B-3B5CB69207D9}"/>
                </a:ext>
              </a:extLst>
            </p:cNvPr>
            <p:cNvPicPr>
              <a:picLocks noChangeAspect="1"/>
            </p:cNvPicPr>
            <p:nvPr/>
          </p:nvPicPr>
          <p:blipFill>
            <a:blip r:embed="rId3"/>
            <a:stretch>
              <a:fillRect/>
            </a:stretch>
          </p:blipFill>
          <p:spPr>
            <a:xfrm>
              <a:off x="4446318" y="5505351"/>
              <a:ext cx="2348352" cy="1046084"/>
            </a:xfrm>
            <a:prstGeom prst="rect">
              <a:avLst/>
            </a:prstGeom>
          </p:spPr>
        </p:pic>
        <p:pic>
          <p:nvPicPr>
            <p:cNvPr id="35" name="Picture 34">
              <a:extLst>
                <a:ext uri="{FF2B5EF4-FFF2-40B4-BE49-F238E27FC236}">
                  <a16:creationId xmlns:a16="http://schemas.microsoft.com/office/drawing/2014/main" id="{34C7BDAF-152E-42C0-BF93-056E15DE964D}"/>
                </a:ext>
              </a:extLst>
            </p:cNvPr>
            <p:cNvPicPr>
              <a:picLocks noChangeAspect="1"/>
            </p:cNvPicPr>
            <p:nvPr/>
          </p:nvPicPr>
          <p:blipFill>
            <a:blip r:embed="rId4"/>
            <a:stretch>
              <a:fillRect/>
            </a:stretch>
          </p:blipFill>
          <p:spPr>
            <a:xfrm>
              <a:off x="5871892" y="4589931"/>
              <a:ext cx="3251287" cy="1018080"/>
            </a:xfrm>
            <a:prstGeom prst="rect">
              <a:avLst/>
            </a:prstGeom>
          </p:spPr>
        </p:pic>
      </p:grpSp>
      <p:sp>
        <p:nvSpPr>
          <p:cNvPr id="2" name="Title 1"/>
          <p:cNvSpPr>
            <a:spLocks noGrp="1"/>
          </p:cNvSpPr>
          <p:nvPr>
            <p:ph type="title"/>
          </p:nvPr>
        </p:nvSpPr>
        <p:spPr>
          <a:xfrm>
            <a:off x="0" y="8831"/>
            <a:ext cx="9144000" cy="898066"/>
          </a:xfrm>
        </p:spPr>
        <p:txBody>
          <a:bodyPr>
            <a:noAutofit/>
          </a:bodyPr>
          <a:lstStyle/>
          <a:p>
            <a:pPr algn="ctr"/>
            <a:r>
              <a:rPr lang="en-US" sz="5800" dirty="0">
                <a:solidFill>
                  <a:srgbClr val="002060"/>
                </a:solidFill>
                <a:latin typeface="+mn-lt"/>
              </a:rPr>
              <a:t>Synchro-curvature Radiation</a:t>
            </a:r>
          </a:p>
        </p:txBody>
      </p:sp>
      <p:sp>
        <p:nvSpPr>
          <p:cNvPr id="4" name="Google Shape;29;p3"/>
          <p:cNvSpPr txBox="1"/>
          <p:nvPr/>
        </p:nvSpPr>
        <p:spPr>
          <a:xfrm>
            <a:off x="-205740" y="906897"/>
            <a:ext cx="5703570" cy="1651835"/>
          </a:xfrm>
          <a:prstGeom prst="rect">
            <a:avLst/>
          </a:prstGeom>
          <a:noFill/>
          <a:ln>
            <a:noFill/>
          </a:ln>
        </p:spPr>
        <p:txBody>
          <a:bodyPr spcFirstLastPara="1" wrap="square" lIns="385900" tIns="38150" rIns="192950" bIns="38150" anchor="t" anchorCtr="0">
            <a:spAutoFit/>
          </a:bodyPr>
          <a:lstStyle/>
          <a:p>
            <a:pPr marL="457200" marR="0" lvl="0" indent="-457200" rtl="0">
              <a:lnSpc>
                <a:spcPct val="100000"/>
              </a:lnSpc>
              <a:spcBef>
                <a:spcPts val="1100"/>
              </a:spcBef>
              <a:spcAft>
                <a:spcPts val="0"/>
              </a:spcAft>
              <a:buClr>
                <a:srgbClr val="002060"/>
              </a:buClr>
              <a:buSzPct val="100000"/>
              <a:buFont typeface="Wingdings" panose="05000000000000000000" pitchFamily="2" charset="2"/>
              <a:buChar char="§"/>
            </a:pPr>
            <a:r>
              <a:rPr lang="en-ZA" sz="2800" b="1" dirty="0">
                <a:solidFill>
                  <a:srgbClr val="0070C0"/>
                </a:solidFill>
                <a:latin typeface="Calibri"/>
                <a:ea typeface="Calibri"/>
                <a:cs typeface="Calibri"/>
                <a:sym typeface="Calibri"/>
              </a:rPr>
              <a:t>Encapsulates 2 limits: CR, SR</a:t>
            </a:r>
          </a:p>
          <a:p>
            <a:pPr marL="457200" indent="-457200">
              <a:spcBef>
                <a:spcPts val="1100"/>
              </a:spcBef>
              <a:buClr>
                <a:srgbClr val="002060"/>
              </a:buClr>
              <a:buSzPct val="100000"/>
              <a:buFont typeface="Wingdings" panose="05000000000000000000" pitchFamily="2" charset="2"/>
              <a:buChar char="§"/>
            </a:pPr>
            <a:r>
              <a:rPr lang="en-US" sz="2800" b="1" dirty="0">
                <a:solidFill>
                  <a:srgbClr val="0070C0"/>
                </a:solidFill>
                <a:latin typeface="+mn-lt"/>
              </a:rPr>
              <a:t>“Magnetic </a:t>
            </a:r>
            <a:r>
              <a:rPr lang="en-US" sz="2800" b="1" dirty="0" err="1">
                <a:solidFill>
                  <a:srgbClr val="0070C0"/>
                </a:solidFill>
                <a:latin typeface="+mn-lt"/>
              </a:rPr>
              <a:t>brehmsstrahlung</a:t>
            </a:r>
            <a:r>
              <a:rPr lang="en-US" sz="2800" b="1" dirty="0">
                <a:solidFill>
                  <a:srgbClr val="0070C0"/>
                </a:solidFill>
                <a:latin typeface="+mn-lt"/>
              </a:rPr>
              <a:t>”</a:t>
            </a:r>
            <a:br>
              <a:rPr lang="en-US" sz="2800" b="1" dirty="0">
                <a:solidFill>
                  <a:srgbClr val="0070C0"/>
                </a:solidFill>
                <a:latin typeface="+mn-lt"/>
              </a:rPr>
            </a:br>
            <a:endParaRPr lang="en-ZA" sz="2800" b="1" i="0" u="none" strike="noStrike" cap="none" dirty="0">
              <a:solidFill>
                <a:srgbClr val="0070C0"/>
              </a:solidFill>
              <a:latin typeface="Calibri"/>
              <a:ea typeface="Calibri"/>
              <a:cs typeface="Calibri"/>
              <a:sym typeface="Calibri"/>
            </a:endParaRPr>
          </a:p>
        </p:txBody>
      </p:sp>
      <p:sp>
        <p:nvSpPr>
          <p:cNvPr id="5" name="Google Shape;29;p3">
            <a:extLst>
              <a:ext uri="{FF2B5EF4-FFF2-40B4-BE49-F238E27FC236}">
                <a16:creationId xmlns:a16="http://schemas.microsoft.com/office/drawing/2014/main" id="{43359934-7334-4EFE-8A03-DD6638A81E30}"/>
              </a:ext>
            </a:extLst>
          </p:cNvPr>
          <p:cNvSpPr txBox="1"/>
          <p:nvPr/>
        </p:nvSpPr>
        <p:spPr>
          <a:xfrm>
            <a:off x="5166360" y="921398"/>
            <a:ext cx="5074921" cy="1462040"/>
          </a:xfrm>
          <a:prstGeom prst="rect">
            <a:avLst/>
          </a:prstGeom>
          <a:noFill/>
          <a:ln>
            <a:noFill/>
          </a:ln>
        </p:spPr>
        <p:txBody>
          <a:bodyPr spcFirstLastPara="1" wrap="square" lIns="385900" tIns="38150" rIns="192950" bIns="38150" anchor="t" anchorCtr="0">
            <a:spAutoFit/>
          </a:bodyPr>
          <a:lstStyle/>
          <a:p>
            <a:r>
              <a:rPr lang="en-ZA" sz="1800" b="1" dirty="0">
                <a:solidFill>
                  <a:srgbClr val="0070C0"/>
                </a:solidFill>
                <a:latin typeface="Calibri"/>
                <a:ea typeface="Calibri"/>
                <a:cs typeface="Calibri"/>
                <a:sym typeface="Calibri"/>
              </a:rPr>
              <a:t>Vigano et al. (2015)</a:t>
            </a:r>
          </a:p>
          <a:p>
            <a:pPr algn="l"/>
            <a:r>
              <a:rPr lang="en-ZA" sz="1800" b="1" i="0" u="none" strike="noStrike" baseline="0" dirty="0">
                <a:solidFill>
                  <a:srgbClr val="C00000"/>
                </a:solidFill>
              </a:rPr>
              <a:t>Cheng &amp; Zhang (1996) </a:t>
            </a:r>
          </a:p>
          <a:p>
            <a:pPr algn="l"/>
            <a:r>
              <a:rPr lang="en-ZA" sz="1800" b="1" i="0" u="none" strike="noStrike" baseline="0" dirty="0">
                <a:solidFill>
                  <a:srgbClr val="C00000"/>
                </a:solidFill>
              </a:rPr>
              <a:t>Zhang, Xia &amp; Yang (2000)</a:t>
            </a:r>
          </a:p>
          <a:p>
            <a:pPr algn="l"/>
            <a:r>
              <a:rPr lang="en-ZA" sz="1800" b="1" i="0" u="none" strike="noStrike" baseline="0" dirty="0" err="1">
                <a:solidFill>
                  <a:srgbClr val="C00000"/>
                </a:solidFill>
              </a:rPr>
              <a:t>Kelner</a:t>
            </a:r>
            <a:r>
              <a:rPr lang="en-ZA" sz="1800" b="1" i="0" u="none" strike="noStrike" baseline="0" dirty="0">
                <a:solidFill>
                  <a:srgbClr val="C00000"/>
                </a:solidFill>
              </a:rPr>
              <a:t> &amp; Aharonian </a:t>
            </a:r>
            <a:r>
              <a:rPr lang="fi-FI" sz="1800" b="1" i="0" u="none" strike="noStrike" baseline="0" dirty="0">
                <a:solidFill>
                  <a:srgbClr val="C00000"/>
                </a:solidFill>
              </a:rPr>
              <a:t>(2012) </a:t>
            </a:r>
          </a:p>
          <a:p>
            <a:pPr algn="l"/>
            <a:r>
              <a:rPr lang="fi-FI" sz="1800" b="1" i="0" u="none" strike="noStrike" baseline="0" dirty="0">
                <a:solidFill>
                  <a:srgbClr val="C00000"/>
                </a:solidFill>
              </a:rPr>
              <a:t>Prosekin, Kelner &amp; Aharonian (2013)</a:t>
            </a:r>
            <a:endParaRPr lang="en-ZA" sz="2800" b="1" i="0" u="none" strike="noStrike" cap="none" dirty="0">
              <a:solidFill>
                <a:srgbClr val="C00000"/>
              </a:solidFill>
              <a:ea typeface="Calibri"/>
              <a:cs typeface="Calibri"/>
              <a:sym typeface="Calibri"/>
            </a:endParaRPr>
          </a:p>
        </p:txBody>
      </p:sp>
      <p:grpSp>
        <p:nvGrpSpPr>
          <p:cNvPr id="38" name="Group 37">
            <a:extLst>
              <a:ext uri="{FF2B5EF4-FFF2-40B4-BE49-F238E27FC236}">
                <a16:creationId xmlns:a16="http://schemas.microsoft.com/office/drawing/2014/main" id="{9C656188-3A07-414C-A7DF-B5435BBD165A}"/>
              </a:ext>
            </a:extLst>
          </p:cNvPr>
          <p:cNvGrpSpPr/>
          <p:nvPr/>
        </p:nvGrpSpPr>
        <p:grpSpPr>
          <a:xfrm>
            <a:off x="145029" y="2731770"/>
            <a:ext cx="7020484" cy="1977685"/>
            <a:chOff x="145029" y="2731770"/>
            <a:chExt cx="7020484" cy="1977685"/>
          </a:xfrm>
        </p:grpSpPr>
        <p:sp>
          <p:nvSpPr>
            <p:cNvPr id="13" name="Arrow: Right 12">
              <a:extLst>
                <a:ext uri="{FF2B5EF4-FFF2-40B4-BE49-F238E27FC236}">
                  <a16:creationId xmlns:a16="http://schemas.microsoft.com/office/drawing/2014/main" id="{92318AB1-E1E6-41E2-9A88-BBD7A4228DF2}"/>
                </a:ext>
              </a:extLst>
            </p:cNvPr>
            <p:cNvSpPr/>
            <p:nvPr/>
          </p:nvSpPr>
          <p:spPr>
            <a:xfrm>
              <a:off x="2048643" y="3136209"/>
              <a:ext cx="534890" cy="2495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nvGrpSpPr>
            <p:cNvPr id="37" name="Group 36">
              <a:extLst>
                <a:ext uri="{FF2B5EF4-FFF2-40B4-BE49-F238E27FC236}">
                  <a16:creationId xmlns:a16="http://schemas.microsoft.com/office/drawing/2014/main" id="{0990ED24-80AD-4A02-9AFB-415E4DDA1A9F}"/>
                </a:ext>
              </a:extLst>
            </p:cNvPr>
            <p:cNvGrpSpPr/>
            <p:nvPr/>
          </p:nvGrpSpPr>
          <p:grpSpPr>
            <a:xfrm>
              <a:off x="145029" y="2731770"/>
              <a:ext cx="7020484" cy="1977685"/>
              <a:chOff x="145029" y="2731770"/>
              <a:chExt cx="7020484" cy="1977685"/>
            </a:xfrm>
          </p:grpSpPr>
          <p:pic>
            <p:nvPicPr>
              <p:cNvPr id="9" name="Picture 8">
                <a:extLst>
                  <a:ext uri="{FF2B5EF4-FFF2-40B4-BE49-F238E27FC236}">
                    <a16:creationId xmlns:a16="http://schemas.microsoft.com/office/drawing/2014/main" id="{A9C10112-8899-495F-98F4-0A1D09E4FB37}"/>
                  </a:ext>
                </a:extLst>
              </p:cNvPr>
              <p:cNvPicPr>
                <a:picLocks noChangeAspect="1"/>
              </p:cNvPicPr>
              <p:nvPr/>
            </p:nvPicPr>
            <p:blipFill>
              <a:blip r:embed="rId5"/>
              <a:stretch>
                <a:fillRect/>
              </a:stretch>
            </p:blipFill>
            <p:spPr>
              <a:xfrm>
                <a:off x="2825440" y="2839159"/>
                <a:ext cx="3761505" cy="775810"/>
              </a:xfrm>
              <a:prstGeom prst="rect">
                <a:avLst/>
              </a:prstGeom>
            </p:spPr>
          </p:pic>
          <p:grpSp>
            <p:nvGrpSpPr>
              <p:cNvPr id="12" name="Group 11">
                <a:extLst>
                  <a:ext uri="{FF2B5EF4-FFF2-40B4-BE49-F238E27FC236}">
                    <a16:creationId xmlns:a16="http://schemas.microsoft.com/office/drawing/2014/main" id="{4D758A30-AA4F-474B-A195-CF570A602849}"/>
                  </a:ext>
                </a:extLst>
              </p:cNvPr>
              <p:cNvGrpSpPr/>
              <p:nvPr/>
            </p:nvGrpSpPr>
            <p:grpSpPr>
              <a:xfrm>
                <a:off x="145029" y="2731770"/>
                <a:ext cx="1576475" cy="916704"/>
                <a:chOff x="739388" y="2297430"/>
                <a:chExt cx="1718063" cy="999036"/>
              </a:xfrm>
            </p:grpSpPr>
            <p:pic>
              <p:nvPicPr>
                <p:cNvPr id="10" name="Picture 9">
                  <a:extLst>
                    <a:ext uri="{FF2B5EF4-FFF2-40B4-BE49-F238E27FC236}">
                      <a16:creationId xmlns:a16="http://schemas.microsoft.com/office/drawing/2014/main" id="{42A73DC4-A6FE-4693-93FE-9240FD7B4784}"/>
                    </a:ext>
                  </a:extLst>
                </p:cNvPr>
                <p:cNvPicPr>
                  <a:picLocks noChangeAspect="1"/>
                </p:cNvPicPr>
                <p:nvPr/>
              </p:nvPicPr>
              <p:blipFill rotWithShape="1">
                <a:blip r:embed="rId6"/>
                <a:srcRect t="10367" r="79366"/>
                <a:stretch/>
              </p:blipFill>
              <p:spPr>
                <a:xfrm>
                  <a:off x="739388" y="2297430"/>
                  <a:ext cx="917962" cy="999036"/>
                </a:xfrm>
                <a:prstGeom prst="rect">
                  <a:avLst/>
                </a:prstGeom>
              </p:spPr>
            </p:pic>
            <p:pic>
              <p:nvPicPr>
                <p:cNvPr id="11" name="Picture 10">
                  <a:extLst>
                    <a:ext uri="{FF2B5EF4-FFF2-40B4-BE49-F238E27FC236}">
                      <a16:creationId xmlns:a16="http://schemas.microsoft.com/office/drawing/2014/main" id="{190E8B75-22A1-4618-A896-905CB9D5A5EA}"/>
                    </a:ext>
                  </a:extLst>
                </p:cNvPr>
                <p:cNvPicPr>
                  <a:picLocks noChangeAspect="1"/>
                </p:cNvPicPr>
                <p:nvPr/>
              </p:nvPicPr>
              <p:blipFill rotWithShape="1">
                <a:blip r:embed="rId6"/>
                <a:srcRect l="43191" t="10994" r="38824"/>
                <a:stretch/>
              </p:blipFill>
              <p:spPr>
                <a:xfrm>
                  <a:off x="1657350" y="2297430"/>
                  <a:ext cx="800101" cy="992052"/>
                </a:xfrm>
                <a:prstGeom prst="rect">
                  <a:avLst/>
                </a:prstGeom>
              </p:spPr>
            </p:pic>
          </p:grpSp>
          <p:pic>
            <p:nvPicPr>
              <p:cNvPr id="15" name="Picture 14">
                <a:extLst>
                  <a:ext uri="{FF2B5EF4-FFF2-40B4-BE49-F238E27FC236}">
                    <a16:creationId xmlns:a16="http://schemas.microsoft.com/office/drawing/2014/main" id="{141F29E0-AB78-46B1-A5E1-B44E70401A81}"/>
                  </a:ext>
                </a:extLst>
              </p:cNvPr>
              <p:cNvPicPr>
                <a:picLocks noChangeAspect="1"/>
              </p:cNvPicPr>
              <p:nvPr/>
            </p:nvPicPr>
            <p:blipFill>
              <a:blip r:embed="rId7"/>
              <a:stretch>
                <a:fillRect/>
              </a:stretch>
            </p:blipFill>
            <p:spPr>
              <a:xfrm>
                <a:off x="2792796" y="3547729"/>
                <a:ext cx="4372717" cy="1042202"/>
              </a:xfrm>
              <a:prstGeom prst="rect">
                <a:avLst/>
              </a:prstGeom>
            </p:spPr>
          </p:pic>
          <p:pic>
            <p:nvPicPr>
              <p:cNvPr id="17" name="Picture 16">
                <a:extLst>
                  <a:ext uri="{FF2B5EF4-FFF2-40B4-BE49-F238E27FC236}">
                    <a16:creationId xmlns:a16="http://schemas.microsoft.com/office/drawing/2014/main" id="{6F52AB77-DBED-4726-A6DE-2AC44F425C8B}"/>
                  </a:ext>
                </a:extLst>
              </p:cNvPr>
              <p:cNvPicPr>
                <a:picLocks noChangeAspect="1"/>
              </p:cNvPicPr>
              <p:nvPr/>
            </p:nvPicPr>
            <p:blipFill>
              <a:blip r:embed="rId8"/>
              <a:stretch>
                <a:fillRect/>
              </a:stretch>
            </p:blipFill>
            <p:spPr>
              <a:xfrm>
                <a:off x="218060" y="3723894"/>
                <a:ext cx="2039090" cy="985561"/>
              </a:xfrm>
              <a:prstGeom prst="rect">
                <a:avLst/>
              </a:prstGeom>
            </p:spPr>
          </p:pic>
        </p:grpSp>
      </p:grpSp>
      <p:sp>
        <p:nvSpPr>
          <p:cNvPr id="26" name="TextBox 25">
            <a:extLst>
              <a:ext uri="{FF2B5EF4-FFF2-40B4-BE49-F238E27FC236}">
                <a16:creationId xmlns:a16="http://schemas.microsoft.com/office/drawing/2014/main" id="{0540903F-DB26-47A9-9B5B-A54E9579F4AB}"/>
              </a:ext>
            </a:extLst>
          </p:cNvPr>
          <p:cNvSpPr txBox="1"/>
          <p:nvPr/>
        </p:nvSpPr>
        <p:spPr>
          <a:xfrm>
            <a:off x="80010" y="2435629"/>
            <a:ext cx="4800600" cy="523220"/>
          </a:xfrm>
          <a:prstGeom prst="rect">
            <a:avLst/>
          </a:prstGeom>
          <a:noFill/>
        </p:spPr>
        <p:txBody>
          <a:bodyPr wrap="square">
            <a:spAutoFit/>
          </a:bodyPr>
          <a:lstStyle/>
          <a:p>
            <a:pPr>
              <a:spcBef>
                <a:spcPts val="1100"/>
              </a:spcBef>
              <a:buClr>
                <a:srgbClr val="002060"/>
              </a:buClr>
              <a:buSzPct val="100000"/>
            </a:pPr>
            <a:r>
              <a:rPr lang="en-US" sz="2800" b="1" u="sng" dirty="0">
                <a:solidFill>
                  <a:srgbClr val="0070C0"/>
                </a:solidFill>
                <a:latin typeface="+mn-lt"/>
              </a:rPr>
              <a:t>Cutoff energy</a:t>
            </a:r>
            <a:r>
              <a:rPr lang="en-US" sz="2800" b="1" dirty="0">
                <a:solidFill>
                  <a:srgbClr val="0070C0"/>
                </a:solidFill>
                <a:latin typeface="+mn-lt"/>
              </a:rPr>
              <a:t>:</a:t>
            </a:r>
            <a:endParaRPr lang="en-ZA" sz="2800" b="1" dirty="0">
              <a:solidFill>
                <a:srgbClr val="0070C0"/>
              </a:solidFill>
            </a:endParaRPr>
          </a:p>
        </p:txBody>
      </p:sp>
      <p:sp>
        <p:nvSpPr>
          <p:cNvPr id="31" name="TextBox 30">
            <a:extLst>
              <a:ext uri="{FF2B5EF4-FFF2-40B4-BE49-F238E27FC236}">
                <a16:creationId xmlns:a16="http://schemas.microsoft.com/office/drawing/2014/main" id="{9E6AEFF7-40D3-459C-9503-8A0AC1914591}"/>
              </a:ext>
            </a:extLst>
          </p:cNvPr>
          <p:cNvSpPr txBox="1"/>
          <p:nvPr/>
        </p:nvSpPr>
        <p:spPr>
          <a:xfrm>
            <a:off x="0" y="5047552"/>
            <a:ext cx="4800600" cy="523220"/>
          </a:xfrm>
          <a:prstGeom prst="rect">
            <a:avLst/>
          </a:prstGeom>
          <a:noFill/>
        </p:spPr>
        <p:txBody>
          <a:bodyPr wrap="square">
            <a:spAutoFit/>
          </a:bodyPr>
          <a:lstStyle/>
          <a:p>
            <a:pPr>
              <a:spcBef>
                <a:spcPts val="1100"/>
              </a:spcBef>
              <a:buClr>
                <a:srgbClr val="002060"/>
              </a:buClr>
              <a:buSzPct val="100000"/>
            </a:pPr>
            <a:r>
              <a:rPr lang="en-US" sz="2800" b="1" u="sng" dirty="0">
                <a:solidFill>
                  <a:srgbClr val="0070C0"/>
                </a:solidFill>
                <a:latin typeface="+mn-lt"/>
              </a:rPr>
              <a:t>Total power</a:t>
            </a:r>
            <a:r>
              <a:rPr lang="en-US" sz="2800" b="1" dirty="0">
                <a:solidFill>
                  <a:srgbClr val="0070C0"/>
                </a:solidFill>
                <a:latin typeface="+mn-lt"/>
              </a:rPr>
              <a:t>:</a:t>
            </a:r>
            <a:endParaRPr lang="en-ZA" sz="2800" b="1" dirty="0">
              <a:solidFill>
                <a:srgbClr val="0070C0"/>
              </a:solidFill>
            </a:endParaRPr>
          </a:p>
        </p:txBody>
      </p:sp>
      <p:grpSp>
        <p:nvGrpSpPr>
          <p:cNvPr id="18" name="Group 17">
            <a:extLst>
              <a:ext uri="{FF2B5EF4-FFF2-40B4-BE49-F238E27FC236}">
                <a16:creationId xmlns:a16="http://schemas.microsoft.com/office/drawing/2014/main" id="{D88F35CF-6B5E-4594-AC8A-E074CA94FCB1}"/>
              </a:ext>
            </a:extLst>
          </p:cNvPr>
          <p:cNvGrpSpPr/>
          <p:nvPr/>
        </p:nvGrpSpPr>
        <p:grpSpPr>
          <a:xfrm>
            <a:off x="218060" y="2620409"/>
            <a:ext cx="8962501" cy="2164466"/>
            <a:chOff x="218060" y="2620409"/>
            <a:chExt cx="8962501" cy="2164466"/>
          </a:xfrm>
        </p:grpSpPr>
        <p:grpSp>
          <p:nvGrpSpPr>
            <p:cNvPr id="8" name="Group 7">
              <a:extLst>
                <a:ext uri="{FF2B5EF4-FFF2-40B4-BE49-F238E27FC236}">
                  <a16:creationId xmlns:a16="http://schemas.microsoft.com/office/drawing/2014/main" id="{ED472DEA-4BE9-498E-800D-48E555787CD9}"/>
                </a:ext>
              </a:extLst>
            </p:cNvPr>
            <p:cNvGrpSpPr/>
            <p:nvPr/>
          </p:nvGrpSpPr>
          <p:grpSpPr>
            <a:xfrm>
              <a:off x="218060" y="2620409"/>
              <a:ext cx="8962501" cy="2164466"/>
              <a:chOff x="218060" y="2620409"/>
              <a:chExt cx="8962501" cy="2164466"/>
            </a:xfrm>
          </p:grpSpPr>
          <p:pic>
            <p:nvPicPr>
              <p:cNvPr id="6" name="Picture 5">
                <a:extLst>
                  <a:ext uri="{FF2B5EF4-FFF2-40B4-BE49-F238E27FC236}">
                    <a16:creationId xmlns:a16="http://schemas.microsoft.com/office/drawing/2014/main" id="{5790202E-2590-4629-B93E-11BC8F457896}"/>
                  </a:ext>
                </a:extLst>
              </p:cNvPr>
              <p:cNvPicPr>
                <a:picLocks noChangeAspect="1"/>
              </p:cNvPicPr>
              <p:nvPr/>
            </p:nvPicPr>
            <p:blipFill>
              <a:blip r:embed="rId9"/>
              <a:stretch>
                <a:fillRect/>
              </a:stretch>
            </p:blipFill>
            <p:spPr>
              <a:xfrm>
                <a:off x="7132759" y="2620409"/>
                <a:ext cx="2047802" cy="1864228"/>
              </a:xfrm>
              <a:prstGeom prst="rect">
                <a:avLst/>
              </a:prstGeom>
            </p:spPr>
          </p:pic>
          <p:sp>
            <p:nvSpPr>
              <p:cNvPr id="7" name="Rectangle 6">
                <a:extLst>
                  <a:ext uri="{FF2B5EF4-FFF2-40B4-BE49-F238E27FC236}">
                    <a16:creationId xmlns:a16="http://schemas.microsoft.com/office/drawing/2014/main" id="{28F57C5F-C77F-40FA-AD08-B1412806C71D}"/>
                  </a:ext>
                </a:extLst>
              </p:cNvPr>
              <p:cNvSpPr/>
              <p:nvPr/>
            </p:nvSpPr>
            <p:spPr>
              <a:xfrm>
                <a:off x="218060" y="3648474"/>
                <a:ext cx="2206488" cy="1136401"/>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grpSp>
          <p:nvGrpSpPr>
            <p:cNvPr id="16" name="Group 15">
              <a:extLst>
                <a:ext uri="{FF2B5EF4-FFF2-40B4-BE49-F238E27FC236}">
                  <a16:creationId xmlns:a16="http://schemas.microsoft.com/office/drawing/2014/main" id="{80530DE9-90B8-4BCA-BC5A-3D46554A476B}"/>
                </a:ext>
              </a:extLst>
            </p:cNvPr>
            <p:cNvGrpSpPr/>
            <p:nvPr/>
          </p:nvGrpSpPr>
          <p:grpSpPr>
            <a:xfrm>
              <a:off x="7073175" y="2732359"/>
              <a:ext cx="1628608" cy="1176201"/>
              <a:chOff x="7073175" y="2732359"/>
              <a:chExt cx="1628608" cy="1176201"/>
            </a:xfrm>
          </p:grpSpPr>
          <p:sp>
            <p:nvSpPr>
              <p:cNvPr id="32" name="TextBox 31">
                <a:extLst>
                  <a:ext uri="{FF2B5EF4-FFF2-40B4-BE49-F238E27FC236}">
                    <a16:creationId xmlns:a16="http://schemas.microsoft.com/office/drawing/2014/main" id="{0EF0C84B-01DE-4B4E-BF07-1E8D11182518}"/>
                  </a:ext>
                </a:extLst>
              </p:cNvPr>
              <p:cNvSpPr txBox="1"/>
              <p:nvPr/>
            </p:nvSpPr>
            <p:spPr>
              <a:xfrm>
                <a:off x="7073175" y="3539228"/>
                <a:ext cx="738104" cy="369332"/>
              </a:xfrm>
              <a:prstGeom prst="rect">
                <a:avLst/>
              </a:prstGeom>
              <a:noFill/>
            </p:spPr>
            <p:txBody>
              <a:bodyPr wrap="square">
                <a:spAutoFit/>
              </a:bodyPr>
              <a:lstStyle/>
              <a:p>
                <a:r>
                  <a:rPr lang="en-ZA" sz="1800" b="1" i="0" u="none" strike="noStrike" baseline="0" dirty="0">
                    <a:solidFill>
                      <a:srgbClr val="C00000"/>
                    </a:solidFill>
                  </a:rPr>
                  <a:t>CR</a:t>
                </a:r>
                <a:endParaRPr lang="en-ZA" dirty="0"/>
              </a:p>
            </p:txBody>
          </p:sp>
          <p:sp>
            <p:nvSpPr>
              <p:cNvPr id="34" name="TextBox 33">
                <a:extLst>
                  <a:ext uri="{FF2B5EF4-FFF2-40B4-BE49-F238E27FC236}">
                    <a16:creationId xmlns:a16="http://schemas.microsoft.com/office/drawing/2014/main" id="{5DD18A34-A241-4C91-ACB1-D8C655CD7006}"/>
                  </a:ext>
                </a:extLst>
              </p:cNvPr>
              <p:cNvSpPr txBox="1"/>
              <p:nvPr/>
            </p:nvSpPr>
            <p:spPr>
              <a:xfrm>
                <a:off x="7963679" y="2732359"/>
                <a:ext cx="738104" cy="369332"/>
              </a:xfrm>
              <a:prstGeom prst="rect">
                <a:avLst/>
              </a:prstGeom>
              <a:noFill/>
            </p:spPr>
            <p:txBody>
              <a:bodyPr wrap="square">
                <a:spAutoFit/>
              </a:bodyPr>
              <a:lstStyle/>
              <a:p>
                <a:r>
                  <a:rPr lang="en-ZA" sz="1800" b="1" i="0" u="none" strike="noStrike" baseline="0" dirty="0">
                    <a:solidFill>
                      <a:srgbClr val="C00000"/>
                    </a:solidFill>
                  </a:rPr>
                  <a:t>SR</a:t>
                </a:r>
                <a:endParaRPr lang="en-ZA" dirty="0"/>
              </a:p>
            </p:txBody>
          </p:sp>
        </p:grpSp>
      </p:grpSp>
    </p:spTree>
    <p:extLst>
      <p:ext uri="{BB962C8B-B14F-4D97-AF65-F5344CB8AC3E}">
        <p14:creationId xmlns:p14="http://schemas.microsoft.com/office/powerpoint/2010/main" val="5114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60F244BD-77CF-48B9-B8FC-F1A897D8BE44}"/>
              </a:ext>
            </a:extLst>
          </p:cNvPr>
          <p:cNvGrpSpPr/>
          <p:nvPr/>
        </p:nvGrpSpPr>
        <p:grpSpPr>
          <a:xfrm>
            <a:off x="3836721" y="2366010"/>
            <a:ext cx="5496908" cy="4084658"/>
            <a:chOff x="3836721" y="2217420"/>
            <a:chExt cx="5496908" cy="4084658"/>
          </a:xfrm>
        </p:grpSpPr>
        <p:pic>
          <p:nvPicPr>
            <p:cNvPr id="6" name="Picture 5">
              <a:extLst>
                <a:ext uri="{FF2B5EF4-FFF2-40B4-BE49-F238E27FC236}">
                  <a16:creationId xmlns:a16="http://schemas.microsoft.com/office/drawing/2014/main" id="{7321D31F-E276-4AF4-9522-B918F601B190}"/>
                </a:ext>
              </a:extLst>
            </p:cNvPr>
            <p:cNvPicPr>
              <a:picLocks noChangeAspect="1"/>
            </p:cNvPicPr>
            <p:nvPr/>
          </p:nvPicPr>
          <p:blipFill>
            <a:blip r:embed="rId2"/>
            <a:stretch>
              <a:fillRect/>
            </a:stretch>
          </p:blipFill>
          <p:spPr>
            <a:xfrm>
              <a:off x="3836721" y="2217420"/>
              <a:ext cx="5496908" cy="3178179"/>
            </a:xfrm>
            <a:prstGeom prst="rect">
              <a:avLst/>
            </a:prstGeom>
          </p:spPr>
        </p:pic>
        <p:pic>
          <p:nvPicPr>
            <p:cNvPr id="8" name="Picture 7">
              <a:extLst>
                <a:ext uri="{FF2B5EF4-FFF2-40B4-BE49-F238E27FC236}">
                  <a16:creationId xmlns:a16="http://schemas.microsoft.com/office/drawing/2014/main" id="{BE7341DA-381E-4411-AA23-80A5F903D83A}"/>
                </a:ext>
              </a:extLst>
            </p:cNvPr>
            <p:cNvPicPr>
              <a:picLocks noChangeAspect="1"/>
            </p:cNvPicPr>
            <p:nvPr/>
          </p:nvPicPr>
          <p:blipFill>
            <a:blip r:embed="rId3"/>
            <a:stretch>
              <a:fillRect/>
            </a:stretch>
          </p:blipFill>
          <p:spPr>
            <a:xfrm>
              <a:off x="3890112" y="5404012"/>
              <a:ext cx="3436080" cy="898066"/>
            </a:xfrm>
            <a:prstGeom prst="rect">
              <a:avLst/>
            </a:prstGeom>
          </p:spPr>
        </p:pic>
      </p:grpSp>
      <p:sp>
        <p:nvSpPr>
          <p:cNvPr id="2" name="Title 1"/>
          <p:cNvSpPr>
            <a:spLocks noGrp="1"/>
          </p:cNvSpPr>
          <p:nvPr>
            <p:ph type="title"/>
          </p:nvPr>
        </p:nvSpPr>
        <p:spPr>
          <a:xfrm>
            <a:off x="0" y="8831"/>
            <a:ext cx="9144000" cy="898066"/>
          </a:xfrm>
        </p:spPr>
        <p:txBody>
          <a:bodyPr>
            <a:noAutofit/>
          </a:bodyPr>
          <a:lstStyle/>
          <a:p>
            <a:pPr algn="ctr"/>
            <a:r>
              <a:rPr lang="en-US" sz="5800" dirty="0">
                <a:solidFill>
                  <a:srgbClr val="002060"/>
                </a:solidFill>
                <a:latin typeface="+mn-lt"/>
              </a:rPr>
              <a:t>Synchro-curvature Radiation</a:t>
            </a:r>
          </a:p>
        </p:txBody>
      </p:sp>
      <p:sp>
        <p:nvSpPr>
          <p:cNvPr id="4" name="Google Shape;29;p3"/>
          <p:cNvSpPr txBox="1"/>
          <p:nvPr/>
        </p:nvSpPr>
        <p:spPr>
          <a:xfrm>
            <a:off x="-205740" y="906897"/>
            <a:ext cx="5703570" cy="1792899"/>
          </a:xfrm>
          <a:prstGeom prst="rect">
            <a:avLst/>
          </a:prstGeom>
          <a:noFill/>
          <a:ln>
            <a:noFill/>
          </a:ln>
        </p:spPr>
        <p:txBody>
          <a:bodyPr spcFirstLastPara="1" wrap="square" lIns="385900" tIns="38150" rIns="192950" bIns="38150" anchor="t" anchorCtr="0">
            <a:spAutoFit/>
          </a:bodyPr>
          <a:lstStyle/>
          <a:p>
            <a:pPr marL="457200" marR="0" lvl="0" indent="-457200" rtl="0">
              <a:lnSpc>
                <a:spcPct val="100000"/>
              </a:lnSpc>
              <a:spcBef>
                <a:spcPts val="1100"/>
              </a:spcBef>
              <a:spcAft>
                <a:spcPts val="0"/>
              </a:spcAft>
              <a:buClr>
                <a:srgbClr val="002060"/>
              </a:buClr>
              <a:buSzPct val="100000"/>
              <a:buFont typeface="Wingdings" panose="05000000000000000000" pitchFamily="2" charset="2"/>
              <a:buChar char="§"/>
            </a:pPr>
            <a:r>
              <a:rPr lang="en-ZA" sz="2800" b="1" dirty="0">
                <a:solidFill>
                  <a:srgbClr val="0070C0"/>
                </a:solidFill>
                <a:latin typeface="Calibri"/>
                <a:ea typeface="Calibri"/>
                <a:cs typeface="Calibri"/>
                <a:sym typeface="Calibri"/>
              </a:rPr>
              <a:t>Encapsulates 2 limits: CR, SR</a:t>
            </a:r>
          </a:p>
          <a:p>
            <a:pPr marL="457200" indent="-457200">
              <a:spcBef>
                <a:spcPts val="1100"/>
              </a:spcBef>
              <a:buClr>
                <a:srgbClr val="002060"/>
              </a:buClr>
              <a:buSzPct val="100000"/>
              <a:buFont typeface="Wingdings" panose="05000000000000000000" pitchFamily="2" charset="2"/>
              <a:buChar char="§"/>
            </a:pPr>
            <a:r>
              <a:rPr lang="en-US" sz="2800" b="1" dirty="0">
                <a:solidFill>
                  <a:srgbClr val="0070C0"/>
                </a:solidFill>
                <a:latin typeface="+mn-lt"/>
              </a:rPr>
              <a:t>“Magnetic </a:t>
            </a:r>
            <a:r>
              <a:rPr lang="en-US" sz="2800" b="1" dirty="0" err="1">
                <a:solidFill>
                  <a:srgbClr val="0070C0"/>
                </a:solidFill>
                <a:latin typeface="+mn-lt"/>
              </a:rPr>
              <a:t>brehmsstrahlung</a:t>
            </a:r>
            <a:r>
              <a:rPr lang="en-US" sz="2800" b="1" dirty="0">
                <a:solidFill>
                  <a:srgbClr val="0070C0"/>
                </a:solidFill>
                <a:latin typeface="+mn-lt"/>
              </a:rPr>
              <a:t>”</a:t>
            </a:r>
            <a:endParaRPr lang="en-ZA" sz="2800" b="1" dirty="0">
              <a:solidFill>
                <a:srgbClr val="0070C0"/>
              </a:solidFill>
            </a:endParaRPr>
          </a:p>
          <a:p>
            <a:pPr marL="457200" marR="0" lvl="0" indent="-457200" rtl="0">
              <a:lnSpc>
                <a:spcPct val="100000"/>
              </a:lnSpc>
              <a:spcBef>
                <a:spcPts val="1100"/>
              </a:spcBef>
              <a:spcAft>
                <a:spcPts val="0"/>
              </a:spcAft>
              <a:buClr>
                <a:srgbClr val="002060"/>
              </a:buClr>
              <a:buSzPct val="100000"/>
              <a:buFont typeface="Wingdings" panose="05000000000000000000" pitchFamily="2" charset="2"/>
              <a:buChar char="§"/>
            </a:pPr>
            <a:endParaRPr lang="en-ZA" sz="2800" b="1" i="0" u="none" strike="noStrike" cap="none" dirty="0">
              <a:solidFill>
                <a:srgbClr val="0070C0"/>
              </a:solidFill>
              <a:latin typeface="Calibri"/>
              <a:ea typeface="Calibri"/>
              <a:cs typeface="Calibri"/>
              <a:sym typeface="Calibri"/>
            </a:endParaRPr>
          </a:p>
        </p:txBody>
      </p:sp>
      <p:sp>
        <p:nvSpPr>
          <p:cNvPr id="13" name="Arrow: Right 12">
            <a:extLst>
              <a:ext uri="{FF2B5EF4-FFF2-40B4-BE49-F238E27FC236}">
                <a16:creationId xmlns:a16="http://schemas.microsoft.com/office/drawing/2014/main" id="{92318AB1-E1E6-41E2-9A88-BBD7A4228DF2}"/>
              </a:ext>
            </a:extLst>
          </p:cNvPr>
          <p:cNvSpPr/>
          <p:nvPr/>
        </p:nvSpPr>
        <p:spPr>
          <a:xfrm>
            <a:off x="3372293" y="3401855"/>
            <a:ext cx="582930" cy="2720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16" name="Picture 15">
            <a:extLst>
              <a:ext uri="{FF2B5EF4-FFF2-40B4-BE49-F238E27FC236}">
                <a16:creationId xmlns:a16="http://schemas.microsoft.com/office/drawing/2014/main" id="{44D9D42C-F13F-42DB-98DD-4E08EB459F7B}"/>
              </a:ext>
            </a:extLst>
          </p:cNvPr>
          <p:cNvPicPr>
            <a:picLocks noChangeAspect="1"/>
          </p:cNvPicPr>
          <p:nvPr/>
        </p:nvPicPr>
        <p:blipFill>
          <a:blip r:embed="rId4"/>
          <a:stretch>
            <a:fillRect/>
          </a:stretch>
        </p:blipFill>
        <p:spPr>
          <a:xfrm>
            <a:off x="0" y="2819532"/>
            <a:ext cx="3242754" cy="821614"/>
          </a:xfrm>
          <a:prstGeom prst="rect">
            <a:avLst/>
          </a:prstGeom>
        </p:spPr>
      </p:pic>
      <p:sp>
        <p:nvSpPr>
          <p:cNvPr id="18" name="TextBox 17">
            <a:extLst>
              <a:ext uri="{FF2B5EF4-FFF2-40B4-BE49-F238E27FC236}">
                <a16:creationId xmlns:a16="http://schemas.microsoft.com/office/drawing/2014/main" id="{85B701C0-303F-4398-86B4-E7039A3C9E9F}"/>
              </a:ext>
            </a:extLst>
          </p:cNvPr>
          <p:cNvSpPr txBox="1"/>
          <p:nvPr/>
        </p:nvSpPr>
        <p:spPr>
          <a:xfrm>
            <a:off x="0" y="2332759"/>
            <a:ext cx="4800600" cy="523220"/>
          </a:xfrm>
          <a:prstGeom prst="rect">
            <a:avLst/>
          </a:prstGeom>
          <a:noFill/>
        </p:spPr>
        <p:txBody>
          <a:bodyPr wrap="square">
            <a:spAutoFit/>
          </a:bodyPr>
          <a:lstStyle/>
          <a:p>
            <a:pPr>
              <a:spcBef>
                <a:spcPts val="1100"/>
              </a:spcBef>
              <a:buClr>
                <a:srgbClr val="002060"/>
              </a:buClr>
              <a:buSzPct val="100000"/>
            </a:pPr>
            <a:r>
              <a:rPr lang="en-US" sz="2800" b="1" dirty="0">
                <a:solidFill>
                  <a:srgbClr val="0070C0"/>
                </a:solidFill>
                <a:latin typeface="+mn-lt"/>
              </a:rPr>
              <a:t>Radiation </a:t>
            </a:r>
            <a:r>
              <a:rPr lang="en-US" sz="2800" b="1" u="sng" dirty="0">
                <a:solidFill>
                  <a:srgbClr val="0070C0"/>
                </a:solidFill>
                <a:latin typeface="+mn-lt"/>
              </a:rPr>
              <a:t>Spectrum</a:t>
            </a:r>
            <a:r>
              <a:rPr lang="en-US" sz="2800" b="1" dirty="0">
                <a:solidFill>
                  <a:srgbClr val="0070C0"/>
                </a:solidFill>
                <a:latin typeface="+mn-lt"/>
              </a:rPr>
              <a:t>:</a:t>
            </a:r>
            <a:endParaRPr lang="en-ZA" sz="2800" b="1" dirty="0">
              <a:solidFill>
                <a:srgbClr val="0070C0"/>
              </a:solidFill>
            </a:endParaRPr>
          </a:p>
        </p:txBody>
      </p:sp>
      <p:sp>
        <p:nvSpPr>
          <p:cNvPr id="24" name="Google Shape;29;p3">
            <a:extLst>
              <a:ext uri="{FF2B5EF4-FFF2-40B4-BE49-F238E27FC236}">
                <a16:creationId xmlns:a16="http://schemas.microsoft.com/office/drawing/2014/main" id="{E97B32ED-6930-475D-8669-2B163D749BE7}"/>
              </a:ext>
            </a:extLst>
          </p:cNvPr>
          <p:cNvSpPr txBox="1"/>
          <p:nvPr/>
        </p:nvSpPr>
        <p:spPr>
          <a:xfrm>
            <a:off x="5166360" y="921398"/>
            <a:ext cx="5074921" cy="1462040"/>
          </a:xfrm>
          <a:prstGeom prst="rect">
            <a:avLst/>
          </a:prstGeom>
          <a:noFill/>
          <a:ln>
            <a:noFill/>
          </a:ln>
        </p:spPr>
        <p:txBody>
          <a:bodyPr spcFirstLastPara="1" wrap="square" lIns="385900" tIns="38150" rIns="192950" bIns="38150" anchor="t" anchorCtr="0">
            <a:spAutoFit/>
          </a:bodyPr>
          <a:lstStyle/>
          <a:p>
            <a:r>
              <a:rPr lang="en-ZA" sz="1800" b="1" dirty="0">
                <a:solidFill>
                  <a:srgbClr val="0070C0"/>
                </a:solidFill>
                <a:latin typeface="Calibri"/>
                <a:ea typeface="Calibri"/>
                <a:cs typeface="Calibri"/>
                <a:sym typeface="Calibri"/>
              </a:rPr>
              <a:t>Vigano et al. (2015)</a:t>
            </a:r>
          </a:p>
          <a:p>
            <a:pPr algn="l"/>
            <a:r>
              <a:rPr lang="en-ZA" sz="1800" b="1" i="0" u="none" strike="noStrike" baseline="0" dirty="0">
                <a:solidFill>
                  <a:srgbClr val="C00000"/>
                </a:solidFill>
              </a:rPr>
              <a:t>Cheng &amp; Zhang (1996) </a:t>
            </a:r>
          </a:p>
          <a:p>
            <a:pPr algn="l"/>
            <a:r>
              <a:rPr lang="en-ZA" sz="1800" b="1" i="0" u="none" strike="noStrike" baseline="0" dirty="0">
                <a:solidFill>
                  <a:srgbClr val="C00000"/>
                </a:solidFill>
              </a:rPr>
              <a:t>Zhang, Xia &amp; Yang (2000)</a:t>
            </a:r>
          </a:p>
          <a:p>
            <a:pPr algn="l"/>
            <a:r>
              <a:rPr lang="en-ZA" sz="1800" b="1" i="0" u="none" strike="noStrike" baseline="0" dirty="0" err="1">
                <a:solidFill>
                  <a:srgbClr val="C00000"/>
                </a:solidFill>
              </a:rPr>
              <a:t>Kelner</a:t>
            </a:r>
            <a:r>
              <a:rPr lang="en-ZA" sz="1800" b="1" i="0" u="none" strike="noStrike" baseline="0" dirty="0">
                <a:solidFill>
                  <a:srgbClr val="C00000"/>
                </a:solidFill>
              </a:rPr>
              <a:t> &amp; Aharonian </a:t>
            </a:r>
            <a:r>
              <a:rPr lang="fi-FI" sz="1800" b="1" i="0" u="none" strike="noStrike" baseline="0" dirty="0">
                <a:solidFill>
                  <a:srgbClr val="C00000"/>
                </a:solidFill>
              </a:rPr>
              <a:t>(2012) </a:t>
            </a:r>
          </a:p>
          <a:p>
            <a:pPr algn="l"/>
            <a:r>
              <a:rPr lang="fi-FI" sz="1800" b="1" i="0" u="none" strike="noStrike" baseline="0" dirty="0">
                <a:solidFill>
                  <a:srgbClr val="C00000"/>
                </a:solidFill>
              </a:rPr>
              <a:t>Prosekin, Kelner &amp; Aharonian (2013)</a:t>
            </a:r>
            <a:endParaRPr lang="en-ZA" sz="2800" b="1" i="0" u="none" strike="noStrike" cap="none" dirty="0">
              <a:solidFill>
                <a:srgbClr val="C00000"/>
              </a:solidFill>
              <a:ea typeface="Calibri"/>
              <a:cs typeface="Calibri"/>
              <a:sym typeface="Calibri"/>
            </a:endParaRPr>
          </a:p>
        </p:txBody>
      </p:sp>
    </p:spTree>
    <p:extLst>
      <p:ext uri="{BB962C8B-B14F-4D97-AF65-F5344CB8AC3E}">
        <p14:creationId xmlns:p14="http://schemas.microsoft.com/office/powerpoint/2010/main" val="30555382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FF4A549-9BBE-48CA-BE21-0811A708788A}"/>
              </a:ext>
            </a:extLst>
          </p:cNvPr>
          <p:cNvPicPr>
            <a:picLocks noChangeAspect="1"/>
          </p:cNvPicPr>
          <p:nvPr/>
        </p:nvPicPr>
        <p:blipFill>
          <a:blip r:embed="rId2"/>
          <a:stretch>
            <a:fillRect/>
          </a:stretch>
        </p:blipFill>
        <p:spPr>
          <a:xfrm>
            <a:off x="2950029" y="1775863"/>
            <a:ext cx="6193971" cy="4990697"/>
          </a:xfrm>
          <a:prstGeom prst="rect">
            <a:avLst/>
          </a:prstGeom>
        </p:spPr>
      </p:pic>
      <p:sp>
        <p:nvSpPr>
          <p:cNvPr id="4" name="Google Shape;29;p3"/>
          <p:cNvSpPr txBox="1"/>
          <p:nvPr/>
        </p:nvSpPr>
        <p:spPr>
          <a:xfrm>
            <a:off x="-308609" y="1782575"/>
            <a:ext cx="3497579" cy="3665207"/>
          </a:xfrm>
          <a:prstGeom prst="rect">
            <a:avLst/>
          </a:prstGeom>
          <a:noFill/>
          <a:ln>
            <a:noFill/>
          </a:ln>
        </p:spPr>
        <p:txBody>
          <a:bodyPr spcFirstLastPara="1" wrap="square" lIns="385900" tIns="38150" rIns="192950" bIns="38150" anchor="t" anchorCtr="0">
            <a:spAutoFit/>
          </a:bodyPr>
          <a:lstStyle/>
          <a:p>
            <a:pPr marL="457200" marR="0" lvl="0" indent="-457200" rtl="0">
              <a:lnSpc>
                <a:spcPct val="100000"/>
              </a:lnSpc>
              <a:spcBef>
                <a:spcPts val="1100"/>
              </a:spcBef>
              <a:spcAft>
                <a:spcPts val="0"/>
              </a:spcAft>
              <a:buClr>
                <a:srgbClr val="002060"/>
              </a:buClr>
              <a:buSzPct val="100000"/>
              <a:buFont typeface="Wingdings" panose="05000000000000000000" pitchFamily="2" charset="2"/>
              <a:buChar char="§"/>
            </a:pPr>
            <a:r>
              <a:rPr lang="en-ZA" sz="2800" b="1" i="0" u="none" strike="noStrike" cap="none" dirty="0">
                <a:solidFill>
                  <a:srgbClr val="0070C0"/>
                </a:solidFill>
                <a:latin typeface="Calibri"/>
                <a:ea typeface="Calibri"/>
                <a:cs typeface="Calibri"/>
                <a:sym typeface="Calibri"/>
              </a:rPr>
              <a:t>Single-particle spectra are </a:t>
            </a:r>
            <a:r>
              <a:rPr lang="en-ZA" sz="2800" b="1" i="0" u="none" strike="noStrike" cap="none" dirty="0">
                <a:solidFill>
                  <a:srgbClr val="C00000"/>
                </a:solidFill>
                <a:latin typeface="Calibri"/>
                <a:ea typeface="Calibri"/>
                <a:cs typeface="Calibri"/>
                <a:sym typeface="Calibri"/>
              </a:rPr>
              <a:t>modulated</a:t>
            </a:r>
            <a:r>
              <a:rPr lang="en-ZA" sz="2800" b="1" i="0" u="none" strike="noStrike" cap="none" dirty="0">
                <a:solidFill>
                  <a:srgbClr val="0070C0"/>
                </a:solidFill>
                <a:latin typeface="Calibri"/>
                <a:ea typeface="Calibri"/>
                <a:cs typeface="Calibri"/>
                <a:sym typeface="Calibri"/>
              </a:rPr>
              <a:t> by particle dynamics (</a:t>
            </a:r>
            <a:r>
              <a:rPr lang="en-ZA" sz="2800" b="1" i="0" u="none" strike="noStrike" cap="none" dirty="0" err="1">
                <a:solidFill>
                  <a:srgbClr val="0070C0"/>
                </a:solidFill>
                <a:latin typeface="Calibri"/>
                <a:ea typeface="Calibri"/>
                <a:cs typeface="Calibri"/>
                <a:sym typeface="Calibri"/>
              </a:rPr>
              <a:t>dN</a:t>
            </a:r>
            <a:r>
              <a:rPr lang="en-ZA" sz="2800" b="1" i="0" u="none" strike="noStrike" cap="none" baseline="-25000" dirty="0" err="1">
                <a:solidFill>
                  <a:srgbClr val="0070C0"/>
                </a:solidFill>
                <a:latin typeface="Calibri"/>
                <a:ea typeface="Calibri"/>
                <a:cs typeface="Calibri"/>
                <a:sym typeface="Calibri"/>
              </a:rPr>
              <a:t>e</a:t>
            </a:r>
            <a:r>
              <a:rPr lang="en-ZA" sz="2800" b="1" i="0" u="none" strike="noStrike" cap="none" dirty="0">
                <a:solidFill>
                  <a:srgbClr val="0070C0"/>
                </a:solidFill>
                <a:latin typeface="Calibri"/>
                <a:ea typeface="Calibri"/>
                <a:cs typeface="Calibri"/>
                <a:sym typeface="Calibri"/>
              </a:rPr>
              <a:t>/</a:t>
            </a:r>
            <a:r>
              <a:rPr lang="en-ZA" sz="2800" b="1" i="0" u="none" strike="noStrike" cap="none" dirty="0" err="1">
                <a:solidFill>
                  <a:srgbClr val="0070C0"/>
                </a:solidFill>
                <a:latin typeface="Calibri"/>
                <a:ea typeface="Calibri"/>
                <a:cs typeface="Calibri"/>
                <a:sym typeface="Calibri"/>
              </a:rPr>
              <a:t>dE</a:t>
            </a:r>
            <a:r>
              <a:rPr lang="en-ZA" sz="2800" b="1" i="0" u="none" strike="noStrike" cap="none" dirty="0">
                <a:solidFill>
                  <a:srgbClr val="0070C0"/>
                </a:solidFill>
                <a:latin typeface="Calibri"/>
                <a:ea typeface="Calibri"/>
                <a:cs typeface="Calibri"/>
                <a:sym typeface="Calibri"/>
              </a:rPr>
              <a:t>, </a:t>
            </a:r>
            <a:r>
              <a:rPr lang="en-ZA" sz="2800" b="1" i="0" u="none" strike="noStrike" cap="none" dirty="0">
                <a:solidFill>
                  <a:srgbClr val="0070C0"/>
                </a:solidFill>
                <a:latin typeface="Symbol" panose="05050102010706020507" pitchFamily="18" charset="2"/>
                <a:ea typeface="Calibri"/>
                <a:cs typeface="Calibri"/>
                <a:sym typeface="Calibri"/>
              </a:rPr>
              <a:t>g</a:t>
            </a:r>
            <a:r>
              <a:rPr lang="en-ZA" sz="2800" b="1" i="0" u="none" strike="noStrike" cap="none" dirty="0">
                <a:solidFill>
                  <a:srgbClr val="0070C0"/>
                </a:solidFill>
                <a:latin typeface="Calibri"/>
                <a:ea typeface="Calibri"/>
                <a:cs typeface="Calibri"/>
                <a:sym typeface="Calibri"/>
              </a:rPr>
              <a:t>) and local </a:t>
            </a:r>
            <a:r>
              <a:rPr lang="en-ZA" sz="2800" b="1" i="1" u="none" strike="noStrike" cap="none" dirty="0">
                <a:solidFill>
                  <a:srgbClr val="0070C0"/>
                </a:solidFill>
                <a:latin typeface="Calibri"/>
                <a:ea typeface="Calibri"/>
                <a:cs typeface="Calibri"/>
                <a:sym typeface="Calibri"/>
              </a:rPr>
              <a:t>B</a:t>
            </a:r>
            <a:r>
              <a:rPr lang="en-ZA" sz="2800" b="1" u="none" strike="noStrike" cap="none" dirty="0">
                <a:solidFill>
                  <a:srgbClr val="0070C0"/>
                </a:solidFill>
                <a:latin typeface="Calibri"/>
                <a:ea typeface="Calibri"/>
                <a:cs typeface="Calibri"/>
                <a:sym typeface="Calibri"/>
              </a:rPr>
              <a:t>-field</a:t>
            </a:r>
            <a:r>
              <a:rPr lang="en-ZA" sz="2800" b="1" i="0" u="none" strike="noStrike" cap="none" dirty="0">
                <a:solidFill>
                  <a:srgbClr val="0070C0"/>
                </a:solidFill>
                <a:latin typeface="Calibri"/>
                <a:ea typeface="Calibri"/>
                <a:cs typeface="Calibri"/>
                <a:sym typeface="Calibri"/>
              </a:rPr>
              <a:t> structure (</a:t>
            </a:r>
            <a:r>
              <a:rPr lang="en-ZA" sz="2800" b="1" i="0" u="none" strike="noStrike" cap="none" dirty="0" err="1">
                <a:solidFill>
                  <a:srgbClr val="0070C0"/>
                </a:solidFill>
                <a:latin typeface="Symbol" panose="05050102010706020507" pitchFamily="18" charset="2"/>
                <a:ea typeface="Calibri"/>
                <a:cs typeface="Calibri"/>
                <a:sym typeface="Calibri"/>
              </a:rPr>
              <a:t>r</a:t>
            </a:r>
            <a:r>
              <a:rPr lang="en-ZA" sz="2800" b="1" i="0" u="none" strike="noStrike" cap="none" baseline="-25000" dirty="0" err="1">
                <a:solidFill>
                  <a:srgbClr val="0070C0"/>
                </a:solidFill>
                <a:latin typeface="Calibri"/>
                <a:ea typeface="Calibri"/>
                <a:cs typeface="Calibri"/>
                <a:sym typeface="Calibri"/>
              </a:rPr>
              <a:t>c</a:t>
            </a:r>
            <a:r>
              <a:rPr lang="en-ZA" sz="2800" b="1" i="0" u="none" strike="noStrike" cap="none" dirty="0">
                <a:solidFill>
                  <a:srgbClr val="0070C0"/>
                </a:solidFill>
                <a:latin typeface="Calibri"/>
                <a:ea typeface="Calibri"/>
                <a:cs typeface="Calibri"/>
                <a:sym typeface="Calibri"/>
              </a:rPr>
              <a:t>)</a:t>
            </a:r>
          </a:p>
        </p:txBody>
      </p:sp>
      <p:sp>
        <p:nvSpPr>
          <p:cNvPr id="6" name="Google Shape;29;p3">
            <a:extLst>
              <a:ext uri="{FF2B5EF4-FFF2-40B4-BE49-F238E27FC236}">
                <a16:creationId xmlns:a16="http://schemas.microsoft.com/office/drawing/2014/main" id="{7D1A33FE-635B-43A7-BE32-40402A0FD726}"/>
              </a:ext>
            </a:extLst>
          </p:cNvPr>
          <p:cNvSpPr txBox="1"/>
          <p:nvPr/>
        </p:nvSpPr>
        <p:spPr>
          <a:xfrm>
            <a:off x="6560821" y="1605553"/>
            <a:ext cx="3223260" cy="354044"/>
          </a:xfrm>
          <a:prstGeom prst="rect">
            <a:avLst/>
          </a:prstGeom>
          <a:noFill/>
          <a:ln>
            <a:noFill/>
          </a:ln>
        </p:spPr>
        <p:txBody>
          <a:bodyPr spcFirstLastPara="1" wrap="square" lIns="385900" tIns="38150" rIns="192950" bIns="38150" anchor="t" anchorCtr="0">
            <a:spAutoFit/>
          </a:bodyPr>
          <a:lstStyle/>
          <a:p>
            <a:r>
              <a:rPr lang="en-ZA" sz="1800" b="1" dirty="0">
                <a:solidFill>
                  <a:srgbClr val="C00000"/>
                </a:solidFill>
                <a:latin typeface="Calibri"/>
                <a:ea typeface="Calibri"/>
                <a:cs typeface="Calibri"/>
                <a:sym typeface="Calibri"/>
              </a:rPr>
              <a:t>Vigano et al. (2015)</a:t>
            </a:r>
          </a:p>
        </p:txBody>
      </p:sp>
      <p:sp>
        <p:nvSpPr>
          <p:cNvPr id="9" name="Title 1">
            <a:extLst>
              <a:ext uri="{FF2B5EF4-FFF2-40B4-BE49-F238E27FC236}">
                <a16:creationId xmlns:a16="http://schemas.microsoft.com/office/drawing/2014/main" id="{A4FF0260-DDED-4066-9BF1-ECF80A98D16F}"/>
              </a:ext>
            </a:extLst>
          </p:cNvPr>
          <p:cNvSpPr>
            <a:spLocks noGrp="1"/>
          </p:cNvSpPr>
          <p:nvPr>
            <p:ph type="title"/>
          </p:nvPr>
        </p:nvSpPr>
        <p:spPr>
          <a:xfrm>
            <a:off x="0" y="8831"/>
            <a:ext cx="9144000" cy="898066"/>
          </a:xfrm>
        </p:spPr>
        <p:txBody>
          <a:bodyPr>
            <a:noAutofit/>
          </a:bodyPr>
          <a:lstStyle/>
          <a:p>
            <a:pPr algn="ctr"/>
            <a:r>
              <a:rPr lang="en-US" sz="5800" dirty="0">
                <a:solidFill>
                  <a:srgbClr val="002060"/>
                </a:solidFill>
                <a:latin typeface="+mn-lt"/>
              </a:rPr>
              <a:t>Synchro-curvature Radiation</a:t>
            </a:r>
          </a:p>
        </p:txBody>
      </p:sp>
    </p:spTree>
    <p:extLst>
      <p:ext uri="{BB962C8B-B14F-4D97-AF65-F5344CB8AC3E}">
        <p14:creationId xmlns:p14="http://schemas.microsoft.com/office/powerpoint/2010/main" val="29099281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noChangeArrowheads="1"/>
          </p:cNvSpPr>
          <p:nvPr>
            <p:ph type="title"/>
          </p:nvPr>
        </p:nvSpPr>
        <p:spPr>
          <a:xfrm>
            <a:off x="0" y="0"/>
            <a:ext cx="9144000" cy="1143000"/>
          </a:xfrm>
        </p:spPr>
        <p:txBody>
          <a:bodyPr anchor="ctr">
            <a:normAutofit/>
          </a:bodyPr>
          <a:lstStyle/>
          <a:p>
            <a:pPr algn="ctr" eaLnBrk="1" hangingPunct="1"/>
            <a:r>
              <a:rPr lang="en-US" altLang="zh-CN" sz="6600" dirty="0">
                <a:solidFill>
                  <a:srgbClr val="002060"/>
                </a:solidFill>
                <a:latin typeface="+mn-lt"/>
                <a:ea typeface="SimSun" panose="02010600030101010101" pitchFamily="2" charset="-122"/>
                <a:sym typeface="Arial Black" panose="020B0A04020102020204" pitchFamily="34" charset="0"/>
              </a:rPr>
              <a:t>Separatrix / CS Model</a:t>
            </a:r>
            <a:endParaRPr lang="en-US" altLang="zh-CN" sz="6600" b="1" dirty="0">
              <a:solidFill>
                <a:srgbClr val="002060"/>
              </a:solidFill>
              <a:latin typeface="+mn-lt"/>
              <a:ea typeface="SimSun" panose="02010600030101010101" pitchFamily="2" charset="-122"/>
              <a:sym typeface="Arial Black" panose="020B0A04020102020204" pitchFamily="34" charset="0"/>
            </a:endParaRPr>
          </a:p>
        </p:txBody>
      </p:sp>
      <p:sp>
        <p:nvSpPr>
          <p:cNvPr id="3" name="Subtitle 3">
            <a:extLst>
              <a:ext uri="{FF2B5EF4-FFF2-40B4-BE49-F238E27FC236}">
                <a16:creationId xmlns:a16="http://schemas.microsoft.com/office/drawing/2014/main" id="{59C3F5D6-9FE8-43A8-8AB9-840D8AD95E84}"/>
              </a:ext>
            </a:extLst>
          </p:cNvPr>
          <p:cNvSpPr txBox="1">
            <a:spLocks/>
          </p:cNvSpPr>
          <p:nvPr/>
        </p:nvSpPr>
        <p:spPr>
          <a:xfrm>
            <a:off x="58350" y="1366156"/>
            <a:ext cx="5268030" cy="4036565"/>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a:buChar char="•"/>
            </a:pPr>
            <a:r>
              <a:rPr lang="en-ZA" sz="2000" b="1" kern="0" dirty="0">
                <a:solidFill>
                  <a:srgbClr val="0070C0"/>
                </a:solidFill>
                <a:latin typeface="+mn-lt"/>
              </a:rPr>
              <a:t>Force-free magnetosphere.</a:t>
            </a:r>
          </a:p>
          <a:p>
            <a:pPr marL="342900" indent="-342900">
              <a:buFont typeface="Arial"/>
              <a:buChar char="•"/>
            </a:pPr>
            <a:r>
              <a:rPr lang="en-ZA" sz="2000" b="1" kern="0" dirty="0">
                <a:solidFill>
                  <a:srgbClr val="0070C0"/>
                </a:solidFill>
                <a:latin typeface="+mn-lt"/>
              </a:rPr>
              <a:t>Primaries (</a:t>
            </a:r>
            <a:r>
              <a:rPr lang="en-ZA" sz="2000" b="1" kern="0" dirty="0" err="1">
                <a:solidFill>
                  <a:srgbClr val="0070C0"/>
                </a:solidFill>
                <a:latin typeface="Symbol" panose="05050102010706020507" pitchFamily="18" charset="2"/>
              </a:rPr>
              <a:t>g</a:t>
            </a:r>
            <a:r>
              <a:rPr lang="en-ZA" sz="2000" b="1" kern="0" baseline="-25000" dirty="0" err="1">
                <a:solidFill>
                  <a:srgbClr val="0070C0"/>
                </a:solidFill>
                <a:latin typeface="+mn-lt"/>
              </a:rPr>
              <a:t>inj</a:t>
            </a:r>
            <a:r>
              <a:rPr lang="en-ZA" sz="2000" b="1" kern="0" dirty="0">
                <a:solidFill>
                  <a:srgbClr val="0070C0"/>
                </a:solidFill>
                <a:latin typeface="+mn-lt"/>
              </a:rPr>
              <a:t>~ 10</a:t>
            </a:r>
            <a:r>
              <a:rPr lang="en-ZA" sz="2000" b="1" kern="0" baseline="30000" dirty="0">
                <a:solidFill>
                  <a:srgbClr val="0070C0"/>
                </a:solidFill>
                <a:latin typeface="+mn-lt"/>
              </a:rPr>
              <a:t>2</a:t>
            </a:r>
            <a:r>
              <a:rPr lang="en-ZA" sz="2000" b="1" kern="0" dirty="0">
                <a:solidFill>
                  <a:srgbClr val="0070C0"/>
                </a:solidFill>
                <a:latin typeface="+mn-lt"/>
              </a:rPr>
              <a:t>) from PC; pairs (</a:t>
            </a:r>
            <a:r>
              <a:rPr lang="en-ZA" sz="2000" b="1" kern="0" dirty="0">
                <a:solidFill>
                  <a:srgbClr val="0070C0"/>
                </a:solidFill>
                <a:latin typeface="Symbol" panose="05050102010706020507" pitchFamily="18" charset="2"/>
              </a:rPr>
              <a:t>g </a:t>
            </a:r>
            <a:r>
              <a:rPr lang="en-ZA" sz="2000" b="1" kern="0" dirty="0">
                <a:solidFill>
                  <a:srgbClr val="0070C0"/>
                </a:solidFill>
                <a:latin typeface="+mn-lt"/>
              </a:rPr>
              <a:t>~ 10</a:t>
            </a:r>
            <a:r>
              <a:rPr lang="en-ZA" sz="2000" b="1" kern="0" baseline="30000" dirty="0">
                <a:solidFill>
                  <a:srgbClr val="0070C0"/>
                </a:solidFill>
                <a:latin typeface="+mn-lt"/>
              </a:rPr>
              <a:t>5</a:t>
            </a:r>
            <a:r>
              <a:rPr lang="en-ZA" sz="2000" b="1" kern="0" dirty="0">
                <a:solidFill>
                  <a:srgbClr val="0070C0"/>
                </a:solidFill>
                <a:latin typeface="+mn-lt"/>
              </a:rPr>
              <a:t>) from cascade in offset-PC B-field </a:t>
            </a:r>
            <a:br>
              <a:rPr lang="en-ZA" sz="2000" b="1" kern="0" dirty="0">
                <a:solidFill>
                  <a:srgbClr val="0070C0"/>
                </a:solidFill>
                <a:latin typeface="+mn-lt"/>
              </a:rPr>
            </a:br>
            <a:r>
              <a:rPr lang="en-ZA" sz="1600" b="1" kern="0" dirty="0">
                <a:solidFill>
                  <a:srgbClr val="C00000"/>
                </a:solidFill>
                <a:latin typeface="+mn-lt"/>
              </a:rPr>
              <a:t>(Harding &amp; </a:t>
            </a:r>
            <a:r>
              <a:rPr lang="en-ZA" sz="1600" b="1" kern="0" dirty="0" err="1">
                <a:solidFill>
                  <a:srgbClr val="C00000"/>
                </a:solidFill>
                <a:latin typeface="+mn-lt"/>
              </a:rPr>
              <a:t>Muslimov</a:t>
            </a:r>
            <a:r>
              <a:rPr lang="en-ZA" sz="1600" b="1" kern="0" dirty="0">
                <a:solidFill>
                  <a:srgbClr val="C00000"/>
                </a:solidFill>
                <a:latin typeface="+mn-lt"/>
              </a:rPr>
              <a:t> 2011a,b).</a:t>
            </a:r>
          </a:p>
          <a:p>
            <a:pPr marL="342900" indent="-342900">
              <a:buFont typeface="Arial"/>
              <a:buChar char="•"/>
            </a:pPr>
            <a:r>
              <a:rPr lang="en-ZA" sz="2000" b="1" kern="0" dirty="0">
                <a:solidFill>
                  <a:srgbClr val="0070C0"/>
                </a:solidFill>
                <a:latin typeface="+mn-lt"/>
              </a:rPr>
              <a:t>Primaries accelerated only near separatrix and predominantly in CS (out to </a:t>
            </a:r>
            <a:r>
              <a:rPr lang="en-ZA" sz="2000" b="1" i="1" kern="0" dirty="0">
                <a:solidFill>
                  <a:srgbClr val="0070C0"/>
                </a:solidFill>
                <a:latin typeface="+mn-lt"/>
              </a:rPr>
              <a:t>r </a:t>
            </a:r>
            <a:r>
              <a:rPr lang="en-ZA" sz="2000" b="1" kern="0" dirty="0">
                <a:solidFill>
                  <a:srgbClr val="0070C0"/>
                </a:solidFill>
                <a:latin typeface="+mn-lt"/>
              </a:rPr>
              <a:t>= 2</a:t>
            </a:r>
            <a:r>
              <a:rPr lang="en-ZA" sz="2000" b="1" i="1" kern="0" dirty="0">
                <a:solidFill>
                  <a:srgbClr val="0070C0"/>
                </a:solidFill>
                <a:latin typeface="+mn-lt"/>
              </a:rPr>
              <a:t>R</a:t>
            </a:r>
            <a:r>
              <a:rPr lang="en-ZA" sz="2000" b="1" kern="0" baseline="-25000" dirty="0">
                <a:solidFill>
                  <a:srgbClr val="0070C0"/>
                </a:solidFill>
                <a:latin typeface="+mn-lt"/>
              </a:rPr>
              <a:t>LC</a:t>
            </a:r>
            <a:r>
              <a:rPr lang="en-ZA" sz="2000" b="1" kern="0" dirty="0">
                <a:solidFill>
                  <a:srgbClr val="0070C0"/>
                </a:solidFill>
                <a:latin typeface="+mn-lt"/>
              </a:rPr>
              <a:t>) assuming a constant or two-step </a:t>
            </a:r>
            <a:r>
              <a:rPr lang="en-ZA" sz="2000" b="1" i="1" kern="0" dirty="0">
                <a:solidFill>
                  <a:srgbClr val="0070C0"/>
                </a:solidFill>
                <a:latin typeface="+mn-lt"/>
              </a:rPr>
              <a:t>E</a:t>
            </a:r>
            <a:r>
              <a:rPr lang="en-ZA" sz="2000" b="1" kern="0" dirty="0">
                <a:solidFill>
                  <a:srgbClr val="0070C0"/>
                </a:solidFill>
                <a:latin typeface="+mn-lt"/>
              </a:rPr>
              <a:t>-field (reaching </a:t>
            </a:r>
            <a:r>
              <a:rPr lang="en-ZA" sz="2000" b="1" kern="0" dirty="0">
                <a:solidFill>
                  <a:srgbClr val="0070C0"/>
                </a:solidFill>
                <a:latin typeface="Symbol" panose="05050102010706020507" pitchFamily="18" charset="2"/>
              </a:rPr>
              <a:t>g </a:t>
            </a:r>
            <a:r>
              <a:rPr lang="en-ZA" sz="2000" b="1" kern="0" dirty="0">
                <a:solidFill>
                  <a:srgbClr val="0070C0"/>
                </a:solidFill>
                <a:latin typeface="+mn-lt"/>
              </a:rPr>
              <a:t>~ 10</a:t>
            </a:r>
            <a:r>
              <a:rPr lang="en-ZA" sz="2000" b="1" kern="0" baseline="30000" dirty="0">
                <a:solidFill>
                  <a:srgbClr val="0070C0"/>
                </a:solidFill>
                <a:latin typeface="+mn-lt"/>
              </a:rPr>
              <a:t>7</a:t>
            </a:r>
            <a:r>
              <a:rPr lang="en-ZA" sz="2000" b="1" kern="0" dirty="0">
                <a:solidFill>
                  <a:srgbClr val="0070C0"/>
                </a:solidFill>
                <a:latin typeface="+mn-lt"/>
              </a:rPr>
              <a:t> – 10</a:t>
            </a:r>
            <a:r>
              <a:rPr lang="en-ZA" sz="2000" b="1" kern="0" baseline="30000" dirty="0">
                <a:solidFill>
                  <a:srgbClr val="0070C0"/>
                </a:solidFill>
                <a:latin typeface="+mn-lt"/>
              </a:rPr>
              <a:t>8</a:t>
            </a:r>
            <a:r>
              <a:rPr lang="en-ZA" sz="2000" b="1" kern="0" dirty="0">
                <a:solidFill>
                  <a:srgbClr val="0070C0"/>
                </a:solidFill>
                <a:latin typeface="+mn-lt"/>
              </a:rPr>
              <a:t>).</a:t>
            </a:r>
          </a:p>
          <a:p>
            <a:pPr marL="342900" indent="-342900">
              <a:buFont typeface="Arial"/>
              <a:buChar char="•"/>
            </a:pPr>
            <a:r>
              <a:rPr lang="en-ZA" sz="2000" b="1" kern="0" dirty="0">
                <a:solidFill>
                  <a:srgbClr val="0070C0"/>
                </a:solidFill>
                <a:latin typeface="+mn-lt"/>
              </a:rPr>
              <a:t>No pair acceleration. Free primary / pair multiplicities. Injection at </a:t>
            </a:r>
            <a:r>
              <a:rPr lang="en-ZA" sz="2000" b="1" kern="0" dirty="0" err="1">
                <a:solidFill>
                  <a:srgbClr val="0070C0"/>
                </a:solidFill>
                <a:latin typeface="Symbol" panose="05050102010706020507" pitchFamily="18" charset="2"/>
              </a:rPr>
              <a:t>f</a:t>
            </a:r>
            <a:r>
              <a:rPr lang="en-ZA" sz="2000" b="1" kern="0" baseline="-25000" dirty="0" err="1">
                <a:solidFill>
                  <a:srgbClr val="0070C0"/>
                </a:solidFill>
                <a:latin typeface="+mn-lt"/>
              </a:rPr>
              <a:t>PC</a:t>
            </a:r>
            <a:r>
              <a:rPr lang="en-ZA" sz="2000" b="1" kern="0" dirty="0">
                <a:solidFill>
                  <a:srgbClr val="0070C0"/>
                </a:solidFill>
                <a:latin typeface="+mn-lt"/>
              </a:rPr>
              <a:t> where </a:t>
            </a:r>
            <a:r>
              <a:rPr lang="en-ZA" sz="2000" b="1" i="1" kern="0" dirty="0">
                <a:solidFill>
                  <a:srgbClr val="0070C0"/>
                </a:solidFill>
                <a:latin typeface="+mn-lt"/>
              </a:rPr>
              <a:t>J/J</a:t>
            </a:r>
            <a:r>
              <a:rPr lang="en-ZA" sz="2000" b="1" i="1" kern="0" baseline="-25000" dirty="0">
                <a:solidFill>
                  <a:srgbClr val="0070C0"/>
                </a:solidFill>
                <a:latin typeface="+mn-lt"/>
              </a:rPr>
              <a:t>GJ</a:t>
            </a:r>
            <a:r>
              <a:rPr lang="en-ZA" sz="2000" b="1" kern="0" dirty="0">
                <a:solidFill>
                  <a:srgbClr val="0070C0"/>
                </a:solidFill>
                <a:latin typeface="+mn-lt"/>
              </a:rPr>
              <a:t> &lt; 0.</a:t>
            </a:r>
          </a:p>
          <a:p>
            <a:pPr marL="342900" indent="-342900">
              <a:buFont typeface="Arial"/>
              <a:buChar char="•"/>
            </a:pPr>
            <a:r>
              <a:rPr lang="en-ZA" sz="2000" b="1" kern="0" dirty="0">
                <a:solidFill>
                  <a:srgbClr val="0070C0"/>
                </a:solidFill>
                <a:latin typeface="+mn-lt"/>
              </a:rPr>
              <a:t>Empirical radio core / cone model. Resonant cyclotron absorption of radio photons by particles </a:t>
            </a:r>
            <a:r>
              <a:rPr lang="en-ZA" sz="1600" b="1" kern="0" dirty="0">
                <a:solidFill>
                  <a:srgbClr val="C00000"/>
                </a:solidFill>
                <a:latin typeface="+mn-lt"/>
              </a:rPr>
              <a:t>(cf. </a:t>
            </a:r>
            <a:r>
              <a:rPr lang="en-ZA" sz="1600" b="1" kern="0" dirty="0" err="1">
                <a:solidFill>
                  <a:srgbClr val="C00000"/>
                </a:solidFill>
                <a:latin typeface="+mn-lt"/>
              </a:rPr>
              <a:t>Lyubarski</a:t>
            </a:r>
            <a:r>
              <a:rPr lang="en-ZA" sz="1600" b="1" kern="0" dirty="0">
                <a:solidFill>
                  <a:srgbClr val="C00000"/>
                </a:solidFill>
                <a:latin typeface="+mn-lt"/>
              </a:rPr>
              <a:t> &amp; </a:t>
            </a:r>
            <a:r>
              <a:rPr lang="en-ZA" sz="1600" b="1" kern="0" dirty="0" err="1">
                <a:solidFill>
                  <a:srgbClr val="C00000"/>
                </a:solidFill>
                <a:latin typeface="+mn-lt"/>
              </a:rPr>
              <a:t>Petrova</a:t>
            </a:r>
            <a:r>
              <a:rPr lang="en-ZA" sz="1600" b="1" kern="0" dirty="0">
                <a:solidFill>
                  <a:srgbClr val="C00000"/>
                </a:solidFill>
                <a:latin typeface="+mn-lt"/>
              </a:rPr>
              <a:t> 1998).</a:t>
            </a:r>
          </a:p>
          <a:p>
            <a:pPr marL="342900" indent="-342900">
              <a:buFont typeface="Arial"/>
              <a:buChar char="•"/>
            </a:pPr>
            <a:r>
              <a:rPr lang="en-ZA" sz="2000" b="1" kern="0" dirty="0">
                <a:solidFill>
                  <a:srgbClr val="0070C0"/>
                </a:solidFill>
                <a:latin typeface="+mn-lt"/>
              </a:rPr>
              <a:t>Solve particle dynamics in observer frame.</a:t>
            </a:r>
          </a:p>
          <a:p>
            <a:pPr marL="342900" indent="-342900">
              <a:buFont typeface="Arial"/>
              <a:buChar char="•"/>
            </a:pPr>
            <a:r>
              <a:rPr lang="en-ZA" sz="2000" b="1" kern="0" dirty="0">
                <a:solidFill>
                  <a:srgbClr val="00B050"/>
                </a:solidFill>
                <a:latin typeface="+mn-lt"/>
              </a:rPr>
              <a:t>SC (CR+SR), </a:t>
            </a:r>
            <a:r>
              <a:rPr lang="en-ZA" sz="2000" b="1" kern="0" dirty="0">
                <a:solidFill>
                  <a:srgbClr val="0070C0"/>
                </a:solidFill>
                <a:latin typeface="+mn-lt"/>
              </a:rPr>
              <a:t>ICS, SSC radiation mechanisms. </a:t>
            </a:r>
          </a:p>
        </p:txBody>
      </p:sp>
      <p:pic>
        <p:nvPicPr>
          <p:cNvPr id="4" name="Picture 3">
            <a:extLst>
              <a:ext uri="{FF2B5EF4-FFF2-40B4-BE49-F238E27FC236}">
                <a16:creationId xmlns:a16="http://schemas.microsoft.com/office/drawing/2014/main" id="{27928C9E-2AD8-4F3C-A2D0-741265A0A40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229154" y="1104136"/>
            <a:ext cx="3927576" cy="3978022"/>
          </a:xfrm>
          <a:prstGeom prst="rect">
            <a:avLst/>
          </a:prstGeom>
        </p:spPr>
      </p:pic>
      <p:sp>
        <p:nvSpPr>
          <p:cNvPr id="5" name="TextBox 13">
            <a:extLst>
              <a:ext uri="{FF2B5EF4-FFF2-40B4-BE49-F238E27FC236}">
                <a16:creationId xmlns:a16="http://schemas.microsoft.com/office/drawing/2014/main" id="{130D368E-CDF6-4999-B50C-877389BCFEB3}"/>
              </a:ext>
            </a:extLst>
          </p:cNvPr>
          <p:cNvSpPr txBox="1">
            <a:spLocks noChangeArrowheads="1"/>
          </p:cNvSpPr>
          <p:nvPr/>
        </p:nvSpPr>
        <p:spPr bwMode="auto">
          <a:xfrm>
            <a:off x="4887657" y="1193366"/>
            <a:ext cx="4197993" cy="276999"/>
          </a:xfrm>
          <a:prstGeom prst="rect">
            <a:avLst/>
          </a:prstGeom>
          <a:solidFill>
            <a:schemeClr val="bg1"/>
          </a:solidFill>
          <a:ln w="9525">
            <a:noFill/>
            <a:miter lim="800000"/>
            <a:headEnd/>
            <a:tailEnd/>
          </a:ln>
        </p:spPr>
        <p:txBody>
          <a:bodyPr wrap="square">
            <a:spAutoFit/>
          </a:bodyPr>
          <a:lstStyle/>
          <a:p>
            <a:r>
              <a:rPr lang="en-US" sz="1200" b="1" dirty="0">
                <a:solidFill>
                  <a:srgbClr val="C00000"/>
                </a:solidFill>
                <a:cs typeface="Arial" pitchFamily="34" charset="0"/>
              </a:rPr>
              <a:t>Harding &amp; Kalapotharakos (2015), Harding et al. (2018, 2021)</a:t>
            </a:r>
          </a:p>
        </p:txBody>
      </p:sp>
      <p:pic>
        <p:nvPicPr>
          <p:cNvPr id="6" name="Picture 5">
            <a:extLst>
              <a:ext uri="{FF2B5EF4-FFF2-40B4-BE49-F238E27FC236}">
                <a16:creationId xmlns:a16="http://schemas.microsoft.com/office/drawing/2014/main" id="{C02C14AA-1682-4FAF-932C-45E9F5E49F24}"/>
              </a:ext>
            </a:extLst>
          </p:cNvPr>
          <p:cNvPicPr>
            <a:picLocks noChangeAspect="1"/>
          </p:cNvPicPr>
          <p:nvPr/>
        </p:nvPicPr>
        <p:blipFill>
          <a:blip r:embed="rId3"/>
          <a:stretch>
            <a:fillRect/>
          </a:stretch>
        </p:blipFill>
        <p:spPr>
          <a:xfrm>
            <a:off x="5891075" y="5208411"/>
            <a:ext cx="2973007" cy="1286723"/>
          </a:xfrm>
          <a:prstGeom prst="rect">
            <a:avLst/>
          </a:prstGeom>
          <a:ln w="50800">
            <a:solidFill>
              <a:schemeClr val="accent1"/>
            </a:solidFill>
          </a:ln>
        </p:spPr>
      </p:pic>
    </p:spTree>
    <p:extLst>
      <p:ext uri="{BB962C8B-B14F-4D97-AF65-F5344CB8AC3E}">
        <p14:creationId xmlns:p14="http://schemas.microsoft.com/office/powerpoint/2010/main" val="258584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oogle Shape;54;p13">
            <a:extLst>
              <a:ext uri="{FF2B5EF4-FFF2-40B4-BE49-F238E27FC236}">
                <a16:creationId xmlns:a16="http://schemas.microsoft.com/office/drawing/2014/main" id="{4832F767-1197-442E-90BA-8B5540E249C6}"/>
              </a:ext>
            </a:extLst>
          </p:cNvPr>
          <p:cNvPicPr preferRelativeResize="0"/>
          <p:nvPr/>
        </p:nvPicPr>
        <p:blipFill rotWithShape="1">
          <a:blip r:embed="rId2">
            <a:alphaModFix/>
          </a:blip>
          <a:srcRect l="2750" t="3784" r="2625" b="5586"/>
          <a:stretch/>
        </p:blipFill>
        <p:spPr>
          <a:xfrm>
            <a:off x="2176" y="837110"/>
            <a:ext cx="8938260" cy="5966460"/>
          </a:xfrm>
          <a:prstGeom prst="rect">
            <a:avLst/>
          </a:prstGeom>
          <a:noFill/>
          <a:ln>
            <a:noFill/>
          </a:ln>
        </p:spPr>
      </p:pic>
      <p:sp>
        <p:nvSpPr>
          <p:cNvPr id="11" name="Title 1"/>
          <p:cNvSpPr>
            <a:spLocks noGrp="1" noChangeArrowheads="1"/>
          </p:cNvSpPr>
          <p:nvPr>
            <p:ph type="title"/>
          </p:nvPr>
        </p:nvSpPr>
        <p:spPr>
          <a:xfrm>
            <a:off x="0" y="0"/>
            <a:ext cx="9144000" cy="891540"/>
          </a:xfrm>
        </p:spPr>
        <p:txBody>
          <a:bodyPr anchor="ctr">
            <a:normAutofit/>
          </a:bodyPr>
          <a:lstStyle/>
          <a:p>
            <a:pPr algn="ctr" eaLnBrk="1" hangingPunct="1"/>
            <a:r>
              <a:rPr lang="en-US" altLang="zh-CN" sz="5400" dirty="0">
                <a:solidFill>
                  <a:srgbClr val="002060"/>
                </a:solidFill>
                <a:latin typeface="+mn-lt"/>
                <a:ea typeface="SimSun" panose="02010600030101010101" pitchFamily="2" charset="-122"/>
                <a:sym typeface="Arial Black" panose="020B0A04020102020204" pitchFamily="34" charset="0"/>
              </a:rPr>
              <a:t>SC: change in </a:t>
            </a:r>
            <a:r>
              <a:rPr lang="en-US" altLang="zh-CN" sz="5400" dirty="0">
                <a:solidFill>
                  <a:srgbClr val="002060"/>
                </a:solidFill>
                <a:latin typeface="Symbol" panose="05050102010706020507" pitchFamily="18" charset="2"/>
                <a:ea typeface="SimSun" panose="02010600030101010101" pitchFamily="2" charset="-122"/>
                <a:sym typeface="Arial Black" panose="020B0A04020102020204" pitchFamily="34" charset="0"/>
              </a:rPr>
              <a:t>z</a:t>
            </a:r>
            <a:endParaRPr lang="en-US" altLang="zh-CN" sz="5400" b="1" dirty="0">
              <a:solidFill>
                <a:srgbClr val="002060"/>
              </a:solidFill>
              <a:latin typeface="Symbol" panose="05050102010706020507" pitchFamily="18" charset="2"/>
              <a:ea typeface="SimSun" panose="02010600030101010101" pitchFamily="2" charset="-122"/>
              <a:sym typeface="Arial Black" panose="020B0A04020102020204" pitchFamily="34" charset="0"/>
            </a:endParaRPr>
          </a:p>
        </p:txBody>
      </p:sp>
      <p:sp>
        <p:nvSpPr>
          <p:cNvPr id="4" name="TextBox 3">
            <a:extLst>
              <a:ext uri="{FF2B5EF4-FFF2-40B4-BE49-F238E27FC236}">
                <a16:creationId xmlns:a16="http://schemas.microsoft.com/office/drawing/2014/main" id="{C7ADCAD5-D219-49D7-9FE6-64E23EB63BA5}"/>
              </a:ext>
            </a:extLst>
          </p:cNvPr>
          <p:cNvSpPr txBox="1"/>
          <p:nvPr/>
        </p:nvSpPr>
        <p:spPr>
          <a:xfrm>
            <a:off x="6222208" y="5785374"/>
            <a:ext cx="1687352" cy="369332"/>
          </a:xfrm>
          <a:prstGeom prst="rect">
            <a:avLst/>
          </a:prstGeom>
          <a:noFill/>
        </p:spPr>
        <p:txBody>
          <a:bodyPr wrap="square">
            <a:spAutoFit/>
          </a:bodyPr>
          <a:lstStyle/>
          <a:p>
            <a:r>
              <a:rPr lang="en-ZA" sz="1800" b="1" i="0" u="none" strike="noStrike" cap="none" dirty="0">
                <a:solidFill>
                  <a:srgbClr val="C00000"/>
                </a:solidFill>
                <a:ea typeface="Calibri"/>
                <a:cs typeface="Calibri"/>
                <a:sym typeface="Calibri"/>
              </a:rPr>
              <a:t>Credit: A Kundu</a:t>
            </a:r>
            <a:endParaRPr lang="en-ZA" baseline="30000" dirty="0">
              <a:solidFill>
                <a:srgbClr val="C00000"/>
              </a:solidFill>
            </a:endParaRPr>
          </a:p>
        </p:txBody>
      </p:sp>
      <p:sp>
        <p:nvSpPr>
          <p:cNvPr id="5" name="TextBox 4">
            <a:extLst>
              <a:ext uri="{FF2B5EF4-FFF2-40B4-BE49-F238E27FC236}">
                <a16:creationId xmlns:a16="http://schemas.microsoft.com/office/drawing/2014/main" id="{475FF03D-7EC4-48CF-8A40-952F7C187445}"/>
              </a:ext>
            </a:extLst>
          </p:cNvPr>
          <p:cNvSpPr txBox="1"/>
          <p:nvPr/>
        </p:nvSpPr>
        <p:spPr>
          <a:xfrm>
            <a:off x="6721318" y="1641973"/>
            <a:ext cx="2148362" cy="461665"/>
          </a:xfrm>
          <a:prstGeom prst="rect">
            <a:avLst/>
          </a:prstGeom>
          <a:noFill/>
        </p:spPr>
        <p:txBody>
          <a:bodyPr wrap="square">
            <a:spAutoFit/>
          </a:bodyPr>
          <a:lstStyle/>
          <a:p>
            <a:r>
              <a:rPr lang="en-ZA" sz="2400" b="1" i="0" u="none" strike="noStrike" cap="none" dirty="0">
                <a:solidFill>
                  <a:srgbClr val="C00000"/>
                </a:solidFill>
                <a:ea typeface="Calibri"/>
                <a:cs typeface="Calibri"/>
                <a:sym typeface="Calibri"/>
              </a:rPr>
              <a:t>PRELIMINARY!</a:t>
            </a:r>
            <a:endParaRPr lang="en-ZA" sz="2400" baseline="30000" dirty="0">
              <a:solidFill>
                <a:srgbClr val="C00000"/>
              </a:solidFill>
            </a:endParaRPr>
          </a:p>
        </p:txBody>
      </p:sp>
    </p:spTree>
    <p:extLst>
      <p:ext uri="{BB962C8B-B14F-4D97-AF65-F5344CB8AC3E}">
        <p14:creationId xmlns:p14="http://schemas.microsoft.com/office/powerpoint/2010/main" val="9098831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oogle Shape;62;p14">
            <a:extLst>
              <a:ext uri="{FF2B5EF4-FFF2-40B4-BE49-F238E27FC236}">
                <a16:creationId xmlns:a16="http://schemas.microsoft.com/office/drawing/2014/main" id="{CE8E3B5E-0770-4EA6-9893-2545813ADEFA}"/>
              </a:ext>
            </a:extLst>
          </p:cNvPr>
          <p:cNvPicPr preferRelativeResize="0"/>
          <p:nvPr/>
        </p:nvPicPr>
        <p:blipFill rotWithShape="1">
          <a:blip r:embed="rId2">
            <a:alphaModFix/>
          </a:blip>
          <a:srcRect l="2935" b="4731"/>
          <a:stretch/>
        </p:blipFill>
        <p:spPr>
          <a:xfrm>
            <a:off x="-18956" y="486425"/>
            <a:ext cx="9132685" cy="6394436"/>
          </a:xfrm>
          <a:prstGeom prst="rect">
            <a:avLst/>
          </a:prstGeom>
          <a:noFill/>
          <a:ln>
            <a:noFill/>
          </a:ln>
        </p:spPr>
      </p:pic>
      <p:pic>
        <p:nvPicPr>
          <p:cNvPr id="5" name="Google Shape;65;p14">
            <a:extLst>
              <a:ext uri="{FF2B5EF4-FFF2-40B4-BE49-F238E27FC236}">
                <a16:creationId xmlns:a16="http://schemas.microsoft.com/office/drawing/2014/main" id="{263C1E03-A550-4E0B-B502-A0F6D787FA16}"/>
              </a:ext>
            </a:extLst>
          </p:cNvPr>
          <p:cNvPicPr preferRelativeResize="0"/>
          <p:nvPr/>
        </p:nvPicPr>
        <p:blipFill rotWithShape="1">
          <a:blip r:embed="rId3">
            <a:alphaModFix/>
          </a:blip>
          <a:srcRect l="2258" b="6671"/>
          <a:stretch/>
        </p:blipFill>
        <p:spPr>
          <a:xfrm>
            <a:off x="-111304" y="486426"/>
            <a:ext cx="9231202" cy="6262340"/>
          </a:xfrm>
          <a:prstGeom prst="rect">
            <a:avLst/>
          </a:prstGeom>
          <a:noFill/>
          <a:ln>
            <a:noFill/>
          </a:ln>
        </p:spPr>
      </p:pic>
      <p:pic>
        <p:nvPicPr>
          <p:cNvPr id="13" name="Google Shape;66;p14">
            <a:extLst>
              <a:ext uri="{FF2B5EF4-FFF2-40B4-BE49-F238E27FC236}">
                <a16:creationId xmlns:a16="http://schemas.microsoft.com/office/drawing/2014/main" id="{8D4A6A85-10AA-444B-820B-0F98639F05BF}"/>
              </a:ext>
            </a:extLst>
          </p:cNvPr>
          <p:cNvPicPr preferRelativeResize="0"/>
          <p:nvPr/>
        </p:nvPicPr>
        <p:blipFill rotWithShape="1">
          <a:blip r:embed="rId4">
            <a:alphaModFix/>
          </a:blip>
          <a:srcRect l="4414" r="3740" b="5751"/>
          <a:stretch/>
        </p:blipFill>
        <p:spPr>
          <a:xfrm>
            <a:off x="102869" y="486424"/>
            <a:ext cx="8676501" cy="6342351"/>
          </a:xfrm>
          <a:prstGeom prst="rect">
            <a:avLst/>
          </a:prstGeom>
          <a:noFill/>
          <a:ln>
            <a:noFill/>
          </a:ln>
        </p:spPr>
      </p:pic>
      <p:sp>
        <p:nvSpPr>
          <p:cNvPr id="8" name="TextBox 7">
            <a:extLst>
              <a:ext uri="{FF2B5EF4-FFF2-40B4-BE49-F238E27FC236}">
                <a16:creationId xmlns:a16="http://schemas.microsoft.com/office/drawing/2014/main" id="{369B277A-EA73-48B6-B600-7BF7F8B741F8}"/>
              </a:ext>
            </a:extLst>
          </p:cNvPr>
          <p:cNvSpPr txBox="1"/>
          <p:nvPr/>
        </p:nvSpPr>
        <p:spPr>
          <a:xfrm>
            <a:off x="3781326" y="4221739"/>
            <a:ext cx="4572000" cy="923330"/>
          </a:xfrm>
          <a:prstGeom prst="rect">
            <a:avLst/>
          </a:prstGeom>
          <a:noFill/>
        </p:spPr>
        <p:txBody>
          <a:bodyPr wrap="square">
            <a:spAutoFit/>
          </a:bodyPr>
          <a:lstStyle/>
          <a:p>
            <a:pPr marL="342900" lvl="0" indent="-342900" algn="l" rtl="0">
              <a:spcBef>
                <a:spcPts val="0"/>
              </a:spcBef>
              <a:spcAft>
                <a:spcPts val="0"/>
              </a:spcAft>
              <a:buFont typeface="+mj-lt"/>
              <a:buAutoNum type="arabicPeriod"/>
            </a:pPr>
            <a:r>
              <a:rPr lang="en-ZA" b="1" dirty="0">
                <a:solidFill>
                  <a:srgbClr val="002060"/>
                </a:solidFill>
              </a:rPr>
              <a:t>Step in E</a:t>
            </a:r>
            <a:r>
              <a:rPr lang="en-ZA" b="1" baseline="-25000" dirty="0">
                <a:solidFill>
                  <a:srgbClr val="002060"/>
                </a:solidFill>
              </a:rPr>
              <a:t>||</a:t>
            </a:r>
            <a:r>
              <a:rPr lang="en-ZA" b="1" dirty="0">
                <a:solidFill>
                  <a:srgbClr val="002060"/>
                </a:solidFill>
              </a:rPr>
              <a:t> at 1.0 R</a:t>
            </a:r>
            <a:r>
              <a:rPr lang="en-ZA" b="1" baseline="-25000" dirty="0">
                <a:solidFill>
                  <a:srgbClr val="002060"/>
                </a:solidFill>
              </a:rPr>
              <a:t>LC</a:t>
            </a:r>
          </a:p>
          <a:p>
            <a:pPr marL="342900" lvl="0" indent="-342900" algn="l" rtl="0">
              <a:spcBef>
                <a:spcPts val="0"/>
              </a:spcBef>
              <a:spcAft>
                <a:spcPts val="0"/>
              </a:spcAft>
              <a:buFont typeface="+mj-lt"/>
              <a:buAutoNum type="arabicPeriod"/>
            </a:pPr>
            <a:r>
              <a:rPr lang="en-ZA" b="1" dirty="0">
                <a:solidFill>
                  <a:srgbClr val="002060"/>
                </a:solidFill>
              </a:rPr>
              <a:t>Ramp between 0.9 R</a:t>
            </a:r>
            <a:r>
              <a:rPr lang="en-ZA" b="1" baseline="-25000" dirty="0">
                <a:solidFill>
                  <a:srgbClr val="002060"/>
                </a:solidFill>
              </a:rPr>
              <a:t>LC</a:t>
            </a:r>
            <a:r>
              <a:rPr lang="en-ZA" b="1" dirty="0">
                <a:solidFill>
                  <a:srgbClr val="002060"/>
                </a:solidFill>
              </a:rPr>
              <a:t> and 1.1 R</a:t>
            </a:r>
            <a:r>
              <a:rPr lang="en-ZA" b="1" baseline="-25000" dirty="0">
                <a:solidFill>
                  <a:srgbClr val="002060"/>
                </a:solidFill>
              </a:rPr>
              <a:t>LC</a:t>
            </a:r>
            <a:endParaRPr lang="en-ZA" b="1" dirty="0">
              <a:solidFill>
                <a:srgbClr val="002060"/>
              </a:solidFill>
            </a:endParaRPr>
          </a:p>
          <a:p>
            <a:pPr marL="342900" lvl="0" indent="-342900" algn="l" rtl="0">
              <a:spcBef>
                <a:spcPts val="0"/>
              </a:spcBef>
              <a:spcAft>
                <a:spcPts val="0"/>
              </a:spcAft>
              <a:buFont typeface="+mj-lt"/>
              <a:buAutoNum type="arabicPeriod"/>
            </a:pPr>
            <a:r>
              <a:rPr lang="en-ZA" b="1" dirty="0">
                <a:solidFill>
                  <a:srgbClr val="002060"/>
                </a:solidFill>
              </a:rPr>
              <a:t>Ramp between 0.8 R</a:t>
            </a:r>
            <a:r>
              <a:rPr lang="en-ZA" b="1" baseline="-25000" dirty="0">
                <a:solidFill>
                  <a:srgbClr val="002060"/>
                </a:solidFill>
              </a:rPr>
              <a:t>LC</a:t>
            </a:r>
            <a:r>
              <a:rPr lang="en-ZA" b="1" dirty="0">
                <a:solidFill>
                  <a:srgbClr val="002060"/>
                </a:solidFill>
              </a:rPr>
              <a:t> and 1.2 R</a:t>
            </a:r>
            <a:r>
              <a:rPr lang="en-ZA" b="1" baseline="-25000" dirty="0">
                <a:solidFill>
                  <a:srgbClr val="002060"/>
                </a:solidFill>
              </a:rPr>
              <a:t>LC</a:t>
            </a:r>
            <a:endParaRPr lang="en-ZA" b="1" dirty="0">
              <a:solidFill>
                <a:srgbClr val="002060"/>
              </a:solidFill>
            </a:endParaRPr>
          </a:p>
        </p:txBody>
      </p:sp>
      <p:sp>
        <p:nvSpPr>
          <p:cNvPr id="9" name="TextBox 8">
            <a:extLst>
              <a:ext uri="{FF2B5EF4-FFF2-40B4-BE49-F238E27FC236}">
                <a16:creationId xmlns:a16="http://schemas.microsoft.com/office/drawing/2014/main" id="{2DB5D7E1-56A1-410C-BE5B-2D2199E54AE2}"/>
              </a:ext>
            </a:extLst>
          </p:cNvPr>
          <p:cNvSpPr txBox="1"/>
          <p:nvPr/>
        </p:nvSpPr>
        <p:spPr>
          <a:xfrm>
            <a:off x="2276178" y="5870306"/>
            <a:ext cx="1946910" cy="372937"/>
          </a:xfrm>
          <a:prstGeom prst="rect">
            <a:avLst/>
          </a:prstGeom>
          <a:noFill/>
        </p:spPr>
        <p:txBody>
          <a:bodyPr wrap="square">
            <a:spAutoFit/>
          </a:bodyPr>
          <a:lstStyle/>
          <a:p>
            <a:r>
              <a:rPr lang="en-ZA" sz="1800" b="1" i="0" u="none" strike="noStrike" cap="none" dirty="0">
                <a:solidFill>
                  <a:srgbClr val="C00000"/>
                </a:solidFill>
                <a:ea typeface="Calibri"/>
                <a:cs typeface="Calibri"/>
                <a:sym typeface="Calibri"/>
              </a:rPr>
              <a:t>Credit: A Kundu</a:t>
            </a:r>
            <a:endParaRPr lang="en-ZA" baseline="30000" dirty="0">
              <a:solidFill>
                <a:srgbClr val="C00000"/>
              </a:solidFill>
            </a:endParaRPr>
          </a:p>
        </p:txBody>
      </p:sp>
      <p:sp>
        <p:nvSpPr>
          <p:cNvPr id="10" name="TextBox 9">
            <a:extLst>
              <a:ext uri="{FF2B5EF4-FFF2-40B4-BE49-F238E27FC236}">
                <a16:creationId xmlns:a16="http://schemas.microsoft.com/office/drawing/2014/main" id="{669D46EB-D296-4644-8830-701AC152FBE6}"/>
              </a:ext>
            </a:extLst>
          </p:cNvPr>
          <p:cNvSpPr txBox="1"/>
          <p:nvPr/>
        </p:nvSpPr>
        <p:spPr>
          <a:xfrm>
            <a:off x="6631008" y="1513225"/>
            <a:ext cx="2148362" cy="461665"/>
          </a:xfrm>
          <a:prstGeom prst="rect">
            <a:avLst/>
          </a:prstGeom>
          <a:noFill/>
        </p:spPr>
        <p:txBody>
          <a:bodyPr wrap="square">
            <a:spAutoFit/>
          </a:bodyPr>
          <a:lstStyle/>
          <a:p>
            <a:r>
              <a:rPr lang="en-ZA" sz="2400" b="1" i="0" u="none" strike="noStrike" cap="none" dirty="0">
                <a:solidFill>
                  <a:srgbClr val="C00000"/>
                </a:solidFill>
                <a:ea typeface="Calibri"/>
                <a:cs typeface="Calibri"/>
                <a:sym typeface="Calibri"/>
              </a:rPr>
              <a:t>PRELIMINARY!</a:t>
            </a:r>
            <a:endParaRPr lang="en-ZA" sz="2400" baseline="30000" dirty="0">
              <a:solidFill>
                <a:srgbClr val="C00000"/>
              </a:solidFill>
            </a:endParaRPr>
          </a:p>
        </p:txBody>
      </p:sp>
      <p:sp>
        <p:nvSpPr>
          <p:cNvPr id="11" name="Title 1"/>
          <p:cNvSpPr>
            <a:spLocks noGrp="1" noChangeArrowheads="1"/>
          </p:cNvSpPr>
          <p:nvPr>
            <p:ph type="title"/>
          </p:nvPr>
        </p:nvSpPr>
        <p:spPr>
          <a:xfrm>
            <a:off x="0" y="0"/>
            <a:ext cx="9144000" cy="891540"/>
          </a:xfrm>
        </p:spPr>
        <p:txBody>
          <a:bodyPr anchor="ctr">
            <a:normAutofit/>
          </a:bodyPr>
          <a:lstStyle/>
          <a:p>
            <a:pPr algn="ctr"/>
            <a:r>
              <a:rPr lang="en-US" altLang="zh-CN" sz="5400" dirty="0">
                <a:solidFill>
                  <a:srgbClr val="002060"/>
                </a:solidFill>
                <a:latin typeface="+mn-lt"/>
                <a:ea typeface="SimSun" panose="02010600030101010101" pitchFamily="2" charset="-122"/>
                <a:sym typeface="Arial Black" panose="020B0A04020102020204" pitchFamily="34" charset="0"/>
              </a:rPr>
              <a:t>SC: change in E</a:t>
            </a:r>
            <a:r>
              <a:rPr lang="en-US" altLang="zh-CN" sz="5400" baseline="-25000" dirty="0">
                <a:solidFill>
                  <a:srgbClr val="002060"/>
                </a:solidFill>
                <a:latin typeface="+mn-lt"/>
                <a:ea typeface="SimSun" panose="02010600030101010101" pitchFamily="2" charset="-122"/>
                <a:sym typeface="Arial Black" panose="020B0A04020102020204" pitchFamily="34" charset="0"/>
              </a:rPr>
              <a:t>||</a:t>
            </a:r>
            <a:r>
              <a:rPr lang="en-US" altLang="zh-CN" sz="5400" dirty="0">
                <a:solidFill>
                  <a:srgbClr val="002060"/>
                </a:solidFill>
                <a:latin typeface="+mn-lt"/>
                <a:ea typeface="SimSun" panose="02010600030101010101" pitchFamily="2" charset="-122"/>
                <a:sym typeface="Arial Black" panose="020B0A04020102020204" pitchFamily="34" charset="0"/>
              </a:rPr>
              <a:t>(r)</a:t>
            </a:r>
            <a:endParaRPr lang="en-US" altLang="zh-CN" sz="5400" b="1" baseline="-25000" dirty="0">
              <a:solidFill>
                <a:srgbClr val="002060"/>
              </a:solidFill>
              <a:latin typeface="+mn-lt"/>
              <a:ea typeface="SimSun" panose="02010600030101010101" pitchFamily="2" charset="-122"/>
              <a:sym typeface="Arial Black" panose="020B0A04020102020204" pitchFamily="34" charset="0"/>
            </a:endParaRPr>
          </a:p>
        </p:txBody>
      </p:sp>
    </p:spTree>
    <p:extLst>
      <p:ext uri="{BB962C8B-B14F-4D97-AF65-F5344CB8AC3E}">
        <p14:creationId xmlns:p14="http://schemas.microsoft.com/office/powerpoint/2010/main" val="3516701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noChangeArrowheads="1"/>
          </p:cNvSpPr>
          <p:nvPr>
            <p:ph type="title"/>
          </p:nvPr>
        </p:nvSpPr>
        <p:spPr>
          <a:xfrm>
            <a:off x="0" y="0"/>
            <a:ext cx="9144000" cy="891540"/>
          </a:xfrm>
        </p:spPr>
        <p:txBody>
          <a:bodyPr anchor="ctr">
            <a:normAutofit/>
          </a:bodyPr>
          <a:lstStyle/>
          <a:p>
            <a:pPr algn="ctr" eaLnBrk="1" hangingPunct="1"/>
            <a:r>
              <a:rPr lang="en-US" altLang="zh-CN" sz="5400" dirty="0">
                <a:solidFill>
                  <a:srgbClr val="002060"/>
                </a:solidFill>
                <a:latin typeface="+mn-lt"/>
                <a:ea typeface="SimSun" panose="02010600030101010101" pitchFamily="2" charset="-122"/>
                <a:sym typeface="Arial Black" panose="020B0A04020102020204" pitchFamily="34" charset="0"/>
              </a:rPr>
              <a:t>SC: change in N(</a:t>
            </a:r>
            <a:r>
              <a:rPr lang="en-US" altLang="zh-CN" sz="5400" dirty="0">
                <a:solidFill>
                  <a:srgbClr val="002060"/>
                </a:solidFill>
                <a:latin typeface="Symbol" panose="05050102010706020507" pitchFamily="18" charset="2"/>
                <a:ea typeface="SimSun" panose="02010600030101010101" pitchFamily="2" charset="-122"/>
                <a:sym typeface="Arial Black" panose="020B0A04020102020204" pitchFamily="34" charset="0"/>
              </a:rPr>
              <a:t>f</a:t>
            </a:r>
            <a:r>
              <a:rPr lang="en-US" altLang="zh-CN" sz="5400" dirty="0">
                <a:solidFill>
                  <a:srgbClr val="002060"/>
                </a:solidFill>
                <a:latin typeface="+mn-lt"/>
                <a:ea typeface="SimSun" panose="02010600030101010101" pitchFamily="2" charset="-122"/>
                <a:sym typeface="Arial Black" panose="020B0A04020102020204" pitchFamily="34" charset="0"/>
              </a:rPr>
              <a:t>)</a:t>
            </a:r>
            <a:endParaRPr lang="en-US" altLang="zh-CN" sz="5400" b="1" dirty="0">
              <a:solidFill>
                <a:srgbClr val="002060"/>
              </a:solidFill>
              <a:latin typeface="Symbol" panose="05050102010706020507" pitchFamily="18" charset="2"/>
              <a:ea typeface="SimSun" panose="02010600030101010101" pitchFamily="2" charset="-122"/>
              <a:sym typeface="Arial Black" panose="020B0A04020102020204" pitchFamily="34" charset="0"/>
            </a:endParaRPr>
          </a:p>
        </p:txBody>
      </p:sp>
      <p:pic>
        <p:nvPicPr>
          <p:cNvPr id="5" name="Google Shape;71;p15">
            <a:extLst>
              <a:ext uri="{FF2B5EF4-FFF2-40B4-BE49-F238E27FC236}">
                <a16:creationId xmlns:a16="http://schemas.microsoft.com/office/drawing/2014/main" id="{4107C9F4-DAFB-4ACF-8760-2FCCC012C4C4}"/>
              </a:ext>
            </a:extLst>
          </p:cNvPr>
          <p:cNvPicPr preferRelativeResize="0"/>
          <p:nvPr/>
        </p:nvPicPr>
        <p:blipFill rotWithShape="1">
          <a:blip r:embed="rId2">
            <a:alphaModFix/>
          </a:blip>
          <a:srcRect l="3056" t="4908" b="6069"/>
          <a:stretch/>
        </p:blipFill>
        <p:spPr>
          <a:xfrm>
            <a:off x="343242" y="1009510"/>
            <a:ext cx="8721090" cy="5848489"/>
          </a:xfrm>
          <a:prstGeom prst="rect">
            <a:avLst/>
          </a:prstGeom>
          <a:noFill/>
          <a:ln>
            <a:noFill/>
          </a:ln>
        </p:spPr>
      </p:pic>
      <p:pic>
        <p:nvPicPr>
          <p:cNvPr id="6" name="Google Shape;74;p15">
            <a:extLst>
              <a:ext uri="{FF2B5EF4-FFF2-40B4-BE49-F238E27FC236}">
                <a16:creationId xmlns:a16="http://schemas.microsoft.com/office/drawing/2014/main" id="{383943EB-50A8-49FF-8326-B3308520344C}"/>
              </a:ext>
            </a:extLst>
          </p:cNvPr>
          <p:cNvPicPr preferRelativeResize="0"/>
          <p:nvPr/>
        </p:nvPicPr>
        <p:blipFill rotWithShape="1">
          <a:blip r:embed="rId3">
            <a:alphaModFix/>
          </a:blip>
          <a:srcRect l="2684" t="4946" b="5377"/>
          <a:stretch/>
        </p:blipFill>
        <p:spPr>
          <a:xfrm>
            <a:off x="307719" y="1009510"/>
            <a:ext cx="8768488" cy="5848489"/>
          </a:xfrm>
          <a:prstGeom prst="rect">
            <a:avLst/>
          </a:prstGeom>
          <a:noFill/>
          <a:ln>
            <a:noFill/>
          </a:ln>
        </p:spPr>
      </p:pic>
      <p:pic>
        <p:nvPicPr>
          <p:cNvPr id="12" name="Google Shape;75;p15">
            <a:extLst>
              <a:ext uri="{FF2B5EF4-FFF2-40B4-BE49-F238E27FC236}">
                <a16:creationId xmlns:a16="http://schemas.microsoft.com/office/drawing/2014/main" id="{E01B1323-47BC-40A0-82BA-9DE85DF7BFA7}"/>
              </a:ext>
            </a:extLst>
          </p:cNvPr>
          <p:cNvPicPr preferRelativeResize="0"/>
          <p:nvPr/>
        </p:nvPicPr>
        <p:blipFill rotWithShape="1">
          <a:blip r:embed="rId4">
            <a:alphaModFix/>
          </a:blip>
          <a:srcRect l="4343" t="3334" b="4344"/>
          <a:stretch/>
        </p:blipFill>
        <p:spPr>
          <a:xfrm>
            <a:off x="453536" y="915290"/>
            <a:ext cx="8610694" cy="6013959"/>
          </a:xfrm>
          <a:prstGeom prst="rect">
            <a:avLst/>
          </a:prstGeom>
          <a:noFill/>
          <a:ln>
            <a:noFill/>
          </a:ln>
        </p:spPr>
      </p:pic>
      <p:sp>
        <p:nvSpPr>
          <p:cNvPr id="4" name="TextBox 3">
            <a:extLst>
              <a:ext uri="{FF2B5EF4-FFF2-40B4-BE49-F238E27FC236}">
                <a16:creationId xmlns:a16="http://schemas.microsoft.com/office/drawing/2014/main" id="{C7ADCAD5-D219-49D7-9FE6-64E23EB63BA5}"/>
              </a:ext>
            </a:extLst>
          </p:cNvPr>
          <p:cNvSpPr txBox="1"/>
          <p:nvPr/>
        </p:nvSpPr>
        <p:spPr>
          <a:xfrm>
            <a:off x="6026232" y="5831094"/>
            <a:ext cx="1687352" cy="369332"/>
          </a:xfrm>
          <a:prstGeom prst="rect">
            <a:avLst/>
          </a:prstGeom>
          <a:noFill/>
        </p:spPr>
        <p:txBody>
          <a:bodyPr wrap="square">
            <a:spAutoFit/>
          </a:bodyPr>
          <a:lstStyle/>
          <a:p>
            <a:r>
              <a:rPr lang="en-ZA" sz="1800" b="1" i="0" u="none" strike="noStrike" cap="none" dirty="0">
                <a:solidFill>
                  <a:srgbClr val="C00000"/>
                </a:solidFill>
                <a:ea typeface="Calibri"/>
                <a:cs typeface="Calibri"/>
                <a:sym typeface="Calibri"/>
              </a:rPr>
              <a:t>Credit: A Kundu</a:t>
            </a:r>
            <a:endParaRPr lang="en-ZA" baseline="30000" dirty="0">
              <a:solidFill>
                <a:srgbClr val="C00000"/>
              </a:solidFill>
            </a:endParaRPr>
          </a:p>
        </p:txBody>
      </p:sp>
      <p:sp>
        <p:nvSpPr>
          <p:cNvPr id="8" name="TextBox 7">
            <a:extLst>
              <a:ext uri="{FF2B5EF4-FFF2-40B4-BE49-F238E27FC236}">
                <a16:creationId xmlns:a16="http://schemas.microsoft.com/office/drawing/2014/main" id="{5D58F0D5-E065-4F58-AC4E-7BCEAD7581F1}"/>
              </a:ext>
            </a:extLst>
          </p:cNvPr>
          <p:cNvSpPr txBox="1"/>
          <p:nvPr/>
        </p:nvSpPr>
        <p:spPr>
          <a:xfrm>
            <a:off x="4458042" y="4279380"/>
            <a:ext cx="4572000" cy="923330"/>
          </a:xfrm>
          <a:prstGeom prst="rect">
            <a:avLst/>
          </a:prstGeom>
          <a:noFill/>
        </p:spPr>
        <p:txBody>
          <a:bodyPr wrap="square">
            <a:spAutoFit/>
          </a:bodyPr>
          <a:lstStyle/>
          <a:p>
            <a:pPr marL="342900" lvl="0" indent="-342900" algn="l" rtl="0">
              <a:spcBef>
                <a:spcPts val="0"/>
              </a:spcBef>
              <a:spcAft>
                <a:spcPts val="0"/>
              </a:spcAft>
              <a:buFont typeface="+mj-lt"/>
              <a:buAutoNum type="arabicPeriod"/>
            </a:pPr>
            <a:r>
              <a:rPr lang="en-ZA" b="1" dirty="0">
                <a:solidFill>
                  <a:srgbClr val="002060"/>
                </a:solidFill>
                <a:latin typeface="Symbol" panose="05050102010706020507" pitchFamily="18" charset="2"/>
              </a:rPr>
              <a:t>g</a:t>
            </a:r>
            <a:r>
              <a:rPr lang="en-ZA" b="1" baseline="-25000" dirty="0">
                <a:solidFill>
                  <a:srgbClr val="002060"/>
                </a:solidFill>
              </a:rPr>
              <a:t>0</a:t>
            </a:r>
            <a:r>
              <a:rPr lang="en-ZA" b="1" dirty="0">
                <a:solidFill>
                  <a:srgbClr val="002060"/>
                </a:solidFill>
              </a:rPr>
              <a:t> = 200</a:t>
            </a:r>
            <a:endParaRPr lang="en-ZA" b="1" baseline="-25000" dirty="0">
              <a:solidFill>
                <a:srgbClr val="002060"/>
              </a:solidFill>
            </a:endParaRPr>
          </a:p>
          <a:p>
            <a:pPr marL="342900" indent="-342900">
              <a:buFont typeface="+mj-lt"/>
              <a:buAutoNum type="arabicPeriod"/>
            </a:pPr>
            <a:r>
              <a:rPr lang="en-ZA" b="1" dirty="0">
                <a:solidFill>
                  <a:srgbClr val="002060"/>
                </a:solidFill>
                <a:latin typeface="Symbol" panose="05050102010706020507" pitchFamily="18" charset="2"/>
              </a:rPr>
              <a:t>g</a:t>
            </a:r>
            <a:r>
              <a:rPr lang="en-ZA" b="1" baseline="-25000" dirty="0">
                <a:solidFill>
                  <a:srgbClr val="002060"/>
                </a:solidFill>
              </a:rPr>
              <a:t>0</a:t>
            </a:r>
            <a:r>
              <a:rPr lang="en-ZA" b="1" dirty="0">
                <a:solidFill>
                  <a:srgbClr val="002060"/>
                </a:solidFill>
              </a:rPr>
              <a:t> = 200 – 2000 </a:t>
            </a:r>
            <a:endParaRPr lang="en-ZA" b="1" baseline="-25000" dirty="0">
              <a:solidFill>
                <a:srgbClr val="002060"/>
              </a:solidFill>
            </a:endParaRPr>
          </a:p>
          <a:p>
            <a:pPr marL="342900" indent="-342900">
              <a:buFont typeface="+mj-lt"/>
              <a:buAutoNum type="arabicPeriod"/>
            </a:pPr>
            <a:r>
              <a:rPr lang="en-ZA" b="1" dirty="0">
                <a:solidFill>
                  <a:srgbClr val="002060"/>
                </a:solidFill>
                <a:latin typeface="Symbol" panose="05050102010706020507" pitchFamily="18" charset="2"/>
              </a:rPr>
              <a:t>g</a:t>
            </a:r>
            <a:r>
              <a:rPr lang="en-ZA" b="1" baseline="-25000" dirty="0">
                <a:solidFill>
                  <a:srgbClr val="002060"/>
                </a:solidFill>
              </a:rPr>
              <a:t>0</a:t>
            </a:r>
            <a:r>
              <a:rPr lang="en-ZA" b="1" dirty="0">
                <a:solidFill>
                  <a:srgbClr val="002060"/>
                </a:solidFill>
              </a:rPr>
              <a:t> = 200 – 4000 </a:t>
            </a:r>
            <a:endParaRPr lang="en-ZA" b="1" baseline="-25000" dirty="0">
              <a:solidFill>
                <a:srgbClr val="002060"/>
              </a:solidFill>
            </a:endParaRPr>
          </a:p>
        </p:txBody>
      </p:sp>
      <p:sp>
        <p:nvSpPr>
          <p:cNvPr id="10" name="TextBox 9">
            <a:extLst>
              <a:ext uri="{FF2B5EF4-FFF2-40B4-BE49-F238E27FC236}">
                <a16:creationId xmlns:a16="http://schemas.microsoft.com/office/drawing/2014/main" id="{91ECC0B0-BEE3-46D3-ADCF-794D41D97712}"/>
              </a:ext>
            </a:extLst>
          </p:cNvPr>
          <p:cNvSpPr txBox="1"/>
          <p:nvPr/>
        </p:nvSpPr>
        <p:spPr>
          <a:xfrm>
            <a:off x="6547963" y="1733823"/>
            <a:ext cx="2148362" cy="461665"/>
          </a:xfrm>
          <a:prstGeom prst="rect">
            <a:avLst/>
          </a:prstGeom>
          <a:noFill/>
        </p:spPr>
        <p:txBody>
          <a:bodyPr wrap="square">
            <a:spAutoFit/>
          </a:bodyPr>
          <a:lstStyle/>
          <a:p>
            <a:r>
              <a:rPr lang="en-ZA" sz="2400" b="1" i="0" u="none" strike="noStrike" cap="none" dirty="0">
                <a:solidFill>
                  <a:srgbClr val="C00000"/>
                </a:solidFill>
                <a:ea typeface="Calibri"/>
                <a:cs typeface="Calibri"/>
                <a:sym typeface="Calibri"/>
              </a:rPr>
              <a:t>PRELIMINARY!</a:t>
            </a:r>
            <a:endParaRPr lang="en-ZA" sz="2400" baseline="30000" dirty="0">
              <a:solidFill>
                <a:srgbClr val="C00000"/>
              </a:solidFill>
            </a:endParaRPr>
          </a:p>
        </p:txBody>
      </p:sp>
      <p:sp>
        <p:nvSpPr>
          <p:cNvPr id="13" name="Oval 12">
            <a:extLst>
              <a:ext uri="{FF2B5EF4-FFF2-40B4-BE49-F238E27FC236}">
                <a16:creationId xmlns:a16="http://schemas.microsoft.com/office/drawing/2014/main" id="{E27B93AD-86DF-4A8A-A49D-6A4DD8A859BD}"/>
              </a:ext>
            </a:extLst>
          </p:cNvPr>
          <p:cNvSpPr/>
          <p:nvPr/>
        </p:nvSpPr>
        <p:spPr>
          <a:xfrm>
            <a:off x="6103917" y="59378"/>
            <a:ext cx="81100" cy="811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rgbClr val="002060"/>
              </a:solidFill>
            </a:endParaRPr>
          </a:p>
        </p:txBody>
      </p:sp>
    </p:spTree>
    <p:extLst>
      <p:ext uri="{BB962C8B-B14F-4D97-AF65-F5344CB8AC3E}">
        <p14:creationId xmlns:p14="http://schemas.microsoft.com/office/powerpoint/2010/main" val="2117414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604" y="127728"/>
            <a:ext cx="8458792" cy="649512"/>
          </a:xfrm>
        </p:spPr>
        <p:txBody>
          <a:bodyPr>
            <a:noAutofit/>
          </a:bodyPr>
          <a:lstStyle/>
          <a:p>
            <a:pPr algn="ctr"/>
            <a:r>
              <a:rPr lang="en-US" sz="8000" dirty="0">
                <a:solidFill>
                  <a:srgbClr val="002060"/>
                </a:solidFill>
                <a:latin typeface="+mn-lt"/>
              </a:rPr>
              <a:t>Outline</a:t>
            </a:r>
          </a:p>
        </p:txBody>
      </p:sp>
      <p:sp>
        <p:nvSpPr>
          <p:cNvPr id="4" name="Google Shape;29;p3"/>
          <p:cNvSpPr txBox="1"/>
          <p:nvPr/>
        </p:nvSpPr>
        <p:spPr>
          <a:xfrm>
            <a:off x="-169676" y="1420815"/>
            <a:ext cx="3863340" cy="4924526"/>
          </a:xfrm>
          <a:prstGeom prst="rect">
            <a:avLst/>
          </a:prstGeom>
          <a:noFill/>
          <a:ln>
            <a:noFill/>
          </a:ln>
        </p:spPr>
        <p:txBody>
          <a:bodyPr spcFirstLastPara="1" wrap="square" lIns="385900" tIns="38150" rIns="192950" bIns="38150" anchor="t" anchorCtr="0">
            <a:spAutoFit/>
          </a:bodyPr>
          <a:lstStyle/>
          <a:p>
            <a:pPr marL="457200" marR="0" lvl="0" indent="-457200" rtl="0">
              <a:lnSpc>
                <a:spcPct val="100000"/>
              </a:lnSpc>
              <a:spcBef>
                <a:spcPts val="1100"/>
              </a:spcBef>
              <a:spcAft>
                <a:spcPts val="0"/>
              </a:spcAft>
              <a:buClr>
                <a:srgbClr val="002060"/>
              </a:buClr>
              <a:buSzPct val="100000"/>
              <a:buFont typeface="Wingdings" panose="05000000000000000000" pitchFamily="2" charset="2"/>
              <a:buChar char="§"/>
            </a:pPr>
            <a:r>
              <a:rPr lang="en-ZA" sz="2600" b="1" i="0" u="none" strike="noStrike" cap="none" dirty="0">
                <a:solidFill>
                  <a:srgbClr val="0070C0"/>
                </a:solidFill>
                <a:latin typeface="Calibri"/>
                <a:ea typeface="Calibri"/>
                <a:cs typeface="Calibri"/>
                <a:sym typeface="Calibri"/>
              </a:rPr>
              <a:t>Vela Pulsar</a:t>
            </a:r>
          </a:p>
          <a:p>
            <a:pPr marL="457200" marR="0" lvl="0" indent="-457200" rtl="0">
              <a:lnSpc>
                <a:spcPct val="100000"/>
              </a:lnSpc>
              <a:spcBef>
                <a:spcPts val="1100"/>
              </a:spcBef>
              <a:spcAft>
                <a:spcPts val="0"/>
              </a:spcAft>
              <a:buClr>
                <a:srgbClr val="002060"/>
              </a:buClr>
              <a:buSzPct val="100000"/>
              <a:buFont typeface="Wingdings" panose="05000000000000000000" pitchFamily="2" charset="2"/>
              <a:buChar char="§"/>
            </a:pPr>
            <a:r>
              <a:rPr lang="en-ZA" sz="2600" b="1" dirty="0">
                <a:solidFill>
                  <a:srgbClr val="0070C0"/>
                </a:solidFill>
                <a:latin typeface="Calibri"/>
                <a:cs typeface="Calibri"/>
                <a:sym typeface="Calibri"/>
              </a:rPr>
              <a:t>Gamma-ray observations</a:t>
            </a:r>
          </a:p>
          <a:p>
            <a:pPr marL="457200" marR="0" lvl="0" indent="-457200" rtl="0">
              <a:lnSpc>
                <a:spcPct val="100000"/>
              </a:lnSpc>
              <a:spcBef>
                <a:spcPts val="1100"/>
              </a:spcBef>
              <a:spcAft>
                <a:spcPts val="0"/>
              </a:spcAft>
              <a:buClr>
                <a:srgbClr val="002060"/>
              </a:buClr>
              <a:buSzPct val="100000"/>
              <a:buFont typeface="Wingdings" panose="05000000000000000000" pitchFamily="2" charset="2"/>
              <a:buChar char="§"/>
            </a:pPr>
            <a:r>
              <a:rPr lang="en-ZA" sz="2600" b="1" dirty="0">
                <a:solidFill>
                  <a:srgbClr val="0070C0"/>
                </a:solidFill>
                <a:latin typeface="Calibri"/>
                <a:cs typeface="Calibri"/>
                <a:sym typeface="Calibri"/>
              </a:rPr>
              <a:t>Curvature Radiation (CR)</a:t>
            </a:r>
          </a:p>
          <a:p>
            <a:pPr marL="457200" marR="0" lvl="0" indent="-457200" rtl="0">
              <a:lnSpc>
                <a:spcPct val="100000"/>
              </a:lnSpc>
              <a:spcBef>
                <a:spcPts val="1100"/>
              </a:spcBef>
              <a:spcAft>
                <a:spcPts val="0"/>
              </a:spcAft>
              <a:buClr>
                <a:srgbClr val="002060"/>
              </a:buClr>
              <a:buSzPct val="100000"/>
              <a:buFont typeface="Wingdings" panose="05000000000000000000" pitchFamily="2" charset="2"/>
              <a:buChar char="§"/>
            </a:pPr>
            <a:r>
              <a:rPr lang="en-ZA" sz="2600" b="1" dirty="0">
                <a:solidFill>
                  <a:srgbClr val="0070C0"/>
                </a:solidFill>
                <a:latin typeface="Calibri"/>
                <a:cs typeface="Calibri"/>
                <a:sym typeface="Calibri"/>
              </a:rPr>
              <a:t>Synchro-curvature (SC) emission</a:t>
            </a:r>
          </a:p>
          <a:p>
            <a:pPr marL="457200" marR="0" lvl="0" indent="-457200" rtl="0">
              <a:lnSpc>
                <a:spcPct val="100000"/>
              </a:lnSpc>
              <a:spcBef>
                <a:spcPts val="1100"/>
              </a:spcBef>
              <a:spcAft>
                <a:spcPts val="0"/>
              </a:spcAft>
              <a:buClr>
                <a:srgbClr val="002060"/>
              </a:buClr>
              <a:buSzPct val="100000"/>
              <a:buFont typeface="Wingdings" panose="05000000000000000000" pitchFamily="2" charset="2"/>
              <a:buChar char="§"/>
            </a:pPr>
            <a:r>
              <a:rPr lang="en-ZA" sz="2600" b="1" dirty="0">
                <a:solidFill>
                  <a:srgbClr val="0070C0"/>
                </a:solidFill>
                <a:latin typeface="Calibri"/>
                <a:cs typeface="Calibri"/>
                <a:sym typeface="Calibri"/>
              </a:rPr>
              <a:t>Initial parameter study</a:t>
            </a:r>
          </a:p>
          <a:p>
            <a:pPr marL="457200" marR="0" lvl="0" indent="-457200" rtl="0">
              <a:lnSpc>
                <a:spcPct val="100000"/>
              </a:lnSpc>
              <a:spcBef>
                <a:spcPts val="1100"/>
              </a:spcBef>
              <a:spcAft>
                <a:spcPts val="0"/>
              </a:spcAft>
              <a:buClr>
                <a:srgbClr val="002060"/>
              </a:buClr>
              <a:buSzPct val="100000"/>
              <a:buFont typeface="Wingdings" panose="05000000000000000000" pitchFamily="2" charset="2"/>
              <a:buChar char="§"/>
            </a:pPr>
            <a:r>
              <a:rPr lang="en-ZA" sz="2600" b="1" dirty="0">
                <a:solidFill>
                  <a:srgbClr val="0070C0"/>
                </a:solidFill>
                <a:latin typeface="Calibri"/>
                <a:cs typeface="Calibri"/>
                <a:sym typeface="Calibri"/>
              </a:rPr>
              <a:t>Conclusion</a:t>
            </a:r>
            <a:endParaRPr lang="en-ZA" sz="2600" b="1" dirty="0">
              <a:solidFill>
                <a:srgbClr val="0070C0"/>
              </a:solidFill>
            </a:endParaRPr>
          </a:p>
        </p:txBody>
      </p:sp>
      <p:sp>
        <p:nvSpPr>
          <p:cNvPr id="3" name="Rectangle 2"/>
          <p:cNvSpPr/>
          <p:nvPr/>
        </p:nvSpPr>
        <p:spPr>
          <a:xfrm>
            <a:off x="4571999" y="6391984"/>
            <a:ext cx="4572000" cy="338554"/>
          </a:xfrm>
          <a:prstGeom prst="rect">
            <a:avLst/>
          </a:prstGeom>
        </p:spPr>
        <p:txBody>
          <a:bodyPr>
            <a:spAutoFit/>
          </a:bodyPr>
          <a:lstStyle/>
          <a:p>
            <a:r>
              <a:rPr lang="en-ZA" sz="1600" dirty="0">
                <a:solidFill>
                  <a:schemeClr val="bg1"/>
                </a:solidFill>
              </a:rPr>
              <a:t>chandra.harvard.edu/photo/2008/kes75/more.html</a:t>
            </a:r>
          </a:p>
        </p:txBody>
      </p:sp>
      <p:pic>
        <p:nvPicPr>
          <p:cNvPr id="7" name="Picture 6">
            <a:extLst>
              <a:ext uri="{FF2B5EF4-FFF2-40B4-BE49-F238E27FC236}">
                <a16:creationId xmlns:a16="http://schemas.microsoft.com/office/drawing/2014/main" id="{E192819D-43F2-4CE9-BB69-C2568B24895E}"/>
              </a:ext>
            </a:extLst>
          </p:cNvPr>
          <p:cNvPicPr>
            <a:picLocks noChangeAspect="1"/>
          </p:cNvPicPr>
          <p:nvPr/>
        </p:nvPicPr>
        <p:blipFill>
          <a:blip r:embed="rId2"/>
          <a:stretch>
            <a:fillRect/>
          </a:stretch>
        </p:blipFill>
        <p:spPr>
          <a:xfrm>
            <a:off x="3630800" y="1711687"/>
            <a:ext cx="5513199" cy="5146313"/>
          </a:xfrm>
          <a:prstGeom prst="rect">
            <a:avLst/>
          </a:prstGeom>
        </p:spPr>
      </p:pic>
      <p:sp>
        <p:nvSpPr>
          <p:cNvPr id="9" name="TextBox 8">
            <a:extLst>
              <a:ext uri="{FF2B5EF4-FFF2-40B4-BE49-F238E27FC236}">
                <a16:creationId xmlns:a16="http://schemas.microsoft.com/office/drawing/2014/main" id="{1065057D-4A46-458D-AC74-1C2759F7405A}"/>
              </a:ext>
            </a:extLst>
          </p:cNvPr>
          <p:cNvSpPr txBox="1"/>
          <p:nvPr/>
        </p:nvSpPr>
        <p:spPr>
          <a:xfrm>
            <a:off x="3630800" y="1727180"/>
            <a:ext cx="4634864" cy="461665"/>
          </a:xfrm>
          <a:prstGeom prst="rect">
            <a:avLst/>
          </a:prstGeom>
          <a:noFill/>
        </p:spPr>
        <p:txBody>
          <a:bodyPr wrap="square">
            <a:spAutoFit/>
          </a:bodyPr>
          <a:lstStyle/>
          <a:p>
            <a:r>
              <a:rPr lang="en-ZA" sz="1200" dirty="0">
                <a:solidFill>
                  <a:schemeClr val="bg1">
                    <a:lumMod val="75000"/>
                  </a:schemeClr>
                </a:solidFill>
              </a:rPr>
              <a:t>https://upload.wikimedia.org/wikipedia/commons/thumb/1/1d/Vela_Pulsar_jet.jpg/300px-Vela_Pulsar_jet.jpg</a:t>
            </a:r>
          </a:p>
        </p:txBody>
      </p:sp>
    </p:spTree>
    <p:extLst>
      <p:ext uri="{BB962C8B-B14F-4D97-AF65-F5344CB8AC3E}">
        <p14:creationId xmlns:p14="http://schemas.microsoft.com/office/powerpoint/2010/main" val="15968512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oogle Shape;90;p17">
            <a:extLst>
              <a:ext uri="{FF2B5EF4-FFF2-40B4-BE49-F238E27FC236}">
                <a16:creationId xmlns:a16="http://schemas.microsoft.com/office/drawing/2014/main" id="{6528D3BA-59F6-4FB2-B972-0905A1A1BD8D}"/>
              </a:ext>
            </a:extLst>
          </p:cNvPr>
          <p:cNvPicPr preferRelativeResize="0"/>
          <p:nvPr/>
        </p:nvPicPr>
        <p:blipFill rotWithShape="1">
          <a:blip r:embed="rId2">
            <a:alphaModFix/>
          </a:blip>
          <a:srcRect l="3284" r="2677" b="5769"/>
          <a:stretch/>
        </p:blipFill>
        <p:spPr>
          <a:xfrm>
            <a:off x="208854" y="703294"/>
            <a:ext cx="8809415" cy="6131846"/>
          </a:xfrm>
          <a:prstGeom prst="rect">
            <a:avLst/>
          </a:prstGeom>
          <a:noFill/>
          <a:ln>
            <a:noFill/>
          </a:ln>
        </p:spPr>
      </p:pic>
      <p:sp>
        <p:nvSpPr>
          <p:cNvPr id="11" name="Title 1"/>
          <p:cNvSpPr>
            <a:spLocks noGrp="1" noChangeArrowheads="1"/>
          </p:cNvSpPr>
          <p:nvPr>
            <p:ph type="title"/>
          </p:nvPr>
        </p:nvSpPr>
        <p:spPr>
          <a:xfrm>
            <a:off x="0" y="0"/>
            <a:ext cx="9144000" cy="891540"/>
          </a:xfrm>
        </p:spPr>
        <p:txBody>
          <a:bodyPr anchor="ctr">
            <a:normAutofit/>
          </a:bodyPr>
          <a:lstStyle/>
          <a:p>
            <a:pPr algn="ctr" eaLnBrk="1" hangingPunct="1"/>
            <a:r>
              <a:rPr lang="en-US" altLang="zh-CN" sz="5400" dirty="0">
                <a:solidFill>
                  <a:srgbClr val="002060"/>
                </a:solidFill>
                <a:latin typeface="+mn-lt"/>
                <a:ea typeface="SimSun" panose="02010600030101010101" pitchFamily="2" charset="-122"/>
                <a:sym typeface="Arial Black" panose="020B0A04020102020204" pitchFamily="34" charset="0"/>
              </a:rPr>
              <a:t>SC: change in N(</a:t>
            </a:r>
            <a:r>
              <a:rPr lang="en-US" altLang="zh-CN" sz="5400" dirty="0">
                <a:solidFill>
                  <a:srgbClr val="002060"/>
                </a:solidFill>
                <a:latin typeface="Symbol" panose="05050102010706020507" pitchFamily="18" charset="2"/>
                <a:ea typeface="SimSun" panose="02010600030101010101" pitchFamily="2" charset="-122"/>
                <a:sym typeface="Arial Black" panose="020B0A04020102020204" pitchFamily="34" charset="0"/>
              </a:rPr>
              <a:t>f</a:t>
            </a:r>
            <a:r>
              <a:rPr lang="en-US" altLang="zh-CN" sz="5400" dirty="0">
                <a:solidFill>
                  <a:srgbClr val="002060"/>
                </a:solidFill>
                <a:latin typeface="+mn-lt"/>
                <a:ea typeface="SimSun" panose="02010600030101010101" pitchFamily="2" charset="-122"/>
                <a:sym typeface="Arial Black" panose="020B0A04020102020204" pitchFamily="34" charset="0"/>
              </a:rPr>
              <a:t>)</a:t>
            </a:r>
            <a:endParaRPr lang="en-US" altLang="zh-CN" sz="5400" b="1" dirty="0">
              <a:solidFill>
                <a:srgbClr val="002060"/>
              </a:solidFill>
              <a:latin typeface="Symbol" panose="05050102010706020507" pitchFamily="18" charset="2"/>
              <a:ea typeface="SimSun" panose="02010600030101010101" pitchFamily="2" charset="-122"/>
              <a:sym typeface="Arial Black" panose="020B0A04020102020204" pitchFamily="34" charset="0"/>
            </a:endParaRPr>
          </a:p>
        </p:txBody>
      </p:sp>
      <p:sp>
        <p:nvSpPr>
          <p:cNvPr id="4" name="TextBox 3">
            <a:extLst>
              <a:ext uri="{FF2B5EF4-FFF2-40B4-BE49-F238E27FC236}">
                <a16:creationId xmlns:a16="http://schemas.microsoft.com/office/drawing/2014/main" id="{C7ADCAD5-D219-49D7-9FE6-64E23EB63BA5}"/>
              </a:ext>
            </a:extLst>
          </p:cNvPr>
          <p:cNvSpPr txBox="1"/>
          <p:nvPr/>
        </p:nvSpPr>
        <p:spPr>
          <a:xfrm>
            <a:off x="2747488" y="5842524"/>
            <a:ext cx="1687352" cy="369332"/>
          </a:xfrm>
          <a:prstGeom prst="rect">
            <a:avLst/>
          </a:prstGeom>
          <a:noFill/>
        </p:spPr>
        <p:txBody>
          <a:bodyPr wrap="square">
            <a:spAutoFit/>
          </a:bodyPr>
          <a:lstStyle/>
          <a:p>
            <a:r>
              <a:rPr lang="en-ZA" sz="1800" b="1" i="0" u="none" strike="noStrike" cap="none" dirty="0">
                <a:solidFill>
                  <a:srgbClr val="C00000"/>
                </a:solidFill>
                <a:ea typeface="Calibri"/>
                <a:cs typeface="Calibri"/>
                <a:sym typeface="Calibri"/>
              </a:rPr>
              <a:t>Credit: A Kundu</a:t>
            </a:r>
            <a:endParaRPr lang="en-ZA" baseline="30000" dirty="0">
              <a:solidFill>
                <a:srgbClr val="C00000"/>
              </a:solidFill>
            </a:endParaRPr>
          </a:p>
        </p:txBody>
      </p:sp>
      <p:sp>
        <p:nvSpPr>
          <p:cNvPr id="9" name="TextBox 8">
            <a:extLst>
              <a:ext uri="{FF2B5EF4-FFF2-40B4-BE49-F238E27FC236}">
                <a16:creationId xmlns:a16="http://schemas.microsoft.com/office/drawing/2014/main" id="{A1032A66-9BA2-40B2-A578-B4E6EC434179}"/>
              </a:ext>
            </a:extLst>
          </p:cNvPr>
          <p:cNvSpPr txBox="1"/>
          <p:nvPr/>
        </p:nvSpPr>
        <p:spPr>
          <a:xfrm>
            <a:off x="7725709" y="2346265"/>
            <a:ext cx="923686" cy="369332"/>
          </a:xfrm>
          <a:prstGeom prst="rect">
            <a:avLst/>
          </a:prstGeom>
          <a:solidFill>
            <a:schemeClr val="accent2"/>
          </a:solidFill>
        </p:spPr>
        <p:txBody>
          <a:bodyPr wrap="square">
            <a:spAutoFit/>
          </a:bodyPr>
          <a:lstStyle/>
          <a:p>
            <a:pPr lvl="0" algn="l" rtl="0">
              <a:spcBef>
                <a:spcPts val="0"/>
              </a:spcBef>
              <a:spcAft>
                <a:spcPts val="0"/>
              </a:spcAft>
            </a:pPr>
            <a:r>
              <a:rPr lang="en-ZA" b="1" dirty="0">
                <a:solidFill>
                  <a:schemeClr val="bg1"/>
                </a:solidFill>
                <a:latin typeface="Symbol" panose="05050102010706020507" pitchFamily="18" charset="2"/>
              </a:rPr>
              <a:t>z</a:t>
            </a:r>
            <a:r>
              <a:rPr lang="en-ZA" b="1" dirty="0">
                <a:solidFill>
                  <a:schemeClr val="bg1"/>
                </a:solidFill>
              </a:rPr>
              <a:t> = 75</a:t>
            </a:r>
            <a:r>
              <a:rPr lang="en-ZA" b="1" baseline="30000" dirty="0">
                <a:solidFill>
                  <a:schemeClr val="bg1"/>
                </a:solidFill>
              </a:rPr>
              <a:t>o</a:t>
            </a:r>
          </a:p>
        </p:txBody>
      </p:sp>
      <p:sp>
        <p:nvSpPr>
          <p:cNvPr id="14" name="TextBox 13">
            <a:extLst>
              <a:ext uri="{FF2B5EF4-FFF2-40B4-BE49-F238E27FC236}">
                <a16:creationId xmlns:a16="http://schemas.microsoft.com/office/drawing/2014/main" id="{64233B47-6FD8-444A-A36B-938F2856FD2A}"/>
              </a:ext>
            </a:extLst>
          </p:cNvPr>
          <p:cNvSpPr txBox="1"/>
          <p:nvPr/>
        </p:nvSpPr>
        <p:spPr>
          <a:xfrm>
            <a:off x="6786783" y="1713668"/>
            <a:ext cx="2148362" cy="461665"/>
          </a:xfrm>
          <a:prstGeom prst="rect">
            <a:avLst/>
          </a:prstGeom>
          <a:noFill/>
        </p:spPr>
        <p:txBody>
          <a:bodyPr wrap="square">
            <a:spAutoFit/>
          </a:bodyPr>
          <a:lstStyle/>
          <a:p>
            <a:r>
              <a:rPr lang="en-ZA" sz="2400" b="1" i="0" u="none" strike="noStrike" cap="none" dirty="0">
                <a:solidFill>
                  <a:srgbClr val="C00000"/>
                </a:solidFill>
                <a:ea typeface="Calibri"/>
                <a:cs typeface="Calibri"/>
                <a:sym typeface="Calibri"/>
              </a:rPr>
              <a:t>PRELIMINARY!</a:t>
            </a:r>
            <a:endParaRPr lang="en-ZA" sz="2400" baseline="30000" dirty="0">
              <a:solidFill>
                <a:srgbClr val="C00000"/>
              </a:solidFill>
            </a:endParaRPr>
          </a:p>
        </p:txBody>
      </p:sp>
      <p:sp>
        <p:nvSpPr>
          <p:cNvPr id="3" name="Oval 2">
            <a:extLst>
              <a:ext uri="{FF2B5EF4-FFF2-40B4-BE49-F238E27FC236}">
                <a16:creationId xmlns:a16="http://schemas.microsoft.com/office/drawing/2014/main" id="{764F5BF9-BD2A-41BA-BB3E-6887DBF7ABAE}"/>
              </a:ext>
            </a:extLst>
          </p:cNvPr>
          <p:cNvSpPr/>
          <p:nvPr/>
        </p:nvSpPr>
        <p:spPr>
          <a:xfrm>
            <a:off x="6103917" y="59378"/>
            <a:ext cx="81100" cy="81100"/>
          </a:xfrm>
          <a:prstGeom prst="ellips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solidFill>
                <a:srgbClr val="002060"/>
              </a:solidFill>
            </a:endParaRPr>
          </a:p>
        </p:txBody>
      </p:sp>
    </p:spTree>
    <p:extLst>
      <p:ext uri="{BB962C8B-B14F-4D97-AF65-F5344CB8AC3E}">
        <p14:creationId xmlns:p14="http://schemas.microsoft.com/office/powerpoint/2010/main" val="15636112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oogle Shape;80;p16">
            <a:extLst>
              <a:ext uri="{FF2B5EF4-FFF2-40B4-BE49-F238E27FC236}">
                <a16:creationId xmlns:a16="http://schemas.microsoft.com/office/drawing/2014/main" id="{A9CB54D7-5E09-40EC-96A7-2A6900C4BBE2}"/>
              </a:ext>
            </a:extLst>
          </p:cNvPr>
          <p:cNvPicPr preferRelativeResize="0"/>
          <p:nvPr/>
        </p:nvPicPr>
        <p:blipFill rotWithShape="1">
          <a:blip r:embed="rId2">
            <a:alphaModFix/>
          </a:blip>
          <a:srcRect l="3275" r="3109" b="4980"/>
          <a:stretch/>
        </p:blipFill>
        <p:spPr>
          <a:xfrm>
            <a:off x="251460" y="605789"/>
            <a:ext cx="8755380" cy="6252211"/>
          </a:xfrm>
          <a:prstGeom prst="rect">
            <a:avLst/>
          </a:prstGeom>
          <a:noFill/>
          <a:ln>
            <a:noFill/>
          </a:ln>
        </p:spPr>
      </p:pic>
      <p:sp>
        <p:nvSpPr>
          <p:cNvPr id="11" name="Title 1"/>
          <p:cNvSpPr>
            <a:spLocks noGrp="1" noChangeArrowheads="1"/>
          </p:cNvSpPr>
          <p:nvPr>
            <p:ph type="title"/>
          </p:nvPr>
        </p:nvSpPr>
        <p:spPr>
          <a:xfrm>
            <a:off x="0" y="0"/>
            <a:ext cx="9144000" cy="891540"/>
          </a:xfrm>
        </p:spPr>
        <p:txBody>
          <a:bodyPr anchor="ctr">
            <a:normAutofit/>
          </a:bodyPr>
          <a:lstStyle/>
          <a:p>
            <a:pPr algn="ctr" eaLnBrk="1" hangingPunct="1"/>
            <a:r>
              <a:rPr lang="en-US" altLang="zh-CN" sz="5400" dirty="0">
                <a:solidFill>
                  <a:srgbClr val="002060"/>
                </a:solidFill>
                <a:latin typeface="+mn-lt"/>
                <a:ea typeface="SimSun" panose="02010600030101010101" pitchFamily="2" charset="-122"/>
                <a:sym typeface="Arial Black" panose="020B0A04020102020204" pitchFamily="34" charset="0"/>
              </a:rPr>
              <a:t>SC: Mix</a:t>
            </a:r>
            <a:endParaRPr lang="en-US" altLang="zh-CN" sz="5400" b="1" dirty="0">
              <a:solidFill>
                <a:srgbClr val="002060"/>
              </a:solidFill>
              <a:latin typeface="Symbol" panose="05050102010706020507" pitchFamily="18" charset="2"/>
              <a:ea typeface="SimSun" panose="02010600030101010101" pitchFamily="2" charset="-122"/>
              <a:sym typeface="Arial Black" panose="020B0A04020102020204" pitchFamily="34" charset="0"/>
            </a:endParaRPr>
          </a:p>
        </p:txBody>
      </p:sp>
      <p:sp>
        <p:nvSpPr>
          <p:cNvPr id="4" name="TextBox 3">
            <a:extLst>
              <a:ext uri="{FF2B5EF4-FFF2-40B4-BE49-F238E27FC236}">
                <a16:creationId xmlns:a16="http://schemas.microsoft.com/office/drawing/2014/main" id="{C7ADCAD5-D219-49D7-9FE6-64E23EB63BA5}"/>
              </a:ext>
            </a:extLst>
          </p:cNvPr>
          <p:cNvSpPr txBox="1"/>
          <p:nvPr/>
        </p:nvSpPr>
        <p:spPr>
          <a:xfrm>
            <a:off x="2827498" y="5785374"/>
            <a:ext cx="1687352" cy="369332"/>
          </a:xfrm>
          <a:prstGeom prst="rect">
            <a:avLst/>
          </a:prstGeom>
          <a:noFill/>
        </p:spPr>
        <p:txBody>
          <a:bodyPr wrap="square">
            <a:spAutoFit/>
          </a:bodyPr>
          <a:lstStyle/>
          <a:p>
            <a:r>
              <a:rPr lang="en-ZA" sz="1800" b="1" i="0" u="none" strike="noStrike" cap="none" dirty="0">
                <a:solidFill>
                  <a:srgbClr val="C00000"/>
                </a:solidFill>
                <a:ea typeface="Calibri"/>
                <a:cs typeface="Calibri"/>
                <a:sym typeface="Calibri"/>
              </a:rPr>
              <a:t>Credit: A Kundu</a:t>
            </a:r>
            <a:endParaRPr lang="en-ZA" baseline="30000" dirty="0">
              <a:solidFill>
                <a:srgbClr val="C00000"/>
              </a:solidFill>
            </a:endParaRPr>
          </a:p>
        </p:txBody>
      </p:sp>
      <p:sp>
        <p:nvSpPr>
          <p:cNvPr id="8" name="TextBox 7">
            <a:extLst>
              <a:ext uri="{FF2B5EF4-FFF2-40B4-BE49-F238E27FC236}">
                <a16:creationId xmlns:a16="http://schemas.microsoft.com/office/drawing/2014/main" id="{08A2332D-AC57-4160-9820-3B6E1A404837}"/>
              </a:ext>
            </a:extLst>
          </p:cNvPr>
          <p:cNvSpPr txBox="1"/>
          <p:nvPr/>
        </p:nvSpPr>
        <p:spPr>
          <a:xfrm>
            <a:off x="3886200" y="4284829"/>
            <a:ext cx="4572000" cy="923330"/>
          </a:xfrm>
          <a:prstGeom prst="rect">
            <a:avLst/>
          </a:prstGeom>
          <a:noFill/>
        </p:spPr>
        <p:txBody>
          <a:bodyPr wrap="square">
            <a:spAutoFit/>
          </a:bodyPr>
          <a:lstStyle/>
          <a:p>
            <a:pPr marL="342900" lvl="0" indent="-342900" algn="l" rtl="0">
              <a:spcBef>
                <a:spcPts val="0"/>
              </a:spcBef>
              <a:spcAft>
                <a:spcPts val="0"/>
              </a:spcAft>
              <a:buFont typeface="+mj-lt"/>
              <a:buAutoNum type="arabicPeriod"/>
            </a:pPr>
            <a:r>
              <a:rPr lang="en-ZA" b="1" dirty="0">
                <a:solidFill>
                  <a:srgbClr val="002060"/>
                </a:solidFill>
                <a:latin typeface="Symbol" panose="05050102010706020507" pitchFamily="18" charset="2"/>
              </a:rPr>
              <a:t>z</a:t>
            </a:r>
            <a:endParaRPr lang="en-ZA" b="1" baseline="-25000" dirty="0">
              <a:solidFill>
                <a:srgbClr val="002060"/>
              </a:solidFill>
            </a:endParaRPr>
          </a:p>
          <a:p>
            <a:pPr marL="342900" lvl="0" indent="-342900" algn="l" rtl="0">
              <a:spcBef>
                <a:spcPts val="0"/>
              </a:spcBef>
              <a:spcAft>
                <a:spcPts val="0"/>
              </a:spcAft>
              <a:buFont typeface="+mj-lt"/>
              <a:buAutoNum type="arabicPeriod"/>
            </a:pPr>
            <a:r>
              <a:rPr lang="en-ZA" b="1" dirty="0">
                <a:solidFill>
                  <a:srgbClr val="002060"/>
                </a:solidFill>
              </a:rPr>
              <a:t>Ramp between 0.9 R</a:t>
            </a:r>
            <a:r>
              <a:rPr lang="en-ZA" b="1" baseline="-25000" dirty="0">
                <a:solidFill>
                  <a:srgbClr val="002060"/>
                </a:solidFill>
              </a:rPr>
              <a:t>LC</a:t>
            </a:r>
            <a:r>
              <a:rPr lang="en-ZA" b="1" dirty="0">
                <a:solidFill>
                  <a:srgbClr val="002060"/>
                </a:solidFill>
              </a:rPr>
              <a:t> and 1.1 R</a:t>
            </a:r>
            <a:r>
              <a:rPr lang="en-ZA" b="1" baseline="-25000" dirty="0">
                <a:solidFill>
                  <a:srgbClr val="002060"/>
                </a:solidFill>
              </a:rPr>
              <a:t>LC</a:t>
            </a:r>
            <a:endParaRPr lang="en-ZA" b="1" dirty="0">
              <a:solidFill>
                <a:srgbClr val="002060"/>
              </a:solidFill>
            </a:endParaRPr>
          </a:p>
          <a:p>
            <a:pPr marL="342900" indent="-342900">
              <a:buFont typeface="+mj-lt"/>
              <a:buAutoNum type="arabicPeriod"/>
            </a:pPr>
            <a:r>
              <a:rPr lang="en-ZA" b="1" dirty="0">
                <a:solidFill>
                  <a:srgbClr val="002060"/>
                </a:solidFill>
                <a:latin typeface="Symbol" panose="05050102010706020507" pitchFamily="18" charset="2"/>
              </a:rPr>
              <a:t>g</a:t>
            </a:r>
            <a:r>
              <a:rPr lang="en-ZA" b="1" baseline="-25000" dirty="0">
                <a:solidFill>
                  <a:srgbClr val="002060"/>
                </a:solidFill>
              </a:rPr>
              <a:t>0</a:t>
            </a:r>
            <a:r>
              <a:rPr lang="en-ZA" b="1" dirty="0">
                <a:solidFill>
                  <a:srgbClr val="002060"/>
                </a:solidFill>
              </a:rPr>
              <a:t> = 200 – 2000 </a:t>
            </a:r>
            <a:endParaRPr lang="en-ZA" b="1" baseline="-25000" dirty="0">
              <a:solidFill>
                <a:srgbClr val="002060"/>
              </a:solidFill>
            </a:endParaRPr>
          </a:p>
        </p:txBody>
      </p:sp>
      <p:sp>
        <p:nvSpPr>
          <p:cNvPr id="10" name="TextBox 9">
            <a:extLst>
              <a:ext uri="{FF2B5EF4-FFF2-40B4-BE49-F238E27FC236}">
                <a16:creationId xmlns:a16="http://schemas.microsoft.com/office/drawing/2014/main" id="{909C10B2-0DF3-4502-9D40-5E7536ED3683}"/>
              </a:ext>
            </a:extLst>
          </p:cNvPr>
          <p:cNvSpPr txBox="1"/>
          <p:nvPr/>
        </p:nvSpPr>
        <p:spPr>
          <a:xfrm>
            <a:off x="6778468" y="1649841"/>
            <a:ext cx="2148362" cy="461665"/>
          </a:xfrm>
          <a:prstGeom prst="rect">
            <a:avLst/>
          </a:prstGeom>
          <a:noFill/>
        </p:spPr>
        <p:txBody>
          <a:bodyPr wrap="square">
            <a:spAutoFit/>
          </a:bodyPr>
          <a:lstStyle/>
          <a:p>
            <a:r>
              <a:rPr lang="en-ZA" sz="2400" b="1" i="0" u="none" strike="noStrike" cap="none" dirty="0">
                <a:solidFill>
                  <a:srgbClr val="C00000"/>
                </a:solidFill>
                <a:ea typeface="Calibri"/>
                <a:cs typeface="Calibri"/>
                <a:sym typeface="Calibri"/>
              </a:rPr>
              <a:t>PRELIMINARY!</a:t>
            </a:r>
            <a:endParaRPr lang="en-ZA" sz="2400" baseline="30000" dirty="0">
              <a:solidFill>
                <a:srgbClr val="C00000"/>
              </a:solidFill>
            </a:endParaRPr>
          </a:p>
        </p:txBody>
      </p:sp>
    </p:spTree>
    <p:extLst>
      <p:ext uri="{BB962C8B-B14F-4D97-AF65-F5344CB8AC3E}">
        <p14:creationId xmlns:p14="http://schemas.microsoft.com/office/powerpoint/2010/main" val="340419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CB82C20-696E-43CF-BB95-3553477DFC0A}"/>
              </a:ext>
            </a:extLst>
          </p:cNvPr>
          <p:cNvPicPr>
            <a:picLocks noChangeAspect="1"/>
          </p:cNvPicPr>
          <p:nvPr/>
        </p:nvPicPr>
        <p:blipFill rotWithShape="1">
          <a:blip r:embed="rId2"/>
          <a:srcRect r="1500"/>
          <a:stretch/>
        </p:blipFill>
        <p:spPr>
          <a:xfrm>
            <a:off x="-11430" y="834390"/>
            <a:ext cx="9152274" cy="6023610"/>
          </a:xfrm>
          <a:prstGeom prst="rect">
            <a:avLst/>
          </a:prstGeom>
        </p:spPr>
      </p:pic>
      <p:sp>
        <p:nvSpPr>
          <p:cNvPr id="5" name="Rectangle 4">
            <a:extLst>
              <a:ext uri="{FF2B5EF4-FFF2-40B4-BE49-F238E27FC236}">
                <a16:creationId xmlns:a16="http://schemas.microsoft.com/office/drawing/2014/main" id="{365F8641-076E-4EAA-BCB9-14004632651D}"/>
              </a:ext>
            </a:extLst>
          </p:cNvPr>
          <p:cNvSpPr/>
          <p:nvPr/>
        </p:nvSpPr>
        <p:spPr>
          <a:xfrm>
            <a:off x="1508760" y="1207633"/>
            <a:ext cx="6457950" cy="4616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1" name="Title 1"/>
          <p:cNvSpPr>
            <a:spLocks noGrp="1" noChangeArrowheads="1"/>
          </p:cNvSpPr>
          <p:nvPr>
            <p:ph type="title"/>
          </p:nvPr>
        </p:nvSpPr>
        <p:spPr>
          <a:xfrm>
            <a:off x="0" y="0"/>
            <a:ext cx="9144000" cy="1143000"/>
          </a:xfrm>
        </p:spPr>
        <p:txBody>
          <a:bodyPr anchor="ctr">
            <a:normAutofit/>
          </a:bodyPr>
          <a:lstStyle/>
          <a:p>
            <a:pPr algn="ctr" eaLnBrk="1" hangingPunct="1"/>
            <a:r>
              <a:rPr lang="en-US" altLang="zh-CN" sz="5400" dirty="0">
                <a:solidFill>
                  <a:srgbClr val="002060"/>
                </a:solidFill>
                <a:latin typeface="+mn-lt"/>
                <a:ea typeface="SimSun" panose="02010600030101010101" pitchFamily="2" charset="-122"/>
                <a:sym typeface="Arial Black" panose="020B0A04020102020204" pitchFamily="34" charset="0"/>
              </a:rPr>
              <a:t>Cumulative SC vs. Altitude</a:t>
            </a:r>
            <a:endParaRPr lang="en-US" altLang="zh-CN" sz="5400" b="1" dirty="0">
              <a:solidFill>
                <a:srgbClr val="002060"/>
              </a:solidFill>
              <a:latin typeface="+mn-lt"/>
              <a:ea typeface="SimSun" panose="02010600030101010101" pitchFamily="2" charset="-122"/>
              <a:sym typeface="Arial Black" panose="020B0A04020102020204" pitchFamily="34" charset="0"/>
            </a:endParaRPr>
          </a:p>
        </p:txBody>
      </p:sp>
      <p:sp>
        <p:nvSpPr>
          <p:cNvPr id="7" name="TextBox 6">
            <a:extLst>
              <a:ext uri="{FF2B5EF4-FFF2-40B4-BE49-F238E27FC236}">
                <a16:creationId xmlns:a16="http://schemas.microsoft.com/office/drawing/2014/main" id="{A950D6A4-F985-4A32-B6CB-D2DA84719424}"/>
              </a:ext>
            </a:extLst>
          </p:cNvPr>
          <p:cNvSpPr txBox="1"/>
          <p:nvPr/>
        </p:nvSpPr>
        <p:spPr>
          <a:xfrm>
            <a:off x="1340526" y="1207633"/>
            <a:ext cx="3920012" cy="1692771"/>
          </a:xfrm>
          <a:prstGeom prst="rect">
            <a:avLst/>
          </a:prstGeom>
          <a:noFill/>
        </p:spPr>
        <p:txBody>
          <a:bodyPr wrap="square">
            <a:spAutoFit/>
          </a:bodyPr>
          <a:lstStyle/>
          <a:p>
            <a:pPr marL="342900" indent="-342900">
              <a:buFont typeface="Arial" panose="020B0604020202020204" pitchFamily="34" charset="0"/>
              <a:buChar char="•"/>
            </a:pPr>
            <a:r>
              <a:rPr lang="en-ZA" sz="2400" b="1" i="0" u="none" strike="noStrike" cap="none" dirty="0">
                <a:solidFill>
                  <a:srgbClr val="002060"/>
                </a:solidFill>
                <a:ea typeface="Calibri"/>
                <a:cs typeface="Calibri"/>
                <a:sym typeface="Calibri"/>
              </a:rPr>
              <a:t>Phase-averaged spectra </a:t>
            </a:r>
          </a:p>
          <a:p>
            <a:pPr marL="342900" indent="-342900">
              <a:buFont typeface="Arial" panose="020B0604020202020204" pitchFamily="34" charset="0"/>
              <a:buChar char="•"/>
            </a:pPr>
            <a:r>
              <a:rPr lang="en-ZA" sz="2400" b="1" dirty="0">
                <a:solidFill>
                  <a:srgbClr val="002060"/>
                </a:solidFill>
                <a:ea typeface="Calibri"/>
                <a:cs typeface="Calibri"/>
                <a:sym typeface="Calibri"/>
              </a:rPr>
              <a:t>Cumulative </a:t>
            </a:r>
            <a:r>
              <a:rPr lang="en-ZA" sz="2400" b="1" i="0" u="none" strike="noStrike" cap="none" dirty="0">
                <a:solidFill>
                  <a:srgbClr val="002060"/>
                </a:solidFill>
                <a:ea typeface="Calibri"/>
                <a:cs typeface="Calibri"/>
                <a:sym typeface="Calibri"/>
              </a:rPr>
              <a:t>up to </a:t>
            </a:r>
            <a:r>
              <a:rPr lang="en-ZA" sz="2400" b="1" i="0" u="none" strike="noStrike" cap="none" dirty="0" err="1">
                <a:solidFill>
                  <a:srgbClr val="002060"/>
                </a:solidFill>
                <a:ea typeface="Calibri"/>
                <a:cs typeface="Calibri"/>
                <a:sym typeface="Calibri"/>
              </a:rPr>
              <a:t>r</a:t>
            </a:r>
            <a:r>
              <a:rPr lang="en-ZA" sz="2400" b="1" i="0" u="none" strike="noStrike" cap="none" baseline="-25000" dirty="0" err="1">
                <a:solidFill>
                  <a:srgbClr val="002060"/>
                </a:solidFill>
                <a:ea typeface="Calibri"/>
                <a:cs typeface="Calibri"/>
                <a:sym typeface="Calibri"/>
              </a:rPr>
              <a:t>p</a:t>
            </a:r>
            <a:endParaRPr lang="en-ZA" sz="2400" b="1" baseline="-25000" dirty="0">
              <a:solidFill>
                <a:srgbClr val="002060"/>
              </a:solidFill>
              <a:ea typeface="Calibri"/>
              <a:cs typeface="Calibri"/>
              <a:sym typeface="Calibri"/>
            </a:endParaRPr>
          </a:p>
          <a:p>
            <a:pPr marL="342900" indent="-342900">
              <a:buFont typeface="Arial" panose="020B0604020202020204" pitchFamily="34" charset="0"/>
              <a:buChar char="•"/>
            </a:pPr>
            <a:r>
              <a:rPr lang="en-ZA" sz="2400" b="1" i="0" u="none" strike="noStrike" cap="none" dirty="0">
                <a:solidFill>
                  <a:srgbClr val="002060"/>
                </a:solidFill>
                <a:latin typeface="Symbol" panose="05050102010706020507" pitchFamily="18" charset="2"/>
                <a:ea typeface="Calibri"/>
                <a:cs typeface="Calibri"/>
                <a:sym typeface="Calibri"/>
              </a:rPr>
              <a:t>z</a:t>
            </a:r>
            <a:r>
              <a:rPr lang="en-ZA" sz="2400" b="1" i="0" u="none" strike="noStrike" cap="none" dirty="0">
                <a:solidFill>
                  <a:srgbClr val="002060"/>
                </a:solidFill>
                <a:latin typeface="Calibri"/>
                <a:ea typeface="Calibri"/>
                <a:cs typeface="Calibri"/>
                <a:sym typeface="Calibri"/>
              </a:rPr>
              <a:t> = 60</a:t>
            </a:r>
            <a:r>
              <a:rPr lang="en-ZA" sz="2400" b="1" i="0" u="none" strike="noStrike" cap="none" baseline="30000" dirty="0">
                <a:solidFill>
                  <a:srgbClr val="002060"/>
                </a:solidFill>
                <a:latin typeface="Calibri"/>
                <a:ea typeface="Calibri"/>
                <a:cs typeface="Calibri"/>
                <a:sym typeface="Calibri"/>
              </a:rPr>
              <a:t>o</a:t>
            </a:r>
            <a:endParaRPr lang="en-ZA" sz="2400" baseline="30000" dirty="0"/>
          </a:p>
          <a:p>
            <a:pPr marL="342900" indent="-342900">
              <a:buFont typeface="Arial" panose="020B0604020202020204" pitchFamily="34" charset="0"/>
              <a:buChar char="•"/>
            </a:pPr>
            <a:endParaRPr lang="en-ZA" sz="2400" b="1" i="0" u="none" strike="noStrike" cap="none" baseline="-25000" dirty="0">
              <a:solidFill>
                <a:srgbClr val="002060"/>
              </a:solidFill>
              <a:ea typeface="Calibri"/>
              <a:cs typeface="Calibri"/>
              <a:sym typeface="Calibri"/>
            </a:endParaRPr>
          </a:p>
          <a:p>
            <a:pPr marL="342900" indent="-342900">
              <a:buFont typeface="Arial" panose="020B0604020202020204" pitchFamily="34" charset="0"/>
              <a:buChar char="•"/>
            </a:pPr>
            <a:endParaRPr lang="en-ZA" sz="2400" baseline="-25000" dirty="0"/>
          </a:p>
        </p:txBody>
      </p:sp>
      <p:sp>
        <p:nvSpPr>
          <p:cNvPr id="8" name="TextBox 7">
            <a:extLst>
              <a:ext uri="{FF2B5EF4-FFF2-40B4-BE49-F238E27FC236}">
                <a16:creationId xmlns:a16="http://schemas.microsoft.com/office/drawing/2014/main" id="{241C0489-44DE-4C00-9D98-18242144EE0E}"/>
              </a:ext>
            </a:extLst>
          </p:cNvPr>
          <p:cNvSpPr txBox="1"/>
          <p:nvPr/>
        </p:nvSpPr>
        <p:spPr>
          <a:xfrm>
            <a:off x="6869908" y="1116193"/>
            <a:ext cx="2148362" cy="461665"/>
          </a:xfrm>
          <a:prstGeom prst="rect">
            <a:avLst/>
          </a:prstGeom>
          <a:noFill/>
        </p:spPr>
        <p:txBody>
          <a:bodyPr wrap="square">
            <a:spAutoFit/>
          </a:bodyPr>
          <a:lstStyle/>
          <a:p>
            <a:r>
              <a:rPr lang="en-ZA" sz="2400" b="1" i="0" u="none" strike="noStrike" cap="none" dirty="0">
                <a:solidFill>
                  <a:srgbClr val="C00000"/>
                </a:solidFill>
                <a:ea typeface="Calibri"/>
                <a:cs typeface="Calibri"/>
                <a:sym typeface="Calibri"/>
              </a:rPr>
              <a:t>PRELIMINARY!</a:t>
            </a:r>
            <a:endParaRPr lang="en-ZA" sz="2400" baseline="30000" dirty="0">
              <a:solidFill>
                <a:srgbClr val="C00000"/>
              </a:solidFill>
            </a:endParaRPr>
          </a:p>
        </p:txBody>
      </p:sp>
      <p:sp>
        <p:nvSpPr>
          <p:cNvPr id="9" name="TextBox 8">
            <a:extLst>
              <a:ext uri="{FF2B5EF4-FFF2-40B4-BE49-F238E27FC236}">
                <a16:creationId xmlns:a16="http://schemas.microsoft.com/office/drawing/2014/main" id="{1250BF48-FB9E-4767-8848-8251776D7FF2}"/>
              </a:ext>
            </a:extLst>
          </p:cNvPr>
          <p:cNvSpPr txBox="1"/>
          <p:nvPr/>
        </p:nvSpPr>
        <p:spPr>
          <a:xfrm>
            <a:off x="1181578" y="5743226"/>
            <a:ext cx="3920012" cy="369332"/>
          </a:xfrm>
          <a:prstGeom prst="rect">
            <a:avLst/>
          </a:prstGeom>
          <a:noFill/>
        </p:spPr>
        <p:txBody>
          <a:bodyPr wrap="square">
            <a:spAutoFit/>
          </a:bodyPr>
          <a:lstStyle/>
          <a:p>
            <a:r>
              <a:rPr lang="en-ZA" sz="1800" b="1" i="0" u="none" strike="noStrike" cap="none" dirty="0">
                <a:solidFill>
                  <a:srgbClr val="C00000"/>
                </a:solidFill>
                <a:ea typeface="Calibri"/>
                <a:cs typeface="Calibri"/>
                <a:sym typeface="Calibri"/>
              </a:rPr>
              <a:t>Credit: AK Harding</a:t>
            </a:r>
            <a:endParaRPr lang="en-ZA" baseline="30000" dirty="0">
              <a:solidFill>
                <a:srgbClr val="C00000"/>
              </a:solidFill>
            </a:endParaRPr>
          </a:p>
        </p:txBody>
      </p:sp>
      <p:sp>
        <p:nvSpPr>
          <p:cNvPr id="13" name="TextBox 12">
            <a:extLst>
              <a:ext uri="{FF2B5EF4-FFF2-40B4-BE49-F238E27FC236}">
                <a16:creationId xmlns:a16="http://schemas.microsoft.com/office/drawing/2014/main" id="{6DE7DEC4-1BE9-475A-9AE7-0292DF15392F}"/>
              </a:ext>
            </a:extLst>
          </p:cNvPr>
          <p:cNvSpPr txBox="1"/>
          <p:nvPr/>
        </p:nvSpPr>
        <p:spPr>
          <a:xfrm>
            <a:off x="1411844" y="4573275"/>
            <a:ext cx="3777376" cy="646331"/>
          </a:xfrm>
          <a:prstGeom prst="rect">
            <a:avLst/>
          </a:prstGeom>
          <a:noFill/>
        </p:spPr>
        <p:txBody>
          <a:bodyPr wrap="square">
            <a:spAutoFit/>
          </a:bodyPr>
          <a:lstStyle/>
          <a:p>
            <a:r>
              <a:rPr lang="en-ZA" sz="1800" b="1" i="0" u="none" strike="noStrike" cap="none" dirty="0">
                <a:solidFill>
                  <a:srgbClr val="002060"/>
                </a:solidFill>
                <a:ea typeface="Calibri"/>
                <a:cs typeface="Calibri"/>
                <a:sym typeface="Calibri"/>
              </a:rPr>
              <a:t>UP TO r/R</a:t>
            </a:r>
            <a:r>
              <a:rPr lang="en-ZA" sz="1800" b="1" i="0" u="none" strike="noStrike" cap="none" baseline="-25000" dirty="0">
                <a:solidFill>
                  <a:srgbClr val="002060"/>
                </a:solidFill>
                <a:ea typeface="Calibri"/>
                <a:cs typeface="Calibri"/>
                <a:sym typeface="Calibri"/>
              </a:rPr>
              <a:t>LC</a:t>
            </a:r>
            <a:r>
              <a:rPr lang="en-ZA" sz="1800" b="1" i="0" u="none" strike="noStrike" cap="none" dirty="0">
                <a:solidFill>
                  <a:srgbClr val="002060"/>
                </a:solidFill>
                <a:ea typeface="Calibri"/>
                <a:cs typeface="Calibri"/>
                <a:sym typeface="Calibri"/>
              </a:rPr>
              <a:t> = 1.004, 1.124, 1.259, 1.41 ,1.579,1.769,1.981</a:t>
            </a:r>
            <a:endParaRPr lang="en-ZA" dirty="0"/>
          </a:p>
        </p:txBody>
      </p:sp>
    </p:spTree>
    <p:extLst>
      <p:ext uri="{BB962C8B-B14F-4D97-AF65-F5344CB8AC3E}">
        <p14:creationId xmlns:p14="http://schemas.microsoft.com/office/powerpoint/2010/main" val="19115170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FB92EAB-981D-425A-8035-7DCD6AB5240A}"/>
              </a:ext>
            </a:extLst>
          </p:cNvPr>
          <p:cNvPicPr>
            <a:picLocks noChangeAspect="1"/>
          </p:cNvPicPr>
          <p:nvPr/>
        </p:nvPicPr>
        <p:blipFill rotWithShape="1">
          <a:blip r:embed="rId2"/>
          <a:srcRect l="-1" r="495"/>
          <a:stretch/>
        </p:blipFill>
        <p:spPr>
          <a:xfrm>
            <a:off x="57151" y="826453"/>
            <a:ext cx="9098280" cy="6031547"/>
          </a:xfrm>
          <a:prstGeom prst="rect">
            <a:avLst/>
          </a:prstGeom>
        </p:spPr>
      </p:pic>
      <p:sp>
        <p:nvSpPr>
          <p:cNvPr id="11" name="Title 1"/>
          <p:cNvSpPr>
            <a:spLocks noGrp="1" noChangeArrowheads="1"/>
          </p:cNvSpPr>
          <p:nvPr>
            <p:ph type="title"/>
          </p:nvPr>
        </p:nvSpPr>
        <p:spPr>
          <a:xfrm>
            <a:off x="0" y="0"/>
            <a:ext cx="9144000" cy="1143000"/>
          </a:xfrm>
        </p:spPr>
        <p:txBody>
          <a:bodyPr anchor="ctr">
            <a:normAutofit/>
          </a:bodyPr>
          <a:lstStyle/>
          <a:p>
            <a:pPr algn="ctr" eaLnBrk="1" hangingPunct="1"/>
            <a:r>
              <a:rPr lang="en-US" altLang="zh-CN" sz="5400" dirty="0">
                <a:solidFill>
                  <a:srgbClr val="002060"/>
                </a:solidFill>
                <a:latin typeface="+mn-lt"/>
                <a:ea typeface="SimSun" panose="02010600030101010101" pitchFamily="2" charset="-122"/>
                <a:sym typeface="Arial Black" panose="020B0A04020102020204" pitchFamily="34" charset="0"/>
              </a:rPr>
              <a:t>‘Differential’ SC vs. Altitude</a:t>
            </a:r>
            <a:endParaRPr lang="en-US" altLang="zh-CN" sz="5400" b="1" dirty="0">
              <a:solidFill>
                <a:srgbClr val="002060"/>
              </a:solidFill>
              <a:latin typeface="+mn-lt"/>
              <a:ea typeface="SimSun" panose="02010600030101010101" pitchFamily="2" charset="-122"/>
              <a:sym typeface="Arial Black" panose="020B0A04020102020204" pitchFamily="34" charset="0"/>
            </a:endParaRPr>
          </a:p>
        </p:txBody>
      </p:sp>
      <p:sp>
        <p:nvSpPr>
          <p:cNvPr id="7" name="TextBox 6">
            <a:extLst>
              <a:ext uri="{FF2B5EF4-FFF2-40B4-BE49-F238E27FC236}">
                <a16:creationId xmlns:a16="http://schemas.microsoft.com/office/drawing/2014/main" id="{A950D6A4-F985-4A32-B6CB-D2DA84719424}"/>
              </a:ext>
            </a:extLst>
          </p:cNvPr>
          <p:cNvSpPr txBox="1"/>
          <p:nvPr/>
        </p:nvSpPr>
        <p:spPr>
          <a:xfrm>
            <a:off x="1189198" y="1166119"/>
            <a:ext cx="3920012" cy="1692771"/>
          </a:xfrm>
          <a:prstGeom prst="rect">
            <a:avLst/>
          </a:prstGeom>
          <a:noFill/>
        </p:spPr>
        <p:txBody>
          <a:bodyPr wrap="square">
            <a:spAutoFit/>
          </a:bodyPr>
          <a:lstStyle/>
          <a:p>
            <a:pPr marL="342900" indent="-342900">
              <a:buFont typeface="Arial" panose="020B0604020202020204" pitchFamily="34" charset="0"/>
              <a:buChar char="•"/>
            </a:pPr>
            <a:r>
              <a:rPr lang="en-ZA" sz="2400" b="1" i="0" u="none" strike="noStrike" cap="none" dirty="0">
                <a:solidFill>
                  <a:srgbClr val="002060"/>
                </a:solidFill>
                <a:ea typeface="Calibri"/>
                <a:cs typeface="Calibri"/>
                <a:sym typeface="Calibri"/>
              </a:rPr>
              <a:t>Phase-averaged spectra </a:t>
            </a:r>
          </a:p>
          <a:p>
            <a:pPr marL="342900" indent="-342900">
              <a:buFont typeface="Arial" panose="020B0604020202020204" pitchFamily="34" charset="0"/>
              <a:buChar char="•"/>
            </a:pPr>
            <a:r>
              <a:rPr lang="en-ZA" sz="2400" b="1" dirty="0">
                <a:solidFill>
                  <a:srgbClr val="002060"/>
                </a:solidFill>
                <a:ea typeface="Calibri"/>
                <a:cs typeface="Calibri"/>
                <a:sym typeface="Calibri"/>
              </a:rPr>
              <a:t>Fixed at</a:t>
            </a:r>
            <a:r>
              <a:rPr lang="en-ZA" sz="2400" b="1" i="0" u="none" strike="noStrike" cap="none" dirty="0">
                <a:solidFill>
                  <a:srgbClr val="002060"/>
                </a:solidFill>
                <a:ea typeface="Calibri"/>
                <a:cs typeface="Calibri"/>
                <a:sym typeface="Calibri"/>
              </a:rPr>
              <a:t> </a:t>
            </a:r>
            <a:r>
              <a:rPr lang="en-ZA" sz="2400" b="1" i="0" u="none" strike="noStrike" cap="none" dirty="0" err="1">
                <a:solidFill>
                  <a:srgbClr val="002060"/>
                </a:solidFill>
                <a:ea typeface="Calibri"/>
                <a:cs typeface="Calibri"/>
                <a:sym typeface="Calibri"/>
              </a:rPr>
              <a:t>r</a:t>
            </a:r>
            <a:r>
              <a:rPr lang="en-ZA" sz="2400" b="1" i="0" u="none" strike="noStrike" cap="none" baseline="-25000" dirty="0" err="1">
                <a:solidFill>
                  <a:srgbClr val="002060"/>
                </a:solidFill>
                <a:ea typeface="Calibri"/>
                <a:cs typeface="Calibri"/>
                <a:sym typeface="Calibri"/>
              </a:rPr>
              <a:t>p</a:t>
            </a:r>
            <a:endParaRPr lang="en-ZA" sz="2400" b="1" baseline="-25000" dirty="0">
              <a:solidFill>
                <a:srgbClr val="002060"/>
              </a:solidFill>
              <a:ea typeface="Calibri"/>
              <a:cs typeface="Calibri"/>
              <a:sym typeface="Calibri"/>
            </a:endParaRPr>
          </a:p>
          <a:p>
            <a:pPr marL="342900" indent="-342900">
              <a:buFont typeface="Arial" panose="020B0604020202020204" pitchFamily="34" charset="0"/>
              <a:buChar char="•"/>
            </a:pPr>
            <a:r>
              <a:rPr lang="en-ZA" sz="2400" b="1" i="0" u="none" strike="noStrike" cap="none" dirty="0">
                <a:solidFill>
                  <a:srgbClr val="002060"/>
                </a:solidFill>
                <a:latin typeface="Symbol" panose="05050102010706020507" pitchFamily="18" charset="2"/>
                <a:ea typeface="Calibri"/>
                <a:cs typeface="Calibri"/>
                <a:sym typeface="Calibri"/>
              </a:rPr>
              <a:t>z</a:t>
            </a:r>
            <a:r>
              <a:rPr lang="en-ZA" sz="2400" b="1" i="0" u="none" strike="noStrike" cap="none" dirty="0">
                <a:solidFill>
                  <a:srgbClr val="002060"/>
                </a:solidFill>
                <a:latin typeface="Calibri"/>
                <a:ea typeface="Calibri"/>
                <a:cs typeface="Calibri"/>
                <a:sym typeface="Calibri"/>
              </a:rPr>
              <a:t> = 60</a:t>
            </a:r>
            <a:r>
              <a:rPr lang="en-ZA" sz="2400" b="1" i="0" u="none" strike="noStrike" cap="none" baseline="30000" dirty="0">
                <a:solidFill>
                  <a:srgbClr val="002060"/>
                </a:solidFill>
                <a:latin typeface="Calibri"/>
                <a:ea typeface="Calibri"/>
                <a:cs typeface="Calibri"/>
                <a:sym typeface="Calibri"/>
              </a:rPr>
              <a:t>o</a:t>
            </a:r>
            <a:endParaRPr lang="en-ZA" sz="2400" baseline="30000" dirty="0"/>
          </a:p>
          <a:p>
            <a:pPr marL="342900" indent="-342900">
              <a:buFont typeface="Arial" panose="020B0604020202020204" pitchFamily="34" charset="0"/>
              <a:buChar char="•"/>
            </a:pPr>
            <a:endParaRPr lang="en-ZA" sz="2400" b="1" i="0" u="none" strike="noStrike" cap="none" baseline="-25000" dirty="0">
              <a:solidFill>
                <a:srgbClr val="002060"/>
              </a:solidFill>
              <a:ea typeface="Calibri"/>
              <a:cs typeface="Calibri"/>
              <a:sym typeface="Calibri"/>
            </a:endParaRPr>
          </a:p>
          <a:p>
            <a:pPr marL="342900" indent="-342900">
              <a:buFont typeface="Arial" panose="020B0604020202020204" pitchFamily="34" charset="0"/>
              <a:buChar char="•"/>
            </a:pPr>
            <a:endParaRPr lang="en-ZA" sz="2400" baseline="-25000" dirty="0"/>
          </a:p>
        </p:txBody>
      </p:sp>
      <p:sp>
        <p:nvSpPr>
          <p:cNvPr id="8" name="TextBox 7">
            <a:extLst>
              <a:ext uri="{FF2B5EF4-FFF2-40B4-BE49-F238E27FC236}">
                <a16:creationId xmlns:a16="http://schemas.microsoft.com/office/drawing/2014/main" id="{241C0489-44DE-4C00-9D98-18242144EE0E}"/>
              </a:ext>
            </a:extLst>
          </p:cNvPr>
          <p:cNvSpPr txBox="1"/>
          <p:nvPr/>
        </p:nvSpPr>
        <p:spPr>
          <a:xfrm>
            <a:off x="6824188" y="1131829"/>
            <a:ext cx="2148362" cy="461665"/>
          </a:xfrm>
          <a:prstGeom prst="rect">
            <a:avLst/>
          </a:prstGeom>
          <a:noFill/>
        </p:spPr>
        <p:txBody>
          <a:bodyPr wrap="square">
            <a:spAutoFit/>
          </a:bodyPr>
          <a:lstStyle/>
          <a:p>
            <a:r>
              <a:rPr lang="en-ZA" sz="2400" b="1" i="0" u="none" strike="noStrike" cap="none" dirty="0">
                <a:solidFill>
                  <a:srgbClr val="C00000"/>
                </a:solidFill>
                <a:ea typeface="Calibri"/>
                <a:cs typeface="Calibri"/>
                <a:sym typeface="Calibri"/>
              </a:rPr>
              <a:t>PRELIMINARY!</a:t>
            </a:r>
            <a:endParaRPr lang="en-ZA" sz="2400" baseline="30000" dirty="0">
              <a:solidFill>
                <a:srgbClr val="C00000"/>
              </a:solidFill>
            </a:endParaRPr>
          </a:p>
        </p:txBody>
      </p:sp>
      <p:sp>
        <p:nvSpPr>
          <p:cNvPr id="9" name="TextBox 8">
            <a:extLst>
              <a:ext uri="{FF2B5EF4-FFF2-40B4-BE49-F238E27FC236}">
                <a16:creationId xmlns:a16="http://schemas.microsoft.com/office/drawing/2014/main" id="{1250BF48-FB9E-4767-8848-8251776D7FF2}"/>
              </a:ext>
            </a:extLst>
          </p:cNvPr>
          <p:cNvSpPr txBox="1"/>
          <p:nvPr/>
        </p:nvSpPr>
        <p:spPr>
          <a:xfrm>
            <a:off x="1170148" y="5708936"/>
            <a:ext cx="3920012" cy="369332"/>
          </a:xfrm>
          <a:prstGeom prst="rect">
            <a:avLst/>
          </a:prstGeom>
          <a:noFill/>
        </p:spPr>
        <p:txBody>
          <a:bodyPr wrap="square">
            <a:spAutoFit/>
          </a:bodyPr>
          <a:lstStyle/>
          <a:p>
            <a:r>
              <a:rPr lang="en-ZA" sz="1800" b="1" i="0" u="none" strike="noStrike" cap="none" dirty="0">
                <a:solidFill>
                  <a:srgbClr val="C00000"/>
                </a:solidFill>
                <a:ea typeface="Calibri"/>
                <a:cs typeface="Calibri"/>
                <a:sym typeface="Calibri"/>
              </a:rPr>
              <a:t>Credit: AK Harding</a:t>
            </a:r>
            <a:endParaRPr lang="en-ZA" baseline="30000" dirty="0">
              <a:solidFill>
                <a:srgbClr val="C00000"/>
              </a:solidFill>
            </a:endParaRPr>
          </a:p>
        </p:txBody>
      </p:sp>
      <p:sp>
        <p:nvSpPr>
          <p:cNvPr id="10" name="TextBox 9">
            <a:extLst>
              <a:ext uri="{FF2B5EF4-FFF2-40B4-BE49-F238E27FC236}">
                <a16:creationId xmlns:a16="http://schemas.microsoft.com/office/drawing/2014/main" id="{00F8CA72-BA07-439D-A639-ED651C3E9B50}"/>
              </a:ext>
            </a:extLst>
          </p:cNvPr>
          <p:cNvSpPr txBox="1"/>
          <p:nvPr/>
        </p:nvSpPr>
        <p:spPr>
          <a:xfrm>
            <a:off x="1783080" y="4406670"/>
            <a:ext cx="3406140" cy="923330"/>
          </a:xfrm>
          <a:prstGeom prst="rect">
            <a:avLst/>
          </a:prstGeom>
          <a:noFill/>
        </p:spPr>
        <p:txBody>
          <a:bodyPr wrap="square">
            <a:spAutoFit/>
          </a:bodyPr>
          <a:lstStyle/>
          <a:p>
            <a:r>
              <a:rPr lang="en-ZA" sz="1800" b="1" i="0" u="none" strike="noStrike" cap="none" dirty="0">
                <a:solidFill>
                  <a:srgbClr val="002060"/>
                </a:solidFill>
                <a:ea typeface="Calibri"/>
                <a:cs typeface="Calibri"/>
                <a:sym typeface="Calibri"/>
              </a:rPr>
              <a:t>r/R</a:t>
            </a:r>
            <a:r>
              <a:rPr lang="en-ZA" sz="1800" b="1" i="0" u="none" strike="noStrike" cap="none" baseline="-25000" dirty="0">
                <a:solidFill>
                  <a:srgbClr val="002060"/>
                </a:solidFill>
                <a:ea typeface="Calibri"/>
                <a:cs typeface="Calibri"/>
                <a:sym typeface="Calibri"/>
              </a:rPr>
              <a:t>LC</a:t>
            </a:r>
            <a:r>
              <a:rPr lang="en-ZA" sz="1800" b="1" i="0" u="none" strike="noStrike" cap="none" dirty="0">
                <a:solidFill>
                  <a:srgbClr val="002060"/>
                </a:solidFill>
                <a:ea typeface="Calibri"/>
                <a:cs typeface="Calibri"/>
                <a:sym typeface="Calibri"/>
              </a:rPr>
              <a:t> = 0.46 , 0.529, 0.6083, 0.6996, 0.8045, 0.9252, 1.064, 1.224, 1.407, 1.618, 1.861</a:t>
            </a:r>
            <a:endParaRPr lang="en-ZA" dirty="0"/>
          </a:p>
        </p:txBody>
      </p:sp>
    </p:spTree>
    <p:extLst>
      <p:ext uri="{BB962C8B-B14F-4D97-AF65-F5344CB8AC3E}">
        <p14:creationId xmlns:p14="http://schemas.microsoft.com/office/powerpoint/2010/main" val="13690591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noChangeArrowheads="1"/>
          </p:cNvSpPr>
          <p:nvPr>
            <p:ph type="title"/>
          </p:nvPr>
        </p:nvSpPr>
        <p:spPr>
          <a:xfrm>
            <a:off x="0" y="0"/>
            <a:ext cx="9144000" cy="1143000"/>
          </a:xfrm>
        </p:spPr>
        <p:txBody>
          <a:bodyPr anchor="ctr">
            <a:normAutofit/>
          </a:bodyPr>
          <a:lstStyle/>
          <a:p>
            <a:pPr algn="ctr" eaLnBrk="1" hangingPunct="1"/>
            <a:r>
              <a:rPr lang="en-US" altLang="zh-CN" sz="5400" dirty="0">
                <a:solidFill>
                  <a:srgbClr val="002060"/>
                </a:solidFill>
                <a:latin typeface="+mn-lt"/>
                <a:ea typeface="SimSun" panose="02010600030101010101" pitchFamily="2" charset="-122"/>
                <a:sym typeface="Arial Black" panose="020B0A04020102020204" pitchFamily="34" charset="0"/>
              </a:rPr>
              <a:t>P1/P2 vs. </a:t>
            </a:r>
            <a:r>
              <a:rPr lang="en-US" altLang="zh-CN" sz="5400" dirty="0" err="1">
                <a:solidFill>
                  <a:srgbClr val="002060"/>
                </a:solidFill>
                <a:latin typeface="+mn-lt"/>
                <a:ea typeface="SimSun" panose="02010600030101010101" pitchFamily="2" charset="-122"/>
                <a:sym typeface="Arial Black" panose="020B0A04020102020204" pitchFamily="34" charset="0"/>
              </a:rPr>
              <a:t>E</a:t>
            </a:r>
            <a:r>
              <a:rPr lang="en-US" altLang="zh-CN" sz="5400" baseline="-25000" dirty="0" err="1">
                <a:solidFill>
                  <a:srgbClr val="002060"/>
                </a:solidFill>
                <a:latin typeface="Symbol" panose="05050102010706020507" pitchFamily="18" charset="2"/>
                <a:ea typeface="SimSun" panose="02010600030101010101" pitchFamily="2" charset="-122"/>
                <a:sym typeface="Arial Black" panose="020B0A04020102020204" pitchFamily="34" charset="0"/>
              </a:rPr>
              <a:t>g</a:t>
            </a:r>
            <a:endParaRPr lang="en-US" altLang="zh-CN" sz="5400" b="1" baseline="-25000" dirty="0">
              <a:solidFill>
                <a:srgbClr val="002060"/>
              </a:solidFill>
              <a:latin typeface="Symbol" panose="05050102010706020507" pitchFamily="18" charset="2"/>
              <a:ea typeface="SimSun" panose="02010600030101010101" pitchFamily="2" charset="-122"/>
              <a:sym typeface="Arial Black" panose="020B0A04020102020204" pitchFamily="34" charset="0"/>
            </a:endParaRPr>
          </a:p>
        </p:txBody>
      </p:sp>
      <p:sp>
        <p:nvSpPr>
          <p:cNvPr id="7" name="TextBox 6">
            <a:extLst>
              <a:ext uri="{FF2B5EF4-FFF2-40B4-BE49-F238E27FC236}">
                <a16:creationId xmlns:a16="http://schemas.microsoft.com/office/drawing/2014/main" id="{9DAADFB5-5106-4BD6-B3EA-7FF008672D92}"/>
              </a:ext>
            </a:extLst>
          </p:cNvPr>
          <p:cNvSpPr txBox="1"/>
          <p:nvPr/>
        </p:nvSpPr>
        <p:spPr>
          <a:xfrm>
            <a:off x="6721515" y="5150264"/>
            <a:ext cx="3920012" cy="369332"/>
          </a:xfrm>
          <a:prstGeom prst="rect">
            <a:avLst/>
          </a:prstGeom>
          <a:noFill/>
        </p:spPr>
        <p:txBody>
          <a:bodyPr wrap="square">
            <a:spAutoFit/>
          </a:bodyPr>
          <a:lstStyle/>
          <a:p>
            <a:r>
              <a:rPr lang="en-ZA" sz="1800" b="1" i="0" u="none" strike="noStrike" cap="none" dirty="0">
                <a:solidFill>
                  <a:srgbClr val="C00000"/>
                </a:solidFill>
                <a:ea typeface="Calibri"/>
                <a:cs typeface="Calibri"/>
                <a:sym typeface="Calibri"/>
              </a:rPr>
              <a:t>Harding et al. (2021)</a:t>
            </a:r>
            <a:endParaRPr lang="en-ZA" baseline="30000" dirty="0">
              <a:solidFill>
                <a:srgbClr val="C00000"/>
              </a:solidFill>
            </a:endParaRPr>
          </a:p>
        </p:txBody>
      </p:sp>
      <p:sp>
        <p:nvSpPr>
          <p:cNvPr id="8" name="Subtitle 3">
            <a:extLst>
              <a:ext uri="{FF2B5EF4-FFF2-40B4-BE49-F238E27FC236}">
                <a16:creationId xmlns:a16="http://schemas.microsoft.com/office/drawing/2014/main" id="{25BCE479-1B48-456C-B237-41AE6A21BB5B}"/>
              </a:ext>
            </a:extLst>
          </p:cNvPr>
          <p:cNvSpPr txBox="1">
            <a:spLocks/>
          </p:cNvSpPr>
          <p:nvPr/>
        </p:nvSpPr>
        <p:spPr>
          <a:xfrm>
            <a:off x="188904" y="1187595"/>
            <a:ext cx="3984249" cy="2630146"/>
          </a:xfrm>
          <a:prstGeom prst="rect">
            <a:avLst/>
          </a:prstGeom>
          <a:solidFill>
            <a:schemeClr val="bg1"/>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57175" indent="-257175">
              <a:buClr>
                <a:srgbClr val="002060"/>
              </a:buClr>
              <a:buFont typeface="Arial"/>
              <a:buChar char="•"/>
            </a:pPr>
            <a:r>
              <a:rPr lang="en-ZA" sz="2400" b="1" kern="0" dirty="0">
                <a:solidFill>
                  <a:srgbClr val="0070C0"/>
                </a:solidFill>
                <a:latin typeface="+mn-lt"/>
              </a:rPr>
              <a:t>Reasonable multi-wavelength LC predictions</a:t>
            </a:r>
          </a:p>
          <a:p>
            <a:pPr marL="257175" indent="-257175">
              <a:buClr>
                <a:srgbClr val="002060"/>
              </a:buClr>
              <a:buFont typeface="Arial"/>
              <a:buChar char="•"/>
            </a:pPr>
            <a:r>
              <a:rPr lang="en-ZA" sz="2400" b="1" kern="0" dirty="0">
                <a:solidFill>
                  <a:srgbClr val="0070C0"/>
                </a:solidFill>
                <a:latin typeface="+mn-lt"/>
              </a:rPr>
              <a:t>P1/P2 vs. </a:t>
            </a:r>
            <a:r>
              <a:rPr lang="en-ZA" sz="2400" b="1" kern="0" dirty="0" err="1">
                <a:solidFill>
                  <a:srgbClr val="0070C0"/>
                </a:solidFill>
                <a:latin typeface="+mn-lt"/>
              </a:rPr>
              <a:t>E</a:t>
            </a:r>
            <a:r>
              <a:rPr lang="en-ZA" sz="2400" b="1" kern="0" baseline="-25000" dirty="0" err="1">
                <a:solidFill>
                  <a:srgbClr val="0070C0"/>
                </a:solidFill>
                <a:latin typeface="Symbol" panose="05050102010706020507" pitchFamily="18" charset="2"/>
              </a:rPr>
              <a:t>g</a:t>
            </a:r>
            <a:r>
              <a:rPr lang="en-ZA" sz="2400" b="1" kern="0" dirty="0">
                <a:solidFill>
                  <a:srgbClr val="0070C0"/>
                </a:solidFill>
                <a:latin typeface="+mn-lt"/>
              </a:rPr>
              <a:t> effect: higher-energy photons in P2 – larger </a:t>
            </a:r>
            <a:r>
              <a:rPr lang="en-ZA" sz="2400" b="1" kern="0" dirty="0" err="1">
                <a:solidFill>
                  <a:srgbClr val="0070C0"/>
                </a:solidFill>
                <a:latin typeface="Symbol" panose="05050102010706020507" pitchFamily="18" charset="2"/>
              </a:rPr>
              <a:t>r</a:t>
            </a:r>
            <a:r>
              <a:rPr lang="en-ZA" sz="2400" b="1" kern="0" baseline="-25000" dirty="0" err="1">
                <a:solidFill>
                  <a:srgbClr val="0070C0"/>
                </a:solidFill>
                <a:latin typeface="+mn-lt"/>
              </a:rPr>
              <a:t>c</a:t>
            </a:r>
            <a:endParaRPr lang="en-ZA" sz="2400" b="1" kern="0" baseline="-25000" dirty="0">
              <a:solidFill>
                <a:srgbClr val="0070C0"/>
              </a:solidFill>
              <a:latin typeface="+mn-lt"/>
            </a:endParaRPr>
          </a:p>
          <a:p>
            <a:pPr marL="257175" indent="-257175">
              <a:buClr>
                <a:srgbClr val="002060"/>
              </a:buClr>
              <a:buFont typeface="Arial"/>
              <a:buChar char="•"/>
            </a:pPr>
            <a:r>
              <a:rPr lang="en-ZA" sz="2400" b="1" kern="0" dirty="0">
                <a:solidFill>
                  <a:srgbClr val="0070C0"/>
                </a:solidFill>
                <a:latin typeface="+mn-lt"/>
              </a:rPr>
              <a:t>Only P2 in </a:t>
            </a:r>
            <a:r>
              <a:rPr lang="en-ZA" sz="2400" b="1" kern="0" dirty="0" err="1">
                <a:solidFill>
                  <a:srgbClr val="0070C0"/>
                </a:solidFill>
                <a:latin typeface="+mn-lt"/>
              </a:rPr>
              <a:t>TeV</a:t>
            </a:r>
            <a:r>
              <a:rPr lang="en-ZA" sz="2400" b="1" kern="0" dirty="0">
                <a:solidFill>
                  <a:srgbClr val="0070C0"/>
                </a:solidFill>
                <a:latin typeface="+mn-lt"/>
              </a:rPr>
              <a:t>: highest-energy particles responsible</a:t>
            </a:r>
          </a:p>
          <a:p>
            <a:pPr marL="257175" indent="-257175">
              <a:buClr>
                <a:srgbClr val="002060"/>
              </a:buClr>
              <a:buFont typeface="Arial"/>
              <a:buChar char="•"/>
            </a:pPr>
            <a:r>
              <a:rPr lang="en-ZA" sz="2400" b="1" kern="0" dirty="0">
                <a:solidFill>
                  <a:srgbClr val="0070C0"/>
                </a:solidFill>
                <a:latin typeface="+mn-lt"/>
              </a:rPr>
              <a:t>Narrowing of peaks with energy</a:t>
            </a:r>
          </a:p>
          <a:p>
            <a:pPr marL="257175" indent="-257175">
              <a:buClr>
                <a:srgbClr val="002060"/>
              </a:buClr>
              <a:buFont typeface="Arial"/>
              <a:buChar char="•"/>
            </a:pPr>
            <a:r>
              <a:rPr lang="en-ZA" sz="2400" b="1" kern="0" dirty="0">
                <a:solidFill>
                  <a:srgbClr val="0070C0"/>
                </a:solidFill>
                <a:latin typeface="+mn-lt"/>
              </a:rPr>
              <a:t>E</a:t>
            </a:r>
            <a:r>
              <a:rPr lang="en-ZA" sz="2400" b="1" kern="0" baseline="-25000" dirty="0">
                <a:solidFill>
                  <a:srgbClr val="0070C0"/>
                </a:solidFill>
                <a:latin typeface="+mn-lt"/>
              </a:rPr>
              <a:t>||</a:t>
            </a:r>
            <a:r>
              <a:rPr lang="en-ZA" sz="2400" b="1" kern="0" dirty="0">
                <a:solidFill>
                  <a:srgbClr val="0070C0"/>
                </a:solidFill>
                <a:latin typeface="+mn-lt"/>
              </a:rPr>
              <a:t>(</a:t>
            </a:r>
            <a:r>
              <a:rPr lang="en-ZA" sz="2400" b="1" kern="0" dirty="0">
                <a:solidFill>
                  <a:srgbClr val="0070C0"/>
                </a:solidFill>
                <a:latin typeface="Symbol" panose="05050102010706020507" pitchFamily="18" charset="2"/>
              </a:rPr>
              <a:t>f</a:t>
            </a:r>
            <a:r>
              <a:rPr lang="en-ZA" sz="2400" b="1" kern="0" dirty="0">
                <a:solidFill>
                  <a:srgbClr val="0070C0"/>
                </a:solidFill>
                <a:latin typeface="+mn-lt"/>
              </a:rPr>
              <a:t>) leading to azimuthally-dependent emissivity improves </a:t>
            </a:r>
            <a:br>
              <a:rPr lang="en-ZA" sz="2400" b="1" kern="0" dirty="0">
                <a:solidFill>
                  <a:srgbClr val="0070C0"/>
                </a:solidFill>
                <a:latin typeface="+mn-lt"/>
              </a:rPr>
            </a:br>
            <a:r>
              <a:rPr lang="en-ZA" sz="2400" b="1" kern="0" dirty="0">
                <a:solidFill>
                  <a:srgbClr val="0070C0"/>
                </a:solidFill>
                <a:latin typeface="+mn-lt"/>
              </a:rPr>
              <a:t>radio-to-</a:t>
            </a:r>
            <a:r>
              <a:rPr lang="en-ZA" sz="2400" b="1" kern="0" dirty="0">
                <a:solidFill>
                  <a:srgbClr val="0070C0"/>
                </a:solidFill>
                <a:latin typeface="Symbol" panose="05050102010706020507" pitchFamily="18" charset="2"/>
              </a:rPr>
              <a:t>g</a:t>
            </a:r>
            <a:r>
              <a:rPr lang="en-ZA" sz="2400" b="1" kern="0" dirty="0">
                <a:solidFill>
                  <a:srgbClr val="0070C0"/>
                </a:solidFill>
                <a:latin typeface="+mn-lt"/>
              </a:rPr>
              <a:t> lags</a:t>
            </a:r>
          </a:p>
          <a:p>
            <a:pPr marL="257175" indent="-257175">
              <a:buClr>
                <a:srgbClr val="002060"/>
              </a:buClr>
              <a:buFont typeface="Arial"/>
              <a:buChar char="•"/>
            </a:pPr>
            <a:endParaRPr lang="en-ZA" sz="2400" b="1" kern="0" dirty="0">
              <a:solidFill>
                <a:srgbClr val="0070C0"/>
              </a:solidFill>
              <a:latin typeface="+mn-lt"/>
            </a:endParaRPr>
          </a:p>
        </p:txBody>
      </p:sp>
      <p:pic>
        <p:nvPicPr>
          <p:cNvPr id="9" name="Picture 8">
            <a:extLst>
              <a:ext uri="{FF2B5EF4-FFF2-40B4-BE49-F238E27FC236}">
                <a16:creationId xmlns:a16="http://schemas.microsoft.com/office/drawing/2014/main" id="{427D4ECF-15B0-424A-9B41-7B5F1EF3F95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229792" y="1360738"/>
            <a:ext cx="2383340" cy="5086024"/>
          </a:xfrm>
          <a:prstGeom prst="rect">
            <a:avLst/>
          </a:prstGeom>
        </p:spPr>
      </p:pic>
      <p:pic>
        <p:nvPicPr>
          <p:cNvPr id="10" name="Picture 9">
            <a:extLst>
              <a:ext uri="{FF2B5EF4-FFF2-40B4-BE49-F238E27FC236}">
                <a16:creationId xmlns:a16="http://schemas.microsoft.com/office/drawing/2014/main" id="{D8698E5E-C0B8-4A0E-B06A-9661C73CBE9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959" b="27106"/>
          <a:stretch/>
        </p:blipFill>
        <p:spPr>
          <a:xfrm>
            <a:off x="6526349" y="1341931"/>
            <a:ext cx="2617650" cy="3704414"/>
          </a:xfrm>
          <a:prstGeom prst="rect">
            <a:avLst/>
          </a:prstGeom>
        </p:spPr>
      </p:pic>
    </p:spTree>
    <p:extLst>
      <p:ext uri="{BB962C8B-B14F-4D97-AF65-F5344CB8AC3E}">
        <p14:creationId xmlns:p14="http://schemas.microsoft.com/office/powerpoint/2010/main" val="1360882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noChangeArrowheads="1"/>
          </p:cNvSpPr>
          <p:nvPr>
            <p:ph type="title"/>
          </p:nvPr>
        </p:nvSpPr>
        <p:spPr>
          <a:xfrm>
            <a:off x="0" y="0"/>
            <a:ext cx="9144000" cy="1143000"/>
          </a:xfrm>
        </p:spPr>
        <p:txBody>
          <a:bodyPr anchor="ctr">
            <a:normAutofit/>
          </a:bodyPr>
          <a:lstStyle/>
          <a:p>
            <a:pPr algn="ctr" eaLnBrk="1" hangingPunct="1"/>
            <a:r>
              <a:rPr lang="en-US" altLang="zh-CN" sz="5400" dirty="0">
                <a:solidFill>
                  <a:srgbClr val="002060"/>
                </a:solidFill>
                <a:latin typeface="+mn-lt"/>
                <a:ea typeface="SimSun" panose="02010600030101010101" pitchFamily="2" charset="-122"/>
                <a:sym typeface="Arial Black" panose="020B0A04020102020204" pitchFamily="34" charset="0"/>
              </a:rPr>
              <a:t>P1/P2 vs. </a:t>
            </a:r>
            <a:r>
              <a:rPr lang="en-US" altLang="zh-CN" sz="5400" dirty="0" err="1">
                <a:solidFill>
                  <a:srgbClr val="002060"/>
                </a:solidFill>
                <a:latin typeface="+mn-lt"/>
                <a:ea typeface="SimSun" panose="02010600030101010101" pitchFamily="2" charset="-122"/>
                <a:sym typeface="Arial Black" panose="020B0A04020102020204" pitchFamily="34" charset="0"/>
              </a:rPr>
              <a:t>E</a:t>
            </a:r>
            <a:r>
              <a:rPr lang="en-US" altLang="zh-CN" sz="5400" baseline="-25000" dirty="0" err="1">
                <a:solidFill>
                  <a:srgbClr val="002060"/>
                </a:solidFill>
                <a:latin typeface="Symbol" panose="05050102010706020507" pitchFamily="18" charset="2"/>
                <a:ea typeface="SimSun" panose="02010600030101010101" pitchFamily="2" charset="-122"/>
                <a:sym typeface="Arial Black" panose="020B0A04020102020204" pitchFamily="34" charset="0"/>
              </a:rPr>
              <a:t>g</a:t>
            </a:r>
            <a:endParaRPr lang="en-US" altLang="zh-CN" sz="5400" b="1" baseline="-25000" dirty="0">
              <a:solidFill>
                <a:srgbClr val="002060"/>
              </a:solidFill>
              <a:latin typeface="Symbol" panose="05050102010706020507" pitchFamily="18" charset="2"/>
              <a:ea typeface="SimSun" panose="02010600030101010101" pitchFamily="2" charset="-122"/>
              <a:sym typeface="Arial Black" panose="020B0A04020102020204" pitchFamily="34" charset="0"/>
            </a:endParaRPr>
          </a:p>
        </p:txBody>
      </p:sp>
      <p:pic>
        <p:nvPicPr>
          <p:cNvPr id="5" name="Picture 4">
            <a:extLst>
              <a:ext uri="{FF2B5EF4-FFF2-40B4-BE49-F238E27FC236}">
                <a16:creationId xmlns:a16="http://schemas.microsoft.com/office/drawing/2014/main" id="{8CED10ED-D140-4024-88F1-8D1C24D7DAE3}"/>
              </a:ext>
            </a:extLst>
          </p:cNvPr>
          <p:cNvPicPr>
            <a:picLocks noChangeAspect="1"/>
          </p:cNvPicPr>
          <p:nvPr/>
        </p:nvPicPr>
        <p:blipFill>
          <a:blip r:embed="rId2"/>
          <a:stretch>
            <a:fillRect/>
          </a:stretch>
        </p:blipFill>
        <p:spPr>
          <a:xfrm>
            <a:off x="129186" y="1128108"/>
            <a:ext cx="6289729" cy="4232562"/>
          </a:xfrm>
          <a:prstGeom prst="rect">
            <a:avLst/>
          </a:prstGeom>
        </p:spPr>
      </p:pic>
      <p:sp>
        <p:nvSpPr>
          <p:cNvPr id="7" name="TextBox 6">
            <a:extLst>
              <a:ext uri="{FF2B5EF4-FFF2-40B4-BE49-F238E27FC236}">
                <a16:creationId xmlns:a16="http://schemas.microsoft.com/office/drawing/2014/main" id="{9DAADFB5-5106-4BD6-B3EA-7FF008672D92}"/>
              </a:ext>
            </a:extLst>
          </p:cNvPr>
          <p:cNvSpPr txBox="1"/>
          <p:nvPr/>
        </p:nvSpPr>
        <p:spPr>
          <a:xfrm>
            <a:off x="0" y="6234716"/>
            <a:ext cx="3920012" cy="369332"/>
          </a:xfrm>
          <a:prstGeom prst="rect">
            <a:avLst/>
          </a:prstGeom>
          <a:noFill/>
        </p:spPr>
        <p:txBody>
          <a:bodyPr wrap="square">
            <a:spAutoFit/>
          </a:bodyPr>
          <a:lstStyle/>
          <a:p>
            <a:r>
              <a:rPr lang="en-ZA" sz="1800" b="1" i="0" u="none" strike="noStrike" cap="none" dirty="0">
                <a:solidFill>
                  <a:srgbClr val="C00000"/>
                </a:solidFill>
                <a:ea typeface="Calibri"/>
                <a:cs typeface="Calibri"/>
                <a:sym typeface="Calibri"/>
              </a:rPr>
              <a:t>Barnard et al. (2022)</a:t>
            </a:r>
            <a:endParaRPr lang="en-ZA" baseline="30000" dirty="0">
              <a:solidFill>
                <a:srgbClr val="C00000"/>
              </a:solidFill>
            </a:endParaRPr>
          </a:p>
        </p:txBody>
      </p:sp>
      <p:pic>
        <p:nvPicPr>
          <p:cNvPr id="3" name="Picture 2">
            <a:extLst>
              <a:ext uri="{FF2B5EF4-FFF2-40B4-BE49-F238E27FC236}">
                <a16:creationId xmlns:a16="http://schemas.microsoft.com/office/drawing/2014/main" id="{10FC920B-0EC0-41BC-B0FC-3E537127575F}"/>
              </a:ext>
            </a:extLst>
          </p:cNvPr>
          <p:cNvPicPr>
            <a:picLocks noChangeAspect="1"/>
          </p:cNvPicPr>
          <p:nvPr/>
        </p:nvPicPr>
        <p:blipFill>
          <a:blip r:embed="rId3"/>
          <a:stretch>
            <a:fillRect/>
          </a:stretch>
        </p:blipFill>
        <p:spPr>
          <a:xfrm>
            <a:off x="2159411" y="2000250"/>
            <a:ext cx="6984589" cy="4857750"/>
          </a:xfrm>
          <a:prstGeom prst="rect">
            <a:avLst/>
          </a:prstGeom>
        </p:spPr>
      </p:pic>
    </p:spTree>
    <p:extLst>
      <p:ext uri="{BB962C8B-B14F-4D97-AF65-F5344CB8AC3E}">
        <p14:creationId xmlns:p14="http://schemas.microsoft.com/office/powerpoint/2010/main" val="3490726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6640"/>
            <a:ext cx="9144000" cy="898066"/>
          </a:xfrm>
        </p:spPr>
        <p:txBody>
          <a:bodyPr>
            <a:noAutofit/>
          </a:bodyPr>
          <a:lstStyle/>
          <a:p>
            <a:pPr algn="ctr"/>
            <a:r>
              <a:rPr lang="en-US" sz="8800" dirty="0">
                <a:solidFill>
                  <a:srgbClr val="002060"/>
                </a:solidFill>
                <a:latin typeface="+mn-lt"/>
              </a:rPr>
              <a:t>Conclusions</a:t>
            </a:r>
          </a:p>
        </p:txBody>
      </p:sp>
      <p:sp>
        <p:nvSpPr>
          <p:cNvPr id="4" name="Google Shape;29;p3"/>
          <p:cNvSpPr txBox="1"/>
          <p:nvPr/>
        </p:nvSpPr>
        <p:spPr>
          <a:xfrm>
            <a:off x="-148590" y="1480523"/>
            <a:ext cx="9258300" cy="4878359"/>
          </a:xfrm>
          <a:prstGeom prst="rect">
            <a:avLst/>
          </a:prstGeom>
          <a:noFill/>
          <a:ln>
            <a:noFill/>
          </a:ln>
        </p:spPr>
        <p:txBody>
          <a:bodyPr spcFirstLastPara="1" wrap="square" lIns="385900" tIns="38150" rIns="192950" bIns="38150" anchor="t" anchorCtr="0">
            <a:spAutoFit/>
          </a:bodyPr>
          <a:lstStyle/>
          <a:p>
            <a:pPr marL="571500" lvl="0" indent="-571500">
              <a:buClr>
                <a:srgbClr val="002060"/>
              </a:buClr>
              <a:buSzPct val="100000"/>
              <a:buFont typeface="Wingdings" panose="05000000000000000000" pitchFamily="2" charset="2"/>
              <a:buChar char="§"/>
            </a:pPr>
            <a:r>
              <a:rPr lang="en-ZA" sz="2600" b="1" dirty="0">
                <a:solidFill>
                  <a:srgbClr val="0070C0"/>
                </a:solidFill>
                <a:ea typeface="Calibri"/>
                <a:cs typeface="Calibri"/>
                <a:sym typeface="Calibri"/>
              </a:rPr>
              <a:t>Vela is a unique source with high-quality, multi-band data</a:t>
            </a:r>
          </a:p>
          <a:p>
            <a:pPr marL="571500" lvl="0" indent="-571500">
              <a:buClr>
                <a:srgbClr val="002060"/>
              </a:buClr>
              <a:buSzPct val="100000"/>
              <a:buFont typeface="Wingdings" panose="05000000000000000000" pitchFamily="2" charset="2"/>
              <a:buChar char="§"/>
            </a:pPr>
            <a:r>
              <a:rPr lang="en-ZA" sz="2600" b="1" dirty="0">
                <a:solidFill>
                  <a:srgbClr val="0070C0"/>
                </a:solidFill>
                <a:ea typeface="Calibri"/>
                <a:cs typeface="Calibri"/>
                <a:sym typeface="Calibri"/>
              </a:rPr>
              <a:t>HE spectrum: sub-exponential tail</a:t>
            </a:r>
          </a:p>
          <a:p>
            <a:pPr marL="571500" lvl="0" indent="-571500">
              <a:buClr>
                <a:srgbClr val="002060"/>
              </a:buClr>
              <a:buSzPct val="100000"/>
              <a:buFont typeface="Wingdings" panose="05000000000000000000" pitchFamily="2" charset="2"/>
              <a:buChar char="§"/>
            </a:pPr>
            <a:r>
              <a:rPr lang="en-ZA" sz="2600" b="1" dirty="0">
                <a:solidFill>
                  <a:srgbClr val="0070C0"/>
                </a:solidFill>
                <a:ea typeface="Calibri"/>
                <a:cs typeface="Calibri"/>
                <a:sym typeface="Calibri"/>
              </a:rPr>
              <a:t>Traditionally: CR</a:t>
            </a:r>
          </a:p>
          <a:p>
            <a:pPr marL="571500" lvl="0" indent="-571500">
              <a:buClr>
                <a:srgbClr val="002060"/>
              </a:buClr>
              <a:buSzPct val="100000"/>
              <a:buFont typeface="Wingdings" panose="05000000000000000000" pitchFamily="2" charset="2"/>
              <a:buChar char="§"/>
            </a:pPr>
            <a:r>
              <a:rPr lang="en-ZA" sz="2600" b="1" dirty="0">
                <a:solidFill>
                  <a:srgbClr val="0070C0"/>
                </a:solidFill>
                <a:ea typeface="Calibri"/>
                <a:cs typeface="Calibri"/>
                <a:sym typeface="Calibri"/>
              </a:rPr>
              <a:t>SC may give a broader spectral (GeV) peak</a:t>
            </a:r>
          </a:p>
          <a:p>
            <a:pPr marL="571500" lvl="0" indent="-571500">
              <a:buClr>
                <a:srgbClr val="002060"/>
              </a:buClr>
              <a:buSzPct val="100000"/>
              <a:buFont typeface="Wingdings" panose="05000000000000000000" pitchFamily="2" charset="2"/>
              <a:buChar char="§"/>
            </a:pPr>
            <a:r>
              <a:rPr lang="en-ZA" sz="2600" b="1" dirty="0">
                <a:solidFill>
                  <a:srgbClr val="0070C0"/>
                </a:solidFill>
                <a:ea typeface="Calibri"/>
                <a:cs typeface="Calibri"/>
                <a:sym typeface="Calibri"/>
              </a:rPr>
              <a:t>SC vs. altitude: </a:t>
            </a:r>
          </a:p>
          <a:p>
            <a:pPr marL="1028700" lvl="1" indent="-571500">
              <a:buClr>
                <a:srgbClr val="002060"/>
              </a:buClr>
              <a:buSzPct val="100000"/>
              <a:buFont typeface="Courier New" panose="02070309020205020404" pitchFamily="49" charset="0"/>
              <a:buChar char="o"/>
            </a:pPr>
            <a:r>
              <a:rPr lang="en-ZA" sz="2600" b="1" dirty="0">
                <a:solidFill>
                  <a:srgbClr val="0070C0"/>
                </a:solidFill>
                <a:ea typeface="Calibri"/>
                <a:cs typeface="Calibri"/>
                <a:sym typeface="Calibri"/>
              </a:rPr>
              <a:t>Differential and integral; parameter study</a:t>
            </a:r>
          </a:p>
          <a:p>
            <a:pPr marL="1028700" lvl="1" indent="-571500">
              <a:buClr>
                <a:srgbClr val="002060"/>
              </a:buClr>
              <a:buSzPct val="100000"/>
              <a:buFont typeface="Courier New" panose="02070309020205020404" pitchFamily="49" charset="0"/>
              <a:buChar char="o"/>
            </a:pPr>
            <a:r>
              <a:rPr lang="en-ZA" sz="2600" b="1" dirty="0">
                <a:solidFill>
                  <a:srgbClr val="0070C0"/>
                </a:solidFill>
                <a:ea typeface="Calibri"/>
                <a:cs typeface="Calibri"/>
                <a:sym typeface="Calibri"/>
              </a:rPr>
              <a:t>Build-up of broad(er) spectrum – dominant in CS</a:t>
            </a:r>
          </a:p>
          <a:p>
            <a:pPr marL="1028700" lvl="1" indent="-571500">
              <a:buClr>
                <a:srgbClr val="002060"/>
              </a:buClr>
              <a:buSzPct val="100000"/>
              <a:buFont typeface="Courier New" panose="02070309020205020404" pitchFamily="49" charset="0"/>
              <a:buChar char="o"/>
            </a:pPr>
            <a:r>
              <a:rPr lang="en-ZA" sz="2600" b="1" dirty="0">
                <a:solidFill>
                  <a:srgbClr val="0070C0"/>
                </a:solidFill>
                <a:ea typeface="Calibri"/>
                <a:cs typeface="Calibri"/>
                <a:sym typeface="Calibri"/>
              </a:rPr>
              <a:t>Compare spectra below / beyond R</a:t>
            </a:r>
            <a:r>
              <a:rPr lang="en-ZA" sz="2600" b="1" baseline="-25000" dirty="0">
                <a:solidFill>
                  <a:srgbClr val="0070C0"/>
                </a:solidFill>
                <a:ea typeface="Calibri"/>
                <a:cs typeface="Calibri"/>
                <a:sym typeface="Calibri"/>
              </a:rPr>
              <a:t>LC</a:t>
            </a:r>
          </a:p>
          <a:p>
            <a:pPr marL="1028700" lvl="1" indent="-571500">
              <a:buClr>
                <a:srgbClr val="002060"/>
              </a:buClr>
              <a:buSzPct val="100000"/>
              <a:buFont typeface="Courier New" panose="02070309020205020404" pitchFamily="49" charset="0"/>
              <a:buChar char="o"/>
            </a:pPr>
            <a:r>
              <a:rPr lang="en-ZA" sz="2600" b="1" dirty="0">
                <a:solidFill>
                  <a:srgbClr val="0070C0"/>
                </a:solidFill>
                <a:ea typeface="Calibri"/>
                <a:cs typeface="Calibri"/>
                <a:sym typeface="Calibri"/>
              </a:rPr>
              <a:t>Local </a:t>
            </a:r>
            <a:r>
              <a:rPr lang="en-ZA" sz="2600" b="1" dirty="0">
                <a:solidFill>
                  <a:srgbClr val="0070C0"/>
                </a:solidFill>
                <a:latin typeface="Symbol" panose="05050102010706020507" pitchFamily="18" charset="2"/>
                <a:ea typeface="Calibri"/>
                <a:cs typeface="Calibri"/>
                <a:sym typeface="Calibri"/>
              </a:rPr>
              <a:t>g ~ 10</a:t>
            </a:r>
            <a:r>
              <a:rPr lang="en-ZA" sz="2600" b="1" baseline="30000" dirty="0">
                <a:solidFill>
                  <a:srgbClr val="0070C0"/>
                </a:solidFill>
                <a:latin typeface="Symbol" panose="05050102010706020507" pitchFamily="18" charset="2"/>
                <a:ea typeface="Calibri"/>
                <a:cs typeface="Calibri"/>
                <a:sym typeface="Calibri"/>
              </a:rPr>
              <a:t>8</a:t>
            </a:r>
            <a:r>
              <a:rPr lang="en-ZA" sz="2600" b="1" dirty="0">
                <a:solidFill>
                  <a:srgbClr val="0070C0"/>
                </a:solidFill>
                <a:ea typeface="Calibri"/>
                <a:cs typeface="Calibri"/>
                <a:sym typeface="Calibri"/>
              </a:rPr>
              <a:t>, </a:t>
            </a:r>
            <a:r>
              <a:rPr lang="en-ZA" sz="2600" b="1" dirty="0" err="1">
                <a:solidFill>
                  <a:srgbClr val="0070C0"/>
                </a:solidFill>
                <a:latin typeface="Symbol" panose="05050102010706020507" pitchFamily="18" charset="2"/>
                <a:ea typeface="Calibri"/>
                <a:cs typeface="Calibri"/>
                <a:sym typeface="Calibri"/>
              </a:rPr>
              <a:t>r</a:t>
            </a:r>
            <a:r>
              <a:rPr lang="en-ZA" sz="2600" b="1" baseline="-25000" dirty="0" err="1">
                <a:solidFill>
                  <a:srgbClr val="0070C0"/>
                </a:solidFill>
                <a:ea typeface="Calibri"/>
                <a:cs typeface="Calibri"/>
                <a:sym typeface="Calibri"/>
              </a:rPr>
              <a:t>c</a:t>
            </a:r>
            <a:r>
              <a:rPr lang="en-ZA" sz="2600" b="1" baseline="-25000" dirty="0">
                <a:solidFill>
                  <a:srgbClr val="0070C0"/>
                </a:solidFill>
                <a:ea typeface="Calibri"/>
                <a:cs typeface="Calibri"/>
                <a:sym typeface="Calibri"/>
              </a:rPr>
              <a:t> </a:t>
            </a:r>
            <a:r>
              <a:rPr lang="en-ZA" sz="2600" b="1" dirty="0">
                <a:solidFill>
                  <a:srgbClr val="0070C0"/>
                </a:solidFill>
                <a:ea typeface="Calibri"/>
                <a:cs typeface="Calibri"/>
                <a:sym typeface="Calibri"/>
              </a:rPr>
              <a:t>~</a:t>
            </a:r>
            <a:r>
              <a:rPr lang="en-ZA" sz="2600" b="1" dirty="0">
                <a:solidFill>
                  <a:srgbClr val="0070C0"/>
                </a:solidFill>
                <a:latin typeface="Symbol" panose="05050102010706020507" pitchFamily="18" charset="2"/>
                <a:ea typeface="Calibri"/>
                <a:cs typeface="Calibri"/>
                <a:sym typeface="Calibri"/>
              </a:rPr>
              <a:t>10 - 100 </a:t>
            </a:r>
            <a:r>
              <a:rPr lang="en-ZA" sz="2600" b="1" dirty="0">
                <a:solidFill>
                  <a:srgbClr val="0070C0"/>
                </a:solidFill>
                <a:ea typeface="Calibri"/>
                <a:cs typeface="Calibri"/>
                <a:sym typeface="Calibri"/>
              </a:rPr>
              <a:t>R</a:t>
            </a:r>
            <a:r>
              <a:rPr lang="en-ZA" sz="2600" b="1" baseline="-25000" dirty="0">
                <a:solidFill>
                  <a:srgbClr val="0070C0"/>
                </a:solidFill>
                <a:ea typeface="Calibri"/>
                <a:cs typeface="Calibri"/>
                <a:sym typeface="Calibri"/>
              </a:rPr>
              <a:t>LC</a:t>
            </a:r>
            <a:r>
              <a:rPr lang="en-ZA" sz="2600" b="1" dirty="0">
                <a:solidFill>
                  <a:srgbClr val="0070C0"/>
                </a:solidFill>
                <a:ea typeface="Calibri"/>
                <a:cs typeface="Calibri"/>
                <a:sym typeface="Calibri"/>
              </a:rPr>
              <a:t> – are the ranges adequate?</a:t>
            </a:r>
            <a:endParaRPr lang="en-ZA" sz="2600" b="1" baseline="-25000" dirty="0">
              <a:solidFill>
                <a:srgbClr val="0070C0"/>
              </a:solidFill>
              <a:ea typeface="Calibri"/>
              <a:cs typeface="Calibri"/>
              <a:sym typeface="Calibri"/>
            </a:endParaRPr>
          </a:p>
          <a:p>
            <a:pPr marL="571500" lvl="0" indent="-571500">
              <a:buClr>
                <a:srgbClr val="002060"/>
              </a:buClr>
              <a:buSzPct val="100000"/>
              <a:buFont typeface="Wingdings" panose="05000000000000000000" pitchFamily="2" charset="2"/>
              <a:buChar char="§"/>
            </a:pPr>
            <a:r>
              <a:rPr lang="en-ZA" sz="2600" b="1" dirty="0">
                <a:solidFill>
                  <a:srgbClr val="0070C0"/>
                </a:solidFill>
                <a:ea typeface="Calibri"/>
                <a:cs typeface="Calibri"/>
                <a:sym typeface="Calibri"/>
              </a:rPr>
              <a:t>Constraining model parameters via spectral shape?</a:t>
            </a:r>
          </a:p>
          <a:p>
            <a:pPr marL="571500" lvl="0" indent="-571500">
              <a:buClr>
                <a:srgbClr val="002060"/>
              </a:buClr>
              <a:buSzPct val="100000"/>
              <a:buFont typeface="Wingdings" panose="05000000000000000000" pitchFamily="2" charset="2"/>
              <a:buChar char="§"/>
            </a:pPr>
            <a:r>
              <a:rPr lang="en-ZA" sz="2600" b="1" dirty="0">
                <a:solidFill>
                  <a:srgbClr val="0070C0"/>
                </a:solidFill>
                <a:ea typeface="Calibri"/>
                <a:cs typeface="Calibri"/>
                <a:sym typeface="Calibri"/>
              </a:rPr>
              <a:t>Joint fitting of spectra and light curves more constraining</a:t>
            </a:r>
          </a:p>
        </p:txBody>
      </p:sp>
    </p:spTree>
    <p:extLst>
      <p:ext uri="{BB962C8B-B14F-4D97-AF65-F5344CB8AC3E}">
        <p14:creationId xmlns:p14="http://schemas.microsoft.com/office/powerpoint/2010/main" val="40685267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2367D5A-ADD0-4D36-86E3-671E5691D54A}"/>
              </a:ext>
            </a:extLst>
          </p:cNvPr>
          <p:cNvSpPr/>
          <p:nvPr/>
        </p:nvSpPr>
        <p:spPr>
          <a:xfrm>
            <a:off x="0" y="0"/>
            <a:ext cx="9144000" cy="6849973"/>
          </a:xfrm>
          <a:prstGeom prst="rect">
            <a:avLst/>
          </a:prstGeom>
          <a:solidFill>
            <a:srgbClr val="D1C1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pic>
        <p:nvPicPr>
          <p:cNvPr id="4" name="Picture 3">
            <a:extLst>
              <a:ext uri="{FF2B5EF4-FFF2-40B4-BE49-F238E27FC236}">
                <a16:creationId xmlns:a16="http://schemas.microsoft.com/office/drawing/2014/main" id="{28D383B9-B4C7-49FA-9B44-17458A3A4A57}"/>
              </a:ext>
            </a:extLst>
          </p:cNvPr>
          <p:cNvPicPr>
            <a:picLocks noChangeAspect="1"/>
          </p:cNvPicPr>
          <p:nvPr/>
        </p:nvPicPr>
        <p:blipFill rotWithShape="1">
          <a:blip r:embed="rId2"/>
          <a:srcRect t="1992"/>
          <a:stretch/>
        </p:blipFill>
        <p:spPr>
          <a:xfrm>
            <a:off x="11430" y="1117855"/>
            <a:ext cx="9160309" cy="5630790"/>
          </a:xfrm>
          <a:prstGeom prst="rect">
            <a:avLst/>
          </a:prstGeom>
        </p:spPr>
      </p:pic>
      <p:sp>
        <p:nvSpPr>
          <p:cNvPr id="8" name="Rectangle 7"/>
          <p:cNvSpPr/>
          <p:nvPr/>
        </p:nvSpPr>
        <p:spPr>
          <a:xfrm>
            <a:off x="0" y="6281059"/>
            <a:ext cx="9150350" cy="543226"/>
          </a:xfrm>
          <a:prstGeom prst="rect">
            <a:avLst/>
          </a:prstGeom>
          <a:solidFill>
            <a:srgbClr val="DF9BE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ZA"/>
          </a:p>
        </p:txBody>
      </p:sp>
      <p:sp>
        <p:nvSpPr>
          <p:cNvPr id="33796" name="Title 1"/>
          <p:cNvSpPr>
            <a:spLocks noGrp="1"/>
          </p:cNvSpPr>
          <p:nvPr>
            <p:ph type="title"/>
          </p:nvPr>
        </p:nvSpPr>
        <p:spPr>
          <a:xfrm>
            <a:off x="-1097280" y="1191857"/>
            <a:ext cx="7886700" cy="647700"/>
          </a:xfrm>
        </p:spPr>
        <p:txBody>
          <a:bodyPr>
            <a:normAutofit fontScale="90000"/>
          </a:bodyPr>
          <a:lstStyle/>
          <a:p>
            <a:pPr algn="ctr"/>
            <a:r>
              <a:rPr lang="en-US" altLang="en-US" sz="9600" dirty="0">
                <a:solidFill>
                  <a:srgbClr val="A15FB5"/>
                </a:solidFill>
                <a:effectLst>
                  <a:outerShdw blurRad="38100" dist="38100" dir="2700000" algn="tl">
                    <a:srgbClr val="000000">
                      <a:alpha val="43137"/>
                    </a:srgbClr>
                  </a:outerShdw>
                </a:effectLst>
                <a:latin typeface="Arial Black" panose="020B0A04020102020204" pitchFamily="34" charset="0"/>
                <a:ea typeface="等线 Light"/>
                <a:cs typeface="等线 Light"/>
              </a:rPr>
              <a:t>Thanks!</a:t>
            </a:r>
            <a:endParaRPr lang="en-ZA" altLang="en-US" sz="9600" dirty="0">
              <a:solidFill>
                <a:srgbClr val="A15FB5"/>
              </a:solidFill>
              <a:effectLst>
                <a:outerShdw blurRad="38100" dist="38100" dir="2700000" algn="tl">
                  <a:srgbClr val="000000">
                    <a:alpha val="43137"/>
                  </a:srgbClr>
                </a:outerShdw>
              </a:effectLst>
              <a:latin typeface="Arial Black" panose="020B0A04020102020204" pitchFamily="34" charset="0"/>
              <a:ea typeface="等线 Light"/>
              <a:cs typeface="等线 Light"/>
            </a:endParaRPr>
          </a:p>
        </p:txBody>
      </p:sp>
      <p:pic>
        <p:nvPicPr>
          <p:cNvPr id="3379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000" y="102488"/>
            <a:ext cx="1819275" cy="811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799" name="Rectangle 6"/>
          <p:cNvSpPr>
            <a:spLocks noChangeArrowheads="1"/>
          </p:cNvSpPr>
          <p:nvPr/>
        </p:nvSpPr>
        <p:spPr bwMode="auto">
          <a:xfrm>
            <a:off x="62865" y="45424"/>
            <a:ext cx="706755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Calibri" panose="020F0502020204030204" pitchFamily="34" charset="0"/>
                <a:ea typeface="等线"/>
                <a:cs typeface="等线"/>
              </a:defRPr>
            </a:lvl1pPr>
            <a:lvl2pPr marL="742950" indent="-285750" eaLnBrk="0" hangingPunct="0">
              <a:defRPr sz="1400">
                <a:solidFill>
                  <a:schemeClr val="tx1"/>
                </a:solidFill>
                <a:latin typeface="Calibri" panose="020F0502020204030204" pitchFamily="34" charset="0"/>
                <a:ea typeface="等线"/>
                <a:cs typeface="等线"/>
              </a:defRPr>
            </a:lvl2pPr>
            <a:lvl3pPr marL="1143000" indent="-228600" eaLnBrk="0" hangingPunct="0">
              <a:defRPr sz="1400">
                <a:solidFill>
                  <a:schemeClr val="tx1"/>
                </a:solidFill>
                <a:latin typeface="Calibri" panose="020F0502020204030204" pitchFamily="34" charset="0"/>
                <a:ea typeface="等线"/>
                <a:cs typeface="等线"/>
              </a:defRPr>
            </a:lvl3pPr>
            <a:lvl4pPr marL="1600200" indent="-228600" eaLnBrk="0" hangingPunct="0">
              <a:defRPr sz="1400">
                <a:solidFill>
                  <a:schemeClr val="tx1"/>
                </a:solidFill>
                <a:latin typeface="Calibri" panose="020F0502020204030204" pitchFamily="34" charset="0"/>
                <a:ea typeface="等线"/>
                <a:cs typeface="等线"/>
              </a:defRPr>
            </a:lvl4pPr>
            <a:lvl5pPr marL="2057400" indent="-228600" eaLnBrk="0" hangingPunct="0">
              <a:defRPr sz="1400">
                <a:solidFill>
                  <a:schemeClr val="tx1"/>
                </a:solidFill>
                <a:latin typeface="Calibri" panose="020F0502020204030204" pitchFamily="34" charset="0"/>
                <a:ea typeface="等线"/>
                <a:cs typeface="等线"/>
              </a:defRPr>
            </a:lvl5pPr>
            <a:lvl6pPr marL="2514600" indent="-228600" defTabSz="712788" eaLnBrk="0" fontAlgn="base" hangingPunct="0">
              <a:spcBef>
                <a:spcPct val="0"/>
              </a:spcBef>
              <a:spcAft>
                <a:spcPct val="0"/>
              </a:spcAft>
              <a:defRPr sz="1400">
                <a:solidFill>
                  <a:schemeClr val="tx1"/>
                </a:solidFill>
                <a:latin typeface="Calibri" panose="020F0502020204030204" pitchFamily="34" charset="0"/>
                <a:ea typeface="等线"/>
                <a:cs typeface="等线"/>
              </a:defRPr>
            </a:lvl6pPr>
            <a:lvl7pPr marL="2971800" indent="-228600" defTabSz="712788" eaLnBrk="0" fontAlgn="base" hangingPunct="0">
              <a:spcBef>
                <a:spcPct val="0"/>
              </a:spcBef>
              <a:spcAft>
                <a:spcPct val="0"/>
              </a:spcAft>
              <a:defRPr sz="1400">
                <a:solidFill>
                  <a:schemeClr val="tx1"/>
                </a:solidFill>
                <a:latin typeface="Calibri" panose="020F0502020204030204" pitchFamily="34" charset="0"/>
                <a:ea typeface="等线"/>
                <a:cs typeface="等线"/>
              </a:defRPr>
            </a:lvl7pPr>
            <a:lvl8pPr marL="3429000" indent="-228600" defTabSz="712788" eaLnBrk="0" fontAlgn="base" hangingPunct="0">
              <a:spcBef>
                <a:spcPct val="0"/>
              </a:spcBef>
              <a:spcAft>
                <a:spcPct val="0"/>
              </a:spcAft>
              <a:defRPr sz="1400">
                <a:solidFill>
                  <a:schemeClr val="tx1"/>
                </a:solidFill>
                <a:latin typeface="Calibri" panose="020F0502020204030204" pitchFamily="34" charset="0"/>
                <a:ea typeface="等线"/>
                <a:cs typeface="等线"/>
              </a:defRPr>
            </a:lvl8pPr>
            <a:lvl9pPr marL="3886200" indent="-228600" defTabSz="712788" eaLnBrk="0" fontAlgn="base" hangingPunct="0">
              <a:spcBef>
                <a:spcPct val="0"/>
              </a:spcBef>
              <a:spcAft>
                <a:spcPct val="0"/>
              </a:spcAft>
              <a:defRPr sz="1400">
                <a:solidFill>
                  <a:schemeClr val="tx1"/>
                </a:solidFill>
                <a:latin typeface="Calibri" panose="020F0502020204030204" pitchFamily="34" charset="0"/>
                <a:ea typeface="等线"/>
                <a:cs typeface="等线"/>
              </a:defRPr>
            </a:lvl9pPr>
          </a:lstStyle>
          <a:p>
            <a:pPr eaLnBrk="1" hangingPunct="1"/>
            <a:r>
              <a:rPr lang="en-ZA" sz="1200" b="1" i="1" dirty="0">
                <a:solidFill>
                  <a:schemeClr val="bg1"/>
                </a:solidFill>
              </a:rPr>
              <a:t>This work is based on the research supported wholly / in part by the National Research Foundation (NRF) of South Africa (Grant Numbers 92860, 93278, and 99072). The </a:t>
            </a:r>
            <a:r>
              <a:rPr lang="en-ZA" sz="1200" b="1" i="1" dirty="0" err="1">
                <a:solidFill>
                  <a:schemeClr val="bg1"/>
                </a:solidFill>
              </a:rPr>
              <a:t>Grantholder</a:t>
            </a:r>
            <a:r>
              <a:rPr lang="en-ZA" sz="1200" b="1" i="1" dirty="0">
                <a:solidFill>
                  <a:schemeClr val="bg1"/>
                </a:solidFill>
              </a:rPr>
              <a:t> acknowledges that opinions, findings and conclusions or recommendations expressed in any publication generated by the NRF supported research is that of the author(s), and that the NRF accepts no liability whatsoever in this regard. We also acknowledge support from the UKRI STFC Global Challenges Research Fund project ST/S002952/</a:t>
            </a:r>
            <a:endParaRPr lang="en-US" altLang="en-US" sz="1200" b="1" i="1" dirty="0">
              <a:solidFill>
                <a:schemeClr val="bg1"/>
              </a:solidFill>
            </a:endParaRPr>
          </a:p>
        </p:txBody>
      </p:sp>
      <p:sp>
        <p:nvSpPr>
          <p:cNvPr id="12" name="TextBox 11">
            <a:extLst>
              <a:ext uri="{FF2B5EF4-FFF2-40B4-BE49-F238E27FC236}">
                <a16:creationId xmlns:a16="http://schemas.microsoft.com/office/drawing/2014/main" id="{3042DEDF-EF0A-4711-8BE4-5E1653D06B2A}"/>
              </a:ext>
            </a:extLst>
          </p:cNvPr>
          <p:cNvSpPr txBox="1"/>
          <p:nvPr/>
        </p:nvSpPr>
        <p:spPr>
          <a:xfrm>
            <a:off x="6023611" y="1081332"/>
            <a:ext cx="3291840" cy="338554"/>
          </a:xfrm>
          <a:prstGeom prst="rect">
            <a:avLst/>
          </a:prstGeom>
          <a:noFill/>
        </p:spPr>
        <p:txBody>
          <a:bodyPr wrap="square">
            <a:spAutoFit/>
          </a:bodyPr>
          <a:lstStyle/>
          <a:p>
            <a:r>
              <a:rPr lang="en-ZA" sz="1600" b="1" dirty="0">
                <a:solidFill>
                  <a:schemeClr val="bg1">
                    <a:lumMod val="75000"/>
                  </a:schemeClr>
                </a:solidFill>
              </a:rPr>
              <a:t>https://twitter.com/mistyhillshotel</a:t>
            </a:r>
          </a:p>
        </p:txBody>
      </p:sp>
      <p:sp>
        <p:nvSpPr>
          <p:cNvPr id="10" name="Rectangle 1">
            <a:extLst>
              <a:ext uri="{FF2B5EF4-FFF2-40B4-BE49-F238E27FC236}">
                <a16:creationId xmlns:a16="http://schemas.microsoft.com/office/drawing/2014/main" id="{CC4B7BE5-83C6-4D0F-BD62-24B629E27E1E}"/>
              </a:ext>
            </a:extLst>
          </p:cNvPr>
          <p:cNvSpPr>
            <a:spLocks noChangeArrowheads="1"/>
          </p:cNvSpPr>
          <p:nvPr/>
        </p:nvSpPr>
        <p:spPr bwMode="auto">
          <a:xfrm>
            <a:off x="0" y="6203300"/>
            <a:ext cx="9144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chemeClr val="tx1"/>
                </a:solidFill>
                <a:latin typeface="Calibri" panose="020F0502020204030204" pitchFamily="34" charset="0"/>
                <a:ea typeface="等线"/>
                <a:cs typeface="等线"/>
              </a:defRPr>
            </a:lvl1pPr>
            <a:lvl2pPr marL="742950" indent="-285750" eaLnBrk="0" hangingPunct="0">
              <a:defRPr sz="1400">
                <a:solidFill>
                  <a:schemeClr val="tx1"/>
                </a:solidFill>
                <a:latin typeface="Calibri" panose="020F0502020204030204" pitchFamily="34" charset="0"/>
                <a:ea typeface="等线"/>
                <a:cs typeface="等线"/>
              </a:defRPr>
            </a:lvl2pPr>
            <a:lvl3pPr marL="1143000" indent="-228600" eaLnBrk="0" hangingPunct="0">
              <a:defRPr sz="1400">
                <a:solidFill>
                  <a:schemeClr val="tx1"/>
                </a:solidFill>
                <a:latin typeface="Calibri" panose="020F0502020204030204" pitchFamily="34" charset="0"/>
                <a:ea typeface="等线"/>
                <a:cs typeface="等线"/>
              </a:defRPr>
            </a:lvl3pPr>
            <a:lvl4pPr marL="1600200" indent="-228600" eaLnBrk="0" hangingPunct="0">
              <a:defRPr sz="1400">
                <a:solidFill>
                  <a:schemeClr val="tx1"/>
                </a:solidFill>
                <a:latin typeface="Calibri" panose="020F0502020204030204" pitchFamily="34" charset="0"/>
                <a:ea typeface="等线"/>
                <a:cs typeface="等线"/>
              </a:defRPr>
            </a:lvl4pPr>
            <a:lvl5pPr marL="2057400" indent="-228600" eaLnBrk="0" hangingPunct="0">
              <a:defRPr sz="1400">
                <a:solidFill>
                  <a:schemeClr val="tx1"/>
                </a:solidFill>
                <a:latin typeface="Calibri" panose="020F0502020204030204" pitchFamily="34" charset="0"/>
                <a:ea typeface="等线"/>
                <a:cs typeface="等线"/>
              </a:defRPr>
            </a:lvl5pPr>
            <a:lvl6pPr marL="2514600" indent="-228600" defTabSz="712788" eaLnBrk="0" fontAlgn="base" hangingPunct="0">
              <a:spcBef>
                <a:spcPct val="0"/>
              </a:spcBef>
              <a:spcAft>
                <a:spcPct val="0"/>
              </a:spcAft>
              <a:defRPr sz="1400">
                <a:solidFill>
                  <a:schemeClr val="tx1"/>
                </a:solidFill>
                <a:latin typeface="Calibri" panose="020F0502020204030204" pitchFamily="34" charset="0"/>
                <a:ea typeface="等线"/>
                <a:cs typeface="等线"/>
              </a:defRPr>
            </a:lvl6pPr>
            <a:lvl7pPr marL="2971800" indent="-228600" defTabSz="712788" eaLnBrk="0" fontAlgn="base" hangingPunct="0">
              <a:spcBef>
                <a:spcPct val="0"/>
              </a:spcBef>
              <a:spcAft>
                <a:spcPct val="0"/>
              </a:spcAft>
              <a:defRPr sz="1400">
                <a:solidFill>
                  <a:schemeClr val="tx1"/>
                </a:solidFill>
                <a:latin typeface="Calibri" panose="020F0502020204030204" pitchFamily="34" charset="0"/>
                <a:ea typeface="等线"/>
                <a:cs typeface="等线"/>
              </a:defRPr>
            </a:lvl7pPr>
            <a:lvl8pPr marL="3429000" indent="-228600" defTabSz="712788" eaLnBrk="0" fontAlgn="base" hangingPunct="0">
              <a:spcBef>
                <a:spcPct val="0"/>
              </a:spcBef>
              <a:spcAft>
                <a:spcPct val="0"/>
              </a:spcAft>
              <a:defRPr sz="1400">
                <a:solidFill>
                  <a:schemeClr val="tx1"/>
                </a:solidFill>
                <a:latin typeface="Calibri" panose="020F0502020204030204" pitchFamily="34" charset="0"/>
                <a:ea typeface="等线"/>
                <a:cs typeface="等线"/>
              </a:defRPr>
            </a:lvl8pPr>
            <a:lvl9pPr marL="3886200" indent="-228600" defTabSz="712788" eaLnBrk="0" fontAlgn="base" hangingPunct="0">
              <a:spcBef>
                <a:spcPct val="0"/>
              </a:spcBef>
              <a:spcAft>
                <a:spcPct val="0"/>
              </a:spcAft>
              <a:defRPr sz="1400">
                <a:solidFill>
                  <a:schemeClr val="tx1"/>
                </a:solidFill>
                <a:latin typeface="Calibri" panose="020F0502020204030204" pitchFamily="34" charset="0"/>
                <a:ea typeface="等线"/>
                <a:cs typeface="等线"/>
              </a:defRPr>
            </a:lvl9pPr>
          </a:lstStyle>
          <a:p>
            <a:pPr algn="ctr" eaLnBrk="1" hangingPunct="1"/>
            <a:r>
              <a:rPr lang="en-ZA" sz="1800" b="1" i="1" dirty="0">
                <a:solidFill>
                  <a:srgbClr val="000000"/>
                </a:solidFill>
                <a:effectLst/>
                <a:latin typeface="+mn-lt"/>
              </a:rPr>
              <a:t>“For the </a:t>
            </a:r>
            <a:r>
              <a:rPr lang="en-ZA" sz="1800" b="1" i="1" cap="small" dirty="0">
                <a:solidFill>
                  <a:srgbClr val="000000"/>
                </a:solidFill>
                <a:effectLst/>
                <a:latin typeface="+mn-lt"/>
              </a:rPr>
              <a:t>Lord</a:t>
            </a:r>
            <a:r>
              <a:rPr lang="en-ZA" sz="1800" b="1" i="1" dirty="0">
                <a:solidFill>
                  <a:srgbClr val="000000"/>
                </a:solidFill>
                <a:effectLst/>
                <a:latin typeface="+mn-lt"/>
              </a:rPr>
              <a:t> is the great God, the great King above all gods. In His hand are </a:t>
            </a:r>
            <a:br>
              <a:rPr lang="en-ZA" sz="1800" b="1" i="1" dirty="0">
                <a:solidFill>
                  <a:srgbClr val="000000"/>
                </a:solidFill>
                <a:effectLst/>
                <a:latin typeface="+mn-lt"/>
              </a:rPr>
            </a:br>
            <a:r>
              <a:rPr lang="en-ZA" sz="1800" b="1" i="1" dirty="0">
                <a:solidFill>
                  <a:srgbClr val="000000"/>
                </a:solidFill>
                <a:effectLst/>
                <a:latin typeface="+mn-lt"/>
              </a:rPr>
              <a:t>the depths of the earth, and the mountain peaks belong to Him (Psalm 95:3-4).</a:t>
            </a:r>
            <a:endParaRPr lang="en-ZA" altLang="en-US" b="1" i="1" dirty="0">
              <a:latin typeface="+mn-lt"/>
              <a:cs typeface="Arial" panose="020B0604020202020204" pitchFamily="34" charset="0"/>
            </a:endParaRPr>
          </a:p>
        </p:txBody>
      </p:sp>
    </p:spTree>
    <p:extLst>
      <p:ext uri="{BB962C8B-B14F-4D97-AF65-F5344CB8AC3E}">
        <p14:creationId xmlns:p14="http://schemas.microsoft.com/office/powerpoint/2010/main" val="32657430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6148"/>
            <a:ext cx="9144000" cy="898066"/>
          </a:xfrm>
        </p:spPr>
        <p:txBody>
          <a:bodyPr>
            <a:noAutofit/>
          </a:bodyPr>
          <a:lstStyle/>
          <a:p>
            <a:pPr algn="ctr"/>
            <a:r>
              <a:rPr lang="en-US" sz="7200" dirty="0">
                <a:solidFill>
                  <a:srgbClr val="002060"/>
                </a:solidFill>
                <a:latin typeface="+mn-lt"/>
              </a:rPr>
              <a:t>The Vela Pulsar</a:t>
            </a:r>
          </a:p>
        </p:txBody>
      </p:sp>
      <p:sp>
        <p:nvSpPr>
          <p:cNvPr id="4" name="Google Shape;29;p3"/>
          <p:cNvSpPr txBox="1"/>
          <p:nvPr/>
        </p:nvSpPr>
        <p:spPr>
          <a:xfrm>
            <a:off x="137159" y="1452819"/>
            <a:ext cx="5269231" cy="4801415"/>
          </a:xfrm>
          <a:prstGeom prst="rect">
            <a:avLst/>
          </a:prstGeom>
          <a:noFill/>
          <a:ln>
            <a:noFill/>
          </a:ln>
        </p:spPr>
        <p:txBody>
          <a:bodyPr spcFirstLastPara="1" wrap="square" lIns="385900" tIns="38150" rIns="192950" bIns="38150" anchor="t" anchorCtr="0">
            <a:spAutoFit/>
          </a:bodyPr>
          <a:lstStyle/>
          <a:p>
            <a:pPr marL="457200" marR="0" lvl="0" indent="-457200" rtl="0">
              <a:lnSpc>
                <a:spcPct val="100000"/>
              </a:lnSpc>
              <a:spcBef>
                <a:spcPts val="1100"/>
              </a:spcBef>
              <a:spcAft>
                <a:spcPts val="0"/>
              </a:spcAft>
              <a:buClr>
                <a:srgbClr val="002060"/>
              </a:buClr>
              <a:buSzPct val="100000"/>
              <a:buFont typeface="Wingdings" panose="05000000000000000000" pitchFamily="2" charset="2"/>
              <a:buChar char="§"/>
            </a:pPr>
            <a:r>
              <a:rPr lang="en-ZA" sz="2200" b="1" dirty="0">
                <a:solidFill>
                  <a:srgbClr val="0070C0"/>
                </a:solidFill>
              </a:rPr>
              <a:t>Brightest persistent (non-flaring) source in GeV gamma-ray sky</a:t>
            </a:r>
          </a:p>
          <a:p>
            <a:pPr marL="457200" marR="0" lvl="0" indent="-457200" rtl="0">
              <a:lnSpc>
                <a:spcPct val="100000"/>
              </a:lnSpc>
              <a:spcBef>
                <a:spcPts val="1100"/>
              </a:spcBef>
              <a:spcAft>
                <a:spcPts val="0"/>
              </a:spcAft>
              <a:buClr>
                <a:srgbClr val="002060"/>
              </a:buClr>
              <a:buSzPct val="100000"/>
              <a:buFont typeface="Wingdings" panose="05000000000000000000" pitchFamily="2" charset="2"/>
              <a:buChar char="§"/>
            </a:pPr>
            <a:r>
              <a:rPr lang="en-ZA" sz="2200" b="1" dirty="0">
                <a:solidFill>
                  <a:srgbClr val="0070C0"/>
                </a:solidFill>
              </a:rPr>
              <a:t>Detected in 1972 by SAS-2 </a:t>
            </a:r>
            <a:br>
              <a:rPr lang="en-ZA" sz="2200" b="1" dirty="0">
                <a:solidFill>
                  <a:srgbClr val="0070C0"/>
                </a:solidFill>
              </a:rPr>
            </a:br>
            <a:r>
              <a:rPr lang="en-ZA" b="1" dirty="0">
                <a:solidFill>
                  <a:srgbClr val="C00000"/>
                </a:solidFill>
              </a:rPr>
              <a:t>(Thompson et al. 1975)</a:t>
            </a:r>
          </a:p>
          <a:p>
            <a:pPr marL="457200" marR="0" lvl="0" indent="-457200" rtl="0">
              <a:lnSpc>
                <a:spcPct val="100000"/>
              </a:lnSpc>
              <a:spcBef>
                <a:spcPts val="1100"/>
              </a:spcBef>
              <a:spcAft>
                <a:spcPts val="0"/>
              </a:spcAft>
              <a:buClr>
                <a:srgbClr val="002060"/>
              </a:buClr>
              <a:buSzPct val="100000"/>
              <a:buFont typeface="Wingdings" panose="05000000000000000000" pitchFamily="2" charset="2"/>
              <a:buChar char="§"/>
            </a:pPr>
            <a:r>
              <a:rPr lang="en-ZA" sz="2200" b="1" dirty="0">
                <a:solidFill>
                  <a:srgbClr val="0070C0"/>
                </a:solidFill>
              </a:rPr>
              <a:t>Phase-resolved results – COS-B </a:t>
            </a:r>
            <a:r>
              <a:rPr lang="en-ZA" b="1" dirty="0">
                <a:solidFill>
                  <a:srgbClr val="C00000"/>
                </a:solidFill>
              </a:rPr>
              <a:t>(Grenier et al. 1988) </a:t>
            </a:r>
            <a:r>
              <a:rPr lang="en-ZA" sz="2200" b="1" dirty="0">
                <a:solidFill>
                  <a:srgbClr val="0070C0"/>
                </a:solidFill>
              </a:rPr>
              <a:t>and EGRET </a:t>
            </a:r>
            <a:br>
              <a:rPr lang="en-ZA" sz="2200" b="1" dirty="0">
                <a:solidFill>
                  <a:srgbClr val="0070C0"/>
                </a:solidFill>
              </a:rPr>
            </a:br>
            <a:r>
              <a:rPr lang="en-ZA" b="1" dirty="0">
                <a:solidFill>
                  <a:srgbClr val="C00000"/>
                </a:solidFill>
              </a:rPr>
              <a:t>(</a:t>
            </a:r>
            <a:r>
              <a:rPr lang="en-ZA" b="1" dirty="0" err="1">
                <a:solidFill>
                  <a:srgbClr val="C00000"/>
                </a:solidFill>
              </a:rPr>
              <a:t>Kanbach</a:t>
            </a:r>
            <a:r>
              <a:rPr lang="en-ZA" b="1" dirty="0">
                <a:solidFill>
                  <a:srgbClr val="C00000"/>
                </a:solidFill>
              </a:rPr>
              <a:t> et al. 1994; Fierro et al. 1998)</a:t>
            </a:r>
          </a:p>
          <a:p>
            <a:pPr marL="457200" marR="0" lvl="0" indent="-457200" rtl="0">
              <a:lnSpc>
                <a:spcPct val="100000"/>
              </a:lnSpc>
              <a:spcBef>
                <a:spcPts val="1100"/>
              </a:spcBef>
              <a:spcAft>
                <a:spcPts val="0"/>
              </a:spcAft>
              <a:buClr>
                <a:srgbClr val="002060"/>
              </a:buClr>
              <a:buSzPct val="100000"/>
              <a:buFont typeface="Wingdings" panose="05000000000000000000" pitchFamily="2" charset="2"/>
              <a:buChar char="§"/>
            </a:pPr>
            <a:r>
              <a:rPr lang="en-ZA" sz="2200" b="1" dirty="0">
                <a:solidFill>
                  <a:srgbClr val="0070C0"/>
                </a:solidFill>
              </a:rPr>
              <a:t>First source to be studied by </a:t>
            </a:r>
            <a:r>
              <a:rPr lang="en-ZA" sz="2200" b="1" i="1" dirty="0">
                <a:solidFill>
                  <a:srgbClr val="0070C0"/>
                </a:solidFill>
              </a:rPr>
              <a:t>AGILE</a:t>
            </a:r>
            <a:r>
              <a:rPr lang="en-ZA" sz="2200" b="1" dirty="0">
                <a:solidFill>
                  <a:srgbClr val="0070C0"/>
                </a:solidFill>
              </a:rPr>
              <a:t> </a:t>
            </a:r>
            <a:r>
              <a:rPr lang="en-ZA" b="1" dirty="0">
                <a:solidFill>
                  <a:srgbClr val="C00000"/>
                </a:solidFill>
              </a:rPr>
              <a:t>(</a:t>
            </a:r>
            <a:r>
              <a:rPr lang="en-ZA" b="1" dirty="0" err="1">
                <a:solidFill>
                  <a:srgbClr val="C00000"/>
                </a:solidFill>
              </a:rPr>
              <a:t>Pellizzoni</a:t>
            </a:r>
            <a:r>
              <a:rPr lang="en-ZA" b="1" dirty="0">
                <a:solidFill>
                  <a:srgbClr val="C00000"/>
                </a:solidFill>
              </a:rPr>
              <a:t> et al. 2009)</a:t>
            </a:r>
          </a:p>
          <a:p>
            <a:pPr marL="457200" marR="0" lvl="0" indent="-457200" rtl="0">
              <a:lnSpc>
                <a:spcPct val="100000"/>
              </a:lnSpc>
              <a:spcBef>
                <a:spcPts val="1100"/>
              </a:spcBef>
              <a:spcAft>
                <a:spcPts val="0"/>
              </a:spcAft>
              <a:buClr>
                <a:srgbClr val="002060"/>
              </a:buClr>
              <a:buSzPct val="100000"/>
              <a:buFont typeface="Wingdings" panose="05000000000000000000" pitchFamily="2" charset="2"/>
              <a:buChar char="§"/>
            </a:pPr>
            <a:r>
              <a:rPr lang="en-ZA" sz="2200" b="1" dirty="0">
                <a:solidFill>
                  <a:srgbClr val="0070C0"/>
                </a:solidFill>
              </a:rPr>
              <a:t>Calibration source for </a:t>
            </a:r>
            <a:r>
              <a:rPr lang="en-ZA" sz="2200" b="1" i="1" dirty="0">
                <a:solidFill>
                  <a:srgbClr val="0070C0"/>
                </a:solidFill>
              </a:rPr>
              <a:t>Fermi </a:t>
            </a:r>
            <a:r>
              <a:rPr lang="en-ZA" sz="2200" b="1" dirty="0">
                <a:solidFill>
                  <a:srgbClr val="0070C0"/>
                </a:solidFill>
              </a:rPr>
              <a:t>LAT</a:t>
            </a:r>
          </a:p>
          <a:p>
            <a:pPr marL="457200" marR="0" lvl="0" indent="-457200" rtl="0">
              <a:lnSpc>
                <a:spcPct val="100000"/>
              </a:lnSpc>
              <a:spcBef>
                <a:spcPts val="1100"/>
              </a:spcBef>
              <a:spcAft>
                <a:spcPts val="0"/>
              </a:spcAft>
              <a:buClr>
                <a:srgbClr val="002060"/>
              </a:buClr>
              <a:buSzPct val="100000"/>
              <a:buFont typeface="Wingdings" panose="05000000000000000000" pitchFamily="2" charset="2"/>
              <a:buChar char="§"/>
            </a:pPr>
            <a:r>
              <a:rPr lang="en-ZA" sz="2200" b="1" i="1" dirty="0">
                <a:solidFill>
                  <a:srgbClr val="0070C0"/>
                </a:solidFill>
              </a:rPr>
              <a:t>Fermi </a:t>
            </a:r>
            <a:r>
              <a:rPr lang="en-ZA" sz="2200" b="1" dirty="0">
                <a:solidFill>
                  <a:srgbClr val="0070C0"/>
                </a:solidFill>
              </a:rPr>
              <a:t>LAT observations ruled out PC models; P3 vs. </a:t>
            </a:r>
            <a:r>
              <a:rPr lang="en-ZA" sz="2200" b="1" dirty="0" err="1">
                <a:solidFill>
                  <a:srgbClr val="0070C0"/>
                </a:solidFill>
              </a:rPr>
              <a:t>E</a:t>
            </a:r>
            <a:r>
              <a:rPr lang="en-ZA" sz="2200" b="1" baseline="-25000" dirty="0" err="1">
                <a:solidFill>
                  <a:srgbClr val="0070C0"/>
                </a:solidFill>
                <a:latin typeface="Symbol" panose="05050102010706020507" pitchFamily="18" charset="2"/>
              </a:rPr>
              <a:t>g</a:t>
            </a:r>
            <a:endParaRPr lang="en-ZA" sz="2200" b="1" baseline="-25000" dirty="0">
              <a:solidFill>
                <a:srgbClr val="0070C0"/>
              </a:solidFill>
              <a:latin typeface="Symbol" panose="05050102010706020507" pitchFamily="18" charset="2"/>
            </a:endParaRPr>
          </a:p>
        </p:txBody>
      </p:sp>
      <p:pic>
        <p:nvPicPr>
          <p:cNvPr id="6" name="Picture 5">
            <a:extLst>
              <a:ext uri="{FF2B5EF4-FFF2-40B4-BE49-F238E27FC236}">
                <a16:creationId xmlns:a16="http://schemas.microsoft.com/office/drawing/2014/main" id="{251372FB-E2DF-4521-AF2A-6DF1DC9C4E64}"/>
              </a:ext>
            </a:extLst>
          </p:cNvPr>
          <p:cNvPicPr>
            <a:picLocks noChangeAspect="1"/>
          </p:cNvPicPr>
          <p:nvPr/>
        </p:nvPicPr>
        <p:blipFill>
          <a:blip r:embed="rId2"/>
          <a:stretch>
            <a:fillRect/>
          </a:stretch>
        </p:blipFill>
        <p:spPr>
          <a:xfrm>
            <a:off x="5646420" y="1387435"/>
            <a:ext cx="3497580" cy="5398727"/>
          </a:xfrm>
          <a:prstGeom prst="rect">
            <a:avLst/>
          </a:prstGeom>
        </p:spPr>
      </p:pic>
      <p:sp>
        <p:nvSpPr>
          <p:cNvPr id="10" name="TextBox 9">
            <a:extLst>
              <a:ext uri="{FF2B5EF4-FFF2-40B4-BE49-F238E27FC236}">
                <a16:creationId xmlns:a16="http://schemas.microsoft.com/office/drawing/2014/main" id="{B16FCFB2-43A9-42AC-BF57-BDAE0FCE70F7}"/>
              </a:ext>
            </a:extLst>
          </p:cNvPr>
          <p:cNvSpPr txBox="1"/>
          <p:nvPr/>
        </p:nvSpPr>
        <p:spPr>
          <a:xfrm>
            <a:off x="5715000" y="1378595"/>
            <a:ext cx="3360421" cy="276999"/>
          </a:xfrm>
          <a:prstGeom prst="rect">
            <a:avLst/>
          </a:prstGeom>
          <a:noFill/>
        </p:spPr>
        <p:txBody>
          <a:bodyPr wrap="square">
            <a:spAutoFit/>
          </a:bodyPr>
          <a:lstStyle/>
          <a:p>
            <a:r>
              <a:rPr lang="en-ZA" sz="1200" dirty="0">
                <a:solidFill>
                  <a:schemeClr val="bg1"/>
                </a:solidFill>
              </a:rPr>
              <a:t>chandra.harvard.edu/photo/2013/vela/vela_ill.jpg</a:t>
            </a:r>
          </a:p>
        </p:txBody>
      </p:sp>
    </p:spTree>
    <p:extLst>
      <p:ext uri="{BB962C8B-B14F-4D97-AF65-F5344CB8AC3E}">
        <p14:creationId xmlns:p14="http://schemas.microsoft.com/office/powerpoint/2010/main" val="33256859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AE7AC5B-4E13-4202-A331-74CF1B304B25}"/>
              </a:ext>
            </a:extLst>
          </p:cNvPr>
          <p:cNvPicPr>
            <a:picLocks noChangeAspect="1"/>
          </p:cNvPicPr>
          <p:nvPr/>
        </p:nvPicPr>
        <p:blipFill>
          <a:blip r:embed="rId2"/>
          <a:stretch>
            <a:fillRect/>
          </a:stretch>
        </p:blipFill>
        <p:spPr>
          <a:xfrm>
            <a:off x="2691758" y="1913631"/>
            <a:ext cx="6452242" cy="4509028"/>
          </a:xfrm>
          <a:prstGeom prst="rect">
            <a:avLst/>
          </a:prstGeom>
        </p:spPr>
      </p:pic>
      <p:sp>
        <p:nvSpPr>
          <p:cNvPr id="2" name="Title 1"/>
          <p:cNvSpPr>
            <a:spLocks noGrp="1"/>
          </p:cNvSpPr>
          <p:nvPr>
            <p:ph type="title"/>
          </p:nvPr>
        </p:nvSpPr>
        <p:spPr>
          <a:xfrm>
            <a:off x="0" y="71838"/>
            <a:ext cx="9144000" cy="898066"/>
          </a:xfrm>
        </p:spPr>
        <p:txBody>
          <a:bodyPr>
            <a:noAutofit/>
          </a:bodyPr>
          <a:lstStyle/>
          <a:p>
            <a:pPr algn="ctr"/>
            <a:r>
              <a:rPr lang="en-US" sz="6600" dirty="0">
                <a:solidFill>
                  <a:srgbClr val="002060"/>
                </a:solidFill>
                <a:latin typeface="+mn-lt"/>
              </a:rPr>
              <a:t>HE Observations of Vela</a:t>
            </a:r>
          </a:p>
        </p:txBody>
      </p:sp>
      <p:sp>
        <p:nvSpPr>
          <p:cNvPr id="4" name="Google Shape;29;p3"/>
          <p:cNvSpPr txBox="1"/>
          <p:nvPr/>
        </p:nvSpPr>
        <p:spPr>
          <a:xfrm>
            <a:off x="-489858" y="1496412"/>
            <a:ext cx="9338311" cy="4816804"/>
          </a:xfrm>
          <a:prstGeom prst="rect">
            <a:avLst/>
          </a:prstGeom>
          <a:noFill/>
          <a:ln>
            <a:noFill/>
          </a:ln>
        </p:spPr>
        <p:txBody>
          <a:bodyPr spcFirstLastPara="1" wrap="square" lIns="385900" tIns="38150" rIns="192950" bIns="38150" anchor="t" anchorCtr="0">
            <a:spAutoFit/>
          </a:bodyPr>
          <a:lstStyle/>
          <a:p>
            <a:pPr marL="685800" lvl="1" indent="-342900" algn="l">
              <a:buClr>
                <a:srgbClr val="002060"/>
              </a:buClr>
              <a:buFont typeface="Wingdings" panose="05000000000000000000" pitchFamily="2" charset="2"/>
              <a:buChar char="§"/>
            </a:pPr>
            <a:r>
              <a:rPr lang="en-ZA" sz="2200" b="1" kern="0" dirty="0">
                <a:solidFill>
                  <a:srgbClr val="0070C0"/>
                </a:solidFill>
              </a:rPr>
              <a:t>Age ~ 11 </a:t>
            </a:r>
            <a:r>
              <a:rPr lang="en-ZA" sz="2200" b="1" kern="0" dirty="0" err="1">
                <a:solidFill>
                  <a:srgbClr val="0070C0"/>
                </a:solidFill>
              </a:rPr>
              <a:t>kyr</a:t>
            </a:r>
            <a:endParaRPr lang="en-ZA" sz="2200" b="1" kern="0" dirty="0">
              <a:solidFill>
                <a:srgbClr val="0070C0"/>
              </a:solidFill>
            </a:endParaRPr>
          </a:p>
          <a:p>
            <a:pPr marL="685800" lvl="1" indent="-342900" algn="l">
              <a:buClr>
                <a:srgbClr val="002060"/>
              </a:buClr>
              <a:buFont typeface="Wingdings" panose="05000000000000000000" pitchFamily="2" charset="2"/>
              <a:buChar char="§"/>
            </a:pPr>
            <a:r>
              <a:rPr lang="en-ZA" sz="2200" b="1" kern="0" dirty="0">
                <a:solidFill>
                  <a:srgbClr val="0070C0"/>
                </a:solidFill>
              </a:rPr>
              <a:t>d ~ 0.3 kpc, </a:t>
            </a:r>
          </a:p>
          <a:p>
            <a:pPr marL="685800" lvl="1" indent="-342900" algn="l">
              <a:buClr>
                <a:srgbClr val="002060"/>
              </a:buClr>
              <a:buFont typeface="Wingdings" panose="05000000000000000000" pitchFamily="2" charset="2"/>
              <a:buChar char="§"/>
            </a:pPr>
            <a:r>
              <a:rPr lang="en-ZA" sz="2200" b="1" kern="0" dirty="0">
                <a:solidFill>
                  <a:srgbClr val="0070C0"/>
                </a:solidFill>
              </a:rPr>
              <a:t>E ~ 7e36 erg/s </a:t>
            </a:r>
          </a:p>
          <a:p>
            <a:pPr marL="685800" lvl="1" indent="-342900" algn="l">
              <a:buClr>
                <a:srgbClr val="002060"/>
              </a:buClr>
              <a:buFont typeface="Wingdings" panose="05000000000000000000" pitchFamily="2" charset="2"/>
              <a:buChar char="§"/>
            </a:pPr>
            <a:r>
              <a:rPr lang="en-ZA" sz="2200" b="1" dirty="0">
                <a:solidFill>
                  <a:srgbClr val="0070C0"/>
                </a:solidFill>
              </a:rPr>
              <a:t>Glitching</a:t>
            </a:r>
          </a:p>
          <a:p>
            <a:pPr marL="685800" lvl="1" indent="-342900" algn="l">
              <a:buClr>
                <a:srgbClr val="002060"/>
              </a:buClr>
              <a:buFont typeface="Wingdings" panose="05000000000000000000" pitchFamily="2" charset="2"/>
              <a:buChar char="§"/>
            </a:pPr>
            <a:r>
              <a:rPr lang="en-ZA" sz="2200" b="1" dirty="0">
                <a:solidFill>
                  <a:srgbClr val="0070C0"/>
                </a:solidFill>
                <a:latin typeface="Symbol" panose="05050102010706020507" pitchFamily="18" charset="2"/>
              </a:rPr>
              <a:t>G </a:t>
            </a:r>
            <a:r>
              <a:rPr lang="en-ZA" sz="2200" b="1" dirty="0">
                <a:solidFill>
                  <a:srgbClr val="0070C0"/>
                </a:solidFill>
              </a:rPr>
              <a:t>~ 1.4</a:t>
            </a:r>
          </a:p>
          <a:p>
            <a:pPr marL="685800" lvl="1" indent="-342900" algn="l">
              <a:buClr>
                <a:srgbClr val="002060"/>
              </a:buClr>
              <a:buFont typeface="Wingdings" panose="05000000000000000000" pitchFamily="2" charset="2"/>
              <a:buChar char="§"/>
            </a:pPr>
            <a:r>
              <a:rPr lang="en-ZA" sz="2200" b="1" dirty="0" err="1">
                <a:solidFill>
                  <a:srgbClr val="0070C0"/>
                </a:solidFill>
              </a:rPr>
              <a:t>E</a:t>
            </a:r>
            <a:r>
              <a:rPr lang="en-ZA" sz="2200" b="1" baseline="-25000" dirty="0" err="1">
                <a:solidFill>
                  <a:srgbClr val="0070C0"/>
                </a:solidFill>
              </a:rPr>
              <a:t>cut</a:t>
            </a:r>
            <a:r>
              <a:rPr lang="en-ZA" sz="2200" b="1" baseline="-25000" dirty="0">
                <a:solidFill>
                  <a:srgbClr val="0070C0"/>
                </a:solidFill>
              </a:rPr>
              <a:t> </a:t>
            </a:r>
            <a:r>
              <a:rPr lang="en-ZA" sz="2200" b="1" dirty="0">
                <a:solidFill>
                  <a:srgbClr val="0070C0"/>
                </a:solidFill>
              </a:rPr>
              <a:t>~ 2 GeV, </a:t>
            </a:r>
          </a:p>
          <a:p>
            <a:pPr marL="685800" lvl="1" indent="-342900" algn="l">
              <a:buClr>
                <a:srgbClr val="002060"/>
              </a:buClr>
              <a:buFont typeface="Wingdings" panose="05000000000000000000" pitchFamily="2" charset="2"/>
              <a:buChar char="§"/>
            </a:pPr>
            <a:r>
              <a:rPr lang="en-ZA" sz="2200" b="1" dirty="0">
                <a:solidFill>
                  <a:srgbClr val="0070C0"/>
                </a:solidFill>
              </a:rPr>
              <a:t>b ~ 0.7</a:t>
            </a:r>
          </a:p>
          <a:p>
            <a:pPr marL="685800" lvl="1" indent="-342900" algn="l">
              <a:buClr>
                <a:srgbClr val="002060"/>
              </a:buClr>
              <a:buFont typeface="Wingdings" panose="05000000000000000000" pitchFamily="2" charset="2"/>
              <a:buChar char="§"/>
            </a:pPr>
            <a:r>
              <a:rPr lang="en-ZA" sz="2200" b="1" dirty="0">
                <a:solidFill>
                  <a:srgbClr val="0070C0"/>
                </a:solidFill>
              </a:rPr>
              <a:t>b &lt; 1 inconsistent </a:t>
            </a:r>
            <a:br>
              <a:rPr lang="en-ZA" sz="2200" b="1" dirty="0">
                <a:solidFill>
                  <a:srgbClr val="0070C0"/>
                </a:solidFill>
              </a:rPr>
            </a:br>
            <a:r>
              <a:rPr lang="en-ZA" sz="2200" b="1" dirty="0">
                <a:solidFill>
                  <a:srgbClr val="0070C0"/>
                </a:solidFill>
              </a:rPr>
              <a:t>with magnetic </a:t>
            </a:r>
            <a:br>
              <a:rPr lang="en-ZA" sz="2200" b="1" dirty="0">
                <a:solidFill>
                  <a:srgbClr val="0070C0"/>
                </a:solidFill>
              </a:rPr>
            </a:br>
            <a:r>
              <a:rPr lang="en-ZA" sz="2200" b="1" dirty="0">
                <a:solidFill>
                  <a:srgbClr val="0070C0"/>
                </a:solidFill>
              </a:rPr>
              <a:t>pair attenuation</a:t>
            </a:r>
            <a:br>
              <a:rPr lang="en-ZA" sz="2200" b="1" dirty="0">
                <a:solidFill>
                  <a:srgbClr val="0070C0"/>
                </a:solidFill>
              </a:rPr>
            </a:br>
            <a:r>
              <a:rPr lang="en-ZA" sz="2200" b="1" dirty="0">
                <a:solidFill>
                  <a:srgbClr val="0070C0"/>
                </a:solidFill>
              </a:rPr>
              <a:t>thus favours </a:t>
            </a:r>
            <a:br>
              <a:rPr lang="en-ZA" sz="2200" b="1" dirty="0">
                <a:solidFill>
                  <a:srgbClr val="0070C0"/>
                </a:solidFill>
              </a:rPr>
            </a:br>
            <a:r>
              <a:rPr lang="en-ZA" sz="2200" b="1" dirty="0">
                <a:solidFill>
                  <a:srgbClr val="0070C0"/>
                </a:solidFill>
              </a:rPr>
              <a:t>outer-</a:t>
            </a:r>
            <a:br>
              <a:rPr lang="en-ZA" sz="2200" b="1" dirty="0">
                <a:solidFill>
                  <a:srgbClr val="0070C0"/>
                </a:solidFill>
              </a:rPr>
            </a:br>
            <a:r>
              <a:rPr lang="en-ZA" sz="2200" b="1" dirty="0">
                <a:solidFill>
                  <a:srgbClr val="0070C0"/>
                </a:solidFill>
              </a:rPr>
              <a:t>magnetosphere </a:t>
            </a:r>
            <a:br>
              <a:rPr lang="en-ZA" sz="2200" b="1" dirty="0">
                <a:solidFill>
                  <a:srgbClr val="0070C0"/>
                </a:solidFill>
              </a:rPr>
            </a:br>
            <a:r>
              <a:rPr lang="en-ZA" sz="2200" b="1" dirty="0">
                <a:solidFill>
                  <a:srgbClr val="0070C0"/>
                </a:solidFill>
              </a:rPr>
              <a:t>models</a:t>
            </a:r>
          </a:p>
        </p:txBody>
      </p:sp>
      <p:sp>
        <p:nvSpPr>
          <p:cNvPr id="8" name="TextBox 7">
            <a:extLst>
              <a:ext uri="{FF2B5EF4-FFF2-40B4-BE49-F238E27FC236}">
                <a16:creationId xmlns:a16="http://schemas.microsoft.com/office/drawing/2014/main" id="{685109D1-BD01-4468-A199-9EB7DEE678FF}"/>
              </a:ext>
            </a:extLst>
          </p:cNvPr>
          <p:cNvSpPr txBox="1"/>
          <p:nvPr/>
        </p:nvSpPr>
        <p:spPr>
          <a:xfrm>
            <a:off x="7030267" y="2136015"/>
            <a:ext cx="1965960" cy="369332"/>
          </a:xfrm>
          <a:prstGeom prst="rect">
            <a:avLst/>
          </a:prstGeom>
          <a:noFill/>
        </p:spPr>
        <p:txBody>
          <a:bodyPr wrap="square">
            <a:spAutoFit/>
          </a:bodyPr>
          <a:lstStyle/>
          <a:p>
            <a:r>
              <a:rPr lang="en-ZA" sz="1800" b="1" dirty="0">
                <a:solidFill>
                  <a:srgbClr val="C00000"/>
                </a:solidFill>
              </a:rPr>
              <a:t>Abdo et al. (2010)</a:t>
            </a:r>
            <a:endParaRPr lang="en-ZA" dirty="0">
              <a:solidFill>
                <a:srgbClr val="C00000"/>
              </a:solidFill>
            </a:endParaRPr>
          </a:p>
        </p:txBody>
      </p:sp>
      <p:grpSp>
        <p:nvGrpSpPr>
          <p:cNvPr id="17" name="Group 16">
            <a:extLst>
              <a:ext uri="{FF2B5EF4-FFF2-40B4-BE49-F238E27FC236}">
                <a16:creationId xmlns:a16="http://schemas.microsoft.com/office/drawing/2014/main" id="{3E26B219-7671-455E-9076-AD911F33190E}"/>
              </a:ext>
            </a:extLst>
          </p:cNvPr>
          <p:cNvGrpSpPr/>
          <p:nvPr/>
        </p:nvGrpSpPr>
        <p:grpSpPr>
          <a:xfrm>
            <a:off x="3440570" y="2155371"/>
            <a:ext cx="2262861" cy="907809"/>
            <a:chOff x="3440570" y="2155371"/>
            <a:chExt cx="2262861" cy="907809"/>
          </a:xfrm>
        </p:grpSpPr>
        <p:sp>
          <p:nvSpPr>
            <p:cNvPr id="7" name="TextBox 6">
              <a:extLst>
                <a:ext uri="{FF2B5EF4-FFF2-40B4-BE49-F238E27FC236}">
                  <a16:creationId xmlns:a16="http://schemas.microsoft.com/office/drawing/2014/main" id="{F9066F69-4757-467E-9A0C-530A311E4431}"/>
                </a:ext>
              </a:extLst>
            </p:cNvPr>
            <p:cNvSpPr txBox="1"/>
            <p:nvPr/>
          </p:nvSpPr>
          <p:spPr>
            <a:xfrm>
              <a:off x="4490360" y="2539960"/>
              <a:ext cx="549728" cy="523220"/>
            </a:xfrm>
            <a:prstGeom prst="rect">
              <a:avLst/>
            </a:prstGeom>
            <a:noFill/>
          </p:spPr>
          <p:txBody>
            <a:bodyPr wrap="square">
              <a:spAutoFit/>
            </a:bodyPr>
            <a:lstStyle/>
            <a:p>
              <a:r>
                <a:rPr lang="en-ZA" sz="2800" b="1" dirty="0">
                  <a:solidFill>
                    <a:srgbClr val="0070C0"/>
                  </a:solidFill>
                  <a:latin typeface="Symbol" panose="05050102010706020507" pitchFamily="18" charset="2"/>
                </a:rPr>
                <a:t>G</a:t>
              </a:r>
              <a:endParaRPr lang="en-ZA" sz="2800" dirty="0"/>
            </a:p>
          </p:txBody>
        </p:sp>
        <p:cxnSp>
          <p:nvCxnSpPr>
            <p:cNvPr id="11" name="Straight Connector 10">
              <a:extLst>
                <a:ext uri="{FF2B5EF4-FFF2-40B4-BE49-F238E27FC236}">
                  <a16:creationId xmlns:a16="http://schemas.microsoft.com/office/drawing/2014/main" id="{EA39F12C-047F-4A33-AD29-DF594C5C6651}"/>
                </a:ext>
              </a:extLst>
            </p:cNvPr>
            <p:cNvCxnSpPr>
              <a:cxnSpLocks/>
            </p:cNvCxnSpPr>
            <p:nvPr/>
          </p:nvCxnSpPr>
          <p:spPr>
            <a:xfrm flipV="1">
              <a:off x="3440570" y="2155371"/>
              <a:ext cx="2262861" cy="709987"/>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6" name="Group 15">
            <a:extLst>
              <a:ext uri="{FF2B5EF4-FFF2-40B4-BE49-F238E27FC236}">
                <a16:creationId xmlns:a16="http://schemas.microsoft.com/office/drawing/2014/main" id="{EEC576D4-5CC1-4B7E-8E65-D909C43E9D29}"/>
              </a:ext>
            </a:extLst>
          </p:cNvPr>
          <p:cNvGrpSpPr/>
          <p:nvPr/>
        </p:nvGrpSpPr>
        <p:grpSpPr>
          <a:xfrm>
            <a:off x="6010000" y="2196057"/>
            <a:ext cx="917939" cy="1860374"/>
            <a:chOff x="6010000" y="2196057"/>
            <a:chExt cx="917939" cy="1860374"/>
          </a:xfrm>
        </p:grpSpPr>
        <p:sp>
          <p:nvSpPr>
            <p:cNvPr id="9" name="TextBox 8">
              <a:extLst>
                <a:ext uri="{FF2B5EF4-FFF2-40B4-BE49-F238E27FC236}">
                  <a16:creationId xmlns:a16="http://schemas.microsoft.com/office/drawing/2014/main" id="{0FA51601-8725-40CE-B5FC-9C752D52970F}"/>
                </a:ext>
              </a:extLst>
            </p:cNvPr>
            <p:cNvSpPr txBox="1"/>
            <p:nvPr/>
          </p:nvSpPr>
          <p:spPr>
            <a:xfrm>
              <a:off x="6190704" y="3533211"/>
              <a:ext cx="737235" cy="523220"/>
            </a:xfrm>
            <a:prstGeom prst="rect">
              <a:avLst/>
            </a:prstGeom>
            <a:noFill/>
          </p:spPr>
          <p:txBody>
            <a:bodyPr wrap="square">
              <a:spAutoFit/>
            </a:bodyPr>
            <a:lstStyle/>
            <a:p>
              <a:r>
                <a:rPr lang="en-ZA" sz="2800" b="1" dirty="0" err="1">
                  <a:solidFill>
                    <a:srgbClr val="0070C0"/>
                  </a:solidFill>
                </a:rPr>
                <a:t>E</a:t>
              </a:r>
              <a:r>
                <a:rPr lang="en-ZA" sz="2800" b="1" baseline="-25000" dirty="0" err="1">
                  <a:solidFill>
                    <a:srgbClr val="0070C0"/>
                  </a:solidFill>
                </a:rPr>
                <a:t>cut</a:t>
              </a:r>
              <a:endParaRPr lang="en-ZA" sz="2800" dirty="0"/>
            </a:p>
          </p:txBody>
        </p:sp>
        <p:cxnSp>
          <p:nvCxnSpPr>
            <p:cNvPr id="14" name="Straight Connector 13">
              <a:extLst>
                <a:ext uri="{FF2B5EF4-FFF2-40B4-BE49-F238E27FC236}">
                  <a16:creationId xmlns:a16="http://schemas.microsoft.com/office/drawing/2014/main" id="{65806B0A-A218-47F6-AEDB-73C5AEC0CA78}"/>
                </a:ext>
              </a:extLst>
            </p:cNvPr>
            <p:cNvCxnSpPr>
              <a:cxnSpLocks/>
            </p:cNvCxnSpPr>
            <p:nvPr/>
          </p:nvCxnSpPr>
          <p:spPr>
            <a:xfrm flipH="1" flipV="1">
              <a:off x="6010000" y="2196057"/>
              <a:ext cx="62048" cy="1860374"/>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8" name="Oval 17">
            <a:extLst>
              <a:ext uri="{FF2B5EF4-FFF2-40B4-BE49-F238E27FC236}">
                <a16:creationId xmlns:a16="http://schemas.microsoft.com/office/drawing/2014/main" id="{2AB5AFBE-3543-49D9-B516-9508B6A365DA}"/>
              </a:ext>
            </a:extLst>
          </p:cNvPr>
          <p:cNvSpPr/>
          <p:nvPr/>
        </p:nvSpPr>
        <p:spPr>
          <a:xfrm>
            <a:off x="619396" y="2230482"/>
            <a:ext cx="45720" cy="457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grpSp>
        <p:nvGrpSpPr>
          <p:cNvPr id="22" name="Group 21">
            <a:extLst>
              <a:ext uri="{FF2B5EF4-FFF2-40B4-BE49-F238E27FC236}">
                <a16:creationId xmlns:a16="http://schemas.microsoft.com/office/drawing/2014/main" id="{9CE93716-2ACC-48A5-8CB7-C7867E2C19FF}"/>
              </a:ext>
            </a:extLst>
          </p:cNvPr>
          <p:cNvGrpSpPr/>
          <p:nvPr/>
        </p:nvGrpSpPr>
        <p:grpSpPr>
          <a:xfrm>
            <a:off x="5858555" y="2484748"/>
            <a:ext cx="2291417" cy="5371019"/>
            <a:chOff x="5858555" y="2484748"/>
            <a:chExt cx="2291417" cy="5371019"/>
          </a:xfrm>
        </p:grpSpPr>
        <p:sp>
          <p:nvSpPr>
            <p:cNvPr id="19" name="Arc 18">
              <a:extLst>
                <a:ext uri="{FF2B5EF4-FFF2-40B4-BE49-F238E27FC236}">
                  <a16:creationId xmlns:a16="http://schemas.microsoft.com/office/drawing/2014/main" id="{A06458CF-0C61-4A72-9537-3D6C692FCDE9}"/>
                </a:ext>
              </a:extLst>
            </p:cNvPr>
            <p:cNvSpPr/>
            <p:nvPr/>
          </p:nvSpPr>
          <p:spPr>
            <a:xfrm rot="20836822">
              <a:off x="5858555" y="2484748"/>
              <a:ext cx="2138765" cy="5371019"/>
            </a:xfrm>
            <a:prstGeom prst="arc">
              <a:avLst>
                <a:gd name="adj1" fmla="val 16703060"/>
                <a:gd name="adj2" fmla="val 20096673"/>
              </a:avLst>
            </a:prstGeom>
            <a:ln w="381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sp>
          <p:nvSpPr>
            <p:cNvPr id="21" name="TextBox 20">
              <a:extLst>
                <a:ext uri="{FF2B5EF4-FFF2-40B4-BE49-F238E27FC236}">
                  <a16:creationId xmlns:a16="http://schemas.microsoft.com/office/drawing/2014/main" id="{4FB8B814-CC30-4635-A752-10571285B120}"/>
                </a:ext>
              </a:extLst>
            </p:cNvPr>
            <p:cNvSpPr txBox="1"/>
            <p:nvPr/>
          </p:nvSpPr>
          <p:spPr>
            <a:xfrm>
              <a:off x="7616410" y="3317767"/>
              <a:ext cx="533562" cy="523220"/>
            </a:xfrm>
            <a:prstGeom prst="rect">
              <a:avLst/>
            </a:prstGeom>
            <a:noFill/>
          </p:spPr>
          <p:txBody>
            <a:bodyPr wrap="square">
              <a:spAutoFit/>
            </a:bodyPr>
            <a:lstStyle/>
            <a:p>
              <a:r>
                <a:rPr lang="en-ZA" sz="2800" b="1" dirty="0">
                  <a:solidFill>
                    <a:srgbClr val="0070C0"/>
                  </a:solidFill>
                </a:rPr>
                <a:t>b</a:t>
              </a:r>
              <a:endParaRPr lang="en-ZA" sz="2800" dirty="0"/>
            </a:p>
          </p:txBody>
        </p:sp>
      </p:grpSp>
      <p:sp>
        <p:nvSpPr>
          <p:cNvPr id="23" name="Arc 22">
            <a:extLst>
              <a:ext uri="{FF2B5EF4-FFF2-40B4-BE49-F238E27FC236}">
                <a16:creationId xmlns:a16="http://schemas.microsoft.com/office/drawing/2014/main" id="{C9416877-4762-447B-A22D-35534A701309}"/>
              </a:ext>
            </a:extLst>
          </p:cNvPr>
          <p:cNvSpPr/>
          <p:nvPr/>
        </p:nvSpPr>
        <p:spPr>
          <a:xfrm>
            <a:off x="5527361" y="2383584"/>
            <a:ext cx="1662383" cy="4280815"/>
          </a:xfrm>
          <a:prstGeom prst="arc">
            <a:avLst/>
          </a:prstGeom>
          <a:ln w="38100">
            <a:solidFill>
              <a:srgbClr val="00B05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spTree>
    <p:extLst>
      <p:ext uri="{BB962C8B-B14F-4D97-AF65-F5344CB8AC3E}">
        <p14:creationId xmlns:p14="http://schemas.microsoft.com/office/powerpoint/2010/main" val="3993075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ppt_x"/>
                                          </p:val>
                                        </p:tav>
                                        <p:tav tm="100000">
                                          <p:val>
                                            <p:strVal val="#ppt_x"/>
                                          </p:val>
                                        </p:tav>
                                      </p:tavLst>
                                    </p:anim>
                                    <p:anim calcmode="lin" valueType="num">
                                      <p:cBhvr additive="base">
                                        <p:cTn id="2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fill="hold"/>
                                        <p:tgtEl>
                                          <p:spTgt spid="23"/>
                                        </p:tgtEl>
                                        <p:attrNameLst>
                                          <p:attrName>ppt_x</p:attrName>
                                        </p:attrNameLst>
                                      </p:cBhvr>
                                      <p:tavLst>
                                        <p:tav tm="0">
                                          <p:val>
                                            <p:strVal val="#ppt_x"/>
                                          </p:val>
                                        </p:tav>
                                        <p:tav tm="100000">
                                          <p:val>
                                            <p:strVal val="#ppt_x"/>
                                          </p:val>
                                        </p:tav>
                                      </p:tavLst>
                                    </p:anim>
                                    <p:anim calcmode="lin" valueType="num">
                                      <p:cBhvr additive="base">
                                        <p:cTn id="26"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31712"/>
            <a:ext cx="4446270" cy="1609392"/>
          </a:xfrm>
        </p:spPr>
        <p:txBody>
          <a:bodyPr>
            <a:noAutofit/>
          </a:bodyPr>
          <a:lstStyle/>
          <a:p>
            <a:pPr algn="ctr"/>
            <a:r>
              <a:rPr lang="en-US" sz="7200" dirty="0">
                <a:solidFill>
                  <a:srgbClr val="002060"/>
                </a:solidFill>
                <a:latin typeface="+mn-lt"/>
              </a:rPr>
              <a:t>HE Light Curves</a:t>
            </a:r>
          </a:p>
        </p:txBody>
      </p:sp>
      <p:sp>
        <p:nvSpPr>
          <p:cNvPr id="4" name="Google Shape;29;p3"/>
          <p:cNvSpPr txBox="1"/>
          <p:nvPr/>
        </p:nvSpPr>
        <p:spPr>
          <a:xfrm>
            <a:off x="0" y="3136560"/>
            <a:ext cx="4560571" cy="3093255"/>
          </a:xfrm>
          <a:prstGeom prst="rect">
            <a:avLst/>
          </a:prstGeom>
          <a:noFill/>
          <a:ln>
            <a:noFill/>
          </a:ln>
        </p:spPr>
        <p:txBody>
          <a:bodyPr spcFirstLastPara="1" wrap="square" lIns="385900" tIns="38150" rIns="192950" bIns="38150" anchor="t" anchorCtr="0">
            <a:spAutoFit/>
          </a:bodyPr>
          <a:lstStyle/>
          <a:p>
            <a:pPr marL="342900" indent="-342900">
              <a:buClr>
                <a:srgbClr val="002060"/>
              </a:buClr>
              <a:buFont typeface="Wingdings" panose="05000000000000000000" pitchFamily="2" charset="2"/>
              <a:buChar char="§"/>
            </a:pPr>
            <a:r>
              <a:rPr lang="en-ZA" sz="2800" b="1" i="1" dirty="0">
                <a:solidFill>
                  <a:srgbClr val="0070C0"/>
                </a:solidFill>
              </a:rPr>
              <a:t> </a:t>
            </a:r>
            <a:r>
              <a:rPr lang="en-ZA" sz="2800" b="1" dirty="0">
                <a:solidFill>
                  <a:srgbClr val="0070C0"/>
                </a:solidFill>
              </a:rPr>
              <a:t>Vela light curves’ </a:t>
            </a:r>
            <a:br>
              <a:rPr lang="en-ZA" sz="2800" b="1" dirty="0">
                <a:solidFill>
                  <a:srgbClr val="0070C0"/>
                </a:solidFill>
              </a:rPr>
            </a:br>
            <a:r>
              <a:rPr lang="en-ZA" sz="2800" b="1" dirty="0">
                <a:solidFill>
                  <a:srgbClr val="0070C0"/>
                </a:solidFill>
              </a:rPr>
              <a:t>energy evolution:</a:t>
            </a:r>
          </a:p>
          <a:p>
            <a:pPr marL="800100" lvl="1" indent="-342900">
              <a:buClr>
                <a:srgbClr val="002060"/>
              </a:buClr>
              <a:buFont typeface="Wingdings" panose="05000000000000000000" pitchFamily="2" charset="2"/>
              <a:buChar char="Ø"/>
            </a:pPr>
            <a:r>
              <a:rPr lang="en-ZA" sz="2800" b="1" dirty="0">
                <a:solidFill>
                  <a:srgbClr val="0070C0"/>
                </a:solidFill>
              </a:rPr>
              <a:t>P1/P2</a:t>
            </a:r>
          </a:p>
          <a:p>
            <a:pPr marL="800100" lvl="1" indent="-342900">
              <a:buClr>
                <a:srgbClr val="002060"/>
              </a:buClr>
              <a:buFont typeface="Wingdings" panose="05000000000000000000" pitchFamily="2" charset="2"/>
              <a:buChar char="Ø"/>
            </a:pPr>
            <a:r>
              <a:rPr lang="en-ZA" sz="2800" b="1" dirty="0">
                <a:solidFill>
                  <a:srgbClr val="0070C0"/>
                </a:solidFill>
                <a:latin typeface="Symbol" panose="05050102010706020507" pitchFamily="18" charset="2"/>
              </a:rPr>
              <a:t>F</a:t>
            </a:r>
            <a:endParaRPr lang="en-ZA" sz="2800" b="1" dirty="0">
              <a:solidFill>
                <a:srgbClr val="0070C0"/>
              </a:solidFill>
            </a:endParaRPr>
          </a:p>
          <a:p>
            <a:pPr marL="800100" lvl="1" indent="-342900">
              <a:buClr>
                <a:srgbClr val="002060"/>
              </a:buClr>
              <a:buFont typeface="Wingdings" panose="05000000000000000000" pitchFamily="2" charset="2"/>
              <a:buChar char="Ø"/>
            </a:pPr>
            <a:r>
              <a:rPr lang="en-ZA" sz="2800" b="1" dirty="0">
                <a:solidFill>
                  <a:srgbClr val="0070C0"/>
                </a:solidFill>
              </a:rPr>
              <a:t>W</a:t>
            </a:r>
          </a:p>
          <a:p>
            <a:pPr marL="800100" lvl="1" indent="-342900">
              <a:buClr>
                <a:srgbClr val="002060"/>
              </a:buClr>
              <a:buFont typeface="Wingdings" panose="05000000000000000000" pitchFamily="2" charset="2"/>
              <a:buChar char="Ø"/>
            </a:pPr>
            <a:r>
              <a:rPr lang="en-ZA" sz="2800" b="1" dirty="0">
                <a:solidFill>
                  <a:srgbClr val="0070C0"/>
                </a:solidFill>
              </a:rPr>
              <a:t>Edges</a:t>
            </a:r>
          </a:p>
          <a:p>
            <a:pPr marL="800100" lvl="1" indent="-342900">
              <a:buClr>
                <a:srgbClr val="002060"/>
              </a:buClr>
              <a:buFont typeface="Wingdings" panose="05000000000000000000" pitchFamily="2" charset="2"/>
              <a:buChar char="Ø"/>
            </a:pPr>
            <a:r>
              <a:rPr lang="en-ZA" sz="2800" b="1" dirty="0">
                <a:solidFill>
                  <a:srgbClr val="0070C0"/>
                </a:solidFill>
              </a:rPr>
              <a:t>Bridge (P3)</a:t>
            </a:r>
          </a:p>
        </p:txBody>
      </p:sp>
      <p:pic>
        <p:nvPicPr>
          <p:cNvPr id="20" name="Picture 19">
            <a:extLst>
              <a:ext uri="{FF2B5EF4-FFF2-40B4-BE49-F238E27FC236}">
                <a16:creationId xmlns:a16="http://schemas.microsoft.com/office/drawing/2014/main" id="{4EA60100-1A39-44C4-94B9-C6CC98609270}"/>
              </a:ext>
            </a:extLst>
          </p:cNvPr>
          <p:cNvPicPr>
            <a:picLocks noChangeAspect="1"/>
          </p:cNvPicPr>
          <p:nvPr/>
        </p:nvPicPr>
        <p:blipFill>
          <a:blip r:embed="rId2"/>
          <a:stretch>
            <a:fillRect/>
          </a:stretch>
        </p:blipFill>
        <p:spPr>
          <a:xfrm>
            <a:off x="4331971" y="26313"/>
            <a:ext cx="4812030" cy="6831687"/>
          </a:xfrm>
          <a:prstGeom prst="rect">
            <a:avLst/>
          </a:prstGeom>
        </p:spPr>
      </p:pic>
      <p:sp>
        <p:nvSpPr>
          <p:cNvPr id="6" name="TextBox 5">
            <a:extLst>
              <a:ext uri="{FF2B5EF4-FFF2-40B4-BE49-F238E27FC236}">
                <a16:creationId xmlns:a16="http://schemas.microsoft.com/office/drawing/2014/main" id="{36AB4218-3326-4BE2-BC11-28321B697E74}"/>
              </a:ext>
            </a:extLst>
          </p:cNvPr>
          <p:cNvSpPr txBox="1"/>
          <p:nvPr/>
        </p:nvSpPr>
        <p:spPr>
          <a:xfrm>
            <a:off x="6145258" y="1051742"/>
            <a:ext cx="1965960" cy="369332"/>
          </a:xfrm>
          <a:prstGeom prst="rect">
            <a:avLst/>
          </a:prstGeom>
          <a:noFill/>
        </p:spPr>
        <p:txBody>
          <a:bodyPr wrap="square">
            <a:spAutoFit/>
          </a:bodyPr>
          <a:lstStyle/>
          <a:p>
            <a:r>
              <a:rPr lang="en-ZA" sz="1800" b="1" dirty="0">
                <a:solidFill>
                  <a:srgbClr val="C00000"/>
                </a:solidFill>
              </a:rPr>
              <a:t>Abdo et al. (2010)</a:t>
            </a:r>
            <a:endParaRPr lang="en-ZA" dirty="0">
              <a:solidFill>
                <a:srgbClr val="C00000"/>
              </a:solidFill>
            </a:endParaRPr>
          </a:p>
        </p:txBody>
      </p:sp>
    </p:spTree>
    <p:extLst>
      <p:ext uri="{BB962C8B-B14F-4D97-AF65-F5344CB8AC3E}">
        <p14:creationId xmlns:p14="http://schemas.microsoft.com/office/powerpoint/2010/main" val="7261199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1838"/>
            <a:ext cx="9144000" cy="898066"/>
          </a:xfrm>
        </p:spPr>
        <p:txBody>
          <a:bodyPr>
            <a:noAutofit/>
          </a:bodyPr>
          <a:lstStyle/>
          <a:p>
            <a:pPr algn="ctr"/>
            <a:r>
              <a:rPr lang="en-US" sz="7200" dirty="0">
                <a:solidFill>
                  <a:srgbClr val="002060"/>
                </a:solidFill>
                <a:latin typeface="+mn-lt"/>
              </a:rPr>
              <a:t>HE Light Curves</a:t>
            </a:r>
          </a:p>
        </p:txBody>
      </p:sp>
      <p:sp>
        <p:nvSpPr>
          <p:cNvPr id="4" name="Google Shape;29;p3"/>
          <p:cNvSpPr txBox="1"/>
          <p:nvPr/>
        </p:nvSpPr>
        <p:spPr>
          <a:xfrm>
            <a:off x="121067" y="5171609"/>
            <a:ext cx="4311347" cy="815709"/>
          </a:xfrm>
          <a:prstGeom prst="rect">
            <a:avLst/>
          </a:prstGeom>
          <a:noFill/>
          <a:ln>
            <a:noFill/>
          </a:ln>
        </p:spPr>
        <p:txBody>
          <a:bodyPr spcFirstLastPara="1" wrap="square" lIns="385900" tIns="38150" rIns="192950" bIns="38150" anchor="t" anchorCtr="0">
            <a:spAutoFit/>
          </a:bodyPr>
          <a:lstStyle/>
          <a:p>
            <a:pPr marL="342900" indent="-342900">
              <a:buClr>
                <a:srgbClr val="002060"/>
              </a:buClr>
              <a:buFont typeface="Wingdings" panose="05000000000000000000" pitchFamily="2" charset="2"/>
              <a:buChar char="§"/>
            </a:pPr>
            <a:r>
              <a:rPr lang="en-ZA" sz="2400" b="1" i="1" dirty="0">
                <a:solidFill>
                  <a:srgbClr val="0070C0"/>
                </a:solidFill>
              </a:rPr>
              <a:t> </a:t>
            </a:r>
            <a:r>
              <a:rPr lang="en-ZA" sz="2400" b="1" dirty="0">
                <a:solidFill>
                  <a:srgbClr val="0070C0"/>
                </a:solidFill>
              </a:rPr>
              <a:t>Vela LC energy evolution:  P1/P2, </a:t>
            </a:r>
            <a:r>
              <a:rPr lang="en-ZA" sz="2400" b="1" dirty="0">
                <a:solidFill>
                  <a:srgbClr val="0070C0"/>
                </a:solidFill>
                <a:latin typeface="Symbol" panose="05050102010706020507" pitchFamily="18" charset="2"/>
              </a:rPr>
              <a:t>f</a:t>
            </a:r>
            <a:r>
              <a:rPr lang="en-ZA" sz="2400" b="1" dirty="0">
                <a:solidFill>
                  <a:srgbClr val="0070C0"/>
                </a:solidFill>
              </a:rPr>
              <a:t>, W, edges, bridge</a:t>
            </a:r>
          </a:p>
        </p:txBody>
      </p:sp>
      <p:sp>
        <p:nvSpPr>
          <p:cNvPr id="6" name="Rectangle 5">
            <a:extLst>
              <a:ext uri="{FF2B5EF4-FFF2-40B4-BE49-F238E27FC236}">
                <a16:creationId xmlns:a16="http://schemas.microsoft.com/office/drawing/2014/main" id="{9E9C83C6-5D0C-4D14-84A3-37F27B7752D8}"/>
              </a:ext>
            </a:extLst>
          </p:cNvPr>
          <p:cNvSpPr/>
          <p:nvPr/>
        </p:nvSpPr>
        <p:spPr>
          <a:xfrm>
            <a:off x="822317" y="4020965"/>
            <a:ext cx="8242170" cy="193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350"/>
          </a:p>
        </p:txBody>
      </p:sp>
      <p:pic>
        <p:nvPicPr>
          <p:cNvPr id="18" name="Picture 17">
            <a:extLst>
              <a:ext uri="{FF2B5EF4-FFF2-40B4-BE49-F238E27FC236}">
                <a16:creationId xmlns:a16="http://schemas.microsoft.com/office/drawing/2014/main" id="{8102E2D5-178A-49A7-AE90-0026116AE4E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572000" y="2326326"/>
            <a:ext cx="4564546" cy="4459837"/>
          </a:xfrm>
          <a:prstGeom prst="rect">
            <a:avLst/>
          </a:prstGeom>
        </p:spPr>
      </p:pic>
      <p:pic>
        <p:nvPicPr>
          <p:cNvPr id="21" name="Picture 20">
            <a:extLst>
              <a:ext uri="{FF2B5EF4-FFF2-40B4-BE49-F238E27FC236}">
                <a16:creationId xmlns:a16="http://schemas.microsoft.com/office/drawing/2014/main" id="{99BC06A4-A061-42A4-A710-A0371527755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115415"/>
            <a:ext cx="4869180" cy="3910683"/>
          </a:xfrm>
          <a:prstGeom prst="rect">
            <a:avLst/>
          </a:prstGeom>
        </p:spPr>
      </p:pic>
      <p:sp>
        <p:nvSpPr>
          <p:cNvPr id="7" name="TextBox 6">
            <a:extLst>
              <a:ext uri="{FF2B5EF4-FFF2-40B4-BE49-F238E27FC236}">
                <a16:creationId xmlns:a16="http://schemas.microsoft.com/office/drawing/2014/main" id="{D5A69973-E28D-485D-8D9B-949810CD25D8}"/>
              </a:ext>
            </a:extLst>
          </p:cNvPr>
          <p:cNvSpPr txBox="1"/>
          <p:nvPr/>
        </p:nvSpPr>
        <p:spPr>
          <a:xfrm>
            <a:off x="7030267" y="2136015"/>
            <a:ext cx="1965960" cy="369332"/>
          </a:xfrm>
          <a:prstGeom prst="rect">
            <a:avLst/>
          </a:prstGeom>
          <a:noFill/>
        </p:spPr>
        <p:txBody>
          <a:bodyPr wrap="square">
            <a:spAutoFit/>
          </a:bodyPr>
          <a:lstStyle/>
          <a:p>
            <a:r>
              <a:rPr lang="en-ZA" sz="1800" b="1" dirty="0">
                <a:solidFill>
                  <a:srgbClr val="C00000"/>
                </a:solidFill>
              </a:rPr>
              <a:t>Abdo et al. (2010)</a:t>
            </a:r>
            <a:endParaRPr lang="en-ZA" dirty="0">
              <a:solidFill>
                <a:srgbClr val="C00000"/>
              </a:solidFill>
            </a:endParaRPr>
          </a:p>
        </p:txBody>
      </p:sp>
    </p:spTree>
    <p:extLst>
      <p:ext uri="{BB962C8B-B14F-4D97-AF65-F5344CB8AC3E}">
        <p14:creationId xmlns:p14="http://schemas.microsoft.com/office/powerpoint/2010/main" val="3446142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7714"/>
            <a:ext cx="9144000" cy="898066"/>
          </a:xfrm>
        </p:spPr>
        <p:txBody>
          <a:bodyPr>
            <a:noAutofit/>
          </a:bodyPr>
          <a:lstStyle/>
          <a:p>
            <a:pPr algn="ctr"/>
            <a:r>
              <a:rPr lang="en-US" sz="5200" dirty="0">
                <a:solidFill>
                  <a:srgbClr val="002060"/>
                </a:solidFill>
                <a:latin typeface="+mn-lt"/>
              </a:rPr>
              <a:t>HE Phase-resolved HE Spectrum</a:t>
            </a:r>
          </a:p>
        </p:txBody>
      </p:sp>
      <p:sp>
        <p:nvSpPr>
          <p:cNvPr id="6" name="Rectangle 5">
            <a:extLst>
              <a:ext uri="{FF2B5EF4-FFF2-40B4-BE49-F238E27FC236}">
                <a16:creationId xmlns:a16="http://schemas.microsoft.com/office/drawing/2014/main" id="{9E9C83C6-5D0C-4D14-84A3-37F27B7752D8}"/>
              </a:ext>
            </a:extLst>
          </p:cNvPr>
          <p:cNvSpPr/>
          <p:nvPr/>
        </p:nvSpPr>
        <p:spPr>
          <a:xfrm>
            <a:off x="822317" y="4020965"/>
            <a:ext cx="8242170" cy="1932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sz="1350"/>
          </a:p>
        </p:txBody>
      </p:sp>
      <p:grpSp>
        <p:nvGrpSpPr>
          <p:cNvPr id="12" name="Group 11">
            <a:extLst>
              <a:ext uri="{FF2B5EF4-FFF2-40B4-BE49-F238E27FC236}">
                <a16:creationId xmlns:a16="http://schemas.microsoft.com/office/drawing/2014/main" id="{8E820483-4A1E-40CB-A1EB-FDA58528506B}"/>
              </a:ext>
            </a:extLst>
          </p:cNvPr>
          <p:cNvGrpSpPr/>
          <p:nvPr/>
        </p:nvGrpSpPr>
        <p:grpSpPr>
          <a:xfrm>
            <a:off x="84351" y="1115996"/>
            <a:ext cx="8331939" cy="3705741"/>
            <a:chOff x="84351" y="1115996"/>
            <a:chExt cx="8331939" cy="3705741"/>
          </a:xfrm>
        </p:grpSpPr>
        <p:pic>
          <p:nvPicPr>
            <p:cNvPr id="5" name="Picture 4">
              <a:extLst>
                <a:ext uri="{FF2B5EF4-FFF2-40B4-BE49-F238E27FC236}">
                  <a16:creationId xmlns:a16="http://schemas.microsoft.com/office/drawing/2014/main" id="{8B940703-41E9-40AD-B487-2EA3B9F8541D}"/>
                </a:ext>
              </a:extLst>
            </p:cNvPr>
            <p:cNvPicPr>
              <a:picLocks noChangeAspect="1"/>
            </p:cNvPicPr>
            <p:nvPr/>
          </p:nvPicPr>
          <p:blipFill>
            <a:blip r:embed="rId3"/>
            <a:stretch>
              <a:fillRect/>
            </a:stretch>
          </p:blipFill>
          <p:spPr>
            <a:xfrm>
              <a:off x="84351" y="1115996"/>
              <a:ext cx="5327592" cy="3705741"/>
            </a:xfrm>
            <a:prstGeom prst="rect">
              <a:avLst/>
            </a:prstGeom>
          </p:spPr>
        </p:pic>
        <p:sp>
          <p:nvSpPr>
            <p:cNvPr id="11" name="Google Shape;29;p3">
              <a:extLst>
                <a:ext uri="{FF2B5EF4-FFF2-40B4-BE49-F238E27FC236}">
                  <a16:creationId xmlns:a16="http://schemas.microsoft.com/office/drawing/2014/main" id="{5C9460FF-CA09-4DFB-BC9B-DF29CA613370}"/>
                </a:ext>
              </a:extLst>
            </p:cNvPr>
            <p:cNvSpPr txBox="1"/>
            <p:nvPr/>
          </p:nvSpPr>
          <p:spPr>
            <a:xfrm>
              <a:off x="5222657" y="1321823"/>
              <a:ext cx="3193633" cy="815709"/>
            </a:xfrm>
            <a:prstGeom prst="rect">
              <a:avLst/>
            </a:prstGeom>
            <a:noFill/>
            <a:ln>
              <a:noFill/>
            </a:ln>
          </p:spPr>
          <p:txBody>
            <a:bodyPr spcFirstLastPara="1" wrap="square" lIns="385900" tIns="38150" rIns="192950" bIns="38150" anchor="t" anchorCtr="0">
              <a:spAutoFit/>
            </a:bodyPr>
            <a:lstStyle/>
            <a:p>
              <a:pPr marL="342900" indent="-342900">
                <a:buClr>
                  <a:srgbClr val="002060"/>
                </a:buClr>
                <a:buFont typeface="Wingdings" panose="05000000000000000000" pitchFamily="2" charset="2"/>
                <a:buChar char="§"/>
              </a:pPr>
              <a:r>
                <a:rPr lang="en-ZA" sz="2400" b="1" i="1" dirty="0">
                  <a:solidFill>
                    <a:srgbClr val="0070C0"/>
                  </a:solidFill>
                </a:rPr>
                <a:t> </a:t>
              </a:r>
              <a:r>
                <a:rPr lang="en-ZA" sz="2400" b="1" dirty="0">
                  <a:solidFill>
                    <a:srgbClr val="0070C0"/>
                  </a:solidFill>
                </a:rPr>
                <a:t>Variation of </a:t>
              </a:r>
              <a:r>
                <a:rPr lang="en-ZA" sz="2400" b="1" dirty="0">
                  <a:solidFill>
                    <a:srgbClr val="0070C0"/>
                  </a:solidFill>
                  <a:latin typeface="Symbol" panose="05050102010706020507" pitchFamily="18" charset="2"/>
                </a:rPr>
                <a:t>G </a:t>
              </a:r>
              <a:r>
                <a:rPr lang="en-ZA" sz="2400" b="1" dirty="0">
                  <a:solidFill>
                    <a:srgbClr val="0070C0"/>
                  </a:solidFill>
                </a:rPr>
                <a:t>with </a:t>
              </a:r>
              <a:r>
                <a:rPr lang="en-ZA" sz="2400" b="1" dirty="0">
                  <a:solidFill>
                    <a:srgbClr val="0070C0"/>
                  </a:solidFill>
                  <a:latin typeface="Symbol" panose="05050102010706020507" pitchFamily="18" charset="2"/>
                </a:rPr>
                <a:t>f</a:t>
              </a:r>
            </a:p>
          </p:txBody>
        </p:sp>
      </p:grpSp>
      <p:grpSp>
        <p:nvGrpSpPr>
          <p:cNvPr id="10" name="Group 9">
            <a:extLst>
              <a:ext uri="{FF2B5EF4-FFF2-40B4-BE49-F238E27FC236}">
                <a16:creationId xmlns:a16="http://schemas.microsoft.com/office/drawing/2014/main" id="{5EF9DB28-7977-47C6-9164-957BA9BF990E}"/>
              </a:ext>
            </a:extLst>
          </p:cNvPr>
          <p:cNvGrpSpPr/>
          <p:nvPr/>
        </p:nvGrpSpPr>
        <p:grpSpPr>
          <a:xfrm>
            <a:off x="84351" y="2708910"/>
            <a:ext cx="9059649" cy="4149090"/>
            <a:chOff x="84351" y="2708910"/>
            <a:chExt cx="9059649" cy="4149090"/>
          </a:xfrm>
        </p:grpSpPr>
        <p:pic>
          <p:nvPicPr>
            <p:cNvPr id="8" name="Picture 7">
              <a:extLst>
                <a:ext uri="{FF2B5EF4-FFF2-40B4-BE49-F238E27FC236}">
                  <a16:creationId xmlns:a16="http://schemas.microsoft.com/office/drawing/2014/main" id="{BD4A9BD9-B2EE-4558-A5C3-A4B376CF9C85}"/>
                </a:ext>
              </a:extLst>
            </p:cNvPr>
            <p:cNvPicPr>
              <a:picLocks noChangeAspect="1"/>
            </p:cNvPicPr>
            <p:nvPr/>
          </p:nvPicPr>
          <p:blipFill>
            <a:blip r:embed="rId4"/>
            <a:stretch>
              <a:fillRect/>
            </a:stretch>
          </p:blipFill>
          <p:spPr>
            <a:xfrm>
              <a:off x="3064356" y="2708910"/>
              <a:ext cx="6079644" cy="4149090"/>
            </a:xfrm>
            <a:prstGeom prst="rect">
              <a:avLst/>
            </a:prstGeom>
          </p:spPr>
        </p:pic>
        <p:sp>
          <p:nvSpPr>
            <p:cNvPr id="14" name="Google Shape;29;p3">
              <a:extLst>
                <a:ext uri="{FF2B5EF4-FFF2-40B4-BE49-F238E27FC236}">
                  <a16:creationId xmlns:a16="http://schemas.microsoft.com/office/drawing/2014/main" id="{1580CE6B-D5BB-46D5-B648-01503671D333}"/>
                </a:ext>
              </a:extLst>
            </p:cNvPr>
            <p:cNvSpPr txBox="1"/>
            <p:nvPr/>
          </p:nvSpPr>
          <p:spPr>
            <a:xfrm>
              <a:off x="84351" y="5061535"/>
              <a:ext cx="3193633" cy="815709"/>
            </a:xfrm>
            <a:prstGeom prst="rect">
              <a:avLst/>
            </a:prstGeom>
            <a:noFill/>
            <a:ln>
              <a:noFill/>
            </a:ln>
          </p:spPr>
          <p:txBody>
            <a:bodyPr spcFirstLastPara="1" wrap="square" lIns="385900" tIns="38150" rIns="192950" bIns="38150" anchor="t" anchorCtr="0">
              <a:spAutoFit/>
            </a:bodyPr>
            <a:lstStyle/>
            <a:p>
              <a:pPr marL="342900" indent="-342900">
                <a:buClr>
                  <a:srgbClr val="002060"/>
                </a:buClr>
                <a:buFont typeface="Wingdings" panose="05000000000000000000" pitchFamily="2" charset="2"/>
                <a:buChar char="§"/>
              </a:pPr>
              <a:r>
                <a:rPr lang="en-ZA" sz="2400" b="1" i="1" dirty="0">
                  <a:solidFill>
                    <a:srgbClr val="0070C0"/>
                  </a:solidFill>
                </a:rPr>
                <a:t> </a:t>
              </a:r>
              <a:r>
                <a:rPr lang="en-ZA" sz="2400" b="1" dirty="0">
                  <a:solidFill>
                    <a:srgbClr val="0070C0"/>
                  </a:solidFill>
                </a:rPr>
                <a:t>Variation of </a:t>
              </a:r>
              <a:r>
                <a:rPr lang="en-ZA" sz="2400" b="1" dirty="0" err="1">
                  <a:solidFill>
                    <a:srgbClr val="0070C0"/>
                  </a:solidFill>
                </a:rPr>
                <a:t>E</a:t>
              </a:r>
              <a:r>
                <a:rPr lang="en-ZA" sz="2400" b="1" baseline="-25000" dirty="0" err="1">
                  <a:solidFill>
                    <a:srgbClr val="0070C0"/>
                  </a:solidFill>
                </a:rPr>
                <a:t>cut</a:t>
              </a:r>
              <a:r>
                <a:rPr lang="en-ZA" sz="2400" b="1" dirty="0">
                  <a:solidFill>
                    <a:srgbClr val="0070C0"/>
                  </a:solidFill>
                  <a:latin typeface="Symbol" panose="05050102010706020507" pitchFamily="18" charset="2"/>
                </a:rPr>
                <a:t> </a:t>
              </a:r>
              <a:r>
                <a:rPr lang="en-ZA" sz="2400" b="1" dirty="0">
                  <a:solidFill>
                    <a:srgbClr val="0070C0"/>
                  </a:solidFill>
                </a:rPr>
                <a:t>with </a:t>
              </a:r>
              <a:r>
                <a:rPr lang="en-ZA" sz="2400" b="1" dirty="0">
                  <a:solidFill>
                    <a:srgbClr val="0070C0"/>
                  </a:solidFill>
                  <a:latin typeface="Symbol" panose="05050102010706020507" pitchFamily="18" charset="2"/>
                </a:rPr>
                <a:t>f</a:t>
              </a:r>
            </a:p>
          </p:txBody>
        </p:sp>
      </p:grpSp>
      <p:sp>
        <p:nvSpPr>
          <p:cNvPr id="13" name="TextBox 12">
            <a:extLst>
              <a:ext uri="{FF2B5EF4-FFF2-40B4-BE49-F238E27FC236}">
                <a16:creationId xmlns:a16="http://schemas.microsoft.com/office/drawing/2014/main" id="{14531C09-97F7-43DB-9AEB-4E9854699DC0}"/>
              </a:ext>
            </a:extLst>
          </p:cNvPr>
          <p:cNvSpPr txBox="1"/>
          <p:nvPr/>
        </p:nvSpPr>
        <p:spPr>
          <a:xfrm>
            <a:off x="-22623" y="6260954"/>
            <a:ext cx="1965960" cy="369332"/>
          </a:xfrm>
          <a:prstGeom prst="rect">
            <a:avLst/>
          </a:prstGeom>
          <a:noFill/>
        </p:spPr>
        <p:txBody>
          <a:bodyPr wrap="square">
            <a:spAutoFit/>
          </a:bodyPr>
          <a:lstStyle/>
          <a:p>
            <a:r>
              <a:rPr lang="en-ZA" sz="1800" b="1" dirty="0">
                <a:solidFill>
                  <a:srgbClr val="C00000"/>
                </a:solidFill>
              </a:rPr>
              <a:t>Abdo et al. (2010)</a:t>
            </a:r>
            <a:endParaRPr lang="en-ZA" dirty="0">
              <a:solidFill>
                <a:srgbClr val="C00000"/>
              </a:solidFill>
            </a:endParaRPr>
          </a:p>
        </p:txBody>
      </p:sp>
    </p:spTree>
    <p:extLst>
      <p:ext uri="{BB962C8B-B14F-4D97-AF65-F5344CB8AC3E}">
        <p14:creationId xmlns:p14="http://schemas.microsoft.com/office/powerpoint/2010/main" val="908690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7FD0594-D302-4923-A0EA-947DD7592801}"/>
              </a:ext>
            </a:extLst>
          </p:cNvPr>
          <p:cNvPicPr>
            <a:picLocks noChangeAspect="1"/>
          </p:cNvPicPr>
          <p:nvPr/>
        </p:nvPicPr>
        <p:blipFill rotWithShape="1">
          <a:blip r:embed="rId2"/>
          <a:srcRect r="3568"/>
          <a:stretch/>
        </p:blipFill>
        <p:spPr>
          <a:xfrm>
            <a:off x="2971010" y="2177143"/>
            <a:ext cx="6085903" cy="4256314"/>
          </a:xfrm>
          <a:prstGeom prst="rect">
            <a:avLst/>
          </a:prstGeom>
        </p:spPr>
      </p:pic>
      <p:sp>
        <p:nvSpPr>
          <p:cNvPr id="2" name="Title 1"/>
          <p:cNvSpPr>
            <a:spLocks noGrp="1"/>
          </p:cNvSpPr>
          <p:nvPr>
            <p:ph type="title"/>
          </p:nvPr>
        </p:nvSpPr>
        <p:spPr>
          <a:xfrm>
            <a:off x="0" y="71838"/>
            <a:ext cx="9144000" cy="898066"/>
          </a:xfrm>
        </p:spPr>
        <p:txBody>
          <a:bodyPr>
            <a:noAutofit/>
          </a:bodyPr>
          <a:lstStyle/>
          <a:p>
            <a:pPr algn="ctr"/>
            <a:r>
              <a:rPr lang="en-US" sz="6400" dirty="0">
                <a:solidFill>
                  <a:srgbClr val="002060"/>
                </a:solidFill>
                <a:latin typeface="+mn-lt"/>
              </a:rPr>
              <a:t>Pulsations up to ~100 GeV</a:t>
            </a:r>
          </a:p>
        </p:txBody>
      </p:sp>
      <p:sp>
        <p:nvSpPr>
          <p:cNvPr id="4" name="Google Shape;29;p3"/>
          <p:cNvSpPr txBox="1"/>
          <p:nvPr/>
        </p:nvSpPr>
        <p:spPr>
          <a:xfrm>
            <a:off x="-97156" y="1147267"/>
            <a:ext cx="9338311" cy="2321249"/>
          </a:xfrm>
          <a:prstGeom prst="rect">
            <a:avLst/>
          </a:prstGeom>
          <a:noFill/>
          <a:ln>
            <a:noFill/>
          </a:ln>
        </p:spPr>
        <p:txBody>
          <a:bodyPr spcFirstLastPara="1" wrap="square" lIns="385900" tIns="38150" rIns="192950" bIns="38150" anchor="t" anchorCtr="0">
            <a:spAutoFit/>
          </a:bodyPr>
          <a:lstStyle/>
          <a:p>
            <a:pPr marL="457200" marR="0" lvl="0" indent="-457200" rtl="0">
              <a:lnSpc>
                <a:spcPct val="100000"/>
              </a:lnSpc>
              <a:spcBef>
                <a:spcPts val="1100"/>
              </a:spcBef>
              <a:spcAft>
                <a:spcPts val="0"/>
              </a:spcAft>
              <a:buClr>
                <a:srgbClr val="002060"/>
              </a:buClr>
              <a:buSzPct val="100000"/>
              <a:buFont typeface="Wingdings" panose="05000000000000000000" pitchFamily="2" charset="2"/>
              <a:buChar char="§"/>
            </a:pPr>
            <a:r>
              <a:rPr lang="en-ZA" sz="2000" b="1" i="0" u="none" strike="noStrike" baseline="0" dirty="0">
                <a:solidFill>
                  <a:srgbClr val="0070C0"/>
                </a:solidFill>
              </a:rPr>
              <a:t>62 months of </a:t>
            </a:r>
            <a:r>
              <a:rPr lang="en-ZA" sz="2000" b="1" i="1" u="none" strike="noStrike" baseline="0" dirty="0">
                <a:solidFill>
                  <a:srgbClr val="0070C0"/>
                </a:solidFill>
              </a:rPr>
              <a:t>Fermi</a:t>
            </a:r>
            <a:r>
              <a:rPr lang="en-ZA" sz="2000" b="1" i="0" u="none" strike="noStrike" baseline="0" dirty="0">
                <a:solidFill>
                  <a:srgbClr val="0070C0"/>
                </a:solidFill>
              </a:rPr>
              <a:t> LAT data</a:t>
            </a:r>
          </a:p>
          <a:p>
            <a:pPr marL="457200" marR="0" lvl="0" indent="-457200" rtl="0">
              <a:lnSpc>
                <a:spcPct val="100000"/>
              </a:lnSpc>
              <a:spcBef>
                <a:spcPts val="1100"/>
              </a:spcBef>
              <a:spcAft>
                <a:spcPts val="0"/>
              </a:spcAft>
              <a:buClr>
                <a:srgbClr val="002060"/>
              </a:buClr>
              <a:buSzPct val="100000"/>
              <a:buFont typeface="Wingdings" panose="05000000000000000000" pitchFamily="2" charset="2"/>
              <a:buChar char="§"/>
            </a:pPr>
            <a:r>
              <a:rPr lang="en-ZA" sz="2000" b="1" dirty="0">
                <a:solidFill>
                  <a:srgbClr val="0070C0"/>
                </a:solidFill>
              </a:rPr>
              <a:t>Photons &gt; 50 GeV (4.2 </a:t>
            </a:r>
            <a:r>
              <a:rPr lang="en-ZA" sz="2000" b="1" dirty="0">
                <a:solidFill>
                  <a:srgbClr val="0070C0"/>
                </a:solidFill>
                <a:latin typeface="Symbol" panose="05050102010706020507" pitchFamily="18" charset="2"/>
              </a:rPr>
              <a:t>s</a:t>
            </a:r>
            <a:r>
              <a:rPr lang="en-ZA" sz="2000" b="1" dirty="0">
                <a:solidFill>
                  <a:srgbClr val="0070C0"/>
                </a:solidFill>
              </a:rPr>
              <a:t>)</a:t>
            </a:r>
          </a:p>
          <a:p>
            <a:pPr marL="457200" indent="-457200">
              <a:spcBef>
                <a:spcPts val="1100"/>
              </a:spcBef>
              <a:buClr>
                <a:srgbClr val="002060"/>
              </a:buClr>
              <a:buSzPct val="100000"/>
              <a:buFont typeface="Wingdings" panose="05000000000000000000" pitchFamily="2" charset="2"/>
              <a:buChar char="§"/>
            </a:pPr>
            <a:r>
              <a:rPr lang="en-ZA" sz="2000" b="1" dirty="0">
                <a:solidFill>
                  <a:srgbClr val="0070C0"/>
                </a:solidFill>
              </a:rPr>
              <a:t>Photons &gt; 79 GeV (&gt;4 </a:t>
            </a:r>
            <a:r>
              <a:rPr lang="en-ZA" sz="2000" b="1" dirty="0">
                <a:solidFill>
                  <a:srgbClr val="0070C0"/>
                </a:solidFill>
                <a:latin typeface="Symbol" panose="05050102010706020507" pitchFamily="18" charset="2"/>
              </a:rPr>
              <a:t>s</a:t>
            </a:r>
            <a:r>
              <a:rPr lang="en-ZA" sz="2000" b="1" dirty="0">
                <a:solidFill>
                  <a:srgbClr val="0070C0"/>
                </a:solidFill>
              </a:rPr>
              <a:t>)</a:t>
            </a:r>
          </a:p>
          <a:p>
            <a:pPr marL="457200" indent="-457200">
              <a:spcBef>
                <a:spcPts val="1100"/>
              </a:spcBef>
              <a:buClr>
                <a:srgbClr val="002060"/>
              </a:buClr>
              <a:buSzPct val="100000"/>
              <a:buFont typeface="Wingdings" panose="05000000000000000000" pitchFamily="2" charset="2"/>
              <a:buChar char="§"/>
            </a:pPr>
            <a:r>
              <a:rPr lang="en-ZA" sz="2000" b="1" dirty="0">
                <a:solidFill>
                  <a:srgbClr val="0070C0"/>
                </a:solidFill>
              </a:rPr>
              <a:t>Photons &gt; 90 GeV (3 </a:t>
            </a:r>
            <a:r>
              <a:rPr lang="en-ZA" sz="2000" b="1" dirty="0">
                <a:solidFill>
                  <a:srgbClr val="0070C0"/>
                </a:solidFill>
                <a:latin typeface="Symbol" panose="05050102010706020507" pitchFamily="18" charset="2"/>
              </a:rPr>
              <a:t>s</a:t>
            </a:r>
            <a:r>
              <a:rPr lang="en-ZA" sz="2000" b="1" dirty="0">
                <a:solidFill>
                  <a:srgbClr val="0070C0"/>
                </a:solidFill>
              </a:rPr>
              <a:t>)</a:t>
            </a:r>
          </a:p>
          <a:p>
            <a:pPr marL="457200" marR="0" lvl="0" indent="-457200" rtl="0">
              <a:lnSpc>
                <a:spcPct val="100000"/>
              </a:lnSpc>
              <a:spcBef>
                <a:spcPts val="1100"/>
              </a:spcBef>
              <a:spcAft>
                <a:spcPts val="0"/>
              </a:spcAft>
              <a:buClr>
                <a:srgbClr val="002060"/>
              </a:buClr>
              <a:buSzPct val="100000"/>
              <a:buFont typeface="Wingdings" panose="05000000000000000000" pitchFamily="2" charset="2"/>
              <a:buChar char="§"/>
            </a:pPr>
            <a:endParaRPr lang="en-ZA" sz="2000" b="1" dirty="0">
              <a:solidFill>
                <a:srgbClr val="0070C0"/>
              </a:solidFill>
            </a:endParaRPr>
          </a:p>
        </p:txBody>
      </p:sp>
      <p:sp>
        <p:nvSpPr>
          <p:cNvPr id="8" name="Rectangle 7">
            <a:extLst>
              <a:ext uri="{FF2B5EF4-FFF2-40B4-BE49-F238E27FC236}">
                <a16:creationId xmlns:a16="http://schemas.microsoft.com/office/drawing/2014/main" id="{70A8E0D3-18AD-4988-A4F4-4CBC9E4B0B95}"/>
              </a:ext>
            </a:extLst>
          </p:cNvPr>
          <p:cNvSpPr/>
          <p:nvPr/>
        </p:nvSpPr>
        <p:spPr>
          <a:xfrm>
            <a:off x="7005977" y="3541357"/>
            <a:ext cx="1934715" cy="338554"/>
          </a:xfrm>
          <a:prstGeom prst="rect">
            <a:avLst/>
          </a:prstGeom>
          <a:solidFill>
            <a:schemeClr val="bg1"/>
          </a:solidFill>
        </p:spPr>
        <p:txBody>
          <a:bodyPr wrap="square">
            <a:spAutoFit/>
          </a:bodyPr>
          <a:lstStyle/>
          <a:p>
            <a:r>
              <a:rPr lang="en-GB" sz="1600" b="1" dirty="0">
                <a:solidFill>
                  <a:srgbClr val="C00000"/>
                </a:solidFill>
              </a:rPr>
              <a:t>Leung et al. (2014)</a:t>
            </a:r>
            <a:endParaRPr lang="en-ZA" sz="1600" b="1" dirty="0">
              <a:solidFill>
                <a:srgbClr val="C00000"/>
              </a:solidFill>
            </a:endParaRPr>
          </a:p>
        </p:txBody>
      </p:sp>
      <p:sp>
        <p:nvSpPr>
          <p:cNvPr id="10" name="Rectangle 9">
            <a:extLst>
              <a:ext uri="{FF2B5EF4-FFF2-40B4-BE49-F238E27FC236}">
                <a16:creationId xmlns:a16="http://schemas.microsoft.com/office/drawing/2014/main" id="{FF759662-7292-4680-969B-F27BACD67C40}"/>
              </a:ext>
            </a:extLst>
          </p:cNvPr>
          <p:cNvSpPr/>
          <p:nvPr/>
        </p:nvSpPr>
        <p:spPr>
          <a:xfrm>
            <a:off x="254818" y="5555145"/>
            <a:ext cx="2059157" cy="338554"/>
          </a:xfrm>
          <a:prstGeom prst="rect">
            <a:avLst/>
          </a:prstGeom>
          <a:solidFill>
            <a:schemeClr val="bg1"/>
          </a:solidFill>
        </p:spPr>
        <p:txBody>
          <a:bodyPr wrap="square">
            <a:spAutoFit/>
          </a:bodyPr>
          <a:lstStyle/>
          <a:p>
            <a:r>
              <a:rPr lang="en-GB" sz="1600" b="1" dirty="0" err="1">
                <a:solidFill>
                  <a:srgbClr val="C00000"/>
                </a:solidFill>
              </a:rPr>
              <a:t>Abdalla</a:t>
            </a:r>
            <a:r>
              <a:rPr lang="en-GB" sz="1600" b="1" dirty="0">
                <a:solidFill>
                  <a:srgbClr val="C00000"/>
                </a:solidFill>
              </a:rPr>
              <a:t> et al. (2018)</a:t>
            </a:r>
            <a:endParaRPr lang="en-ZA" sz="1600" b="1" dirty="0">
              <a:solidFill>
                <a:srgbClr val="C00000"/>
              </a:solidFill>
            </a:endParaRPr>
          </a:p>
        </p:txBody>
      </p:sp>
      <p:grpSp>
        <p:nvGrpSpPr>
          <p:cNvPr id="11" name="Group 10">
            <a:extLst>
              <a:ext uri="{FF2B5EF4-FFF2-40B4-BE49-F238E27FC236}">
                <a16:creationId xmlns:a16="http://schemas.microsoft.com/office/drawing/2014/main" id="{B9AAF8FF-CD9B-4DE2-B31B-0D9FABD8A987}"/>
              </a:ext>
            </a:extLst>
          </p:cNvPr>
          <p:cNvGrpSpPr/>
          <p:nvPr/>
        </p:nvGrpSpPr>
        <p:grpSpPr>
          <a:xfrm>
            <a:off x="254818" y="914399"/>
            <a:ext cx="9515105" cy="4725165"/>
            <a:chOff x="107504" y="2780928"/>
            <a:chExt cx="8885189" cy="4303526"/>
          </a:xfrm>
        </p:grpSpPr>
        <p:grpSp>
          <p:nvGrpSpPr>
            <p:cNvPr id="12" name="Group 11">
              <a:extLst>
                <a:ext uri="{FF2B5EF4-FFF2-40B4-BE49-F238E27FC236}">
                  <a16:creationId xmlns:a16="http://schemas.microsoft.com/office/drawing/2014/main" id="{ED1E07C6-9252-4612-B546-24E8A537151E}"/>
                </a:ext>
              </a:extLst>
            </p:cNvPr>
            <p:cNvGrpSpPr/>
            <p:nvPr/>
          </p:nvGrpSpPr>
          <p:grpSpPr>
            <a:xfrm>
              <a:off x="107504" y="2780928"/>
              <a:ext cx="8885189" cy="4303526"/>
              <a:chOff x="107504" y="2780928"/>
              <a:chExt cx="8885189" cy="4303526"/>
            </a:xfrm>
          </p:grpSpPr>
          <p:pic>
            <p:nvPicPr>
              <p:cNvPr id="14" name="Picture 13">
                <a:extLst>
                  <a:ext uri="{FF2B5EF4-FFF2-40B4-BE49-F238E27FC236}">
                    <a16:creationId xmlns:a16="http://schemas.microsoft.com/office/drawing/2014/main" id="{1461EE6A-6A8E-42C2-B4A3-625D8C41788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7504" y="2780928"/>
                <a:ext cx="5328592" cy="4032448"/>
              </a:xfrm>
              <a:prstGeom prst="rect">
                <a:avLst/>
              </a:prstGeom>
            </p:spPr>
          </p:pic>
          <p:sp>
            <p:nvSpPr>
              <p:cNvPr id="15" name="Subtitle 3">
                <a:extLst>
                  <a:ext uri="{FF2B5EF4-FFF2-40B4-BE49-F238E27FC236}">
                    <a16:creationId xmlns:a16="http://schemas.microsoft.com/office/drawing/2014/main" id="{B043EAB8-84C9-4692-9F74-EDB1A69AF5E6}"/>
                  </a:ext>
                </a:extLst>
              </p:cNvPr>
              <p:cNvSpPr txBox="1">
                <a:spLocks/>
              </p:cNvSpPr>
              <p:nvPr/>
            </p:nvSpPr>
            <p:spPr>
              <a:xfrm>
                <a:off x="5637392" y="5006965"/>
                <a:ext cx="3355301" cy="2077489"/>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endParaRPr lang="en-ZA" sz="2000" b="1" i="1" dirty="0">
                  <a:solidFill>
                    <a:srgbClr val="FF0000"/>
                  </a:solidFill>
                </a:endParaRPr>
              </a:p>
            </p:txBody>
          </p:sp>
        </p:grpSp>
        <p:sp>
          <p:nvSpPr>
            <p:cNvPr id="13" name="Rectangle 12">
              <a:extLst>
                <a:ext uri="{FF2B5EF4-FFF2-40B4-BE49-F238E27FC236}">
                  <a16:creationId xmlns:a16="http://schemas.microsoft.com/office/drawing/2014/main" id="{B7552BF4-7248-407A-A173-649CD530DAA6}"/>
                </a:ext>
              </a:extLst>
            </p:cNvPr>
            <p:cNvSpPr/>
            <p:nvPr/>
          </p:nvSpPr>
          <p:spPr>
            <a:xfrm>
              <a:off x="3923928" y="3710481"/>
              <a:ext cx="1283127" cy="420469"/>
            </a:xfrm>
            <a:prstGeom prst="rect">
              <a:avLst/>
            </a:prstGeom>
          </p:spPr>
          <p:txBody>
            <a:bodyPr wrap="none">
              <a:spAutoFit/>
            </a:bodyPr>
            <a:lstStyle/>
            <a:p>
              <a:r>
                <a:rPr lang="en-ZA" sz="2400" b="1" i="1" dirty="0">
                  <a:solidFill>
                    <a:srgbClr val="0070C0"/>
                  </a:solidFill>
                </a:rPr>
                <a:t>H.E.S.S. II</a:t>
              </a:r>
              <a:endParaRPr lang="en-ZA" sz="2400" dirty="0">
                <a:solidFill>
                  <a:srgbClr val="0070C0"/>
                </a:solidFill>
              </a:endParaRPr>
            </a:p>
          </p:txBody>
        </p:sp>
      </p:grpSp>
    </p:spTree>
    <p:extLst>
      <p:ext uri="{BB962C8B-B14F-4D97-AF65-F5344CB8AC3E}">
        <p14:creationId xmlns:p14="http://schemas.microsoft.com/office/powerpoint/2010/main" val="1357218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5555E01-4366-4934-9BF7-294D139087F9}"/>
              </a:ext>
            </a:extLst>
          </p:cNvPr>
          <p:cNvPicPr>
            <a:picLocks noChangeAspect="1"/>
          </p:cNvPicPr>
          <p:nvPr/>
        </p:nvPicPr>
        <p:blipFill>
          <a:blip r:embed="rId2"/>
          <a:stretch>
            <a:fillRect/>
          </a:stretch>
        </p:blipFill>
        <p:spPr>
          <a:xfrm>
            <a:off x="0" y="2054185"/>
            <a:ext cx="5875020" cy="4765804"/>
          </a:xfrm>
          <a:prstGeom prst="rect">
            <a:avLst/>
          </a:prstGeom>
        </p:spPr>
      </p:pic>
      <p:sp>
        <p:nvSpPr>
          <p:cNvPr id="2" name="Title 1"/>
          <p:cNvSpPr>
            <a:spLocks noGrp="1"/>
          </p:cNvSpPr>
          <p:nvPr>
            <p:ph type="title"/>
          </p:nvPr>
        </p:nvSpPr>
        <p:spPr>
          <a:xfrm>
            <a:off x="0" y="71838"/>
            <a:ext cx="9144000" cy="898066"/>
          </a:xfrm>
        </p:spPr>
        <p:txBody>
          <a:bodyPr>
            <a:noAutofit/>
          </a:bodyPr>
          <a:lstStyle/>
          <a:p>
            <a:pPr algn="ctr"/>
            <a:r>
              <a:rPr lang="en-US" sz="6400" dirty="0">
                <a:solidFill>
                  <a:srgbClr val="002060"/>
                </a:solidFill>
                <a:latin typeface="+mn-lt"/>
              </a:rPr>
              <a:t>Two Components of Particle motion</a:t>
            </a:r>
          </a:p>
        </p:txBody>
      </p:sp>
      <p:sp>
        <p:nvSpPr>
          <p:cNvPr id="9" name="Rectangle 8">
            <a:extLst>
              <a:ext uri="{FF2B5EF4-FFF2-40B4-BE49-F238E27FC236}">
                <a16:creationId xmlns:a16="http://schemas.microsoft.com/office/drawing/2014/main" id="{606A6025-31BB-4346-B38E-55A1FAFB9C9A}"/>
              </a:ext>
            </a:extLst>
          </p:cNvPr>
          <p:cNvSpPr/>
          <p:nvPr/>
        </p:nvSpPr>
        <p:spPr>
          <a:xfrm>
            <a:off x="591062" y="2292352"/>
            <a:ext cx="1403474" cy="584775"/>
          </a:xfrm>
          <a:prstGeom prst="rect">
            <a:avLst/>
          </a:prstGeom>
          <a:solidFill>
            <a:schemeClr val="bg1"/>
          </a:solidFill>
        </p:spPr>
        <p:txBody>
          <a:bodyPr wrap="square">
            <a:spAutoFit/>
          </a:bodyPr>
          <a:lstStyle/>
          <a:p>
            <a:pPr algn="ctr"/>
            <a:r>
              <a:rPr lang="en-GB" sz="1600" b="1" dirty="0" err="1">
                <a:solidFill>
                  <a:srgbClr val="C00000"/>
                </a:solidFill>
              </a:rPr>
              <a:t>Goldreich</a:t>
            </a:r>
            <a:r>
              <a:rPr lang="en-GB" sz="1600" b="1" dirty="0">
                <a:solidFill>
                  <a:srgbClr val="C00000"/>
                </a:solidFill>
              </a:rPr>
              <a:t> &amp; Julian (1969)</a:t>
            </a:r>
            <a:endParaRPr lang="en-ZA" sz="1600" b="1" dirty="0">
              <a:solidFill>
                <a:srgbClr val="C00000"/>
              </a:solidFill>
            </a:endParaRPr>
          </a:p>
        </p:txBody>
      </p:sp>
      <p:sp>
        <p:nvSpPr>
          <p:cNvPr id="4" name="Freeform: Shape 3">
            <a:extLst>
              <a:ext uri="{FF2B5EF4-FFF2-40B4-BE49-F238E27FC236}">
                <a16:creationId xmlns:a16="http://schemas.microsoft.com/office/drawing/2014/main" id="{20A186D8-25B9-495F-90E3-6A06091FC803}"/>
              </a:ext>
            </a:extLst>
          </p:cNvPr>
          <p:cNvSpPr/>
          <p:nvPr/>
        </p:nvSpPr>
        <p:spPr>
          <a:xfrm>
            <a:off x="674370" y="4320177"/>
            <a:ext cx="4926330" cy="1543413"/>
          </a:xfrm>
          <a:custGeom>
            <a:avLst/>
            <a:gdLst>
              <a:gd name="connsiteX0" fmla="*/ 0 w 4926330"/>
              <a:gd name="connsiteY0" fmla="*/ 1543413 h 1543413"/>
              <a:gd name="connsiteX1" fmla="*/ 34290 w 4926330"/>
              <a:gd name="connsiteY1" fmla="*/ 1486263 h 1543413"/>
              <a:gd name="connsiteX2" fmla="*/ 45720 w 4926330"/>
              <a:gd name="connsiteY2" fmla="*/ 1440543 h 1543413"/>
              <a:gd name="connsiteX3" fmla="*/ 57150 w 4926330"/>
              <a:gd name="connsiteY3" fmla="*/ 1406253 h 1543413"/>
              <a:gd name="connsiteX4" fmla="*/ 57150 w 4926330"/>
              <a:gd name="connsiteY4" fmla="*/ 1223373 h 1543413"/>
              <a:gd name="connsiteX5" fmla="*/ 22860 w 4926330"/>
              <a:gd name="connsiteY5" fmla="*/ 1234803 h 1543413"/>
              <a:gd name="connsiteX6" fmla="*/ 11430 w 4926330"/>
              <a:gd name="connsiteY6" fmla="*/ 1291953 h 1543413"/>
              <a:gd name="connsiteX7" fmla="*/ 57150 w 4926330"/>
              <a:gd name="connsiteY7" fmla="*/ 1337673 h 1543413"/>
              <a:gd name="connsiteX8" fmla="*/ 148590 w 4926330"/>
              <a:gd name="connsiteY8" fmla="*/ 1360533 h 1543413"/>
              <a:gd name="connsiteX9" fmla="*/ 182880 w 4926330"/>
              <a:gd name="connsiteY9" fmla="*/ 1371963 h 1543413"/>
              <a:gd name="connsiteX10" fmla="*/ 400050 w 4926330"/>
              <a:gd name="connsiteY10" fmla="*/ 1291953 h 1543413"/>
              <a:gd name="connsiteX11" fmla="*/ 411480 w 4926330"/>
              <a:gd name="connsiteY11" fmla="*/ 1257663 h 1543413"/>
              <a:gd name="connsiteX12" fmla="*/ 400050 w 4926330"/>
              <a:gd name="connsiteY12" fmla="*/ 1109073 h 1543413"/>
              <a:gd name="connsiteX13" fmla="*/ 354330 w 4926330"/>
              <a:gd name="connsiteY13" fmla="*/ 1040493 h 1543413"/>
              <a:gd name="connsiteX14" fmla="*/ 285750 w 4926330"/>
              <a:gd name="connsiteY14" fmla="*/ 960483 h 1543413"/>
              <a:gd name="connsiteX15" fmla="*/ 251460 w 4926330"/>
              <a:gd name="connsiteY15" fmla="*/ 949053 h 1543413"/>
              <a:gd name="connsiteX16" fmla="*/ 240030 w 4926330"/>
              <a:gd name="connsiteY16" fmla="*/ 1006203 h 1543413"/>
              <a:gd name="connsiteX17" fmla="*/ 297180 w 4926330"/>
              <a:gd name="connsiteY17" fmla="*/ 1074783 h 1543413"/>
              <a:gd name="connsiteX18" fmla="*/ 331470 w 4926330"/>
              <a:gd name="connsiteY18" fmla="*/ 1086213 h 1543413"/>
              <a:gd name="connsiteX19" fmla="*/ 377190 w 4926330"/>
              <a:gd name="connsiteY19" fmla="*/ 1109073 h 1543413"/>
              <a:gd name="connsiteX20" fmla="*/ 548640 w 4926330"/>
              <a:gd name="connsiteY20" fmla="*/ 1097643 h 1543413"/>
              <a:gd name="connsiteX21" fmla="*/ 662940 w 4926330"/>
              <a:gd name="connsiteY21" fmla="*/ 1063353 h 1543413"/>
              <a:gd name="connsiteX22" fmla="*/ 708660 w 4926330"/>
              <a:gd name="connsiteY22" fmla="*/ 1051923 h 1543413"/>
              <a:gd name="connsiteX23" fmla="*/ 777240 w 4926330"/>
              <a:gd name="connsiteY23" fmla="*/ 937623 h 1543413"/>
              <a:gd name="connsiteX24" fmla="*/ 788670 w 4926330"/>
              <a:gd name="connsiteY24" fmla="*/ 891903 h 1543413"/>
              <a:gd name="connsiteX25" fmla="*/ 742950 w 4926330"/>
              <a:gd name="connsiteY25" fmla="*/ 766173 h 1543413"/>
              <a:gd name="connsiteX26" fmla="*/ 674370 w 4926330"/>
              <a:gd name="connsiteY26" fmla="*/ 731883 h 1543413"/>
              <a:gd name="connsiteX27" fmla="*/ 640080 w 4926330"/>
              <a:gd name="connsiteY27" fmla="*/ 743313 h 1543413"/>
              <a:gd name="connsiteX28" fmla="*/ 708660 w 4926330"/>
              <a:gd name="connsiteY28" fmla="*/ 857613 h 1543413"/>
              <a:gd name="connsiteX29" fmla="*/ 742950 w 4926330"/>
              <a:gd name="connsiteY29" fmla="*/ 869043 h 1543413"/>
              <a:gd name="connsiteX30" fmla="*/ 914400 w 4926330"/>
              <a:gd name="connsiteY30" fmla="*/ 846183 h 1543413"/>
              <a:gd name="connsiteX31" fmla="*/ 1017270 w 4926330"/>
              <a:gd name="connsiteY31" fmla="*/ 789033 h 1543413"/>
              <a:gd name="connsiteX32" fmla="*/ 1062990 w 4926330"/>
              <a:gd name="connsiteY32" fmla="*/ 777603 h 1543413"/>
              <a:gd name="connsiteX33" fmla="*/ 1188720 w 4926330"/>
              <a:gd name="connsiteY33" fmla="*/ 686163 h 1543413"/>
              <a:gd name="connsiteX34" fmla="*/ 1234440 w 4926330"/>
              <a:gd name="connsiteY34" fmla="*/ 651873 h 1543413"/>
              <a:gd name="connsiteX35" fmla="*/ 1303020 w 4926330"/>
              <a:gd name="connsiteY35" fmla="*/ 571863 h 1543413"/>
              <a:gd name="connsiteX36" fmla="*/ 1348740 w 4926330"/>
              <a:gd name="connsiteY36" fmla="*/ 491853 h 1543413"/>
              <a:gd name="connsiteX37" fmla="*/ 1360170 w 4926330"/>
              <a:gd name="connsiteY37" fmla="*/ 446133 h 1543413"/>
              <a:gd name="connsiteX38" fmla="*/ 1348740 w 4926330"/>
              <a:gd name="connsiteY38" fmla="*/ 297543 h 1543413"/>
              <a:gd name="connsiteX39" fmla="*/ 1303020 w 4926330"/>
              <a:gd name="connsiteY39" fmla="*/ 286113 h 1543413"/>
              <a:gd name="connsiteX40" fmla="*/ 1314450 w 4926330"/>
              <a:gd name="connsiteY40" fmla="*/ 377553 h 1543413"/>
              <a:gd name="connsiteX41" fmla="*/ 1371600 w 4926330"/>
              <a:gd name="connsiteY41" fmla="*/ 400413 h 1543413"/>
              <a:gd name="connsiteX42" fmla="*/ 1531620 w 4926330"/>
              <a:gd name="connsiteY42" fmla="*/ 423273 h 1543413"/>
              <a:gd name="connsiteX43" fmla="*/ 1863090 w 4926330"/>
              <a:gd name="connsiteY43" fmla="*/ 388983 h 1543413"/>
              <a:gd name="connsiteX44" fmla="*/ 2023110 w 4926330"/>
              <a:gd name="connsiteY44" fmla="*/ 308973 h 1543413"/>
              <a:gd name="connsiteX45" fmla="*/ 2091690 w 4926330"/>
              <a:gd name="connsiteY45" fmla="*/ 263253 h 1543413"/>
              <a:gd name="connsiteX46" fmla="*/ 2148840 w 4926330"/>
              <a:gd name="connsiteY46" fmla="*/ 240393 h 1543413"/>
              <a:gd name="connsiteX47" fmla="*/ 2194560 w 4926330"/>
              <a:gd name="connsiteY47" fmla="*/ 206103 h 1543413"/>
              <a:gd name="connsiteX48" fmla="*/ 2263140 w 4926330"/>
              <a:gd name="connsiteY48" fmla="*/ 148953 h 1543413"/>
              <a:gd name="connsiteX49" fmla="*/ 2240280 w 4926330"/>
              <a:gd name="connsiteY49" fmla="*/ 23223 h 1543413"/>
              <a:gd name="connsiteX50" fmla="*/ 2205990 w 4926330"/>
              <a:gd name="connsiteY50" fmla="*/ 363 h 1543413"/>
              <a:gd name="connsiteX51" fmla="*/ 2183130 w 4926330"/>
              <a:gd name="connsiteY51" fmla="*/ 34653 h 1543413"/>
              <a:gd name="connsiteX52" fmla="*/ 2183130 w 4926330"/>
              <a:gd name="connsiteY52" fmla="*/ 137523 h 1543413"/>
              <a:gd name="connsiteX53" fmla="*/ 2274570 w 4926330"/>
              <a:gd name="connsiteY53" fmla="*/ 194673 h 1543413"/>
              <a:gd name="connsiteX54" fmla="*/ 2320290 w 4926330"/>
              <a:gd name="connsiteY54" fmla="*/ 206103 h 1543413"/>
              <a:gd name="connsiteX55" fmla="*/ 2388870 w 4926330"/>
              <a:gd name="connsiteY55" fmla="*/ 228963 h 1543413"/>
              <a:gd name="connsiteX56" fmla="*/ 2423160 w 4926330"/>
              <a:gd name="connsiteY56" fmla="*/ 240393 h 1543413"/>
              <a:gd name="connsiteX57" fmla="*/ 2480310 w 4926330"/>
              <a:gd name="connsiteY57" fmla="*/ 263253 h 1543413"/>
              <a:gd name="connsiteX58" fmla="*/ 2526030 w 4926330"/>
              <a:gd name="connsiteY58" fmla="*/ 274683 h 1543413"/>
              <a:gd name="connsiteX59" fmla="*/ 2640330 w 4926330"/>
              <a:gd name="connsiteY59" fmla="*/ 308973 h 1543413"/>
              <a:gd name="connsiteX60" fmla="*/ 2926080 w 4926330"/>
              <a:gd name="connsiteY60" fmla="*/ 286113 h 1543413"/>
              <a:gd name="connsiteX61" fmla="*/ 3063240 w 4926330"/>
              <a:gd name="connsiteY61" fmla="*/ 160383 h 1543413"/>
              <a:gd name="connsiteX62" fmla="*/ 3063240 w 4926330"/>
              <a:gd name="connsiteY62" fmla="*/ 34653 h 1543413"/>
              <a:gd name="connsiteX63" fmla="*/ 2971800 w 4926330"/>
              <a:gd name="connsiteY63" fmla="*/ 57513 h 1543413"/>
              <a:gd name="connsiteX64" fmla="*/ 2960370 w 4926330"/>
              <a:gd name="connsiteY64" fmla="*/ 91803 h 1543413"/>
              <a:gd name="connsiteX65" fmla="*/ 3017520 w 4926330"/>
              <a:gd name="connsiteY65" fmla="*/ 217533 h 1543413"/>
              <a:gd name="connsiteX66" fmla="*/ 3051810 w 4926330"/>
              <a:gd name="connsiteY66" fmla="*/ 228963 h 1543413"/>
              <a:gd name="connsiteX67" fmla="*/ 3120390 w 4926330"/>
              <a:gd name="connsiteY67" fmla="*/ 297543 h 1543413"/>
              <a:gd name="connsiteX68" fmla="*/ 3291840 w 4926330"/>
              <a:gd name="connsiteY68" fmla="*/ 468993 h 1543413"/>
              <a:gd name="connsiteX69" fmla="*/ 3394710 w 4926330"/>
              <a:gd name="connsiteY69" fmla="*/ 480423 h 1543413"/>
              <a:gd name="connsiteX70" fmla="*/ 3749040 w 4926330"/>
              <a:gd name="connsiteY70" fmla="*/ 468993 h 1543413"/>
              <a:gd name="connsiteX71" fmla="*/ 3760470 w 4926330"/>
              <a:gd name="connsiteY71" fmla="*/ 434703 h 1543413"/>
              <a:gd name="connsiteX72" fmla="*/ 3749040 w 4926330"/>
              <a:gd name="connsiteY72" fmla="*/ 320403 h 1543413"/>
              <a:gd name="connsiteX73" fmla="*/ 3657600 w 4926330"/>
              <a:gd name="connsiteY73" fmla="*/ 331833 h 1543413"/>
              <a:gd name="connsiteX74" fmla="*/ 3657600 w 4926330"/>
              <a:gd name="connsiteY74" fmla="*/ 549003 h 1543413"/>
              <a:gd name="connsiteX75" fmla="*/ 3749040 w 4926330"/>
              <a:gd name="connsiteY75" fmla="*/ 617583 h 1543413"/>
              <a:gd name="connsiteX76" fmla="*/ 3874770 w 4926330"/>
              <a:gd name="connsiteY76" fmla="*/ 686163 h 1543413"/>
              <a:gd name="connsiteX77" fmla="*/ 3931920 w 4926330"/>
              <a:gd name="connsiteY77" fmla="*/ 697593 h 1543413"/>
              <a:gd name="connsiteX78" fmla="*/ 4011930 w 4926330"/>
              <a:gd name="connsiteY78" fmla="*/ 731883 h 1543413"/>
              <a:gd name="connsiteX79" fmla="*/ 4126230 w 4926330"/>
              <a:gd name="connsiteY79" fmla="*/ 754743 h 1543413"/>
              <a:gd name="connsiteX80" fmla="*/ 4354830 w 4926330"/>
              <a:gd name="connsiteY80" fmla="*/ 697593 h 1543413"/>
              <a:gd name="connsiteX81" fmla="*/ 4343400 w 4926330"/>
              <a:gd name="connsiteY81" fmla="*/ 594723 h 1543413"/>
              <a:gd name="connsiteX82" fmla="*/ 4274820 w 4926330"/>
              <a:gd name="connsiteY82" fmla="*/ 629013 h 1543413"/>
              <a:gd name="connsiteX83" fmla="*/ 4263390 w 4926330"/>
              <a:gd name="connsiteY83" fmla="*/ 674733 h 1543413"/>
              <a:gd name="connsiteX84" fmla="*/ 4274820 w 4926330"/>
              <a:gd name="connsiteY84" fmla="*/ 800463 h 1543413"/>
              <a:gd name="connsiteX85" fmla="*/ 4309110 w 4926330"/>
              <a:gd name="connsiteY85" fmla="*/ 834753 h 1543413"/>
              <a:gd name="connsiteX86" fmla="*/ 4354830 w 4926330"/>
              <a:gd name="connsiteY86" fmla="*/ 869043 h 1543413"/>
              <a:gd name="connsiteX87" fmla="*/ 4400550 w 4926330"/>
              <a:gd name="connsiteY87" fmla="*/ 914763 h 1543413"/>
              <a:gd name="connsiteX88" fmla="*/ 4446270 w 4926330"/>
              <a:gd name="connsiteY88" fmla="*/ 926193 h 1543413"/>
              <a:gd name="connsiteX89" fmla="*/ 4491990 w 4926330"/>
              <a:gd name="connsiteY89" fmla="*/ 960483 h 1543413"/>
              <a:gd name="connsiteX90" fmla="*/ 4652010 w 4926330"/>
              <a:gd name="connsiteY90" fmla="*/ 1006203 h 1543413"/>
              <a:gd name="connsiteX91" fmla="*/ 4834890 w 4926330"/>
              <a:gd name="connsiteY91" fmla="*/ 1017633 h 1543413"/>
              <a:gd name="connsiteX92" fmla="*/ 4892040 w 4926330"/>
              <a:gd name="connsiteY92" fmla="*/ 1029063 h 1543413"/>
              <a:gd name="connsiteX93" fmla="*/ 4926330 w 4926330"/>
              <a:gd name="connsiteY93" fmla="*/ 1051923 h 1543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926330" h="1543413">
                <a:moveTo>
                  <a:pt x="0" y="1543413"/>
                </a:moveTo>
                <a:cubicBezTo>
                  <a:pt x="11430" y="1524363"/>
                  <a:pt x="25267" y="1506564"/>
                  <a:pt x="34290" y="1486263"/>
                </a:cubicBezTo>
                <a:cubicBezTo>
                  <a:pt x="40670" y="1471908"/>
                  <a:pt x="41404" y="1455648"/>
                  <a:pt x="45720" y="1440543"/>
                </a:cubicBezTo>
                <a:cubicBezTo>
                  <a:pt x="49030" y="1428958"/>
                  <a:pt x="53340" y="1417683"/>
                  <a:pt x="57150" y="1406253"/>
                </a:cubicBezTo>
                <a:cubicBezTo>
                  <a:pt x="62621" y="1362487"/>
                  <a:pt x="82159" y="1267139"/>
                  <a:pt x="57150" y="1223373"/>
                </a:cubicBezTo>
                <a:cubicBezTo>
                  <a:pt x="51172" y="1212912"/>
                  <a:pt x="34290" y="1230993"/>
                  <a:pt x="22860" y="1234803"/>
                </a:cubicBezTo>
                <a:cubicBezTo>
                  <a:pt x="19050" y="1253853"/>
                  <a:pt x="5287" y="1273523"/>
                  <a:pt x="11430" y="1291953"/>
                </a:cubicBezTo>
                <a:cubicBezTo>
                  <a:pt x="18246" y="1312400"/>
                  <a:pt x="37873" y="1328034"/>
                  <a:pt x="57150" y="1337673"/>
                </a:cubicBezTo>
                <a:cubicBezTo>
                  <a:pt x="85251" y="1351724"/>
                  <a:pt x="118784" y="1350598"/>
                  <a:pt x="148590" y="1360533"/>
                </a:cubicBezTo>
                <a:lnTo>
                  <a:pt x="182880" y="1371963"/>
                </a:lnTo>
                <a:cubicBezTo>
                  <a:pt x="259036" y="1352924"/>
                  <a:pt x="352817" y="1362803"/>
                  <a:pt x="400050" y="1291953"/>
                </a:cubicBezTo>
                <a:cubicBezTo>
                  <a:pt x="406733" y="1281928"/>
                  <a:pt x="407670" y="1269093"/>
                  <a:pt x="411480" y="1257663"/>
                </a:cubicBezTo>
                <a:cubicBezTo>
                  <a:pt x="407670" y="1208133"/>
                  <a:pt x="412692" y="1157114"/>
                  <a:pt x="400050" y="1109073"/>
                </a:cubicBezTo>
                <a:cubicBezTo>
                  <a:pt x="393058" y="1082503"/>
                  <a:pt x="370085" y="1063001"/>
                  <a:pt x="354330" y="1040493"/>
                </a:cubicBezTo>
                <a:cubicBezTo>
                  <a:pt x="340465" y="1020686"/>
                  <a:pt x="307950" y="975283"/>
                  <a:pt x="285750" y="960483"/>
                </a:cubicBezTo>
                <a:cubicBezTo>
                  <a:pt x="275725" y="953800"/>
                  <a:pt x="262890" y="952863"/>
                  <a:pt x="251460" y="949053"/>
                </a:cubicBezTo>
                <a:cubicBezTo>
                  <a:pt x="247650" y="968103"/>
                  <a:pt x="237885" y="986895"/>
                  <a:pt x="240030" y="1006203"/>
                </a:cubicBezTo>
                <a:cubicBezTo>
                  <a:pt x="243970" y="1041659"/>
                  <a:pt x="268920" y="1060653"/>
                  <a:pt x="297180" y="1074783"/>
                </a:cubicBezTo>
                <a:cubicBezTo>
                  <a:pt x="307956" y="1080171"/>
                  <a:pt x="320396" y="1081467"/>
                  <a:pt x="331470" y="1086213"/>
                </a:cubicBezTo>
                <a:cubicBezTo>
                  <a:pt x="347131" y="1092925"/>
                  <a:pt x="361950" y="1101453"/>
                  <a:pt x="377190" y="1109073"/>
                </a:cubicBezTo>
                <a:cubicBezTo>
                  <a:pt x="434340" y="1105263"/>
                  <a:pt x="492083" y="1106692"/>
                  <a:pt x="548640" y="1097643"/>
                </a:cubicBezTo>
                <a:cubicBezTo>
                  <a:pt x="587918" y="1091359"/>
                  <a:pt x="624693" y="1074281"/>
                  <a:pt x="662940" y="1063353"/>
                </a:cubicBezTo>
                <a:cubicBezTo>
                  <a:pt x="678045" y="1059037"/>
                  <a:pt x="693420" y="1055733"/>
                  <a:pt x="708660" y="1051923"/>
                </a:cubicBezTo>
                <a:cubicBezTo>
                  <a:pt x="731447" y="1017742"/>
                  <a:pt x="762177" y="977791"/>
                  <a:pt x="777240" y="937623"/>
                </a:cubicBezTo>
                <a:cubicBezTo>
                  <a:pt x="782756" y="922914"/>
                  <a:pt x="784860" y="907143"/>
                  <a:pt x="788670" y="891903"/>
                </a:cubicBezTo>
                <a:cubicBezTo>
                  <a:pt x="781097" y="865396"/>
                  <a:pt x="765949" y="793771"/>
                  <a:pt x="742950" y="766173"/>
                </a:cubicBezTo>
                <a:cubicBezTo>
                  <a:pt x="725906" y="745720"/>
                  <a:pt x="697774" y="739684"/>
                  <a:pt x="674370" y="731883"/>
                </a:cubicBezTo>
                <a:cubicBezTo>
                  <a:pt x="662940" y="735693"/>
                  <a:pt x="641574" y="731358"/>
                  <a:pt x="640080" y="743313"/>
                </a:cubicBezTo>
                <a:cubicBezTo>
                  <a:pt x="632541" y="803622"/>
                  <a:pt x="665222" y="832792"/>
                  <a:pt x="708660" y="857613"/>
                </a:cubicBezTo>
                <a:cubicBezTo>
                  <a:pt x="719121" y="863591"/>
                  <a:pt x="731520" y="865233"/>
                  <a:pt x="742950" y="869043"/>
                </a:cubicBezTo>
                <a:cubicBezTo>
                  <a:pt x="783260" y="865012"/>
                  <a:pt x="867052" y="860387"/>
                  <a:pt x="914400" y="846183"/>
                </a:cubicBezTo>
                <a:cubicBezTo>
                  <a:pt x="1035469" y="809862"/>
                  <a:pt x="912211" y="841563"/>
                  <a:pt x="1017270" y="789033"/>
                </a:cubicBezTo>
                <a:cubicBezTo>
                  <a:pt x="1031321" y="782008"/>
                  <a:pt x="1047750" y="781413"/>
                  <a:pt x="1062990" y="777603"/>
                </a:cubicBezTo>
                <a:cubicBezTo>
                  <a:pt x="1249838" y="660823"/>
                  <a:pt x="1092272" y="768833"/>
                  <a:pt x="1188720" y="686163"/>
                </a:cubicBezTo>
                <a:cubicBezTo>
                  <a:pt x="1203184" y="673765"/>
                  <a:pt x="1219976" y="664271"/>
                  <a:pt x="1234440" y="651873"/>
                </a:cubicBezTo>
                <a:cubicBezTo>
                  <a:pt x="1265048" y="625638"/>
                  <a:pt x="1279246" y="605147"/>
                  <a:pt x="1303020" y="571863"/>
                </a:cubicBezTo>
                <a:cubicBezTo>
                  <a:pt x="1320474" y="547428"/>
                  <a:pt x="1338166" y="520052"/>
                  <a:pt x="1348740" y="491853"/>
                </a:cubicBezTo>
                <a:cubicBezTo>
                  <a:pt x="1354256" y="477144"/>
                  <a:pt x="1356360" y="461373"/>
                  <a:pt x="1360170" y="446133"/>
                </a:cubicBezTo>
                <a:cubicBezTo>
                  <a:pt x="1356360" y="396603"/>
                  <a:pt x="1365448" y="344325"/>
                  <a:pt x="1348740" y="297543"/>
                </a:cubicBezTo>
                <a:cubicBezTo>
                  <a:pt x="1343456" y="282749"/>
                  <a:pt x="1309208" y="271674"/>
                  <a:pt x="1303020" y="286113"/>
                </a:cubicBezTo>
                <a:cubicBezTo>
                  <a:pt x="1290920" y="314347"/>
                  <a:pt x="1298646" y="351213"/>
                  <a:pt x="1314450" y="377553"/>
                </a:cubicBezTo>
                <a:cubicBezTo>
                  <a:pt x="1325006" y="395147"/>
                  <a:pt x="1351948" y="394517"/>
                  <a:pt x="1371600" y="400413"/>
                </a:cubicBezTo>
                <a:cubicBezTo>
                  <a:pt x="1414415" y="413257"/>
                  <a:pt x="1494981" y="419202"/>
                  <a:pt x="1531620" y="423273"/>
                </a:cubicBezTo>
                <a:cubicBezTo>
                  <a:pt x="1666995" y="414812"/>
                  <a:pt x="1734143" y="416130"/>
                  <a:pt x="1863090" y="388983"/>
                </a:cubicBezTo>
                <a:cubicBezTo>
                  <a:pt x="1931274" y="374629"/>
                  <a:pt x="1962691" y="349252"/>
                  <a:pt x="2023110" y="308973"/>
                </a:cubicBezTo>
                <a:cubicBezTo>
                  <a:pt x="2045970" y="293733"/>
                  <a:pt x="2066181" y="273457"/>
                  <a:pt x="2091690" y="263253"/>
                </a:cubicBezTo>
                <a:cubicBezTo>
                  <a:pt x="2110740" y="255633"/>
                  <a:pt x="2130904" y="250357"/>
                  <a:pt x="2148840" y="240393"/>
                </a:cubicBezTo>
                <a:cubicBezTo>
                  <a:pt x="2165493" y="231142"/>
                  <a:pt x="2179058" y="217176"/>
                  <a:pt x="2194560" y="206103"/>
                </a:cubicBezTo>
                <a:cubicBezTo>
                  <a:pt x="2250256" y="166320"/>
                  <a:pt x="2209774" y="202319"/>
                  <a:pt x="2263140" y="148953"/>
                </a:cubicBezTo>
                <a:cubicBezTo>
                  <a:pt x="2255520" y="107043"/>
                  <a:pt x="2255571" y="62981"/>
                  <a:pt x="2240280" y="23223"/>
                </a:cubicBezTo>
                <a:cubicBezTo>
                  <a:pt x="2235349" y="10401"/>
                  <a:pt x="2219460" y="-2331"/>
                  <a:pt x="2205990" y="363"/>
                </a:cubicBezTo>
                <a:cubicBezTo>
                  <a:pt x="2192520" y="3057"/>
                  <a:pt x="2190750" y="23223"/>
                  <a:pt x="2183130" y="34653"/>
                </a:cubicBezTo>
                <a:cubicBezTo>
                  <a:pt x="2174455" y="69353"/>
                  <a:pt x="2159385" y="101906"/>
                  <a:pt x="2183130" y="137523"/>
                </a:cubicBezTo>
                <a:cubicBezTo>
                  <a:pt x="2206759" y="172966"/>
                  <a:pt x="2238337" y="184321"/>
                  <a:pt x="2274570" y="194673"/>
                </a:cubicBezTo>
                <a:cubicBezTo>
                  <a:pt x="2289675" y="198989"/>
                  <a:pt x="2305243" y="201589"/>
                  <a:pt x="2320290" y="206103"/>
                </a:cubicBezTo>
                <a:cubicBezTo>
                  <a:pt x="2343370" y="213027"/>
                  <a:pt x="2366010" y="221343"/>
                  <a:pt x="2388870" y="228963"/>
                </a:cubicBezTo>
                <a:cubicBezTo>
                  <a:pt x="2400300" y="232773"/>
                  <a:pt x="2411973" y="235918"/>
                  <a:pt x="2423160" y="240393"/>
                </a:cubicBezTo>
                <a:cubicBezTo>
                  <a:pt x="2442210" y="248013"/>
                  <a:pt x="2460845" y="256765"/>
                  <a:pt x="2480310" y="263253"/>
                </a:cubicBezTo>
                <a:cubicBezTo>
                  <a:pt x="2495213" y="268221"/>
                  <a:pt x="2511127" y="269715"/>
                  <a:pt x="2526030" y="274683"/>
                </a:cubicBezTo>
                <a:cubicBezTo>
                  <a:pt x="2638812" y="312277"/>
                  <a:pt x="2527465" y="286400"/>
                  <a:pt x="2640330" y="308973"/>
                </a:cubicBezTo>
                <a:cubicBezTo>
                  <a:pt x="2735580" y="301353"/>
                  <a:pt x="2833216" y="308626"/>
                  <a:pt x="2926080" y="286113"/>
                </a:cubicBezTo>
                <a:cubicBezTo>
                  <a:pt x="2981141" y="272765"/>
                  <a:pt x="3029510" y="202546"/>
                  <a:pt x="3063240" y="160383"/>
                </a:cubicBezTo>
                <a:cubicBezTo>
                  <a:pt x="3069943" y="133570"/>
                  <a:pt x="3096204" y="52966"/>
                  <a:pt x="3063240" y="34653"/>
                </a:cubicBezTo>
                <a:cubicBezTo>
                  <a:pt x="3035776" y="19395"/>
                  <a:pt x="3002280" y="49893"/>
                  <a:pt x="2971800" y="57513"/>
                </a:cubicBezTo>
                <a:cubicBezTo>
                  <a:pt x="2967990" y="68943"/>
                  <a:pt x="2959171" y="79815"/>
                  <a:pt x="2960370" y="91803"/>
                </a:cubicBezTo>
                <a:cubicBezTo>
                  <a:pt x="2964498" y="133079"/>
                  <a:pt x="2983047" y="188806"/>
                  <a:pt x="3017520" y="217533"/>
                </a:cubicBezTo>
                <a:cubicBezTo>
                  <a:pt x="3026776" y="225246"/>
                  <a:pt x="3040380" y="225153"/>
                  <a:pt x="3051810" y="228963"/>
                </a:cubicBezTo>
                <a:cubicBezTo>
                  <a:pt x="3116837" y="326503"/>
                  <a:pt x="3019859" y="189279"/>
                  <a:pt x="3120390" y="297543"/>
                </a:cubicBezTo>
                <a:cubicBezTo>
                  <a:pt x="3129919" y="307805"/>
                  <a:pt x="3234390" y="462610"/>
                  <a:pt x="3291840" y="468993"/>
                </a:cubicBezTo>
                <a:lnTo>
                  <a:pt x="3394710" y="480423"/>
                </a:lnTo>
                <a:cubicBezTo>
                  <a:pt x="3512820" y="476613"/>
                  <a:pt x="3631781" y="483650"/>
                  <a:pt x="3749040" y="468993"/>
                </a:cubicBezTo>
                <a:cubicBezTo>
                  <a:pt x="3760995" y="467499"/>
                  <a:pt x="3760470" y="446751"/>
                  <a:pt x="3760470" y="434703"/>
                </a:cubicBezTo>
                <a:cubicBezTo>
                  <a:pt x="3760470" y="396413"/>
                  <a:pt x="3752850" y="358503"/>
                  <a:pt x="3749040" y="320403"/>
                </a:cubicBezTo>
                <a:cubicBezTo>
                  <a:pt x="3718560" y="324213"/>
                  <a:pt x="3682765" y="314218"/>
                  <a:pt x="3657600" y="331833"/>
                </a:cubicBezTo>
                <a:cubicBezTo>
                  <a:pt x="3606932" y="367300"/>
                  <a:pt x="3655950" y="544329"/>
                  <a:pt x="3657600" y="549003"/>
                </a:cubicBezTo>
                <a:cubicBezTo>
                  <a:pt x="3670877" y="586622"/>
                  <a:pt x="3719216" y="601014"/>
                  <a:pt x="3749040" y="617583"/>
                </a:cubicBezTo>
                <a:cubicBezTo>
                  <a:pt x="3791788" y="641332"/>
                  <a:pt x="3828101" y="669193"/>
                  <a:pt x="3874770" y="686163"/>
                </a:cubicBezTo>
                <a:cubicBezTo>
                  <a:pt x="3893028" y="692802"/>
                  <a:pt x="3912870" y="693783"/>
                  <a:pt x="3931920" y="697593"/>
                </a:cubicBezTo>
                <a:cubicBezTo>
                  <a:pt x="3961234" y="712250"/>
                  <a:pt x="3980696" y="724675"/>
                  <a:pt x="4011930" y="731883"/>
                </a:cubicBezTo>
                <a:cubicBezTo>
                  <a:pt x="4049790" y="740620"/>
                  <a:pt x="4126230" y="754743"/>
                  <a:pt x="4126230" y="754743"/>
                </a:cubicBezTo>
                <a:cubicBezTo>
                  <a:pt x="4133966" y="754260"/>
                  <a:pt x="4335313" y="782165"/>
                  <a:pt x="4354830" y="697593"/>
                </a:cubicBezTo>
                <a:cubicBezTo>
                  <a:pt x="4362588" y="663976"/>
                  <a:pt x="4347210" y="629013"/>
                  <a:pt x="4343400" y="594723"/>
                </a:cubicBezTo>
                <a:cubicBezTo>
                  <a:pt x="4320540" y="606153"/>
                  <a:pt x="4292892" y="610941"/>
                  <a:pt x="4274820" y="629013"/>
                </a:cubicBezTo>
                <a:cubicBezTo>
                  <a:pt x="4263712" y="640121"/>
                  <a:pt x="4263390" y="659024"/>
                  <a:pt x="4263390" y="674733"/>
                </a:cubicBezTo>
                <a:cubicBezTo>
                  <a:pt x="4263390" y="716816"/>
                  <a:pt x="4263259" y="759999"/>
                  <a:pt x="4274820" y="800463"/>
                </a:cubicBezTo>
                <a:cubicBezTo>
                  <a:pt x="4279261" y="816006"/>
                  <a:pt x="4296837" y="824233"/>
                  <a:pt x="4309110" y="834753"/>
                </a:cubicBezTo>
                <a:cubicBezTo>
                  <a:pt x="4323574" y="847151"/>
                  <a:pt x="4340493" y="856498"/>
                  <a:pt x="4354830" y="869043"/>
                </a:cubicBezTo>
                <a:cubicBezTo>
                  <a:pt x="4371050" y="883235"/>
                  <a:pt x="4382273" y="903340"/>
                  <a:pt x="4400550" y="914763"/>
                </a:cubicBezTo>
                <a:cubicBezTo>
                  <a:pt x="4413871" y="923089"/>
                  <a:pt x="4431030" y="922383"/>
                  <a:pt x="4446270" y="926193"/>
                </a:cubicBezTo>
                <a:cubicBezTo>
                  <a:pt x="4461510" y="937623"/>
                  <a:pt x="4474693" y="952500"/>
                  <a:pt x="4491990" y="960483"/>
                </a:cubicBezTo>
                <a:cubicBezTo>
                  <a:pt x="4521566" y="974133"/>
                  <a:pt x="4608718" y="1002080"/>
                  <a:pt x="4652010" y="1006203"/>
                </a:cubicBezTo>
                <a:cubicBezTo>
                  <a:pt x="4712814" y="1011994"/>
                  <a:pt x="4773930" y="1013823"/>
                  <a:pt x="4834890" y="1017633"/>
                </a:cubicBezTo>
                <a:cubicBezTo>
                  <a:pt x="4853940" y="1021443"/>
                  <a:pt x="4873850" y="1022242"/>
                  <a:pt x="4892040" y="1029063"/>
                </a:cubicBezTo>
                <a:cubicBezTo>
                  <a:pt x="4904902" y="1033886"/>
                  <a:pt x="4926330" y="1051923"/>
                  <a:pt x="4926330" y="1051923"/>
                </a:cubicBezTo>
              </a:path>
            </a:pathLst>
          </a:custGeom>
          <a:noFill/>
          <a:ln w="31750">
            <a:solidFill>
              <a:srgbClr val="C00000">
                <a:alpha val="98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1" name="TextBox 10">
            <a:extLst>
              <a:ext uri="{FF2B5EF4-FFF2-40B4-BE49-F238E27FC236}">
                <a16:creationId xmlns:a16="http://schemas.microsoft.com/office/drawing/2014/main" id="{F322A859-F67E-4E53-A12E-C835DF3F9CA1}"/>
              </a:ext>
            </a:extLst>
          </p:cNvPr>
          <p:cNvSpPr txBox="1"/>
          <p:nvPr/>
        </p:nvSpPr>
        <p:spPr>
          <a:xfrm>
            <a:off x="5747733" y="1782789"/>
            <a:ext cx="3897630" cy="1569660"/>
          </a:xfrm>
          <a:prstGeom prst="rect">
            <a:avLst/>
          </a:prstGeom>
          <a:noFill/>
        </p:spPr>
        <p:txBody>
          <a:bodyPr wrap="square">
            <a:spAutoFit/>
          </a:bodyPr>
          <a:lstStyle/>
          <a:p>
            <a:pPr marL="342900" indent="-342900">
              <a:buFont typeface="Arial" panose="020B0604020202020204" pitchFamily="34" charset="0"/>
              <a:buChar char="•"/>
            </a:pPr>
            <a:r>
              <a:rPr lang="en-ZA" sz="2400" b="1" dirty="0">
                <a:solidFill>
                  <a:srgbClr val="0070C0"/>
                </a:solidFill>
              </a:rPr>
              <a:t>Perpendicular: </a:t>
            </a:r>
            <a:r>
              <a:rPr lang="en-ZA" sz="2400" b="1" dirty="0">
                <a:solidFill>
                  <a:schemeClr val="accent2">
                    <a:lumMod val="60000"/>
                    <a:lumOff val="40000"/>
                  </a:schemeClr>
                </a:solidFill>
              </a:rPr>
              <a:t>SR</a:t>
            </a:r>
          </a:p>
          <a:p>
            <a:pPr marL="342900" indent="-342900">
              <a:buFont typeface="Arial" panose="020B0604020202020204" pitchFamily="34" charset="0"/>
              <a:buChar char="•"/>
            </a:pPr>
            <a:r>
              <a:rPr lang="en-ZA" sz="2400" b="1" dirty="0">
                <a:solidFill>
                  <a:srgbClr val="0070C0"/>
                </a:solidFill>
              </a:rPr>
              <a:t>Parallel: </a:t>
            </a:r>
            <a:r>
              <a:rPr lang="en-ZA" sz="2400" b="1" dirty="0">
                <a:solidFill>
                  <a:srgbClr val="00B050"/>
                </a:solidFill>
              </a:rPr>
              <a:t>CR</a:t>
            </a:r>
            <a:br>
              <a:rPr lang="en-ZA" sz="2400" b="1" dirty="0">
                <a:solidFill>
                  <a:srgbClr val="00B050"/>
                </a:solidFill>
              </a:rPr>
            </a:br>
            <a:br>
              <a:rPr lang="en-ZA" sz="2400" b="1" dirty="0">
                <a:solidFill>
                  <a:srgbClr val="00B050"/>
                </a:solidFill>
              </a:rPr>
            </a:br>
            <a:r>
              <a:rPr lang="en-ZA" sz="2400" b="1" dirty="0">
                <a:solidFill>
                  <a:srgbClr val="6C3D91"/>
                </a:solidFill>
              </a:rPr>
              <a:t>Synchro-curvature (SC)</a:t>
            </a:r>
          </a:p>
        </p:txBody>
      </p:sp>
      <p:grpSp>
        <p:nvGrpSpPr>
          <p:cNvPr id="17" name="Group 16">
            <a:extLst>
              <a:ext uri="{FF2B5EF4-FFF2-40B4-BE49-F238E27FC236}">
                <a16:creationId xmlns:a16="http://schemas.microsoft.com/office/drawing/2014/main" id="{5D10C465-B45F-4887-98E4-917174193358}"/>
              </a:ext>
            </a:extLst>
          </p:cNvPr>
          <p:cNvGrpSpPr/>
          <p:nvPr/>
        </p:nvGrpSpPr>
        <p:grpSpPr>
          <a:xfrm>
            <a:off x="902970" y="4956897"/>
            <a:ext cx="594360" cy="560434"/>
            <a:chOff x="902970" y="4956897"/>
            <a:chExt cx="594360" cy="560434"/>
          </a:xfrm>
        </p:grpSpPr>
        <p:sp>
          <p:nvSpPr>
            <p:cNvPr id="8" name="Oval 7">
              <a:extLst>
                <a:ext uri="{FF2B5EF4-FFF2-40B4-BE49-F238E27FC236}">
                  <a16:creationId xmlns:a16="http://schemas.microsoft.com/office/drawing/2014/main" id="{054C663F-02FC-4E44-9B2B-B7F7E8509714}"/>
                </a:ext>
              </a:extLst>
            </p:cNvPr>
            <p:cNvSpPr/>
            <p:nvPr/>
          </p:nvSpPr>
          <p:spPr>
            <a:xfrm>
              <a:off x="902970" y="4956897"/>
              <a:ext cx="594360" cy="560434"/>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14" name="Straight Arrow Connector 13">
              <a:extLst>
                <a:ext uri="{FF2B5EF4-FFF2-40B4-BE49-F238E27FC236}">
                  <a16:creationId xmlns:a16="http://schemas.microsoft.com/office/drawing/2014/main" id="{73BA0F96-EEBD-4BFD-9EFF-14CF8BF8A06E}"/>
                </a:ext>
              </a:extLst>
            </p:cNvPr>
            <p:cNvCxnSpPr/>
            <p:nvPr/>
          </p:nvCxnSpPr>
          <p:spPr>
            <a:xfrm flipV="1">
              <a:off x="1200150" y="4956897"/>
              <a:ext cx="0" cy="280217"/>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9C53AD45-20AD-4E88-B42E-AADDC6D63AE1}"/>
              </a:ext>
            </a:extLst>
          </p:cNvPr>
          <p:cNvGrpSpPr/>
          <p:nvPr/>
        </p:nvGrpSpPr>
        <p:grpSpPr>
          <a:xfrm>
            <a:off x="875756" y="4426201"/>
            <a:ext cx="4469130" cy="4256310"/>
            <a:chOff x="788670" y="4437087"/>
            <a:chExt cx="4469130" cy="4256310"/>
          </a:xfrm>
        </p:grpSpPr>
        <p:sp>
          <p:nvSpPr>
            <p:cNvPr id="12" name="Oval 11">
              <a:extLst>
                <a:ext uri="{FF2B5EF4-FFF2-40B4-BE49-F238E27FC236}">
                  <a16:creationId xmlns:a16="http://schemas.microsoft.com/office/drawing/2014/main" id="{AD92C255-9C33-4F00-908A-D86B0C60B497}"/>
                </a:ext>
              </a:extLst>
            </p:cNvPr>
            <p:cNvSpPr/>
            <p:nvPr/>
          </p:nvSpPr>
          <p:spPr>
            <a:xfrm>
              <a:off x="788670" y="4437087"/>
              <a:ext cx="4469130" cy="4256310"/>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cxnSp>
          <p:nvCxnSpPr>
            <p:cNvPr id="15" name="Straight Arrow Connector 14">
              <a:extLst>
                <a:ext uri="{FF2B5EF4-FFF2-40B4-BE49-F238E27FC236}">
                  <a16:creationId xmlns:a16="http://schemas.microsoft.com/office/drawing/2014/main" id="{29FFAFBF-B799-470A-AE23-9C7769CC20B5}"/>
                </a:ext>
              </a:extLst>
            </p:cNvPr>
            <p:cNvCxnSpPr>
              <a:cxnSpLocks/>
            </p:cNvCxnSpPr>
            <p:nvPr/>
          </p:nvCxnSpPr>
          <p:spPr>
            <a:xfrm flipV="1">
              <a:off x="2937510" y="4437087"/>
              <a:ext cx="0" cy="2128155"/>
            </a:xfrm>
            <a:prstGeom prst="straightConnector1">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22184CB3-EEBF-4406-8A3D-1B27DFB4912E}"/>
              </a:ext>
            </a:extLst>
          </p:cNvPr>
          <p:cNvGrpSpPr/>
          <p:nvPr/>
        </p:nvGrpSpPr>
        <p:grpSpPr>
          <a:xfrm>
            <a:off x="5836034" y="3472475"/>
            <a:ext cx="3459542" cy="3340515"/>
            <a:chOff x="5726430" y="3156882"/>
            <a:chExt cx="3758596" cy="3629280"/>
          </a:xfrm>
        </p:grpSpPr>
        <p:pic>
          <p:nvPicPr>
            <p:cNvPr id="6" name="Picture 5">
              <a:extLst>
                <a:ext uri="{FF2B5EF4-FFF2-40B4-BE49-F238E27FC236}">
                  <a16:creationId xmlns:a16="http://schemas.microsoft.com/office/drawing/2014/main" id="{62F149E8-C857-409F-B748-900B15C0C886}"/>
                </a:ext>
              </a:extLst>
            </p:cNvPr>
            <p:cNvPicPr>
              <a:picLocks noChangeAspect="1"/>
            </p:cNvPicPr>
            <p:nvPr/>
          </p:nvPicPr>
          <p:blipFill>
            <a:blip r:embed="rId3"/>
            <a:stretch>
              <a:fillRect/>
            </a:stretch>
          </p:blipFill>
          <p:spPr>
            <a:xfrm>
              <a:off x="5886450" y="3280410"/>
              <a:ext cx="3209956" cy="3162751"/>
            </a:xfrm>
            <a:prstGeom prst="rect">
              <a:avLst/>
            </a:prstGeom>
          </p:spPr>
        </p:pic>
        <p:sp>
          <p:nvSpPr>
            <p:cNvPr id="21" name="TextBox 20">
              <a:extLst>
                <a:ext uri="{FF2B5EF4-FFF2-40B4-BE49-F238E27FC236}">
                  <a16:creationId xmlns:a16="http://schemas.microsoft.com/office/drawing/2014/main" id="{4A5D576C-DD61-4940-A07E-830406704587}"/>
                </a:ext>
              </a:extLst>
            </p:cNvPr>
            <p:cNvSpPr txBox="1"/>
            <p:nvPr/>
          </p:nvSpPr>
          <p:spPr>
            <a:xfrm>
              <a:off x="7724806" y="3156882"/>
              <a:ext cx="1760220" cy="307777"/>
            </a:xfrm>
            <a:prstGeom prst="rect">
              <a:avLst/>
            </a:prstGeom>
            <a:noFill/>
          </p:spPr>
          <p:txBody>
            <a:bodyPr wrap="square">
              <a:spAutoFit/>
            </a:bodyPr>
            <a:lstStyle/>
            <a:p>
              <a:r>
                <a:rPr lang="en-ZA" sz="1400" b="1" dirty="0">
                  <a:solidFill>
                    <a:srgbClr val="0070C0"/>
                  </a:solidFill>
                </a:rPr>
                <a:t>physicskey.com</a:t>
              </a:r>
              <a:endParaRPr lang="en-ZA" sz="1400" dirty="0"/>
            </a:p>
          </p:txBody>
        </p:sp>
        <p:sp>
          <p:nvSpPr>
            <p:cNvPr id="22" name="Rectangle 21">
              <a:extLst>
                <a:ext uri="{FF2B5EF4-FFF2-40B4-BE49-F238E27FC236}">
                  <a16:creationId xmlns:a16="http://schemas.microsoft.com/office/drawing/2014/main" id="{DE4B3748-5F6F-4BF4-932D-79FF19A25B65}"/>
                </a:ext>
              </a:extLst>
            </p:cNvPr>
            <p:cNvSpPr/>
            <p:nvPr/>
          </p:nvSpPr>
          <p:spPr>
            <a:xfrm>
              <a:off x="5726430" y="3156882"/>
              <a:ext cx="160020" cy="36292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5" name="Oval 24">
              <a:extLst>
                <a:ext uri="{FF2B5EF4-FFF2-40B4-BE49-F238E27FC236}">
                  <a16:creationId xmlns:a16="http://schemas.microsoft.com/office/drawing/2014/main" id="{C11476FC-B2F4-44F0-BA9D-1AC0EC9BABC5}"/>
                </a:ext>
              </a:extLst>
            </p:cNvPr>
            <p:cNvSpPr/>
            <p:nvPr/>
          </p:nvSpPr>
          <p:spPr>
            <a:xfrm>
              <a:off x="6766559" y="6247983"/>
              <a:ext cx="411480" cy="24445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6" name="Oval 25">
              <a:extLst>
                <a:ext uri="{FF2B5EF4-FFF2-40B4-BE49-F238E27FC236}">
                  <a16:creationId xmlns:a16="http://schemas.microsoft.com/office/drawing/2014/main" id="{09570636-8771-4DC1-8A08-93151E87C8DC}"/>
                </a:ext>
              </a:extLst>
            </p:cNvPr>
            <p:cNvSpPr/>
            <p:nvPr/>
          </p:nvSpPr>
          <p:spPr>
            <a:xfrm>
              <a:off x="7669295" y="6308943"/>
              <a:ext cx="602448" cy="24445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7" name="Oval 26">
              <a:extLst>
                <a:ext uri="{FF2B5EF4-FFF2-40B4-BE49-F238E27FC236}">
                  <a16:creationId xmlns:a16="http://schemas.microsoft.com/office/drawing/2014/main" id="{1FC257FC-4B68-4465-9840-ED8EE048565E}"/>
                </a:ext>
              </a:extLst>
            </p:cNvPr>
            <p:cNvSpPr/>
            <p:nvPr/>
          </p:nvSpPr>
          <p:spPr>
            <a:xfrm>
              <a:off x="7913135" y="6175593"/>
              <a:ext cx="602448" cy="24445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8" name="Oval 27">
              <a:extLst>
                <a:ext uri="{FF2B5EF4-FFF2-40B4-BE49-F238E27FC236}">
                  <a16:creationId xmlns:a16="http://schemas.microsoft.com/office/drawing/2014/main" id="{23D7CEF8-333D-4D05-85E0-829ED9E6B42A}"/>
                </a:ext>
              </a:extLst>
            </p:cNvPr>
            <p:cNvSpPr/>
            <p:nvPr/>
          </p:nvSpPr>
          <p:spPr>
            <a:xfrm>
              <a:off x="8774492" y="3808944"/>
              <a:ext cx="411480" cy="368059"/>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9" name="Oval 28">
              <a:extLst>
                <a:ext uri="{FF2B5EF4-FFF2-40B4-BE49-F238E27FC236}">
                  <a16:creationId xmlns:a16="http://schemas.microsoft.com/office/drawing/2014/main" id="{56F3EAA9-B80C-4ABC-9094-9CF5BDD02967}"/>
                </a:ext>
              </a:extLst>
            </p:cNvPr>
            <p:cNvSpPr/>
            <p:nvPr/>
          </p:nvSpPr>
          <p:spPr>
            <a:xfrm>
              <a:off x="8926892" y="4064214"/>
              <a:ext cx="411480" cy="368059"/>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0" name="Oval 29">
              <a:extLst>
                <a:ext uri="{FF2B5EF4-FFF2-40B4-BE49-F238E27FC236}">
                  <a16:creationId xmlns:a16="http://schemas.microsoft.com/office/drawing/2014/main" id="{E579CF60-A889-4181-A273-B118D5BD8505}"/>
                </a:ext>
              </a:extLst>
            </p:cNvPr>
            <p:cNvSpPr/>
            <p:nvPr/>
          </p:nvSpPr>
          <p:spPr>
            <a:xfrm>
              <a:off x="8915462" y="4349964"/>
              <a:ext cx="411480" cy="368059"/>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1" name="Oval 30">
              <a:extLst>
                <a:ext uri="{FF2B5EF4-FFF2-40B4-BE49-F238E27FC236}">
                  <a16:creationId xmlns:a16="http://schemas.microsoft.com/office/drawing/2014/main" id="{21FBB782-351F-4BFE-A146-95742A52E4FF}"/>
                </a:ext>
              </a:extLst>
            </p:cNvPr>
            <p:cNvSpPr/>
            <p:nvPr/>
          </p:nvSpPr>
          <p:spPr>
            <a:xfrm>
              <a:off x="7155178" y="4453448"/>
              <a:ext cx="1032572" cy="24445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2" name="Oval 31">
              <a:extLst>
                <a:ext uri="{FF2B5EF4-FFF2-40B4-BE49-F238E27FC236}">
                  <a16:creationId xmlns:a16="http://schemas.microsoft.com/office/drawing/2014/main" id="{5EC11A0D-F0C8-4D5F-A024-2C55F8CE133C}"/>
                </a:ext>
              </a:extLst>
            </p:cNvPr>
            <p:cNvSpPr/>
            <p:nvPr/>
          </p:nvSpPr>
          <p:spPr>
            <a:xfrm>
              <a:off x="8714749" y="4375250"/>
              <a:ext cx="122577" cy="19931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3" name="Oval 32">
              <a:extLst>
                <a:ext uri="{FF2B5EF4-FFF2-40B4-BE49-F238E27FC236}">
                  <a16:creationId xmlns:a16="http://schemas.microsoft.com/office/drawing/2014/main" id="{1BE2F68C-449D-4DE0-9633-29AD6082720F}"/>
                </a:ext>
              </a:extLst>
            </p:cNvPr>
            <p:cNvSpPr/>
            <p:nvPr/>
          </p:nvSpPr>
          <p:spPr>
            <a:xfrm>
              <a:off x="8214359" y="4517499"/>
              <a:ext cx="500390" cy="135260"/>
            </a:xfrm>
            <a:prstGeom prst="ellipse">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4" name="Oval 33">
              <a:extLst>
                <a:ext uri="{FF2B5EF4-FFF2-40B4-BE49-F238E27FC236}">
                  <a16:creationId xmlns:a16="http://schemas.microsoft.com/office/drawing/2014/main" id="{AF49F194-1BC9-4785-9395-A212F5A390D5}"/>
                </a:ext>
              </a:extLst>
            </p:cNvPr>
            <p:cNvSpPr/>
            <p:nvPr/>
          </p:nvSpPr>
          <p:spPr>
            <a:xfrm>
              <a:off x="8043221" y="4462903"/>
              <a:ext cx="141564" cy="24445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5" name="Oval 34">
              <a:extLst>
                <a:ext uri="{FF2B5EF4-FFF2-40B4-BE49-F238E27FC236}">
                  <a16:creationId xmlns:a16="http://schemas.microsoft.com/office/drawing/2014/main" id="{7BC2577D-530A-4D72-B6EE-9622F5EC6320}"/>
                </a:ext>
              </a:extLst>
            </p:cNvPr>
            <p:cNvSpPr/>
            <p:nvPr/>
          </p:nvSpPr>
          <p:spPr>
            <a:xfrm>
              <a:off x="8648701" y="4560927"/>
              <a:ext cx="92657" cy="135260"/>
            </a:xfrm>
            <a:prstGeom prst="ellipse">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6" name="Oval 35">
              <a:extLst>
                <a:ext uri="{FF2B5EF4-FFF2-40B4-BE49-F238E27FC236}">
                  <a16:creationId xmlns:a16="http://schemas.microsoft.com/office/drawing/2014/main" id="{36F905A8-7A83-4A72-B766-CBFDC39AAC7F}"/>
                </a:ext>
              </a:extLst>
            </p:cNvPr>
            <p:cNvSpPr/>
            <p:nvPr/>
          </p:nvSpPr>
          <p:spPr>
            <a:xfrm>
              <a:off x="8194760" y="4517499"/>
              <a:ext cx="138379" cy="135260"/>
            </a:xfrm>
            <a:prstGeom prst="ellipse">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7" name="Oval 36">
              <a:extLst>
                <a:ext uri="{FF2B5EF4-FFF2-40B4-BE49-F238E27FC236}">
                  <a16:creationId xmlns:a16="http://schemas.microsoft.com/office/drawing/2014/main" id="{9284E5BD-3251-4CA6-8228-0CA56300044D}"/>
                </a:ext>
              </a:extLst>
            </p:cNvPr>
            <p:cNvSpPr/>
            <p:nvPr/>
          </p:nvSpPr>
          <p:spPr>
            <a:xfrm>
              <a:off x="8568081" y="4534639"/>
              <a:ext cx="138379" cy="135260"/>
            </a:xfrm>
            <a:prstGeom prst="ellipse">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8" name="Oval 37">
              <a:extLst>
                <a:ext uri="{FF2B5EF4-FFF2-40B4-BE49-F238E27FC236}">
                  <a16:creationId xmlns:a16="http://schemas.microsoft.com/office/drawing/2014/main" id="{0B1C434B-78FB-4B07-A30D-581245EE52AE}"/>
                </a:ext>
              </a:extLst>
            </p:cNvPr>
            <p:cNvSpPr/>
            <p:nvPr/>
          </p:nvSpPr>
          <p:spPr>
            <a:xfrm>
              <a:off x="8741358" y="4455283"/>
              <a:ext cx="74253" cy="19931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9" name="Oval 38">
              <a:extLst>
                <a:ext uri="{FF2B5EF4-FFF2-40B4-BE49-F238E27FC236}">
                  <a16:creationId xmlns:a16="http://schemas.microsoft.com/office/drawing/2014/main" id="{6DD97B0F-D415-4713-8477-F113ED971399}"/>
                </a:ext>
              </a:extLst>
            </p:cNvPr>
            <p:cNvSpPr/>
            <p:nvPr/>
          </p:nvSpPr>
          <p:spPr>
            <a:xfrm>
              <a:off x="8883792" y="4487483"/>
              <a:ext cx="232213" cy="368059"/>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0" name="Oval 39">
              <a:extLst>
                <a:ext uri="{FF2B5EF4-FFF2-40B4-BE49-F238E27FC236}">
                  <a16:creationId xmlns:a16="http://schemas.microsoft.com/office/drawing/2014/main" id="{76AED331-7D81-4563-8139-76C7F6D92B17}"/>
                </a:ext>
              </a:extLst>
            </p:cNvPr>
            <p:cNvSpPr/>
            <p:nvPr/>
          </p:nvSpPr>
          <p:spPr>
            <a:xfrm>
              <a:off x="7952511" y="4468824"/>
              <a:ext cx="141564" cy="24445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1" name="Oval 40">
              <a:extLst>
                <a:ext uri="{FF2B5EF4-FFF2-40B4-BE49-F238E27FC236}">
                  <a16:creationId xmlns:a16="http://schemas.microsoft.com/office/drawing/2014/main" id="{58812560-380B-4FBA-8673-78A1CA8343AE}"/>
                </a:ext>
              </a:extLst>
            </p:cNvPr>
            <p:cNvSpPr/>
            <p:nvPr/>
          </p:nvSpPr>
          <p:spPr>
            <a:xfrm>
              <a:off x="6844437" y="6333882"/>
              <a:ext cx="411480" cy="256299"/>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43" name="Rectangle 42">
              <a:extLst>
                <a:ext uri="{FF2B5EF4-FFF2-40B4-BE49-F238E27FC236}">
                  <a16:creationId xmlns:a16="http://schemas.microsoft.com/office/drawing/2014/main" id="{9A9AD329-EF17-433A-9E56-840761902AA9}"/>
                </a:ext>
              </a:extLst>
            </p:cNvPr>
            <p:cNvSpPr/>
            <p:nvPr/>
          </p:nvSpPr>
          <p:spPr>
            <a:xfrm>
              <a:off x="6230553" y="6343339"/>
              <a:ext cx="2510805" cy="367820"/>
            </a:xfrm>
            <a:prstGeom prst="rect">
              <a:avLst/>
            </a:prstGeom>
            <a:solidFill>
              <a:schemeClr val="bg1"/>
            </a:solidFill>
          </p:spPr>
          <p:txBody>
            <a:bodyPr wrap="square">
              <a:spAutoFit/>
            </a:bodyPr>
            <a:lstStyle/>
            <a:p>
              <a:pPr algn="ctr"/>
              <a:r>
                <a:rPr lang="en-GB" sz="1600" b="1" dirty="0">
                  <a:solidFill>
                    <a:srgbClr val="C00000"/>
                  </a:solidFill>
                </a:rPr>
                <a:t>Cheng &amp; Zhang (1996)</a:t>
              </a:r>
              <a:endParaRPr lang="en-ZA" sz="1600" b="1" dirty="0">
                <a:solidFill>
                  <a:srgbClr val="C00000"/>
                </a:solidFill>
              </a:endParaRPr>
            </a:p>
          </p:txBody>
        </p:sp>
      </p:grpSp>
      <p:sp>
        <p:nvSpPr>
          <p:cNvPr id="46" name="Left Brace 45">
            <a:extLst>
              <a:ext uri="{FF2B5EF4-FFF2-40B4-BE49-F238E27FC236}">
                <a16:creationId xmlns:a16="http://schemas.microsoft.com/office/drawing/2014/main" id="{BFD972DA-7AC1-4FFB-914C-2B19B1DAE583}"/>
              </a:ext>
            </a:extLst>
          </p:cNvPr>
          <p:cNvSpPr/>
          <p:nvPr/>
        </p:nvSpPr>
        <p:spPr>
          <a:xfrm rot="16200000">
            <a:off x="7137517" y="1666872"/>
            <a:ext cx="351215" cy="2180286"/>
          </a:xfrm>
          <a:prstGeom prst="leftBrace">
            <a:avLst/>
          </a:pr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ZA"/>
          </a:p>
        </p:txBody>
      </p:sp>
    </p:spTree>
    <p:extLst>
      <p:ext uri="{BB962C8B-B14F-4D97-AF65-F5344CB8AC3E}">
        <p14:creationId xmlns:p14="http://schemas.microsoft.com/office/powerpoint/2010/main" val="767488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ppt_x"/>
                                          </p:val>
                                        </p:tav>
                                        <p:tav tm="100000">
                                          <p:val>
                                            <p:strVal val="#ppt_x"/>
                                          </p:val>
                                        </p:tav>
                                      </p:tavLst>
                                    </p:anim>
                                    <p:anim calcmode="lin" valueType="num">
                                      <p:cBhvr additive="base">
                                        <p:cTn id="20"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
  <p:tag name="ARTICULATE_DESIGN_ID_OFFICE THEME" val="1O48MR6n"/>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WU_Small_PPT Template_Pattern_white.pptx" id="{B6EC22C5-D6A7-4D5A-84BC-FA3CA738F9FC}" vid="{7A7C6161-2C8E-4BB4-8996-1A0279930AA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NWU_Small_PPT Template_Pattern_white</Template>
  <TotalTime>17960</TotalTime>
  <Words>1321</Words>
  <Application>Microsoft Office PowerPoint</Application>
  <PresentationFormat>On-screen Show (4:3)</PresentationFormat>
  <Paragraphs>186</Paragraphs>
  <Slides>27</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27</vt:i4>
      </vt:variant>
    </vt:vector>
  </HeadingPairs>
  <TitlesOfParts>
    <vt:vector size="35" baseType="lpstr">
      <vt:lpstr>Arial</vt:lpstr>
      <vt:lpstr>Arial Black</vt:lpstr>
      <vt:lpstr>Calibri</vt:lpstr>
      <vt:lpstr>Calibri Light</vt:lpstr>
      <vt:lpstr>Courier New</vt:lpstr>
      <vt:lpstr>Symbol</vt:lpstr>
      <vt:lpstr>Wingdings</vt:lpstr>
      <vt:lpstr>Office Theme</vt:lpstr>
      <vt:lpstr>Interpreting the High-energy  Sub-exponentially Cutoff  Spectral Shape of the Vela Pulsar</vt:lpstr>
      <vt:lpstr>Outline</vt:lpstr>
      <vt:lpstr>The Vela Pulsar</vt:lpstr>
      <vt:lpstr>HE Observations of Vela</vt:lpstr>
      <vt:lpstr>HE Light Curves</vt:lpstr>
      <vt:lpstr>HE Light Curves</vt:lpstr>
      <vt:lpstr>HE Phase-resolved HE Spectrum</vt:lpstr>
      <vt:lpstr>Pulsations up to ~100 GeV</vt:lpstr>
      <vt:lpstr>Two Components of Particle motion</vt:lpstr>
      <vt:lpstr>Cumulative Spectra –  Sub-exponential HE tail</vt:lpstr>
      <vt:lpstr>Curvature Radiation</vt:lpstr>
      <vt:lpstr>Curvature Radiation</vt:lpstr>
      <vt:lpstr>Synchro-curvature Radiation</vt:lpstr>
      <vt:lpstr>Synchro-curvature Radiation</vt:lpstr>
      <vt:lpstr>Synchro-curvature Radiation</vt:lpstr>
      <vt:lpstr>Separatrix / CS Model</vt:lpstr>
      <vt:lpstr>SC: change in z</vt:lpstr>
      <vt:lpstr>SC: change in E||(r)</vt:lpstr>
      <vt:lpstr>SC: change in N(f)</vt:lpstr>
      <vt:lpstr>SC: change in N(f)</vt:lpstr>
      <vt:lpstr>SC: Mix</vt:lpstr>
      <vt:lpstr>Cumulative SC vs. Altitude</vt:lpstr>
      <vt:lpstr>‘Differential’ SC vs. Altitude</vt:lpstr>
      <vt:lpstr>P1/P2 vs. Eg</vt:lpstr>
      <vt:lpstr>P1/P2 vs. Eg</vt:lpstr>
      <vt:lpstr>Conclusions</vt:lpstr>
      <vt:lpstr>Thanks!</vt:lpstr>
    </vt:vector>
  </TitlesOfParts>
  <Company>North-West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CHRISTO VENTER</cp:lastModifiedBy>
  <cp:revision>551</cp:revision>
  <dcterms:created xsi:type="dcterms:W3CDTF">2020-11-27T09:06:30Z</dcterms:created>
  <dcterms:modified xsi:type="dcterms:W3CDTF">2022-10-11T05:54:28Z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2491B7AF-2EC0-4966-BF57-3F970DC8AF35</vt:lpwstr>
  </property>
  <property fmtid="{D5CDD505-2E9C-101B-9397-08002B2CF9AE}" pid="3" name="ArticulatePath">
    <vt:lpwstr>POWERPOINT TEMPLAAT_1024x768</vt:lpwstr>
  </property>
</Properties>
</file>