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730" r:id="rId3"/>
    <p:sldId id="724" r:id="rId4"/>
    <p:sldId id="734" r:id="rId5"/>
    <p:sldId id="735" r:id="rId6"/>
    <p:sldId id="646" r:id="rId7"/>
    <p:sldId id="686" r:id="rId8"/>
    <p:sldId id="660" r:id="rId9"/>
    <p:sldId id="736" r:id="rId10"/>
    <p:sldId id="639" r:id="rId11"/>
    <p:sldId id="728" r:id="rId12"/>
    <p:sldId id="685" r:id="rId13"/>
    <p:sldId id="733" r:id="rId14"/>
    <p:sldId id="721" r:id="rId15"/>
    <p:sldId id="737" r:id="rId16"/>
    <p:sldId id="602" r:id="rId17"/>
    <p:sldId id="738" r:id="rId18"/>
    <p:sldId id="658" r:id="rId19"/>
    <p:sldId id="666" r:id="rId20"/>
    <p:sldId id="740" r:id="rId21"/>
    <p:sldId id="64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8"/>
  </p:normalViewPr>
  <p:slideViewPr>
    <p:cSldViewPr snapToGrid="0" snapToObjects="1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24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483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galactic flux less than 14% of the total flux. </a:t>
            </a:r>
            <a:r>
              <a:rPr lang="en-GB" dirty="0">
                <a:effectLst/>
                <a:latin typeface="Arial" panose="020B0604020202020204" pitchFamily="34" charset="0"/>
              </a:rPr>
              <a:t>Galactic centre region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788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0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5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194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34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253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normalization of the spectra at different longitudes is tuned by changing the XCO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177BB-201C-4BE1-8CA1-39FC9F8BC8F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28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571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41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F8D38-E5DF-4A7A-9C26-52A0419ED0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957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177BB-201C-4BE1-8CA1-39FC9F8BC8F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36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10/10/2022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10/10/2022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6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5.png"/><Relationship Id="rId7" Type="http://schemas.openxmlformats.org/officeDocument/2006/relationships/image" Target="NUL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8.png"/><Relationship Id="rId7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8.png"/><Relationship Id="rId7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8.png"/><Relationship Id="rId7" Type="http://schemas.openxmlformats.org/officeDocument/2006/relationships/image" Target="NUL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2.png"/><Relationship Id="rId7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13.png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Galactic diffuse gamma-ray emission meets the </a:t>
            </a:r>
            <a:r>
              <a:rPr lang="en-US" sz="4000" b="1" dirty="0" err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PeV</a:t>
            </a:r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frontier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4767944" y="4326019"/>
            <a:ext cx="724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</a:t>
            </a:r>
            <a:r>
              <a:rPr lang="en-GB" sz="1800" b="1" dirty="0" err="1"/>
              <a:t>ArXiv</a:t>
            </a:r>
            <a:r>
              <a:rPr lang="en-GB" sz="1800" b="1" dirty="0"/>
              <a:t>: 2203.15759 </a:t>
            </a:r>
            <a:r>
              <a:rPr lang="en-US" dirty="0"/>
              <a:t>and </a:t>
            </a:r>
            <a:r>
              <a:rPr lang="en-GB" sz="1800" b="1" dirty="0" err="1"/>
              <a:t>ArXiv</a:t>
            </a:r>
            <a:r>
              <a:rPr lang="en-GB" sz="1800" b="1" dirty="0"/>
              <a:t>: 2209.10011</a:t>
            </a:r>
            <a:r>
              <a:rPr lang="en-US" dirty="0"/>
              <a:t> in collaboration with D. Grasso, D. Gaggero, C. </a:t>
            </a:r>
            <a:r>
              <a:rPr lang="en-US" dirty="0" err="1"/>
              <a:t>Evoli</a:t>
            </a:r>
            <a:r>
              <a:rPr lang="en-US" dirty="0"/>
              <a:t>, O. </a:t>
            </a:r>
            <a:r>
              <a:rPr lang="en-US" dirty="0" err="1"/>
              <a:t>Fornieri</a:t>
            </a:r>
            <a:r>
              <a:rPr lang="en-US" dirty="0"/>
              <a:t>, K. Egberts, C. </a:t>
            </a:r>
            <a:r>
              <a:rPr lang="en-US" dirty="0" err="1"/>
              <a:t>Steppa</a:t>
            </a:r>
            <a:r>
              <a:rPr lang="en-US" dirty="0"/>
              <a:t>, A. Marinelli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AEF08-F0CF-2D62-9828-0992806ED325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Pedro de la Torre Luque*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F4938-33C6-9C07-1401-611520841077}"/>
              </a:ext>
            </a:extLst>
          </p:cNvPr>
          <p:cNvSpPr txBox="1"/>
          <p:nvPr/>
        </p:nvSpPr>
        <p:spPr>
          <a:xfrm>
            <a:off x="6308969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Playfair Display" pitchFamily="2" charset="77"/>
                <a:cs typeface="Plantagenet Cherokee" panose="02020000000000000000" pitchFamily="18" charset="-79"/>
              </a:rPr>
              <a:t>*</a:t>
            </a:r>
            <a:r>
              <a:rPr lang="en-US" sz="500" b="1" dirty="0">
                <a:solidFill>
                  <a:schemeClr val="bg1"/>
                </a:solidFill>
                <a:latin typeface="Playfair Display" pitchFamily="2" charset="77"/>
                <a:cs typeface="Plantagenet Cherokee" panose="02020000000000000000" pitchFamily="18" charset="-79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Playfair Display" pitchFamily="2" charset="77"/>
                <a:cs typeface="Plantagenet Cherokee" panose="02020000000000000000" pitchFamily="18" charset="-79"/>
              </a:rPr>
              <a:t>Pedro.delatorreluque@fysik.su.se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93453ACB-7A0D-CF90-0DEC-995912796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333" y="5251583"/>
            <a:ext cx="1877005" cy="9822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2" descr="Oskar Klein Centre - Home | Facebook">
            <a:extLst>
              <a:ext uri="{FF2B5EF4-FFF2-40B4-BE49-F238E27FC236}">
                <a16:creationId xmlns:a16="http://schemas.microsoft.com/office/drawing/2014/main" id="{DBA1ED54-211E-F9D5-6F9F-1A6C18208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614" y="5292373"/>
            <a:ext cx="1719656" cy="897965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9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04FF5CF-7450-4E4F-B24E-D49DC19EC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39" y="314325"/>
            <a:ext cx="10949881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Inhomogeneous diffusion model </a:t>
            </a:r>
            <a:r>
              <a:rPr lang="en-GB" sz="2800" b="1" dirty="0"/>
              <a:t>– </a:t>
            </a:r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The different components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7B977-BD44-42F6-9C4A-6FF750B18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20" y="2950435"/>
            <a:ext cx="5203807" cy="3369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55D65A-F2A5-46F2-B5AD-52A0A3BC0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720" y="2946401"/>
            <a:ext cx="5225732" cy="338328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7C59634-8CA4-49D6-BBAA-F84661D8F1F7}"/>
              </a:ext>
            </a:extLst>
          </p:cNvPr>
          <p:cNvSpPr txBox="1">
            <a:spLocks/>
          </p:cNvSpPr>
          <p:nvPr/>
        </p:nvSpPr>
        <p:spPr>
          <a:xfrm>
            <a:off x="711200" y="1493788"/>
            <a:ext cx="10820400" cy="486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diffuse emission at GeV energies dominate over the emission sources emission (4FGL catalogue)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Unresolved point sources (UPS) become more important at higher energies (</a:t>
            </a:r>
            <a:r>
              <a:rPr lang="en-GB" sz="1500" dirty="0" err="1">
                <a:solidFill>
                  <a:srgbClr val="C00000"/>
                </a:solidFill>
                <a:latin typeface="Calibri (Body)"/>
                <a:cs typeface="Times New Roman" panose="02020603050405020304" pitchFamily="18" charset="0"/>
              </a:rPr>
              <a:t>Steppa</a:t>
            </a:r>
            <a:r>
              <a:rPr lang="en-GB" sz="1500" dirty="0">
                <a:solidFill>
                  <a:srgbClr val="C00000"/>
                </a:solidFill>
                <a:latin typeface="Calibri (Body)"/>
                <a:cs typeface="Times New Roman" panose="02020603050405020304" pitchFamily="18" charset="0"/>
              </a:rPr>
              <a:t>+ </a:t>
            </a:r>
            <a:r>
              <a:rPr lang="pt-BR" sz="1500" dirty="0">
                <a:solidFill>
                  <a:srgbClr val="C00000"/>
                </a:solidFill>
              </a:rPr>
              <a:t>A&amp;A 643, A137 (2020)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Isotropic gamma-ray background (IGB) contains Extra-galactic plus Fermi’s instrumental background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83EF79-C28A-128D-A209-3B949B5CD162}"/>
              </a:ext>
            </a:extLst>
          </p:cNvPr>
          <p:cNvSpPr txBox="1"/>
          <p:nvPr/>
        </p:nvSpPr>
        <p:spPr>
          <a:xfrm>
            <a:off x="5132456" y="2963855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</p:spTree>
    <p:extLst>
      <p:ext uri="{BB962C8B-B14F-4D97-AF65-F5344CB8AC3E}">
        <p14:creationId xmlns:p14="http://schemas.microsoft.com/office/powerpoint/2010/main" val="3532025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E31CA-3F68-D840-7B05-13F76F0CA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10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81932E-A221-88A3-AB9E-71BE8AC74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240" y="690880"/>
            <a:ext cx="4899297" cy="306206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C3EA6C-5275-B993-B8C5-707C29D06855}"/>
              </a:ext>
            </a:extLst>
          </p:cNvPr>
          <p:cNvSpPr txBox="1">
            <a:spLocks/>
          </p:cNvSpPr>
          <p:nvPr/>
        </p:nvSpPr>
        <p:spPr>
          <a:xfrm>
            <a:off x="822960" y="1529907"/>
            <a:ext cx="5933440" cy="2280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</a:rPr>
              <a:t>ISM gas distribution </a:t>
            </a:r>
            <a:r>
              <a:rPr lang="en-GB" sz="2000" dirty="0">
                <a:latin typeface="Calibri (Body)"/>
              </a:rPr>
              <a:t>based on the ring gas model developed by Q. Remy</a:t>
            </a:r>
            <a:endParaRPr lang="en-GB" sz="100" dirty="0"/>
          </a:p>
          <a:p>
            <a:pPr marL="0" indent="0">
              <a:buNone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</a:rPr>
              <a:t>ISRF distribution </a:t>
            </a:r>
            <a:r>
              <a:rPr lang="en-GB" sz="2000" dirty="0">
                <a:latin typeface="Calibri (Body)"/>
              </a:rPr>
              <a:t>(</a:t>
            </a:r>
            <a:r>
              <a:rPr lang="en-GB" sz="2000" i="0" u="none" strike="noStrike" baseline="0" dirty="0">
                <a:latin typeface="Calibri (Body)"/>
              </a:rPr>
              <a:t>CMB + IR + Stellar) from </a:t>
            </a:r>
            <a:r>
              <a:rPr lang="en-GB" sz="2000" dirty="0" err="1">
                <a:latin typeface="Calibri (Body)"/>
              </a:rPr>
              <a:t>Vernetto&amp;Lipari</a:t>
            </a:r>
            <a:r>
              <a:rPr lang="en-GB" sz="2000" dirty="0">
                <a:latin typeface="Calibri (Body)"/>
              </a:rPr>
              <a:t> Phys. Rev. D 94, 063009</a:t>
            </a:r>
            <a:endParaRPr lang="en-GB" sz="100" dirty="0"/>
          </a:p>
          <a:p>
            <a:pPr marL="0" indent="0">
              <a:buNone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</a:rPr>
              <a:t>XCO factor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</a:rPr>
              <a:t> </a:t>
            </a:r>
            <a:r>
              <a:rPr lang="en-GB" sz="2000" dirty="0">
                <a:latin typeface="Calibri (Body)"/>
              </a:rPr>
              <a:t>divided in rings to tune the normalization (</a:t>
            </a:r>
            <a:r>
              <a:rPr lang="en-GB" sz="2000" b="1" dirty="0">
                <a:latin typeface="Calibri (Body)"/>
              </a:rPr>
              <a:t>main caveat!!</a:t>
            </a:r>
            <a:r>
              <a:rPr lang="en-GB" sz="2000" dirty="0">
                <a:latin typeface="Calibri (Body)"/>
              </a:rPr>
              <a:t>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E4958C-97DA-8007-1702-82558DB5B6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" y="3810000"/>
            <a:ext cx="3998976" cy="249936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FC9A9FA-AE9E-DFF9-AD6F-21F779F09BB9}"/>
              </a:ext>
            </a:extLst>
          </p:cNvPr>
          <p:cNvSpPr/>
          <p:nvPr/>
        </p:nvSpPr>
        <p:spPr>
          <a:xfrm>
            <a:off x="792480" y="568960"/>
            <a:ext cx="5821680" cy="64008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3FC295D-1501-390E-BA24-685C49934B76}"/>
              </a:ext>
            </a:extLst>
          </p:cNvPr>
          <p:cNvSpPr txBox="1">
            <a:spLocks/>
          </p:cNvSpPr>
          <p:nvPr/>
        </p:nvSpPr>
        <p:spPr>
          <a:xfrm>
            <a:off x="838200" y="212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-optimized model vs Fermi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47A274-4A4F-2967-B8FA-7ED19BED5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147" y="3871250"/>
            <a:ext cx="3976160" cy="248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16E530-1DDD-FE7B-7458-B6CB78CFD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3274" y="3871250"/>
            <a:ext cx="3967127" cy="247945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4AF084-CF0A-7B93-BDFB-759E9B6943C0}"/>
              </a:ext>
            </a:extLst>
          </p:cNvPr>
          <p:cNvSpPr txBox="1"/>
          <p:nvPr/>
        </p:nvSpPr>
        <p:spPr>
          <a:xfrm>
            <a:off x="9377285" y="3145988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2209.10011</a:t>
            </a:r>
            <a:endParaRPr lang="en-SE" sz="1200" b="1" i="1" dirty="0"/>
          </a:p>
        </p:txBody>
      </p:sp>
    </p:spTree>
    <p:extLst>
      <p:ext uri="{BB962C8B-B14F-4D97-AF65-F5344CB8AC3E}">
        <p14:creationId xmlns:p14="http://schemas.microsoft.com/office/powerpoint/2010/main" val="1398534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9F7018D-7ADB-4A95-BF2D-3190501F0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151860"/>
            <a:ext cx="3967010" cy="25202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7FA187-6F5C-837A-EF83-B8E0104C5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57" y="2042160"/>
            <a:ext cx="7603067" cy="456184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06B7E429-966C-4064-A96A-9D44BAD3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11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DEEFD4-6F90-4942-9B4C-4C885ECA026B}"/>
                  </a:ext>
                </a:extLst>
              </p:cNvPr>
              <p:cNvSpPr txBox="1"/>
              <p:nvPr/>
            </p:nvSpPr>
            <p:spPr>
              <a:xfrm>
                <a:off x="3772989" y="5367830"/>
                <a:ext cx="6096000" cy="4789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SE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DEEFD4-6F90-4942-9B4C-4C885ECA0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989" y="5367830"/>
                <a:ext cx="6096000" cy="4789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5F1E8F6-3920-4CCD-A7B8-B5B8E31E6344}"/>
              </a:ext>
            </a:extLst>
          </p:cNvPr>
          <p:cNvSpPr txBox="1">
            <a:spLocks/>
          </p:cNvSpPr>
          <p:nvPr/>
        </p:nvSpPr>
        <p:spPr>
          <a:xfrm>
            <a:off x="8240481" y="2791822"/>
            <a:ext cx="3320146" cy="3505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The spatially-dependent (</a:t>
            </a:r>
            <a:r>
              <a:rPr lang="el-GR" sz="2000" b="1" dirty="0"/>
              <a:t>γ</a:t>
            </a:r>
            <a:r>
              <a:rPr lang="en-GB" sz="2000" b="1" dirty="0"/>
              <a:t>-optimized</a:t>
            </a:r>
            <a:r>
              <a:rPr lang="en-GB" sz="2000" dirty="0"/>
              <a:t>) models, tuned on Fermi-LAT data are also </a:t>
            </a:r>
            <a:r>
              <a:rPr lang="en-GB" sz="2000" b="1" dirty="0"/>
              <a:t>favoured by very high energy detectors </a:t>
            </a:r>
            <a:r>
              <a:rPr lang="en-GB" sz="2000" dirty="0"/>
              <a:t>like LHAASO</a:t>
            </a:r>
          </a:p>
          <a:p>
            <a:pPr marL="0" indent="0">
              <a:buNone/>
            </a:pPr>
            <a:endParaRPr lang="en-GB" sz="100" dirty="0"/>
          </a:p>
          <a:p>
            <a:pPr marL="0" indent="0">
              <a:buNone/>
            </a:pPr>
            <a:r>
              <a:rPr lang="en-GB" sz="2000" dirty="0"/>
              <a:t>Important implications for future experiments like CTA and for dedicated studies of the Galactic Centre (GeV excess)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635F20-77B4-219C-B6B4-ABBA772F9C55}"/>
              </a:ext>
            </a:extLst>
          </p:cNvPr>
          <p:cNvSpPr txBox="1"/>
          <p:nvPr/>
        </p:nvSpPr>
        <p:spPr>
          <a:xfrm>
            <a:off x="987176" y="1988495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D24E48E-05F1-A94B-CEE2-FEB63A59C4F7}"/>
              </a:ext>
            </a:extLst>
          </p:cNvPr>
          <p:cNvSpPr/>
          <p:nvPr/>
        </p:nvSpPr>
        <p:spPr>
          <a:xfrm>
            <a:off x="345440" y="406400"/>
            <a:ext cx="6705600" cy="115824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D482FC6-3E4B-6B9D-F1C3-17826F29D1E6}"/>
              </a:ext>
            </a:extLst>
          </p:cNvPr>
          <p:cNvSpPr txBox="1">
            <a:spLocks/>
          </p:cNvSpPr>
          <p:nvPr/>
        </p:nvSpPr>
        <p:spPr>
          <a:xfrm>
            <a:off x="30480" y="151765"/>
            <a:ext cx="725424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Inhomogeneous diffusion model </a:t>
            </a:r>
            <a:endParaRPr lang="en-GB" sz="2800" b="1" dirty="0"/>
          </a:p>
          <a:p>
            <a:r>
              <a:rPr lang="en-GB" sz="2800" b="1" dirty="0"/>
              <a:t> 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The diffuse emission meets </a:t>
            </a:r>
            <a:r>
              <a:rPr lang="en-GB" sz="2800" b="1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628613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BB6A9-827D-1988-B71D-81F4398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59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Total diffuse emission </a:t>
            </a:r>
            <a:r>
              <a:rPr lang="en-GB" sz="2800" b="1" dirty="0">
                <a:sym typeface="Wingdings" panose="05000000000000000000" pitchFamily="2" charset="2"/>
              </a:rPr>
              <a:t> </a:t>
            </a:r>
            <a:r>
              <a:rPr lang="en-GB" sz="3600" b="1" dirty="0"/>
              <a:t>MAX/MIN (truly diffuse) + Unresolved sources contribution</a:t>
            </a:r>
            <a:endParaRPr lang="en-SE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682F4-D6F7-01A2-4F3C-54318A427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12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147290-A5C0-A757-75A5-45CDC352B073}"/>
              </a:ext>
            </a:extLst>
          </p:cNvPr>
          <p:cNvGrpSpPr/>
          <p:nvPr/>
        </p:nvGrpSpPr>
        <p:grpSpPr>
          <a:xfrm>
            <a:off x="294428" y="2473309"/>
            <a:ext cx="5545387" cy="3630956"/>
            <a:chOff x="5902960" y="716915"/>
            <a:chExt cx="7543800" cy="46577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322883C-8650-9EE5-9D99-F6F1EFF37C5D}"/>
                </a:ext>
              </a:extLst>
            </p:cNvPr>
            <p:cNvGrpSpPr/>
            <p:nvPr/>
          </p:nvGrpSpPr>
          <p:grpSpPr>
            <a:xfrm>
              <a:off x="5902960" y="716915"/>
              <a:ext cx="7543800" cy="4657725"/>
              <a:chOff x="2131060" y="1678531"/>
              <a:chExt cx="7543800" cy="465772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3D18F4E-FAC0-C306-3C94-8058F30636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31060" y="1678531"/>
                <a:ext cx="7543800" cy="4657725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714CB1-5013-3902-F592-72FBBD24A0B3}"/>
                  </a:ext>
                </a:extLst>
              </p:cNvPr>
              <p:cNvSpPr/>
              <p:nvPr/>
            </p:nvSpPr>
            <p:spPr>
              <a:xfrm>
                <a:off x="3180080" y="4789714"/>
                <a:ext cx="6289040" cy="88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E3EE868-1149-96FA-CFB0-50A43EA28FF8}"/>
                  </a:ext>
                </a:extLst>
              </p:cNvPr>
              <p:cNvSpPr/>
              <p:nvPr/>
            </p:nvSpPr>
            <p:spPr>
              <a:xfrm>
                <a:off x="3169920" y="4318726"/>
                <a:ext cx="5273040" cy="1016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7FCD7DA-2AD8-0F3D-3BE6-17DF9B92B443}"/>
                </a:ext>
              </a:extLst>
            </p:cNvPr>
            <p:cNvSpPr/>
            <p:nvPr/>
          </p:nvSpPr>
          <p:spPr>
            <a:xfrm>
              <a:off x="11689080" y="3629390"/>
              <a:ext cx="1005840" cy="7213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F9B50F9-FD49-F517-4AF9-474B9AA57D91}"/>
              </a:ext>
            </a:extLst>
          </p:cNvPr>
          <p:cNvSpPr txBox="1"/>
          <p:nvPr/>
        </p:nvSpPr>
        <p:spPr>
          <a:xfrm>
            <a:off x="2047280" y="5136808"/>
            <a:ext cx="3467786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 err="1">
                <a:latin typeface="+mj-lt"/>
              </a:rPr>
              <a:t>Eckner</a:t>
            </a:r>
            <a:r>
              <a:rPr lang="en-GB" sz="1600" b="1" dirty="0">
                <a:latin typeface="+mj-lt"/>
              </a:rPr>
              <a:t> &amp; </a:t>
            </a:r>
            <a:r>
              <a:rPr lang="en-GB" sz="1600" b="1" dirty="0" err="1">
                <a:latin typeface="+mj-lt"/>
              </a:rPr>
              <a:t>Calore</a:t>
            </a:r>
            <a:r>
              <a:rPr lang="en-GB" sz="1600" b="1" dirty="0">
                <a:latin typeface="+mj-lt"/>
              </a:rPr>
              <a:t> 2022 </a:t>
            </a:r>
            <a:r>
              <a:rPr lang="en-SE" altLang="en-SE" sz="1600" dirty="0" err="1">
                <a:latin typeface="+mj-lt"/>
              </a:rPr>
              <a:t>arXiv</a:t>
            </a:r>
            <a:r>
              <a:rPr lang="en-SE" altLang="en-SE" sz="1600" dirty="0">
                <a:latin typeface="+mj-lt"/>
              </a:rPr>
              <a:t>:</a:t>
            </a:r>
            <a:r>
              <a:rPr lang="en-GB" altLang="en-SE" sz="1600" dirty="0">
                <a:latin typeface="+mj-lt"/>
              </a:rPr>
              <a:t> </a:t>
            </a:r>
            <a:r>
              <a:rPr lang="en-GB" sz="1600" dirty="0">
                <a:latin typeface="+mj-lt"/>
              </a:rPr>
              <a:t>2204.12487</a:t>
            </a:r>
            <a:endParaRPr lang="en-SE" sz="1600" b="1" i="1" dirty="0">
              <a:latin typeface="+mj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C7104E7-E540-BF2E-F150-56CDC8ED5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848" y="2527760"/>
            <a:ext cx="5680781" cy="35658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77AF78-333C-7A10-88A9-C11347B90C53}"/>
              </a:ext>
            </a:extLst>
          </p:cNvPr>
          <p:cNvSpPr txBox="1"/>
          <p:nvPr/>
        </p:nvSpPr>
        <p:spPr>
          <a:xfrm>
            <a:off x="7758455" y="5151316"/>
            <a:ext cx="3446014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 err="1">
                <a:latin typeface="+mj-lt"/>
              </a:rPr>
              <a:t>Eckner</a:t>
            </a:r>
            <a:r>
              <a:rPr lang="en-GB" sz="1600" b="1" dirty="0">
                <a:latin typeface="+mj-lt"/>
              </a:rPr>
              <a:t> &amp; </a:t>
            </a:r>
            <a:r>
              <a:rPr lang="en-GB" sz="1600" b="1" dirty="0" err="1">
                <a:latin typeface="+mj-lt"/>
              </a:rPr>
              <a:t>Calore</a:t>
            </a:r>
            <a:r>
              <a:rPr lang="en-GB" sz="1600" b="1" dirty="0">
                <a:latin typeface="+mj-lt"/>
              </a:rPr>
              <a:t> 2022 </a:t>
            </a:r>
            <a:r>
              <a:rPr lang="en-SE" altLang="en-SE" sz="1600" dirty="0" err="1">
                <a:latin typeface="+mj-lt"/>
              </a:rPr>
              <a:t>arXiv</a:t>
            </a:r>
            <a:r>
              <a:rPr lang="en-SE" altLang="en-SE" sz="1600" dirty="0">
                <a:latin typeface="+mj-lt"/>
              </a:rPr>
              <a:t>:</a:t>
            </a:r>
            <a:r>
              <a:rPr lang="en-GB" altLang="en-SE" sz="1600" dirty="0">
                <a:latin typeface="+mj-lt"/>
              </a:rPr>
              <a:t> </a:t>
            </a:r>
            <a:r>
              <a:rPr lang="en-GB" sz="1600" dirty="0">
                <a:latin typeface="+mj-lt"/>
              </a:rPr>
              <a:t>2204.12487</a:t>
            </a:r>
            <a:endParaRPr lang="en-SE" sz="1600" b="1" i="1" dirty="0"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75F2D33-4419-9F6A-F492-B22E9C87FDB2}"/>
              </a:ext>
            </a:extLst>
          </p:cNvPr>
          <p:cNvSpPr/>
          <p:nvPr/>
        </p:nvSpPr>
        <p:spPr>
          <a:xfrm>
            <a:off x="6146848" y="2469026"/>
            <a:ext cx="5680781" cy="6508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3E812C8-BD2E-B9FA-351A-AC55F059560C}"/>
              </a:ext>
            </a:extLst>
          </p:cNvPr>
          <p:cNvSpPr/>
          <p:nvPr/>
        </p:nvSpPr>
        <p:spPr>
          <a:xfrm>
            <a:off x="196454" y="2298907"/>
            <a:ext cx="11789224" cy="3907063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280CE6-28D3-DA16-F468-912995402BFC}"/>
              </a:ext>
            </a:extLst>
          </p:cNvPr>
          <p:cNvSpPr txBox="1"/>
          <p:nvPr/>
        </p:nvSpPr>
        <p:spPr>
          <a:xfrm>
            <a:off x="1332397" y="1691418"/>
            <a:ext cx="921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Compatibility with the total diffuse emission from the 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 (HAWC) to the 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</a:rPr>
              <a:t>PeV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 (TIBET)</a:t>
            </a:r>
            <a:endParaRPr lang="en-SE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0FEB9F-DA4F-E7CB-4DA9-B064909F4E6A}"/>
              </a:ext>
            </a:extLst>
          </p:cNvPr>
          <p:cNvSpPr txBox="1"/>
          <p:nvPr/>
        </p:nvSpPr>
        <p:spPr>
          <a:xfrm>
            <a:off x="10071998" y="3117029"/>
            <a:ext cx="1539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MR9"/>
              </a:rPr>
              <a:t>(4</a:t>
            </a:r>
            <a:r>
              <a:rPr lang="pl-PL" sz="1200" b="0" i="0" u="none" strike="noStrike" baseline="0" dirty="0">
                <a:latin typeface="CMR9"/>
              </a:rPr>
              <a:t>3</a:t>
            </a:r>
            <a:r>
              <a:rPr lang="en-GB" sz="1600" b="0" i="0" u="none" strike="noStrike" baseline="30000" dirty="0">
                <a:latin typeface="CMR9"/>
              </a:rPr>
              <a:t>◦</a:t>
            </a:r>
            <a:r>
              <a:rPr lang="pl-PL" sz="1200" b="0" i="0" u="none" strike="noStrike" baseline="0" dirty="0">
                <a:latin typeface="CMSY6"/>
              </a:rPr>
              <a:t> </a:t>
            </a:r>
            <a:r>
              <a:rPr lang="pl-PL" sz="1200" b="0" i="0" u="none" strike="noStrike" baseline="0" dirty="0">
                <a:latin typeface="CMMI9"/>
              </a:rPr>
              <a:t>&lt; </a:t>
            </a:r>
            <a:r>
              <a:rPr lang="en-GB" sz="1200" b="0" i="0" u="none" strike="noStrike" baseline="0" dirty="0">
                <a:latin typeface="CMMI9"/>
              </a:rPr>
              <a:t>l </a:t>
            </a:r>
            <a:r>
              <a:rPr lang="pl-PL" sz="1200" b="0" i="0" u="none" strike="noStrike" baseline="0" dirty="0">
                <a:latin typeface="CMMI9"/>
              </a:rPr>
              <a:t>&lt; </a:t>
            </a:r>
            <a:r>
              <a:rPr lang="pl-PL" sz="1200" b="0" i="0" u="none" strike="noStrike" baseline="0" dirty="0">
                <a:latin typeface="CMR9"/>
              </a:rPr>
              <a:t>73</a:t>
            </a:r>
            <a:r>
              <a:rPr lang="en-GB" sz="1600" b="0" i="0" u="none" strike="noStrike" baseline="30000" dirty="0">
                <a:latin typeface="CMR9"/>
              </a:rPr>
              <a:t>◦</a:t>
            </a:r>
            <a:r>
              <a:rPr lang="pl-PL" sz="1200" b="0" i="0" u="none" strike="noStrike" baseline="0" dirty="0">
                <a:latin typeface="CMR9"/>
              </a:rPr>
              <a:t>, </a:t>
            </a:r>
            <a:r>
              <a:rPr lang="en-GB" sz="1200" dirty="0">
                <a:latin typeface="CMSY9"/>
              </a:rPr>
              <a:t>|</a:t>
            </a:r>
            <a:r>
              <a:rPr lang="pl-PL" sz="1200" b="0" i="0" u="none" strike="noStrike" baseline="0" dirty="0">
                <a:latin typeface="CMMI9"/>
              </a:rPr>
              <a:t>b</a:t>
            </a:r>
            <a:r>
              <a:rPr lang="en-GB" sz="1200" dirty="0">
                <a:latin typeface="CMSY9"/>
              </a:rPr>
              <a:t>|</a:t>
            </a:r>
            <a:r>
              <a:rPr lang="pl-PL" sz="1200" b="0" i="0" u="none" strike="noStrike" baseline="0" dirty="0">
                <a:latin typeface="CMSY9"/>
              </a:rPr>
              <a:t> </a:t>
            </a:r>
            <a:r>
              <a:rPr lang="pl-PL" sz="1200" b="0" i="0" u="none" strike="noStrike" baseline="0" dirty="0">
                <a:latin typeface="CMMI9"/>
              </a:rPr>
              <a:t>&lt; </a:t>
            </a:r>
            <a:r>
              <a:rPr lang="pl-PL" sz="1200" b="0" i="0" u="none" strike="noStrike" baseline="0" dirty="0">
                <a:latin typeface="CMR9"/>
              </a:rPr>
              <a:t>4</a:t>
            </a:r>
            <a:r>
              <a:rPr lang="en-GB" sz="1200" b="0" i="0" u="none" strike="noStrike" baseline="0" dirty="0">
                <a:latin typeface="CMR9"/>
              </a:rPr>
              <a:t>)</a:t>
            </a:r>
            <a:endParaRPr lang="en-SE" sz="1200" dirty="0"/>
          </a:p>
        </p:txBody>
      </p:sp>
    </p:spTree>
    <p:extLst>
      <p:ext uri="{BB962C8B-B14F-4D97-AF65-F5344CB8AC3E}">
        <p14:creationId xmlns:p14="http://schemas.microsoft.com/office/powerpoint/2010/main" val="330186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76E060-3EE3-097F-E45F-8D2F5C730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30" y="1817914"/>
            <a:ext cx="7962556" cy="48841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13</a:t>
            </a:fld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1773DC6-72CC-4954-97E4-99155E27A427}"/>
              </a:ext>
            </a:extLst>
          </p:cNvPr>
          <p:cNvSpPr/>
          <p:nvPr/>
        </p:nvSpPr>
        <p:spPr>
          <a:xfrm>
            <a:off x="345440" y="406400"/>
            <a:ext cx="6705600" cy="115824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E8B5FB9-42EE-468C-953D-3CE0EDAC6B35}"/>
              </a:ext>
            </a:extLst>
          </p:cNvPr>
          <p:cNvSpPr txBox="1">
            <a:spLocks/>
          </p:cNvSpPr>
          <p:nvPr/>
        </p:nvSpPr>
        <p:spPr>
          <a:xfrm>
            <a:off x="30480" y="151765"/>
            <a:ext cx="725424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Inhomogeneous diffusion model </a:t>
            </a:r>
            <a:endParaRPr lang="en-GB" sz="2800" b="1" dirty="0"/>
          </a:p>
          <a:p>
            <a:r>
              <a:rPr lang="en-GB" sz="2800" b="1" dirty="0"/>
              <a:t> 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The diffuse emission meets </a:t>
            </a:r>
            <a:r>
              <a:rPr lang="en-GB" sz="2800" b="1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 data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503256A-658E-4AA3-808B-C43BE8B0EC7A}"/>
              </a:ext>
            </a:extLst>
          </p:cNvPr>
          <p:cNvSpPr txBox="1">
            <a:spLocks/>
          </p:cNvSpPr>
          <p:nvPr/>
        </p:nvSpPr>
        <p:spPr>
          <a:xfrm>
            <a:off x="7508240" y="640080"/>
            <a:ext cx="4074160" cy="3058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Both models under-produce TIBET data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ym typeface="Wingdings" panose="05000000000000000000" pitchFamily="2" charset="2"/>
              </a:rPr>
              <a:t>Region very affected by the emission of unresolved sources</a:t>
            </a:r>
            <a:r>
              <a:rPr lang="en-GB" sz="2000" dirty="0">
                <a:sym typeface="Wingdings" panose="05000000000000000000" pitchFamily="2" charset="2"/>
              </a:rPr>
              <a:t>! (dependent on the experiment)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2017BA-08A2-C069-D7CB-13C3414F939B}"/>
              </a:ext>
            </a:extLst>
          </p:cNvPr>
          <p:cNvSpPr txBox="1"/>
          <p:nvPr/>
        </p:nvSpPr>
        <p:spPr>
          <a:xfrm>
            <a:off x="8890000" y="4737854"/>
            <a:ext cx="24384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Calibri (Body)"/>
                <a:cs typeface="Times New Roman" panose="02020603050405020304" pitchFamily="18" charset="0"/>
              </a:rPr>
              <a:t>See also:</a:t>
            </a:r>
          </a:p>
          <a:p>
            <a:r>
              <a:rPr lang="en-GB" sz="1600" dirty="0" err="1">
                <a:latin typeface="Calibri (Body)"/>
              </a:rPr>
              <a:t>Vecchiotti</a:t>
            </a:r>
            <a:r>
              <a:rPr lang="en-GB" sz="1600" dirty="0">
                <a:latin typeface="Calibri (Body)"/>
              </a:rPr>
              <a:t> et al </a:t>
            </a:r>
            <a:r>
              <a:rPr lang="en-GB" sz="1600" i="1" dirty="0">
                <a:latin typeface="Calibri (Body)"/>
              </a:rPr>
              <a:t>ArXiv</a:t>
            </a:r>
            <a:r>
              <a:rPr lang="en-GB" sz="1600" dirty="0">
                <a:latin typeface="Calibri (Body)"/>
              </a:rPr>
              <a:t>:2107.14584</a:t>
            </a:r>
          </a:p>
          <a:p>
            <a:endParaRPr lang="en-GB" sz="400" dirty="0">
              <a:latin typeface="Calibri (Body)"/>
            </a:endParaRPr>
          </a:p>
          <a:p>
            <a:r>
              <a:rPr lang="en-GB" sz="1600" dirty="0">
                <a:latin typeface="Calibri (Body)"/>
              </a:rPr>
              <a:t>Linden and Buckman </a:t>
            </a:r>
            <a:r>
              <a:rPr lang="en-GB" sz="1600" i="1" dirty="0">
                <a:latin typeface="Calibri (Body)"/>
              </a:rPr>
              <a:t>PRL</a:t>
            </a:r>
            <a:r>
              <a:rPr lang="en-GB" sz="1600" dirty="0">
                <a:latin typeface="Calibri (Body)"/>
              </a:rPr>
              <a:t> </a:t>
            </a:r>
            <a:r>
              <a:rPr lang="en-SE" sz="1600" dirty="0">
                <a:latin typeface="Calibri (Body)"/>
              </a:rPr>
              <a:t>120, 121101</a:t>
            </a:r>
            <a:r>
              <a:rPr lang="en-GB" sz="1600" dirty="0">
                <a:latin typeface="Calibri (Body)"/>
              </a:rPr>
              <a:t> (2018)</a:t>
            </a:r>
            <a:endParaRPr lang="en-SE" sz="1600" dirty="0">
              <a:latin typeface="Calibri (Body)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4D16B6-1E42-3645-73E1-7AE89ABB69A8}"/>
              </a:ext>
            </a:extLst>
          </p:cNvPr>
          <p:cNvSpPr txBox="1"/>
          <p:nvPr/>
        </p:nvSpPr>
        <p:spPr>
          <a:xfrm>
            <a:off x="5778759" y="5717215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4586058-A679-FB89-4EBB-1357A9DB5111}"/>
              </a:ext>
            </a:extLst>
          </p:cNvPr>
          <p:cNvSpPr txBox="1">
            <a:spLocks/>
          </p:cNvSpPr>
          <p:nvPr/>
        </p:nvSpPr>
        <p:spPr>
          <a:xfrm>
            <a:off x="8544560" y="2245360"/>
            <a:ext cx="3434080" cy="3058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The effect of the inhomogeneous transport in such externals regions is small, therefore, </a:t>
            </a:r>
            <a:r>
              <a:rPr lang="en-GB" sz="2000" b="1" dirty="0"/>
              <a:t>more data at these ROIs can help solving the degeneracy on the injection spectra (MAX/MIN)</a:t>
            </a:r>
          </a:p>
        </p:txBody>
      </p:sp>
    </p:spTree>
    <p:extLst>
      <p:ext uri="{BB962C8B-B14F-4D97-AF65-F5344CB8AC3E}">
        <p14:creationId xmlns:p14="http://schemas.microsoft.com/office/powerpoint/2010/main" val="3681381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14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9DFF5-69F3-4EE4-8D54-ADA551B3D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40" y="304165"/>
            <a:ext cx="8910320" cy="1325563"/>
          </a:xfrm>
        </p:spPr>
        <p:txBody>
          <a:bodyPr>
            <a:normAutofit/>
          </a:bodyPr>
          <a:lstStyle/>
          <a:p>
            <a:pPr algn="ctr"/>
            <a:r>
              <a:rPr lang="en-GB" sz="3800" b="1" dirty="0"/>
              <a:t>Diffuse gamma-ray production: detection of </a:t>
            </a:r>
            <a:r>
              <a:rPr lang="en-GB" sz="3800" b="1" u="sng" dirty="0"/>
              <a:t>neutrinos</a:t>
            </a:r>
            <a:r>
              <a:rPr lang="en-GB" sz="3800" b="1" dirty="0"/>
              <a:t> as a smoking gun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6EAFFB-F3D0-48C9-B70B-84ADB09AC685}"/>
              </a:ext>
            </a:extLst>
          </p:cNvPr>
          <p:cNvSpPr txBox="1">
            <a:spLocks/>
          </p:cNvSpPr>
          <p:nvPr/>
        </p:nvSpPr>
        <p:spPr>
          <a:xfrm>
            <a:off x="6912424" y="2141943"/>
            <a:ext cx="4539343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eutrinos are also generated by CR collisions with ISM. This emission is similar in intensity and spectral shape to the gamma-ray emission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5D11A7-B3A8-4463-9F60-141175339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71" y="2060813"/>
            <a:ext cx="6096002" cy="41440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00A7AD-F1E2-4550-87E5-B82312153FCC}"/>
              </a:ext>
            </a:extLst>
          </p:cNvPr>
          <p:cNvSpPr txBox="1"/>
          <p:nvPr/>
        </p:nvSpPr>
        <p:spPr>
          <a:xfrm>
            <a:off x="1509192" y="2210048"/>
            <a:ext cx="60977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IceCube</a:t>
            </a:r>
            <a:r>
              <a:rPr lang="en-GB" sz="1200" dirty="0"/>
              <a:t>, </a:t>
            </a:r>
            <a:r>
              <a:rPr lang="en-GB" sz="1200" i="1" dirty="0" err="1"/>
              <a:t>ApJ</a:t>
            </a:r>
            <a:r>
              <a:rPr lang="en-GB" sz="1200" i="1" dirty="0"/>
              <a:t> 849 (2017) 67</a:t>
            </a:r>
            <a:endParaRPr lang="en-SE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CC62AEA-D776-5995-D225-553443F34E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25457" y="3455117"/>
                <a:ext cx="4526310" cy="22816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hint observed by 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IceCube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Aartsen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et al. 2019, 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Astrop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J., 886, 12). </a:t>
                </a:r>
              </a:p>
              <a:p>
                <a:pPr marL="0" indent="0">
                  <a:buNone/>
                </a:pP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4.1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observed in track-like 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IceCube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 (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arXiv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2208.080423).</a:t>
                </a:r>
              </a:p>
              <a:p>
                <a:pPr marL="0" indent="0">
                  <a:buNone/>
                </a:pPr>
                <a:r>
                  <a:rPr lang="en-GB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Indication that a Galactic diffuse component (10-20% of the total flux above 200 </a:t>
                </a:r>
                <a:r>
                  <a:rPr lang="en-GB" sz="20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r>
                  <a:rPr lang="en-GB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is already identified by </a:t>
                </a:r>
                <a:r>
                  <a:rPr lang="en-GB" sz="20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IceCube</a:t>
                </a:r>
                <a:r>
                  <a:rPr lang="en-GB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GB" sz="600" b="0" i="0" u="sng" strike="noStrike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CC62AEA-D776-5995-D225-553443F34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457" y="3455117"/>
                <a:ext cx="4526310" cy="2281652"/>
              </a:xfrm>
              <a:prstGeom prst="rect">
                <a:avLst/>
              </a:prstGeom>
              <a:blipFill>
                <a:blip r:embed="rId4"/>
                <a:stretch>
                  <a:fillRect l="-1211" t="-2674" r="-1211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EC20D09-923A-2B4E-9ACF-FBE8268F5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536" y="2210048"/>
            <a:ext cx="6099752" cy="38123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306AD3-4B48-94A5-150E-B2483E577953}"/>
              </a:ext>
            </a:extLst>
          </p:cNvPr>
          <p:cNvSpPr txBox="1"/>
          <p:nvPr/>
        </p:nvSpPr>
        <p:spPr>
          <a:xfrm>
            <a:off x="1317806" y="2369812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2209.10011</a:t>
            </a:r>
            <a:endParaRPr lang="en-SE" sz="1200" b="1" i="1" dirty="0"/>
          </a:p>
        </p:txBody>
      </p:sp>
    </p:spTree>
    <p:extLst>
      <p:ext uri="{BB962C8B-B14F-4D97-AF65-F5344CB8AC3E}">
        <p14:creationId xmlns:p14="http://schemas.microsoft.com/office/powerpoint/2010/main" val="90533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1BA66-DA87-4C58-918A-15F7A4DBC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209C14-0290-47CA-ACF5-153489630915}"/>
              </a:ext>
            </a:extLst>
          </p:cNvPr>
          <p:cNvSpPr txBox="1">
            <a:spLocks/>
          </p:cNvSpPr>
          <p:nvPr/>
        </p:nvSpPr>
        <p:spPr>
          <a:xfrm>
            <a:off x="1199713" y="403997"/>
            <a:ext cx="7829764" cy="132556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5400" b="1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conclude…</a:t>
            </a:r>
            <a:endParaRPr lang="en-GB" sz="54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785A1D9-553B-403B-9903-B3AAB00C39EF}"/>
              </a:ext>
            </a:extLst>
          </p:cNvPr>
          <p:cNvSpPr txBox="1">
            <a:spLocks/>
          </p:cNvSpPr>
          <p:nvPr/>
        </p:nvSpPr>
        <p:spPr>
          <a:xfrm>
            <a:off x="1009267" y="1719400"/>
            <a:ext cx="10218709" cy="4554629"/>
          </a:xfrm>
          <a:prstGeom prst="rect">
            <a:avLst/>
          </a:prstGeom>
          <a:ln w="19050">
            <a:solidFill>
              <a:schemeClr val="tx2">
                <a:lumMod val="2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Gamma rays </a:t>
            </a:r>
            <a:r>
              <a:rPr lang="en-GB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offer crucial information about the </a:t>
            </a:r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propagation of cosmic rays</a:t>
            </a:r>
            <a:r>
              <a:rPr lang="en-GB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in different zones of the Galaxy, although many ingredients are involved…</a:t>
            </a:r>
            <a:endParaRPr lang="en-GB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GB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 formal study of the generation of turbulence (and its evolution) in different zones of the Galaxy is necessary</a:t>
            </a:r>
          </a:p>
          <a:p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Precise predictions of unresolved sources </a:t>
            </a:r>
            <a:r>
              <a:rPr lang="en-GB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and</a:t>
            </a:r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halos </a:t>
            </a:r>
            <a:r>
              <a:rPr lang="en-GB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would help us improve our models.</a:t>
            </a:r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The detection of Galactic neutrinos would support the </a:t>
            </a:r>
            <a:r>
              <a:rPr lang="en-GB" sz="2800" b="1">
                <a:solidFill>
                  <a:schemeClr val="bg2">
                    <a:lumMod val="20000"/>
                    <a:lumOff val="80000"/>
                  </a:schemeClr>
                </a:solidFill>
              </a:rPr>
              <a:t>scenario of inhomogeneous CR </a:t>
            </a:r>
            <a:r>
              <a:rPr lang="en-GB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propagation</a:t>
            </a:r>
            <a:endParaRPr lang="en-GB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>
              <a:buFont typeface="Arial"/>
              <a:buNone/>
            </a:pP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C719E-88D8-F4C9-B4DE-44E25402E73D}"/>
              </a:ext>
            </a:extLst>
          </p:cNvPr>
          <p:cNvSpPr txBox="1"/>
          <p:nvPr/>
        </p:nvSpPr>
        <p:spPr>
          <a:xfrm>
            <a:off x="8273036" y="1305489"/>
            <a:ext cx="3505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150" dirty="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pedro.delatorreluque@fysik.su.se</a:t>
            </a:r>
            <a:endParaRPr lang="en-GB" kern="150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02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Galactic diffuse gamma-ray emission meets the </a:t>
            </a:r>
            <a:r>
              <a:rPr lang="en-US" sz="3600" b="1" dirty="0" err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PeV</a:t>
            </a:r>
            <a:r>
              <a:rPr lang="en-US" sz="36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frontier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4767944" y="4326019"/>
            <a:ext cx="724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</a:t>
            </a:r>
            <a:r>
              <a:rPr lang="en-GB" sz="1800" b="1" dirty="0" err="1"/>
              <a:t>ArXiv</a:t>
            </a:r>
            <a:r>
              <a:rPr lang="en-GB" sz="1800" b="1" dirty="0"/>
              <a:t>: 2203.15759 </a:t>
            </a:r>
            <a:r>
              <a:rPr lang="en-US" dirty="0"/>
              <a:t>and </a:t>
            </a:r>
            <a:r>
              <a:rPr lang="en-GB" sz="1800" b="1" dirty="0" err="1"/>
              <a:t>ArXiv</a:t>
            </a:r>
            <a:r>
              <a:rPr lang="en-GB" sz="1800" b="1" dirty="0"/>
              <a:t>: 2209.10011</a:t>
            </a:r>
            <a:r>
              <a:rPr lang="en-US" dirty="0"/>
              <a:t> in collaboration with D. Grasso, D. Gaggero, C. </a:t>
            </a:r>
            <a:r>
              <a:rPr lang="en-US" dirty="0" err="1"/>
              <a:t>Evoli</a:t>
            </a:r>
            <a:r>
              <a:rPr lang="en-US" dirty="0"/>
              <a:t>, O. </a:t>
            </a:r>
            <a:r>
              <a:rPr lang="en-US" dirty="0" err="1"/>
              <a:t>Fornieri</a:t>
            </a:r>
            <a:r>
              <a:rPr lang="en-US" dirty="0"/>
              <a:t>, K. Egberts, C. </a:t>
            </a:r>
            <a:r>
              <a:rPr lang="en-US" dirty="0" err="1"/>
              <a:t>Steppa</a:t>
            </a:r>
            <a:r>
              <a:rPr lang="en-US" dirty="0"/>
              <a:t>, A. Marinelli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AEF08-F0CF-2D62-9828-0992806ED325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Pedro de la Torre Luque*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F4938-33C6-9C07-1401-611520841077}"/>
              </a:ext>
            </a:extLst>
          </p:cNvPr>
          <p:cNvSpPr txBox="1"/>
          <p:nvPr/>
        </p:nvSpPr>
        <p:spPr>
          <a:xfrm>
            <a:off x="647225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*Pedro.delatorreluque@fysik.su.se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93453ACB-7A0D-CF90-0DEC-995912796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333" y="5251583"/>
            <a:ext cx="1877005" cy="9822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2" descr="Oskar Klein Centre - Home | Facebook">
            <a:extLst>
              <a:ext uri="{FF2B5EF4-FFF2-40B4-BE49-F238E27FC236}">
                <a16:creationId xmlns:a16="http://schemas.microsoft.com/office/drawing/2014/main" id="{DBA1ED54-211E-F9D5-6F9F-1A6C18208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614" y="5292373"/>
            <a:ext cx="1719656" cy="897965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C85349-EAC8-47C0-1978-3DF43D041475}"/>
              </a:ext>
            </a:extLst>
          </p:cNvPr>
          <p:cNvSpPr/>
          <p:nvPr/>
        </p:nvSpPr>
        <p:spPr>
          <a:xfrm>
            <a:off x="5268689" y="337457"/>
            <a:ext cx="3929742" cy="13607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  <a:endParaRPr lang="en-SE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6085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55B7B-EDFD-4E45-9420-CBD90BFCD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Inhomogeneous diffusion model (</a:t>
            </a:r>
            <a:r>
              <a:rPr lang="el-GR" sz="4000" b="1" dirty="0"/>
              <a:t>δ</a:t>
            </a:r>
            <a:r>
              <a:rPr lang="en-GB" sz="4000" b="1" dirty="0"/>
              <a:t> </a:t>
            </a:r>
            <a:r>
              <a:rPr lang="en-GB" sz="4000" b="1" dirty="0">
                <a:sym typeface="Wingdings" panose="05000000000000000000" pitchFamily="2" charset="2"/>
              </a:rPr>
              <a:t> </a:t>
            </a:r>
            <a:r>
              <a:rPr lang="el-GR" sz="4000" b="1" dirty="0"/>
              <a:t>δ</a:t>
            </a:r>
            <a:r>
              <a:rPr lang="en-GB" sz="4000" b="1" dirty="0"/>
              <a:t>(R))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FE7B2F-8818-4A7E-BF68-D4F45D652AE5}"/>
              </a:ext>
            </a:extLst>
          </p:cNvPr>
          <p:cNvSpPr txBox="1">
            <a:spLocks/>
          </p:cNvSpPr>
          <p:nvPr/>
        </p:nvSpPr>
        <p:spPr>
          <a:xfrm>
            <a:off x="536409" y="1625868"/>
            <a:ext cx="4190829" cy="486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800" dirty="0"/>
          </a:p>
        </p:txBody>
      </p:sp>
      <p:pic>
        <p:nvPicPr>
          <p:cNvPr id="6" name="Content Placeholder 10" descr="A close up of a logo&#10;&#10;Description automatically generated">
            <a:extLst>
              <a:ext uri="{FF2B5EF4-FFF2-40B4-BE49-F238E27FC236}">
                <a16:creationId xmlns:a16="http://schemas.microsoft.com/office/drawing/2014/main" id="{EB109FFB-76B0-4380-A1C1-BF6866294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89" y="1782906"/>
            <a:ext cx="5832967" cy="4485813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A1C8BE24-309C-4C64-B319-37FC34EA8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7714" y="5825008"/>
            <a:ext cx="266382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41719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Noto Sans CJK SC Regular" charset="0"/>
              </a:defRPr>
            </a:lvl9pPr>
          </a:lstStyle>
          <a:p>
            <a:pPr algn="r">
              <a:lnSpc>
                <a:spcPct val="90000"/>
              </a:lnSpc>
              <a:buClr>
                <a:srgbClr val="000000"/>
              </a:buClr>
              <a:buSzPct val="100000"/>
            </a:pPr>
            <a:r>
              <a:rPr lang="en-GB" altLang="es-ES" sz="1000" b="1" dirty="0" err="1">
                <a:solidFill>
                  <a:srgbClr val="000000"/>
                </a:solidFill>
                <a:ea typeface="Microsoft YaHei" panose="020B0503020204020204" pitchFamily="34" charset="-122"/>
              </a:rPr>
              <a:t>Cerri</a:t>
            </a:r>
            <a:r>
              <a:rPr lang="en-GB" altLang="es-ES" sz="1000" b="1" dirty="0">
                <a:solidFill>
                  <a:srgbClr val="000000"/>
                </a:solidFill>
                <a:ea typeface="Microsoft YaHei" panose="020B0503020204020204" pitchFamily="34" charset="-122"/>
              </a:rPr>
              <a:t> et al.,  2017</a:t>
            </a:r>
            <a:br>
              <a:rPr lang="en-GB" altLang="es-ES" sz="1000" b="1" dirty="0">
                <a:solidFill>
                  <a:srgbClr val="000000"/>
                </a:solidFill>
                <a:ea typeface="Microsoft YaHei" panose="020B0503020204020204" pitchFamily="34" charset="-122"/>
              </a:rPr>
            </a:br>
            <a:br>
              <a:rPr lang="en-GB" altLang="es-ES" sz="1000" b="1" dirty="0">
                <a:solidFill>
                  <a:srgbClr val="000000"/>
                </a:solidFill>
                <a:ea typeface="Microsoft YaHei" panose="020B0503020204020204" pitchFamily="34" charset="-122"/>
              </a:rPr>
            </a:br>
            <a:br>
              <a:rPr lang="en-GB" altLang="es-ES" sz="1000" b="1" dirty="0">
                <a:solidFill>
                  <a:srgbClr val="000000"/>
                </a:solidFill>
                <a:ea typeface="Microsoft YaHei" panose="020B0503020204020204" pitchFamily="34" charset="-122"/>
              </a:rPr>
            </a:br>
            <a:endParaRPr lang="en-GB" altLang="es-ES" sz="1000" b="1" dirty="0">
              <a:solidFill>
                <a:srgbClr val="000000"/>
              </a:solidFill>
              <a:ea typeface="Microsoft YaHei" panose="020B0503020204020204" pitchFamily="34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CFCA5A-6F67-4779-87C8-3AFAAD9132D6}"/>
              </a:ext>
            </a:extLst>
          </p:cNvPr>
          <p:cNvSpPr txBox="1"/>
          <p:nvPr/>
        </p:nvSpPr>
        <p:spPr>
          <a:xfrm>
            <a:off x="686836" y="1828843"/>
            <a:ext cx="436457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reasons to believe that the turbulence is progressively different towards the Galactic centre:</a:t>
            </a:r>
          </a:p>
          <a:p>
            <a:endParaRPr lang="en-GB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Magnetic field intensity (and direction)</a:t>
            </a:r>
          </a:p>
          <a:p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Gas distribution (contributing to damping of MHD waves)</a:t>
            </a:r>
          </a:p>
          <a:p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Distribution of sources</a:t>
            </a:r>
          </a:p>
          <a:p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Anisotropy of turbulence cascade</a:t>
            </a:r>
          </a:p>
          <a:p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Non-steady particle distribution?</a:t>
            </a:r>
          </a:p>
          <a:p>
            <a:pPr marL="342900" indent="-342900">
              <a:buFontTx/>
              <a:buChar char="-"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BEB03439-0CF1-4235-A406-8F7E02C8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17</a:t>
            </a:fld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EFD9FFC-F275-4661-8193-3122E081177A}"/>
              </a:ext>
            </a:extLst>
          </p:cNvPr>
          <p:cNvSpPr/>
          <p:nvPr/>
        </p:nvSpPr>
        <p:spPr>
          <a:xfrm>
            <a:off x="751840" y="619760"/>
            <a:ext cx="9204960" cy="64008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87501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B8AD88-81A0-4ED6-AAE2-B1166A83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352" y="2489200"/>
            <a:ext cx="4752412" cy="39113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3BF50-ABA5-459F-B2EA-DD5C5615F67D}"/>
              </a:ext>
            </a:extLst>
          </p:cNvPr>
          <p:cNvSpPr txBox="1"/>
          <p:nvPr/>
        </p:nvSpPr>
        <p:spPr>
          <a:xfrm>
            <a:off x="9832610" y="2699395"/>
            <a:ext cx="2024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Lipari,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S.Vernetto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  <a:endParaRPr lang="en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17E3FE-C5B7-4B53-A1DD-1AA2F0FC8154}"/>
                  </a:ext>
                </a:extLst>
              </p:cNvPr>
              <p:cNvSpPr txBox="1"/>
              <p:nvPr/>
            </p:nvSpPr>
            <p:spPr>
              <a:xfrm>
                <a:off x="721360" y="5679440"/>
                <a:ext cx="6167120" cy="615553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b="0" dirty="0"/>
                  <a:t> Absorption of very high energy gamma rays </a:t>
                </a:r>
                <a:r>
                  <a:rPr lang="en-GB" dirty="0"/>
                  <a:t>becomes important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GB" b="1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𝑰𝑺𝑹𝑭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n-GB" b="1" i="1" baseline="1400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n-GB" b="1" i="1" baseline="1400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GB" b="1" i="1" baseline="14000" dirty="0">
                  <a:latin typeface="Cambria Math" panose="02040503050406030204" pitchFamily="18" charset="0"/>
                </a:endParaRPr>
              </a:p>
              <a:p>
                <a:endParaRPr lang="en-GB" sz="200" b="1" i="1" dirty="0">
                  <a:latin typeface="Cambria Math" panose="02040503050406030204" pitchFamily="18" charset="0"/>
                </a:endParaRPr>
              </a:p>
              <a:p>
                <a:endParaRPr lang="en-GB" sz="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17E3FE-C5B7-4B53-A1DD-1AA2F0FC8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60" y="5679440"/>
                <a:ext cx="6167120" cy="615553"/>
              </a:xfrm>
              <a:prstGeom prst="rect">
                <a:avLst/>
              </a:prstGeom>
              <a:blipFill>
                <a:blip r:embed="rId4"/>
                <a:stretch>
                  <a:fillRect l="-1282" t="-11650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DDCEBB5-E1A4-49DB-A07E-711AD5A550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92" y="1706880"/>
            <a:ext cx="6480387" cy="401780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8F5B2C0-6B5B-4C54-8576-DBC1596EE0B3}"/>
              </a:ext>
            </a:extLst>
          </p:cNvPr>
          <p:cNvSpPr/>
          <p:nvPr/>
        </p:nvSpPr>
        <p:spPr>
          <a:xfrm>
            <a:off x="345440" y="406400"/>
            <a:ext cx="6705600" cy="115824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45197DF-8973-4D03-A182-CC5B133ACBE7}"/>
              </a:ext>
            </a:extLst>
          </p:cNvPr>
          <p:cNvSpPr txBox="1">
            <a:spLocks/>
          </p:cNvSpPr>
          <p:nvPr/>
        </p:nvSpPr>
        <p:spPr>
          <a:xfrm>
            <a:off x="30480" y="151765"/>
            <a:ext cx="725424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Inhomogeneous diffusion model </a:t>
            </a:r>
            <a:endParaRPr lang="en-GB" sz="2800" b="1" dirty="0"/>
          </a:p>
          <a:p>
            <a:r>
              <a:rPr lang="en-GB" sz="2800" b="1" dirty="0"/>
              <a:t> 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The diffuse emission meets </a:t>
            </a:r>
            <a:r>
              <a:rPr lang="en-GB" sz="2800" b="1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 data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F4F3661-2D10-4782-A420-8CB81353EC04}"/>
              </a:ext>
            </a:extLst>
          </p:cNvPr>
          <p:cNvSpPr txBox="1">
            <a:spLocks/>
          </p:cNvSpPr>
          <p:nvPr/>
        </p:nvSpPr>
        <p:spPr>
          <a:xfrm>
            <a:off x="7467600" y="934720"/>
            <a:ext cx="4399280" cy="3505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Absorption</a:t>
            </a:r>
            <a:r>
              <a:rPr lang="en-GB" sz="2000" dirty="0"/>
              <a:t> from the CMB dominates over the other ISRFs (IR from dust, Optic and UV from stars and extra-galactic background light)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6847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A4C21-9F3D-B004-7CF1-79EF7091D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205" y="430443"/>
            <a:ext cx="6335486" cy="941160"/>
          </a:xfrm>
        </p:spPr>
        <p:txBody>
          <a:bodyPr>
            <a:normAutofit/>
          </a:bodyPr>
          <a:lstStyle/>
          <a:p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Gamma-ray diffuse sky</a:t>
            </a:r>
            <a:endParaRPr lang="en-SE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A1CF0F0-D9AD-931B-7760-5C9CF7002D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747" y="4433461"/>
            <a:ext cx="3141664" cy="19958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175FA-1E52-5C4D-4E8B-7F087CB97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6BA7C0-0216-BE10-F47D-74283B728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911" y="1850573"/>
            <a:ext cx="3080867" cy="1957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EA609C-366A-ADC3-2F61-CC0A123D6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370" y="4441371"/>
            <a:ext cx="3152826" cy="20029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AA1D20-2605-2952-2035-89AFF20E5FC3}"/>
                  </a:ext>
                </a:extLst>
              </p:cNvPr>
              <p:cNvSpPr txBox="1"/>
              <p:nvPr/>
            </p:nvSpPr>
            <p:spPr>
              <a:xfrm>
                <a:off x="5565187" y="3751217"/>
                <a:ext cx="1281376" cy="517193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 → 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7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</m:t>
                      </m:r>
                    </m:oMath>
                  </m:oMathPara>
                </a14:m>
                <a:endParaRPr lang="en-GB" sz="1700" baseline="30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7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GB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→2</m:t>
                      </m:r>
                      <m:r>
                        <a:rPr lang="en-GB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7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AA1D20-2605-2952-2035-89AFF20E5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187" y="3751217"/>
                <a:ext cx="1281376" cy="517193"/>
              </a:xfrm>
              <a:prstGeom prst="rect">
                <a:avLst/>
              </a:prstGeom>
              <a:blipFill>
                <a:blip r:embed="rId5"/>
                <a:stretch>
                  <a:fillRect b="-10345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FB02AB-38EA-EE9D-6A05-AFCC30272DD9}"/>
                  </a:ext>
                </a:extLst>
              </p:cNvPr>
              <p:cNvSpPr txBox="1"/>
              <p:nvPr/>
            </p:nvSpPr>
            <p:spPr>
              <a:xfrm>
                <a:off x="9759094" y="3939904"/>
                <a:ext cx="1559273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GB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700" dirty="0"/>
                  <a:t>’</a:t>
                </a:r>
                <a:endParaRPr lang="en-SE" sz="17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FB02AB-38EA-EE9D-6A05-AFCC30272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9094" y="3939904"/>
                <a:ext cx="1559273" cy="261610"/>
              </a:xfrm>
              <a:prstGeom prst="rect">
                <a:avLst/>
              </a:prstGeom>
              <a:blipFill>
                <a:blip r:embed="rId6"/>
                <a:stretch>
                  <a:fillRect t="-22222" r="-6589" b="-44444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0B404D-A757-ED5C-E86E-683E35C050BD}"/>
                  </a:ext>
                </a:extLst>
              </p:cNvPr>
              <p:cNvSpPr txBox="1"/>
              <p:nvPr/>
            </p:nvSpPr>
            <p:spPr>
              <a:xfrm>
                <a:off x="9603378" y="1891940"/>
                <a:ext cx="2153919" cy="26161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’ + N</a:t>
                </a:r>
                <a:endParaRPr lang="en-SE" sz="1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0B404D-A757-ED5C-E86E-683E35C050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3378" y="1891940"/>
                <a:ext cx="2153919" cy="261610"/>
              </a:xfrm>
              <a:prstGeom prst="rect">
                <a:avLst/>
              </a:prstGeom>
              <a:blipFill>
                <a:blip r:embed="rId7"/>
                <a:stretch>
                  <a:fillRect t="-22222" b="-44444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14FDAF4-25F7-DC0C-27B5-7001F4A3AEF7}"/>
              </a:ext>
            </a:extLst>
          </p:cNvPr>
          <p:cNvSpPr txBox="1"/>
          <p:nvPr/>
        </p:nvSpPr>
        <p:spPr>
          <a:xfrm>
            <a:off x="7532916" y="416285"/>
            <a:ext cx="3831769" cy="1015663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Diffuse emission totally correlated with the </a:t>
            </a:r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cosmic rays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Dominated by protons, He (and e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B6B984-15CB-B718-CE5F-F1859EC26CAD}"/>
              </a:ext>
            </a:extLst>
          </p:cNvPr>
          <p:cNvSpPr txBox="1"/>
          <p:nvPr/>
        </p:nvSpPr>
        <p:spPr>
          <a:xfrm>
            <a:off x="948509" y="4581992"/>
            <a:ext cx="3699692" cy="1461939"/>
          </a:xfrm>
          <a:prstGeom prst="rect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Hadronic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(and 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Bremss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emission follows the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 gas distribution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emission depends on the energy density of the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ISRFs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944CE15-F9BE-63AD-422D-EDF6D5A3954A}"/>
              </a:ext>
            </a:extLst>
          </p:cNvPr>
          <p:cNvSpPr/>
          <p:nvPr/>
        </p:nvSpPr>
        <p:spPr>
          <a:xfrm>
            <a:off x="571137" y="478972"/>
            <a:ext cx="5900784" cy="794657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D40B9DF-7EE4-F15E-BAE8-3D801A3AC9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20" y="1807316"/>
            <a:ext cx="4046380" cy="227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27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D65C3-FB68-A7EB-B598-F812B94DC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DDA7366-04FD-35DF-93E2-D608F1B67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6897" y="627312"/>
            <a:ext cx="4121870" cy="26186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46C9B-69AD-9324-9161-904EB12F9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41FCF1-5319-98BA-50DF-6E21A9882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783" y="635304"/>
            <a:ext cx="4102876" cy="2606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4073F3-6D8C-9190-7252-DA44B9AEA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213" y="3261521"/>
            <a:ext cx="5294474" cy="33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39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20</a:t>
            </a:fld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2CCE612-4059-44E8-A421-739372D51687}"/>
              </a:ext>
            </a:extLst>
          </p:cNvPr>
          <p:cNvSpPr/>
          <p:nvPr/>
        </p:nvSpPr>
        <p:spPr>
          <a:xfrm>
            <a:off x="345440" y="406400"/>
            <a:ext cx="6705600" cy="115824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B4432D8-DF65-43EF-ADCC-B9938A04DE4B}"/>
              </a:ext>
            </a:extLst>
          </p:cNvPr>
          <p:cNvSpPr txBox="1">
            <a:spLocks/>
          </p:cNvSpPr>
          <p:nvPr/>
        </p:nvSpPr>
        <p:spPr>
          <a:xfrm>
            <a:off x="30480" y="151765"/>
            <a:ext cx="725424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Inhomogeneous diffusion model </a:t>
            </a:r>
            <a:endParaRPr lang="en-GB" sz="2800" b="1" dirty="0"/>
          </a:p>
          <a:p>
            <a:r>
              <a:rPr lang="en-GB" sz="2800" b="1" dirty="0"/>
              <a:t> 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The diffuse emission meets </a:t>
            </a:r>
            <a:r>
              <a:rPr lang="en-GB" sz="2800" b="1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78CC3-CA1E-4B28-B864-05D587AEA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274320"/>
            <a:ext cx="3413760" cy="21687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593B3-3800-4774-BE9D-28D31CB45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560" y="1973580"/>
            <a:ext cx="7325360" cy="45783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AB0487-7A32-46CA-9B9A-4253B817C3A7}"/>
              </a:ext>
            </a:extLst>
          </p:cNvPr>
          <p:cNvSpPr/>
          <p:nvPr/>
        </p:nvSpPr>
        <p:spPr>
          <a:xfrm>
            <a:off x="8636000" y="2103120"/>
            <a:ext cx="2377440" cy="213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C31A8D3-EC8E-4B6A-AEB6-6610C37D4457}"/>
              </a:ext>
            </a:extLst>
          </p:cNvPr>
          <p:cNvSpPr txBox="1">
            <a:spLocks/>
          </p:cNvSpPr>
          <p:nvPr/>
        </p:nvSpPr>
        <p:spPr>
          <a:xfrm>
            <a:off x="8656320" y="2631440"/>
            <a:ext cx="3007360" cy="3241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Within the </a:t>
            </a:r>
            <a:r>
              <a:rPr lang="en-GB" sz="2000" b="1" dirty="0"/>
              <a:t>region of sensitivity of </a:t>
            </a:r>
            <a:r>
              <a:rPr lang="en-GB" sz="2000" b="1" dirty="0" err="1"/>
              <a:t>IceTop</a:t>
            </a:r>
            <a:r>
              <a:rPr lang="en-GB" sz="2000" b="1" dirty="0"/>
              <a:t> </a:t>
            </a:r>
            <a:r>
              <a:rPr lang="en-GB" sz="2000" dirty="0"/>
              <a:t>there is little difference between models conventional diffusion and the gamma-optimized models</a:t>
            </a:r>
          </a:p>
          <a:p>
            <a:pPr marL="0" indent="0">
              <a:buNone/>
            </a:pPr>
            <a:r>
              <a:rPr lang="en-GB" sz="2000" b="1" dirty="0"/>
              <a:t>Observations in this region </a:t>
            </a:r>
            <a:r>
              <a:rPr lang="en-GB" sz="2000" dirty="0"/>
              <a:t>seem to be </a:t>
            </a:r>
            <a:r>
              <a:rPr lang="en-GB" sz="2000" b="1" dirty="0"/>
              <a:t>around the corner</a:t>
            </a:r>
            <a:r>
              <a:rPr lang="en-GB" sz="2000" dirty="0"/>
              <a:t>! In addition, unresolved sources may play a crucial role here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5EC04E-6C83-EDF4-116D-6991FC67E939}"/>
              </a:ext>
            </a:extLst>
          </p:cNvPr>
          <p:cNvSpPr txBox="1"/>
          <p:nvPr/>
        </p:nvSpPr>
        <p:spPr>
          <a:xfrm>
            <a:off x="2155576" y="5605455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</p:spTree>
    <p:extLst>
      <p:ext uri="{BB962C8B-B14F-4D97-AF65-F5344CB8AC3E}">
        <p14:creationId xmlns:p14="http://schemas.microsoft.com/office/powerpoint/2010/main" val="3856830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D80C6-63D1-488B-9B76-71327D989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A6F020-1C7A-4FC0-9ACE-2CBA53AE7ECE}"/>
              </a:ext>
            </a:extLst>
          </p:cNvPr>
          <p:cNvSpPr txBox="1">
            <a:spLocks/>
          </p:cNvSpPr>
          <p:nvPr/>
        </p:nvSpPr>
        <p:spPr>
          <a:xfrm>
            <a:off x="650681" y="221750"/>
            <a:ext cx="112669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/>
              <a:t>Galactic gamma-ray diffuse emission </a:t>
            </a:r>
            <a:r>
              <a:rPr lang="en-GB" sz="2800" b="1" dirty="0"/>
              <a:t>– </a:t>
            </a:r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Local cosmic rays</a:t>
            </a:r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A540AB34-9C56-4E9F-BAC5-70D668E91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681" y="1483359"/>
            <a:ext cx="4267266" cy="4897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7D635-A88A-4015-8011-401012023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2204720"/>
            <a:ext cx="6723015" cy="41452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C9E47E-D23D-458A-B935-A75630627C61}"/>
              </a:ext>
            </a:extLst>
          </p:cNvPr>
          <p:cNvSpPr txBox="1"/>
          <p:nvPr/>
        </p:nvSpPr>
        <p:spPr>
          <a:xfrm>
            <a:off x="570614" y="2421121"/>
            <a:ext cx="2375786" cy="281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en-GB" sz="1200" i="1" dirty="0"/>
              <a:t>JCAP</a:t>
            </a:r>
            <a:r>
              <a:rPr lang="en-GB" sz="1200" dirty="0"/>
              <a:t>03 (2021) 099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/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d>
                        <m:dPr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  <m:r>
                            <a:rPr lang="en-GB" sz="1800" b="0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𝐸𝑎𝑟𝑡h</m:t>
                          </m:r>
                        </m:e>
                      </m:d>
                      <m:r>
                        <a:rPr lang="en-GB" sz="1800" b="1" i="1" baseline="-250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</m:oMath>
                  </m:oMathPara>
                </a14:m>
                <a:endParaRPr lang="en-SE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C1F1739-BD4E-432D-9B40-65BB684B9241}"/>
              </a:ext>
            </a:extLst>
          </p:cNvPr>
          <p:cNvSpPr txBox="1"/>
          <p:nvPr/>
        </p:nvSpPr>
        <p:spPr>
          <a:xfrm>
            <a:off x="7387974" y="1537201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nn-NO" sz="1200" i="1" dirty="0"/>
              <a:t>JCAP</a:t>
            </a:r>
            <a:r>
              <a:rPr lang="nn-NO" sz="1200" dirty="0"/>
              <a:t> 07 (2022) 07, 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/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SE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blipFill>
                <a:blip r:embed="rId8"/>
                <a:stretch>
                  <a:fillRect b="-8451"/>
                </a:stretch>
              </a:blipFill>
              <a:ln w="19050">
                <a:solidFill>
                  <a:srgbClr val="00B050"/>
                </a:solidFill>
                <a:prstDash val="sysDash"/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CF2FD67-4796-8041-15A0-98576D42B465}"/>
              </a:ext>
            </a:extLst>
          </p:cNvPr>
          <p:cNvSpPr txBox="1"/>
          <p:nvPr/>
        </p:nvSpPr>
        <p:spPr>
          <a:xfrm>
            <a:off x="917531" y="1425806"/>
            <a:ext cx="55850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limited information on Galactic CR propagation to build theoretical models beyond the Solar System</a:t>
            </a:r>
          </a:p>
        </p:txBody>
      </p:sp>
    </p:spTree>
    <p:extLst>
      <p:ext uri="{BB962C8B-B14F-4D97-AF65-F5344CB8AC3E}">
        <p14:creationId xmlns:p14="http://schemas.microsoft.com/office/powerpoint/2010/main" val="89232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D80C6-63D1-488B-9B76-71327D989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A6F020-1C7A-4FC0-9ACE-2CBA53AE7ECE}"/>
              </a:ext>
            </a:extLst>
          </p:cNvPr>
          <p:cNvSpPr txBox="1">
            <a:spLocks/>
          </p:cNvSpPr>
          <p:nvPr/>
        </p:nvSpPr>
        <p:spPr>
          <a:xfrm>
            <a:off x="650681" y="221750"/>
            <a:ext cx="112669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/>
              <a:t>Galactic gamma-ray diffuse emission </a:t>
            </a:r>
            <a:r>
              <a:rPr lang="en-GB" sz="2800" b="1" dirty="0"/>
              <a:t>– </a:t>
            </a:r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Local cosmic rays</a:t>
            </a:r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A540AB34-9C56-4E9F-BAC5-70D668E91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681" y="1483359"/>
            <a:ext cx="4267266" cy="4897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7D635-A88A-4015-8011-401012023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2204720"/>
            <a:ext cx="6723015" cy="41452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9201D0-1EA7-435A-9D63-5D220848E707}"/>
                  </a:ext>
                </a:extLst>
              </p:cNvPr>
              <p:cNvSpPr/>
              <p:nvPr/>
            </p:nvSpPr>
            <p:spPr>
              <a:xfrm>
                <a:off x="764036" y="1455935"/>
                <a:ext cx="2274731" cy="615553"/>
              </a:xfrm>
              <a:prstGeom prst="rect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buSzPct val="100000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t-B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GB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sec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pr</m:t>
                        </m:r>
                      </m:den>
                    </m:f>
                    <m:r>
                      <a:rPr lang="en-GB" sz="2000" b="0" i="1" baseline="-25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2000" b="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 </m:t>
                    </m:r>
                  </m:oMath>
                </a14:m>
                <a:r>
                  <a:rPr lang="el-G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(E)/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9201D0-1EA7-435A-9D63-5D220848E7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36" y="1455935"/>
                <a:ext cx="2274731" cy="615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F3525-9F6D-4ADC-B200-0EEF289C3783}"/>
                  </a:ext>
                </a:extLst>
              </p:cNvPr>
              <p:cNvSpPr txBox="1"/>
              <p:nvPr/>
            </p:nvSpPr>
            <p:spPr>
              <a:xfrm>
                <a:off x="3495040" y="1446014"/>
                <a:ext cx="2997200" cy="64024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D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  <m:r>
                                  <a:rPr lang="en-GB" sz="2000" i="1" baseline="-25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SE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F3525-9F6D-4ADC-B200-0EEF289C3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040" y="1446014"/>
                <a:ext cx="2997200" cy="640240"/>
              </a:xfrm>
              <a:prstGeom prst="rect">
                <a:avLst/>
              </a:prstGeom>
              <a:blipFill>
                <a:blip r:embed="rId6"/>
                <a:stretch>
                  <a:fillRect b="-1869"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5C9E47E-D23D-458A-B935-A75630627C61}"/>
              </a:ext>
            </a:extLst>
          </p:cNvPr>
          <p:cNvSpPr txBox="1"/>
          <p:nvPr/>
        </p:nvSpPr>
        <p:spPr>
          <a:xfrm>
            <a:off x="570614" y="2421121"/>
            <a:ext cx="2375786" cy="281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en-GB" sz="1200" i="1" dirty="0"/>
              <a:t>JCAP</a:t>
            </a:r>
            <a:r>
              <a:rPr lang="en-GB" sz="1200" dirty="0"/>
              <a:t>03 (2021) 099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/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d>
                        <m:dPr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  <m:r>
                            <a:rPr lang="en-GB" sz="1800" b="0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𝐸𝑎𝑟𝑡h</m:t>
                          </m:r>
                        </m:e>
                      </m:d>
                      <m:r>
                        <a:rPr lang="en-GB" sz="1800" b="1" i="1" baseline="-250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</m:oMath>
                  </m:oMathPara>
                </a14:m>
                <a:endParaRPr lang="en-SE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C1F1739-BD4E-432D-9B40-65BB684B9241}"/>
              </a:ext>
            </a:extLst>
          </p:cNvPr>
          <p:cNvSpPr txBox="1"/>
          <p:nvPr/>
        </p:nvSpPr>
        <p:spPr>
          <a:xfrm>
            <a:off x="7387974" y="1537201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nn-NO" sz="1200" i="1" dirty="0"/>
              <a:t>JCAP</a:t>
            </a:r>
            <a:r>
              <a:rPr lang="nn-NO" sz="1200" dirty="0"/>
              <a:t> 07 (2022) 07, 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/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SE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blipFill>
                <a:blip r:embed="rId8"/>
                <a:stretch>
                  <a:fillRect b="-8451"/>
                </a:stretch>
              </a:blipFill>
              <a:ln w="19050">
                <a:solidFill>
                  <a:srgbClr val="00B050"/>
                </a:solidFill>
                <a:prstDash val="sysDash"/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019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D80C6-63D1-488B-9B76-71327D989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5A84-A01E-4477-BEC3-178D27864C62}" type="slidenum">
              <a:rPr lang="en-GB" smtClean="0"/>
              <a:t>4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A6F020-1C7A-4FC0-9ACE-2CBA53AE7ECE}"/>
              </a:ext>
            </a:extLst>
          </p:cNvPr>
          <p:cNvSpPr txBox="1">
            <a:spLocks/>
          </p:cNvSpPr>
          <p:nvPr/>
        </p:nvSpPr>
        <p:spPr>
          <a:xfrm>
            <a:off x="650681" y="221750"/>
            <a:ext cx="112669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/>
              <a:t>Galactic gamma-ray diffuse emission </a:t>
            </a:r>
            <a:r>
              <a:rPr lang="en-GB" sz="2800" b="1" dirty="0"/>
              <a:t>– </a:t>
            </a:r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Local cosmic rays</a:t>
            </a:r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A540AB34-9C56-4E9F-BAC5-70D668E91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681" y="1483359"/>
            <a:ext cx="4267266" cy="4897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7D635-A88A-4015-8011-401012023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2204720"/>
            <a:ext cx="6723015" cy="41452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9201D0-1EA7-435A-9D63-5D220848E707}"/>
                  </a:ext>
                </a:extLst>
              </p:cNvPr>
              <p:cNvSpPr/>
              <p:nvPr/>
            </p:nvSpPr>
            <p:spPr>
              <a:xfrm>
                <a:off x="764036" y="1455935"/>
                <a:ext cx="2274731" cy="615553"/>
              </a:xfrm>
              <a:prstGeom prst="rect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buSzPct val="100000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t-B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GB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sec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pr</m:t>
                        </m:r>
                      </m:den>
                    </m:f>
                    <m:r>
                      <a:rPr lang="en-GB" sz="2000" b="0" i="1" baseline="-25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2000" b="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 </m:t>
                    </m:r>
                  </m:oMath>
                </a14:m>
                <a:r>
                  <a:rPr lang="el-G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(E)/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9201D0-1EA7-435A-9D63-5D220848E7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36" y="1455935"/>
                <a:ext cx="2274731" cy="615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F3525-9F6D-4ADC-B200-0EEF289C3783}"/>
                  </a:ext>
                </a:extLst>
              </p:cNvPr>
              <p:cNvSpPr txBox="1"/>
              <p:nvPr/>
            </p:nvSpPr>
            <p:spPr>
              <a:xfrm>
                <a:off x="3495040" y="1446014"/>
                <a:ext cx="2997200" cy="64024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D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  <m:r>
                                  <a:rPr lang="en-GB" sz="2000" i="1" baseline="-25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SE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F3525-9F6D-4ADC-B200-0EEF289C3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040" y="1446014"/>
                <a:ext cx="2997200" cy="640240"/>
              </a:xfrm>
              <a:prstGeom prst="rect">
                <a:avLst/>
              </a:prstGeom>
              <a:blipFill>
                <a:blip r:embed="rId6"/>
                <a:stretch>
                  <a:fillRect b="-1869"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5C9E47E-D23D-458A-B935-A75630627C61}"/>
              </a:ext>
            </a:extLst>
          </p:cNvPr>
          <p:cNvSpPr txBox="1"/>
          <p:nvPr/>
        </p:nvSpPr>
        <p:spPr>
          <a:xfrm>
            <a:off x="570614" y="2421121"/>
            <a:ext cx="2375786" cy="281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en-GB" sz="1200" i="1" dirty="0"/>
              <a:t>JCAP</a:t>
            </a:r>
            <a:r>
              <a:rPr lang="en-GB" sz="1200" dirty="0"/>
              <a:t>03 (2021) 099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/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d>
                        <m:dPr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GB" sz="1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  <m:r>
                            <a:rPr lang="en-GB" sz="1800" b="0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𝐸𝑎𝑟𝑡h</m:t>
                          </m:r>
                        </m:e>
                      </m:d>
                      <m:r>
                        <a:rPr lang="en-GB" sz="1800" b="1" i="1" baseline="-250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 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</m:oMath>
                  </m:oMathPara>
                </a14:m>
                <a:endParaRPr lang="en-SE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861DDF-0686-4F2D-8BC6-BE563F749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960" y="2776974"/>
                <a:ext cx="60960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C1F1739-BD4E-432D-9B40-65BB684B9241}"/>
              </a:ext>
            </a:extLst>
          </p:cNvPr>
          <p:cNvSpPr txBox="1"/>
          <p:nvPr/>
        </p:nvSpPr>
        <p:spPr>
          <a:xfrm>
            <a:off x="7387974" y="1537201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effectLst/>
              </a:rPr>
              <a:t>P.D.L.</a:t>
            </a:r>
            <a:r>
              <a:rPr lang="en-GB" sz="1200" dirty="0">
                <a:effectLst/>
              </a:rPr>
              <a:t> et al </a:t>
            </a:r>
            <a:r>
              <a:rPr lang="nn-NO" sz="1200" i="1" dirty="0"/>
              <a:t>JCAP</a:t>
            </a:r>
            <a:r>
              <a:rPr lang="nn-NO" sz="1200" dirty="0"/>
              <a:t> 07 (2022) 07, 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/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SE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D459F4-9AFF-4DE9-A43C-629D560A5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040" y="5158098"/>
                <a:ext cx="1381760" cy="414601"/>
              </a:xfrm>
              <a:prstGeom prst="rect">
                <a:avLst/>
              </a:prstGeom>
              <a:blipFill>
                <a:blip r:embed="rId8"/>
                <a:stretch>
                  <a:fillRect b="-8451"/>
                </a:stretch>
              </a:blipFill>
              <a:ln w="19050">
                <a:solidFill>
                  <a:srgbClr val="00B050"/>
                </a:solidFill>
                <a:prstDash val="sysDash"/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8587583-10C5-4176-9DE8-6F2788941DAE}"/>
              </a:ext>
            </a:extLst>
          </p:cNvPr>
          <p:cNvCxnSpPr>
            <a:cxnSpLocks/>
          </p:cNvCxnSpPr>
          <p:nvPr/>
        </p:nvCxnSpPr>
        <p:spPr>
          <a:xfrm>
            <a:off x="5811520" y="1696720"/>
            <a:ext cx="518160" cy="27432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9AF61-198C-4D63-BC96-D00AF35DC248}"/>
              </a:ext>
            </a:extLst>
          </p:cNvPr>
          <p:cNvCxnSpPr>
            <a:cxnSpLocks/>
          </p:cNvCxnSpPr>
          <p:nvPr/>
        </p:nvCxnSpPr>
        <p:spPr>
          <a:xfrm flipV="1">
            <a:off x="5770880" y="1676400"/>
            <a:ext cx="508000" cy="29464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A05CAF-9743-4D9F-8BC0-977E4A87FE87}"/>
              </a:ext>
            </a:extLst>
          </p:cNvPr>
          <p:cNvCxnSpPr>
            <a:cxnSpLocks/>
          </p:cNvCxnSpPr>
          <p:nvPr/>
        </p:nvCxnSpPr>
        <p:spPr>
          <a:xfrm>
            <a:off x="5516880" y="1534160"/>
            <a:ext cx="193040" cy="14224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53923FD-9972-4DBE-B086-62BDD5B0C416}"/>
              </a:ext>
            </a:extLst>
          </p:cNvPr>
          <p:cNvCxnSpPr/>
          <p:nvPr/>
        </p:nvCxnSpPr>
        <p:spPr>
          <a:xfrm flipV="1">
            <a:off x="5557520" y="1524000"/>
            <a:ext cx="111760" cy="17272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919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717CF4-C76F-496F-96A1-B9788B80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5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F18BA7-8787-4DCE-BBF1-F920BF40B06F}"/>
              </a:ext>
            </a:extLst>
          </p:cNvPr>
          <p:cNvGrpSpPr/>
          <p:nvPr/>
        </p:nvGrpSpPr>
        <p:grpSpPr>
          <a:xfrm>
            <a:off x="4643120" y="1889760"/>
            <a:ext cx="6519227" cy="4511992"/>
            <a:chOff x="4419039" y="1280483"/>
            <a:chExt cx="6509628" cy="46539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33EAB81-C13C-41CB-A3C0-1EA91E14D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9039" y="1280483"/>
              <a:ext cx="6509628" cy="4653909"/>
            </a:xfrm>
            <a:prstGeom prst="rect">
              <a:avLst/>
            </a:prstGeom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223EC67-18DF-45F1-9519-599C9A826D4A}"/>
                </a:ext>
              </a:extLst>
            </p:cNvPr>
            <p:cNvSpPr/>
            <p:nvPr/>
          </p:nvSpPr>
          <p:spPr>
            <a:xfrm>
              <a:off x="8582930" y="1737360"/>
              <a:ext cx="1861550" cy="2923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3B24910-53D5-4F85-A132-F71BA55135D8}"/>
                </a:ext>
              </a:extLst>
            </p:cNvPr>
            <p:cNvSpPr txBox="1"/>
            <p:nvPr/>
          </p:nvSpPr>
          <p:spPr>
            <a:xfrm>
              <a:off x="8603250" y="1724035"/>
              <a:ext cx="20241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Lipari et al 2020 (12 GeV)</a:t>
              </a:r>
              <a:endParaRPr lang="en-SE" sz="1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D8C3153-AB5A-4480-9021-499E95135EE3}"/>
              </a:ext>
            </a:extLst>
          </p:cNvPr>
          <p:cNvSpPr txBox="1"/>
          <p:nvPr/>
        </p:nvSpPr>
        <p:spPr>
          <a:xfrm>
            <a:off x="8978698" y="5142757"/>
            <a:ext cx="2024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Lipari,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S.Vernetto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  <a:endParaRPr lang="en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CDBD07-3782-4660-853D-24645506B2A7}"/>
              </a:ext>
            </a:extLst>
          </p:cNvPr>
          <p:cNvSpPr txBox="1"/>
          <p:nvPr/>
        </p:nvSpPr>
        <p:spPr>
          <a:xfrm>
            <a:off x="5821680" y="1195755"/>
            <a:ext cx="4663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  <a:ea typeface="Cambria Math" panose="02040503050406030204" pitchFamily="18" charset="0"/>
              </a:rPr>
              <a:t>The conventional picture of </a:t>
            </a:r>
            <a:r>
              <a:rPr lang="en-GB" sz="1800" b="1" dirty="0">
                <a:solidFill>
                  <a:schemeClr val="tx1"/>
                </a:solidFill>
                <a:ea typeface="Cambria Math" panose="02040503050406030204" pitchFamily="18" charset="0"/>
              </a:rPr>
              <a:t>spatially-constant diffusion is not able to explain this</a:t>
            </a:r>
            <a:r>
              <a:rPr lang="en-GB" sz="1800" dirty="0">
                <a:solidFill>
                  <a:schemeClr val="tx1"/>
                </a:solidFill>
                <a:ea typeface="Cambria Math" panose="02040503050406030204" pitchFamily="18" charset="0"/>
              </a:rPr>
              <a:t> consistently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52282D7-526E-41FD-8208-E9007861F786}"/>
              </a:ext>
            </a:extLst>
          </p:cNvPr>
          <p:cNvSpPr txBox="1">
            <a:spLocks/>
          </p:cNvSpPr>
          <p:nvPr/>
        </p:nvSpPr>
        <p:spPr>
          <a:xfrm>
            <a:off x="650681" y="242070"/>
            <a:ext cx="107589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/>
              <a:t>Galactic gamma-ray diffuse emission </a:t>
            </a:r>
            <a:r>
              <a:rPr lang="en-GB" sz="2800" b="1" dirty="0"/>
              <a:t>– </a:t>
            </a:r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Hardening towards the centre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2D7F8E-B598-BA74-4F74-FEBE542BA69F}"/>
                  </a:ext>
                </a:extLst>
              </p:cNvPr>
              <p:cNvSpPr txBox="1"/>
              <p:nvPr/>
            </p:nvSpPr>
            <p:spPr>
              <a:xfrm>
                <a:off x="812800" y="4981694"/>
                <a:ext cx="360680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Transient effects and source injection not isotropic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(r, z))</a:t>
                </a:r>
                <a:r>
                  <a:rPr lang="en-GB" sz="20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?</a:t>
                </a:r>
                <a:r>
                  <a:rPr lang="en-GB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:endParaRPr lang="en-SE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2D7F8E-B598-BA74-4F74-FEBE542BA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00" y="4981694"/>
                <a:ext cx="3606800" cy="707886"/>
              </a:xfrm>
              <a:prstGeom prst="rect">
                <a:avLst/>
              </a:prstGeom>
              <a:blipFill>
                <a:blip r:embed="rId4"/>
                <a:stretch>
                  <a:fillRect l="-1689" t="-4310" b="-1465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5B1348-155D-CABA-E41C-DBC05C1AF4DD}"/>
                  </a:ext>
                </a:extLst>
              </p:cNvPr>
              <p:cNvSpPr txBox="1"/>
              <p:nvPr/>
            </p:nvSpPr>
            <p:spPr>
              <a:xfrm>
                <a:off x="835744" y="1821307"/>
                <a:ext cx="3696929" cy="3437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Progressive hardening of the gamma-ray diffuse spectrum towards the centre</a:t>
                </a:r>
              </a:p>
              <a:p>
                <a:endParaRPr lang="en-GB" sz="1400" dirty="0"/>
              </a:p>
              <a:p>
                <a:r>
                  <a:rPr lang="en-GB" sz="2000" dirty="0"/>
                  <a:t>Diffuse gamma-ray spectrum essentially follows the spectrum of CR protons:</a:t>
                </a:r>
              </a:p>
              <a:p>
                <a:endParaRPr lang="en-GB" sz="1100" b="1" dirty="0"/>
              </a:p>
              <a:p>
                <a:r>
                  <a:rPr lang="en-GB" sz="2000" dirty="0"/>
                  <a:t>  Purely diffusive –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000" b="1" dirty="0"/>
                      <m:t>φ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GB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en-GB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 </m:t>
                            </m:r>
                            <m:r>
                              <a:rPr lang="en-GB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</m:d>
                      </m:sup>
                    </m:sSup>
                  </m:oMath>
                </a14:m>
                <a:endParaRPr lang="en-GB" sz="2000" b="1" dirty="0">
                  <a:ea typeface="Cambria Math" panose="02040503050406030204" pitchFamily="18" charset="0"/>
                </a:endParaRPr>
              </a:p>
              <a:p>
                <a:endParaRPr lang="en-GB" sz="700" b="1" dirty="0"/>
              </a:p>
              <a:p>
                <a:r>
                  <a:rPr lang="en-GB" sz="2000" dirty="0">
                    <a:solidFill>
                      <a:schemeClr val="tx1"/>
                    </a:solidFill>
                  </a:rPr>
                  <a:t>  Advection dominated –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000" b="1" dirty="0">
                        <a:solidFill>
                          <a:schemeClr val="tx1"/>
                        </a:solidFill>
                      </a:rPr>
                      <m:t>φ</m:t>
                    </m:r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sup>
                    </m:sSup>
                  </m:oMath>
                </a14:m>
                <a:endParaRPr lang="en-GB" sz="2000" b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600" b="1" dirty="0">
                    <a:ea typeface="Cambria Math" panose="02040503050406030204" pitchFamily="18" charset="0"/>
                  </a:rPr>
                  <a:t>  </a:t>
                </a:r>
                <a:endParaRPr lang="en-GB" sz="400" b="1" dirty="0">
                  <a:ea typeface="Cambria Math" panose="02040503050406030204" pitchFamily="18" charset="0"/>
                </a:endParaRPr>
              </a:p>
              <a:p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5B1348-155D-CABA-E41C-DBC05C1AF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44" y="1821307"/>
                <a:ext cx="3696929" cy="3437223"/>
              </a:xfrm>
              <a:prstGeom prst="rect">
                <a:avLst/>
              </a:prstGeom>
              <a:blipFill>
                <a:blip r:embed="rId5"/>
                <a:stretch>
                  <a:fillRect l="-1647" t="-1064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5917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E782B99-10AF-5990-BCF7-396ACBF9A0C2}"/>
              </a:ext>
            </a:extLst>
          </p:cNvPr>
          <p:cNvSpPr/>
          <p:nvPr/>
        </p:nvSpPr>
        <p:spPr>
          <a:xfrm>
            <a:off x="8846293" y="3668236"/>
            <a:ext cx="2573067" cy="9144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3C0909-D26C-43BB-95BF-BBEEE1BFE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59" y="1783080"/>
            <a:ext cx="7620000" cy="476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E90F27-363B-40FA-908C-E7788E3B115B}"/>
              </a:ext>
            </a:extLst>
          </p:cNvPr>
          <p:cNvSpPr txBox="1"/>
          <p:nvPr/>
        </p:nvSpPr>
        <p:spPr>
          <a:xfrm>
            <a:off x="6106160" y="1889760"/>
            <a:ext cx="120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|b| &lt; 5</a:t>
            </a:r>
            <a:endParaRPr lang="en-S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66A0850-1226-4EE6-BE50-CBED5DDC5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A7BAF87-FB7C-40AB-9CF2-69B4883D8536}"/>
              </a:ext>
            </a:extLst>
          </p:cNvPr>
          <p:cNvSpPr txBox="1">
            <a:spLocks/>
          </p:cNvSpPr>
          <p:nvPr/>
        </p:nvSpPr>
        <p:spPr>
          <a:xfrm>
            <a:off x="255262" y="545689"/>
            <a:ext cx="5911858" cy="1894641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Inhomogeneous diffusion model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17CDE31-0081-41BF-A233-DCB9989CBB5B}"/>
              </a:ext>
            </a:extLst>
          </p:cNvPr>
          <p:cNvSpPr/>
          <p:nvPr/>
        </p:nvSpPr>
        <p:spPr>
          <a:xfrm>
            <a:off x="284480" y="538480"/>
            <a:ext cx="5811520" cy="57912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1B8B0CB0-589F-41CB-8645-9C6FEC2776D2}"/>
                  </a:ext>
                </a:extLst>
              </p:cNvPr>
              <p:cNvSpPr/>
              <p:nvPr/>
            </p:nvSpPr>
            <p:spPr>
              <a:xfrm>
                <a:off x="6309360" y="568960"/>
                <a:ext cx="4307840" cy="701040"/>
              </a:xfrm>
              <a:prstGeom prst="roundRect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100" b="0" dirty="0"/>
                  <a:t>Diffusion coefficient changes towards the </a:t>
                </a:r>
                <a:r>
                  <a:rPr lang="en-GB" sz="2100" dirty="0"/>
                  <a:t>Galaxy </a:t>
                </a:r>
                <a:r>
                  <a:rPr lang="en-GB" sz="2100" b="0" dirty="0"/>
                  <a:t>centre 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GB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SE" sz="2400" b="1" dirty="0"/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1B8B0CB0-589F-41CB-8645-9C6FEC2776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9360" y="568960"/>
                <a:ext cx="4307840" cy="701040"/>
              </a:xfrm>
              <a:prstGeom prst="roundRect">
                <a:avLst/>
              </a:prstGeom>
              <a:blipFill>
                <a:blip r:embed="rId4"/>
                <a:stretch>
                  <a:fillRect l="-705" t="-11111" r="-1975" b="-22222"/>
                </a:stretch>
              </a:blipFill>
              <a:ln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7A2B3616-B1FE-4297-80FE-BEBF2B45DB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765" y="1503679"/>
            <a:ext cx="2806702" cy="17830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6FFBCA9-BB0E-4EF8-A793-0B30FD22FC0F}"/>
              </a:ext>
            </a:extLst>
          </p:cNvPr>
          <p:cNvSpPr txBox="1"/>
          <p:nvPr/>
        </p:nvSpPr>
        <p:spPr>
          <a:xfrm>
            <a:off x="467293" y="1953761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P.D.L</a:t>
            </a:r>
            <a:r>
              <a:rPr lang="en-GB" sz="1200" b="1" i="1" dirty="0">
                <a:effectLst/>
              </a:rPr>
              <a:t>.</a:t>
            </a:r>
            <a:r>
              <a:rPr lang="en-GB" sz="1200" i="1" dirty="0">
                <a:effectLst/>
              </a:rPr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EC14458-99E0-4A81-9E2B-06612DD29E71}"/>
                  </a:ext>
                </a:extLst>
              </p:cNvPr>
              <p:cNvSpPr txBox="1"/>
              <p:nvPr/>
            </p:nvSpPr>
            <p:spPr>
              <a:xfrm>
                <a:off x="6761893" y="1361439"/>
                <a:ext cx="1701620" cy="295200"/>
              </a:xfrm>
              <a:prstGeom prst="rect">
                <a:avLst/>
              </a:prstGeom>
              <a:noFill/>
              <a:ln w="6350">
                <a:solidFill>
                  <a:schemeClr val="accent3">
                    <a:lumMod val="7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b="1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b="1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EC14458-99E0-4A81-9E2B-06612DD29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893" y="1361439"/>
                <a:ext cx="1701620" cy="295200"/>
              </a:xfrm>
              <a:prstGeom prst="rect">
                <a:avLst/>
              </a:prstGeom>
              <a:blipFill>
                <a:blip r:embed="rId6"/>
                <a:stretch>
                  <a:fillRect l="-2857" r="-2857" b="-4000"/>
                </a:stretch>
              </a:blipFill>
              <a:ln w="635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62094FDF-1AD3-268F-F55E-EDB29F90A6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46284" y="3710764"/>
                <a:ext cx="2604970" cy="1116415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1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1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1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21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l-GR" sz="2100" i="1">
                              <a:latin typeface="Cambria Math" panose="02040503050406030204" pitchFamily="18" charset="0"/>
                            </a:rPr>
                            <m:t>β</m:t>
                          </m:r>
                          <m:d>
                            <m:dPr>
                              <m:ctrlPr>
                                <a:rPr lang="el-GR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2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1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1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1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l-GR" sz="21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1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100" b="1" i="1"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GB" sz="21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sz="2100" dirty="0"/>
              </a:p>
              <a:p>
                <a:pPr marL="0" indent="0">
                  <a:buNone/>
                </a:pPr>
                <a:endParaRPr lang="en-GB" sz="200" dirty="0"/>
              </a:p>
              <a:p>
                <a:pPr marL="0" indent="0">
                  <a:buNone/>
                </a:pPr>
                <a:endParaRPr lang="en-GB" sz="100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62094FDF-1AD3-268F-F55E-EDB29F90A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6284" y="3710764"/>
                <a:ext cx="2604970" cy="11164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66257B-9EB6-1CF1-3F0D-E581386094A2}"/>
                  </a:ext>
                </a:extLst>
              </p:cNvPr>
              <p:cNvSpPr txBox="1"/>
              <p:nvPr/>
            </p:nvSpPr>
            <p:spPr>
              <a:xfrm>
                <a:off x="8109977" y="4796133"/>
                <a:ext cx="3638999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lvl="1" indent="0">
                  <a:buNone/>
                </a:pPr>
                <a:r>
                  <a:rPr lang="en-GB" sz="1800" dirty="0"/>
                  <a:t> </a:t>
                </a:r>
                <a:r>
                  <a:rPr lang="en-GB" sz="1800" b="1" dirty="0"/>
                  <a:t>Base model</a:t>
                </a:r>
                <a:r>
                  <a:rPr lang="en-GB" sz="1800" dirty="0"/>
                  <a:t>: Constant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800" dirty="0"/>
                  <a:t> = 0)</a:t>
                </a:r>
              </a:p>
              <a:p>
                <a:pPr marL="457200" lvl="1" indent="0">
                  <a:buNone/>
                </a:pPr>
                <a:r>
                  <a:rPr lang="en-GB" sz="1800" b="1" dirty="0"/>
                  <a:t> </a:t>
                </a:r>
                <a:r>
                  <a:rPr lang="el-GR" sz="1800" b="1" dirty="0"/>
                  <a:t>γ</a:t>
                </a:r>
                <a:r>
                  <a:rPr lang="en-GB" sz="1800" b="1" dirty="0"/>
                  <a:t>-optimized</a:t>
                </a:r>
                <a:r>
                  <a:rPr lang="en-GB" sz="1800" dirty="0"/>
                  <a:t> model: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800" dirty="0"/>
                  <a:t> = 0.04</a:t>
                </a:r>
              </a:p>
              <a:p>
                <a:pPr marL="457200" lvl="1" indent="0">
                  <a:buNone/>
                </a:pPr>
                <a:r>
                  <a:rPr lang="en-GB" sz="1800" dirty="0"/>
                  <a:t>		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 = 0.17</a:t>
                </a:r>
                <a:endParaRPr lang="en-SE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66257B-9EB6-1CF1-3F0D-E58138609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9977" y="4796133"/>
                <a:ext cx="3638999" cy="923330"/>
              </a:xfrm>
              <a:prstGeom prst="rect">
                <a:avLst/>
              </a:prstGeom>
              <a:blipFill>
                <a:blip r:embed="rId8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A0EF39D4-9CF3-C922-BCD8-13734E68AE92}"/>
              </a:ext>
            </a:extLst>
          </p:cNvPr>
          <p:cNvSpPr txBox="1"/>
          <p:nvPr/>
        </p:nvSpPr>
        <p:spPr>
          <a:xfrm>
            <a:off x="10708442" y="3352797"/>
            <a:ext cx="1222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DRAGON2 </a:t>
            </a:r>
          </a:p>
        </p:txBody>
      </p:sp>
    </p:spTree>
    <p:extLst>
      <p:ext uri="{BB962C8B-B14F-4D97-AF65-F5344CB8AC3E}">
        <p14:creationId xmlns:p14="http://schemas.microsoft.com/office/powerpoint/2010/main" val="28483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3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C1B403E-E38E-4205-A7B1-986B92D58F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2160563"/>
            <a:ext cx="6036734" cy="417927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FE7B2F-8818-4A7E-BF68-D4F45D652AE5}"/>
              </a:ext>
            </a:extLst>
          </p:cNvPr>
          <p:cNvSpPr txBox="1">
            <a:spLocks/>
          </p:cNvSpPr>
          <p:nvPr/>
        </p:nvSpPr>
        <p:spPr>
          <a:xfrm>
            <a:off x="733647" y="1617915"/>
            <a:ext cx="4082902" cy="4870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different interpretations (models) of the local proton and He data based on the “bump” at ~10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found by DAMPE and the discrepancy from particle shower experiments.</a:t>
            </a:r>
          </a:p>
          <a:p>
            <a:pPr marL="0" indent="0">
              <a:buNone/>
            </a:pPr>
            <a:endParaRPr lang="en-GB" sz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1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MAX model 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adopted connects AMS-02 data with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IceTop</a:t>
            </a:r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1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 model 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adopted connects the DAMPE “bump” with KASCADE</a:t>
            </a:r>
          </a:p>
          <a:p>
            <a:pPr marL="0" indent="0">
              <a:buNone/>
            </a:pP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models incorporate a break at ~ 300 GeV and a strong softening (cut-off) at a few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PeV</a:t>
            </a:r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sz="1800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6B4E43D-F760-4F12-B3E4-AA16B0D1C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66F2BA-DB85-4583-BD95-8CFDB3566A9B}"/>
              </a:ext>
            </a:extLst>
          </p:cNvPr>
          <p:cNvSpPr txBox="1"/>
          <p:nvPr/>
        </p:nvSpPr>
        <p:spPr>
          <a:xfrm>
            <a:off x="6126480" y="1442720"/>
            <a:ext cx="3806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Different interpretations of local data </a:t>
            </a:r>
          </a:p>
          <a:p>
            <a:pPr algn="ctr"/>
            <a:r>
              <a:rPr lang="en-GB" b="1" u="sng" dirty="0"/>
              <a:t>Local sources vs global features</a:t>
            </a:r>
          </a:p>
          <a:p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55F9AC-1D1A-4C0D-B6EE-1823FD830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Inhomogeneous diffusion model (</a:t>
            </a:r>
            <a:r>
              <a:rPr lang="el-GR" sz="4000" b="1" dirty="0"/>
              <a:t>δ</a:t>
            </a:r>
            <a:r>
              <a:rPr lang="en-GB" sz="4000" b="1" dirty="0"/>
              <a:t> </a:t>
            </a:r>
            <a:r>
              <a:rPr lang="en-GB" sz="4000" b="1" dirty="0">
                <a:sym typeface="Wingdings" panose="05000000000000000000" pitchFamily="2" charset="2"/>
              </a:rPr>
              <a:t> </a:t>
            </a:r>
            <a:r>
              <a:rPr lang="el-GR" sz="4000" b="1" dirty="0"/>
              <a:t>δ</a:t>
            </a:r>
            <a:r>
              <a:rPr lang="en-GB" sz="4000" b="1" dirty="0"/>
              <a:t>(R))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191100-FB25-4C98-898E-E2B748937A3E}"/>
              </a:ext>
            </a:extLst>
          </p:cNvPr>
          <p:cNvSpPr/>
          <p:nvPr/>
        </p:nvSpPr>
        <p:spPr>
          <a:xfrm>
            <a:off x="751840" y="568960"/>
            <a:ext cx="9204960" cy="64008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910956-4D28-1C10-8909-E5B1F7F1868C}"/>
              </a:ext>
            </a:extLst>
          </p:cNvPr>
          <p:cNvSpPr txBox="1"/>
          <p:nvPr/>
        </p:nvSpPr>
        <p:spPr>
          <a:xfrm>
            <a:off x="5547596" y="2210832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P.D.L.</a:t>
            </a:r>
            <a:r>
              <a:rPr lang="en-GB" sz="1200" dirty="0"/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085A49-BAE7-7C66-485C-2C85854ABAA3}"/>
              </a:ext>
            </a:extLst>
          </p:cNvPr>
          <p:cNvSpPr txBox="1"/>
          <p:nvPr/>
        </p:nvSpPr>
        <p:spPr>
          <a:xfrm>
            <a:off x="9431966" y="2237781"/>
            <a:ext cx="1448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</a:t>
            </a:r>
            <a:endParaRPr lang="en-SE" b="1" dirty="0"/>
          </a:p>
        </p:txBody>
      </p:sp>
    </p:spTree>
    <p:extLst>
      <p:ext uri="{BB962C8B-B14F-4D97-AF65-F5344CB8AC3E}">
        <p14:creationId xmlns:p14="http://schemas.microsoft.com/office/powerpoint/2010/main" val="221726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E03CBB8-7282-CD55-3A61-BA4EEFD79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599" y="2153530"/>
            <a:ext cx="6046893" cy="418631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FE7B2F-8818-4A7E-BF68-D4F45D652AE5}"/>
              </a:ext>
            </a:extLst>
          </p:cNvPr>
          <p:cNvSpPr txBox="1">
            <a:spLocks/>
          </p:cNvSpPr>
          <p:nvPr/>
        </p:nvSpPr>
        <p:spPr>
          <a:xfrm>
            <a:off x="733647" y="1617915"/>
            <a:ext cx="4082902" cy="4870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different interpretations (models) of the local proton and He data based on the “bump” at ~10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found by DAMPE and the discrepancy from particle shower experiments.</a:t>
            </a:r>
          </a:p>
          <a:p>
            <a:pPr marL="0" indent="0">
              <a:buNone/>
            </a:pPr>
            <a:endParaRPr lang="en-GB" sz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1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MAX model 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adopted connects AMS-02 data with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IceTop</a:t>
            </a:r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1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 model 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adopted connects the DAMPE “bump” with KASCADE</a:t>
            </a:r>
          </a:p>
          <a:p>
            <a:pPr marL="0" indent="0">
              <a:buNone/>
            </a:pP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models incorporate a break at ~ 300 GeV and a strong softening (cut-off) at a few </a:t>
            </a:r>
            <a:r>
              <a:rPr lang="en-GB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PeV</a:t>
            </a:r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sz="1800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6B4E43D-F760-4F12-B3E4-AA16B0D1C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9097" y="6356350"/>
            <a:ext cx="2743200" cy="365125"/>
          </a:xfrm>
        </p:spPr>
        <p:txBody>
          <a:bodyPr/>
          <a:lstStyle/>
          <a:p>
            <a:fld id="{22575A84-A01E-4477-BEC3-178D27864C62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66F2BA-DB85-4583-BD95-8CFDB3566A9B}"/>
              </a:ext>
            </a:extLst>
          </p:cNvPr>
          <p:cNvSpPr txBox="1"/>
          <p:nvPr/>
        </p:nvSpPr>
        <p:spPr>
          <a:xfrm>
            <a:off x="6126480" y="1442720"/>
            <a:ext cx="3806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Different interpretations of local data </a:t>
            </a:r>
          </a:p>
          <a:p>
            <a:pPr algn="ctr"/>
            <a:r>
              <a:rPr lang="en-GB" b="1" u="sng" dirty="0"/>
              <a:t>Local sources vs global features</a:t>
            </a:r>
          </a:p>
          <a:p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55F9AC-1D1A-4C0D-B6EE-1823FD830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Inhomogeneous diffusion model (</a:t>
            </a:r>
            <a:r>
              <a:rPr lang="el-GR" sz="4000" b="1" dirty="0"/>
              <a:t>δ</a:t>
            </a:r>
            <a:r>
              <a:rPr lang="en-GB" sz="4000" b="1" dirty="0"/>
              <a:t> </a:t>
            </a:r>
            <a:r>
              <a:rPr lang="en-GB" sz="4000" b="1" dirty="0">
                <a:sym typeface="Wingdings" panose="05000000000000000000" pitchFamily="2" charset="2"/>
              </a:rPr>
              <a:t> </a:t>
            </a:r>
            <a:r>
              <a:rPr lang="el-GR" sz="4000" b="1" dirty="0"/>
              <a:t>δ</a:t>
            </a:r>
            <a:r>
              <a:rPr lang="en-GB" sz="4000" b="1" dirty="0"/>
              <a:t>(R))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191100-FB25-4C98-898E-E2B748937A3E}"/>
              </a:ext>
            </a:extLst>
          </p:cNvPr>
          <p:cNvSpPr/>
          <p:nvPr/>
        </p:nvSpPr>
        <p:spPr>
          <a:xfrm>
            <a:off x="751840" y="568960"/>
            <a:ext cx="9204960" cy="64008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910956-4D28-1C10-8909-E5B1F7F1868C}"/>
              </a:ext>
            </a:extLst>
          </p:cNvPr>
          <p:cNvSpPr txBox="1"/>
          <p:nvPr/>
        </p:nvSpPr>
        <p:spPr>
          <a:xfrm>
            <a:off x="5547596" y="2210832"/>
            <a:ext cx="3458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P.D.L.</a:t>
            </a:r>
            <a:r>
              <a:rPr lang="en-GB" sz="1200" dirty="0"/>
              <a:t> et al </a:t>
            </a:r>
            <a:r>
              <a:rPr lang="en-SE" altLang="en-SE" sz="1200" dirty="0" err="1">
                <a:latin typeface="Arial" panose="020B0604020202020204" pitchFamily="34" charset="0"/>
              </a:rPr>
              <a:t>arXiv</a:t>
            </a:r>
            <a:r>
              <a:rPr lang="en-SE" altLang="en-SE" sz="1200" dirty="0">
                <a:latin typeface="Arial" panose="020B0604020202020204" pitchFamily="34" charset="0"/>
              </a:rPr>
              <a:t>:</a:t>
            </a:r>
            <a:r>
              <a:rPr lang="en-GB" altLang="en-SE" sz="1200" dirty="0">
                <a:latin typeface="Arial" panose="020B0604020202020204" pitchFamily="34" charset="0"/>
              </a:rPr>
              <a:t> </a:t>
            </a:r>
            <a:r>
              <a:rPr lang="en-GB" sz="1200" dirty="0"/>
              <a:t>2203.15759</a:t>
            </a:r>
            <a:endParaRPr lang="en-SE" sz="1200" b="1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F9694A-126F-D489-DFBB-D8BBB92CC888}"/>
              </a:ext>
            </a:extLst>
          </p:cNvPr>
          <p:cNvSpPr txBox="1"/>
          <p:nvPr/>
        </p:nvSpPr>
        <p:spPr>
          <a:xfrm>
            <a:off x="9513482" y="2244874"/>
            <a:ext cx="1448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model</a:t>
            </a:r>
            <a:endParaRPr lang="en-SE" b="1" dirty="0"/>
          </a:p>
        </p:txBody>
      </p:sp>
    </p:spTree>
    <p:extLst>
      <p:ext uri="{BB962C8B-B14F-4D97-AF65-F5344CB8AC3E}">
        <p14:creationId xmlns:p14="http://schemas.microsoft.com/office/powerpoint/2010/main" val="4067930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1566</Words>
  <Application>Microsoft Office PowerPoint</Application>
  <PresentationFormat>Widescreen</PresentationFormat>
  <Paragraphs>185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Batang</vt:lpstr>
      <vt:lpstr>Arial</vt:lpstr>
      <vt:lpstr>Calibri</vt:lpstr>
      <vt:lpstr>Calibri (Body)</vt:lpstr>
      <vt:lpstr>Calibri Light</vt:lpstr>
      <vt:lpstr>Cambria Math</vt:lpstr>
      <vt:lpstr>CMMI9</vt:lpstr>
      <vt:lpstr>CMR9</vt:lpstr>
      <vt:lpstr>CMSY6</vt:lpstr>
      <vt:lpstr>CMSY9</vt:lpstr>
      <vt:lpstr>Plantagenet Cherokee</vt:lpstr>
      <vt:lpstr>Playfair Display</vt:lpstr>
      <vt:lpstr>Times New Roman</vt:lpstr>
      <vt:lpstr>Office Theme</vt:lpstr>
      <vt:lpstr>PowerPoint Presentation</vt:lpstr>
      <vt:lpstr>The Gamma-ray diffuse sky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Inhomogeneous diffusion model (δ  δ(R))</vt:lpstr>
      <vt:lpstr>Inhomogeneous diffusion model (δ  δ(R))</vt:lpstr>
      <vt:lpstr>Inhomogeneous diffusion model – The different components</vt:lpstr>
      <vt:lpstr>PowerPoint Presentation</vt:lpstr>
      <vt:lpstr>PowerPoint Presentation</vt:lpstr>
      <vt:lpstr>Total diffuse emission  MAX/MIN (truly diffuse) + Unresolved sources contribution</vt:lpstr>
      <vt:lpstr>PowerPoint Presentation</vt:lpstr>
      <vt:lpstr>Diffuse gamma-ray production: detection of neutrinos as a smoking gun</vt:lpstr>
      <vt:lpstr>PowerPoint Presentation</vt:lpstr>
      <vt:lpstr>PowerPoint Presentation</vt:lpstr>
      <vt:lpstr>Inhomogeneous diffusion model (δ  δ(R))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Pedro José De la Torre Luque</cp:lastModifiedBy>
  <cp:revision>32</cp:revision>
  <dcterms:created xsi:type="dcterms:W3CDTF">2022-08-27T13:00:36Z</dcterms:created>
  <dcterms:modified xsi:type="dcterms:W3CDTF">2022-10-10T13:34:19Z</dcterms:modified>
</cp:coreProperties>
</file>