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6" r:id="rId2"/>
  </p:sldMasterIdLst>
  <p:notesMasterIdLst>
    <p:notesMasterId r:id="rId28"/>
  </p:notesMasterIdLst>
  <p:sldIdLst>
    <p:sldId id="28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88" r:id="rId13"/>
    <p:sldId id="272" r:id="rId14"/>
    <p:sldId id="273" r:id="rId15"/>
    <p:sldId id="274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75" r:id="rId26"/>
    <p:sldId id="276" r:id="rId27"/>
  </p:sldIdLst>
  <p:sldSz cx="9144000" cy="5143500" type="screen16x9"/>
  <p:notesSz cx="9144000" cy="5143500"/>
  <p:defaultTextStyle>
    <a:defPPr>
      <a:defRPr lang="de-DE"/>
    </a:defPPr>
    <a:lvl1pPr marL="0" algn="l" defTabSz="685800">
      <a:defRPr sz="1350">
        <a:solidFill>
          <a:schemeClr val="tx1"/>
        </a:solidFill>
        <a:latin typeface="+mn-lt"/>
        <a:ea typeface="+mn-ea"/>
        <a:cs typeface="+mn-cs"/>
      </a:defRPr>
    </a:lvl1pPr>
    <a:lvl2pPr marL="342900" algn="l" defTabSz="685800">
      <a:defRPr sz="1350">
        <a:solidFill>
          <a:schemeClr val="tx1"/>
        </a:solidFill>
        <a:latin typeface="+mn-lt"/>
        <a:ea typeface="+mn-ea"/>
        <a:cs typeface="+mn-cs"/>
      </a:defRPr>
    </a:lvl2pPr>
    <a:lvl3pPr marL="685800" algn="l" defTabSz="685800">
      <a:defRPr sz="135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>
      <a:defRPr sz="135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>
      <a:defRPr sz="135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>
      <a:defRPr sz="135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>
      <a:defRPr sz="135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>
      <a:defRPr sz="135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>
      <a:defRPr sz="135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656B"/>
    <a:srgbClr val="636C70"/>
    <a:srgbClr val="871642"/>
    <a:srgbClr val="1F43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AEE8C43-8C7E-E045-C3CB-A5FB6A73649F}">
  <a:tblStyle styleId="{3AEE8C43-8C7E-E045-C3CB-A5FB6A73649F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  <a:fill>
          <a:solidFill>
            <a:schemeClr val="dk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389" y="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pPr>
              <a:defRPr/>
            </a:pPr>
            <a:fld id="{0F2728AD-B8FF-467B-AF5F-4891412E46D0}" type="datetimeFigureOut">
              <a:rPr lang="de-DE"/>
              <a:t>08.10.2022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482600" y="1279525"/>
            <a:ext cx="6140450" cy="3454399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pPr>
              <a:defRPr/>
            </a:pPr>
            <a:fld id="{B9A045E6-D734-4DB2-BEE5-DF972DD20CA2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2600" y="1279525"/>
            <a:ext cx="61404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Difficulty: </a:t>
            </a:r>
            <a:endParaRPr/>
          </a:p>
          <a:p>
            <a:pPr>
              <a:defRPr/>
            </a:pPr>
            <a:r>
              <a:rPr lang="en-US"/>
              <a:t>Standard assumption circular motion around the GC. =&gt; velocity goes to 0 =&gt; no resolution with tracers</a:t>
            </a:r>
            <a:endParaRPr/>
          </a:p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Inter cloud component reduced by MC and central structure</a:t>
            </a:r>
            <a:endParaRPr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B9A045E6-D734-4DB2-BEE5-DF972DD20CA2}" type="slidenum">
              <a:rPr lang="de-DE"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2600" y="1279525"/>
            <a:ext cx="61404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Inter cloud component reduced by MC and central structure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B9A045E6-D734-4DB2-BEE5-DF972DD20CA2}" type="slidenum">
              <a:rPr lang="de-DE"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2600" y="1279525"/>
            <a:ext cx="61404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Alpha ~ 2.6	(aus Fermi Daten)</a:t>
            </a:r>
            <a:endParaRPr/>
          </a:p>
          <a:p>
            <a:pPr>
              <a:defRPr/>
            </a:pP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B9A045E6-D734-4DB2-BEE5-DF972DD20CA2}" type="slidenum">
              <a:rPr lang="de-DE"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2600" y="1279525"/>
            <a:ext cx="61404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Latitude on the right site </a:t>
            </a:r>
            <a:endParaRPr/>
          </a:p>
          <a:p>
            <a:pPr>
              <a:defRPr/>
            </a:pPr>
            <a:r>
              <a:rPr lang="de-DE"/>
              <a:t>Long below the text</a:t>
            </a:r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B9A045E6-D734-4DB2-BEE5-DF972DD20CA2}" type="slidenum">
              <a:rPr lang="de-DE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8995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82600" y="1279525"/>
            <a:ext cx="6140450" cy="3454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Neutrino Numbers (10 years)</a:t>
            </a:r>
            <a:endParaRPr/>
          </a:p>
          <a:p>
            <a:pPr>
              <a:defRPr/>
            </a:pPr>
            <a:r>
              <a:rPr lang="de-DE"/>
              <a:t>HESE:	2e-4  -- 0.08</a:t>
            </a:r>
            <a:br>
              <a:rPr lang="de-DE"/>
            </a:br>
            <a:r>
              <a:rPr lang="de-DE"/>
              <a:t>MESE:	0.03</a:t>
            </a:r>
            <a:endParaRPr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 bwMode="auto"/>
        <p:txBody>
          <a:bodyPr/>
          <a:lstStyle/>
          <a:p>
            <a:pPr>
              <a:defRPr/>
            </a:pPr>
            <a:fld id="{B9A045E6-D734-4DB2-BEE5-DF972DD20CA2}" type="slidenum">
              <a:rPr lang="de-DE"/>
              <a:t>15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4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68000" y="4230000"/>
            <a:ext cx="7560000" cy="324000"/>
          </a:xfrm>
        </p:spPr>
        <p:txBody>
          <a:bodyPr/>
          <a:lstStyle>
            <a:lvl1pPr marL="0" indent="0" algn="l">
              <a:lnSpc>
                <a:spcPts val="2400"/>
              </a:lnSpc>
              <a:spcAft>
                <a:spcPts val="0"/>
              </a:spcAft>
              <a:buFont typeface="Arial"/>
              <a:buNone/>
              <a:defRPr sz="1500" b="0">
                <a:solidFill>
                  <a:schemeClr val="bg2"/>
                </a:solidFill>
              </a:defRPr>
            </a:lvl1pPr>
            <a:lvl2pPr marL="0" indent="0" algn="l">
              <a:lnSpc>
                <a:spcPts val="2400"/>
              </a:lnSpc>
              <a:spcAft>
                <a:spcPts val="0"/>
              </a:spcAft>
              <a:buFont typeface="Arial"/>
              <a:buNone/>
              <a:defRPr sz="1500" b="0">
                <a:solidFill>
                  <a:schemeClr val="bg2"/>
                </a:solidFill>
              </a:defRPr>
            </a:lvl2pPr>
            <a:lvl3pPr marL="0" indent="0" algn="l">
              <a:lnSpc>
                <a:spcPts val="2400"/>
              </a:lnSpc>
              <a:spcAft>
                <a:spcPts val="0"/>
              </a:spcAft>
              <a:buFont typeface="Arial"/>
              <a:buNone/>
              <a:defRPr sz="1500" b="0">
                <a:solidFill>
                  <a:schemeClr val="bg2"/>
                </a:solidFill>
              </a:defRPr>
            </a:lvl3pPr>
            <a:lvl4pPr marL="0" indent="0" algn="l">
              <a:lnSpc>
                <a:spcPts val="2400"/>
              </a:lnSpc>
              <a:spcAft>
                <a:spcPts val="0"/>
              </a:spcAft>
              <a:buFont typeface="Arial"/>
              <a:buNone/>
              <a:defRPr sz="1500" b="0">
                <a:solidFill>
                  <a:schemeClr val="bg2"/>
                </a:solidFill>
              </a:defRPr>
            </a:lvl4pPr>
            <a:lvl5pPr marL="0" indent="0" algn="l">
              <a:lnSpc>
                <a:spcPts val="2400"/>
              </a:lnSpc>
              <a:spcAft>
                <a:spcPts val="0"/>
              </a:spcAft>
              <a:buFont typeface="Arial"/>
              <a:buNone/>
              <a:defRPr sz="1500" b="0">
                <a:solidFill>
                  <a:schemeClr val="bg2"/>
                </a:solidFill>
              </a:defRPr>
            </a:lvl5pPr>
            <a:lvl6pPr marL="0" indent="0" algn="l">
              <a:lnSpc>
                <a:spcPts val="2400"/>
              </a:lnSpc>
              <a:spcAft>
                <a:spcPts val="0"/>
              </a:spcAft>
              <a:buFont typeface="Arial"/>
              <a:buNone/>
              <a:defRPr sz="1500" b="0">
                <a:solidFill>
                  <a:schemeClr val="bg2"/>
                </a:solidFill>
              </a:defRPr>
            </a:lvl6pPr>
            <a:lvl7pPr marL="0" indent="0" algn="l">
              <a:lnSpc>
                <a:spcPts val="2400"/>
              </a:lnSpc>
              <a:spcAft>
                <a:spcPts val="0"/>
              </a:spcAft>
              <a:buFont typeface="Arial"/>
              <a:buNone/>
              <a:defRPr sz="1500" b="0">
                <a:solidFill>
                  <a:schemeClr val="bg2"/>
                </a:solidFill>
              </a:defRPr>
            </a:lvl7pPr>
            <a:lvl8pPr marL="0" indent="0" algn="l">
              <a:lnSpc>
                <a:spcPts val="2400"/>
              </a:lnSpc>
              <a:spcAft>
                <a:spcPts val="0"/>
              </a:spcAft>
              <a:buFont typeface="Arial"/>
              <a:buNone/>
              <a:defRPr sz="1500" b="0">
                <a:solidFill>
                  <a:schemeClr val="bg2"/>
                </a:solidFill>
              </a:defRPr>
            </a:lvl8pPr>
            <a:lvl9pPr marL="0" indent="0" algn="l">
              <a:lnSpc>
                <a:spcPts val="2400"/>
              </a:lnSpc>
              <a:spcAft>
                <a:spcPts val="0"/>
              </a:spcAft>
              <a:buFont typeface="Arial"/>
              <a:buNone/>
              <a:defRPr sz="1500" b="0">
                <a:solidFill>
                  <a:schemeClr val="bg2"/>
                </a:solidFill>
              </a:defRPr>
            </a:lvl9pPr>
          </a:lstStyle>
          <a:p>
            <a:pPr lvl="0">
              <a:defRPr/>
            </a:pPr>
            <a:r>
              <a:rPr lang="de-DE"/>
              <a:t>Untertitel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468000" y="4680000"/>
            <a:ext cx="7560000" cy="144000"/>
          </a:xfrm>
        </p:spPr>
        <p:txBody>
          <a:bodyPr/>
          <a:lstStyle>
            <a:lvl1pPr>
              <a:defRPr sz="9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68000" y="3325302"/>
            <a:ext cx="2505600" cy="173898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7492622" y="-7474"/>
            <a:ext cx="1440362" cy="1440000"/>
          </a:xfrm>
          <a:prstGeom prst="rect">
            <a:avLst/>
          </a:prstGeom>
        </p:spPr>
      </p:pic>
      <p:sp>
        <p:nvSpPr>
          <p:cNvPr id="23" name="Titel 22"/>
          <p:cNvSpPr>
            <a:spLocks noGrp="1"/>
          </p:cNvSpPr>
          <p:nvPr>
            <p:ph type="title"/>
          </p:nvPr>
        </p:nvSpPr>
        <p:spPr bwMode="auto">
          <a:xfrm>
            <a:off x="468835" y="3619339"/>
            <a:ext cx="3527936" cy="324000"/>
          </a:xfrm>
        </p:spPr>
        <p:txBody>
          <a:bodyPr/>
          <a:lstStyle>
            <a:lvl1pPr>
              <a:lnSpc>
                <a:spcPts val="2500"/>
              </a:lnSpc>
              <a:defRPr cap="all"/>
            </a:lvl1pPr>
          </a:lstStyle>
          <a:p>
            <a:pPr lvl="0">
              <a:defRPr/>
            </a:pPr>
            <a:r>
              <a:rPr lang="de-DE"/>
              <a:t>Mastertitelformat bearbeiten</a:t>
            </a:r>
            <a:endParaRPr/>
          </a:p>
        </p:txBody>
      </p:sp>
      <p:pic>
        <p:nvPicPr>
          <p:cNvPr id="9" name="Grafik 8" descr="Ein Bild, das Text, ClipArt enthält.&#10;&#10;Automatisch generierte Beschreibu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6803706" y="4199929"/>
            <a:ext cx="2258410" cy="67293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 userDrawn="1"/>
        </p:nvPicPr>
        <p:blipFill>
          <a:blip r:embed="rId5"/>
          <a:srcRect l="2783" r="2783"/>
          <a:stretch/>
        </p:blipFill>
        <p:spPr bwMode="auto">
          <a:xfrm>
            <a:off x="6967704" y="1616739"/>
            <a:ext cx="2012300" cy="1447398"/>
          </a:xfrm>
          <a:prstGeom prst="rect">
            <a:avLst/>
          </a:prstGeom>
        </p:spPr>
      </p:pic>
      <p:sp>
        <p:nvSpPr>
          <p:cNvPr id="10" name="Textfeld 9"/>
          <p:cNvSpPr txBox="1"/>
          <p:nvPr userDrawn="1"/>
        </p:nvSpPr>
        <p:spPr bwMode="auto">
          <a:xfrm>
            <a:off x="6803707" y="2899165"/>
            <a:ext cx="234029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1300" b="1" dirty="0" err="1">
                <a:solidFill>
                  <a:srgbClr val="871642"/>
                </a:solidFill>
              </a:rPr>
              <a:t>Cosmic</a:t>
            </a:r>
            <a:r>
              <a:rPr lang="de-DE" sz="1300" b="1" dirty="0">
                <a:solidFill>
                  <a:srgbClr val="871642"/>
                </a:solidFill>
              </a:rPr>
              <a:t> </a:t>
            </a:r>
            <a:r>
              <a:rPr lang="de-DE" sz="1300" b="1" dirty="0" err="1">
                <a:solidFill>
                  <a:srgbClr val="871642"/>
                </a:solidFill>
              </a:rPr>
              <a:t>Interacting</a:t>
            </a:r>
            <a:r>
              <a:rPr lang="de-DE" sz="1300" b="1" dirty="0">
                <a:solidFill>
                  <a:srgbClr val="871642"/>
                </a:solidFill>
              </a:rPr>
              <a:t> </a:t>
            </a:r>
            <a:r>
              <a:rPr lang="de-DE" sz="1300" b="1" dirty="0" err="1">
                <a:solidFill>
                  <a:srgbClr val="871642"/>
                </a:solidFill>
              </a:rPr>
              <a:t>Matters</a:t>
            </a:r>
            <a:br>
              <a:rPr lang="de-DE" sz="1300" b="1" dirty="0">
                <a:solidFill>
                  <a:srgbClr val="1F4391"/>
                </a:solidFill>
              </a:rPr>
            </a:br>
            <a:r>
              <a:rPr lang="de-DE" sz="1300" b="1" dirty="0" err="1">
                <a:solidFill>
                  <a:srgbClr val="1F4391"/>
                </a:solidFill>
              </a:rPr>
              <a:t>from</a:t>
            </a:r>
            <a:r>
              <a:rPr lang="de-DE" sz="1300" b="1" dirty="0">
                <a:solidFill>
                  <a:srgbClr val="1F4391"/>
                </a:solidFill>
              </a:rPr>
              <a:t> source </a:t>
            </a:r>
            <a:r>
              <a:rPr lang="de-DE" sz="1300" b="1" dirty="0" err="1">
                <a:solidFill>
                  <a:srgbClr val="1F4391"/>
                </a:solidFill>
              </a:rPr>
              <a:t>to</a:t>
            </a:r>
            <a:r>
              <a:rPr lang="de-DE" sz="1300" b="1" dirty="0">
                <a:solidFill>
                  <a:srgbClr val="1F4391"/>
                </a:solidFill>
              </a:rPr>
              <a:t> </a:t>
            </a:r>
            <a:r>
              <a:rPr lang="de-DE" sz="1300" b="1" dirty="0" err="1">
                <a:solidFill>
                  <a:srgbClr val="1F4391"/>
                </a:solidFill>
              </a:rPr>
              <a:t>signal</a:t>
            </a:r>
            <a:endParaRPr lang="de-DE" sz="1300" b="1" dirty="0">
              <a:solidFill>
                <a:srgbClr val="1F4391"/>
              </a:solidFill>
            </a:endParaRPr>
          </a:p>
        </p:txBody>
      </p:sp>
      <p:sp>
        <p:nvSpPr>
          <p:cNvPr id="13" name="Bildplatzhalter 12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0" y="0"/>
            <a:ext cx="6516688" cy="3205163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Titelbild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/ Text / 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KAPITEL | CHART-HEADLINE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68000" y="918000"/>
            <a:ext cx="3240000" cy="3366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de-DE"/>
              <a:t>Subline auf erster Ebene // für weitere Ebenen &gt;&gt; Menü &gt; Start &gt; Absatz &gt; Listenebene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 bwMode="auto">
          <a:xfrm>
            <a:off x="4104000" y="954000"/>
            <a:ext cx="4536000" cy="3024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/ Text / Bild inkl. Bildunterzei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KAPITEL | CHART-HEADLINE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68000" y="918000"/>
            <a:ext cx="4104000" cy="3366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de-DE"/>
              <a:t>Subline auf erster Ebene // für weitere Ebenen &gt;&gt; Menü &gt; Start &gt; Absatz &gt; Listenebene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 bwMode="auto">
          <a:xfrm>
            <a:off x="4680000" y="954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4680000" y="3708000"/>
            <a:ext cx="3960000" cy="576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>
              <a:defRPr/>
            </a:pPr>
            <a:r>
              <a:rPr lang="de-DE"/>
              <a:t>Bildunterzeile // für weitere Ebenen (Text)  &gt;&gt; Menü &gt; Start &gt; Absatz &gt; Listenebene erhöhen </a:t>
            </a:r>
            <a:endParaRPr/>
          </a:p>
          <a:p>
            <a:pPr lvl="0">
              <a:defRPr/>
            </a:pPr>
            <a:endParaRPr lang="de-DE"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/ Bild inkl. Bildunterzeile /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KAPITEL | CHART-HEADLINE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5220000" y="918000"/>
            <a:ext cx="3420000" cy="3366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de-DE"/>
              <a:t>Subline auf erster Ebene // für weitere Ebenen &gt;&gt; Menü &gt; Start &gt; Absatz &gt; Listenebene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 bwMode="auto">
          <a:xfrm>
            <a:off x="468000" y="954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10" name="Textplatzhalter 5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468000" y="3708000"/>
            <a:ext cx="3960000" cy="576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>
              <a:defRPr/>
            </a:pPr>
            <a:r>
              <a:rPr lang="de-DE"/>
              <a:t>Bildunterzeile // für weitere Ebenen (Text)  &gt;&gt; Menü &gt; Start &gt; Absatz &gt; Listenebene erhöhen </a:t>
            </a:r>
            <a:endParaRPr/>
          </a:p>
          <a:p>
            <a:pPr lvl="0">
              <a:defRPr/>
            </a:pPr>
            <a:endParaRPr lang="de-DE"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/ Text / 2 Bil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KAPITEL | CHART-HEADLINE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68000" y="918000"/>
            <a:ext cx="5400000" cy="3366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de-DE"/>
              <a:t>Subline auf erster Ebene // für weitere Ebenen &gt;&gt; Menü &gt; Start &gt; Absatz &gt; Listenebene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 bwMode="auto">
          <a:xfrm>
            <a:off x="6480000" y="954000"/>
            <a:ext cx="2160000" cy="1440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4"/>
          </p:nvPr>
        </p:nvSpPr>
        <p:spPr bwMode="auto">
          <a:xfrm>
            <a:off x="6480000" y="2628000"/>
            <a:ext cx="2160000" cy="1440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/ 2 Bilder /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KAPITEL | CHART-HEADLINE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3240000" y="918000"/>
            <a:ext cx="5400000" cy="3366000"/>
          </a:xfrm>
        </p:spPr>
        <p:txBody>
          <a:bodyPr/>
          <a:lstStyle>
            <a:lvl1pPr>
              <a:defRPr/>
            </a:lvl1pPr>
          </a:lstStyle>
          <a:p>
            <a:pPr lvl="0">
              <a:defRPr/>
            </a:pPr>
            <a:r>
              <a:rPr lang="de-DE"/>
              <a:t>Subline auf erster Ebene // für weitere Ebenen &gt;&gt; Menü &gt; Start &gt; Absatz &gt; Listenebene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3"/>
          </p:nvPr>
        </p:nvSpPr>
        <p:spPr bwMode="auto">
          <a:xfrm>
            <a:off x="468000" y="954000"/>
            <a:ext cx="2160000" cy="1440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</a:p>
        </p:txBody>
      </p:sp>
      <p:sp>
        <p:nvSpPr>
          <p:cNvPr id="7" name="Bildplatzhalter 4"/>
          <p:cNvSpPr>
            <a:spLocks noGrp="1"/>
          </p:cNvSpPr>
          <p:nvPr>
            <p:ph type="pic" sz="quarter" idx="14"/>
          </p:nvPr>
        </p:nvSpPr>
        <p:spPr bwMode="auto">
          <a:xfrm>
            <a:off x="468000" y="2628000"/>
            <a:ext cx="2160000" cy="1440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Headlin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EINFÜGEN</a:t>
            </a:r>
            <a:endParaRPr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FC35-1720-B389-6A33-2DED26EC7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635EEC-823B-F928-6EB8-A2B0AF0C5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A2A8-15A6-B713-248C-9F928BF34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E85E6EA5-7573-9C44-B26B-D6DB29B7DE51}" type="datetime1">
              <a:rPr lang="en-US" kern="1200" smtClean="0">
                <a:solidFill>
                  <a:prstClr val="black">
                    <a:tint val="75000"/>
                  </a:prstClr>
                </a:solidFill>
              </a:rPr>
              <a:pPr rtl="0"/>
              <a:t>10/8/2022</a:t>
            </a:fld>
            <a:endParaRPr 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6DD15-4EB7-448A-E6E2-FEAFD68B3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en-US" kern="120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644BD-6555-53C6-96BB-1DEFB6AB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829B6F35-CB44-C34B-B1A5-4332FB081711}" type="slidenum">
              <a:rPr lang="en-US" kern="1200" smtClean="0">
                <a:solidFill>
                  <a:prstClr val="black">
                    <a:tint val="75000"/>
                  </a:prstClr>
                </a:solidFill>
              </a:rPr>
              <a:pPr rtl="0"/>
              <a:t>‹Nr.›</a:t>
            </a:fld>
            <a:endParaRPr lang="en-US" kern="120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394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KAPITEL HERVORHEBUNG MIT VIEL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 bwMode="auto">
          <a:xfrm>
            <a:off x="0" y="0"/>
            <a:ext cx="9144000" cy="514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68000" y="756000"/>
            <a:ext cx="8172000" cy="720000"/>
          </a:xfrm>
        </p:spPr>
        <p:txBody>
          <a:bodyPr/>
          <a:lstStyle>
            <a:lvl1pPr>
              <a:lnSpc>
                <a:spcPts val="5700"/>
              </a:lnSpc>
              <a:defRPr sz="4800"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Kapitel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68000" y="1476441"/>
            <a:ext cx="8172000" cy="1439863"/>
          </a:xfrm>
        </p:spPr>
        <p:txBody>
          <a:bodyPr/>
          <a:lstStyle>
            <a:lvl1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1pPr>
            <a:lvl2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2pPr>
            <a:lvl3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3pPr>
            <a:lvl4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4pPr>
            <a:lvl5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5pPr>
            <a:lvl6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6pPr>
            <a:lvl7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7pPr>
            <a:lvl8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8pPr>
            <a:lvl9pPr>
              <a:lnSpc>
                <a:spcPts val="5700"/>
              </a:lnSpc>
              <a:defRPr sz="4800" b="1">
                <a:solidFill>
                  <a:schemeClr val="bg1"/>
                </a:solidFill>
              </a:defRPr>
            </a:lvl9pPr>
          </a:lstStyle>
          <a:p>
            <a:pPr lvl="0">
              <a:defRPr/>
            </a:pPr>
            <a:r>
              <a:rPr lang="de-DE"/>
              <a:t>Hervorhebung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KAPITEL HERVORHEBUNG MIT VIEL INHALT.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 userDrawn="1"/>
        </p:nvSpPr>
        <p:spPr bwMode="auto">
          <a:xfrm>
            <a:off x="0" y="0"/>
            <a:ext cx="9144000" cy="514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68000" y="828000"/>
            <a:ext cx="8172000" cy="540000"/>
          </a:xfrm>
        </p:spPr>
        <p:txBody>
          <a:bodyPr/>
          <a:lstStyle>
            <a:lvl1pPr>
              <a:lnSpc>
                <a:spcPts val="4400"/>
              </a:lnSpc>
              <a:defRPr sz="3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Kapitel</a:t>
            </a:r>
            <a:endParaRPr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68000" y="1367998"/>
            <a:ext cx="8172000" cy="2916000"/>
          </a:xfrm>
        </p:spPr>
        <p:txBody>
          <a:bodyPr/>
          <a:lstStyle>
            <a:lvl1pPr>
              <a:lnSpc>
                <a:spcPts val="4400"/>
              </a:lnSpc>
              <a:spcAft>
                <a:spcPts val="0"/>
              </a:spcAft>
              <a:defRPr sz="3600" b="0">
                <a:solidFill>
                  <a:schemeClr val="bg1"/>
                </a:solidFill>
              </a:defRPr>
            </a:lvl1pPr>
            <a:lvl2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2pPr>
            <a:lvl3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3pPr>
            <a:lvl4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4pPr>
            <a:lvl5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5pPr>
            <a:lvl6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6pPr>
            <a:lvl7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7pPr>
            <a:lvl8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8pPr>
            <a:lvl9pPr>
              <a:lnSpc>
                <a:spcPts val="4400"/>
              </a:lnSpc>
              <a:defRPr sz="3600" b="0">
                <a:solidFill>
                  <a:schemeClr val="bg1"/>
                </a:solidFill>
              </a:defRPr>
            </a:lvl9pPr>
          </a:lstStyle>
          <a:p>
            <a:pPr lvl="0">
              <a:defRPr/>
            </a:pPr>
            <a:r>
              <a:rPr lang="de-DE"/>
              <a:t>Hervorhebung</a:t>
            </a:r>
            <a:endParaRPr/>
          </a:p>
          <a:p>
            <a:pPr lvl="1">
              <a:defRPr/>
            </a:pPr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Headline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KAPITEL | CHART-HEADLINE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>
              <a:defRPr/>
            </a:lvl1pPr>
            <a:lvl2pPr defTabSz="234000">
              <a:tabLst>
                <a:tab pos="234000" algn="l"/>
              </a:tabLst>
              <a:defRPr/>
            </a:lvl2pPr>
            <a:lvl3pPr defTabSz="234000">
              <a:tabLst>
                <a:tab pos="234000" algn="l"/>
              </a:tabLst>
              <a:defRPr/>
            </a:lvl3pPr>
            <a:lvl4pPr defTabSz="234000">
              <a:tabLst>
                <a:tab pos="234000" algn="l"/>
              </a:tabLst>
              <a:defRPr/>
            </a:lvl4pPr>
            <a:lvl5pPr defTabSz="234000">
              <a:tabLst>
                <a:tab pos="234000" algn="l"/>
              </a:tabLst>
              <a:defRPr/>
            </a:lvl5pPr>
            <a:lvl6pPr marL="0" indent="0" defTabSz="234000">
              <a:buFont typeface="+mj-lt"/>
              <a:buNone/>
              <a:tabLst>
                <a:tab pos="234000" algn="l"/>
              </a:tabLst>
              <a:defRPr/>
            </a:lvl6pPr>
            <a:lvl7pPr defTabSz="234000">
              <a:tabLst>
                <a:tab pos="234000" algn="l"/>
              </a:tabLst>
              <a:defRPr/>
            </a:lvl7pPr>
            <a:lvl8pPr defTabSz="234000">
              <a:tabLst>
                <a:tab pos="234000" algn="l"/>
              </a:tabLst>
              <a:defRPr/>
            </a:lvl8pPr>
            <a:lvl9pPr defTabSz="234000">
              <a:tabLst>
                <a:tab pos="234000" algn="l"/>
              </a:tabLst>
              <a:defRPr/>
            </a:lvl9pPr>
          </a:lstStyle>
          <a:p>
            <a:pPr lvl="0">
              <a:defRPr/>
            </a:pPr>
            <a:r>
              <a:rPr lang="de-DE"/>
              <a:t>Subline auf erster Ebene // für weitere Ebenen &gt;&gt; Menü &gt; Start &gt; Absatz &gt; Listenebene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Headline // Tabel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KAPITEL | CHART-HEADLINE</a:t>
            </a:r>
            <a:endParaRPr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  <p:sp>
        <p:nvSpPr>
          <p:cNvPr id="5" name="Tabellenplatzhalter 4"/>
          <p:cNvSpPr>
            <a:spLocks noGrp="1"/>
          </p:cNvSpPr>
          <p:nvPr>
            <p:ph type="tbl" sz="quarter" idx="13"/>
          </p:nvPr>
        </p:nvSpPr>
        <p:spPr bwMode="auto">
          <a:xfrm>
            <a:off x="468000" y="918000"/>
            <a:ext cx="8172000" cy="3366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Tabelle durch Klicken auf Symbol hinzufügen</a:t>
            </a:r>
          </a:p>
        </p:txBody>
      </p:sp>
      <p:grpSp>
        <p:nvGrpSpPr>
          <p:cNvPr id="6" name="Regieanweisungen"/>
          <p:cNvGrpSpPr/>
          <p:nvPr userDrawn="1"/>
        </p:nvGrpSpPr>
        <p:grpSpPr bwMode="auto">
          <a:xfrm>
            <a:off x="-2628800" y="-468000"/>
            <a:ext cx="14833648" cy="6083999"/>
            <a:chOff x="-2628800" y="-468000"/>
            <a:chExt cx="14833648" cy="6083999"/>
          </a:xfrm>
        </p:grpSpPr>
        <p:sp>
          <p:nvSpPr>
            <p:cNvPr id="16" name="Listenebenen"/>
            <p:cNvSpPr txBox="1"/>
            <p:nvPr userDrawn="1"/>
          </p:nvSpPr>
          <p:spPr bwMode="auto">
            <a:xfrm rot="10800000" flipH="1" flipV="1">
              <a:off x="-2628800" y="1368000"/>
              <a:ext cx="2520800" cy="1527786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0595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Arial"/>
                </a:rPr>
                <a:t>Einfärbung einer Spalte/Zeile: </a:t>
              </a:r>
              <a:br>
                <a:rPr lang="de-DE" sz="1200" b="0">
                  <a:solidFill>
                    <a:schemeClr val="tx1"/>
                  </a:solidFill>
                  <a:latin typeface="Arial"/>
                </a:rPr>
              </a:br>
              <a:r>
                <a:rPr lang="de-DE" sz="1200" b="1">
                  <a:solidFill>
                    <a:schemeClr val="tx1"/>
                  </a:solidFill>
                  <a:latin typeface="Arial"/>
                </a:rPr>
                <a:t>Markieren der Spalte/Zeile:</a:t>
              </a:r>
              <a:endParaRPr/>
            </a:p>
            <a:p>
              <a:pPr marL="0" marR="0" lvl="0" indent="0" algn="r" defTabSz="90595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Arial"/>
                </a:rPr>
                <a:t> Entwurf / Tabellentools &gt; Schattierung &gt;</a:t>
              </a:r>
              <a:endParaRPr/>
            </a:p>
            <a:p>
              <a:pPr marL="0" marR="0" lvl="0" indent="0" algn="r" defTabSz="90595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Arial"/>
              </a:endParaRPr>
            </a:p>
            <a:p>
              <a:pPr marL="0" marR="0" lvl="0" indent="0" algn="r" defTabSz="90595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Arial"/>
                </a:rPr>
                <a:t>Die gewünschte Farbe aus den Designfarben auswählen</a:t>
              </a:r>
              <a:endParaRPr/>
            </a:p>
          </p:txBody>
        </p:sp>
        <p:sp>
          <p:nvSpPr>
            <p:cNvPr id="10" name="Zurücksetzen"/>
            <p:cNvSpPr txBox="1"/>
            <p:nvPr userDrawn="1"/>
          </p:nvSpPr>
          <p:spPr bwMode="auto">
            <a:xfrm rot="10800000" flipH="1" flipV="1">
              <a:off x="9252000" y="648000"/>
              <a:ext cx="1944000" cy="61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Arial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Arial"/>
                </a:rPr>
                <a:t>bringen über Menü: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Arial"/>
                </a:rPr>
                <a:t>Start &gt; Folien &gt; Zurücksetzen</a:t>
              </a:r>
              <a:endParaRPr/>
            </a:p>
          </p:txBody>
        </p:sp>
        <p:sp>
          <p:nvSpPr>
            <p:cNvPr id="11" name="Hilfslinien"/>
            <p:cNvSpPr txBox="1"/>
            <p:nvPr userDrawn="1"/>
          </p:nvSpPr>
          <p:spPr bwMode="auto">
            <a:xfrm rot="10800000" flipH="1" flipV="1">
              <a:off x="431801" y="-468000"/>
              <a:ext cx="82804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341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Löschen einer Spalte/Zeile: 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Markieren der Spalte/Zeile: Layout &gt; Löschen &gt; Spalte bzw. Zeile löschen</a:t>
              </a:r>
              <a:endParaRPr/>
            </a:p>
          </p:txBody>
        </p:sp>
        <p:sp>
          <p:nvSpPr>
            <p:cNvPr id="12" name="Fußzeile"/>
            <p:cNvSpPr txBox="1"/>
            <p:nvPr userDrawn="1"/>
          </p:nvSpPr>
          <p:spPr bwMode="auto">
            <a:xfrm rot="10800000" flipH="1" flipV="1">
              <a:off x="431799" y="5255998"/>
              <a:ext cx="8280400" cy="360001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341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Arial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Arial"/>
                </a:rPr>
                <a:t>Einfügen &gt; Text &gt; Kopf- und Fußzeile</a:t>
              </a:r>
              <a:endParaRPr/>
            </a:p>
          </p:txBody>
        </p:sp>
        <p:sp>
          <p:nvSpPr>
            <p:cNvPr id="13" name="Layoutwechsel"/>
            <p:cNvSpPr txBox="1"/>
            <p:nvPr userDrawn="1"/>
          </p:nvSpPr>
          <p:spPr bwMode="auto">
            <a:xfrm rot="10800000" flipH="1" flipV="1">
              <a:off x="9252000" y="2283786"/>
              <a:ext cx="2952848" cy="1044048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Arial"/>
                </a:rPr>
                <a:t>Einfügen einer Spalte/Zeile: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Arial"/>
                </a:rPr>
                <a:t>Markieren der Spalte/Zeile neben der eine weitere eingefügt werden soll: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Arial"/>
                </a:rPr>
                <a:t>Layout &gt; Hier die gewünschte Einfügeoption auswählen</a:t>
              </a:r>
              <a:endParaRPr/>
            </a:p>
          </p:txBody>
        </p:sp>
      </p:grpSp>
      <p:cxnSp>
        <p:nvCxnSpPr>
          <p:cNvPr id="19" name="Gerader Verbinder 18"/>
          <p:cNvCxnSpPr>
            <a:cxnSpLocks/>
          </p:cNvCxnSpPr>
          <p:nvPr userDrawn="1"/>
        </p:nvCxnSpPr>
        <p:spPr bwMode="auto">
          <a:xfrm>
            <a:off x="0" y="4485600"/>
            <a:ext cx="914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/>
          <a:srcRect b="4513"/>
          <a:stretch/>
        </p:blipFill>
        <p:spPr bwMode="auto">
          <a:xfrm>
            <a:off x="9252000" y="3327773"/>
            <a:ext cx="2067213" cy="864158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7308000" y="4679640"/>
            <a:ext cx="1512000" cy="288720"/>
          </a:xfrm>
          <a:prstGeom prst="rect">
            <a:avLst/>
          </a:prstGeom>
        </p:spPr>
      </p:pic>
      <p:pic>
        <p:nvPicPr>
          <p:cNvPr id="17" name="Grafik 16" descr="Ein Bild, das Text, ClipArt enthält.&#10;&#10;Automatisch generierte Beschreibung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760132" y="4489021"/>
            <a:ext cx="2196472" cy="654479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4734669" y="4498439"/>
            <a:ext cx="953463" cy="63564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Bild vollflächig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 noChangeAspect="1"/>
          </p:cNvSpPr>
          <p:nvPr>
            <p:ph type="pic" sz="quarter" idx="10" hasCustomPrompt="1"/>
          </p:nvPr>
        </p:nvSpPr>
        <p:spPr bwMode="auto">
          <a:xfrm>
            <a:off x="0" y="0"/>
            <a:ext cx="9144000" cy="5148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Vollbild durch klicken einfügen.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ld klei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 noChangeAspect="1"/>
          </p:cNvSpPr>
          <p:nvPr>
            <p:ph type="pic" sz="quarter" idx="10"/>
          </p:nvPr>
        </p:nvSpPr>
        <p:spPr bwMode="auto">
          <a:xfrm>
            <a:off x="2052000" y="468000"/>
            <a:ext cx="5040000" cy="3366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3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2051998" y="3952800"/>
            <a:ext cx="5040000" cy="324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>
              <a:defRPr/>
            </a:pPr>
            <a:r>
              <a:rPr lang="de-DE"/>
              <a:t>Bildunterzeile // für weitere Ebenen (Text)  &gt;&gt; Menü &gt; Start &gt; Absatz &gt; Listenebene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Bil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0"/>
          </p:nvPr>
        </p:nvSpPr>
        <p:spPr bwMode="auto">
          <a:xfrm>
            <a:off x="468000" y="468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3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468000" y="3240000"/>
            <a:ext cx="3960000" cy="1044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>
              <a:defRPr/>
            </a:pPr>
            <a:r>
              <a:rPr lang="de-DE"/>
              <a:t>Bildunterzeile Bildunterzeile // für weitere Ebenen (Text)  &gt;&gt; Menü &gt; Start &gt; Absatz &gt; Listenebene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5"/>
          </p:nvPr>
        </p:nvSpPr>
        <p:spPr bwMode="auto">
          <a:xfrm>
            <a:off x="4680000" y="468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4680000" y="3240000"/>
            <a:ext cx="3960000" cy="1044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>
              <a:defRPr/>
            </a:pPr>
            <a:r>
              <a:rPr lang="de-DE"/>
              <a:t>Bildunterzeile Bildunterzeile // für weitere Ebenen (Text)  &gt;&gt; Menü &gt; Start &gt; Absatz &gt; Listenebene erhöhen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Bilder inkl. Headlin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0"/>
          </p:nvPr>
        </p:nvSpPr>
        <p:spPr bwMode="auto">
          <a:xfrm>
            <a:off x="468000" y="954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3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468000" y="3708000"/>
            <a:ext cx="3960000" cy="576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>
              <a:defRPr/>
            </a:pPr>
            <a:r>
              <a:rPr lang="de-DE"/>
              <a:t>Bildunterzeile // für weitere Ebenen (Text)  &gt;&gt; Menü &gt; Start &gt; Absatz &gt; Listenebene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5"/>
          </p:nvPr>
        </p:nvSpPr>
        <p:spPr bwMode="auto">
          <a:xfrm>
            <a:off x="4680000" y="954000"/>
            <a:ext cx="3960000" cy="2646000"/>
          </a:xfrm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Bild durch Klicken auf Symbol hinzufügen</a:t>
            </a:r>
            <a:endParaRPr/>
          </a:p>
        </p:txBody>
      </p:sp>
      <p:sp>
        <p:nvSpPr>
          <p:cNvPr id="9" name="Textplatzhalter 5"/>
          <p:cNvSpPr>
            <a:spLocks noGrp="1"/>
          </p:cNvSpPr>
          <p:nvPr>
            <p:ph type="body" sz="quarter" idx="16" hasCustomPrompt="1"/>
          </p:nvPr>
        </p:nvSpPr>
        <p:spPr bwMode="auto">
          <a:xfrm>
            <a:off x="4680000" y="3708000"/>
            <a:ext cx="3960000" cy="576000"/>
          </a:xfrm>
        </p:spPr>
        <p:txBody>
          <a:bodyPr/>
          <a:lstStyle>
            <a:lvl1pPr>
              <a:lnSpc>
                <a:spcPts val="1200"/>
              </a:lnSpc>
              <a:spcAft>
                <a:spcPts val="0"/>
              </a:spcAft>
              <a:defRPr sz="900"/>
            </a:lvl1pPr>
            <a:lvl2pPr>
              <a:lnSpc>
                <a:spcPts val="1200"/>
              </a:lnSpc>
              <a:spcAft>
                <a:spcPts val="0"/>
              </a:spcAft>
              <a:defRPr sz="900"/>
            </a:lvl2pPr>
            <a:lvl3pPr>
              <a:lnSpc>
                <a:spcPts val="1200"/>
              </a:lnSpc>
              <a:spcAft>
                <a:spcPts val="0"/>
              </a:spcAft>
              <a:defRPr sz="900"/>
            </a:lvl3pPr>
            <a:lvl4pPr>
              <a:lnSpc>
                <a:spcPts val="1200"/>
              </a:lnSpc>
              <a:spcAft>
                <a:spcPts val="0"/>
              </a:spcAft>
              <a:defRPr sz="900"/>
            </a:lvl4pPr>
            <a:lvl5pPr>
              <a:lnSpc>
                <a:spcPts val="1200"/>
              </a:lnSpc>
              <a:spcAft>
                <a:spcPts val="0"/>
              </a:spcAft>
              <a:defRPr sz="900"/>
            </a:lvl5pPr>
            <a:lvl6pPr>
              <a:lnSpc>
                <a:spcPts val="1200"/>
              </a:lnSpc>
              <a:spcAft>
                <a:spcPts val="0"/>
              </a:spcAft>
              <a:defRPr sz="900"/>
            </a:lvl6pPr>
            <a:lvl7pPr>
              <a:lnSpc>
                <a:spcPts val="1200"/>
              </a:lnSpc>
              <a:spcAft>
                <a:spcPts val="0"/>
              </a:spcAft>
              <a:defRPr sz="900"/>
            </a:lvl7pPr>
            <a:lvl8pPr>
              <a:lnSpc>
                <a:spcPts val="1200"/>
              </a:lnSpc>
              <a:spcAft>
                <a:spcPts val="0"/>
              </a:spcAft>
              <a:defRPr sz="900"/>
            </a:lvl8pPr>
            <a:lvl9pPr>
              <a:lnSpc>
                <a:spcPts val="1200"/>
              </a:lnSpc>
              <a:spcAft>
                <a:spcPts val="0"/>
              </a:spcAft>
              <a:defRPr sz="900"/>
            </a:lvl9pPr>
          </a:lstStyle>
          <a:p>
            <a:pPr lvl="0">
              <a:defRPr/>
            </a:pPr>
            <a:r>
              <a:rPr lang="de-DE"/>
              <a:t>Bildunterzeile // für weitere Ebenen (Text)  &gt;&gt; Menü &gt; Start &gt; Absatz &gt; Listenebene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KAPITEL | CHART-HEADLINE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 userDrawn="1">
            <p:ph type="title"/>
          </p:nvPr>
        </p:nvSpPr>
        <p:spPr bwMode="auto">
          <a:xfrm>
            <a:off x="468000" y="396000"/>
            <a:ext cx="7560000" cy="46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KAPITEL | CHART-HEADLINE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 bwMode="auto">
          <a:xfrm>
            <a:off x="468000" y="918000"/>
            <a:ext cx="7560000" cy="336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Subline auf erster Ebene // für weitere Ebenen (Text und Aufzählungen &gt;&gt; Menü &gt; Start &gt; Absatz &gt; Listenebene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 userDrawn="1">
            <p:ph type="dt" sz="half" idx="2"/>
          </p:nvPr>
        </p:nvSpPr>
        <p:spPr bwMode="auto">
          <a:xfrm>
            <a:off x="360000" y="5524114"/>
            <a:ext cx="4284008" cy="179984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90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9pPr>
          </a:lstStyle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 userDrawn="1">
            <p:ph type="ftr" sz="quarter" idx="3"/>
          </p:nvPr>
        </p:nvSpPr>
        <p:spPr bwMode="auto">
          <a:xfrm>
            <a:off x="720000" y="4752000"/>
            <a:ext cx="6300000" cy="108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9pPr>
          </a:lstStyle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6" name="Foliennummernplatzhalter 5"/>
          <p:cNvSpPr>
            <a:spLocks noGrp="1"/>
          </p:cNvSpPr>
          <p:nvPr userDrawn="1">
            <p:ph type="sldNum" sz="quarter" idx="4"/>
          </p:nvPr>
        </p:nvSpPr>
        <p:spPr bwMode="auto">
          <a:xfrm>
            <a:off x="324000" y="4752000"/>
            <a:ext cx="252000" cy="108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>
                <a:latin typeface="+mn-lt"/>
              </a:defRPr>
            </a:lvl9pPr>
          </a:lstStyle>
          <a:p>
            <a:pPr>
              <a:defRPr/>
            </a:pPr>
            <a:fld id="{6C8FC03C-C266-4645-ABC5-645062898383}" type="slidenum">
              <a:rPr lang="de-DE"/>
              <a:t>‹Nr.›</a:t>
            </a:fld>
            <a:r>
              <a:rPr lang="de-DE"/>
              <a:t> </a:t>
            </a:r>
          </a:p>
        </p:txBody>
      </p:sp>
      <p:grpSp>
        <p:nvGrpSpPr>
          <p:cNvPr id="31" name="Regieanweisungen"/>
          <p:cNvGrpSpPr/>
          <p:nvPr userDrawn="1"/>
        </p:nvGrpSpPr>
        <p:grpSpPr bwMode="auto">
          <a:xfrm>
            <a:off x="-2088000" y="-468000"/>
            <a:ext cx="13284000" cy="6083999"/>
            <a:chOff x="-2088000" y="-468000"/>
            <a:chExt cx="13284000" cy="6083999"/>
          </a:xfrm>
        </p:grpSpPr>
        <p:grpSp>
          <p:nvGrpSpPr>
            <p:cNvPr id="29" name="Listenebenen"/>
            <p:cNvGrpSpPr/>
            <p:nvPr userDrawn="1"/>
          </p:nvGrpSpPr>
          <p:grpSpPr bwMode="auto">
            <a:xfrm>
              <a:off x="-2088000" y="1368000"/>
              <a:ext cx="1980000" cy="2319874"/>
              <a:chOff x="-2088000" y="1368000"/>
              <a:chExt cx="1980000" cy="2319874"/>
            </a:xfrm>
          </p:grpSpPr>
          <p:sp>
            <p:nvSpPr>
              <p:cNvPr id="12" name="Text // Listenebene erhöhen"/>
              <p:cNvSpPr txBox="1"/>
              <p:nvPr userDrawn="1"/>
            </p:nvSpPr>
            <p:spPr bwMode="auto">
              <a:xfrm>
                <a:off x="-2016000" y="2787874"/>
                <a:ext cx="936000" cy="396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90595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1">
                    <a:solidFill>
                      <a:schemeClr val="tx1"/>
                    </a:solidFill>
                    <a:latin typeface="Arial"/>
                  </a:rPr>
                  <a:t>Listenebene</a:t>
                </a:r>
                <a:endParaRPr/>
              </a:p>
              <a:p>
                <a:pPr marL="0" marR="0" lvl="0" indent="0" algn="r" defTabSz="90595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1">
                    <a:solidFill>
                      <a:schemeClr val="tx1"/>
                    </a:solidFill>
                    <a:latin typeface="Arial"/>
                  </a:rPr>
                  <a:t>erhöhen</a:t>
                </a:r>
                <a:endParaRPr/>
              </a:p>
            </p:txBody>
          </p:sp>
          <p:sp>
            <p:nvSpPr>
              <p:cNvPr id="13" name="Text // Listenebene verringern"/>
              <p:cNvSpPr txBox="1"/>
              <p:nvPr userDrawn="1"/>
            </p:nvSpPr>
            <p:spPr bwMode="auto">
              <a:xfrm>
                <a:off x="-2016000" y="3291874"/>
                <a:ext cx="936000" cy="396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r" defTabSz="90595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1">
                    <a:solidFill>
                      <a:schemeClr val="tx1"/>
                    </a:solidFill>
                    <a:latin typeface="Arial"/>
                  </a:rPr>
                  <a:t>Listenebene</a:t>
                </a:r>
                <a:endParaRPr/>
              </a:p>
              <a:p>
                <a:pPr marL="0" marR="0" lvl="0" indent="0" algn="r" defTabSz="90595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1">
                    <a:solidFill>
                      <a:schemeClr val="tx1"/>
                    </a:solidFill>
                    <a:latin typeface="Arial"/>
                  </a:rPr>
                  <a:t>verringern</a:t>
                </a:r>
                <a:endParaRPr/>
              </a:p>
            </p:txBody>
          </p:sp>
          <p:sp>
            <p:nvSpPr>
              <p:cNvPr id="25" name="Listenebenen"/>
              <p:cNvSpPr txBox="1"/>
              <p:nvPr userDrawn="1"/>
            </p:nvSpPr>
            <p:spPr bwMode="auto">
              <a:xfrm rot="10800000" flipH="1" flipV="1">
                <a:off x="-2088000" y="1368000"/>
                <a:ext cx="1980000" cy="828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r" defTabSz="90595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Arial"/>
                  </a:rPr>
                  <a:t>Listen erstellen</a:t>
                </a:r>
                <a:endParaRPr/>
              </a:p>
              <a:p>
                <a:pPr marL="0" marR="0" lvl="0" indent="0" algn="r" defTabSz="90595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Arial"/>
                  </a:rPr>
                  <a:t>Wechseln Sie die Textebene</a:t>
                </a:r>
                <a:endParaRPr/>
              </a:p>
              <a:p>
                <a:pPr marL="0" marR="0" lvl="0" indent="0" algn="r" defTabSz="90595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Arial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Arial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Arial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7" name="Bild // Listenebene verringern"/>
              <p:cNvPicPr>
                <a:picLocks noChangeAspect="1"/>
              </p:cNvPicPr>
              <p:nvPr userDrawn="1"/>
            </p:nvPicPr>
            <p:blipFill>
              <a:blip r:embed="rId18"/>
              <a:stretch/>
            </p:blipFill>
            <p:spPr bwMode="auto">
              <a:xfrm>
                <a:off x="-963360" y="3291874"/>
                <a:ext cx="855360" cy="396000"/>
              </a:xfrm>
              <a:prstGeom prst="rect">
                <a:avLst/>
              </a:prstGeom>
            </p:spPr>
          </p:pic>
          <p:pic>
            <p:nvPicPr>
              <p:cNvPr id="28" name="Bild // Listenebene erhöhen"/>
              <p:cNvPicPr>
                <a:picLocks noChangeAspect="1"/>
              </p:cNvPicPr>
              <p:nvPr userDrawn="1"/>
            </p:nvPicPr>
            <p:blipFill>
              <a:blip r:embed="rId19"/>
              <a:stretch/>
            </p:blipFill>
            <p:spPr bwMode="auto">
              <a:xfrm>
                <a:off x="-963360" y="2787874"/>
                <a:ext cx="855360" cy="396000"/>
              </a:xfrm>
              <a:prstGeom prst="rect">
                <a:avLst/>
              </a:prstGeom>
            </p:spPr>
          </p:pic>
        </p:grpSp>
        <p:sp>
          <p:nvSpPr>
            <p:cNvPr id="14" name="Zurücksetzen"/>
            <p:cNvSpPr txBox="1"/>
            <p:nvPr userDrawn="1"/>
          </p:nvSpPr>
          <p:spPr bwMode="auto">
            <a:xfrm rot="10800000" flipH="1" flipV="1">
              <a:off x="9252000" y="648000"/>
              <a:ext cx="1944000" cy="61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Arial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Arial"/>
                </a:rPr>
                <a:t>bringen über Menü: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Arial"/>
                </a:rPr>
                <a:t>Start &gt; Folien &gt; Zurücksetzen</a:t>
              </a:r>
              <a:endParaRPr/>
            </a:p>
          </p:txBody>
        </p:sp>
        <p:sp>
          <p:nvSpPr>
            <p:cNvPr id="15" name="Hilfslinien"/>
            <p:cNvSpPr txBox="1"/>
            <p:nvPr userDrawn="1"/>
          </p:nvSpPr>
          <p:spPr bwMode="auto">
            <a:xfrm rot="10800000" flipH="1" flipV="1">
              <a:off x="431801" y="-468000"/>
              <a:ext cx="8280400" cy="360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b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341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Hilfslinien anzeigen über Menü: 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Arial"/>
                  <a:ea typeface="Arial"/>
                  <a:cs typeface="Arial"/>
                </a:rPr>
                <a:t>Ansicht &gt; Anzeigen &gt; Haken bei Führungslinien setzen</a:t>
              </a:r>
              <a:endParaRPr/>
            </a:p>
          </p:txBody>
        </p:sp>
        <p:sp>
          <p:nvSpPr>
            <p:cNvPr id="16" name="Fußzeile"/>
            <p:cNvSpPr txBox="1"/>
            <p:nvPr userDrawn="1"/>
          </p:nvSpPr>
          <p:spPr bwMode="auto">
            <a:xfrm rot="10800000" flipH="1" flipV="1">
              <a:off x="431799" y="5255998"/>
              <a:ext cx="8280400" cy="360001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1033419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Arial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Arial"/>
                </a:rPr>
                <a:t>Einfügen &gt; Text &gt; Kopf- und Fußzeile</a:t>
              </a:r>
              <a:endParaRPr/>
            </a:p>
          </p:txBody>
        </p:sp>
        <p:sp>
          <p:nvSpPr>
            <p:cNvPr id="30" name="Layoutwechsel"/>
            <p:cNvSpPr txBox="1"/>
            <p:nvPr userDrawn="1"/>
          </p:nvSpPr>
          <p:spPr bwMode="auto">
            <a:xfrm rot="10800000" flipH="1" flipV="1">
              <a:off x="9252000" y="2283786"/>
              <a:ext cx="1944000" cy="612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Arial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Arial"/>
                </a:rPr>
              </a:br>
              <a:r>
                <a:rPr lang="de-DE" sz="1200" b="0">
                  <a:solidFill>
                    <a:schemeClr val="tx1"/>
                  </a:solidFill>
                  <a:latin typeface="Arial"/>
                </a:rPr>
                <a:t>im Menü über:</a:t>
              </a:r>
              <a:endParaRPr/>
            </a:p>
            <a:p>
              <a:pPr marL="0" marR="0" lvl="0" indent="0" algn="l" defTabSz="90595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Arial"/>
                </a:rPr>
                <a:t>Start &gt; Folien &gt; Layout</a:t>
              </a:r>
              <a:endParaRPr/>
            </a:p>
          </p:txBody>
        </p:sp>
      </p:grpSp>
      <p:cxnSp>
        <p:nvCxnSpPr>
          <p:cNvPr id="17" name="Gerader Verbinder 16"/>
          <p:cNvCxnSpPr>
            <a:cxnSpLocks/>
          </p:cNvCxnSpPr>
          <p:nvPr userDrawn="1"/>
        </p:nvCxnSpPr>
        <p:spPr bwMode="auto">
          <a:xfrm>
            <a:off x="0" y="4485600"/>
            <a:ext cx="9144000" cy="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0"/>
          <a:stretch/>
        </p:blipFill>
        <p:spPr bwMode="auto">
          <a:xfrm>
            <a:off x="7308000" y="4679640"/>
            <a:ext cx="1512000" cy="288720"/>
          </a:xfrm>
          <a:prstGeom prst="rect">
            <a:avLst/>
          </a:prstGeom>
        </p:spPr>
      </p:pic>
      <p:pic>
        <p:nvPicPr>
          <p:cNvPr id="9" name="Grafik 8" descr="Ein Bild, das Text, ClipArt enthält.&#10;&#10;Automatisch generierte Beschreibung"/>
          <p:cNvPicPr>
            <a:picLocks noChangeAspect="1"/>
          </p:cNvPicPr>
          <p:nvPr userDrawn="1"/>
        </p:nvPicPr>
        <p:blipFill>
          <a:blip r:embed="rId21"/>
          <a:stretch/>
        </p:blipFill>
        <p:spPr bwMode="auto">
          <a:xfrm>
            <a:off x="6290140" y="4551636"/>
            <a:ext cx="1602450" cy="4774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2"/>
          <a:srcRect/>
          <a:stretch/>
        </p:blipFill>
        <p:spPr bwMode="auto">
          <a:xfrm>
            <a:off x="5220072" y="4500098"/>
            <a:ext cx="940902" cy="6391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hdr="0" dt="0"/>
  <p:txStyles>
    <p:title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700" b="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0" indent="0" algn="l" defTabSz="685800">
        <a:lnSpc>
          <a:spcPts val="1800"/>
        </a:lnSpc>
        <a:spcBef>
          <a:spcPts val="0"/>
        </a:spcBef>
        <a:spcAft>
          <a:spcPts val="1200"/>
        </a:spcAft>
        <a:buSzPct val="75000"/>
        <a:buFont typeface="Arial"/>
        <a:buNone/>
        <a:defRPr sz="1500" b="1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685800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/>
        <a:buNone/>
        <a:defRPr sz="1500">
          <a:solidFill>
            <a:schemeClr val="tx2"/>
          </a:solidFill>
          <a:latin typeface="+mn-lt"/>
          <a:ea typeface="+mn-ea"/>
          <a:cs typeface="+mn-cs"/>
        </a:defRPr>
      </a:lvl2pPr>
      <a:lvl3pPr marL="234000" indent="-234000" algn="l" defTabSz="685800">
        <a:lnSpc>
          <a:spcPts val="1800"/>
        </a:lnSpc>
        <a:spcBef>
          <a:spcPts val="0"/>
        </a:spcBef>
        <a:spcAft>
          <a:spcPts val="600"/>
        </a:spcAft>
        <a:buClr>
          <a:schemeClr val="bg2"/>
        </a:buClr>
        <a:buSzPct val="100000"/>
        <a:buFont typeface="Wingdings"/>
        <a:buChar char="§"/>
        <a:defRPr sz="1500">
          <a:solidFill>
            <a:schemeClr val="tx2"/>
          </a:solidFill>
          <a:latin typeface="+mn-lt"/>
          <a:ea typeface="+mn-ea"/>
          <a:cs typeface="+mn-cs"/>
        </a:defRPr>
      </a:lvl3pPr>
      <a:lvl4pPr marL="468000" indent="-234000" algn="l" defTabSz="685800">
        <a:lnSpc>
          <a:spcPts val="18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Wingdings"/>
        <a:buChar char="§"/>
        <a:defRPr sz="1500">
          <a:solidFill>
            <a:schemeClr val="tx2"/>
          </a:solidFill>
          <a:latin typeface="+mn-lt"/>
          <a:ea typeface="+mn-ea"/>
          <a:cs typeface="+mn-cs"/>
        </a:defRPr>
      </a:lvl4pPr>
      <a:lvl5pPr marL="702000" indent="-234000" algn="l" defTabSz="685800">
        <a:lnSpc>
          <a:spcPts val="18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Font typeface="Wingdings"/>
        <a:buChar char="§"/>
        <a:defRPr sz="1500">
          <a:solidFill>
            <a:schemeClr val="tx2"/>
          </a:solidFill>
          <a:latin typeface="+mn-lt"/>
          <a:ea typeface="+mn-ea"/>
          <a:cs typeface="+mn-cs"/>
        </a:defRPr>
      </a:lvl5pPr>
      <a:lvl6pPr marL="0" indent="0" algn="l" defTabSz="685800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/>
        <a:buNone/>
        <a:defRPr sz="1500">
          <a:solidFill>
            <a:schemeClr val="tx2"/>
          </a:solidFill>
          <a:latin typeface="+mn-lt"/>
          <a:ea typeface="+mn-ea"/>
          <a:cs typeface="+mn-cs"/>
        </a:defRPr>
      </a:lvl6pPr>
      <a:lvl7pPr marL="0" indent="0" algn="l" defTabSz="685800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/>
        <a:buNone/>
        <a:defRPr sz="1500">
          <a:solidFill>
            <a:schemeClr val="tx2"/>
          </a:solidFill>
          <a:latin typeface="+mn-lt"/>
          <a:ea typeface="+mn-ea"/>
          <a:cs typeface="+mn-cs"/>
        </a:defRPr>
      </a:lvl7pPr>
      <a:lvl8pPr marL="0" indent="0" algn="l" defTabSz="685800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/>
        <a:buNone/>
        <a:defRPr sz="1500">
          <a:solidFill>
            <a:schemeClr val="tx2"/>
          </a:solidFill>
          <a:latin typeface="+mn-lt"/>
          <a:ea typeface="+mn-ea"/>
          <a:cs typeface="+mn-cs"/>
        </a:defRPr>
      </a:lvl8pPr>
      <a:lvl9pPr marL="0" indent="0" algn="l" defTabSz="685800">
        <a:lnSpc>
          <a:spcPts val="1800"/>
        </a:lnSpc>
        <a:spcBef>
          <a:spcPts val="0"/>
        </a:spcBef>
        <a:spcAft>
          <a:spcPts val="600"/>
        </a:spcAft>
        <a:buSzPct val="75000"/>
        <a:buFont typeface="Arial"/>
        <a:buNone/>
        <a:defRPr sz="15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791E1-5A1F-D23D-C636-6DBBC5D4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412B4-B8EA-D807-2ACA-CA42FC3B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71234-67B9-F07A-7A16-F315B77FF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C23A3-7339-4346-BDEC-60E2A2D49A4A}" type="datetime1">
              <a:rPr lang="en-US" smtClean="0"/>
              <a:t>10/8/2022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E6C4-D3B0-4054-9E8C-E851CBCED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77D93-5A36-71D6-66BD-DD7DC36C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B6F35-CB44-C34B-B1A5-4332FB081711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02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207.08097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1.jpg"/><Relationship Id="rId5" Type="http://schemas.openxmlformats.org/officeDocument/2006/relationships/image" Target="../media/image4.jp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3162300" y="1665515"/>
            <a:ext cx="5985852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636C70"/>
                </a:solidFill>
              </a:rPr>
              <a:t>Implications from 3-dimensional </a:t>
            </a:r>
            <a:r>
              <a:rPr lang="en-GB" sz="3200" b="1" dirty="0" err="1">
                <a:solidFill>
                  <a:srgbClr val="636C70"/>
                </a:solidFill>
              </a:rPr>
              <a:t>modeling</a:t>
            </a:r>
            <a:r>
              <a:rPr lang="en-GB" sz="3200" b="1" dirty="0">
                <a:solidFill>
                  <a:srgbClr val="636C70"/>
                </a:solidFill>
              </a:rPr>
              <a:t> of gamma-ray signatures in the Galactic </a:t>
            </a:r>
            <a:r>
              <a:rPr lang="en-GB" sz="3200" b="1" dirty="0" err="1">
                <a:solidFill>
                  <a:srgbClr val="636C70"/>
                </a:solidFill>
              </a:rPr>
              <a:t>Center</a:t>
            </a:r>
            <a:endParaRPr lang="en-GB" sz="3200" b="1" dirty="0">
              <a:solidFill>
                <a:srgbClr val="636C7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5025087" y="3135875"/>
            <a:ext cx="4176469" cy="369332"/>
          </a:xfrm>
          <a:prstGeom prst="rect">
            <a:avLst/>
          </a:prstGeom>
          <a:solidFill>
            <a:srgbClr val="52656B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86000"/>
              </a:prstClr>
            </a:outerShdw>
          </a:effectLst>
        </p:spPr>
        <p:txBody>
          <a:bodyPr wrap="square" rtlCol="0">
            <a:spAutoFit/>
          </a:bodyPr>
          <a:lstStyle/>
          <a:p>
            <a:pPr rtl="0"/>
            <a:r>
              <a:rPr lang="en-US" sz="1800" b="1" kern="1200" dirty="0">
                <a:solidFill>
                  <a:prstClr val="white">
                    <a:lumMod val="95000"/>
                  </a:prstClr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Julien Dörner *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4829700" y="347798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endParaRPr lang="en-US" kern="1200">
              <a:solidFill>
                <a:prstClr val="black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580DBD-7449-A991-CD10-90D2F814E12A}"/>
              </a:ext>
            </a:extLst>
          </p:cNvPr>
          <p:cNvSpPr txBox="1"/>
          <p:nvPr/>
        </p:nvSpPr>
        <p:spPr>
          <a:xfrm>
            <a:off x="5025087" y="3505207"/>
            <a:ext cx="41764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600" kern="1200" dirty="0">
                <a:solidFill>
                  <a:srgbClr val="52656C"/>
                </a:solidFill>
                <a:latin typeface="Calibri" panose="020F0502020204030204"/>
              </a:rPr>
              <a:t>J. Becker </a:t>
            </a:r>
            <a:r>
              <a:rPr lang="en-US" sz="1600" kern="1200" dirty="0" err="1">
                <a:solidFill>
                  <a:srgbClr val="52656C"/>
                </a:solidFill>
                <a:latin typeface="Calibri" panose="020F0502020204030204"/>
              </a:rPr>
              <a:t>Tjus</a:t>
            </a:r>
            <a:r>
              <a:rPr lang="en-US" sz="1600" kern="1200" dirty="0">
                <a:solidFill>
                  <a:srgbClr val="52656C"/>
                </a:solidFill>
                <a:latin typeface="Calibri" panose="020F0502020204030204"/>
              </a:rPr>
              <a:t>, P. S. </a:t>
            </a:r>
            <a:r>
              <a:rPr lang="en-US" sz="1600" kern="1200" dirty="0" err="1">
                <a:solidFill>
                  <a:srgbClr val="52656C"/>
                </a:solidFill>
                <a:latin typeface="Calibri" panose="020F0502020204030204"/>
              </a:rPr>
              <a:t>Bloomenkamp</a:t>
            </a:r>
            <a:r>
              <a:rPr lang="en-US" sz="1600" kern="1200" dirty="0">
                <a:solidFill>
                  <a:srgbClr val="52656C"/>
                </a:solidFill>
                <a:latin typeface="Calibri" panose="020F0502020204030204"/>
              </a:rPr>
              <a:t>, H. </a:t>
            </a:r>
            <a:r>
              <a:rPr lang="en-US" sz="1600" kern="1200" dirty="0" err="1">
                <a:solidFill>
                  <a:srgbClr val="52656C"/>
                </a:solidFill>
                <a:latin typeface="Calibri" panose="020F0502020204030204"/>
              </a:rPr>
              <a:t>Fichtner</a:t>
            </a:r>
            <a:r>
              <a:rPr lang="en-US" sz="1600" kern="1200" dirty="0">
                <a:solidFill>
                  <a:srgbClr val="52656C"/>
                </a:solidFill>
                <a:latin typeface="Calibri" panose="020F0502020204030204"/>
              </a:rPr>
              <a:t>, </a:t>
            </a:r>
            <a:br>
              <a:rPr lang="en-US" sz="1600" kern="1200" dirty="0">
                <a:solidFill>
                  <a:srgbClr val="52656C"/>
                </a:solidFill>
                <a:latin typeface="Calibri" panose="020F0502020204030204"/>
              </a:rPr>
            </a:br>
            <a:r>
              <a:rPr lang="en-US" sz="1600" kern="1200" dirty="0">
                <a:solidFill>
                  <a:srgbClr val="52656C"/>
                </a:solidFill>
                <a:latin typeface="Calibri" panose="020F0502020204030204"/>
              </a:rPr>
              <a:t>A. </a:t>
            </a:r>
            <a:r>
              <a:rPr lang="en-US" sz="1600" kern="1200" dirty="0" err="1">
                <a:solidFill>
                  <a:srgbClr val="52656C"/>
                </a:solidFill>
                <a:latin typeface="Calibri" panose="020F0502020204030204"/>
              </a:rPr>
              <a:t>Frankowiak</a:t>
            </a:r>
            <a:r>
              <a:rPr lang="en-US" sz="1600" kern="1200" dirty="0">
                <a:solidFill>
                  <a:srgbClr val="52656C"/>
                </a:solidFill>
                <a:latin typeface="Calibri" panose="020F0502020204030204"/>
              </a:rPr>
              <a:t>, M. </a:t>
            </a:r>
            <a:r>
              <a:rPr lang="en-US" sz="1600" kern="1200" dirty="0" err="1">
                <a:solidFill>
                  <a:srgbClr val="52656C"/>
                </a:solidFill>
                <a:latin typeface="Calibri" panose="020F0502020204030204"/>
              </a:rPr>
              <a:t>Hoerbe</a:t>
            </a:r>
            <a:r>
              <a:rPr lang="en-US" sz="1600" kern="1200" dirty="0">
                <a:solidFill>
                  <a:srgbClr val="52656C"/>
                </a:solidFill>
                <a:latin typeface="Calibri" panose="020F0502020204030204"/>
              </a:rPr>
              <a:t>, E. M. </a:t>
            </a:r>
            <a:r>
              <a:rPr lang="en-US" sz="1600" kern="1200" dirty="0" err="1">
                <a:solidFill>
                  <a:srgbClr val="52656C"/>
                </a:solidFill>
                <a:latin typeface="Calibri" panose="020F0502020204030204"/>
              </a:rPr>
              <a:t>Zaninger</a:t>
            </a:r>
            <a:endParaRPr lang="en-US" sz="1600" kern="1200" dirty="0">
              <a:solidFill>
                <a:srgbClr val="52656C"/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4829699" y="4805416"/>
            <a:ext cx="42662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0"/>
            <a:r>
              <a:rPr lang="en-US" kern="1200" dirty="0">
                <a:solidFill>
                  <a:srgbClr val="52656C"/>
                </a:solidFill>
                <a:latin typeface="Playfair Display" pitchFamily="2" charset="77"/>
                <a:cs typeface="Plantagenet Cherokee" panose="02020000000000000000" pitchFamily="18" charset="-79"/>
              </a:rPr>
              <a:t>* julien.doerner@ruhr-uni-bochum.de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7526D79-70E9-23BA-9B25-F06500B68D14}"/>
              </a:ext>
            </a:extLst>
          </p:cNvPr>
          <p:cNvSpPr txBox="1"/>
          <p:nvPr/>
        </p:nvSpPr>
        <p:spPr>
          <a:xfrm>
            <a:off x="5025087" y="4107076"/>
            <a:ext cx="3990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b="1" u="sng" dirty="0">
                <a:solidFill>
                  <a:schemeClr val="bg1"/>
                </a:solidFill>
              </a:rPr>
              <a:t>arXiv:</a:t>
            </a:r>
            <a:r>
              <a:rPr lang="de-DE" sz="1800" b="1" u="sng" dirty="0">
                <a:solidFill>
                  <a:schemeClr val="bg1"/>
                </a:solidFill>
                <a:hlinkClick r:id="rId3" tooltip="https://arxiv.org/abs/2207.0809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2207.08097</a:t>
            </a:r>
            <a:r>
              <a:rPr lang="de-DE" sz="1800" b="1" u="sng" dirty="0">
                <a:solidFill>
                  <a:schemeClr val="bg1"/>
                </a:solidFill>
              </a:rPr>
              <a:t> </a:t>
            </a:r>
            <a:endParaRPr lang="de-DE" sz="1600" b="1" u="sng" dirty="0">
              <a:solidFill>
                <a:schemeClr val="bg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76846945-0D27-29C9-1FD4-3C8E075A25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7824" y="225173"/>
            <a:ext cx="1656184" cy="1124956"/>
          </a:xfrm>
          <a:prstGeom prst="rect">
            <a:avLst/>
          </a:prstGeom>
        </p:spPr>
      </p:pic>
      <p:pic>
        <p:nvPicPr>
          <p:cNvPr id="12" name="Grafik 11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A10A24E3-126E-1C80-9C02-6EBA5D7241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1521" y="37467"/>
            <a:ext cx="2335640" cy="695947"/>
          </a:xfrm>
          <a:prstGeom prst="rect">
            <a:avLst/>
          </a:prstGeom>
        </p:spPr>
      </p:pic>
      <p:pic>
        <p:nvPicPr>
          <p:cNvPr id="14" name="Grafik 13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A49A4A40-BEDA-C5B8-FB1A-0A9CB5019EC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6830" y="815040"/>
            <a:ext cx="2335639" cy="620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25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Galactic Center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determining the model parameter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 dirty="0"/>
              <a:t>Find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best</a:t>
            </a:r>
            <a:r>
              <a:rPr lang="de-DE" b="1" dirty="0"/>
              <a:t> source </a:t>
            </a:r>
            <a:r>
              <a:rPr lang="de-DE" b="1" dirty="0" err="1"/>
              <a:t>model</a:t>
            </a:r>
            <a:endParaRPr lang="en-GB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 bwMode="auto">
              <a:xfrm>
                <a:off x="35496" y="918000"/>
                <a:ext cx="5472608" cy="3366000"/>
              </a:xfrm>
            </p:spPr>
            <p:txBody>
              <a:bodyPr/>
              <a:lstStyle/>
              <a:p>
                <a:pPr marL="342900" indent="-342900">
                  <a:lnSpc>
                    <a:spcPct val="100000"/>
                  </a:lnSpc>
                  <a:buFont typeface="Arial"/>
                  <a:buChar char="•"/>
                  <a:defRPr/>
                </a:pPr>
                <a:r>
                  <a:rPr lang="en-GB" sz="2000" b="0" dirty="0"/>
                  <a:t>Compare </a:t>
                </a:r>
                <a:r>
                  <a:rPr lang="en-GB" sz="2000" b="0" dirty="0" err="1"/>
                  <a:t>model</a:t>
                </a:r>
                <a:r>
                  <a:rPr lang="en-GB" sz="2000" b="0" dirty="0"/>
                  <a:t> </a:t>
                </a:r>
                <a:r>
                  <a:rPr lang="en-GB" sz="2000" b="0" dirty="0" err="1"/>
                  <a:t>output</a:t>
                </a:r>
                <a:r>
                  <a:rPr lang="en-GB" sz="2000" b="0" dirty="0"/>
                  <a:t> </a:t>
                </a:r>
                <a:r>
                  <a:rPr lang="en-GB" sz="2000" b="0" dirty="0" err="1"/>
                  <a:t>to</a:t>
                </a:r>
                <a:r>
                  <a:rPr lang="en-GB" sz="2000" b="0" dirty="0"/>
                  <a:t> H.E.S.S </a:t>
                </a:r>
                <a:r>
                  <a:rPr lang="en-GB" sz="2000" b="0" dirty="0" err="1"/>
                  <a:t>data</a:t>
                </a:r>
                <a:endParaRPr lang="en-GB" sz="2000" b="0" dirty="0"/>
              </a:p>
              <a:p>
                <a:pPr marL="342900" indent="-342900">
                  <a:lnSpc>
                    <a:spcPct val="100000"/>
                  </a:lnSpc>
                  <a:buFont typeface="Arial"/>
                  <a:buChar char="•"/>
                  <a:defRPr/>
                </a:pPr>
                <a:r>
                  <a:rPr lang="en-GB" sz="2000" b="0" dirty="0" err="1"/>
                  <a:t>Latitutdinal</a:t>
                </a:r>
                <a:r>
                  <a:rPr lang="en-GB" sz="2000" b="0" dirty="0"/>
                  <a:t> and longitudinal </a:t>
                </a:r>
                <a:r>
                  <a:rPr lang="en-GB" sz="2000" b="0" dirty="0" err="1"/>
                  <a:t>countmaps</a:t>
                </a:r>
                <a:endParaRPr lang="en-GB" sz="2000" b="0" dirty="0"/>
              </a:p>
              <a:p>
                <a:pPr marL="576900" lvl="2" indent="-342900">
                  <a:lnSpc>
                    <a:spcPct val="10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en-GB" sz="2000" dirty="0"/>
                  <a:t>Most sensitive to the source model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2000" b="1" dirty="0"/>
                  <a:t>3sr</a:t>
                </a:r>
              </a:p>
              <a:p>
                <a:pPr marL="342900" lvl="1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GB" sz="2000" dirty="0"/>
                  <a:t>Total luminosity in the distinct regions</a:t>
                </a:r>
              </a:p>
              <a:p>
                <a:pPr marL="576900" lvl="2" indent="-342900">
                  <a:lnSpc>
                    <a:spcPct val="10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en-GB" sz="2000" dirty="0"/>
                  <a:t>Most sensitive to the anisotropy of the diffusion tensor </a:t>
                </a:r>
                <a14:m>
                  <m:oMath xmlns:m="http://schemas.openxmlformats.org/officeDocument/2006/math">
                    <m:r>
                      <a:rPr lang="de-DE" sz="2000" b="1" i="1" smtClean="0">
                        <a:latin typeface="Cambria Math" panose="02040503050406030204" pitchFamily="18" charset="0"/>
                      </a:rPr>
                      <m:t>→ </m:t>
                    </m:r>
                    <m:r>
                      <a:rPr lang="de-DE" sz="2000" b="1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2000" b="1" i="1" smtClean="0">
                        <a:latin typeface="Cambria Math" panose="02040503050406030204" pitchFamily="18" charset="0"/>
                      </a:rPr>
                      <m:t>𝝐</m:t>
                    </m:r>
                    <m:r>
                      <a:rPr lang="de-DE" sz="2000" b="1" i="1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de-DE" sz="20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de-DE" sz="20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de-DE" sz="2000" b="1" i="1" smtClean="0">
                        <a:latin typeface="Cambria Math" panose="02040503050406030204" pitchFamily="18" charset="0"/>
                      </a:rPr>
                      <m:t>𝟎𝟎𝟏</m:t>
                    </m:r>
                  </m:oMath>
                </a14:m>
                <a:r>
                  <a:rPr lang="en-GB" sz="2000" b="1" dirty="0"/>
                  <a:t> </a:t>
                </a:r>
              </a:p>
              <a:p>
                <a:pPr marL="342900" lvl="1" indent="-342900">
                  <a:lnSpc>
                    <a:spcPct val="100000"/>
                  </a:lnSpc>
                  <a:buFont typeface="Arial" panose="020B0604020202020204" pitchFamily="34" charset="0"/>
                  <a:buChar char="•"/>
                  <a:defRPr/>
                </a:pPr>
                <a:r>
                  <a:rPr lang="en-GB" sz="2000" dirty="0"/>
                  <a:t>Spectral shape of the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sz="2000" dirty="0"/>
                  <a:t>-ray emission</a:t>
                </a:r>
              </a:p>
              <a:p>
                <a:pPr marL="576900" lvl="2" indent="-342900">
                  <a:lnSpc>
                    <a:spcPct val="100000"/>
                  </a:lnSpc>
                  <a:buFont typeface="Wingdings" panose="05000000000000000000" pitchFamily="2" charset="2"/>
                  <a:buChar char="Ø"/>
                  <a:defRPr/>
                </a:pPr>
                <a:r>
                  <a:rPr lang="en-GB" sz="2000" dirty="0"/>
                  <a:t>Most sensitive to the source spectrum</a:t>
                </a:r>
                <a:br>
                  <a:rPr lang="en-GB" sz="2000" dirty="0"/>
                </a:b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r>
                      <a:rPr lang="de-DE" sz="2000" b="1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de-DE" sz="2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p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±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de-DE" sz="2000" b="1" i="1" smtClean="0">
                            <a:latin typeface="Cambria Math" panose="02040503050406030204" pitchFamily="18" charset="0"/>
                          </a:rPr>
                          <m:t>𝟎𝟓</m:t>
                        </m:r>
                      </m:sup>
                    </m:sSup>
                  </m:oMath>
                </a14:m>
                <a:r>
                  <a:rPr lang="en-GB" sz="2000" b="1" dirty="0"/>
                  <a:t> </a:t>
                </a:r>
                <a:r>
                  <a:rPr lang="en-GB" sz="2000" dirty="0"/>
                  <a:t>		</a:t>
                </a:r>
                <a:endParaRPr lang="en-GB" sz="2000" b="0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35496" y="918000"/>
                <a:ext cx="5472608" cy="3366000"/>
              </a:xfrm>
              <a:blipFill>
                <a:blip r:embed="rId3"/>
                <a:stretch>
                  <a:fillRect l="-2004" t="-2174" b="-7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Julien Dörner | Galactic Center </a:t>
            </a:r>
            <a:r>
              <a:rPr lang="de-DE" dirty="0" err="1"/>
              <a:t>emission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 </a:t>
            </a:r>
            <a:endParaRPr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323254" y="112216"/>
            <a:ext cx="3805426" cy="2075687"/>
          </a:xfrm>
          <a:prstGeom prst="rect">
            <a:avLst/>
          </a:prstGeom>
        </p:spPr>
      </p:pic>
      <p:sp>
        <p:nvSpPr>
          <p:cNvPr id="19" name="Foliennummernplatzhalter 4"/>
          <p:cNvSpPr txBox="1"/>
          <p:nvPr/>
        </p:nvSpPr>
        <p:spPr bwMode="auto">
          <a:xfrm>
            <a:off x="233976" y="4661984"/>
            <a:ext cx="432048" cy="28803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800"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>
              <a:defRPr sz="135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6C8FC03C-C266-4645-ABC5-645062898383}" type="slidenum">
              <a:rPr lang="de-DE" sz="1600">
                <a:solidFill>
                  <a:srgbClr val="003560"/>
                </a:solidFill>
              </a:rPr>
              <a:t>11</a:t>
            </a:fld>
            <a:r>
              <a:rPr lang="de-DE" sz="1400" dirty="0">
                <a:solidFill>
                  <a:srgbClr val="003560"/>
                </a:solidFill>
              </a:rPr>
              <a:t> </a:t>
            </a:r>
            <a:endParaRPr sz="24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D41EA64-BD1B-7A1B-EDC1-01EB69D274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371266" y="1508752"/>
            <a:ext cx="3785250" cy="218449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1E0D8EA-A888-CAA8-0E9F-459DA00FF9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6432296" y="2971431"/>
            <a:ext cx="2699792" cy="148780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0D2D9B6C-CA60-851B-B5F0-917C0FA13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444208" y="26203"/>
            <a:ext cx="2699792" cy="1472614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B64F6082-B673-D5DC-380B-C3D6824691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6456724" y="1498817"/>
            <a:ext cx="2699792" cy="1558070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04A034FD-BE29-8F04-6357-FABD2DEE0D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179977" y="2260015"/>
            <a:ext cx="3964023" cy="218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24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Galactic Center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resulting messengers</a:t>
            </a: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/>
              <a:t>Countmap for H.E.S.S.</a:t>
            </a:r>
            <a:endParaRPr lang="en-GB" b="1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179512" y="971341"/>
            <a:ext cx="5985934" cy="3367088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13</a:t>
            </a:fld>
            <a:r>
              <a:rPr lang="de-DE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 bwMode="auto">
              <a:xfrm>
                <a:off x="6372200" y="1391793"/>
                <a:ext cx="25922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de-DE" sz="2000">
                    <a:solidFill>
                      <a:srgbClr val="003560"/>
                    </a:solidFill>
                  </a:rPr>
                  <a:t>H.E.S.S. resolution</a:t>
                </a:r>
              </a:p>
              <a:p>
                <a:pPr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2000" b="0" i="1">
                              <a:solidFill>
                                <a:srgbClr val="003560"/>
                              </a:solidFill>
                              <a:latin typeface="Cambria Math"/>
                            </a:rPr>
                            <m:t>𝜎</m:t>
                          </m:r>
                          <m:r>
                            <a:rPr lang="de-DE" sz="2000" b="0" i="1">
                              <a:solidFill>
                                <a:srgbClr val="003560"/>
                              </a:solidFill>
                              <a:latin typeface="Cambria Math"/>
                            </a:rPr>
                            <m:t>=0.077°</m:t>
                          </m:r>
                        </m:oMath>
                      </m:oMathPara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endParaRPr lang="en-GB" sz="2000">
                  <a:solidFill>
                    <a:srgbClr val="003560"/>
                  </a:solidFill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72200" y="1391793"/>
                <a:ext cx="2592288" cy="707886"/>
              </a:xfrm>
              <a:prstGeom prst="rect">
                <a:avLst/>
              </a:prstGeom>
              <a:blipFill>
                <a:blip r:embed="rId3"/>
                <a:stretch>
                  <a:fillRect l="-2347" t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/>
              <a:t>Countmap for CTA</a:t>
            </a:r>
            <a:endParaRPr lang="en-GB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179512" y="971341"/>
            <a:ext cx="5985934" cy="3367087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14</a:t>
            </a:fld>
            <a:r>
              <a:rPr lang="de-DE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 bwMode="auto">
              <a:xfrm>
                <a:off x="6372200" y="1391793"/>
                <a:ext cx="2592288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de-DE" sz="2000">
                    <a:solidFill>
                      <a:srgbClr val="003560"/>
                    </a:solidFill>
                  </a:rPr>
                  <a:t>CTA resolution</a:t>
                </a:r>
              </a:p>
              <a:p>
                <a:pPr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sz="2000" b="0" i="1">
                              <a:solidFill>
                                <a:srgbClr val="003560"/>
                              </a:solidFill>
                              <a:latin typeface="Cambria Math"/>
                            </a:rPr>
                            <m:t>𝜎</m:t>
                          </m:r>
                          <m:r>
                            <a:rPr lang="de-DE" sz="2000" b="0" i="1">
                              <a:solidFill>
                                <a:srgbClr val="003560"/>
                              </a:solidFill>
                              <a:latin typeface="Cambria Math"/>
                            </a:rPr>
                            <m:t>=</m:t>
                          </m:r>
                          <m:r>
                            <a:rPr lang="de-DE" sz="2000" b="0" i="1">
                              <a:solidFill>
                                <a:srgbClr val="003560"/>
                              </a:solidFill>
                              <a:latin typeface="Cambria Math"/>
                            </a:rPr>
                            <m:t>0</m:t>
                          </m:r>
                          <m:r>
                            <a:rPr lang="de-DE" sz="2000" b="0" i="1">
                              <a:solidFill>
                                <a:srgbClr val="003560"/>
                              </a:solidFill>
                              <a:latin typeface="Cambria Math"/>
                            </a:rPr>
                            <m:t>.</m:t>
                          </m:r>
                          <m:r>
                            <a:rPr lang="de-DE" sz="2000" b="0" i="1">
                              <a:solidFill>
                                <a:srgbClr val="003560"/>
                              </a:solidFill>
                              <a:latin typeface="Cambria Math"/>
                            </a:rPr>
                            <m:t>03</m:t>
                          </m:r>
                          <m:r>
                            <a:rPr lang="de-DE" sz="2000" b="0" i="1">
                              <a:solidFill>
                                <a:srgbClr val="003560"/>
                              </a:solidFill>
                              <a:latin typeface="Cambria Math"/>
                            </a:rPr>
                            <m:t>°</m:t>
                          </m:r>
                        </m:oMath>
                      </m:oMathPara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endParaRPr lang="en-GB" sz="2000">
                  <a:solidFill>
                    <a:srgbClr val="003560"/>
                  </a:solidFill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372200" y="1391793"/>
                <a:ext cx="2592288" cy="707886"/>
              </a:xfrm>
              <a:prstGeom prst="rect">
                <a:avLst/>
              </a:prstGeom>
              <a:blipFill>
                <a:blip r:embed="rId3"/>
                <a:stretch>
                  <a:fillRect l="-2347" t="-34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/>
              <a:t>Neutrino flux</a:t>
            </a:r>
            <a:endParaRPr lang="en-GB" b="1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1295872" y="864000"/>
            <a:ext cx="6552256" cy="3573958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15</a:t>
            </a:fld>
            <a:r>
              <a:rPr lang="de-DE"/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Galactic Center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summary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68000" y="283500"/>
            <a:ext cx="7560000" cy="468000"/>
          </a:xfrm>
        </p:spPr>
        <p:txBody>
          <a:bodyPr/>
          <a:lstStyle/>
          <a:p>
            <a:pPr>
              <a:defRPr/>
            </a:pPr>
            <a:r>
              <a:rPr lang="en-US" b="1"/>
              <a:t>Conclusion</a:t>
            </a: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 bwMode="auto">
              <a:xfrm>
                <a:off x="468000" y="805500"/>
                <a:ext cx="8568496" cy="1869774"/>
              </a:xfrm>
            </p:spPr>
            <p:txBody>
              <a:bodyPr/>
              <a:lstStyle/>
              <a:p>
                <a:pPr marL="342900" indent="-342900">
                  <a:buFont typeface="Arial"/>
                  <a:buChar char="•"/>
                  <a:defRPr/>
                </a:pPr>
                <a:r>
                  <a:rPr lang="en-US" sz="2000" b="0" dirty="0"/>
                  <a:t>3 dominant sources - no pulsars in VHE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000" b="0" dirty="0"/>
                  <a:t>-ray</a:t>
                </a:r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en-US" sz="2000" b="0" dirty="0"/>
                  <a:t>We expect dominating parallel diffusion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ar-AE" sz="2000" b="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ar-AE" sz="2000" b="0" i="1">
                            <a:latin typeface="Cambria Math"/>
                          </a:rPr>
                          <m:t>𝜅</m:t>
                        </m:r>
                      </m:e>
                      <m:sub>
                        <m:r>
                          <a:rPr lang="ar-AE" sz="2000" b="0" i="1">
                            <a:latin typeface="Cambria Math"/>
                          </a:rPr>
                          <m:t>⊥</m:t>
                        </m:r>
                      </m:sub>
                    </m:sSub>
                    <m:r>
                      <a:rPr lang="ar-AE" sz="2000" b="0" i="1">
                        <a:latin typeface="Cambria Math"/>
                      </a:rPr>
                      <m:t>/</m:t>
                    </m:r>
                    <m:sSub>
                      <m:sSubPr>
                        <m:ctrlPr>
                          <a:rPr lang="ar-AE" sz="2000" b="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r>
                          <a:rPr lang="ar-AE" sz="2000" b="0" i="1">
                            <a:latin typeface="Cambria Math"/>
                          </a:rPr>
                          <m:t>𝜅</m:t>
                        </m:r>
                      </m:e>
                      <m:sub>
                        <m:r>
                          <a:rPr lang="ar-AE" sz="2000" b="0" i="1">
                            <a:latin typeface="Cambria Math"/>
                          </a:rPr>
                          <m:t>∥</m:t>
                        </m:r>
                      </m:sub>
                    </m:sSub>
                    <m:r>
                      <a:rPr lang="ar-AE" sz="2000" b="0" i="1">
                        <a:latin typeface="Cambria Math"/>
                      </a:rPr>
                      <m:t>=</m:t>
                    </m:r>
                    <m:r>
                      <a:rPr lang="ar-AE" sz="2000" b="0" i="1">
                        <a:latin typeface="Cambria Math"/>
                      </a:rPr>
                      <m:t>0</m:t>
                    </m:r>
                    <m:r>
                      <a:rPr lang="ar-AE" sz="2000" b="0" i="1">
                        <a:latin typeface="Cambria Math"/>
                      </a:rPr>
                      <m:t>.</m:t>
                    </m:r>
                    <m:r>
                      <a:rPr lang="ar-AE" sz="2000" b="0" i="1">
                        <a:latin typeface="Cambria Math"/>
                      </a:rPr>
                      <m:t>001</m:t>
                    </m:r>
                  </m:oMath>
                </a14:m>
                <a:endParaRPr lang="ar-AE" sz="2000" b="0" dirty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en-US" sz="2000" b="0" dirty="0"/>
                  <a:t>Some unresolved small-scale features </a:t>
                </a:r>
                <a14:m>
                  <m:oMath xmlns:m="http://schemas.openxmlformats.org/officeDocument/2006/math">
                    <m:r>
                      <a:rPr lang="en-US" sz="2000" b="0" i="1">
                        <a:latin typeface="Cambria Math"/>
                      </a:rPr>
                      <m:t>→</m:t>
                    </m:r>
                  </m:oMath>
                </a14:m>
                <a:r>
                  <a:rPr lang="en-US" sz="2000" b="0" dirty="0"/>
                  <a:t> more detailed gas map</a:t>
                </a:r>
                <a:endParaRPr lang="en-US" dirty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en-US" sz="2000" b="0" dirty="0"/>
                  <a:t>Neutrino detection unlikely</a:t>
                </a:r>
                <a:endParaRPr lang="en-US" dirty="0"/>
              </a:p>
              <a:p>
                <a:pPr>
                  <a:defRPr/>
                </a:pPr>
                <a:endParaRPr lang="en-GB" sz="2000" b="0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468000" y="805500"/>
                <a:ext cx="8568496" cy="1869774"/>
              </a:xfrm>
              <a:blipFill>
                <a:blip r:embed="rId2"/>
                <a:stretch>
                  <a:fillRect l="-1281" t="-8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17</a:t>
            </a:fld>
            <a:r>
              <a:rPr lang="de-DE"/>
              <a:t> </a:t>
            </a:r>
          </a:p>
        </p:txBody>
      </p:sp>
      <p:sp>
        <p:nvSpPr>
          <p:cNvPr id="6" name="Titel 1"/>
          <p:cNvSpPr txBox="1"/>
          <p:nvPr/>
        </p:nvSpPr>
        <p:spPr bwMode="auto">
          <a:xfrm>
            <a:off x="468000" y="2759557"/>
            <a:ext cx="7560000" cy="46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700" b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b="1"/>
              <a:t>Outlook	</a:t>
            </a:r>
            <a:endParaRPr lang="en-GB" b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Inhaltsplatzhalter 2"/>
              <p:cNvSpPr txBox="1"/>
              <p:nvPr/>
            </p:nvSpPr>
            <p:spPr bwMode="auto">
              <a:xfrm>
                <a:off x="468000" y="3268990"/>
                <a:ext cx="8568496" cy="889295"/>
              </a:xfrm>
              <a:prstGeom prst="rect">
                <a:avLst/>
              </a:prstGeom>
            </p:spPr>
            <p:txBody>
              <a:bodyPr vert="horz" lIns="0" tIns="0" rIns="0" bIns="0" rtlCol="0" anchor="t" anchorCtr="0">
                <a:noAutofit/>
              </a:bodyPr>
              <a:lstStyle>
                <a:lvl1pPr marL="0" indent="0" algn="l" defTabSz="685800">
                  <a:lnSpc>
                    <a:spcPts val="1800"/>
                  </a:lnSpc>
                  <a:spcBef>
                    <a:spcPts val="0"/>
                  </a:spcBef>
                  <a:spcAft>
                    <a:spcPts val="1200"/>
                  </a:spcAft>
                  <a:buSzPct val="75000"/>
                  <a:buFont typeface="Arial"/>
                  <a:buNone/>
                  <a:defRPr sz="1500" b="1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234000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SzPct val="75000"/>
                  <a:buFont typeface="Arial"/>
                  <a:buNone/>
                  <a:tabLst>
                    <a:tab pos="234000" algn="l"/>
                  </a:tabLst>
                  <a:defRPr sz="15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234000" indent="-234000" algn="l" defTabSz="234000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bg2"/>
                  </a:buClr>
                  <a:buSzPct val="100000"/>
                  <a:buFont typeface="Wingdings"/>
                  <a:buChar char="§"/>
                  <a:tabLst>
                    <a:tab pos="234000" algn="l"/>
                  </a:tabLst>
                  <a:defRPr sz="15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468000" indent="-234000" algn="l" defTabSz="234000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"/>
                  <a:buChar char="§"/>
                  <a:tabLst>
                    <a:tab pos="234000" algn="l"/>
                  </a:tabLst>
                  <a:defRPr sz="15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702000" indent="-234000" algn="l" defTabSz="234000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Clr>
                    <a:schemeClr val="tx2"/>
                  </a:buClr>
                  <a:buSzPct val="100000"/>
                  <a:buFont typeface="Wingdings"/>
                  <a:buChar char="§"/>
                  <a:tabLst>
                    <a:tab pos="234000" algn="l"/>
                  </a:tabLst>
                  <a:defRPr sz="15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0" indent="0" algn="l" defTabSz="234000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SzPct val="75000"/>
                  <a:buFont typeface="+mj-lt"/>
                  <a:buNone/>
                  <a:tabLst>
                    <a:tab pos="234000" algn="l"/>
                  </a:tabLst>
                  <a:defRPr sz="15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6pPr>
                <a:lvl7pPr marL="0" indent="0" algn="l" defTabSz="234000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SzPct val="75000"/>
                  <a:buFont typeface="Arial"/>
                  <a:buNone/>
                  <a:tabLst>
                    <a:tab pos="234000" algn="l"/>
                  </a:tabLst>
                  <a:defRPr sz="15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7pPr>
                <a:lvl8pPr marL="0" indent="0" algn="l" defTabSz="234000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SzPct val="75000"/>
                  <a:buFont typeface="Arial"/>
                  <a:buNone/>
                  <a:tabLst>
                    <a:tab pos="234000" algn="l"/>
                  </a:tabLst>
                  <a:defRPr sz="15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8pPr>
                <a:lvl9pPr marL="0" indent="0" algn="l" defTabSz="234000">
                  <a:lnSpc>
                    <a:spcPts val="1800"/>
                  </a:lnSpc>
                  <a:spcBef>
                    <a:spcPts val="0"/>
                  </a:spcBef>
                  <a:spcAft>
                    <a:spcPts val="600"/>
                  </a:spcAft>
                  <a:buSzPct val="75000"/>
                  <a:buFont typeface="Arial"/>
                  <a:buNone/>
                  <a:tabLst>
                    <a:tab pos="234000" algn="l"/>
                  </a:tabLst>
                  <a:defRPr sz="15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42900" indent="-342900">
                  <a:buFont typeface="Arial"/>
                  <a:buChar char="•"/>
                  <a:defRPr/>
                </a:pPr>
                <a:r>
                  <a:rPr lang="en-GB" sz="2000" b="0" dirty="0"/>
                  <a:t>Outflow structure (advection)  </a:t>
                </a:r>
                <a:endParaRPr lang="en-GB" dirty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en-GB" sz="2000" b="0" dirty="0"/>
                  <a:t>Lower energy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b="0" dirty="0"/>
                  <a:t> direct compare to Fermi-LAT data</a:t>
                </a:r>
              </a:p>
              <a:p>
                <a:pPr>
                  <a:defRPr/>
                </a:pPr>
                <a:endParaRPr lang="en-GB" sz="2000" b="0" dirty="0"/>
              </a:p>
            </p:txBody>
          </p:sp>
        </mc:Choice>
        <mc:Fallback>
          <p:sp>
            <p:nvSpPr>
              <p:cNvPr id="7" name="Inhaltsplatzhalt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8000" y="3268990"/>
                <a:ext cx="8568496" cy="889295"/>
              </a:xfrm>
              <a:prstGeom prst="rect">
                <a:avLst/>
              </a:prstGeom>
              <a:blipFill>
                <a:blip r:embed="rId3"/>
                <a:stretch>
                  <a:fillRect l="-1281" t="-1712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Back up </a:t>
            </a:r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504" y="0"/>
            <a:ext cx="7452240" cy="4473567"/>
          </a:xfrm>
          <a:prstGeom prst="rect">
            <a:avLst/>
          </a:prstGeom>
        </p:spPr>
      </p:pic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 bwMode="auto">
          <a:xfrm>
            <a:off x="324000" y="4752000"/>
            <a:ext cx="252000" cy="108000"/>
          </a:xfrm>
        </p:spPr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19</a:t>
            </a:fld>
            <a:r>
              <a:rPr lang="de-DE"/>
              <a:t> </a:t>
            </a:r>
            <a:endParaRPr/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720000" y="4752000"/>
            <a:ext cx="6300000" cy="108000"/>
          </a:xfrm>
        </p:spPr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Galactic Center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the enviroment</a:t>
            </a:r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20</a:t>
            </a:fld>
            <a:r>
              <a:rPr lang="de-DE"/>
              <a:t> </a:t>
            </a:r>
            <a:endParaRPr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79388" y="970"/>
            <a:ext cx="7385224" cy="48236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01633" y="360973"/>
            <a:ext cx="7802815" cy="4090795"/>
          </a:xfrm>
          <a:prstGeom prst="rect">
            <a:avLst/>
          </a:prstGeom>
        </p:spPr>
      </p:pic>
      <p:sp>
        <p:nvSpPr>
          <p:cNvPr id="10" name="Fußzeilenplatzhalter 3"/>
          <p:cNvSpPr>
            <a:spLocks noGrp="1"/>
          </p:cNvSpPr>
          <p:nvPr>
            <p:ph type="ftr" sz="quarter" idx="11"/>
          </p:nvPr>
        </p:nvSpPr>
        <p:spPr bwMode="auto">
          <a:xfrm>
            <a:off x="720000" y="4752000"/>
            <a:ext cx="6300000" cy="108000"/>
          </a:xfrm>
        </p:spPr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/>
              <a:t>Optimal source distribution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 bwMode="auto">
              <a:xfrm>
                <a:off x="468000" y="1059582"/>
                <a:ext cx="7560000" cy="3224418"/>
              </a:xfrm>
            </p:spPr>
            <p:txBody>
              <a:bodyPr/>
              <a:lstStyle/>
              <a:p>
                <a:pPr>
                  <a:defRPr/>
                </a:pPr>
                <mc:AlternateContent>
                  <mc:Choice Requires="a14"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de-DE" sz="24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pPr>
                          <m:e>
                            <m:r>
                              <a:rPr lang="de-DE" sz="2400" b="0" i="1">
                                <a:latin typeface="Cambria Math"/>
                              </a:rPr>
                              <m:t>𝜒</m:t>
                            </m:r>
                          </m:e>
                          <m:sup>
                            <m:r>
                              <a:rPr lang="de-DE" sz="2400" b="0" i="1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oMath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r>
                  <a:rPr lang="de-DE" sz="2400" b="0"/>
                  <a:t> values:</a:t>
                </a:r>
                <a:endParaRPr/>
              </a:p>
              <a:p>
                <a:pPr>
                  <a:defRPr/>
                </a:pPr>
                <a:r>
                  <a:rPr lang="de-DE" sz="1600" b="0"/>
                  <a:t>longitudinal profile</a:t>
                </a:r>
              </a:p>
              <a:p>
                <a:pPr>
                  <a:defRPr/>
                </a:pPr>
                <a:endParaRPr lang="de-DE" sz="1600" b="0"/>
              </a:p>
              <a:p>
                <a:pPr>
                  <a:defRPr/>
                </a:pPr>
                <a:endParaRPr lang="de-DE" sz="1600" b="0"/>
              </a:p>
              <a:p>
                <a:pPr>
                  <a:defRPr/>
                </a:pPr>
                <a:endParaRPr lang="de-DE" sz="1600" b="0"/>
              </a:p>
              <a:p>
                <a:pPr>
                  <a:defRPr/>
                </a:pPr>
                <a:r>
                  <a:rPr lang="de-DE" sz="1600" b="0"/>
                  <a:t>latitudinal profile</a:t>
                </a:r>
              </a:p>
              <a:p>
                <a:pPr>
                  <a:defRPr/>
                </a:pPr>
                <a:r>
                  <a:rPr lang="de-DE" sz="1600" b="0"/>
                  <a:t> </a:t>
                </a:r>
                <a:endParaRPr lang="en-GB" sz="1600" b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468000" y="1059582"/>
                <a:ext cx="7560000" cy="3224418"/>
              </a:xfrm>
              <a:blipFill>
                <a:blip r:embed="rId2"/>
                <a:stretch>
                  <a:fillRect l="-1694" t="-68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21</a:t>
            </a:fld>
            <a:r>
              <a:rPr lang="de-DE"/>
              <a:t>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350802" y="1332000"/>
            <a:ext cx="6300192" cy="152484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2350802" y="2973610"/>
            <a:ext cx="6300192" cy="1492792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b="1"/>
              <a:t>Gamma-ray by secondaries and absorption</a:t>
            </a:r>
            <a:endParaRPr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/>
          <a:stretch/>
        </p:blipFill>
        <p:spPr bwMode="auto">
          <a:xfrm>
            <a:off x="419560" y="940445"/>
            <a:ext cx="6068398" cy="3367088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22</a:t>
            </a:fld>
            <a:r>
              <a:rPr lang="de-DE"/>
              <a:t>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 bwMode="auto"/>
            <p:txBody>
              <a:bodyPr/>
              <a:lstStyle/>
              <a:p>
                <a:pPr>
                  <a:defRPr/>
                </a:pPr>
                <a:r>
                  <a:rPr lang="de-DE" b="1"/>
                  <a:t>Optimal spactral index (</a:t>
                </a:r>
                <mc:AlternateContent>
                  <mc:Choice Requires="a14"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de-DE" b="1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pPr>
                          <m:e>
                            <m:r>
                              <a:rPr lang="de-DE" b="1" i="1">
                                <a:latin typeface="Cambria Math"/>
                              </a:rPr>
                              <m:t>𝝌</m:t>
                            </m:r>
                          </m:e>
                          <m:sup>
                            <m:r>
                              <a:rPr lang="de-DE" b="1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de-DE" b="1" i="0">
                            <a:latin typeface="Cambria Math"/>
                          </a:rPr>
                          <m:t> </m:t>
                        </m:r>
                      </m:oMath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r>
                  <a:rPr lang="de-DE" b="1"/>
                  <a:t>results) </a:t>
                </a:r>
                <a:endParaRPr lang="en-GB" b="1"/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 bwMode="auto">
              <a:blipFill>
                <a:blip r:embed="rId2"/>
                <a:stretch>
                  <a:fillRect l="-2742" t="-19481" b="-337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3"/>
          <a:stretch/>
        </p:blipFill>
        <p:spPr bwMode="auto">
          <a:xfrm>
            <a:off x="324000" y="1491630"/>
            <a:ext cx="7559675" cy="1810571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23</a:t>
            </a:fld>
            <a:r>
              <a:rPr lang="de-DE"/>
              <a:t>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/>
              <a:t>Neutrino emission – raw data</a:t>
            </a:r>
            <a:endParaRPr lang="en-GB" b="1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24</a:t>
            </a:fld>
            <a:r>
              <a:rPr lang="de-DE"/>
              <a:t>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24000" y="915566"/>
            <a:ext cx="6300000" cy="355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536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b="1"/>
              <a:t>Neutrino emission – IceCube resolution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25</a:t>
            </a:fld>
            <a:r>
              <a:rPr lang="de-DE"/>
              <a:t> 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24000" y="875532"/>
            <a:ext cx="6300000" cy="3533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683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/>
              <a:t>Galactic Center enviroment – gas distribution</a:t>
            </a: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851920" y="853274"/>
            <a:ext cx="5200270" cy="2807380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 bwMode="auto">
          <a:xfrm>
            <a:off x="91810" y="987574"/>
            <a:ext cx="37601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  <a:defRPr/>
            </a:pPr>
            <a:r>
              <a:rPr lang="en-GB" sz="2200" b="0">
                <a:solidFill>
                  <a:srgbClr val="003560"/>
                </a:solidFill>
              </a:rPr>
              <a:t>13 molecular</a:t>
            </a:r>
            <a:r>
              <a:rPr lang="de-DE" sz="2200" b="0">
                <a:solidFill>
                  <a:srgbClr val="003560"/>
                </a:solidFill>
              </a:rPr>
              <a:t> clouds</a:t>
            </a:r>
          </a:p>
          <a:p>
            <a:pPr>
              <a:defRPr/>
            </a:pPr>
            <a:r>
              <a:rPr lang="de-DE" sz="2200" b="0">
                <a:solidFill>
                  <a:srgbClr val="003560"/>
                </a:solidFill>
              </a:rPr>
              <a:t>    </a:t>
            </a:r>
            <a:r>
              <a:rPr lang="de-DE" sz="2000" b="0" i="1">
                <a:solidFill>
                  <a:srgbClr val="003560"/>
                </a:solidFill>
              </a:rPr>
              <a:t>(Guenduez et al. (2020))</a:t>
            </a:r>
            <a:br>
              <a:rPr lang="de-DE" sz="2000" b="0" i="1">
                <a:solidFill>
                  <a:srgbClr val="003560"/>
                </a:solidFill>
              </a:rPr>
            </a:br>
            <a:endParaRPr lang="de-DE" sz="2000" b="0" i="1">
              <a:solidFill>
                <a:srgbClr val="003560"/>
              </a:solidFill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de-DE" sz="2200">
                <a:solidFill>
                  <a:srgbClr val="003560"/>
                </a:solidFill>
              </a:rPr>
              <a:t>Central 10 pc structure</a:t>
            </a:r>
          </a:p>
          <a:p>
            <a:pPr lvl="1">
              <a:defRPr/>
            </a:pPr>
            <a:r>
              <a:rPr lang="de-DE" sz="2000" b="0" i="1">
                <a:solidFill>
                  <a:srgbClr val="003560"/>
                </a:solidFill>
              </a:rPr>
              <a:t>(Ferriere et al. (2012))</a:t>
            </a:r>
            <a:endParaRPr/>
          </a:p>
          <a:p>
            <a:pPr marL="342900" indent="-342900">
              <a:buFont typeface="Arial"/>
              <a:buChar char="•"/>
              <a:defRPr/>
            </a:pPr>
            <a:endParaRPr lang="de-DE" sz="2200" b="0">
              <a:solidFill>
                <a:srgbClr val="003560"/>
              </a:solidFill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de-DE" sz="2200">
                <a:solidFill>
                  <a:srgbClr val="003560"/>
                </a:solidFill>
              </a:rPr>
              <a:t>diffuse intercloud component </a:t>
            </a:r>
            <a:br>
              <a:rPr lang="de-DE" sz="2200">
                <a:solidFill>
                  <a:srgbClr val="003560"/>
                </a:solidFill>
              </a:rPr>
            </a:br>
            <a:r>
              <a:rPr lang="de-DE" sz="2000" i="1">
                <a:solidFill>
                  <a:srgbClr val="003560"/>
                </a:solidFill>
              </a:rPr>
              <a:t>(Ferriere et al. (2007))</a:t>
            </a:r>
            <a:br>
              <a:rPr lang="de-DE" sz="2200">
                <a:solidFill>
                  <a:srgbClr val="003560"/>
                </a:solidFill>
              </a:rPr>
            </a:br>
            <a:endParaRPr lang="de-DE" sz="2200" b="0">
              <a:solidFill>
                <a:srgbClr val="00356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3</a:t>
            </a:fld>
            <a:r>
              <a:rPr lang="de-DE"/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b="1"/>
              <a:t>Galactic Center enviroment – magnetic field</a:t>
            </a:r>
            <a:endParaRPr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965742" y="987574"/>
            <a:ext cx="4972625" cy="2807380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 bwMode="auto">
          <a:xfrm>
            <a:off x="91810" y="987574"/>
            <a:ext cx="39761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  <a:defRPr/>
            </a:pPr>
            <a:r>
              <a:rPr lang="en-GB" sz="2200" b="0">
                <a:solidFill>
                  <a:srgbClr val="003560"/>
                </a:solidFill>
              </a:rPr>
              <a:t>13 molecular</a:t>
            </a:r>
            <a:r>
              <a:rPr lang="de-DE" sz="2200" b="0">
                <a:solidFill>
                  <a:srgbClr val="003560"/>
                </a:solidFill>
              </a:rPr>
              <a:t> clouds</a:t>
            </a:r>
            <a:br>
              <a:rPr lang="de-DE" sz="2000" b="0" i="1">
                <a:solidFill>
                  <a:srgbClr val="003560"/>
                </a:solidFill>
              </a:rPr>
            </a:br>
            <a:endParaRPr lang="de-DE" sz="2000" b="0" i="1">
              <a:solidFill>
                <a:srgbClr val="003560"/>
              </a:solidFill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de-DE" sz="2200">
                <a:solidFill>
                  <a:srgbClr val="003560"/>
                </a:solidFill>
              </a:rPr>
              <a:t>7 non-thermal filaments</a:t>
            </a:r>
          </a:p>
          <a:p>
            <a:pPr marL="342900" indent="-342900">
              <a:buFont typeface="Arial"/>
              <a:buChar char="•"/>
              <a:defRPr/>
            </a:pPr>
            <a:endParaRPr lang="de-DE" sz="2200" b="0">
              <a:solidFill>
                <a:srgbClr val="003560"/>
              </a:solidFill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de-DE" sz="2200">
                <a:solidFill>
                  <a:srgbClr val="003560"/>
                </a:solidFill>
              </a:rPr>
              <a:t>Radio arc</a:t>
            </a:r>
          </a:p>
          <a:p>
            <a:pPr marL="342900" indent="-342900">
              <a:buFont typeface="Arial"/>
              <a:buChar char="•"/>
              <a:defRPr/>
            </a:pPr>
            <a:endParaRPr lang="de-DE" sz="2200">
              <a:solidFill>
                <a:srgbClr val="003560"/>
              </a:solidFill>
            </a:endParaRPr>
          </a:p>
          <a:p>
            <a:pPr marL="342900" indent="-342900">
              <a:buFont typeface="Arial"/>
              <a:buChar char="•"/>
              <a:defRPr/>
            </a:pPr>
            <a:r>
              <a:rPr lang="de-DE" sz="2200">
                <a:solidFill>
                  <a:srgbClr val="003560"/>
                </a:solidFill>
              </a:rPr>
              <a:t>Inter-cloud component</a:t>
            </a:r>
            <a:br>
              <a:rPr lang="de-DE" sz="2200">
                <a:solidFill>
                  <a:srgbClr val="003560"/>
                </a:solidFill>
              </a:rPr>
            </a:br>
            <a:endParaRPr lang="de-DE" sz="2200">
              <a:solidFill>
                <a:srgbClr val="003560"/>
              </a:solidFill>
            </a:endParaRPr>
          </a:p>
          <a:p>
            <a:pPr marL="342900" indent="-342900">
              <a:buFont typeface="Arial"/>
              <a:buChar char="•"/>
              <a:defRPr/>
            </a:pPr>
            <a:endParaRPr lang="de-DE" sz="2200" b="0">
              <a:solidFill>
                <a:srgbClr val="003560"/>
              </a:solidFill>
            </a:endParaRPr>
          </a:p>
          <a:p>
            <a:pPr>
              <a:defRPr/>
            </a:pPr>
            <a:r>
              <a:rPr lang="de-DE" sz="2000" i="1">
                <a:solidFill>
                  <a:srgbClr val="003560"/>
                </a:solidFill>
              </a:rPr>
              <a:t>Guenduez+ A&amp;A </a:t>
            </a:r>
            <a:r>
              <a:rPr lang="de-DE" sz="2000" b="1" i="1">
                <a:solidFill>
                  <a:srgbClr val="003560"/>
                </a:solidFill>
              </a:rPr>
              <a:t>644 </a:t>
            </a:r>
            <a:r>
              <a:rPr lang="de-DE" sz="2000" i="1">
                <a:solidFill>
                  <a:srgbClr val="003560"/>
                </a:solidFill>
              </a:rPr>
              <a:t>(2020) A71</a:t>
            </a:r>
            <a:endParaRPr lang="de-DE" sz="2000" b="0" i="1">
              <a:solidFill>
                <a:srgbClr val="003560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4</a:t>
            </a:fld>
            <a:r>
              <a:rPr lang="de-DE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31960" y="216000"/>
            <a:ext cx="7560000" cy="468000"/>
          </a:xfrm>
        </p:spPr>
        <p:txBody>
          <a:bodyPr/>
          <a:lstStyle/>
          <a:p>
            <a:pPr>
              <a:defRPr/>
            </a:pPr>
            <a:r>
              <a:rPr lang="de-DE" b="1"/>
              <a:t>sources of cosmic rays</a:t>
            </a:r>
            <a:endParaRPr lang="en-GB" b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 bwMode="auto">
              <a:xfrm>
                <a:off x="431960" y="918000"/>
                <a:ext cx="3780000" cy="3366000"/>
              </a:xfrm>
            </p:spPr>
            <p:txBody>
              <a:bodyPr/>
              <a:lstStyle/>
              <a:p>
                <a:pPr>
                  <a:defRPr/>
                </a:pPr>
                <a:r>
                  <a:rPr lang="de-DE" sz="2000" b="0" dirty="0" err="1"/>
                  <a:t>Testing</a:t>
                </a:r>
                <a:r>
                  <a:rPr lang="de-DE" sz="2000" b="0" dirty="0"/>
                  <a:t> different source </a:t>
                </a:r>
                <a:r>
                  <a:rPr lang="de-DE" sz="2000" b="0" dirty="0" err="1"/>
                  <a:t>setups</a:t>
                </a:r>
                <a:r>
                  <a:rPr lang="de-DE" sz="2000" b="0" dirty="0"/>
                  <a:t>: </a:t>
                </a:r>
                <a:endParaRPr sz="2000" dirty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de-DE" sz="2000" dirty="0" err="1"/>
                  <a:t>Sgr</a:t>
                </a:r>
                <a:r>
                  <a:rPr lang="de-DE" sz="2000" dirty="0"/>
                  <a:t> A*</a:t>
                </a:r>
                <a:r>
                  <a:rPr lang="de-DE" sz="2000" b="0" dirty="0"/>
                  <a:t>   (HESS J1745-290)</a:t>
                </a:r>
                <a:endParaRPr sz="2000" dirty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de-DE" sz="2000" dirty="0"/>
                  <a:t>3sr 	</a:t>
                </a:r>
                <a:r>
                  <a:rPr lang="de-DE" sz="2000" b="0" dirty="0" err="1"/>
                  <a:t>three</a:t>
                </a:r>
                <a:r>
                  <a:rPr lang="de-DE" sz="2000" b="0" dirty="0"/>
                  <a:t> </a:t>
                </a:r>
                <a:r>
                  <a:rPr lang="de-DE" sz="2000" b="0" dirty="0" err="1"/>
                  <a:t>point</a:t>
                </a:r>
                <a:r>
                  <a:rPr lang="de-DE" sz="2000" b="0" dirty="0"/>
                  <a:t> </a:t>
                </a:r>
                <a:r>
                  <a:rPr lang="de-DE" sz="2000" b="0" dirty="0" err="1"/>
                  <a:t>sources</a:t>
                </a:r>
                <a:endParaRPr sz="2000" dirty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de-DE" sz="2000" dirty="0" err="1"/>
                  <a:t>uPSR</a:t>
                </a:r>
                <a:r>
                  <a:rPr lang="de-DE" sz="2000" dirty="0"/>
                  <a:t>	</a:t>
                </a:r>
                <a:r>
                  <a:rPr lang="de-DE" sz="2000" b="0" dirty="0" err="1"/>
                  <a:t>unresolved</a:t>
                </a:r>
                <a:r>
                  <a:rPr lang="de-DE" sz="2000" b="0" dirty="0"/>
                  <a:t> </a:t>
                </a:r>
                <a:r>
                  <a:rPr lang="de-DE" sz="2000" b="0" dirty="0" err="1"/>
                  <a:t>pulsar</a:t>
                </a:r>
                <a:br>
                  <a:rPr lang="de-DE" sz="2000" b="0" dirty="0"/>
                </a:br>
                <a:br>
                  <a:rPr lang="de-DE" sz="2000" b="0" dirty="0"/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 b="0" i="0">
                        <a:latin typeface="Cambria Math"/>
                      </a:rPr>
                      <m:t>d</m:t>
                    </m:r>
                    <m:r>
                      <a:rPr lang="de-DE" sz="2000" b="0" i="1">
                        <a:latin typeface="Cambria Math"/>
                      </a:rPr>
                      <m:t>𝑛</m:t>
                    </m:r>
                    <m:r>
                      <a:rPr lang="de-DE" sz="2000" b="0" i="0">
                        <a:latin typeface="Cambria Math"/>
                      </a:rPr>
                      <m:t>/</m:t>
                    </m:r>
                    <m:r>
                      <m:rPr>
                        <m:sty m:val="p"/>
                      </m:rPr>
                      <a:rPr lang="de-DE" sz="2000" b="0" i="0">
                        <a:latin typeface="Cambria Math"/>
                      </a:rPr>
                      <m:t>d</m:t>
                    </m:r>
                    <m:r>
                      <a:rPr lang="de-DE" sz="2000" b="0" i="1">
                        <a:latin typeface="Cambria Math"/>
                      </a:rPr>
                      <m:t>𝑟</m:t>
                    </m:r>
                    <m:r>
                      <a:rPr lang="de-DE" sz="2000" b="0" i="0">
                        <a:latin typeface="Cambria Math"/>
                      </a:rPr>
                      <m:t>=</m:t>
                    </m:r>
                    <m:r>
                      <a:rPr lang="de-DE" sz="2000" b="0" i="1">
                        <a:latin typeface="Cambria Math"/>
                      </a:rPr>
                      <m:t>𝑘</m:t>
                    </m:r>
                    <m:r>
                      <a:rPr lang="de-DE" sz="2000" b="0" i="1">
                        <a:latin typeface="Cambria Math"/>
                      </a:rPr>
                      <m:t>⋅</m:t>
                    </m:r>
                    <m:sSup>
                      <m:sSupPr>
                        <m:ctrlPr>
                          <a:rPr lang="de-DE" sz="2000" b="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pPr>
                      <m:e>
                        <m:r>
                          <a:rPr lang="de-DE" sz="2000" b="0" i="1"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de-DE" sz="2000" b="0" i="1">
                            <a:latin typeface="Cambria Math"/>
                          </a:rPr>
                          <m:t>−</m:t>
                        </m:r>
                        <m:r>
                          <a:rPr lang="de-DE" sz="2000" b="0" i="1">
                            <a:latin typeface="Cambria Math"/>
                          </a:rPr>
                          <m:t>𝛼</m:t>
                        </m:r>
                      </m:sup>
                    </m:sSup>
                  </m:oMath>
                </a14:m>
                <a:endParaRPr lang="en-GB" sz="2000" dirty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en-GB" sz="2000" dirty="0"/>
                  <a:t>3sr + </a:t>
                </a:r>
                <a:r>
                  <a:rPr lang="en-GB" sz="2000" dirty="0" err="1"/>
                  <a:t>uPSR</a:t>
                </a:r>
                <a:endParaRPr lang="en-GB" sz="2000" dirty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en-GB" sz="2000" dirty="0" err="1"/>
                  <a:t>hom</a:t>
                </a:r>
                <a:r>
                  <a:rPr lang="en-GB" sz="2000" dirty="0"/>
                  <a:t>	</a:t>
                </a:r>
                <a:r>
                  <a:rPr lang="en-GB" sz="2000" b="0" dirty="0" err="1"/>
                  <a:t>homog</a:t>
                </a:r>
                <a:r>
                  <a:rPr lang="en-GB" sz="2000" b="0" dirty="0"/>
                  <a:t>. cylinder</a:t>
                </a:r>
                <a:endParaRPr lang="en-GB" sz="2000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431960" y="918000"/>
                <a:ext cx="3780000" cy="3366000"/>
              </a:xfrm>
              <a:blipFill>
                <a:blip r:embed="rId3"/>
                <a:stretch>
                  <a:fillRect l="-4194" t="-45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5</a:t>
            </a:fld>
            <a:r>
              <a:rPr lang="de-DE"/>
              <a:t> </a:t>
            </a:r>
          </a:p>
        </p:txBody>
      </p:sp>
      <p:pic>
        <p:nvPicPr>
          <p:cNvPr id="9" name="Bildplatzhalter 8"/>
          <p:cNvPicPr>
            <a:picLocks noGrp="1" noChangeAspect="1"/>
          </p:cNvPicPr>
          <p:nvPr>
            <p:ph type="pic" sz="quarter" idx="13"/>
          </p:nvPr>
        </p:nvPicPr>
        <p:blipFill>
          <a:blip r:embed="rId4"/>
          <a:srcRect l="1026" r="-516"/>
          <a:stretch/>
        </p:blipFill>
        <p:spPr bwMode="auto">
          <a:xfrm>
            <a:off x="4437697" y="49500"/>
            <a:ext cx="4680520" cy="2646000"/>
          </a:xfrm>
          <a:prstGeom prst="rect">
            <a:avLst/>
          </a:prstGeom>
        </p:spPr>
      </p:pic>
      <p:graphicFrame>
        <p:nvGraphicFramePr>
          <p:cNvPr id="10" name="Tabelle 10"/>
          <p:cNvGraphicFramePr>
            <a:graphicFrameLocks noGrp="1"/>
          </p:cNvGraphicFramePr>
          <p:nvPr/>
        </p:nvGraphicFramePr>
        <p:xfrm>
          <a:off x="4437697" y="2755787"/>
          <a:ext cx="4680519" cy="1691640"/>
        </p:xfrm>
        <a:graphic>
          <a:graphicData uri="http://schemas.openxmlformats.org/drawingml/2006/table">
            <a:tbl>
              <a:tblPr firstRow="1" bandRow="1">
                <a:tableStyleId>{3AEE8C43-8C7E-E045-C3CB-A5FB6A73649F}</a:tableStyleId>
              </a:tblPr>
              <a:tblGrid>
                <a:gridCol w="17904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8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601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70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Source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Contirbution [3sr]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Contribution [3sr + uPSR]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0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HESS J1745-290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72 %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58 %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70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HESS J1746-285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6 %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5 %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70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G0.9+0.1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22 %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18 %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04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uPSR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- </a:t>
                      </a:r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de-DE"/>
                        <a:t>19 %</a:t>
                      </a:r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 bwMode="auto">
              <a:xfrm>
                <a:off x="431960" y="918000"/>
                <a:ext cx="4140040" cy="3366000"/>
              </a:xfrm>
            </p:spPr>
            <p:txBody>
              <a:bodyPr/>
              <a:lstStyle/>
              <a:p>
                <a:pPr marL="342900" indent="-342900">
                  <a:spcBef>
                    <a:spcPts val="1200"/>
                  </a:spcBef>
                  <a:buFont typeface="Arial"/>
                  <a:buChar char="•"/>
                  <a:defRPr/>
                </a:pPr>
                <a:r>
                  <a:rPr lang="en-US" sz="2000" b="0" dirty="0"/>
                  <a:t>CR protons</a:t>
                </a:r>
                <a:endParaRPr dirty="0"/>
              </a:p>
              <a:p>
                <a:pPr marL="342900" indent="-342900">
                  <a:spcBef>
                    <a:spcPts val="1200"/>
                  </a:spcBef>
                  <a:buFont typeface="Arial"/>
                  <a:buChar char="•"/>
                  <a:defRPr/>
                </a:pPr>
                <a:r>
                  <a:rPr lang="en-US" sz="2000" b="0" dirty="0"/>
                  <a:t>Energy range 1 </a:t>
                </a:r>
                <a:r>
                  <a:rPr lang="en-US" sz="2000" b="0" dirty="0" err="1"/>
                  <a:t>TeV</a:t>
                </a:r>
                <a:r>
                  <a:rPr lang="en-US" sz="2000" b="0" dirty="0"/>
                  <a:t> – 1 </a:t>
                </a:r>
                <a:r>
                  <a:rPr lang="en-US" sz="2000" b="0" dirty="0" err="1"/>
                  <a:t>PeV</a:t>
                </a:r>
                <a:endParaRPr lang="en-US" sz="2000" b="0" dirty="0"/>
              </a:p>
              <a:p>
                <a:pPr marL="342900" indent="-342900">
                  <a:spcBef>
                    <a:spcPts val="1200"/>
                  </a:spcBef>
                  <a:buFont typeface="Arial"/>
                  <a:buChar char="•"/>
                  <a:defRPr/>
                </a:pPr>
                <a:r>
                  <a:rPr lang="en-US" sz="2000" b="0" dirty="0"/>
                  <a:t>Simulated source Injection</a:t>
                </a:r>
                <a:br>
                  <a:rPr lang="en-US" sz="2000" b="0" dirty="0"/>
                </a:br>
                <a:br>
                  <a:rPr lang="en-US" sz="2000" b="0" dirty="0"/>
                </a:br>
                <a:r>
                  <a:rPr lang="en-US" sz="2000" b="0" dirty="0"/>
                  <a:t> </a:t>
                </a:r>
                <a:br>
                  <a:rPr lang="en-US" sz="2000" b="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20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2000" b="0"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fPr>
                              <m:num>
                                <m:r>
                                  <a:rPr lang="de-DE" sz="2000" b="0" i="1">
                                    <a:latin typeface="Cambria Math"/>
                                  </a:rPr>
                                  <m:t>𝑑𝑁</m:t>
                                </m:r>
                              </m:num>
                              <m:den>
                                <m:r>
                                  <a:rPr lang="de-DE" sz="2000" b="0" i="1">
                                    <a:latin typeface="Cambria Math"/>
                                  </a:rPr>
                                  <m:t>𝑑𝐸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de-DE" sz="2000" b="0" i="1">
                            <a:latin typeface="Cambria Math"/>
                          </a:rPr>
                          <m:t>𝑠</m:t>
                        </m:r>
                      </m:sub>
                    </m:sSub>
                    <m:r>
                      <a:rPr lang="de-DE" sz="2000" b="0" i="1">
                        <a:latin typeface="Cambria Math"/>
                      </a:rPr>
                      <m:t>∝</m:t>
                    </m:r>
                    <m:sSup>
                      <m:sSupPr>
                        <m:ctrlPr>
                          <a:rPr lang="de-DE" sz="2000" b="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pPr>
                      <m:e>
                        <m:r>
                          <a:rPr lang="de-DE" sz="2000" b="0" i="1">
                            <a:latin typeface="Cambria Math"/>
                          </a:rPr>
                          <m:t>𝐸</m:t>
                        </m:r>
                      </m:e>
                      <m:sup>
                        <m:r>
                          <a:rPr lang="de-DE" sz="2000" b="0" i="1">
                            <a:latin typeface="Cambria Math"/>
                          </a:rPr>
                          <m:t>−</m:t>
                        </m:r>
                        <m:r>
                          <a:rPr lang="de-DE" sz="2000" b="0" i="1">
                            <a:latin typeface="Cambria Math"/>
                          </a:rPr>
                          <m:t>2</m:t>
                        </m:r>
                        <m:r>
                          <a:rPr lang="de-DE" sz="2000" b="0" i="1">
                            <a:latin typeface="Cambria Math"/>
                          </a:rPr>
                          <m:t>.</m:t>
                        </m:r>
                        <m:r>
                          <a:rPr lang="de-DE" sz="2000" b="0" i="1">
                            <a:latin typeface="Cambria Math"/>
                          </a:rPr>
                          <m:t>0</m:t>
                        </m:r>
                      </m:sup>
                    </m:sSup>
                  </m:oMath>
                </a14:m>
                <a:endParaRPr lang="en-US" sz="2000" b="0" dirty="0"/>
              </a:p>
              <a:p>
                <a:pPr marL="342900" indent="-342900">
                  <a:spcBef>
                    <a:spcPts val="1200"/>
                  </a:spcBef>
                  <a:buFont typeface="Arial"/>
                  <a:buChar char="•"/>
                  <a:defRPr/>
                </a:pPr>
                <a:r>
                  <a:rPr lang="en-US" sz="2000" b="0" dirty="0"/>
                  <a:t>Reweighted for source index </a:t>
                </a:r>
                <a14:m>
                  <m:oMath xmlns:m="http://schemas.openxmlformats.org/officeDocument/2006/math">
                    <m:r>
                      <a:rPr lang="de-DE" sz="2000" b="0" i="1">
                        <a:latin typeface="Cambria Math"/>
                      </a:rPr>
                      <m:t>[−</m:t>
                    </m:r>
                    <m:r>
                      <a:rPr lang="de-DE" sz="2000" b="0" i="1">
                        <a:latin typeface="Cambria Math"/>
                      </a:rPr>
                      <m:t>2</m:t>
                    </m:r>
                    <m:r>
                      <a:rPr lang="de-DE" sz="2000" b="0" i="1">
                        <a:latin typeface="Cambria Math"/>
                      </a:rPr>
                      <m:t>.</m:t>
                    </m:r>
                    <m:r>
                      <a:rPr lang="de-DE" sz="2000" b="0" i="1">
                        <a:latin typeface="Cambria Math"/>
                      </a:rPr>
                      <m:t>0</m:t>
                    </m:r>
                    <m:r>
                      <a:rPr lang="de-DE" sz="2000" b="0" i="1">
                        <a:latin typeface="Cambria Math"/>
                      </a:rPr>
                      <m:t>;−</m:t>
                    </m:r>
                    <m:r>
                      <a:rPr lang="de-DE" sz="2000" b="0" i="1">
                        <a:latin typeface="Cambria Math"/>
                      </a:rPr>
                      <m:t>2</m:t>
                    </m:r>
                    <m:r>
                      <a:rPr lang="de-DE" sz="2000" b="0" i="1">
                        <a:latin typeface="Cambria Math"/>
                      </a:rPr>
                      <m:t>.</m:t>
                    </m:r>
                    <m:r>
                      <a:rPr lang="de-DE" sz="2000" b="0" i="1">
                        <a:latin typeface="Cambria Math"/>
                      </a:rPr>
                      <m:t>4</m:t>
                    </m:r>
                    <m:r>
                      <a:rPr lang="de-DE" sz="2000" b="0" i="1">
                        <a:latin typeface="Cambria Math"/>
                      </a:rPr>
                      <m:t>]</m:t>
                    </m:r>
                  </m:oMath>
                </a14:m>
                <a:endParaRPr lang="en-US" sz="2000" b="0" dirty="0"/>
              </a:p>
            </p:txBody>
          </p:sp>
        </mc:Choice>
        <mc:Fallback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431960" y="918000"/>
                <a:ext cx="4140040" cy="3366000"/>
              </a:xfrm>
              <a:blipFill>
                <a:blip r:embed="rId2"/>
                <a:stretch>
                  <a:fillRect l="-2651" t="-6159" b="-284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6</a:t>
            </a:fld>
            <a:r>
              <a:rPr lang="de-DE"/>
              <a:t> </a:t>
            </a:r>
          </a:p>
        </p:txBody>
      </p:sp>
      <p:pic>
        <p:nvPicPr>
          <p:cNvPr id="10" name="Bildplatzhalter 8"/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026" r="-516"/>
          <a:stretch/>
        </p:blipFill>
        <p:spPr bwMode="auto">
          <a:xfrm>
            <a:off x="4463480" y="72000"/>
            <a:ext cx="4680520" cy="2646000"/>
          </a:xfrm>
          <a:prstGeom prst="rect">
            <a:avLst/>
          </a:prstGeom>
        </p:spPr>
      </p:pic>
      <p:sp>
        <p:nvSpPr>
          <p:cNvPr id="9" name="Titel 1"/>
          <p:cNvSpPr txBox="1"/>
          <p:nvPr/>
        </p:nvSpPr>
        <p:spPr bwMode="auto">
          <a:xfrm>
            <a:off x="431960" y="216000"/>
            <a:ext cx="7560000" cy="46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>
              <a:lnSpc>
                <a:spcPct val="100000"/>
              </a:lnSpc>
              <a:spcBef>
                <a:spcPts val="0"/>
              </a:spcBef>
              <a:buFont typeface="Arial"/>
              <a:buNone/>
              <a:defRPr sz="2700" b="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b="1"/>
              <a:t>sources of cosmic rays – (2)</a:t>
            </a:r>
            <a:endParaRPr lang="en-GB" b="1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Galactic Center</a:t>
            </a:r>
            <a:endParaRPr lang="en-GB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the transport model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/>
              <a:t>transport model </a:t>
            </a:r>
            <a:endParaRPr lang="en-GB" b="1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Inhaltsplatzhalter 8"/>
              <p:cNvSpPr>
                <a:spLocks noGrp="1"/>
              </p:cNvSpPr>
              <p:nvPr>
                <p:ph idx="1"/>
              </p:nvPr>
            </p:nvSpPr>
            <p:spPr bwMode="auto"/>
            <p:txBody>
              <a:bodyPr/>
              <a:lstStyle/>
              <a:p>
                <a:pPr>
                  <a:defRPr/>
                </a:pPr>
                <a:endParaRPr lang="de-DE" sz="2800" b="0" i="1">
                  <a:latin typeface="Cambria Math"/>
                </a:endParaRPr>
              </a:p>
              <a:p>
                <a:pPr>
                  <a:defRPr/>
                </a:pPr>
                <mc:AlternateContent>
                  <mc:Choice Requires="a14">
                    <a14:m>
                      <m:oMath xmlns:m="http://schemas.openxmlformats.org/officeDocument/2006/math">
                        <m:f>
                          <m:fPr>
                            <m:ctrlPr>
                              <a:rPr lang="de-DE" sz="28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fPr>
                          <m:num>
                            <m:r>
                              <a:rPr lang="de-DE" sz="2800" b="0" i="1">
                                <a:latin typeface="Cambria Math"/>
                              </a:rPr>
                              <m:t>𝜕</m:t>
                            </m:r>
                            <m:r>
                              <a:rPr lang="de-DE" sz="2800" b="0" i="1">
                                <a:latin typeface="Cambria Math"/>
                              </a:rPr>
                              <m:t>𝑛</m:t>
                            </m:r>
                          </m:num>
                          <m:den>
                            <m:r>
                              <a:rPr lang="de-DE" sz="2800" b="0" i="1">
                                <a:latin typeface="Cambria Math"/>
                              </a:rPr>
                              <m:t>𝜕</m:t>
                            </m:r>
                            <m:r>
                              <a:rPr lang="de-DE" sz="2800" b="0" i="1">
                                <a:latin typeface="Cambria Math"/>
                              </a:rPr>
                              <m:t>𝑡</m:t>
                            </m:r>
                          </m:den>
                        </m:f>
                        <m:r>
                          <a:rPr lang="de-DE" sz="2800" b="0" i="1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de-DE" sz="2800" b="0" i="0">
                            <a:latin typeface="Cambria Math"/>
                          </a:rPr>
                          <m:t>∇</m:t>
                        </m:r>
                        <m:r>
                          <a:rPr lang="de-DE" sz="2800" b="0" i="1">
                            <a:latin typeface="Cambria Math"/>
                          </a:rPr>
                          <m:t>⋅</m:t>
                        </m:r>
                        <m:d>
                          <m:dPr>
                            <m:ctrlPr>
                              <a:rPr lang="de-DE" sz="28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de-DE" sz="2800" b="0"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accPr>
                              <m:e>
                                <m:r>
                                  <a:rPr lang="de-DE" sz="2800" b="0" i="1">
                                    <a:latin typeface="Cambria Math"/>
                                  </a:rPr>
                                  <m:t>𝜅</m:t>
                                </m:r>
                              </m:e>
                            </m:acc>
                            <m:r>
                              <a:rPr lang="de-DE" sz="2800" b="0" i="0">
                                <a:latin typeface="Cambria Math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de-DE" sz="2800" b="0" i="0">
                                <a:latin typeface="Cambria Math"/>
                              </a:rPr>
                              <m:t>∇</m:t>
                            </m:r>
                            <m:r>
                              <a:rPr lang="de-DE" sz="2800" b="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de-DE" sz="2800" b="0" i="1">
                            <a:latin typeface="Cambria Math"/>
                          </a:rPr>
                          <m:t>+</m:t>
                        </m:r>
                        <m:f>
                          <m:fPr>
                            <m:ctrlPr>
                              <a:rPr lang="de-DE" sz="28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fPr>
                          <m:num>
                            <m:r>
                              <a:rPr lang="de-DE" sz="2800" b="0" i="1">
                                <a:latin typeface="Cambria Math"/>
                              </a:rPr>
                              <m:t>𝜕</m:t>
                            </m:r>
                          </m:num>
                          <m:den>
                            <m:r>
                              <a:rPr lang="de-DE" sz="2800" b="0" i="1">
                                <a:latin typeface="Cambria Math"/>
                              </a:rPr>
                              <m:t>𝜕</m:t>
                            </m:r>
                            <m:r>
                              <a:rPr lang="de-DE" sz="2800" b="0" i="1">
                                <a:latin typeface="Cambria Math"/>
                              </a:rPr>
                              <m:t>𝐸</m:t>
                            </m:r>
                          </m:den>
                        </m:f>
                        <m:d>
                          <m:dPr>
                            <m:begChr m:val="["/>
                            <m:endChr m:val="]"/>
                            <m:ctrlPr>
                              <a:rPr lang="de-DE" sz="28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de-DE" sz="2800" b="0"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fPr>
                              <m:num>
                                <m:r>
                                  <a:rPr lang="de-DE" sz="2800" b="0" i="1">
                                    <a:latin typeface="Cambria Math"/>
                                  </a:rPr>
                                  <m:t>𝜕</m:t>
                                </m:r>
                                <m:r>
                                  <a:rPr lang="de-DE" sz="2800" b="0" i="1">
                                    <a:latin typeface="Cambria Math"/>
                                  </a:rPr>
                                  <m:t>𝐸</m:t>
                                </m:r>
                              </m:num>
                              <m:den>
                                <m:r>
                                  <a:rPr lang="de-DE" sz="2800" b="0" i="1">
                                    <a:latin typeface="Cambria Math"/>
                                  </a:rPr>
                                  <m:t>𝜕</m:t>
                                </m:r>
                                <m:r>
                                  <a:rPr lang="de-DE" sz="2800" b="0" i="1">
                                    <a:latin typeface="Cambria Math"/>
                                  </a:rPr>
                                  <m:t>𝑡</m:t>
                                </m:r>
                              </m:den>
                            </m:f>
                            <m:r>
                              <a:rPr lang="de-DE" sz="2800" b="0" i="1">
                                <a:latin typeface="Cambria Math"/>
                              </a:rPr>
                              <m:t>𝑛</m:t>
                            </m:r>
                          </m:e>
                        </m:d>
                        <m:r>
                          <a:rPr lang="de-DE" sz="2800" b="0" i="1">
                            <a:latin typeface="Cambria Math"/>
                          </a:rPr>
                          <m:t>+</m:t>
                        </m:r>
                        <m:r>
                          <a:rPr lang="de-DE" sz="2800" b="0" i="1">
                            <a:latin typeface="Cambria Math"/>
                          </a:rPr>
                          <m:t>𝑆</m:t>
                        </m:r>
                        <m:d>
                          <m:dPr>
                            <m:ctrlPr>
                              <a:rPr lang="de-DE" sz="28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de-DE" sz="2800" b="0"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accPr>
                              <m:e>
                                <m:r>
                                  <a:rPr lang="de-DE" sz="2800" b="0" i="1"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  <m:r>
                              <a:rPr lang="de-DE" sz="2800" b="0" i="1">
                                <a:latin typeface="Cambria Math"/>
                              </a:rPr>
                              <m:t>,</m:t>
                            </m:r>
                            <m:r>
                              <a:rPr lang="de-DE" sz="2800" b="0" i="1">
                                <a:latin typeface="Cambria Math"/>
                              </a:rPr>
                              <m:t>𝐸</m:t>
                            </m:r>
                          </m:e>
                        </m:d>
                      </m:oMath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r>
                  <a:rPr lang="en-GB" sz="1800" b="0"/>
                  <a:t> </a:t>
                </a:r>
                <a:endParaRPr/>
              </a:p>
              <a:p>
                <a:pPr>
                  <a:defRPr/>
                </a:pPr>
                <a:br>
                  <a:rPr lang="en-GB" sz="2000" b="0"/>
                </a:br>
                <a:r>
                  <a:rPr lang="en-GB" sz="2000"/>
                  <a:t>Diffusion:	</a:t>
                </a:r>
                <a:endParaRPr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en-GB" sz="2000" b="0"/>
                  <a:t>anisotropic in local magnetic field system</a:t>
                </a:r>
                <a:endParaRPr/>
              </a:p>
              <a:p>
                <a:pPr marL="342900" indent="-342900">
                  <a:buFont typeface="Arial"/>
                  <a:buChar char="•"/>
                  <a:defRPr/>
                </a:pPr>
                <mc:AlternateContent>
                  <mc:Choice Requires="a14">
                    <a14:m>
                      <m:oMath xmlns:m="http://schemas.openxmlformats.org/officeDocument/2006/math">
                        <m:acc>
                          <m:accPr>
                            <m:chr m:val="̂"/>
                            <m:ctrlPr>
                              <a:rPr lang="de-DE" sz="20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accPr>
                          <m:e>
                            <m:r>
                              <a:rPr lang="de-DE" sz="2000" b="0" i="1">
                                <a:latin typeface="Cambria Math"/>
                              </a:rPr>
                              <m:t>𝜅</m:t>
                            </m:r>
                          </m:e>
                        </m:acc>
                        <m:r>
                          <a:rPr lang="de-DE" sz="2000" b="0" i="1">
                            <a:latin typeface="Cambria Math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de-DE" sz="2000" b="0" i="0">
                            <a:latin typeface="Cambria Math"/>
                          </a:rPr>
                          <m:t>diag</m:t>
                        </m:r>
                        <m:d>
                          <m:dPr>
                            <m:ctrlPr>
                              <a:rPr lang="de-DE" sz="20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de-DE" sz="2000" b="0"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2000" b="0" i="1">
                                    <a:latin typeface="Cambria Math"/>
                                  </a:rPr>
                                  <m:t>𝜅</m:t>
                                </m:r>
                              </m:e>
                              <m:sub>
                                <m:r>
                                  <a:rPr lang="de-DE" sz="2000" b="0" i="1">
                                    <a:latin typeface="Cambria Math"/>
                                  </a:rPr>
                                  <m:t>⊥</m:t>
                                </m:r>
                              </m:sub>
                            </m:sSub>
                            <m:r>
                              <a:rPr lang="de-DE" sz="2000" b="0" i="1">
                                <a:latin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de-DE" sz="2000" b="0"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2000" b="0" i="1">
                                    <a:latin typeface="Cambria Math"/>
                                  </a:rPr>
                                  <m:t>𝜅</m:t>
                                </m:r>
                              </m:e>
                              <m:sub>
                                <m:r>
                                  <a:rPr lang="de-DE" sz="2000" b="0" i="1">
                                    <a:latin typeface="Cambria Math"/>
                                  </a:rPr>
                                  <m:t>⊥</m:t>
                                </m:r>
                              </m:sub>
                            </m:sSub>
                            <m:r>
                              <a:rPr lang="de-DE" sz="2000" b="0" i="1">
                                <a:latin typeface="Cambria Math"/>
                              </a:rPr>
                              <m:t>, </m:t>
                            </m:r>
                            <m:sSub>
                              <m:sSubPr>
                                <m:ctrlPr>
                                  <a:rPr lang="de-DE" sz="2000" b="0"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bPr>
                              <m:e>
                                <m:r>
                                  <a:rPr lang="de-DE" sz="2000" b="0" i="1">
                                    <a:latin typeface="Cambria Math"/>
                                  </a:rPr>
                                  <m:t>𝜅</m:t>
                                </m:r>
                              </m:e>
                              <m:sub>
                                <m:r>
                                  <a:rPr lang="de-DE" sz="2000" b="0" i="1">
                                    <a:latin typeface="Cambria Math"/>
                                  </a:rPr>
                                  <m:t>∥</m:t>
                                </m:r>
                              </m:sub>
                            </m:sSub>
                          </m:e>
                        </m:d>
                        <m:r>
                          <a:rPr lang="de-DE" sz="2000" b="0" i="1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de-DE" sz="20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bPr>
                          <m:e>
                            <m:r>
                              <a:rPr lang="de-DE" sz="2000" b="0" i="1">
                                <a:latin typeface="Cambria Math"/>
                              </a:rPr>
                              <m:t>𝜅</m:t>
                            </m:r>
                          </m:e>
                          <m:sub>
                            <m:r>
                              <a:rPr lang="de-DE" sz="2000" b="0" i="1">
                                <a:latin typeface="Cambria Math"/>
                              </a:rPr>
                              <m:t>∥</m:t>
                            </m:r>
                          </m:sub>
                        </m:sSub>
                        <m:r>
                          <a:rPr lang="de-DE" sz="2000" b="0" i="1">
                            <a:latin typeface="Cambria Math"/>
                          </a:rPr>
                          <m:t>⋅</m:t>
                        </m:r>
                        <m:r>
                          <m:rPr>
                            <m:sty m:val="p"/>
                          </m:rPr>
                          <a:rPr lang="de-DE" sz="2000" b="0" i="0">
                            <a:latin typeface="Cambria Math"/>
                          </a:rPr>
                          <m:t>diag</m:t>
                        </m:r>
                        <m:r>
                          <a:rPr lang="de-DE" sz="2000" b="0" i="0">
                            <a:latin typeface="Cambria Math"/>
                          </a:rPr>
                          <m:t>(</m:t>
                        </m:r>
                        <m:r>
                          <a:rPr lang="de-DE" sz="2000" b="0" i="1">
                            <a:latin typeface="Cambria Math"/>
                          </a:rPr>
                          <m:t>𝜖</m:t>
                        </m:r>
                        <m:r>
                          <a:rPr lang="de-DE" sz="2000" b="0" i="1">
                            <a:latin typeface="Cambria Math"/>
                          </a:rPr>
                          <m:t>, </m:t>
                        </m:r>
                        <m:r>
                          <a:rPr lang="de-DE" sz="2000" b="0" i="1">
                            <a:latin typeface="Cambria Math"/>
                          </a:rPr>
                          <m:t>𝜖</m:t>
                        </m:r>
                        <m:r>
                          <a:rPr lang="de-DE" sz="2000" b="0" i="1">
                            <a:latin typeface="Cambria Math"/>
                          </a:rPr>
                          <m:t>, 1)</m:t>
                        </m:r>
                      </m:oMath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r>
                  <a:rPr lang="en-GB" sz="2000" b="0"/>
                  <a:t>	</a:t>
                </a:r>
                <a:br>
                  <a:rPr lang="en-GB" sz="2000" b="0"/>
                </a:br>
                <a:br>
                  <a:rPr lang="en-GB" sz="2000" b="0"/>
                </a:br>
                <a:r>
                  <a:rPr lang="en-GB" sz="2000" b="0"/>
                  <a:t>for </a:t>
                </a:r>
                <mc:AlternateContent>
                  <mc:Choice Requires="a14">
                    <a14:m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de-DE" sz="20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accPr>
                          <m:e>
                            <m:r>
                              <a:rPr lang="de-DE" sz="2000" b="0" i="1">
                                <a:latin typeface="Cambria Math"/>
                              </a:rPr>
                              <m:t>𝐵</m:t>
                            </m:r>
                          </m:e>
                        </m:acc>
                        <m:r>
                          <a:rPr lang="de-DE" sz="2000" b="0" i="1">
                            <a:latin typeface="Cambria Math"/>
                          </a:rPr>
                          <m:t>=</m:t>
                        </m:r>
                        <m:r>
                          <a:rPr lang="de-DE" sz="2000" b="0" i="1">
                            <a:latin typeface="Cambria Math"/>
                          </a:rPr>
                          <m:t>𝐵</m:t>
                        </m:r>
                        <m:r>
                          <a:rPr lang="de-DE" sz="2000" b="0" i="1">
                            <a:latin typeface="Cambria Math"/>
                          </a:rPr>
                          <m:t> </m:t>
                        </m:r>
                        <m:sSub>
                          <m:sSubPr>
                            <m:ctrlPr>
                              <a:rPr lang="de-DE" sz="20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de-DE" sz="2000" b="0"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accPr>
                              <m:e>
                                <m:r>
                                  <a:rPr lang="de-DE" sz="2000" b="0" i="1">
                                    <a:latin typeface="Cambria Math"/>
                                  </a:rPr>
                                  <m:t>𝑒</m:t>
                                </m:r>
                              </m:e>
                            </m:acc>
                          </m:e>
                          <m:sub>
                            <m:r>
                              <a:rPr lang="de-DE" sz="2000" b="0" i="1">
                                <a:latin typeface="Cambria Math"/>
                              </a:rPr>
                              <m:t>𝑧</m:t>
                            </m:r>
                          </m:sub>
                        </m:sSub>
                        <m:r>
                          <a:rPr lang="de-DE" sz="2000" b="0" i="1">
                            <a:latin typeface="Cambria Math"/>
                          </a:rPr>
                          <m:t> </m:t>
                        </m:r>
                      </m:oMath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endParaRPr lang="en-GB" sz="2000" b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en-GB" sz="2000" b="0"/>
                  <a:t>spatially constant </a:t>
                </a:r>
                <a:endParaRPr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de-DE" sz="2000" b="0"/>
                  <a:t>Quasi-linear theory:	</a:t>
                </a:r>
                <mc:AlternateContent>
                  <mc:Choice Requires="a14"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de-DE" sz="20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bPr>
                          <m:e>
                            <m:r>
                              <a:rPr lang="de-DE" sz="2000" b="0" i="1">
                                <a:latin typeface="Cambria Math"/>
                              </a:rPr>
                              <m:t>𝜅</m:t>
                            </m:r>
                          </m:e>
                          <m:sub>
                            <m:r>
                              <a:rPr lang="de-DE" sz="2000" b="0" i="1">
                                <a:latin typeface="Cambria Math"/>
                              </a:rPr>
                              <m:t>∥</m:t>
                            </m:r>
                          </m:sub>
                        </m:sSub>
                        <m:r>
                          <a:rPr lang="de-DE" sz="2000" b="0" i="1">
                            <a:latin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de-DE" sz="20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bPr>
                          <m:e>
                            <m:r>
                              <a:rPr lang="de-DE" sz="2000" b="0" i="1">
                                <a:latin typeface="Cambria Math"/>
                              </a:rPr>
                              <m:t>𝜅</m:t>
                            </m:r>
                          </m:e>
                          <m:sub>
                            <m:r>
                              <a:rPr lang="de-DE" sz="2000" b="0" i="1"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de-DE" sz="2000" b="0" i="1">
                            <a:latin typeface="Cambria Math"/>
                          </a:rPr>
                          <m:t>⋅</m:t>
                        </m:r>
                        <m:sSup>
                          <m:sSupPr>
                            <m:ctrlPr>
                              <a:rPr lang="de-DE" sz="20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de-DE" sz="2000" b="0"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de-DE" sz="2000" b="0" i="1">
                                        <a:latin typeface="Cambria Math" panose="02040503050406030204" pitchFamily="18" charset="0"/>
                                        <a:ea typeface="Cambria Math"/>
                                        <a:cs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sz="2000" b="0" i="1">
                                        <a:latin typeface="Cambria Math"/>
                                      </a:rPr>
                                      <m:t>𝐸</m:t>
                                    </m:r>
                                  </m:num>
                                  <m:den>
                                    <m:r>
                                      <a:rPr lang="de-DE" sz="2000" b="0" i="1">
                                        <a:latin typeface="Cambria Math"/>
                                      </a:rPr>
                                      <m:t>4 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de-DE" sz="2000" b="0" i="0">
                                        <a:latin typeface="Cambria Math"/>
                                      </a:rPr>
                                      <m:t>GeV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f>
                              <m:fPr>
                                <m:ctrlPr>
                                  <a:rPr lang="de-DE" sz="2000" b="0" i="1"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fPr>
                              <m:num>
                                <m:r>
                                  <a:rPr lang="de-DE" sz="2000" b="0" i="1">
                                    <a:latin typeface="Cambria Math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de-DE" sz="2000" b="0" i="1">
                                    <a:latin typeface="Cambria Math"/>
                                  </a:rPr>
                                  <m:t>3</m:t>
                                </m:r>
                              </m:den>
                            </m:f>
                          </m:sup>
                        </m:sSup>
                      </m:oMath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r>
                  <a:rPr lang="en-GB" sz="2000" b="0"/>
                  <a:t>	</a:t>
                </a:r>
                <a:endParaRPr/>
              </a:p>
              <a:p>
                <a:pPr>
                  <a:defRPr/>
                </a:pPr>
                <a:endParaRPr lang="en-GB" sz="2000" b="0"/>
              </a:p>
            </p:txBody>
          </p:sp>
        </mc:Choice>
        <mc:Fallback xmlns="">
          <p:sp>
            <p:nvSpPr>
              <p:cNvPr id="9" name="Inhaltsplatzhalt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blipFill>
                <a:blip r:embed="rId2"/>
                <a:stretch>
                  <a:fillRect l="-20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8</a:t>
            </a:fld>
            <a:r>
              <a:rPr lang="de-DE"/>
              <a:t> 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rcRect l="10199" t="12761"/>
          <a:stretch/>
        </p:blipFill>
        <p:spPr bwMode="auto">
          <a:xfrm>
            <a:off x="5850556" y="1264166"/>
            <a:ext cx="3293444" cy="2816393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 bwMode="auto">
          <a:xfrm>
            <a:off x="5940152" y="4074956"/>
            <a:ext cx="32832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1000"/>
              <a:t>J. Becker Tjus, L. Merten, Physics Reports </a:t>
            </a:r>
            <a:r>
              <a:rPr lang="de-DE" sz="1000" b="1"/>
              <a:t>872</a:t>
            </a:r>
            <a:r>
              <a:rPr lang="de-DE" sz="1000"/>
              <a:t> (2020) </a:t>
            </a:r>
            <a:endParaRPr lang="en-GB" sz="100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020000" y="-234992"/>
            <a:ext cx="1905000" cy="190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b="1"/>
              <a:t>transport model – (2)</a:t>
            </a:r>
            <a:endParaRPr lang="en-GB" b="1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Inhaltsplatzhalter 8"/>
              <p:cNvSpPr>
                <a:spLocks noGrp="1"/>
              </p:cNvSpPr>
              <p:nvPr>
                <p:ph idx="1"/>
              </p:nvPr>
            </p:nvSpPr>
            <p:spPr bwMode="auto"/>
            <p:txBody>
              <a:bodyPr/>
              <a:lstStyle/>
              <a:p>
                <a:pPr>
                  <a:defRPr/>
                </a:pPr>
                <a:endParaRPr lang="ar-AE" sz="2800" b="0" i="1" dirty="0">
                  <a:latin typeface="Cambria Math"/>
                </a:endParaRPr>
              </a:p>
              <a:p>
                <a:pPr>
                  <a:defRPr/>
                </a:pPr>
                <a14:m>
                  <m:oMath xmlns:m="http://schemas.openxmlformats.org/officeDocument/2006/math">
                    <m:f>
                      <m:fPr>
                        <m:ctrlPr>
                          <a:rPr lang="ar-AE" sz="2800" b="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fPr>
                      <m:num>
                        <m:r>
                          <a:rPr lang="ar-AE" sz="2800" b="0" i="1">
                            <a:latin typeface="Cambria Math"/>
                          </a:rPr>
                          <m:t>𝜕</m:t>
                        </m:r>
                        <m:r>
                          <a:rPr lang="ar-AE" sz="2800" b="0" i="1">
                            <a:latin typeface="Cambria Math"/>
                          </a:rPr>
                          <m:t>𝑛</m:t>
                        </m:r>
                      </m:num>
                      <m:den>
                        <m:r>
                          <a:rPr lang="ar-AE" sz="2800" b="0" i="1">
                            <a:latin typeface="Cambria Math"/>
                          </a:rPr>
                          <m:t>𝜕</m:t>
                        </m:r>
                        <m:r>
                          <a:rPr lang="ar-AE" sz="2800" b="0" i="1">
                            <a:latin typeface="Cambria Math"/>
                          </a:rPr>
                          <m:t>𝑡</m:t>
                        </m:r>
                      </m:den>
                    </m:f>
                    <m:r>
                      <a:rPr lang="ar-AE" sz="2800" b="0" i="1">
                        <a:latin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ar-AE" sz="2800" b="0" i="0">
                        <a:latin typeface="Cambria Math"/>
                      </a:rPr>
                      <m:t>∇</m:t>
                    </m:r>
                    <m:r>
                      <a:rPr lang="ar-AE" sz="2800" b="0" i="1">
                        <a:latin typeface="Cambria Math"/>
                      </a:rPr>
                      <m:t>⋅</m:t>
                    </m:r>
                    <m:d>
                      <m:dPr>
                        <m:ctrlPr>
                          <a:rPr lang="ar-AE" sz="2800" b="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ar-AE" sz="28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accPr>
                          <m:e>
                            <m:r>
                              <a:rPr lang="ar-AE" sz="2800" b="0" i="1">
                                <a:latin typeface="Cambria Math"/>
                              </a:rPr>
                              <m:t>𝜅</m:t>
                            </m:r>
                          </m:e>
                        </m:acc>
                        <m:r>
                          <a:rPr lang="ar-AE" sz="2800" b="0" i="0">
                            <a:latin typeface="Cambria Math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ar-AE" sz="2800" b="0" i="0">
                            <a:latin typeface="Cambria Math"/>
                          </a:rPr>
                          <m:t>∇</m:t>
                        </m:r>
                        <m:r>
                          <a:rPr lang="ar-AE" sz="2800" b="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ar-AE" sz="2800" b="0" i="1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ar-AE" sz="2800" b="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fPr>
                      <m:num>
                        <m:r>
                          <a:rPr lang="ar-AE" sz="2800" b="0" i="1">
                            <a:latin typeface="Cambria Math"/>
                          </a:rPr>
                          <m:t>𝜕</m:t>
                        </m:r>
                      </m:num>
                      <m:den>
                        <m:r>
                          <a:rPr lang="ar-AE" sz="2800" b="0" i="1">
                            <a:latin typeface="Cambria Math"/>
                          </a:rPr>
                          <m:t>𝜕</m:t>
                        </m:r>
                        <m:r>
                          <a:rPr lang="ar-AE" sz="2800" b="0" i="1">
                            <a:latin typeface="Cambria Math"/>
                          </a:rPr>
                          <m:t>𝐸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ar-AE" sz="2800" b="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ar-AE" sz="28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fPr>
                          <m:num>
                            <m:r>
                              <a:rPr lang="ar-AE" sz="2800" b="0" i="1">
                                <a:latin typeface="Cambria Math"/>
                              </a:rPr>
                              <m:t>𝜕</m:t>
                            </m:r>
                            <m:r>
                              <a:rPr lang="ar-AE" sz="2800" b="0" i="1">
                                <a:latin typeface="Cambria Math"/>
                              </a:rPr>
                              <m:t>𝐸</m:t>
                            </m:r>
                          </m:num>
                          <m:den>
                            <m:r>
                              <a:rPr lang="ar-AE" sz="2800" b="0" i="1">
                                <a:latin typeface="Cambria Math"/>
                              </a:rPr>
                              <m:t>𝜕</m:t>
                            </m:r>
                            <m:r>
                              <a:rPr lang="ar-AE" sz="2800" b="0" i="1">
                                <a:latin typeface="Cambria Math"/>
                              </a:rPr>
                              <m:t>𝑡</m:t>
                            </m:r>
                          </m:den>
                        </m:f>
                        <m:r>
                          <a:rPr lang="ar-AE" sz="2800" b="0" i="1">
                            <a:latin typeface="Cambria Math"/>
                          </a:rPr>
                          <m:t>𝑛</m:t>
                        </m:r>
                      </m:e>
                    </m:d>
                    <m:r>
                      <a:rPr lang="ar-AE" sz="2800" b="0" i="1">
                        <a:latin typeface="Cambria Math"/>
                      </a:rPr>
                      <m:t>+</m:t>
                    </m:r>
                    <m:r>
                      <a:rPr lang="ar-AE" sz="2800" b="0" i="1">
                        <a:latin typeface="Cambria Math"/>
                      </a:rPr>
                      <m:t>𝑆</m:t>
                    </m:r>
                    <m:d>
                      <m:dPr>
                        <m:ctrlPr>
                          <a:rPr lang="ar-AE" sz="2800" b="0" i="1"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ar-AE" sz="2800" b="0" i="1"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accPr>
                          <m:e>
                            <m:r>
                              <a:rPr lang="ar-AE" sz="2800" b="0" i="1">
                                <a:latin typeface="Cambria Math"/>
                              </a:rPr>
                              <m:t>𝑟</m:t>
                            </m:r>
                          </m:e>
                        </m:acc>
                        <m:r>
                          <a:rPr lang="ar-AE" sz="2800" b="0" i="1">
                            <a:latin typeface="Cambria Math"/>
                          </a:rPr>
                          <m:t>,</m:t>
                        </m:r>
                        <m:r>
                          <a:rPr lang="ar-AE" sz="2800" b="0" i="1">
                            <a:latin typeface="Cambria Math"/>
                          </a:rPr>
                          <m:t>𝐸</m:t>
                        </m:r>
                      </m:e>
                    </m:d>
                  </m:oMath>
                </a14:m>
                <a:r>
                  <a:rPr lang="ar-AE" sz="1800" b="0" dirty="0"/>
                  <a:t> </a:t>
                </a:r>
                <a:endParaRPr lang="ar-AE" dirty="0"/>
              </a:p>
              <a:p>
                <a:pPr>
                  <a:defRPr/>
                </a:pPr>
                <a:br>
                  <a:rPr lang="ar-AE" sz="2000" b="0" dirty="0"/>
                </a:br>
                <a:r>
                  <a:rPr lang="de-DE" sz="2000" dirty="0"/>
                  <a:t>Energy loss:</a:t>
                </a:r>
                <a:br>
                  <a:rPr lang="de-DE" sz="2000" dirty="0"/>
                </a:br>
                <a:r>
                  <a:rPr lang="de-DE" sz="2000" b="0" dirty="0"/>
                  <a:t>	</a:t>
                </a:r>
                <a:endParaRPr lang="de-DE" dirty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de-DE" sz="2000" b="0" dirty="0" err="1"/>
                  <a:t>Hadronic</a:t>
                </a:r>
                <a:r>
                  <a:rPr lang="de-DE" sz="2000" b="0" dirty="0"/>
                  <a:t> Interaction 		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rgbClr val="003560"/>
                        </a:solidFill>
                        <a:latin typeface="Cambria Math"/>
                      </a:rPr>
                      <m:t>𝑝</m:t>
                    </m:r>
                    <m:r>
                      <a:rPr lang="de-DE" sz="2000" b="0" i="1" smtClean="0">
                        <a:solidFill>
                          <a:srgbClr val="003560"/>
                        </a:solidFill>
                        <a:latin typeface="Cambria Math"/>
                      </a:rPr>
                      <m:t>+</m:t>
                    </m:r>
                    <m:r>
                      <a:rPr lang="de-DE" sz="2000" b="0" i="1" smtClean="0">
                        <a:solidFill>
                          <a:srgbClr val="003560"/>
                        </a:solidFill>
                        <a:latin typeface="Cambria Math"/>
                      </a:rPr>
                      <m:t>𝑝</m:t>
                    </m:r>
                    <m:r>
                      <a:rPr lang="de-DE" sz="2000" b="0" i="1" smtClean="0">
                        <a:solidFill>
                          <a:srgbClr val="003560"/>
                        </a:solidFill>
                        <a:latin typeface="Cambria Math"/>
                      </a:rPr>
                      <m:t> →</m:t>
                    </m:r>
                    <m:sSup>
                      <m:sSupPr>
                        <m:ctrlPr>
                          <a:rPr lang="ar-AE" sz="2000" b="0" i="1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sSupPr>
                      <m:e>
                        <m:r>
                          <a:rPr lang="ar-AE" sz="2000" b="0" i="1">
                            <a:solidFill>
                              <a:srgbClr val="003560"/>
                            </a:solidFill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ar-AE" sz="2000" b="0" i="1">
                            <a:solidFill>
                              <a:srgbClr val="003560"/>
                            </a:solidFill>
                            <a:latin typeface="Cambria Math"/>
                          </a:rPr>
                          <m:t>±, </m:t>
                        </m:r>
                        <m:r>
                          <a:rPr lang="ar-AE" sz="2000" b="0" i="1">
                            <a:solidFill>
                              <a:srgbClr val="003560"/>
                            </a:solidFill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ar-AE" sz="2000" b="0" i="1">
                        <a:solidFill>
                          <a:srgbClr val="003560"/>
                        </a:solidFill>
                        <a:latin typeface="Cambria Math"/>
                      </a:rPr>
                      <m:t>→ </m:t>
                    </m:r>
                    <m:d>
                      <m:dPr>
                        <m:begChr m:val="{"/>
                        <m:endChr m:val=""/>
                        <m:ctrlPr>
                          <a:rPr lang="ar-AE" sz="2000" b="0" i="1">
                            <a:solidFill>
                              <a:srgbClr val="003560"/>
                            </a:solidFill>
                            <a:latin typeface="Cambria Math" panose="02040503050406030204" pitchFamily="18" charset="0"/>
                            <a:ea typeface="Cambria Math"/>
                            <a:cs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ar-AE" sz="2000" b="0" i="1">
                                <a:solidFill>
                                  <a:srgbClr val="003560"/>
                                </a:solidFill>
                                <a:latin typeface="Cambria Math" panose="02040503050406030204" pitchFamily="18" charset="0"/>
                                <a:ea typeface="Cambria Math"/>
                                <a:cs typeface="Cambria Math"/>
                              </a:rPr>
                            </m:ctrlPr>
                          </m:eqArrPr>
                          <m:e>
                            <m:r>
                              <a:rPr lang="ar-AE" sz="2000" i="1">
                                <a:solidFill>
                                  <a:srgbClr val="003560"/>
                                </a:solidFill>
                                <a:latin typeface="Cambria Math"/>
                              </a:rPr>
                              <m:t>𝛾𝛾</m:t>
                            </m:r>
                          </m:e>
                          <m:e>
                            <m:sSup>
                              <m:sSupPr>
                                <m:ctrlP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pPr>
                              <m:e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</m:sup>
                            </m:sSup>
                            <m:r>
                              <a:rPr lang="ar-AE" sz="2000" i="1">
                                <a:solidFill>
                                  <a:srgbClr val="003560"/>
                                </a:solidFill>
                                <a:latin typeface="Cambria Math"/>
                              </a:rPr>
                              <m:t>  </m:t>
                            </m:r>
                            <m:sSub>
                              <m:sSubPr>
                                <m:ctrlP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bPr>
                              <m:e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ar-AE" sz="2000" i="1">
                                <a:solidFill>
                                  <a:srgbClr val="003560"/>
                                </a:solidFill>
                                <a:latin typeface="Cambria Math"/>
                              </a:rPr>
                              <m:t>  </m:t>
                            </m:r>
                            <m:sSub>
                              <m:sSubPr>
                                <m:ctrlP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bPr>
                              <m:e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ar-AE" sz="2000" i="1">
                                <a:solidFill>
                                  <a:srgbClr val="003560"/>
                                </a:solidFill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ar-AE" sz="2000" i="1">
                                        <a:solidFill>
                                          <a:srgbClr val="00356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ar-AE" sz="2000" i="1">
                                        <a:solidFill>
                                          <a:srgbClr val="003560"/>
                                        </a:solidFill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𝜇</m:t>
                                </m:r>
                              </m:sub>
                            </m:sSub>
                          </m:e>
                          <m:e>
                            <m:sSup>
                              <m:sSupPr>
                                <m:ctrlP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pPr>
                              <m:e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−</m:t>
                                </m:r>
                              </m:sup>
                            </m:sSup>
                            <m:r>
                              <a:rPr lang="ar-AE" sz="2000" i="1">
                                <a:solidFill>
                                  <a:srgbClr val="003560"/>
                                </a:solidFill>
                                <a:latin typeface="Cambria Math"/>
                              </a:rPr>
                              <m:t>  </m:t>
                            </m:r>
                            <m:acc>
                              <m:accPr>
                                <m:chr m:val="̅"/>
                                <m:ctrlP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ar-AE" sz="2000" i="1">
                                        <a:solidFill>
                                          <a:srgbClr val="00356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ar-AE" sz="2000" i="1">
                                        <a:solidFill>
                                          <a:srgbClr val="003560"/>
                                        </a:solidFill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ar-AE" sz="2000" i="1">
                                        <a:solidFill>
                                          <a:srgbClr val="003560"/>
                                        </a:solidFill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acc>
                            <m:r>
                              <a:rPr lang="ar-AE" sz="2000" i="1">
                                <a:solidFill>
                                  <a:srgbClr val="003560"/>
                                </a:solidFill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̅"/>
                                    <m:ctrlPr>
                                      <a:rPr lang="ar-AE" sz="2000" i="1">
                                        <a:solidFill>
                                          <a:srgbClr val="003560"/>
                                        </a:solidFill>
                                        <a:latin typeface="Cambria Math" panose="02040503050406030204" pitchFamily="18" charset="0"/>
                                        <a:ea typeface="Cambria Math"/>
                                        <a:cs typeface="Cambria Math"/>
                                      </a:rPr>
                                    </m:ctrlPr>
                                  </m:accPr>
                                  <m:e>
                                    <m:r>
                                      <a:rPr lang="ar-AE" sz="2000" i="1">
                                        <a:solidFill>
                                          <a:srgbClr val="003560"/>
                                        </a:solidFill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𝜇</m:t>
                                </m:r>
                              </m:sub>
                            </m:sSub>
                            <m:r>
                              <a:rPr lang="ar-AE" sz="2000" i="1">
                                <a:solidFill>
                                  <a:srgbClr val="003560"/>
                                </a:solidFill>
                                <a:latin typeface="Cambria Math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  <a:cs typeface="Cambria Math"/>
                                  </a:rPr>
                                </m:ctrlPr>
                              </m:sSubPr>
                              <m:e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𝜈</m:t>
                                </m:r>
                              </m:e>
                              <m:sub>
                                <m:r>
                                  <a:rPr lang="ar-AE" sz="2000" i="1">
                                    <a:solidFill>
                                      <a:srgbClr val="003560"/>
                                    </a:solidFill>
                                    <a:latin typeface="Cambria Math"/>
                                  </a:rPr>
                                  <m:t>𝜇</m:t>
                                </m:r>
                              </m:sub>
                            </m:sSub>
                          </m:e>
                        </m:eqArr>
                      </m:e>
                    </m:d>
                    <m:r>
                      <a:rPr lang="ar-AE" sz="2000" i="1">
                        <a:solidFill>
                          <a:srgbClr val="00356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ar-AE" sz="2000" b="0" dirty="0"/>
                  <a:t>	</a:t>
                </a:r>
                <a:endParaRPr lang="ar-AE" dirty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de-DE" sz="2000" b="0" dirty="0"/>
                  <a:t>Inverse Compton 		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 →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𝑒</m:t>
                    </m:r>
                  </m:oMath>
                </a14:m>
                <a:endParaRPr lang="de-DE" dirty="0"/>
              </a:p>
              <a:p>
                <a:pPr marL="342900" indent="-342900">
                  <a:buFont typeface="Arial"/>
                  <a:buChar char="•"/>
                  <a:defRPr/>
                </a:pPr>
                <a:r>
                  <a:rPr lang="de-DE" sz="2000" b="0" dirty="0"/>
                  <a:t>EM pair </a:t>
                </a:r>
                <a:r>
                  <a:rPr lang="de-DE" sz="2000" b="0" dirty="0" err="1"/>
                  <a:t>production</a:t>
                </a:r>
                <a:r>
                  <a:rPr lang="de-DE" sz="2000" b="0" dirty="0"/>
                  <a:t>		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de-DE" sz="2000" b="0" dirty="0"/>
              </a:p>
              <a:p>
                <a:pPr>
                  <a:defRPr/>
                </a:pPr>
                <a:endParaRPr lang="de-DE" sz="2000" b="0" dirty="0"/>
              </a:p>
              <a:p>
                <a:pPr>
                  <a:defRPr/>
                </a:pPr>
                <a:endParaRPr lang="en-GB" sz="2000" b="0" dirty="0"/>
              </a:p>
            </p:txBody>
          </p:sp>
        </mc:Choice>
        <mc:Fallback>
          <p:sp>
            <p:nvSpPr>
              <p:cNvPr id="9" name="Inhaltsplatzhalter 8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blipFill>
                <a:blip r:embed="rId2"/>
                <a:stretch>
                  <a:fillRect l="-20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Julien Dörner | Galactic Center emission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C8FC03C-C266-4645-ABC5-645062898383}" type="slidenum">
              <a:rPr lang="de-DE"/>
              <a:t>9</a:t>
            </a:fld>
            <a:r>
              <a:rPr lang="de-DE"/>
              <a:t> </a:t>
            </a: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020000" y="-234992"/>
            <a:ext cx="1905000" cy="1905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PowerPoint Master RUB">
  <a:themeElements>
    <a:clrScheme name="RUB">
      <a:dk1>
        <a:sysClr val="windowText" lastClr="000000"/>
      </a:dk1>
      <a:lt1>
        <a:sysClr val="window" lastClr="FFFFFF"/>
      </a:lt1>
      <a:dk2>
        <a:srgbClr val="003560"/>
      </a:dk2>
      <a:lt2>
        <a:srgbClr val="8DAE10"/>
      </a:lt2>
      <a:accent1>
        <a:srgbClr val="FFCC00"/>
      </a:accent1>
      <a:accent2>
        <a:srgbClr val="EE7203"/>
      </a:accent2>
      <a:accent3>
        <a:srgbClr val="E6332A"/>
      </a:accent3>
      <a:accent4>
        <a:srgbClr val="B71E3F"/>
      </a:accent4>
      <a:accent5>
        <a:srgbClr val="9C5516"/>
      </a:accent5>
      <a:accent6>
        <a:srgbClr val="59211C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 bwMode="auto">
        <a:prstGeom prst="rect">
          <a:avLst/>
        </a:prstGeom>
        <a:ln>
          <a:solidFill>
            <a:schemeClr val="bg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RUB-SFB-16-9</Template>
  <TotalTime>0</TotalTime>
  <Words>784</Words>
  <Application>Microsoft Office PowerPoint</Application>
  <DocSecurity>0</DocSecurity>
  <PresentationFormat>Bildschirmpräsentation (16:9)</PresentationFormat>
  <Paragraphs>162</Paragraphs>
  <Slides>25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25</vt:i4>
      </vt:variant>
    </vt:vector>
  </HeadingPairs>
  <TitlesOfParts>
    <vt:vector size="35" baseType="lpstr">
      <vt:lpstr>Batang</vt:lpstr>
      <vt:lpstr>Arial</vt:lpstr>
      <vt:lpstr>Calibri</vt:lpstr>
      <vt:lpstr>Calibri Light</vt:lpstr>
      <vt:lpstr>Cambria Math</vt:lpstr>
      <vt:lpstr>Plantagenet Cherokee</vt:lpstr>
      <vt:lpstr>Playfair Display</vt:lpstr>
      <vt:lpstr>Wingdings</vt:lpstr>
      <vt:lpstr>PowerPoint Master RUB</vt:lpstr>
      <vt:lpstr>Office Theme</vt:lpstr>
      <vt:lpstr>PowerPoint-Präsentation</vt:lpstr>
      <vt:lpstr>Galactic Center</vt:lpstr>
      <vt:lpstr>Galactic Center enviroment – gas distribution</vt:lpstr>
      <vt:lpstr>Galactic Center enviroment – magnetic field</vt:lpstr>
      <vt:lpstr>sources of cosmic rays</vt:lpstr>
      <vt:lpstr>PowerPoint-Präsentation</vt:lpstr>
      <vt:lpstr>Galactic Center</vt:lpstr>
      <vt:lpstr>transport model </vt:lpstr>
      <vt:lpstr>transport model – (2)</vt:lpstr>
      <vt:lpstr>Galactic Center</vt:lpstr>
      <vt:lpstr>Find the best source model</vt:lpstr>
      <vt:lpstr>Galactic Center</vt:lpstr>
      <vt:lpstr>Countmap for H.E.S.S.</vt:lpstr>
      <vt:lpstr>Countmap for CTA</vt:lpstr>
      <vt:lpstr>Neutrino flux</vt:lpstr>
      <vt:lpstr>Galactic Center</vt:lpstr>
      <vt:lpstr>Conclusion</vt:lpstr>
      <vt:lpstr>PowerPoint-Präsentation</vt:lpstr>
      <vt:lpstr>PowerPoint-Präsentation</vt:lpstr>
      <vt:lpstr>PowerPoint-Präsentation</vt:lpstr>
      <vt:lpstr>Optimal source distribution</vt:lpstr>
      <vt:lpstr>Gamma-ray by secondaries and absorption</vt:lpstr>
      <vt:lpstr>Optimal spactral index (χ^2  results) </vt:lpstr>
      <vt:lpstr>Neutrino emission – raw data</vt:lpstr>
      <vt:lpstr>Neutrino emission – IceCube resolution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GAMMA ray and Neutrino emission from the galactic center</dc:title>
  <dc:subject/>
  <dc:creator>Julien Dörner</dc:creator>
  <cp:keywords/>
  <dc:description/>
  <cp:lastModifiedBy>Julien Dörner</cp:lastModifiedBy>
  <cp:revision>14</cp:revision>
  <dcterms:created xsi:type="dcterms:W3CDTF">2022-05-18T07:34:09Z</dcterms:created>
  <dcterms:modified xsi:type="dcterms:W3CDTF">2022-10-08T12:59:34Z</dcterms:modified>
  <cp:category/>
  <dc:identifier/>
  <cp:contentStatus/>
  <dc:language/>
  <cp:version/>
</cp:coreProperties>
</file>