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4572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9144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13716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18288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22860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27432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32004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36576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7900" u="none" kumimoji="0" normalizeH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defRPr b="0" sz="1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vikas.chand.physics@gmail.com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21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vikas.chand.physics@gmail.com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13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"/>
          <p:cNvSpPr/>
          <p:nvPr/>
        </p:nvSpPr>
        <p:spPr>
          <a:xfrm>
            <a:off x="8438281" y="4224641"/>
            <a:ext cx="15950738" cy="32940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2" name="Rectangle"/>
          <p:cNvSpPr/>
          <p:nvPr/>
        </p:nvSpPr>
        <p:spPr>
          <a:xfrm>
            <a:off x="12596683" y="7254214"/>
            <a:ext cx="11861335" cy="1236108"/>
          </a:xfrm>
          <a:prstGeom prst="rect">
            <a:avLst/>
          </a:prstGeom>
          <a:solidFill>
            <a:srgbClr val="52666B"/>
          </a:solidFill>
          <a:ln w="12700">
            <a:miter lim="400000"/>
          </a:ln>
          <a:effectLst>
            <a:outerShdw sx="100000" sy="100000" kx="0" ky="0" algn="b" rotWithShape="0" blurRad="114300" dist="93857" dir="8241343">
              <a:srgbClr val="000000">
                <a:alpha val="971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3" name="Implications of Cutoff observed in Fermi-LAT GRBs spectrum"/>
          <p:cNvSpPr txBox="1"/>
          <p:nvPr/>
        </p:nvSpPr>
        <p:spPr>
          <a:xfrm>
            <a:off x="8849494" y="4528021"/>
            <a:ext cx="15382312" cy="261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Implications of Cutoff observed in Fermi-LAT GRBs spectrum</a:t>
            </a:r>
          </a:p>
        </p:txBody>
      </p:sp>
      <p:sp>
        <p:nvSpPr>
          <p:cNvPr id="154" name="Vikas Chand*"/>
          <p:cNvSpPr txBox="1"/>
          <p:nvPr/>
        </p:nvSpPr>
        <p:spPr>
          <a:xfrm>
            <a:off x="12926194" y="7427767"/>
            <a:ext cx="1112611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4800">
                <a:solidFill>
                  <a:srgbClr val="FFFFFF"/>
                </a:solidFill>
              </a:defRPr>
            </a:lvl1pPr>
          </a:lstStyle>
          <a:p>
            <a:pPr/>
            <a:r>
              <a:t>Vikas Chand*</a:t>
            </a:r>
          </a:p>
        </p:txBody>
      </p:sp>
      <p:sp>
        <p:nvSpPr>
          <p:cNvPr id="155" name="Astrophysics Research Center of the Open University of Israel"/>
          <p:cNvSpPr txBox="1"/>
          <p:nvPr/>
        </p:nvSpPr>
        <p:spPr>
          <a:xfrm>
            <a:off x="12811110" y="8787208"/>
            <a:ext cx="11305482" cy="1176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37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/>
            <a:r>
              <a:t>Astrophysics Research Center of the Open University of Israel</a:t>
            </a:r>
          </a:p>
        </p:txBody>
      </p:sp>
      <p:sp>
        <p:nvSpPr>
          <p:cNvPr id="156" name="*vikas.chand.physics@gmail.com"/>
          <p:cNvSpPr txBox="1"/>
          <p:nvPr/>
        </p:nvSpPr>
        <p:spPr>
          <a:xfrm>
            <a:off x="12746826" y="12744949"/>
            <a:ext cx="1130548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b="0" sz="3800"/>
            </a:pPr>
            <a:r>
              <a:t>*</a:t>
            </a:r>
            <a:r>
              <a:rPr u="sng">
                <a:hlinkClick r:id="rId3" invalidUrl="" action="" tgtFrame="" tooltip="" history="1" highlightClick="0" endSnd="0"/>
              </a:rPr>
              <a:t>vikas.chand.physics@gmail.com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Screen Shot 2021-02-08 at 2.17.33 AM.png" descr="Screen Shot 2021-02-08 at 2.17.33 AM.png"/>
          <p:cNvPicPr>
            <a:picLocks noChangeAspect="1"/>
          </p:cNvPicPr>
          <p:nvPr/>
        </p:nvPicPr>
        <p:blipFill>
          <a:blip r:embed="rId3">
            <a:alphaModFix amt="25385"/>
            <a:extLst/>
          </a:blip>
          <a:srcRect l="0" t="15603" r="0" b="7601"/>
          <a:stretch>
            <a:fillRect/>
          </a:stretch>
        </p:blipFill>
        <p:spPr>
          <a:xfrm>
            <a:off x="2146691" y="2063040"/>
            <a:ext cx="19759051" cy="11426179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/>
          <p:nvPr>
            <p:ph type="sldNum" sz="quarter" idx="2"/>
          </p:nvPr>
        </p:nvSpPr>
        <p:spPr>
          <a:xfrm>
            <a:off x="22567900" y="12674599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3" name="Sub-GeV cutoff in GRB 190114C"/>
          <p:cNvSpPr txBox="1"/>
          <p:nvPr/>
        </p:nvSpPr>
        <p:spPr>
          <a:xfrm>
            <a:off x="211791" y="486729"/>
            <a:ext cx="23073769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Sub-GeV cutoff in GRB 190114C</a:t>
            </a:r>
          </a:p>
        </p:txBody>
      </p:sp>
      <p:grpSp>
        <p:nvGrpSpPr>
          <p:cNvPr id="256" name="Screen Shot 2021-02-08 at 5.00.53 PM.png"/>
          <p:cNvGrpSpPr/>
          <p:nvPr/>
        </p:nvGrpSpPr>
        <p:grpSpPr>
          <a:xfrm>
            <a:off x="13256843" y="3311458"/>
            <a:ext cx="10690553" cy="8153969"/>
            <a:chOff x="0" y="0"/>
            <a:chExt cx="10690552" cy="8153968"/>
          </a:xfrm>
        </p:grpSpPr>
        <p:pic>
          <p:nvPicPr>
            <p:cNvPr id="255" name="Screen Shot 2021-02-08 at 5.00.53 PM.png" descr="Screen Shot 2021-02-08 at 5.00.53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5900" y="139699"/>
              <a:ext cx="10258753" cy="759517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4" name="Screen Shot 2021-02-08 at 5.00.53 PM.png" descr="Screen Shot 2021-02-08 at 5.00.53 PM.png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10690553" cy="8153970"/>
            </a:xfrm>
            <a:prstGeom prst="rect">
              <a:avLst/>
            </a:prstGeom>
            <a:effectLst/>
          </p:spPr>
        </p:pic>
      </p:grpSp>
      <p:grpSp>
        <p:nvGrpSpPr>
          <p:cNvPr id="259" name="Screen Shot 2021-02-08 at 5.00.09 PM.png"/>
          <p:cNvGrpSpPr/>
          <p:nvPr/>
        </p:nvGrpSpPr>
        <p:grpSpPr>
          <a:xfrm>
            <a:off x="1294221" y="3310809"/>
            <a:ext cx="11866767" cy="8155268"/>
            <a:chOff x="0" y="0"/>
            <a:chExt cx="11866765" cy="8155267"/>
          </a:xfrm>
        </p:grpSpPr>
        <p:pic>
          <p:nvPicPr>
            <p:cNvPr id="258" name="Screen Shot 2021-02-08 at 5.00.09 PM.png" descr="Screen Shot 2021-02-08 at 5.00.09 PM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15900" y="139700"/>
              <a:ext cx="11434966" cy="759646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7" name="Screen Shot 2021-02-08 at 5.00.09 PM.png" descr="Screen Shot 2021-02-08 at 5.00.09 PM.png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11866766" cy="815526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Screen Shot 2021-02-08 at 2.17.33 AM.png" descr="Screen Shot 2021-02-08 at 2.17.33 AM.png"/>
          <p:cNvPicPr>
            <a:picLocks noChangeAspect="1"/>
          </p:cNvPicPr>
          <p:nvPr/>
        </p:nvPicPr>
        <p:blipFill>
          <a:blip r:embed="rId3">
            <a:alphaModFix amt="25385"/>
            <a:extLst/>
          </a:blip>
          <a:srcRect l="0" t="15603" r="0" b="7601"/>
          <a:stretch>
            <a:fillRect/>
          </a:stretch>
        </p:blipFill>
        <p:spPr>
          <a:xfrm>
            <a:off x="2146691" y="2063040"/>
            <a:ext cx="19759051" cy="11426179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Slide Number"/>
          <p:cNvSpPr txBox="1"/>
          <p:nvPr>
            <p:ph type="sldNum" sz="quarter" idx="2"/>
          </p:nvPr>
        </p:nvSpPr>
        <p:spPr>
          <a:xfrm>
            <a:off x="22567900" y="12674599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3" name="Sub-GeV cutoff in GRB 190114C"/>
          <p:cNvSpPr txBox="1"/>
          <p:nvPr/>
        </p:nvSpPr>
        <p:spPr>
          <a:xfrm>
            <a:off x="211791" y="486729"/>
            <a:ext cx="23073769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Sub-GeV cutoff in GRB 190114C</a:t>
            </a:r>
          </a:p>
        </p:txBody>
      </p:sp>
      <p:grpSp>
        <p:nvGrpSpPr>
          <p:cNvPr id="266" name="Screen Shot 2021-02-08 at 5.14.18 PM.png"/>
          <p:cNvGrpSpPr/>
          <p:nvPr/>
        </p:nvGrpSpPr>
        <p:grpSpPr>
          <a:xfrm>
            <a:off x="4983170" y="2800333"/>
            <a:ext cx="15081524" cy="9951446"/>
            <a:chOff x="0" y="0"/>
            <a:chExt cx="15081522" cy="9951445"/>
          </a:xfrm>
        </p:grpSpPr>
        <p:pic>
          <p:nvPicPr>
            <p:cNvPr id="265" name="Screen Shot 2021-02-08 at 5.14.18 PM.png" descr="Screen Shot 2021-02-08 at 5.14.18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5900" y="139699"/>
              <a:ext cx="14649723" cy="939264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4" name="Screen Shot 2021-02-08 at 5.14.18 PM.png" descr="Screen Shot 2021-02-08 at 5.14.18 PM.png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15081523" cy="99514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Rectangle"/>
          <p:cNvSpPr/>
          <p:nvPr/>
        </p:nvSpPr>
        <p:spPr>
          <a:xfrm>
            <a:off x="8438281" y="4224641"/>
            <a:ext cx="15950738" cy="32940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9" name="Rectangle"/>
          <p:cNvSpPr/>
          <p:nvPr/>
        </p:nvSpPr>
        <p:spPr>
          <a:xfrm>
            <a:off x="12596683" y="7254214"/>
            <a:ext cx="11861335" cy="1236108"/>
          </a:xfrm>
          <a:prstGeom prst="rect">
            <a:avLst/>
          </a:prstGeom>
          <a:solidFill>
            <a:srgbClr val="52666B"/>
          </a:solidFill>
          <a:ln w="12700">
            <a:miter lim="400000"/>
          </a:ln>
          <a:effectLst>
            <a:outerShdw sx="100000" sy="100000" kx="0" ky="0" algn="b" rotWithShape="0" blurRad="114300" dist="93857" dir="8241343">
              <a:srgbClr val="000000">
                <a:alpha val="971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0" name="Thank you for your attention!"/>
          <p:cNvSpPr txBox="1"/>
          <p:nvPr/>
        </p:nvSpPr>
        <p:spPr>
          <a:xfrm>
            <a:off x="8849494" y="5122381"/>
            <a:ext cx="1538231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Thank you for your attention!</a:t>
            </a:r>
          </a:p>
        </p:txBody>
      </p:sp>
      <p:sp>
        <p:nvSpPr>
          <p:cNvPr id="271" name="Vikas Chand*"/>
          <p:cNvSpPr txBox="1"/>
          <p:nvPr/>
        </p:nvSpPr>
        <p:spPr>
          <a:xfrm>
            <a:off x="12926194" y="7427767"/>
            <a:ext cx="1112611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4800">
                <a:solidFill>
                  <a:srgbClr val="FFFFFF"/>
                </a:solidFill>
              </a:defRPr>
            </a:lvl1pPr>
          </a:lstStyle>
          <a:p>
            <a:pPr/>
            <a:r>
              <a:t>Vikas Chand*</a:t>
            </a:r>
          </a:p>
        </p:txBody>
      </p:sp>
      <p:sp>
        <p:nvSpPr>
          <p:cNvPr id="272" name="*vikas.chand.physics@gmail.com"/>
          <p:cNvSpPr txBox="1"/>
          <p:nvPr/>
        </p:nvSpPr>
        <p:spPr>
          <a:xfrm>
            <a:off x="12746826" y="12744949"/>
            <a:ext cx="1130548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b="0" sz="3800"/>
            </a:pPr>
            <a:r>
              <a:t>*</a:t>
            </a:r>
            <a:r>
              <a:rPr u="sng">
                <a:hlinkClick r:id="rId3" invalidUrl="" action="" tgtFrame="" tooltip="" history="1" highlightClick="0" endSnd="0"/>
              </a:rPr>
              <a:t>vikas.chand.physics@gmail.com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9" name="Lightcurves: Prompt emission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Lightcurves: Prompt emission</a:t>
            </a:r>
          </a:p>
        </p:txBody>
      </p:sp>
      <p:pic>
        <p:nvPicPr>
          <p:cNvPr id="160" name="GRB_LCs.png" descr="GRB_LCs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1639962" y="2258338"/>
            <a:ext cx="10790912" cy="10452252"/>
          </a:xfrm>
          <a:prstGeom prst="rect">
            <a:avLst/>
          </a:prstGeom>
          <a:ln w="25400">
            <a:miter lim="400000"/>
          </a:ln>
        </p:spPr>
      </p:pic>
      <p:sp>
        <p:nvSpPr>
          <p:cNvPr id="161" name="Fishman, et al. 1995"/>
          <p:cNvSpPr txBox="1"/>
          <p:nvPr/>
        </p:nvSpPr>
        <p:spPr>
          <a:xfrm>
            <a:off x="4849957" y="13059647"/>
            <a:ext cx="3213151" cy="45416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lnSpc>
                <a:spcPct val="100000"/>
              </a:lnSpc>
              <a:defRPr b="0" sz="1800">
                <a:solidFill>
                  <a:srgbClr val="060606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Fishman, et al. 1995</a:t>
            </a:r>
          </a:p>
        </p:txBody>
      </p:sp>
      <p:sp>
        <p:nvSpPr>
          <p:cNvPr id="162" name="Golkhou et al. 2015"/>
          <p:cNvSpPr txBox="1"/>
          <p:nvPr/>
        </p:nvSpPr>
        <p:spPr>
          <a:xfrm>
            <a:off x="16751562" y="11539453"/>
            <a:ext cx="4303140" cy="45417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lnSpc>
                <a:spcPct val="100000"/>
              </a:lnSpc>
              <a:defRPr b="0" sz="1800">
                <a:solidFill>
                  <a:srgbClr val="191919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Golkhou et al. 2015</a:t>
            </a:r>
          </a:p>
        </p:txBody>
      </p:sp>
      <p:pic>
        <p:nvPicPr>
          <p:cNvPr id="163" name="Screen Shot 2022-10-13 at 18.55.38.png" descr="Screen Shot 2022-10-13 at 18.55.3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437949" y="3088032"/>
            <a:ext cx="10377356" cy="77647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6" name="Blastwave deceleration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Blastwave deceleration</a:t>
            </a:r>
          </a:p>
        </p:txBody>
      </p:sp>
      <p:pic>
        <p:nvPicPr>
          <p:cNvPr id="167" name="Screen Shot 2021-02-06 at 10.18.00 PM.png" descr="Screen Shot 2021-02-06 at 10.18.00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3969" y="2563831"/>
            <a:ext cx="6070357" cy="10752676"/>
          </a:xfrm>
          <a:prstGeom prst="rect">
            <a:avLst/>
          </a:prstGeom>
          <a:ln w="25400">
            <a:miter lim="400000"/>
          </a:ln>
        </p:spPr>
      </p:pic>
      <p:pic>
        <p:nvPicPr>
          <p:cNvPr id="168" name="Screen Shot 2021-02-06 at 10.19.31 PM.png" descr="Screen Shot 2021-02-06 at 10.19.31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86336" y="2563831"/>
            <a:ext cx="6243489" cy="10752676"/>
          </a:xfrm>
          <a:prstGeom prst="rect">
            <a:avLst/>
          </a:prstGeom>
          <a:ln w="254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Lorentz factor from the early afterglow"/>
          <p:cNvSpPr txBox="1"/>
          <p:nvPr/>
        </p:nvSpPr>
        <p:spPr>
          <a:xfrm>
            <a:off x="188094" y="486729"/>
            <a:ext cx="21392756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Lorentz factor from the early afterglow</a:t>
            </a:r>
          </a:p>
        </p:txBody>
      </p:sp>
      <p:sp>
        <p:nvSpPr>
          <p:cNvPr id="172" name="More powerful jets move faster"/>
          <p:cNvSpPr txBox="1"/>
          <p:nvPr/>
        </p:nvSpPr>
        <p:spPr>
          <a:xfrm>
            <a:off x="6126321" y="4625526"/>
            <a:ext cx="12131358" cy="144754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ctr" defTabSz="329184">
              <a:lnSpc>
                <a:spcPct val="100000"/>
              </a:lnSpc>
              <a:defRPr b="0" sz="5184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More powerful jets move faster</a:t>
            </a:r>
          </a:p>
        </p:txBody>
      </p:sp>
      <p:pic>
        <p:nvPicPr>
          <p:cNvPr id="173" name="Screen Shot 2021-02-07 at 11.50.29 PM.png" descr="Screen Shot 2021-02-07 at 11.50.2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34064" y="6583606"/>
            <a:ext cx="9700816" cy="6652625"/>
          </a:xfrm>
          <a:prstGeom prst="rect">
            <a:avLst/>
          </a:prstGeom>
          <a:ln w="25400">
            <a:miter lim="400000"/>
          </a:ln>
        </p:spPr>
      </p:pic>
      <p:sp>
        <p:nvSpPr>
          <p:cNvPr id="174" name="Sari &amp; Piran 1999"/>
          <p:cNvSpPr txBox="1"/>
          <p:nvPr/>
        </p:nvSpPr>
        <p:spPr>
          <a:xfrm>
            <a:off x="11714650" y="5574018"/>
            <a:ext cx="2379083" cy="454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b="0" sz="1800">
                <a:solidFill>
                  <a:srgbClr val="FFFFFF"/>
                </a:solidFill>
                <a:effectLst>
                  <a:outerShdw sx="100000" sy="100000" kx="0" ky="0" algn="b" rotWithShape="0" blurRad="25400" dist="25400" dir="5520000">
                    <a:srgbClr val="FFFFFF">
                      <a:alpha val="71999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Sari &amp; Piran 1999</a:t>
            </a:r>
          </a:p>
        </p:txBody>
      </p:sp>
      <p:sp>
        <p:nvSpPr>
          <p:cNvPr id="175" name="Liang &amp; Zhang 2010"/>
          <p:cNvSpPr txBox="1"/>
          <p:nvPr/>
        </p:nvSpPr>
        <p:spPr>
          <a:xfrm>
            <a:off x="13796810" y="12634814"/>
            <a:ext cx="2754189" cy="454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b="0" sz="1800">
                <a:solidFill>
                  <a:srgbClr val="090909"/>
                </a:solidFill>
                <a:effectLst>
                  <a:outerShdw sx="100000" sy="100000" kx="0" ky="0" algn="b" rotWithShape="0" blurRad="25400" dist="25400" dir="5520000">
                    <a:srgbClr val="FFFFFF">
                      <a:alpha val="71999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Liang &amp; Zhang 2010</a:t>
            </a:r>
          </a:p>
        </p:txBody>
      </p:sp>
      <p:pic>
        <p:nvPicPr>
          <p:cNvPr id="176" name="Screen Shot 2022-10-13 at 18.58.33.png" descr="Screen Shot 2022-10-13 at 18.58.3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2355" y="2026489"/>
            <a:ext cx="15866009" cy="24816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9" name="Prompt Emission Spectrum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Prompt Emission Spectrum </a:t>
            </a:r>
          </a:p>
        </p:txBody>
      </p:sp>
      <p:pic>
        <p:nvPicPr>
          <p:cNvPr id="180" name="Prompt_components.png" descr="Prompt_component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2260" y="3645729"/>
            <a:ext cx="13040845" cy="8149108"/>
          </a:xfrm>
          <a:prstGeom prst="rect">
            <a:avLst/>
          </a:prstGeom>
          <a:ln w="25400">
            <a:miter lim="400000"/>
          </a:ln>
        </p:spPr>
      </p:pic>
      <p:sp>
        <p:nvSpPr>
          <p:cNvPr id="181" name="B.-B. Zhang, et al. 2011"/>
          <p:cNvSpPr txBox="1"/>
          <p:nvPr/>
        </p:nvSpPr>
        <p:spPr>
          <a:xfrm>
            <a:off x="4864147" y="12634711"/>
            <a:ext cx="3109087" cy="454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584200">
              <a:lnSpc>
                <a:spcPct val="100000"/>
              </a:lnSpc>
              <a:defRPr b="0" sz="1800">
                <a:solidFill>
                  <a:srgbClr val="5E5E5E"/>
                </a:solidFill>
                <a:effectLst>
                  <a:outerShdw sx="100000" sy="100000" kx="0" ky="0" algn="b" rotWithShape="0" blurRad="25400" dist="25400" dir="5520000">
                    <a:srgbClr val="FFFFFF">
                      <a:alpha val="71999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B.-B. Zhang, et al. 2011</a:t>
            </a:r>
          </a:p>
        </p:txBody>
      </p:sp>
      <p:sp>
        <p:nvSpPr>
          <p:cNvPr id="182" name="Band + BB + High energy emission extending to GeVs"/>
          <p:cNvSpPr txBox="1"/>
          <p:nvPr/>
        </p:nvSpPr>
        <p:spPr>
          <a:xfrm>
            <a:off x="6645512" y="2359972"/>
            <a:ext cx="11092977" cy="630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b="0" sz="2800">
                <a:solidFill>
                  <a:srgbClr val="676868"/>
                </a:solidFill>
                <a:effectLst>
                  <a:outerShdw sx="100000" sy="100000" kx="0" ky="0" algn="b" rotWithShape="0" blurRad="25400" dist="25400" dir="5520000">
                    <a:srgbClr val="FFFFFF">
                      <a:alpha val="71999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Band + BB + High energy emission extending to GeVs</a:t>
            </a:r>
          </a:p>
        </p:txBody>
      </p:sp>
      <p:pic>
        <p:nvPicPr>
          <p:cNvPr id="183" name="Screen Shot 2021-02-08 at 4.45.34 PM.png" descr="Screen Shot 2021-02-08 at 4.45.34 PM.png"/>
          <p:cNvPicPr>
            <a:picLocks noChangeAspect="1"/>
          </p:cNvPicPr>
          <p:nvPr/>
        </p:nvPicPr>
        <p:blipFill>
          <a:blip r:embed="rId4">
            <a:extLst/>
          </a:blip>
          <a:srcRect l="3679" t="5577" r="0" b="0"/>
          <a:stretch>
            <a:fillRect/>
          </a:stretch>
        </p:blipFill>
        <p:spPr>
          <a:xfrm>
            <a:off x="14272685" y="4179669"/>
            <a:ext cx="7447392" cy="7081399"/>
          </a:xfrm>
          <a:prstGeom prst="rect">
            <a:avLst/>
          </a:prstGeom>
          <a:ln w="25400">
            <a:miter lim="400000"/>
          </a:ln>
        </p:spPr>
      </p:pic>
      <p:sp>
        <p:nvSpPr>
          <p:cNvPr id="184" name="Y.-Z. Wang et al. 2017"/>
          <p:cNvSpPr txBox="1"/>
          <p:nvPr/>
        </p:nvSpPr>
        <p:spPr>
          <a:xfrm>
            <a:off x="16514065" y="12634814"/>
            <a:ext cx="2964602" cy="454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584200">
              <a:lnSpc>
                <a:spcPct val="100000"/>
              </a:lnSpc>
              <a:defRPr b="0" sz="1800">
                <a:solidFill>
                  <a:srgbClr val="5E5E5E"/>
                </a:solidFill>
                <a:effectLst>
                  <a:outerShdw sx="100000" sy="100000" kx="0" ky="0" algn="b" rotWithShape="0" blurRad="25400" dist="25400" dir="5520000">
                    <a:srgbClr val="FFFFFF">
                      <a:alpha val="71999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Y.-Z. Wang et al. 2017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7" name="Prompt Emission Spectrum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Prompt Emission Spectrum </a:t>
            </a:r>
          </a:p>
        </p:txBody>
      </p:sp>
      <p:pic>
        <p:nvPicPr>
          <p:cNvPr id="188" name="subphotospheric_dissipation_spectrum.png" descr="subphotospheric_dissipation_spectru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09847" y="3082962"/>
            <a:ext cx="11857897" cy="9331036"/>
          </a:xfrm>
          <a:prstGeom prst="rect">
            <a:avLst/>
          </a:prstGeom>
          <a:ln w="25400">
            <a:miter lim="400000"/>
          </a:ln>
        </p:spPr>
      </p:pic>
      <p:pic>
        <p:nvPicPr>
          <p:cNvPr id="189" name="Screen Shot 2021-02-09 at 9.45.17 AM.png" descr="Screen Shot 2021-02-09 at 9.45.17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364825" y="3241918"/>
            <a:ext cx="5519644" cy="9369135"/>
          </a:xfrm>
          <a:prstGeom prst="rect">
            <a:avLst/>
          </a:prstGeom>
          <a:ln w="254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2" name="Screen Shot 2022-10-12 at 16.09.38.png" descr="Screen Shot 2022-10-12 at 16.09.3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57223" y="8875152"/>
            <a:ext cx="3660032" cy="11856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Line Line" descr="Line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3776039" y="10762986"/>
            <a:ext cx="1422401" cy="76201"/>
          </a:xfrm>
          <a:prstGeom prst="rect">
            <a:avLst/>
          </a:prstGeom>
        </p:spPr>
      </p:pic>
      <p:pic>
        <p:nvPicPr>
          <p:cNvPr id="195" name="Screen Shot 2022-10-12 at 16.11.44.png" descr="Screen Shot 2022-10-12 at 16.11.44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05368" y="11749479"/>
            <a:ext cx="3763742" cy="951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Screen Shot 2022-10-12 at 16.13.21.png" descr="Screen Shot 2022-10-12 at 16.13.2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701913" y="8915266"/>
            <a:ext cx="2964110" cy="11856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Screen Shot 2022-10-12 at 16.13.29.png" descr="Screen Shot 2022-10-12 at 16.13.29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130424" y="11829668"/>
            <a:ext cx="3686192" cy="951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Line Line" descr="Line 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5400000">
            <a:off x="9472767" y="10762986"/>
            <a:ext cx="1422401" cy="76201"/>
          </a:xfrm>
          <a:prstGeom prst="rect">
            <a:avLst/>
          </a:prstGeom>
        </p:spPr>
      </p:pic>
      <p:pic>
        <p:nvPicPr>
          <p:cNvPr id="200" name="Screen Shot 2022-10-12 at 16.17.45.png" descr="Screen Shot 2022-10-12 at 16.17.45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861644" y="2912681"/>
            <a:ext cx="11412758" cy="8489800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Line"/>
          <p:cNvSpPr/>
          <p:nvPr/>
        </p:nvSpPr>
        <p:spPr>
          <a:xfrm flipV="1">
            <a:off x="22526729" y="4000036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2" name="Line"/>
          <p:cNvSpPr/>
          <p:nvPr/>
        </p:nvSpPr>
        <p:spPr>
          <a:xfrm flipV="1">
            <a:off x="20684926" y="4000036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203" name="Line Line" descr="Line 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16200000">
            <a:off x="18410183" y="7119481"/>
            <a:ext cx="6391291" cy="76201"/>
          </a:xfrm>
          <a:prstGeom prst="rect">
            <a:avLst/>
          </a:prstGeom>
        </p:spPr>
      </p:pic>
      <p:sp>
        <p:nvSpPr>
          <p:cNvPr id="205" name="Line"/>
          <p:cNvSpPr/>
          <p:nvPr/>
        </p:nvSpPr>
        <p:spPr>
          <a:xfrm flipV="1">
            <a:off x="20089500" y="4127035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6" name="Diagnosing the Emission site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Diagnosing the Emission site</a:t>
            </a:r>
          </a:p>
        </p:txBody>
      </p:sp>
      <p:sp>
        <p:nvSpPr>
          <p:cNvPr id="207" name="Line"/>
          <p:cNvSpPr/>
          <p:nvPr/>
        </p:nvSpPr>
        <p:spPr>
          <a:xfrm>
            <a:off x="2697046" y="5787413"/>
            <a:ext cx="717184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8" name="Line"/>
          <p:cNvSpPr/>
          <p:nvPr/>
        </p:nvSpPr>
        <p:spPr>
          <a:xfrm flipV="1">
            <a:off x="2700087" y="3833826"/>
            <a:ext cx="7165760" cy="182318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9" name="Line"/>
          <p:cNvSpPr/>
          <p:nvPr/>
        </p:nvSpPr>
        <p:spPr>
          <a:xfrm>
            <a:off x="2687214" y="5917815"/>
            <a:ext cx="7191506" cy="190316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3" name="Connection Line"/>
          <p:cNvSpPr/>
          <p:nvPr/>
        </p:nvSpPr>
        <p:spPr>
          <a:xfrm>
            <a:off x="9846215" y="3800111"/>
            <a:ext cx="209612" cy="4043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09" h="21600" fill="norm" stroke="1" extrusionOk="0">
                <a:moveTo>
                  <a:pt x="6575" y="21600"/>
                </a:moveTo>
                <a:cubicBezTo>
                  <a:pt x="21600" y="14185"/>
                  <a:pt x="19408" y="6985"/>
                  <a:pt x="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211" name="Rectangle"/>
          <p:cNvSpPr/>
          <p:nvPr/>
        </p:nvSpPr>
        <p:spPr>
          <a:xfrm>
            <a:off x="3785396" y="4014470"/>
            <a:ext cx="4626069" cy="3545888"/>
          </a:xfrm>
          <a:prstGeom prst="rect">
            <a:avLst/>
          </a:prstGeom>
          <a:solidFill>
            <a:srgbClr val="FFFFFF">
              <a:alpha val="15539"/>
            </a:srgbClr>
          </a:solidFill>
          <a:ln w="50800">
            <a:solidFill>
              <a:srgbClr val="000000">
                <a:alpha val="15539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" name="?"/>
          <p:cNvSpPr txBox="1"/>
          <p:nvPr/>
        </p:nvSpPr>
        <p:spPr>
          <a:xfrm>
            <a:off x="5607409" y="4680940"/>
            <a:ext cx="559614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1" grpId="1"/>
      <p:bldP build="whole" bldLvl="1" animBg="1" rev="0" advAuto="0" spid="21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6" name="Diagnosing the Emission site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Diagnosing the Emission site</a:t>
            </a:r>
          </a:p>
        </p:txBody>
      </p:sp>
      <p:pic>
        <p:nvPicPr>
          <p:cNvPr id="217" name="Screen Shot 2022-10-12 at 16.09.38.png" descr="Screen Shot 2022-10-12 at 16.09.3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64201" y="3213416"/>
            <a:ext cx="3660032" cy="11856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Line Line" descr="Line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4683016" y="5101249"/>
            <a:ext cx="1422401" cy="76201"/>
          </a:xfrm>
          <a:prstGeom prst="rect">
            <a:avLst/>
          </a:prstGeom>
        </p:spPr>
      </p:pic>
      <p:pic>
        <p:nvPicPr>
          <p:cNvPr id="220" name="Screen Shot 2022-10-12 at 16.11.44.png" descr="Screen Shot 2022-10-12 at 16.11.44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12346" y="6087743"/>
            <a:ext cx="3763741" cy="951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Screen Shot 2022-10-12 at 16.13.21.png" descr="Screen Shot 2022-10-12 at 16.13.2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08890" y="3253529"/>
            <a:ext cx="2964110" cy="11856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Screen Shot 2022-10-12 at 16.13.29.png" descr="Screen Shot 2022-10-12 at 16.13.29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037401" y="6167932"/>
            <a:ext cx="3686191" cy="951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Line Line" descr="Line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10379745" y="5101249"/>
            <a:ext cx="1422401" cy="76201"/>
          </a:xfrm>
          <a:prstGeom prst="rect">
            <a:avLst/>
          </a:prstGeom>
        </p:spPr>
      </p:pic>
      <p:pic>
        <p:nvPicPr>
          <p:cNvPr id="225" name="Screen Shot 2022-10-12 at 16.17.45.png" descr="Screen Shot 2022-10-12 at 16.17.45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861644" y="2912681"/>
            <a:ext cx="11412758" cy="8489800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Line"/>
          <p:cNvSpPr/>
          <p:nvPr/>
        </p:nvSpPr>
        <p:spPr>
          <a:xfrm flipV="1">
            <a:off x="22526728" y="4000035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7" name="Line"/>
          <p:cNvSpPr/>
          <p:nvPr/>
        </p:nvSpPr>
        <p:spPr>
          <a:xfrm flipV="1">
            <a:off x="20684926" y="4000035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228" name="Line Line" descr="Line 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16200000">
            <a:off x="18410183" y="7119480"/>
            <a:ext cx="6391291" cy="76201"/>
          </a:xfrm>
          <a:prstGeom prst="rect">
            <a:avLst/>
          </a:prstGeom>
        </p:spPr>
      </p:pic>
      <p:sp>
        <p:nvSpPr>
          <p:cNvPr id="230" name="Line"/>
          <p:cNvSpPr/>
          <p:nvPr/>
        </p:nvSpPr>
        <p:spPr>
          <a:xfrm flipV="1">
            <a:off x="20089500" y="4127035"/>
            <a:ext cx="1" cy="63150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1" name="Rectangle"/>
          <p:cNvSpPr/>
          <p:nvPr/>
        </p:nvSpPr>
        <p:spPr>
          <a:xfrm>
            <a:off x="19421588" y="4061016"/>
            <a:ext cx="3660033" cy="6365891"/>
          </a:xfrm>
          <a:prstGeom prst="rect">
            <a:avLst/>
          </a:prstGeom>
          <a:solidFill>
            <a:srgbClr val="00A1FF">
              <a:alpha val="7987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2" name="Line"/>
          <p:cNvSpPr/>
          <p:nvPr/>
        </p:nvSpPr>
        <p:spPr>
          <a:xfrm>
            <a:off x="3076194" y="9934352"/>
            <a:ext cx="717184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3" name="Line"/>
          <p:cNvSpPr/>
          <p:nvPr/>
        </p:nvSpPr>
        <p:spPr>
          <a:xfrm flipV="1">
            <a:off x="3079235" y="7980765"/>
            <a:ext cx="7165761" cy="182318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" name="Line"/>
          <p:cNvSpPr/>
          <p:nvPr/>
        </p:nvSpPr>
        <p:spPr>
          <a:xfrm>
            <a:off x="3066363" y="10064755"/>
            <a:ext cx="7191506" cy="190316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4" name="Connection Line"/>
          <p:cNvSpPr/>
          <p:nvPr/>
        </p:nvSpPr>
        <p:spPr>
          <a:xfrm>
            <a:off x="10225363" y="7947050"/>
            <a:ext cx="209612" cy="4043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09" h="21600" fill="norm" stroke="1" extrusionOk="0">
                <a:moveTo>
                  <a:pt x="6575" y="21600"/>
                </a:moveTo>
                <a:cubicBezTo>
                  <a:pt x="21600" y="14185"/>
                  <a:pt x="19408" y="6985"/>
                  <a:pt x="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236" name="Oval"/>
          <p:cNvSpPr/>
          <p:nvPr/>
        </p:nvSpPr>
        <p:spPr>
          <a:xfrm>
            <a:off x="10371474" y="8654345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7" name="Oval"/>
          <p:cNvSpPr/>
          <p:nvPr/>
        </p:nvSpPr>
        <p:spPr>
          <a:xfrm>
            <a:off x="10371474" y="9458714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8" name="Oval"/>
          <p:cNvSpPr/>
          <p:nvPr/>
        </p:nvSpPr>
        <p:spPr>
          <a:xfrm>
            <a:off x="10271655" y="9089403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9" name="Oval"/>
          <p:cNvSpPr/>
          <p:nvPr/>
        </p:nvSpPr>
        <p:spPr>
          <a:xfrm>
            <a:off x="10271655" y="10045791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0" name="Oval"/>
          <p:cNvSpPr/>
          <p:nvPr/>
        </p:nvSpPr>
        <p:spPr>
          <a:xfrm>
            <a:off x="10335193" y="11104105"/>
            <a:ext cx="76201" cy="95127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1" name="Oval"/>
          <p:cNvSpPr/>
          <p:nvPr/>
        </p:nvSpPr>
        <p:spPr>
          <a:xfrm>
            <a:off x="10335193" y="8054918"/>
            <a:ext cx="57060" cy="70968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2" name="Oval"/>
          <p:cNvSpPr/>
          <p:nvPr/>
        </p:nvSpPr>
        <p:spPr>
          <a:xfrm>
            <a:off x="10398655" y="9216403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3" name="Oval"/>
          <p:cNvSpPr/>
          <p:nvPr/>
        </p:nvSpPr>
        <p:spPr>
          <a:xfrm>
            <a:off x="10398655" y="10172791"/>
            <a:ext cx="76201" cy="95127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b="0"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Screen Shot 2021-02-08 at 2.17.33 AM.png" descr="Screen Shot 2021-02-08 at 2.17.33 AM.png"/>
          <p:cNvPicPr>
            <a:picLocks noChangeAspect="1"/>
          </p:cNvPicPr>
          <p:nvPr/>
        </p:nvPicPr>
        <p:blipFill>
          <a:blip r:embed="rId3">
            <a:alphaModFix amt="25385"/>
            <a:extLst/>
          </a:blip>
          <a:srcRect l="0" t="15603" r="0" b="7601"/>
          <a:stretch>
            <a:fillRect/>
          </a:stretch>
        </p:blipFill>
        <p:spPr>
          <a:xfrm>
            <a:off x="2146691" y="2063040"/>
            <a:ext cx="19759051" cy="114261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Screen Shot 2021-02-08 at 4.59.28 PM.png" descr="Screen Shot 2021-02-08 at 4.59.28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18345" y="3695777"/>
            <a:ext cx="18215909" cy="9823580"/>
          </a:xfrm>
          <a:prstGeom prst="rect">
            <a:avLst/>
          </a:prstGeom>
          <a:ln w="25400">
            <a:miter lim="400000"/>
          </a:ln>
        </p:spPr>
      </p:pic>
      <p:sp>
        <p:nvSpPr>
          <p:cNvPr id="248" name="Slide Number"/>
          <p:cNvSpPr txBox="1"/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9" name="Sub-GeV cutoff in GRB 190114C"/>
          <p:cNvSpPr txBox="1"/>
          <p:nvPr/>
        </p:nvSpPr>
        <p:spPr>
          <a:xfrm>
            <a:off x="211791" y="486729"/>
            <a:ext cx="23073769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Sub-GeV cutoff in GRB 190114C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2666B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7900" u="none" kumimoji="0" normalizeH="0">
            <a:ln>
              <a:noFill/>
            </a:ln>
            <a:solidFill>
              <a:srgbClr val="52666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7900" u="none" kumimoji="0" normalizeH="0">
            <a:ln>
              <a:noFill/>
            </a:ln>
            <a:solidFill>
              <a:srgbClr val="52666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