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2" r:id="rId6"/>
    <p:sldId id="268" r:id="rId7"/>
    <p:sldId id="263" r:id="rId8"/>
    <p:sldId id="265" r:id="rId9"/>
    <p:sldId id="266" r:id="rId10"/>
    <p:sldId id="267" r:id="rId11"/>
    <p:sldId id="274" r:id="rId12"/>
    <p:sldId id="269" r:id="rId13"/>
    <p:sldId id="270" r:id="rId14"/>
    <p:sldId id="2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526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8"/>
  </p:normalViewPr>
  <p:slideViewPr>
    <p:cSldViewPr snapToGrid="0" snapToObjects="1">
      <p:cViewPr varScale="1">
        <p:scale>
          <a:sx n="92" d="100"/>
          <a:sy n="92" d="100"/>
        </p:scale>
        <p:origin x="31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1B1D2-24FF-E143-A224-AAB2E2EE71F2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313E9-0A19-4A4C-ABAF-C00CD3AF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90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FC35-1720-B389-6A33-2DED26EC7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635EEC-823B-F928-6EB8-A2B0AF0C5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A2A8-15A6-B713-248C-9F928BF34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E6EA5-7573-9C44-B26B-D6DB29B7DE51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6DD15-4EB7-448A-E6E2-FEAFD68B3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644BD-6555-53C6-96BB-1DEFB6AB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4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7A085-D719-F4F0-217E-B3A2E1BF6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C97BE-556B-5DBC-A126-15B081B16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C0056-8157-989C-8F54-A515F8127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2896-AF20-6343-BF03-B4AB10D1258E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FF6C0-5383-940A-C8BE-F6DCD398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E4A7D-ADCB-0D90-02FD-1B4C3BEC4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B0A42-9FB8-7E3E-DE88-373E849128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71A56-F8D0-D443-30EE-619C902A1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FCDAA-25F5-D45A-C89F-2A264AEB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4CF4-DCDD-6642-A82A-02850302B89D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80FB5-A26B-5DAE-454B-174100B3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0A9F6-236B-3A31-C72C-9D5DB03CD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3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96709-0EFA-407E-00BE-D6F3A068F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33817-E79F-839F-D853-EC2F0A789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B7400-D2CA-9CCB-83ED-425C8B5D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7E17-C792-1B4F-AAD2-8C0A0F2ED2F7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48F98-0A78-8DC6-77A7-EF62CFD99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9C25F-9954-B7BB-131C-222D2F612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4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8A75A-20CF-43FF-4B1C-2D8E12D3F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7C2A2-7CE9-03B2-4555-5FBDE8FD1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7128A-D7E7-2429-4089-7AB87FBD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FE2B-440A-C74E-9BA4-3E553B842BF4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81A95-612D-B5FD-3521-6AA91708C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9891F-3499-BFD5-CC6A-B903BC93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0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EBDAF-1DF7-2111-B105-42CE8520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CC560-78A8-B32C-5A30-DAF317CEA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32C626-74BC-C2CC-B61D-2D7A62A6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7D658-4938-D5A3-FBE3-C1F535C0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897D-1B1E-F541-B8CA-E41CE2DCFAA2}" type="datetime1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2461A-2084-3CF9-364E-AB60D91DC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78A99-85FD-06C1-B861-E7EA764A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1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EC33-99D2-27FF-D0A1-EB060DC56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6D49F-0E8A-3D47-C2B3-27251B84F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34112-1A66-C0F6-10FF-D66988F77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E61AEA-330A-7CEA-E5C4-255734355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38E67-F0D6-7293-0CF7-C1E5A1277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D776B-F7EF-0838-1CFF-DC58815F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E0A9-E454-5C4A-AB9F-ADF24747B28F}" type="datetime1">
              <a:rPr lang="en-US" smtClean="0"/>
              <a:t>10/10/2022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CE5CFC-1F20-EAB8-7451-07E534A8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B6499-A232-2C0F-3D05-5D42E978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7F277-32DA-300E-7002-5FA3A6B9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2BA82-D971-64A5-CCD5-4DC4024F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78E27-B8B8-7D4B-BCBD-E64F5B25B68C}" type="datetime1">
              <a:rPr lang="en-US" smtClean="0"/>
              <a:t>10/10/2022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E26DB-55F1-1528-12AB-A6424F8B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E5C16-009E-17F4-8C19-A74509BE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19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38C467-1481-5129-035A-16172F608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265FE-28BA-AF4A-BC86-F73AFBB64DB0}" type="datetime1">
              <a:rPr lang="en-US" smtClean="0"/>
              <a:t>10/10/2022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A1D15F-D8E6-A442-234F-A626E3380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DBFC3-A70A-33B9-A767-A81501685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5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ADC20-B24A-8967-0923-BE014340A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1FEDE-98FC-979F-FCC5-2A7C5BCA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30AE08-BFCB-C326-E334-A6C5EA967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50C0D9-6D35-8F7B-6C75-6BE13D73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F5ED-24E7-D648-B07A-F83AF3E4C75A}" type="datetime1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864A7-48CD-6A08-03C0-F3C765E9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C20E3-56D8-15F2-5858-CE74B2F2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1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7095A-3752-0E7A-427C-B81C7A310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A8C3D-1040-E274-80C0-E8A3289B2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D2221-B183-31A4-D33A-E4B4225FB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FAE95-6341-3C43-4CE1-E890B12E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195D-09A0-D448-8ADB-EACB97D92D5D}" type="datetime1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3F7DC-5515-555F-2F4F-EA993C1E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79541-9AAA-DE38-651D-7F470C81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8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791E1-5A1F-D23D-C636-6DBBC5D4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412B4-B8EA-D807-2ACA-CA42FC3B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71234-67B9-F07A-7A16-F315B77FF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C23A3-7339-4346-BDEC-60E2A2D49A4A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E6C4-D3B0-4054-9E8C-E851CBCED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77D93-5A36-71D6-66BD-DD7DC36C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8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279387"/>
            <a:ext cx="761257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GW-GRB Working Group </a:t>
            </a:r>
          </a:p>
          <a:p>
            <a:r>
              <a:rPr lang="en-US" sz="39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and IPN in the O4 Observing Run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Eric Burns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580DBD-7449-A991-CD10-90D2F814E12A}"/>
              </a:ext>
            </a:extLst>
          </p:cNvPr>
          <p:cNvSpPr txBox="1"/>
          <p:nvPr/>
        </p:nvSpPr>
        <p:spPr>
          <a:xfrm>
            <a:off x="6439598" y="4326019"/>
            <a:ext cx="5568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2656C"/>
                </a:solidFill>
              </a:rPr>
              <a:t>On behalf of the GW-GRB Working Group and the third </a:t>
            </a:r>
            <a:r>
              <a:rPr lang="en-US" dirty="0" err="1">
                <a:solidFill>
                  <a:srgbClr val="52656C"/>
                </a:solidFill>
              </a:rPr>
              <a:t>InterPlanetary</a:t>
            </a:r>
            <a:r>
              <a:rPr lang="en-US" dirty="0">
                <a:solidFill>
                  <a:srgbClr val="52656C"/>
                </a:solidFill>
              </a:rPr>
              <a:t> Network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656C"/>
                </a:solidFill>
                <a:latin typeface="Playfair Display" pitchFamily="2" charset="77"/>
                <a:cs typeface="Plantagenet Cherokee" panose="02020000000000000000" pitchFamily="18" charset="-79"/>
              </a:rPr>
              <a:t>ericburns@lsu.edu</a:t>
            </a:r>
          </a:p>
        </p:txBody>
      </p:sp>
    </p:spTree>
    <p:extLst>
      <p:ext uri="{BB962C8B-B14F-4D97-AF65-F5344CB8AC3E}">
        <p14:creationId xmlns:p14="http://schemas.microsoft.com/office/powerpoint/2010/main" val="3330438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IPN: Recent and Future Progress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AF5D1C-69BD-33CE-8593-60DAF8D15C95}"/>
              </a:ext>
            </a:extLst>
          </p:cNvPr>
          <p:cNvSpPr txBox="1"/>
          <p:nvPr/>
        </p:nvSpPr>
        <p:spPr>
          <a:xfrm>
            <a:off x="5716082" y="1702295"/>
            <a:ext cx="617696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dirty="0"/>
              <a:t>Ease of access to localization information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Multi-resolution </a:t>
            </a:r>
            <a:r>
              <a:rPr lang="en-US" sz="2200" dirty="0" err="1"/>
              <a:t>healpix</a:t>
            </a:r>
            <a:r>
              <a:rPr lang="en-US" sz="2200" dirty="0"/>
              <a:t> maps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 err="1"/>
              <a:t>mhealpy</a:t>
            </a:r>
            <a:r>
              <a:rPr lang="en-US" sz="2200" dirty="0"/>
              <a:t> as a lightweight version; </a:t>
            </a:r>
            <a:r>
              <a:rPr lang="en-US" sz="2200" dirty="0" err="1"/>
              <a:t>MartinezCastellanos</a:t>
            </a:r>
            <a:r>
              <a:rPr lang="en-US" sz="2200" dirty="0"/>
              <a:t> et al. 2022 AJ 163 259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200" dirty="0"/>
              <a:t>New IPN localizations are being distributed with </a:t>
            </a:r>
            <a:r>
              <a:rPr lang="en-US" sz="2200" dirty="0" err="1"/>
              <a:t>healpix</a:t>
            </a:r>
            <a:r>
              <a:rPr lang="en-US" sz="2200" dirty="0"/>
              <a:t> maps </a:t>
            </a:r>
          </a:p>
          <a:p>
            <a:endParaRPr lang="en-US" sz="2200" dirty="0"/>
          </a:p>
          <a:p>
            <a:r>
              <a:rPr lang="en-US" sz="2200" dirty="0"/>
              <a:t>Prompt GRB Catalog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All prompt GRB detections back to 1967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Localization info combined into </a:t>
            </a:r>
            <a:r>
              <a:rPr lang="en-US" sz="2200" dirty="0" err="1"/>
              <a:t>healpix</a:t>
            </a:r>
            <a:r>
              <a:rPr lang="en-US" sz="2200" dirty="0"/>
              <a:t> format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Additional duration and spectral parameters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Designed for community contribution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35A8995-60F7-0549-B26E-D0C619EC48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34"/>
          <a:stretch/>
        </p:blipFill>
        <p:spPr bwMode="auto">
          <a:xfrm>
            <a:off x="419100" y="1193750"/>
            <a:ext cx="4936121" cy="258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A5A5BC17-45A4-AE93-0DB7-60E2EF0C7A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79"/>
          <a:stretch/>
        </p:blipFill>
        <p:spPr bwMode="auto">
          <a:xfrm>
            <a:off x="419100" y="3994867"/>
            <a:ext cx="4936121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556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time history">
            <a:extLst>
              <a:ext uri="{FF2B5EF4-FFF2-40B4-BE49-F238E27FC236}">
                <a16:creationId xmlns:a16="http://schemas.microsoft.com/office/drawing/2014/main" id="{E16F5C14-F2EA-1DBE-1693-B7773DDA54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1" t="52788" r="13794" b="3697"/>
          <a:stretch/>
        </p:blipFill>
        <p:spPr bwMode="auto">
          <a:xfrm>
            <a:off x="5518159" y="1302187"/>
            <a:ext cx="6211099" cy="4779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IPN: Recent and Future Progress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time history">
            <a:extLst>
              <a:ext uri="{FF2B5EF4-FFF2-40B4-BE49-F238E27FC236}">
                <a16:creationId xmlns:a16="http://schemas.microsoft.com/office/drawing/2014/main" id="{8F7BE1CE-1D64-016D-39C9-DC56F6FFE2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0" t="3151" r="4706" b="54545"/>
          <a:stretch/>
        </p:blipFill>
        <p:spPr bwMode="auto">
          <a:xfrm>
            <a:off x="462742" y="1107932"/>
            <a:ext cx="4749337" cy="314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692915-1524-B1BC-76C3-BA1A3E87B7E7}"/>
              </a:ext>
            </a:extLst>
          </p:cNvPr>
          <p:cNvSpPr txBox="1"/>
          <p:nvPr/>
        </p:nvSpPr>
        <p:spPr>
          <a:xfrm>
            <a:off x="544482" y="4530460"/>
            <a:ext cx="516220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Identification of ultra-long GRBs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Identification of a sub-class of ultra-long GRBs?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GRB 220525B – GCN 32591 Svinkin et al.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No LAT detection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The third of its kind in ~30 years</a:t>
            </a:r>
          </a:p>
        </p:txBody>
      </p:sp>
    </p:spTree>
    <p:extLst>
      <p:ext uri="{BB962C8B-B14F-4D97-AF65-F5344CB8AC3E}">
        <p14:creationId xmlns:p14="http://schemas.microsoft.com/office/powerpoint/2010/main" val="1509955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Putting it together: a combined GRB alert stream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Localization">
            <a:extLst>
              <a:ext uri="{FF2B5EF4-FFF2-40B4-BE49-F238E27FC236}">
                <a16:creationId xmlns:a16="http://schemas.microsoft.com/office/drawing/2014/main" id="{12864601-E2C2-29D8-9A71-A1DE3F90A0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" t="7408" r="3125" b="4302"/>
          <a:stretch/>
        </p:blipFill>
        <p:spPr bwMode="auto">
          <a:xfrm>
            <a:off x="5801691" y="1778268"/>
            <a:ext cx="6194367" cy="313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D6D319-AAD6-4F50-C216-7FEE4E02AA61}"/>
              </a:ext>
            </a:extLst>
          </p:cNvPr>
          <p:cNvSpPr txBox="1"/>
          <p:nvPr/>
        </p:nvSpPr>
        <p:spPr>
          <a:xfrm>
            <a:off x="7238102" y="5294601"/>
            <a:ext cx="419692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Fermi+INTEGRAL Annulus </a:t>
            </a:r>
          </a:p>
          <a:p>
            <a:r>
              <a:rPr lang="it-IT" sz="2800" dirty="0">
                <a:solidFill>
                  <a:srgbClr val="7030A0"/>
                </a:solidFill>
              </a:rPr>
              <a:t>Fermi-GBM </a:t>
            </a:r>
          </a:p>
          <a:p>
            <a:r>
              <a:rPr lang="it-IT" sz="2800" dirty="0">
                <a:solidFill>
                  <a:schemeClr val="accent6">
                    <a:lumMod val="50000"/>
                  </a:schemeClr>
                </a:solidFill>
              </a:rPr>
              <a:t>LIGO+Virgo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77FE0C-95E7-BC8B-EC1F-F3D27B0BA2F9}"/>
              </a:ext>
            </a:extLst>
          </p:cNvPr>
          <p:cNvSpPr txBox="1"/>
          <p:nvPr/>
        </p:nvSpPr>
        <p:spPr>
          <a:xfrm>
            <a:off x="266007" y="1508949"/>
            <a:ext cx="501257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Automatic association of reported GRB triggers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Automatic combination of autonomous localizations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Automatic annuli calculation immediately after data is available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Likely limited to manual at O4 start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Distribution to wider community with coherent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u="sng" dirty="0"/>
              <a:t>Prioritization ranking</a:t>
            </a:r>
          </a:p>
        </p:txBody>
      </p:sp>
    </p:spTree>
    <p:extLst>
      <p:ext uri="{BB962C8B-B14F-4D97-AF65-F5344CB8AC3E}">
        <p14:creationId xmlns:p14="http://schemas.microsoft.com/office/powerpoint/2010/main" val="3266314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Predicted GW-GRB (Fermi-GBM) Rates for O4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B0217-6EBF-CB5E-4B75-8933048382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058" y="1253331"/>
            <a:ext cx="5366472" cy="4351338"/>
          </a:xfrm>
        </p:spPr>
        <p:txBody>
          <a:bodyPr/>
          <a:lstStyle/>
          <a:p>
            <a:r>
              <a:rPr lang="en-US" dirty="0"/>
              <a:t>Limitations:</a:t>
            </a:r>
          </a:p>
          <a:p>
            <a:pPr lvl="1"/>
            <a:r>
              <a:rPr lang="en-US" dirty="0"/>
              <a:t>GW interferometer sensitivity</a:t>
            </a:r>
          </a:p>
          <a:p>
            <a:pPr lvl="1"/>
            <a:r>
              <a:rPr lang="en-US" dirty="0"/>
              <a:t>GRB monitor sensitivity</a:t>
            </a:r>
          </a:p>
          <a:p>
            <a:r>
              <a:rPr lang="en-US" dirty="0"/>
              <a:t>Benefits:</a:t>
            </a:r>
          </a:p>
          <a:p>
            <a:pPr lvl="1"/>
            <a:r>
              <a:rPr lang="en-US" dirty="0"/>
              <a:t>Face-on events are louder in GWs</a:t>
            </a:r>
          </a:p>
          <a:p>
            <a:pPr lvl="1"/>
            <a:r>
              <a:rPr lang="en-US" dirty="0"/>
              <a:t>~x2 gain in searchable volume using seeded (targeted) searches</a:t>
            </a:r>
          </a:p>
          <a:p>
            <a:r>
              <a:rPr lang="en-US" dirty="0"/>
              <a:t>One estimate for BNS GW-GRBs from LVK </a:t>
            </a:r>
            <a:r>
              <a:rPr lang="en-US" dirty="0" err="1"/>
              <a:t>arXiv</a:t>
            </a:r>
            <a:r>
              <a:rPr lang="en-US" dirty="0"/>
              <a:t>: 2111.03608:</a:t>
            </a:r>
          </a:p>
          <a:p>
            <a:pPr lvl="1"/>
            <a:endParaRPr lang="en-US" dirty="0"/>
          </a:p>
        </p:txBody>
      </p:sp>
      <p:pic>
        <p:nvPicPr>
          <p:cNvPr id="5" name="Picture 2" descr="Fig. 4">
            <a:extLst>
              <a:ext uri="{FF2B5EF4-FFF2-40B4-BE49-F238E27FC236}">
                <a16:creationId xmlns:a16="http://schemas.microsoft.com/office/drawing/2014/main" id="{EB9B542D-90CB-A986-4887-0B30865C5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243" y="1289101"/>
            <a:ext cx="5882583" cy="382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024398-BD28-DBDD-41A2-21721E493BFD}"/>
              </a:ext>
            </a:extLst>
          </p:cNvPr>
          <p:cNvSpPr txBox="1"/>
          <p:nvPr/>
        </p:nvSpPr>
        <p:spPr>
          <a:xfrm>
            <a:off x="7880343" y="5266656"/>
            <a:ext cx="28484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Burns 2020 LRR 23 4</a:t>
            </a:r>
          </a:p>
          <a:p>
            <a:r>
              <a:rPr lang="en-US" dirty="0"/>
              <a:t>Pulling from:</a:t>
            </a:r>
          </a:p>
          <a:p>
            <a:r>
              <a:rPr lang="en-US" dirty="0"/>
              <a:t>Schutz 2011 CQG 28:125023</a:t>
            </a:r>
          </a:p>
          <a:p>
            <a:r>
              <a:rPr lang="en-US" dirty="0"/>
              <a:t>Fong et al. 2015 ApJ 815 102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C2D132-C28B-5014-A876-7E9DC40C4D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77"/>
          <a:stretch/>
        </p:blipFill>
        <p:spPr>
          <a:xfrm>
            <a:off x="557992" y="5255337"/>
            <a:ext cx="6030167" cy="7499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E06963-92DE-D720-5ADF-0D933A253456}"/>
              </a:ext>
            </a:extLst>
          </p:cNvPr>
          <p:cNvSpPr txBox="1"/>
          <p:nvPr/>
        </p:nvSpPr>
        <p:spPr>
          <a:xfrm>
            <a:off x="649843" y="6148618"/>
            <a:ext cx="6062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0-2 w/ Poisson uncertainty, neglects sub-threshold detections</a:t>
            </a:r>
          </a:p>
        </p:txBody>
      </p:sp>
    </p:spTree>
    <p:extLst>
      <p:ext uri="{BB962C8B-B14F-4D97-AF65-F5344CB8AC3E}">
        <p14:creationId xmlns:p14="http://schemas.microsoft.com/office/powerpoint/2010/main" val="1503251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528852"/>
            <a:ext cx="7612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Thank you for your attention!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Eric Burns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tang" panose="02030600000101010101" pitchFamily="18" charset="-127"/>
              <a:ea typeface="Batang" panose="02030600000101010101" pitchFamily="18" charset="-127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ericburns@lsu.edu</a:t>
            </a:r>
          </a:p>
        </p:txBody>
      </p:sp>
    </p:spTree>
    <p:extLst>
      <p:ext uri="{BB962C8B-B14F-4D97-AF65-F5344CB8AC3E}">
        <p14:creationId xmlns:p14="http://schemas.microsoft.com/office/powerpoint/2010/main" val="1228650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1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6F534C-BFAD-A9E2-8054-7AF9F060D1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14" b="4652"/>
          <a:stretch/>
        </p:blipFill>
        <p:spPr>
          <a:xfrm>
            <a:off x="54768" y="0"/>
            <a:ext cx="12082463" cy="685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62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GW-GRB Working Group: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1E4A5-FD22-4A92-F146-9FCB19DB9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961" y="1243013"/>
            <a:ext cx="6487094" cy="5478462"/>
          </a:xfrm>
        </p:spPr>
        <p:txBody>
          <a:bodyPr>
            <a:normAutofit/>
          </a:bodyPr>
          <a:lstStyle/>
          <a:p>
            <a:r>
              <a:rPr lang="en-US" sz="2400" dirty="0"/>
              <a:t>1 decade old; ~40 active members</a:t>
            </a:r>
          </a:p>
          <a:p>
            <a:pPr lvl="1"/>
            <a:r>
              <a:rPr lang="en-US" sz="1800" dirty="0"/>
              <a:t>2012 – 2017; Organizers: Valerie Connaughton, Jordan Camp</a:t>
            </a:r>
            <a:endParaRPr lang="en-US" sz="1400" dirty="0"/>
          </a:p>
          <a:p>
            <a:pPr lvl="2"/>
            <a:r>
              <a:rPr lang="en-US" sz="1500" dirty="0"/>
              <a:t>Members: LIGO, Fermi-GBM</a:t>
            </a:r>
          </a:p>
          <a:p>
            <a:pPr lvl="1"/>
            <a:r>
              <a:rPr lang="en-US" sz="1800" dirty="0"/>
              <a:t>2017 – 2022; Organizers: Eric Burns, Nelson Christensen</a:t>
            </a:r>
          </a:p>
          <a:p>
            <a:pPr lvl="2"/>
            <a:r>
              <a:rPr lang="en-US" sz="1600" dirty="0"/>
              <a:t>New Members: Virgo, Swift-BAT/GUANO</a:t>
            </a:r>
          </a:p>
          <a:p>
            <a:pPr lvl="1"/>
            <a:r>
              <a:rPr lang="en-US" sz="1800" dirty="0"/>
              <a:t>2022 – ; Organizers: Rachel Hamburg, Tito dal Canton</a:t>
            </a:r>
            <a:endParaRPr lang="en-US" sz="1500" dirty="0"/>
          </a:p>
          <a:p>
            <a:pPr lvl="2"/>
            <a:r>
              <a:rPr lang="en-US" sz="1600" dirty="0"/>
              <a:t>New Members: KAGRA, </a:t>
            </a:r>
            <a:r>
              <a:rPr lang="en-US" sz="1600" dirty="0" err="1"/>
              <a:t>BurstCube</a:t>
            </a:r>
            <a:endParaRPr lang="en-US" sz="1600" dirty="0"/>
          </a:p>
          <a:p>
            <a:pPr lvl="2"/>
            <a:r>
              <a:rPr lang="en-US" sz="1600" dirty="0"/>
              <a:t>Future members: </a:t>
            </a:r>
            <a:r>
              <a:rPr lang="en-US" sz="1600" dirty="0" err="1"/>
              <a:t>GlowBug</a:t>
            </a:r>
            <a:r>
              <a:rPr lang="en-US" sz="1600" dirty="0"/>
              <a:t>, </a:t>
            </a:r>
            <a:r>
              <a:rPr lang="en-US" sz="1600" dirty="0" err="1"/>
              <a:t>StarBurst</a:t>
            </a:r>
            <a:r>
              <a:rPr lang="en-US" sz="1600" dirty="0"/>
              <a:t>, COSI, </a:t>
            </a:r>
            <a:r>
              <a:rPr lang="en-US" sz="1600" dirty="0" err="1"/>
              <a:t>MoonBEAM</a:t>
            </a:r>
            <a:r>
              <a:rPr lang="en-US" sz="1600" dirty="0"/>
              <a:t>?</a:t>
            </a:r>
          </a:p>
          <a:p>
            <a:r>
              <a:rPr lang="en-US" sz="2400" dirty="0"/>
              <a:t>Outputs:</a:t>
            </a:r>
          </a:p>
          <a:p>
            <a:pPr lvl="1"/>
            <a:r>
              <a:rPr lang="en-US" sz="1800" dirty="0"/>
              <a:t>&gt;7000 citations</a:t>
            </a:r>
          </a:p>
          <a:p>
            <a:pPr lvl="1"/>
            <a:r>
              <a:rPr lang="en-US" sz="1800" dirty="0"/>
              <a:t>10 lead papers, contributions to several more</a:t>
            </a:r>
          </a:p>
          <a:p>
            <a:pPr lvl="1"/>
            <a:r>
              <a:rPr lang="en-US" sz="1800" dirty="0"/>
              <a:t>Multiple papers in development</a:t>
            </a:r>
          </a:p>
          <a:p>
            <a:pPr lvl="1"/>
            <a:r>
              <a:rPr lang="en-US" sz="1800" dirty="0"/>
              <a:t>Combined prompt alert streams</a:t>
            </a:r>
          </a:p>
          <a:p>
            <a:pPr lvl="1"/>
            <a:r>
              <a:rPr lang="en-US" sz="1800" dirty="0"/>
              <a:t>Multimessenger association formalisms</a:t>
            </a:r>
          </a:p>
          <a:p>
            <a:pPr lvl="1"/>
            <a:r>
              <a:rPr lang="en-US" sz="1800" dirty="0"/>
              <a:t>Successful predictions proven with GRB 170817A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060A47-5D94-5AFB-7D87-3499B4404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783" y="2190752"/>
            <a:ext cx="5759217" cy="316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517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gure 2.">
            <a:extLst>
              <a:ext uri="{FF2B5EF4-FFF2-40B4-BE49-F238E27FC236}">
                <a16:creationId xmlns:a16="http://schemas.microsoft.com/office/drawing/2014/main" id="{E11B2A15-B161-9854-0471-DFCB2D930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691" y="1176339"/>
            <a:ext cx="6315247" cy="504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GW-GRB Working Group: Joint Localizations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CBE440-C703-4C89-D264-C61E3188577C}"/>
              </a:ext>
            </a:extLst>
          </p:cNvPr>
          <p:cNvSpPr txBox="1"/>
          <p:nvPr/>
        </p:nvSpPr>
        <p:spPr>
          <a:xfrm>
            <a:off x="161925" y="1233488"/>
            <a:ext cx="482441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Petrov et al. ApJ 924 2 (2022)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GW localizations improve, but less than previously thought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This is due to adapting reporting criterion from the GW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GW-GRB Events will by systematically further away, and thus more poorly localized</a:t>
            </a:r>
          </a:p>
        </p:txBody>
      </p:sp>
    </p:spTree>
    <p:extLst>
      <p:ext uri="{BB962C8B-B14F-4D97-AF65-F5344CB8AC3E}">
        <p14:creationId xmlns:p14="http://schemas.microsoft.com/office/powerpoint/2010/main" val="774997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GW-GRB Working Group: Joint Localizations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Localization">
            <a:extLst>
              <a:ext uri="{FF2B5EF4-FFF2-40B4-BE49-F238E27FC236}">
                <a16:creationId xmlns:a16="http://schemas.microsoft.com/office/drawing/2014/main" id="{D2CD57D6-F849-31D5-283D-21077FB0A2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" t="7408" r="3125" b="4302"/>
          <a:stretch/>
        </p:blipFill>
        <p:spPr bwMode="auto">
          <a:xfrm>
            <a:off x="180975" y="1138238"/>
            <a:ext cx="5276850" cy="266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EC094E-D906-8A95-40C2-7C3D4E0836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053" t="72090" r="28021"/>
          <a:stretch/>
        </p:blipFill>
        <p:spPr>
          <a:xfrm>
            <a:off x="2924174" y="4157531"/>
            <a:ext cx="2584881" cy="25233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DF97AF-FB33-8B7B-69B6-37D4B55ECB63}"/>
              </a:ext>
            </a:extLst>
          </p:cNvPr>
          <p:cNvSpPr txBox="1"/>
          <p:nvPr/>
        </p:nvSpPr>
        <p:spPr>
          <a:xfrm>
            <a:off x="5509055" y="1138238"/>
            <a:ext cx="419692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Fermi+INTEGRAL Annulus </a:t>
            </a:r>
          </a:p>
          <a:p>
            <a:r>
              <a:rPr lang="it-IT" sz="2800" dirty="0">
                <a:solidFill>
                  <a:srgbClr val="7030A0"/>
                </a:solidFill>
              </a:rPr>
              <a:t>Fermi-GBM </a:t>
            </a:r>
          </a:p>
          <a:p>
            <a:r>
              <a:rPr lang="it-IT" sz="2800" dirty="0">
                <a:solidFill>
                  <a:schemeClr val="accent6">
                    <a:lumMod val="50000"/>
                  </a:schemeClr>
                </a:solidFill>
              </a:rPr>
              <a:t>LIGO+Virgo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F1D5B4-D465-A87A-FC7F-E79326E4F0E0}"/>
              </a:ext>
            </a:extLst>
          </p:cNvPr>
          <p:cNvSpPr txBox="1"/>
          <p:nvPr/>
        </p:nvSpPr>
        <p:spPr>
          <a:xfrm>
            <a:off x="111918" y="5468422"/>
            <a:ext cx="281225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600" dirty="0">
                <a:solidFill>
                  <a:srgbClr val="7030A0"/>
                </a:solidFill>
              </a:rPr>
              <a:t>LIGO + Fermi-GBM </a:t>
            </a:r>
          </a:p>
          <a:p>
            <a:pPr algn="r"/>
            <a:r>
              <a:rPr lang="en-US" sz="2600" dirty="0" err="1">
                <a:solidFill>
                  <a:schemeClr val="accent6">
                    <a:lumMod val="50000"/>
                  </a:schemeClr>
                </a:solidFill>
              </a:rPr>
              <a:t>LIGO+Virgo</a:t>
            </a:r>
            <a:endParaRPr lang="en-US" sz="2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F8EC2F6-A0DF-88F1-EBE3-3CBA89BA226A}"/>
              </a:ext>
            </a:extLst>
          </p:cNvPr>
          <p:cNvCxnSpPr>
            <a:cxnSpLocks/>
          </p:cNvCxnSpPr>
          <p:nvPr/>
        </p:nvCxnSpPr>
        <p:spPr>
          <a:xfrm>
            <a:off x="111918" y="4048125"/>
            <a:ext cx="5324475" cy="0"/>
          </a:xfrm>
          <a:prstGeom prst="line">
            <a:avLst/>
          </a:prstGeom>
          <a:ln w="508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5239996-E259-413E-0700-A86326BAD29D}"/>
              </a:ext>
            </a:extLst>
          </p:cNvPr>
          <p:cNvSpPr txBox="1"/>
          <p:nvPr/>
        </p:nvSpPr>
        <p:spPr>
          <a:xfrm>
            <a:off x="5834063" y="3008947"/>
            <a:ext cx="617696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LVK alerts will be automatically associated to Fermi-GBM and Swift-BAT triggers in O4, the localizations combined, and distributed through the LVK alert stream 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Swift-BAT localizations are ~3’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Fermi-GBM localizations vastly reduce ~half of LVK localizations in O4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Expect ~1 joint detection</a:t>
            </a:r>
          </a:p>
        </p:txBody>
      </p:sp>
    </p:spTree>
    <p:extLst>
      <p:ext uri="{BB962C8B-B14F-4D97-AF65-F5344CB8AC3E}">
        <p14:creationId xmlns:p14="http://schemas.microsoft.com/office/powerpoint/2010/main" val="2140889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GW-GRB Working Group: Speed of Gravity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Fig. 20">
            <a:extLst>
              <a:ext uri="{FF2B5EF4-FFF2-40B4-BE49-F238E27FC236}">
                <a16:creationId xmlns:a16="http://schemas.microsoft.com/office/drawing/2014/main" id="{4709BA3D-1FD5-4CFE-9D9F-67B64AD35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4124"/>
            <a:ext cx="12192000" cy="458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1D0689-1B78-6B17-6AD5-92909E18EFFA}"/>
              </a:ext>
            </a:extLst>
          </p:cNvPr>
          <p:cNvSpPr txBox="1"/>
          <p:nvPr/>
        </p:nvSpPr>
        <p:spPr>
          <a:xfrm>
            <a:off x="685386" y="5923475"/>
            <a:ext cx="438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Burns </a:t>
            </a:r>
            <a:r>
              <a:rPr lang="en-US" i="1" dirty="0"/>
              <a:t>Living Reviews in Relativity</a:t>
            </a:r>
            <a:r>
              <a:rPr lang="en-US" dirty="0"/>
              <a:t> 23 4 (2020)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4961884-38BD-2520-A5EA-C3CD75CCA60B}"/>
                  </a:ext>
                </a:extLst>
              </p:cNvPr>
              <p:cNvSpPr txBox="1"/>
              <p:nvPr/>
            </p:nvSpPr>
            <p:spPr>
              <a:xfrm>
                <a:off x="6143212" y="5859932"/>
                <a:ext cx="4505592" cy="4964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Population sensitivity scales as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4961884-38BD-2520-A5EA-C3CD75CCA6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212" y="5859932"/>
                <a:ext cx="4505592" cy="496418"/>
              </a:xfrm>
              <a:prstGeom prst="rect">
                <a:avLst/>
              </a:prstGeom>
              <a:blipFill>
                <a:blip r:embed="rId3"/>
                <a:stretch>
                  <a:fillRect l="-2165" t="-2439" b="-268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FC48BB7-CF9D-5A68-5765-E25590C44316}"/>
              </a:ext>
            </a:extLst>
          </p:cNvPr>
          <p:cNvCxnSpPr>
            <a:cxnSpLocks/>
          </p:cNvCxnSpPr>
          <p:nvPr/>
        </p:nvCxnSpPr>
        <p:spPr>
          <a:xfrm>
            <a:off x="3867150" y="1271588"/>
            <a:ext cx="0" cy="3838575"/>
          </a:xfrm>
          <a:prstGeom prst="line">
            <a:avLst/>
          </a:prstGeom>
          <a:ln w="762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7861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GW-GRB Working Group: Science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3294D8-F35D-B78C-7408-F58A6381BA68}"/>
              </a:ext>
            </a:extLst>
          </p:cNvPr>
          <p:cNvSpPr txBox="1"/>
          <p:nvPr/>
        </p:nvSpPr>
        <p:spPr>
          <a:xfrm>
            <a:off x="121444" y="1027844"/>
            <a:ext cx="4969669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Other future measurement areas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Behavior of speed-of-light jets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Origin of the elements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Neutron star equation of state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Maximum NS mass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Standard Siren cosmology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Hubble constant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Nature of neutrinos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Fundamental physics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Lorentz Invariance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GW polarization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Extra large dimensions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/>
              <a:t>Gravitational parity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81C3710-3234-E8FE-D186-9120B94C052C}"/>
              </a:ext>
            </a:extLst>
          </p:cNvPr>
          <p:cNvCxnSpPr/>
          <p:nvPr/>
        </p:nvCxnSpPr>
        <p:spPr>
          <a:xfrm>
            <a:off x="5133975" y="1219200"/>
            <a:ext cx="0" cy="5567363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AACC985-26C8-764D-BC0B-B301C073C9F3}"/>
              </a:ext>
            </a:extLst>
          </p:cNvPr>
          <p:cNvGrpSpPr/>
          <p:nvPr/>
        </p:nvGrpSpPr>
        <p:grpSpPr>
          <a:xfrm>
            <a:off x="6167780" y="891562"/>
            <a:ext cx="5895293" cy="1252848"/>
            <a:chOff x="6394147" y="1114463"/>
            <a:chExt cx="4907555" cy="1042937"/>
          </a:xfrm>
        </p:grpSpPr>
        <p:pic>
          <p:nvPicPr>
            <p:cNvPr id="8" name="Picture 2" descr="Detection! - Sounds of Spacetime">
              <a:extLst>
                <a:ext uri="{FF2B5EF4-FFF2-40B4-BE49-F238E27FC236}">
                  <a16:creationId xmlns:a16="http://schemas.microsoft.com/office/drawing/2014/main" id="{589D0E24-202E-A51F-E4FA-A0A22AEE315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69" b="15918"/>
            <a:stretch/>
          </p:blipFill>
          <p:spPr bwMode="auto">
            <a:xfrm rot="10800000">
              <a:off x="6394147" y="1334901"/>
              <a:ext cx="1547953" cy="6699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Detection! - Sounds of Spacetime">
              <a:extLst>
                <a:ext uri="{FF2B5EF4-FFF2-40B4-BE49-F238E27FC236}">
                  <a16:creationId xmlns:a16="http://schemas.microsoft.com/office/drawing/2014/main" id="{C78A7EF1-1640-D88F-CA39-4E2BF69849B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69" b="15918"/>
            <a:stretch/>
          </p:blipFill>
          <p:spPr bwMode="auto">
            <a:xfrm>
              <a:off x="8892051" y="1114463"/>
              <a:ext cx="2409651" cy="10429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4205BF3-C393-10F5-BAFB-CBCBA3894EFD}"/>
                </a:ext>
              </a:extLst>
            </p:cNvPr>
            <p:cNvSpPr/>
            <p:nvPr/>
          </p:nvSpPr>
          <p:spPr>
            <a:xfrm>
              <a:off x="8344482" y="1334901"/>
              <a:ext cx="234344" cy="234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21B0863-65C8-69DF-4153-36301794411B}"/>
                </a:ext>
              </a:extLst>
            </p:cNvPr>
            <p:cNvSpPr/>
            <p:nvPr/>
          </p:nvSpPr>
          <p:spPr>
            <a:xfrm>
              <a:off x="8423363" y="1776019"/>
              <a:ext cx="234344" cy="23434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Connector: Curved 11">
              <a:extLst>
                <a:ext uri="{FF2B5EF4-FFF2-40B4-BE49-F238E27FC236}">
                  <a16:creationId xmlns:a16="http://schemas.microsoft.com/office/drawing/2014/main" id="{5E92386C-80A3-F3A5-E1E9-791E1C71E6AB}"/>
                </a:ext>
              </a:extLst>
            </p:cNvPr>
            <p:cNvCxnSpPr>
              <a:stCxn id="10" idx="5"/>
              <a:endCxn id="11" idx="2"/>
            </p:cNvCxnSpPr>
            <p:nvPr/>
          </p:nvCxnSpPr>
          <p:spPr>
            <a:xfrm rot="5400000">
              <a:off x="8304803" y="1653486"/>
              <a:ext cx="358265" cy="121144"/>
            </a:xfrm>
            <a:prstGeom prst="curvedConnector4">
              <a:avLst>
                <a:gd name="adj1" fmla="val -25010"/>
                <a:gd name="adj2" fmla="val 163530"/>
              </a:avLst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or: Curved 12">
              <a:extLst>
                <a:ext uri="{FF2B5EF4-FFF2-40B4-BE49-F238E27FC236}">
                  <a16:creationId xmlns:a16="http://schemas.microsoft.com/office/drawing/2014/main" id="{48702ED4-92E3-9F61-7635-8EA531F49DB8}"/>
                </a:ext>
              </a:extLst>
            </p:cNvPr>
            <p:cNvCxnSpPr>
              <a:cxnSpLocks/>
              <a:stCxn id="11" idx="6"/>
              <a:endCxn id="10" idx="6"/>
            </p:cNvCxnSpPr>
            <p:nvPr/>
          </p:nvCxnSpPr>
          <p:spPr>
            <a:xfrm flipH="1" flipV="1">
              <a:off x="8578826" y="1452073"/>
              <a:ext cx="78881" cy="441118"/>
            </a:xfrm>
            <a:prstGeom prst="curvedConnector3">
              <a:avLst>
                <a:gd name="adj1" fmla="val -39320"/>
              </a:avLst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2217816-173C-5CE7-8A68-7C7184B35AFA}"/>
                </a:ext>
              </a:extLst>
            </p:cNvPr>
            <p:cNvCxnSpPr>
              <a:cxnSpLocks/>
            </p:cNvCxnSpPr>
            <p:nvPr/>
          </p:nvCxnSpPr>
          <p:spPr>
            <a:xfrm>
              <a:off x="8540535" y="1672631"/>
              <a:ext cx="1698537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98428E5-1E63-097B-402C-7925EF0DC4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6814" y="1672631"/>
              <a:ext cx="14137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5" descr="NGC 4993 - Wikipedia">
            <a:extLst>
              <a:ext uri="{FF2B5EF4-FFF2-40B4-BE49-F238E27FC236}">
                <a16:creationId xmlns:a16="http://schemas.microsoft.com/office/drawing/2014/main" id="{B640188B-E38B-6483-9A3C-6AAB04B9E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527" y="2260635"/>
            <a:ext cx="2056396" cy="219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6931E93E-F649-C2C9-3E34-EA6327383C75}"/>
              </a:ext>
            </a:extLst>
          </p:cNvPr>
          <p:cNvGrpSpPr/>
          <p:nvPr/>
        </p:nvGrpSpPr>
        <p:grpSpPr>
          <a:xfrm>
            <a:off x="8253328" y="2809879"/>
            <a:ext cx="3778821" cy="2784110"/>
            <a:chOff x="8853410" y="2894778"/>
            <a:chExt cx="3185508" cy="2346977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714F7D6-5164-7070-2D1C-4D591A63CEEA}"/>
                </a:ext>
              </a:extLst>
            </p:cNvPr>
            <p:cNvSpPr txBox="1"/>
            <p:nvPr/>
          </p:nvSpPr>
          <p:spPr>
            <a:xfrm>
              <a:off x="8853410" y="3352047"/>
              <a:ext cx="321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N</a:t>
              </a:r>
            </a:p>
          </p:txBody>
        </p:sp>
        <p:graphicFrame>
          <p:nvGraphicFramePr>
            <p:cNvPr id="19" name="Object 18">
              <a:extLst>
                <a:ext uri="{FF2B5EF4-FFF2-40B4-BE49-F238E27FC236}">
                  <a16:creationId xmlns:a16="http://schemas.microsoft.com/office/drawing/2014/main" id="{317CC5DD-3E3D-71D8-6B6F-760DB345434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2853930"/>
                </p:ext>
              </p:extLst>
            </p:nvPr>
          </p:nvGraphicFramePr>
          <p:xfrm>
            <a:off x="9261687" y="2894778"/>
            <a:ext cx="2777231" cy="16940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Bitmap Image" r:id="rId5" imgW="3341520" imgH="2038320" progId="Paint.Picture">
                    <p:embed/>
                  </p:oleObj>
                </mc:Choice>
                <mc:Fallback>
                  <p:oleObj name="Bitmap Image" r:id="rId5" imgW="3341520" imgH="2038320" progId="Paint.Picture">
                    <p:embed/>
                    <p:pic>
                      <p:nvPicPr>
                        <p:cNvPr id="7" name="Object 6">
                          <a:extLst>
                            <a:ext uri="{FF2B5EF4-FFF2-40B4-BE49-F238E27FC236}">
                              <a16:creationId xmlns:a16="http://schemas.microsoft.com/office/drawing/2014/main" id="{A1F116E8-7756-49BF-A253-0B8F8E3E634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9261687" y="2894778"/>
                          <a:ext cx="2777231" cy="169404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BFB07B6-F29E-C32F-0774-22258E644D03}"/>
                </a:ext>
              </a:extLst>
            </p:cNvPr>
            <p:cNvSpPr txBox="1"/>
            <p:nvPr/>
          </p:nvSpPr>
          <p:spPr>
            <a:xfrm>
              <a:off x="10454858" y="4387151"/>
              <a:ext cx="2852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1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A3FB494-30E5-ED4D-9433-5DB598D1E443}"/>
                </a:ext>
              </a:extLst>
            </p:cNvPr>
            <p:cNvSpPr txBox="1"/>
            <p:nvPr/>
          </p:nvSpPr>
          <p:spPr>
            <a:xfrm>
              <a:off x="9938830" y="4780090"/>
              <a:ext cx="14229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/>
                <a:t>d</a:t>
              </a:r>
              <a:r>
                <a:rPr lang="en-US" sz="2400" baseline="-25000" dirty="0" err="1"/>
                <a:t>L</a:t>
              </a:r>
              <a:r>
                <a:rPr lang="en-US" sz="2400" baseline="30000" dirty="0" err="1"/>
                <a:t>EM</a:t>
              </a:r>
              <a:r>
                <a:rPr lang="en-US" sz="2400" dirty="0"/>
                <a:t>/</a:t>
              </a:r>
              <a:r>
                <a:rPr lang="en-US" sz="2400" dirty="0" err="1"/>
                <a:t>d</a:t>
              </a:r>
              <a:r>
                <a:rPr lang="en-US" sz="2400" baseline="-25000" dirty="0" err="1"/>
                <a:t>L</a:t>
              </a:r>
              <a:r>
                <a:rPr lang="en-US" sz="2400" baseline="30000" dirty="0" err="1"/>
                <a:t>GW</a:t>
              </a:r>
              <a:endParaRPr lang="en-US" sz="2400" baseline="30000" dirty="0"/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D4067689-A280-D4A0-3861-F001260218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7331" y="4534957"/>
            <a:ext cx="2254574" cy="2118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38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GW-GRB Working Group: Other Works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B49F84-8EEE-CA7E-38D7-CB30BC71F252}"/>
              </a:ext>
            </a:extLst>
          </p:cNvPr>
          <p:cNvSpPr txBox="1"/>
          <p:nvPr/>
        </p:nvSpPr>
        <p:spPr>
          <a:xfrm>
            <a:off x="195263" y="1305342"/>
            <a:ext cx="11410949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Fermi-GBM GRBs with characteristics similar to GRB 170817A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GRB 150101B as an analogue of GRB 170817A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Isolation of magnetar giant flares from the broader short GRB sample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Exploration of magnetar flares as sources of GWs and fast radio bursts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Providing tools and formalisms for IPN modernization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Forthcoming papers: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GBM and BAT follow-up of GWTC-3 - Cori Fletcher (USRA), Josh Wood (NASA Marshall) for GBM; Milena </a:t>
            </a:r>
            <a:r>
              <a:rPr lang="en-US" sz="2000" dirty="0" err="1"/>
              <a:t>Crnogorčević</a:t>
            </a:r>
            <a:r>
              <a:rPr lang="en-US" sz="2000" dirty="0"/>
              <a:t> (UMD) for BAT; Tyson Littenberg (NASA Marshall)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Joint sub-threshold GW-GRBs, GBM - Marion </a:t>
            </a:r>
            <a:r>
              <a:rPr lang="en-US" sz="2000" dirty="0" err="1"/>
              <a:t>Pillas</a:t>
            </a:r>
            <a:r>
              <a:rPr lang="en-US" sz="2000" dirty="0"/>
              <a:t> (</a:t>
            </a:r>
            <a:r>
              <a:rPr lang="en-US" sz="2000" dirty="0" err="1"/>
              <a:t>Universite</a:t>
            </a:r>
            <a:r>
              <a:rPr lang="en-US" sz="2000" dirty="0"/>
              <a:t> Paris-</a:t>
            </a:r>
            <a:r>
              <a:rPr lang="en-US" sz="2000" dirty="0" err="1"/>
              <a:t>Saclay</a:t>
            </a:r>
            <a:r>
              <a:rPr lang="en-US" sz="2000" dirty="0"/>
              <a:t>), Tito Dal Canton, Cosmin </a:t>
            </a:r>
            <a:r>
              <a:rPr lang="en-US" sz="2000" dirty="0" err="1"/>
              <a:t>Stachie</a:t>
            </a:r>
            <a:r>
              <a:rPr lang="en-US" sz="2000" dirty="0"/>
              <a:t>, Brandon </a:t>
            </a:r>
            <a:r>
              <a:rPr lang="en-US" sz="2000" dirty="0" err="1"/>
              <a:t>Piotrzkowski</a:t>
            </a:r>
            <a:r>
              <a:rPr lang="en-US" sz="2000" dirty="0"/>
              <a:t> (UW-Milwaukee), Fergus Hayes (University of Glasgow)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Joint sub-threshold GW-GRBs, BAT – methods - Aaron Tohuvavohu (U Toronto), Rebecca Ewing (PSU), Brandon </a:t>
            </a:r>
            <a:r>
              <a:rPr lang="en-US" sz="2000" dirty="0" err="1"/>
              <a:t>Piotrzkowski</a:t>
            </a:r>
            <a:r>
              <a:rPr lang="en-US" sz="2000" dirty="0"/>
              <a:t> (UW-Milwaukee)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Joint sub-threshold GW-GRBs, BAT – results - Gayathri Raman (PSU)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Swift-BAT Biased Pointing; Swift-BAT Early Warning Response -Aaron Tohuvavohu (U Toronto)</a:t>
            </a:r>
          </a:p>
        </p:txBody>
      </p:sp>
    </p:spTree>
    <p:extLst>
      <p:ext uri="{BB962C8B-B14F-4D97-AF65-F5344CB8AC3E}">
        <p14:creationId xmlns:p14="http://schemas.microsoft.com/office/powerpoint/2010/main" val="3236719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54429" y="319958"/>
            <a:ext cx="11941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</a:t>
            </a:r>
            <a:r>
              <a:rPr lang="en-US" sz="4000" b="1" dirty="0" err="1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InterPlanetary</a:t>
            </a:r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 Network (IPN)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: Past and Present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08DD9-F95D-8CB3-1E17-F6B7E4B51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572" y="1235001"/>
            <a:ext cx="6763657" cy="5121349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5* decades old, ~70 members</a:t>
            </a:r>
          </a:p>
          <a:p>
            <a:pPr lvl="1"/>
            <a:r>
              <a:rPr lang="en-US" sz="2000" dirty="0"/>
              <a:t>1967 – Vela triangulation</a:t>
            </a:r>
          </a:p>
          <a:p>
            <a:pPr lvl="1"/>
            <a:r>
              <a:rPr lang="en-US" sz="2000" dirty="0"/>
              <a:t>~1978 – 1992; Organizers: Kevin Hurley</a:t>
            </a:r>
          </a:p>
          <a:p>
            <a:pPr lvl="1"/>
            <a:r>
              <a:rPr lang="en-US" sz="2000" dirty="0"/>
              <a:t>1992 – 2021; Organizers: Kevin Hurley, Russian Scientists</a:t>
            </a:r>
          </a:p>
          <a:p>
            <a:pPr lvl="2"/>
            <a:r>
              <a:rPr lang="en-US" sz="1800" dirty="0"/>
              <a:t>Key Members: AGILE, </a:t>
            </a:r>
            <a:r>
              <a:rPr lang="en-US" sz="1800" b="1" dirty="0" err="1"/>
              <a:t>Bepi</a:t>
            </a:r>
            <a:r>
              <a:rPr lang="en-US" sz="1800" b="1" dirty="0"/>
              <a:t>-Colombo</a:t>
            </a:r>
            <a:r>
              <a:rPr lang="en-US" sz="1800" dirty="0"/>
              <a:t>, CALET, CGRO, Fermi, GECAM, Insight, INTEGRAL, </a:t>
            </a:r>
            <a:r>
              <a:rPr lang="en-US" sz="1800" dirty="0" err="1"/>
              <a:t>Konus</a:t>
            </a:r>
            <a:r>
              <a:rPr lang="en-US" sz="1800" dirty="0"/>
              <a:t>, Mars Odyssey, MESSENGER, RHESSI, Swift, Suzaku</a:t>
            </a:r>
          </a:p>
          <a:p>
            <a:pPr lvl="1"/>
            <a:r>
              <a:rPr lang="en-US" sz="2000" dirty="0"/>
              <a:t>2022 - ; Organizers: Eric Burns, Russian Scientists</a:t>
            </a:r>
          </a:p>
          <a:p>
            <a:pPr lvl="2"/>
            <a:r>
              <a:rPr lang="en-US" sz="1800" dirty="0"/>
              <a:t>Future instruments: </a:t>
            </a:r>
            <a:r>
              <a:rPr lang="en-US" sz="1800" dirty="0" err="1"/>
              <a:t>StarBurst</a:t>
            </a:r>
            <a:r>
              <a:rPr lang="en-US" sz="1800" dirty="0"/>
              <a:t>, COSI, </a:t>
            </a:r>
            <a:r>
              <a:rPr lang="en-US" sz="1800" b="1" dirty="0"/>
              <a:t>Psyche, MEGANE</a:t>
            </a:r>
            <a:r>
              <a:rPr lang="en-US" sz="1800" dirty="0"/>
              <a:t> </a:t>
            </a:r>
          </a:p>
          <a:p>
            <a:r>
              <a:rPr lang="en-US" sz="2400" dirty="0"/>
              <a:t>Discoveries</a:t>
            </a:r>
          </a:p>
          <a:p>
            <a:pPr lvl="1"/>
            <a:r>
              <a:rPr lang="en-US" sz="2000" dirty="0"/>
              <a:t>&gt;3500 direct citations, thousands more enabled</a:t>
            </a:r>
          </a:p>
          <a:p>
            <a:pPr lvl="1"/>
            <a:r>
              <a:rPr lang="en-US" sz="2000" dirty="0"/>
              <a:t>Separation of GRBs, soft gamma-ray repeaters (SGRs)</a:t>
            </a:r>
          </a:p>
          <a:p>
            <a:pPr lvl="1"/>
            <a:r>
              <a:rPr lang="en-US" sz="2000" dirty="0"/>
              <a:t>Anisotropy of SGRs, association with supernova remnants</a:t>
            </a:r>
          </a:p>
          <a:p>
            <a:pPr lvl="1"/>
            <a:r>
              <a:rPr lang="en-US" sz="2000" dirty="0"/>
              <a:t>Discovery of magnetars</a:t>
            </a:r>
          </a:p>
          <a:p>
            <a:pPr lvl="1"/>
            <a:r>
              <a:rPr lang="en-US" sz="2000" dirty="0"/>
              <a:t>Separation of short GRBs from neutron star mergers from extragalactic magnetar giant flares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8CC7BF-3C2C-4194-2CF8-29D198395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8411" y="1331258"/>
            <a:ext cx="4569849" cy="43780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F23735-9900-4BE0-8A6D-C4771862AA7C}"/>
              </a:ext>
            </a:extLst>
          </p:cNvPr>
          <p:cNvSpPr txBox="1"/>
          <p:nvPr/>
        </p:nvSpPr>
        <p:spPr>
          <a:xfrm>
            <a:off x="7861456" y="5886135"/>
            <a:ext cx="33837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dirty="0"/>
              <a:t>Svinkin et al. 2021 Nature 589 221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2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902</Words>
  <Application>Microsoft Office PowerPoint</Application>
  <PresentationFormat>Widescreen</PresentationFormat>
  <Paragraphs>141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Batang</vt:lpstr>
      <vt:lpstr>Arial</vt:lpstr>
      <vt:lpstr>Calibri</vt:lpstr>
      <vt:lpstr>Calibri Light</vt:lpstr>
      <vt:lpstr>Cambria Math</vt:lpstr>
      <vt:lpstr>Plantagenet Cherokee</vt:lpstr>
      <vt:lpstr>Playfair Display</vt:lpstr>
      <vt:lpstr>Office Theme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Negro, Michela (GSFC-661.0)[UNIVERSITY OF MARYLAND BALTIMORE CO]</dc:creator>
  <cp:lastModifiedBy>ERIC BURNS</cp:lastModifiedBy>
  <cp:revision>21</cp:revision>
  <dcterms:created xsi:type="dcterms:W3CDTF">2022-08-27T13:00:36Z</dcterms:created>
  <dcterms:modified xsi:type="dcterms:W3CDTF">2022-10-10T08:00:03Z</dcterms:modified>
</cp:coreProperties>
</file>