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  <p:sldMasterId id="2147483667" r:id="rId2"/>
    <p:sldMasterId id="2147483713" r:id="rId3"/>
    <p:sldMasterId id="2147483728" r:id="rId4"/>
  </p:sldMasterIdLst>
  <p:notesMasterIdLst>
    <p:notesMasterId r:id="rId18"/>
  </p:notesMasterIdLst>
  <p:handoutMasterIdLst>
    <p:handoutMasterId r:id="rId19"/>
  </p:handoutMasterIdLst>
  <p:sldIdLst>
    <p:sldId id="385" r:id="rId5"/>
    <p:sldId id="382" r:id="rId6"/>
    <p:sldId id="354" r:id="rId7"/>
    <p:sldId id="357" r:id="rId8"/>
    <p:sldId id="367" r:id="rId9"/>
    <p:sldId id="375" r:id="rId10"/>
    <p:sldId id="366" r:id="rId11"/>
    <p:sldId id="376" r:id="rId12"/>
    <p:sldId id="372" r:id="rId13"/>
    <p:sldId id="379" r:id="rId14"/>
    <p:sldId id="370" r:id="rId15"/>
    <p:sldId id="384" r:id="rId16"/>
    <p:sldId id="381" r:id="rId17"/>
  </p:sldIdLst>
  <p:sldSz cx="9144000" cy="6858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1443AC"/>
    <a:srgbClr val="FFFFFF"/>
    <a:srgbClr val="F3FFFF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20" autoAdjust="0"/>
    <p:restoredTop sz="94660"/>
  </p:normalViewPr>
  <p:slideViewPr>
    <p:cSldViewPr>
      <p:cViewPr>
        <p:scale>
          <a:sx n="100" d="100"/>
          <a:sy n="100" d="100"/>
        </p:scale>
        <p:origin x="-180" y="3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49" d="100"/>
          <a:sy n="49" d="100"/>
        </p:scale>
        <p:origin x="-2910" y="-108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2" y="3"/>
            <a:ext cx="3076575" cy="511175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1140" y="3"/>
            <a:ext cx="3076575" cy="511175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r">
              <a:defRPr sz="1200"/>
            </a:lvl1pPr>
          </a:lstStyle>
          <a:p>
            <a:fld id="{E32F0D30-BABD-4277-9858-7AE780923016}" type="datetimeFigureOut">
              <a:rPr lang="fr-FR" smtClean="0"/>
              <a:t>12/10/2022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2" y="9721853"/>
            <a:ext cx="3076575" cy="511175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1140" y="9721853"/>
            <a:ext cx="3076575" cy="511175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r">
              <a:defRPr sz="1200"/>
            </a:lvl1pPr>
          </a:lstStyle>
          <a:p>
            <a:fld id="{A051FAAC-DF45-45DD-A229-827A2BB1C7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751244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2" y="3"/>
            <a:ext cx="3076575" cy="511175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140" y="3"/>
            <a:ext cx="3076575" cy="511175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r">
              <a:defRPr sz="1200"/>
            </a:lvl1pPr>
          </a:lstStyle>
          <a:p>
            <a:fld id="{6F78D98F-DE2F-4309-BC54-A6C54CBF20A6}" type="datetimeFigureOut">
              <a:rPr lang="fr-FR" smtClean="0"/>
              <a:t>12/10/2022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8350"/>
            <a:ext cx="5111750" cy="3835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8" tIns="45714" rIns="91428" bIns="45714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615" y="4860925"/>
            <a:ext cx="5680075" cy="4605338"/>
          </a:xfrm>
          <a:prstGeom prst="rect">
            <a:avLst/>
          </a:prstGeom>
        </p:spPr>
        <p:txBody>
          <a:bodyPr vert="horz" lIns="91428" tIns="45714" rIns="91428" bIns="45714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2" y="9721853"/>
            <a:ext cx="3076575" cy="511175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140" y="9721853"/>
            <a:ext cx="3076575" cy="511175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r">
              <a:defRPr sz="1200"/>
            </a:lvl1pPr>
          </a:lstStyle>
          <a:p>
            <a:fld id="{D9E06094-11E8-47BB-9052-FE66A2B18C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563001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07981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319012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78294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3506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72142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28184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52941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95521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AF4F-5A1D-42B0-AE1D-91BC7A4CDB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7688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AF4F-5A1D-42B0-AE1D-91BC7A4CDB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88053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AF4F-5A1D-42B0-AE1D-91BC7A4CDB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53402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AF4F-5A1D-42B0-AE1D-91BC7A4CDB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08159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AF4F-5A1D-42B0-AE1D-91BC7A4CDB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0384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20080"/>
          </a:xfrm>
          <a:prstGeom prst="rect">
            <a:avLst/>
          </a:prstGeom>
        </p:spPr>
        <p:txBody>
          <a:bodyPr/>
          <a:lstStyle>
            <a:lvl1pPr>
              <a:defRPr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08904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AF4F-5A1D-42B0-AE1D-91BC7A4CDB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41594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AF4F-5A1D-42B0-AE1D-91BC7A4CDB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61448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AF4F-5A1D-42B0-AE1D-91BC7A4CDB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38336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AF4F-5A1D-42B0-AE1D-91BC7A4CDB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88730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AF4F-5A1D-42B0-AE1D-91BC7A4CDB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590946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AF4F-5A1D-42B0-AE1D-91BC7A4CDB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44569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1591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20080"/>
          </a:xfrm>
          <a:prstGeom prst="rect">
            <a:avLst/>
          </a:prstGeom>
        </p:spPr>
        <p:txBody>
          <a:bodyPr/>
          <a:lstStyle>
            <a:lvl1pPr>
              <a:defRPr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22789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7279880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81990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4248970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2901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84044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10142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9346246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42634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22734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8790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99185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39193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19347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596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D77FC35-1720-B389-6A33-2DED26EC72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3A635EEC-823B-F928-6EB8-A2B0AF0C55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784A2A8-15A6-B713-248C-9F928BF34D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E6EA5-7573-9C44-B26B-D6DB29B7DE5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10/12/2022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FA6DD15-4EB7-448A-E6E2-FEAFD68B33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86644BD-6555-53C6-96BB-1DEFB6AB7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797989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0696709-0EFA-407E-00BE-D6F3A068F7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0033817-E79F-839F-D853-EC2F0A7891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40B7400-D2CA-9CCB-83ED-425C8B5DD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B7E17-C792-1B4F-AAD2-8C0A0F2ED2F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10/12/2022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CD48F98-0A78-8DC6-77A7-EF62CFD99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C69C25F-9954-B7BB-131C-222D2F612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732519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168A75A-20CF-43FF-4B1C-2D8E12D3F4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5A7C2A2-7CE9-03B2-4555-5FBDE8FD1B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337128A-D7E7-2429-4089-7AB87FBDAC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CFE2B-440A-C74E-9BA4-3E553B842BF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10/12/2022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EC81A95-612D-B5FD-3521-6AA91708C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C69891F-3499-BFD5-CC6A-B903BC93B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79122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D5EBDAF-1DF7-2111-B105-42CE85206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20CC560-78A8-B32C-5A30-DAF317CEA4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4A32C626-74BC-C2CC-B61D-2D7A62A638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AE7D658-4938-D5A3-FBE3-C1F535C0E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0897D-1B1E-F541-B8CA-E41CE2DCFAA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10/12/2022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63D2461A-2084-3CF9-364E-AB60D91DC1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34778A99-85FD-06C1-B861-E7EA764A6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587886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DE3EC33-99D2-27FF-D0A1-EB060DC566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E16D49F-0E8A-3D47-C2B3-27251B84F2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C3034112-1A66-C0F6-10FF-D66988F77C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F3E61AEA-330A-7CEA-E5C4-2557343551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DD838E67-F0D6-7293-0CF7-C1E5A12771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986D776B-F7EF-0838-1CFF-DC58815F0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EE0A9-E454-5C4A-AB9F-ADF24747B28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10/12/2022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D7CE5CFC-1F20-EAB8-7451-07E534A81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EFAB6499-A232-2C0F-3D05-5D42E9789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93730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F87F277-32DA-300E-7002-5FA3A6B973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18C2BA82-D971-64A5-CCD5-4DC4024FB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78E27-B8B8-7D4B-BCBD-E64F5B25B68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10/12/2022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5E9E26DB-55F1-1528-12AB-A6424F8BBE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97E5C16-009E-17F4-8C19-A74509BEC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90874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1738C467-1481-5129-035A-16172F608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265FE-28BA-AF4A-BC86-F73AFBB64DB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10/12/2022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A1A1D15F-D8E6-A442-234F-A626E3380D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F48DBFC3-A70A-33B9-A767-A81501685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48580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1FADC20-B24A-8967-0923-BE014340AC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741FEDE-98FC-979F-FCC5-2A7C5BCAD5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D430AE08-BFCB-C326-E334-A6C5EA9675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7C50C0D9-6D35-8F7B-6C75-6BE13D73A5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5F5ED-24E7-D648-B07A-F83AF3E4C75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10/12/2022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86864A7-48CD-6A08-03C0-F3C765E96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E79C20E3-56D8-15F2-5858-CE74B2F24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934319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197095A-3752-0E7A-427C-B81C7A310D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DEBA8C3D-1040-E274-80C0-E8A3289B25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5EED2221-B183-31A4-D33A-E4B4225FBF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90CFAE95-6341-3C43-4CE1-E890B12E8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0195D-09A0-D448-8ADB-EACB97D92D5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10/12/2022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8343F7DC-5515-555F-2F4F-EA993C1E0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FA679541-9AAA-DE38-651D-7F470C813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190800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EA7A085-D719-F4F0-217E-B3A2E1BF61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63DC97BE-556B-5DBC-A126-15B081B16F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36C0056-8157-989C-8F54-A515F8127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D2896-AF20-6343-BF03-B4AB10D1258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10/12/2022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26FF6C0-5383-940A-C8BE-F6DCD3987B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DFE4A7D-ADCB-0D90-02FD-1B4C3BEC4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275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77845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E12B0A42-9FB8-7E3E-DE88-373E849128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C8671A56-F8D0-D443-30EE-619C902A1D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74FCDAA-25F5-D45A-C89F-2A264AEBB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84CF4-DCDD-6642-A82A-02850302B89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10/12/2022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B580FB5-A26B-5DAE-454B-174100B394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BA0A9F6-236B-3A31-C72C-9D5DB03CD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1876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8551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57460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9073461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0798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image" Target="../media/image2.wmf"/><Relationship Id="rId2" Type="http://schemas.openxmlformats.org/officeDocument/2006/relationships/slideLayout" Target="../slideLayouts/slideLayout27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19"/>
          <p:cNvSpPr>
            <a:spLocks noChangeShapeType="1"/>
          </p:cNvSpPr>
          <p:nvPr userDrawn="1"/>
        </p:nvSpPr>
        <p:spPr bwMode="auto">
          <a:xfrm>
            <a:off x="1173163" y="817563"/>
            <a:ext cx="7366000" cy="0"/>
          </a:xfrm>
          <a:prstGeom prst="line">
            <a:avLst/>
          </a:prstGeom>
          <a:noFill/>
          <a:ln w="57150" cmpd="thickThin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2000" smtClean="0">
              <a:solidFill>
                <a:srgbClr val="000000"/>
              </a:solidFill>
            </a:endParaRPr>
          </a:p>
        </p:txBody>
      </p:sp>
      <p:sp>
        <p:nvSpPr>
          <p:cNvPr id="1027" name="Text Box 15"/>
          <p:cNvSpPr txBox="1">
            <a:spLocks noChangeArrowheads="1"/>
          </p:cNvSpPr>
          <p:nvPr userDrawn="1"/>
        </p:nvSpPr>
        <p:spPr bwMode="auto">
          <a:xfrm>
            <a:off x="107504" y="6527800"/>
            <a:ext cx="44513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altLang="fr-FR" sz="1000" b="1" baseline="0" smtClean="0">
                <a:solidFill>
                  <a:srgbClr val="333399"/>
                </a:solidFill>
              </a:rPr>
              <a:t>SGUs  10</a:t>
            </a:r>
            <a:r>
              <a:rPr lang="en-US" altLang="fr-FR" sz="1000" b="1" baseline="30000" smtClean="0">
                <a:solidFill>
                  <a:srgbClr val="333399"/>
                </a:solidFill>
              </a:rPr>
              <a:t>th</a:t>
            </a:r>
            <a:r>
              <a:rPr lang="en-US" altLang="fr-FR" sz="1000" b="1" baseline="0" smtClean="0">
                <a:solidFill>
                  <a:srgbClr val="333399"/>
                </a:solidFill>
              </a:rPr>
              <a:t> Fermi  Symposium</a:t>
            </a:r>
            <a:r>
              <a:rPr lang="en-US" altLang="fr-FR" sz="1000" b="1" dirty="0" smtClean="0">
                <a:solidFill>
                  <a:srgbClr val="333399"/>
                </a:solidFill>
              </a:rPr>
              <a:t>, 2022</a:t>
            </a:r>
          </a:p>
        </p:txBody>
      </p:sp>
      <p:sp>
        <p:nvSpPr>
          <p:cNvPr id="1028" name="Text Box 16"/>
          <p:cNvSpPr txBox="1">
            <a:spLocks noChangeArrowheads="1"/>
          </p:cNvSpPr>
          <p:nvPr userDrawn="1"/>
        </p:nvSpPr>
        <p:spPr bwMode="auto">
          <a:xfrm>
            <a:off x="7092950" y="6497638"/>
            <a:ext cx="14287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altLang="fr-FR" sz="1000" b="1" smtClean="0">
                <a:solidFill>
                  <a:srgbClr val="333399"/>
                </a:solidFill>
              </a:rPr>
              <a:t>Benoît Lott</a:t>
            </a:r>
          </a:p>
        </p:txBody>
      </p:sp>
      <p:pic>
        <p:nvPicPr>
          <p:cNvPr id="1029" name="Image 49" descr="logo Fermi.jpeg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1550" cy="85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18"/>
          <p:cNvPicPr>
            <a:picLocks noChangeAspect="1" noChangeArrowheads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7650" y="0"/>
            <a:ext cx="1276350" cy="125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5295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88" r:id="rId12"/>
    <p:sldLayoutId id="2147483700" r:id="rId13"/>
    <p:sldLayoutId id="2147483712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34AF4F-5A1D-42B0-AE1D-91BC7A4CDB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4389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19"/>
          <p:cNvSpPr>
            <a:spLocks noChangeShapeType="1"/>
          </p:cNvSpPr>
          <p:nvPr/>
        </p:nvSpPr>
        <p:spPr bwMode="auto">
          <a:xfrm>
            <a:off x="1173163" y="817563"/>
            <a:ext cx="7366000" cy="0"/>
          </a:xfrm>
          <a:prstGeom prst="line">
            <a:avLst/>
          </a:prstGeom>
          <a:noFill/>
          <a:ln w="57150" cmpd="thickThin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2000" smtClean="0">
              <a:solidFill>
                <a:srgbClr val="000000"/>
              </a:solidFill>
            </a:endParaRPr>
          </a:p>
        </p:txBody>
      </p:sp>
      <p:sp>
        <p:nvSpPr>
          <p:cNvPr id="1027" name="Text Box 15"/>
          <p:cNvSpPr txBox="1">
            <a:spLocks noChangeArrowheads="1"/>
          </p:cNvSpPr>
          <p:nvPr/>
        </p:nvSpPr>
        <p:spPr bwMode="auto">
          <a:xfrm>
            <a:off x="107504" y="6527800"/>
            <a:ext cx="44513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altLang="fr-FR" sz="1000" b="1" dirty="0" smtClean="0">
                <a:solidFill>
                  <a:srgbClr val="333399"/>
                </a:solidFill>
              </a:rPr>
              <a:t>SGUs  Pisa, 2022</a:t>
            </a:r>
          </a:p>
        </p:txBody>
      </p:sp>
      <p:sp>
        <p:nvSpPr>
          <p:cNvPr id="1028" name="Text Box 16"/>
          <p:cNvSpPr txBox="1">
            <a:spLocks noChangeArrowheads="1"/>
          </p:cNvSpPr>
          <p:nvPr/>
        </p:nvSpPr>
        <p:spPr bwMode="auto">
          <a:xfrm>
            <a:off x="7092950" y="6497638"/>
            <a:ext cx="14287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altLang="fr-FR" sz="1000" b="1" smtClean="0">
                <a:solidFill>
                  <a:srgbClr val="333399"/>
                </a:solidFill>
              </a:rPr>
              <a:t>Benoît Lott</a:t>
            </a:r>
          </a:p>
        </p:txBody>
      </p:sp>
      <p:pic>
        <p:nvPicPr>
          <p:cNvPr id="1029" name="Image 49" descr="logo Fermi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1550" cy="85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18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7650" y="0"/>
            <a:ext cx="1276350" cy="125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0550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51B791E1-5A1F-D23D-C636-6DBBC5D45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99412B4-B8EA-D807-2ACA-CA42FC3B29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0F71234-67B9-F07A-7A16-F315B77FF5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C23A3-7339-4346-BDEC-60E2A2D49A4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10/12/2022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3FAE6C4-D3B0-4054-9E8C-E851CBCEDA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8077D93-5A36-71D6-66BD-DD7DC36C73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B6F35-CB44-C34B-B1A5-4332FB08171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B35A2B50-C38D-E589-9FFE-843A57BB983B}"/>
              </a:ext>
            </a:extLst>
          </p:cNvPr>
          <p:cNvSpPr txBox="1"/>
          <p:nvPr/>
        </p:nvSpPr>
        <p:spPr>
          <a:xfrm>
            <a:off x="3296734" y="2204864"/>
            <a:ext cx="570943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52656C"/>
                </a:solidFill>
                <a:cs typeface="Plantagenet Cherokee" panose="02020000000000000000" pitchFamily="18" charset="-79"/>
              </a:rPr>
              <a:t>Investigating the nature of the 4FGL soft Galactic unassociated </a:t>
            </a:r>
            <a:r>
              <a:rPr lang="en-US" sz="3200" b="1" dirty="0">
                <a:solidFill>
                  <a:srgbClr val="52656C"/>
                </a:solidFill>
                <a:cs typeface="Plantagenet Cherokee" panose="02020000000000000000" pitchFamily="18" charset="-79"/>
              </a:rPr>
              <a:t>sources </a:t>
            </a:r>
            <a:r>
              <a:rPr lang="en-US" sz="3200" b="1" dirty="0" smtClean="0">
                <a:solidFill>
                  <a:srgbClr val="52656C"/>
                </a:solidFill>
                <a:cs typeface="Plantagenet Cherokee" panose="02020000000000000000" pitchFamily="18" charset="-79"/>
              </a:rPr>
              <a:t> </a:t>
            </a:r>
            <a:endParaRPr lang="en-US" sz="3200" b="1" dirty="0">
              <a:solidFill>
                <a:srgbClr val="52656C"/>
              </a:solidFill>
              <a:cs typeface="Plantagenet Cherokee" panose="02020000000000000000" pitchFamily="18" charset="-79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CBE9A537-723F-DD5E-AD85-8657B7E971C6}"/>
              </a:ext>
            </a:extLst>
          </p:cNvPr>
          <p:cNvSpPr txBox="1"/>
          <p:nvPr/>
        </p:nvSpPr>
        <p:spPr>
          <a:xfrm>
            <a:off x="4829701" y="3573016"/>
            <a:ext cx="41764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prstClr val="white">
                    <a:lumMod val="95000"/>
                  </a:prstClr>
                </a:solidFill>
                <a:cs typeface="Plantagenet Cherokee" panose="02020000000000000000" pitchFamily="18" charset="-79"/>
              </a:rPr>
              <a:t>Benoit Lott</a:t>
            </a:r>
            <a:r>
              <a:rPr lang="en-US" sz="3600" b="1" baseline="30000" dirty="0">
                <a:solidFill>
                  <a:prstClr val="white">
                    <a:lumMod val="95000"/>
                  </a:prstClr>
                </a:solidFill>
                <a:cs typeface="Plantagenet Cherokee" panose="02020000000000000000" pitchFamily="18" charset="-79"/>
              </a:rPr>
              <a:t> </a:t>
            </a:r>
            <a:r>
              <a:rPr lang="en-US" sz="2400" baseline="30000" dirty="0" smtClean="0">
                <a:solidFill>
                  <a:prstClr val="white">
                    <a:lumMod val="95000"/>
                  </a:prstClr>
                </a:solidFill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1</a:t>
            </a:r>
            <a:r>
              <a:rPr lang="en-US" sz="2800" baseline="30000" dirty="0" smtClean="0">
                <a:solidFill>
                  <a:prstClr val="white">
                    <a:lumMod val="95000"/>
                  </a:prstClr>
                </a:solidFill>
                <a:cs typeface="Plantagenet Cherokee" panose="02020000000000000000" pitchFamily="18" charset="-79"/>
              </a:rPr>
              <a:t>,</a:t>
            </a:r>
            <a:r>
              <a:rPr lang="en-US" sz="2800" dirty="0" smtClean="0">
                <a:solidFill>
                  <a:prstClr val="white">
                    <a:lumMod val="95000"/>
                  </a:prstClr>
                </a:solidFill>
                <a:cs typeface="Plantagenet Cherokee" panose="02020000000000000000" pitchFamily="18" charset="-79"/>
              </a:rPr>
              <a:t>*</a:t>
            </a:r>
            <a:endParaRPr lang="en-US" sz="2800" dirty="0">
              <a:solidFill>
                <a:prstClr val="white">
                  <a:lumMod val="95000"/>
                </a:prstClr>
              </a:solidFill>
              <a:cs typeface="Plantagenet Cherokee" panose="02020000000000000000" pitchFamily="18" charset="-79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0A6D1976-F211-6671-6E59-C0DAE0EA6CB9}"/>
              </a:ext>
            </a:extLst>
          </p:cNvPr>
          <p:cNvSpPr txBox="1"/>
          <p:nvPr/>
        </p:nvSpPr>
        <p:spPr>
          <a:xfrm>
            <a:off x="4829701" y="463731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>
              <a:solidFill>
                <a:prstClr val="black"/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BA580DBD-7449-A991-CD10-90D2F814E12A}"/>
              </a:ext>
            </a:extLst>
          </p:cNvPr>
          <p:cNvSpPr txBox="1"/>
          <p:nvPr/>
        </p:nvSpPr>
        <p:spPr>
          <a:xfrm>
            <a:off x="4829700" y="4326021"/>
            <a:ext cx="4176469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52656C"/>
                </a:solidFill>
              </a:rPr>
              <a:t>J</a:t>
            </a:r>
            <a:r>
              <a:rPr lang="en-US" sz="3600" b="1" dirty="0">
                <a:solidFill>
                  <a:srgbClr val="52656C"/>
                </a:solidFill>
              </a:rPr>
              <a:t>. </a:t>
            </a:r>
            <a:r>
              <a:rPr lang="en-US" sz="3600" b="1" dirty="0" smtClean="0">
                <a:solidFill>
                  <a:srgbClr val="52656C"/>
                </a:solidFill>
              </a:rPr>
              <a:t>Ballet</a:t>
            </a:r>
            <a:r>
              <a:rPr lang="en-US" sz="3600" b="1" baseline="30000" dirty="0" smtClean="0">
                <a:solidFill>
                  <a:srgbClr val="52656C"/>
                </a:solidFill>
              </a:rPr>
              <a:t>2</a:t>
            </a:r>
          </a:p>
          <a:p>
            <a:r>
              <a:rPr lang="en-US" sz="2000" b="1" baseline="30000" dirty="0" smtClean="0">
                <a:solidFill>
                  <a:srgbClr val="52656C"/>
                </a:solidFill>
              </a:rPr>
              <a:t>1</a:t>
            </a:r>
            <a:r>
              <a:rPr lang="en-US" sz="2000" b="1" dirty="0" smtClean="0">
                <a:solidFill>
                  <a:srgbClr val="52656C"/>
                </a:solidFill>
              </a:rPr>
              <a:t>LP2IB </a:t>
            </a:r>
            <a:endParaRPr lang="en-US" sz="2000" b="1" dirty="0">
              <a:solidFill>
                <a:srgbClr val="52656C"/>
              </a:solidFill>
            </a:endParaRPr>
          </a:p>
          <a:p>
            <a:r>
              <a:rPr lang="en-US" sz="2000" b="1" baseline="30000" dirty="0" smtClean="0">
                <a:solidFill>
                  <a:srgbClr val="52656C"/>
                </a:solidFill>
              </a:rPr>
              <a:t>2</a:t>
            </a:r>
            <a:r>
              <a:rPr lang="en-US" sz="2000" b="1" dirty="0" smtClean="0">
                <a:solidFill>
                  <a:srgbClr val="52656C"/>
                </a:solidFill>
              </a:rPr>
              <a:t>AIM</a:t>
            </a:r>
            <a:r>
              <a:rPr lang="en-US" sz="2000" b="1" dirty="0">
                <a:solidFill>
                  <a:srgbClr val="52656C"/>
                </a:solidFill>
              </a:rPr>
              <a:t>, CEA </a:t>
            </a:r>
            <a:r>
              <a:rPr lang="en-US" sz="2000" b="1" dirty="0" err="1" smtClean="0">
                <a:solidFill>
                  <a:srgbClr val="52656C"/>
                </a:solidFill>
              </a:rPr>
              <a:t>Saclay</a:t>
            </a:r>
            <a:r>
              <a:rPr lang="en-US" sz="2000" b="1" dirty="0" smtClean="0">
                <a:solidFill>
                  <a:srgbClr val="52656C"/>
                </a:solidFill>
              </a:rPr>
              <a:t> </a:t>
            </a:r>
            <a:endParaRPr lang="en-US" sz="2000" b="1" dirty="0">
              <a:solidFill>
                <a:srgbClr val="52656C"/>
              </a:solidFill>
            </a:endParaRPr>
          </a:p>
          <a:p>
            <a:endParaRPr lang="en-US" sz="3600" b="1" dirty="0" smtClean="0">
              <a:solidFill>
                <a:srgbClr val="52656C"/>
              </a:solidFill>
            </a:endParaRPr>
          </a:p>
          <a:p>
            <a:endParaRPr lang="en-US" sz="3600" b="1" dirty="0">
              <a:solidFill>
                <a:srgbClr val="52656C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C5213705-43BA-B2A5-C047-ABE16E94E85D}"/>
              </a:ext>
            </a:extLst>
          </p:cNvPr>
          <p:cNvSpPr txBox="1"/>
          <p:nvPr/>
        </p:nvSpPr>
        <p:spPr>
          <a:xfrm>
            <a:off x="4829700" y="6407222"/>
            <a:ext cx="42662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rgbClr val="52656C"/>
                </a:solidFill>
                <a:latin typeface="Playfair Display" pitchFamily="2" charset="77"/>
                <a:cs typeface="Plantagenet Cherokee" panose="02020000000000000000" pitchFamily="18" charset="-79"/>
              </a:rPr>
              <a:t>*lott@cenbg.in2p3.fr</a:t>
            </a:r>
            <a:endParaRPr lang="en-US" dirty="0">
              <a:solidFill>
                <a:srgbClr val="52656C"/>
              </a:solidFill>
              <a:latin typeface="Playfair Display" pitchFamily="2" charset="77"/>
              <a:cs typeface="Plantagenet Cherokee" panose="02020000000000000000" pitchFamily="18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08965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Spurious</a:t>
            </a:r>
            <a:r>
              <a:rPr lang="fr-FR" dirty="0" smtClean="0"/>
              <a:t> sources </a:t>
            </a:r>
            <a:r>
              <a:rPr lang="fr-FR" dirty="0" err="1" smtClean="0"/>
              <a:t>from</a:t>
            </a:r>
            <a:r>
              <a:rPr lang="fr-FR" dirty="0" smtClean="0"/>
              <a:t> IEM </a:t>
            </a:r>
            <a:r>
              <a:rPr lang="fr-FR" dirty="0" err="1" smtClean="0"/>
              <a:t>excess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92"/>
          <a:stretch/>
        </p:blipFill>
        <p:spPr bwMode="auto">
          <a:xfrm>
            <a:off x="3669329" y="1462007"/>
            <a:ext cx="5474671" cy="3267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Connecteur droit 4"/>
          <p:cNvCxnSpPr/>
          <p:nvPr/>
        </p:nvCxnSpPr>
        <p:spPr>
          <a:xfrm>
            <a:off x="4788024" y="2492896"/>
            <a:ext cx="36004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/>
          <p:cNvCxnSpPr/>
          <p:nvPr/>
        </p:nvCxnSpPr>
        <p:spPr>
          <a:xfrm>
            <a:off x="4788024" y="2862228"/>
            <a:ext cx="360040" cy="0"/>
          </a:xfrm>
          <a:prstGeom prst="line">
            <a:avLst/>
          </a:prstGeom>
          <a:ln w="254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/>
          <p:cNvSpPr txBox="1"/>
          <p:nvPr/>
        </p:nvSpPr>
        <p:spPr>
          <a:xfrm>
            <a:off x="5241626" y="2677562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>
                <a:solidFill>
                  <a:srgbClr val="000000"/>
                </a:solidFill>
              </a:rPr>
              <a:t>s</a:t>
            </a:r>
            <a:r>
              <a:rPr lang="fr-FR" dirty="0" err="1" smtClean="0">
                <a:solidFill>
                  <a:srgbClr val="000000"/>
                </a:solidFill>
              </a:rPr>
              <a:t>im</a:t>
            </a:r>
            <a:r>
              <a:rPr lang="fr-FR" dirty="0" smtClean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5219829" y="2256810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>
                <a:solidFill>
                  <a:srgbClr val="000000"/>
                </a:solidFill>
              </a:rPr>
              <a:t>u</a:t>
            </a:r>
            <a:r>
              <a:rPr lang="fr-FR" dirty="0" err="1" smtClean="0">
                <a:solidFill>
                  <a:srgbClr val="000000"/>
                </a:solidFill>
              </a:rPr>
              <a:t>nass</a:t>
            </a:r>
            <a:r>
              <a:rPr lang="fr-FR" dirty="0" smtClean="0">
                <a:solidFill>
                  <a:srgbClr val="000000"/>
                </a:solidFill>
              </a:rPr>
              <a:t>.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07504" y="1556792"/>
            <a:ext cx="8326318" cy="40626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/>
              <a:t>Simulations </a:t>
            </a:r>
            <a:r>
              <a:rPr lang="fr-FR" sz="1600" b="1" dirty="0" err="1" smtClean="0"/>
              <a:t>with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boosted</a:t>
            </a:r>
            <a:r>
              <a:rPr lang="fr-FR" sz="1600" b="1" dirty="0" smtClean="0"/>
              <a:t> (x2)</a:t>
            </a:r>
          </a:p>
          <a:p>
            <a:r>
              <a:rPr lang="fr-FR" sz="1600" b="1" dirty="0" smtClean="0"/>
              <a:t>CO, </a:t>
            </a:r>
            <a:r>
              <a:rPr lang="fr-FR" sz="1600" b="1" dirty="0" err="1" smtClean="0"/>
              <a:t>DNMp</a:t>
            </a:r>
            <a:r>
              <a:rPr lang="fr-FR" sz="1600" b="1" dirty="0" smtClean="0"/>
              <a:t> or patch components</a:t>
            </a:r>
          </a:p>
          <a:p>
            <a:endParaRPr lang="fr-FR" sz="1600" b="1" dirty="0"/>
          </a:p>
          <a:p>
            <a:r>
              <a:rPr lang="fr-FR" sz="1600" b="1" dirty="0" err="1" smtClean="0"/>
              <a:t>Detection</a:t>
            </a:r>
            <a:r>
              <a:rPr lang="fr-FR" sz="1600" b="1" dirty="0" smtClean="0"/>
              <a:t> of </a:t>
            </a:r>
            <a:r>
              <a:rPr lang="fr-FR" sz="1600" b="1" dirty="0" err="1" smtClean="0"/>
              <a:t>resulting</a:t>
            </a:r>
            <a:r>
              <a:rPr lang="fr-FR" sz="1600" b="1" dirty="0" smtClean="0"/>
              <a:t> sources </a:t>
            </a:r>
          </a:p>
          <a:p>
            <a:r>
              <a:rPr lang="fr-FR" sz="1600" b="1" dirty="0" err="1"/>
              <a:t>w</a:t>
            </a:r>
            <a:r>
              <a:rPr lang="fr-FR" sz="1600" b="1" dirty="0" err="1" smtClean="0"/>
              <a:t>ith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fermipy’s</a:t>
            </a:r>
            <a:r>
              <a:rPr lang="fr-FR" sz="1600" b="1" dirty="0" smtClean="0"/>
              <a:t> </a:t>
            </a:r>
            <a:r>
              <a:rPr lang="fr-FR" sz="1600" b="1" i="1" dirty="0" err="1" smtClean="0"/>
              <a:t>find_src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tool</a:t>
            </a:r>
            <a:endParaRPr lang="fr-FR" sz="1600" b="1" dirty="0" smtClean="0"/>
          </a:p>
          <a:p>
            <a:endParaRPr lang="fr-FR" sz="1600" b="1" dirty="0"/>
          </a:p>
          <a:p>
            <a:r>
              <a:rPr lang="fr-FR" sz="1600" b="1" dirty="0" err="1" smtClean="0"/>
              <a:t>Analysis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with</a:t>
            </a:r>
            <a:r>
              <a:rPr lang="fr-FR" sz="1600" b="1" dirty="0" smtClean="0"/>
              <a:t> standard pipeline</a:t>
            </a:r>
          </a:p>
          <a:p>
            <a:endParaRPr lang="fr-FR" sz="1600" b="1" dirty="0"/>
          </a:p>
          <a:p>
            <a:r>
              <a:rPr lang="fr-FR" b="1" dirty="0" err="1" smtClean="0">
                <a:solidFill>
                  <a:srgbClr val="0000FF"/>
                </a:solidFill>
              </a:rPr>
              <a:t>Results</a:t>
            </a:r>
            <a:endParaRPr lang="fr-FR" b="1" dirty="0" smtClean="0">
              <a:solidFill>
                <a:srgbClr val="0000FF"/>
              </a:solidFill>
            </a:endParaRPr>
          </a:p>
          <a:p>
            <a:r>
              <a:rPr lang="fr-FR" sz="1600" b="1" dirty="0" err="1" smtClean="0"/>
              <a:t>Spurious</a:t>
            </a:r>
            <a:r>
              <a:rPr lang="fr-FR" sz="1600" b="1" dirty="0" smtClean="0"/>
              <a:t> sources </a:t>
            </a:r>
            <a:r>
              <a:rPr lang="fr-FR" sz="1600" b="1" dirty="0" err="1" smtClean="0"/>
              <a:t>considerably</a:t>
            </a:r>
            <a:endParaRPr lang="fr-FR" sz="1600" b="1" dirty="0" smtClean="0"/>
          </a:p>
          <a:p>
            <a:r>
              <a:rPr lang="fr-FR" sz="1600" b="1" dirty="0" err="1" smtClean="0"/>
              <a:t>softer</a:t>
            </a:r>
            <a:r>
              <a:rPr lang="fr-FR" sz="1600" b="1" dirty="0" smtClean="0"/>
              <a:t>  </a:t>
            </a:r>
            <a:r>
              <a:rPr lang="fr-FR" sz="1600" b="1" dirty="0"/>
              <a:t>(</a:t>
            </a:r>
            <a:r>
              <a:rPr lang="fr-FR" sz="1600" b="1" dirty="0" err="1"/>
              <a:t>mean</a:t>
            </a:r>
            <a:r>
              <a:rPr lang="fr-FR" sz="1600" b="1" dirty="0"/>
              <a:t> photon </a:t>
            </a:r>
            <a:r>
              <a:rPr lang="fr-FR" sz="1600" b="1" dirty="0" smtClean="0"/>
              <a:t>index=2.71)</a:t>
            </a:r>
          </a:p>
          <a:p>
            <a:r>
              <a:rPr lang="fr-FR" sz="1600" b="1" dirty="0" err="1"/>
              <a:t>t</a:t>
            </a:r>
            <a:r>
              <a:rPr lang="fr-FR" sz="1600" b="1" dirty="0" err="1" smtClean="0"/>
              <a:t>han</a:t>
            </a:r>
            <a:r>
              <a:rPr lang="fr-FR" sz="1600" b="1" dirty="0" smtClean="0"/>
              <a:t> the data.</a:t>
            </a:r>
          </a:p>
          <a:p>
            <a:endParaRPr lang="fr-FR" sz="1600" b="1" dirty="0"/>
          </a:p>
          <a:p>
            <a:r>
              <a:rPr lang="en-US" sz="1600" b="1" dirty="0" smtClean="0"/>
              <a:t>Excess photons analyzed </a:t>
            </a:r>
            <a:r>
              <a:rPr lang="en-US" sz="1600" b="1" dirty="0"/>
              <a:t>as point sources: measured spectra softer than real </a:t>
            </a:r>
            <a:r>
              <a:rPr lang="en-US" sz="1600" b="1" dirty="0" smtClean="0"/>
              <a:t>ones</a:t>
            </a:r>
          </a:p>
          <a:p>
            <a:r>
              <a:rPr lang="en-US" sz="1600" b="1" dirty="0" smtClean="0"/>
              <a:t>because of the energy–dependent PSF (downplaying high-energy photons)  </a:t>
            </a:r>
            <a:endParaRPr lang="en-US" sz="1600" b="1" dirty="0"/>
          </a:p>
          <a:p>
            <a:endParaRPr lang="fr-FR" sz="1600" b="1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7907" y="1052021"/>
            <a:ext cx="1481137" cy="118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0640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720080"/>
          </a:xfrm>
        </p:spPr>
        <p:txBody>
          <a:bodyPr/>
          <a:lstStyle/>
          <a:p>
            <a:r>
              <a:rPr lang="fr-FR" dirty="0" err="1" smtClean="0"/>
              <a:t>Effect</a:t>
            </a:r>
            <a:r>
              <a:rPr lang="fr-FR" dirty="0" smtClean="0"/>
              <a:t> of possible extension 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919261"/>
            <a:ext cx="4536504" cy="4525963"/>
          </a:xfrm>
        </p:spPr>
        <p:txBody>
          <a:bodyPr/>
          <a:lstStyle/>
          <a:p>
            <a:pPr marL="0" indent="0">
              <a:buNone/>
            </a:pPr>
            <a:r>
              <a:rPr lang="fr-FR" sz="1800" b="1" dirty="0" smtClean="0"/>
              <a:t>Simulations of </a:t>
            </a:r>
            <a:r>
              <a:rPr lang="fr-FR" sz="1800" b="1" i="1" dirty="0" smtClean="0"/>
              <a:t>sources </a:t>
            </a:r>
            <a:r>
              <a:rPr lang="fr-FR" sz="1800" b="1" dirty="0" err="1" smtClean="0"/>
              <a:t>with</a:t>
            </a:r>
            <a:r>
              <a:rPr lang="fr-FR" sz="1800" b="1" dirty="0" smtClean="0"/>
              <a:t>:</a:t>
            </a:r>
          </a:p>
          <a:p>
            <a:r>
              <a:rPr lang="fr-FR" sz="1800" b="1" dirty="0" err="1" smtClean="0"/>
              <a:t>spectra</a:t>
            </a:r>
            <a:r>
              <a:rPr lang="fr-FR" sz="1800" b="1" dirty="0" smtClean="0"/>
              <a:t> </a:t>
            </a:r>
            <a:r>
              <a:rPr lang="fr-FR" sz="1800" b="1" dirty="0" err="1" smtClean="0"/>
              <a:t>matching</a:t>
            </a:r>
            <a:r>
              <a:rPr lang="fr-FR" sz="1800" b="1" dirty="0" smtClean="0"/>
              <a:t> </a:t>
            </a:r>
            <a:r>
              <a:rPr lang="fr-FR" sz="1800" b="1" dirty="0" err="1" smtClean="0"/>
              <a:t>that</a:t>
            </a:r>
            <a:r>
              <a:rPr lang="fr-FR" sz="1800" b="1" dirty="0" smtClean="0"/>
              <a:t> of the </a:t>
            </a:r>
            <a:r>
              <a:rPr lang="fr-FR" sz="1800" b="1" dirty="0" err="1" smtClean="0"/>
              <a:t>Galactic</a:t>
            </a:r>
            <a:r>
              <a:rPr lang="fr-FR" sz="1800" b="1" dirty="0" smtClean="0"/>
              <a:t> diffuse </a:t>
            </a:r>
            <a:r>
              <a:rPr lang="fr-FR" sz="1800" b="1" dirty="0" err="1" smtClean="0"/>
              <a:t>emission</a:t>
            </a:r>
            <a:endParaRPr lang="fr-FR" sz="1800" b="1" dirty="0" smtClean="0"/>
          </a:p>
          <a:p>
            <a:r>
              <a:rPr lang="fr-FR" sz="1800" b="1" dirty="0" err="1"/>
              <a:t>s</a:t>
            </a:r>
            <a:r>
              <a:rPr lang="fr-FR" sz="1800" b="1" dirty="0" err="1" smtClean="0"/>
              <a:t>imilar</a:t>
            </a:r>
            <a:r>
              <a:rPr lang="fr-FR" sz="1800" b="1" dirty="0" smtClean="0"/>
              <a:t> locations as </a:t>
            </a:r>
            <a:r>
              <a:rPr lang="fr-FR" sz="1800" b="1" dirty="0" err="1" smtClean="0"/>
              <a:t>SGUs</a:t>
            </a:r>
            <a:endParaRPr lang="fr-FR" sz="1800" b="1" dirty="0"/>
          </a:p>
          <a:p>
            <a:r>
              <a:rPr lang="fr-FR" sz="1800" b="1" dirty="0" err="1" smtClean="0"/>
              <a:t>slight</a:t>
            </a:r>
            <a:r>
              <a:rPr lang="fr-FR" sz="1800" b="1" dirty="0" smtClean="0"/>
              <a:t> extension (</a:t>
            </a:r>
            <a:r>
              <a:rPr lang="fr-FR" sz="1800" b="1" dirty="0">
                <a:latin typeface="Symbol" panose="05050102010706020507" pitchFamily="18" charset="2"/>
              </a:rPr>
              <a:t>s</a:t>
            </a:r>
            <a:r>
              <a:rPr lang="fr-FR" sz="1800" b="1" dirty="0" smtClean="0"/>
              <a:t>=0.1°) , to </a:t>
            </a:r>
            <a:r>
              <a:rPr lang="fr-FR" sz="1800" b="1" dirty="0" err="1" smtClean="0"/>
              <a:t>mimic</a:t>
            </a:r>
            <a:r>
              <a:rPr lang="fr-FR" sz="1800" b="1" dirty="0" smtClean="0"/>
              <a:t> the spatial </a:t>
            </a:r>
            <a:r>
              <a:rPr lang="fr-FR" sz="1800" b="1" dirty="0" err="1" smtClean="0"/>
              <a:t>granularity</a:t>
            </a:r>
            <a:r>
              <a:rPr lang="fr-FR" sz="1800" b="1" dirty="0" smtClean="0"/>
              <a:t> of the diffuse </a:t>
            </a:r>
            <a:r>
              <a:rPr lang="fr-FR" sz="1800" b="1" dirty="0" err="1" smtClean="0"/>
              <a:t>emission</a:t>
            </a:r>
            <a:r>
              <a:rPr lang="fr-FR" sz="1800" b="1" dirty="0" smtClean="0"/>
              <a:t>.</a:t>
            </a:r>
          </a:p>
          <a:p>
            <a:pPr marL="0" indent="0">
              <a:buNone/>
            </a:pPr>
            <a:endParaRPr lang="fr-FR" sz="1800" b="1" dirty="0"/>
          </a:p>
          <a:p>
            <a:pPr marL="0" indent="0">
              <a:buNone/>
            </a:pPr>
            <a:r>
              <a:rPr lang="fr-FR" sz="1800" b="1" dirty="0" err="1"/>
              <a:t>S</a:t>
            </a:r>
            <a:r>
              <a:rPr lang="fr-FR" sz="1800" b="1" dirty="0" err="1" smtClean="0"/>
              <a:t>ome</a:t>
            </a:r>
            <a:r>
              <a:rPr lang="fr-FR" sz="1800" b="1" dirty="0" smtClean="0"/>
              <a:t> of the SGU spectral </a:t>
            </a:r>
            <a:r>
              <a:rPr lang="fr-FR" sz="1800" b="1" dirty="0" err="1" smtClean="0"/>
              <a:t>features</a:t>
            </a:r>
            <a:r>
              <a:rPr lang="fr-FR" sz="1800" b="1" dirty="0" smtClean="0"/>
              <a:t> </a:t>
            </a:r>
            <a:r>
              <a:rPr lang="fr-FR" sz="1800" b="1" dirty="0" err="1" smtClean="0"/>
              <a:t>reproduced</a:t>
            </a:r>
            <a:r>
              <a:rPr lang="fr-FR" sz="1800" b="1" dirty="0" smtClean="0"/>
              <a:t> </a:t>
            </a:r>
            <a:r>
              <a:rPr lang="fr-FR" sz="1800" b="1" dirty="0" err="1" smtClean="0"/>
              <a:t>under</a:t>
            </a:r>
            <a:r>
              <a:rPr lang="fr-FR" sz="1800" b="1" dirty="0" smtClean="0"/>
              <a:t> </a:t>
            </a:r>
            <a:r>
              <a:rPr lang="fr-FR" sz="1800" b="1" dirty="0" err="1" smtClean="0"/>
              <a:t>these</a:t>
            </a:r>
            <a:r>
              <a:rPr lang="fr-FR" sz="1800" b="1" dirty="0" smtClean="0"/>
              <a:t> ad-hoc conditions.</a:t>
            </a:r>
          </a:p>
          <a:p>
            <a:pPr marL="0" indent="0">
              <a:buNone/>
            </a:pPr>
            <a:endParaRPr lang="fr-FR" sz="1800" b="1" dirty="0" smtClean="0"/>
          </a:p>
          <a:p>
            <a:pPr marL="0" indent="0">
              <a:buNone/>
            </a:pPr>
            <a:r>
              <a:rPr lang="fr-FR" sz="1600" b="1" i="1" dirty="0" smtClean="0"/>
              <a:t>The </a:t>
            </a:r>
            <a:r>
              <a:rPr lang="fr-FR" sz="1600" b="1" i="1" dirty="0" err="1" smtClean="0"/>
              <a:t>spectra</a:t>
            </a:r>
            <a:r>
              <a:rPr lang="fr-FR" sz="1600" b="1" i="1" dirty="0" smtClean="0"/>
              <a:t> are harder </a:t>
            </a:r>
            <a:r>
              <a:rPr lang="fr-FR" sz="1600" b="1" i="1" dirty="0" err="1" smtClean="0"/>
              <a:t>than</a:t>
            </a:r>
            <a:r>
              <a:rPr lang="fr-FR" sz="1600" b="1" i="1" dirty="0" smtClean="0"/>
              <a:t> </a:t>
            </a:r>
            <a:r>
              <a:rPr lang="fr-FR" sz="1600" b="1" i="1" dirty="0" err="1" smtClean="0"/>
              <a:t>those</a:t>
            </a:r>
            <a:r>
              <a:rPr lang="fr-FR" sz="1600" b="1" i="1" dirty="0" smtClean="0"/>
              <a:t> in simulations </a:t>
            </a:r>
            <a:r>
              <a:rPr lang="fr-FR" sz="1600" b="1" i="1" dirty="0" err="1" smtClean="0"/>
              <a:t>presented</a:t>
            </a:r>
            <a:r>
              <a:rPr lang="fr-FR" sz="1600" b="1" i="1" dirty="0" smtClean="0"/>
              <a:t> in the </a:t>
            </a:r>
            <a:r>
              <a:rPr lang="fr-FR" sz="1600" b="1" i="1" dirty="0" err="1" smtClean="0"/>
              <a:t>previous</a:t>
            </a:r>
            <a:r>
              <a:rPr lang="fr-FR" sz="1600" b="1" i="1" dirty="0" smtClean="0"/>
              <a:t> slide </a:t>
            </a:r>
            <a:r>
              <a:rPr lang="fr-FR" sz="1600" b="1" i="1" dirty="0" err="1" smtClean="0"/>
              <a:t>because</a:t>
            </a:r>
            <a:r>
              <a:rPr lang="fr-FR" sz="1600" b="1" i="1" dirty="0" smtClean="0"/>
              <a:t> the spatial </a:t>
            </a:r>
            <a:r>
              <a:rPr lang="fr-FR" sz="1600" b="1" i="1" dirty="0" err="1" smtClean="0"/>
              <a:t>scale</a:t>
            </a:r>
            <a:r>
              <a:rPr lang="fr-FR" sz="1600" b="1" i="1" dirty="0" smtClean="0"/>
              <a:t> (0.1°) </a:t>
            </a:r>
            <a:r>
              <a:rPr lang="fr-FR" sz="1600" b="1" i="1" dirty="0" err="1" smtClean="0"/>
              <a:t>is</a:t>
            </a:r>
            <a:r>
              <a:rPr lang="fr-FR" sz="1600" b="1" i="1" dirty="0" smtClean="0"/>
              <a:t> </a:t>
            </a:r>
            <a:r>
              <a:rPr lang="fr-FR" sz="1600" b="1" i="1" dirty="0" err="1" smtClean="0"/>
              <a:t>much</a:t>
            </a:r>
            <a:r>
              <a:rPr lang="fr-FR" sz="1600" b="1" i="1" dirty="0" smtClean="0"/>
              <a:t> </a:t>
            </a:r>
            <a:r>
              <a:rPr lang="fr-FR" sz="1600" b="1" i="1" dirty="0" err="1" smtClean="0"/>
              <a:t>less</a:t>
            </a:r>
            <a:r>
              <a:rPr lang="fr-FR" sz="1600" b="1" i="1" dirty="0" smtClean="0"/>
              <a:t> </a:t>
            </a:r>
            <a:r>
              <a:rPr lang="fr-FR" sz="1600" b="1" i="1" dirty="0" err="1" smtClean="0"/>
              <a:t>than</a:t>
            </a:r>
            <a:r>
              <a:rPr lang="fr-FR" sz="1600" b="1" i="1" dirty="0" smtClean="0"/>
              <a:t> </a:t>
            </a:r>
            <a:r>
              <a:rPr lang="fr-FR" sz="1600" b="1" i="1" dirty="0" err="1" smtClean="0"/>
              <a:t>that</a:t>
            </a:r>
            <a:r>
              <a:rPr lang="fr-FR" sz="1600" b="1" i="1" dirty="0" smtClean="0"/>
              <a:t> of </a:t>
            </a:r>
            <a:r>
              <a:rPr lang="fr-FR" sz="1600" b="1" i="1" dirty="0" err="1" smtClean="0"/>
              <a:t>features</a:t>
            </a:r>
            <a:r>
              <a:rPr lang="fr-FR" sz="1600" b="1" i="1" dirty="0" smtClean="0"/>
              <a:t> </a:t>
            </a:r>
            <a:r>
              <a:rPr lang="fr-FR" sz="1600" b="1" i="1" dirty="0" err="1" smtClean="0"/>
              <a:t>present</a:t>
            </a:r>
            <a:r>
              <a:rPr lang="fr-FR" sz="1600" b="1" i="1" dirty="0" smtClean="0"/>
              <a:t> in the IEM.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546275"/>
            <a:ext cx="3557196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5739862" y="1156008"/>
            <a:ext cx="2589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SGU positions, TS=55</a:t>
            </a:r>
            <a:endParaRPr lang="fr-FR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7884368" y="1988840"/>
            <a:ext cx="9204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+ </a:t>
            </a:r>
            <a:r>
              <a:rPr lang="fr-FR" sz="1600" dirty="0" err="1" smtClean="0"/>
              <a:t>SGUs</a:t>
            </a:r>
            <a:endParaRPr lang="fr-FR" sz="1600" dirty="0" smtClean="0"/>
          </a:p>
          <a:p>
            <a:r>
              <a:rPr lang="el-GR" sz="1100" dirty="0" smtClean="0">
                <a:solidFill>
                  <a:srgbClr val="FF0000"/>
                </a:solidFill>
              </a:rPr>
              <a:t>Δ</a:t>
            </a:r>
            <a:r>
              <a:rPr lang="fr-FR" sz="1100" dirty="0" smtClean="0">
                <a:solidFill>
                  <a:srgbClr val="FF0000"/>
                </a:solidFill>
              </a:rPr>
              <a:t>  </a:t>
            </a:r>
            <a:r>
              <a:rPr lang="fr-FR" sz="1600" dirty="0" err="1" smtClean="0">
                <a:solidFill>
                  <a:srgbClr val="FF0000"/>
                </a:solidFill>
              </a:rPr>
              <a:t>sim</a:t>
            </a:r>
            <a:r>
              <a:rPr lang="fr-FR" sz="1600" dirty="0" smtClean="0">
                <a:solidFill>
                  <a:srgbClr val="FF0000"/>
                </a:solidFill>
              </a:rPr>
              <a:t>.</a:t>
            </a:r>
            <a:endParaRPr lang="fr-FR" sz="2000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3022" y="1301193"/>
            <a:ext cx="1481137" cy="118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7637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High-TS </a:t>
            </a:r>
            <a:r>
              <a:rPr lang="fr-FR" dirty="0" err="1" smtClean="0"/>
              <a:t>sample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752" y="1556792"/>
            <a:ext cx="4889500" cy="3230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908720"/>
            <a:ext cx="3168352" cy="4292606"/>
          </a:xfrm>
        </p:spPr>
      </p:pic>
      <p:cxnSp>
        <p:nvCxnSpPr>
          <p:cNvPr id="7" name="Connecteur droit 6"/>
          <p:cNvCxnSpPr/>
          <p:nvPr/>
        </p:nvCxnSpPr>
        <p:spPr>
          <a:xfrm>
            <a:off x="2382292" y="1896924"/>
            <a:ext cx="0" cy="25922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>
            <a:off x="2958356" y="1896924"/>
            <a:ext cx="0" cy="25922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445518" y="1052736"/>
            <a:ext cx="47404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0000"/>
                </a:solidFill>
              </a:rPr>
              <a:t>100&lt;TS&lt;500 &amp;&amp; </a:t>
            </a:r>
            <a:r>
              <a:rPr lang="fr-FR" b="1" dirty="0">
                <a:solidFill>
                  <a:srgbClr val="000000"/>
                </a:solidFill>
              </a:rPr>
              <a:t>|b|&lt;10</a:t>
            </a:r>
            <a:r>
              <a:rPr lang="fr-FR" b="1" dirty="0" smtClean="0">
                <a:solidFill>
                  <a:srgbClr val="000000"/>
                </a:solidFill>
              </a:rPr>
              <a:t>°  &amp;&amp; </a:t>
            </a:r>
            <a:r>
              <a:rPr lang="fr-FR" b="1" dirty="0" err="1" smtClean="0">
                <a:solidFill>
                  <a:srgbClr val="000000"/>
                </a:solidFill>
              </a:rPr>
              <a:t>PL_Index</a:t>
            </a:r>
            <a:r>
              <a:rPr lang="fr-FR" b="1" dirty="0" smtClean="0">
                <a:solidFill>
                  <a:srgbClr val="000000"/>
                </a:solidFill>
              </a:rPr>
              <a:t>&gt;2.4</a:t>
            </a:r>
          </a:p>
          <a:p>
            <a:r>
              <a:rPr lang="fr-FR" b="1" dirty="0" smtClean="0">
                <a:solidFill>
                  <a:srgbClr val="000000"/>
                </a:solidFill>
              </a:rPr>
              <a:t>108 </a:t>
            </a:r>
            <a:r>
              <a:rPr lang="fr-FR" b="1" dirty="0" err="1" smtClean="0">
                <a:solidFill>
                  <a:srgbClr val="000000"/>
                </a:solidFill>
              </a:rPr>
              <a:t>unassociated</a:t>
            </a:r>
            <a:r>
              <a:rPr lang="fr-FR" b="1" dirty="0" smtClean="0">
                <a:solidFill>
                  <a:srgbClr val="000000"/>
                </a:solidFill>
              </a:rPr>
              <a:t> sources </a:t>
            </a:r>
          </a:p>
          <a:p>
            <a:endParaRPr lang="fr-FR" b="1" dirty="0">
              <a:solidFill>
                <a:srgbClr val="000000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948" y="5587467"/>
            <a:ext cx="9144000" cy="1252113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 rot="1920000">
            <a:off x="7592476" y="1091379"/>
            <a:ext cx="133882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rgbClr val="C00000"/>
                </a:solidFill>
              </a:rPr>
              <a:t>Preliminary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83865" y="4807090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b="1" dirty="0" smtClean="0"/>
              <a:t>MW investigation </a:t>
            </a:r>
            <a:r>
              <a:rPr lang="en-US" sz="1600" b="1" dirty="0"/>
              <a:t>of regions surrounding </a:t>
            </a:r>
            <a:r>
              <a:rPr lang="en-US" sz="1600" b="1" dirty="0" smtClean="0"/>
              <a:t>these bright SGUs is in progress.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619720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052736"/>
            <a:ext cx="8676456" cy="4525963"/>
          </a:xfrm>
        </p:spPr>
        <p:txBody>
          <a:bodyPr/>
          <a:lstStyle/>
          <a:p>
            <a:r>
              <a:rPr lang="fr-FR" sz="2000" b="1" dirty="0" err="1" smtClean="0"/>
              <a:t>SGUs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constitute</a:t>
            </a:r>
            <a:r>
              <a:rPr lang="fr-FR" sz="2000" b="1" dirty="0" smtClean="0"/>
              <a:t> an important population of the </a:t>
            </a:r>
            <a:r>
              <a:rPr lang="fr-FR" sz="2000" b="1" dirty="0" err="1" smtClean="0"/>
              <a:t>current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catalogs</a:t>
            </a:r>
            <a:r>
              <a:rPr lang="fr-FR" sz="2000" b="1" dirty="0" smtClean="0"/>
              <a:t>, not </a:t>
            </a:r>
            <a:r>
              <a:rPr lang="fr-FR" sz="2000" b="1" dirty="0" err="1" smtClean="0"/>
              <a:t>fitting</a:t>
            </a:r>
            <a:r>
              <a:rPr lang="fr-FR" sz="2000" b="1" dirty="0" smtClean="0"/>
              <a:t> in </a:t>
            </a:r>
            <a:r>
              <a:rPr lang="fr-FR" sz="2000" b="1" dirty="0" err="1" smtClean="0"/>
              <a:t>any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known</a:t>
            </a:r>
            <a:r>
              <a:rPr lang="fr-FR" sz="2000" b="1" dirty="0" smtClean="0"/>
              <a:t> classes;</a:t>
            </a:r>
          </a:p>
          <a:p>
            <a:endParaRPr lang="fr-FR" sz="2000" b="1" dirty="0" smtClean="0"/>
          </a:p>
          <a:p>
            <a:r>
              <a:rPr lang="fr-FR" sz="2000" b="1" dirty="0" err="1" smtClean="0"/>
              <a:t>Attempting</a:t>
            </a:r>
            <a:r>
              <a:rPr lang="fr-FR" sz="2000" b="1" dirty="0" smtClean="0"/>
              <a:t> to break down the </a:t>
            </a:r>
            <a:r>
              <a:rPr lang="fr-FR" sz="2000" b="1" dirty="0" err="1" smtClean="0"/>
              <a:t>unassociated</a:t>
            </a:r>
            <a:r>
              <a:rPr lang="fr-FR" sz="2000" b="1" dirty="0" smtClean="0"/>
              <a:t> sources </a:t>
            </a:r>
            <a:r>
              <a:rPr lang="fr-FR" sz="2000" b="1" dirty="0" err="1" smtClean="0"/>
              <a:t>solely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into</a:t>
            </a:r>
            <a:r>
              <a:rPr lang="fr-FR" sz="2000" b="1" dirty="0" smtClean="0"/>
              <a:t> « AGN-</a:t>
            </a:r>
            <a:r>
              <a:rPr lang="fr-FR" sz="2000" b="1" dirty="0" err="1" smtClean="0"/>
              <a:t>like</a:t>
            </a:r>
            <a:r>
              <a:rPr lang="fr-FR" sz="2000" b="1" dirty="0" smtClean="0"/>
              <a:t> » and «pulsar-</a:t>
            </a:r>
            <a:r>
              <a:rPr lang="fr-FR" sz="2000" b="1" dirty="0" err="1" smtClean="0"/>
              <a:t>like</a:t>
            </a:r>
            <a:r>
              <a:rPr lang="fr-FR" sz="2000" b="1" dirty="0" smtClean="0"/>
              <a:t> » classes </a:t>
            </a:r>
            <a:r>
              <a:rPr lang="fr-FR" sz="2000" b="1" dirty="0" err="1" smtClean="0"/>
              <a:t>is</a:t>
            </a:r>
            <a:r>
              <a:rPr lang="fr-FR" sz="2000" b="1" dirty="0" smtClean="0"/>
              <a:t> not </a:t>
            </a:r>
            <a:r>
              <a:rPr lang="fr-FR" sz="2000" b="1" dirty="0" err="1" smtClean="0"/>
              <a:t>appropriate</a:t>
            </a:r>
            <a:r>
              <a:rPr lang="fr-FR" sz="2000" b="1" dirty="0" smtClean="0"/>
              <a:t>; </a:t>
            </a:r>
          </a:p>
          <a:p>
            <a:endParaRPr lang="fr-FR" sz="2000" b="1" dirty="0"/>
          </a:p>
          <a:p>
            <a:r>
              <a:rPr lang="fr-FR" sz="2000" b="1" dirty="0" err="1" smtClean="0"/>
              <a:t>Some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SGUs</a:t>
            </a:r>
            <a:r>
              <a:rPr lang="fr-FR" sz="2000" b="1" dirty="0" smtClean="0"/>
              <a:t> are </a:t>
            </a:r>
            <a:r>
              <a:rPr lang="fr-FR" sz="2000" b="1" dirty="0" err="1" smtClean="0"/>
              <a:t>possibly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related</a:t>
            </a:r>
            <a:r>
              <a:rPr lang="fr-FR" sz="2000" b="1" dirty="0" smtClean="0"/>
              <a:t> to </a:t>
            </a:r>
            <a:r>
              <a:rPr lang="fr-FR" sz="2000" b="1" dirty="0" err="1" smtClean="0"/>
              <a:t>small-scale</a:t>
            </a:r>
            <a:r>
              <a:rPr lang="fr-FR" sz="2000" b="1" dirty="0" smtClean="0"/>
              <a:t> structures of </a:t>
            </a:r>
          </a:p>
          <a:p>
            <a:pPr marL="0" indent="0">
              <a:buNone/>
            </a:pPr>
            <a:r>
              <a:rPr lang="fr-FR" sz="2000" b="1" dirty="0"/>
              <a:t>     </a:t>
            </a:r>
            <a:r>
              <a:rPr lang="fr-FR" sz="2000" b="1" dirty="0" smtClean="0"/>
              <a:t>the diffuse </a:t>
            </a:r>
            <a:r>
              <a:rPr lang="fr-FR" sz="2000" b="1" dirty="0" err="1" smtClean="0"/>
              <a:t>emission</a:t>
            </a:r>
            <a:r>
              <a:rPr lang="fr-FR" sz="2000" b="1" smtClean="0"/>
              <a:t>.</a:t>
            </a:r>
            <a:endParaRPr lang="fr-FR" sz="2000" b="1" dirty="0"/>
          </a:p>
          <a:p>
            <a:pPr marL="0" indent="0">
              <a:buNone/>
            </a:pPr>
            <a:endParaRPr lang="fr-FR" sz="2000" b="1" dirty="0" smtClean="0"/>
          </a:p>
          <a:p>
            <a:r>
              <a:rPr lang="fr-FR" sz="2000" b="1" dirty="0" smtClean="0"/>
              <a:t>The MW investigation of  the </a:t>
            </a:r>
            <a:r>
              <a:rPr lang="fr-FR" sz="2000" b="1" dirty="0" err="1" smtClean="0"/>
              <a:t>brightest</a:t>
            </a:r>
            <a:r>
              <a:rPr lang="fr-FR" sz="2000" b="1" dirty="0" smtClean="0"/>
              <a:t>  </a:t>
            </a:r>
            <a:r>
              <a:rPr lang="en-US" sz="2000" b="1" dirty="0" smtClean="0"/>
              <a:t>SGUs is underway.</a:t>
            </a:r>
            <a:endParaRPr lang="en-US" sz="2000" b="1" dirty="0"/>
          </a:p>
          <a:p>
            <a:pPr marL="0" indent="0">
              <a:buNone/>
            </a:pPr>
            <a:endParaRPr lang="fr-FR" sz="2000" b="1" dirty="0" smtClean="0"/>
          </a:p>
          <a:p>
            <a:endParaRPr lang="fr-FR" sz="2000" b="1" dirty="0" smtClean="0"/>
          </a:p>
          <a:p>
            <a:endParaRPr lang="fr-FR" sz="2000" b="1" dirty="0"/>
          </a:p>
        </p:txBody>
      </p:sp>
    </p:spTree>
    <p:extLst>
      <p:ext uri="{BB962C8B-B14F-4D97-AF65-F5344CB8AC3E}">
        <p14:creationId xmlns:p14="http://schemas.microsoft.com/office/powerpoint/2010/main" val="2084043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dirty="0" err="1" smtClean="0"/>
              <a:t>Low</a:t>
            </a:r>
            <a:r>
              <a:rPr lang="fr-FR" sz="2400" dirty="0" smtClean="0"/>
              <a:t>-b </a:t>
            </a:r>
            <a:r>
              <a:rPr lang="fr-FR" sz="2400" dirty="0" err="1" smtClean="0"/>
              <a:t>unassociated</a:t>
            </a:r>
            <a:r>
              <a:rPr lang="fr-FR" sz="2400" dirty="0" smtClean="0"/>
              <a:t>  sources in 4FGL-DR3 </a:t>
            </a:r>
            <a:endParaRPr lang="fr-FR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 bwMode="auto">
          <a:xfrm>
            <a:off x="4820305" y="1210508"/>
            <a:ext cx="4720247" cy="2722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107504" y="980728"/>
            <a:ext cx="5262979" cy="45550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4FGL-DR3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0000"/>
                </a:solidFill>
              </a:rPr>
              <a:t>established with  12 years  of data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00000"/>
                </a:solidFill>
              </a:rPr>
              <a:t>u</a:t>
            </a:r>
            <a:r>
              <a:rPr lang="en-US" sz="1600" b="1" dirty="0" smtClean="0">
                <a:solidFill>
                  <a:srgbClr val="000000"/>
                </a:solidFill>
              </a:rPr>
              <a:t>ses iem_v07 diffuse emission model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0000"/>
                </a:solidFill>
              </a:rPr>
              <a:t>6659 entries (</a:t>
            </a:r>
            <a:r>
              <a:rPr lang="en-US" sz="1600" b="1" dirty="0">
                <a:solidFill>
                  <a:srgbClr val="000000"/>
                </a:solidFill>
              </a:rPr>
              <a:t>6658 sources)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00000"/>
                </a:solidFill>
              </a:rPr>
              <a:t>o</a:t>
            </a:r>
            <a:r>
              <a:rPr lang="en-US" sz="1600" b="1" dirty="0" smtClean="0">
                <a:solidFill>
                  <a:srgbClr val="000000"/>
                </a:solidFill>
              </a:rPr>
              <a:t>nly </a:t>
            </a:r>
            <a:r>
              <a:rPr lang="en-US" sz="1600" b="1" dirty="0">
                <a:solidFill>
                  <a:srgbClr val="000000"/>
                </a:solidFill>
              </a:rPr>
              <a:t>point sources </a:t>
            </a:r>
            <a:r>
              <a:rPr lang="en-US" sz="1600" b="1" dirty="0" smtClean="0">
                <a:solidFill>
                  <a:srgbClr val="000000"/>
                </a:solidFill>
              </a:rPr>
              <a:t>added relative to 4FGL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00000"/>
                </a:solidFill>
              </a:rPr>
              <a:t>n</a:t>
            </a:r>
            <a:r>
              <a:rPr lang="en-US" sz="1600" b="1" dirty="0" smtClean="0">
                <a:solidFill>
                  <a:srgbClr val="000000"/>
                </a:solidFill>
              </a:rPr>
              <a:t>o  systematic test for source extension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00000"/>
                </a:solidFill>
              </a:rPr>
              <a:t>o</a:t>
            </a:r>
            <a:r>
              <a:rPr lang="en-US" sz="1600" b="1" dirty="0" smtClean="0">
                <a:solidFill>
                  <a:srgbClr val="000000"/>
                </a:solidFill>
              </a:rPr>
              <a:t>verall </a:t>
            </a:r>
            <a:r>
              <a:rPr lang="en-US" sz="1600" b="1" dirty="0" smtClean="0">
                <a:solidFill>
                  <a:srgbClr val="000000"/>
                </a:solidFill>
              </a:rPr>
              <a:t>association </a:t>
            </a:r>
            <a:r>
              <a:rPr lang="en-US" sz="1600" b="1" dirty="0" smtClean="0">
                <a:solidFill>
                  <a:srgbClr val="000000"/>
                </a:solidFill>
              </a:rPr>
              <a:t>fraction </a:t>
            </a:r>
            <a:r>
              <a:rPr lang="en-US" sz="1600" b="1" dirty="0" smtClean="0">
                <a:solidFill>
                  <a:srgbClr val="000000"/>
                </a:solidFill>
              </a:rPr>
              <a:t>68</a:t>
            </a:r>
            <a:r>
              <a:rPr lang="en-US" sz="1600" b="1" dirty="0" smtClean="0">
                <a:solidFill>
                  <a:srgbClr val="000000"/>
                </a:solidFill>
              </a:rPr>
              <a:t>%</a:t>
            </a:r>
            <a:endParaRPr lang="en-US" sz="1600" b="1" dirty="0" smtClean="0">
              <a:solidFill>
                <a:srgbClr val="000000"/>
              </a:solidFill>
            </a:endParaRPr>
          </a:p>
          <a:p>
            <a:endParaRPr lang="en-US" sz="1600" b="1" dirty="0" smtClean="0">
              <a:solidFill>
                <a:srgbClr val="000000"/>
              </a:solidFill>
            </a:endParaRPr>
          </a:p>
          <a:p>
            <a:r>
              <a:rPr lang="en-US" b="1" dirty="0" smtClean="0">
                <a:solidFill>
                  <a:srgbClr val="000000"/>
                </a:solidFill>
              </a:rPr>
              <a:t>1018 |b</a:t>
            </a:r>
            <a:r>
              <a:rPr lang="en-US" b="1" dirty="0">
                <a:solidFill>
                  <a:srgbClr val="000000"/>
                </a:solidFill>
              </a:rPr>
              <a:t>|&lt;10° unassociated </a:t>
            </a:r>
            <a:r>
              <a:rPr lang="en-US" b="1" dirty="0" smtClean="0">
                <a:solidFill>
                  <a:srgbClr val="000000"/>
                </a:solidFill>
              </a:rPr>
              <a:t>sources</a:t>
            </a:r>
            <a:r>
              <a:rPr lang="en-US" b="1" dirty="0">
                <a:solidFill>
                  <a:srgbClr val="000000"/>
                </a:solidFill>
              </a:rPr>
              <a:t> </a:t>
            </a:r>
          </a:p>
          <a:p>
            <a:endParaRPr lang="en-US" b="1" dirty="0">
              <a:solidFill>
                <a:srgbClr val="000000"/>
              </a:solidFill>
            </a:endParaRPr>
          </a:p>
          <a:p>
            <a:r>
              <a:rPr lang="fr-FR" b="1" dirty="0">
                <a:solidFill>
                  <a:srgbClr val="000000"/>
                </a:solidFill>
              </a:rPr>
              <a:t>s</a:t>
            </a:r>
            <a:r>
              <a:rPr lang="fr-FR" b="1" dirty="0" smtClean="0">
                <a:solidFill>
                  <a:srgbClr val="000000"/>
                </a:solidFill>
              </a:rPr>
              <a:t>oft component </a:t>
            </a:r>
            <a:r>
              <a:rPr lang="fr-FR" b="1" dirty="0" err="1" smtClean="0">
                <a:solidFill>
                  <a:srgbClr val="000000"/>
                </a:solidFill>
              </a:rPr>
              <a:t>unseen</a:t>
            </a:r>
            <a:r>
              <a:rPr lang="fr-FR" b="1" dirty="0" smtClean="0">
                <a:solidFill>
                  <a:srgbClr val="000000"/>
                </a:solidFill>
              </a:rPr>
              <a:t> in </a:t>
            </a:r>
            <a:r>
              <a:rPr lang="fr-FR" b="1" dirty="0" err="1" smtClean="0">
                <a:solidFill>
                  <a:srgbClr val="000000"/>
                </a:solidFill>
              </a:rPr>
              <a:t>any</a:t>
            </a:r>
            <a:r>
              <a:rPr lang="fr-FR" b="1" dirty="0" smtClean="0">
                <a:solidFill>
                  <a:srgbClr val="000000"/>
                </a:solidFill>
              </a:rPr>
              <a:t> classes of </a:t>
            </a:r>
          </a:p>
          <a:p>
            <a:r>
              <a:rPr lang="fr-FR" b="1" dirty="0" err="1" smtClean="0">
                <a:solidFill>
                  <a:srgbClr val="000000"/>
                </a:solidFill>
              </a:rPr>
              <a:t>Galactic</a:t>
            </a:r>
            <a:r>
              <a:rPr lang="fr-FR" b="1" dirty="0" smtClean="0">
                <a:solidFill>
                  <a:srgbClr val="000000"/>
                </a:solidFill>
              </a:rPr>
              <a:t> sources :</a:t>
            </a:r>
          </a:p>
          <a:p>
            <a:r>
              <a:rPr lang="fr-FR" b="1" dirty="0" smtClean="0">
                <a:solidFill>
                  <a:srgbClr val="000000"/>
                </a:solidFill>
              </a:rPr>
              <a:t>« </a:t>
            </a:r>
            <a:r>
              <a:rPr lang="fr-FR" b="1" dirty="0" err="1" smtClean="0">
                <a:solidFill>
                  <a:srgbClr val="000000"/>
                </a:solidFill>
              </a:rPr>
              <a:t>SGUs</a:t>
            </a:r>
            <a:r>
              <a:rPr lang="fr-FR" b="1" dirty="0" smtClean="0">
                <a:solidFill>
                  <a:srgbClr val="000000"/>
                </a:solidFill>
              </a:rPr>
              <a:t> »: Soft </a:t>
            </a:r>
            <a:r>
              <a:rPr lang="fr-FR" b="1" dirty="0" err="1" smtClean="0">
                <a:solidFill>
                  <a:srgbClr val="000000"/>
                </a:solidFill>
              </a:rPr>
              <a:t>Galactic</a:t>
            </a:r>
            <a:r>
              <a:rPr lang="fr-FR" b="1" dirty="0" smtClean="0">
                <a:solidFill>
                  <a:srgbClr val="000000"/>
                </a:solidFill>
              </a:rPr>
              <a:t> </a:t>
            </a:r>
            <a:r>
              <a:rPr lang="fr-FR" b="1" dirty="0" err="1" smtClean="0">
                <a:solidFill>
                  <a:srgbClr val="000000"/>
                </a:solidFill>
              </a:rPr>
              <a:t>Unassociated</a:t>
            </a:r>
            <a:r>
              <a:rPr lang="fr-FR" b="1" dirty="0" smtClean="0">
                <a:solidFill>
                  <a:srgbClr val="000000"/>
                </a:solidFill>
              </a:rPr>
              <a:t> sources</a:t>
            </a:r>
          </a:p>
          <a:p>
            <a:r>
              <a:rPr lang="fr-FR" sz="1600" b="1" i="1" dirty="0" err="1" smtClean="0">
                <a:solidFill>
                  <a:srgbClr val="000000"/>
                </a:solidFill>
              </a:rPr>
              <a:t>Unassociated</a:t>
            </a:r>
            <a:r>
              <a:rPr lang="fr-FR" sz="1600" b="1" i="1" dirty="0" smtClean="0">
                <a:solidFill>
                  <a:srgbClr val="000000"/>
                </a:solidFill>
              </a:rPr>
              <a:t> &amp;&amp; Photon index&gt;2.4 </a:t>
            </a:r>
            <a:r>
              <a:rPr lang="fr-FR" sz="1600" b="1" i="1" dirty="0">
                <a:solidFill>
                  <a:srgbClr val="000000"/>
                </a:solidFill>
              </a:rPr>
              <a:t>&amp;&amp; |b|&lt;10° </a:t>
            </a:r>
            <a:endParaRPr lang="fr-FR" sz="1600" b="1" i="1" dirty="0" smtClean="0">
              <a:solidFill>
                <a:srgbClr val="000000"/>
              </a:solidFill>
            </a:endParaRPr>
          </a:p>
          <a:p>
            <a:endParaRPr lang="fr-FR" b="1" dirty="0">
              <a:solidFill>
                <a:srgbClr val="000000"/>
              </a:solidFill>
            </a:endParaRPr>
          </a:p>
          <a:p>
            <a:endParaRPr lang="fr-FR" dirty="0" smtClean="0">
              <a:solidFill>
                <a:srgbClr val="000000"/>
              </a:solidFill>
            </a:endParaRPr>
          </a:p>
          <a:p>
            <a:endParaRPr lang="fr-F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043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Photon-index distributions 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756" y="908720"/>
            <a:ext cx="7524328" cy="485684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431852" y="5765560"/>
            <a:ext cx="3659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Fairly</a:t>
            </a:r>
            <a:r>
              <a:rPr lang="fr-FR" b="1" dirty="0" smtClean="0"/>
              <a:t> distinctive distributions 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1192316" y="3903439"/>
            <a:ext cx="837089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200" b="1" dirty="0" err="1"/>
              <a:t>g</a:t>
            </a:r>
            <a:r>
              <a:rPr lang="fr-FR" sz="1200" b="1" dirty="0" err="1" smtClean="0"/>
              <a:t>lobular</a:t>
            </a:r>
            <a:r>
              <a:rPr lang="fr-FR" sz="1200" b="1" dirty="0" smtClean="0"/>
              <a:t> </a:t>
            </a:r>
          </a:p>
          <a:p>
            <a:r>
              <a:rPr lang="fr-FR" sz="1200" b="1" dirty="0" smtClean="0"/>
              <a:t>clusters</a:t>
            </a:r>
            <a:endParaRPr lang="fr-FR" sz="1200" b="1" dirty="0"/>
          </a:p>
        </p:txBody>
      </p:sp>
    </p:spTree>
    <p:extLst>
      <p:ext uri="{BB962C8B-B14F-4D97-AF65-F5344CB8AC3E}">
        <p14:creationId xmlns:p14="http://schemas.microsoft.com/office/powerpoint/2010/main" val="174726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467544" y="138286"/>
            <a:ext cx="8229600" cy="720080"/>
          </a:xfrm>
        </p:spPr>
        <p:txBody>
          <a:bodyPr/>
          <a:lstStyle/>
          <a:p>
            <a:r>
              <a:rPr lang="fr-FR" dirty="0" err="1" smtClean="0"/>
              <a:t>Low</a:t>
            </a:r>
            <a:r>
              <a:rPr lang="fr-FR" dirty="0" smtClean="0"/>
              <a:t>-b </a:t>
            </a:r>
            <a:r>
              <a:rPr lang="fr-FR" dirty="0" err="1" smtClean="0"/>
              <a:t>unassociated</a:t>
            </a:r>
            <a:r>
              <a:rPr lang="fr-FR" dirty="0" smtClean="0"/>
              <a:t> sources</a:t>
            </a:r>
            <a:endParaRPr lang="fr-F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16" b="84"/>
          <a:stretch/>
        </p:blipFill>
        <p:spPr bwMode="auto">
          <a:xfrm>
            <a:off x="4008165" y="858366"/>
            <a:ext cx="5128617" cy="3434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169986" y="858366"/>
            <a:ext cx="4113982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 err="1" smtClean="0"/>
              <a:t>Low</a:t>
            </a:r>
            <a:r>
              <a:rPr lang="fr-FR" sz="1600" b="1" dirty="0" smtClean="0"/>
              <a:t> contribution </a:t>
            </a:r>
            <a:r>
              <a:rPr lang="fr-FR" sz="1600" b="1" dirty="0" err="1" smtClean="0"/>
              <a:t>from</a:t>
            </a:r>
            <a:r>
              <a:rPr lang="fr-FR" sz="1600" b="1" dirty="0" smtClean="0"/>
              <a:t> background </a:t>
            </a:r>
            <a:r>
              <a:rPr lang="fr-FR" sz="1600" b="1" dirty="0" err="1" smtClean="0"/>
              <a:t>AGNs</a:t>
            </a:r>
            <a:endParaRPr lang="fr-FR" sz="16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 err="1" smtClean="0"/>
              <a:t>Specific</a:t>
            </a:r>
            <a:r>
              <a:rPr lang="fr-FR" sz="1600" b="1" dirty="0" smtClean="0"/>
              <a:t>  latitude distribution: « </a:t>
            </a:r>
            <a:r>
              <a:rPr lang="fr-FR" sz="1600" b="1" dirty="0" err="1" smtClean="0"/>
              <a:t>spike</a:t>
            </a:r>
            <a:r>
              <a:rPr lang="fr-FR" sz="1600" b="1" dirty="0" smtClean="0"/>
              <a:t> » and « </a:t>
            </a:r>
            <a:r>
              <a:rPr lang="fr-FR" sz="1600" b="1" dirty="0" err="1" smtClean="0"/>
              <a:t>shoulder</a:t>
            </a:r>
            <a:r>
              <a:rPr lang="fr-FR" sz="1600" b="1" dirty="0" smtClean="0"/>
              <a:t> 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 smtClean="0"/>
              <a:t>Notable </a:t>
            </a:r>
            <a:r>
              <a:rPr lang="fr-FR" sz="1600" b="1" dirty="0" err="1" smtClean="0"/>
              <a:t>clustering</a:t>
            </a:r>
            <a:endParaRPr lang="fr-FR" sz="16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 smtClean="0"/>
              <a:t>Indication for extension for </a:t>
            </a:r>
            <a:r>
              <a:rPr lang="fr-FR" sz="1600" b="1" dirty="0" err="1" smtClean="0"/>
              <a:t>some</a:t>
            </a:r>
            <a:r>
              <a:rPr lang="fr-FR" sz="1600" b="1" dirty="0" smtClean="0"/>
              <a:t> sources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 err="1" smtClean="0"/>
              <a:t>Correlation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with</a:t>
            </a:r>
            <a:r>
              <a:rPr lang="fr-FR" sz="1600" b="1" dirty="0" smtClean="0"/>
              <a:t> patch component of </a:t>
            </a:r>
            <a:r>
              <a:rPr lang="fr-FR" sz="1600" b="1" dirty="0" err="1" smtClean="0"/>
              <a:t>Galactic</a:t>
            </a:r>
            <a:r>
              <a:rPr lang="fr-FR" sz="1600" b="1" dirty="0" smtClean="0"/>
              <a:t> diffuse </a:t>
            </a:r>
            <a:r>
              <a:rPr lang="fr-FR" sz="1600" b="1" dirty="0" err="1" smtClean="0"/>
              <a:t>emission</a:t>
            </a:r>
            <a:r>
              <a:rPr lang="fr-FR" sz="1600" b="1" dirty="0" smtClean="0"/>
              <a:t> model </a:t>
            </a:r>
            <a:endParaRPr lang="fr-FR" sz="1600" b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4221088"/>
            <a:ext cx="7055768" cy="2351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634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SGU spectral </a:t>
            </a:r>
            <a:r>
              <a:rPr lang="fr-FR" dirty="0" err="1" smtClean="0"/>
              <a:t>features</a:t>
            </a:r>
            <a:endParaRPr lang="fr-FR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90" y="1916832"/>
            <a:ext cx="4954351" cy="3195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246355" y="1340768"/>
            <a:ext cx="49039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Similar</a:t>
            </a:r>
            <a:r>
              <a:rPr lang="fr-FR" b="1" dirty="0" smtClean="0"/>
              <a:t>  SGU index distribution in </a:t>
            </a:r>
            <a:r>
              <a:rPr lang="fr-FR" b="1" dirty="0" err="1" smtClean="0"/>
              <a:t>different</a:t>
            </a:r>
            <a:r>
              <a:rPr lang="fr-FR" b="1" dirty="0" smtClean="0"/>
              <a:t> </a:t>
            </a:r>
          </a:p>
          <a:p>
            <a:r>
              <a:rPr lang="fr-FR" b="1" dirty="0" err="1" smtClean="0"/>
              <a:t>sky</a:t>
            </a:r>
            <a:r>
              <a:rPr lang="fr-FR" b="1" dirty="0" smtClean="0"/>
              <a:t> </a:t>
            </a:r>
            <a:r>
              <a:rPr lang="fr-FR" b="1" dirty="0" err="1" smtClean="0"/>
              <a:t>regions</a:t>
            </a:r>
            <a:endParaRPr lang="fr-FR" b="1" dirty="0"/>
          </a:p>
        </p:txBody>
      </p:sp>
      <p:sp>
        <p:nvSpPr>
          <p:cNvPr id="13" name="ZoneTexte 12"/>
          <p:cNvSpPr txBox="1"/>
          <p:nvPr/>
        </p:nvSpPr>
        <p:spPr>
          <a:xfrm>
            <a:off x="5385573" y="1340768"/>
            <a:ext cx="38523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Spectral </a:t>
            </a:r>
            <a:r>
              <a:rPr lang="fr-FR" b="1" dirty="0" err="1" smtClean="0"/>
              <a:t>curvature</a:t>
            </a:r>
            <a:r>
              <a:rPr lang="fr-FR" b="1" dirty="0" smtClean="0"/>
              <a:t> </a:t>
            </a:r>
            <a:r>
              <a:rPr lang="fr-FR" b="1" dirty="0" err="1" smtClean="0"/>
              <a:t>similar</a:t>
            </a:r>
            <a:r>
              <a:rPr lang="fr-FR" b="1" dirty="0" smtClean="0"/>
              <a:t> to </a:t>
            </a:r>
            <a:r>
              <a:rPr lang="fr-FR" b="1" dirty="0" err="1" smtClean="0"/>
              <a:t>that</a:t>
            </a:r>
            <a:r>
              <a:rPr lang="fr-FR" b="1" dirty="0" smtClean="0"/>
              <a:t> </a:t>
            </a:r>
          </a:p>
          <a:p>
            <a:r>
              <a:rPr lang="fr-FR" b="1" dirty="0"/>
              <a:t>o</a:t>
            </a:r>
            <a:r>
              <a:rPr lang="fr-FR" b="1" dirty="0" smtClean="0"/>
              <a:t>f pulsars 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99753" y="5301208"/>
            <a:ext cx="8182048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rgbClr val="000000"/>
                </a:solidFill>
              </a:rPr>
              <a:t>Flag 14 in DR3 </a:t>
            </a:r>
            <a:r>
              <a:rPr lang="fr-FR" sz="1600" b="1" dirty="0" err="1" smtClean="0">
                <a:solidFill>
                  <a:srgbClr val="000000"/>
                </a:solidFill>
              </a:rPr>
              <a:t>devised</a:t>
            </a:r>
            <a:r>
              <a:rPr lang="fr-FR" sz="1600" b="1" dirty="0" smtClean="0">
                <a:solidFill>
                  <a:srgbClr val="000000"/>
                </a:solidFill>
              </a:rPr>
              <a:t>  to </a:t>
            </a:r>
            <a:r>
              <a:rPr lang="fr-FR" sz="1600" b="1" dirty="0" err="1" smtClean="0">
                <a:solidFill>
                  <a:srgbClr val="000000"/>
                </a:solidFill>
              </a:rPr>
              <a:t>indicate</a:t>
            </a:r>
            <a:r>
              <a:rPr lang="fr-FR" sz="1600" b="1" dirty="0" smtClean="0">
                <a:solidFill>
                  <a:srgbClr val="000000"/>
                </a:solidFill>
              </a:rPr>
              <a:t> </a:t>
            </a:r>
            <a:r>
              <a:rPr lang="fr-FR" sz="1600" b="1" dirty="0" err="1" smtClean="0">
                <a:solidFill>
                  <a:srgbClr val="000000"/>
                </a:solidFill>
              </a:rPr>
              <a:t>SGUs</a:t>
            </a:r>
            <a:r>
              <a:rPr lang="fr-FR" sz="1600" b="1" dirty="0" smtClean="0">
                <a:solidFill>
                  <a:srgbClr val="000000"/>
                </a:solidFill>
              </a:rPr>
              <a:t>  (+</a:t>
            </a:r>
            <a:r>
              <a:rPr lang="fr-FR" sz="1600" b="1" dirty="0" err="1" smtClean="0">
                <a:solidFill>
                  <a:srgbClr val="000000"/>
                </a:solidFill>
              </a:rPr>
              <a:t>SPPs+UNKs</a:t>
            </a:r>
            <a:r>
              <a:rPr lang="fr-FR" sz="1600" b="1" dirty="0" smtClean="0">
                <a:solidFill>
                  <a:srgbClr val="000000"/>
                </a:solidFill>
              </a:rPr>
              <a:t>) in </a:t>
            </a:r>
            <a:r>
              <a:rPr lang="fr-FR" sz="1600" b="1" dirty="0">
                <a:solidFill>
                  <a:srgbClr val="000000"/>
                </a:solidFill>
              </a:rPr>
              <a:t>h</a:t>
            </a:r>
            <a:r>
              <a:rPr lang="fr-FR" sz="1600" b="1" dirty="0" smtClean="0">
                <a:solidFill>
                  <a:srgbClr val="000000"/>
                </a:solidFill>
              </a:rPr>
              <a:t>igh-</a:t>
            </a:r>
            <a:r>
              <a:rPr lang="fr-FR" sz="1600" b="1" dirty="0" err="1" smtClean="0">
                <a:solidFill>
                  <a:srgbClr val="000000"/>
                </a:solidFill>
              </a:rPr>
              <a:t>density</a:t>
            </a:r>
            <a:r>
              <a:rPr lang="fr-FR" sz="1600" b="1" dirty="0" smtClean="0">
                <a:solidFill>
                  <a:srgbClr val="000000"/>
                </a:solidFill>
              </a:rPr>
              <a:t> </a:t>
            </a:r>
            <a:r>
              <a:rPr lang="fr-FR" sz="1600" b="1" dirty="0" err="1" smtClean="0">
                <a:solidFill>
                  <a:srgbClr val="000000"/>
                </a:solidFill>
              </a:rPr>
              <a:t>regions</a:t>
            </a:r>
            <a:r>
              <a:rPr lang="fr-FR" sz="1600" b="1" dirty="0" smtClean="0">
                <a:solidFill>
                  <a:srgbClr val="000000"/>
                </a:solidFill>
              </a:rPr>
              <a:t>  </a:t>
            </a:r>
          </a:p>
          <a:p>
            <a:r>
              <a:rPr lang="fr-FR" sz="1600" b="1" dirty="0" smtClean="0">
                <a:solidFill>
                  <a:srgbClr val="000000"/>
                </a:solidFill>
              </a:rPr>
              <a:t>(</a:t>
            </a:r>
            <a:r>
              <a:rPr lang="fr-FR" sz="1600" b="1" dirty="0" err="1" smtClean="0">
                <a:solidFill>
                  <a:srgbClr val="000000"/>
                </a:solidFill>
              </a:rPr>
              <a:t>HEALpix</a:t>
            </a:r>
            <a:r>
              <a:rPr lang="fr-FR" sz="1600" b="1" dirty="0" smtClean="0">
                <a:solidFill>
                  <a:srgbClr val="000000"/>
                </a:solidFill>
              </a:rPr>
              <a:t> </a:t>
            </a:r>
            <a:r>
              <a:rPr lang="fr-FR" sz="1600" b="1" dirty="0" err="1" smtClean="0">
                <a:solidFill>
                  <a:srgbClr val="000000"/>
                </a:solidFill>
              </a:rPr>
              <a:t>tesselation</a:t>
            </a:r>
            <a:r>
              <a:rPr lang="fr-FR" sz="1600" b="1" dirty="0" smtClean="0">
                <a:solidFill>
                  <a:srgbClr val="000000"/>
                </a:solidFill>
              </a:rPr>
              <a:t>) </a:t>
            </a:r>
          </a:p>
          <a:p>
            <a:r>
              <a:rPr lang="fr-FR" sz="1600" b="1" dirty="0" smtClean="0">
                <a:solidFill>
                  <a:srgbClr val="000000"/>
                </a:solidFill>
              </a:rPr>
              <a:t>Condition: </a:t>
            </a:r>
            <a:r>
              <a:rPr lang="fr-FR" sz="1600" b="1" dirty="0" err="1" smtClean="0">
                <a:solidFill>
                  <a:srgbClr val="000000"/>
                </a:solidFill>
              </a:rPr>
              <a:t>within</a:t>
            </a:r>
            <a:r>
              <a:rPr lang="fr-FR" sz="1600" b="1" dirty="0" smtClean="0">
                <a:solidFill>
                  <a:srgbClr val="000000"/>
                </a:solidFill>
              </a:rPr>
              <a:t> </a:t>
            </a:r>
            <a:r>
              <a:rPr lang="fr-FR" sz="1600" b="1" dirty="0">
                <a:solidFill>
                  <a:srgbClr val="000000"/>
                </a:solidFill>
              </a:rPr>
              <a:t>h</a:t>
            </a:r>
            <a:r>
              <a:rPr lang="fr-FR" sz="1600" b="1" dirty="0" smtClean="0">
                <a:solidFill>
                  <a:srgbClr val="000000"/>
                </a:solidFill>
              </a:rPr>
              <a:t>igh-</a:t>
            </a:r>
            <a:r>
              <a:rPr lang="fr-FR" sz="1600" b="1" dirty="0" err="1" smtClean="0">
                <a:solidFill>
                  <a:srgbClr val="000000"/>
                </a:solidFill>
              </a:rPr>
              <a:t>density</a:t>
            </a:r>
            <a:r>
              <a:rPr lang="fr-FR" sz="1600" b="1" dirty="0" smtClean="0">
                <a:solidFill>
                  <a:srgbClr val="000000"/>
                </a:solidFill>
              </a:rPr>
              <a:t> pixels  &amp;&amp;  </a:t>
            </a:r>
            <a:r>
              <a:rPr lang="fr-FR" sz="1600" b="1" dirty="0" smtClean="0">
                <a:solidFill>
                  <a:srgbClr val="000000"/>
                </a:solidFill>
                <a:latin typeface="Symbol" panose="05050102010706020507" pitchFamily="18" charset="2"/>
              </a:rPr>
              <a:t>G</a:t>
            </a:r>
            <a:r>
              <a:rPr lang="fr-FR" sz="1600" b="1" dirty="0" smtClean="0">
                <a:solidFill>
                  <a:srgbClr val="000000"/>
                </a:solidFill>
              </a:rPr>
              <a:t>&gt;2.4  &amp;&amp;TS&lt;500 </a:t>
            </a:r>
          </a:p>
          <a:p>
            <a:r>
              <a:rPr lang="en-US" sz="1600" b="1" dirty="0">
                <a:solidFill>
                  <a:srgbClr val="000000"/>
                </a:solidFill>
              </a:rPr>
              <a:t>446 SGUs, 45 SPPs and 49 </a:t>
            </a:r>
            <a:r>
              <a:rPr lang="en-US" sz="1600" b="1" dirty="0" smtClean="0">
                <a:solidFill>
                  <a:srgbClr val="000000"/>
                </a:solidFill>
              </a:rPr>
              <a:t>UNKs  </a:t>
            </a:r>
            <a:endParaRPr lang="fr-FR" sz="1600" b="1" dirty="0" smtClean="0">
              <a:solidFill>
                <a:srgbClr val="000000"/>
              </a:solidFill>
            </a:endParaRPr>
          </a:p>
          <a:p>
            <a:endParaRPr lang="fr-FR" dirty="0" smtClean="0">
              <a:solidFill>
                <a:srgbClr val="000000"/>
              </a:solidFill>
            </a:endParaRPr>
          </a:p>
          <a:p>
            <a:endParaRPr lang="fr-FR" dirty="0">
              <a:solidFill>
                <a:srgbClr val="000000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504" y="2065411"/>
            <a:ext cx="4033011" cy="2898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04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TS </a:t>
            </a:r>
            <a:r>
              <a:rPr lang="fr-FR" dirty="0" err="1" smtClean="0"/>
              <a:t>dependence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1519"/>
            <a:ext cx="5134204" cy="3333092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107504" y="4929336"/>
            <a:ext cx="82638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Relatively</a:t>
            </a:r>
            <a:r>
              <a:rPr lang="fr-FR" b="1" dirty="0" smtClean="0"/>
              <a:t> high TS (100&lt;TS&lt;500) sources </a:t>
            </a:r>
            <a:r>
              <a:rPr lang="fr-FR" b="1" dirty="0" err="1" smtClean="0"/>
              <a:t>retain</a:t>
            </a:r>
            <a:r>
              <a:rPr lang="fr-FR" b="1" dirty="0" smtClean="0"/>
              <a:t> </a:t>
            </a:r>
            <a:r>
              <a:rPr lang="fr-FR" b="1" dirty="0" err="1" smtClean="0"/>
              <a:t>similar</a:t>
            </a:r>
            <a:r>
              <a:rPr lang="fr-FR" b="1" dirty="0" smtClean="0"/>
              <a:t> </a:t>
            </a:r>
            <a:r>
              <a:rPr lang="fr-FR" b="1" dirty="0" err="1" smtClean="0"/>
              <a:t>properties</a:t>
            </a:r>
            <a:r>
              <a:rPr lang="fr-FR" b="1" dirty="0" smtClean="0"/>
              <a:t> as </a:t>
            </a:r>
            <a:r>
              <a:rPr lang="fr-FR" b="1" dirty="0" err="1" smtClean="0"/>
              <a:t>less</a:t>
            </a:r>
            <a:r>
              <a:rPr lang="fr-FR" b="1" dirty="0" smtClean="0"/>
              <a:t> </a:t>
            </a:r>
          </a:p>
          <a:p>
            <a:r>
              <a:rPr lang="fr-FR" b="1" dirty="0" err="1" smtClean="0"/>
              <a:t>significant</a:t>
            </a:r>
            <a:r>
              <a:rPr lang="fr-FR" b="1" dirty="0" smtClean="0"/>
              <a:t> </a:t>
            </a:r>
            <a:r>
              <a:rPr lang="fr-FR" b="1" dirty="0"/>
              <a:t> </a:t>
            </a:r>
            <a:r>
              <a:rPr lang="fr-FR" b="1" dirty="0" err="1" smtClean="0"/>
              <a:t>ones</a:t>
            </a:r>
            <a:r>
              <a:rPr lang="fr-FR" b="1" dirty="0" smtClean="0"/>
              <a:t>.</a:t>
            </a:r>
          </a:p>
          <a:p>
            <a:endParaRPr lang="fr-FR" b="1" dirty="0"/>
          </a:p>
          <a:p>
            <a:r>
              <a:rPr lang="fr-FR" b="1" dirty="0" smtClean="0"/>
              <a:t>Worth </a:t>
            </a:r>
            <a:r>
              <a:rPr lang="fr-FR" b="1" dirty="0" err="1" smtClean="0"/>
              <a:t>investigating</a:t>
            </a:r>
            <a:r>
              <a:rPr lang="fr-FR" b="1" dirty="0" smtClean="0"/>
              <a:t> via </a:t>
            </a:r>
            <a:r>
              <a:rPr lang="fr-FR" b="1" dirty="0" err="1" smtClean="0"/>
              <a:t>dedicated</a:t>
            </a:r>
            <a:r>
              <a:rPr lang="fr-FR" b="1" dirty="0" smtClean="0"/>
              <a:t> MW </a:t>
            </a:r>
            <a:r>
              <a:rPr lang="fr-FR" b="1" dirty="0" err="1" smtClean="0"/>
              <a:t>studies</a:t>
            </a:r>
            <a:r>
              <a:rPr lang="fr-FR" b="1" dirty="0" smtClean="0"/>
              <a:t> 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7"/>
          <a:stretch/>
        </p:blipFill>
        <p:spPr>
          <a:xfrm>
            <a:off x="4672955" y="1343021"/>
            <a:ext cx="4891110" cy="3230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568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Nature of </a:t>
            </a:r>
            <a:r>
              <a:rPr lang="fr-FR" dirty="0" err="1" smtClean="0"/>
              <a:t>SGUs</a:t>
            </a:r>
            <a:r>
              <a:rPr lang="fr-FR" dirty="0" smtClean="0"/>
              <a:t>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1052736"/>
            <a:ext cx="8496944" cy="4525963"/>
          </a:xfrm>
        </p:spPr>
        <p:txBody>
          <a:bodyPr/>
          <a:lstStyle/>
          <a:p>
            <a:r>
              <a:rPr lang="fr-FR" sz="1800" b="1" dirty="0" smtClean="0"/>
              <a:t>Not pulsars (b distributions, </a:t>
            </a:r>
            <a:r>
              <a:rPr lang="fr-FR" sz="1800" b="1" dirty="0" err="1" smtClean="0"/>
              <a:t>too</a:t>
            </a:r>
            <a:r>
              <a:rPr lang="fr-FR" sz="1800" b="1" dirty="0" smtClean="0"/>
              <a:t> </a:t>
            </a:r>
            <a:r>
              <a:rPr lang="fr-FR" sz="1800" b="1" dirty="0" err="1" smtClean="0"/>
              <a:t>many</a:t>
            </a:r>
            <a:r>
              <a:rPr lang="fr-FR" sz="1800" b="1" dirty="0" smtClean="0"/>
              <a:t>, photon index distributions…)</a:t>
            </a:r>
          </a:p>
          <a:p>
            <a:r>
              <a:rPr lang="fr-FR" sz="1800" b="1" dirty="0" err="1"/>
              <a:t>c</a:t>
            </a:r>
            <a:r>
              <a:rPr lang="fr-FR" sz="1800" b="1" dirty="0" err="1" smtClean="0"/>
              <a:t>orrelation</a:t>
            </a:r>
            <a:r>
              <a:rPr lang="fr-FR" sz="1800" b="1" dirty="0" smtClean="0"/>
              <a:t> </a:t>
            </a:r>
            <a:r>
              <a:rPr lang="fr-FR" sz="1800" b="1" dirty="0" err="1" smtClean="0"/>
              <a:t>with</a:t>
            </a:r>
            <a:r>
              <a:rPr lang="fr-FR" sz="1800" b="1" dirty="0" smtClean="0"/>
              <a:t> patch </a:t>
            </a:r>
          </a:p>
          <a:p>
            <a:endParaRPr lang="fr-FR" sz="1800" b="1" dirty="0" smtClean="0"/>
          </a:p>
          <a:p>
            <a:pPr marL="0" indent="0">
              <a:buNone/>
            </a:pPr>
            <a:r>
              <a:rPr lang="fr-FR" sz="1800" b="1" dirty="0" err="1" smtClean="0">
                <a:solidFill>
                  <a:srgbClr val="0000FF"/>
                </a:solidFill>
              </a:rPr>
              <a:t>Possibilities</a:t>
            </a:r>
            <a:r>
              <a:rPr lang="fr-FR" sz="1800" b="1" dirty="0" smtClean="0">
                <a:solidFill>
                  <a:srgbClr val="0000FF"/>
                </a:solidFill>
              </a:rPr>
              <a:t> and avenues for </a:t>
            </a:r>
            <a:r>
              <a:rPr lang="fr-FR" sz="1800" b="1" dirty="0" err="1" smtClean="0">
                <a:solidFill>
                  <a:srgbClr val="0000FF"/>
                </a:solidFill>
              </a:rPr>
              <a:t>exploring</a:t>
            </a:r>
            <a:r>
              <a:rPr lang="fr-FR" sz="1800" b="1" dirty="0" smtClean="0">
                <a:solidFill>
                  <a:srgbClr val="0000FF"/>
                </a:solidFill>
              </a:rPr>
              <a:t>  </a:t>
            </a:r>
            <a:r>
              <a:rPr lang="fr-FR" sz="1800" b="1" dirty="0" err="1" smtClean="0">
                <a:solidFill>
                  <a:srgbClr val="0000FF"/>
                </a:solidFill>
              </a:rPr>
              <a:t>them</a:t>
            </a:r>
            <a:endParaRPr lang="fr-FR" sz="1800" b="1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sz="1800" b="1" dirty="0" smtClean="0"/>
          </a:p>
          <a:p>
            <a:pPr marL="0" indent="0">
              <a:buNone/>
            </a:pPr>
            <a:r>
              <a:rPr lang="en-US" sz="1800" b="1" dirty="0" err="1" smtClean="0"/>
              <a:t>Mismodeled</a:t>
            </a:r>
            <a:r>
              <a:rPr lang="en-US" sz="1800" b="1" dirty="0" smtClean="0"/>
              <a:t> </a:t>
            </a:r>
            <a:r>
              <a:rPr lang="en-US" sz="1800" b="1" dirty="0"/>
              <a:t>Galactic diffuse </a:t>
            </a:r>
            <a:r>
              <a:rPr lang="en-US" sz="1800" b="1" dirty="0" smtClean="0"/>
              <a:t>emission?</a:t>
            </a:r>
          </a:p>
          <a:p>
            <a:r>
              <a:rPr lang="en-US" sz="1800" b="1" i="1" dirty="0" smtClean="0"/>
              <a:t>Try to reproduce spectral features via simulations</a:t>
            </a:r>
          </a:p>
          <a:p>
            <a:r>
              <a:rPr lang="en-US" sz="1800" b="1" i="1" dirty="0" smtClean="0"/>
              <a:t>Improve model</a:t>
            </a:r>
          </a:p>
          <a:p>
            <a:r>
              <a:rPr lang="en-US" sz="1800" b="1" i="1" dirty="0" smtClean="0"/>
              <a:t>Test other source-detection approaches</a:t>
            </a:r>
          </a:p>
          <a:p>
            <a:endParaRPr lang="en-US" sz="1800" b="1" dirty="0" smtClean="0"/>
          </a:p>
          <a:p>
            <a:pPr marL="0" indent="0">
              <a:buNone/>
            </a:pPr>
            <a:r>
              <a:rPr lang="en-US" sz="1800" b="1" dirty="0" smtClean="0"/>
              <a:t>Existence </a:t>
            </a:r>
            <a:r>
              <a:rPr lang="en-US" sz="1800" b="1" dirty="0"/>
              <a:t>of an abundant, entirely new class of </a:t>
            </a:r>
            <a:r>
              <a:rPr lang="en-US" sz="1800" b="1" dirty="0" smtClean="0"/>
              <a:t>sources? </a:t>
            </a:r>
            <a:r>
              <a:rPr lang="en-US" sz="1800" b="1" dirty="0"/>
              <a:t> </a:t>
            </a:r>
            <a:endParaRPr lang="fr-FR" sz="1800" b="1" dirty="0"/>
          </a:p>
        </p:txBody>
      </p:sp>
    </p:spTree>
    <p:extLst>
      <p:ext uri="{BB962C8B-B14F-4D97-AF65-F5344CB8AC3E}">
        <p14:creationId xmlns:p14="http://schemas.microsoft.com/office/powerpoint/2010/main" val="2865487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Refresher</a:t>
            </a:r>
            <a:r>
              <a:rPr lang="fr-FR" dirty="0" smtClean="0"/>
              <a:t> on diffuse </a:t>
            </a:r>
            <a:r>
              <a:rPr lang="fr-FR" dirty="0" err="1" smtClean="0"/>
              <a:t>emission</a:t>
            </a:r>
            <a:r>
              <a:rPr lang="fr-FR" dirty="0" smtClean="0"/>
              <a:t> model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98072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fr-FR" sz="1600" b="1" dirty="0" smtClean="0"/>
              <a:t>Components</a:t>
            </a:r>
          </a:p>
          <a:p>
            <a:r>
              <a:rPr lang="fr-FR" sz="1600" b="1" dirty="0" smtClean="0"/>
              <a:t>CO (10 rings)</a:t>
            </a:r>
          </a:p>
          <a:p>
            <a:r>
              <a:rPr lang="fr-FR" sz="1600" b="1" dirty="0" smtClean="0"/>
              <a:t>HI (10 rings)</a:t>
            </a:r>
          </a:p>
          <a:p>
            <a:r>
              <a:rPr lang="fr-FR" sz="1600" b="1" dirty="0"/>
              <a:t>IC </a:t>
            </a:r>
            <a:r>
              <a:rPr lang="fr-FR" sz="1600" b="1" dirty="0" smtClean="0"/>
              <a:t>(10 </a:t>
            </a:r>
            <a:r>
              <a:rPr lang="fr-FR" sz="1600" b="1" dirty="0"/>
              <a:t>rings</a:t>
            </a:r>
            <a:r>
              <a:rPr lang="fr-FR" sz="1600" b="1" dirty="0" smtClean="0"/>
              <a:t>)</a:t>
            </a:r>
          </a:p>
          <a:p>
            <a:r>
              <a:rPr lang="fr-FR" sz="1600" b="1" dirty="0" err="1"/>
              <a:t>Dark</a:t>
            </a:r>
            <a:r>
              <a:rPr lang="fr-FR" sz="1600" b="1" dirty="0"/>
              <a:t> </a:t>
            </a:r>
            <a:r>
              <a:rPr lang="fr-FR" sz="1600" b="1" dirty="0" err="1"/>
              <a:t>Neutral</a:t>
            </a:r>
            <a:r>
              <a:rPr lang="fr-FR" sz="1600" b="1" dirty="0"/>
              <a:t> Medium </a:t>
            </a:r>
            <a:endParaRPr lang="fr-FR" sz="1600" b="1" dirty="0" smtClean="0"/>
          </a:p>
          <a:p>
            <a:pPr marL="0" indent="0">
              <a:buNone/>
            </a:pPr>
            <a:r>
              <a:rPr lang="fr-FR" sz="1600" b="1" dirty="0"/>
              <a:t> </a:t>
            </a:r>
            <a:r>
              <a:rPr lang="fr-FR" sz="1600" b="1" dirty="0" smtClean="0"/>
              <a:t>    (</a:t>
            </a:r>
            <a:r>
              <a:rPr lang="fr-FR" sz="1600" b="1" dirty="0" err="1" smtClean="0"/>
              <a:t>DMNp+DMNn</a:t>
            </a:r>
            <a:r>
              <a:rPr lang="fr-FR" sz="1600" b="1" dirty="0" smtClean="0"/>
              <a:t>)</a:t>
            </a:r>
          </a:p>
          <a:p>
            <a:r>
              <a:rPr lang="fr-FR" sz="1600" b="1" dirty="0" err="1" smtClean="0"/>
              <a:t>unresolved</a:t>
            </a:r>
            <a:r>
              <a:rPr lang="fr-FR" sz="1600" b="1" dirty="0" smtClean="0"/>
              <a:t> </a:t>
            </a:r>
          </a:p>
          <a:p>
            <a:r>
              <a:rPr lang="fr-FR" sz="1600" b="1" dirty="0" smtClean="0"/>
              <a:t>Patch </a:t>
            </a:r>
            <a:r>
              <a:rPr lang="fr-FR" sz="1400" dirty="0" smtClean="0"/>
              <a:t>(</a:t>
            </a:r>
            <a:r>
              <a:rPr lang="fr-FR" sz="1400" dirty="0" err="1" smtClean="0"/>
              <a:t>residuals</a:t>
            </a:r>
            <a:r>
              <a:rPr lang="fr-FR" sz="1400" dirty="0" smtClean="0"/>
              <a:t> </a:t>
            </a:r>
            <a:r>
              <a:rPr lang="fr-FR" sz="1400" dirty="0" err="1" smtClean="0"/>
              <a:t>smoothed</a:t>
            </a:r>
            <a:r>
              <a:rPr lang="fr-FR" sz="1400" dirty="0" smtClean="0"/>
              <a:t> out</a:t>
            </a:r>
          </a:p>
          <a:p>
            <a:pPr marL="0" indent="0">
              <a:buNone/>
            </a:pPr>
            <a:r>
              <a:rPr lang="fr-FR" sz="1400" dirty="0" smtClean="0"/>
              <a:t>       over a spatial </a:t>
            </a:r>
            <a:r>
              <a:rPr lang="fr-FR" sz="1400" dirty="0" err="1" smtClean="0"/>
              <a:t>scale</a:t>
            </a:r>
            <a:r>
              <a:rPr lang="fr-FR" sz="1400" dirty="0" smtClean="0"/>
              <a:t> of 4°)</a:t>
            </a:r>
          </a:p>
          <a:p>
            <a:r>
              <a:rPr lang="fr-FR" sz="1600" b="1" dirty="0" err="1" smtClean="0"/>
              <a:t>isotropic</a:t>
            </a:r>
            <a:endParaRPr lang="fr-FR" sz="1600" b="1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99" t="30911" r="29663" b="5867"/>
          <a:stretch/>
        </p:blipFill>
        <p:spPr bwMode="auto">
          <a:xfrm>
            <a:off x="3236076" y="1299592"/>
            <a:ext cx="5591805" cy="3756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302864" y="6189430"/>
            <a:ext cx="857478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i="1" dirty="0"/>
              <a:t>https://fermi.gsfc.nasa.gov/ssc/data/analysis/software/aux/4fgl/Galactic_Diffuse_Emission_Model_for_the_4FGL_Catalog_Analysis.pdf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72" y="3957174"/>
            <a:ext cx="3058468" cy="2197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69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196752"/>
            <a:ext cx="4927524" cy="3337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1979712" y="260648"/>
            <a:ext cx="6858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b="1" kern="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Freeing</a:t>
            </a:r>
            <a:r>
              <a:rPr lang="fr-FR" sz="2800" b="1" kern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 </a:t>
            </a:r>
            <a:r>
              <a:rPr lang="fr-FR" sz="2800" b="1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IEM components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179513" y="5013176"/>
            <a:ext cx="90730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A total of 14 IEM components (</a:t>
            </a:r>
            <a:r>
              <a:rPr lang="fr-FR" b="1" dirty="0" err="1" smtClean="0"/>
              <a:t>including</a:t>
            </a:r>
            <a:r>
              <a:rPr lang="fr-FR" b="1" dirty="0" smtClean="0"/>
              <a:t> </a:t>
            </a:r>
            <a:r>
              <a:rPr lang="fr-FR" b="1" dirty="0" err="1" smtClean="0"/>
              <a:t>isotropic</a:t>
            </a:r>
            <a:r>
              <a:rPr lang="fr-FR" b="1" dirty="0" smtClean="0"/>
              <a:t>) </a:t>
            </a:r>
            <a:r>
              <a:rPr lang="fr-FR" b="1" dirty="0" err="1" smtClean="0"/>
              <a:t>were</a:t>
            </a:r>
            <a:r>
              <a:rPr lang="fr-FR" b="1" dirty="0" smtClean="0"/>
              <a:t> </a:t>
            </a:r>
            <a:r>
              <a:rPr lang="fr-FR" b="1" dirty="0" err="1" smtClean="0"/>
              <a:t>left</a:t>
            </a:r>
            <a:r>
              <a:rPr lang="fr-FR" b="1" dirty="0" smtClean="0"/>
              <a:t> free for </a:t>
            </a:r>
            <a:r>
              <a:rPr lang="fr-FR" b="1" dirty="0" err="1" smtClean="0"/>
              <a:t>each</a:t>
            </a:r>
            <a:r>
              <a:rPr lang="fr-FR" b="1" dirty="0" smtClean="0"/>
              <a:t> </a:t>
            </a:r>
            <a:r>
              <a:rPr lang="fr-FR" b="1" dirty="0" err="1" smtClean="0"/>
              <a:t>RoI</a:t>
            </a:r>
            <a:r>
              <a:rPr lang="fr-FR" b="1" dirty="0" smtClean="0"/>
              <a:t>.</a:t>
            </a:r>
          </a:p>
          <a:p>
            <a:r>
              <a:rPr lang="fr-FR" b="1" dirty="0" smtClean="0"/>
              <a:t>More </a:t>
            </a:r>
            <a:r>
              <a:rPr lang="fr-FR" b="1" dirty="0" err="1" smtClean="0"/>
              <a:t>than</a:t>
            </a:r>
            <a:r>
              <a:rPr lang="fr-FR" b="1" dirty="0" smtClean="0"/>
              <a:t> 70% of the </a:t>
            </a:r>
            <a:r>
              <a:rPr lang="fr-FR" b="1" dirty="0" err="1" smtClean="0"/>
              <a:t>SGUs</a:t>
            </a:r>
            <a:r>
              <a:rPr lang="fr-FR" b="1" dirty="0" smtClean="0"/>
              <a:t> </a:t>
            </a:r>
            <a:r>
              <a:rPr lang="fr-FR" b="1" dirty="0" err="1" smtClean="0"/>
              <a:t>remain</a:t>
            </a:r>
            <a:r>
              <a:rPr lang="fr-FR" b="1" dirty="0" smtClean="0"/>
              <a:t>.</a:t>
            </a:r>
          </a:p>
          <a:p>
            <a:r>
              <a:rPr lang="en-US" b="1" dirty="0" smtClean="0"/>
              <a:t>A </a:t>
            </a:r>
            <a:r>
              <a:rPr lang="en-US" b="1" dirty="0"/>
              <a:t>simple renormalization of the diffuse </a:t>
            </a:r>
            <a:r>
              <a:rPr lang="en-US" b="1" dirty="0" smtClean="0"/>
              <a:t>components </a:t>
            </a:r>
            <a:r>
              <a:rPr lang="en-US" b="1" dirty="0"/>
              <a:t>at the </a:t>
            </a:r>
            <a:r>
              <a:rPr lang="en-US" b="1" dirty="0" err="1"/>
              <a:t>RoI</a:t>
            </a:r>
            <a:r>
              <a:rPr lang="en-US" b="1" dirty="0"/>
              <a:t> </a:t>
            </a:r>
            <a:r>
              <a:rPr lang="en-US" b="1" dirty="0" smtClean="0"/>
              <a:t>scale </a:t>
            </a:r>
            <a:r>
              <a:rPr lang="en-US" b="1" dirty="0"/>
              <a:t>by </a:t>
            </a:r>
            <a:r>
              <a:rPr lang="en-US" b="1" dirty="0" smtClean="0"/>
              <a:t>itself does not allow suppressing the SGUs.</a:t>
            </a:r>
          </a:p>
          <a:p>
            <a:r>
              <a:rPr lang="en-US" b="1" dirty="0" smtClean="0"/>
              <a:t>Interpretation of the observed spatial features still lacking</a:t>
            </a:r>
            <a:endParaRPr lang="fr-FR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1859" y="1856323"/>
            <a:ext cx="3765798" cy="2689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908720"/>
            <a:ext cx="1481137" cy="118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011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83921</TotalTime>
  <Words>545</Words>
  <Application>Microsoft Office PowerPoint</Application>
  <PresentationFormat>Affichage à l'écran (4:3)</PresentationFormat>
  <Paragraphs>124</Paragraphs>
  <Slides>13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4</vt:i4>
      </vt:variant>
      <vt:variant>
        <vt:lpstr>Titres des diapositives</vt:lpstr>
      </vt:variant>
      <vt:variant>
        <vt:i4>13</vt:i4>
      </vt:variant>
    </vt:vector>
  </HeadingPairs>
  <TitlesOfParts>
    <vt:vector size="17" baseType="lpstr">
      <vt:lpstr>Modèle par défaut</vt:lpstr>
      <vt:lpstr>Conception personnalisée</vt:lpstr>
      <vt:lpstr>1_Modèle par défaut</vt:lpstr>
      <vt:lpstr>Office Theme</vt:lpstr>
      <vt:lpstr>Présentation PowerPoint</vt:lpstr>
      <vt:lpstr>Low-b unassociated  sources in 4FGL-DR3 </vt:lpstr>
      <vt:lpstr>Photon-index distributions </vt:lpstr>
      <vt:lpstr>Low-b unassociated sources</vt:lpstr>
      <vt:lpstr>SGU spectral features</vt:lpstr>
      <vt:lpstr>TS dependence</vt:lpstr>
      <vt:lpstr>Nature of SGUs?</vt:lpstr>
      <vt:lpstr>Refresher on diffuse emission model</vt:lpstr>
      <vt:lpstr>Présentation PowerPoint</vt:lpstr>
      <vt:lpstr>Spurious sources from IEM excess</vt:lpstr>
      <vt:lpstr>Effect of possible extension  </vt:lpstr>
      <vt:lpstr>High-TS sample</vt:lpstr>
      <vt:lpstr>Conclusion 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benoit lott</dc:creator>
  <cp:lastModifiedBy>benoit lott</cp:lastModifiedBy>
  <cp:revision>610</cp:revision>
  <cp:lastPrinted>2022-10-07T13:47:28Z</cp:lastPrinted>
  <dcterms:created xsi:type="dcterms:W3CDTF">2018-06-20T09:30:05Z</dcterms:created>
  <dcterms:modified xsi:type="dcterms:W3CDTF">2022-10-12T19:52:21Z</dcterms:modified>
</cp:coreProperties>
</file>