
<file path=[Content_Types].xml><?xml version="1.0" encoding="utf-8"?>
<Types xmlns="http://schemas.openxmlformats.org/package/2006/content-types">
  <Default Extension="emf" ContentType="image/x-emf"/>
  <Default Extension="gif" ContentType="image/gif"/>
  <Default Extension="jpeg" ContentType="image/jpeg"/>
  <Default Extension="mp4" ContentType="video/mp4"/>
  <Default Extension="png" ContentType="image/png"/>
  <Default Extension="rels" ContentType="application/vnd.openxmlformats-package.relationships+xml"/>
  <Default Extension="wdp" ContentType="image/vnd.ms-photo"/>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heme/themeOverride1.xml" ContentType="application/vnd.openxmlformats-officedocument.themeOverr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theme/themeOverride2.xml" ContentType="application/vnd.openxmlformats-officedocument.themeOverr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0" r:id="rId1"/>
  </p:sldMasterIdLst>
  <p:notesMasterIdLst>
    <p:notesMasterId r:id="rId28"/>
  </p:notesMasterIdLst>
  <p:handoutMasterIdLst>
    <p:handoutMasterId r:id="rId29"/>
  </p:handoutMasterIdLst>
  <p:sldIdLst>
    <p:sldId id="1463" r:id="rId2"/>
    <p:sldId id="660" r:id="rId3"/>
    <p:sldId id="574" r:id="rId4"/>
    <p:sldId id="1572" r:id="rId5"/>
    <p:sldId id="1561" r:id="rId6"/>
    <p:sldId id="1495" r:id="rId7"/>
    <p:sldId id="1531" r:id="rId8"/>
    <p:sldId id="1533" r:id="rId9"/>
    <p:sldId id="1574" r:id="rId10"/>
    <p:sldId id="1549" r:id="rId11"/>
    <p:sldId id="1558" r:id="rId12"/>
    <p:sldId id="1550" r:id="rId13"/>
    <p:sldId id="1568" r:id="rId14"/>
    <p:sldId id="1559" r:id="rId15"/>
    <p:sldId id="1551" r:id="rId16"/>
    <p:sldId id="586" r:id="rId17"/>
    <p:sldId id="1538" r:id="rId18"/>
    <p:sldId id="1539" r:id="rId19"/>
    <p:sldId id="1537" r:id="rId20"/>
    <p:sldId id="1540" r:id="rId21"/>
    <p:sldId id="570" r:id="rId22"/>
    <p:sldId id="1544" r:id="rId23"/>
    <p:sldId id="1547" r:id="rId24"/>
    <p:sldId id="1566" r:id="rId25"/>
    <p:sldId id="1573" r:id="rId26"/>
    <p:sldId id="1172" r:id="rId27"/>
  </p:sldIdLst>
  <p:sldSz cx="9144000" cy="6858000" type="screen4x3"/>
  <p:notesSz cx="6781800" cy="9918700"/>
  <p:defaultTextStyle>
    <a:defPPr>
      <a:defRPr lang="en-US"/>
    </a:defPPr>
    <a:lvl1pPr algn="ctr" rtl="0" fontAlgn="base">
      <a:spcBef>
        <a:spcPct val="60000"/>
      </a:spcBef>
      <a:spcAft>
        <a:spcPct val="0"/>
      </a:spcAft>
      <a:buClr>
        <a:schemeClr val="tx1"/>
      </a:buClr>
      <a:buFont typeface="Wingdings 2" pitchFamily="18" charset="2"/>
      <a:buChar char="®"/>
      <a:defRPr sz="1600" kern="1200">
        <a:solidFill>
          <a:schemeClr val="tx1"/>
        </a:solidFill>
        <a:latin typeface="Arial" charset="0"/>
        <a:ea typeface="+mn-ea"/>
        <a:cs typeface="+mn-cs"/>
      </a:defRPr>
    </a:lvl1pPr>
    <a:lvl2pPr marL="457200" algn="ctr" rtl="0" fontAlgn="base">
      <a:spcBef>
        <a:spcPct val="60000"/>
      </a:spcBef>
      <a:spcAft>
        <a:spcPct val="0"/>
      </a:spcAft>
      <a:buClr>
        <a:schemeClr val="tx1"/>
      </a:buClr>
      <a:buFont typeface="Wingdings 2" pitchFamily="18" charset="2"/>
      <a:buChar char="®"/>
      <a:defRPr sz="1600" kern="1200">
        <a:solidFill>
          <a:schemeClr val="tx1"/>
        </a:solidFill>
        <a:latin typeface="Arial" charset="0"/>
        <a:ea typeface="+mn-ea"/>
        <a:cs typeface="+mn-cs"/>
      </a:defRPr>
    </a:lvl2pPr>
    <a:lvl3pPr marL="914400" algn="ctr" rtl="0" fontAlgn="base">
      <a:spcBef>
        <a:spcPct val="60000"/>
      </a:spcBef>
      <a:spcAft>
        <a:spcPct val="0"/>
      </a:spcAft>
      <a:buClr>
        <a:schemeClr val="tx1"/>
      </a:buClr>
      <a:buFont typeface="Wingdings 2" pitchFamily="18" charset="2"/>
      <a:buChar char="®"/>
      <a:defRPr sz="1600" kern="1200">
        <a:solidFill>
          <a:schemeClr val="tx1"/>
        </a:solidFill>
        <a:latin typeface="Arial" charset="0"/>
        <a:ea typeface="+mn-ea"/>
        <a:cs typeface="+mn-cs"/>
      </a:defRPr>
    </a:lvl3pPr>
    <a:lvl4pPr marL="1371600" algn="ctr" rtl="0" fontAlgn="base">
      <a:spcBef>
        <a:spcPct val="60000"/>
      </a:spcBef>
      <a:spcAft>
        <a:spcPct val="0"/>
      </a:spcAft>
      <a:buClr>
        <a:schemeClr val="tx1"/>
      </a:buClr>
      <a:buFont typeface="Wingdings 2" pitchFamily="18" charset="2"/>
      <a:buChar char="®"/>
      <a:defRPr sz="1600" kern="1200">
        <a:solidFill>
          <a:schemeClr val="tx1"/>
        </a:solidFill>
        <a:latin typeface="Arial" charset="0"/>
        <a:ea typeface="+mn-ea"/>
        <a:cs typeface="+mn-cs"/>
      </a:defRPr>
    </a:lvl4pPr>
    <a:lvl5pPr marL="1828800" algn="ctr" rtl="0" fontAlgn="base">
      <a:spcBef>
        <a:spcPct val="60000"/>
      </a:spcBef>
      <a:spcAft>
        <a:spcPct val="0"/>
      </a:spcAft>
      <a:buClr>
        <a:schemeClr val="tx1"/>
      </a:buClr>
      <a:buFont typeface="Wingdings 2" pitchFamily="18" charset="2"/>
      <a:buChar char="®"/>
      <a:defRPr sz="1600" kern="1200">
        <a:solidFill>
          <a:schemeClr val="tx1"/>
        </a:solidFill>
        <a:latin typeface="Arial" charset="0"/>
        <a:ea typeface="+mn-ea"/>
        <a:cs typeface="+mn-cs"/>
      </a:defRPr>
    </a:lvl5pPr>
    <a:lvl6pPr marL="2286000" algn="l" defTabSz="914400" rtl="0" eaLnBrk="1" latinLnBrk="0" hangingPunct="1">
      <a:defRPr sz="1600" kern="1200">
        <a:solidFill>
          <a:schemeClr val="tx1"/>
        </a:solidFill>
        <a:latin typeface="Arial" charset="0"/>
        <a:ea typeface="+mn-ea"/>
        <a:cs typeface="+mn-cs"/>
      </a:defRPr>
    </a:lvl6pPr>
    <a:lvl7pPr marL="2743200" algn="l" defTabSz="914400" rtl="0" eaLnBrk="1" latinLnBrk="0" hangingPunct="1">
      <a:defRPr sz="1600" kern="1200">
        <a:solidFill>
          <a:schemeClr val="tx1"/>
        </a:solidFill>
        <a:latin typeface="Arial" charset="0"/>
        <a:ea typeface="+mn-ea"/>
        <a:cs typeface="+mn-cs"/>
      </a:defRPr>
    </a:lvl7pPr>
    <a:lvl8pPr marL="3200400" algn="l" defTabSz="914400" rtl="0" eaLnBrk="1" latinLnBrk="0" hangingPunct="1">
      <a:defRPr sz="1600" kern="1200">
        <a:solidFill>
          <a:schemeClr val="tx1"/>
        </a:solidFill>
        <a:latin typeface="Arial" charset="0"/>
        <a:ea typeface="+mn-ea"/>
        <a:cs typeface="+mn-cs"/>
      </a:defRPr>
    </a:lvl8pPr>
    <a:lvl9pPr marL="3657600" algn="l" defTabSz="914400" rtl="0" eaLnBrk="1" latinLnBrk="0" hangingPunct="1">
      <a:defRPr sz="1600"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346" userDrawn="1">
          <p15:clr>
            <a:srgbClr val="A4A3A4"/>
          </p15:clr>
        </p15:guide>
        <p15:guide id="2" pos="340" userDrawn="1">
          <p15:clr>
            <a:srgbClr val="A4A3A4"/>
          </p15:clr>
        </p15:guide>
      </p15:sldGuideLst>
    </p:ext>
    <p:ext uri="{2D200454-40CA-4A62-9FC3-DE9A4176ACB9}">
      <p15:notesGuideLst xmlns:p15="http://schemas.microsoft.com/office/powerpoint/2012/main">
        <p15:guide id="1" orient="horz" pos="3135" userDrawn="1">
          <p15:clr>
            <a:srgbClr val="A4A3A4"/>
          </p15:clr>
        </p15:guide>
        <p15:guide id="2" pos="213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2DCFD7"/>
    <a:srgbClr val="FF9966"/>
    <a:srgbClr val="4D4D4D"/>
    <a:srgbClr val="7F7F7F"/>
    <a:srgbClr val="292929"/>
    <a:srgbClr val="15460D"/>
    <a:srgbClr val="CC9900"/>
    <a:srgbClr val="11151E"/>
    <a:srgbClr val="1C2430"/>
    <a:srgbClr val="001D3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7853C-536D-4A76-A0AE-DD22124D55A5}" styleName="Designformatvorlage 1 - Akz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E929F9F4-4A8F-4326-A1B4-22849713DDAB}" styleName="Dunkle Formatvorlage 1 - Akzent 4">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4"/>
          </a:solidFill>
        </a:fill>
      </a:tcStyle>
    </a:wholeTbl>
    <a:band1H>
      <a:tcStyle>
        <a:tcBdr/>
        <a:fill>
          <a:solidFill>
            <a:schemeClr val="accent4">
              <a:shade val="60000"/>
            </a:schemeClr>
          </a:solidFill>
        </a:fill>
      </a:tcStyle>
    </a:band1H>
    <a:band1V>
      <a:tcStyle>
        <a:tcBdr/>
        <a:fill>
          <a:solidFill>
            <a:schemeClr val="accent4">
              <a:shade val="60000"/>
            </a:schemeClr>
          </a:solidFill>
        </a:fill>
      </a:tcStyle>
    </a:band1V>
    <a:lastCol>
      <a:tcTxStyle b="on"/>
      <a:tcStyle>
        <a:tcBdr>
          <a:left>
            <a:ln w="25400" cmpd="sng">
              <a:solidFill>
                <a:schemeClr val="lt1"/>
              </a:solidFill>
            </a:ln>
          </a:left>
        </a:tcBdr>
        <a:fill>
          <a:solidFill>
            <a:schemeClr val="accent4">
              <a:shade val="60000"/>
            </a:schemeClr>
          </a:solidFill>
        </a:fill>
      </a:tcStyle>
    </a:lastCol>
    <a:firstCol>
      <a:tcTxStyle b="on"/>
      <a:tcStyle>
        <a:tcBdr>
          <a:right>
            <a:ln w="25400" cmpd="sng">
              <a:solidFill>
                <a:schemeClr val="lt1"/>
              </a:solidFill>
            </a:ln>
          </a:right>
        </a:tcBdr>
        <a:fill>
          <a:solidFill>
            <a:schemeClr val="accent4">
              <a:shade val="60000"/>
            </a:schemeClr>
          </a:solidFill>
        </a:fill>
      </a:tcStyle>
    </a:firstCol>
    <a:lastRow>
      <a:tcTxStyle b="on"/>
      <a:tcStyle>
        <a:tcBdr>
          <a:top>
            <a:ln w="25400" cmpd="sng">
              <a:solidFill>
                <a:schemeClr val="lt1"/>
              </a:solidFill>
            </a:ln>
          </a:top>
        </a:tcBdr>
        <a:fill>
          <a:solidFill>
            <a:schemeClr val="accent4">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7DF18680-E054-41AD-8BC1-D1AEF772440D}" styleName="Mittlere Formatvorlage 2 - Akz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5AB1C69-6EDB-4FF4-983F-18BD219EF322}" styleName="Mittlere Formatvorlage 2 - Akz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DBED569-4797-4DF1-A0F4-6AAB3CD982D8}" styleName="Helle Formatvorlage 3 - Akz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ED083AE6-46FA-4A59-8FB0-9F97EB10719F}" styleName="Helle Formatvorlage 3 - Akz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21E4AEA4-8DFA-4A89-87EB-49C32662AFE0}" styleName="Mittlere Formatvorlage 2 - Akz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DCAF9ED-07DC-4A11-8D7F-57B35C25682E}" styleName="Mittlere Formatvorlage 1 - Akz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1FECB4D8-DB02-4DC6-A0A2-4F2EBAE1DC90}" styleName="Mittlere Formatvorlage 1 - Akz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284E427A-3D55-4303-BF80-6455036E1DE7}" styleName="Designformatvorlage 1 - Akz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E8B1032C-EA38-4F05-BA0D-38AFFFC7BED3}" styleName="Helle Formatvorlage 3 - Akzent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638B1855-1B75-4FBE-930C-398BA8C253C6}" styleName="Designformatvorlage 2 - Akz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5758FB7-9AC5-4552-8A53-C91805E547FA}" styleName="Designformatvorlage 1 - Akz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775DCB02-9BB8-47FD-8907-85C794F793BA}" styleName="Designformatvorlage 1 - Akz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B4B98B0-60AC-42C2-AFA5-B58CD77FA1E5}" styleName="Helle Formatvorlage 1 - Akz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FD0F851-EC5A-4D38-B0AD-8093EC10F338}" styleName="Helle Formatvorlage 1 - Akz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22838BEF-8BB2-4498-84A7-C5851F593DF1}" styleName="Mittlere Formatvorlage 4 - Akz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25400" cmpd="sng">
              <a:solidFill>
                <a:schemeClr val="accent5"/>
              </a:solidFill>
            </a:ln>
          </a:top>
        </a:tcBdr>
        <a:fill>
          <a:solidFill>
            <a:schemeClr val="accent5">
              <a:tint val="20000"/>
            </a:schemeClr>
          </a:solidFill>
        </a:fill>
      </a:tcStyle>
    </a:lastRow>
    <a:firstRow>
      <a:tcTxStyle b="on"/>
      <a:tcStyle>
        <a:tcBdr/>
        <a:fill>
          <a:solidFill>
            <a:schemeClr val="accent5">
              <a:tint val="20000"/>
            </a:schemeClr>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18603FDC-E32A-4AB5-989C-0864C3EAD2B8}" styleName="Designformatvorlage 2 - Akz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3296810-A885-4BE3-A3E7-6D5BEEA58F35}" styleName="Mittlere Formatvorlage 2 - Akz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BC89EF96-8CEA-46FF-86C4-4CE0E7609802}" styleName="Helle Formatvorlage 3 - Akz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283" autoAdjust="0"/>
    <p:restoredTop sz="60055" autoAdjust="0"/>
  </p:normalViewPr>
  <p:slideViewPr>
    <p:cSldViewPr snapToGrid="0" showGuides="1">
      <p:cViewPr varScale="1">
        <p:scale>
          <a:sx n="73" d="100"/>
          <a:sy n="73" d="100"/>
        </p:scale>
        <p:origin x="2720" y="184"/>
      </p:cViewPr>
      <p:guideLst>
        <p:guide orient="horz" pos="346"/>
        <p:guide pos="340"/>
      </p:guideLst>
    </p:cSldViewPr>
  </p:slideViewPr>
  <p:outlineViewPr>
    <p:cViewPr>
      <p:scale>
        <a:sx n="33" d="100"/>
        <a:sy n="33" d="100"/>
      </p:scale>
      <p:origin x="0" y="0"/>
    </p:cViewPr>
  </p:outlineViewPr>
  <p:notesTextViewPr>
    <p:cViewPr>
      <p:scale>
        <a:sx n="125" d="100"/>
        <a:sy n="125" d="100"/>
      </p:scale>
      <p:origin x="0" y="0"/>
    </p:cViewPr>
  </p:notesTextViewPr>
  <p:sorterViewPr>
    <p:cViewPr varScale="1">
      <p:scale>
        <a:sx n="1" d="1"/>
        <a:sy n="1" d="1"/>
      </p:scale>
      <p:origin x="0" y="0"/>
    </p:cViewPr>
  </p:sorterViewPr>
  <p:notesViewPr>
    <p:cSldViewPr snapToGrid="0" showGuides="1">
      <p:cViewPr varScale="1">
        <p:scale>
          <a:sx n="88" d="100"/>
          <a:sy n="88" d="100"/>
        </p:scale>
        <p:origin x="3896" y="192"/>
      </p:cViewPr>
      <p:guideLst>
        <p:guide orient="horz" pos="3135"/>
        <p:guide pos="2136"/>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2738" name="Rectangle 2"/>
          <p:cNvSpPr>
            <a:spLocks noGrp="1" noChangeArrowheads="1"/>
          </p:cNvSpPr>
          <p:nvPr>
            <p:ph type="hdr" sz="quarter"/>
          </p:nvPr>
        </p:nvSpPr>
        <p:spPr bwMode="auto">
          <a:xfrm>
            <a:off x="0" y="0"/>
            <a:ext cx="2938463"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875" tIns="46436" rIns="92875" bIns="46436" numCol="1" anchor="t" anchorCtr="0" compatLnSpc="1">
            <a:prstTxWarp prst="textNoShape">
              <a:avLst/>
            </a:prstTxWarp>
          </a:bodyPr>
          <a:lstStyle>
            <a:lvl1pPr algn="l" defTabSz="930275">
              <a:spcBef>
                <a:spcPct val="20000"/>
              </a:spcBef>
              <a:buClrTx/>
              <a:buFontTx/>
              <a:buNone/>
              <a:defRPr sz="1200">
                <a:latin typeface="Tahoma" pitchFamily="34" charset="0"/>
              </a:defRPr>
            </a:lvl1pPr>
          </a:lstStyle>
          <a:p>
            <a:endParaRPr lang="de-DE"/>
          </a:p>
        </p:txBody>
      </p:sp>
      <p:sp>
        <p:nvSpPr>
          <p:cNvPr id="372739" name="Rectangle 3"/>
          <p:cNvSpPr>
            <a:spLocks noGrp="1" noChangeArrowheads="1"/>
          </p:cNvSpPr>
          <p:nvPr>
            <p:ph type="dt" sz="quarter" idx="1"/>
          </p:nvPr>
        </p:nvSpPr>
        <p:spPr bwMode="auto">
          <a:xfrm>
            <a:off x="3843338" y="0"/>
            <a:ext cx="2938462"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875" tIns="46436" rIns="92875" bIns="46436" numCol="1" anchor="t" anchorCtr="0" compatLnSpc="1">
            <a:prstTxWarp prst="textNoShape">
              <a:avLst/>
            </a:prstTxWarp>
          </a:bodyPr>
          <a:lstStyle>
            <a:lvl1pPr algn="r" defTabSz="930275">
              <a:spcBef>
                <a:spcPct val="20000"/>
              </a:spcBef>
              <a:buClrTx/>
              <a:buFontTx/>
              <a:buNone/>
              <a:defRPr sz="1200">
                <a:latin typeface="Tahoma" pitchFamily="34" charset="0"/>
              </a:defRPr>
            </a:lvl1pPr>
          </a:lstStyle>
          <a:p>
            <a:endParaRPr lang="de-DE"/>
          </a:p>
        </p:txBody>
      </p:sp>
      <p:sp>
        <p:nvSpPr>
          <p:cNvPr id="372740" name="Rectangle 4"/>
          <p:cNvSpPr>
            <a:spLocks noGrp="1" noChangeArrowheads="1"/>
          </p:cNvSpPr>
          <p:nvPr>
            <p:ph type="ftr" sz="quarter" idx="2"/>
          </p:nvPr>
        </p:nvSpPr>
        <p:spPr bwMode="auto">
          <a:xfrm>
            <a:off x="0" y="9423400"/>
            <a:ext cx="2938463"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875" tIns="46436" rIns="92875" bIns="46436" numCol="1" anchor="b" anchorCtr="0" compatLnSpc="1">
            <a:prstTxWarp prst="textNoShape">
              <a:avLst/>
            </a:prstTxWarp>
          </a:bodyPr>
          <a:lstStyle>
            <a:lvl1pPr algn="l" defTabSz="930275">
              <a:spcBef>
                <a:spcPct val="20000"/>
              </a:spcBef>
              <a:buClrTx/>
              <a:buFontTx/>
              <a:buNone/>
              <a:defRPr sz="1200">
                <a:latin typeface="Tahoma" pitchFamily="34" charset="0"/>
              </a:defRPr>
            </a:lvl1pPr>
          </a:lstStyle>
          <a:p>
            <a:r>
              <a:rPr lang="de-DE"/>
              <a:t>INTEGRAL</a:t>
            </a:r>
          </a:p>
        </p:txBody>
      </p:sp>
      <p:sp>
        <p:nvSpPr>
          <p:cNvPr id="372741" name="Rectangle 5"/>
          <p:cNvSpPr>
            <a:spLocks noGrp="1" noChangeArrowheads="1"/>
          </p:cNvSpPr>
          <p:nvPr>
            <p:ph type="sldNum" sz="quarter" idx="3"/>
          </p:nvPr>
        </p:nvSpPr>
        <p:spPr bwMode="auto">
          <a:xfrm>
            <a:off x="3843338" y="9423400"/>
            <a:ext cx="2938462"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875" tIns="46436" rIns="92875" bIns="46436" numCol="1" anchor="b" anchorCtr="0" compatLnSpc="1">
            <a:prstTxWarp prst="textNoShape">
              <a:avLst/>
            </a:prstTxWarp>
          </a:bodyPr>
          <a:lstStyle>
            <a:lvl1pPr algn="r" defTabSz="930275">
              <a:spcBef>
                <a:spcPct val="20000"/>
              </a:spcBef>
              <a:buClrTx/>
              <a:buFontTx/>
              <a:buNone/>
              <a:defRPr sz="1200">
                <a:latin typeface="Tahoma" pitchFamily="34" charset="0"/>
              </a:defRPr>
            </a:lvl1pPr>
          </a:lstStyle>
          <a:p>
            <a:fld id="{6757CACA-F7BA-43BB-BBE8-C07D33BB81B3}" type="slidenum">
              <a:rPr lang="de-DE"/>
              <a:pPr/>
              <a:t>‹Nr.›</a:t>
            </a:fld>
            <a:endParaRPr lang="de-DE"/>
          </a:p>
        </p:txBody>
      </p:sp>
    </p:spTree>
    <p:extLst>
      <p:ext uri="{BB962C8B-B14F-4D97-AF65-F5344CB8AC3E}">
        <p14:creationId xmlns:p14="http://schemas.microsoft.com/office/powerpoint/2010/main" val="3466835350"/>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3124" userDrawn="1">
          <p15:clr>
            <a:srgbClr val="F26B43"/>
          </p15:clr>
        </p15:guide>
        <p15:guide id="2" pos="2136"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2510" name="Rectangle 14"/>
          <p:cNvSpPr>
            <a:spLocks noGrp="1" noChangeArrowheads="1"/>
          </p:cNvSpPr>
          <p:nvPr>
            <p:ph type="hdr" sz="quarter"/>
          </p:nvPr>
        </p:nvSpPr>
        <p:spPr bwMode="auto">
          <a:xfrm>
            <a:off x="0" y="0"/>
            <a:ext cx="2938463"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875" tIns="46436" rIns="92875" bIns="46436" numCol="1" anchor="t" anchorCtr="0" compatLnSpc="1">
            <a:prstTxWarp prst="textNoShape">
              <a:avLst/>
            </a:prstTxWarp>
          </a:bodyPr>
          <a:lstStyle>
            <a:lvl1pPr algn="l" defTabSz="930275" eaLnBrk="0" hangingPunct="0">
              <a:spcBef>
                <a:spcPct val="20000"/>
              </a:spcBef>
              <a:buClrTx/>
              <a:buFontTx/>
              <a:buNone/>
              <a:defRPr sz="1200">
                <a:latin typeface="Tahoma" pitchFamily="34" charset="0"/>
              </a:defRPr>
            </a:lvl1pPr>
          </a:lstStyle>
          <a:p>
            <a:endParaRPr lang="de-DE"/>
          </a:p>
        </p:txBody>
      </p:sp>
      <p:sp>
        <p:nvSpPr>
          <p:cNvPr id="80899" name="Rectangle 15"/>
          <p:cNvSpPr>
            <a:spLocks noGrp="1" noRot="1" noChangeAspect="1" noChangeArrowheads="1" noTextEdit="1"/>
          </p:cNvSpPr>
          <p:nvPr>
            <p:ph type="sldImg" idx="2"/>
          </p:nvPr>
        </p:nvSpPr>
        <p:spPr bwMode="auto">
          <a:xfrm>
            <a:off x="912813" y="744538"/>
            <a:ext cx="4960937" cy="37211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2512" name="Rectangle 16"/>
          <p:cNvSpPr>
            <a:spLocks noGrp="1" noChangeArrowheads="1"/>
          </p:cNvSpPr>
          <p:nvPr>
            <p:ph type="body" sz="quarter" idx="3"/>
          </p:nvPr>
        </p:nvSpPr>
        <p:spPr bwMode="auto">
          <a:xfrm>
            <a:off x="903288" y="4708525"/>
            <a:ext cx="4975225" cy="4464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875" tIns="46436" rIns="92875" bIns="46436" numCol="1" anchor="t" anchorCtr="0" compatLnSpc="1">
            <a:prstTxWarp prst="textNoShape">
              <a:avLst/>
            </a:prstTxWarp>
          </a:bodyPr>
          <a:lstStyle/>
          <a:p>
            <a:pPr lvl="0"/>
            <a:r>
              <a:rPr lang="de-DE" noProof="0"/>
              <a:t>Hier klicken, um Master-Textformat zu bearbeiten</a:t>
            </a:r>
          </a:p>
          <a:p>
            <a:pPr lvl="1"/>
            <a:r>
              <a:rPr lang="de-DE" noProof="0"/>
              <a:t>Zweite Ebene</a:t>
            </a:r>
          </a:p>
          <a:p>
            <a:pPr lvl="2"/>
            <a:r>
              <a:rPr lang="de-DE" noProof="0"/>
              <a:t>Dritte Ebene</a:t>
            </a:r>
          </a:p>
          <a:p>
            <a:pPr lvl="3"/>
            <a:r>
              <a:rPr lang="de-DE" noProof="0"/>
              <a:t>Vierte Ebene</a:t>
            </a:r>
          </a:p>
          <a:p>
            <a:pPr lvl="4"/>
            <a:r>
              <a:rPr lang="de-DE" noProof="0"/>
              <a:t>Fünfte Ebene</a:t>
            </a:r>
          </a:p>
        </p:txBody>
      </p:sp>
      <p:sp>
        <p:nvSpPr>
          <p:cNvPr id="362513" name="Rectangle 17"/>
          <p:cNvSpPr>
            <a:spLocks noGrp="1" noChangeArrowheads="1"/>
          </p:cNvSpPr>
          <p:nvPr>
            <p:ph type="dt" idx="1"/>
          </p:nvPr>
        </p:nvSpPr>
        <p:spPr bwMode="auto">
          <a:xfrm>
            <a:off x="3843338" y="0"/>
            <a:ext cx="2938462"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875" tIns="46436" rIns="92875" bIns="46436" numCol="1" anchor="t" anchorCtr="0" compatLnSpc="1">
            <a:prstTxWarp prst="textNoShape">
              <a:avLst/>
            </a:prstTxWarp>
          </a:bodyPr>
          <a:lstStyle>
            <a:lvl1pPr algn="r" defTabSz="930275" eaLnBrk="0" hangingPunct="0">
              <a:spcBef>
                <a:spcPct val="20000"/>
              </a:spcBef>
              <a:buClrTx/>
              <a:buFontTx/>
              <a:buNone/>
              <a:defRPr sz="1200">
                <a:latin typeface="Tahoma" pitchFamily="34" charset="0"/>
              </a:defRPr>
            </a:lvl1pPr>
          </a:lstStyle>
          <a:p>
            <a:endParaRPr lang="de-DE"/>
          </a:p>
        </p:txBody>
      </p:sp>
      <p:sp>
        <p:nvSpPr>
          <p:cNvPr id="362514" name="Rectangle 18"/>
          <p:cNvSpPr>
            <a:spLocks noGrp="1" noChangeArrowheads="1"/>
          </p:cNvSpPr>
          <p:nvPr>
            <p:ph type="ftr" sz="quarter" idx="4"/>
          </p:nvPr>
        </p:nvSpPr>
        <p:spPr bwMode="auto">
          <a:xfrm>
            <a:off x="0" y="9423400"/>
            <a:ext cx="2938463"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875" tIns="46436" rIns="92875" bIns="46436" numCol="1" anchor="b" anchorCtr="0" compatLnSpc="1">
            <a:prstTxWarp prst="textNoShape">
              <a:avLst/>
            </a:prstTxWarp>
          </a:bodyPr>
          <a:lstStyle>
            <a:lvl1pPr algn="l" defTabSz="930275" eaLnBrk="0" hangingPunct="0">
              <a:spcBef>
                <a:spcPct val="20000"/>
              </a:spcBef>
              <a:buClrTx/>
              <a:buFontTx/>
              <a:buNone/>
              <a:defRPr sz="1200">
                <a:latin typeface="Tahoma" pitchFamily="34" charset="0"/>
              </a:defRPr>
            </a:lvl1pPr>
          </a:lstStyle>
          <a:p>
            <a:endParaRPr lang="de-DE"/>
          </a:p>
        </p:txBody>
      </p:sp>
      <p:sp>
        <p:nvSpPr>
          <p:cNvPr id="362515" name="Rectangle 19"/>
          <p:cNvSpPr>
            <a:spLocks noGrp="1" noChangeArrowheads="1"/>
          </p:cNvSpPr>
          <p:nvPr>
            <p:ph type="sldNum" sz="quarter" idx="5"/>
          </p:nvPr>
        </p:nvSpPr>
        <p:spPr bwMode="auto">
          <a:xfrm>
            <a:off x="3843338" y="9423400"/>
            <a:ext cx="2938462"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875" tIns="46436" rIns="92875" bIns="46436" numCol="1" anchor="b" anchorCtr="0" compatLnSpc="1">
            <a:prstTxWarp prst="textNoShape">
              <a:avLst/>
            </a:prstTxWarp>
          </a:bodyPr>
          <a:lstStyle>
            <a:lvl1pPr algn="r" defTabSz="930275" eaLnBrk="0" hangingPunct="0">
              <a:spcBef>
                <a:spcPct val="20000"/>
              </a:spcBef>
              <a:buClrTx/>
              <a:buFontTx/>
              <a:buNone/>
              <a:defRPr sz="1200">
                <a:latin typeface="Tahoma" pitchFamily="34" charset="0"/>
              </a:defRPr>
            </a:lvl1pPr>
          </a:lstStyle>
          <a:p>
            <a:fld id="{1D070CF6-C57D-400C-9E16-5011030A1B2F}" type="slidenum">
              <a:rPr lang="de-DE"/>
              <a:pPr/>
              <a:t>‹Nr.›</a:t>
            </a:fld>
            <a:endParaRPr lang="de-DE"/>
          </a:p>
        </p:txBody>
      </p:sp>
    </p:spTree>
    <p:extLst>
      <p:ext uri="{BB962C8B-B14F-4D97-AF65-F5344CB8AC3E}">
        <p14:creationId xmlns:p14="http://schemas.microsoft.com/office/powerpoint/2010/main" val="238365840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kumimoji="1"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i="1" dirty="0"/>
          </a:p>
        </p:txBody>
      </p:sp>
      <p:sp>
        <p:nvSpPr>
          <p:cNvPr id="4" name="Foliennummernplatzhalter 3"/>
          <p:cNvSpPr>
            <a:spLocks noGrp="1"/>
          </p:cNvSpPr>
          <p:nvPr>
            <p:ph type="sldNum" sz="quarter" idx="10"/>
          </p:nvPr>
        </p:nvSpPr>
        <p:spPr/>
        <p:txBody>
          <a:bodyPr/>
          <a:lstStyle/>
          <a:p>
            <a:fld id="{1D070CF6-C57D-400C-9E16-5011030A1B2F}" type="slidenum">
              <a:rPr lang="de-DE" smtClean="0"/>
              <a:pPr/>
              <a:t>1</a:t>
            </a:fld>
            <a:endParaRPr lang="de-DE" dirty="0"/>
          </a:p>
        </p:txBody>
      </p:sp>
    </p:spTree>
    <p:extLst>
      <p:ext uri="{BB962C8B-B14F-4D97-AF65-F5344CB8AC3E}">
        <p14:creationId xmlns:p14="http://schemas.microsoft.com/office/powerpoint/2010/main" val="39244965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1D070CF6-C57D-400C-9E16-5011030A1B2F}" type="slidenum">
              <a:rPr lang="de-DE" smtClean="0"/>
              <a:pPr/>
              <a:t>10</a:t>
            </a:fld>
            <a:endParaRPr lang="de-DE"/>
          </a:p>
        </p:txBody>
      </p:sp>
    </p:spTree>
    <p:extLst>
      <p:ext uri="{BB962C8B-B14F-4D97-AF65-F5344CB8AC3E}">
        <p14:creationId xmlns:p14="http://schemas.microsoft.com/office/powerpoint/2010/main" val="24699057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1D070CF6-C57D-400C-9E16-5011030A1B2F}" type="slidenum">
              <a:rPr lang="de-DE" smtClean="0"/>
              <a:pPr/>
              <a:t>11</a:t>
            </a:fld>
            <a:endParaRPr lang="de-DE"/>
          </a:p>
        </p:txBody>
      </p:sp>
    </p:spTree>
    <p:extLst>
      <p:ext uri="{BB962C8B-B14F-4D97-AF65-F5344CB8AC3E}">
        <p14:creationId xmlns:p14="http://schemas.microsoft.com/office/powerpoint/2010/main" val="366870645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1D070CF6-C57D-400C-9E16-5011030A1B2F}" type="slidenum">
              <a:rPr lang="de-DE" smtClean="0"/>
              <a:pPr/>
              <a:t>12</a:t>
            </a:fld>
            <a:endParaRPr lang="de-DE"/>
          </a:p>
        </p:txBody>
      </p:sp>
    </p:spTree>
    <p:extLst>
      <p:ext uri="{BB962C8B-B14F-4D97-AF65-F5344CB8AC3E}">
        <p14:creationId xmlns:p14="http://schemas.microsoft.com/office/powerpoint/2010/main" val="6657719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0" dirty="0"/>
          </a:p>
        </p:txBody>
      </p:sp>
      <p:sp>
        <p:nvSpPr>
          <p:cNvPr id="4" name="Foliennummernplatzhalter 3"/>
          <p:cNvSpPr>
            <a:spLocks noGrp="1"/>
          </p:cNvSpPr>
          <p:nvPr>
            <p:ph type="sldNum" sz="quarter" idx="5"/>
          </p:nvPr>
        </p:nvSpPr>
        <p:spPr/>
        <p:txBody>
          <a:bodyPr/>
          <a:lstStyle/>
          <a:p>
            <a:fld id="{1D070CF6-C57D-400C-9E16-5011030A1B2F}" type="slidenum">
              <a:rPr lang="de-DE" smtClean="0"/>
              <a:pPr/>
              <a:t>13</a:t>
            </a:fld>
            <a:endParaRPr lang="de-DE"/>
          </a:p>
        </p:txBody>
      </p:sp>
    </p:spTree>
    <p:extLst>
      <p:ext uri="{BB962C8B-B14F-4D97-AF65-F5344CB8AC3E}">
        <p14:creationId xmlns:p14="http://schemas.microsoft.com/office/powerpoint/2010/main" val="323488258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en-US" b="0" i="1" dirty="0">
              <a:effectLst/>
              <a:latin typeface="Arial" panose="020B0604020202020204" pitchFamily="34" charset="0"/>
            </a:endParaRPr>
          </a:p>
        </p:txBody>
      </p:sp>
      <p:sp>
        <p:nvSpPr>
          <p:cNvPr id="4" name="Foliennummernplatzhalter 3"/>
          <p:cNvSpPr>
            <a:spLocks noGrp="1"/>
          </p:cNvSpPr>
          <p:nvPr>
            <p:ph type="sldNum" sz="quarter" idx="5"/>
          </p:nvPr>
        </p:nvSpPr>
        <p:spPr/>
        <p:txBody>
          <a:bodyPr/>
          <a:lstStyle/>
          <a:p>
            <a:fld id="{1D070CF6-C57D-400C-9E16-5011030A1B2F}" type="slidenum">
              <a:rPr lang="de-DE" smtClean="0"/>
              <a:pPr/>
              <a:t>14</a:t>
            </a:fld>
            <a:endParaRPr lang="de-DE"/>
          </a:p>
        </p:txBody>
      </p:sp>
    </p:spTree>
    <p:extLst>
      <p:ext uri="{BB962C8B-B14F-4D97-AF65-F5344CB8AC3E}">
        <p14:creationId xmlns:p14="http://schemas.microsoft.com/office/powerpoint/2010/main" val="63594881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gn="l"/>
            <a:endParaRPr lang="de-DE" dirty="0"/>
          </a:p>
        </p:txBody>
      </p:sp>
      <p:sp>
        <p:nvSpPr>
          <p:cNvPr id="4" name="Foliennummernplatzhalter 3"/>
          <p:cNvSpPr>
            <a:spLocks noGrp="1"/>
          </p:cNvSpPr>
          <p:nvPr>
            <p:ph type="sldNum" sz="quarter" idx="5"/>
          </p:nvPr>
        </p:nvSpPr>
        <p:spPr/>
        <p:txBody>
          <a:bodyPr/>
          <a:lstStyle/>
          <a:p>
            <a:fld id="{1D070CF6-C57D-400C-9E16-5011030A1B2F}" type="slidenum">
              <a:rPr lang="de-DE" smtClean="0"/>
              <a:pPr/>
              <a:t>15</a:t>
            </a:fld>
            <a:endParaRPr lang="de-DE"/>
          </a:p>
        </p:txBody>
      </p:sp>
    </p:spTree>
    <p:extLst>
      <p:ext uri="{BB962C8B-B14F-4D97-AF65-F5344CB8AC3E}">
        <p14:creationId xmlns:p14="http://schemas.microsoft.com/office/powerpoint/2010/main" val="155049999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endParaRPr lang="en-US" sz="1600" b="0" dirty="0"/>
          </a:p>
        </p:txBody>
      </p:sp>
      <p:sp>
        <p:nvSpPr>
          <p:cNvPr id="4" name="Slide Number Placeholder 3"/>
          <p:cNvSpPr>
            <a:spLocks noGrp="1"/>
          </p:cNvSpPr>
          <p:nvPr>
            <p:ph type="sldNum" sz="quarter" idx="10"/>
          </p:nvPr>
        </p:nvSpPr>
        <p:spPr/>
        <p:txBody>
          <a:bodyPr/>
          <a:lstStyle/>
          <a:p>
            <a:fld id="{9E6A31BF-6D30-E343-82CC-F4AA350456A1}" type="slidenum">
              <a:rPr lang="en-US" smtClean="0"/>
              <a:t>16</a:t>
            </a:fld>
            <a:endParaRPr lang="en-US"/>
          </a:p>
        </p:txBody>
      </p:sp>
    </p:spTree>
    <p:extLst>
      <p:ext uri="{BB962C8B-B14F-4D97-AF65-F5344CB8AC3E}">
        <p14:creationId xmlns:p14="http://schemas.microsoft.com/office/powerpoint/2010/main" val="169696167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1D070CF6-C57D-400C-9E16-5011030A1B2F}" type="slidenum">
              <a:rPr lang="de-DE" smtClean="0"/>
              <a:pPr/>
              <a:t>17</a:t>
            </a:fld>
            <a:endParaRPr lang="de-DE"/>
          </a:p>
        </p:txBody>
      </p:sp>
    </p:spTree>
    <p:extLst>
      <p:ext uri="{BB962C8B-B14F-4D97-AF65-F5344CB8AC3E}">
        <p14:creationId xmlns:p14="http://schemas.microsoft.com/office/powerpoint/2010/main" val="64056977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1D070CF6-C57D-400C-9E16-5011030A1B2F}" type="slidenum">
              <a:rPr lang="de-DE" smtClean="0"/>
              <a:pPr/>
              <a:t>18</a:t>
            </a:fld>
            <a:endParaRPr lang="de-DE"/>
          </a:p>
        </p:txBody>
      </p:sp>
    </p:spTree>
    <p:extLst>
      <p:ext uri="{BB962C8B-B14F-4D97-AF65-F5344CB8AC3E}">
        <p14:creationId xmlns:p14="http://schemas.microsoft.com/office/powerpoint/2010/main" val="305986450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1D070CF6-C57D-400C-9E16-5011030A1B2F}" type="slidenum">
              <a:rPr lang="de-DE" smtClean="0"/>
              <a:pPr/>
              <a:t>19</a:t>
            </a:fld>
            <a:endParaRPr lang="de-DE"/>
          </a:p>
        </p:txBody>
      </p:sp>
    </p:spTree>
    <p:extLst>
      <p:ext uri="{BB962C8B-B14F-4D97-AF65-F5344CB8AC3E}">
        <p14:creationId xmlns:p14="http://schemas.microsoft.com/office/powerpoint/2010/main" val="26063021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i="1" dirty="0"/>
          </a:p>
        </p:txBody>
      </p:sp>
      <p:sp>
        <p:nvSpPr>
          <p:cNvPr id="4" name="Foliennummernplatzhalter 3"/>
          <p:cNvSpPr>
            <a:spLocks noGrp="1"/>
          </p:cNvSpPr>
          <p:nvPr>
            <p:ph type="sldNum" sz="quarter" idx="5"/>
          </p:nvPr>
        </p:nvSpPr>
        <p:spPr/>
        <p:txBody>
          <a:bodyPr/>
          <a:lstStyle/>
          <a:p>
            <a:fld id="{1D070CF6-C57D-400C-9E16-5011030A1B2F}" type="slidenum">
              <a:rPr lang="de-DE" smtClean="0"/>
              <a:pPr/>
              <a:t>2</a:t>
            </a:fld>
            <a:endParaRPr lang="de-DE"/>
          </a:p>
        </p:txBody>
      </p:sp>
    </p:spTree>
    <p:extLst>
      <p:ext uri="{BB962C8B-B14F-4D97-AF65-F5344CB8AC3E}">
        <p14:creationId xmlns:p14="http://schemas.microsoft.com/office/powerpoint/2010/main" val="311833405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6A31BF-6D30-E343-82CC-F4AA350456A1}" type="slidenum">
              <a:rPr lang="en-US" smtClean="0"/>
              <a:t>20</a:t>
            </a:fld>
            <a:endParaRPr lang="en-US"/>
          </a:p>
        </p:txBody>
      </p:sp>
    </p:spTree>
    <p:extLst>
      <p:ext uri="{BB962C8B-B14F-4D97-AF65-F5344CB8AC3E}">
        <p14:creationId xmlns:p14="http://schemas.microsoft.com/office/powerpoint/2010/main" val="331977953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1D070CF6-C57D-400C-9E16-5011030A1B2F}" type="slidenum">
              <a:rPr lang="de-DE" smtClean="0"/>
              <a:pPr/>
              <a:t>21</a:t>
            </a:fld>
            <a:endParaRPr lang="de-DE"/>
          </a:p>
        </p:txBody>
      </p:sp>
    </p:spTree>
    <p:extLst>
      <p:ext uri="{BB962C8B-B14F-4D97-AF65-F5344CB8AC3E}">
        <p14:creationId xmlns:p14="http://schemas.microsoft.com/office/powerpoint/2010/main" val="165766090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1D070CF6-C57D-400C-9E16-5011030A1B2F}" type="slidenum">
              <a:rPr lang="de-DE" smtClean="0"/>
              <a:pPr/>
              <a:t>22</a:t>
            </a:fld>
            <a:endParaRPr lang="de-DE"/>
          </a:p>
        </p:txBody>
      </p:sp>
    </p:spTree>
    <p:extLst>
      <p:ext uri="{BB962C8B-B14F-4D97-AF65-F5344CB8AC3E}">
        <p14:creationId xmlns:p14="http://schemas.microsoft.com/office/powerpoint/2010/main" val="26012467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1D070CF6-C57D-400C-9E16-5011030A1B2F}" type="slidenum">
              <a:rPr lang="de-DE" smtClean="0"/>
              <a:pPr/>
              <a:t>23</a:t>
            </a:fld>
            <a:endParaRPr lang="de-DE"/>
          </a:p>
        </p:txBody>
      </p:sp>
    </p:spTree>
    <p:extLst>
      <p:ext uri="{BB962C8B-B14F-4D97-AF65-F5344CB8AC3E}">
        <p14:creationId xmlns:p14="http://schemas.microsoft.com/office/powerpoint/2010/main" val="137749999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1D070CF6-C57D-400C-9E16-5011030A1B2F}" type="slidenum">
              <a:rPr lang="de-DE" smtClean="0"/>
              <a:pPr/>
              <a:t>24</a:t>
            </a:fld>
            <a:endParaRPr lang="de-DE"/>
          </a:p>
        </p:txBody>
      </p:sp>
    </p:spTree>
    <p:extLst>
      <p:ext uri="{BB962C8B-B14F-4D97-AF65-F5344CB8AC3E}">
        <p14:creationId xmlns:p14="http://schemas.microsoft.com/office/powerpoint/2010/main" val="261807426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1D070CF6-C57D-400C-9E16-5011030A1B2F}" type="slidenum">
              <a:rPr lang="de-DE" smtClean="0"/>
              <a:pPr/>
              <a:t>25</a:t>
            </a:fld>
            <a:endParaRPr lang="de-DE"/>
          </a:p>
        </p:txBody>
      </p:sp>
    </p:spTree>
    <p:extLst>
      <p:ext uri="{BB962C8B-B14F-4D97-AF65-F5344CB8AC3E}">
        <p14:creationId xmlns:p14="http://schemas.microsoft.com/office/powerpoint/2010/main" val="312455799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DE" dirty="0"/>
          </a:p>
        </p:txBody>
      </p:sp>
      <p:sp>
        <p:nvSpPr>
          <p:cNvPr id="4" name="Slide Number Placeholder 3"/>
          <p:cNvSpPr>
            <a:spLocks noGrp="1"/>
          </p:cNvSpPr>
          <p:nvPr>
            <p:ph type="sldNum" sz="quarter" idx="5"/>
          </p:nvPr>
        </p:nvSpPr>
        <p:spPr/>
        <p:txBody>
          <a:bodyPr/>
          <a:lstStyle/>
          <a:p>
            <a:fld id="{971C3929-1796-5442-A58A-BFCB27C3DFDD}" type="slidenum">
              <a:rPr lang="en-US" smtClean="0"/>
              <a:pPr/>
              <a:t>26</a:t>
            </a:fld>
            <a:endParaRPr lang="en-US"/>
          </a:p>
        </p:txBody>
      </p:sp>
    </p:spTree>
    <p:extLst>
      <p:ext uri="{BB962C8B-B14F-4D97-AF65-F5344CB8AC3E}">
        <p14:creationId xmlns:p14="http://schemas.microsoft.com/office/powerpoint/2010/main" val="15403843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1D070CF6-C57D-400C-9E16-5011030A1B2F}" type="slidenum">
              <a:rPr lang="de-DE" smtClean="0"/>
              <a:pPr/>
              <a:t>3</a:t>
            </a:fld>
            <a:endParaRPr lang="de-DE"/>
          </a:p>
        </p:txBody>
      </p:sp>
    </p:spTree>
    <p:extLst>
      <p:ext uri="{BB962C8B-B14F-4D97-AF65-F5344CB8AC3E}">
        <p14:creationId xmlns:p14="http://schemas.microsoft.com/office/powerpoint/2010/main" val="20871202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1D070CF6-C57D-400C-9E16-5011030A1B2F}" type="slidenum">
              <a:rPr lang="de-DE" smtClean="0"/>
              <a:pPr/>
              <a:t>4</a:t>
            </a:fld>
            <a:endParaRPr lang="de-DE"/>
          </a:p>
        </p:txBody>
      </p:sp>
    </p:spTree>
    <p:extLst>
      <p:ext uri="{BB962C8B-B14F-4D97-AF65-F5344CB8AC3E}">
        <p14:creationId xmlns:p14="http://schemas.microsoft.com/office/powerpoint/2010/main" val="39004734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gn="l"/>
            <a:endParaRPr lang="de-DE" dirty="0"/>
          </a:p>
        </p:txBody>
      </p:sp>
      <p:sp>
        <p:nvSpPr>
          <p:cNvPr id="4" name="Foliennummernplatzhalter 3"/>
          <p:cNvSpPr>
            <a:spLocks noGrp="1"/>
          </p:cNvSpPr>
          <p:nvPr>
            <p:ph type="sldNum" sz="quarter" idx="5"/>
          </p:nvPr>
        </p:nvSpPr>
        <p:spPr/>
        <p:txBody>
          <a:bodyPr/>
          <a:lstStyle/>
          <a:p>
            <a:fld id="{1D070CF6-C57D-400C-9E16-5011030A1B2F}" type="slidenum">
              <a:rPr lang="de-DE" smtClean="0"/>
              <a:pPr/>
              <a:t>5</a:t>
            </a:fld>
            <a:endParaRPr lang="de-DE"/>
          </a:p>
        </p:txBody>
      </p:sp>
    </p:spTree>
    <p:extLst>
      <p:ext uri="{BB962C8B-B14F-4D97-AF65-F5344CB8AC3E}">
        <p14:creationId xmlns:p14="http://schemas.microsoft.com/office/powerpoint/2010/main" val="190191868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1D070CF6-C57D-400C-9E16-5011030A1B2F}" type="slidenum">
              <a:rPr lang="de-DE" smtClean="0"/>
              <a:pPr/>
              <a:t>6</a:t>
            </a:fld>
            <a:endParaRPr lang="de-DE"/>
          </a:p>
        </p:txBody>
      </p:sp>
    </p:spTree>
    <p:extLst>
      <p:ext uri="{BB962C8B-B14F-4D97-AF65-F5344CB8AC3E}">
        <p14:creationId xmlns:p14="http://schemas.microsoft.com/office/powerpoint/2010/main" val="11920392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1D070CF6-C57D-400C-9E16-5011030A1B2F}" type="slidenum">
              <a:rPr lang="de-DE" smtClean="0"/>
              <a:pPr/>
              <a:t>7</a:t>
            </a:fld>
            <a:endParaRPr lang="de-DE"/>
          </a:p>
        </p:txBody>
      </p:sp>
    </p:spTree>
    <p:extLst>
      <p:ext uri="{BB962C8B-B14F-4D97-AF65-F5344CB8AC3E}">
        <p14:creationId xmlns:p14="http://schemas.microsoft.com/office/powerpoint/2010/main" val="2885710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0" dirty="0"/>
          </a:p>
        </p:txBody>
      </p:sp>
      <p:sp>
        <p:nvSpPr>
          <p:cNvPr id="4" name="Foliennummernplatzhalter 3"/>
          <p:cNvSpPr>
            <a:spLocks noGrp="1"/>
          </p:cNvSpPr>
          <p:nvPr>
            <p:ph type="sldNum" sz="quarter" idx="5"/>
          </p:nvPr>
        </p:nvSpPr>
        <p:spPr/>
        <p:txBody>
          <a:bodyPr/>
          <a:lstStyle/>
          <a:p>
            <a:fld id="{1D070CF6-C57D-400C-9E16-5011030A1B2F}" type="slidenum">
              <a:rPr lang="de-DE" smtClean="0"/>
              <a:pPr/>
              <a:t>8</a:t>
            </a:fld>
            <a:endParaRPr lang="de-DE"/>
          </a:p>
        </p:txBody>
      </p:sp>
    </p:spTree>
    <p:extLst>
      <p:ext uri="{BB962C8B-B14F-4D97-AF65-F5344CB8AC3E}">
        <p14:creationId xmlns:p14="http://schemas.microsoft.com/office/powerpoint/2010/main" val="260531980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fld id="{1D070CF6-C57D-400C-9E16-5011030A1B2F}" type="slidenum">
              <a:rPr lang="de-DE" smtClean="0"/>
              <a:pPr/>
              <a:t>9</a:t>
            </a:fld>
            <a:endParaRPr lang="de-DE"/>
          </a:p>
        </p:txBody>
      </p:sp>
    </p:spTree>
    <p:extLst>
      <p:ext uri="{BB962C8B-B14F-4D97-AF65-F5344CB8AC3E}">
        <p14:creationId xmlns:p14="http://schemas.microsoft.com/office/powerpoint/2010/main" val="19418909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5" name="Rectangle 18"/>
          <p:cNvSpPr>
            <a:spLocks noGrp="1" noChangeArrowheads="1"/>
          </p:cNvSpPr>
          <p:nvPr>
            <p:ph type="dt" sz="half" idx="2"/>
          </p:nvPr>
        </p:nvSpPr>
        <p:spPr bwMode="auto">
          <a:xfrm>
            <a:off x="6858000" y="6553200"/>
            <a:ext cx="16002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91440" tIns="45720" rIns="91440" bIns="45720" numCol="1" anchor="b" anchorCtr="0" compatLnSpc="1">
            <a:prstTxWarp prst="textNoShape">
              <a:avLst/>
            </a:prstTxWarp>
          </a:bodyPr>
          <a:lstStyle>
            <a:lvl1pPr algn="r">
              <a:spcBef>
                <a:spcPct val="20000"/>
              </a:spcBef>
              <a:buClrTx/>
              <a:buFontTx/>
              <a:buNone/>
              <a:defRPr sz="1200">
                <a:solidFill>
                  <a:srgbClr val="DDDDDD"/>
                </a:solidFill>
              </a:defRPr>
            </a:lvl1pPr>
          </a:lstStyle>
          <a:p>
            <a:r>
              <a:rPr lang="de-DE"/>
              <a:t>March 14, 2018</a:t>
            </a:r>
            <a:endParaRPr lang="de-DE" altLang="en-US"/>
          </a:p>
        </p:txBody>
      </p:sp>
      <p:sp>
        <p:nvSpPr>
          <p:cNvPr id="6" name="Rectangle 20"/>
          <p:cNvSpPr>
            <a:spLocks noGrp="1" noChangeArrowheads="1"/>
          </p:cNvSpPr>
          <p:nvPr>
            <p:ph type="sldNum" sz="quarter" idx="4"/>
          </p:nvPr>
        </p:nvSpPr>
        <p:spPr bwMode="auto">
          <a:xfrm>
            <a:off x="8458200" y="6553200"/>
            <a:ext cx="5334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91440" tIns="45720" rIns="91440" bIns="45720" numCol="1" anchor="b" anchorCtr="0" compatLnSpc="1">
            <a:prstTxWarp prst="textNoShape">
              <a:avLst/>
            </a:prstTxWarp>
          </a:bodyPr>
          <a:lstStyle>
            <a:lvl1pPr algn="r">
              <a:spcBef>
                <a:spcPct val="20000"/>
              </a:spcBef>
              <a:buClrTx/>
              <a:buFontTx/>
              <a:buNone/>
              <a:defRPr sz="1200">
                <a:solidFill>
                  <a:srgbClr val="DDDDDD"/>
                </a:solidFill>
              </a:defRPr>
            </a:lvl1pPr>
          </a:lstStyle>
          <a:p>
            <a:fld id="{DB2D1983-DED9-4F85-A081-1890405E3F53}" type="slidenum">
              <a:rPr lang="de-DE" altLang="en-US"/>
              <a:pPr/>
              <a:t>‹Nr.›</a:t>
            </a:fld>
            <a:endParaRPr lang="de-DE" altLang="en-US"/>
          </a:p>
        </p:txBody>
      </p:sp>
      <p:sp>
        <p:nvSpPr>
          <p:cNvPr id="7" name="Rectangle 19"/>
          <p:cNvSpPr>
            <a:spLocks noGrp="1" noChangeArrowheads="1"/>
          </p:cNvSpPr>
          <p:nvPr>
            <p:ph type="ftr" sz="quarter" idx="3"/>
          </p:nvPr>
        </p:nvSpPr>
        <p:spPr bwMode="auto">
          <a:xfrm>
            <a:off x="533400" y="6324600"/>
            <a:ext cx="6198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b" anchorCtr="0" compatLnSpc="1">
            <a:prstTxWarp prst="textNoShape">
              <a:avLst/>
            </a:prstTxWarp>
          </a:bodyPr>
          <a:lstStyle>
            <a:lvl1pPr algn="l">
              <a:spcBef>
                <a:spcPct val="20000"/>
              </a:spcBef>
              <a:buClrTx/>
              <a:buFontTx/>
              <a:buNone/>
              <a:defRPr sz="1200">
                <a:solidFill>
                  <a:srgbClr val="DDDDDD"/>
                </a:solidFill>
              </a:defRPr>
            </a:lvl1pPr>
          </a:lstStyle>
          <a:p>
            <a:pPr>
              <a:tabLst>
                <a:tab pos="3498850" algn="l"/>
              </a:tabLst>
            </a:pPr>
            <a:r>
              <a:rPr lang="en-US" altLang="en-US">
                <a:solidFill>
                  <a:schemeClr val="tx1"/>
                </a:solidFill>
              </a:rPr>
              <a:t>Andreas v. Kienlin                                             Fermi Open Day, CM Pisa</a:t>
            </a:r>
            <a:endParaRPr lang="en-US" altLang="en-US"/>
          </a:p>
        </p:txBody>
      </p:sp>
    </p:spTree>
    <p:extLst>
      <p:ext uri="{BB962C8B-B14F-4D97-AF65-F5344CB8AC3E}">
        <p14:creationId xmlns:p14="http://schemas.microsoft.com/office/powerpoint/2010/main" val="2411131132"/>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533400" y="304800"/>
            <a:ext cx="6172200" cy="685800"/>
          </a:xfrm>
        </p:spPr>
        <p:txBody>
          <a:bodyPr/>
          <a:lstStyle/>
          <a:p>
            <a:r>
              <a:rPr lang="de-DE"/>
              <a:t>Titelmasterformat durch Klicken bearbeiten</a:t>
            </a:r>
            <a:endParaRPr lang="en-US"/>
          </a:p>
        </p:txBody>
      </p:sp>
      <p:sp>
        <p:nvSpPr>
          <p:cNvPr id="3" name="Inhaltsplatzhalter 2"/>
          <p:cNvSpPr>
            <a:spLocks noGrp="1"/>
          </p:cNvSpPr>
          <p:nvPr>
            <p:ph idx="1"/>
          </p:nvPr>
        </p:nvSpPr>
        <p:spPr>
          <a:xfrm>
            <a:off x="533400" y="1524000"/>
            <a:ext cx="8153400" cy="4191000"/>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7" name="Rectangle 19"/>
          <p:cNvSpPr>
            <a:spLocks noGrp="1" noChangeArrowheads="1"/>
          </p:cNvSpPr>
          <p:nvPr>
            <p:ph type="ftr" sz="quarter" idx="3"/>
          </p:nvPr>
        </p:nvSpPr>
        <p:spPr bwMode="auto">
          <a:xfrm>
            <a:off x="533400" y="6324600"/>
            <a:ext cx="6198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b" anchorCtr="0" compatLnSpc="1">
            <a:prstTxWarp prst="textNoShape">
              <a:avLst/>
            </a:prstTxWarp>
          </a:bodyPr>
          <a:lstStyle>
            <a:lvl1pPr algn="l">
              <a:spcBef>
                <a:spcPct val="20000"/>
              </a:spcBef>
              <a:buClrTx/>
              <a:buFontTx/>
              <a:buNone/>
              <a:defRPr sz="1200">
                <a:solidFill>
                  <a:srgbClr val="DDDDDD"/>
                </a:solidFill>
              </a:defRPr>
            </a:lvl1pPr>
          </a:lstStyle>
          <a:p>
            <a:pPr>
              <a:tabLst>
                <a:tab pos="3498850" algn="l"/>
              </a:tabLst>
            </a:pPr>
            <a:r>
              <a:rPr lang="en-US" altLang="en-US">
                <a:solidFill>
                  <a:schemeClr val="tx1"/>
                </a:solidFill>
              </a:rPr>
              <a:t>Andreas v. Kienlin                                             Fermi Open Day, CM Pisa</a:t>
            </a:r>
            <a:endParaRPr lang="en-US" altLang="en-US"/>
          </a:p>
        </p:txBody>
      </p:sp>
      <p:sp>
        <p:nvSpPr>
          <p:cNvPr id="8" name="Rectangle 18"/>
          <p:cNvSpPr>
            <a:spLocks noGrp="1" noChangeArrowheads="1"/>
          </p:cNvSpPr>
          <p:nvPr>
            <p:ph type="dt" sz="half" idx="2"/>
          </p:nvPr>
        </p:nvSpPr>
        <p:spPr bwMode="auto">
          <a:xfrm>
            <a:off x="6858000" y="6553200"/>
            <a:ext cx="16002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91440" tIns="45720" rIns="91440" bIns="45720" numCol="1" anchor="b" anchorCtr="0" compatLnSpc="1">
            <a:prstTxWarp prst="textNoShape">
              <a:avLst/>
            </a:prstTxWarp>
          </a:bodyPr>
          <a:lstStyle>
            <a:lvl1pPr algn="r">
              <a:spcBef>
                <a:spcPct val="20000"/>
              </a:spcBef>
              <a:buClrTx/>
              <a:buFontTx/>
              <a:buNone/>
              <a:defRPr sz="1200">
                <a:solidFill>
                  <a:srgbClr val="DDDDDD"/>
                </a:solidFill>
              </a:defRPr>
            </a:lvl1pPr>
          </a:lstStyle>
          <a:p>
            <a:r>
              <a:rPr lang="de-DE"/>
              <a:t>March 14, 2018</a:t>
            </a:r>
            <a:endParaRPr lang="de-DE" altLang="en-US"/>
          </a:p>
        </p:txBody>
      </p:sp>
      <p:sp>
        <p:nvSpPr>
          <p:cNvPr id="9" name="Rectangle 20"/>
          <p:cNvSpPr>
            <a:spLocks noGrp="1" noChangeArrowheads="1"/>
          </p:cNvSpPr>
          <p:nvPr>
            <p:ph type="sldNum" sz="quarter" idx="4"/>
          </p:nvPr>
        </p:nvSpPr>
        <p:spPr bwMode="auto">
          <a:xfrm>
            <a:off x="8458200" y="6553200"/>
            <a:ext cx="5334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91440" tIns="45720" rIns="91440" bIns="45720" numCol="1" anchor="b" anchorCtr="0" compatLnSpc="1">
            <a:prstTxWarp prst="textNoShape">
              <a:avLst/>
            </a:prstTxWarp>
          </a:bodyPr>
          <a:lstStyle>
            <a:lvl1pPr algn="r">
              <a:spcBef>
                <a:spcPct val="20000"/>
              </a:spcBef>
              <a:buClrTx/>
              <a:buFontTx/>
              <a:buNone/>
              <a:defRPr sz="1200">
                <a:solidFill>
                  <a:srgbClr val="DDDDDD"/>
                </a:solidFill>
              </a:defRPr>
            </a:lvl1pPr>
          </a:lstStyle>
          <a:p>
            <a:fld id="{DB2D1983-DED9-4F85-A081-1890405E3F53}" type="slidenum">
              <a:rPr lang="de-DE" altLang="en-US"/>
              <a:pPr/>
              <a:t>‹Nr.›</a:t>
            </a:fld>
            <a:endParaRPr lang="de-DE" altLang="en-US"/>
          </a:p>
        </p:txBody>
      </p:sp>
    </p:spTree>
    <p:extLst>
      <p:ext uri="{BB962C8B-B14F-4D97-AF65-F5344CB8AC3E}">
        <p14:creationId xmlns:p14="http://schemas.microsoft.com/office/powerpoint/2010/main" val="171119189"/>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a:xfrm>
            <a:off x="533400" y="304800"/>
            <a:ext cx="6172200" cy="685800"/>
          </a:xfrm>
        </p:spPr>
        <p:txBody>
          <a:bodyPr/>
          <a:lstStyle/>
          <a:p>
            <a:r>
              <a:rPr lang="de-DE"/>
              <a:t>Titelmasterformat durch Klicken bearbeiten</a:t>
            </a:r>
            <a:endParaRPr lang="en-US"/>
          </a:p>
        </p:txBody>
      </p:sp>
      <p:sp>
        <p:nvSpPr>
          <p:cNvPr id="6" name="Rectangle 19"/>
          <p:cNvSpPr>
            <a:spLocks noGrp="1" noChangeArrowheads="1"/>
          </p:cNvSpPr>
          <p:nvPr>
            <p:ph type="ftr" sz="quarter" idx="3"/>
          </p:nvPr>
        </p:nvSpPr>
        <p:spPr bwMode="auto">
          <a:xfrm>
            <a:off x="533400" y="6324600"/>
            <a:ext cx="6198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b" anchorCtr="0" compatLnSpc="1">
            <a:prstTxWarp prst="textNoShape">
              <a:avLst/>
            </a:prstTxWarp>
          </a:bodyPr>
          <a:lstStyle>
            <a:lvl1pPr algn="l">
              <a:spcBef>
                <a:spcPct val="20000"/>
              </a:spcBef>
              <a:buClrTx/>
              <a:buFontTx/>
              <a:buNone/>
              <a:defRPr sz="1200">
                <a:solidFill>
                  <a:srgbClr val="DDDDDD"/>
                </a:solidFill>
              </a:defRPr>
            </a:lvl1pPr>
          </a:lstStyle>
          <a:p>
            <a:pPr>
              <a:tabLst>
                <a:tab pos="3498850" algn="l"/>
              </a:tabLst>
            </a:pPr>
            <a:r>
              <a:rPr lang="en-US" altLang="en-US">
                <a:solidFill>
                  <a:schemeClr val="tx1"/>
                </a:solidFill>
              </a:rPr>
              <a:t>Andreas v. Kienlin                                             Fermi Open Day, CM Pisa</a:t>
            </a:r>
            <a:endParaRPr lang="en-US" altLang="en-US"/>
          </a:p>
        </p:txBody>
      </p:sp>
      <p:sp>
        <p:nvSpPr>
          <p:cNvPr id="7" name="Rectangle 18"/>
          <p:cNvSpPr>
            <a:spLocks noGrp="1" noChangeArrowheads="1"/>
          </p:cNvSpPr>
          <p:nvPr>
            <p:ph type="dt" sz="half" idx="2"/>
          </p:nvPr>
        </p:nvSpPr>
        <p:spPr bwMode="auto">
          <a:xfrm>
            <a:off x="6858000" y="6553200"/>
            <a:ext cx="16002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91440" tIns="45720" rIns="91440" bIns="45720" numCol="1" anchor="b" anchorCtr="0" compatLnSpc="1">
            <a:prstTxWarp prst="textNoShape">
              <a:avLst/>
            </a:prstTxWarp>
          </a:bodyPr>
          <a:lstStyle>
            <a:lvl1pPr algn="r">
              <a:spcBef>
                <a:spcPct val="20000"/>
              </a:spcBef>
              <a:buClrTx/>
              <a:buFontTx/>
              <a:buNone/>
              <a:defRPr sz="1200">
                <a:solidFill>
                  <a:srgbClr val="DDDDDD"/>
                </a:solidFill>
              </a:defRPr>
            </a:lvl1pPr>
          </a:lstStyle>
          <a:p>
            <a:r>
              <a:rPr lang="de-DE"/>
              <a:t>March 14, 2018</a:t>
            </a:r>
            <a:endParaRPr lang="de-DE" altLang="en-US"/>
          </a:p>
        </p:txBody>
      </p:sp>
      <p:sp>
        <p:nvSpPr>
          <p:cNvPr id="8" name="Rectangle 20"/>
          <p:cNvSpPr>
            <a:spLocks noGrp="1" noChangeArrowheads="1"/>
          </p:cNvSpPr>
          <p:nvPr>
            <p:ph type="sldNum" sz="quarter" idx="4"/>
          </p:nvPr>
        </p:nvSpPr>
        <p:spPr bwMode="auto">
          <a:xfrm>
            <a:off x="8458200" y="6553200"/>
            <a:ext cx="5334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91440" tIns="45720" rIns="91440" bIns="45720" numCol="1" anchor="b" anchorCtr="0" compatLnSpc="1">
            <a:prstTxWarp prst="textNoShape">
              <a:avLst/>
            </a:prstTxWarp>
          </a:bodyPr>
          <a:lstStyle>
            <a:lvl1pPr algn="r">
              <a:spcBef>
                <a:spcPct val="20000"/>
              </a:spcBef>
              <a:buClrTx/>
              <a:buFontTx/>
              <a:buNone/>
              <a:defRPr sz="1200">
                <a:solidFill>
                  <a:srgbClr val="DDDDDD"/>
                </a:solidFill>
              </a:defRPr>
            </a:lvl1pPr>
          </a:lstStyle>
          <a:p>
            <a:fld id="{DB2D1983-DED9-4F85-A081-1890405E3F53}" type="slidenum">
              <a:rPr lang="de-DE" altLang="en-US"/>
              <a:pPr/>
              <a:t>‹Nr.›</a:t>
            </a:fld>
            <a:endParaRPr lang="de-DE" altLang="en-US"/>
          </a:p>
        </p:txBody>
      </p:sp>
    </p:spTree>
    <p:extLst>
      <p:ext uri="{BB962C8B-B14F-4D97-AF65-F5344CB8AC3E}">
        <p14:creationId xmlns:p14="http://schemas.microsoft.com/office/powerpoint/2010/main" val="3326641365"/>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a:xfrm>
            <a:off x="533400" y="304800"/>
            <a:ext cx="6172200" cy="685800"/>
          </a:xfrm>
        </p:spPr>
        <p:txBody>
          <a:bodyPr/>
          <a:lstStyle/>
          <a:p>
            <a:r>
              <a:rPr lang="de-DE"/>
              <a:t>Titelmasterformat durch Klicken bearbeiten</a:t>
            </a:r>
            <a:endParaRPr lang="en-US"/>
          </a:p>
        </p:txBody>
      </p:sp>
      <p:sp>
        <p:nvSpPr>
          <p:cNvPr id="3" name="Inhaltsplatzhalter 2"/>
          <p:cNvSpPr>
            <a:spLocks noGrp="1"/>
          </p:cNvSpPr>
          <p:nvPr>
            <p:ph sz="half" idx="1"/>
          </p:nvPr>
        </p:nvSpPr>
        <p:spPr>
          <a:xfrm>
            <a:off x="533400" y="1524000"/>
            <a:ext cx="4000500"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Inhaltsplatzhalter 3"/>
          <p:cNvSpPr>
            <a:spLocks noGrp="1"/>
          </p:cNvSpPr>
          <p:nvPr>
            <p:ph sz="half" idx="2"/>
          </p:nvPr>
        </p:nvSpPr>
        <p:spPr>
          <a:xfrm>
            <a:off x="4686300" y="1524000"/>
            <a:ext cx="4000500" cy="4191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5" name="Datumsplatzhalter 4"/>
          <p:cNvSpPr>
            <a:spLocks noGrp="1"/>
          </p:cNvSpPr>
          <p:nvPr>
            <p:ph type="dt" sz="half" idx="10"/>
          </p:nvPr>
        </p:nvSpPr>
        <p:spPr>
          <a:xfrm>
            <a:off x="6858000" y="6553200"/>
            <a:ext cx="1600200" cy="228600"/>
          </a:xfrm>
        </p:spPr>
        <p:txBody>
          <a:bodyPr/>
          <a:lstStyle>
            <a:lvl1pPr>
              <a:defRPr/>
            </a:lvl1pPr>
          </a:lstStyle>
          <a:p>
            <a:r>
              <a:rPr lang="de-DE"/>
              <a:t>March 14, 2018</a:t>
            </a:r>
            <a:endParaRPr lang="de-DE" altLang="en-US"/>
          </a:p>
        </p:txBody>
      </p:sp>
      <p:sp>
        <p:nvSpPr>
          <p:cNvPr id="7" name="Foliennummernplatzhalter 6"/>
          <p:cNvSpPr>
            <a:spLocks noGrp="1"/>
          </p:cNvSpPr>
          <p:nvPr>
            <p:ph type="sldNum" sz="quarter" idx="12"/>
          </p:nvPr>
        </p:nvSpPr>
        <p:spPr>
          <a:xfrm>
            <a:off x="8458200" y="6553200"/>
            <a:ext cx="533400" cy="228600"/>
          </a:xfrm>
        </p:spPr>
        <p:txBody>
          <a:bodyPr/>
          <a:lstStyle>
            <a:lvl1pPr>
              <a:defRPr/>
            </a:lvl1pPr>
          </a:lstStyle>
          <a:p>
            <a:fld id="{50FB4DBA-2256-4C6B-BE40-6A4C7A05739A}" type="slidenum">
              <a:rPr lang="de-DE" altLang="en-US"/>
              <a:pPr/>
              <a:t>‹Nr.›</a:t>
            </a:fld>
            <a:endParaRPr lang="de-DE" altLang="en-US"/>
          </a:p>
        </p:txBody>
      </p:sp>
      <p:sp>
        <p:nvSpPr>
          <p:cNvPr id="8" name="Rectangle 19"/>
          <p:cNvSpPr>
            <a:spLocks noGrp="1" noChangeArrowheads="1"/>
          </p:cNvSpPr>
          <p:nvPr>
            <p:ph type="ftr" sz="quarter" idx="3"/>
          </p:nvPr>
        </p:nvSpPr>
        <p:spPr bwMode="auto">
          <a:xfrm>
            <a:off x="533400" y="6324600"/>
            <a:ext cx="6198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b" anchorCtr="0" compatLnSpc="1">
            <a:prstTxWarp prst="textNoShape">
              <a:avLst/>
            </a:prstTxWarp>
          </a:bodyPr>
          <a:lstStyle>
            <a:lvl1pPr algn="l">
              <a:spcBef>
                <a:spcPct val="20000"/>
              </a:spcBef>
              <a:buClrTx/>
              <a:buFontTx/>
              <a:buNone/>
              <a:defRPr sz="1200">
                <a:solidFill>
                  <a:srgbClr val="DDDDDD"/>
                </a:solidFill>
              </a:defRPr>
            </a:lvl1pPr>
          </a:lstStyle>
          <a:p>
            <a:pPr>
              <a:tabLst>
                <a:tab pos="3498850" algn="l"/>
              </a:tabLst>
            </a:pPr>
            <a:r>
              <a:rPr lang="en-US" altLang="en-US">
                <a:solidFill>
                  <a:schemeClr val="tx1"/>
                </a:solidFill>
              </a:rPr>
              <a:t>Andreas v. Kienlin                                             Fermi Open Day, CM Pisa</a:t>
            </a:r>
            <a:endParaRPr lang="en-US" altLang="en-US"/>
          </a:p>
        </p:txBody>
      </p:sp>
    </p:spTree>
    <p:extLst>
      <p:ext uri="{BB962C8B-B14F-4D97-AF65-F5344CB8AC3E}">
        <p14:creationId xmlns:p14="http://schemas.microsoft.com/office/powerpoint/2010/main" val="240297243"/>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itle">
  <p:cSld name="Titelfolie">
    <p:spTree>
      <p:nvGrpSpPr>
        <p:cNvPr id="1" name=""/>
        <p:cNvGrpSpPr/>
        <p:nvPr/>
      </p:nvGrpSpPr>
      <p:grpSpPr>
        <a:xfrm>
          <a:off x="0" y="0"/>
          <a:ext cx="0" cy="0"/>
          <a:chOff x="0" y="0"/>
          <a:chExt cx="0" cy="0"/>
        </a:xfrm>
      </p:grpSpPr>
      <p:sp>
        <p:nvSpPr>
          <p:cNvPr id="390147" name="Rectangle 3"/>
          <p:cNvSpPr>
            <a:spLocks noChangeArrowheads="1"/>
          </p:cNvSpPr>
          <p:nvPr/>
        </p:nvSpPr>
        <p:spPr bwMode="auto">
          <a:xfrm>
            <a:off x="0" y="0"/>
            <a:ext cx="381000" cy="6858000"/>
          </a:xfrm>
          <a:prstGeom prst="rect">
            <a:avLst/>
          </a:prstGeom>
          <a:solidFill>
            <a:schemeClr val="accent1"/>
          </a:solidFill>
          <a:ln>
            <a:noFill/>
          </a:ln>
          <a:extLst>
            <a:ext uri="{91240B29-F687-4F45-9708-019B960494DF}">
              <a14:hiddenLine xmlns:a14="http://schemas.microsoft.com/office/drawing/2010/main" w="9525">
                <a:solidFill>
                  <a:schemeClr val="tx1"/>
                </a:solidFill>
                <a:miter lim="800000"/>
                <a:headEnd/>
                <a:tailEnd/>
              </a14:hiddenLine>
            </a:ext>
          </a:extLst>
        </p:spPr>
        <p:txBody>
          <a:bodyPr wrap="none" anchor="ctr"/>
          <a:lstStyle/>
          <a:p>
            <a:pPr algn="ctr">
              <a:spcBef>
                <a:spcPct val="20000"/>
              </a:spcBef>
              <a:buClrTx/>
              <a:buFontTx/>
              <a:buChar char="•"/>
            </a:pPr>
            <a:endParaRPr lang="de-DE" sz="3000"/>
          </a:p>
        </p:txBody>
      </p:sp>
      <p:sp>
        <p:nvSpPr>
          <p:cNvPr id="390148" name="Rectangle 4"/>
          <p:cNvSpPr>
            <a:spLocks noChangeArrowheads="1"/>
          </p:cNvSpPr>
          <p:nvPr/>
        </p:nvSpPr>
        <p:spPr bwMode="auto">
          <a:xfrm>
            <a:off x="0" y="0"/>
            <a:ext cx="381000" cy="2286000"/>
          </a:xfrm>
          <a:prstGeom prst="rect">
            <a:avLst/>
          </a:prstGeom>
          <a:solidFill>
            <a:schemeClr val="bg2"/>
          </a:solidFill>
          <a:ln>
            <a:noFill/>
          </a:ln>
          <a:extLst>
            <a:ext uri="{91240B29-F687-4F45-9708-019B960494DF}">
              <a14:hiddenLine xmlns:a14="http://schemas.microsoft.com/office/drawing/2010/main" w="9525">
                <a:solidFill>
                  <a:schemeClr val="tx1"/>
                </a:solidFill>
                <a:miter lim="800000"/>
                <a:headEnd/>
                <a:tailEnd/>
              </a14:hiddenLine>
            </a:ext>
          </a:extLst>
        </p:spPr>
        <p:txBody>
          <a:bodyPr wrap="none" anchor="ctr"/>
          <a:lstStyle/>
          <a:p>
            <a:pPr algn="ctr">
              <a:spcBef>
                <a:spcPct val="20000"/>
              </a:spcBef>
              <a:buClrTx/>
              <a:buFontTx/>
              <a:buNone/>
            </a:pPr>
            <a:endParaRPr lang="de-DE" altLang="en-US" sz="3000"/>
          </a:p>
        </p:txBody>
      </p:sp>
      <p:sp>
        <p:nvSpPr>
          <p:cNvPr id="390149" name="Rectangle 5"/>
          <p:cNvSpPr>
            <a:spLocks noGrp="1" noChangeArrowheads="1"/>
          </p:cNvSpPr>
          <p:nvPr>
            <p:ph type="ctrTitle"/>
          </p:nvPr>
        </p:nvSpPr>
        <p:spPr>
          <a:xfrm>
            <a:off x="457200" y="1828800"/>
            <a:ext cx="8534400" cy="1143000"/>
          </a:xfrm>
          <a:extLs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lvl1pPr>
              <a:defRPr sz="4200"/>
            </a:lvl1pPr>
          </a:lstStyle>
          <a:p>
            <a:pPr lvl="0"/>
            <a:r>
              <a:rPr lang="de-DE" noProof="0"/>
              <a:t>Hier klicken, um Master-</a:t>
            </a:r>
            <a:br>
              <a:rPr lang="de-DE" noProof="0"/>
            </a:br>
            <a:r>
              <a:rPr lang="de-DE" noProof="0"/>
              <a:t>Titelformat zu bearbeiten</a:t>
            </a:r>
            <a:endParaRPr lang="de-DE" altLang="en-US" noProof="0"/>
          </a:p>
        </p:txBody>
      </p:sp>
      <p:sp>
        <p:nvSpPr>
          <p:cNvPr id="390150" name="Rectangle 6"/>
          <p:cNvSpPr>
            <a:spLocks noGrp="1" noChangeArrowheads="1"/>
          </p:cNvSpPr>
          <p:nvPr>
            <p:ph type="subTitle" idx="1"/>
          </p:nvPr>
        </p:nvSpPr>
        <p:spPr>
          <a:xfrm>
            <a:off x="533400" y="3276600"/>
            <a:ext cx="8382000" cy="1752600"/>
          </a:xfrm>
        </p:spPr>
        <p:txBody>
          <a:bodyPr/>
          <a:lstStyle>
            <a:lvl1pPr marL="0" indent="0">
              <a:buFont typeface="Wingdings 2" pitchFamily="18" charset="2"/>
              <a:buNone/>
              <a:defRPr/>
            </a:lvl1pPr>
          </a:lstStyle>
          <a:p>
            <a:pPr lvl="0"/>
            <a:r>
              <a:rPr lang="de-DE" noProof="0"/>
              <a:t>Hier klicken, um Master-</a:t>
            </a:r>
          </a:p>
          <a:p>
            <a:pPr lvl="0"/>
            <a:r>
              <a:rPr lang="de-DE" noProof="0"/>
              <a:t>Untertitelformat zu bearbeiten</a:t>
            </a:r>
          </a:p>
          <a:p>
            <a:pPr lvl="0"/>
            <a:endParaRPr lang="de-DE" altLang="en-US" noProof="0"/>
          </a:p>
        </p:txBody>
      </p:sp>
      <p:sp>
        <p:nvSpPr>
          <p:cNvPr id="9" name="Rectangle 19"/>
          <p:cNvSpPr>
            <a:spLocks noGrp="1" noChangeArrowheads="1"/>
          </p:cNvSpPr>
          <p:nvPr>
            <p:ph type="ftr" sz="quarter" idx="3"/>
          </p:nvPr>
        </p:nvSpPr>
        <p:spPr bwMode="auto">
          <a:xfrm>
            <a:off x="533400" y="6324600"/>
            <a:ext cx="6198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b" anchorCtr="0" compatLnSpc="1">
            <a:prstTxWarp prst="textNoShape">
              <a:avLst/>
            </a:prstTxWarp>
          </a:bodyPr>
          <a:lstStyle>
            <a:lvl1pPr algn="l">
              <a:spcBef>
                <a:spcPct val="20000"/>
              </a:spcBef>
              <a:buClrTx/>
              <a:buFontTx/>
              <a:buNone/>
              <a:defRPr sz="1200">
                <a:solidFill>
                  <a:srgbClr val="DDDDDD"/>
                </a:solidFill>
              </a:defRPr>
            </a:lvl1pPr>
          </a:lstStyle>
          <a:p>
            <a:pPr>
              <a:tabLst>
                <a:tab pos="3498850" algn="l"/>
              </a:tabLst>
            </a:pPr>
            <a:r>
              <a:rPr lang="en-US" altLang="en-US">
                <a:solidFill>
                  <a:schemeClr val="tx1"/>
                </a:solidFill>
              </a:rPr>
              <a:t>Andreas v. Kienlin                                             Fermi Open Day, CM Pisa</a:t>
            </a:r>
            <a:endParaRPr lang="en-US" altLang="en-US"/>
          </a:p>
        </p:txBody>
      </p:sp>
      <p:sp>
        <p:nvSpPr>
          <p:cNvPr id="10" name="Rectangle 18"/>
          <p:cNvSpPr>
            <a:spLocks noGrp="1" noChangeArrowheads="1"/>
          </p:cNvSpPr>
          <p:nvPr>
            <p:ph type="dt" sz="half" idx="2"/>
          </p:nvPr>
        </p:nvSpPr>
        <p:spPr bwMode="auto">
          <a:xfrm>
            <a:off x="6858000" y="6553200"/>
            <a:ext cx="16002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91440" tIns="45720" rIns="91440" bIns="45720" numCol="1" anchor="b" anchorCtr="0" compatLnSpc="1">
            <a:prstTxWarp prst="textNoShape">
              <a:avLst/>
            </a:prstTxWarp>
          </a:bodyPr>
          <a:lstStyle>
            <a:lvl1pPr algn="r">
              <a:spcBef>
                <a:spcPct val="20000"/>
              </a:spcBef>
              <a:buClrTx/>
              <a:buFontTx/>
              <a:buNone/>
              <a:defRPr sz="1200">
                <a:solidFill>
                  <a:srgbClr val="DDDDDD"/>
                </a:solidFill>
              </a:defRPr>
            </a:lvl1pPr>
          </a:lstStyle>
          <a:p>
            <a:r>
              <a:rPr lang="de-DE"/>
              <a:t>March 14, 2018</a:t>
            </a:r>
            <a:endParaRPr lang="de-DE" altLang="en-US"/>
          </a:p>
        </p:txBody>
      </p:sp>
      <p:sp>
        <p:nvSpPr>
          <p:cNvPr id="11" name="Rectangle 20"/>
          <p:cNvSpPr>
            <a:spLocks noGrp="1" noChangeArrowheads="1"/>
          </p:cNvSpPr>
          <p:nvPr>
            <p:ph type="sldNum" sz="quarter" idx="4"/>
          </p:nvPr>
        </p:nvSpPr>
        <p:spPr bwMode="auto">
          <a:xfrm>
            <a:off x="8458200" y="6553200"/>
            <a:ext cx="5334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91440" tIns="45720" rIns="91440" bIns="45720" numCol="1" anchor="b" anchorCtr="0" compatLnSpc="1">
            <a:prstTxWarp prst="textNoShape">
              <a:avLst/>
            </a:prstTxWarp>
          </a:bodyPr>
          <a:lstStyle>
            <a:lvl1pPr algn="r">
              <a:spcBef>
                <a:spcPct val="20000"/>
              </a:spcBef>
              <a:buClrTx/>
              <a:buFontTx/>
              <a:buNone/>
              <a:defRPr sz="1200">
                <a:solidFill>
                  <a:srgbClr val="DDDDDD"/>
                </a:solidFill>
              </a:defRPr>
            </a:lvl1pPr>
          </a:lstStyle>
          <a:p>
            <a:fld id="{DB2D1983-DED9-4F85-A081-1890405E3F53}" type="slidenum">
              <a:rPr lang="de-DE" altLang="en-US"/>
              <a:pPr/>
              <a:t>‹Nr.›</a:t>
            </a:fld>
            <a:endParaRPr lang="de-DE" altLang="en-US"/>
          </a:p>
        </p:txBody>
      </p:sp>
    </p:spTree>
    <p:extLst>
      <p:ext uri="{BB962C8B-B14F-4D97-AF65-F5344CB8AC3E}">
        <p14:creationId xmlns:p14="http://schemas.microsoft.com/office/powerpoint/2010/main" val="402275660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292929"/>
        </a:solidFill>
        <a:effectLst/>
      </p:bgPr>
    </p:bg>
    <p:spTree>
      <p:nvGrpSpPr>
        <p:cNvPr id="1" name=""/>
        <p:cNvGrpSpPr/>
        <p:nvPr/>
      </p:nvGrpSpPr>
      <p:grpSpPr>
        <a:xfrm>
          <a:off x="0" y="0"/>
          <a:ext cx="0" cy="0"/>
          <a:chOff x="0" y="0"/>
          <a:chExt cx="0" cy="0"/>
        </a:xfrm>
      </p:grpSpPr>
      <p:sp>
        <p:nvSpPr>
          <p:cNvPr id="389133" name="Rectangle 13"/>
          <p:cNvSpPr>
            <a:spLocks noChangeArrowheads="1"/>
          </p:cNvSpPr>
          <p:nvPr userDrawn="1"/>
        </p:nvSpPr>
        <p:spPr bwMode="auto">
          <a:xfrm>
            <a:off x="4000500" y="3052763"/>
            <a:ext cx="7072313" cy="0"/>
          </a:xfrm>
          <a:prstGeom prst="rect">
            <a:avLst/>
          </a:prstGeom>
          <a:noFill/>
          <a:ln w="9525">
            <a:noFill/>
            <a:miter lim="800000"/>
            <a:headEnd/>
            <a:tailEnd/>
          </a:ln>
          <a:effectLst/>
        </p:spPr>
        <p:txBody>
          <a:bodyPr>
            <a:spAutoFit/>
          </a:bodyPr>
          <a:lstStyle/>
          <a:p>
            <a:pPr>
              <a:defRPr/>
            </a:pPr>
            <a:endParaRPr lang="de-DE"/>
          </a:p>
        </p:txBody>
      </p:sp>
      <p:sp>
        <p:nvSpPr>
          <p:cNvPr id="389135" name="Rectangle 15"/>
          <p:cNvSpPr>
            <a:spLocks noChangeArrowheads="1"/>
          </p:cNvSpPr>
          <p:nvPr userDrawn="1"/>
        </p:nvSpPr>
        <p:spPr bwMode="auto">
          <a:xfrm>
            <a:off x="11787188" y="3052763"/>
            <a:ext cx="1357312" cy="0"/>
          </a:xfrm>
          <a:prstGeom prst="rect">
            <a:avLst/>
          </a:prstGeom>
          <a:noFill/>
          <a:ln w="9525">
            <a:noFill/>
            <a:miter lim="800000"/>
            <a:headEnd/>
            <a:tailEnd/>
          </a:ln>
          <a:effectLst/>
        </p:spPr>
        <p:txBody>
          <a:bodyPr>
            <a:spAutoFit/>
          </a:bodyPr>
          <a:lstStyle/>
          <a:p>
            <a:pPr>
              <a:defRPr/>
            </a:pPr>
            <a:endParaRPr lang="de-DE"/>
          </a:p>
        </p:txBody>
      </p:sp>
      <p:sp>
        <p:nvSpPr>
          <p:cNvPr id="6160" name="Rectangle 16"/>
          <p:cNvSpPr>
            <a:spLocks noGrp="1" noChangeArrowheads="1"/>
          </p:cNvSpPr>
          <p:nvPr>
            <p:ph type="title"/>
          </p:nvPr>
        </p:nvSpPr>
        <p:spPr bwMode="auto">
          <a:xfrm>
            <a:off x="533400" y="304800"/>
            <a:ext cx="6172200" cy="685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de-DE"/>
              <a:t>Hier klicken, um Master-</a:t>
            </a:r>
            <a:endParaRPr lang="de-DE" altLang="en-US"/>
          </a:p>
        </p:txBody>
      </p:sp>
      <p:sp>
        <p:nvSpPr>
          <p:cNvPr id="6161" name="Rectangle 17"/>
          <p:cNvSpPr>
            <a:spLocks noGrp="1" noChangeArrowheads="1"/>
          </p:cNvSpPr>
          <p:nvPr>
            <p:ph type="body" idx="1"/>
          </p:nvPr>
        </p:nvSpPr>
        <p:spPr bwMode="auto">
          <a:xfrm>
            <a:off x="533400" y="1524000"/>
            <a:ext cx="8153400" cy="419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accent2"/>
                </a:solidFill>
                <a:miter lim="800000"/>
                <a:headEnd/>
                <a:tailEnd/>
              </a14:hiddenLine>
            </a:ext>
            <a:ext uri="{AF507438-7753-43E0-B8FC-AC1667EBCBE1}">
              <a14:hiddenEffects xmlns:a14="http://schemas.microsoft.com/office/drawing/2010/main">
                <a:effectLst>
                  <a:outerShdw dist="81320" dir="2319588"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p>
            <a:pPr lvl="0"/>
            <a:r>
              <a:rPr lang="de-DE" dirty="0"/>
              <a:t>Hier klicken, um Master-Textformat zu bearbeiten</a:t>
            </a:r>
          </a:p>
          <a:p>
            <a:pPr lvl="1"/>
            <a:r>
              <a:rPr lang="de-DE" dirty="0"/>
              <a:t>Zweite Ebene</a:t>
            </a:r>
          </a:p>
          <a:p>
            <a:pPr lvl="2"/>
            <a:r>
              <a:rPr lang="de-DE" dirty="0"/>
              <a:t>Dritte Ebene</a:t>
            </a:r>
          </a:p>
          <a:p>
            <a:pPr lvl="3"/>
            <a:r>
              <a:rPr lang="de-DE" dirty="0"/>
              <a:t>Vierte Ebene</a:t>
            </a:r>
          </a:p>
          <a:p>
            <a:pPr lvl="4"/>
            <a:r>
              <a:rPr lang="de-DE" dirty="0"/>
              <a:t>Fünfte Ebene</a:t>
            </a:r>
            <a:endParaRPr lang="de-DE" altLang="en-US" dirty="0"/>
          </a:p>
          <a:p>
            <a:pPr lvl="3"/>
            <a:endParaRPr lang="de-DE" altLang="en-US" dirty="0"/>
          </a:p>
        </p:txBody>
      </p:sp>
      <p:sp>
        <p:nvSpPr>
          <p:cNvPr id="6162" name="Rectangle 18"/>
          <p:cNvSpPr>
            <a:spLocks noGrp="1" noChangeArrowheads="1"/>
          </p:cNvSpPr>
          <p:nvPr>
            <p:ph type="dt" sz="half" idx="2"/>
          </p:nvPr>
        </p:nvSpPr>
        <p:spPr bwMode="auto">
          <a:xfrm>
            <a:off x="6858000" y="6553200"/>
            <a:ext cx="16002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91440" tIns="45720" rIns="91440" bIns="45720" numCol="1" anchor="b" anchorCtr="0" compatLnSpc="1">
            <a:prstTxWarp prst="textNoShape">
              <a:avLst/>
            </a:prstTxWarp>
          </a:bodyPr>
          <a:lstStyle>
            <a:lvl1pPr algn="r">
              <a:spcBef>
                <a:spcPct val="20000"/>
              </a:spcBef>
              <a:buClrTx/>
              <a:buFontTx/>
              <a:buNone/>
              <a:defRPr sz="1200">
                <a:solidFill>
                  <a:srgbClr val="DDDDDD"/>
                </a:solidFill>
              </a:defRPr>
            </a:lvl1pPr>
          </a:lstStyle>
          <a:p>
            <a:r>
              <a:rPr lang="de-DE"/>
              <a:t>March 14, 2018</a:t>
            </a:r>
            <a:endParaRPr lang="de-DE" altLang="en-US"/>
          </a:p>
        </p:txBody>
      </p:sp>
      <p:sp>
        <p:nvSpPr>
          <p:cNvPr id="6163" name="Rectangle 19"/>
          <p:cNvSpPr>
            <a:spLocks noGrp="1" noChangeArrowheads="1"/>
          </p:cNvSpPr>
          <p:nvPr>
            <p:ph type="ftr" sz="quarter" idx="3"/>
          </p:nvPr>
        </p:nvSpPr>
        <p:spPr bwMode="auto">
          <a:xfrm>
            <a:off x="533400" y="6324600"/>
            <a:ext cx="6198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square" lIns="91440" tIns="45720" rIns="91440" bIns="45720" numCol="1" anchor="b" anchorCtr="0" compatLnSpc="1">
            <a:prstTxWarp prst="textNoShape">
              <a:avLst/>
            </a:prstTxWarp>
          </a:bodyPr>
          <a:lstStyle>
            <a:lvl1pPr algn="l">
              <a:spcBef>
                <a:spcPct val="20000"/>
              </a:spcBef>
              <a:buClrTx/>
              <a:buFontTx/>
              <a:buNone/>
              <a:defRPr sz="1200">
                <a:solidFill>
                  <a:srgbClr val="DDDDDD"/>
                </a:solidFill>
              </a:defRPr>
            </a:lvl1pPr>
          </a:lstStyle>
          <a:p>
            <a:pPr>
              <a:tabLst>
                <a:tab pos="3498850" algn="l"/>
              </a:tabLst>
            </a:pPr>
            <a:r>
              <a:rPr lang="en-US" altLang="en-US">
                <a:solidFill>
                  <a:schemeClr val="tx1"/>
                </a:solidFill>
              </a:rPr>
              <a:t>Andreas v. Kienlin                                             Fermi Open Day, CM Pisa</a:t>
            </a:r>
            <a:endParaRPr lang="en-US" altLang="en-US"/>
          </a:p>
        </p:txBody>
      </p:sp>
      <p:sp>
        <p:nvSpPr>
          <p:cNvPr id="6164" name="Rectangle 20"/>
          <p:cNvSpPr>
            <a:spLocks noGrp="1" noChangeArrowheads="1"/>
          </p:cNvSpPr>
          <p:nvPr>
            <p:ph type="sldNum" sz="quarter" idx="4"/>
          </p:nvPr>
        </p:nvSpPr>
        <p:spPr bwMode="auto">
          <a:xfrm>
            <a:off x="8458200" y="6553200"/>
            <a:ext cx="5334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vert="horz" wrap="none" lIns="91440" tIns="45720" rIns="91440" bIns="45720" numCol="1" anchor="b" anchorCtr="0" compatLnSpc="1">
            <a:prstTxWarp prst="textNoShape">
              <a:avLst/>
            </a:prstTxWarp>
          </a:bodyPr>
          <a:lstStyle>
            <a:lvl1pPr algn="r">
              <a:spcBef>
                <a:spcPct val="20000"/>
              </a:spcBef>
              <a:buClrTx/>
              <a:buFontTx/>
              <a:buNone/>
              <a:defRPr sz="1200">
                <a:solidFill>
                  <a:srgbClr val="DDDDDD"/>
                </a:solidFill>
              </a:defRPr>
            </a:lvl1pPr>
          </a:lstStyle>
          <a:p>
            <a:fld id="{DB2D1983-DED9-4F85-A081-1890405E3F53}" type="slidenum">
              <a:rPr lang="de-DE" altLang="en-US"/>
              <a:pPr/>
              <a:t>‹Nr.›</a:t>
            </a:fld>
            <a:endParaRPr lang="de-DE" altLang="en-US"/>
          </a:p>
        </p:txBody>
      </p:sp>
      <p:sp>
        <p:nvSpPr>
          <p:cNvPr id="6165" name="Rectangle 21"/>
          <p:cNvSpPr>
            <a:spLocks noChangeArrowheads="1"/>
          </p:cNvSpPr>
          <p:nvPr userDrawn="1"/>
        </p:nvSpPr>
        <p:spPr bwMode="auto">
          <a:xfrm>
            <a:off x="0" y="0"/>
            <a:ext cx="381000" cy="6858000"/>
          </a:xfrm>
          <a:prstGeom prst="rect">
            <a:avLst/>
          </a:prstGeom>
          <a:solidFill>
            <a:schemeClr val="accent1"/>
          </a:solidFill>
          <a:ln>
            <a:noFill/>
          </a:ln>
          <a:extLst>
            <a:ext uri="{91240B29-F687-4F45-9708-019B960494DF}">
              <a14:hiddenLine xmlns:a14="http://schemas.microsoft.com/office/drawing/2010/main" w="9525">
                <a:solidFill>
                  <a:schemeClr val="tx1"/>
                </a:solidFill>
                <a:miter lim="800000"/>
                <a:headEnd/>
                <a:tailEnd/>
              </a14:hiddenLine>
            </a:ext>
          </a:extLst>
        </p:spPr>
        <p:txBody>
          <a:bodyPr wrap="none" anchor="ctr"/>
          <a:lstStyle/>
          <a:p>
            <a:pPr>
              <a:spcBef>
                <a:spcPct val="20000"/>
              </a:spcBef>
              <a:buClrTx/>
              <a:buFontTx/>
              <a:buChar char="•"/>
            </a:pPr>
            <a:endParaRPr lang="de-DE" sz="3000"/>
          </a:p>
        </p:txBody>
      </p:sp>
      <p:sp>
        <p:nvSpPr>
          <p:cNvPr id="6166" name="Rectangle 22"/>
          <p:cNvSpPr>
            <a:spLocks noChangeArrowheads="1"/>
          </p:cNvSpPr>
          <p:nvPr userDrawn="1"/>
        </p:nvSpPr>
        <p:spPr bwMode="auto">
          <a:xfrm>
            <a:off x="0" y="0"/>
            <a:ext cx="381000" cy="2286000"/>
          </a:xfrm>
          <a:prstGeom prst="rect">
            <a:avLst/>
          </a:prstGeom>
          <a:solidFill>
            <a:schemeClr val="bg2"/>
          </a:solidFill>
          <a:ln>
            <a:noFill/>
          </a:ln>
          <a:extLst>
            <a:ext uri="{91240B29-F687-4F45-9708-019B960494DF}">
              <a14:hiddenLine xmlns:a14="http://schemas.microsoft.com/office/drawing/2010/main" w="9525">
                <a:solidFill>
                  <a:schemeClr val="tx1"/>
                </a:solidFill>
                <a:miter lim="800000"/>
                <a:headEnd/>
                <a:tailEnd/>
              </a14:hiddenLine>
            </a:ext>
          </a:extLst>
        </p:spPr>
        <p:txBody>
          <a:bodyPr wrap="none" anchor="ctr"/>
          <a:lstStyle/>
          <a:p>
            <a:pPr>
              <a:spcBef>
                <a:spcPct val="20000"/>
              </a:spcBef>
              <a:buClrTx/>
              <a:buFontTx/>
              <a:buNone/>
            </a:pPr>
            <a:endParaRPr lang="de-DE" altLang="en-US" sz="3000"/>
          </a:p>
        </p:txBody>
      </p:sp>
    </p:spTree>
  </p:cSld>
  <p:clrMap bg1="dk2" tx1="lt1" bg2="dk1" tx2="lt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Lst>
  <p:transition/>
  <p:hf sldNum="0" hdr="0" ftr="0" dt="0"/>
  <p:txStyles>
    <p:titleStyle>
      <a:lvl1pPr algn="l" rtl="0" eaLnBrk="0" fontAlgn="base" hangingPunct="0">
        <a:lnSpc>
          <a:spcPct val="85000"/>
        </a:lnSpc>
        <a:spcBef>
          <a:spcPct val="0"/>
        </a:spcBef>
        <a:spcAft>
          <a:spcPct val="0"/>
        </a:spcAft>
        <a:defRPr sz="3600">
          <a:solidFill>
            <a:schemeClr val="tx2"/>
          </a:solidFill>
          <a:latin typeface="+mj-lt"/>
          <a:ea typeface="+mj-ea"/>
          <a:cs typeface="+mj-cs"/>
        </a:defRPr>
      </a:lvl1pPr>
      <a:lvl2pPr algn="l" rtl="0" eaLnBrk="0" fontAlgn="base" hangingPunct="0">
        <a:lnSpc>
          <a:spcPct val="85000"/>
        </a:lnSpc>
        <a:spcBef>
          <a:spcPct val="0"/>
        </a:spcBef>
        <a:spcAft>
          <a:spcPct val="0"/>
        </a:spcAft>
        <a:defRPr sz="3600">
          <a:solidFill>
            <a:schemeClr val="tx2"/>
          </a:solidFill>
          <a:latin typeface="Arial" charset="0"/>
        </a:defRPr>
      </a:lvl2pPr>
      <a:lvl3pPr algn="l" rtl="0" eaLnBrk="0" fontAlgn="base" hangingPunct="0">
        <a:lnSpc>
          <a:spcPct val="85000"/>
        </a:lnSpc>
        <a:spcBef>
          <a:spcPct val="0"/>
        </a:spcBef>
        <a:spcAft>
          <a:spcPct val="0"/>
        </a:spcAft>
        <a:defRPr sz="3600">
          <a:solidFill>
            <a:schemeClr val="tx2"/>
          </a:solidFill>
          <a:latin typeface="Arial" charset="0"/>
        </a:defRPr>
      </a:lvl3pPr>
      <a:lvl4pPr algn="l" rtl="0" eaLnBrk="0" fontAlgn="base" hangingPunct="0">
        <a:lnSpc>
          <a:spcPct val="85000"/>
        </a:lnSpc>
        <a:spcBef>
          <a:spcPct val="0"/>
        </a:spcBef>
        <a:spcAft>
          <a:spcPct val="0"/>
        </a:spcAft>
        <a:defRPr sz="3600">
          <a:solidFill>
            <a:schemeClr val="tx2"/>
          </a:solidFill>
          <a:latin typeface="Arial" charset="0"/>
        </a:defRPr>
      </a:lvl4pPr>
      <a:lvl5pPr algn="l" rtl="0" eaLnBrk="0" fontAlgn="base" hangingPunct="0">
        <a:lnSpc>
          <a:spcPct val="85000"/>
        </a:lnSpc>
        <a:spcBef>
          <a:spcPct val="0"/>
        </a:spcBef>
        <a:spcAft>
          <a:spcPct val="0"/>
        </a:spcAft>
        <a:defRPr sz="3600">
          <a:solidFill>
            <a:schemeClr val="tx2"/>
          </a:solidFill>
          <a:latin typeface="Arial" charset="0"/>
        </a:defRPr>
      </a:lvl5pPr>
      <a:lvl6pPr marL="457200" algn="l" rtl="0" fontAlgn="base">
        <a:lnSpc>
          <a:spcPct val="85000"/>
        </a:lnSpc>
        <a:spcBef>
          <a:spcPct val="0"/>
        </a:spcBef>
        <a:spcAft>
          <a:spcPct val="0"/>
        </a:spcAft>
        <a:defRPr sz="3600">
          <a:solidFill>
            <a:schemeClr val="tx2"/>
          </a:solidFill>
          <a:latin typeface="Arial" charset="0"/>
        </a:defRPr>
      </a:lvl6pPr>
      <a:lvl7pPr marL="914400" algn="l" rtl="0" fontAlgn="base">
        <a:lnSpc>
          <a:spcPct val="85000"/>
        </a:lnSpc>
        <a:spcBef>
          <a:spcPct val="0"/>
        </a:spcBef>
        <a:spcAft>
          <a:spcPct val="0"/>
        </a:spcAft>
        <a:defRPr sz="3600">
          <a:solidFill>
            <a:schemeClr val="tx2"/>
          </a:solidFill>
          <a:latin typeface="Arial" charset="0"/>
        </a:defRPr>
      </a:lvl7pPr>
      <a:lvl8pPr marL="1371600" algn="l" rtl="0" fontAlgn="base">
        <a:lnSpc>
          <a:spcPct val="85000"/>
        </a:lnSpc>
        <a:spcBef>
          <a:spcPct val="0"/>
        </a:spcBef>
        <a:spcAft>
          <a:spcPct val="0"/>
        </a:spcAft>
        <a:defRPr sz="3600">
          <a:solidFill>
            <a:schemeClr val="tx2"/>
          </a:solidFill>
          <a:latin typeface="Arial" charset="0"/>
        </a:defRPr>
      </a:lvl8pPr>
      <a:lvl9pPr marL="1828800" algn="l" rtl="0" fontAlgn="base">
        <a:lnSpc>
          <a:spcPct val="85000"/>
        </a:lnSpc>
        <a:spcBef>
          <a:spcPct val="0"/>
        </a:spcBef>
        <a:spcAft>
          <a:spcPct val="0"/>
        </a:spcAft>
        <a:defRPr sz="3600">
          <a:solidFill>
            <a:schemeClr val="tx2"/>
          </a:solidFill>
          <a:latin typeface="Arial" charset="0"/>
        </a:defRPr>
      </a:lvl9pPr>
    </p:titleStyle>
    <p:bodyStyle>
      <a:lvl1pPr marL="342900" indent="-342900" algn="l" rtl="0" eaLnBrk="0" fontAlgn="base" hangingPunct="0">
        <a:spcBef>
          <a:spcPct val="60000"/>
        </a:spcBef>
        <a:spcAft>
          <a:spcPct val="0"/>
        </a:spcAft>
        <a:buClr>
          <a:schemeClr val="tx1"/>
        </a:buClr>
        <a:buFont typeface="Wingdings 2" pitchFamily="18" charset="2"/>
        <a:buChar char="®"/>
        <a:defRPr sz="2400">
          <a:solidFill>
            <a:schemeClr val="tx1"/>
          </a:solidFill>
          <a:latin typeface="+mn-lt"/>
          <a:ea typeface="+mn-ea"/>
          <a:cs typeface="+mn-cs"/>
        </a:defRPr>
      </a:lvl1pPr>
      <a:lvl2pPr marL="742950" indent="-285750" algn="l" rtl="0" eaLnBrk="0" fontAlgn="base" hangingPunct="0">
        <a:spcBef>
          <a:spcPct val="40000"/>
        </a:spcBef>
        <a:spcAft>
          <a:spcPct val="0"/>
        </a:spcAft>
        <a:buClr>
          <a:schemeClr val="tx1"/>
        </a:buClr>
        <a:buFont typeface="Wingdings" pitchFamily="2" charset="2"/>
        <a:buChar char="Ø"/>
        <a:defRPr sz="2000">
          <a:solidFill>
            <a:schemeClr val="tx1"/>
          </a:solidFill>
          <a:latin typeface="+mn-lt"/>
        </a:defRPr>
      </a:lvl2pPr>
      <a:lvl3pPr marL="1143000" indent="-228600" algn="l" rtl="0" eaLnBrk="0" fontAlgn="base" hangingPunct="0">
        <a:lnSpc>
          <a:spcPct val="95000"/>
        </a:lnSpc>
        <a:spcBef>
          <a:spcPct val="35000"/>
        </a:spcBef>
        <a:spcAft>
          <a:spcPct val="0"/>
        </a:spcAft>
        <a:buClr>
          <a:schemeClr val="tx1"/>
        </a:buClr>
        <a:buFont typeface="Wingdings 3" pitchFamily="18" charset="2"/>
        <a:buChar char=""/>
        <a:defRPr>
          <a:solidFill>
            <a:schemeClr val="tx1"/>
          </a:solidFill>
          <a:latin typeface="+mn-lt"/>
        </a:defRPr>
      </a:lvl3pPr>
      <a:lvl4pPr marL="1600200" indent="-228600" algn="l" rtl="0" eaLnBrk="0" fontAlgn="base" hangingPunct="0">
        <a:lnSpc>
          <a:spcPct val="75000"/>
        </a:lnSpc>
        <a:spcBef>
          <a:spcPct val="30000"/>
        </a:spcBef>
        <a:spcAft>
          <a:spcPct val="0"/>
        </a:spcAft>
        <a:buClr>
          <a:schemeClr val="tx1"/>
        </a:buClr>
        <a:buFont typeface="Wingdings" pitchFamily="2" charset="2"/>
        <a:buChar char="§"/>
        <a:defRPr sz="1600">
          <a:solidFill>
            <a:schemeClr val="tx1"/>
          </a:solidFill>
          <a:latin typeface="+mn-lt"/>
        </a:defRPr>
      </a:lvl4pPr>
      <a:lvl5pPr marL="2057400" indent="-228600" algn="l" rtl="0" eaLnBrk="0" fontAlgn="base" hangingPunct="0">
        <a:lnSpc>
          <a:spcPct val="75000"/>
        </a:lnSpc>
        <a:spcBef>
          <a:spcPct val="30000"/>
        </a:spcBef>
        <a:spcAft>
          <a:spcPct val="0"/>
        </a:spcAft>
        <a:buClr>
          <a:schemeClr val="tx1"/>
        </a:buClr>
        <a:buChar char="•"/>
        <a:defRPr sz="1400">
          <a:solidFill>
            <a:schemeClr val="tx1"/>
          </a:solidFill>
          <a:latin typeface="+mn-lt"/>
        </a:defRPr>
      </a:lvl5pPr>
      <a:lvl6pPr marL="2514600" indent="-228600" algn="l" rtl="0" fontAlgn="base">
        <a:lnSpc>
          <a:spcPct val="75000"/>
        </a:lnSpc>
        <a:spcBef>
          <a:spcPct val="30000"/>
        </a:spcBef>
        <a:spcAft>
          <a:spcPct val="0"/>
        </a:spcAft>
        <a:buClr>
          <a:schemeClr val="tx1"/>
        </a:buClr>
        <a:buChar char="•"/>
        <a:defRPr sz="1400">
          <a:solidFill>
            <a:schemeClr val="tx1"/>
          </a:solidFill>
          <a:latin typeface="+mn-lt"/>
        </a:defRPr>
      </a:lvl6pPr>
      <a:lvl7pPr marL="2971800" indent="-228600" algn="l" rtl="0" fontAlgn="base">
        <a:lnSpc>
          <a:spcPct val="75000"/>
        </a:lnSpc>
        <a:spcBef>
          <a:spcPct val="30000"/>
        </a:spcBef>
        <a:spcAft>
          <a:spcPct val="0"/>
        </a:spcAft>
        <a:buClr>
          <a:schemeClr val="tx1"/>
        </a:buClr>
        <a:buChar char="•"/>
        <a:defRPr sz="1400">
          <a:solidFill>
            <a:schemeClr val="tx1"/>
          </a:solidFill>
          <a:latin typeface="+mn-lt"/>
        </a:defRPr>
      </a:lvl7pPr>
      <a:lvl8pPr marL="3429000" indent="-228600" algn="l" rtl="0" fontAlgn="base">
        <a:lnSpc>
          <a:spcPct val="75000"/>
        </a:lnSpc>
        <a:spcBef>
          <a:spcPct val="30000"/>
        </a:spcBef>
        <a:spcAft>
          <a:spcPct val="0"/>
        </a:spcAft>
        <a:buClr>
          <a:schemeClr val="tx1"/>
        </a:buClr>
        <a:buChar char="•"/>
        <a:defRPr sz="1400">
          <a:solidFill>
            <a:schemeClr val="tx1"/>
          </a:solidFill>
          <a:latin typeface="+mn-lt"/>
        </a:defRPr>
      </a:lvl8pPr>
      <a:lvl9pPr marL="3886200" indent="-228600" algn="l" rtl="0" fontAlgn="base">
        <a:lnSpc>
          <a:spcPct val="75000"/>
        </a:lnSpc>
        <a:spcBef>
          <a:spcPct val="30000"/>
        </a:spcBef>
        <a:spcAft>
          <a:spcPct val="0"/>
        </a:spcAft>
        <a:buClr>
          <a:schemeClr val="tx1"/>
        </a:buClr>
        <a:buChar char="•"/>
        <a:defRPr sz="14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5.xml"/><Relationship Id="rId5" Type="http://schemas.openxmlformats.org/officeDocument/2006/relationships/image" Target="../media/image3.png"/><Relationship Id="rId4" Type="http://schemas.openxmlformats.org/officeDocument/2006/relationships/image" Target="../media/image2.wmf"/></Relationships>
</file>

<file path=ppt/slides/_rels/slide10.xml.rels><?xml version="1.0" encoding="UTF-8" standalone="yes"?>
<Relationships xmlns="http://schemas.openxmlformats.org/package/2006/relationships"><Relationship Id="rId3" Type="http://schemas.openxmlformats.org/officeDocument/2006/relationships/hyperlink" Target="https://erosita.mpe.mpg.de/edr/"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27.emf"/><Relationship Id="rId4" Type="http://schemas.openxmlformats.org/officeDocument/2006/relationships/hyperlink" Target="https://erosita.mpe.mpg.de/publications"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s://erosita.mpe.mpg.de/edr/"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28.jpeg"/><Relationship Id="rId5" Type="http://schemas.openxmlformats.org/officeDocument/2006/relationships/image" Target="../media/image3.png"/><Relationship Id="rId4" Type="http://schemas.openxmlformats.org/officeDocument/2006/relationships/hyperlink" Target="https://erosita.mpe.mpg.de/publications"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29.emf"/><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30.emf"/><Relationship Id="rId5" Type="http://schemas.openxmlformats.org/officeDocument/2006/relationships/image" Target="../media/image29.emf"/><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8" Type="http://schemas.openxmlformats.org/officeDocument/2006/relationships/image" Target="../media/image29.emf"/><Relationship Id="rId3" Type="http://schemas.openxmlformats.org/officeDocument/2006/relationships/image" Target="../media/image27.emf"/><Relationship Id="rId7" Type="http://schemas.openxmlformats.org/officeDocument/2006/relationships/image" Target="../media/image33.emf"/><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32.emf"/><Relationship Id="rId5" Type="http://schemas.openxmlformats.org/officeDocument/2006/relationships/image" Target="../media/image31.emf"/><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3" Type="http://schemas.openxmlformats.org/officeDocument/2006/relationships/image" Target="../media/image27.emf"/><Relationship Id="rId7" Type="http://schemas.openxmlformats.org/officeDocument/2006/relationships/image" Target="../media/image29.emf"/><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35.emf"/><Relationship Id="rId5" Type="http://schemas.openxmlformats.org/officeDocument/2006/relationships/image" Target="../media/image34.emf"/><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xml"/><Relationship Id="rId1" Type="http://schemas.openxmlformats.org/officeDocument/2006/relationships/themeOverride" Target="../theme/themeOverride1.xml"/><Relationship Id="rId5" Type="http://schemas.openxmlformats.org/officeDocument/2006/relationships/image" Target="../media/image3.png"/><Relationship Id="rId4" Type="http://schemas.openxmlformats.org/officeDocument/2006/relationships/image" Target="../media/image1.png"/></Relationships>
</file>

<file path=ppt/slides/_rels/slide17.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3.xml"/><Relationship Id="rId1" Type="http://schemas.openxmlformats.org/officeDocument/2006/relationships/themeOverride" Target="../theme/themeOverride2.xml"/><Relationship Id="rId4" Type="http://schemas.openxmlformats.org/officeDocument/2006/relationships/image" Target="../media/image37.png"/></Relationships>
</file>

<file path=ppt/slides/_rels/slide19.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9.xml"/><Relationship Id="rId1" Type="http://schemas.openxmlformats.org/officeDocument/2006/relationships/slideLayout" Target="../slideLayouts/slideLayout3.xml"/><Relationship Id="rId4" Type="http://schemas.microsoft.com/office/2007/relationships/hdphoto" Target="../media/hdphoto1.wdp"/></Relationships>
</file>

<file path=ppt/slides/_rels/slide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4.png"/><Relationship Id="rId7" Type="http://schemas.openxmlformats.org/officeDocument/2006/relationships/image" Target="../media/image7.gif"/><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hyperlink" Target="http://www.google.com/url?sa=i&amp;rct=j&amp;q=flagge+russland&amp;source=images&amp;cd=&amp;cad=rja&amp;docid=zwlCBXTAoPFYPM&amp;tbnid=pVRhp-FcQThllM:&amp;ved=0CAUQjRw&amp;url=http://www.flags.de/flagge-russland.html&amp;ei=WZ7dUYzDLYiYtQawxIGwAQ&amp;bvm=bv.48705608,d.Yms&amp;psig=AFQjCNGB7rKKxWBTfK6lA2u0LMwuk7Pc3A&amp;ust=1373564408949198" TargetMode="External"/><Relationship Id="rId4" Type="http://schemas.openxmlformats.org/officeDocument/2006/relationships/image" Target="../media/image5.jpeg"/><Relationship Id="rId9" Type="http://schemas.openxmlformats.org/officeDocument/2006/relationships/image" Target="../media/image8.jpeg"/></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23.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4.xml.rels><?xml version="1.0" encoding="UTF-8" standalone="yes"?>
<Relationships xmlns="http://schemas.openxmlformats.org/package/2006/relationships"><Relationship Id="rId3" Type="http://schemas.openxmlformats.org/officeDocument/2006/relationships/image" Target="../media/image41.emf"/><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5.xml.rels><?xml version="1.0" encoding="UTF-8" standalone="yes"?>
<Relationships xmlns="http://schemas.openxmlformats.org/package/2006/relationships"><Relationship Id="rId3" Type="http://schemas.openxmlformats.org/officeDocument/2006/relationships/image" Target="../media/image41.emf"/><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image" Target="../media/image42.emf"/><Relationship Id="rId4" Type="http://schemas.openxmlformats.org/officeDocument/2006/relationships/image" Target="../media/image3.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xml"/><Relationship Id="rId1" Type="http://schemas.openxmlformats.org/officeDocument/2006/relationships/slideLayout" Target="../slideLayouts/slideLayout5.xml"/><Relationship Id="rId5" Type="http://schemas.openxmlformats.org/officeDocument/2006/relationships/image" Target="../media/image11.jpeg"/><Relationship Id="rId4" Type="http://schemas.openxmlformats.org/officeDocument/2006/relationships/image" Target="../media/image10.jpe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3.png"/><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3.png"/><Relationship Id="rId5" Type="http://schemas.openxmlformats.org/officeDocument/2006/relationships/image" Target="../media/image12.png"/><Relationship Id="rId4"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image" Target="../media/image15.jpeg"/><Relationship Id="rId7"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18.jpeg"/><Relationship Id="rId5" Type="http://schemas.openxmlformats.org/officeDocument/2006/relationships/image" Target="../media/image17.jpeg"/><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jpeg"/><Relationship Id="rId4" Type="http://schemas.openxmlformats.org/officeDocument/2006/relationships/image" Target="../media/image20.png"/></Relationships>
</file>

<file path=ppt/slides/_rels/slide8.xml.rels><?xml version="1.0" encoding="UTF-8" standalone="yes"?>
<Relationships xmlns="http://schemas.openxmlformats.org/package/2006/relationships"><Relationship Id="rId8" Type="http://schemas.openxmlformats.org/officeDocument/2006/relationships/image" Target="../media/image25.jpeg"/><Relationship Id="rId3" Type="http://schemas.openxmlformats.org/officeDocument/2006/relationships/slideLayout" Target="../slideLayouts/slideLayout4.xml"/><Relationship Id="rId7" Type="http://schemas.openxmlformats.org/officeDocument/2006/relationships/image" Target="../media/image24.jpeg"/><Relationship Id="rId2" Type="http://schemas.openxmlformats.org/officeDocument/2006/relationships/video" Target="../media/media2.mp4"/><Relationship Id="rId1" Type="http://schemas.microsoft.com/office/2007/relationships/media" Target="../media/media2.mp4"/><Relationship Id="rId6" Type="http://schemas.openxmlformats.org/officeDocument/2006/relationships/image" Target="../media/image23.png"/><Relationship Id="rId5" Type="http://schemas.openxmlformats.org/officeDocument/2006/relationships/image" Target="../media/image3.png"/><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6" descr="erass1_rgb_e.png">
            <a:extLst>
              <a:ext uri="{FF2B5EF4-FFF2-40B4-BE49-F238E27FC236}">
                <a16:creationId xmlns:a16="http://schemas.microsoft.com/office/drawing/2014/main" id="{1E05D29B-2D59-E3FC-6975-D7E01EB50F75}"/>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l="3028" t="2241" r="1281" b="1820"/>
          <a:stretch/>
        </p:blipFill>
        <p:spPr>
          <a:xfrm>
            <a:off x="427977" y="2320411"/>
            <a:ext cx="8728205" cy="4445009"/>
          </a:xfrm>
          <a:prstGeom prst="ellipse">
            <a:avLst/>
          </a:prstGeom>
        </p:spPr>
      </p:pic>
      <p:sp>
        <p:nvSpPr>
          <p:cNvPr id="2" name="Titel 1"/>
          <p:cNvSpPr>
            <a:spLocks noGrp="1"/>
          </p:cNvSpPr>
          <p:nvPr>
            <p:ph type="ctrTitle"/>
          </p:nvPr>
        </p:nvSpPr>
        <p:spPr>
          <a:xfrm>
            <a:off x="457200" y="1069308"/>
            <a:ext cx="8534400" cy="643744"/>
          </a:xfrm>
        </p:spPr>
        <p:txBody>
          <a:bodyPr/>
          <a:lstStyle/>
          <a:p>
            <a:pPr algn="ctr" defTabSz="434975">
              <a:tabLst>
                <a:tab pos="687388" algn="l"/>
                <a:tab pos="1376363" algn="l"/>
                <a:tab pos="2063750" algn="l"/>
                <a:tab pos="2751138" algn="l"/>
                <a:tab pos="3440113" algn="l"/>
                <a:tab pos="4127500" algn="l"/>
                <a:tab pos="4814888" algn="l"/>
                <a:tab pos="5503863" algn="l"/>
                <a:tab pos="6191250" algn="l"/>
                <a:tab pos="6878638" algn="l"/>
                <a:tab pos="7567613" algn="l"/>
                <a:tab pos="8255000" algn="l"/>
              </a:tabLst>
            </a:pPr>
            <a:r>
              <a:rPr lang="en-GB" dirty="0" err="1"/>
              <a:t>eROSITA</a:t>
            </a:r>
            <a:r>
              <a:rPr lang="en-GB" dirty="0"/>
              <a:t> on SRG</a:t>
            </a:r>
            <a:br>
              <a:rPr lang="en-US" noProof="0" dirty="0"/>
            </a:br>
            <a:endParaRPr lang="en-US" sz="2000" noProof="0" dirty="0">
              <a:solidFill>
                <a:schemeClr val="tx1"/>
              </a:solidFill>
              <a:latin typeface="+mn-lt"/>
              <a:ea typeface="+mn-ea"/>
              <a:cs typeface="+mn-cs"/>
            </a:endParaRPr>
          </a:p>
        </p:txBody>
      </p:sp>
      <p:sp>
        <p:nvSpPr>
          <p:cNvPr id="3" name="Untertitel 2"/>
          <p:cNvSpPr>
            <a:spLocks noGrp="1"/>
          </p:cNvSpPr>
          <p:nvPr>
            <p:ph type="subTitle" idx="1"/>
          </p:nvPr>
        </p:nvSpPr>
        <p:spPr>
          <a:xfrm>
            <a:off x="539749" y="5037463"/>
            <a:ext cx="8504663" cy="811303"/>
          </a:xfrm>
        </p:spPr>
        <p:txBody>
          <a:bodyPr/>
          <a:lstStyle/>
          <a:p>
            <a:pPr algn="ctr"/>
            <a:r>
              <a:rPr lang="en-US" sz="2000" noProof="0" dirty="0"/>
              <a:t>Andreas von Kienlin </a:t>
            </a:r>
          </a:p>
          <a:p>
            <a:pPr algn="ctr"/>
            <a:r>
              <a:rPr lang="en-US" sz="1400" noProof="0" dirty="0"/>
              <a:t>Max-Planck-</a:t>
            </a:r>
            <a:r>
              <a:rPr lang="en-US" sz="1400" noProof="0" dirty="0" err="1"/>
              <a:t>Institut</a:t>
            </a:r>
            <a:r>
              <a:rPr lang="en-US" sz="1400" noProof="0" dirty="0"/>
              <a:t> für </a:t>
            </a:r>
            <a:r>
              <a:rPr lang="en-US" sz="1400" noProof="0" dirty="0" err="1"/>
              <a:t>extraterrestrische</a:t>
            </a:r>
            <a:r>
              <a:rPr lang="en-US" sz="1400" noProof="0" dirty="0"/>
              <a:t> </a:t>
            </a:r>
            <a:r>
              <a:rPr lang="en-US" sz="1400" noProof="0" dirty="0" err="1"/>
              <a:t>Physik</a:t>
            </a:r>
            <a:r>
              <a:rPr lang="en-US" sz="1400" noProof="0" dirty="0"/>
              <a:t> (MPE), </a:t>
            </a:r>
            <a:r>
              <a:rPr lang="en-US" sz="1400" noProof="0" dirty="0" err="1"/>
              <a:t>Garching</a:t>
            </a:r>
            <a:endParaRPr lang="en-US" sz="1400" noProof="0" dirty="0"/>
          </a:p>
        </p:txBody>
      </p:sp>
      <p:sp>
        <p:nvSpPr>
          <p:cNvPr id="4" name="Untertitel 2">
            <a:extLst>
              <a:ext uri="{FF2B5EF4-FFF2-40B4-BE49-F238E27FC236}">
                <a16:creationId xmlns:a16="http://schemas.microsoft.com/office/drawing/2014/main" id="{70A1DA26-F8C1-CB41-A027-DA01F441B54F}"/>
              </a:ext>
            </a:extLst>
          </p:cNvPr>
          <p:cNvSpPr txBox="1">
            <a:spLocks/>
          </p:cNvSpPr>
          <p:nvPr/>
        </p:nvSpPr>
        <p:spPr bwMode="auto">
          <a:xfrm>
            <a:off x="539750" y="1574317"/>
            <a:ext cx="8504663" cy="8113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accent2"/>
                </a:solidFill>
                <a:miter lim="800000"/>
                <a:headEnd/>
                <a:tailEnd/>
              </a14:hiddenLine>
            </a:ext>
            <a:ext uri="{AF507438-7753-43E0-B8FC-AC1667EBCBE1}">
              <a14:hiddenEffects xmlns:a14="http://schemas.microsoft.com/office/drawing/2010/main">
                <a:effectLst>
                  <a:outerShdw dist="81320" dir="2319588"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marL="0" indent="0" algn="l" rtl="0" eaLnBrk="0" fontAlgn="base" hangingPunct="0">
              <a:spcBef>
                <a:spcPct val="60000"/>
              </a:spcBef>
              <a:spcAft>
                <a:spcPct val="0"/>
              </a:spcAft>
              <a:buClr>
                <a:schemeClr val="tx1"/>
              </a:buClr>
              <a:buFont typeface="Wingdings 2" pitchFamily="18" charset="2"/>
              <a:buNone/>
              <a:defRPr sz="2400">
                <a:solidFill>
                  <a:schemeClr val="tx1"/>
                </a:solidFill>
                <a:latin typeface="+mn-lt"/>
                <a:ea typeface="+mn-ea"/>
                <a:cs typeface="+mn-cs"/>
              </a:defRPr>
            </a:lvl1pPr>
            <a:lvl2pPr marL="742950" indent="-285750" algn="l" rtl="0" eaLnBrk="0" fontAlgn="base" hangingPunct="0">
              <a:spcBef>
                <a:spcPct val="40000"/>
              </a:spcBef>
              <a:spcAft>
                <a:spcPct val="0"/>
              </a:spcAft>
              <a:buClr>
                <a:schemeClr val="tx1"/>
              </a:buClr>
              <a:buFont typeface="Wingdings" pitchFamily="2" charset="2"/>
              <a:buChar char="Ø"/>
              <a:defRPr sz="2000">
                <a:solidFill>
                  <a:schemeClr val="tx1"/>
                </a:solidFill>
                <a:latin typeface="+mn-lt"/>
              </a:defRPr>
            </a:lvl2pPr>
            <a:lvl3pPr marL="1143000" indent="-228600" algn="l" rtl="0" eaLnBrk="0" fontAlgn="base" hangingPunct="0">
              <a:lnSpc>
                <a:spcPct val="95000"/>
              </a:lnSpc>
              <a:spcBef>
                <a:spcPct val="35000"/>
              </a:spcBef>
              <a:spcAft>
                <a:spcPct val="0"/>
              </a:spcAft>
              <a:buClr>
                <a:schemeClr val="tx1"/>
              </a:buClr>
              <a:buFont typeface="Wingdings 3" pitchFamily="18" charset="2"/>
              <a:buChar char=""/>
              <a:defRPr>
                <a:solidFill>
                  <a:schemeClr val="tx1"/>
                </a:solidFill>
                <a:latin typeface="+mn-lt"/>
              </a:defRPr>
            </a:lvl3pPr>
            <a:lvl4pPr marL="1600200" indent="-228600" algn="l" rtl="0" eaLnBrk="0" fontAlgn="base" hangingPunct="0">
              <a:lnSpc>
                <a:spcPct val="75000"/>
              </a:lnSpc>
              <a:spcBef>
                <a:spcPct val="30000"/>
              </a:spcBef>
              <a:spcAft>
                <a:spcPct val="0"/>
              </a:spcAft>
              <a:buClr>
                <a:schemeClr val="tx1"/>
              </a:buClr>
              <a:buFont typeface="Wingdings" pitchFamily="2" charset="2"/>
              <a:buChar char="§"/>
              <a:defRPr sz="1600">
                <a:solidFill>
                  <a:schemeClr val="tx1"/>
                </a:solidFill>
                <a:latin typeface="+mn-lt"/>
              </a:defRPr>
            </a:lvl4pPr>
            <a:lvl5pPr marL="2057400" indent="-228600" algn="l" rtl="0" eaLnBrk="0" fontAlgn="base" hangingPunct="0">
              <a:lnSpc>
                <a:spcPct val="75000"/>
              </a:lnSpc>
              <a:spcBef>
                <a:spcPct val="30000"/>
              </a:spcBef>
              <a:spcAft>
                <a:spcPct val="0"/>
              </a:spcAft>
              <a:buClr>
                <a:schemeClr val="tx1"/>
              </a:buClr>
              <a:buChar char="•"/>
              <a:defRPr sz="1400">
                <a:solidFill>
                  <a:schemeClr val="tx1"/>
                </a:solidFill>
                <a:latin typeface="+mn-lt"/>
              </a:defRPr>
            </a:lvl5pPr>
            <a:lvl6pPr marL="2514600" indent="-228600" algn="l" rtl="0" fontAlgn="base">
              <a:lnSpc>
                <a:spcPct val="75000"/>
              </a:lnSpc>
              <a:spcBef>
                <a:spcPct val="30000"/>
              </a:spcBef>
              <a:spcAft>
                <a:spcPct val="0"/>
              </a:spcAft>
              <a:buClr>
                <a:schemeClr val="tx1"/>
              </a:buClr>
              <a:buChar char="•"/>
              <a:defRPr sz="1400">
                <a:solidFill>
                  <a:schemeClr val="tx1"/>
                </a:solidFill>
                <a:latin typeface="+mn-lt"/>
              </a:defRPr>
            </a:lvl6pPr>
            <a:lvl7pPr marL="2971800" indent="-228600" algn="l" rtl="0" fontAlgn="base">
              <a:lnSpc>
                <a:spcPct val="75000"/>
              </a:lnSpc>
              <a:spcBef>
                <a:spcPct val="30000"/>
              </a:spcBef>
              <a:spcAft>
                <a:spcPct val="0"/>
              </a:spcAft>
              <a:buClr>
                <a:schemeClr val="tx1"/>
              </a:buClr>
              <a:buChar char="•"/>
              <a:defRPr sz="1400">
                <a:solidFill>
                  <a:schemeClr val="tx1"/>
                </a:solidFill>
                <a:latin typeface="+mn-lt"/>
              </a:defRPr>
            </a:lvl7pPr>
            <a:lvl8pPr marL="3429000" indent="-228600" algn="l" rtl="0" fontAlgn="base">
              <a:lnSpc>
                <a:spcPct val="75000"/>
              </a:lnSpc>
              <a:spcBef>
                <a:spcPct val="30000"/>
              </a:spcBef>
              <a:spcAft>
                <a:spcPct val="0"/>
              </a:spcAft>
              <a:buClr>
                <a:schemeClr val="tx1"/>
              </a:buClr>
              <a:buChar char="•"/>
              <a:defRPr sz="1400">
                <a:solidFill>
                  <a:schemeClr val="tx1"/>
                </a:solidFill>
                <a:latin typeface="+mn-lt"/>
              </a:defRPr>
            </a:lvl8pPr>
            <a:lvl9pPr marL="3886200" indent="-228600" algn="l" rtl="0" fontAlgn="base">
              <a:lnSpc>
                <a:spcPct val="75000"/>
              </a:lnSpc>
              <a:spcBef>
                <a:spcPct val="30000"/>
              </a:spcBef>
              <a:spcAft>
                <a:spcPct val="0"/>
              </a:spcAft>
              <a:buClr>
                <a:schemeClr val="tx1"/>
              </a:buClr>
              <a:buChar char="•"/>
              <a:defRPr sz="1400">
                <a:solidFill>
                  <a:schemeClr val="tx1"/>
                </a:solidFill>
                <a:latin typeface="+mn-lt"/>
              </a:defRPr>
            </a:lvl9pPr>
          </a:lstStyle>
          <a:p>
            <a:pPr algn="ctr"/>
            <a:r>
              <a:rPr lang="en-GB" dirty="0"/>
              <a:t>Mapping the Hot Universe</a:t>
            </a:r>
            <a:r>
              <a:rPr lang="de-DE" dirty="0"/>
              <a:t> </a:t>
            </a:r>
          </a:p>
          <a:p>
            <a:pPr algn="ctr"/>
            <a:endParaRPr lang="de-DE" dirty="0"/>
          </a:p>
          <a:p>
            <a:pPr algn="ctr"/>
            <a:r>
              <a:rPr lang="de-DE" dirty="0"/>
              <a:t> on behalf of </a:t>
            </a:r>
            <a:r>
              <a:rPr lang="de-DE" dirty="0" err="1"/>
              <a:t>the</a:t>
            </a:r>
            <a:r>
              <a:rPr lang="de-DE" dirty="0"/>
              <a:t> </a:t>
            </a:r>
            <a:r>
              <a:rPr lang="de-DE" dirty="0" err="1"/>
              <a:t>eROSITA_DE</a:t>
            </a:r>
            <a:r>
              <a:rPr lang="de-DE" dirty="0"/>
              <a:t> </a:t>
            </a:r>
            <a:r>
              <a:rPr lang="de-DE" dirty="0" err="1"/>
              <a:t>team</a:t>
            </a:r>
            <a:r>
              <a:rPr lang="de-DE" dirty="0"/>
              <a:t> </a:t>
            </a:r>
          </a:p>
        </p:txBody>
      </p:sp>
      <p:sp>
        <p:nvSpPr>
          <p:cNvPr id="5" name="Untertitel 2">
            <a:extLst>
              <a:ext uri="{FF2B5EF4-FFF2-40B4-BE49-F238E27FC236}">
                <a16:creationId xmlns:a16="http://schemas.microsoft.com/office/drawing/2014/main" id="{9FB65491-301F-A04A-BB0B-8885DE0A008F}"/>
              </a:ext>
            </a:extLst>
          </p:cNvPr>
          <p:cNvSpPr txBox="1">
            <a:spLocks/>
          </p:cNvSpPr>
          <p:nvPr/>
        </p:nvSpPr>
        <p:spPr bwMode="auto">
          <a:xfrm>
            <a:off x="457200" y="3203242"/>
            <a:ext cx="8504663" cy="5066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accent2"/>
                </a:solidFill>
                <a:miter lim="800000"/>
                <a:headEnd/>
                <a:tailEnd/>
              </a14:hiddenLine>
            </a:ext>
            <a:ext uri="{AF507438-7753-43E0-B8FC-AC1667EBCBE1}">
              <a14:hiddenEffects xmlns:a14="http://schemas.microsoft.com/office/drawing/2010/main">
                <a:effectLst>
                  <a:outerShdw dist="81320" dir="2319588" algn="ctr" rotWithShape="0">
                    <a:srgbClr val="808080"/>
                  </a:outerShdw>
                </a:effectLst>
              </a14:hiddenEffects>
            </a:ext>
          </a:extLst>
        </p:spPr>
        <p:txBody>
          <a:bodyPr vert="horz" wrap="square" lIns="91440" tIns="45720" rIns="91440" bIns="45720" numCol="1" anchor="t" anchorCtr="0" compatLnSpc="1">
            <a:prstTxWarp prst="textNoShape">
              <a:avLst/>
            </a:prstTxWarp>
          </a:bodyPr>
          <a:lstStyle>
            <a:lvl1pPr marL="0" indent="0" algn="l" rtl="0" eaLnBrk="0" fontAlgn="base" hangingPunct="0">
              <a:spcBef>
                <a:spcPct val="60000"/>
              </a:spcBef>
              <a:spcAft>
                <a:spcPct val="0"/>
              </a:spcAft>
              <a:buClr>
                <a:schemeClr val="tx1"/>
              </a:buClr>
              <a:buFont typeface="Wingdings 2" pitchFamily="18" charset="2"/>
              <a:buNone/>
              <a:defRPr sz="2400">
                <a:solidFill>
                  <a:schemeClr val="tx1"/>
                </a:solidFill>
                <a:latin typeface="+mn-lt"/>
                <a:ea typeface="+mn-ea"/>
                <a:cs typeface="+mn-cs"/>
              </a:defRPr>
            </a:lvl1pPr>
            <a:lvl2pPr marL="742950" indent="-285750" algn="l" rtl="0" eaLnBrk="0" fontAlgn="base" hangingPunct="0">
              <a:spcBef>
                <a:spcPct val="40000"/>
              </a:spcBef>
              <a:spcAft>
                <a:spcPct val="0"/>
              </a:spcAft>
              <a:buClr>
                <a:schemeClr val="tx1"/>
              </a:buClr>
              <a:buFont typeface="Wingdings" pitchFamily="2" charset="2"/>
              <a:buChar char="Ø"/>
              <a:defRPr sz="2000">
                <a:solidFill>
                  <a:schemeClr val="tx1"/>
                </a:solidFill>
                <a:latin typeface="+mn-lt"/>
              </a:defRPr>
            </a:lvl2pPr>
            <a:lvl3pPr marL="1143000" indent="-228600" algn="l" rtl="0" eaLnBrk="0" fontAlgn="base" hangingPunct="0">
              <a:lnSpc>
                <a:spcPct val="95000"/>
              </a:lnSpc>
              <a:spcBef>
                <a:spcPct val="35000"/>
              </a:spcBef>
              <a:spcAft>
                <a:spcPct val="0"/>
              </a:spcAft>
              <a:buClr>
                <a:schemeClr val="tx1"/>
              </a:buClr>
              <a:buFont typeface="Wingdings 3" pitchFamily="18" charset="2"/>
              <a:buChar char=""/>
              <a:defRPr>
                <a:solidFill>
                  <a:schemeClr val="tx1"/>
                </a:solidFill>
                <a:latin typeface="+mn-lt"/>
              </a:defRPr>
            </a:lvl3pPr>
            <a:lvl4pPr marL="1600200" indent="-228600" algn="l" rtl="0" eaLnBrk="0" fontAlgn="base" hangingPunct="0">
              <a:lnSpc>
                <a:spcPct val="75000"/>
              </a:lnSpc>
              <a:spcBef>
                <a:spcPct val="30000"/>
              </a:spcBef>
              <a:spcAft>
                <a:spcPct val="0"/>
              </a:spcAft>
              <a:buClr>
                <a:schemeClr val="tx1"/>
              </a:buClr>
              <a:buFont typeface="Wingdings" pitchFamily="2" charset="2"/>
              <a:buChar char="§"/>
              <a:defRPr sz="1600">
                <a:solidFill>
                  <a:schemeClr val="tx1"/>
                </a:solidFill>
                <a:latin typeface="+mn-lt"/>
              </a:defRPr>
            </a:lvl4pPr>
            <a:lvl5pPr marL="2057400" indent="-228600" algn="l" rtl="0" eaLnBrk="0" fontAlgn="base" hangingPunct="0">
              <a:lnSpc>
                <a:spcPct val="75000"/>
              </a:lnSpc>
              <a:spcBef>
                <a:spcPct val="30000"/>
              </a:spcBef>
              <a:spcAft>
                <a:spcPct val="0"/>
              </a:spcAft>
              <a:buClr>
                <a:schemeClr val="tx1"/>
              </a:buClr>
              <a:buChar char="•"/>
              <a:defRPr sz="1400">
                <a:solidFill>
                  <a:schemeClr val="tx1"/>
                </a:solidFill>
                <a:latin typeface="+mn-lt"/>
              </a:defRPr>
            </a:lvl5pPr>
            <a:lvl6pPr marL="2514600" indent="-228600" algn="l" rtl="0" fontAlgn="base">
              <a:lnSpc>
                <a:spcPct val="75000"/>
              </a:lnSpc>
              <a:spcBef>
                <a:spcPct val="30000"/>
              </a:spcBef>
              <a:spcAft>
                <a:spcPct val="0"/>
              </a:spcAft>
              <a:buClr>
                <a:schemeClr val="tx1"/>
              </a:buClr>
              <a:buChar char="•"/>
              <a:defRPr sz="1400">
                <a:solidFill>
                  <a:schemeClr val="tx1"/>
                </a:solidFill>
                <a:latin typeface="+mn-lt"/>
              </a:defRPr>
            </a:lvl6pPr>
            <a:lvl7pPr marL="2971800" indent="-228600" algn="l" rtl="0" fontAlgn="base">
              <a:lnSpc>
                <a:spcPct val="75000"/>
              </a:lnSpc>
              <a:spcBef>
                <a:spcPct val="30000"/>
              </a:spcBef>
              <a:spcAft>
                <a:spcPct val="0"/>
              </a:spcAft>
              <a:buClr>
                <a:schemeClr val="tx1"/>
              </a:buClr>
              <a:buChar char="•"/>
              <a:defRPr sz="1400">
                <a:solidFill>
                  <a:schemeClr val="tx1"/>
                </a:solidFill>
                <a:latin typeface="+mn-lt"/>
              </a:defRPr>
            </a:lvl7pPr>
            <a:lvl8pPr marL="3429000" indent="-228600" algn="l" rtl="0" fontAlgn="base">
              <a:lnSpc>
                <a:spcPct val="75000"/>
              </a:lnSpc>
              <a:spcBef>
                <a:spcPct val="30000"/>
              </a:spcBef>
              <a:spcAft>
                <a:spcPct val="0"/>
              </a:spcAft>
              <a:buClr>
                <a:schemeClr val="tx1"/>
              </a:buClr>
              <a:buChar char="•"/>
              <a:defRPr sz="1400">
                <a:solidFill>
                  <a:schemeClr val="tx1"/>
                </a:solidFill>
                <a:latin typeface="+mn-lt"/>
              </a:defRPr>
            </a:lvl8pPr>
            <a:lvl9pPr marL="3886200" indent="-228600" algn="l" rtl="0" fontAlgn="base">
              <a:lnSpc>
                <a:spcPct val="75000"/>
              </a:lnSpc>
              <a:spcBef>
                <a:spcPct val="30000"/>
              </a:spcBef>
              <a:spcAft>
                <a:spcPct val="0"/>
              </a:spcAft>
              <a:buClr>
                <a:schemeClr val="tx1"/>
              </a:buClr>
              <a:buChar char="•"/>
              <a:defRPr sz="1400">
                <a:solidFill>
                  <a:schemeClr val="tx1"/>
                </a:solidFill>
                <a:latin typeface="+mn-lt"/>
              </a:defRPr>
            </a:lvl9pPr>
          </a:lstStyle>
          <a:p>
            <a:pPr algn="ctr"/>
            <a:endParaRPr lang="de-DE" sz="1400" kern="0" dirty="0"/>
          </a:p>
        </p:txBody>
      </p:sp>
      <p:pic>
        <p:nvPicPr>
          <p:cNvPr id="16" name="Picture 1630" descr="mpe_logo_weiss">
            <a:extLst>
              <a:ext uri="{FF2B5EF4-FFF2-40B4-BE49-F238E27FC236}">
                <a16:creationId xmlns:a16="http://schemas.microsoft.com/office/drawing/2014/main" id="{E9D22BB6-2B27-7592-1D0D-51AF39285FC4}"/>
              </a:ext>
            </a:extLst>
          </p:cNvPr>
          <p:cNvPicPr>
            <a:picLocks noChangeAspect="1" noChangeArrowheads="1"/>
          </p:cNvPicPr>
          <p:nvPr/>
        </p:nvPicPr>
        <p:blipFill>
          <a:blip r:embed="rId4" cstate="print"/>
          <a:srcRect/>
          <a:stretch>
            <a:fillRect/>
          </a:stretch>
        </p:blipFill>
        <p:spPr bwMode="auto">
          <a:xfrm>
            <a:off x="639898" y="143623"/>
            <a:ext cx="708977" cy="811304"/>
          </a:xfrm>
          <a:prstGeom prst="rect">
            <a:avLst/>
          </a:prstGeom>
          <a:noFill/>
          <a:ln w="9525">
            <a:noFill/>
            <a:miter lim="800000"/>
            <a:headEnd/>
            <a:tailEnd/>
          </a:ln>
        </p:spPr>
      </p:pic>
      <p:pic>
        <p:nvPicPr>
          <p:cNvPr id="18" name="Picture 56" descr="eROSITA_Logo_RGB.png">
            <a:extLst>
              <a:ext uri="{FF2B5EF4-FFF2-40B4-BE49-F238E27FC236}">
                <a16:creationId xmlns:a16="http://schemas.microsoft.com/office/drawing/2014/main" id="{25444C6D-D076-40B1-5090-B15A5B9B0ABC}"/>
              </a:ext>
            </a:extLst>
          </p:cNvPr>
          <p:cNvPicPr>
            <a:picLocks noChangeAspect="1"/>
          </p:cNvPicPr>
          <p:nvPr/>
        </p:nvPicPr>
        <p:blipFill>
          <a:blip r:embed="rId5" cstate="screen">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8184157" y="122987"/>
            <a:ext cx="792791" cy="625246"/>
          </a:xfrm>
          <a:prstGeom prst="rect">
            <a:avLst/>
          </a:prstGeom>
        </p:spPr>
      </p:pic>
    </p:spTree>
    <p:extLst>
      <p:ext uri="{BB962C8B-B14F-4D97-AF65-F5344CB8AC3E}">
        <p14:creationId xmlns:p14="http://schemas.microsoft.com/office/powerpoint/2010/main" val="7856028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Inhaltsplatzhalter 4">
            <a:extLst>
              <a:ext uri="{FF2B5EF4-FFF2-40B4-BE49-F238E27FC236}">
                <a16:creationId xmlns:a16="http://schemas.microsoft.com/office/drawing/2014/main" id="{92F52C88-DCE4-A4B9-83C1-C6CB19B3F6A3}"/>
              </a:ext>
            </a:extLst>
          </p:cNvPr>
          <p:cNvSpPr>
            <a:spLocks noGrp="1"/>
          </p:cNvSpPr>
          <p:nvPr>
            <p:ph idx="1"/>
          </p:nvPr>
        </p:nvSpPr>
        <p:spPr>
          <a:xfrm>
            <a:off x="427566" y="836268"/>
            <a:ext cx="8680940" cy="5894731"/>
          </a:xfrm>
        </p:spPr>
        <p:txBody>
          <a:bodyPr>
            <a:normAutofit fontScale="92500" lnSpcReduction="20000"/>
          </a:bodyPr>
          <a:lstStyle/>
          <a:p>
            <a:r>
              <a:rPr lang="pt-BR" dirty="0">
                <a:latin typeface="Roboto" panose="02000000000000000000" pitchFamily="2" charset="0"/>
              </a:rPr>
              <a:t>I</a:t>
            </a:r>
            <a:r>
              <a:rPr lang="pt-BR" b="0" i="0" dirty="0">
                <a:effectLst/>
                <a:latin typeface="Roboto" panose="02000000000000000000" pitchFamily="2" charset="0"/>
              </a:rPr>
              <a:t>ndividual </a:t>
            </a:r>
            <a:r>
              <a:rPr lang="pt-BR" dirty="0">
                <a:latin typeface="Roboto" panose="02000000000000000000" pitchFamily="2" charset="0"/>
              </a:rPr>
              <a:t>P</a:t>
            </a:r>
            <a:r>
              <a:rPr lang="pt-BR" b="0" i="0" dirty="0">
                <a:effectLst/>
                <a:latin typeface="Roboto" panose="02000000000000000000" pitchFamily="2" charset="0"/>
              </a:rPr>
              <a:t>ointings (&gt; 100) + Field </a:t>
            </a:r>
            <a:r>
              <a:rPr lang="pt-BR" dirty="0">
                <a:latin typeface="Roboto" panose="02000000000000000000" pitchFamily="2" charset="0"/>
              </a:rPr>
              <a:t>S</a:t>
            </a:r>
            <a:r>
              <a:rPr lang="pt-BR" b="0" i="0" dirty="0">
                <a:effectLst/>
                <a:latin typeface="Roboto" panose="02000000000000000000" pitchFamily="2" charset="0"/>
              </a:rPr>
              <a:t>cans, 4 Categories: </a:t>
            </a:r>
          </a:p>
          <a:p>
            <a:pPr marL="857250" lvl="1" indent="-342900">
              <a:buFont typeface="+mj-lt"/>
              <a:buAutoNum type="arabicPeriod"/>
            </a:pPr>
            <a:r>
              <a:rPr lang="pt-BR" b="0" i="0" dirty="0">
                <a:effectLst/>
                <a:latin typeface="Roboto" panose="02000000000000000000" pitchFamily="2" charset="0"/>
              </a:rPr>
              <a:t>Survey Fields: </a:t>
            </a:r>
          </a:p>
          <a:p>
            <a:pPr marL="857250" lvl="1" indent="-342900">
              <a:buFont typeface="+mj-lt"/>
              <a:buAutoNum type="arabicPeriod"/>
            </a:pPr>
            <a:endParaRPr lang="pt-BR" dirty="0">
              <a:latin typeface="Roboto" panose="02000000000000000000" pitchFamily="2" charset="0"/>
            </a:endParaRPr>
          </a:p>
          <a:p>
            <a:pPr marL="857250" lvl="1" indent="-342900">
              <a:buFont typeface="+mj-lt"/>
              <a:buAutoNum type="arabicPeriod"/>
            </a:pPr>
            <a:endParaRPr lang="pt-BR" b="0" i="0" dirty="0">
              <a:effectLst/>
              <a:latin typeface="Roboto" panose="02000000000000000000" pitchFamily="2" charset="0"/>
            </a:endParaRPr>
          </a:p>
          <a:p>
            <a:pPr marL="857250" lvl="1" indent="-342900">
              <a:buFont typeface="+mj-lt"/>
              <a:buAutoNum type="arabicPeriod"/>
            </a:pPr>
            <a:endParaRPr lang="pt-BR" b="0" i="0" dirty="0">
              <a:effectLst/>
              <a:latin typeface="Roboto" panose="02000000000000000000" pitchFamily="2" charset="0"/>
            </a:endParaRPr>
          </a:p>
          <a:p>
            <a:pPr marL="857250" lvl="1" indent="-342900">
              <a:buFont typeface="+mj-lt"/>
              <a:buAutoNum type="arabicPeriod"/>
            </a:pPr>
            <a:endParaRPr lang="pt-BR" b="0" i="0" dirty="0">
              <a:effectLst/>
              <a:latin typeface="Roboto" panose="02000000000000000000" pitchFamily="2" charset="0"/>
            </a:endParaRPr>
          </a:p>
          <a:p>
            <a:pPr marL="857250" lvl="1" indent="-342900">
              <a:buFont typeface="+mj-lt"/>
              <a:buAutoNum type="arabicPeriod"/>
            </a:pPr>
            <a:endParaRPr lang="pt-BR" b="0" i="0" dirty="0">
              <a:effectLst/>
              <a:latin typeface="Roboto" panose="02000000000000000000" pitchFamily="2" charset="0"/>
            </a:endParaRPr>
          </a:p>
          <a:p>
            <a:pPr marL="857250" lvl="1" indent="-342900">
              <a:buFont typeface="+mj-lt"/>
              <a:buAutoNum type="arabicPeriod"/>
            </a:pPr>
            <a:endParaRPr lang="pt-BR" b="0" i="0" dirty="0">
              <a:effectLst/>
              <a:latin typeface="Roboto" panose="02000000000000000000" pitchFamily="2" charset="0"/>
            </a:endParaRPr>
          </a:p>
          <a:p>
            <a:pPr marL="857250" lvl="1" indent="-342900">
              <a:buFont typeface="+mj-lt"/>
              <a:buAutoNum type="arabicPeriod"/>
            </a:pPr>
            <a:endParaRPr lang="pt-BR" b="0" i="0" dirty="0">
              <a:effectLst/>
              <a:latin typeface="Roboto" panose="02000000000000000000" pitchFamily="2" charset="0"/>
            </a:endParaRPr>
          </a:p>
          <a:p>
            <a:pPr marL="857250" lvl="1" indent="-342900">
              <a:buFont typeface="+mj-lt"/>
              <a:buAutoNum type="arabicPeriod"/>
            </a:pPr>
            <a:endParaRPr lang="pt-BR" b="0" i="0" dirty="0">
              <a:effectLst/>
              <a:latin typeface="Roboto" panose="02000000000000000000" pitchFamily="2" charset="0"/>
            </a:endParaRPr>
          </a:p>
          <a:p>
            <a:pPr marL="857250" lvl="1" indent="-342900">
              <a:buFont typeface="+mj-lt"/>
              <a:buAutoNum type="arabicPeriod"/>
            </a:pPr>
            <a:r>
              <a:rPr lang="pt-BR" b="0" i="0" dirty="0">
                <a:effectLst/>
                <a:latin typeface="Roboto" panose="02000000000000000000" pitchFamily="2" charset="0"/>
              </a:rPr>
              <a:t>Magellanic Clouds, </a:t>
            </a:r>
          </a:p>
          <a:p>
            <a:pPr marL="857250" lvl="1" indent="-342900">
              <a:buFont typeface="+mj-lt"/>
              <a:buAutoNum type="arabicPeriod"/>
            </a:pPr>
            <a:r>
              <a:rPr lang="pt-BR" b="0" i="0" dirty="0">
                <a:effectLst/>
                <a:latin typeface="Roboto" panose="02000000000000000000" pitchFamily="2" charset="0"/>
              </a:rPr>
              <a:t>Galatic Fields, </a:t>
            </a:r>
          </a:p>
          <a:p>
            <a:pPr marL="857250" lvl="1" indent="-342900">
              <a:buFont typeface="+mj-lt"/>
              <a:buAutoNum type="arabicPeriod"/>
            </a:pPr>
            <a:r>
              <a:rPr lang="pt-BR" b="0" i="0" dirty="0">
                <a:effectLst/>
                <a:latin typeface="Roboto" panose="02000000000000000000" pitchFamily="2" charset="0"/>
              </a:rPr>
              <a:t>Extragalatic Fields</a:t>
            </a:r>
          </a:p>
          <a:p>
            <a:r>
              <a:rPr lang="de-DE" dirty="0">
                <a:solidFill>
                  <a:srgbClr val="FFC000"/>
                </a:solidFill>
                <a:latin typeface="Roboto" panose="02000000000000000000" pitchFamily="2" charset="0"/>
              </a:rPr>
              <a:t>Early Data Release (EDR) </a:t>
            </a:r>
            <a:r>
              <a:rPr lang="de-DE" dirty="0" err="1">
                <a:latin typeface="Roboto" panose="02000000000000000000" pitchFamily="2" charset="0"/>
              </a:rPr>
              <a:t>site</a:t>
            </a:r>
            <a:r>
              <a:rPr lang="de-DE" dirty="0">
                <a:latin typeface="Roboto" panose="02000000000000000000" pitchFamily="2" charset="0"/>
              </a:rPr>
              <a:t>: </a:t>
            </a:r>
            <a:r>
              <a:rPr lang="de-DE" sz="1900" dirty="0">
                <a:latin typeface="Roboto" panose="02000000000000000000" pitchFamily="2" charset="0"/>
                <a:hlinkClick r:id="rId3"/>
              </a:rPr>
              <a:t>https://erosita.mpe.mpg.de/edr/</a:t>
            </a:r>
            <a:endParaRPr lang="de-DE" sz="2200" dirty="0">
              <a:latin typeface="Roboto" panose="02000000000000000000" pitchFamily="2" charset="0"/>
            </a:endParaRPr>
          </a:p>
          <a:p>
            <a:pPr lvl="1">
              <a:buFont typeface="Symbol" panose="05050102010706020507" pitchFamily="18" charset="2"/>
              <a:buChar char=""/>
            </a:pPr>
            <a:r>
              <a:rPr lang="en-US" sz="2100" dirty="0" err="1">
                <a:latin typeface="Roboto" panose="02000000000000000000" pitchFamily="2" charset="0"/>
              </a:rPr>
              <a:t>eROSITA</a:t>
            </a:r>
            <a:r>
              <a:rPr lang="en-US" sz="2100" dirty="0">
                <a:latin typeface="Roboto" panose="02000000000000000000" pitchFamily="2" charset="0"/>
              </a:rPr>
              <a:t> Science Analysis Software System (</a:t>
            </a:r>
            <a:r>
              <a:rPr lang="en-US" sz="2100" dirty="0" err="1">
                <a:latin typeface="Roboto" panose="02000000000000000000" pitchFamily="2" charset="0"/>
              </a:rPr>
              <a:t>eSASS</a:t>
            </a:r>
            <a:r>
              <a:rPr lang="en-US" sz="2100" dirty="0">
                <a:latin typeface="Roboto" panose="02000000000000000000" pitchFamily="2" charset="0"/>
              </a:rPr>
              <a:t>)</a:t>
            </a:r>
            <a:endParaRPr lang="pt-BR" b="0" i="0" dirty="0">
              <a:effectLst/>
              <a:latin typeface="Roboto" panose="02000000000000000000" pitchFamily="2" charset="0"/>
            </a:endParaRPr>
          </a:p>
          <a:p>
            <a:r>
              <a:rPr lang="pt-BR" b="0" i="0" dirty="0">
                <a:effectLst/>
                <a:latin typeface="Roboto" panose="02000000000000000000" pitchFamily="2" charset="0"/>
              </a:rPr>
              <a:t>  </a:t>
            </a:r>
            <a:r>
              <a:rPr lang="en-GB" dirty="0">
                <a:latin typeface="Roboto" panose="02000000000000000000" pitchFamily="2" charset="0"/>
              </a:rPr>
              <a:t>A&amp;A special issue </a:t>
            </a:r>
            <a:r>
              <a:rPr lang="de-DE" dirty="0">
                <a:latin typeface="Roboto" panose="02000000000000000000" pitchFamily="2" charset="0"/>
              </a:rPr>
              <a:t>661 (2022): </a:t>
            </a:r>
            <a:r>
              <a:rPr lang="de-DE" sz="1900" dirty="0">
                <a:latin typeface="Roboto" panose="02000000000000000000" pitchFamily="2" charset="0"/>
                <a:hlinkClick r:id="rId4"/>
              </a:rPr>
              <a:t>https://erosita.mpe.mpg.de/publications</a:t>
            </a:r>
            <a:endParaRPr lang="pt-BR" sz="1500" dirty="0">
              <a:latin typeface="Roboto" panose="02000000000000000000" pitchFamily="2" charset="0"/>
            </a:endParaRPr>
          </a:p>
          <a:p>
            <a:pPr lvl="1"/>
            <a:endParaRPr lang="de-DE" sz="1800" dirty="0">
              <a:latin typeface="Roboto" panose="02000000000000000000" pitchFamily="2" charset="0"/>
            </a:endParaRPr>
          </a:p>
        </p:txBody>
      </p:sp>
      <p:pic>
        <p:nvPicPr>
          <p:cNvPr id="4" name="Picture 3">
            <a:extLst>
              <a:ext uri="{FF2B5EF4-FFF2-40B4-BE49-F238E27FC236}">
                <a16:creationId xmlns:a16="http://schemas.microsoft.com/office/drawing/2014/main" id="{33DAFEB4-4315-28B5-9AB0-31FF9D8107C0}"/>
              </a:ext>
            </a:extLst>
          </p:cNvPr>
          <p:cNvPicPr>
            <a:picLocks noChangeAspect="1"/>
          </p:cNvPicPr>
          <p:nvPr/>
        </p:nvPicPr>
        <p:blipFill rotWithShape="1">
          <a:blip r:embed="rId5"/>
          <a:srcRect t="746" r="1143" b="11371"/>
          <a:stretch/>
        </p:blipFill>
        <p:spPr>
          <a:xfrm>
            <a:off x="1507722" y="1591219"/>
            <a:ext cx="6520627" cy="2684448"/>
          </a:xfrm>
          <a:prstGeom prst="rect">
            <a:avLst/>
          </a:prstGeom>
          <a:solidFill>
            <a:schemeClr val="tx1"/>
          </a:solidFill>
        </p:spPr>
      </p:pic>
      <p:pic>
        <p:nvPicPr>
          <p:cNvPr id="8" name="Picture 7" descr="eROSITA_Logo_RGB.png"/>
          <p:cNvPicPr>
            <a:picLocks noChangeAspect="1"/>
          </p:cNvPicPr>
          <p:nvPr/>
        </p:nvPicPr>
        <p:blipFill>
          <a:blip r:embed="rId6" cstate="screen">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7998599" y="44626"/>
            <a:ext cx="1109907" cy="824607"/>
          </a:xfrm>
          <a:prstGeom prst="rect">
            <a:avLst/>
          </a:prstGeom>
        </p:spPr>
      </p:pic>
      <p:sp>
        <p:nvSpPr>
          <p:cNvPr id="3" name="Titel 2">
            <a:extLst>
              <a:ext uri="{FF2B5EF4-FFF2-40B4-BE49-F238E27FC236}">
                <a16:creationId xmlns:a16="http://schemas.microsoft.com/office/drawing/2014/main" id="{D37762CA-BD94-E907-DAEA-95078DEE02C2}"/>
              </a:ext>
            </a:extLst>
          </p:cNvPr>
          <p:cNvSpPr>
            <a:spLocks noGrp="1"/>
          </p:cNvSpPr>
          <p:nvPr>
            <p:ph type="title"/>
          </p:nvPr>
        </p:nvSpPr>
        <p:spPr>
          <a:xfrm>
            <a:off x="477789" y="54510"/>
            <a:ext cx="7565543" cy="685800"/>
          </a:xfrm>
        </p:spPr>
        <p:txBody>
          <a:bodyPr/>
          <a:lstStyle/>
          <a:p>
            <a:r>
              <a:rPr lang="pt-BR" sz="3200" dirty="0">
                <a:latin typeface="+mn-lt"/>
              </a:rPr>
              <a:t>Cal-PV observations</a:t>
            </a:r>
            <a:endParaRPr lang="de-DE" sz="3200" dirty="0">
              <a:latin typeface="+mn-lt"/>
            </a:endParaRPr>
          </a:p>
        </p:txBody>
      </p:sp>
      <p:sp>
        <p:nvSpPr>
          <p:cNvPr id="7" name="Textfeld 6">
            <a:extLst>
              <a:ext uri="{FF2B5EF4-FFF2-40B4-BE49-F238E27FC236}">
                <a16:creationId xmlns:a16="http://schemas.microsoft.com/office/drawing/2014/main" id="{E6C20696-84A9-2A9C-8F1C-AD78B8DD8855}"/>
              </a:ext>
            </a:extLst>
          </p:cNvPr>
          <p:cNvSpPr txBox="1"/>
          <p:nvPr/>
        </p:nvSpPr>
        <p:spPr>
          <a:xfrm>
            <a:off x="2117246" y="2264019"/>
            <a:ext cx="6991259" cy="1077218"/>
          </a:xfrm>
          <a:prstGeom prst="rect">
            <a:avLst/>
          </a:prstGeom>
          <a:noFill/>
        </p:spPr>
        <p:txBody>
          <a:bodyPr wrap="square" rtlCol="0">
            <a:spAutoFit/>
          </a:bodyPr>
          <a:lstStyle/>
          <a:p>
            <a:pPr algn="l">
              <a:spcBef>
                <a:spcPts val="0"/>
              </a:spcBef>
              <a:buNone/>
            </a:pPr>
            <a:r>
              <a:rPr lang="en-US" sz="2400" dirty="0" err="1">
                <a:solidFill>
                  <a:srgbClr val="FFC000"/>
                </a:solidFill>
                <a:latin typeface="Roboto" panose="02000000000000000000" pitchFamily="2" charset="0"/>
              </a:rPr>
              <a:t>eFEDS</a:t>
            </a:r>
            <a:r>
              <a:rPr lang="en-US" sz="2400" dirty="0">
                <a:solidFill>
                  <a:srgbClr val="FFC000"/>
                </a:solidFill>
                <a:latin typeface="Roboto" panose="02000000000000000000" pitchFamily="2" charset="0"/>
              </a:rPr>
              <a:t>: </a:t>
            </a:r>
            <a:r>
              <a:rPr lang="de-DE" sz="2000" dirty="0">
                <a:solidFill>
                  <a:srgbClr val="FFC000"/>
                </a:solidFill>
                <a:latin typeface="Roboto" panose="02000000000000000000" pitchFamily="2" charset="0"/>
              </a:rPr>
              <a:t>F</a:t>
            </a:r>
            <a:r>
              <a:rPr lang="de-DE" sz="2000" dirty="0">
                <a:latin typeface="Roboto" panose="02000000000000000000" pitchFamily="2" charset="0"/>
              </a:rPr>
              <a:t>inal </a:t>
            </a:r>
            <a:r>
              <a:rPr lang="de-DE" sz="2000" dirty="0" err="1">
                <a:solidFill>
                  <a:srgbClr val="FFC000"/>
                </a:solidFill>
                <a:latin typeface="Roboto" panose="02000000000000000000" pitchFamily="2" charset="0"/>
              </a:rPr>
              <a:t>E</a:t>
            </a:r>
            <a:r>
              <a:rPr lang="de-DE" sz="2000" dirty="0" err="1">
                <a:latin typeface="Roboto" panose="02000000000000000000" pitchFamily="2" charset="0"/>
              </a:rPr>
              <a:t>quatorial</a:t>
            </a:r>
            <a:r>
              <a:rPr lang="de-DE" sz="2000" dirty="0">
                <a:latin typeface="Roboto" panose="02000000000000000000" pitchFamily="2" charset="0"/>
              </a:rPr>
              <a:t> </a:t>
            </a:r>
            <a:r>
              <a:rPr lang="de-DE" sz="2000" dirty="0">
                <a:solidFill>
                  <a:srgbClr val="FFC000"/>
                </a:solidFill>
                <a:latin typeface="Roboto" panose="02000000000000000000" pitchFamily="2" charset="0"/>
              </a:rPr>
              <a:t>D</a:t>
            </a:r>
            <a:r>
              <a:rPr lang="de-DE" sz="2000" dirty="0">
                <a:latin typeface="Roboto" panose="02000000000000000000" pitchFamily="2" charset="0"/>
              </a:rPr>
              <a:t>epth </a:t>
            </a:r>
            <a:r>
              <a:rPr lang="de-DE" sz="2000" dirty="0">
                <a:solidFill>
                  <a:srgbClr val="FFC000"/>
                </a:solidFill>
                <a:latin typeface="Roboto" panose="02000000000000000000" pitchFamily="2" charset="0"/>
              </a:rPr>
              <a:t>S</a:t>
            </a:r>
            <a:r>
              <a:rPr lang="de-DE" sz="2000" dirty="0">
                <a:latin typeface="Roboto" panose="02000000000000000000" pitchFamily="2" charset="0"/>
              </a:rPr>
              <a:t>urvey</a:t>
            </a:r>
            <a:endParaRPr lang="en-US" sz="2000" dirty="0">
              <a:latin typeface="Roboto" panose="02000000000000000000" pitchFamily="2" charset="0"/>
            </a:endParaRPr>
          </a:p>
          <a:p>
            <a:pPr marL="285750" indent="-285750" algn="l">
              <a:spcBef>
                <a:spcPts val="0"/>
              </a:spcBef>
              <a:buFont typeface="Arial" panose="020B0604020202020204" pitchFamily="34" charset="0"/>
              <a:buChar char="•"/>
            </a:pPr>
            <a:r>
              <a:rPr lang="en-GB" sz="2000" dirty="0">
                <a:latin typeface="Roboto" panose="02000000000000000000" pitchFamily="2" charset="0"/>
              </a:rPr>
              <a:t>140 deg</a:t>
            </a:r>
            <a:r>
              <a:rPr lang="en-GB" sz="2000" baseline="30000" dirty="0">
                <a:latin typeface="Roboto" panose="02000000000000000000" pitchFamily="2" charset="0"/>
              </a:rPr>
              <a:t>2</a:t>
            </a:r>
            <a:r>
              <a:rPr lang="en-GB" sz="2000" dirty="0">
                <a:latin typeface="Roboto" panose="02000000000000000000" pitchFamily="2" charset="0"/>
              </a:rPr>
              <a:t>; ; 1/</a:t>
            </a:r>
            <a:r>
              <a:rPr lang="en-US" sz="2000" dirty="0">
                <a:latin typeface="Roboto" panose="02000000000000000000" pitchFamily="2" charset="0"/>
              </a:rPr>
              <a:t>300</a:t>
            </a:r>
            <a:r>
              <a:rPr lang="en-US" sz="2000" baseline="30000" dirty="0">
                <a:latin typeface="Roboto" panose="02000000000000000000" pitchFamily="2" charset="0"/>
              </a:rPr>
              <a:t>th </a:t>
            </a:r>
            <a:r>
              <a:rPr lang="en-US" sz="2000" dirty="0">
                <a:latin typeface="Roboto" panose="02000000000000000000" pitchFamily="2" charset="0"/>
              </a:rPr>
              <a:t>of the area of the entire sky</a:t>
            </a:r>
          </a:p>
          <a:p>
            <a:pPr marL="285750" indent="-285750" algn="l">
              <a:spcBef>
                <a:spcPts val="0"/>
              </a:spcBef>
              <a:buFont typeface="Arial" panose="020B0604020202020204" pitchFamily="34" charset="0"/>
              <a:buChar char="•"/>
            </a:pPr>
            <a:r>
              <a:rPr lang="en-GB" sz="2000" dirty="0">
                <a:latin typeface="Roboto" panose="02000000000000000000" pitchFamily="2" charset="0"/>
              </a:rPr>
              <a:t>~2.5ks exposure (~4 days of observations)</a:t>
            </a:r>
            <a:endParaRPr lang="en-US" sz="2000" dirty="0">
              <a:latin typeface="Roboto" panose="02000000000000000000" pitchFamily="2" charset="0"/>
            </a:endParaRPr>
          </a:p>
        </p:txBody>
      </p:sp>
      <p:sp>
        <p:nvSpPr>
          <p:cNvPr id="11" name="Textfeld 10">
            <a:extLst>
              <a:ext uri="{FF2B5EF4-FFF2-40B4-BE49-F238E27FC236}">
                <a16:creationId xmlns:a16="http://schemas.microsoft.com/office/drawing/2014/main" id="{46A904BC-A186-14F6-710F-5D4E1DA424CC}"/>
              </a:ext>
            </a:extLst>
          </p:cNvPr>
          <p:cNvSpPr txBox="1"/>
          <p:nvPr/>
        </p:nvSpPr>
        <p:spPr>
          <a:xfrm>
            <a:off x="6311756" y="4275667"/>
            <a:ext cx="1824538" cy="307777"/>
          </a:xfrm>
          <a:prstGeom prst="rect">
            <a:avLst/>
          </a:prstGeom>
          <a:noFill/>
        </p:spPr>
        <p:txBody>
          <a:bodyPr wrap="none" rtlCol="0">
            <a:spAutoFit/>
          </a:bodyPr>
          <a:lstStyle/>
          <a:p>
            <a:pPr algn="l">
              <a:buNone/>
            </a:pPr>
            <a:r>
              <a:rPr lang="de-DE" sz="1400" dirty="0"/>
              <a:t>Brunner et al. (2021)</a:t>
            </a:r>
            <a:endParaRPr lang="pt-BR" sz="1400" b="0" i="0" dirty="0">
              <a:effectLst/>
              <a:latin typeface="Roboto" panose="02000000000000000000" pitchFamily="2" charset="0"/>
            </a:endParaRPr>
          </a:p>
        </p:txBody>
      </p:sp>
    </p:spTree>
    <p:extLst>
      <p:ext uri="{BB962C8B-B14F-4D97-AF65-F5344CB8AC3E}">
        <p14:creationId xmlns:p14="http://schemas.microsoft.com/office/powerpoint/2010/main" val="149436485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Inhaltsplatzhalter 4">
            <a:extLst>
              <a:ext uri="{FF2B5EF4-FFF2-40B4-BE49-F238E27FC236}">
                <a16:creationId xmlns:a16="http://schemas.microsoft.com/office/drawing/2014/main" id="{92F52C88-DCE4-A4B9-83C1-C6CB19B3F6A3}"/>
              </a:ext>
            </a:extLst>
          </p:cNvPr>
          <p:cNvSpPr>
            <a:spLocks noGrp="1"/>
          </p:cNvSpPr>
          <p:nvPr>
            <p:ph idx="1"/>
          </p:nvPr>
        </p:nvSpPr>
        <p:spPr>
          <a:xfrm>
            <a:off x="427566" y="836268"/>
            <a:ext cx="8680940" cy="5894731"/>
          </a:xfrm>
        </p:spPr>
        <p:txBody>
          <a:bodyPr>
            <a:normAutofit fontScale="92500" lnSpcReduction="20000"/>
          </a:bodyPr>
          <a:lstStyle/>
          <a:p>
            <a:r>
              <a:rPr lang="pt-BR" dirty="0">
                <a:latin typeface="Roboto" panose="02000000000000000000" pitchFamily="2" charset="0"/>
              </a:rPr>
              <a:t>I</a:t>
            </a:r>
            <a:r>
              <a:rPr lang="pt-BR" b="0" i="0" dirty="0">
                <a:effectLst/>
                <a:latin typeface="Roboto" panose="02000000000000000000" pitchFamily="2" charset="0"/>
              </a:rPr>
              <a:t>ndividual </a:t>
            </a:r>
            <a:r>
              <a:rPr lang="pt-BR" dirty="0">
                <a:latin typeface="Roboto" panose="02000000000000000000" pitchFamily="2" charset="0"/>
              </a:rPr>
              <a:t>P</a:t>
            </a:r>
            <a:r>
              <a:rPr lang="pt-BR" b="0" i="0" dirty="0">
                <a:effectLst/>
                <a:latin typeface="Roboto" panose="02000000000000000000" pitchFamily="2" charset="0"/>
              </a:rPr>
              <a:t>ointings (&gt; 100) + Field </a:t>
            </a:r>
            <a:r>
              <a:rPr lang="pt-BR" dirty="0">
                <a:latin typeface="Roboto" panose="02000000000000000000" pitchFamily="2" charset="0"/>
              </a:rPr>
              <a:t>S</a:t>
            </a:r>
            <a:r>
              <a:rPr lang="pt-BR" b="0" i="0" dirty="0">
                <a:effectLst/>
                <a:latin typeface="Roboto" panose="02000000000000000000" pitchFamily="2" charset="0"/>
              </a:rPr>
              <a:t>cans, 4 Categories: </a:t>
            </a:r>
          </a:p>
          <a:p>
            <a:pPr marL="857250" lvl="1" indent="-342900">
              <a:buFont typeface="+mj-lt"/>
              <a:buAutoNum type="arabicPeriod"/>
            </a:pPr>
            <a:r>
              <a:rPr lang="pt-BR" b="0" i="0" dirty="0">
                <a:effectLst/>
                <a:latin typeface="Roboto" panose="02000000000000000000" pitchFamily="2" charset="0"/>
              </a:rPr>
              <a:t>Survey Fields: proof-of-concept survey</a:t>
            </a:r>
          </a:p>
          <a:p>
            <a:pPr marL="857250" lvl="1" indent="-342900">
              <a:buFont typeface="+mj-lt"/>
              <a:buAutoNum type="arabicPeriod"/>
            </a:pPr>
            <a:r>
              <a:rPr lang="pt-BR" b="0" i="0" dirty="0">
                <a:effectLst/>
                <a:latin typeface="Roboto" panose="02000000000000000000" pitchFamily="2" charset="0"/>
              </a:rPr>
              <a:t>Magellanic Clouds, </a:t>
            </a:r>
          </a:p>
          <a:p>
            <a:pPr marL="857250" lvl="1" indent="-342900">
              <a:buFont typeface="+mj-lt"/>
              <a:buAutoNum type="arabicPeriod"/>
            </a:pPr>
            <a:r>
              <a:rPr lang="pt-BR" b="0" i="0" dirty="0">
                <a:effectLst/>
                <a:latin typeface="Roboto" panose="02000000000000000000" pitchFamily="2" charset="0"/>
              </a:rPr>
              <a:t>Galatic Fields, </a:t>
            </a:r>
          </a:p>
          <a:p>
            <a:pPr marL="857250" lvl="1" indent="-342900">
              <a:buFont typeface="+mj-lt"/>
              <a:buAutoNum type="arabicPeriod"/>
            </a:pPr>
            <a:r>
              <a:rPr lang="pt-BR" b="0" i="0" dirty="0">
                <a:effectLst/>
                <a:latin typeface="Roboto" panose="02000000000000000000" pitchFamily="2" charset="0"/>
              </a:rPr>
              <a:t>Extragalatic Fields</a:t>
            </a:r>
          </a:p>
          <a:p>
            <a:pPr marL="857250" lvl="1" indent="-342900">
              <a:buFont typeface="+mj-lt"/>
              <a:buAutoNum type="arabicPeriod"/>
            </a:pPr>
            <a:endParaRPr lang="pt-BR" dirty="0">
              <a:latin typeface="Roboto" panose="02000000000000000000" pitchFamily="2" charset="0"/>
            </a:endParaRPr>
          </a:p>
          <a:p>
            <a:pPr marL="857250" lvl="1" indent="-342900">
              <a:buFont typeface="+mj-lt"/>
              <a:buAutoNum type="arabicPeriod"/>
            </a:pPr>
            <a:endParaRPr lang="pt-BR" b="0" i="0" dirty="0">
              <a:effectLst/>
              <a:latin typeface="Roboto" panose="02000000000000000000" pitchFamily="2" charset="0"/>
            </a:endParaRPr>
          </a:p>
          <a:p>
            <a:pPr marL="857250" lvl="1" indent="-342900">
              <a:buFont typeface="+mj-lt"/>
              <a:buAutoNum type="arabicPeriod"/>
            </a:pPr>
            <a:endParaRPr lang="pt-BR" dirty="0">
              <a:latin typeface="Roboto" panose="02000000000000000000" pitchFamily="2" charset="0"/>
            </a:endParaRPr>
          </a:p>
          <a:p>
            <a:pPr marL="857250" lvl="1" indent="-342900">
              <a:buFont typeface="+mj-lt"/>
              <a:buAutoNum type="arabicPeriod"/>
            </a:pPr>
            <a:endParaRPr lang="pt-BR" b="0" i="0" dirty="0">
              <a:effectLst/>
              <a:latin typeface="Roboto" panose="02000000000000000000" pitchFamily="2" charset="0"/>
            </a:endParaRPr>
          </a:p>
          <a:p>
            <a:pPr marL="857250" lvl="1" indent="-342900">
              <a:buFont typeface="+mj-lt"/>
              <a:buAutoNum type="arabicPeriod"/>
            </a:pPr>
            <a:endParaRPr lang="pt-BR" b="0" i="0" dirty="0">
              <a:effectLst/>
              <a:latin typeface="Roboto" panose="02000000000000000000" pitchFamily="2" charset="0"/>
            </a:endParaRPr>
          </a:p>
          <a:p>
            <a:pPr marL="857250" lvl="1" indent="-342900">
              <a:buFont typeface="+mj-lt"/>
              <a:buAutoNum type="arabicPeriod"/>
            </a:pPr>
            <a:endParaRPr lang="pt-BR" b="0" i="0" dirty="0">
              <a:effectLst/>
              <a:latin typeface="Roboto" panose="02000000000000000000" pitchFamily="2" charset="0"/>
            </a:endParaRPr>
          </a:p>
          <a:p>
            <a:pPr marL="857250" lvl="1" indent="-342900">
              <a:buFont typeface="+mj-lt"/>
              <a:buAutoNum type="arabicPeriod"/>
            </a:pPr>
            <a:endParaRPr lang="pt-BR" b="0" i="0" dirty="0">
              <a:effectLst/>
              <a:latin typeface="Roboto" panose="02000000000000000000" pitchFamily="2" charset="0"/>
            </a:endParaRPr>
          </a:p>
          <a:p>
            <a:pPr marL="857250" lvl="1" indent="-342900">
              <a:buFont typeface="+mj-lt"/>
              <a:buAutoNum type="arabicPeriod"/>
            </a:pPr>
            <a:endParaRPr lang="pt-BR" b="0" i="0" dirty="0">
              <a:effectLst/>
              <a:latin typeface="Roboto" panose="02000000000000000000" pitchFamily="2" charset="0"/>
            </a:endParaRPr>
          </a:p>
          <a:p>
            <a:r>
              <a:rPr lang="de-DE" dirty="0">
                <a:solidFill>
                  <a:srgbClr val="FFC000"/>
                </a:solidFill>
                <a:latin typeface="Roboto" panose="02000000000000000000" pitchFamily="2" charset="0"/>
              </a:rPr>
              <a:t>Early Data Release (EDR) </a:t>
            </a:r>
            <a:r>
              <a:rPr lang="de-DE" dirty="0" err="1">
                <a:latin typeface="Roboto" panose="02000000000000000000" pitchFamily="2" charset="0"/>
              </a:rPr>
              <a:t>site</a:t>
            </a:r>
            <a:r>
              <a:rPr lang="de-DE" dirty="0">
                <a:latin typeface="Roboto" panose="02000000000000000000" pitchFamily="2" charset="0"/>
              </a:rPr>
              <a:t>: </a:t>
            </a:r>
            <a:r>
              <a:rPr lang="de-DE" sz="1900" dirty="0">
                <a:latin typeface="Roboto" panose="02000000000000000000" pitchFamily="2" charset="0"/>
                <a:hlinkClick r:id="rId3"/>
              </a:rPr>
              <a:t>https://erosita.mpe.mpg.de/edr/</a:t>
            </a:r>
            <a:endParaRPr lang="de-DE" sz="2200" dirty="0">
              <a:latin typeface="Roboto" panose="02000000000000000000" pitchFamily="2" charset="0"/>
            </a:endParaRPr>
          </a:p>
          <a:p>
            <a:pPr lvl="1">
              <a:buFont typeface="Symbol" panose="05050102010706020507" pitchFamily="18" charset="2"/>
              <a:buChar char=""/>
            </a:pPr>
            <a:r>
              <a:rPr lang="en-US" sz="2100" dirty="0" err="1">
                <a:latin typeface="Roboto" panose="02000000000000000000" pitchFamily="2" charset="0"/>
              </a:rPr>
              <a:t>eROSITA</a:t>
            </a:r>
            <a:r>
              <a:rPr lang="en-US" sz="2100" dirty="0">
                <a:latin typeface="Roboto" panose="02000000000000000000" pitchFamily="2" charset="0"/>
              </a:rPr>
              <a:t> Science Analysis Software System (</a:t>
            </a:r>
            <a:r>
              <a:rPr lang="en-US" sz="2100" dirty="0" err="1">
                <a:latin typeface="Roboto" panose="02000000000000000000" pitchFamily="2" charset="0"/>
              </a:rPr>
              <a:t>eSASS</a:t>
            </a:r>
            <a:r>
              <a:rPr lang="en-US" sz="2100" dirty="0">
                <a:latin typeface="Roboto" panose="02000000000000000000" pitchFamily="2" charset="0"/>
              </a:rPr>
              <a:t>)</a:t>
            </a:r>
            <a:endParaRPr lang="pt-BR" b="0" i="0" dirty="0">
              <a:effectLst/>
              <a:latin typeface="Roboto" panose="02000000000000000000" pitchFamily="2" charset="0"/>
            </a:endParaRPr>
          </a:p>
          <a:p>
            <a:r>
              <a:rPr lang="pt-BR" b="0" i="0" dirty="0">
                <a:effectLst/>
                <a:latin typeface="Roboto" panose="02000000000000000000" pitchFamily="2" charset="0"/>
              </a:rPr>
              <a:t>  </a:t>
            </a:r>
            <a:r>
              <a:rPr lang="en-GB" dirty="0">
                <a:latin typeface="Roboto" panose="02000000000000000000" pitchFamily="2" charset="0"/>
              </a:rPr>
              <a:t>A&amp;A special issue </a:t>
            </a:r>
            <a:r>
              <a:rPr lang="de-DE" dirty="0">
                <a:latin typeface="Roboto" panose="02000000000000000000" pitchFamily="2" charset="0"/>
              </a:rPr>
              <a:t>661 (2022): </a:t>
            </a:r>
            <a:r>
              <a:rPr lang="de-DE" sz="1900" dirty="0">
                <a:latin typeface="Roboto" panose="02000000000000000000" pitchFamily="2" charset="0"/>
                <a:hlinkClick r:id="rId4"/>
              </a:rPr>
              <a:t>https://erosita.mpe.mpg.de/publications</a:t>
            </a:r>
            <a:endParaRPr lang="pt-BR" sz="1500" dirty="0">
              <a:latin typeface="Roboto" panose="02000000000000000000" pitchFamily="2" charset="0"/>
            </a:endParaRPr>
          </a:p>
          <a:p>
            <a:pPr lvl="1"/>
            <a:endParaRPr lang="de-DE" sz="1800" dirty="0">
              <a:latin typeface="Roboto" panose="02000000000000000000" pitchFamily="2" charset="0"/>
            </a:endParaRPr>
          </a:p>
        </p:txBody>
      </p:sp>
      <p:pic>
        <p:nvPicPr>
          <p:cNvPr id="8" name="Picture 7" descr="eROSITA_Logo_RGB.png"/>
          <p:cNvPicPr>
            <a:picLocks noChangeAspect="1"/>
          </p:cNvPicPr>
          <p:nvPr/>
        </p:nvPicPr>
        <p:blipFill>
          <a:blip r:embed="rId5" cstate="screen">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7998599" y="44626"/>
            <a:ext cx="1109907" cy="824607"/>
          </a:xfrm>
          <a:prstGeom prst="rect">
            <a:avLst/>
          </a:prstGeom>
        </p:spPr>
      </p:pic>
      <p:sp>
        <p:nvSpPr>
          <p:cNvPr id="3" name="Titel 2">
            <a:extLst>
              <a:ext uri="{FF2B5EF4-FFF2-40B4-BE49-F238E27FC236}">
                <a16:creationId xmlns:a16="http://schemas.microsoft.com/office/drawing/2014/main" id="{D37762CA-BD94-E907-DAEA-95078DEE02C2}"/>
              </a:ext>
            </a:extLst>
          </p:cNvPr>
          <p:cNvSpPr>
            <a:spLocks noGrp="1"/>
          </p:cNvSpPr>
          <p:nvPr>
            <p:ph type="title"/>
          </p:nvPr>
        </p:nvSpPr>
        <p:spPr>
          <a:xfrm>
            <a:off x="477789" y="54510"/>
            <a:ext cx="7565543" cy="685800"/>
          </a:xfrm>
        </p:spPr>
        <p:txBody>
          <a:bodyPr/>
          <a:lstStyle/>
          <a:p>
            <a:r>
              <a:rPr lang="pt-BR" sz="3200" dirty="0">
                <a:latin typeface="+mn-lt"/>
              </a:rPr>
              <a:t>Cal-PV observations</a:t>
            </a:r>
            <a:endParaRPr lang="de-DE" sz="3200" dirty="0">
              <a:latin typeface="+mn-lt"/>
            </a:endParaRPr>
          </a:p>
        </p:txBody>
      </p:sp>
      <p:pic>
        <p:nvPicPr>
          <p:cNvPr id="2" name="Picture 2" descr="The cluster of galaxies called Abell 3266 is one of the brightest in the sky; it is in the process of merging with a smaller group of galaxies. The eROSITA image, taken as part of the Calibration programme, is colour-coded by the energy of the photons and shows the disturbed cluster gas (white diffuse emission) as well as many background AGN and foreground stars. The inset shows the entropy distribution of the intra-cluster gas, based on the pressure and temperature of the gas and measured entirely from eROSITA data. As part of the merging process, the cold and dense low-entropy gas in the core (dark-blue) is stirred and mixed with the hotter gas in the outskirts (yellow-white).">
            <a:extLst>
              <a:ext uri="{FF2B5EF4-FFF2-40B4-BE49-F238E27FC236}">
                <a16:creationId xmlns:a16="http://schemas.microsoft.com/office/drawing/2014/main" id="{AB75AF26-B144-5623-155F-36A909C3D2FA}"/>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725334" y="1823508"/>
            <a:ext cx="4529666" cy="3397250"/>
          </a:xfrm>
          <a:prstGeom prst="rect">
            <a:avLst/>
          </a:prstGeom>
          <a:noFill/>
          <a:extLst>
            <a:ext uri="{909E8E84-426E-40DD-AFC4-6F175D3DCCD1}">
              <a14:hiddenFill xmlns:a14="http://schemas.microsoft.com/office/drawing/2010/main">
                <a:solidFill>
                  <a:srgbClr val="FFFFFF"/>
                </a:solidFill>
              </a14:hiddenFill>
            </a:ext>
          </a:extLst>
        </p:spPr>
      </p:pic>
      <p:sp>
        <p:nvSpPr>
          <p:cNvPr id="6" name="Textfeld 5">
            <a:extLst>
              <a:ext uri="{FF2B5EF4-FFF2-40B4-BE49-F238E27FC236}">
                <a16:creationId xmlns:a16="http://schemas.microsoft.com/office/drawing/2014/main" id="{94F736EE-8E93-9EE7-9970-2321F4A2DDBB}"/>
              </a:ext>
            </a:extLst>
          </p:cNvPr>
          <p:cNvSpPr txBox="1"/>
          <p:nvPr/>
        </p:nvSpPr>
        <p:spPr>
          <a:xfrm>
            <a:off x="1861181" y="4912981"/>
            <a:ext cx="1854995" cy="307777"/>
          </a:xfrm>
          <a:prstGeom prst="rect">
            <a:avLst/>
          </a:prstGeom>
          <a:noFill/>
        </p:spPr>
        <p:txBody>
          <a:bodyPr wrap="none" rtlCol="0">
            <a:spAutoFit/>
          </a:bodyPr>
          <a:lstStyle/>
          <a:p>
            <a:pPr algn="l">
              <a:buNone/>
            </a:pPr>
            <a:r>
              <a:rPr lang="de-DE" sz="1400" dirty="0"/>
              <a:t>Sanders et al. (2021)</a:t>
            </a:r>
            <a:endParaRPr lang="pt-BR" sz="1400" b="0" i="0" dirty="0">
              <a:effectLst/>
              <a:latin typeface="Roboto" panose="02000000000000000000" pitchFamily="2" charset="0"/>
            </a:endParaRPr>
          </a:p>
        </p:txBody>
      </p:sp>
    </p:spTree>
    <p:extLst>
      <p:ext uri="{BB962C8B-B14F-4D97-AF65-F5344CB8AC3E}">
        <p14:creationId xmlns:p14="http://schemas.microsoft.com/office/powerpoint/2010/main" val="501380238"/>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3">
            <a:extLst>
              <a:ext uri="{FF2B5EF4-FFF2-40B4-BE49-F238E27FC236}">
                <a16:creationId xmlns:a16="http://schemas.microsoft.com/office/drawing/2014/main" id="{71B48EF3-E3C5-D738-DDAA-4F96B5FD9964}"/>
              </a:ext>
            </a:extLst>
          </p:cNvPr>
          <p:cNvPicPr>
            <a:picLocks noChangeAspect="1"/>
          </p:cNvPicPr>
          <p:nvPr/>
        </p:nvPicPr>
        <p:blipFill rotWithShape="1">
          <a:blip r:embed="rId3"/>
          <a:srcRect t="746" b="7090"/>
          <a:stretch/>
        </p:blipFill>
        <p:spPr>
          <a:xfrm>
            <a:off x="577811" y="1424515"/>
            <a:ext cx="8421191" cy="4008969"/>
          </a:xfrm>
          <a:prstGeom prst="rect">
            <a:avLst/>
          </a:prstGeom>
          <a:solidFill>
            <a:schemeClr val="tx1"/>
          </a:solidFill>
        </p:spPr>
      </p:pic>
      <p:pic>
        <p:nvPicPr>
          <p:cNvPr id="8" name="Picture 7" descr="eROSITA_Logo_RGB.png"/>
          <p:cNvPicPr>
            <a:picLocks noChangeAspect="1"/>
          </p:cNvPicPr>
          <p:nvPr/>
        </p:nvPicPr>
        <p:blipFill>
          <a:blip r:embed="rId4" cstate="screen">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7998599" y="44626"/>
            <a:ext cx="1109907" cy="824607"/>
          </a:xfrm>
          <a:prstGeom prst="rect">
            <a:avLst/>
          </a:prstGeom>
        </p:spPr>
      </p:pic>
      <p:sp>
        <p:nvSpPr>
          <p:cNvPr id="3" name="Titel 2">
            <a:extLst>
              <a:ext uri="{FF2B5EF4-FFF2-40B4-BE49-F238E27FC236}">
                <a16:creationId xmlns:a16="http://schemas.microsoft.com/office/drawing/2014/main" id="{D37762CA-BD94-E907-DAEA-95078DEE02C2}"/>
              </a:ext>
            </a:extLst>
          </p:cNvPr>
          <p:cNvSpPr>
            <a:spLocks noGrp="1"/>
          </p:cNvSpPr>
          <p:nvPr>
            <p:ph type="title"/>
          </p:nvPr>
        </p:nvSpPr>
        <p:spPr>
          <a:xfrm>
            <a:off x="477790" y="54510"/>
            <a:ext cx="6172200" cy="685800"/>
          </a:xfrm>
        </p:spPr>
        <p:txBody>
          <a:bodyPr/>
          <a:lstStyle/>
          <a:p>
            <a:r>
              <a:rPr lang="de-DE" dirty="0" err="1"/>
              <a:t>eFEDS</a:t>
            </a:r>
            <a:r>
              <a:rPr lang="de-DE" dirty="0"/>
              <a:t>:</a:t>
            </a:r>
            <a:r>
              <a:rPr lang="de-DE" sz="3600" dirty="0">
                <a:solidFill>
                  <a:schemeClr val="tx2"/>
                </a:solidFill>
                <a:latin typeface="+mn-lt"/>
                <a:cs typeface="+mj-cs"/>
              </a:rPr>
              <a:t> a </a:t>
            </a:r>
            <a:r>
              <a:rPr lang="de-DE" sz="3600" dirty="0" err="1">
                <a:solidFill>
                  <a:schemeClr val="tx2"/>
                </a:solidFill>
                <a:latin typeface="+mn-lt"/>
                <a:cs typeface="+mj-cs"/>
              </a:rPr>
              <a:t>preview</a:t>
            </a:r>
            <a:r>
              <a:rPr lang="de-DE" sz="3600" dirty="0">
                <a:solidFill>
                  <a:schemeClr val="tx2"/>
                </a:solidFill>
                <a:latin typeface="+mn-lt"/>
                <a:cs typeface="+mj-cs"/>
              </a:rPr>
              <a:t> </a:t>
            </a:r>
            <a:r>
              <a:rPr lang="de-DE" sz="3600" dirty="0" err="1">
                <a:solidFill>
                  <a:schemeClr val="tx2"/>
                </a:solidFill>
                <a:latin typeface="+mn-lt"/>
                <a:cs typeface="+mj-cs"/>
              </a:rPr>
              <a:t>survey</a:t>
            </a:r>
            <a:r>
              <a:rPr lang="de-DE" dirty="0"/>
              <a:t> </a:t>
            </a:r>
          </a:p>
        </p:txBody>
      </p:sp>
      <p:sp>
        <p:nvSpPr>
          <p:cNvPr id="2" name="TextBox 10">
            <a:extLst>
              <a:ext uri="{FF2B5EF4-FFF2-40B4-BE49-F238E27FC236}">
                <a16:creationId xmlns:a16="http://schemas.microsoft.com/office/drawing/2014/main" id="{74F10E6B-F14F-0330-6304-30CD66DB2415}"/>
              </a:ext>
            </a:extLst>
          </p:cNvPr>
          <p:cNvSpPr txBox="1"/>
          <p:nvPr/>
        </p:nvSpPr>
        <p:spPr>
          <a:xfrm>
            <a:off x="539750" y="699253"/>
            <a:ext cx="5580113" cy="732508"/>
          </a:xfrm>
          <a:prstGeom prst="rect">
            <a:avLst/>
          </a:prstGeom>
          <a:noFill/>
        </p:spPr>
        <p:txBody>
          <a:bodyPr wrap="square" rtlCol="0">
            <a:spAutoFit/>
          </a:bodyPr>
          <a:lstStyle/>
          <a:p>
            <a:pPr algn="l">
              <a:buNone/>
            </a:pPr>
            <a:r>
              <a:rPr lang="en-GB" dirty="0">
                <a:latin typeface="+mn-lt"/>
                <a:cs typeface="Avenir Book"/>
              </a:rPr>
              <a:t>Exposure corrected image in the 0.5</a:t>
            </a:r>
            <a:r>
              <a:rPr lang="en-GB" spc="-1" dirty="0">
                <a:latin typeface="+mn-lt"/>
                <a:cs typeface="Avenir Book"/>
              </a:rPr>
              <a:t>–</a:t>
            </a:r>
            <a:r>
              <a:rPr lang="en-GB" dirty="0">
                <a:latin typeface="+mn-lt"/>
                <a:cs typeface="Avenir Book"/>
              </a:rPr>
              <a:t>2.0 keV band</a:t>
            </a:r>
          </a:p>
          <a:p>
            <a:pPr algn="l">
              <a:buNone/>
            </a:pPr>
            <a:r>
              <a:rPr lang="en-GB" dirty="0">
                <a:latin typeface="Roboto" panose="02000000000000000000" pitchFamily="2" charset="0"/>
              </a:rPr>
              <a:t>Flux limit (0.2 </a:t>
            </a:r>
            <a:r>
              <a:rPr lang="pt-BR" dirty="0">
                <a:latin typeface="Roboto" panose="02000000000000000000" pitchFamily="2" charset="0"/>
              </a:rPr>
              <a:t> – </a:t>
            </a:r>
            <a:r>
              <a:rPr lang="en-GB" dirty="0">
                <a:latin typeface="Roboto" panose="02000000000000000000" pitchFamily="2" charset="0"/>
              </a:rPr>
              <a:t>2.3 keV) ~7</a:t>
            </a:r>
            <a:r>
              <a:rPr lang="en-GB" dirty="0">
                <a:latin typeface="Symbol" panose="05050102010706020507" pitchFamily="18" charset="2"/>
                <a:sym typeface="Symbol" panose="05050102010706020507" pitchFamily="18" charset="2"/>
              </a:rPr>
              <a:t></a:t>
            </a:r>
            <a:r>
              <a:rPr lang="en-GB" dirty="0">
                <a:latin typeface="Roboto" panose="02000000000000000000" pitchFamily="2" charset="0"/>
              </a:rPr>
              <a:t>10</a:t>
            </a:r>
            <a:r>
              <a:rPr lang="en-GB" baseline="30000" dirty="0">
                <a:latin typeface="Roboto" panose="02000000000000000000" pitchFamily="2" charset="0"/>
              </a:rPr>
              <a:t>-15 </a:t>
            </a:r>
            <a:r>
              <a:rPr lang="en-GB" dirty="0">
                <a:latin typeface="Roboto" panose="02000000000000000000" pitchFamily="2" charset="0"/>
              </a:rPr>
              <a:t>erg/s/cm</a:t>
            </a:r>
            <a:r>
              <a:rPr lang="en-GB" baseline="30000" dirty="0">
                <a:latin typeface="Roboto" panose="02000000000000000000" pitchFamily="2" charset="0"/>
              </a:rPr>
              <a:t>2</a:t>
            </a:r>
          </a:p>
        </p:txBody>
      </p:sp>
      <p:sp>
        <p:nvSpPr>
          <p:cNvPr id="7" name="Textfeld 6">
            <a:extLst>
              <a:ext uri="{FF2B5EF4-FFF2-40B4-BE49-F238E27FC236}">
                <a16:creationId xmlns:a16="http://schemas.microsoft.com/office/drawing/2014/main" id="{060C5904-9152-970E-6CD6-538E02E67905}"/>
              </a:ext>
            </a:extLst>
          </p:cNvPr>
          <p:cNvSpPr txBox="1"/>
          <p:nvPr/>
        </p:nvSpPr>
        <p:spPr>
          <a:xfrm>
            <a:off x="2458536" y="2426830"/>
            <a:ext cx="6991259" cy="1631216"/>
          </a:xfrm>
          <a:prstGeom prst="rect">
            <a:avLst/>
          </a:prstGeom>
          <a:noFill/>
        </p:spPr>
        <p:txBody>
          <a:bodyPr wrap="square" rtlCol="0">
            <a:spAutoFit/>
          </a:bodyPr>
          <a:lstStyle/>
          <a:p>
            <a:pPr marL="342900" lvl="8" indent="-342900" fontAlgn="base">
              <a:spcAft>
                <a:spcPct val="0"/>
              </a:spcAft>
              <a:buClr>
                <a:schemeClr val="tx1"/>
              </a:buClr>
              <a:buFont typeface="Wingdings" panose="05000000000000000000" pitchFamily="2" charset="2"/>
              <a:buChar char="v"/>
            </a:pPr>
            <a:r>
              <a:rPr lang="de-DE" sz="2000" dirty="0">
                <a:latin typeface="Roboto" panose="02000000000000000000" pitchFamily="2" charset="0"/>
              </a:rPr>
              <a:t>27910 X-</a:t>
            </a:r>
            <a:r>
              <a:rPr lang="de-DE" sz="2000" dirty="0" err="1">
                <a:latin typeface="Roboto" panose="02000000000000000000" pitchFamily="2" charset="0"/>
              </a:rPr>
              <a:t>ray</a:t>
            </a:r>
            <a:r>
              <a:rPr lang="de-DE" sz="2000" dirty="0">
                <a:latin typeface="Roboto" panose="02000000000000000000" pitchFamily="2" charset="0"/>
              </a:rPr>
              <a:t> </a:t>
            </a:r>
            <a:r>
              <a:rPr lang="de-DE" sz="2000" dirty="0" err="1">
                <a:latin typeface="Roboto" panose="02000000000000000000" pitchFamily="2" charset="0"/>
              </a:rPr>
              <a:t>sources</a:t>
            </a:r>
            <a:endParaRPr lang="de-DE" sz="2000" dirty="0">
              <a:latin typeface="Roboto" panose="02000000000000000000" pitchFamily="2" charset="0"/>
            </a:endParaRPr>
          </a:p>
          <a:p>
            <a:pPr marL="800100" lvl="1" indent="-342900" algn="l">
              <a:spcBef>
                <a:spcPts val="0"/>
              </a:spcBef>
              <a:buFont typeface="Wingdings" panose="05000000000000000000" pitchFamily="2" charset="2"/>
              <a:buChar char="§"/>
            </a:pPr>
            <a:r>
              <a:rPr lang="de-DE" sz="2000" dirty="0">
                <a:latin typeface="Roboto" panose="02000000000000000000" pitchFamily="2" charset="0"/>
              </a:rPr>
              <a:t>27369 Point like </a:t>
            </a:r>
            <a:r>
              <a:rPr lang="de-DE" sz="2000" dirty="0" err="1">
                <a:latin typeface="Roboto" panose="02000000000000000000" pitchFamily="2" charset="0"/>
              </a:rPr>
              <a:t>sources</a:t>
            </a:r>
            <a:endParaRPr lang="de-DE" sz="2000" dirty="0">
              <a:latin typeface="Roboto" panose="02000000000000000000" pitchFamily="2" charset="0"/>
            </a:endParaRPr>
          </a:p>
          <a:p>
            <a:pPr marL="800100" lvl="1" indent="-342900" algn="l">
              <a:spcBef>
                <a:spcPts val="0"/>
              </a:spcBef>
              <a:buFont typeface="Wingdings" panose="05000000000000000000" pitchFamily="2" charset="2"/>
              <a:buChar char="§"/>
            </a:pPr>
            <a:r>
              <a:rPr lang="de-DE" sz="2000" dirty="0">
                <a:latin typeface="Roboto" panose="02000000000000000000" pitchFamily="2" charset="0"/>
              </a:rPr>
              <a:t>542 Clusters of </a:t>
            </a:r>
            <a:r>
              <a:rPr lang="de-DE" sz="2000" dirty="0" err="1">
                <a:latin typeface="Roboto" panose="02000000000000000000" pitchFamily="2" charset="0"/>
              </a:rPr>
              <a:t>Galaxies</a:t>
            </a:r>
            <a:r>
              <a:rPr lang="de-DE" sz="2000" dirty="0">
                <a:latin typeface="Roboto" panose="02000000000000000000" pitchFamily="2" charset="0"/>
              </a:rPr>
              <a:t> (19 Superclusters)</a:t>
            </a:r>
          </a:p>
          <a:p>
            <a:pPr marL="800100" lvl="1" indent="-342900" algn="l">
              <a:spcBef>
                <a:spcPts val="0"/>
              </a:spcBef>
              <a:buFont typeface="Wingdings" panose="05000000000000000000" pitchFamily="2" charset="2"/>
              <a:buChar char="§"/>
            </a:pPr>
            <a:r>
              <a:rPr lang="en-GB" sz="2000" dirty="0">
                <a:latin typeface="Roboto" panose="02000000000000000000" pitchFamily="2" charset="0"/>
              </a:rPr>
              <a:t>~10k spectroscopic redshifts (SDSS-IV,V)</a:t>
            </a:r>
          </a:p>
          <a:p>
            <a:pPr marL="800100" lvl="1" indent="-342900" algn="l">
              <a:spcBef>
                <a:spcPts val="0"/>
              </a:spcBef>
              <a:buFont typeface="Wingdings" panose="05000000000000000000" pitchFamily="2" charset="2"/>
              <a:buChar char="§"/>
            </a:pPr>
            <a:endParaRPr lang="de-DE" sz="2000" dirty="0">
              <a:latin typeface="Roboto" panose="02000000000000000000" pitchFamily="2" charset="0"/>
            </a:endParaRPr>
          </a:p>
        </p:txBody>
      </p:sp>
      <p:pic>
        <p:nvPicPr>
          <p:cNvPr id="4" name="Grafik 3">
            <a:extLst>
              <a:ext uri="{FF2B5EF4-FFF2-40B4-BE49-F238E27FC236}">
                <a16:creationId xmlns:a16="http://schemas.microsoft.com/office/drawing/2014/main" id="{6BEDF28C-474F-E22E-0A28-4DB1537EFFF6}"/>
              </a:ext>
            </a:extLst>
          </p:cNvPr>
          <p:cNvPicPr>
            <a:picLocks noChangeAspect="1"/>
          </p:cNvPicPr>
          <p:nvPr/>
        </p:nvPicPr>
        <p:blipFill rotWithShape="1">
          <a:blip r:embed="rId5"/>
          <a:srcRect l="11387" t="10533" r="16142" b="4995"/>
          <a:stretch/>
        </p:blipFill>
        <p:spPr>
          <a:xfrm>
            <a:off x="698504" y="1558686"/>
            <a:ext cx="218016" cy="209117"/>
          </a:xfrm>
          <a:prstGeom prst="ellipse">
            <a:avLst/>
          </a:prstGeom>
        </p:spPr>
      </p:pic>
    </p:spTree>
    <p:extLst>
      <p:ext uri="{BB962C8B-B14F-4D97-AF65-F5344CB8AC3E}">
        <p14:creationId xmlns:p14="http://schemas.microsoft.com/office/powerpoint/2010/main" val="64502669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F9153E4-1D69-AD4D-86A1-7C9C0C155D8A}"/>
              </a:ext>
            </a:extLst>
          </p:cNvPr>
          <p:cNvPicPr>
            <a:picLocks noChangeAspect="1"/>
          </p:cNvPicPr>
          <p:nvPr/>
        </p:nvPicPr>
        <p:blipFill rotWithShape="1">
          <a:blip r:embed="rId3"/>
          <a:srcRect t="746" b="7090"/>
          <a:stretch/>
        </p:blipFill>
        <p:spPr>
          <a:xfrm>
            <a:off x="577811" y="1424515"/>
            <a:ext cx="8421191" cy="4008969"/>
          </a:xfrm>
          <a:prstGeom prst="rect">
            <a:avLst/>
          </a:prstGeom>
          <a:solidFill>
            <a:schemeClr val="tx1"/>
          </a:solidFill>
        </p:spPr>
      </p:pic>
      <p:pic>
        <p:nvPicPr>
          <p:cNvPr id="8" name="Picture 7" descr="eROSITA_Logo_RGB.png"/>
          <p:cNvPicPr>
            <a:picLocks noChangeAspect="1"/>
          </p:cNvPicPr>
          <p:nvPr/>
        </p:nvPicPr>
        <p:blipFill>
          <a:blip r:embed="rId4" cstate="screen">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7998599" y="44626"/>
            <a:ext cx="1109907" cy="824607"/>
          </a:xfrm>
          <a:prstGeom prst="rect">
            <a:avLst/>
          </a:prstGeom>
        </p:spPr>
      </p:pic>
      <p:sp>
        <p:nvSpPr>
          <p:cNvPr id="3" name="Titel 2">
            <a:extLst>
              <a:ext uri="{FF2B5EF4-FFF2-40B4-BE49-F238E27FC236}">
                <a16:creationId xmlns:a16="http://schemas.microsoft.com/office/drawing/2014/main" id="{D37762CA-BD94-E907-DAEA-95078DEE02C2}"/>
              </a:ext>
            </a:extLst>
          </p:cNvPr>
          <p:cNvSpPr>
            <a:spLocks noGrp="1"/>
          </p:cNvSpPr>
          <p:nvPr>
            <p:ph type="title"/>
          </p:nvPr>
        </p:nvSpPr>
        <p:spPr>
          <a:xfrm>
            <a:off x="477790" y="54510"/>
            <a:ext cx="6172200" cy="685800"/>
          </a:xfrm>
        </p:spPr>
        <p:txBody>
          <a:bodyPr/>
          <a:lstStyle/>
          <a:p>
            <a:r>
              <a:rPr lang="de-DE" dirty="0" err="1"/>
              <a:t>eFEDS</a:t>
            </a:r>
            <a:r>
              <a:rPr lang="de-DE" dirty="0"/>
              <a:t>:</a:t>
            </a:r>
            <a:r>
              <a:rPr lang="de-DE" sz="3600" dirty="0">
                <a:solidFill>
                  <a:schemeClr val="tx2"/>
                </a:solidFill>
                <a:latin typeface="+mn-lt"/>
                <a:cs typeface="+mj-cs"/>
              </a:rPr>
              <a:t> a </a:t>
            </a:r>
            <a:r>
              <a:rPr lang="de-DE" sz="3600" dirty="0" err="1">
                <a:solidFill>
                  <a:schemeClr val="tx2"/>
                </a:solidFill>
                <a:latin typeface="+mn-lt"/>
                <a:cs typeface="+mj-cs"/>
              </a:rPr>
              <a:t>preview</a:t>
            </a:r>
            <a:r>
              <a:rPr lang="de-DE" sz="3600" dirty="0">
                <a:solidFill>
                  <a:schemeClr val="tx2"/>
                </a:solidFill>
                <a:latin typeface="+mn-lt"/>
                <a:cs typeface="+mj-cs"/>
              </a:rPr>
              <a:t> </a:t>
            </a:r>
            <a:r>
              <a:rPr lang="de-DE" sz="3600" dirty="0" err="1">
                <a:solidFill>
                  <a:schemeClr val="tx2"/>
                </a:solidFill>
                <a:latin typeface="+mn-lt"/>
                <a:cs typeface="+mj-cs"/>
              </a:rPr>
              <a:t>survey</a:t>
            </a:r>
            <a:r>
              <a:rPr lang="de-DE" dirty="0"/>
              <a:t> </a:t>
            </a:r>
          </a:p>
        </p:txBody>
      </p:sp>
      <p:sp>
        <p:nvSpPr>
          <p:cNvPr id="2" name="TextBox 10">
            <a:extLst>
              <a:ext uri="{FF2B5EF4-FFF2-40B4-BE49-F238E27FC236}">
                <a16:creationId xmlns:a16="http://schemas.microsoft.com/office/drawing/2014/main" id="{74F10E6B-F14F-0330-6304-30CD66DB2415}"/>
              </a:ext>
            </a:extLst>
          </p:cNvPr>
          <p:cNvSpPr txBox="1"/>
          <p:nvPr/>
        </p:nvSpPr>
        <p:spPr>
          <a:xfrm>
            <a:off x="539750" y="699253"/>
            <a:ext cx="5580113" cy="732508"/>
          </a:xfrm>
          <a:prstGeom prst="rect">
            <a:avLst/>
          </a:prstGeom>
          <a:noFill/>
        </p:spPr>
        <p:txBody>
          <a:bodyPr wrap="square" rtlCol="0">
            <a:spAutoFit/>
          </a:bodyPr>
          <a:lstStyle/>
          <a:p>
            <a:pPr algn="l">
              <a:buNone/>
            </a:pPr>
            <a:r>
              <a:rPr lang="en-GB" dirty="0">
                <a:latin typeface="+mn-lt"/>
                <a:cs typeface="Avenir Book"/>
              </a:rPr>
              <a:t>Exposure corrected image in the 0.5</a:t>
            </a:r>
            <a:r>
              <a:rPr lang="en-GB" spc="-1" dirty="0">
                <a:latin typeface="+mn-lt"/>
                <a:cs typeface="Avenir Book"/>
              </a:rPr>
              <a:t>–</a:t>
            </a:r>
            <a:r>
              <a:rPr lang="en-GB" dirty="0">
                <a:latin typeface="+mn-lt"/>
                <a:cs typeface="Avenir Book"/>
              </a:rPr>
              <a:t>2.0 keV band</a:t>
            </a:r>
          </a:p>
          <a:p>
            <a:pPr algn="l">
              <a:buNone/>
            </a:pPr>
            <a:r>
              <a:rPr lang="en-GB" dirty="0">
                <a:latin typeface="Roboto" panose="02000000000000000000" pitchFamily="2" charset="0"/>
              </a:rPr>
              <a:t>Flux limit (0.2 </a:t>
            </a:r>
            <a:r>
              <a:rPr lang="pt-BR" dirty="0">
                <a:latin typeface="Roboto" panose="02000000000000000000" pitchFamily="2" charset="0"/>
              </a:rPr>
              <a:t> – </a:t>
            </a:r>
            <a:r>
              <a:rPr lang="en-GB" dirty="0">
                <a:latin typeface="Roboto" panose="02000000000000000000" pitchFamily="2" charset="0"/>
              </a:rPr>
              <a:t>2.3 keV) ~7</a:t>
            </a:r>
            <a:r>
              <a:rPr lang="en-GB" dirty="0">
                <a:latin typeface="Symbol" panose="05050102010706020507" pitchFamily="18" charset="2"/>
                <a:sym typeface="Symbol" panose="05050102010706020507" pitchFamily="18" charset="2"/>
              </a:rPr>
              <a:t></a:t>
            </a:r>
            <a:r>
              <a:rPr lang="en-GB" dirty="0">
                <a:latin typeface="Roboto" panose="02000000000000000000" pitchFamily="2" charset="0"/>
              </a:rPr>
              <a:t>10</a:t>
            </a:r>
            <a:r>
              <a:rPr lang="en-GB" baseline="30000" dirty="0">
                <a:latin typeface="Roboto" panose="02000000000000000000" pitchFamily="2" charset="0"/>
              </a:rPr>
              <a:t>-15 </a:t>
            </a:r>
            <a:r>
              <a:rPr lang="en-GB" dirty="0">
                <a:latin typeface="Roboto" panose="02000000000000000000" pitchFamily="2" charset="0"/>
              </a:rPr>
              <a:t>erg/s/cm</a:t>
            </a:r>
            <a:r>
              <a:rPr lang="en-GB" baseline="30000" dirty="0">
                <a:latin typeface="Roboto" panose="02000000000000000000" pitchFamily="2" charset="0"/>
              </a:rPr>
              <a:t>2</a:t>
            </a:r>
          </a:p>
        </p:txBody>
      </p:sp>
      <p:pic>
        <p:nvPicPr>
          <p:cNvPr id="5" name="Grafik 4">
            <a:extLst>
              <a:ext uri="{FF2B5EF4-FFF2-40B4-BE49-F238E27FC236}">
                <a16:creationId xmlns:a16="http://schemas.microsoft.com/office/drawing/2014/main" id="{416C37A5-073D-90A7-67E6-E6EBFF5CED73}"/>
              </a:ext>
            </a:extLst>
          </p:cNvPr>
          <p:cNvPicPr>
            <a:picLocks noChangeAspect="1"/>
          </p:cNvPicPr>
          <p:nvPr/>
        </p:nvPicPr>
        <p:blipFill rotWithShape="1">
          <a:blip r:embed="rId5"/>
          <a:srcRect l="11387" t="10533" r="16142" b="4995"/>
          <a:stretch/>
        </p:blipFill>
        <p:spPr>
          <a:xfrm>
            <a:off x="698504" y="1558686"/>
            <a:ext cx="218016" cy="209117"/>
          </a:xfrm>
          <a:prstGeom prst="ellipse">
            <a:avLst/>
          </a:prstGeom>
        </p:spPr>
      </p:pic>
      <p:grpSp>
        <p:nvGrpSpPr>
          <p:cNvPr id="10" name="Gruppieren 9">
            <a:extLst>
              <a:ext uri="{FF2B5EF4-FFF2-40B4-BE49-F238E27FC236}">
                <a16:creationId xmlns:a16="http://schemas.microsoft.com/office/drawing/2014/main" id="{5ED1E7EA-B683-2B9B-79B9-C3FDC5D4D3CD}"/>
              </a:ext>
            </a:extLst>
          </p:cNvPr>
          <p:cNvGrpSpPr/>
          <p:nvPr/>
        </p:nvGrpSpPr>
        <p:grpSpPr>
          <a:xfrm>
            <a:off x="715492" y="3551618"/>
            <a:ext cx="6087679" cy="2861006"/>
            <a:chOff x="715492" y="3551618"/>
            <a:chExt cx="6087679" cy="2861006"/>
          </a:xfrm>
        </p:grpSpPr>
        <p:pic>
          <p:nvPicPr>
            <p:cNvPr id="6" name="Grafik 5">
              <a:extLst>
                <a:ext uri="{FF2B5EF4-FFF2-40B4-BE49-F238E27FC236}">
                  <a16:creationId xmlns:a16="http://schemas.microsoft.com/office/drawing/2014/main" id="{F6346A64-0922-4DD7-9B59-674868D0F77F}"/>
                </a:ext>
              </a:extLst>
            </p:cNvPr>
            <p:cNvPicPr>
              <a:picLocks noChangeAspect="1"/>
            </p:cNvPicPr>
            <p:nvPr/>
          </p:nvPicPr>
          <p:blipFill rotWithShape="1">
            <a:blip r:embed="rId6"/>
            <a:srcRect l="1347"/>
            <a:stretch/>
          </p:blipFill>
          <p:spPr>
            <a:xfrm>
              <a:off x="715492" y="3551618"/>
              <a:ext cx="6087679" cy="2861006"/>
            </a:xfrm>
            <a:prstGeom prst="rect">
              <a:avLst/>
            </a:prstGeom>
          </p:spPr>
        </p:pic>
        <p:sp>
          <p:nvSpPr>
            <p:cNvPr id="9" name="Textfeld 8">
              <a:extLst>
                <a:ext uri="{FF2B5EF4-FFF2-40B4-BE49-F238E27FC236}">
                  <a16:creationId xmlns:a16="http://schemas.microsoft.com/office/drawing/2014/main" id="{8273DE8A-BA4B-0CE8-8DC9-730C0A7A516E}"/>
                </a:ext>
              </a:extLst>
            </p:cNvPr>
            <p:cNvSpPr txBox="1"/>
            <p:nvPr/>
          </p:nvSpPr>
          <p:spPr>
            <a:xfrm>
              <a:off x="4357472" y="3726164"/>
              <a:ext cx="1723288" cy="276999"/>
            </a:xfrm>
            <a:prstGeom prst="rect">
              <a:avLst/>
            </a:prstGeom>
            <a:solidFill>
              <a:schemeClr val="tx1"/>
            </a:solidFill>
          </p:spPr>
          <p:txBody>
            <a:bodyPr wrap="square">
              <a:spAutoFit/>
            </a:bodyPr>
            <a:lstStyle/>
            <a:p>
              <a:pPr algn="l">
                <a:buNone/>
              </a:pPr>
              <a:r>
                <a:rPr lang="en-US" sz="1200" b="0" i="0" dirty="0">
                  <a:solidFill>
                    <a:schemeClr val="accent6"/>
                  </a:solidFill>
                  <a:effectLst/>
                  <a:latin typeface="Arial" panose="020B0604020202020204" pitchFamily="34" charset="0"/>
                </a:rPr>
                <a:t>542 cluster candidates </a:t>
              </a:r>
              <a:endParaRPr lang="de-DE" sz="1200" dirty="0">
                <a:solidFill>
                  <a:schemeClr val="accent6"/>
                </a:solidFill>
              </a:endParaRPr>
            </a:p>
          </p:txBody>
        </p:sp>
      </p:grpSp>
    </p:spTree>
    <p:extLst>
      <p:ext uri="{BB962C8B-B14F-4D97-AF65-F5344CB8AC3E}">
        <p14:creationId xmlns:p14="http://schemas.microsoft.com/office/powerpoint/2010/main" val="357869880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F9153E4-1D69-AD4D-86A1-7C9C0C155D8A}"/>
              </a:ext>
            </a:extLst>
          </p:cNvPr>
          <p:cNvPicPr>
            <a:picLocks noChangeAspect="1"/>
          </p:cNvPicPr>
          <p:nvPr/>
        </p:nvPicPr>
        <p:blipFill rotWithShape="1">
          <a:blip r:embed="rId3"/>
          <a:srcRect t="746" b="7090"/>
          <a:stretch/>
        </p:blipFill>
        <p:spPr>
          <a:xfrm>
            <a:off x="577811" y="1424515"/>
            <a:ext cx="8421191" cy="4008969"/>
          </a:xfrm>
          <a:prstGeom prst="rect">
            <a:avLst/>
          </a:prstGeom>
          <a:solidFill>
            <a:schemeClr val="tx1"/>
          </a:solidFill>
        </p:spPr>
      </p:pic>
      <p:pic>
        <p:nvPicPr>
          <p:cNvPr id="8" name="Picture 7" descr="eROSITA_Logo_RGB.png"/>
          <p:cNvPicPr>
            <a:picLocks noChangeAspect="1"/>
          </p:cNvPicPr>
          <p:nvPr/>
        </p:nvPicPr>
        <p:blipFill>
          <a:blip r:embed="rId4" cstate="screen">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7998599" y="44626"/>
            <a:ext cx="1109907" cy="824607"/>
          </a:xfrm>
          <a:prstGeom prst="rect">
            <a:avLst/>
          </a:prstGeom>
        </p:spPr>
      </p:pic>
      <p:sp>
        <p:nvSpPr>
          <p:cNvPr id="3" name="Titel 2">
            <a:extLst>
              <a:ext uri="{FF2B5EF4-FFF2-40B4-BE49-F238E27FC236}">
                <a16:creationId xmlns:a16="http://schemas.microsoft.com/office/drawing/2014/main" id="{D37762CA-BD94-E907-DAEA-95078DEE02C2}"/>
              </a:ext>
            </a:extLst>
          </p:cNvPr>
          <p:cNvSpPr>
            <a:spLocks noGrp="1"/>
          </p:cNvSpPr>
          <p:nvPr>
            <p:ph type="title"/>
          </p:nvPr>
        </p:nvSpPr>
        <p:spPr>
          <a:xfrm>
            <a:off x="477790" y="54510"/>
            <a:ext cx="6172200" cy="685800"/>
          </a:xfrm>
        </p:spPr>
        <p:txBody>
          <a:bodyPr/>
          <a:lstStyle/>
          <a:p>
            <a:r>
              <a:rPr lang="de-DE" dirty="0" err="1"/>
              <a:t>eFEDS</a:t>
            </a:r>
            <a:r>
              <a:rPr lang="de-DE" dirty="0"/>
              <a:t>:</a:t>
            </a:r>
            <a:r>
              <a:rPr lang="de-DE" sz="3600" dirty="0">
                <a:solidFill>
                  <a:schemeClr val="tx2"/>
                </a:solidFill>
                <a:latin typeface="+mn-lt"/>
                <a:cs typeface="+mj-cs"/>
              </a:rPr>
              <a:t> a </a:t>
            </a:r>
            <a:r>
              <a:rPr lang="de-DE" sz="3600" dirty="0" err="1">
                <a:solidFill>
                  <a:schemeClr val="tx2"/>
                </a:solidFill>
                <a:latin typeface="+mn-lt"/>
                <a:cs typeface="+mj-cs"/>
              </a:rPr>
              <a:t>preview</a:t>
            </a:r>
            <a:r>
              <a:rPr lang="de-DE" sz="3600" dirty="0">
                <a:solidFill>
                  <a:schemeClr val="tx2"/>
                </a:solidFill>
                <a:latin typeface="+mn-lt"/>
                <a:cs typeface="+mj-cs"/>
              </a:rPr>
              <a:t> </a:t>
            </a:r>
            <a:r>
              <a:rPr lang="de-DE" sz="3600" dirty="0" err="1">
                <a:solidFill>
                  <a:schemeClr val="tx2"/>
                </a:solidFill>
                <a:latin typeface="+mn-lt"/>
                <a:cs typeface="+mj-cs"/>
              </a:rPr>
              <a:t>survey</a:t>
            </a:r>
            <a:r>
              <a:rPr lang="de-DE" dirty="0"/>
              <a:t> </a:t>
            </a:r>
          </a:p>
        </p:txBody>
      </p:sp>
      <p:grpSp>
        <p:nvGrpSpPr>
          <p:cNvPr id="2048" name="Gruppieren 2047">
            <a:extLst>
              <a:ext uri="{FF2B5EF4-FFF2-40B4-BE49-F238E27FC236}">
                <a16:creationId xmlns:a16="http://schemas.microsoft.com/office/drawing/2014/main" id="{66D79BFA-C922-E9CD-ACBF-EAF3927D64B8}"/>
              </a:ext>
            </a:extLst>
          </p:cNvPr>
          <p:cNvGrpSpPr/>
          <p:nvPr/>
        </p:nvGrpSpPr>
        <p:grpSpPr>
          <a:xfrm>
            <a:off x="684202" y="2624405"/>
            <a:ext cx="6842460" cy="4179085"/>
            <a:chOff x="684202" y="2624405"/>
            <a:chExt cx="6842460" cy="4179085"/>
          </a:xfrm>
        </p:grpSpPr>
        <p:pic>
          <p:nvPicPr>
            <p:cNvPr id="10" name="Grafik 9">
              <a:extLst>
                <a:ext uri="{FF2B5EF4-FFF2-40B4-BE49-F238E27FC236}">
                  <a16:creationId xmlns:a16="http://schemas.microsoft.com/office/drawing/2014/main" id="{AA8B2646-5544-0FC5-113E-0C3B57E1283C}"/>
                </a:ext>
              </a:extLst>
            </p:cNvPr>
            <p:cNvPicPr>
              <a:picLocks noChangeAspect="1"/>
            </p:cNvPicPr>
            <p:nvPr/>
          </p:nvPicPr>
          <p:blipFill>
            <a:blip r:embed="rId5"/>
            <a:stretch>
              <a:fillRect/>
            </a:stretch>
          </p:blipFill>
          <p:spPr>
            <a:xfrm>
              <a:off x="684202" y="4208122"/>
              <a:ext cx="2406710" cy="2421752"/>
            </a:xfrm>
            <a:prstGeom prst="rect">
              <a:avLst/>
            </a:prstGeom>
            <a:ln w="28575">
              <a:solidFill>
                <a:schemeClr val="tx1"/>
              </a:solidFill>
            </a:ln>
          </p:spPr>
        </p:pic>
        <p:pic>
          <p:nvPicPr>
            <p:cNvPr id="14" name="Grafik 13">
              <a:extLst>
                <a:ext uri="{FF2B5EF4-FFF2-40B4-BE49-F238E27FC236}">
                  <a16:creationId xmlns:a16="http://schemas.microsoft.com/office/drawing/2014/main" id="{001E5C05-F213-8642-CFBA-6B9889B5D531}"/>
                </a:ext>
              </a:extLst>
            </p:cNvPr>
            <p:cNvPicPr>
              <a:picLocks noChangeAspect="1"/>
            </p:cNvPicPr>
            <p:nvPr/>
          </p:nvPicPr>
          <p:blipFill>
            <a:blip r:embed="rId6"/>
            <a:stretch>
              <a:fillRect/>
            </a:stretch>
          </p:blipFill>
          <p:spPr>
            <a:xfrm>
              <a:off x="3197303" y="4208122"/>
              <a:ext cx="2459789" cy="2421751"/>
            </a:xfrm>
            <a:prstGeom prst="rect">
              <a:avLst/>
            </a:prstGeom>
            <a:ln w="28575">
              <a:solidFill>
                <a:schemeClr val="tx1"/>
              </a:solidFill>
            </a:ln>
          </p:spPr>
        </p:pic>
        <p:pic>
          <p:nvPicPr>
            <p:cNvPr id="16" name="Grafik 15">
              <a:extLst>
                <a:ext uri="{FF2B5EF4-FFF2-40B4-BE49-F238E27FC236}">
                  <a16:creationId xmlns:a16="http://schemas.microsoft.com/office/drawing/2014/main" id="{CC8B959A-2BA7-EF00-FDD8-ABA0E575844D}"/>
                </a:ext>
              </a:extLst>
            </p:cNvPr>
            <p:cNvPicPr>
              <a:picLocks noChangeAspect="1"/>
            </p:cNvPicPr>
            <p:nvPr/>
          </p:nvPicPr>
          <p:blipFill>
            <a:blip r:embed="rId7"/>
            <a:stretch>
              <a:fillRect/>
            </a:stretch>
          </p:blipFill>
          <p:spPr>
            <a:xfrm>
              <a:off x="5773317" y="5628848"/>
              <a:ext cx="1753345" cy="1174642"/>
            </a:xfrm>
            <a:prstGeom prst="rect">
              <a:avLst/>
            </a:prstGeom>
            <a:ln w="12700">
              <a:solidFill>
                <a:schemeClr val="tx1"/>
              </a:solidFill>
            </a:ln>
          </p:spPr>
        </p:pic>
        <p:sp>
          <p:nvSpPr>
            <p:cNvPr id="17" name="Rechteck 16">
              <a:extLst>
                <a:ext uri="{FF2B5EF4-FFF2-40B4-BE49-F238E27FC236}">
                  <a16:creationId xmlns:a16="http://schemas.microsoft.com/office/drawing/2014/main" id="{A35F73A5-1A74-7070-8E92-26212B153B55}"/>
                </a:ext>
              </a:extLst>
            </p:cNvPr>
            <p:cNvSpPr/>
            <p:nvPr/>
          </p:nvSpPr>
          <p:spPr bwMode="auto">
            <a:xfrm>
              <a:off x="4950178" y="2624405"/>
              <a:ext cx="237066" cy="214489"/>
            </a:xfrm>
            <a:prstGeom prst="rect">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ctr" defTabSz="914400" rtl="0" eaLnBrk="1" fontAlgn="base" latinLnBrk="0" hangingPunct="1">
                <a:lnSpc>
                  <a:spcPct val="100000"/>
                </a:lnSpc>
                <a:spcBef>
                  <a:spcPct val="60000"/>
                </a:spcBef>
                <a:spcAft>
                  <a:spcPct val="0"/>
                </a:spcAft>
                <a:buClr>
                  <a:schemeClr val="tx1"/>
                </a:buClr>
                <a:buSzTx/>
                <a:buFont typeface="Wingdings 2" pitchFamily="18" charset="2"/>
                <a:buChar char="®"/>
                <a:tabLst/>
              </a:pPr>
              <a:endParaRPr kumimoji="0" lang="de-DE" sz="1600" b="0" i="0" u="none" strike="noStrike" cap="none" normalizeH="0" baseline="0" dirty="0">
                <a:ln>
                  <a:noFill/>
                </a:ln>
                <a:solidFill>
                  <a:schemeClr val="tx1"/>
                </a:solidFill>
                <a:effectLst/>
                <a:latin typeface="Arial" charset="0"/>
              </a:endParaRPr>
            </a:p>
          </p:txBody>
        </p:sp>
        <p:cxnSp>
          <p:nvCxnSpPr>
            <p:cNvPr id="26" name="Gerader Verbinder 25">
              <a:extLst>
                <a:ext uri="{FF2B5EF4-FFF2-40B4-BE49-F238E27FC236}">
                  <a16:creationId xmlns:a16="http://schemas.microsoft.com/office/drawing/2014/main" id="{BD1E7378-7448-24C9-173B-7EFE53162ED3}"/>
                </a:ext>
              </a:extLst>
            </p:cNvPr>
            <p:cNvCxnSpPr/>
            <p:nvPr/>
          </p:nvCxnSpPr>
          <p:spPr bwMode="auto">
            <a:xfrm flipV="1">
              <a:off x="3197303" y="2838894"/>
              <a:ext cx="1752875" cy="1369228"/>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28" name="Gerader Verbinder 27">
              <a:extLst>
                <a:ext uri="{FF2B5EF4-FFF2-40B4-BE49-F238E27FC236}">
                  <a16:creationId xmlns:a16="http://schemas.microsoft.com/office/drawing/2014/main" id="{611B41FB-5E28-A935-FC54-AE86258A2229}"/>
                </a:ext>
              </a:extLst>
            </p:cNvPr>
            <p:cNvCxnSpPr/>
            <p:nvPr/>
          </p:nvCxnSpPr>
          <p:spPr bwMode="auto">
            <a:xfrm flipH="1" flipV="1">
              <a:off x="5187244" y="2838894"/>
              <a:ext cx="462845" cy="1369228"/>
            </a:xfrm>
            <a:prstGeom prst="line">
              <a:avLst/>
            </a:prstGeom>
            <a:solidFill>
              <a:schemeClr val="accent1"/>
            </a:solidFill>
            <a:ln w="19050" cap="flat" cmpd="sng" algn="ctr">
              <a:solidFill>
                <a:schemeClr val="tx1"/>
              </a:solidFill>
              <a:prstDash val="solid"/>
              <a:round/>
              <a:headEnd type="none" w="med" len="med"/>
              <a:tailEnd type="none" w="med" len="med"/>
            </a:ln>
            <a:effectLst/>
          </p:spPr>
        </p:cxnSp>
        <p:sp>
          <p:nvSpPr>
            <p:cNvPr id="29" name="Textfeld 28">
              <a:extLst>
                <a:ext uri="{FF2B5EF4-FFF2-40B4-BE49-F238E27FC236}">
                  <a16:creationId xmlns:a16="http://schemas.microsoft.com/office/drawing/2014/main" id="{D1F17D82-783B-53AF-DBF4-EEBCD33F0769}"/>
                </a:ext>
              </a:extLst>
            </p:cNvPr>
            <p:cNvSpPr txBox="1"/>
            <p:nvPr/>
          </p:nvSpPr>
          <p:spPr>
            <a:xfrm>
              <a:off x="684202" y="6216169"/>
              <a:ext cx="593431" cy="338554"/>
            </a:xfrm>
            <a:prstGeom prst="rect">
              <a:avLst/>
            </a:prstGeom>
            <a:noFill/>
          </p:spPr>
          <p:txBody>
            <a:bodyPr wrap="none" rtlCol="0">
              <a:spAutoFit/>
            </a:bodyPr>
            <a:lstStyle/>
            <a:p>
              <a:pPr>
                <a:buNone/>
              </a:pPr>
              <a:r>
                <a:rPr lang="de-DE" dirty="0"/>
                <a:t>HST</a:t>
              </a:r>
            </a:p>
          </p:txBody>
        </p:sp>
        <p:sp>
          <p:nvSpPr>
            <p:cNvPr id="30" name="Textfeld 29">
              <a:extLst>
                <a:ext uri="{FF2B5EF4-FFF2-40B4-BE49-F238E27FC236}">
                  <a16:creationId xmlns:a16="http://schemas.microsoft.com/office/drawing/2014/main" id="{0CA7873E-A228-8AF3-5657-D9C5F588CB24}"/>
                </a:ext>
              </a:extLst>
            </p:cNvPr>
            <p:cNvSpPr txBox="1"/>
            <p:nvPr/>
          </p:nvSpPr>
          <p:spPr>
            <a:xfrm>
              <a:off x="3212755" y="6216169"/>
              <a:ext cx="1046248" cy="338554"/>
            </a:xfrm>
            <a:prstGeom prst="rect">
              <a:avLst/>
            </a:prstGeom>
            <a:noFill/>
          </p:spPr>
          <p:txBody>
            <a:bodyPr wrap="none" rtlCol="0">
              <a:spAutoFit/>
            </a:bodyPr>
            <a:lstStyle/>
            <a:p>
              <a:pPr>
                <a:buNone/>
              </a:pPr>
              <a:r>
                <a:rPr lang="de-DE" dirty="0" err="1"/>
                <a:t>eROSITA</a:t>
              </a:r>
              <a:endParaRPr lang="de-DE" dirty="0"/>
            </a:p>
          </p:txBody>
        </p:sp>
      </p:grpSp>
      <p:sp>
        <p:nvSpPr>
          <p:cNvPr id="2" name="TextBox 10">
            <a:extLst>
              <a:ext uri="{FF2B5EF4-FFF2-40B4-BE49-F238E27FC236}">
                <a16:creationId xmlns:a16="http://schemas.microsoft.com/office/drawing/2014/main" id="{74F10E6B-F14F-0330-6304-30CD66DB2415}"/>
              </a:ext>
            </a:extLst>
          </p:cNvPr>
          <p:cNvSpPr txBox="1"/>
          <p:nvPr/>
        </p:nvSpPr>
        <p:spPr>
          <a:xfrm>
            <a:off x="539750" y="699253"/>
            <a:ext cx="5580113" cy="732508"/>
          </a:xfrm>
          <a:prstGeom prst="rect">
            <a:avLst/>
          </a:prstGeom>
          <a:noFill/>
        </p:spPr>
        <p:txBody>
          <a:bodyPr wrap="square" rtlCol="0">
            <a:spAutoFit/>
          </a:bodyPr>
          <a:lstStyle/>
          <a:p>
            <a:pPr algn="l">
              <a:buNone/>
            </a:pPr>
            <a:r>
              <a:rPr lang="en-GB" dirty="0">
                <a:latin typeface="+mn-lt"/>
                <a:cs typeface="Avenir Book"/>
              </a:rPr>
              <a:t>Exposure corrected image in the 0.5</a:t>
            </a:r>
            <a:r>
              <a:rPr lang="en-GB" spc="-1" dirty="0">
                <a:latin typeface="+mn-lt"/>
                <a:cs typeface="Avenir Book"/>
              </a:rPr>
              <a:t>–</a:t>
            </a:r>
            <a:r>
              <a:rPr lang="en-GB" dirty="0">
                <a:latin typeface="+mn-lt"/>
                <a:cs typeface="Avenir Book"/>
              </a:rPr>
              <a:t>2.0 keV band</a:t>
            </a:r>
          </a:p>
          <a:p>
            <a:pPr algn="l">
              <a:buNone/>
            </a:pPr>
            <a:r>
              <a:rPr lang="en-GB" dirty="0">
                <a:latin typeface="Roboto" panose="02000000000000000000" pitchFamily="2" charset="0"/>
              </a:rPr>
              <a:t>Flux limit (0.2 </a:t>
            </a:r>
            <a:r>
              <a:rPr lang="pt-BR" dirty="0">
                <a:latin typeface="Roboto" panose="02000000000000000000" pitchFamily="2" charset="0"/>
              </a:rPr>
              <a:t> – </a:t>
            </a:r>
            <a:r>
              <a:rPr lang="en-GB" dirty="0">
                <a:latin typeface="Roboto" panose="02000000000000000000" pitchFamily="2" charset="0"/>
              </a:rPr>
              <a:t>2.3 keV) ~7</a:t>
            </a:r>
            <a:r>
              <a:rPr lang="en-GB" dirty="0">
                <a:latin typeface="Symbol" panose="05050102010706020507" pitchFamily="18" charset="2"/>
                <a:sym typeface="Symbol" panose="05050102010706020507" pitchFamily="18" charset="2"/>
              </a:rPr>
              <a:t></a:t>
            </a:r>
            <a:r>
              <a:rPr lang="en-GB" dirty="0">
                <a:latin typeface="Roboto" panose="02000000000000000000" pitchFamily="2" charset="0"/>
              </a:rPr>
              <a:t>10</a:t>
            </a:r>
            <a:r>
              <a:rPr lang="en-GB" baseline="30000" dirty="0">
                <a:latin typeface="Roboto" panose="02000000000000000000" pitchFamily="2" charset="0"/>
              </a:rPr>
              <a:t>-15 </a:t>
            </a:r>
            <a:r>
              <a:rPr lang="en-GB" dirty="0">
                <a:latin typeface="Roboto" panose="02000000000000000000" pitchFamily="2" charset="0"/>
              </a:rPr>
              <a:t>erg/s/cm</a:t>
            </a:r>
            <a:r>
              <a:rPr lang="en-GB" baseline="30000" dirty="0">
                <a:latin typeface="Roboto" panose="02000000000000000000" pitchFamily="2" charset="0"/>
              </a:rPr>
              <a:t>2</a:t>
            </a:r>
          </a:p>
        </p:txBody>
      </p:sp>
      <p:pic>
        <p:nvPicPr>
          <p:cNvPr id="7" name="Grafik 6">
            <a:extLst>
              <a:ext uri="{FF2B5EF4-FFF2-40B4-BE49-F238E27FC236}">
                <a16:creationId xmlns:a16="http://schemas.microsoft.com/office/drawing/2014/main" id="{45237E24-00D0-E69C-91DE-FD4AD3DD7FDC}"/>
              </a:ext>
            </a:extLst>
          </p:cNvPr>
          <p:cNvPicPr>
            <a:picLocks noChangeAspect="1"/>
          </p:cNvPicPr>
          <p:nvPr/>
        </p:nvPicPr>
        <p:blipFill rotWithShape="1">
          <a:blip r:embed="rId8"/>
          <a:srcRect l="11387" t="10533" r="16142" b="4995"/>
          <a:stretch/>
        </p:blipFill>
        <p:spPr>
          <a:xfrm>
            <a:off x="698504" y="1558686"/>
            <a:ext cx="218016" cy="209117"/>
          </a:xfrm>
          <a:prstGeom prst="ellipse">
            <a:avLst/>
          </a:prstGeom>
        </p:spPr>
      </p:pic>
    </p:spTree>
    <p:extLst>
      <p:ext uri="{BB962C8B-B14F-4D97-AF65-F5344CB8AC3E}">
        <p14:creationId xmlns:p14="http://schemas.microsoft.com/office/powerpoint/2010/main" val="859432612"/>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F9153E4-1D69-AD4D-86A1-7C9C0C155D8A}"/>
              </a:ext>
            </a:extLst>
          </p:cNvPr>
          <p:cNvPicPr>
            <a:picLocks noChangeAspect="1"/>
          </p:cNvPicPr>
          <p:nvPr/>
        </p:nvPicPr>
        <p:blipFill rotWithShape="1">
          <a:blip r:embed="rId3"/>
          <a:srcRect t="746" b="7090"/>
          <a:stretch/>
        </p:blipFill>
        <p:spPr>
          <a:xfrm>
            <a:off x="577811" y="1424515"/>
            <a:ext cx="8421191" cy="4008969"/>
          </a:xfrm>
          <a:prstGeom prst="rect">
            <a:avLst/>
          </a:prstGeom>
          <a:solidFill>
            <a:schemeClr val="tx1"/>
          </a:solidFill>
        </p:spPr>
      </p:pic>
      <p:pic>
        <p:nvPicPr>
          <p:cNvPr id="8" name="Picture 7" descr="eROSITA_Logo_RGB.png"/>
          <p:cNvPicPr>
            <a:picLocks noChangeAspect="1"/>
          </p:cNvPicPr>
          <p:nvPr/>
        </p:nvPicPr>
        <p:blipFill>
          <a:blip r:embed="rId4" cstate="screen">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7998599" y="44626"/>
            <a:ext cx="1109907" cy="824607"/>
          </a:xfrm>
          <a:prstGeom prst="rect">
            <a:avLst/>
          </a:prstGeom>
        </p:spPr>
      </p:pic>
      <p:sp>
        <p:nvSpPr>
          <p:cNvPr id="3" name="Titel 2">
            <a:extLst>
              <a:ext uri="{FF2B5EF4-FFF2-40B4-BE49-F238E27FC236}">
                <a16:creationId xmlns:a16="http://schemas.microsoft.com/office/drawing/2014/main" id="{D37762CA-BD94-E907-DAEA-95078DEE02C2}"/>
              </a:ext>
            </a:extLst>
          </p:cNvPr>
          <p:cNvSpPr>
            <a:spLocks noGrp="1"/>
          </p:cNvSpPr>
          <p:nvPr>
            <p:ph type="title"/>
          </p:nvPr>
        </p:nvSpPr>
        <p:spPr>
          <a:xfrm>
            <a:off x="477789" y="54510"/>
            <a:ext cx="7102699" cy="685800"/>
          </a:xfrm>
        </p:spPr>
        <p:txBody>
          <a:bodyPr/>
          <a:lstStyle/>
          <a:p>
            <a:r>
              <a:rPr lang="de-DE" dirty="0" err="1"/>
              <a:t>eROSITA’s</a:t>
            </a:r>
            <a:r>
              <a:rPr lang="de-DE" dirty="0"/>
              <a:t> First Supercluster</a:t>
            </a:r>
          </a:p>
        </p:txBody>
      </p:sp>
      <p:grpSp>
        <p:nvGrpSpPr>
          <p:cNvPr id="22" name="Gruppieren 21">
            <a:extLst>
              <a:ext uri="{FF2B5EF4-FFF2-40B4-BE49-F238E27FC236}">
                <a16:creationId xmlns:a16="http://schemas.microsoft.com/office/drawing/2014/main" id="{98275408-B9E8-39E5-DB02-959205683AC8}"/>
              </a:ext>
            </a:extLst>
          </p:cNvPr>
          <p:cNvGrpSpPr/>
          <p:nvPr/>
        </p:nvGrpSpPr>
        <p:grpSpPr>
          <a:xfrm>
            <a:off x="1151466" y="2729666"/>
            <a:ext cx="7155105" cy="4008970"/>
            <a:chOff x="1151466" y="2729666"/>
            <a:chExt cx="7155105" cy="4008970"/>
          </a:xfrm>
        </p:grpSpPr>
        <p:pic>
          <p:nvPicPr>
            <p:cNvPr id="5" name="Grafik 4">
              <a:extLst>
                <a:ext uri="{FF2B5EF4-FFF2-40B4-BE49-F238E27FC236}">
                  <a16:creationId xmlns:a16="http://schemas.microsoft.com/office/drawing/2014/main" id="{CC2D1EAB-2A06-ABDF-1111-7986807EDF16}"/>
                </a:ext>
              </a:extLst>
            </p:cNvPr>
            <p:cNvPicPr>
              <a:picLocks noChangeAspect="1"/>
            </p:cNvPicPr>
            <p:nvPr/>
          </p:nvPicPr>
          <p:blipFill>
            <a:blip r:embed="rId5"/>
            <a:stretch>
              <a:fillRect/>
            </a:stretch>
          </p:blipFill>
          <p:spPr>
            <a:xfrm>
              <a:off x="3160885" y="2729667"/>
              <a:ext cx="2506064" cy="3633029"/>
            </a:xfrm>
            <a:prstGeom prst="rect">
              <a:avLst/>
            </a:prstGeom>
            <a:ln w="28575">
              <a:solidFill>
                <a:schemeClr val="tx1"/>
              </a:solidFill>
            </a:ln>
          </p:spPr>
        </p:pic>
        <p:pic>
          <p:nvPicPr>
            <p:cNvPr id="7" name="Grafik 6">
              <a:extLst>
                <a:ext uri="{FF2B5EF4-FFF2-40B4-BE49-F238E27FC236}">
                  <a16:creationId xmlns:a16="http://schemas.microsoft.com/office/drawing/2014/main" id="{843F6FE4-4011-B759-295B-C6E206138FF7}"/>
                </a:ext>
              </a:extLst>
            </p:cNvPr>
            <p:cNvPicPr>
              <a:picLocks noChangeAspect="1"/>
            </p:cNvPicPr>
            <p:nvPr/>
          </p:nvPicPr>
          <p:blipFill rotWithShape="1">
            <a:blip r:embed="rId6"/>
            <a:srcRect l="18941" t="-135" r="9535" b="135"/>
            <a:stretch/>
          </p:blipFill>
          <p:spPr>
            <a:xfrm>
              <a:off x="5800507" y="2729666"/>
              <a:ext cx="2506064" cy="3633029"/>
            </a:xfrm>
            <a:prstGeom prst="rect">
              <a:avLst/>
            </a:prstGeom>
            <a:ln w="28575">
              <a:solidFill>
                <a:schemeClr val="tx1"/>
              </a:solidFill>
            </a:ln>
          </p:spPr>
        </p:pic>
        <p:sp>
          <p:nvSpPr>
            <p:cNvPr id="12" name="Rechteck 11">
              <a:extLst>
                <a:ext uri="{FF2B5EF4-FFF2-40B4-BE49-F238E27FC236}">
                  <a16:creationId xmlns:a16="http://schemas.microsoft.com/office/drawing/2014/main" id="{0291446C-0D70-6D12-11A0-53052BF8B216}"/>
                </a:ext>
              </a:extLst>
            </p:cNvPr>
            <p:cNvSpPr/>
            <p:nvPr/>
          </p:nvSpPr>
          <p:spPr bwMode="auto">
            <a:xfrm>
              <a:off x="1151466" y="3493911"/>
              <a:ext cx="445911" cy="852311"/>
            </a:xfrm>
            <a:prstGeom prst="rect">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ctr" defTabSz="914400" rtl="0" eaLnBrk="1" fontAlgn="base" latinLnBrk="0" hangingPunct="1">
                <a:lnSpc>
                  <a:spcPct val="100000"/>
                </a:lnSpc>
                <a:spcBef>
                  <a:spcPct val="60000"/>
                </a:spcBef>
                <a:spcAft>
                  <a:spcPct val="0"/>
                </a:spcAft>
                <a:buClr>
                  <a:schemeClr val="tx1"/>
                </a:buClr>
                <a:buSzTx/>
                <a:buFont typeface="Wingdings 2" pitchFamily="18" charset="2"/>
                <a:buChar char="®"/>
                <a:tabLst/>
              </a:pPr>
              <a:endParaRPr kumimoji="0" lang="de-DE" sz="1600" b="0" i="0" u="none" strike="noStrike" cap="none" normalizeH="0" baseline="0" dirty="0">
                <a:ln>
                  <a:noFill/>
                </a:ln>
                <a:solidFill>
                  <a:schemeClr val="tx1"/>
                </a:solidFill>
                <a:effectLst/>
                <a:latin typeface="Arial" charset="0"/>
              </a:endParaRPr>
            </a:p>
          </p:txBody>
        </p:sp>
        <p:cxnSp>
          <p:nvCxnSpPr>
            <p:cNvPr id="13" name="Gerader Verbinder 12">
              <a:extLst>
                <a:ext uri="{FF2B5EF4-FFF2-40B4-BE49-F238E27FC236}">
                  <a16:creationId xmlns:a16="http://schemas.microsoft.com/office/drawing/2014/main" id="{150C1904-AF6A-6F7D-1A32-5DD000491FB3}"/>
                </a:ext>
              </a:extLst>
            </p:cNvPr>
            <p:cNvCxnSpPr>
              <a:cxnSpLocks/>
            </p:cNvCxnSpPr>
            <p:nvPr/>
          </p:nvCxnSpPr>
          <p:spPr bwMode="auto">
            <a:xfrm flipV="1">
              <a:off x="1590619" y="2729666"/>
              <a:ext cx="1525114" cy="764245"/>
            </a:xfrm>
            <a:prstGeom prst="line">
              <a:avLst/>
            </a:prstGeom>
            <a:solidFill>
              <a:schemeClr val="accent1"/>
            </a:solidFill>
            <a:ln w="19050" cap="flat" cmpd="sng" algn="ctr">
              <a:solidFill>
                <a:schemeClr val="tx1"/>
              </a:solidFill>
              <a:prstDash val="solid"/>
              <a:round/>
              <a:headEnd type="none" w="med" len="med"/>
              <a:tailEnd type="none" w="med" len="med"/>
            </a:ln>
            <a:effectLst/>
          </p:spPr>
        </p:cxnSp>
        <p:cxnSp>
          <p:nvCxnSpPr>
            <p:cNvPr id="18" name="Gerader Verbinder 17">
              <a:extLst>
                <a:ext uri="{FF2B5EF4-FFF2-40B4-BE49-F238E27FC236}">
                  <a16:creationId xmlns:a16="http://schemas.microsoft.com/office/drawing/2014/main" id="{8A7CA6B0-29B6-B511-5F76-DFEC66F2CAFD}"/>
                </a:ext>
              </a:extLst>
            </p:cNvPr>
            <p:cNvCxnSpPr>
              <a:cxnSpLocks/>
            </p:cNvCxnSpPr>
            <p:nvPr/>
          </p:nvCxnSpPr>
          <p:spPr bwMode="auto">
            <a:xfrm>
              <a:off x="1597377" y="4340639"/>
              <a:ext cx="1563508" cy="2022056"/>
            </a:xfrm>
            <a:prstGeom prst="line">
              <a:avLst/>
            </a:prstGeom>
            <a:solidFill>
              <a:schemeClr val="accent1"/>
            </a:solidFill>
            <a:ln w="19050" cap="flat" cmpd="sng" algn="ctr">
              <a:solidFill>
                <a:schemeClr val="tx1"/>
              </a:solidFill>
              <a:prstDash val="solid"/>
              <a:round/>
              <a:headEnd type="none" w="med" len="med"/>
              <a:tailEnd type="none" w="med" len="med"/>
            </a:ln>
            <a:effectLst/>
          </p:spPr>
        </p:cxnSp>
        <p:sp>
          <p:nvSpPr>
            <p:cNvPr id="20" name="Textfeld 19">
              <a:extLst>
                <a:ext uri="{FF2B5EF4-FFF2-40B4-BE49-F238E27FC236}">
                  <a16:creationId xmlns:a16="http://schemas.microsoft.com/office/drawing/2014/main" id="{0AC09584-6F89-F7BB-27BE-F3BA77BB7CEB}"/>
                </a:ext>
              </a:extLst>
            </p:cNvPr>
            <p:cNvSpPr txBox="1"/>
            <p:nvPr/>
          </p:nvSpPr>
          <p:spPr>
            <a:xfrm>
              <a:off x="3132027" y="6400082"/>
              <a:ext cx="1046248" cy="338554"/>
            </a:xfrm>
            <a:prstGeom prst="rect">
              <a:avLst/>
            </a:prstGeom>
            <a:noFill/>
          </p:spPr>
          <p:txBody>
            <a:bodyPr wrap="none" rtlCol="0">
              <a:spAutoFit/>
            </a:bodyPr>
            <a:lstStyle/>
            <a:p>
              <a:pPr>
                <a:buNone/>
              </a:pPr>
              <a:r>
                <a:rPr lang="de-DE" dirty="0" err="1"/>
                <a:t>eROSITA</a:t>
              </a:r>
              <a:endParaRPr lang="de-DE" dirty="0"/>
            </a:p>
          </p:txBody>
        </p:sp>
        <p:sp>
          <p:nvSpPr>
            <p:cNvPr id="21" name="Textfeld 20">
              <a:extLst>
                <a:ext uri="{FF2B5EF4-FFF2-40B4-BE49-F238E27FC236}">
                  <a16:creationId xmlns:a16="http://schemas.microsoft.com/office/drawing/2014/main" id="{C5A62C70-E9C5-4489-50CC-5AA3891B58E1}"/>
                </a:ext>
              </a:extLst>
            </p:cNvPr>
            <p:cNvSpPr txBox="1"/>
            <p:nvPr/>
          </p:nvSpPr>
          <p:spPr>
            <a:xfrm>
              <a:off x="5683880" y="6400082"/>
              <a:ext cx="2417650" cy="338554"/>
            </a:xfrm>
            <a:prstGeom prst="rect">
              <a:avLst/>
            </a:prstGeom>
            <a:noFill/>
          </p:spPr>
          <p:txBody>
            <a:bodyPr wrap="none" rtlCol="0">
              <a:spAutoFit/>
            </a:bodyPr>
            <a:lstStyle/>
            <a:p>
              <a:pPr>
                <a:buNone/>
              </a:pPr>
              <a:r>
                <a:rPr lang="en-US" dirty="0" err="1"/>
                <a:t>Magneticum</a:t>
              </a:r>
              <a:r>
                <a:rPr lang="en-US" dirty="0"/>
                <a:t> Simulations</a:t>
              </a:r>
            </a:p>
          </p:txBody>
        </p:sp>
      </p:grpSp>
      <p:sp>
        <p:nvSpPr>
          <p:cNvPr id="24" name="Textfeld 23">
            <a:extLst>
              <a:ext uri="{FF2B5EF4-FFF2-40B4-BE49-F238E27FC236}">
                <a16:creationId xmlns:a16="http://schemas.microsoft.com/office/drawing/2014/main" id="{E4CA10C3-5397-4C7E-38E2-FD521354B197}"/>
              </a:ext>
            </a:extLst>
          </p:cNvPr>
          <p:cNvSpPr txBox="1"/>
          <p:nvPr/>
        </p:nvSpPr>
        <p:spPr>
          <a:xfrm>
            <a:off x="539750" y="5907638"/>
            <a:ext cx="2246489" cy="830997"/>
          </a:xfrm>
          <a:prstGeom prst="rect">
            <a:avLst/>
          </a:prstGeom>
          <a:noFill/>
        </p:spPr>
        <p:txBody>
          <a:bodyPr wrap="square">
            <a:spAutoFit/>
          </a:bodyPr>
          <a:lstStyle/>
          <a:p>
            <a:pPr algn="l">
              <a:spcBef>
                <a:spcPts val="0"/>
              </a:spcBef>
              <a:buNone/>
            </a:pPr>
            <a:r>
              <a:rPr lang="de-DE" dirty="0" err="1"/>
              <a:t>Ghirardini</a:t>
            </a:r>
            <a:r>
              <a:rPr lang="de-DE" dirty="0"/>
              <a:t> et al. (2021) </a:t>
            </a:r>
          </a:p>
          <a:p>
            <a:pPr algn="l">
              <a:spcBef>
                <a:spcPts val="0"/>
              </a:spcBef>
              <a:buNone/>
            </a:pPr>
            <a:r>
              <a:rPr lang="de-DE" dirty="0"/>
              <a:t>Liu et al. (2021) </a:t>
            </a:r>
          </a:p>
          <a:p>
            <a:pPr algn="l">
              <a:spcBef>
                <a:spcPts val="0"/>
              </a:spcBef>
              <a:buNone/>
            </a:pPr>
            <a:r>
              <a:rPr lang="de-DE" dirty="0" err="1"/>
              <a:t>Biffi</a:t>
            </a:r>
            <a:r>
              <a:rPr lang="de-DE" dirty="0"/>
              <a:t> et al. (2021)</a:t>
            </a:r>
          </a:p>
        </p:txBody>
      </p:sp>
      <p:sp>
        <p:nvSpPr>
          <p:cNvPr id="9" name="TextBox 10">
            <a:extLst>
              <a:ext uri="{FF2B5EF4-FFF2-40B4-BE49-F238E27FC236}">
                <a16:creationId xmlns:a16="http://schemas.microsoft.com/office/drawing/2014/main" id="{5BC50AFC-97AB-C9EA-DD9C-37FB5EBFAC72}"/>
              </a:ext>
            </a:extLst>
          </p:cNvPr>
          <p:cNvSpPr txBox="1"/>
          <p:nvPr/>
        </p:nvSpPr>
        <p:spPr>
          <a:xfrm>
            <a:off x="539750" y="699253"/>
            <a:ext cx="5580113" cy="732508"/>
          </a:xfrm>
          <a:prstGeom prst="rect">
            <a:avLst/>
          </a:prstGeom>
          <a:noFill/>
        </p:spPr>
        <p:txBody>
          <a:bodyPr wrap="square" rtlCol="0">
            <a:spAutoFit/>
          </a:bodyPr>
          <a:lstStyle/>
          <a:p>
            <a:pPr algn="l">
              <a:buNone/>
            </a:pPr>
            <a:r>
              <a:rPr lang="en-GB" dirty="0">
                <a:latin typeface="+mn-lt"/>
                <a:cs typeface="Avenir Book"/>
              </a:rPr>
              <a:t>Exposure corrected image in the 0.5</a:t>
            </a:r>
            <a:r>
              <a:rPr lang="en-GB" spc="-1" dirty="0">
                <a:latin typeface="+mn-lt"/>
                <a:cs typeface="Avenir Book"/>
              </a:rPr>
              <a:t>–</a:t>
            </a:r>
            <a:r>
              <a:rPr lang="en-GB" dirty="0">
                <a:latin typeface="+mn-lt"/>
                <a:cs typeface="Avenir Book"/>
              </a:rPr>
              <a:t>2.0 keV band</a:t>
            </a:r>
          </a:p>
          <a:p>
            <a:pPr algn="l">
              <a:buNone/>
            </a:pPr>
            <a:r>
              <a:rPr lang="en-GB" dirty="0">
                <a:latin typeface="Roboto" panose="02000000000000000000" pitchFamily="2" charset="0"/>
              </a:rPr>
              <a:t>Flux limit (0.2 </a:t>
            </a:r>
            <a:r>
              <a:rPr lang="pt-BR" dirty="0">
                <a:latin typeface="Roboto" panose="02000000000000000000" pitchFamily="2" charset="0"/>
              </a:rPr>
              <a:t> – </a:t>
            </a:r>
            <a:r>
              <a:rPr lang="en-GB" dirty="0">
                <a:latin typeface="Roboto" panose="02000000000000000000" pitchFamily="2" charset="0"/>
              </a:rPr>
              <a:t>2.3 keV) ~7</a:t>
            </a:r>
            <a:r>
              <a:rPr lang="en-GB" dirty="0">
                <a:latin typeface="Symbol" panose="05050102010706020507" pitchFamily="18" charset="2"/>
                <a:sym typeface="Symbol" panose="05050102010706020507" pitchFamily="18" charset="2"/>
              </a:rPr>
              <a:t></a:t>
            </a:r>
            <a:r>
              <a:rPr lang="en-GB" dirty="0">
                <a:latin typeface="Roboto" panose="02000000000000000000" pitchFamily="2" charset="0"/>
              </a:rPr>
              <a:t>10</a:t>
            </a:r>
            <a:r>
              <a:rPr lang="en-GB" baseline="30000" dirty="0">
                <a:latin typeface="Roboto" panose="02000000000000000000" pitchFamily="2" charset="0"/>
              </a:rPr>
              <a:t>-15 </a:t>
            </a:r>
            <a:r>
              <a:rPr lang="en-GB" dirty="0">
                <a:latin typeface="Roboto" panose="02000000000000000000" pitchFamily="2" charset="0"/>
              </a:rPr>
              <a:t>erg/s/cm</a:t>
            </a:r>
            <a:r>
              <a:rPr lang="en-GB" baseline="30000" dirty="0">
                <a:latin typeface="Roboto" panose="02000000000000000000" pitchFamily="2" charset="0"/>
              </a:rPr>
              <a:t>2</a:t>
            </a:r>
          </a:p>
        </p:txBody>
      </p:sp>
      <p:pic>
        <p:nvPicPr>
          <p:cNvPr id="2" name="Grafik 1">
            <a:extLst>
              <a:ext uri="{FF2B5EF4-FFF2-40B4-BE49-F238E27FC236}">
                <a16:creationId xmlns:a16="http://schemas.microsoft.com/office/drawing/2014/main" id="{C8AF65CB-D310-4384-C0F0-BF9503863337}"/>
              </a:ext>
            </a:extLst>
          </p:cNvPr>
          <p:cNvPicPr>
            <a:picLocks noChangeAspect="1"/>
          </p:cNvPicPr>
          <p:nvPr/>
        </p:nvPicPr>
        <p:blipFill rotWithShape="1">
          <a:blip r:embed="rId7"/>
          <a:srcRect l="11387" t="10533" r="16142" b="4995"/>
          <a:stretch/>
        </p:blipFill>
        <p:spPr>
          <a:xfrm>
            <a:off x="698504" y="1558686"/>
            <a:ext cx="218016" cy="209117"/>
          </a:xfrm>
          <a:prstGeom prst="ellipse">
            <a:avLst/>
          </a:prstGeom>
        </p:spPr>
      </p:pic>
    </p:spTree>
    <p:extLst>
      <p:ext uri="{BB962C8B-B14F-4D97-AF65-F5344CB8AC3E}">
        <p14:creationId xmlns:p14="http://schemas.microsoft.com/office/powerpoint/2010/main" val="3834595004"/>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bg>
      <p:bgPr>
        <a:solidFill>
          <a:srgbClr val="292929"/>
        </a:solidFill>
        <a:effectLst/>
      </p:bgPr>
    </p:bg>
    <p:spTree>
      <p:nvGrpSpPr>
        <p:cNvPr id="1" name=""/>
        <p:cNvGrpSpPr/>
        <p:nvPr/>
      </p:nvGrpSpPr>
      <p:grpSpPr>
        <a:xfrm>
          <a:off x="0" y="0"/>
          <a:ext cx="0" cy="0"/>
          <a:chOff x="0" y="0"/>
          <a:chExt cx="0" cy="0"/>
        </a:xfrm>
      </p:grpSpPr>
      <p:pic>
        <p:nvPicPr>
          <p:cNvPr id="7" name="Picture 6" descr="erass1_rgb_e.png"/>
          <p:cNvPicPr>
            <a:picLocks noChangeAspect="1"/>
          </p:cNvPicPr>
          <p:nvPr/>
        </p:nvPicPr>
        <p:blipFill rotWithShape="1">
          <a:blip r:embed="rId4" cstate="print">
            <a:extLst>
              <a:ext uri="{28A0092B-C50C-407E-A947-70E740481C1C}">
                <a14:useLocalDpi xmlns:a14="http://schemas.microsoft.com/office/drawing/2010/main"/>
              </a:ext>
            </a:extLst>
          </a:blip>
          <a:srcRect l="1245" t="1863" r="1776" b="2036"/>
          <a:stretch/>
        </p:blipFill>
        <p:spPr>
          <a:xfrm>
            <a:off x="1236656" y="1756293"/>
            <a:ext cx="6634435" cy="3339372"/>
          </a:xfrm>
          <a:prstGeom prst="ellipse">
            <a:avLst/>
          </a:prstGeom>
        </p:spPr>
      </p:pic>
      <p:sp>
        <p:nvSpPr>
          <p:cNvPr id="50" name="Title 1"/>
          <p:cNvSpPr txBox="1">
            <a:spLocks/>
          </p:cNvSpPr>
          <p:nvPr/>
        </p:nvSpPr>
        <p:spPr>
          <a:xfrm>
            <a:off x="97972" y="136010"/>
            <a:ext cx="8017328" cy="744890"/>
          </a:xfrm>
          <a:prstGeom prst="rect">
            <a:avLst/>
          </a:prstGeom>
        </p:spPr>
        <p:txBody>
          <a:bodyPr lIns="48980" tIns="24490" rIns="48980" bIns="24490">
            <a:normAutofit/>
          </a:bodyPr>
          <a:lstStyle>
            <a:lvl1pPr algn="ctr" defTabSz="716890" rtl="0" eaLnBrk="1" latinLnBrk="0" hangingPunct="1">
              <a:spcBef>
                <a:spcPct val="0"/>
              </a:spcBef>
              <a:buNone/>
              <a:defRPr sz="6900" kern="1200">
                <a:solidFill>
                  <a:schemeClr val="tx1"/>
                </a:solidFill>
                <a:latin typeface="Avenir Heavy"/>
                <a:ea typeface="+mj-ea"/>
                <a:cs typeface="Avenir Heavy"/>
              </a:defRPr>
            </a:lvl1pPr>
          </a:lstStyle>
          <a:p>
            <a:r>
              <a:rPr lang="en-US" sz="3200" dirty="0">
                <a:solidFill>
                  <a:schemeClr val="tx2"/>
                </a:solidFill>
                <a:latin typeface="+mj-lt"/>
                <a:cs typeface="+mj-cs"/>
              </a:rPr>
              <a:t>The first Sky-Survey: </a:t>
            </a:r>
            <a:r>
              <a:rPr lang="en-US" sz="3200" dirty="0" err="1">
                <a:solidFill>
                  <a:schemeClr val="tx2"/>
                </a:solidFill>
                <a:latin typeface="+mj-lt"/>
                <a:cs typeface="+mj-cs"/>
              </a:rPr>
              <a:t>eRASS</a:t>
            </a:r>
            <a:r>
              <a:rPr lang="en-US" sz="3200" dirty="0">
                <a:solidFill>
                  <a:schemeClr val="tx2"/>
                </a:solidFill>
                <a:latin typeface="+mj-lt"/>
                <a:cs typeface="+mj-cs"/>
              </a:rPr>
              <a:t> 1</a:t>
            </a:r>
          </a:p>
        </p:txBody>
      </p:sp>
      <p:pic>
        <p:nvPicPr>
          <p:cNvPr id="5" name="Picture 56" descr="eROSITA_Logo_RGB.png">
            <a:extLst>
              <a:ext uri="{FF2B5EF4-FFF2-40B4-BE49-F238E27FC236}">
                <a16:creationId xmlns:a16="http://schemas.microsoft.com/office/drawing/2014/main" id="{B3825521-838D-46CA-831C-47F307AD2BB6}"/>
              </a:ext>
            </a:extLst>
          </p:cNvPr>
          <p:cNvPicPr>
            <a:picLocks noChangeAspect="1"/>
          </p:cNvPicPr>
          <p:nvPr/>
        </p:nvPicPr>
        <p:blipFill>
          <a:blip r:embed="rId5" cstate="screen">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8184157" y="122987"/>
            <a:ext cx="792791" cy="625246"/>
          </a:xfrm>
          <a:prstGeom prst="rect">
            <a:avLst/>
          </a:prstGeom>
        </p:spPr>
      </p:pic>
      <p:sp>
        <p:nvSpPr>
          <p:cNvPr id="2" name="Textfeld 1">
            <a:extLst>
              <a:ext uri="{FF2B5EF4-FFF2-40B4-BE49-F238E27FC236}">
                <a16:creationId xmlns:a16="http://schemas.microsoft.com/office/drawing/2014/main" id="{28269F19-A67C-4549-A0C7-095B89D1B13C}"/>
              </a:ext>
            </a:extLst>
          </p:cNvPr>
          <p:cNvSpPr txBox="1"/>
          <p:nvPr/>
        </p:nvSpPr>
        <p:spPr>
          <a:xfrm>
            <a:off x="835721" y="5230403"/>
            <a:ext cx="7381188" cy="1126462"/>
          </a:xfrm>
          <a:prstGeom prst="rect">
            <a:avLst/>
          </a:prstGeom>
          <a:noFill/>
        </p:spPr>
        <p:txBody>
          <a:bodyPr wrap="none" rtlCol="0">
            <a:spAutoFit/>
          </a:bodyPr>
          <a:lstStyle/>
          <a:p>
            <a:pPr algn="l">
              <a:buNone/>
            </a:pPr>
            <a:r>
              <a:rPr lang="en-US" dirty="0"/>
              <a:t>SRG/</a:t>
            </a:r>
            <a:r>
              <a:rPr lang="en-US" dirty="0" err="1"/>
              <a:t>eROSITA</a:t>
            </a:r>
            <a:r>
              <a:rPr lang="en-US" dirty="0"/>
              <a:t>   0.3 – 2.3 keV  RGB Map </a:t>
            </a:r>
            <a:r>
              <a:rPr lang="da-DK" sz="1100" dirty="0">
                <a:latin typeface="Roboto" panose="02000000000000000000" pitchFamily="2" charset="0"/>
              </a:rPr>
              <a:t>(red: 0.3-0.6 keV, green: 0.6-1.0 keV, blue: 1.0-2.3 keV) </a:t>
            </a:r>
            <a:endParaRPr lang="de-DE" dirty="0"/>
          </a:p>
          <a:p>
            <a:pPr algn="l">
              <a:buNone/>
            </a:pPr>
            <a:r>
              <a:rPr lang="en-US" dirty="0">
                <a:solidFill>
                  <a:prstClr val="white"/>
                </a:solidFill>
                <a:sym typeface="Symbol" panose="05050102010706020507" pitchFamily="18" charset="2"/>
              </a:rPr>
              <a:t></a:t>
            </a:r>
            <a:r>
              <a:rPr lang="en-US" dirty="0">
                <a:solidFill>
                  <a:prstClr val="white"/>
                </a:solidFill>
              </a:rPr>
              <a:t>1.000.000 X-ray sources</a:t>
            </a:r>
          </a:p>
          <a:p>
            <a:pPr algn="l">
              <a:buNone/>
            </a:pPr>
            <a:r>
              <a:rPr lang="en-US" dirty="0">
                <a:solidFill>
                  <a:prstClr val="white"/>
                </a:solidFill>
              </a:rPr>
              <a:t>Diffuse Emission = hot gas</a:t>
            </a:r>
          </a:p>
        </p:txBody>
      </p:sp>
      <p:sp>
        <p:nvSpPr>
          <p:cNvPr id="8" name="Textfeld 7">
            <a:extLst>
              <a:ext uri="{FF2B5EF4-FFF2-40B4-BE49-F238E27FC236}">
                <a16:creationId xmlns:a16="http://schemas.microsoft.com/office/drawing/2014/main" id="{95B81F59-6AD7-4482-BE8F-4DDDA3BAE4D4}"/>
              </a:ext>
            </a:extLst>
          </p:cNvPr>
          <p:cNvSpPr txBox="1"/>
          <p:nvPr/>
        </p:nvSpPr>
        <p:spPr>
          <a:xfrm>
            <a:off x="844238" y="947265"/>
            <a:ext cx="3990964" cy="338554"/>
          </a:xfrm>
          <a:prstGeom prst="rect">
            <a:avLst/>
          </a:prstGeom>
          <a:noFill/>
        </p:spPr>
        <p:txBody>
          <a:bodyPr wrap="none" rtlCol="0">
            <a:spAutoFit/>
          </a:bodyPr>
          <a:lstStyle/>
          <a:p>
            <a:pPr algn="l">
              <a:buNone/>
            </a:pPr>
            <a:r>
              <a:rPr lang="de-DE" dirty="0"/>
              <a:t>eRASS-1: 13.12.19 – 11.06.20 (182 </a:t>
            </a:r>
            <a:r>
              <a:rPr lang="de-DE" dirty="0" err="1"/>
              <a:t>days</a:t>
            </a:r>
            <a:r>
              <a:rPr lang="de-DE" dirty="0"/>
              <a:t>)</a:t>
            </a:r>
            <a:endParaRPr lang="de-DE" dirty="0">
              <a:solidFill>
                <a:prstClr val="white"/>
              </a:solidFill>
            </a:endParaRPr>
          </a:p>
        </p:txBody>
      </p:sp>
      <p:sp>
        <p:nvSpPr>
          <p:cNvPr id="3" name="Textfeld 2">
            <a:extLst>
              <a:ext uri="{FF2B5EF4-FFF2-40B4-BE49-F238E27FC236}">
                <a16:creationId xmlns:a16="http://schemas.microsoft.com/office/drawing/2014/main" id="{CB5339D6-3B0F-B9CC-EECA-12632D7174C2}"/>
              </a:ext>
            </a:extLst>
          </p:cNvPr>
          <p:cNvSpPr txBox="1"/>
          <p:nvPr/>
        </p:nvSpPr>
        <p:spPr>
          <a:xfrm>
            <a:off x="1236656" y="4517707"/>
            <a:ext cx="404278" cy="307777"/>
          </a:xfrm>
          <a:prstGeom prst="rect">
            <a:avLst/>
          </a:prstGeom>
          <a:noFill/>
        </p:spPr>
        <p:txBody>
          <a:bodyPr wrap="none" rtlCol="0">
            <a:spAutoFit/>
          </a:bodyPr>
          <a:lstStyle/>
          <a:p>
            <a:pPr algn="l">
              <a:buNone/>
            </a:pPr>
            <a:r>
              <a:rPr lang="de-DE" sz="1400" dirty="0"/>
              <a:t>IKI</a:t>
            </a:r>
            <a:endParaRPr lang="pt-BR" sz="1400" b="0" i="0" dirty="0">
              <a:effectLst/>
              <a:latin typeface="Roboto" panose="02000000000000000000" pitchFamily="2" charset="0"/>
            </a:endParaRPr>
          </a:p>
        </p:txBody>
      </p:sp>
      <p:sp>
        <p:nvSpPr>
          <p:cNvPr id="4" name="Textfeld 3">
            <a:extLst>
              <a:ext uri="{FF2B5EF4-FFF2-40B4-BE49-F238E27FC236}">
                <a16:creationId xmlns:a16="http://schemas.microsoft.com/office/drawing/2014/main" id="{E57F7559-718A-CD83-E93A-BB716EC36E03}"/>
              </a:ext>
            </a:extLst>
          </p:cNvPr>
          <p:cNvSpPr txBox="1"/>
          <p:nvPr/>
        </p:nvSpPr>
        <p:spPr>
          <a:xfrm>
            <a:off x="7312925" y="4517707"/>
            <a:ext cx="558166" cy="307777"/>
          </a:xfrm>
          <a:prstGeom prst="rect">
            <a:avLst/>
          </a:prstGeom>
          <a:noFill/>
        </p:spPr>
        <p:txBody>
          <a:bodyPr wrap="none" rtlCol="0">
            <a:spAutoFit/>
          </a:bodyPr>
          <a:lstStyle/>
          <a:p>
            <a:pPr algn="l">
              <a:buNone/>
            </a:pPr>
            <a:r>
              <a:rPr lang="de-DE" sz="1400" b="0" i="0" dirty="0">
                <a:effectLst/>
                <a:latin typeface="Roboto" panose="02000000000000000000" pitchFamily="2" charset="0"/>
              </a:rPr>
              <a:t>MPE</a:t>
            </a:r>
            <a:endParaRPr lang="pt-BR" sz="1400" b="0" i="0" dirty="0">
              <a:effectLst/>
              <a:latin typeface="Roboto" panose="02000000000000000000" pitchFamily="2" charset="0"/>
            </a:endParaRPr>
          </a:p>
        </p:txBody>
      </p:sp>
    </p:spTree>
    <p:extLst>
      <p:ext uri="{BB962C8B-B14F-4D97-AF65-F5344CB8AC3E}">
        <p14:creationId xmlns:p14="http://schemas.microsoft.com/office/powerpoint/2010/main" val="1582204513"/>
      </p:ext>
    </p:extLst>
  </p:cSld>
  <p:clrMapOvr>
    <a:overrideClrMapping bg1="dk2" tx1="lt1" bg2="dk1" tx2="lt2" accent1="accent1" accent2="accent2" accent3="accent3" accent4="accent4" accent5="accent5" accent6="accent6" hlink="hlink" folHlink="folHlink"/>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5">
            <a:extLst>
              <a:ext uri="{FF2B5EF4-FFF2-40B4-BE49-F238E27FC236}">
                <a16:creationId xmlns:a16="http://schemas.microsoft.com/office/drawing/2014/main" id="{A1FB30D4-3982-AEDB-DAF5-FC4441E30FF6}"/>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l="1145" t="2238" r="1233" b="2104"/>
          <a:stretch/>
        </p:blipFill>
        <p:spPr>
          <a:xfrm>
            <a:off x="1234641" y="1746152"/>
            <a:ext cx="6674717" cy="3355486"/>
          </a:xfrm>
          <a:prstGeom prst="ellipse">
            <a:avLst/>
          </a:prstGeom>
        </p:spPr>
      </p:pic>
      <p:sp>
        <p:nvSpPr>
          <p:cNvPr id="2" name="Titel 1">
            <a:extLst>
              <a:ext uri="{FF2B5EF4-FFF2-40B4-BE49-F238E27FC236}">
                <a16:creationId xmlns:a16="http://schemas.microsoft.com/office/drawing/2014/main" id="{93D0A756-1703-FBE3-8B2A-9D5FD3BEF371}"/>
              </a:ext>
            </a:extLst>
          </p:cNvPr>
          <p:cNvSpPr>
            <a:spLocks noGrp="1"/>
          </p:cNvSpPr>
          <p:nvPr>
            <p:ph type="title"/>
          </p:nvPr>
        </p:nvSpPr>
        <p:spPr/>
        <p:txBody>
          <a:bodyPr/>
          <a:lstStyle/>
          <a:p>
            <a:r>
              <a:rPr lang="en-US" sz="3200" dirty="0">
                <a:solidFill>
                  <a:schemeClr val="tx2"/>
                </a:solidFill>
                <a:latin typeface="+mj-lt"/>
                <a:cs typeface="+mj-cs"/>
              </a:rPr>
              <a:t>The first Sky-Survey: </a:t>
            </a:r>
            <a:r>
              <a:rPr lang="en-US" sz="3200" dirty="0" err="1">
                <a:solidFill>
                  <a:schemeClr val="tx2"/>
                </a:solidFill>
                <a:latin typeface="+mj-lt"/>
                <a:cs typeface="+mj-cs"/>
              </a:rPr>
              <a:t>eRASS</a:t>
            </a:r>
            <a:r>
              <a:rPr lang="en-US" sz="3200" dirty="0">
                <a:solidFill>
                  <a:schemeClr val="tx2"/>
                </a:solidFill>
                <a:latin typeface="+mj-lt"/>
                <a:cs typeface="+mj-cs"/>
              </a:rPr>
              <a:t> 1</a:t>
            </a:r>
            <a:br>
              <a:rPr lang="en-US" sz="3600" dirty="0">
                <a:solidFill>
                  <a:schemeClr val="tx2"/>
                </a:solidFill>
                <a:latin typeface="+mj-lt"/>
                <a:cs typeface="+mj-cs"/>
              </a:rPr>
            </a:br>
            <a:endParaRPr lang="de-DE" dirty="0"/>
          </a:p>
        </p:txBody>
      </p:sp>
      <p:sp>
        <p:nvSpPr>
          <p:cNvPr id="4" name="Textfeld 3">
            <a:extLst>
              <a:ext uri="{FF2B5EF4-FFF2-40B4-BE49-F238E27FC236}">
                <a16:creationId xmlns:a16="http://schemas.microsoft.com/office/drawing/2014/main" id="{DABFED68-9836-B4F6-7B39-3F61DD32A5A7}"/>
              </a:ext>
            </a:extLst>
          </p:cNvPr>
          <p:cNvSpPr txBox="1"/>
          <p:nvPr/>
        </p:nvSpPr>
        <p:spPr>
          <a:xfrm>
            <a:off x="1236656" y="4517707"/>
            <a:ext cx="404278" cy="307777"/>
          </a:xfrm>
          <a:prstGeom prst="rect">
            <a:avLst/>
          </a:prstGeom>
          <a:noFill/>
        </p:spPr>
        <p:txBody>
          <a:bodyPr wrap="none" rtlCol="0">
            <a:spAutoFit/>
          </a:bodyPr>
          <a:lstStyle/>
          <a:p>
            <a:pPr algn="l">
              <a:buNone/>
            </a:pPr>
            <a:r>
              <a:rPr lang="de-DE" sz="1400" dirty="0"/>
              <a:t>IKI</a:t>
            </a:r>
            <a:endParaRPr lang="pt-BR" sz="1400" b="0" i="0" dirty="0">
              <a:effectLst/>
              <a:latin typeface="Roboto" panose="02000000000000000000" pitchFamily="2" charset="0"/>
            </a:endParaRPr>
          </a:p>
        </p:txBody>
      </p:sp>
      <p:sp>
        <p:nvSpPr>
          <p:cNvPr id="9" name="Textfeld 8">
            <a:extLst>
              <a:ext uri="{FF2B5EF4-FFF2-40B4-BE49-F238E27FC236}">
                <a16:creationId xmlns:a16="http://schemas.microsoft.com/office/drawing/2014/main" id="{BBF8A86E-0A72-EF09-5973-B9F8C08D9E58}"/>
              </a:ext>
            </a:extLst>
          </p:cNvPr>
          <p:cNvSpPr txBox="1"/>
          <p:nvPr/>
        </p:nvSpPr>
        <p:spPr>
          <a:xfrm>
            <a:off x="7312925" y="4517707"/>
            <a:ext cx="558166" cy="307777"/>
          </a:xfrm>
          <a:prstGeom prst="rect">
            <a:avLst/>
          </a:prstGeom>
          <a:noFill/>
        </p:spPr>
        <p:txBody>
          <a:bodyPr wrap="none" rtlCol="0">
            <a:spAutoFit/>
          </a:bodyPr>
          <a:lstStyle/>
          <a:p>
            <a:pPr algn="l">
              <a:buNone/>
            </a:pPr>
            <a:r>
              <a:rPr lang="de-DE" sz="1400" b="0" i="0" dirty="0">
                <a:effectLst/>
                <a:latin typeface="Roboto" panose="02000000000000000000" pitchFamily="2" charset="0"/>
              </a:rPr>
              <a:t>MPE</a:t>
            </a:r>
            <a:endParaRPr lang="pt-BR" sz="1400" b="0" i="0" dirty="0">
              <a:effectLst/>
              <a:latin typeface="Roboto" panose="02000000000000000000" pitchFamily="2" charset="0"/>
            </a:endParaRPr>
          </a:p>
        </p:txBody>
      </p:sp>
      <p:sp>
        <p:nvSpPr>
          <p:cNvPr id="10" name="TextBox 10">
            <a:extLst>
              <a:ext uri="{FF2B5EF4-FFF2-40B4-BE49-F238E27FC236}">
                <a16:creationId xmlns:a16="http://schemas.microsoft.com/office/drawing/2014/main" id="{2BACAC05-5ED3-5F35-268E-0F49E07DA908}"/>
              </a:ext>
            </a:extLst>
          </p:cNvPr>
          <p:cNvSpPr txBox="1"/>
          <p:nvPr/>
        </p:nvSpPr>
        <p:spPr>
          <a:xfrm>
            <a:off x="773730" y="1530936"/>
            <a:ext cx="1378390" cy="307777"/>
          </a:xfrm>
          <a:prstGeom prst="rect">
            <a:avLst/>
          </a:prstGeom>
          <a:noFill/>
        </p:spPr>
        <p:txBody>
          <a:bodyPr wrap="none" rtlCol="0">
            <a:spAutoFit/>
          </a:bodyPr>
          <a:lstStyle/>
          <a:p>
            <a:pPr>
              <a:buNone/>
            </a:pPr>
            <a:r>
              <a:rPr lang="en-US" sz="1400" dirty="0">
                <a:latin typeface="+mj-lt"/>
                <a:cs typeface="Avenir Light"/>
              </a:rPr>
              <a:t>SRG/</a:t>
            </a:r>
            <a:r>
              <a:rPr lang="en-US" sz="1400" dirty="0" err="1">
                <a:latin typeface="+mj-lt"/>
                <a:cs typeface="Avenir Light"/>
              </a:rPr>
              <a:t>eROSITA</a:t>
            </a:r>
            <a:endParaRPr lang="en-US" sz="1400" dirty="0">
              <a:latin typeface="+mj-lt"/>
              <a:cs typeface="Avenir Light"/>
            </a:endParaRPr>
          </a:p>
        </p:txBody>
      </p:sp>
      <p:sp>
        <p:nvSpPr>
          <p:cNvPr id="11" name="TextBox 11">
            <a:extLst>
              <a:ext uri="{FF2B5EF4-FFF2-40B4-BE49-F238E27FC236}">
                <a16:creationId xmlns:a16="http://schemas.microsoft.com/office/drawing/2014/main" id="{306D8301-54F2-8D29-2B8F-12ADF974034A}"/>
              </a:ext>
            </a:extLst>
          </p:cNvPr>
          <p:cNvSpPr txBox="1"/>
          <p:nvPr/>
        </p:nvSpPr>
        <p:spPr>
          <a:xfrm>
            <a:off x="7042017" y="1530936"/>
            <a:ext cx="1099981" cy="307777"/>
          </a:xfrm>
          <a:prstGeom prst="rect">
            <a:avLst/>
          </a:prstGeom>
          <a:noFill/>
        </p:spPr>
        <p:txBody>
          <a:bodyPr wrap="none" rtlCol="0">
            <a:spAutoFit/>
          </a:bodyPr>
          <a:lstStyle/>
          <a:p>
            <a:pPr>
              <a:buNone/>
            </a:pPr>
            <a:r>
              <a:rPr lang="en-US" sz="1400" dirty="0">
                <a:latin typeface="+mj-lt"/>
                <a:cs typeface="Avenir Light"/>
              </a:rPr>
              <a:t>0.3-0.6 keV</a:t>
            </a:r>
          </a:p>
        </p:txBody>
      </p:sp>
    </p:spTree>
    <p:extLst>
      <p:ext uri="{BB962C8B-B14F-4D97-AF65-F5344CB8AC3E}">
        <p14:creationId xmlns:p14="http://schemas.microsoft.com/office/powerpoint/2010/main" val="2057604906"/>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rgbClr val="292929"/>
        </a:solidFill>
        <a:effectLst/>
      </p:bgPr>
    </p:bg>
    <p:spTree>
      <p:nvGrpSpPr>
        <p:cNvPr id="1" name=""/>
        <p:cNvGrpSpPr/>
        <p:nvPr/>
      </p:nvGrpSpPr>
      <p:grpSpPr>
        <a:xfrm>
          <a:off x="0" y="0"/>
          <a:ext cx="0" cy="0"/>
          <a:chOff x="0" y="0"/>
          <a:chExt cx="0" cy="0"/>
        </a:xfrm>
      </p:grpSpPr>
      <p:pic>
        <p:nvPicPr>
          <p:cNvPr id="3" name="Picture 4">
            <a:extLst>
              <a:ext uri="{FF2B5EF4-FFF2-40B4-BE49-F238E27FC236}">
                <a16:creationId xmlns:a16="http://schemas.microsoft.com/office/drawing/2014/main" id="{D1619903-8A85-0B1C-5A05-B56ACD000B54}"/>
              </a:ext>
            </a:extLst>
          </p:cNvPr>
          <p:cNvPicPr>
            <a:picLocks noChangeAspect="1"/>
          </p:cNvPicPr>
          <p:nvPr/>
        </p:nvPicPr>
        <p:blipFill rotWithShape="1">
          <a:blip r:embed="rId4" cstate="hqprint">
            <a:extLst>
              <a:ext uri="{28A0092B-C50C-407E-A947-70E740481C1C}">
                <a14:useLocalDpi xmlns:a14="http://schemas.microsoft.com/office/drawing/2010/main"/>
              </a:ext>
            </a:extLst>
          </a:blip>
          <a:srcRect l="1145" t="2238" r="1366" b="2190"/>
          <a:stretch/>
        </p:blipFill>
        <p:spPr>
          <a:xfrm>
            <a:off x="1224569" y="1746151"/>
            <a:ext cx="6694862" cy="3355487"/>
          </a:xfrm>
          <a:prstGeom prst="ellipse">
            <a:avLst/>
          </a:prstGeom>
        </p:spPr>
      </p:pic>
      <p:sp>
        <p:nvSpPr>
          <p:cNvPr id="2" name="Titel 1">
            <a:extLst>
              <a:ext uri="{FF2B5EF4-FFF2-40B4-BE49-F238E27FC236}">
                <a16:creationId xmlns:a16="http://schemas.microsoft.com/office/drawing/2014/main" id="{93D0A756-1703-FBE3-8B2A-9D5FD3BEF371}"/>
              </a:ext>
            </a:extLst>
          </p:cNvPr>
          <p:cNvSpPr>
            <a:spLocks noGrp="1"/>
          </p:cNvSpPr>
          <p:nvPr>
            <p:ph type="title"/>
          </p:nvPr>
        </p:nvSpPr>
        <p:spPr>
          <a:xfrm>
            <a:off x="440267" y="63754"/>
            <a:ext cx="6172200" cy="685800"/>
          </a:xfrm>
        </p:spPr>
        <p:txBody>
          <a:bodyPr/>
          <a:lstStyle/>
          <a:p>
            <a:r>
              <a:rPr lang="en-US" sz="3200" dirty="0">
                <a:solidFill>
                  <a:schemeClr val="tx2"/>
                </a:solidFill>
                <a:latin typeface="+mj-lt"/>
                <a:cs typeface="+mj-cs"/>
              </a:rPr>
              <a:t>The first Sky-Survey: </a:t>
            </a:r>
            <a:r>
              <a:rPr lang="en-US" sz="3200" dirty="0" err="1">
                <a:solidFill>
                  <a:schemeClr val="tx2"/>
                </a:solidFill>
                <a:latin typeface="+mj-lt"/>
                <a:cs typeface="+mj-cs"/>
              </a:rPr>
              <a:t>eRASS</a:t>
            </a:r>
            <a:r>
              <a:rPr lang="en-US" sz="3200" dirty="0">
                <a:solidFill>
                  <a:schemeClr val="tx2"/>
                </a:solidFill>
                <a:latin typeface="+mj-lt"/>
                <a:cs typeface="+mj-cs"/>
              </a:rPr>
              <a:t> 1</a:t>
            </a:r>
            <a:endParaRPr lang="de-DE" dirty="0"/>
          </a:p>
        </p:txBody>
      </p:sp>
      <p:sp>
        <p:nvSpPr>
          <p:cNvPr id="8" name="Textfeld 7">
            <a:extLst>
              <a:ext uri="{FF2B5EF4-FFF2-40B4-BE49-F238E27FC236}">
                <a16:creationId xmlns:a16="http://schemas.microsoft.com/office/drawing/2014/main" id="{A5C791BA-3865-C50C-35F6-8B04AE5D956D}"/>
              </a:ext>
            </a:extLst>
          </p:cNvPr>
          <p:cNvSpPr txBox="1"/>
          <p:nvPr/>
        </p:nvSpPr>
        <p:spPr>
          <a:xfrm>
            <a:off x="1236656" y="4517707"/>
            <a:ext cx="404278" cy="307777"/>
          </a:xfrm>
          <a:prstGeom prst="rect">
            <a:avLst/>
          </a:prstGeom>
          <a:noFill/>
        </p:spPr>
        <p:txBody>
          <a:bodyPr wrap="none" rtlCol="0">
            <a:spAutoFit/>
          </a:bodyPr>
          <a:lstStyle/>
          <a:p>
            <a:pPr algn="l">
              <a:buNone/>
            </a:pPr>
            <a:r>
              <a:rPr lang="de-DE" sz="1400" dirty="0"/>
              <a:t>IKI</a:t>
            </a:r>
            <a:endParaRPr lang="pt-BR" sz="1400" b="0" i="0" dirty="0">
              <a:effectLst/>
              <a:latin typeface="Roboto" panose="02000000000000000000" pitchFamily="2" charset="0"/>
            </a:endParaRPr>
          </a:p>
        </p:txBody>
      </p:sp>
      <p:sp>
        <p:nvSpPr>
          <p:cNvPr id="9" name="Textfeld 8">
            <a:extLst>
              <a:ext uri="{FF2B5EF4-FFF2-40B4-BE49-F238E27FC236}">
                <a16:creationId xmlns:a16="http://schemas.microsoft.com/office/drawing/2014/main" id="{7497DD5B-601E-C05D-79A4-45BD5138B365}"/>
              </a:ext>
            </a:extLst>
          </p:cNvPr>
          <p:cNvSpPr txBox="1"/>
          <p:nvPr/>
        </p:nvSpPr>
        <p:spPr>
          <a:xfrm>
            <a:off x="7312925" y="4517707"/>
            <a:ext cx="558166" cy="307777"/>
          </a:xfrm>
          <a:prstGeom prst="rect">
            <a:avLst/>
          </a:prstGeom>
          <a:noFill/>
        </p:spPr>
        <p:txBody>
          <a:bodyPr wrap="none" rtlCol="0">
            <a:spAutoFit/>
          </a:bodyPr>
          <a:lstStyle/>
          <a:p>
            <a:pPr algn="l">
              <a:buNone/>
            </a:pPr>
            <a:r>
              <a:rPr lang="de-DE" sz="1400" b="0" i="0" dirty="0">
                <a:effectLst/>
                <a:latin typeface="Roboto" panose="02000000000000000000" pitchFamily="2" charset="0"/>
              </a:rPr>
              <a:t>MPE</a:t>
            </a:r>
            <a:endParaRPr lang="pt-BR" sz="1400" b="0" i="0" dirty="0">
              <a:effectLst/>
              <a:latin typeface="Roboto" panose="02000000000000000000" pitchFamily="2" charset="0"/>
            </a:endParaRPr>
          </a:p>
        </p:txBody>
      </p:sp>
      <p:sp>
        <p:nvSpPr>
          <p:cNvPr id="10" name="TextBox 10">
            <a:extLst>
              <a:ext uri="{FF2B5EF4-FFF2-40B4-BE49-F238E27FC236}">
                <a16:creationId xmlns:a16="http://schemas.microsoft.com/office/drawing/2014/main" id="{9BE42320-7092-AA33-90A0-13F7C50E11E4}"/>
              </a:ext>
            </a:extLst>
          </p:cNvPr>
          <p:cNvSpPr txBox="1"/>
          <p:nvPr/>
        </p:nvSpPr>
        <p:spPr>
          <a:xfrm>
            <a:off x="773730" y="1530936"/>
            <a:ext cx="1378390" cy="307777"/>
          </a:xfrm>
          <a:prstGeom prst="rect">
            <a:avLst/>
          </a:prstGeom>
          <a:noFill/>
        </p:spPr>
        <p:txBody>
          <a:bodyPr wrap="none" rtlCol="0">
            <a:spAutoFit/>
          </a:bodyPr>
          <a:lstStyle/>
          <a:p>
            <a:pPr>
              <a:buNone/>
            </a:pPr>
            <a:r>
              <a:rPr lang="en-US" sz="1400" dirty="0">
                <a:latin typeface="+mj-lt"/>
                <a:cs typeface="Avenir Light"/>
              </a:rPr>
              <a:t>SRG/</a:t>
            </a:r>
            <a:r>
              <a:rPr lang="en-US" sz="1400" dirty="0" err="1">
                <a:latin typeface="+mj-lt"/>
                <a:cs typeface="Avenir Light"/>
              </a:rPr>
              <a:t>eROSITA</a:t>
            </a:r>
            <a:endParaRPr lang="en-US" sz="1400" dirty="0">
              <a:latin typeface="+mj-lt"/>
              <a:cs typeface="Avenir Light"/>
            </a:endParaRPr>
          </a:p>
        </p:txBody>
      </p:sp>
      <p:sp>
        <p:nvSpPr>
          <p:cNvPr id="11" name="TextBox 11">
            <a:extLst>
              <a:ext uri="{FF2B5EF4-FFF2-40B4-BE49-F238E27FC236}">
                <a16:creationId xmlns:a16="http://schemas.microsoft.com/office/drawing/2014/main" id="{5C711B49-DBCC-CD40-B730-C751B1BF9D9C}"/>
              </a:ext>
            </a:extLst>
          </p:cNvPr>
          <p:cNvSpPr txBox="1"/>
          <p:nvPr/>
        </p:nvSpPr>
        <p:spPr>
          <a:xfrm>
            <a:off x="7042017" y="1530936"/>
            <a:ext cx="1099981" cy="307777"/>
          </a:xfrm>
          <a:prstGeom prst="rect">
            <a:avLst/>
          </a:prstGeom>
          <a:noFill/>
        </p:spPr>
        <p:txBody>
          <a:bodyPr wrap="none" rtlCol="0">
            <a:spAutoFit/>
          </a:bodyPr>
          <a:lstStyle/>
          <a:p>
            <a:pPr>
              <a:buNone/>
            </a:pPr>
            <a:r>
              <a:rPr lang="en-US" sz="1400" dirty="0">
                <a:latin typeface="+mj-lt"/>
                <a:cs typeface="Avenir Light"/>
              </a:rPr>
              <a:t>0.6-1.0 keV</a:t>
            </a:r>
          </a:p>
        </p:txBody>
      </p:sp>
    </p:spTree>
    <p:extLst>
      <p:ext uri="{BB962C8B-B14F-4D97-AF65-F5344CB8AC3E}">
        <p14:creationId xmlns:p14="http://schemas.microsoft.com/office/powerpoint/2010/main" val="2637454768"/>
      </p:ext>
    </p:extLst>
  </p:cSld>
  <p:clrMapOvr>
    <a:overrideClrMapping bg1="dk2" tx1="lt1" bg2="dk1" tx2="lt2" accent1="accent1" accent2="accent2" accent3="accent3" accent4="accent4" accent5="accent5" accent6="accent6" hlink="hlink" folHlink="folHlink"/>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3D0A756-1703-FBE3-8B2A-9D5FD3BEF371}"/>
              </a:ext>
            </a:extLst>
          </p:cNvPr>
          <p:cNvSpPr>
            <a:spLocks noGrp="1"/>
          </p:cNvSpPr>
          <p:nvPr>
            <p:ph type="title"/>
          </p:nvPr>
        </p:nvSpPr>
        <p:spPr/>
        <p:txBody>
          <a:bodyPr/>
          <a:lstStyle/>
          <a:p>
            <a:r>
              <a:rPr lang="en-US" sz="3200" dirty="0">
                <a:solidFill>
                  <a:schemeClr val="tx2"/>
                </a:solidFill>
                <a:latin typeface="+mj-lt"/>
                <a:cs typeface="+mj-cs"/>
              </a:rPr>
              <a:t>The first Sky-Survey: </a:t>
            </a:r>
            <a:r>
              <a:rPr lang="en-US" sz="3200" dirty="0" err="1">
                <a:solidFill>
                  <a:schemeClr val="tx2"/>
                </a:solidFill>
                <a:latin typeface="+mj-lt"/>
                <a:cs typeface="+mj-cs"/>
              </a:rPr>
              <a:t>eRASS</a:t>
            </a:r>
            <a:r>
              <a:rPr lang="en-US" sz="3200" dirty="0">
                <a:solidFill>
                  <a:schemeClr val="tx2"/>
                </a:solidFill>
                <a:latin typeface="+mj-lt"/>
                <a:cs typeface="+mj-cs"/>
              </a:rPr>
              <a:t> 1</a:t>
            </a:r>
            <a:br>
              <a:rPr lang="en-US" sz="3600" dirty="0">
                <a:solidFill>
                  <a:schemeClr val="tx2"/>
                </a:solidFill>
                <a:latin typeface="+mj-lt"/>
                <a:cs typeface="+mj-cs"/>
              </a:rPr>
            </a:br>
            <a:endParaRPr lang="de-DE" dirty="0"/>
          </a:p>
        </p:txBody>
      </p:sp>
      <p:pic>
        <p:nvPicPr>
          <p:cNvPr id="3" name="Picture 6">
            <a:extLst>
              <a:ext uri="{FF2B5EF4-FFF2-40B4-BE49-F238E27FC236}">
                <a16:creationId xmlns:a16="http://schemas.microsoft.com/office/drawing/2014/main" id="{66A828A6-3A84-D39F-310D-2FF1EF6A94F1}"/>
              </a:ext>
            </a:extLst>
          </p:cNvPr>
          <p:cNvPicPr>
            <a:picLocks noChangeAspect="1"/>
          </p:cNvPicPr>
          <p:nvPr/>
        </p:nvPicPr>
        <p:blipFill rotWithShape="1">
          <a:blip r:embed="rId3">
            <a:extLst>
              <a:ext uri="{BEBA8EAE-BF5A-486C-A8C5-ECC9F3942E4B}">
                <a14:imgProps xmlns:a14="http://schemas.microsoft.com/office/drawing/2010/main">
                  <a14:imgLayer r:embed="rId4">
                    <a14:imgEffect>
                      <a14:brightnessContrast bright="20000"/>
                    </a14:imgEffect>
                  </a14:imgLayer>
                </a14:imgProps>
              </a:ext>
            </a:extLst>
          </a:blip>
          <a:srcRect l="1145" t="2253" r="1410" b="2119"/>
          <a:stretch/>
        </p:blipFill>
        <p:spPr>
          <a:xfrm>
            <a:off x="1234641" y="1746153"/>
            <a:ext cx="6674717" cy="3355485"/>
          </a:xfrm>
          <a:prstGeom prst="ellipse">
            <a:avLst/>
          </a:prstGeom>
        </p:spPr>
      </p:pic>
      <p:sp>
        <p:nvSpPr>
          <p:cNvPr id="6" name="TextBox 10">
            <a:extLst>
              <a:ext uri="{FF2B5EF4-FFF2-40B4-BE49-F238E27FC236}">
                <a16:creationId xmlns:a16="http://schemas.microsoft.com/office/drawing/2014/main" id="{371E708F-B5B5-FA6F-D891-E76C8E1846F6}"/>
              </a:ext>
            </a:extLst>
          </p:cNvPr>
          <p:cNvSpPr txBox="1"/>
          <p:nvPr/>
        </p:nvSpPr>
        <p:spPr>
          <a:xfrm>
            <a:off x="773730" y="1530936"/>
            <a:ext cx="1378390" cy="307777"/>
          </a:xfrm>
          <a:prstGeom prst="rect">
            <a:avLst/>
          </a:prstGeom>
          <a:noFill/>
        </p:spPr>
        <p:txBody>
          <a:bodyPr wrap="none" rtlCol="0">
            <a:spAutoFit/>
          </a:bodyPr>
          <a:lstStyle/>
          <a:p>
            <a:pPr>
              <a:buNone/>
            </a:pPr>
            <a:r>
              <a:rPr lang="en-US" sz="1400" dirty="0">
                <a:latin typeface="+mj-lt"/>
                <a:cs typeface="Avenir Light"/>
              </a:rPr>
              <a:t>SRG/</a:t>
            </a:r>
            <a:r>
              <a:rPr lang="en-US" sz="1400" dirty="0" err="1">
                <a:latin typeface="+mj-lt"/>
                <a:cs typeface="Avenir Light"/>
              </a:rPr>
              <a:t>eROSITA</a:t>
            </a:r>
            <a:endParaRPr lang="en-US" sz="1400" dirty="0">
              <a:latin typeface="+mj-lt"/>
              <a:cs typeface="Avenir Light"/>
            </a:endParaRPr>
          </a:p>
        </p:txBody>
      </p:sp>
      <p:sp>
        <p:nvSpPr>
          <p:cNvPr id="7" name="TextBox 11">
            <a:extLst>
              <a:ext uri="{FF2B5EF4-FFF2-40B4-BE49-F238E27FC236}">
                <a16:creationId xmlns:a16="http://schemas.microsoft.com/office/drawing/2014/main" id="{5A0B5532-D433-847F-B51F-35D4C2D24FAB}"/>
              </a:ext>
            </a:extLst>
          </p:cNvPr>
          <p:cNvSpPr txBox="1"/>
          <p:nvPr/>
        </p:nvSpPr>
        <p:spPr>
          <a:xfrm>
            <a:off x="7042018" y="1530936"/>
            <a:ext cx="1099980" cy="307777"/>
          </a:xfrm>
          <a:prstGeom prst="rect">
            <a:avLst/>
          </a:prstGeom>
          <a:noFill/>
        </p:spPr>
        <p:txBody>
          <a:bodyPr wrap="none" rtlCol="0">
            <a:spAutoFit/>
          </a:bodyPr>
          <a:lstStyle/>
          <a:p>
            <a:pPr>
              <a:buNone/>
            </a:pPr>
            <a:r>
              <a:rPr lang="en-US" sz="1400" dirty="0">
                <a:latin typeface="+mj-lt"/>
                <a:cs typeface="Avenir Light"/>
              </a:rPr>
              <a:t>1.0-2.3 keV</a:t>
            </a:r>
          </a:p>
        </p:txBody>
      </p:sp>
      <p:sp>
        <p:nvSpPr>
          <p:cNvPr id="4" name="Textfeld 3">
            <a:extLst>
              <a:ext uri="{FF2B5EF4-FFF2-40B4-BE49-F238E27FC236}">
                <a16:creationId xmlns:a16="http://schemas.microsoft.com/office/drawing/2014/main" id="{692F93A3-5C65-0B4B-80C8-20B7219C71B2}"/>
              </a:ext>
            </a:extLst>
          </p:cNvPr>
          <p:cNvSpPr txBox="1"/>
          <p:nvPr/>
        </p:nvSpPr>
        <p:spPr>
          <a:xfrm>
            <a:off x="1236656" y="4517707"/>
            <a:ext cx="404278" cy="307777"/>
          </a:xfrm>
          <a:prstGeom prst="rect">
            <a:avLst/>
          </a:prstGeom>
          <a:noFill/>
        </p:spPr>
        <p:txBody>
          <a:bodyPr wrap="none" rtlCol="0">
            <a:spAutoFit/>
          </a:bodyPr>
          <a:lstStyle/>
          <a:p>
            <a:pPr algn="l">
              <a:buNone/>
            </a:pPr>
            <a:r>
              <a:rPr lang="de-DE" sz="1400" dirty="0"/>
              <a:t>IKI</a:t>
            </a:r>
            <a:endParaRPr lang="pt-BR" sz="1400" b="0" i="0" dirty="0">
              <a:effectLst/>
              <a:latin typeface="Roboto" panose="02000000000000000000" pitchFamily="2" charset="0"/>
            </a:endParaRPr>
          </a:p>
        </p:txBody>
      </p:sp>
      <p:sp>
        <p:nvSpPr>
          <p:cNvPr id="5" name="Textfeld 4">
            <a:extLst>
              <a:ext uri="{FF2B5EF4-FFF2-40B4-BE49-F238E27FC236}">
                <a16:creationId xmlns:a16="http://schemas.microsoft.com/office/drawing/2014/main" id="{3651A4AD-B207-681F-CC80-FEB8674B1CDD}"/>
              </a:ext>
            </a:extLst>
          </p:cNvPr>
          <p:cNvSpPr txBox="1"/>
          <p:nvPr/>
        </p:nvSpPr>
        <p:spPr>
          <a:xfrm>
            <a:off x="7312925" y="4517707"/>
            <a:ext cx="558166" cy="307777"/>
          </a:xfrm>
          <a:prstGeom prst="rect">
            <a:avLst/>
          </a:prstGeom>
          <a:noFill/>
        </p:spPr>
        <p:txBody>
          <a:bodyPr wrap="none" rtlCol="0">
            <a:spAutoFit/>
          </a:bodyPr>
          <a:lstStyle/>
          <a:p>
            <a:pPr algn="l">
              <a:buNone/>
            </a:pPr>
            <a:r>
              <a:rPr lang="de-DE" sz="1400" b="0" i="0" dirty="0">
                <a:effectLst/>
                <a:latin typeface="Roboto" panose="02000000000000000000" pitchFamily="2" charset="0"/>
              </a:rPr>
              <a:t>MPE</a:t>
            </a:r>
            <a:endParaRPr lang="pt-BR" sz="1400" b="0" i="0" dirty="0">
              <a:effectLst/>
              <a:latin typeface="Roboto" panose="02000000000000000000" pitchFamily="2" charset="0"/>
            </a:endParaRPr>
          </a:p>
        </p:txBody>
      </p:sp>
    </p:spTree>
    <p:extLst>
      <p:ext uri="{BB962C8B-B14F-4D97-AF65-F5344CB8AC3E}">
        <p14:creationId xmlns:p14="http://schemas.microsoft.com/office/powerpoint/2010/main" val="280367527"/>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Start des eROSITA Röntgenteleskops">
            <a:extLst>
              <a:ext uri="{FF2B5EF4-FFF2-40B4-BE49-F238E27FC236}">
                <a16:creationId xmlns:a16="http://schemas.microsoft.com/office/drawing/2014/main" id="{88069234-1EB3-413A-92D1-2CABACFFDB5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9674" y="1244233"/>
            <a:ext cx="5174536" cy="5174536"/>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4"/>
          <p:cNvSpPr txBox="1">
            <a:spLocks noChangeArrowheads="1"/>
          </p:cNvSpPr>
          <p:nvPr/>
        </p:nvSpPr>
        <p:spPr bwMode="auto">
          <a:xfrm>
            <a:off x="451918" y="143822"/>
            <a:ext cx="8320889" cy="548165"/>
          </a:xfrm>
          <a:prstGeom prst="rect">
            <a:avLst/>
          </a:prstGeom>
          <a:noFill/>
          <a:ln>
            <a:noFill/>
          </a:ln>
        </p:spPr>
        <p:txBody>
          <a:bodyPr vert="horz" wrap="square" lIns="91440" tIns="45720" rIns="91440" bIns="45720" numCol="1" anchor="ctr" anchorCtr="0" compatLnSpc="1">
            <a:prstTxWarp prst="textNoShape">
              <a:avLst/>
            </a:prstTxWarp>
            <a:normAutofit fontScale="92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l" eaLnBrk="0" hangingPunct="0">
              <a:lnSpc>
                <a:spcPct val="105000"/>
              </a:lnSpc>
              <a:defRPr/>
            </a:pPr>
            <a:r>
              <a:rPr lang="de-DE" sz="3200" dirty="0" err="1">
                <a:solidFill>
                  <a:schemeClr val="tx2"/>
                </a:solidFill>
              </a:rPr>
              <a:t>eROSITA</a:t>
            </a:r>
            <a:r>
              <a:rPr lang="de-DE" sz="3200" dirty="0">
                <a:solidFill>
                  <a:schemeClr val="tx2"/>
                </a:solidFill>
              </a:rPr>
              <a:t> on SRG					</a:t>
            </a:r>
            <a:endParaRPr lang="de-DE" sz="3600" dirty="0">
              <a:solidFill>
                <a:schemeClr val="tx2"/>
              </a:solidFill>
            </a:endParaRPr>
          </a:p>
        </p:txBody>
      </p:sp>
      <p:pic>
        <p:nvPicPr>
          <p:cNvPr id="8" name="Grafik 7">
            <a:extLst>
              <a:ext uri="{FF2B5EF4-FFF2-40B4-BE49-F238E27FC236}">
                <a16:creationId xmlns:a16="http://schemas.microsoft.com/office/drawing/2014/main" id="{D3DF2069-B727-4A12-99F7-F7212323C8D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978513" y="3698081"/>
            <a:ext cx="3948203" cy="2965374"/>
          </a:xfrm>
          <a:prstGeom prst="rect">
            <a:avLst/>
          </a:prstGeom>
        </p:spPr>
      </p:pic>
      <p:sp>
        <p:nvSpPr>
          <p:cNvPr id="20" name="Textfeld 19">
            <a:extLst>
              <a:ext uri="{FF2B5EF4-FFF2-40B4-BE49-F238E27FC236}">
                <a16:creationId xmlns:a16="http://schemas.microsoft.com/office/drawing/2014/main" id="{89BD72BD-D1EB-4937-8BD0-5BB8A293F7F2}"/>
              </a:ext>
            </a:extLst>
          </p:cNvPr>
          <p:cNvSpPr txBox="1"/>
          <p:nvPr/>
        </p:nvSpPr>
        <p:spPr>
          <a:xfrm>
            <a:off x="7637893" y="3698081"/>
            <a:ext cx="840295" cy="461665"/>
          </a:xfrm>
          <a:prstGeom prst="rect">
            <a:avLst/>
          </a:prstGeom>
          <a:noFill/>
        </p:spPr>
        <p:txBody>
          <a:bodyPr wrap="none" rtlCol="0">
            <a:spAutoFit/>
          </a:bodyPr>
          <a:lstStyle/>
          <a:p>
            <a:pPr algn="l">
              <a:spcBef>
                <a:spcPts val="0"/>
              </a:spcBef>
              <a:buNone/>
            </a:pPr>
            <a:r>
              <a:rPr lang="en-US" sz="1200" dirty="0"/>
              <a:t>Navigator</a:t>
            </a:r>
          </a:p>
          <a:p>
            <a:pPr algn="l">
              <a:spcBef>
                <a:spcPts val="0"/>
              </a:spcBef>
              <a:buNone/>
            </a:pPr>
            <a:r>
              <a:rPr lang="en-US" sz="1200" dirty="0"/>
              <a:t>Platform</a:t>
            </a:r>
          </a:p>
        </p:txBody>
      </p:sp>
      <p:grpSp>
        <p:nvGrpSpPr>
          <p:cNvPr id="4" name="Gruppieren 3">
            <a:extLst>
              <a:ext uri="{FF2B5EF4-FFF2-40B4-BE49-F238E27FC236}">
                <a16:creationId xmlns:a16="http://schemas.microsoft.com/office/drawing/2014/main" id="{F82CD40F-0E6B-43EB-B0D2-DD3B54161492}"/>
              </a:ext>
            </a:extLst>
          </p:cNvPr>
          <p:cNvGrpSpPr/>
          <p:nvPr/>
        </p:nvGrpSpPr>
        <p:grpSpPr>
          <a:xfrm>
            <a:off x="4236824" y="1604588"/>
            <a:ext cx="3251822" cy="2626911"/>
            <a:chOff x="4236824" y="1604588"/>
            <a:chExt cx="3251822" cy="2626911"/>
          </a:xfrm>
        </p:grpSpPr>
        <p:cxnSp>
          <p:nvCxnSpPr>
            <p:cNvPr id="18" name="Gerade Verbindung mit Pfeil 17">
              <a:extLst>
                <a:ext uri="{FF2B5EF4-FFF2-40B4-BE49-F238E27FC236}">
                  <a16:creationId xmlns:a16="http://schemas.microsoft.com/office/drawing/2014/main" id="{FB728132-2E09-4D18-AAFE-F45DB00E9195}"/>
                </a:ext>
              </a:extLst>
            </p:cNvPr>
            <p:cNvCxnSpPr>
              <a:cxnSpLocks/>
            </p:cNvCxnSpPr>
            <p:nvPr/>
          </p:nvCxnSpPr>
          <p:spPr bwMode="auto">
            <a:xfrm>
              <a:off x="6210724" y="2779570"/>
              <a:ext cx="54998" cy="1451929"/>
            </a:xfrm>
            <a:prstGeom prst="straightConnector1">
              <a:avLst/>
            </a:prstGeom>
            <a:solidFill>
              <a:schemeClr val="accent1"/>
            </a:solidFill>
            <a:ln w="19050" cap="flat" cmpd="sng" algn="ctr">
              <a:solidFill>
                <a:schemeClr val="tx1"/>
              </a:solidFill>
              <a:prstDash val="solid"/>
              <a:round/>
              <a:headEnd type="none" w="med" len="med"/>
              <a:tailEnd type="arrow" w="med" len="med"/>
            </a:ln>
            <a:effectLst/>
          </p:spPr>
        </p:cxnSp>
        <p:cxnSp>
          <p:nvCxnSpPr>
            <p:cNvPr id="19" name="Gerade Verbindung mit Pfeil 18">
              <a:extLst>
                <a:ext uri="{FF2B5EF4-FFF2-40B4-BE49-F238E27FC236}">
                  <a16:creationId xmlns:a16="http://schemas.microsoft.com/office/drawing/2014/main" id="{549BEAA2-6671-476B-9D05-8BBE79EA1E3D}"/>
                </a:ext>
              </a:extLst>
            </p:cNvPr>
            <p:cNvCxnSpPr>
              <a:cxnSpLocks/>
            </p:cNvCxnSpPr>
            <p:nvPr/>
          </p:nvCxnSpPr>
          <p:spPr bwMode="auto">
            <a:xfrm flipH="1">
              <a:off x="4236824" y="2172735"/>
              <a:ext cx="1565142" cy="532731"/>
            </a:xfrm>
            <a:prstGeom prst="straightConnector1">
              <a:avLst/>
            </a:prstGeom>
            <a:solidFill>
              <a:schemeClr val="accent1"/>
            </a:solidFill>
            <a:ln w="19050" cap="flat" cmpd="sng" algn="ctr">
              <a:solidFill>
                <a:schemeClr val="tx1"/>
              </a:solidFill>
              <a:prstDash val="solid"/>
              <a:round/>
              <a:headEnd type="none" w="med" len="med"/>
              <a:tailEnd type="arrow" w="med" len="med"/>
            </a:ln>
            <a:effectLst/>
          </p:spPr>
        </p:cxnSp>
        <p:grpSp>
          <p:nvGrpSpPr>
            <p:cNvPr id="24" name="Gruppieren 23">
              <a:extLst>
                <a:ext uri="{FF2B5EF4-FFF2-40B4-BE49-F238E27FC236}">
                  <a16:creationId xmlns:a16="http://schemas.microsoft.com/office/drawing/2014/main" id="{23940B30-EC0D-4661-9A95-83AE380CA9E1}"/>
                </a:ext>
              </a:extLst>
            </p:cNvPr>
            <p:cNvGrpSpPr/>
            <p:nvPr/>
          </p:nvGrpSpPr>
          <p:grpSpPr>
            <a:xfrm>
              <a:off x="5801966" y="1604588"/>
              <a:ext cx="1686680" cy="1121394"/>
              <a:chOff x="4708886" y="1688192"/>
              <a:chExt cx="1686680" cy="1121394"/>
            </a:xfrm>
          </p:grpSpPr>
          <p:sp>
            <p:nvSpPr>
              <p:cNvPr id="10" name="Textfeld 9">
                <a:extLst>
                  <a:ext uri="{FF2B5EF4-FFF2-40B4-BE49-F238E27FC236}">
                    <a16:creationId xmlns:a16="http://schemas.microsoft.com/office/drawing/2014/main" id="{498BDCF4-86D8-4B4A-9B04-777342412D95}"/>
                  </a:ext>
                </a:extLst>
              </p:cNvPr>
              <p:cNvSpPr txBox="1"/>
              <p:nvPr/>
            </p:nvSpPr>
            <p:spPr>
              <a:xfrm>
                <a:off x="4708886" y="2101700"/>
                <a:ext cx="1686680" cy="707886"/>
              </a:xfrm>
              <a:prstGeom prst="rect">
                <a:avLst/>
              </a:prstGeom>
              <a:noFill/>
            </p:spPr>
            <p:txBody>
              <a:bodyPr wrap="none" rtlCol="0">
                <a:spAutoFit/>
              </a:bodyPr>
              <a:lstStyle/>
              <a:p>
                <a:pPr algn="l">
                  <a:spcBef>
                    <a:spcPts val="0"/>
                  </a:spcBef>
                  <a:buNone/>
                </a:pPr>
                <a:r>
                  <a:rPr lang="en-US" dirty="0"/>
                  <a:t>ART-XC (IKI)</a:t>
                </a:r>
              </a:p>
              <a:p>
                <a:pPr algn="l">
                  <a:spcBef>
                    <a:spcPts val="0"/>
                  </a:spcBef>
                  <a:buNone/>
                </a:pPr>
                <a:r>
                  <a:rPr lang="en-US" sz="1200" dirty="0"/>
                  <a:t>Secondary Instrument</a:t>
                </a:r>
              </a:p>
              <a:p>
                <a:pPr algn="l">
                  <a:spcBef>
                    <a:spcPts val="0"/>
                  </a:spcBef>
                  <a:buNone/>
                </a:pPr>
                <a:r>
                  <a:rPr lang="en-US" sz="1200" dirty="0"/>
                  <a:t>350 kg</a:t>
                </a:r>
              </a:p>
            </p:txBody>
          </p:sp>
          <p:pic>
            <p:nvPicPr>
              <p:cNvPr id="21" name="Picture 8" descr="http://www.flags.de/genimg/Flagge_Russland.jpg">
                <a:hlinkClick r:id="rId5"/>
                <a:extLst>
                  <a:ext uri="{FF2B5EF4-FFF2-40B4-BE49-F238E27FC236}">
                    <a16:creationId xmlns:a16="http://schemas.microsoft.com/office/drawing/2014/main" id="{A0311117-DD91-465D-A0BE-AD12506891B6}"/>
                  </a:ext>
                </a:extLst>
              </p:cNvP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a:stretch/>
            </p:blipFill>
            <p:spPr bwMode="auto">
              <a:xfrm>
                <a:off x="4803821" y="1688192"/>
                <a:ext cx="627646" cy="376588"/>
              </a:xfrm>
              <a:prstGeom prst="rect">
                <a:avLst/>
              </a:prstGeom>
              <a:noFill/>
              <a:extLst>
                <a:ext uri="{909E8E84-426E-40DD-AFC4-6F175D3DCCD1}">
                  <a14:hiddenFill xmlns:a14="http://schemas.microsoft.com/office/drawing/2010/main">
                    <a:solidFill>
                      <a:srgbClr val="FFFFFF"/>
                    </a:solidFill>
                  </a14:hiddenFill>
                </a:ext>
              </a:extLst>
            </p:spPr>
          </p:pic>
        </p:grpSp>
      </p:grpSp>
      <p:grpSp>
        <p:nvGrpSpPr>
          <p:cNvPr id="3" name="Gruppieren 2">
            <a:extLst>
              <a:ext uri="{FF2B5EF4-FFF2-40B4-BE49-F238E27FC236}">
                <a16:creationId xmlns:a16="http://schemas.microsoft.com/office/drawing/2014/main" id="{AE1746C9-B7A2-48AF-8CA6-92FD29904E78}"/>
              </a:ext>
            </a:extLst>
          </p:cNvPr>
          <p:cNvGrpSpPr/>
          <p:nvPr/>
        </p:nvGrpSpPr>
        <p:grpSpPr>
          <a:xfrm>
            <a:off x="1213031" y="4092771"/>
            <a:ext cx="4426880" cy="2155832"/>
            <a:chOff x="1213031" y="4092771"/>
            <a:chExt cx="4426880" cy="2155832"/>
          </a:xfrm>
        </p:grpSpPr>
        <p:sp>
          <p:nvSpPr>
            <p:cNvPr id="7" name="Textfeld 6">
              <a:extLst>
                <a:ext uri="{FF2B5EF4-FFF2-40B4-BE49-F238E27FC236}">
                  <a16:creationId xmlns:a16="http://schemas.microsoft.com/office/drawing/2014/main" id="{55E35033-047B-40E1-858A-6763BABC0C40}"/>
                </a:ext>
              </a:extLst>
            </p:cNvPr>
            <p:cNvSpPr txBox="1"/>
            <p:nvPr/>
          </p:nvSpPr>
          <p:spPr>
            <a:xfrm>
              <a:off x="1213031" y="5540717"/>
              <a:ext cx="1707519" cy="707886"/>
            </a:xfrm>
            <a:prstGeom prst="rect">
              <a:avLst/>
            </a:prstGeom>
            <a:noFill/>
          </p:spPr>
          <p:txBody>
            <a:bodyPr wrap="none" rtlCol="0">
              <a:spAutoFit/>
            </a:bodyPr>
            <a:lstStyle/>
            <a:p>
              <a:pPr algn="l">
                <a:spcBef>
                  <a:spcPts val="0"/>
                </a:spcBef>
                <a:buNone/>
              </a:pPr>
              <a:r>
                <a:rPr lang="en-US" dirty="0" err="1"/>
                <a:t>eROSITA</a:t>
              </a:r>
              <a:r>
                <a:rPr lang="en-US" dirty="0"/>
                <a:t> (MPE)</a:t>
              </a:r>
            </a:p>
            <a:p>
              <a:pPr algn="l">
                <a:spcBef>
                  <a:spcPts val="0"/>
                </a:spcBef>
                <a:buNone/>
              </a:pPr>
              <a:r>
                <a:rPr lang="en-US" sz="1200" dirty="0"/>
                <a:t>Primary Instrument</a:t>
              </a:r>
            </a:p>
            <a:p>
              <a:pPr algn="l">
                <a:spcBef>
                  <a:spcPts val="0"/>
                </a:spcBef>
                <a:buNone/>
              </a:pPr>
              <a:r>
                <a:rPr lang="en-US" sz="1200" dirty="0"/>
                <a:t>808 kg / 3.5 m x 1.9 m</a:t>
              </a:r>
            </a:p>
          </p:txBody>
        </p:sp>
        <p:cxnSp>
          <p:nvCxnSpPr>
            <p:cNvPr id="11" name="Gerade Verbindung mit Pfeil 10">
              <a:extLst>
                <a:ext uri="{FF2B5EF4-FFF2-40B4-BE49-F238E27FC236}">
                  <a16:creationId xmlns:a16="http://schemas.microsoft.com/office/drawing/2014/main" id="{28F15170-2239-4C91-A0F6-2DCC3C6357C5}"/>
                </a:ext>
              </a:extLst>
            </p:cNvPr>
            <p:cNvCxnSpPr/>
            <p:nvPr/>
          </p:nvCxnSpPr>
          <p:spPr bwMode="auto">
            <a:xfrm flipV="1">
              <a:off x="2833735" y="5350598"/>
              <a:ext cx="2806176" cy="362139"/>
            </a:xfrm>
            <a:prstGeom prst="straightConnector1">
              <a:avLst/>
            </a:prstGeom>
            <a:solidFill>
              <a:schemeClr val="accent1"/>
            </a:solidFill>
            <a:ln w="19050" cap="flat" cmpd="sng" algn="ctr">
              <a:solidFill>
                <a:schemeClr val="tx1"/>
              </a:solidFill>
              <a:prstDash val="solid"/>
              <a:round/>
              <a:headEnd type="none" w="med" len="med"/>
              <a:tailEnd type="arrow" w="med" len="med"/>
            </a:ln>
            <a:effectLst/>
          </p:spPr>
        </p:cxnSp>
        <p:cxnSp>
          <p:nvCxnSpPr>
            <p:cNvPr id="16" name="Gerade Verbindung mit Pfeil 15">
              <a:extLst>
                <a:ext uri="{FF2B5EF4-FFF2-40B4-BE49-F238E27FC236}">
                  <a16:creationId xmlns:a16="http://schemas.microsoft.com/office/drawing/2014/main" id="{4FEED908-0796-4636-BC5E-46650599129C}"/>
                </a:ext>
              </a:extLst>
            </p:cNvPr>
            <p:cNvCxnSpPr>
              <a:cxnSpLocks/>
            </p:cNvCxnSpPr>
            <p:nvPr/>
          </p:nvCxnSpPr>
          <p:spPr bwMode="auto">
            <a:xfrm flipV="1">
              <a:off x="2368222" y="4092771"/>
              <a:ext cx="583208" cy="1375281"/>
            </a:xfrm>
            <a:prstGeom prst="straightConnector1">
              <a:avLst/>
            </a:prstGeom>
            <a:solidFill>
              <a:schemeClr val="accent1"/>
            </a:solidFill>
            <a:ln w="19050" cap="flat" cmpd="sng" algn="ctr">
              <a:solidFill>
                <a:schemeClr val="tx1"/>
              </a:solidFill>
              <a:prstDash val="solid"/>
              <a:round/>
              <a:headEnd type="none" w="med" len="med"/>
              <a:tailEnd type="arrow" w="med" len="med"/>
            </a:ln>
            <a:effectLst/>
          </p:spPr>
        </p:cxnSp>
        <p:pic>
          <p:nvPicPr>
            <p:cNvPr id="22" name="Picture 12" descr="Deutschland Flagge">
              <a:extLst>
                <a:ext uri="{FF2B5EF4-FFF2-40B4-BE49-F238E27FC236}">
                  <a16:creationId xmlns:a16="http://schemas.microsoft.com/office/drawing/2014/main" id="{E2A27692-9BB9-49FC-9733-0DD15FDFFC95}"/>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336089" y="5109739"/>
              <a:ext cx="718296" cy="430978"/>
            </a:xfrm>
            <a:prstGeom prst="rect">
              <a:avLst/>
            </a:prstGeom>
            <a:noFill/>
            <a:extLst>
              <a:ext uri="{909E8E84-426E-40DD-AFC4-6F175D3DCCD1}">
                <a14:hiddenFill xmlns:a14="http://schemas.microsoft.com/office/drawing/2010/main">
                  <a:solidFill>
                    <a:srgbClr val="FFFFFF"/>
                  </a:solidFill>
                </a14:hiddenFill>
              </a:ext>
            </a:extLst>
          </p:spPr>
        </p:pic>
      </p:grpSp>
      <p:sp>
        <p:nvSpPr>
          <p:cNvPr id="27" name="Textfeld 26">
            <a:extLst>
              <a:ext uri="{FF2B5EF4-FFF2-40B4-BE49-F238E27FC236}">
                <a16:creationId xmlns:a16="http://schemas.microsoft.com/office/drawing/2014/main" id="{D198057C-38AF-4524-BCAE-F063D1EE0155}"/>
              </a:ext>
            </a:extLst>
          </p:cNvPr>
          <p:cNvSpPr txBox="1"/>
          <p:nvPr/>
        </p:nvSpPr>
        <p:spPr>
          <a:xfrm>
            <a:off x="2833735" y="1375018"/>
            <a:ext cx="2154757" cy="892552"/>
          </a:xfrm>
          <a:prstGeom prst="rect">
            <a:avLst/>
          </a:prstGeom>
          <a:noFill/>
        </p:spPr>
        <p:txBody>
          <a:bodyPr wrap="none" rtlCol="0">
            <a:spAutoFit/>
          </a:bodyPr>
          <a:lstStyle/>
          <a:p>
            <a:pPr algn="l">
              <a:spcBef>
                <a:spcPts val="0"/>
              </a:spcBef>
              <a:buNone/>
            </a:pPr>
            <a:r>
              <a:rPr lang="de-DE" dirty="0"/>
              <a:t>SRG </a:t>
            </a:r>
          </a:p>
          <a:p>
            <a:pPr algn="l">
              <a:spcBef>
                <a:spcPts val="0"/>
              </a:spcBef>
              <a:buNone/>
            </a:pPr>
            <a:r>
              <a:rPr lang="de-DE" sz="1200" dirty="0"/>
              <a:t>Spektrum-Roentgen-Gamma</a:t>
            </a:r>
          </a:p>
          <a:p>
            <a:pPr algn="l">
              <a:spcBef>
                <a:spcPts val="0"/>
              </a:spcBef>
              <a:buNone/>
            </a:pPr>
            <a:r>
              <a:rPr lang="de-DE" sz="1200" dirty="0"/>
              <a:t>Launch: 13. </a:t>
            </a:r>
            <a:r>
              <a:rPr lang="de-DE" sz="1200" dirty="0" err="1"/>
              <a:t>July</a:t>
            </a:r>
            <a:r>
              <a:rPr lang="de-DE" sz="1200" dirty="0"/>
              <a:t> 2019</a:t>
            </a:r>
          </a:p>
          <a:p>
            <a:pPr algn="l">
              <a:spcBef>
                <a:spcPts val="0"/>
              </a:spcBef>
              <a:buNone/>
            </a:pPr>
            <a:endParaRPr lang="de-DE" sz="1200" dirty="0"/>
          </a:p>
        </p:txBody>
      </p:sp>
      <p:pic>
        <p:nvPicPr>
          <p:cNvPr id="23" name="Picture 56" descr="eROSITA_Logo_RGB.png">
            <a:extLst>
              <a:ext uri="{FF2B5EF4-FFF2-40B4-BE49-F238E27FC236}">
                <a16:creationId xmlns:a16="http://schemas.microsoft.com/office/drawing/2014/main" id="{F7FF47F5-FF8E-4EC0-B24E-A539A2BFC0F0}"/>
              </a:ext>
            </a:extLst>
          </p:cNvPr>
          <p:cNvPicPr>
            <a:picLocks noChangeAspect="1"/>
          </p:cNvPicPr>
          <p:nvPr/>
        </p:nvPicPr>
        <p:blipFill>
          <a:blip r:embed="rId8" cstate="screen">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8184157" y="122987"/>
            <a:ext cx="792791" cy="625246"/>
          </a:xfrm>
          <a:prstGeom prst="rect">
            <a:avLst/>
          </a:prstGeom>
        </p:spPr>
      </p:pic>
      <p:pic>
        <p:nvPicPr>
          <p:cNvPr id="25" name="Picture 8" descr="http://www.flags.de/genimg/Flagge_Russland.jpg">
            <a:hlinkClick r:id="rId5"/>
            <a:extLst>
              <a:ext uri="{FF2B5EF4-FFF2-40B4-BE49-F238E27FC236}">
                <a16:creationId xmlns:a16="http://schemas.microsoft.com/office/drawing/2014/main" id="{E6C2A944-478F-429B-95B2-57B6190B21DF}"/>
              </a:ext>
            </a:extLst>
          </p:cNvPr>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a:stretch/>
        </p:blipFill>
        <p:spPr bwMode="auto">
          <a:xfrm>
            <a:off x="3504466" y="1454444"/>
            <a:ext cx="276959" cy="166176"/>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8" descr="http://www.flags.de/genimg/Flagge_Russland.jpg">
            <a:hlinkClick r:id="rId5"/>
            <a:extLst>
              <a:ext uri="{FF2B5EF4-FFF2-40B4-BE49-F238E27FC236}">
                <a16:creationId xmlns:a16="http://schemas.microsoft.com/office/drawing/2014/main" id="{9DF0B268-4A83-4231-87D0-B04BF946895E}"/>
              </a:ext>
            </a:extLst>
          </p:cNvPr>
          <p:cNvPicPr>
            <a:picLocks noChangeAspect="1" noChangeArrowheads="1"/>
          </p:cNvPicPr>
          <p:nvPr/>
        </p:nvPicPr>
        <p:blipFill rotWithShape="1">
          <a:blip r:embed="rId9" cstate="print">
            <a:extLst>
              <a:ext uri="{28A0092B-C50C-407E-A947-70E740481C1C}">
                <a14:useLocalDpi xmlns:a14="http://schemas.microsoft.com/office/drawing/2010/main" val="0"/>
              </a:ext>
            </a:extLst>
          </a:blip>
          <a:srcRect/>
          <a:stretch/>
        </p:blipFill>
        <p:spPr bwMode="auto">
          <a:xfrm>
            <a:off x="8495848" y="3803699"/>
            <a:ext cx="276959" cy="166176"/>
          </a:xfrm>
          <a:prstGeom prst="rect">
            <a:avLst/>
          </a:prstGeom>
          <a:noFill/>
          <a:extLst>
            <a:ext uri="{909E8E84-426E-40DD-AFC4-6F175D3DCCD1}">
              <a14:hiddenFill xmlns:a14="http://schemas.microsoft.com/office/drawing/2010/main">
                <a:solidFill>
                  <a:srgbClr val="FFFFFF"/>
                </a:solidFill>
              </a14:hiddenFill>
            </a:ext>
          </a:extLst>
        </p:spPr>
      </p:pic>
      <p:sp>
        <p:nvSpPr>
          <p:cNvPr id="6" name="Inhaltsplatzhalter 5">
            <a:extLst>
              <a:ext uri="{FF2B5EF4-FFF2-40B4-BE49-F238E27FC236}">
                <a16:creationId xmlns:a16="http://schemas.microsoft.com/office/drawing/2014/main" id="{22A0B7EC-CF78-4551-1D34-8B605D51B453}"/>
              </a:ext>
            </a:extLst>
          </p:cNvPr>
          <p:cNvSpPr>
            <a:spLocks noGrp="1"/>
          </p:cNvSpPr>
          <p:nvPr>
            <p:ph idx="1"/>
          </p:nvPr>
        </p:nvSpPr>
        <p:spPr>
          <a:xfrm>
            <a:off x="535662" y="662097"/>
            <a:ext cx="8153400" cy="542755"/>
          </a:xfrm>
        </p:spPr>
        <p:txBody>
          <a:bodyPr/>
          <a:lstStyle/>
          <a:p>
            <a:pPr>
              <a:buFont typeface="Wingdings" panose="05000000000000000000" pitchFamily="2" charset="2"/>
              <a:buChar char="Ø"/>
            </a:pPr>
            <a:r>
              <a:rPr lang="en-US" dirty="0"/>
              <a:t>Mapping the Hot Universe</a:t>
            </a:r>
          </a:p>
        </p:txBody>
      </p:sp>
    </p:spTree>
    <p:extLst>
      <p:ext uri="{BB962C8B-B14F-4D97-AF65-F5344CB8AC3E}">
        <p14:creationId xmlns:p14="http://schemas.microsoft.com/office/powerpoint/2010/main" val="161401082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3"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additive="base">
                                        <p:cTn id="13" dur="1000" fill="hold"/>
                                        <p:tgtEl>
                                          <p:spTgt spid="4"/>
                                        </p:tgtEl>
                                        <p:attrNameLst>
                                          <p:attrName>ppt_x</p:attrName>
                                        </p:attrNameLst>
                                      </p:cBhvr>
                                      <p:tavLst>
                                        <p:tav tm="0">
                                          <p:val>
                                            <p:strVal val="1+#ppt_w/2"/>
                                          </p:val>
                                        </p:tav>
                                        <p:tav tm="100000">
                                          <p:val>
                                            <p:strVal val="#ppt_x"/>
                                          </p:val>
                                        </p:tav>
                                      </p:tavLst>
                                    </p:anim>
                                    <p:anim calcmode="lin" valueType="num">
                                      <p:cBhvr additive="base">
                                        <p:cTn id="14" dur="1000" fill="hold"/>
                                        <p:tgtEl>
                                          <p:spTgt spid="4"/>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6" descr="erass1_rgb_e.png">
            <a:extLst>
              <a:ext uri="{FF2B5EF4-FFF2-40B4-BE49-F238E27FC236}">
                <a16:creationId xmlns:a16="http://schemas.microsoft.com/office/drawing/2014/main" id="{EE20547F-5033-2093-7925-690E1667506B}"/>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l="1245" t="1863" r="1776" b="2036"/>
          <a:stretch/>
        </p:blipFill>
        <p:spPr>
          <a:xfrm>
            <a:off x="1236656" y="1756293"/>
            <a:ext cx="6634435" cy="3339372"/>
          </a:xfrm>
          <a:prstGeom prst="ellipse">
            <a:avLst/>
          </a:prstGeom>
        </p:spPr>
      </p:pic>
      <p:sp>
        <p:nvSpPr>
          <p:cNvPr id="8" name="TextBox 7"/>
          <p:cNvSpPr txBox="1"/>
          <p:nvPr/>
        </p:nvSpPr>
        <p:spPr>
          <a:xfrm>
            <a:off x="3646318" y="1351269"/>
            <a:ext cx="828283" cy="349540"/>
          </a:xfrm>
          <a:prstGeom prst="rect">
            <a:avLst/>
          </a:prstGeom>
          <a:noFill/>
        </p:spPr>
        <p:txBody>
          <a:bodyPr wrap="none" lIns="48980" tIns="24490" rIns="48980" bIns="24490" rtlCol="0">
            <a:spAutoFit/>
          </a:bodyPr>
          <a:lstStyle/>
          <a:p>
            <a:pPr algn="ctr">
              <a:spcBef>
                <a:spcPts val="0"/>
              </a:spcBef>
              <a:buNone/>
            </a:pPr>
            <a:r>
              <a:rPr lang="en-US" sz="1050" dirty="0">
                <a:latin typeface="Avenir Light"/>
                <a:cs typeface="Avenir Light"/>
              </a:rPr>
              <a:t>Coma Cluster</a:t>
            </a:r>
          </a:p>
          <a:p>
            <a:pPr algn="ctr">
              <a:spcBef>
                <a:spcPts val="0"/>
              </a:spcBef>
              <a:buNone/>
            </a:pPr>
            <a:r>
              <a:rPr lang="en-US" sz="900" dirty="0">
                <a:latin typeface="Avenir Light"/>
                <a:cs typeface="Avenir Light"/>
              </a:rPr>
              <a:t>[99 </a:t>
            </a:r>
            <a:r>
              <a:rPr lang="en-US" sz="900" dirty="0" err="1">
                <a:latin typeface="Avenir Light"/>
                <a:cs typeface="Avenir Light"/>
              </a:rPr>
              <a:t>Mpc</a:t>
            </a:r>
            <a:r>
              <a:rPr lang="en-US" sz="900" dirty="0">
                <a:latin typeface="Avenir Light"/>
                <a:cs typeface="Avenir Light"/>
              </a:rPr>
              <a:t>]</a:t>
            </a:r>
          </a:p>
        </p:txBody>
      </p:sp>
      <p:sp>
        <p:nvSpPr>
          <p:cNvPr id="9" name="TextBox 8"/>
          <p:cNvSpPr txBox="1"/>
          <p:nvPr/>
        </p:nvSpPr>
        <p:spPr>
          <a:xfrm>
            <a:off x="5149730" y="1484785"/>
            <a:ext cx="802635" cy="349540"/>
          </a:xfrm>
          <a:prstGeom prst="rect">
            <a:avLst/>
          </a:prstGeom>
          <a:noFill/>
        </p:spPr>
        <p:txBody>
          <a:bodyPr wrap="none" lIns="48980" tIns="24490" rIns="48980" bIns="24490" rtlCol="0">
            <a:spAutoFit/>
          </a:bodyPr>
          <a:lstStyle/>
          <a:p>
            <a:pPr algn="ctr">
              <a:spcBef>
                <a:spcPts val="0"/>
              </a:spcBef>
              <a:buNone/>
            </a:pPr>
            <a:r>
              <a:rPr lang="en-US" sz="1050" dirty="0">
                <a:latin typeface="Avenir Light"/>
                <a:cs typeface="Avenir Light"/>
              </a:rPr>
              <a:t>Virgo Cluster</a:t>
            </a:r>
          </a:p>
          <a:p>
            <a:pPr algn="ctr">
              <a:spcBef>
                <a:spcPts val="0"/>
              </a:spcBef>
              <a:buNone/>
            </a:pPr>
            <a:r>
              <a:rPr lang="en-US" sz="900" dirty="0">
                <a:latin typeface="Avenir Light"/>
                <a:cs typeface="Avenir Light"/>
              </a:rPr>
              <a:t>[17 </a:t>
            </a:r>
            <a:r>
              <a:rPr lang="en-US" sz="900" dirty="0" err="1">
                <a:latin typeface="Avenir Light"/>
                <a:cs typeface="Avenir Light"/>
              </a:rPr>
              <a:t>Mpc</a:t>
            </a:r>
            <a:r>
              <a:rPr lang="en-US" sz="900" dirty="0">
                <a:latin typeface="Avenir Light"/>
                <a:cs typeface="Avenir Light"/>
              </a:rPr>
              <a:t>]</a:t>
            </a:r>
          </a:p>
        </p:txBody>
      </p:sp>
      <p:sp>
        <p:nvSpPr>
          <p:cNvPr id="14" name="TextBox 13"/>
          <p:cNvSpPr txBox="1"/>
          <p:nvPr/>
        </p:nvSpPr>
        <p:spPr>
          <a:xfrm>
            <a:off x="6597069" y="4725145"/>
            <a:ext cx="591038" cy="349540"/>
          </a:xfrm>
          <a:prstGeom prst="rect">
            <a:avLst/>
          </a:prstGeom>
          <a:noFill/>
          <a:ln>
            <a:noFill/>
          </a:ln>
        </p:spPr>
        <p:txBody>
          <a:bodyPr wrap="none" lIns="48980" tIns="24490" rIns="48980" bIns="24490" rtlCol="0">
            <a:spAutoFit/>
          </a:bodyPr>
          <a:lstStyle/>
          <a:p>
            <a:pPr algn="ctr">
              <a:spcBef>
                <a:spcPts val="0"/>
              </a:spcBef>
              <a:buNone/>
            </a:pPr>
            <a:r>
              <a:rPr lang="en-US" sz="1050" dirty="0">
                <a:latin typeface="Avenir Light"/>
                <a:cs typeface="Avenir Light"/>
              </a:rPr>
              <a:t>Vela SNR</a:t>
            </a:r>
          </a:p>
          <a:p>
            <a:pPr algn="ctr">
              <a:spcBef>
                <a:spcPts val="0"/>
              </a:spcBef>
              <a:buNone/>
            </a:pPr>
            <a:r>
              <a:rPr lang="en-US" sz="900" dirty="0">
                <a:latin typeface="Avenir Light"/>
                <a:cs typeface="Avenir Light"/>
              </a:rPr>
              <a:t>[250 pc]</a:t>
            </a:r>
          </a:p>
        </p:txBody>
      </p:sp>
      <p:cxnSp>
        <p:nvCxnSpPr>
          <p:cNvPr id="17" name="Straight Connector 16"/>
          <p:cNvCxnSpPr/>
          <p:nvPr/>
        </p:nvCxnSpPr>
        <p:spPr>
          <a:xfrm flipV="1">
            <a:off x="4122053" y="1700808"/>
            <a:ext cx="0" cy="79632"/>
          </a:xfrm>
          <a:prstGeom prst="line">
            <a:avLst/>
          </a:prstGeom>
          <a:ln w="15875">
            <a:solidFill>
              <a:schemeClr val="tx1"/>
            </a:solidFill>
            <a:prstDash val="sysDot"/>
          </a:ln>
          <a:effectLst/>
        </p:spPr>
        <p:style>
          <a:lnRef idx="2">
            <a:schemeClr val="accent1"/>
          </a:lnRef>
          <a:fillRef idx="0">
            <a:schemeClr val="accent1"/>
          </a:fillRef>
          <a:effectRef idx="1">
            <a:schemeClr val="accent1"/>
          </a:effectRef>
          <a:fontRef idx="minor">
            <a:schemeClr val="tx1"/>
          </a:fontRef>
        </p:style>
      </p:cxnSp>
      <p:sp>
        <p:nvSpPr>
          <p:cNvPr id="22" name="TextBox 21"/>
          <p:cNvSpPr txBox="1"/>
          <p:nvPr/>
        </p:nvSpPr>
        <p:spPr>
          <a:xfrm>
            <a:off x="4243676" y="5170648"/>
            <a:ext cx="1366892" cy="349540"/>
          </a:xfrm>
          <a:prstGeom prst="rect">
            <a:avLst/>
          </a:prstGeom>
          <a:noFill/>
        </p:spPr>
        <p:txBody>
          <a:bodyPr wrap="none" lIns="48980" tIns="24490" rIns="48980" bIns="24490" rtlCol="0">
            <a:spAutoFit/>
          </a:bodyPr>
          <a:lstStyle/>
          <a:p>
            <a:pPr algn="ctr">
              <a:spcBef>
                <a:spcPts val="0"/>
              </a:spcBef>
              <a:buNone/>
            </a:pPr>
            <a:r>
              <a:rPr lang="en-US" sz="1050" dirty="0">
                <a:latin typeface="Avenir Light"/>
                <a:cs typeface="Avenir Light"/>
              </a:rPr>
              <a:t>Large </a:t>
            </a:r>
            <a:r>
              <a:rPr lang="en-US" sz="1050" dirty="0" err="1">
                <a:latin typeface="Avenir Light"/>
                <a:cs typeface="Avenir Light"/>
              </a:rPr>
              <a:t>Magellanic</a:t>
            </a:r>
            <a:r>
              <a:rPr lang="en-US" sz="1050" dirty="0">
                <a:latin typeface="Avenir Light"/>
                <a:cs typeface="Avenir Light"/>
              </a:rPr>
              <a:t> Cloud</a:t>
            </a:r>
          </a:p>
          <a:p>
            <a:pPr algn="ctr">
              <a:spcBef>
                <a:spcPts val="0"/>
              </a:spcBef>
              <a:buNone/>
            </a:pPr>
            <a:r>
              <a:rPr lang="en-US" sz="900" dirty="0">
                <a:latin typeface="Avenir Light"/>
                <a:cs typeface="Avenir Light"/>
              </a:rPr>
              <a:t>[50 </a:t>
            </a:r>
            <a:r>
              <a:rPr lang="en-US" sz="900" dirty="0" err="1">
                <a:latin typeface="Avenir Light"/>
                <a:cs typeface="Avenir Light"/>
              </a:rPr>
              <a:t>kpc</a:t>
            </a:r>
            <a:r>
              <a:rPr lang="en-US" sz="900" dirty="0">
                <a:latin typeface="Avenir Light"/>
                <a:cs typeface="Avenir Light"/>
              </a:rPr>
              <a:t>]</a:t>
            </a:r>
          </a:p>
        </p:txBody>
      </p:sp>
      <p:cxnSp>
        <p:nvCxnSpPr>
          <p:cNvPr id="23" name="Straight Connector 22"/>
          <p:cNvCxnSpPr/>
          <p:nvPr/>
        </p:nvCxnSpPr>
        <p:spPr>
          <a:xfrm>
            <a:off x="5087210" y="4150185"/>
            <a:ext cx="762959" cy="0"/>
          </a:xfrm>
          <a:prstGeom prst="line">
            <a:avLst/>
          </a:prstGeom>
          <a:ln w="15875">
            <a:solidFill>
              <a:schemeClr val="tx1"/>
            </a:solidFill>
            <a:prstDash val="sysDot"/>
          </a:ln>
          <a:effectLst/>
        </p:spPr>
        <p:style>
          <a:lnRef idx="2">
            <a:schemeClr val="accent1"/>
          </a:lnRef>
          <a:fillRef idx="0">
            <a:schemeClr val="accent1"/>
          </a:fillRef>
          <a:effectRef idx="1">
            <a:schemeClr val="accent1"/>
          </a:effectRef>
          <a:fontRef idx="minor">
            <a:schemeClr val="tx1"/>
          </a:fontRef>
        </p:style>
      </p:cxnSp>
      <p:sp>
        <p:nvSpPr>
          <p:cNvPr id="26" name="TextBox 25"/>
          <p:cNvSpPr txBox="1"/>
          <p:nvPr/>
        </p:nvSpPr>
        <p:spPr>
          <a:xfrm>
            <a:off x="4542693" y="1376773"/>
            <a:ext cx="501270" cy="349540"/>
          </a:xfrm>
          <a:prstGeom prst="rect">
            <a:avLst/>
          </a:prstGeom>
          <a:noFill/>
        </p:spPr>
        <p:txBody>
          <a:bodyPr wrap="none" lIns="48980" tIns="24490" rIns="48980" bIns="24490" rtlCol="0">
            <a:spAutoFit/>
          </a:bodyPr>
          <a:lstStyle/>
          <a:p>
            <a:pPr algn="ctr">
              <a:spcBef>
                <a:spcPts val="0"/>
              </a:spcBef>
              <a:buNone/>
            </a:pPr>
            <a:r>
              <a:rPr lang="en-US" sz="1050" dirty="0" err="1">
                <a:latin typeface="Avenir Light"/>
                <a:cs typeface="Avenir Light"/>
              </a:rPr>
              <a:t>Sco</a:t>
            </a:r>
            <a:r>
              <a:rPr lang="en-US" sz="1050" dirty="0">
                <a:latin typeface="Avenir Light"/>
                <a:cs typeface="Avenir Light"/>
              </a:rPr>
              <a:t> X-1</a:t>
            </a:r>
          </a:p>
          <a:p>
            <a:pPr algn="ctr">
              <a:spcBef>
                <a:spcPts val="0"/>
              </a:spcBef>
              <a:buNone/>
            </a:pPr>
            <a:r>
              <a:rPr lang="en-US" sz="900" dirty="0">
                <a:latin typeface="Avenir Light"/>
                <a:cs typeface="Avenir Light"/>
              </a:rPr>
              <a:t>[2.8 </a:t>
            </a:r>
            <a:r>
              <a:rPr lang="en-US" sz="900" dirty="0" err="1">
                <a:latin typeface="Avenir Light"/>
                <a:cs typeface="Avenir Light"/>
              </a:rPr>
              <a:t>kpc</a:t>
            </a:r>
            <a:r>
              <a:rPr lang="en-US" sz="900" dirty="0">
                <a:latin typeface="Avenir Light"/>
                <a:cs typeface="Avenir Light"/>
              </a:rPr>
              <a:t>]</a:t>
            </a:r>
          </a:p>
        </p:txBody>
      </p:sp>
      <p:sp>
        <p:nvSpPr>
          <p:cNvPr id="31" name="TextBox 30"/>
          <p:cNvSpPr txBox="1"/>
          <p:nvPr/>
        </p:nvSpPr>
        <p:spPr>
          <a:xfrm>
            <a:off x="2983210" y="1513287"/>
            <a:ext cx="507682" cy="349540"/>
          </a:xfrm>
          <a:prstGeom prst="rect">
            <a:avLst/>
          </a:prstGeom>
          <a:noFill/>
        </p:spPr>
        <p:txBody>
          <a:bodyPr wrap="none" lIns="48980" tIns="24490" rIns="48980" bIns="24490" rtlCol="0">
            <a:spAutoFit/>
          </a:bodyPr>
          <a:lstStyle/>
          <a:p>
            <a:pPr algn="ctr">
              <a:spcBef>
                <a:spcPts val="0"/>
              </a:spcBef>
              <a:buNone/>
            </a:pPr>
            <a:r>
              <a:rPr lang="en-US" sz="1050" dirty="0" err="1">
                <a:latin typeface="Avenir Light"/>
                <a:cs typeface="Avenir Light"/>
              </a:rPr>
              <a:t>Cyg</a:t>
            </a:r>
            <a:r>
              <a:rPr lang="en-US" sz="1050" dirty="0">
                <a:latin typeface="Avenir Light"/>
                <a:cs typeface="Avenir Light"/>
              </a:rPr>
              <a:t> X-1</a:t>
            </a:r>
          </a:p>
          <a:p>
            <a:pPr algn="ctr">
              <a:spcBef>
                <a:spcPts val="0"/>
              </a:spcBef>
              <a:buNone/>
            </a:pPr>
            <a:r>
              <a:rPr lang="en-US" sz="900" dirty="0">
                <a:latin typeface="Avenir Light"/>
                <a:cs typeface="Avenir Light"/>
              </a:rPr>
              <a:t>[1.9 </a:t>
            </a:r>
            <a:r>
              <a:rPr lang="en-US" sz="900" dirty="0" err="1">
                <a:latin typeface="Avenir Light"/>
                <a:cs typeface="Avenir Light"/>
              </a:rPr>
              <a:t>kpc</a:t>
            </a:r>
            <a:r>
              <a:rPr lang="en-US" sz="900" dirty="0">
                <a:latin typeface="Avenir Light"/>
                <a:cs typeface="Avenir Light"/>
              </a:rPr>
              <a:t>]</a:t>
            </a:r>
          </a:p>
        </p:txBody>
      </p:sp>
      <p:sp>
        <p:nvSpPr>
          <p:cNvPr id="38" name="TextBox 37"/>
          <p:cNvSpPr txBox="1"/>
          <p:nvPr/>
        </p:nvSpPr>
        <p:spPr>
          <a:xfrm>
            <a:off x="3343364" y="5087374"/>
            <a:ext cx="788208" cy="349540"/>
          </a:xfrm>
          <a:prstGeom prst="rect">
            <a:avLst/>
          </a:prstGeom>
          <a:noFill/>
        </p:spPr>
        <p:txBody>
          <a:bodyPr wrap="none" lIns="48980" tIns="24490" rIns="48980" bIns="24490" rtlCol="0">
            <a:spAutoFit/>
          </a:bodyPr>
          <a:lstStyle/>
          <a:p>
            <a:pPr algn="ctr">
              <a:spcBef>
                <a:spcPts val="0"/>
              </a:spcBef>
              <a:buNone/>
            </a:pPr>
            <a:r>
              <a:rPr lang="en-US" sz="1050" dirty="0">
                <a:latin typeface="Avenir Light"/>
                <a:cs typeface="Avenir Light"/>
              </a:rPr>
              <a:t>Cygnus Loop</a:t>
            </a:r>
          </a:p>
          <a:p>
            <a:pPr algn="ctr">
              <a:spcBef>
                <a:spcPts val="0"/>
              </a:spcBef>
              <a:buNone/>
            </a:pPr>
            <a:r>
              <a:rPr lang="en-US" sz="900" dirty="0">
                <a:latin typeface="Avenir Light"/>
                <a:cs typeface="Avenir Light"/>
              </a:rPr>
              <a:t>[770 pc]</a:t>
            </a:r>
          </a:p>
        </p:txBody>
      </p:sp>
      <p:sp>
        <p:nvSpPr>
          <p:cNvPr id="42" name="TextBox 41"/>
          <p:cNvSpPr txBox="1"/>
          <p:nvPr/>
        </p:nvSpPr>
        <p:spPr>
          <a:xfrm>
            <a:off x="7156434" y="2186863"/>
            <a:ext cx="716073" cy="349540"/>
          </a:xfrm>
          <a:prstGeom prst="rect">
            <a:avLst/>
          </a:prstGeom>
          <a:noFill/>
          <a:ln>
            <a:noFill/>
          </a:ln>
        </p:spPr>
        <p:txBody>
          <a:bodyPr wrap="none" lIns="48980" tIns="24490" rIns="48980" bIns="24490" rtlCol="0">
            <a:spAutoFit/>
          </a:bodyPr>
          <a:lstStyle/>
          <a:p>
            <a:pPr algn="ctr">
              <a:spcBef>
                <a:spcPts val="600"/>
              </a:spcBef>
              <a:buNone/>
            </a:pPr>
            <a:r>
              <a:rPr lang="en-US" sz="1050" dirty="0">
                <a:latin typeface="Avenir Light"/>
                <a:cs typeface="Avenir Light"/>
              </a:rPr>
              <a:t>Crab Pulsar</a:t>
            </a:r>
          </a:p>
          <a:p>
            <a:pPr algn="ctr">
              <a:spcBef>
                <a:spcPts val="0"/>
              </a:spcBef>
              <a:buNone/>
            </a:pPr>
            <a:r>
              <a:rPr lang="en-US" sz="900" dirty="0">
                <a:latin typeface="Avenir Light"/>
                <a:cs typeface="Avenir Light"/>
              </a:rPr>
              <a:t>[~2 </a:t>
            </a:r>
            <a:r>
              <a:rPr lang="en-US" sz="900" dirty="0" err="1">
                <a:latin typeface="Avenir Light"/>
                <a:cs typeface="Avenir Light"/>
              </a:rPr>
              <a:t>kpc</a:t>
            </a:r>
            <a:r>
              <a:rPr lang="en-US" sz="900" dirty="0">
                <a:latin typeface="Avenir Light"/>
                <a:cs typeface="Avenir Light"/>
              </a:rPr>
              <a:t>]</a:t>
            </a:r>
          </a:p>
        </p:txBody>
      </p:sp>
      <p:sp>
        <p:nvSpPr>
          <p:cNvPr id="46" name="TextBox 45"/>
          <p:cNvSpPr txBox="1"/>
          <p:nvPr/>
        </p:nvSpPr>
        <p:spPr>
          <a:xfrm>
            <a:off x="1576828" y="1891329"/>
            <a:ext cx="501270" cy="349540"/>
          </a:xfrm>
          <a:prstGeom prst="rect">
            <a:avLst/>
          </a:prstGeom>
          <a:noFill/>
          <a:ln>
            <a:noFill/>
          </a:ln>
        </p:spPr>
        <p:txBody>
          <a:bodyPr wrap="none" lIns="48980" tIns="24490" rIns="48980" bIns="24490" rtlCol="0">
            <a:spAutoFit/>
          </a:bodyPr>
          <a:lstStyle/>
          <a:p>
            <a:pPr algn="ctr">
              <a:spcBef>
                <a:spcPts val="0"/>
              </a:spcBef>
              <a:buNone/>
            </a:pPr>
            <a:r>
              <a:rPr lang="en-US" sz="1050" dirty="0" err="1">
                <a:latin typeface="Avenir Light"/>
                <a:cs typeface="Avenir Light"/>
              </a:rPr>
              <a:t>Cas</a:t>
            </a:r>
            <a:r>
              <a:rPr lang="en-US" sz="1050" dirty="0">
                <a:latin typeface="Avenir Light"/>
                <a:cs typeface="Avenir Light"/>
              </a:rPr>
              <a:t> A</a:t>
            </a:r>
          </a:p>
          <a:p>
            <a:pPr algn="ctr">
              <a:spcBef>
                <a:spcPts val="0"/>
              </a:spcBef>
              <a:buNone/>
            </a:pPr>
            <a:r>
              <a:rPr lang="en-US" sz="900" dirty="0">
                <a:latin typeface="Avenir Light"/>
                <a:cs typeface="Avenir Light"/>
              </a:rPr>
              <a:t>[3.4 </a:t>
            </a:r>
            <a:r>
              <a:rPr lang="en-US" sz="900" dirty="0" err="1">
                <a:latin typeface="Avenir Light"/>
                <a:cs typeface="Avenir Light"/>
              </a:rPr>
              <a:t>kpc</a:t>
            </a:r>
            <a:r>
              <a:rPr lang="en-US" sz="900" dirty="0">
                <a:latin typeface="Avenir Light"/>
                <a:cs typeface="Avenir Light"/>
              </a:rPr>
              <a:t>]</a:t>
            </a:r>
          </a:p>
        </p:txBody>
      </p:sp>
      <p:sp>
        <p:nvSpPr>
          <p:cNvPr id="51" name="TextBox 50"/>
          <p:cNvSpPr txBox="1"/>
          <p:nvPr/>
        </p:nvSpPr>
        <p:spPr>
          <a:xfrm>
            <a:off x="6533617" y="1862827"/>
            <a:ext cx="1073542" cy="349540"/>
          </a:xfrm>
          <a:prstGeom prst="rect">
            <a:avLst/>
          </a:prstGeom>
          <a:noFill/>
          <a:ln>
            <a:noFill/>
          </a:ln>
        </p:spPr>
        <p:txBody>
          <a:bodyPr wrap="none" lIns="48980" tIns="24490" rIns="48980" bIns="24490" rtlCol="0">
            <a:spAutoFit/>
          </a:bodyPr>
          <a:lstStyle/>
          <a:p>
            <a:pPr algn="ctr">
              <a:spcBef>
                <a:spcPts val="0"/>
              </a:spcBef>
              <a:buNone/>
            </a:pPr>
            <a:r>
              <a:rPr lang="en-US" sz="1050" dirty="0" err="1">
                <a:latin typeface="Avenir Light"/>
                <a:cs typeface="Avenir Light"/>
              </a:rPr>
              <a:t>Centaurus</a:t>
            </a:r>
            <a:r>
              <a:rPr lang="en-US" sz="1050" dirty="0">
                <a:latin typeface="Avenir Light"/>
                <a:cs typeface="Avenir Light"/>
              </a:rPr>
              <a:t> Cluster</a:t>
            </a:r>
          </a:p>
          <a:p>
            <a:pPr algn="ctr">
              <a:spcBef>
                <a:spcPts val="0"/>
              </a:spcBef>
              <a:buNone/>
            </a:pPr>
            <a:r>
              <a:rPr lang="en-US" sz="900" dirty="0">
                <a:latin typeface="Avenir Light"/>
                <a:cs typeface="Avenir Light"/>
              </a:rPr>
              <a:t>[41 </a:t>
            </a:r>
            <a:r>
              <a:rPr lang="en-US" sz="900" dirty="0" err="1">
                <a:latin typeface="Avenir Light"/>
                <a:cs typeface="Avenir Light"/>
              </a:rPr>
              <a:t>Mpc</a:t>
            </a:r>
            <a:r>
              <a:rPr lang="en-US" sz="900" dirty="0">
                <a:latin typeface="Avenir Light"/>
                <a:cs typeface="Avenir Light"/>
              </a:rPr>
              <a:t>]</a:t>
            </a:r>
          </a:p>
        </p:txBody>
      </p:sp>
      <p:sp>
        <p:nvSpPr>
          <p:cNvPr id="56" name="TextBox 55"/>
          <p:cNvSpPr txBox="1"/>
          <p:nvPr/>
        </p:nvSpPr>
        <p:spPr>
          <a:xfrm>
            <a:off x="1253524" y="4655229"/>
            <a:ext cx="801032" cy="511123"/>
          </a:xfrm>
          <a:prstGeom prst="rect">
            <a:avLst/>
          </a:prstGeom>
          <a:noFill/>
        </p:spPr>
        <p:txBody>
          <a:bodyPr wrap="none" lIns="48980" tIns="24490" rIns="48980" bIns="24490" rtlCol="0">
            <a:spAutoFit/>
          </a:bodyPr>
          <a:lstStyle/>
          <a:p>
            <a:pPr>
              <a:spcBef>
                <a:spcPts val="0"/>
              </a:spcBef>
              <a:buNone/>
            </a:pPr>
            <a:r>
              <a:rPr lang="en-US" sz="1050" dirty="0">
                <a:latin typeface="Avenir Light"/>
                <a:cs typeface="Avenir Light"/>
              </a:rPr>
              <a:t>G156.2+05.7</a:t>
            </a:r>
          </a:p>
          <a:p>
            <a:pPr>
              <a:spcBef>
                <a:spcPts val="0"/>
              </a:spcBef>
              <a:buNone/>
            </a:pPr>
            <a:r>
              <a:rPr lang="en-US" sz="1050" dirty="0">
                <a:latin typeface="Avenir Light"/>
                <a:cs typeface="Avenir Light"/>
              </a:rPr>
              <a:t>SNR</a:t>
            </a:r>
          </a:p>
          <a:p>
            <a:pPr>
              <a:spcBef>
                <a:spcPts val="0"/>
              </a:spcBef>
              <a:buNone/>
            </a:pPr>
            <a:r>
              <a:rPr lang="en-US" sz="900" dirty="0">
                <a:latin typeface="Avenir Light"/>
                <a:cs typeface="Avenir Light"/>
              </a:rPr>
              <a:t>[1.7-3 </a:t>
            </a:r>
            <a:r>
              <a:rPr lang="en-US" sz="900" dirty="0" err="1">
                <a:latin typeface="Avenir Light"/>
                <a:cs typeface="Avenir Light"/>
              </a:rPr>
              <a:t>kpc</a:t>
            </a:r>
            <a:r>
              <a:rPr lang="en-US" sz="900" dirty="0">
                <a:latin typeface="Avenir Light"/>
                <a:cs typeface="Avenir Light"/>
              </a:rPr>
              <a:t>]</a:t>
            </a:r>
          </a:p>
        </p:txBody>
      </p:sp>
      <p:sp>
        <p:nvSpPr>
          <p:cNvPr id="59" name="TextBox 58"/>
          <p:cNvSpPr txBox="1"/>
          <p:nvPr/>
        </p:nvSpPr>
        <p:spPr>
          <a:xfrm rot="17590779">
            <a:off x="3447255" y="2371653"/>
            <a:ext cx="1009422" cy="211041"/>
          </a:xfrm>
          <a:prstGeom prst="rect">
            <a:avLst/>
          </a:prstGeom>
          <a:noFill/>
          <a:ln>
            <a:noFill/>
          </a:ln>
        </p:spPr>
        <p:txBody>
          <a:bodyPr wrap="none" lIns="48980" tIns="24490" rIns="48980" bIns="24490" rtlCol="0">
            <a:spAutoFit/>
          </a:bodyPr>
          <a:lstStyle/>
          <a:p>
            <a:pPr>
              <a:buNone/>
            </a:pPr>
            <a:r>
              <a:rPr lang="en-US" sz="1050" dirty="0">
                <a:latin typeface="Avenir Light"/>
                <a:cs typeface="Avenir Light"/>
              </a:rPr>
              <a:t>North Polar Spur</a:t>
            </a:r>
          </a:p>
        </p:txBody>
      </p:sp>
      <p:sp>
        <p:nvSpPr>
          <p:cNvPr id="61" name="TextBox 60"/>
          <p:cNvSpPr txBox="1"/>
          <p:nvPr/>
        </p:nvSpPr>
        <p:spPr>
          <a:xfrm>
            <a:off x="1922173" y="4853071"/>
            <a:ext cx="940494" cy="349540"/>
          </a:xfrm>
          <a:prstGeom prst="rect">
            <a:avLst/>
          </a:prstGeom>
          <a:noFill/>
        </p:spPr>
        <p:txBody>
          <a:bodyPr wrap="none" lIns="48980" tIns="24490" rIns="48980" bIns="24490" rtlCol="0">
            <a:spAutoFit/>
          </a:bodyPr>
          <a:lstStyle/>
          <a:p>
            <a:pPr algn="ctr">
              <a:spcBef>
                <a:spcPts val="0"/>
              </a:spcBef>
              <a:buNone/>
            </a:pPr>
            <a:r>
              <a:rPr lang="en-US" sz="1050" dirty="0">
                <a:latin typeface="Avenir Light"/>
                <a:cs typeface="Avenir Light"/>
              </a:rPr>
              <a:t>Perseus Cluster</a:t>
            </a:r>
          </a:p>
          <a:p>
            <a:pPr algn="ctr">
              <a:spcBef>
                <a:spcPts val="0"/>
              </a:spcBef>
              <a:buNone/>
            </a:pPr>
            <a:r>
              <a:rPr lang="en-US" sz="900" dirty="0">
                <a:latin typeface="Avenir Light"/>
                <a:cs typeface="Avenir Light"/>
              </a:rPr>
              <a:t>[74 </a:t>
            </a:r>
            <a:r>
              <a:rPr lang="en-US" sz="900" dirty="0" err="1">
                <a:latin typeface="Avenir Light"/>
                <a:cs typeface="Avenir Light"/>
              </a:rPr>
              <a:t>Mpc</a:t>
            </a:r>
            <a:r>
              <a:rPr lang="en-US" sz="900" dirty="0">
                <a:latin typeface="Avenir Light"/>
                <a:cs typeface="Avenir Light"/>
              </a:rPr>
              <a:t>]</a:t>
            </a:r>
          </a:p>
        </p:txBody>
      </p:sp>
      <p:sp>
        <p:nvSpPr>
          <p:cNvPr id="64" name="TextBox 63"/>
          <p:cNvSpPr txBox="1"/>
          <p:nvPr/>
        </p:nvSpPr>
        <p:spPr>
          <a:xfrm>
            <a:off x="7116666" y="4514719"/>
            <a:ext cx="826680" cy="349540"/>
          </a:xfrm>
          <a:prstGeom prst="rect">
            <a:avLst/>
          </a:prstGeom>
          <a:noFill/>
          <a:ln>
            <a:noFill/>
          </a:ln>
        </p:spPr>
        <p:txBody>
          <a:bodyPr wrap="none" lIns="48980" tIns="24490" rIns="48980" bIns="24490" rtlCol="0">
            <a:spAutoFit/>
          </a:bodyPr>
          <a:lstStyle/>
          <a:p>
            <a:pPr algn="ctr">
              <a:spcBef>
                <a:spcPts val="0"/>
              </a:spcBef>
              <a:buNone/>
            </a:pPr>
            <a:r>
              <a:rPr lang="en-US" sz="1050" dirty="0">
                <a:latin typeface="Avenir Light"/>
                <a:cs typeface="Avenir Light"/>
              </a:rPr>
              <a:t>Orion Nebula</a:t>
            </a:r>
          </a:p>
          <a:p>
            <a:pPr algn="ctr">
              <a:spcBef>
                <a:spcPts val="0"/>
              </a:spcBef>
              <a:buNone/>
            </a:pPr>
            <a:r>
              <a:rPr lang="en-US" sz="900" dirty="0">
                <a:latin typeface="Avenir Light"/>
                <a:cs typeface="Avenir Light"/>
              </a:rPr>
              <a:t>[412 pc]</a:t>
            </a:r>
          </a:p>
        </p:txBody>
      </p:sp>
      <p:cxnSp>
        <p:nvCxnSpPr>
          <p:cNvPr id="65" name="Straight Connector 64"/>
          <p:cNvCxnSpPr>
            <a:endCxn id="67" idx="4"/>
          </p:cNvCxnSpPr>
          <p:nvPr/>
        </p:nvCxnSpPr>
        <p:spPr>
          <a:xfrm flipV="1">
            <a:off x="7354103" y="4045704"/>
            <a:ext cx="0" cy="485344"/>
          </a:xfrm>
          <a:prstGeom prst="line">
            <a:avLst/>
          </a:prstGeom>
          <a:ln w="15875">
            <a:solidFill>
              <a:schemeClr val="tx1"/>
            </a:solidFill>
            <a:prstDash val="sysDot"/>
          </a:ln>
          <a:effectLst/>
        </p:spPr>
        <p:style>
          <a:lnRef idx="2">
            <a:schemeClr val="accent1"/>
          </a:lnRef>
          <a:fillRef idx="0">
            <a:schemeClr val="accent1"/>
          </a:fillRef>
          <a:effectRef idx="1">
            <a:schemeClr val="accent1"/>
          </a:effectRef>
          <a:fontRef idx="minor">
            <a:schemeClr val="tx1"/>
          </a:fontRef>
        </p:style>
      </p:cxnSp>
      <p:sp>
        <p:nvSpPr>
          <p:cNvPr id="71" name="TextBox 70"/>
          <p:cNvSpPr txBox="1"/>
          <p:nvPr/>
        </p:nvSpPr>
        <p:spPr>
          <a:xfrm>
            <a:off x="2758872" y="5021682"/>
            <a:ext cx="530124" cy="349540"/>
          </a:xfrm>
          <a:prstGeom prst="rect">
            <a:avLst/>
          </a:prstGeom>
          <a:noFill/>
        </p:spPr>
        <p:txBody>
          <a:bodyPr wrap="none" lIns="48980" tIns="24490" rIns="48980" bIns="24490" rtlCol="0">
            <a:spAutoFit/>
          </a:bodyPr>
          <a:lstStyle/>
          <a:p>
            <a:pPr algn="ctr">
              <a:spcBef>
                <a:spcPts val="0"/>
              </a:spcBef>
              <a:buNone/>
            </a:pPr>
            <a:r>
              <a:rPr lang="en-US" sz="1050" dirty="0" err="1">
                <a:latin typeface="Avenir Light"/>
                <a:cs typeface="Avenir Light"/>
              </a:rPr>
              <a:t>Cyg</a:t>
            </a:r>
            <a:r>
              <a:rPr lang="en-US" sz="1050" dirty="0">
                <a:latin typeface="Avenir Light"/>
                <a:cs typeface="Avenir Light"/>
              </a:rPr>
              <a:t> X-2</a:t>
            </a:r>
          </a:p>
          <a:p>
            <a:pPr algn="ctr">
              <a:spcBef>
                <a:spcPts val="0"/>
              </a:spcBef>
              <a:buNone/>
            </a:pPr>
            <a:r>
              <a:rPr lang="en-US" sz="900" dirty="0">
                <a:latin typeface="Avenir Light"/>
                <a:cs typeface="Avenir Light"/>
              </a:rPr>
              <a:t>[600 pc?]</a:t>
            </a:r>
          </a:p>
        </p:txBody>
      </p:sp>
      <p:sp>
        <p:nvSpPr>
          <p:cNvPr id="48" name="TextBox 47"/>
          <p:cNvSpPr txBox="1"/>
          <p:nvPr/>
        </p:nvSpPr>
        <p:spPr>
          <a:xfrm>
            <a:off x="5725891" y="4941169"/>
            <a:ext cx="885992" cy="349540"/>
          </a:xfrm>
          <a:prstGeom prst="rect">
            <a:avLst/>
          </a:prstGeom>
          <a:noFill/>
        </p:spPr>
        <p:txBody>
          <a:bodyPr wrap="none" lIns="48980" tIns="24490" rIns="48980" bIns="24490" rtlCol="0">
            <a:spAutoFit/>
          </a:bodyPr>
          <a:lstStyle/>
          <a:p>
            <a:pPr algn="ctr">
              <a:spcBef>
                <a:spcPts val="0"/>
              </a:spcBef>
              <a:buNone/>
            </a:pPr>
            <a:r>
              <a:rPr lang="en-US" sz="1050" dirty="0" err="1">
                <a:latin typeface="Avenir Light"/>
                <a:cs typeface="Avenir Light"/>
              </a:rPr>
              <a:t>Fornax</a:t>
            </a:r>
            <a:r>
              <a:rPr lang="en-US" sz="1050" dirty="0">
                <a:latin typeface="Avenir Light"/>
                <a:cs typeface="Avenir Light"/>
              </a:rPr>
              <a:t> Cluster</a:t>
            </a:r>
          </a:p>
          <a:p>
            <a:pPr algn="ctr">
              <a:spcBef>
                <a:spcPts val="0"/>
              </a:spcBef>
              <a:buNone/>
            </a:pPr>
            <a:r>
              <a:rPr lang="en-US" sz="900" dirty="0">
                <a:latin typeface="Avenir Light"/>
                <a:cs typeface="Avenir Light"/>
              </a:rPr>
              <a:t>[19 </a:t>
            </a:r>
            <a:r>
              <a:rPr lang="en-US" sz="900" dirty="0" err="1">
                <a:latin typeface="Avenir Light"/>
                <a:cs typeface="Avenir Light"/>
              </a:rPr>
              <a:t>Mpc</a:t>
            </a:r>
            <a:r>
              <a:rPr lang="en-US" sz="900" dirty="0">
                <a:latin typeface="Avenir Light"/>
                <a:cs typeface="Avenir Light"/>
              </a:rPr>
              <a:t>]</a:t>
            </a:r>
          </a:p>
        </p:txBody>
      </p:sp>
      <p:cxnSp>
        <p:nvCxnSpPr>
          <p:cNvPr id="49" name="Straight Connector 48"/>
          <p:cNvCxnSpPr/>
          <p:nvPr/>
        </p:nvCxnSpPr>
        <p:spPr>
          <a:xfrm flipV="1">
            <a:off x="6110847" y="4699390"/>
            <a:ext cx="542" cy="298931"/>
          </a:xfrm>
          <a:prstGeom prst="line">
            <a:avLst/>
          </a:prstGeom>
          <a:ln w="15875">
            <a:solidFill>
              <a:schemeClr val="tx1"/>
            </a:solidFill>
            <a:prstDash val="sysDot"/>
          </a:ln>
          <a:effectLst/>
        </p:spPr>
        <p:style>
          <a:lnRef idx="2">
            <a:schemeClr val="accent1"/>
          </a:lnRef>
          <a:fillRef idx="0">
            <a:schemeClr val="accent1"/>
          </a:fillRef>
          <a:effectRef idx="1">
            <a:schemeClr val="accent1"/>
          </a:effectRef>
          <a:fontRef idx="minor">
            <a:schemeClr val="tx1"/>
          </a:fontRef>
        </p:style>
      </p:cxnSp>
      <p:sp>
        <p:nvSpPr>
          <p:cNvPr id="2" name="Oval 1"/>
          <p:cNvSpPr/>
          <p:nvPr/>
        </p:nvSpPr>
        <p:spPr>
          <a:xfrm>
            <a:off x="4493538" y="2851296"/>
            <a:ext cx="196393" cy="184034"/>
          </a:xfrm>
          <a:prstGeom prst="ellipse">
            <a:avLst/>
          </a:prstGeom>
          <a:noFill/>
          <a:ln w="15875">
            <a:solidFill>
              <a:schemeClr val="tx1"/>
            </a:solidFill>
          </a:ln>
          <a:effectLst/>
        </p:spPr>
        <p:style>
          <a:lnRef idx="1">
            <a:schemeClr val="accent1"/>
          </a:lnRef>
          <a:fillRef idx="3">
            <a:schemeClr val="accent1"/>
          </a:fillRef>
          <a:effectRef idx="2">
            <a:schemeClr val="accent1"/>
          </a:effectRef>
          <a:fontRef idx="minor">
            <a:schemeClr val="lt1"/>
          </a:fontRef>
        </p:style>
        <p:txBody>
          <a:bodyPr lIns="48980" tIns="24490" rIns="48980" bIns="24490" spcCol="0" rtlCol="0" anchor="ctr"/>
          <a:lstStyle/>
          <a:p>
            <a:pPr algn="ctr">
              <a:buNone/>
            </a:pPr>
            <a:endParaRPr lang="en-US" sz="1350">
              <a:solidFill>
                <a:schemeClr val="tx1"/>
              </a:solidFill>
            </a:endParaRPr>
          </a:p>
        </p:txBody>
      </p:sp>
      <p:sp>
        <p:nvSpPr>
          <p:cNvPr id="44" name="Oval 43"/>
          <p:cNvSpPr/>
          <p:nvPr/>
        </p:nvSpPr>
        <p:spPr>
          <a:xfrm>
            <a:off x="4909557" y="1836226"/>
            <a:ext cx="307165" cy="253544"/>
          </a:xfrm>
          <a:prstGeom prst="ellipse">
            <a:avLst/>
          </a:prstGeom>
          <a:noFill/>
          <a:ln w="15875">
            <a:solidFill>
              <a:schemeClr val="tx1"/>
            </a:solidFill>
          </a:ln>
          <a:effectLst/>
        </p:spPr>
        <p:style>
          <a:lnRef idx="1">
            <a:schemeClr val="accent1"/>
          </a:lnRef>
          <a:fillRef idx="3">
            <a:schemeClr val="accent1"/>
          </a:fillRef>
          <a:effectRef idx="2">
            <a:schemeClr val="accent1"/>
          </a:effectRef>
          <a:fontRef idx="minor">
            <a:schemeClr val="lt1"/>
          </a:fontRef>
        </p:style>
        <p:txBody>
          <a:bodyPr lIns="48980" tIns="24490" rIns="48980" bIns="24490" spcCol="0" rtlCol="0" anchor="ctr"/>
          <a:lstStyle/>
          <a:p>
            <a:pPr algn="ctr">
              <a:buNone/>
            </a:pPr>
            <a:endParaRPr lang="en-US" sz="1350">
              <a:solidFill>
                <a:schemeClr val="tx1"/>
              </a:solidFill>
            </a:endParaRPr>
          </a:p>
        </p:txBody>
      </p:sp>
      <p:sp>
        <p:nvSpPr>
          <p:cNvPr id="45" name="Oval 44"/>
          <p:cNvSpPr/>
          <p:nvPr/>
        </p:nvSpPr>
        <p:spPr>
          <a:xfrm>
            <a:off x="4435751" y="1707007"/>
            <a:ext cx="177982" cy="142829"/>
          </a:xfrm>
          <a:prstGeom prst="ellipse">
            <a:avLst/>
          </a:prstGeom>
          <a:noFill/>
          <a:ln w="15875">
            <a:solidFill>
              <a:schemeClr val="tx1"/>
            </a:solidFill>
          </a:ln>
          <a:effectLst/>
        </p:spPr>
        <p:style>
          <a:lnRef idx="1">
            <a:schemeClr val="accent1"/>
          </a:lnRef>
          <a:fillRef idx="3">
            <a:schemeClr val="accent1"/>
          </a:fillRef>
          <a:effectRef idx="2">
            <a:schemeClr val="accent1"/>
          </a:effectRef>
          <a:fontRef idx="minor">
            <a:schemeClr val="lt1"/>
          </a:fontRef>
        </p:style>
        <p:txBody>
          <a:bodyPr lIns="48980" tIns="24490" rIns="48980" bIns="24490" spcCol="0" rtlCol="0" anchor="ctr"/>
          <a:lstStyle/>
          <a:p>
            <a:pPr algn="ctr">
              <a:buNone/>
            </a:pPr>
            <a:endParaRPr lang="en-US" sz="1350">
              <a:solidFill>
                <a:schemeClr val="tx1"/>
              </a:solidFill>
            </a:endParaRPr>
          </a:p>
        </p:txBody>
      </p:sp>
      <p:sp>
        <p:nvSpPr>
          <p:cNvPr id="55" name="Oval 54"/>
          <p:cNvSpPr/>
          <p:nvPr/>
        </p:nvSpPr>
        <p:spPr>
          <a:xfrm>
            <a:off x="5592684" y="2891197"/>
            <a:ext cx="169942" cy="161143"/>
          </a:xfrm>
          <a:prstGeom prst="ellipse">
            <a:avLst/>
          </a:prstGeom>
          <a:noFill/>
          <a:ln w="15875">
            <a:solidFill>
              <a:schemeClr val="tx1"/>
            </a:solidFill>
          </a:ln>
          <a:effectLst/>
        </p:spPr>
        <p:style>
          <a:lnRef idx="1">
            <a:schemeClr val="accent1"/>
          </a:lnRef>
          <a:fillRef idx="3">
            <a:schemeClr val="accent1"/>
          </a:fillRef>
          <a:effectRef idx="2">
            <a:schemeClr val="accent1"/>
          </a:effectRef>
          <a:fontRef idx="minor">
            <a:schemeClr val="lt1"/>
          </a:fontRef>
        </p:style>
        <p:txBody>
          <a:bodyPr lIns="48980" tIns="24490" rIns="48980" bIns="24490" spcCol="0" rtlCol="0" anchor="ctr"/>
          <a:lstStyle/>
          <a:p>
            <a:pPr algn="ctr">
              <a:buNone/>
            </a:pPr>
            <a:endParaRPr lang="en-US" sz="1350">
              <a:solidFill>
                <a:schemeClr val="tx1"/>
              </a:solidFill>
            </a:endParaRPr>
          </a:p>
        </p:txBody>
      </p:sp>
      <p:sp>
        <p:nvSpPr>
          <p:cNvPr id="60" name="Oval 59"/>
          <p:cNvSpPr/>
          <p:nvPr/>
        </p:nvSpPr>
        <p:spPr>
          <a:xfrm>
            <a:off x="6347732" y="3341534"/>
            <a:ext cx="311832" cy="313133"/>
          </a:xfrm>
          <a:prstGeom prst="ellipse">
            <a:avLst/>
          </a:prstGeom>
          <a:noFill/>
          <a:ln w="15875">
            <a:solidFill>
              <a:schemeClr val="tx1"/>
            </a:solidFill>
          </a:ln>
          <a:effectLst/>
        </p:spPr>
        <p:style>
          <a:lnRef idx="1">
            <a:schemeClr val="accent1"/>
          </a:lnRef>
          <a:fillRef idx="3">
            <a:schemeClr val="accent1"/>
          </a:fillRef>
          <a:effectRef idx="2">
            <a:schemeClr val="accent1"/>
          </a:effectRef>
          <a:fontRef idx="minor">
            <a:schemeClr val="lt1"/>
          </a:fontRef>
        </p:style>
        <p:txBody>
          <a:bodyPr lIns="48980" tIns="24490" rIns="48980" bIns="24490" spcCol="0" rtlCol="0" anchor="ctr"/>
          <a:lstStyle/>
          <a:p>
            <a:pPr algn="ctr">
              <a:buNone/>
            </a:pPr>
            <a:endParaRPr lang="en-US" sz="1350">
              <a:solidFill>
                <a:schemeClr val="tx1"/>
              </a:solidFill>
            </a:endParaRPr>
          </a:p>
        </p:txBody>
      </p:sp>
      <p:sp>
        <p:nvSpPr>
          <p:cNvPr id="63" name="Oval 62"/>
          <p:cNvSpPr/>
          <p:nvPr/>
        </p:nvSpPr>
        <p:spPr>
          <a:xfrm>
            <a:off x="7742464" y="3504819"/>
            <a:ext cx="166688" cy="184034"/>
          </a:xfrm>
          <a:prstGeom prst="ellipse">
            <a:avLst/>
          </a:prstGeom>
          <a:noFill/>
          <a:ln w="15875">
            <a:solidFill>
              <a:schemeClr val="tx1"/>
            </a:solidFill>
          </a:ln>
          <a:effectLst/>
        </p:spPr>
        <p:style>
          <a:lnRef idx="1">
            <a:schemeClr val="accent1"/>
          </a:lnRef>
          <a:fillRef idx="3">
            <a:schemeClr val="accent1"/>
          </a:fillRef>
          <a:effectRef idx="2">
            <a:schemeClr val="accent1"/>
          </a:effectRef>
          <a:fontRef idx="minor">
            <a:schemeClr val="lt1"/>
          </a:fontRef>
        </p:style>
        <p:txBody>
          <a:bodyPr lIns="48980" tIns="24490" rIns="48980" bIns="24490" spcCol="0" rtlCol="0" anchor="ctr"/>
          <a:lstStyle/>
          <a:p>
            <a:pPr algn="ctr">
              <a:buNone/>
            </a:pPr>
            <a:endParaRPr lang="en-US" sz="1350">
              <a:solidFill>
                <a:schemeClr val="tx1"/>
              </a:solidFill>
            </a:endParaRPr>
          </a:p>
        </p:txBody>
      </p:sp>
      <p:sp>
        <p:nvSpPr>
          <p:cNvPr id="66" name="Oval 65"/>
          <p:cNvSpPr/>
          <p:nvPr/>
        </p:nvSpPr>
        <p:spPr>
          <a:xfrm>
            <a:off x="5850169" y="4021052"/>
            <a:ext cx="261819" cy="240563"/>
          </a:xfrm>
          <a:prstGeom prst="ellipse">
            <a:avLst/>
          </a:prstGeom>
          <a:noFill/>
          <a:ln w="15875">
            <a:solidFill>
              <a:schemeClr val="tx1"/>
            </a:solidFill>
          </a:ln>
          <a:effectLst/>
        </p:spPr>
        <p:style>
          <a:lnRef idx="1">
            <a:schemeClr val="accent1"/>
          </a:lnRef>
          <a:fillRef idx="3">
            <a:schemeClr val="accent1"/>
          </a:fillRef>
          <a:effectRef idx="2">
            <a:schemeClr val="accent1"/>
          </a:effectRef>
          <a:fontRef idx="minor">
            <a:schemeClr val="lt1"/>
          </a:fontRef>
        </p:style>
        <p:txBody>
          <a:bodyPr lIns="48980" tIns="24490" rIns="48980" bIns="24490" spcCol="0" rtlCol="0" anchor="ctr"/>
          <a:lstStyle/>
          <a:p>
            <a:pPr algn="ctr">
              <a:buNone/>
            </a:pPr>
            <a:endParaRPr lang="en-US" sz="1350">
              <a:solidFill>
                <a:schemeClr val="tx1"/>
              </a:solidFill>
            </a:endParaRPr>
          </a:p>
        </p:txBody>
      </p:sp>
      <p:sp>
        <p:nvSpPr>
          <p:cNvPr id="67" name="Oval 66"/>
          <p:cNvSpPr/>
          <p:nvPr/>
        </p:nvSpPr>
        <p:spPr>
          <a:xfrm>
            <a:off x="7215189" y="3783765"/>
            <a:ext cx="277831" cy="261938"/>
          </a:xfrm>
          <a:prstGeom prst="ellipse">
            <a:avLst/>
          </a:prstGeom>
          <a:noFill/>
          <a:ln w="15875">
            <a:solidFill>
              <a:schemeClr val="tx1"/>
            </a:solidFill>
          </a:ln>
          <a:effectLst/>
        </p:spPr>
        <p:style>
          <a:lnRef idx="1">
            <a:schemeClr val="accent1"/>
          </a:lnRef>
          <a:fillRef idx="3">
            <a:schemeClr val="accent1"/>
          </a:fillRef>
          <a:effectRef idx="2">
            <a:schemeClr val="accent1"/>
          </a:effectRef>
          <a:fontRef idx="minor">
            <a:schemeClr val="lt1"/>
          </a:fontRef>
        </p:style>
        <p:txBody>
          <a:bodyPr lIns="48980" tIns="24490" rIns="48980" bIns="24490" spcCol="0" rtlCol="0" anchor="ctr"/>
          <a:lstStyle/>
          <a:p>
            <a:pPr algn="ctr">
              <a:buNone/>
            </a:pPr>
            <a:endParaRPr lang="en-US" sz="1350">
              <a:solidFill>
                <a:schemeClr val="tx1"/>
              </a:solidFill>
            </a:endParaRPr>
          </a:p>
        </p:txBody>
      </p:sp>
      <p:sp>
        <p:nvSpPr>
          <p:cNvPr id="68" name="Oval 67"/>
          <p:cNvSpPr/>
          <p:nvPr/>
        </p:nvSpPr>
        <p:spPr>
          <a:xfrm>
            <a:off x="6021276" y="4531048"/>
            <a:ext cx="180226" cy="163580"/>
          </a:xfrm>
          <a:prstGeom prst="ellipse">
            <a:avLst/>
          </a:prstGeom>
          <a:noFill/>
          <a:ln w="15875">
            <a:solidFill>
              <a:schemeClr val="tx1"/>
            </a:solidFill>
          </a:ln>
          <a:effectLst/>
        </p:spPr>
        <p:style>
          <a:lnRef idx="1">
            <a:schemeClr val="accent1"/>
          </a:lnRef>
          <a:fillRef idx="3">
            <a:schemeClr val="accent1"/>
          </a:fillRef>
          <a:effectRef idx="2">
            <a:schemeClr val="accent1"/>
          </a:effectRef>
          <a:fontRef idx="minor">
            <a:schemeClr val="lt1"/>
          </a:fontRef>
        </p:style>
        <p:txBody>
          <a:bodyPr lIns="48980" tIns="24490" rIns="48980" bIns="24490" spcCol="0" rtlCol="0" anchor="ctr"/>
          <a:lstStyle/>
          <a:p>
            <a:pPr algn="ctr">
              <a:buNone/>
            </a:pPr>
            <a:endParaRPr lang="en-US" sz="1350">
              <a:solidFill>
                <a:schemeClr val="tx1"/>
              </a:solidFill>
            </a:endParaRPr>
          </a:p>
        </p:txBody>
      </p:sp>
      <p:sp>
        <p:nvSpPr>
          <p:cNvPr id="70" name="Oval 69"/>
          <p:cNvSpPr/>
          <p:nvPr/>
        </p:nvSpPr>
        <p:spPr>
          <a:xfrm>
            <a:off x="3043132" y="3300713"/>
            <a:ext cx="143333" cy="137500"/>
          </a:xfrm>
          <a:prstGeom prst="ellipse">
            <a:avLst/>
          </a:prstGeom>
          <a:noFill/>
          <a:ln w="15875">
            <a:solidFill>
              <a:schemeClr val="tx1"/>
            </a:solidFill>
          </a:ln>
          <a:effectLst/>
        </p:spPr>
        <p:style>
          <a:lnRef idx="1">
            <a:schemeClr val="accent1"/>
          </a:lnRef>
          <a:fillRef idx="3">
            <a:schemeClr val="accent1"/>
          </a:fillRef>
          <a:effectRef idx="2">
            <a:schemeClr val="accent1"/>
          </a:effectRef>
          <a:fontRef idx="minor">
            <a:schemeClr val="lt1"/>
          </a:fontRef>
        </p:style>
        <p:txBody>
          <a:bodyPr lIns="48980" tIns="24490" rIns="48980" bIns="24490" spcCol="0" rtlCol="0" anchor="ctr"/>
          <a:lstStyle/>
          <a:p>
            <a:pPr algn="ctr">
              <a:buNone/>
            </a:pPr>
            <a:endParaRPr lang="en-US" sz="1350">
              <a:solidFill>
                <a:schemeClr val="tx1"/>
              </a:solidFill>
            </a:endParaRPr>
          </a:p>
        </p:txBody>
      </p:sp>
      <p:sp>
        <p:nvSpPr>
          <p:cNvPr id="73" name="Oval 72"/>
          <p:cNvSpPr/>
          <p:nvPr/>
        </p:nvSpPr>
        <p:spPr>
          <a:xfrm>
            <a:off x="2999537" y="3523802"/>
            <a:ext cx="159675" cy="170384"/>
          </a:xfrm>
          <a:prstGeom prst="ellipse">
            <a:avLst/>
          </a:prstGeom>
          <a:noFill/>
          <a:ln w="15875">
            <a:solidFill>
              <a:schemeClr val="tx1"/>
            </a:solidFill>
          </a:ln>
          <a:effectLst/>
        </p:spPr>
        <p:style>
          <a:lnRef idx="1">
            <a:schemeClr val="accent1"/>
          </a:lnRef>
          <a:fillRef idx="3">
            <a:schemeClr val="accent1"/>
          </a:fillRef>
          <a:effectRef idx="2">
            <a:schemeClr val="accent1"/>
          </a:effectRef>
          <a:fontRef idx="minor">
            <a:schemeClr val="lt1"/>
          </a:fontRef>
        </p:style>
        <p:txBody>
          <a:bodyPr lIns="48980" tIns="24490" rIns="48980" bIns="24490" spcCol="0" rtlCol="0" anchor="ctr"/>
          <a:lstStyle/>
          <a:p>
            <a:pPr algn="ctr">
              <a:buNone/>
            </a:pPr>
            <a:endParaRPr lang="en-US" sz="1350">
              <a:solidFill>
                <a:schemeClr val="tx1"/>
              </a:solidFill>
            </a:endParaRPr>
          </a:p>
        </p:txBody>
      </p:sp>
      <p:sp>
        <p:nvSpPr>
          <p:cNvPr id="74" name="Oval 73"/>
          <p:cNvSpPr/>
          <p:nvPr/>
        </p:nvSpPr>
        <p:spPr>
          <a:xfrm>
            <a:off x="2777256" y="3610274"/>
            <a:ext cx="135000" cy="135000"/>
          </a:xfrm>
          <a:prstGeom prst="ellipse">
            <a:avLst/>
          </a:prstGeom>
          <a:noFill/>
          <a:ln w="15875">
            <a:solidFill>
              <a:schemeClr val="tx1"/>
            </a:solidFill>
          </a:ln>
          <a:effectLst/>
        </p:spPr>
        <p:style>
          <a:lnRef idx="1">
            <a:schemeClr val="accent1"/>
          </a:lnRef>
          <a:fillRef idx="3">
            <a:schemeClr val="accent1"/>
          </a:fillRef>
          <a:effectRef idx="2">
            <a:schemeClr val="accent1"/>
          </a:effectRef>
          <a:fontRef idx="minor">
            <a:schemeClr val="lt1"/>
          </a:fontRef>
        </p:style>
        <p:txBody>
          <a:bodyPr lIns="48980" tIns="24490" rIns="48980" bIns="24490" spcCol="0" rtlCol="0" anchor="ctr"/>
          <a:lstStyle/>
          <a:p>
            <a:pPr algn="ctr">
              <a:buNone/>
            </a:pPr>
            <a:endParaRPr lang="en-US" sz="1350">
              <a:solidFill>
                <a:schemeClr val="tx1"/>
              </a:solidFill>
            </a:endParaRPr>
          </a:p>
        </p:txBody>
      </p:sp>
      <p:sp>
        <p:nvSpPr>
          <p:cNvPr id="75" name="Oval 74"/>
          <p:cNvSpPr/>
          <p:nvPr/>
        </p:nvSpPr>
        <p:spPr>
          <a:xfrm>
            <a:off x="2307772" y="3426577"/>
            <a:ext cx="106072" cy="106072"/>
          </a:xfrm>
          <a:prstGeom prst="ellipse">
            <a:avLst/>
          </a:prstGeom>
          <a:noFill/>
          <a:ln w="15875">
            <a:solidFill>
              <a:schemeClr val="tx1"/>
            </a:solidFill>
          </a:ln>
          <a:effectLst/>
        </p:spPr>
        <p:style>
          <a:lnRef idx="1">
            <a:schemeClr val="accent1"/>
          </a:lnRef>
          <a:fillRef idx="3">
            <a:schemeClr val="accent1"/>
          </a:fillRef>
          <a:effectRef idx="2">
            <a:schemeClr val="accent1"/>
          </a:effectRef>
          <a:fontRef idx="minor">
            <a:schemeClr val="lt1"/>
          </a:fontRef>
        </p:style>
        <p:txBody>
          <a:bodyPr lIns="48980" tIns="24490" rIns="48980" bIns="24490" spcCol="0" rtlCol="0" anchor="ctr"/>
          <a:lstStyle/>
          <a:p>
            <a:pPr algn="ctr">
              <a:buNone/>
            </a:pPr>
            <a:endParaRPr lang="en-US" sz="1350">
              <a:solidFill>
                <a:schemeClr val="tx1"/>
              </a:solidFill>
            </a:endParaRPr>
          </a:p>
        </p:txBody>
      </p:sp>
      <p:sp>
        <p:nvSpPr>
          <p:cNvPr id="78" name="Oval 77"/>
          <p:cNvSpPr/>
          <p:nvPr/>
        </p:nvSpPr>
        <p:spPr>
          <a:xfrm>
            <a:off x="1677080" y="3683896"/>
            <a:ext cx="159675" cy="170384"/>
          </a:xfrm>
          <a:prstGeom prst="ellipse">
            <a:avLst/>
          </a:prstGeom>
          <a:noFill/>
          <a:ln w="15875">
            <a:solidFill>
              <a:schemeClr val="tx1"/>
            </a:solidFill>
          </a:ln>
          <a:effectLst/>
        </p:spPr>
        <p:style>
          <a:lnRef idx="1">
            <a:schemeClr val="accent1"/>
          </a:lnRef>
          <a:fillRef idx="3">
            <a:schemeClr val="accent1"/>
          </a:fillRef>
          <a:effectRef idx="2">
            <a:schemeClr val="accent1"/>
          </a:effectRef>
          <a:fontRef idx="minor">
            <a:schemeClr val="lt1"/>
          </a:fontRef>
        </p:style>
        <p:txBody>
          <a:bodyPr lIns="48980" tIns="24490" rIns="48980" bIns="24490" spcCol="0" rtlCol="0" anchor="ctr"/>
          <a:lstStyle/>
          <a:p>
            <a:pPr algn="ctr">
              <a:buNone/>
            </a:pPr>
            <a:endParaRPr lang="en-US" sz="1350">
              <a:solidFill>
                <a:schemeClr val="tx1"/>
              </a:solidFill>
            </a:endParaRPr>
          </a:p>
        </p:txBody>
      </p:sp>
      <p:sp>
        <p:nvSpPr>
          <p:cNvPr id="79" name="Oval 78"/>
          <p:cNvSpPr/>
          <p:nvPr/>
        </p:nvSpPr>
        <p:spPr>
          <a:xfrm>
            <a:off x="1532383" y="3198363"/>
            <a:ext cx="154286" cy="154286"/>
          </a:xfrm>
          <a:prstGeom prst="ellipse">
            <a:avLst/>
          </a:prstGeom>
          <a:noFill/>
          <a:ln w="15875">
            <a:solidFill>
              <a:schemeClr val="tx1"/>
            </a:solidFill>
          </a:ln>
          <a:effectLst/>
        </p:spPr>
        <p:style>
          <a:lnRef idx="1">
            <a:schemeClr val="accent1"/>
          </a:lnRef>
          <a:fillRef idx="3">
            <a:schemeClr val="accent1"/>
          </a:fillRef>
          <a:effectRef idx="2">
            <a:schemeClr val="accent1"/>
          </a:effectRef>
          <a:fontRef idx="minor">
            <a:schemeClr val="lt1"/>
          </a:fontRef>
        </p:style>
        <p:txBody>
          <a:bodyPr lIns="48980" tIns="24490" rIns="48980" bIns="24490" spcCol="0" rtlCol="0" anchor="ctr"/>
          <a:lstStyle/>
          <a:p>
            <a:pPr algn="ctr">
              <a:buNone/>
            </a:pPr>
            <a:endParaRPr lang="en-US" sz="1350">
              <a:solidFill>
                <a:schemeClr val="tx1"/>
              </a:solidFill>
            </a:endParaRPr>
          </a:p>
        </p:txBody>
      </p:sp>
      <p:grpSp>
        <p:nvGrpSpPr>
          <p:cNvPr id="24" name="Group 23"/>
          <p:cNvGrpSpPr/>
          <p:nvPr/>
        </p:nvGrpSpPr>
        <p:grpSpPr>
          <a:xfrm>
            <a:off x="1394267" y="3275506"/>
            <a:ext cx="138116" cy="1399896"/>
            <a:chOff x="335023" y="3227571"/>
            <a:chExt cx="184154" cy="1866528"/>
          </a:xfrm>
        </p:grpSpPr>
        <p:cxnSp>
          <p:nvCxnSpPr>
            <p:cNvPr id="58" name="Straight Connector 57"/>
            <p:cNvCxnSpPr/>
            <p:nvPr/>
          </p:nvCxnSpPr>
          <p:spPr>
            <a:xfrm flipV="1">
              <a:off x="335023" y="3227571"/>
              <a:ext cx="0" cy="1866528"/>
            </a:xfrm>
            <a:prstGeom prst="line">
              <a:avLst/>
            </a:prstGeom>
            <a:ln w="15875">
              <a:solidFill>
                <a:schemeClr val="tx1"/>
              </a:solidFill>
              <a:prstDash val="sysDot"/>
            </a:ln>
            <a:effectLst/>
          </p:spPr>
          <p:style>
            <a:lnRef idx="2">
              <a:schemeClr val="accent1"/>
            </a:lnRef>
            <a:fillRef idx="0">
              <a:schemeClr val="accent1"/>
            </a:fillRef>
            <a:effectRef idx="1">
              <a:schemeClr val="accent1"/>
            </a:effectRef>
            <a:fontRef idx="minor">
              <a:schemeClr val="tx1"/>
            </a:fontRef>
          </p:style>
        </p:cxnSp>
        <p:cxnSp>
          <p:nvCxnSpPr>
            <p:cNvPr id="6" name="Straight Connector 5"/>
            <p:cNvCxnSpPr/>
            <p:nvPr/>
          </p:nvCxnSpPr>
          <p:spPr>
            <a:xfrm>
              <a:off x="335023" y="3233921"/>
              <a:ext cx="184154" cy="0"/>
            </a:xfrm>
            <a:prstGeom prst="line">
              <a:avLst/>
            </a:prstGeom>
            <a:ln w="15875">
              <a:solidFill>
                <a:schemeClr val="tx1"/>
              </a:solidFill>
              <a:prstDash val="sysDot"/>
            </a:ln>
            <a:effectLst/>
          </p:spPr>
          <p:style>
            <a:lnRef idx="2">
              <a:schemeClr val="accent1"/>
            </a:lnRef>
            <a:fillRef idx="0">
              <a:schemeClr val="accent1"/>
            </a:fillRef>
            <a:effectRef idx="1">
              <a:schemeClr val="accent1"/>
            </a:effectRef>
            <a:fontRef idx="minor">
              <a:schemeClr val="tx1"/>
            </a:fontRef>
          </p:style>
        </p:cxnSp>
      </p:grpSp>
      <p:grpSp>
        <p:nvGrpSpPr>
          <p:cNvPr id="25" name="Group 24"/>
          <p:cNvGrpSpPr/>
          <p:nvPr/>
        </p:nvGrpSpPr>
        <p:grpSpPr>
          <a:xfrm>
            <a:off x="1836756" y="3769088"/>
            <a:ext cx="474118" cy="1120498"/>
            <a:chOff x="925007" y="3885679"/>
            <a:chExt cx="632157" cy="1493997"/>
          </a:xfrm>
        </p:grpSpPr>
        <p:cxnSp>
          <p:nvCxnSpPr>
            <p:cNvPr id="62" name="Straight Connector 61"/>
            <p:cNvCxnSpPr/>
            <p:nvPr/>
          </p:nvCxnSpPr>
          <p:spPr>
            <a:xfrm flipV="1">
              <a:off x="1557164" y="3885679"/>
              <a:ext cx="0" cy="1493997"/>
            </a:xfrm>
            <a:prstGeom prst="line">
              <a:avLst/>
            </a:prstGeom>
            <a:ln w="15875">
              <a:solidFill>
                <a:schemeClr val="tx1"/>
              </a:solidFill>
              <a:prstDash val="sysDot"/>
            </a:ln>
            <a:effectLst/>
          </p:spPr>
          <p:style>
            <a:lnRef idx="2">
              <a:schemeClr val="accent1"/>
            </a:lnRef>
            <a:fillRef idx="0">
              <a:schemeClr val="accent1"/>
            </a:fillRef>
            <a:effectRef idx="1">
              <a:schemeClr val="accent1"/>
            </a:effectRef>
            <a:fontRef idx="minor">
              <a:schemeClr val="tx1"/>
            </a:fontRef>
          </p:style>
        </p:cxnSp>
        <p:cxnSp>
          <p:nvCxnSpPr>
            <p:cNvPr id="80" name="Straight Connector 79"/>
            <p:cNvCxnSpPr/>
            <p:nvPr/>
          </p:nvCxnSpPr>
          <p:spPr>
            <a:xfrm flipH="1">
              <a:off x="925007" y="3911079"/>
              <a:ext cx="632157" cy="0"/>
            </a:xfrm>
            <a:prstGeom prst="line">
              <a:avLst/>
            </a:prstGeom>
            <a:ln w="15875">
              <a:solidFill>
                <a:schemeClr val="tx1"/>
              </a:solidFill>
              <a:prstDash val="sysDot"/>
            </a:ln>
            <a:effectLst/>
          </p:spPr>
          <p:style>
            <a:lnRef idx="2">
              <a:schemeClr val="accent1"/>
            </a:lnRef>
            <a:fillRef idx="0">
              <a:schemeClr val="accent1"/>
            </a:fillRef>
            <a:effectRef idx="1">
              <a:schemeClr val="accent1"/>
            </a:effectRef>
            <a:fontRef idx="minor">
              <a:schemeClr val="tx1"/>
            </a:fontRef>
          </p:style>
        </p:cxnSp>
      </p:grpSp>
      <p:cxnSp>
        <p:nvCxnSpPr>
          <p:cNvPr id="81" name="Straight Connector 80"/>
          <p:cNvCxnSpPr/>
          <p:nvPr/>
        </p:nvCxnSpPr>
        <p:spPr>
          <a:xfrm flipV="1">
            <a:off x="2310873" y="3793290"/>
            <a:ext cx="0" cy="1096295"/>
          </a:xfrm>
          <a:prstGeom prst="line">
            <a:avLst/>
          </a:prstGeom>
          <a:ln w="15875">
            <a:solidFill>
              <a:schemeClr val="tx1"/>
            </a:solidFill>
            <a:prstDash val="sysDot"/>
          </a:ln>
          <a:effectLst/>
        </p:spPr>
        <p:style>
          <a:lnRef idx="2">
            <a:schemeClr val="accent1"/>
          </a:lnRef>
          <a:fillRef idx="0">
            <a:schemeClr val="accent1"/>
          </a:fillRef>
          <a:effectRef idx="1">
            <a:schemeClr val="accent1"/>
          </a:effectRef>
          <a:fontRef idx="minor">
            <a:schemeClr val="tx1"/>
          </a:fontRef>
        </p:style>
      </p:cxnSp>
      <p:grpSp>
        <p:nvGrpSpPr>
          <p:cNvPr id="35" name="Group 34"/>
          <p:cNvGrpSpPr/>
          <p:nvPr/>
        </p:nvGrpSpPr>
        <p:grpSpPr>
          <a:xfrm>
            <a:off x="1909762" y="2235910"/>
            <a:ext cx="398009" cy="1248466"/>
            <a:chOff x="1022350" y="1841442"/>
            <a:chExt cx="530678" cy="1664621"/>
          </a:xfrm>
        </p:grpSpPr>
        <p:cxnSp>
          <p:nvCxnSpPr>
            <p:cNvPr id="47" name="Straight Connector 46"/>
            <p:cNvCxnSpPr/>
            <p:nvPr/>
          </p:nvCxnSpPr>
          <p:spPr>
            <a:xfrm flipV="1">
              <a:off x="1022350" y="1841442"/>
              <a:ext cx="1" cy="1658271"/>
            </a:xfrm>
            <a:prstGeom prst="line">
              <a:avLst/>
            </a:prstGeom>
            <a:ln w="15875">
              <a:solidFill>
                <a:schemeClr val="tx1"/>
              </a:solidFill>
              <a:prstDash val="sysDot"/>
            </a:ln>
            <a:effectLst/>
          </p:spPr>
          <p:style>
            <a:lnRef idx="2">
              <a:schemeClr val="accent1"/>
            </a:lnRef>
            <a:fillRef idx="0">
              <a:schemeClr val="accent1"/>
            </a:fillRef>
            <a:effectRef idx="1">
              <a:schemeClr val="accent1"/>
            </a:effectRef>
            <a:fontRef idx="minor">
              <a:schemeClr val="tx1"/>
            </a:fontRef>
          </p:style>
        </p:cxnSp>
        <p:cxnSp>
          <p:nvCxnSpPr>
            <p:cNvPr id="82" name="Straight Connector 81"/>
            <p:cNvCxnSpPr/>
            <p:nvPr/>
          </p:nvCxnSpPr>
          <p:spPr>
            <a:xfrm flipH="1">
              <a:off x="1022350" y="3506063"/>
              <a:ext cx="530678" cy="0"/>
            </a:xfrm>
            <a:prstGeom prst="line">
              <a:avLst/>
            </a:prstGeom>
            <a:ln w="15875">
              <a:solidFill>
                <a:schemeClr val="tx1"/>
              </a:solidFill>
              <a:prstDash val="sysDot"/>
            </a:ln>
            <a:effectLst/>
          </p:spPr>
          <p:style>
            <a:lnRef idx="2">
              <a:schemeClr val="accent1"/>
            </a:lnRef>
            <a:fillRef idx="0">
              <a:schemeClr val="accent1"/>
            </a:fillRef>
            <a:effectRef idx="1">
              <a:schemeClr val="accent1"/>
            </a:effectRef>
            <a:fontRef idx="minor">
              <a:schemeClr val="tx1"/>
            </a:fontRef>
          </p:style>
        </p:cxnSp>
      </p:grpSp>
      <p:cxnSp>
        <p:nvCxnSpPr>
          <p:cNvPr id="83" name="Straight Connector 82"/>
          <p:cNvCxnSpPr/>
          <p:nvPr/>
        </p:nvCxnSpPr>
        <p:spPr>
          <a:xfrm flipV="1">
            <a:off x="1909764" y="2235910"/>
            <a:ext cx="1" cy="1202303"/>
          </a:xfrm>
          <a:prstGeom prst="line">
            <a:avLst/>
          </a:prstGeom>
          <a:ln w="15875">
            <a:solidFill>
              <a:schemeClr val="tx1"/>
            </a:solidFill>
            <a:prstDash val="sysDot"/>
          </a:ln>
          <a:effectLst/>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flipV="1">
            <a:off x="2515963" y="2030791"/>
            <a:ext cx="0" cy="1471985"/>
          </a:xfrm>
          <a:prstGeom prst="line">
            <a:avLst/>
          </a:prstGeom>
          <a:ln w="15875">
            <a:solidFill>
              <a:schemeClr val="tx1"/>
            </a:solidFill>
            <a:prstDash val="sysDot"/>
          </a:ln>
          <a:effectLst/>
        </p:spPr>
        <p:style>
          <a:lnRef idx="2">
            <a:schemeClr val="accent1"/>
          </a:lnRef>
          <a:fillRef idx="0">
            <a:schemeClr val="accent1"/>
          </a:fillRef>
          <a:effectRef idx="1">
            <a:schemeClr val="accent1"/>
          </a:effectRef>
          <a:fontRef idx="minor">
            <a:schemeClr val="tx1"/>
          </a:fontRef>
        </p:style>
      </p:cxnSp>
      <p:cxnSp>
        <p:nvCxnSpPr>
          <p:cNvPr id="84" name="Straight Connector 83"/>
          <p:cNvCxnSpPr>
            <a:stCxn id="99" idx="2"/>
          </p:cNvCxnSpPr>
          <p:nvPr/>
        </p:nvCxnSpPr>
        <p:spPr>
          <a:xfrm flipH="1" flipV="1">
            <a:off x="2506437" y="3498100"/>
            <a:ext cx="160563" cy="4676"/>
          </a:xfrm>
          <a:prstGeom prst="line">
            <a:avLst/>
          </a:prstGeom>
          <a:ln w="15875">
            <a:solidFill>
              <a:schemeClr val="tx1"/>
            </a:solidFill>
            <a:prstDash val="sysDot"/>
          </a:ln>
          <a:effectLst/>
        </p:spPr>
        <p:style>
          <a:lnRef idx="2">
            <a:schemeClr val="accent1"/>
          </a:lnRef>
          <a:fillRef idx="0">
            <a:schemeClr val="accent1"/>
          </a:fillRef>
          <a:effectRef idx="1">
            <a:schemeClr val="accent1"/>
          </a:effectRef>
          <a:fontRef idx="minor">
            <a:schemeClr val="tx1"/>
          </a:fontRef>
        </p:style>
      </p:cxnSp>
      <p:grpSp>
        <p:nvGrpSpPr>
          <p:cNvPr id="92" name="Group 91"/>
          <p:cNvGrpSpPr/>
          <p:nvPr/>
        </p:nvGrpSpPr>
        <p:grpSpPr>
          <a:xfrm>
            <a:off x="2912257" y="3680068"/>
            <a:ext cx="72043" cy="1367015"/>
            <a:chOff x="2359008" y="3766986"/>
            <a:chExt cx="96057" cy="1822687"/>
          </a:xfrm>
        </p:grpSpPr>
        <p:cxnSp>
          <p:nvCxnSpPr>
            <p:cNvPr id="72" name="Straight Connector 71"/>
            <p:cNvCxnSpPr/>
            <p:nvPr/>
          </p:nvCxnSpPr>
          <p:spPr>
            <a:xfrm flipH="1" flipV="1">
              <a:off x="2416113" y="3766986"/>
              <a:ext cx="38952" cy="1822687"/>
            </a:xfrm>
            <a:prstGeom prst="line">
              <a:avLst/>
            </a:prstGeom>
            <a:ln w="15875">
              <a:solidFill>
                <a:schemeClr val="tx1"/>
              </a:solidFill>
              <a:prstDash val="sysDot"/>
            </a:ln>
            <a:effectLst/>
          </p:spPr>
          <p:style>
            <a:lnRef idx="2">
              <a:schemeClr val="accent1"/>
            </a:lnRef>
            <a:fillRef idx="0">
              <a:schemeClr val="accent1"/>
            </a:fillRef>
            <a:effectRef idx="1">
              <a:schemeClr val="accent1"/>
            </a:effectRef>
            <a:fontRef idx="minor">
              <a:schemeClr val="tx1"/>
            </a:fontRef>
          </p:style>
        </p:cxnSp>
        <p:cxnSp>
          <p:nvCxnSpPr>
            <p:cNvPr id="87" name="Straight Connector 86"/>
            <p:cNvCxnSpPr/>
            <p:nvPr/>
          </p:nvCxnSpPr>
          <p:spPr>
            <a:xfrm flipH="1" flipV="1">
              <a:off x="2359008" y="3772398"/>
              <a:ext cx="57105" cy="3057"/>
            </a:xfrm>
            <a:prstGeom prst="line">
              <a:avLst/>
            </a:prstGeom>
            <a:ln w="15875">
              <a:solidFill>
                <a:schemeClr val="tx1"/>
              </a:solidFill>
              <a:prstDash val="sysDot"/>
            </a:ln>
            <a:effectLst/>
          </p:spPr>
          <p:style>
            <a:lnRef idx="2">
              <a:schemeClr val="accent1"/>
            </a:lnRef>
            <a:fillRef idx="0">
              <a:schemeClr val="accent1"/>
            </a:fillRef>
            <a:effectRef idx="1">
              <a:schemeClr val="accent1"/>
            </a:effectRef>
            <a:fontRef idx="minor">
              <a:schemeClr val="tx1"/>
            </a:fontRef>
          </p:style>
        </p:cxnSp>
      </p:grpSp>
      <p:grpSp>
        <p:nvGrpSpPr>
          <p:cNvPr id="98" name="Group 97"/>
          <p:cNvGrpSpPr/>
          <p:nvPr/>
        </p:nvGrpSpPr>
        <p:grpSpPr>
          <a:xfrm>
            <a:off x="3159211" y="3621329"/>
            <a:ext cx="336464" cy="1509372"/>
            <a:chOff x="2688282" y="3688668"/>
            <a:chExt cx="448618" cy="2012496"/>
          </a:xfrm>
        </p:grpSpPr>
        <p:cxnSp>
          <p:nvCxnSpPr>
            <p:cNvPr id="39" name="Straight Connector 38"/>
            <p:cNvCxnSpPr/>
            <p:nvPr/>
          </p:nvCxnSpPr>
          <p:spPr>
            <a:xfrm flipV="1">
              <a:off x="3136900" y="3688668"/>
              <a:ext cx="0" cy="2012496"/>
            </a:xfrm>
            <a:prstGeom prst="line">
              <a:avLst/>
            </a:prstGeom>
            <a:ln w="15875">
              <a:solidFill>
                <a:schemeClr val="tx1"/>
              </a:solidFill>
              <a:prstDash val="sysDot"/>
            </a:ln>
            <a:effectLst/>
          </p:spPr>
          <p:style>
            <a:lnRef idx="2">
              <a:schemeClr val="accent1"/>
            </a:lnRef>
            <a:fillRef idx="0">
              <a:schemeClr val="accent1"/>
            </a:fillRef>
            <a:effectRef idx="1">
              <a:schemeClr val="accent1"/>
            </a:effectRef>
            <a:fontRef idx="minor">
              <a:schemeClr val="tx1"/>
            </a:fontRef>
          </p:style>
        </p:cxnSp>
        <p:cxnSp>
          <p:nvCxnSpPr>
            <p:cNvPr id="95" name="Straight Connector 94"/>
            <p:cNvCxnSpPr/>
            <p:nvPr/>
          </p:nvCxnSpPr>
          <p:spPr>
            <a:xfrm flipH="1">
              <a:off x="2688282" y="3697621"/>
              <a:ext cx="448618" cy="0"/>
            </a:xfrm>
            <a:prstGeom prst="line">
              <a:avLst/>
            </a:prstGeom>
            <a:ln w="15875">
              <a:solidFill>
                <a:schemeClr val="tx1"/>
              </a:solidFill>
              <a:prstDash val="sysDot"/>
            </a:ln>
            <a:effectLst/>
          </p:spPr>
          <p:style>
            <a:lnRef idx="2">
              <a:schemeClr val="accent1"/>
            </a:lnRef>
            <a:fillRef idx="0">
              <a:schemeClr val="accent1"/>
            </a:fillRef>
            <a:effectRef idx="1">
              <a:schemeClr val="accent1"/>
            </a:effectRef>
            <a:fontRef idx="minor">
              <a:schemeClr val="tx1"/>
            </a:fontRef>
          </p:style>
        </p:cxnSp>
      </p:grpSp>
      <p:cxnSp>
        <p:nvCxnSpPr>
          <p:cNvPr id="106" name="Straight Connector 105"/>
          <p:cNvCxnSpPr>
            <a:stCxn id="45" idx="2"/>
          </p:cNvCxnSpPr>
          <p:nvPr/>
        </p:nvCxnSpPr>
        <p:spPr>
          <a:xfrm flipH="1">
            <a:off x="4122053" y="1778420"/>
            <a:ext cx="313697" cy="0"/>
          </a:xfrm>
          <a:prstGeom prst="line">
            <a:avLst/>
          </a:prstGeom>
          <a:ln w="15875">
            <a:solidFill>
              <a:schemeClr val="tx1"/>
            </a:solidFill>
            <a:prstDash val="sysDot"/>
          </a:ln>
          <a:effectLst/>
        </p:spPr>
        <p:style>
          <a:lnRef idx="2">
            <a:schemeClr val="accent1"/>
          </a:lnRef>
          <a:fillRef idx="0">
            <a:schemeClr val="accent1"/>
          </a:fillRef>
          <a:effectRef idx="1">
            <a:schemeClr val="accent1"/>
          </a:effectRef>
          <a:fontRef idx="minor">
            <a:schemeClr val="tx1"/>
          </a:fontRef>
        </p:style>
      </p:cxnSp>
      <p:grpSp>
        <p:nvGrpSpPr>
          <p:cNvPr id="116" name="Group 115"/>
          <p:cNvGrpSpPr/>
          <p:nvPr/>
        </p:nvGrpSpPr>
        <p:grpSpPr>
          <a:xfrm>
            <a:off x="4689930" y="1730339"/>
            <a:ext cx="101145" cy="1232024"/>
            <a:chOff x="4729240" y="1167349"/>
            <a:chExt cx="134860" cy="1642698"/>
          </a:xfrm>
        </p:grpSpPr>
        <p:cxnSp>
          <p:nvCxnSpPr>
            <p:cNvPr id="27" name="Straight Connector 26"/>
            <p:cNvCxnSpPr/>
            <p:nvPr/>
          </p:nvCxnSpPr>
          <p:spPr>
            <a:xfrm flipV="1">
              <a:off x="4864100" y="1167349"/>
              <a:ext cx="0" cy="1617298"/>
            </a:xfrm>
            <a:prstGeom prst="line">
              <a:avLst/>
            </a:prstGeom>
            <a:ln w="15875">
              <a:solidFill>
                <a:schemeClr val="tx1"/>
              </a:solidFill>
              <a:prstDash val="sysDot"/>
            </a:ln>
            <a:effectLst/>
          </p:spPr>
          <p:style>
            <a:lnRef idx="2">
              <a:schemeClr val="accent1"/>
            </a:lnRef>
            <a:fillRef idx="0">
              <a:schemeClr val="accent1"/>
            </a:fillRef>
            <a:effectRef idx="1">
              <a:schemeClr val="accent1"/>
            </a:effectRef>
            <a:fontRef idx="minor">
              <a:schemeClr val="tx1"/>
            </a:fontRef>
          </p:style>
        </p:cxnSp>
        <p:cxnSp>
          <p:nvCxnSpPr>
            <p:cNvPr id="112" name="Straight Connector 111"/>
            <p:cNvCxnSpPr/>
            <p:nvPr/>
          </p:nvCxnSpPr>
          <p:spPr>
            <a:xfrm flipH="1">
              <a:off x="4729240" y="2810047"/>
              <a:ext cx="134860" cy="0"/>
            </a:xfrm>
            <a:prstGeom prst="line">
              <a:avLst/>
            </a:prstGeom>
            <a:ln w="15875">
              <a:solidFill>
                <a:schemeClr val="tx1"/>
              </a:solidFill>
              <a:prstDash val="sysDot"/>
            </a:ln>
            <a:effectLst/>
          </p:spPr>
          <p:style>
            <a:lnRef idx="2">
              <a:schemeClr val="accent1"/>
            </a:lnRef>
            <a:fillRef idx="0">
              <a:schemeClr val="accent1"/>
            </a:fillRef>
            <a:effectRef idx="1">
              <a:schemeClr val="accent1"/>
            </a:effectRef>
            <a:fontRef idx="minor">
              <a:schemeClr val="tx1"/>
            </a:fontRef>
          </p:style>
        </p:cxnSp>
      </p:grpSp>
      <p:cxnSp>
        <p:nvCxnSpPr>
          <p:cNvPr id="119" name="Straight Connector 118"/>
          <p:cNvCxnSpPr/>
          <p:nvPr/>
        </p:nvCxnSpPr>
        <p:spPr>
          <a:xfrm flipV="1">
            <a:off x="4791075" y="1730340"/>
            <a:ext cx="0" cy="1184456"/>
          </a:xfrm>
          <a:prstGeom prst="line">
            <a:avLst/>
          </a:prstGeom>
          <a:ln w="15875">
            <a:solidFill>
              <a:schemeClr val="tx1"/>
            </a:solidFill>
            <a:prstDash val="sysDot"/>
          </a:ln>
          <a:effectLst/>
        </p:spPr>
        <p:style>
          <a:lnRef idx="2">
            <a:schemeClr val="accent1"/>
          </a:lnRef>
          <a:fillRef idx="0">
            <a:schemeClr val="accent1"/>
          </a:fillRef>
          <a:effectRef idx="1">
            <a:schemeClr val="accent1"/>
          </a:effectRef>
          <a:fontRef idx="minor">
            <a:schemeClr val="tx1"/>
          </a:fontRef>
        </p:style>
      </p:cxnSp>
      <p:grpSp>
        <p:nvGrpSpPr>
          <p:cNvPr id="124" name="Group 123"/>
          <p:cNvGrpSpPr/>
          <p:nvPr/>
        </p:nvGrpSpPr>
        <p:grpSpPr>
          <a:xfrm>
            <a:off x="5216720" y="1849834"/>
            <a:ext cx="300864" cy="125864"/>
            <a:chOff x="5431627" y="1326676"/>
            <a:chExt cx="401152" cy="167818"/>
          </a:xfrm>
        </p:grpSpPr>
        <p:cxnSp>
          <p:nvCxnSpPr>
            <p:cNvPr id="11" name="Straight Connector 10"/>
            <p:cNvCxnSpPr/>
            <p:nvPr/>
          </p:nvCxnSpPr>
          <p:spPr>
            <a:xfrm>
              <a:off x="5832779" y="1326676"/>
              <a:ext cx="0" cy="150885"/>
            </a:xfrm>
            <a:prstGeom prst="line">
              <a:avLst/>
            </a:prstGeom>
            <a:ln w="15875">
              <a:solidFill>
                <a:schemeClr val="tx1"/>
              </a:solidFill>
              <a:prstDash val="sysDot"/>
            </a:ln>
            <a:effectLst/>
          </p:spPr>
          <p:style>
            <a:lnRef idx="2">
              <a:schemeClr val="accent1"/>
            </a:lnRef>
            <a:fillRef idx="0">
              <a:schemeClr val="accent1"/>
            </a:fillRef>
            <a:effectRef idx="1">
              <a:schemeClr val="accent1"/>
            </a:effectRef>
            <a:fontRef idx="minor">
              <a:schemeClr val="tx1"/>
            </a:fontRef>
          </p:style>
        </p:cxnSp>
        <p:cxnSp>
          <p:nvCxnSpPr>
            <p:cNvPr id="120" name="Straight Connector 119"/>
            <p:cNvCxnSpPr/>
            <p:nvPr/>
          </p:nvCxnSpPr>
          <p:spPr>
            <a:xfrm flipH="1">
              <a:off x="5431627" y="1494494"/>
              <a:ext cx="401151" cy="0"/>
            </a:xfrm>
            <a:prstGeom prst="line">
              <a:avLst/>
            </a:prstGeom>
            <a:ln w="15875">
              <a:solidFill>
                <a:schemeClr val="tx1"/>
              </a:solidFill>
              <a:prstDash val="sysDot"/>
            </a:ln>
            <a:effectLst/>
          </p:spPr>
          <p:style>
            <a:lnRef idx="2">
              <a:schemeClr val="accent1"/>
            </a:lnRef>
            <a:fillRef idx="0">
              <a:schemeClr val="accent1"/>
            </a:fillRef>
            <a:effectRef idx="1">
              <a:schemeClr val="accent1"/>
            </a:effectRef>
            <a:fontRef idx="minor">
              <a:schemeClr val="tx1"/>
            </a:fontRef>
          </p:style>
        </p:cxnSp>
      </p:grpSp>
      <p:grpSp>
        <p:nvGrpSpPr>
          <p:cNvPr id="131" name="Group 130"/>
          <p:cNvGrpSpPr/>
          <p:nvPr/>
        </p:nvGrpSpPr>
        <p:grpSpPr>
          <a:xfrm>
            <a:off x="5762625" y="2240868"/>
            <a:ext cx="1308785" cy="743600"/>
            <a:chOff x="6159500" y="1848054"/>
            <a:chExt cx="673100" cy="991466"/>
          </a:xfrm>
        </p:grpSpPr>
        <p:cxnSp>
          <p:nvCxnSpPr>
            <p:cNvPr id="52" name="Straight Connector 51"/>
            <p:cNvCxnSpPr/>
            <p:nvPr/>
          </p:nvCxnSpPr>
          <p:spPr>
            <a:xfrm flipV="1">
              <a:off x="6832600" y="1848054"/>
              <a:ext cx="0" cy="974534"/>
            </a:xfrm>
            <a:prstGeom prst="line">
              <a:avLst/>
            </a:prstGeom>
            <a:ln w="15875">
              <a:solidFill>
                <a:schemeClr val="tx1"/>
              </a:solidFill>
              <a:prstDash val="sysDot"/>
            </a:ln>
            <a:effectLst/>
          </p:spPr>
          <p:style>
            <a:lnRef idx="2">
              <a:schemeClr val="accent1"/>
            </a:lnRef>
            <a:fillRef idx="0">
              <a:schemeClr val="accent1"/>
            </a:fillRef>
            <a:effectRef idx="1">
              <a:schemeClr val="accent1"/>
            </a:effectRef>
            <a:fontRef idx="minor">
              <a:schemeClr val="tx1"/>
            </a:fontRef>
          </p:style>
        </p:cxnSp>
        <p:cxnSp>
          <p:nvCxnSpPr>
            <p:cNvPr id="127" name="Straight Connector 126"/>
            <p:cNvCxnSpPr/>
            <p:nvPr/>
          </p:nvCxnSpPr>
          <p:spPr>
            <a:xfrm flipH="1">
              <a:off x="6159500" y="2839520"/>
              <a:ext cx="673100" cy="0"/>
            </a:xfrm>
            <a:prstGeom prst="line">
              <a:avLst/>
            </a:prstGeom>
            <a:ln w="15875">
              <a:solidFill>
                <a:schemeClr val="tx1"/>
              </a:solidFill>
              <a:prstDash val="sysDot"/>
            </a:ln>
            <a:effectLst/>
          </p:spPr>
          <p:style>
            <a:lnRef idx="2">
              <a:schemeClr val="accent1"/>
            </a:lnRef>
            <a:fillRef idx="0">
              <a:schemeClr val="accent1"/>
            </a:fillRef>
            <a:effectRef idx="1">
              <a:schemeClr val="accent1"/>
            </a:effectRef>
            <a:fontRef idx="minor">
              <a:schemeClr val="tx1"/>
            </a:fontRef>
          </p:style>
        </p:cxnSp>
      </p:grpSp>
      <p:cxnSp>
        <p:nvCxnSpPr>
          <p:cNvPr id="134" name="Straight Connector 133"/>
          <p:cNvCxnSpPr/>
          <p:nvPr/>
        </p:nvCxnSpPr>
        <p:spPr>
          <a:xfrm>
            <a:off x="5087210" y="4150186"/>
            <a:ext cx="0" cy="1039955"/>
          </a:xfrm>
          <a:prstGeom prst="line">
            <a:avLst/>
          </a:prstGeom>
          <a:ln w="15875">
            <a:solidFill>
              <a:schemeClr val="tx1"/>
            </a:solidFill>
            <a:prstDash val="sysDot"/>
          </a:ln>
          <a:effectLst/>
        </p:spPr>
        <p:style>
          <a:lnRef idx="2">
            <a:schemeClr val="accent1"/>
          </a:lnRef>
          <a:fillRef idx="0">
            <a:schemeClr val="accent1"/>
          </a:fillRef>
          <a:effectRef idx="1">
            <a:schemeClr val="accent1"/>
          </a:effectRef>
          <a:fontRef idx="minor">
            <a:schemeClr val="tx1"/>
          </a:fontRef>
        </p:style>
      </p:cxnSp>
      <p:grpSp>
        <p:nvGrpSpPr>
          <p:cNvPr id="145" name="Group 144"/>
          <p:cNvGrpSpPr/>
          <p:nvPr/>
        </p:nvGrpSpPr>
        <p:grpSpPr>
          <a:xfrm>
            <a:off x="6659564" y="3498101"/>
            <a:ext cx="123597" cy="1227044"/>
            <a:chOff x="7355419" y="3524363"/>
            <a:chExt cx="164796" cy="1636059"/>
          </a:xfrm>
        </p:grpSpPr>
        <p:cxnSp>
          <p:nvCxnSpPr>
            <p:cNvPr id="15" name="Straight Connector 14"/>
            <p:cNvCxnSpPr/>
            <p:nvPr/>
          </p:nvCxnSpPr>
          <p:spPr>
            <a:xfrm flipV="1">
              <a:off x="7520215" y="3524363"/>
              <a:ext cx="0" cy="1636059"/>
            </a:xfrm>
            <a:prstGeom prst="line">
              <a:avLst/>
            </a:prstGeom>
            <a:ln w="15875">
              <a:solidFill>
                <a:schemeClr val="tx1"/>
              </a:solidFill>
              <a:prstDash val="sysDot"/>
            </a:ln>
            <a:effectLst/>
          </p:spPr>
          <p:style>
            <a:lnRef idx="2">
              <a:schemeClr val="accent1"/>
            </a:lnRef>
            <a:fillRef idx="0">
              <a:schemeClr val="accent1"/>
            </a:fillRef>
            <a:effectRef idx="1">
              <a:schemeClr val="accent1"/>
            </a:effectRef>
            <a:fontRef idx="minor">
              <a:schemeClr val="tx1"/>
            </a:fontRef>
          </p:style>
        </p:cxnSp>
        <p:cxnSp>
          <p:nvCxnSpPr>
            <p:cNvPr id="141" name="Straight Connector 140"/>
            <p:cNvCxnSpPr/>
            <p:nvPr/>
          </p:nvCxnSpPr>
          <p:spPr>
            <a:xfrm flipH="1">
              <a:off x="7355419" y="3549763"/>
              <a:ext cx="164796" cy="0"/>
            </a:xfrm>
            <a:prstGeom prst="line">
              <a:avLst/>
            </a:prstGeom>
            <a:ln w="15875">
              <a:solidFill>
                <a:schemeClr val="tx1"/>
              </a:solidFill>
              <a:prstDash val="sysDot"/>
            </a:ln>
            <a:effectLst/>
          </p:spPr>
          <p:style>
            <a:lnRef idx="2">
              <a:schemeClr val="accent1"/>
            </a:lnRef>
            <a:fillRef idx="0">
              <a:schemeClr val="accent1"/>
            </a:fillRef>
            <a:effectRef idx="1">
              <a:schemeClr val="accent1"/>
            </a:effectRef>
            <a:fontRef idx="minor">
              <a:schemeClr val="tx1"/>
            </a:fontRef>
          </p:style>
        </p:cxnSp>
      </p:grpSp>
      <p:grpSp>
        <p:nvGrpSpPr>
          <p:cNvPr id="154" name="Group 153"/>
          <p:cNvGrpSpPr/>
          <p:nvPr/>
        </p:nvGrpSpPr>
        <p:grpSpPr>
          <a:xfrm>
            <a:off x="7506164" y="2510899"/>
            <a:ext cx="236302" cy="1100225"/>
            <a:chOff x="8484217" y="2208094"/>
            <a:chExt cx="315069" cy="1466967"/>
          </a:xfrm>
        </p:grpSpPr>
        <p:cxnSp>
          <p:nvCxnSpPr>
            <p:cNvPr id="43" name="Straight Connector 42"/>
            <p:cNvCxnSpPr/>
            <p:nvPr/>
          </p:nvCxnSpPr>
          <p:spPr>
            <a:xfrm flipV="1">
              <a:off x="8484217" y="2208094"/>
              <a:ext cx="0" cy="1464128"/>
            </a:xfrm>
            <a:prstGeom prst="line">
              <a:avLst/>
            </a:prstGeom>
            <a:ln w="15875">
              <a:solidFill>
                <a:schemeClr val="tx1"/>
              </a:solidFill>
              <a:prstDash val="sysDot"/>
            </a:ln>
            <a:effectLst/>
          </p:spPr>
          <p:style>
            <a:lnRef idx="2">
              <a:schemeClr val="accent1"/>
            </a:lnRef>
            <a:fillRef idx="0">
              <a:schemeClr val="accent1"/>
            </a:fillRef>
            <a:effectRef idx="1">
              <a:schemeClr val="accent1"/>
            </a:effectRef>
            <a:fontRef idx="minor">
              <a:schemeClr val="tx1"/>
            </a:fontRef>
          </p:style>
        </p:cxnSp>
        <p:cxnSp>
          <p:nvCxnSpPr>
            <p:cNvPr id="150" name="Straight Connector 149"/>
            <p:cNvCxnSpPr/>
            <p:nvPr/>
          </p:nvCxnSpPr>
          <p:spPr>
            <a:xfrm flipH="1">
              <a:off x="8484217" y="3675061"/>
              <a:ext cx="315069" cy="0"/>
            </a:xfrm>
            <a:prstGeom prst="line">
              <a:avLst/>
            </a:prstGeom>
            <a:ln w="15875">
              <a:solidFill>
                <a:schemeClr val="tx1"/>
              </a:solidFill>
              <a:prstDash val="sysDot"/>
            </a:ln>
            <a:effectLst/>
          </p:spPr>
          <p:style>
            <a:lnRef idx="2">
              <a:schemeClr val="accent1"/>
            </a:lnRef>
            <a:fillRef idx="0">
              <a:schemeClr val="accent1"/>
            </a:fillRef>
            <a:effectRef idx="1">
              <a:schemeClr val="accent1"/>
            </a:effectRef>
            <a:fontRef idx="minor">
              <a:schemeClr val="tx1"/>
            </a:fontRef>
          </p:style>
        </p:cxnSp>
      </p:grpSp>
      <p:grpSp>
        <p:nvGrpSpPr>
          <p:cNvPr id="20" name="Group 19"/>
          <p:cNvGrpSpPr/>
          <p:nvPr/>
        </p:nvGrpSpPr>
        <p:grpSpPr>
          <a:xfrm>
            <a:off x="3186465" y="1860947"/>
            <a:ext cx="63838" cy="1502814"/>
            <a:chOff x="2724619" y="1379593"/>
            <a:chExt cx="85117" cy="2003752"/>
          </a:xfrm>
        </p:grpSpPr>
        <p:cxnSp>
          <p:nvCxnSpPr>
            <p:cNvPr id="77" name="Straight Connector 76"/>
            <p:cNvCxnSpPr/>
            <p:nvPr/>
          </p:nvCxnSpPr>
          <p:spPr>
            <a:xfrm flipH="1" flipV="1">
              <a:off x="2805904" y="1379593"/>
              <a:ext cx="3832" cy="2003752"/>
            </a:xfrm>
            <a:prstGeom prst="line">
              <a:avLst/>
            </a:prstGeom>
            <a:ln w="15875">
              <a:solidFill>
                <a:schemeClr val="tx1"/>
              </a:solidFill>
              <a:prstDash val="sysDot"/>
            </a:ln>
            <a:effectLst/>
          </p:spPr>
          <p:style>
            <a:lnRef idx="2">
              <a:schemeClr val="accent1"/>
            </a:lnRef>
            <a:fillRef idx="0">
              <a:schemeClr val="accent1"/>
            </a:fillRef>
            <a:effectRef idx="1">
              <a:schemeClr val="accent1"/>
            </a:effectRef>
            <a:fontRef idx="minor">
              <a:schemeClr val="tx1"/>
            </a:fontRef>
          </p:style>
        </p:cxnSp>
        <p:cxnSp>
          <p:nvCxnSpPr>
            <p:cNvPr id="86" name="Straight Connector 85"/>
            <p:cNvCxnSpPr>
              <a:stCxn id="70" idx="6"/>
            </p:cNvCxnSpPr>
            <p:nvPr/>
          </p:nvCxnSpPr>
          <p:spPr>
            <a:xfrm>
              <a:off x="2724619" y="3349616"/>
              <a:ext cx="85117" cy="0"/>
            </a:xfrm>
            <a:prstGeom prst="line">
              <a:avLst/>
            </a:prstGeom>
            <a:ln w="15875">
              <a:solidFill>
                <a:schemeClr val="tx1"/>
              </a:solidFill>
              <a:prstDash val="sysDot"/>
            </a:ln>
            <a:effectLst/>
          </p:spPr>
          <p:style>
            <a:lnRef idx="2">
              <a:schemeClr val="accent1"/>
            </a:lnRef>
            <a:fillRef idx="0">
              <a:schemeClr val="accent1"/>
            </a:fillRef>
            <a:effectRef idx="1">
              <a:schemeClr val="accent1"/>
            </a:effectRef>
            <a:fontRef idx="minor">
              <a:schemeClr val="tx1"/>
            </a:fontRef>
          </p:style>
        </p:cxnSp>
      </p:grpSp>
      <p:sp>
        <p:nvSpPr>
          <p:cNvPr id="99" name="Oval 98"/>
          <p:cNvSpPr/>
          <p:nvPr/>
        </p:nvSpPr>
        <p:spPr>
          <a:xfrm>
            <a:off x="2667001" y="3203127"/>
            <a:ext cx="606421" cy="599299"/>
          </a:xfrm>
          <a:prstGeom prst="ellipse">
            <a:avLst/>
          </a:prstGeom>
          <a:noFill/>
          <a:ln w="15875">
            <a:solidFill>
              <a:schemeClr val="tx1"/>
            </a:solidFill>
          </a:ln>
          <a:effectLst/>
        </p:spPr>
        <p:style>
          <a:lnRef idx="1">
            <a:schemeClr val="accent1"/>
          </a:lnRef>
          <a:fillRef idx="3">
            <a:schemeClr val="accent1"/>
          </a:fillRef>
          <a:effectRef idx="2">
            <a:schemeClr val="accent1"/>
          </a:effectRef>
          <a:fontRef idx="minor">
            <a:schemeClr val="lt1"/>
          </a:fontRef>
        </p:style>
        <p:txBody>
          <a:bodyPr lIns="48980" tIns="24490" rIns="48980" bIns="24490" spcCol="0" rtlCol="0" anchor="ctr"/>
          <a:lstStyle/>
          <a:p>
            <a:pPr algn="ctr">
              <a:buNone/>
            </a:pPr>
            <a:endParaRPr lang="en-US" sz="1350">
              <a:solidFill>
                <a:schemeClr val="tx1"/>
              </a:solidFill>
            </a:endParaRPr>
          </a:p>
        </p:txBody>
      </p:sp>
      <p:sp>
        <p:nvSpPr>
          <p:cNvPr id="102" name="TextBox 101"/>
          <p:cNvSpPr txBox="1"/>
          <p:nvPr/>
        </p:nvSpPr>
        <p:spPr>
          <a:xfrm>
            <a:off x="2081003" y="1538791"/>
            <a:ext cx="796223" cy="511123"/>
          </a:xfrm>
          <a:prstGeom prst="rect">
            <a:avLst/>
          </a:prstGeom>
          <a:noFill/>
        </p:spPr>
        <p:txBody>
          <a:bodyPr wrap="none" lIns="48980" tIns="24490" rIns="48980" bIns="24490" rtlCol="0">
            <a:spAutoFit/>
          </a:bodyPr>
          <a:lstStyle/>
          <a:p>
            <a:pPr algn="ctr">
              <a:spcBef>
                <a:spcPts val="0"/>
              </a:spcBef>
              <a:buNone/>
            </a:pPr>
            <a:r>
              <a:rPr lang="en-US" sz="1050" dirty="0">
                <a:latin typeface="Avenir Light"/>
                <a:cs typeface="Avenir Light"/>
              </a:rPr>
              <a:t>Cygnus</a:t>
            </a:r>
          </a:p>
          <a:p>
            <a:pPr algn="ctr">
              <a:spcBef>
                <a:spcPts val="0"/>
              </a:spcBef>
              <a:buNone/>
            </a:pPr>
            <a:r>
              <a:rPr lang="en-US" sz="1050" dirty="0" err="1">
                <a:latin typeface="Avenir Light"/>
                <a:cs typeface="Avenir Light"/>
              </a:rPr>
              <a:t>Superbubble</a:t>
            </a:r>
            <a:endParaRPr lang="en-US" sz="1050" dirty="0">
              <a:latin typeface="Avenir Light"/>
              <a:cs typeface="Avenir Light"/>
            </a:endParaRPr>
          </a:p>
          <a:p>
            <a:pPr algn="ctr">
              <a:spcBef>
                <a:spcPts val="0"/>
              </a:spcBef>
              <a:buNone/>
            </a:pPr>
            <a:r>
              <a:rPr lang="en-US" sz="900" dirty="0">
                <a:latin typeface="Avenir Light"/>
                <a:cs typeface="Avenir Light"/>
              </a:rPr>
              <a:t>[1-2 </a:t>
            </a:r>
            <a:r>
              <a:rPr lang="en-US" sz="900" dirty="0" err="1">
                <a:latin typeface="Avenir Light"/>
                <a:cs typeface="Avenir Light"/>
              </a:rPr>
              <a:t>kpc</a:t>
            </a:r>
            <a:r>
              <a:rPr lang="en-US" sz="900" dirty="0">
                <a:latin typeface="Avenir Light"/>
                <a:cs typeface="Avenir Light"/>
              </a:rPr>
              <a:t>]</a:t>
            </a:r>
          </a:p>
        </p:txBody>
      </p:sp>
      <p:sp>
        <p:nvSpPr>
          <p:cNvPr id="105" name="Oval 104"/>
          <p:cNvSpPr/>
          <p:nvPr/>
        </p:nvSpPr>
        <p:spPr>
          <a:xfrm>
            <a:off x="5245295" y="2611131"/>
            <a:ext cx="375963" cy="313133"/>
          </a:xfrm>
          <a:prstGeom prst="ellipse">
            <a:avLst/>
          </a:prstGeom>
          <a:noFill/>
          <a:ln w="15875">
            <a:solidFill>
              <a:schemeClr val="tx1"/>
            </a:solidFill>
          </a:ln>
          <a:effectLst/>
        </p:spPr>
        <p:style>
          <a:lnRef idx="1">
            <a:schemeClr val="accent1"/>
          </a:lnRef>
          <a:fillRef idx="3">
            <a:schemeClr val="accent1"/>
          </a:fillRef>
          <a:effectRef idx="2">
            <a:schemeClr val="accent1"/>
          </a:effectRef>
          <a:fontRef idx="minor">
            <a:schemeClr val="lt1"/>
          </a:fontRef>
        </p:style>
        <p:txBody>
          <a:bodyPr lIns="48980" tIns="24490" rIns="48980" bIns="24490" spcCol="0" rtlCol="0" anchor="ctr"/>
          <a:lstStyle/>
          <a:p>
            <a:pPr algn="ctr">
              <a:buNone/>
            </a:pPr>
            <a:endParaRPr lang="en-US" sz="1350">
              <a:solidFill>
                <a:schemeClr val="tx1"/>
              </a:solidFill>
            </a:endParaRPr>
          </a:p>
        </p:txBody>
      </p:sp>
      <p:sp>
        <p:nvSpPr>
          <p:cNvPr id="107" name="TextBox 106"/>
          <p:cNvSpPr txBox="1"/>
          <p:nvPr/>
        </p:nvSpPr>
        <p:spPr>
          <a:xfrm>
            <a:off x="6207905" y="1567293"/>
            <a:ext cx="1243461" cy="349540"/>
          </a:xfrm>
          <a:prstGeom prst="rect">
            <a:avLst/>
          </a:prstGeom>
          <a:noFill/>
        </p:spPr>
        <p:txBody>
          <a:bodyPr wrap="none" lIns="48980" tIns="24490" rIns="48980" bIns="24490" rtlCol="0">
            <a:spAutoFit/>
          </a:bodyPr>
          <a:lstStyle/>
          <a:p>
            <a:pPr>
              <a:spcBef>
                <a:spcPts val="0"/>
              </a:spcBef>
              <a:buNone/>
            </a:pPr>
            <a:r>
              <a:rPr lang="en-US" sz="1050" dirty="0">
                <a:latin typeface="Avenir Light"/>
                <a:cs typeface="Avenir Light"/>
              </a:rPr>
              <a:t>Shapley </a:t>
            </a:r>
            <a:r>
              <a:rPr lang="en-US" sz="1050" dirty="0" err="1">
                <a:latin typeface="Avenir Light"/>
                <a:cs typeface="Avenir Light"/>
              </a:rPr>
              <a:t>Supercluster</a:t>
            </a:r>
            <a:endParaRPr lang="en-US" sz="1050" dirty="0">
              <a:latin typeface="Avenir Light"/>
              <a:cs typeface="Avenir Light"/>
            </a:endParaRPr>
          </a:p>
          <a:p>
            <a:pPr>
              <a:spcBef>
                <a:spcPts val="0"/>
              </a:spcBef>
              <a:buNone/>
            </a:pPr>
            <a:r>
              <a:rPr lang="en-US" sz="900" dirty="0">
                <a:latin typeface="Avenir Light"/>
                <a:cs typeface="Avenir Light"/>
              </a:rPr>
              <a:t>[200 </a:t>
            </a:r>
            <a:r>
              <a:rPr lang="en-US" sz="900" dirty="0" err="1">
                <a:latin typeface="Avenir Light"/>
                <a:cs typeface="Avenir Light"/>
              </a:rPr>
              <a:t>Mpc</a:t>
            </a:r>
            <a:r>
              <a:rPr lang="en-US" sz="900" dirty="0">
                <a:latin typeface="Avenir Light"/>
                <a:cs typeface="Avenir Light"/>
              </a:rPr>
              <a:t>]</a:t>
            </a:r>
          </a:p>
        </p:txBody>
      </p:sp>
      <p:grpSp>
        <p:nvGrpSpPr>
          <p:cNvPr id="108" name="Group 107"/>
          <p:cNvGrpSpPr/>
          <p:nvPr/>
        </p:nvGrpSpPr>
        <p:grpSpPr>
          <a:xfrm>
            <a:off x="5621260" y="1883872"/>
            <a:ext cx="731912" cy="881702"/>
            <a:chOff x="6176575" y="1707615"/>
            <a:chExt cx="656025" cy="1031609"/>
          </a:xfrm>
        </p:grpSpPr>
        <p:cxnSp>
          <p:nvCxnSpPr>
            <p:cNvPr id="109" name="Straight Connector 108"/>
            <p:cNvCxnSpPr/>
            <p:nvPr/>
          </p:nvCxnSpPr>
          <p:spPr>
            <a:xfrm flipV="1">
              <a:off x="6832600" y="1707615"/>
              <a:ext cx="0" cy="1031609"/>
            </a:xfrm>
            <a:prstGeom prst="line">
              <a:avLst/>
            </a:prstGeom>
            <a:ln w="15875">
              <a:solidFill>
                <a:schemeClr val="tx1"/>
              </a:solidFill>
              <a:prstDash val="sysDot"/>
            </a:ln>
            <a:effectLst/>
          </p:spPr>
          <p:style>
            <a:lnRef idx="2">
              <a:schemeClr val="accent1"/>
            </a:lnRef>
            <a:fillRef idx="0">
              <a:schemeClr val="accent1"/>
            </a:fillRef>
            <a:effectRef idx="1">
              <a:schemeClr val="accent1"/>
            </a:effectRef>
            <a:fontRef idx="minor">
              <a:schemeClr val="tx1"/>
            </a:fontRef>
          </p:style>
        </p:cxnSp>
        <p:cxnSp>
          <p:nvCxnSpPr>
            <p:cNvPr id="110" name="Straight Connector 109"/>
            <p:cNvCxnSpPr/>
            <p:nvPr/>
          </p:nvCxnSpPr>
          <p:spPr>
            <a:xfrm flipH="1">
              <a:off x="6176575" y="2739224"/>
              <a:ext cx="656025" cy="0"/>
            </a:xfrm>
            <a:prstGeom prst="line">
              <a:avLst/>
            </a:prstGeom>
            <a:ln w="15875">
              <a:solidFill>
                <a:schemeClr val="tx1"/>
              </a:solidFill>
              <a:prstDash val="sysDot"/>
            </a:ln>
            <a:effectLst/>
          </p:spPr>
          <p:style>
            <a:lnRef idx="2">
              <a:schemeClr val="accent1"/>
            </a:lnRef>
            <a:fillRef idx="0">
              <a:schemeClr val="accent1"/>
            </a:fillRef>
            <a:effectRef idx="1">
              <a:schemeClr val="accent1"/>
            </a:effectRef>
            <a:fontRef idx="minor">
              <a:schemeClr val="tx1"/>
            </a:fontRef>
          </p:style>
        </p:cxnSp>
      </p:grpSp>
      <p:sp>
        <p:nvSpPr>
          <p:cNvPr id="10" name="Oval 9"/>
          <p:cNvSpPr/>
          <p:nvPr/>
        </p:nvSpPr>
        <p:spPr>
          <a:xfrm>
            <a:off x="5409001" y="2290951"/>
            <a:ext cx="34289" cy="34289"/>
          </a:xfrm>
          <a:prstGeom prst="ellipse">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buNone/>
            </a:pPr>
            <a:endParaRPr lang="en-US" sz="1350">
              <a:solidFill>
                <a:schemeClr val="tx1"/>
              </a:solidFill>
            </a:endParaRPr>
          </a:p>
        </p:txBody>
      </p:sp>
      <p:grpSp>
        <p:nvGrpSpPr>
          <p:cNvPr id="93" name="Group 92"/>
          <p:cNvGrpSpPr/>
          <p:nvPr/>
        </p:nvGrpSpPr>
        <p:grpSpPr>
          <a:xfrm>
            <a:off x="5436097" y="1538790"/>
            <a:ext cx="675892" cy="773691"/>
            <a:chOff x="6176575" y="1568498"/>
            <a:chExt cx="656025" cy="1170727"/>
          </a:xfrm>
        </p:grpSpPr>
        <p:cxnSp>
          <p:nvCxnSpPr>
            <p:cNvPr id="94" name="Straight Connector 93"/>
            <p:cNvCxnSpPr/>
            <p:nvPr/>
          </p:nvCxnSpPr>
          <p:spPr>
            <a:xfrm flipV="1">
              <a:off x="6832600" y="1568498"/>
              <a:ext cx="0" cy="1170727"/>
            </a:xfrm>
            <a:prstGeom prst="line">
              <a:avLst/>
            </a:prstGeom>
            <a:ln w="15875">
              <a:solidFill>
                <a:schemeClr val="tx1"/>
              </a:solidFill>
              <a:prstDash val="sysDot"/>
            </a:ln>
            <a:effectLst/>
          </p:spPr>
          <p:style>
            <a:lnRef idx="2">
              <a:schemeClr val="accent1"/>
            </a:lnRef>
            <a:fillRef idx="0">
              <a:schemeClr val="accent1"/>
            </a:fillRef>
            <a:effectRef idx="1">
              <a:schemeClr val="accent1"/>
            </a:effectRef>
            <a:fontRef idx="minor">
              <a:schemeClr val="tx1"/>
            </a:fontRef>
          </p:style>
        </p:cxnSp>
        <p:cxnSp>
          <p:nvCxnSpPr>
            <p:cNvPr id="96" name="Straight Connector 95"/>
            <p:cNvCxnSpPr/>
            <p:nvPr/>
          </p:nvCxnSpPr>
          <p:spPr>
            <a:xfrm flipH="1">
              <a:off x="6176575" y="2739224"/>
              <a:ext cx="656025" cy="0"/>
            </a:xfrm>
            <a:prstGeom prst="line">
              <a:avLst/>
            </a:prstGeom>
            <a:ln w="15875">
              <a:solidFill>
                <a:schemeClr val="tx1"/>
              </a:solidFill>
              <a:prstDash val="sysDot"/>
            </a:ln>
            <a:effectLst/>
          </p:spPr>
          <p:style>
            <a:lnRef idx="2">
              <a:schemeClr val="accent1"/>
            </a:lnRef>
            <a:fillRef idx="0">
              <a:schemeClr val="accent1"/>
            </a:fillRef>
            <a:effectRef idx="1">
              <a:schemeClr val="accent1"/>
            </a:effectRef>
            <a:fontRef idx="minor">
              <a:schemeClr val="tx1"/>
            </a:fontRef>
          </p:style>
        </p:cxnSp>
      </p:grpSp>
      <p:sp>
        <p:nvSpPr>
          <p:cNvPr id="97" name="TextBox 96"/>
          <p:cNvSpPr txBox="1"/>
          <p:nvPr/>
        </p:nvSpPr>
        <p:spPr>
          <a:xfrm>
            <a:off x="5717262" y="1322767"/>
            <a:ext cx="1087969" cy="211041"/>
          </a:xfrm>
          <a:prstGeom prst="rect">
            <a:avLst/>
          </a:prstGeom>
          <a:noFill/>
        </p:spPr>
        <p:txBody>
          <a:bodyPr wrap="none" lIns="48980" tIns="24490" rIns="48980" bIns="24490" rtlCol="0">
            <a:spAutoFit/>
          </a:bodyPr>
          <a:lstStyle/>
          <a:p>
            <a:pPr>
              <a:buNone/>
            </a:pPr>
            <a:r>
              <a:rPr lang="en-US" sz="1050" dirty="0">
                <a:latin typeface="Avenir Light"/>
                <a:cs typeface="Avenir Light"/>
              </a:rPr>
              <a:t>z=3.1 QSO </a:t>
            </a:r>
            <a:r>
              <a:rPr lang="en-US" sz="900" dirty="0">
                <a:latin typeface="Avenir Light"/>
                <a:cs typeface="Avenir Light"/>
              </a:rPr>
              <a:t>[26 </a:t>
            </a:r>
            <a:r>
              <a:rPr lang="en-US" sz="900" dirty="0" err="1">
                <a:latin typeface="Avenir Light"/>
                <a:cs typeface="Avenir Light"/>
              </a:rPr>
              <a:t>Gpc</a:t>
            </a:r>
            <a:r>
              <a:rPr lang="en-US" sz="900" dirty="0">
                <a:latin typeface="Avenir Light"/>
                <a:cs typeface="Avenir Light"/>
              </a:rPr>
              <a:t>]</a:t>
            </a:r>
          </a:p>
        </p:txBody>
      </p:sp>
      <p:pic>
        <p:nvPicPr>
          <p:cNvPr id="103" name="Picture 56" descr="eROSITA_Logo_RGB.png">
            <a:extLst>
              <a:ext uri="{FF2B5EF4-FFF2-40B4-BE49-F238E27FC236}">
                <a16:creationId xmlns:a16="http://schemas.microsoft.com/office/drawing/2014/main" id="{766F2AF3-B64C-46A9-B51C-F23730422918}"/>
              </a:ext>
            </a:extLst>
          </p:cNvPr>
          <p:cNvPicPr>
            <a:picLocks noChangeAspect="1"/>
          </p:cNvPicPr>
          <p:nvPr/>
        </p:nvPicPr>
        <p:blipFill>
          <a:blip r:embed="rId4" cstate="screen">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8184157" y="122987"/>
            <a:ext cx="792791" cy="625246"/>
          </a:xfrm>
          <a:prstGeom prst="rect">
            <a:avLst/>
          </a:prstGeom>
        </p:spPr>
      </p:pic>
      <p:sp>
        <p:nvSpPr>
          <p:cNvPr id="111" name="Title 1">
            <a:extLst>
              <a:ext uri="{FF2B5EF4-FFF2-40B4-BE49-F238E27FC236}">
                <a16:creationId xmlns:a16="http://schemas.microsoft.com/office/drawing/2014/main" id="{519A397E-823B-4088-8190-DD3A10D9A50C}"/>
              </a:ext>
            </a:extLst>
          </p:cNvPr>
          <p:cNvSpPr txBox="1">
            <a:spLocks/>
          </p:cNvSpPr>
          <p:nvPr/>
        </p:nvSpPr>
        <p:spPr>
          <a:xfrm>
            <a:off x="97972" y="136010"/>
            <a:ext cx="8017328" cy="744890"/>
          </a:xfrm>
          <a:prstGeom prst="rect">
            <a:avLst/>
          </a:prstGeom>
        </p:spPr>
        <p:txBody>
          <a:bodyPr lIns="48980" tIns="24490" rIns="48980" bIns="24490">
            <a:normAutofit/>
          </a:bodyPr>
          <a:lstStyle>
            <a:lvl1pPr algn="ctr" defTabSz="716890" rtl="0" eaLnBrk="1" latinLnBrk="0" hangingPunct="1">
              <a:spcBef>
                <a:spcPct val="0"/>
              </a:spcBef>
              <a:buNone/>
              <a:defRPr sz="6900" kern="1200">
                <a:solidFill>
                  <a:schemeClr val="tx1"/>
                </a:solidFill>
                <a:latin typeface="Avenir Heavy"/>
                <a:ea typeface="+mj-ea"/>
                <a:cs typeface="Avenir Heavy"/>
              </a:defRPr>
            </a:lvl1pPr>
          </a:lstStyle>
          <a:p>
            <a:r>
              <a:rPr lang="en-US" sz="3200" dirty="0">
                <a:solidFill>
                  <a:schemeClr val="tx2"/>
                </a:solidFill>
                <a:latin typeface="+mj-lt"/>
                <a:cs typeface="+mj-cs"/>
              </a:rPr>
              <a:t>The first Sky-Survey: </a:t>
            </a:r>
            <a:r>
              <a:rPr lang="en-US" sz="3200" dirty="0" err="1">
                <a:solidFill>
                  <a:schemeClr val="tx2"/>
                </a:solidFill>
                <a:latin typeface="+mj-lt"/>
                <a:cs typeface="+mj-cs"/>
              </a:rPr>
              <a:t>eRASS</a:t>
            </a:r>
            <a:r>
              <a:rPr lang="en-US" sz="3200" dirty="0">
                <a:solidFill>
                  <a:schemeClr val="tx2"/>
                </a:solidFill>
                <a:latin typeface="+mj-lt"/>
                <a:cs typeface="+mj-cs"/>
              </a:rPr>
              <a:t> 1</a:t>
            </a:r>
          </a:p>
        </p:txBody>
      </p:sp>
    </p:spTree>
    <p:extLst>
      <p:ext uri="{BB962C8B-B14F-4D97-AF65-F5344CB8AC3E}">
        <p14:creationId xmlns:p14="http://schemas.microsoft.com/office/powerpoint/2010/main" val="2606863962"/>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6" descr="erass1_rgb_e.png">
            <a:extLst>
              <a:ext uri="{FF2B5EF4-FFF2-40B4-BE49-F238E27FC236}">
                <a16:creationId xmlns:a16="http://schemas.microsoft.com/office/drawing/2014/main" id="{747AB344-AE4B-A6D4-AE23-5F0CAA72B166}"/>
              </a:ext>
            </a:extLst>
          </p:cNvPr>
          <p:cNvPicPr>
            <a:picLocks noChangeAspect="1"/>
          </p:cNvPicPr>
          <p:nvPr/>
        </p:nvPicPr>
        <p:blipFill rotWithShape="1">
          <a:blip r:embed="rId3" cstate="print">
            <a:extLst>
              <a:ext uri="{28A0092B-C50C-407E-A947-70E740481C1C}">
                <a14:useLocalDpi xmlns:a14="http://schemas.microsoft.com/office/drawing/2010/main"/>
              </a:ext>
            </a:extLst>
          </a:blip>
          <a:srcRect l="3028" t="2241" r="1281" b="1820"/>
          <a:stretch/>
        </p:blipFill>
        <p:spPr>
          <a:xfrm>
            <a:off x="395654" y="1228598"/>
            <a:ext cx="8728205" cy="4445009"/>
          </a:xfrm>
          <a:prstGeom prst="ellipse">
            <a:avLst/>
          </a:prstGeom>
        </p:spPr>
      </p:pic>
      <p:sp>
        <p:nvSpPr>
          <p:cNvPr id="4" name="Textfeld 3"/>
          <p:cNvSpPr txBox="1"/>
          <p:nvPr/>
        </p:nvSpPr>
        <p:spPr>
          <a:xfrm>
            <a:off x="443852" y="109638"/>
            <a:ext cx="3481851" cy="584775"/>
          </a:xfrm>
          <a:prstGeom prst="rect">
            <a:avLst/>
          </a:prstGeom>
          <a:noFill/>
        </p:spPr>
        <p:txBody>
          <a:bodyPr wrap="none" rtlCol="0">
            <a:spAutoFit/>
          </a:bodyPr>
          <a:lstStyle/>
          <a:p>
            <a:pPr algn="l">
              <a:buNone/>
              <a:defRPr/>
            </a:pPr>
            <a:r>
              <a:rPr lang="de-DE" sz="3200" dirty="0" err="1">
                <a:solidFill>
                  <a:schemeClr val="tx2"/>
                </a:solidFill>
                <a:latin typeface="+mj-lt"/>
                <a:ea typeface="+mj-ea"/>
                <a:cs typeface="+mj-cs"/>
              </a:rPr>
              <a:t>eROSITA</a:t>
            </a:r>
            <a:r>
              <a:rPr lang="de-DE" sz="3200" dirty="0">
                <a:solidFill>
                  <a:schemeClr val="tx2"/>
                </a:solidFill>
                <a:latin typeface="+mj-lt"/>
                <a:ea typeface="+mj-ea"/>
                <a:cs typeface="+mj-cs"/>
              </a:rPr>
              <a:t> Bubbles</a:t>
            </a:r>
            <a:endParaRPr lang="en-GB" sz="3200" dirty="0">
              <a:solidFill>
                <a:schemeClr val="tx2"/>
              </a:solidFill>
              <a:latin typeface="+mj-lt"/>
              <a:ea typeface="+mj-ea"/>
              <a:cs typeface="+mj-cs"/>
            </a:endParaRPr>
          </a:p>
        </p:txBody>
      </p:sp>
      <p:sp>
        <p:nvSpPr>
          <p:cNvPr id="3" name="Textfeld 2"/>
          <p:cNvSpPr txBox="1"/>
          <p:nvPr/>
        </p:nvSpPr>
        <p:spPr>
          <a:xfrm>
            <a:off x="1705387" y="5887170"/>
            <a:ext cx="3649524" cy="338554"/>
          </a:xfrm>
          <a:prstGeom prst="rect">
            <a:avLst/>
          </a:prstGeom>
          <a:noFill/>
        </p:spPr>
        <p:txBody>
          <a:bodyPr wrap="none" rtlCol="0">
            <a:spAutoFit/>
          </a:bodyPr>
          <a:lstStyle/>
          <a:p>
            <a:pPr>
              <a:buNone/>
            </a:pPr>
            <a:r>
              <a:rPr lang="de-DE" dirty="0" err="1">
                <a:solidFill>
                  <a:prstClr val="white"/>
                </a:solidFill>
              </a:rPr>
              <a:t>Predehl</a:t>
            </a:r>
            <a:r>
              <a:rPr lang="de-DE" dirty="0">
                <a:solidFill>
                  <a:prstClr val="white"/>
                </a:solidFill>
              </a:rPr>
              <a:t>, </a:t>
            </a:r>
            <a:r>
              <a:rPr lang="de-DE" dirty="0" err="1">
                <a:solidFill>
                  <a:prstClr val="white"/>
                </a:solidFill>
              </a:rPr>
              <a:t>Sunyaev</a:t>
            </a:r>
            <a:r>
              <a:rPr lang="de-DE" dirty="0">
                <a:solidFill>
                  <a:prstClr val="white"/>
                </a:solidFill>
              </a:rPr>
              <a:t>, et al., Nature, 2020</a:t>
            </a:r>
          </a:p>
        </p:txBody>
      </p:sp>
      <p:sp>
        <p:nvSpPr>
          <p:cNvPr id="5" name="Bogen 4"/>
          <p:cNvSpPr/>
          <p:nvPr/>
        </p:nvSpPr>
        <p:spPr>
          <a:xfrm rot="16608218">
            <a:off x="3350339" y="1825901"/>
            <a:ext cx="2976495" cy="2280316"/>
          </a:xfrm>
          <a:prstGeom prst="arc">
            <a:avLst>
              <a:gd name="adj1" fmla="val 17599974"/>
              <a:gd name="adj2" fmla="val 1216095"/>
            </a:avLst>
          </a:prstGeom>
          <a:ln w="57150">
            <a:solidFill>
              <a:srgbClr val="FF5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pic>
        <p:nvPicPr>
          <p:cNvPr id="7" name="Picture 56" descr="eROSITA_Logo_RGB.png">
            <a:extLst>
              <a:ext uri="{FF2B5EF4-FFF2-40B4-BE49-F238E27FC236}">
                <a16:creationId xmlns:a16="http://schemas.microsoft.com/office/drawing/2014/main" id="{4C27D71E-CB19-4BBF-B8F7-48C9A1C0C9EB}"/>
              </a:ext>
            </a:extLst>
          </p:cNvPr>
          <p:cNvPicPr>
            <a:picLocks noChangeAspect="1"/>
          </p:cNvPicPr>
          <p:nvPr/>
        </p:nvPicPr>
        <p:blipFill>
          <a:blip r:embed="rId4" cstate="screen">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8184157" y="122987"/>
            <a:ext cx="792791" cy="625246"/>
          </a:xfrm>
          <a:prstGeom prst="rect">
            <a:avLst/>
          </a:prstGeom>
        </p:spPr>
      </p:pic>
      <p:sp>
        <p:nvSpPr>
          <p:cNvPr id="2" name="Textfeld 1">
            <a:extLst>
              <a:ext uri="{FF2B5EF4-FFF2-40B4-BE49-F238E27FC236}">
                <a16:creationId xmlns:a16="http://schemas.microsoft.com/office/drawing/2014/main" id="{F8B6D50C-615F-A1E5-EDDD-0146AEDFAD51}"/>
              </a:ext>
            </a:extLst>
          </p:cNvPr>
          <p:cNvSpPr txBox="1"/>
          <p:nvPr/>
        </p:nvSpPr>
        <p:spPr>
          <a:xfrm>
            <a:off x="901805" y="5097256"/>
            <a:ext cx="404278" cy="307777"/>
          </a:xfrm>
          <a:prstGeom prst="rect">
            <a:avLst/>
          </a:prstGeom>
          <a:noFill/>
        </p:spPr>
        <p:txBody>
          <a:bodyPr wrap="none" rtlCol="0">
            <a:spAutoFit/>
          </a:bodyPr>
          <a:lstStyle/>
          <a:p>
            <a:pPr algn="l">
              <a:buNone/>
            </a:pPr>
            <a:r>
              <a:rPr lang="de-DE" sz="1400" dirty="0"/>
              <a:t>IKI</a:t>
            </a:r>
            <a:endParaRPr lang="pt-BR" sz="1400" b="0" i="0" dirty="0">
              <a:effectLst/>
              <a:latin typeface="Roboto" panose="02000000000000000000" pitchFamily="2" charset="0"/>
            </a:endParaRPr>
          </a:p>
        </p:txBody>
      </p:sp>
      <p:sp>
        <p:nvSpPr>
          <p:cNvPr id="6" name="Textfeld 5">
            <a:extLst>
              <a:ext uri="{FF2B5EF4-FFF2-40B4-BE49-F238E27FC236}">
                <a16:creationId xmlns:a16="http://schemas.microsoft.com/office/drawing/2014/main" id="{4BADEDCF-F229-0B7B-CB8E-E5A49B0ED571}"/>
              </a:ext>
            </a:extLst>
          </p:cNvPr>
          <p:cNvSpPr txBox="1"/>
          <p:nvPr/>
        </p:nvSpPr>
        <p:spPr>
          <a:xfrm>
            <a:off x="7905074" y="5097256"/>
            <a:ext cx="558166" cy="307777"/>
          </a:xfrm>
          <a:prstGeom prst="rect">
            <a:avLst/>
          </a:prstGeom>
          <a:noFill/>
        </p:spPr>
        <p:txBody>
          <a:bodyPr wrap="none" rtlCol="0">
            <a:spAutoFit/>
          </a:bodyPr>
          <a:lstStyle/>
          <a:p>
            <a:pPr algn="l">
              <a:buNone/>
            </a:pPr>
            <a:r>
              <a:rPr lang="de-DE" sz="1400" b="0" i="0" dirty="0">
                <a:effectLst/>
                <a:latin typeface="Roboto" panose="02000000000000000000" pitchFamily="2" charset="0"/>
              </a:rPr>
              <a:t>MPE</a:t>
            </a:r>
            <a:endParaRPr lang="pt-BR" sz="1400" b="0" i="0" dirty="0">
              <a:effectLst/>
              <a:latin typeface="Roboto" panose="02000000000000000000" pitchFamily="2" charset="0"/>
            </a:endParaRPr>
          </a:p>
        </p:txBody>
      </p:sp>
    </p:spTree>
    <p:extLst>
      <p:ext uri="{BB962C8B-B14F-4D97-AF65-F5344CB8AC3E}">
        <p14:creationId xmlns:p14="http://schemas.microsoft.com/office/powerpoint/2010/main" val="326427117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s://www.mpe.mpg.de/7540716/original-1607504861.png?t=eyJ3aWR0aCI6MTQwMCwib2JqX2lkIjo3NTQwNzE2fQ%3D%3D--00db54a025a30786a22a108ba6a2c6f11491fd41">
            <a:extLst>
              <a:ext uri="{FF2B5EF4-FFF2-40B4-BE49-F238E27FC236}">
                <a16:creationId xmlns:a16="http://schemas.microsoft.com/office/drawing/2014/main" id="{55F9C6F1-AD68-DFF6-FBAB-292DD1BAD11E}"/>
              </a:ext>
            </a:extLst>
          </p:cNvPr>
          <p:cNvPicPr>
            <a:picLocks noChangeAspect="1" noChangeArrowheads="1"/>
          </p:cNvPicPr>
          <p:nvPr/>
        </p:nvPicPr>
        <p:blipFill rotWithShape="1">
          <a:blip r:embed="rId3" cstate="print">
            <a:alphaModFix/>
            <a:extLst>
              <a:ext uri="{28A0092B-C50C-407E-A947-70E740481C1C}">
                <a14:useLocalDpi xmlns:a14="http://schemas.microsoft.com/office/drawing/2010/main" val="0"/>
              </a:ext>
            </a:extLst>
          </a:blip>
          <a:srcRect l="2097" t="563" r="368" b="1170"/>
          <a:stretch/>
        </p:blipFill>
        <p:spPr bwMode="auto">
          <a:xfrm>
            <a:off x="395653" y="1253067"/>
            <a:ext cx="8728206" cy="4385733"/>
          </a:xfrm>
          <a:prstGeom prst="ellipse">
            <a:avLst/>
          </a:prstGeom>
          <a:extLst>
            <a:ext uri="{909E8E84-426E-40DD-AFC4-6F175D3DCCD1}">
              <a14:hiddenFill xmlns:a14="http://schemas.microsoft.com/office/drawing/2010/main">
                <a:solidFill>
                  <a:srgbClr val="FFFFFF"/>
                </a:solidFill>
              </a14:hiddenFill>
            </a:ext>
          </a:extLst>
        </p:spPr>
      </p:pic>
      <p:sp>
        <p:nvSpPr>
          <p:cNvPr id="4" name="Textfeld 3"/>
          <p:cNvSpPr txBox="1"/>
          <p:nvPr/>
        </p:nvSpPr>
        <p:spPr>
          <a:xfrm>
            <a:off x="443852" y="109638"/>
            <a:ext cx="3481851" cy="584775"/>
          </a:xfrm>
          <a:prstGeom prst="rect">
            <a:avLst/>
          </a:prstGeom>
          <a:noFill/>
        </p:spPr>
        <p:txBody>
          <a:bodyPr wrap="none" rtlCol="0">
            <a:spAutoFit/>
          </a:bodyPr>
          <a:lstStyle/>
          <a:p>
            <a:pPr algn="l">
              <a:buNone/>
              <a:defRPr/>
            </a:pPr>
            <a:r>
              <a:rPr lang="de-DE" sz="3200" dirty="0" err="1">
                <a:solidFill>
                  <a:schemeClr val="tx2"/>
                </a:solidFill>
                <a:latin typeface="+mj-lt"/>
                <a:ea typeface="+mj-ea"/>
                <a:cs typeface="+mj-cs"/>
              </a:rPr>
              <a:t>eROSITA</a:t>
            </a:r>
            <a:r>
              <a:rPr lang="de-DE" sz="3200" dirty="0">
                <a:solidFill>
                  <a:schemeClr val="tx2"/>
                </a:solidFill>
                <a:latin typeface="+mj-lt"/>
                <a:ea typeface="+mj-ea"/>
                <a:cs typeface="+mj-cs"/>
              </a:rPr>
              <a:t> Bubbles</a:t>
            </a:r>
            <a:endParaRPr lang="en-GB" sz="3200" dirty="0">
              <a:solidFill>
                <a:schemeClr val="tx2"/>
              </a:solidFill>
              <a:latin typeface="+mj-lt"/>
              <a:ea typeface="+mj-ea"/>
              <a:cs typeface="+mj-cs"/>
            </a:endParaRPr>
          </a:p>
        </p:txBody>
      </p:sp>
      <p:sp>
        <p:nvSpPr>
          <p:cNvPr id="5" name="Bogen 4"/>
          <p:cNvSpPr/>
          <p:nvPr/>
        </p:nvSpPr>
        <p:spPr>
          <a:xfrm rot="16608218">
            <a:off x="3350339" y="1825901"/>
            <a:ext cx="2976495" cy="2280316"/>
          </a:xfrm>
          <a:prstGeom prst="arc">
            <a:avLst>
              <a:gd name="adj1" fmla="val 17599974"/>
              <a:gd name="adj2" fmla="val 1216095"/>
            </a:avLst>
          </a:prstGeom>
          <a:ln w="57150">
            <a:solidFill>
              <a:srgbClr val="FF505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de-DE"/>
          </a:p>
        </p:txBody>
      </p:sp>
      <p:pic>
        <p:nvPicPr>
          <p:cNvPr id="7" name="Picture 56" descr="eROSITA_Logo_RGB.png">
            <a:extLst>
              <a:ext uri="{FF2B5EF4-FFF2-40B4-BE49-F238E27FC236}">
                <a16:creationId xmlns:a16="http://schemas.microsoft.com/office/drawing/2014/main" id="{4C27D71E-CB19-4BBF-B8F7-48C9A1C0C9EB}"/>
              </a:ext>
            </a:extLst>
          </p:cNvPr>
          <p:cNvPicPr>
            <a:picLocks noChangeAspect="1"/>
          </p:cNvPicPr>
          <p:nvPr/>
        </p:nvPicPr>
        <p:blipFill>
          <a:blip r:embed="rId4" cstate="screen">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8184157" y="122987"/>
            <a:ext cx="792791" cy="625246"/>
          </a:xfrm>
          <a:prstGeom prst="rect">
            <a:avLst/>
          </a:prstGeom>
        </p:spPr>
      </p:pic>
      <p:sp>
        <p:nvSpPr>
          <p:cNvPr id="9" name="Textfeld 8">
            <a:extLst>
              <a:ext uri="{FF2B5EF4-FFF2-40B4-BE49-F238E27FC236}">
                <a16:creationId xmlns:a16="http://schemas.microsoft.com/office/drawing/2014/main" id="{F9342D85-30E7-7145-13AD-3C5C86AF148A}"/>
              </a:ext>
            </a:extLst>
          </p:cNvPr>
          <p:cNvSpPr txBox="1"/>
          <p:nvPr/>
        </p:nvSpPr>
        <p:spPr>
          <a:xfrm>
            <a:off x="1705387" y="5887170"/>
            <a:ext cx="3649524" cy="338554"/>
          </a:xfrm>
          <a:prstGeom prst="rect">
            <a:avLst/>
          </a:prstGeom>
          <a:noFill/>
        </p:spPr>
        <p:txBody>
          <a:bodyPr wrap="none" rtlCol="0">
            <a:spAutoFit/>
          </a:bodyPr>
          <a:lstStyle/>
          <a:p>
            <a:pPr>
              <a:buNone/>
            </a:pPr>
            <a:r>
              <a:rPr lang="de-DE" dirty="0" err="1">
                <a:solidFill>
                  <a:prstClr val="white"/>
                </a:solidFill>
              </a:rPr>
              <a:t>Predehl</a:t>
            </a:r>
            <a:r>
              <a:rPr lang="de-DE" dirty="0">
                <a:solidFill>
                  <a:prstClr val="white"/>
                </a:solidFill>
              </a:rPr>
              <a:t>, </a:t>
            </a:r>
            <a:r>
              <a:rPr lang="de-DE" dirty="0" err="1">
                <a:solidFill>
                  <a:prstClr val="white"/>
                </a:solidFill>
              </a:rPr>
              <a:t>Sunyaev</a:t>
            </a:r>
            <a:r>
              <a:rPr lang="de-DE" dirty="0">
                <a:solidFill>
                  <a:prstClr val="white"/>
                </a:solidFill>
              </a:rPr>
              <a:t>, et al., Nature, 2020</a:t>
            </a:r>
          </a:p>
        </p:txBody>
      </p:sp>
      <p:sp>
        <p:nvSpPr>
          <p:cNvPr id="3" name="TextBox 11">
            <a:extLst>
              <a:ext uri="{FF2B5EF4-FFF2-40B4-BE49-F238E27FC236}">
                <a16:creationId xmlns:a16="http://schemas.microsoft.com/office/drawing/2014/main" id="{A1D3C756-4877-5816-4007-787996F0391B}"/>
              </a:ext>
            </a:extLst>
          </p:cNvPr>
          <p:cNvSpPr txBox="1"/>
          <p:nvPr/>
        </p:nvSpPr>
        <p:spPr>
          <a:xfrm>
            <a:off x="5844809" y="945290"/>
            <a:ext cx="3132139" cy="307777"/>
          </a:xfrm>
          <a:prstGeom prst="rect">
            <a:avLst/>
          </a:prstGeom>
          <a:noFill/>
        </p:spPr>
        <p:txBody>
          <a:bodyPr wrap="none" rtlCol="0">
            <a:spAutoFit/>
          </a:bodyPr>
          <a:lstStyle/>
          <a:p>
            <a:pPr>
              <a:buNone/>
            </a:pPr>
            <a:r>
              <a:rPr lang="en-US" sz="1400" dirty="0">
                <a:latin typeface="+mj-lt"/>
                <a:cs typeface="Avenir Light"/>
              </a:rPr>
              <a:t>0.6-1.0 keV, point source </a:t>
            </a:r>
            <a:r>
              <a:rPr lang="en-US" sz="1400" dirty="0" err="1">
                <a:latin typeface="+mj-lt"/>
                <a:cs typeface="Avenir Light"/>
              </a:rPr>
              <a:t>substracted</a:t>
            </a:r>
            <a:endParaRPr lang="en-US" sz="1400" dirty="0">
              <a:latin typeface="+mj-lt"/>
              <a:cs typeface="Avenir Light"/>
            </a:endParaRPr>
          </a:p>
        </p:txBody>
      </p:sp>
    </p:spTree>
    <p:extLst>
      <p:ext uri="{BB962C8B-B14F-4D97-AF65-F5344CB8AC3E}">
        <p14:creationId xmlns:p14="http://schemas.microsoft.com/office/powerpoint/2010/main" val="2956758845"/>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Grafik 8">
            <a:extLst>
              <a:ext uri="{FF2B5EF4-FFF2-40B4-BE49-F238E27FC236}">
                <a16:creationId xmlns:a16="http://schemas.microsoft.com/office/drawing/2014/main" id="{DA1ED046-B05D-48E4-06A1-A7CD94DDECDB}"/>
              </a:ext>
            </a:extLst>
          </p:cNvPr>
          <p:cNvPicPr>
            <a:picLocks noChangeAspect="1"/>
          </p:cNvPicPr>
          <p:nvPr/>
        </p:nvPicPr>
        <p:blipFill rotWithShape="1">
          <a:blip r:embed="rId3">
            <a:alphaModFix/>
          </a:blip>
          <a:srcRect l="2114" t="1984" r="525" b="1529"/>
          <a:stretch/>
        </p:blipFill>
        <p:spPr>
          <a:xfrm>
            <a:off x="395653" y="1253067"/>
            <a:ext cx="8705628" cy="4385733"/>
          </a:xfrm>
          <a:prstGeom prst="ellipse">
            <a:avLst/>
          </a:prstGeom>
        </p:spPr>
      </p:pic>
      <p:sp>
        <p:nvSpPr>
          <p:cNvPr id="4" name="Textfeld 3"/>
          <p:cNvSpPr txBox="1"/>
          <p:nvPr/>
        </p:nvSpPr>
        <p:spPr>
          <a:xfrm>
            <a:off x="443852" y="109638"/>
            <a:ext cx="5030351" cy="584775"/>
          </a:xfrm>
          <a:prstGeom prst="rect">
            <a:avLst/>
          </a:prstGeom>
          <a:noFill/>
        </p:spPr>
        <p:txBody>
          <a:bodyPr wrap="none" rtlCol="0">
            <a:spAutoFit/>
          </a:bodyPr>
          <a:lstStyle/>
          <a:p>
            <a:pPr algn="l">
              <a:buNone/>
              <a:defRPr/>
            </a:pPr>
            <a:r>
              <a:rPr lang="de-DE" sz="3200" dirty="0" err="1">
                <a:solidFill>
                  <a:schemeClr val="tx2"/>
                </a:solidFill>
                <a:latin typeface="+mj-lt"/>
                <a:ea typeface="+mj-ea"/>
                <a:cs typeface="+mj-cs"/>
              </a:rPr>
              <a:t>eROSITA</a:t>
            </a:r>
            <a:r>
              <a:rPr lang="de-DE" sz="3200" dirty="0">
                <a:solidFill>
                  <a:schemeClr val="tx2"/>
                </a:solidFill>
                <a:latin typeface="+mj-lt"/>
                <a:ea typeface="+mj-ea"/>
                <a:cs typeface="+mj-cs"/>
              </a:rPr>
              <a:t> &amp; Fermi Bubbles</a:t>
            </a:r>
            <a:endParaRPr lang="en-GB" sz="3200" dirty="0">
              <a:solidFill>
                <a:schemeClr val="tx2"/>
              </a:solidFill>
              <a:latin typeface="+mj-lt"/>
              <a:ea typeface="+mj-ea"/>
              <a:cs typeface="+mj-cs"/>
            </a:endParaRPr>
          </a:p>
        </p:txBody>
      </p:sp>
      <p:pic>
        <p:nvPicPr>
          <p:cNvPr id="7" name="Picture 56" descr="eROSITA_Logo_RGB.png">
            <a:extLst>
              <a:ext uri="{FF2B5EF4-FFF2-40B4-BE49-F238E27FC236}">
                <a16:creationId xmlns:a16="http://schemas.microsoft.com/office/drawing/2014/main" id="{4C27D71E-CB19-4BBF-B8F7-48C9A1C0C9EB}"/>
              </a:ext>
            </a:extLst>
          </p:cNvPr>
          <p:cNvPicPr>
            <a:picLocks noChangeAspect="1"/>
          </p:cNvPicPr>
          <p:nvPr/>
        </p:nvPicPr>
        <p:blipFill>
          <a:blip r:embed="rId4" cstate="screen">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8184157" y="122987"/>
            <a:ext cx="792791" cy="625246"/>
          </a:xfrm>
          <a:prstGeom prst="rect">
            <a:avLst/>
          </a:prstGeom>
        </p:spPr>
      </p:pic>
      <p:sp>
        <p:nvSpPr>
          <p:cNvPr id="2" name="Textfeld 1">
            <a:extLst>
              <a:ext uri="{FF2B5EF4-FFF2-40B4-BE49-F238E27FC236}">
                <a16:creationId xmlns:a16="http://schemas.microsoft.com/office/drawing/2014/main" id="{F52BADEE-41AF-1284-CC44-4FFF6E108CA3}"/>
              </a:ext>
            </a:extLst>
          </p:cNvPr>
          <p:cNvSpPr txBox="1"/>
          <p:nvPr/>
        </p:nvSpPr>
        <p:spPr>
          <a:xfrm>
            <a:off x="1705387" y="5887170"/>
            <a:ext cx="3649524" cy="338554"/>
          </a:xfrm>
          <a:prstGeom prst="rect">
            <a:avLst/>
          </a:prstGeom>
          <a:noFill/>
        </p:spPr>
        <p:txBody>
          <a:bodyPr wrap="none" rtlCol="0">
            <a:spAutoFit/>
          </a:bodyPr>
          <a:lstStyle/>
          <a:p>
            <a:pPr>
              <a:buNone/>
            </a:pPr>
            <a:r>
              <a:rPr lang="de-DE" dirty="0" err="1">
                <a:solidFill>
                  <a:prstClr val="white"/>
                </a:solidFill>
              </a:rPr>
              <a:t>Predehl</a:t>
            </a:r>
            <a:r>
              <a:rPr lang="de-DE" dirty="0">
                <a:solidFill>
                  <a:prstClr val="white"/>
                </a:solidFill>
              </a:rPr>
              <a:t>, </a:t>
            </a:r>
            <a:r>
              <a:rPr lang="de-DE" dirty="0" err="1">
                <a:solidFill>
                  <a:prstClr val="white"/>
                </a:solidFill>
              </a:rPr>
              <a:t>Sunyaev</a:t>
            </a:r>
            <a:r>
              <a:rPr lang="de-DE" dirty="0">
                <a:solidFill>
                  <a:prstClr val="white"/>
                </a:solidFill>
              </a:rPr>
              <a:t>, et al., Nature, 2020</a:t>
            </a:r>
          </a:p>
        </p:txBody>
      </p:sp>
      <p:sp>
        <p:nvSpPr>
          <p:cNvPr id="3" name="Textfeld 2">
            <a:extLst>
              <a:ext uri="{FF2B5EF4-FFF2-40B4-BE49-F238E27FC236}">
                <a16:creationId xmlns:a16="http://schemas.microsoft.com/office/drawing/2014/main" id="{A6470286-A312-C6EC-AE59-2991374FB301}"/>
              </a:ext>
            </a:extLst>
          </p:cNvPr>
          <p:cNvSpPr txBox="1"/>
          <p:nvPr/>
        </p:nvSpPr>
        <p:spPr>
          <a:xfrm>
            <a:off x="539750" y="713243"/>
            <a:ext cx="8235950" cy="338554"/>
          </a:xfrm>
          <a:prstGeom prst="rect">
            <a:avLst/>
          </a:prstGeom>
          <a:noFill/>
        </p:spPr>
        <p:txBody>
          <a:bodyPr wrap="square" rtlCol="0">
            <a:spAutoFit/>
          </a:bodyPr>
          <a:lstStyle/>
          <a:p>
            <a:pPr algn="l">
              <a:buNone/>
            </a:pPr>
            <a:r>
              <a:rPr lang="de-DE" dirty="0">
                <a:sym typeface="Wingdings" panose="05000000000000000000" pitchFamily="2" charset="2"/>
              </a:rPr>
              <a:t> </a:t>
            </a:r>
            <a:r>
              <a:rPr lang="de-DE" dirty="0"/>
              <a:t>Talk by H.-Y. Karen Yang: </a:t>
            </a:r>
            <a:r>
              <a:rPr lang="en-US" i="1" dirty="0"/>
              <a:t>Fermi/</a:t>
            </a:r>
            <a:r>
              <a:rPr lang="en-US" i="1" dirty="0" err="1"/>
              <a:t>eRosita</a:t>
            </a:r>
            <a:r>
              <a:rPr lang="en-US" i="1" dirty="0"/>
              <a:t> bubbles as relics of the past activity of </a:t>
            </a:r>
            <a:r>
              <a:rPr lang="en-US" i="1" dirty="0" err="1"/>
              <a:t>Sgr</a:t>
            </a:r>
            <a:r>
              <a:rPr lang="en-US" i="1" dirty="0"/>
              <a:t> A*</a:t>
            </a:r>
            <a:endParaRPr lang="de-DE" i="1" dirty="0"/>
          </a:p>
        </p:txBody>
      </p:sp>
    </p:spTree>
    <p:extLst>
      <p:ext uri="{BB962C8B-B14F-4D97-AF65-F5344CB8AC3E}">
        <p14:creationId xmlns:p14="http://schemas.microsoft.com/office/powerpoint/2010/main" val="2901411542"/>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82B251DE-8C58-2314-1419-193398E37727}"/>
              </a:ext>
            </a:extLst>
          </p:cNvPr>
          <p:cNvPicPr>
            <a:picLocks noChangeAspect="1"/>
          </p:cNvPicPr>
          <p:nvPr/>
        </p:nvPicPr>
        <p:blipFill>
          <a:blip r:embed="rId3"/>
          <a:stretch>
            <a:fillRect/>
          </a:stretch>
        </p:blipFill>
        <p:spPr>
          <a:xfrm>
            <a:off x="746975" y="1638836"/>
            <a:ext cx="8113690" cy="4056845"/>
          </a:xfrm>
          <a:prstGeom prst="rect">
            <a:avLst/>
          </a:prstGeom>
        </p:spPr>
      </p:pic>
      <p:pic>
        <p:nvPicPr>
          <p:cNvPr id="5" name="Picture 56" descr="eROSITA_Logo_RGB.png">
            <a:extLst>
              <a:ext uri="{FF2B5EF4-FFF2-40B4-BE49-F238E27FC236}">
                <a16:creationId xmlns:a16="http://schemas.microsoft.com/office/drawing/2014/main" id="{0D8BAE1F-058F-8436-ECBB-79406C6E4470}"/>
              </a:ext>
            </a:extLst>
          </p:cNvPr>
          <p:cNvPicPr>
            <a:picLocks noChangeAspect="1"/>
          </p:cNvPicPr>
          <p:nvPr/>
        </p:nvPicPr>
        <p:blipFill>
          <a:blip r:embed="rId4" cstate="screen">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8184157" y="122987"/>
            <a:ext cx="792791" cy="625246"/>
          </a:xfrm>
          <a:prstGeom prst="rect">
            <a:avLst/>
          </a:prstGeom>
        </p:spPr>
      </p:pic>
      <p:sp>
        <p:nvSpPr>
          <p:cNvPr id="7" name="Textfeld 6">
            <a:extLst>
              <a:ext uri="{FF2B5EF4-FFF2-40B4-BE49-F238E27FC236}">
                <a16:creationId xmlns:a16="http://schemas.microsoft.com/office/drawing/2014/main" id="{2343FC12-DA29-E368-8740-691E181D20F5}"/>
              </a:ext>
            </a:extLst>
          </p:cNvPr>
          <p:cNvSpPr txBox="1"/>
          <p:nvPr/>
        </p:nvSpPr>
        <p:spPr>
          <a:xfrm>
            <a:off x="2517820" y="2536209"/>
            <a:ext cx="2286000" cy="1914370"/>
          </a:xfrm>
          <a:prstGeom prst="rect">
            <a:avLst/>
          </a:prstGeom>
          <a:solidFill>
            <a:schemeClr val="accent6"/>
          </a:solidFill>
        </p:spPr>
        <p:txBody>
          <a:bodyPr wrap="square">
            <a:spAutoFit/>
          </a:bodyPr>
          <a:lstStyle/>
          <a:p>
            <a:pPr algn="l">
              <a:buNone/>
            </a:pPr>
            <a:r>
              <a:rPr lang="de-DE" sz="1600" b="0" i="0" u="none" strike="noStrike" baseline="0" dirty="0">
                <a:solidFill>
                  <a:srgbClr val="FFFFFF"/>
                </a:solidFill>
                <a:latin typeface="Corbel" panose="020B0503020204020204" pitchFamily="34" charset="0"/>
              </a:rPr>
              <a:t>Optical Follow-</a:t>
            </a:r>
            <a:r>
              <a:rPr lang="de-DE" sz="1600" b="0" i="0" u="none" strike="noStrike" baseline="0" dirty="0" err="1">
                <a:solidFill>
                  <a:srgbClr val="FFFFFF"/>
                </a:solidFill>
                <a:latin typeface="Corbel" panose="020B0503020204020204" pitchFamily="34" charset="0"/>
              </a:rPr>
              <a:t>up</a:t>
            </a:r>
            <a:endParaRPr lang="de-DE" sz="1600" b="0" i="0" u="none" strike="noStrike" baseline="0" dirty="0">
              <a:solidFill>
                <a:srgbClr val="FFFFFF"/>
              </a:solidFill>
              <a:latin typeface="Corbel" panose="020B0503020204020204" pitchFamily="34" charset="0"/>
            </a:endParaRPr>
          </a:p>
          <a:p>
            <a:pPr algn="l">
              <a:buNone/>
            </a:pPr>
            <a:r>
              <a:rPr lang="de-DE" sz="1600" b="0" i="0" u="none" strike="noStrike" baseline="0" dirty="0">
                <a:solidFill>
                  <a:srgbClr val="FFFFFF"/>
                </a:solidFill>
                <a:latin typeface="Corbel" panose="020B0503020204020204" pitchFamily="34" charset="0"/>
              </a:rPr>
              <a:t>with Legacy DR9</a:t>
            </a:r>
          </a:p>
          <a:p>
            <a:pPr algn="l">
              <a:buNone/>
            </a:pPr>
            <a:r>
              <a:rPr lang="de-DE" sz="1600" b="0" i="0" u="none" strike="noStrike" baseline="0" dirty="0" err="1">
                <a:solidFill>
                  <a:srgbClr val="FFFFFF"/>
                </a:solidFill>
                <a:latin typeface="Corbel" panose="020B0503020204020204" pitchFamily="34" charset="0"/>
              </a:rPr>
              <a:t>Panstars</a:t>
            </a:r>
            <a:r>
              <a:rPr lang="de-DE" sz="1600" b="0" i="0" u="none" strike="noStrike" baseline="0" dirty="0">
                <a:solidFill>
                  <a:srgbClr val="FFFFFF"/>
                </a:solidFill>
                <a:latin typeface="Corbel" panose="020B0503020204020204" pitchFamily="34" charset="0"/>
              </a:rPr>
              <a:t> DR2</a:t>
            </a:r>
          </a:p>
          <a:p>
            <a:pPr algn="l">
              <a:buNone/>
            </a:pPr>
            <a:r>
              <a:rPr lang="de-DE" sz="1600" b="0" i="0" u="none" strike="noStrike" baseline="0" dirty="0">
                <a:solidFill>
                  <a:srgbClr val="FFFFFF"/>
                </a:solidFill>
                <a:latin typeface="Corbel" panose="020B0503020204020204" pitchFamily="34" charset="0"/>
              </a:rPr>
              <a:t>DES Y1</a:t>
            </a:r>
          </a:p>
          <a:p>
            <a:pPr algn="l">
              <a:buNone/>
            </a:pPr>
            <a:r>
              <a:rPr lang="de-DE" sz="1600" b="0" i="0" u="none" strike="noStrike" baseline="0" dirty="0">
                <a:solidFill>
                  <a:srgbClr val="FFFFFF"/>
                </a:solidFill>
                <a:latin typeface="Corbel" panose="020B0503020204020204" pitchFamily="34" charset="0"/>
              </a:rPr>
              <a:t>NSC DR2</a:t>
            </a:r>
            <a:endParaRPr lang="de-DE" dirty="0"/>
          </a:p>
        </p:txBody>
      </p:sp>
      <p:sp>
        <p:nvSpPr>
          <p:cNvPr id="6" name="Titel 1">
            <a:extLst>
              <a:ext uri="{FF2B5EF4-FFF2-40B4-BE49-F238E27FC236}">
                <a16:creationId xmlns:a16="http://schemas.microsoft.com/office/drawing/2014/main" id="{50D6BF1E-3328-8FEA-652A-C5FAF79F4F1B}"/>
              </a:ext>
            </a:extLst>
          </p:cNvPr>
          <p:cNvSpPr>
            <a:spLocks noGrp="1"/>
          </p:cNvSpPr>
          <p:nvPr>
            <p:ph type="title"/>
          </p:nvPr>
        </p:nvSpPr>
        <p:spPr>
          <a:xfrm>
            <a:off x="452120" y="62433"/>
            <a:ext cx="7152640" cy="685800"/>
          </a:xfrm>
        </p:spPr>
        <p:txBody>
          <a:bodyPr/>
          <a:lstStyle/>
          <a:p>
            <a:r>
              <a:rPr lang="en-US" sz="3200" kern="1200" dirty="0"/>
              <a:t>eRASS1 </a:t>
            </a:r>
            <a:r>
              <a:rPr lang="en-US" sz="3200" kern="1200" dirty="0">
                <a:sym typeface="Wingdings" panose="05000000000000000000" pitchFamily="2" charset="2"/>
              </a:rPr>
              <a:t></a:t>
            </a:r>
            <a:r>
              <a:rPr lang="en-US" sz="3200" kern="1200" dirty="0"/>
              <a:t> 17000 Cluster Candidates</a:t>
            </a:r>
          </a:p>
        </p:txBody>
      </p:sp>
    </p:spTree>
    <p:extLst>
      <p:ext uri="{BB962C8B-B14F-4D97-AF65-F5344CB8AC3E}">
        <p14:creationId xmlns:p14="http://schemas.microsoft.com/office/powerpoint/2010/main" val="1346490242"/>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AF0497E-4A8B-FB4C-46C6-7CE34CAE3AFE}"/>
              </a:ext>
            </a:extLst>
          </p:cNvPr>
          <p:cNvSpPr>
            <a:spLocks noGrp="1"/>
          </p:cNvSpPr>
          <p:nvPr>
            <p:ph type="title"/>
          </p:nvPr>
        </p:nvSpPr>
        <p:spPr>
          <a:xfrm>
            <a:off x="462565" y="62433"/>
            <a:ext cx="7477259" cy="685800"/>
          </a:xfrm>
        </p:spPr>
        <p:txBody>
          <a:bodyPr/>
          <a:lstStyle/>
          <a:p>
            <a:r>
              <a:rPr lang="en-US" sz="3200" kern="1200" dirty="0"/>
              <a:t>eRASS1 </a:t>
            </a:r>
            <a:r>
              <a:rPr lang="en-US" sz="3200" kern="1200" dirty="0">
                <a:sym typeface="Wingdings" panose="05000000000000000000" pitchFamily="2" charset="2"/>
              </a:rPr>
              <a:t></a:t>
            </a:r>
            <a:r>
              <a:rPr lang="en-US" sz="3200" kern="1200" dirty="0"/>
              <a:t> 17000 Cluster Candidates</a:t>
            </a:r>
          </a:p>
        </p:txBody>
      </p:sp>
      <p:pic>
        <p:nvPicPr>
          <p:cNvPr id="4" name="Grafik 3">
            <a:extLst>
              <a:ext uri="{FF2B5EF4-FFF2-40B4-BE49-F238E27FC236}">
                <a16:creationId xmlns:a16="http://schemas.microsoft.com/office/drawing/2014/main" id="{82B251DE-8C58-2314-1419-193398E37727}"/>
              </a:ext>
            </a:extLst>
          </p:cNvPr>
          <p:cNvPicPr>
            <a:picLocks noChangeAspect="1"/>
          </p:cNvPicPr>
          <p:nvPr/>
        </p:nvPicPr>
        <p:blipFill>
          <a:blip r:embed="rId3"/>
          <a:stretch>
            <a:fillRect/>
          </a:stretch>
        </p:blipFill>
        <p:spPr>
          <a:xfrm>
            <a:off x="746975" y="1638836"/>
            <a:ext cx="8113690" cy="4056845"/>
          </a:xfrm>
          <a:prstGeom prst="rect">
            <a:avLst/>
          </a:prstGeom>
        </p:spPr>
      </p:pic>
      <p:pic>
        <p:nvPicPr>
          <p:cNvPr id="5" name="Picture 56" descr="eROSITA_Logo_RGB.png">
            <a:extLst>
              <a:ext uri="{FF2B5EF4-FFF2-40B4-BE49-F238E27FC236}">
                <a16:creationId xmlns:a16="http://schemas.microsoft.com/office/drawing/2014/main" id="{0D8BAE1F-058F-8436-ECBB-79406C6E4470}"/>
              </a:ext>
            </a:extLst>
          </p:cNvPr>
          <p:cNvPicPr>
            <a:picLocks noChangeAspect="1"/>
          </p:cNvPicPr>
          <p:nvPr/>
        </p:nvPicPr>
        <p:blipFill>
          <a:blip r:embed="rId4" cstate="screen">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8184157" y="122987"/>
            <a:ext cx="792791" cy="625246"/>
          </a:xfrm>
          <a:prstGeom prst="rect">
            <a:avLst/>
          </a:prstGeom>
        </p:spPr>
      </p:pic>
      <p:sp>
        <p:nvSpPr>
          <p:cNvPr id="7" name="Textfeld 6">
            <a:extLst>
              <a:ext uri="{FF2B5EF4-FFF2-40B4-BE49-F238E27FC236}">
                <a16:creationId xmlns:a16="http://schemas.microsoft.com/office/drawing/2014/main" id="{2343FC12-DA29-E368-8740-691E181D20F5}"/>
              </a:ext>
            </a:extLst>
          </p:cNvPr>
          <p:cNvSpPr txBox="1"/>
          <p:nvPr/>
        </p:nvSpPr>
        <p:spPr>
          <a:xfrm>
            <a:off x="2517820" y="2536209"/>
            <a:ext cx="2286000" cy="1914370"/>
          </a:xfrm>
          <a:prstGeom prst="rect">
            <a:avLst/>
          </a:prstGeom>
          <a:solidFill>
            <a:schemeClr val="accent6"/>
          </a:solidFill>
        </p:spPr>
        <p:txBody>
          <a:bodyPr wrap="square">
            <a:spAutoFit/>
          </a:bodyPr>
          <a:lstStyle/>
          <a:p>
            <a:pPr algn="l">
              <a:buNone/>
            </a:pPr>
            <a:r>
              <a:rPr lang="de-DE" sz="1600" b="0" i="0" u="none" strike="noStrike" baseline="0" dirty="0">
                <a:solidFill>
                  <a:srgbClr val="FFFFFF"/>
                </a:solidFill>
                <a:latin typeface="Corbel" panose="020B0503020204020204" pitchFamily="34" charset="0"/>
              </a:rPr>
              <a:t>Optical Follow-</a:t>
            </a:r>
            <a:r>
              <a:rPr lang="de-DE" sz="1600" b="0" i="0" u="none" strike="noStrike" baseline="0" dirty="0" err="1">
                <a:solidFill>
                  <a:srgbClr val="FFFFFF"/>
                </a:solidFill>
                <a:latin typeface="Corbel" panose="020B0503020204020204" pitchFamily="34" charset="0"/>
              </a:rPr>
              <a:t>up</a:t>
            </a:r>
            <a:endParaRPr lang="de-DE" sz="1600" b="0" i="0" u="none" strike="noStrike" baseline="0" dirty="0">
              <a:solidFill>
                <a:srgbClr val="FFFFFF"/>
              </a:solidFill>
              <a:latin typeface="Corbel" panose="020B0503020204020204" pitchFamily="34" charset="0"/>
            </a:endParaRPr>
          </a:p>
          <a:p>
            <a:pPr algn="l">
              <a:buNone/>
            </a:pPr>
            <a:r>
              <a:rPr lang="de-DE" sz="1600" b="0" i="0" u="none" strike="noStrike" baseline="0" dirty="0">
                <a:solidFill>
                  <a:srgbClr val="FFFFFF"/>
                </a:solidFill>
                <a:latin typeface="Corbel" panose="020B0503020204020204" pitchFamily="34" charset="0"/>
              </a:rPr>
              <a:t>with Legacy DR9</a:t>
            </a:r>
          </a:p>
          <a:p>
            <a:pPr algn="l">
              <a:buNone/>
            </a:pPr>
            <a:r>
              <a:rPr lang="de-DE" sz="1600" b="0" i="0" u="none" strike="noStrike" baseline="0" dirty="0" err="1">
                <a:solidFill>
                  <a:srgbClr val="FFFFFF"/>
                </a:solidFill>
                <a:latin typeface="Corbel" panose="020B0503020204020204" pitchFamily="34" charset="0"/>
              </a:rPr>
              <a:t>Panstars</a:t>
            </a:r>
            <a:r>
              <a:rPr lang="de-DE" sz="1600" b="0" i="0" u="none" strike="noStrike" baseline="0" dirty="0">
                <a:solidFill>
                  <a:srgbClr val="FFFFFF"/>
                </a:solidFill>
                <a:latin typeface="Corbel" panose="020B0503020204020204" pitchFamily="34" charset="0"/>
              </a:rPr>
              <a:t> DR2</a:t>
            </a:r>
          </a:p>
          <a:p>
            <a:pPr algn="l">
              <a:buNone/>
            </a:pPr>
            <a:r>
              <a:rPr lang="de-DE" sz="1600" b="0" i="0" u="none" strike="noStrike" baseline="0" dirty="0">
                <a:solidFill>
                  <a:srgbClr val="FFFFFF"/>
                </a:solidFill>
                <a:latin typeface="Corbel" panose="020B0503020204020204" pitchFamily="34" charset="0"/>
              </a:rPr>
              <a:t>DES Y1</a:t>
            </a:r>
          </a:p>
          <a:p>
            <a:pPr algn="l">
              <a:buNone/>
            </a:pPr>
            <a:r>
              <a:rPr lang="de-DE" sz="1600" b="0" i="0" u="none" strike="noStrike" baseline="0" dirty="0">
                <a:solidFill>
                  <a:srgbClr val="FFFFFF"/>
                </a:solidFill>
                <a:latin typeface="Corbel" panose="020B0503020204020204" pitchFamily="34" charset="0"/>
              </a:rPr>
              <a:t>NSC DR2</a:t>
            </a:r>
            <a:endParaRPr lang="de-DE" dirty="0"/>
          </a:p>
        </p:txBody>
      </p:sp>
      <p:pic>
        <p:nvPicPr>
          <p:cNvPr id="8" name="Grafik 7">
            <a:extLst>
              <a:ext uri="{FF2B5EF4-FFF2-40B4-BE49-F238E27FC236}">
                <a16:creationId xmlns:a16="http://schemas.microsoft.com/office/drawing/2014/main" id="{DC53493E-49B3-5EC9-45C4-5609A98B98A4}"/>
              </a:ext>
            </a:extLst>
          </p:cNvPr>
          <p:cNvPicPr>
            <a:picLocks noChangeAspect="1"/>
          </p:cNvPicPr>
          <p:nvPr/>
        </p:nvPicPr>
        <p:blipFill>
          <a:blip r:embed="rId5"/>
          <a:stretch>
            <a:fillRect/>
          </a:stretch>
        </p:blipFill>
        <p:spPr>
          <a:xfrm>
            <a:off x="918693" y="1633357"/>
            <a:ext cx="3983599" cy="3904502"/>
          </a:xfrm>
          <a:prstGeom prst="rect">
            <a:avLst/>
          </a:prstGeom>
        </p:spPr>
      </p:pic>
      <p:sp>
        <p:nvSpPr>
          <p:cNvPr id="9" name="Textfeld 8">
            <a:extLst>
              <a:ext uri="{FF2B5EF4-FFF2-40B4-BE49-F238E27FC236}">
                <a16:creationId xmlns:a16="http://schemas.microsoft.com/office/drawing/2014/main" id="{AACDAA43-2E6E-1E34-B068-B138C4C6B385}"/>
              </a:ext>
            </a:extLst>
          </p:cNvPr>
          <p:cNvSpPr txBox="1"/>
          <p:nvPr/>
        </p:nvSpPr>
        <p:spPr>
          <a:xfrm>
            <a:off x="4902292" y="6171530"/>
            <a:ext cx="2718468" cy="338554"/>
          </a:xfrm>
          <a:prstGeom prst="rect">
            <a:avLst/>
          </a:prstGeom>
          <a:noFill/>
        </p:spPr>
        <p:txBody>
          <a:bodyPr wrap="square">
            <a:spAutoFit/>
          </a:bodyPr>
          <a:lstStyle/>
          <a:p>
            <a:pPr algn="l">
              <a:buNone/>
            </a:pPr>
            <a:r>
              <a:rPr lang="de-DE" sz="1600" b="0" i="0" u="none" strike="noStrike" baseline="0" dirty="0">
                <a:solidFill>
                  <a:srgbClr val="FFFFFF"/>
                </a:solidFill>
                <a:latin typeface="+mn-lt"/>
              </a:rPr>
              <a:t>(Bulbul+, </a:t>
            </a:r>
            <a:r>
              <a:rPr lang="de-DE" sz="1600" b="0" i="0" u="none" strike="noStrike" baseline="0" dirty="0" err="1">
                <a:solidFill>
                  <a:srgbClr val="FFFFFF"/>
                </a:solidFill>
                <a:latin typeface="+mn-lt"/>
              </a:rPr>
              <a:t>Ider</a:t>
            </a:r>
            <a:r>
              <a:rPr lang="de-DE" sz="1600" b="0" i="0" u="none" strike="noStrike" baseline="0" dirty="0">
                <a:solidFill>
                  <a:srgbClr val="FFFFFF"/>
                </a:solidFill>
                <a:latin typeface="+mn-lt"/>
              </a:rPr>
              <a:t> </a:t>
            </a:r>
            <a:r>
              <a:rPr lang="de-DE" sz="1600" b="0" i="0" u="none" strike="noStrike" baseline="0" dirty="0" err="1">
                <a:solidFill>
                  <a:srgbClr val="FFFFFF"/>
                </a:solidFill>
                <a:latin typeface="+mn-lt"/>
              </a:rPr>
              <a:t>Chitham</a:t>
            </a:r>
            <a:r>
              <a:rPr lang="de-DE" sz="1600" b="0" i="0" u="none" strike="noStrike" baseline="0" dirty="0">
                <a:solidFill>
                  <a:srgbClr val="FFFFFF"/>
                </a:solidFill>
                <a:latin typeface="+mn-lt"/>
              </a:rPr>
              <a:t>+)</a:t>
            </a:r>
            <a:endParaRPr lang="de-DE" dirty="0">
              <a:latin typeface="+mn-lt"/>
            </a:endParaRPr>
          </a:p>
        </p:txBody>
      </p:sp>
      <p:sp>
        <p:nvSpPr>
          <p:cNvPr id="10" name="Textfeld 9">
            <a:extLst>
              <a:ext uri="{FF2B5EF4-FFF2-40B4-BE49-F238E27FC236}">
                <a16:creationId xmlns:a16="http://schemas.microsoft.com/office/drawing/2014/main" id="{04012133-A7AB-C2C7-4D6C-062DC7073940}"/>
              </a:ext>
            </a:extLst>
          </p:cNvPr>
          <p:cNvSpPr txBox="1"/>
          <p:nvPr/>
        </p:nvSpPr>
        <p:spPr>
          <a:xfrm>
            <a:off x="918693" y="5614059"/>
            <a:ext cx="4572000" cy="732508"/>
          </a:xfrm>
          <a:prstGeom prst="rect">
            <a:avLst/>
          </a:prstGeom>
          <a:noFill/>
        </p:spPr>
        <p:txBody>
          <a:bodyPr wrap="square">
            <a:spAutoFit/>
          </a:bodyPr>
          <a:lstStyle/>
          <a:p>
            <a:pPr algn="l">
              <a:buNone/>
            </a:pPr>
            <a:r>
              <a:rPr lang="en-US" sz="1600" b="0" i="0" u="none" strike="noStrike" baseline="0" dirty="0">
                <a:solidFill>
                  <a:srgbClr val="FFFFFF"/>
                </a:solidFill>
                <a:latin typeface="+mj-lt"/>
              </a:rPr>
              <a:t>8157 clusters are confirmed in 15000 deg</a:t>
            </a:r>
            <a:r>
              <a:rPr lang="en-US" sz="1600" b="0" i="0" u="none" strike="noStrike" baseline="30000" dirty="0">
                <a:solidFill>
                  <a:srgbClr val="FFFFFF"/>
                </a:solidFill>
                <a:latin typeface="+mj-lt"/>
              </a:rPr>
              <a:t>2</a:t>
            </a:r>
            <a:endParaRPr lang="en-US" sz="1100" b="0" i="0" u="none" strike="noStrike" baseline="30000" dirty="0">
              <a:solidFill>
                <a:srgbClr val="FFFFFF"/>
              </a:solidFill>
              <a:latin typeface="+mj-lt"/>
            </a:endParaRPr>
          </a:p>
          <a:p>
            <a:pPr algn="l">
              <a:buNone/>
            </a:pPr>
            <a:r>
              <a:rPr lang="de-DE" sz="1600" b="0" i="0" u="none" strike="noStrike" baseline="0" dirty="0">
                <a:solidFill>
                  <a:srgbClr val="FFFFFF"/>
                </a:solidFill>
                <a:latin typeface="+mj-lt"/>
              </a:rPr>
              <a:t>&gt; </a:t>
            </a:r>
            <a:r>
              <a:rPr lang="en-US" sz="1600" b="0" i="0" u="none" strike="noStrike" baseline="0" dirty="0">
                <a:solidFill>
                  <a:srgbClr val="FFFFFF"/>
                </a:solidFill>
                <a:latin typeface="+mj-lt"/>
              </a:rPr>
              <a:t>6500 new clusters</a:t>
            </a:r>
            <a:endParaRPr lang="en-US" dirty="0">
              <a:latin typeface="+mj-lt"/>
            </a:endParaRPr>
          </a:p>
        </p:txBody>
      </p:sp>
      <p:sp>
        <p:nvSpPr>
          <p:cNvPr id="3" name="Inhaltsplatzhalter 7">
            <a:extLst>
              <a:ext uri="{FF2B5EF4-FFF2-40B4-BE49-F238E27FC236}">
                <a16:creationId xmlns:a16="http://schemas.microsoft.com/office/drawing/2014/main" id="{27019DB9-877F-56A9-2173-C4E45241F390}"/>
              </a:ext>
            </a:extLst>
          </p:cNvPr>
          <p:cNvSpPr>
            <a:spLocks noGrp="1"/>
          </p:cNvSpPr>
          <p:nvPr>
            <p:ph idx="1"/>
          </p:nvPr>
        </p:nvSpPr>
        <p:spPr>
          <a:xfrm>
            <a:off x="539750" y="823525"/>
            <a:ext cx="8437198" cy="571908"/>
          </a:xfrm>
        </p:spPr>
        <p:txBody>
          <a:bodyPr/>
          <a:lstStyle/>
          <a:p>
            <a:pPr>
              <a:buFont typeface="Wingdings" panose="05000000000000000000" pitchFamily="2" charset="2"/>
              <a:buChar char="Ø"/>
            </a:pPr>
            <a:r>
              <a:rPr lang="en-US" sz="1400" dirty="0">
                <a:latin typeface="Arial" panose="020B0604020202020204" pitchFamily="34" charset="0"/>
              </a:rPr>
              <a:t>S</a:t>
            </a:r>
            <a:r>
              <a:rPr lang="en-US" sz="1400" b="0" i="0" dirty="0">
                <a:effectLst/>
                <a:latin typeface="Arial" panose="020B0604020202020204" pitchFamily="34" charset="0"/>
              </a:rPr>
              <a:t>cientific motivation for </a:t>
            </a:r>
            <a:r>
              <a:rPr lang="en-US" sz="1400" b="0" i="0" dirty="0" err="1">
                <a:effectLst/>
                <a:latin typeface="Arial" panose="020B0604020202020204" pitchFamily="34" charset="0"/>
              </a:rPr>
              <a:t>eROSITA</a:t>
            </a:r>
            <a:r>
              <a:rPr lang="en-US" sz="1400" b="0" i="0" dirty="0">
                <a:effectLst/>
                <a:latin typeface="Arial" panose="020B0604020202020204" pitchFamily="34" charset="0"/>
              </a:rPr>
              <a:t>:  detect and spatially resolve a large number (about10</a:t>
            </a:r>
            <a:r>
              <a:rPr lang="en-US" sz="1400" b="0" i="0" baseline="30000" dirty="0">
                <a:effectLst/>
                <a:latin typeface="Arial" panose="020B0604020202020204" pitchFamily="34" charset="0"/>
              </a:rPr>
              <a:t>5</a:t>
            </a:r>
            <a:r>
              <a:rPr lang="en-US" sz="1400" b="0" i="0" dirty="0">
                <a:effectLst/>
                <a:latin typeface="Arial" panose="020B0604020202020204" pitchFamily="34" charset="0"/>
              </a:rPr>
              <a:t>) of clusters over a wide redshift range (up to at least z∼1) in order to constrain </a:t>
            </a:r>
            <a:r>
              <a:rPr lang="en-US" sz="1400" dirty="0">
                <a:latin typeface="Arial" panose="020B0604020202020204" pitchFamily="34" charset="0"/>
              </a:rPr>
              <a:t>cosmological parameters </a:t>
            </a:r>
            <a:endParaRPr lang="de-DE" sz="1400" dirty="0">
              <a:latin typeface="Arial" panose="020B0604020202020204" pitchFamily="34" charset="0"/>
            </a:endParaRPr>
          </a:p>
        </p:txBody>
      </p:sp>
    </p:spTree>
    <p:extLst>
      <p:ext uri="{BB962C8B-B14F-4D97-AF65-F5344CB8AC3E}">
        <p14:creationId xmlns:p14="http://schemas.microsoft.com/office/powerpoint/2010/main" val="595834115"/>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up)">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p:cNvSpPr txBox="1"/>
          <p:nvPr/>
        </p:nvSpPr>
        <p:spPr>
          <a:xfrm>
            <a:off x="478398" y="855847"/>
            <a:ext cx="8496944" cy="4339650"/>
          </a:xfrm>
          <a:prstGeom prst="rect">
            <a:avLst/>
          </a:prstGeom>
          <a:noFill/>
        </p:spPr>
        <p:txBody>
          <a:bodyPr wrap="square" rtlCol="0">
            <a:spAutoFit/>
          </a:bodyPr>
          <a:lstStyle/>
          <a:p>
            <a:pPr marL="342900" indent="-342900" algn="l" eaLnBrk="0" hangingPunct="0">
              <a:lnSpc>
                <a:spcPct val="90000"/>
              </a:lnSpc>
            </a:pPr>
            <a:r>
              <a:rPr lang="en-US" sz="2000" dirty="0" err="1">
                <a:latin typeface="+mn-lt"/>
              </a:rPr>
              <a:t>eROSITA</a:t>
            </a:r>
            <a:r>
              <a:rPr lang="en-US" sz="2000" dirty="0">
                <a:latin typeface="+mn-lt"/>
              </a:rPr>
              <a:t> on SRG is in operation since more than 2 years. All subsystem are working with minimal losses</a:t>
            </a:r>
          </a:p>
          <a:p>
            <a:pPr marL="342900" indent="-342900" algn="l" eaLnBrk="0" hangingPunct="0">
              <a:lnSpc>
                <a:spcPct val="90000"/>
              </a:lnSpc>
            </a:pPr>
            <a:r>
              <a:rPr lang="en-US" sz="2000" dirty="0">
                <a:latin typeface="+mn-lt"/>
              </a:rPr>
              <a:t>We have completed ~4.3 all-sky surveys, 3.7 to go!?</a:t>
            </a:r>
          </a:p>
          <a:p>
            <a:pPr marL="342900" indent="-342900" algn="l" eaLnBrk="0" hangingPunct="0">
              <a:lnSpc>
                <a:spcPct val="90000"/>
              </a:lnSpc>
            </a:pPr>
            <a:r>
              <a:rPr lang="en-US" sz="2000" dirty="0">
                <a:latin typeface="+mn-lt"/>
              </a:rPr>
              <a:t>Thanks to its large Grasp, stable background and observing cadence </a:t>
            </a:r>
            <a:r>
              <a:rPr lang="en-US" sz="2000" dirty="0" err="1">
                <a:latin typeface="+mn-lt"/>
              </a:rPr>
              <a:t>eROSITA</a:t>
            </a:r>
            <a:r>
              <a:rPr lang="en-US" sz="2000" dirty="0">
                <a:latin typeface="+mn-lt"/>
              </a:rPr>
              <a:t> opens up new parameter space for X-ray astronomy across different source classes</a:t>
            </a:r>
          </a:p>
          <a:p>
            <a:pPr marL="342900" indent="-342900" algn="l" eaLnBrk="0" hangingPunct="0">
              <a:lnSpc>
                <a:spcPct val="90000"/>
              </a:lnSpc>
            </a:pPr>
            <a:r>
              <a:rPr lang="en-US" sz="2000" dirty="0" err="1">
                <a:latin typeface="+mn-lt"/>
              </a:rPr>
              <a:t>eFEDS</a:t>
            </a:r>
            <a:r>
              <a:rPr lang="en-US" sz="2000" dirty="0">
                <a:latin typeface="+mn-lt"/>
              </a:rPr>
              <a:t> demonstrates the all-sky survey design requirements can be met</a:t>
            </a:r>
          </a:p>
          <a:p>
            <a:pPr marL="342900" indent="-342900" algn="l" eaLnBrk="0" hangingPunct="0">
              <a:lnSpc>
                <a:spcPct val="90000"/>
              </a:lnSpc>
            </a:pPr>
            <a:r>
              <a:rPr lang="en-US" sz="2000" dirty="0">
                <a:latin typeface="+mn-lt"/>
              </a:rPr>
              <a:t>The completed all-sky survey will represent a unique legacy dataset that will be unsurpassed for many years</a:t>
            </a:r>
          </a:p>
          <a:p>
            <a:pPr marL="342900" indent="-342900" algn="l" eaLnBrk="0" hangingPunct="0">
              <a:lnSpc>
                <a:spcPct val="90000"/>
              </a:lnSpc>
            </a:pPr>
            <a:r>
              <a:rPr lang="en-US" sz="2000" dirty="0">
                <a:latin typeface="+mn-lt"/>
              </a:rPr>
              <a:t>The list of science highlights has become too long for a summary slide…</a:t>
            </a:r>
          </a:p>
        </p:txBody>
      </p:sp>
      <p:sp>
        <p:nvSpPr>
          <p:cNvPr id="2" name="Titel 1">
            <a:extLst>
              <a:ext uri="{FF2B5EF4-FFF2-40B4-BE49-F238E27FC236}">
                <a16:creationId xmlns:a16="http://schemas.microsoft.com/office/drawing/2014/main" id="{BBF0F94C-45B1-8E44-E4EC-15B4D49454AA}"/>
              </a:ext>
            </a:extLst>
          </p:cNvPr>
          <p:cNvSpPr>
            <a:spLocks noGrp="1"/>
          </p:cNvSpPr>
          <p:nvPr>
            <p:ph type="title"/>
          </p:nvPr>
        </p:nvSpPr>
        <p:spPr>
          <a:xfrm>
            <a:off x="478398" y="56221"/>
            <a:ext cx="6172200" cy="685800"/>
          </a:xfrm>
        </p:spPr>
        <p:txBody>
          <a:bodyPr/>
          <a:lstStyle/>
          <a:p>
            <a:r>
              <a:rPr lang="de-DE" dirty="0"/>
              <a:t>Summary</a:t>
            </a:r>
          </a:p>
        </p:txBody>
      </p:sp>
    </p:spTree>
    <p:extLst>
      <p:ext uri="{BB962C8B-B14F-4D97-AF65-F5344CB8AC3E}">
        <p14:creationId xmlns:p14="http://schemas.microsoft.com/office/powerpoint/2010/main" val="2568528180"/>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a:extLst>
              <a:ext uri="{FF2B5EF4-FFF2-40B4-BE49-F238E27FC236}">
                <a16:creationId xmlns:a16="http://schemas.microsoft.com/office/drawing/2014/main" id="{3A4C9734-AFCC-A84C-82CA-91391F0ED54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86" y="-6484"/>
            <a:ext cx="10287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4">
            <a:extLst>
              <a:ext uri="{FF2B5EF4-FFF2-40B4-BE49-F238E27FC236}">
                <a16:creationId xmlns:a16="http://schemas.microsoft.com/office/drawing/2014/main" id="{758FCD63-2956-3B4C-B13A-0141B141DBE0}"/>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498" y="-33868"/>
            <a:ext cx="10287000" cy="6858000"/>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6">
            <a:extLst>
              <a:ext uri="{FF2B5EF4-FFF2-40B4-BE49-F238E27FC236}">
                <a16:creationId xmlns:a16="http://schemas.microsoft.com/office/drawing/2014/main" id="{DFF5E322-313F-CA4C-814C-D9B9EB8C7314}"/>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a:stretch/>
        </p:blipFill>
        <p:spPr bwMode="auto">
          <a:xfrm>
            <a:off x="453488" y="-36504"/>
            <a:ext cx="9787769" cy="6858000"/>
          </a:xfrm>
          <a:prstGeom prst="rect">
            <a:avLst/>
          </a:prstGeom>
          <a:noFill/>
          <a:extLst>
            <a:ext uri="{909E8E84-426E-40DD-AFC4-6F175D3DCCD1}">
              <a14:hiddenFill xmlns:a14="http://schemas.microsoft.com/office/drawing/2010/main">
                <a:solidFill>
                  <a:srgbClr val="FFFFFF"/>
                </a:solidFill>
              </a14:hiddenFill>
            </a:ext>
          </a:extLst>
        </p:spPr>
      </p:pic>
      <p:sp>
        <p:nvSpPr>
          <p:cNvPr id="5" name="Textfeld 4"/>
          <p:cNvSpPr txBox="1"/>
          <p:nvPr/>
        </p:nvSpPr>
        <p:spPr>
          <a:xfrm>
            <a:off x="2438025" y="33868"/>
            <a:ext cx="4943982" cy="1508105"/>
          </a:xfrm>
          <a:prstGeom prst="rect">
            <a:avLst/>
          </a:prstGeom>
          <a:noFill/>
        </p:spPr>
        <p:txBody>
          <a:bodyPr wrap="none" rtlCol="0">
            <a:spAutoFit/>
          </a:bodyPr>
          <a:lstStyle/>
          <a:p>
            <a:pPr>
              <a:buNone/>
            </a:pPr>
            <a:r>
              <a:rPr lang="de-DE" sz="2400" dirty="0"/>
              <a:t>13.07.2019, 17:31</a:t>
            </a:r>
          </a:p>
          <a:p>
            <a:pPr>
              <a:spcBef>
                <a:spcPts val="1200"/>
              </a:spcBef>
              <a:buNone/>
            </a:pPr>
            <a:r>
              <a:rPr lang="de-DE" sz="2400" dirty="0" err="1"/>
              <a:t>Cosmodrom</a:t>
            </a:r>
            <a:r>
              <a:rPr lang="de-DE" sz="2400" dirty="0"/>
              <a:t> Baikonur/</a:t>
            </a:r>
            <a:r>
              <a:rPr lang="de-DE" sz="2400" dirty="0" err="1"/>
              <a:t>Kazakhstan</a:t>
            </a:r>
            <a:r>
              <a:rPr lang="de-DE" sz="2400" dirty="0"/>
              <a:t> </a:t>
            </a:r>
          </a:p>
          <a:p>
            <a:pPr>
              <a:spcBef>
                <a:spcPts val="1200"/>
              </a:spcBef>
              <a:buNone/>
            </a:pPr>
            <a:r>
              <a:rPr lang="de-DE" sz="2400" dirty="0"/>
              <a:t>Proton-M / BLOK-DM03</a:t>
            </a:r>
          </a:p>
        </p:txBody>
      </p:sp>
    </p:spTree>
    <p:extLst>
      <p:ext uri="{BB962C8B-B14F-4D97-AF65-F5344CB8AC3E}">
        <p14:creationId xmlns:p14="http://schemas.microsoft.com/office/powerpoint/2010/main" val="4847310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C18D8444-5A53-4E25-7820-9AF5D2489C2A}"/>
              </a:ext>
            </a:extLst>
          </p:cNvPr>
          <p:cNvPicPr>
            <a:picLocks noChangeAspect="1"/>
          </p:cNvPicPr>
          <p:nvPr/>
        </p:nvPicPr>
        <p:blipFill rotWithShape="1">
          <a:blip r:embed="rId5" cstate="hqprint">
            <a:extLst>
              <a:ext uri="{28A0092B-C50C-407E-A947-70E740481C1C}">
                <a14:useLocalDpi xmlns:a14="http://schemas.microsoft.com/office/drawing/2010/main"/>
              </a:ext>
            </a:extLst>
          </a:blip>
          <a:srcRect l="1701" t="957" r="5904"/>
          <a:stretch/>
        </p:blipFill>
        <p:spPr>
          <a:xfrm>
            <a:off x="1697972" y="1587767"/>
            <a:ext cx="7444140" cy="5257946"/>
          </a:xfrm>
          <a:prstGeom prst="rect">
            <a:avLst/>
          </a:prstGeom>
        </p:spPr>
      </p:pic>
      <p:sp>
        <p:nvSpPr>
          <p:cNvPr id="2" name="Titel 1">
            <a:extLst>
              <a:ext uri="{FF2B5EF4-FFF2-40B4-BE49-F238E27FC236}">
                <a16:creationId xmlns:a16="http://schemas.microsoft.com/office/drawing/2014/main" id="{4B8D3828-1965-4727-B227-6CB9EFFA9D35}"/>
              </a:ext>
            </a:extLst>
          </p:cNvPr>
          <p:cNvSpPr>
            <a:spLocks noGrp="1"/>
          </p:cNvSpPr>
          <p:nvPr>
            <p:ph type="title"/>
          </p:nvPr>
        </p:nvSpPr>
        <p:spPr>
          <a:xfrm>
            <a:off x="539750" y="149335"/>
            <a:ext cx="6172200" cy="541858"/>
          </a:xfrm>
        </p:spPr>
        <p:txBody>
          <a:bodyPr/>
          <a:lstStyle/>
          <a:p>
            <a:r>
              <a:rPr lang="en-US" sz="3100" kern="1200" noProof="0" dirty="0"/>
              <a:t>A large Halo L2 Orbit:      </a:t>
            </a:r>
            <a:endParaRPr lang="en-US" sz="3100" kern="1200" noProof="0" dirty="0">
              <a:solidFill>
                <a:schemeClr val="tx1"/>
              </a:solidFill>
            </a:endParaRPr>
          </a:p>
        </p:txBody>
      </p:sp>
      <p:pic>
        <p:nvPicPr>
          <p:cNvPr id="11" name="Picture 56" descr="eROSITA_Logo_RGB.png">
            <a:extLst>
              <a:ext uri="{FF2B5EF4-FFF2-40B4-BE49-F238E27FC236}">
                <a16:creationId xmlns:a16="http://schemas.microsoft.com/office/drawing/2014/main" id="{7AF0FEC6-E57F-4F58-9D86-3E5378B59C6B}"/>
              </a:ext>
            </a:extLst>
          </p:cNvPr>
          <p:cNvPicPr>
            <a:picLocks noChangeAspect="1"/>
          </p:cNvPicPr>
          <p:nvPr/>
        </p:nvPicPr>
        <p:blipFill>
          <a:blip r:embed="rId6" cstate="screen">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8184157" y="122987"/>
            <a:ext cx="792791" cy="625246"/>
          </a:xfrm>
          <a:prstGeom prst="rect">
            <a:avLst/>
          </a:prstGeom>
        </p:spPr>
      </p:pic>
      <p:sp>
        <p:nvSpPr>
          <p:cNvPr id="8" name="Textfeld 7">
            <a:extLst>
              <a:ext uri="{FF2B5EF4-FFF2-40B4-BE49-F238E27FC236}">
                <a16:creationId xmlns:a16="http://schemas.microsoft.com/office/drawing/2014/main" id="{AD539D09-C3CE-20EF-B0A0-16DFF17DAC86}"/>
              </a:ext>
            </a:extLst>
          </p:cNvPr>
          <p:cNvSpPr txBox="1"/>
          <p:nvPr/>
        </p:nvSpPr>
        <p:spPr>
          <a:xfrm>
            <a:off x="475580" y="695215"/>
            <a:ext cx="6757718" cy="892552"/>
          </a:xfrm>
          <a:prstGeom prst="rect">
            <a:avLst/>
          </a:prstGeom>
          <a:solidFill>
            <a:srgbClr val="292929"/>
          </a:solidFill>
        </p:spPr>
        <p:txBody>
          <a:bodyPr wrap="square">
            <a:spAutoFit/>
          </a:bodyPr>
          <a:lstStyle/>
          <a:p>
            <a:pPr marL="285750" indent="-285750" algn="l"/>
            <a:r>
              <a:rPr lang="en-US" sz="2000" dirty="0"/>
              <a:t>4 years: 8 all sky surveys (</a:t>
            </a:r>
            <a:r>
              <a:rPr lang="en-US" sz="2000" dirty="0" err="1"/>
              <a:t>eRASS</a:t>
            </a:r>
            <a:r>
              <a:rPr lang="en-US" sz="2000" dirty="0"/>
              <a:t> 1 - 8, 6 rotations/day) </a:t>
            </a:r>
          </a:p>
          <a:p>
            <a:pPr marL="285750" indent="-285750" algn="l"/>
            <a:r>
              <a:rPr lang="en-US" sz="2000" dirty="0"/>
              <a:t>2.5 years: pointed observations</a:t>
            </a:r>
            <a:endParaRPr lang="de-DE" sz="2000" dirty="0"/>
          </a:p>
        </p:txBody>
      </p:sp>
      <p:pic>
        <p:nvPicPr>
          <p:cNvPr id="3" name="erosita_dlr_kurz.mp4" descr="erosita_dlr_kurz.mp4">
            <a:hlinkClick r:id="" action="ppaction://media"/>
            <a:extLst>
              <a:ext uri="{FF2B5EF4-FFF2-40B4-BE49-F238E27FC236}">
                <a16:creationId xmlns:a16="http://schemas.microsoft.com/office/drawing/2014/main" id="{05AFAB40-8582-2CD1-B18A-87D47E00A3E6}"/>
              </a:ext>
            </a:extLst>
          </p:cNvPr>
          <p:cNvPicPr>
            <a:picLocks noChangeAspect="1"/>
          </p:cNvPicPr>
          <p:nvPr>
            <a:videoFile r:link="rId2"/>
            <p:extLst>
              <p:ext uri="{DAA4B4D4-6D71-4841-9C94-3DE7FCFB9230}">
                <p14:media xmlns:p14="http://schemas.microsoft.com/office/powerpoint/2010/main" r:embed="rId1"/>
              </p:ext>
            </p:extLst>
          </p:nvPr>
        </p:nvPicPr>
        <p:blipFill rotWithShape="1">
          <a:blip r:embed="rId7"/>
          <a:srcRect l="20741" r="12500"/>
          <a:stretch/>
        </p:blipFill>
        <p:spPr>
          <a:xfrm>
            <a:off x="719328" y="3319010"/>
            <a:ext cx="3375081" cy="2843775"/>
          </a:xfrm>
          <a:prstGeom prst="rect">
            <a:avLst/>
          </a:prstGeom>
          <a:ln>
            <a:noFill/>
          </a:ln>
          <a:effectLst>
            <a:glow rad="63500">
              <a:schemeClr val="accent1">
                <a:satMod val="175000"/>
                <a:alpha val="40000"/>
              </a:schemeClr>
            </a:glow>
          </a:effectLst>
        </p:spPr>
      </p:pic>
      <p:sp>
        <p:nvSpPr>
          <p:cNvPr id="13" name="Textfeld 12">
            <a:extLst>
              <a:ext uri="{FF2B5EF4-FFF2-40B4-BE49-F238E27FC236}">
                <a16:creationId xmlns:a16="http://schemas.microsoft.com/office/drawing/2014/main" id="{05AEEA2A-6EE0-8D6F-8815-5C5616649E54}"/>
              </a:ext>
            </a:extLst>
          </p:cNvPr>
          <p:cNvSpPr txBox="1"/>
          <p:nvPr/>
        </p:nvSpPr>
        <p:spPr>
          <a:xfrm>
            <a:off x="7256659" y="1279990"/>
            <a:ext cx="1885453" cy="307777"/>
          </a:xfrm>
          <a:prstGeom prst="rect">
            <a:avLst/>
          </a:prstGeom>
          <a:noFill/>
        </p:spPr>
        <p:txBody>
          <a:bodyPr wrap="none" rtlCol="0">
            <a:spAutoFit/>
          </a:bodyPr>
          <a:lstStyle/>
          <a:p>
            <a:pPr algn="l">
              <a:buNone/>
            </a:pPr>
            <a:r>
              <a:rPr lang="de-DE" sz="1400" dirty="0" err="1"/>
              <a:t>Sunyaev</a:t>
            </a:r>
            <a:r>
              <a:rPr lang="de-DE" sz="1400" dirty="0"/>
              <a:t> et al. (2021)</a:t>
            </a:r>
            <a:endParaRPr lang="pt-BR" sz="1400" b="0" i="0" dirty="0">
              <a:effectLst/>
              <a:latin typeface="Roboto" panose="02000000000000000000" pitchFamily="2" charset="0"/>
            </a:endParaRPr>
          </a:p>
        </p:txBody>
      </p:sp>
      <p:sp>
        <p:nvSpPr>
          <p:cNvPr id="4" name="Textfeld 3">
            <a:extLst>
              <a:ext uri="{FF2B5EF4-FFF2-40B4-BE49-F238E27FC236}">
                <a16:creationId xmlns:a16="http://schemas.microsoft.com/office/drawing/2014/main" id="{AC51CFE4-E3ED-66BD-5330-D39FCE25F84C}"/>
              </a:ext>
            </a:extLst>
          </p:cNvPr>
          <p:cNvSpPr txBox="1"/>
          <p:nvPr/>
        </p:nvSpPr>
        <p:spPr>
          <a:xfrm>
            <a:off x="8137161" y="1640785"/>
            <a:ext cx="886781" cy="307777"/>
          </a:xfrm>
          <a:prstGeom prst="rect">
            <a:avLst/>
          </a:prstGeom>
          <a:noFill/>
        </p:spPr>
        <p:txBody>
          <a:bodyPr wrap="none" rtlCol="0">
            <a:spAutoFit/>
          </a:bodyPr>
          <a:lstStyle/>
          <a:p>
            <a:pPr algn="l">
              <a:buNone/>
            </a:pPr>
            <a:r>
              <a:rPr lang="de-DE" sz="1400" b="0" i="0" dirty="0">
                <a:effectLst/>
                <a:latin typeface="Roboto" panose="02000000000000000000" pitchFamily="2" charset="0"/>
              </a:rPr>
              <a:t>25.01.21</a:t>
            </a:r>
            <a:endParaRPr lang="pt-BR" sz="1400" b="0" i="0" dirty="0">
              <a:effectLst/>
              <a:latin typeface="Roboto" panose="02000000000000000000" pitchFamily="2" charset="0"/>
            </a:endParaRPr>
          </a:p>
        </p:txBody>
      </p:sp>
    </p:spTree>
    <p:extLst>
      <p:ext uri="{BB962C8B-B14F-4D97-AF65-F5344CB8AC3E}">
        <p14:creationId xmlns:p14="http://schemas.microsoft.com/office/powerpoint/2010/main" val="1315906104"/>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21226"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100000" showWhenStopped="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7AFB366-78A9-B636-AAC7-E75E9998B8A7}"/>
              </a:ext>
            </a:extLst>
          </p:cNvPr>
          <p:cNvSpPr>
            <a:spLocks noGrp="1"/>
          </p:cNvSpPr>
          <p:nvPr>
            <p:ph type="title"/>
          </p:nvPr>
        </p:nvSpPr>
        <p:spPr>
          <a:xfrm>
            <a:off x="441960" y="122987"/>
            <a:ext cx="6172200" cy="625246"/>
          </a:xfrm>
        </p:spPr>
        <p:txBody>
          <a:bodyPr/>
          <a:lstStyle/>
          <a:p>
            <a:r>
              <a:rPr lang="en-US" sz="3100" kern="1200" dirty="0"/>
              <a:t>Data sharing</a:t>
            </a:r>
            <a:endParaRPr lang="de-DE" sz="3100" kern="1200" dirty="0"/>
          </a:p>
        </p:txBody>
      </p:sp>
      <p:sp>
        <p:nvSpPr>
          <p:cNvPr id="3" name="Inhaltsplatzhalter 2">
            <a:extLst>
              <a:ext uri="{FF2B5EF4-FFF2-40B4-BE49-F238E27FC236}">
                <a16:creationId xmlns:a16="http://schemas.microsoft.com/office/drawing/2014/main" id="{28A4C06E-10D1-E370-1E97-9AE55288BB93}"/>
              </a:ext>
            </a:extLst>
          </p:cNvPr>
          <p:cNvSpPr>
            <a:spLocks noGrp="1"/>
          </p:cNvSpPr>
          <p:nvPr>
            <p:ph idx="1"/>
          </p:nvPr>
        </p:nvSpPr>
        <p:spPr>
          <a:xfrm>
            <a:off x="441960" y="677113"/>
            <a:ext cx="8153400" cy="6057900"/>
          </a:xfrm>
        </p:spPr>
        <p:txBody>
          <a:bodyPr>
            <a:normAutofit fontScale="85000" lnSpcReduction="20000"/>
          </a:bodyPr>
          <a:lstStyle/>
          <a:p>
            <a:pPr algn="l"/>
            <a:r>
              <a:rPr lang="en-US" dirty="0">
                <a:latin typeface="NimbusRomNo9L-Regu"/>
              </a:rPr>
              <a:t>M</a:t>
            </a:r>
            <a:r>
              <a:rPr lang="en-US" b="0" i="0" u="none" strike="noStrike" baseline="0" dirty="0">
                <a:latin typeface="NimbusRomNo9L-Regu"/>
              </a:rPr>
              <a:t>emorandum of 2007 between </a:t>
            </a:r>
            <a:r>
              <a:rPr lang="en-US" b="0" i="0" u="none" strike="noStrike" baseline="0" dirty="0" err="1">
                <a:latin typeface="NimbusRomNo9L-Regu"/>
              </a:rPr>
              <a:t>Roscosmos</a:t>
            </a:r>
            <a:r>
              <a:rPr lang="en-US" dirty="0">
                <a:latin typeface="NimbusRomNo9L-Regu"/>
              </a:rPr>
              <a:t> </a:t>
            </a:r>
            <a:r>
              <a:rPr lang="en-US" b="0" i="0" u="none" strike="noStrike" baseline="0" dirty="0">
                <a:latin typeface="NimbusRomNo9L-Regu"/>
              </a:rPr>
              <a:t>and DLR:  SRG/</a:t>
            </a:r>
            <a:r>
              <a:rPr lang="en-US" b="0" i="0" u="none" strike="noStrike" baseline="0" dirty="0" err="1">
                <a:latin typeface="NimbusRomNo9L-Regu"/>
              </a:rPr>
              <a:t>eROSITA</a:t>
            </a:r>
            <a:r>
              <a:rPr lang="en-US" b="0" i="0" u="none" strike="noStrike" baseline="0" dirty="0">
                <a:latin typeface="NimbusRomNo9L-Regu"/>
              </a:rPr>
              <a:t> data belong in equal parts to the German and Russian scientists</a:t>
            </a:r>
          </a:p>
          <a:p>
            <a:pPr lvl="1"/>
            <a:r>
              <a:rPr lang="de-DE" sz="1900" dirty="0" err="1">
                <a:latin typeface="NimbusRomNo9L-Regu"/>
              </a:rPr>
              <a:t>C</a:t>
            </a:r>
            <a:r>
              <a:rPr lang="de-DE" sz="1900" b="0" i="0" u="none" strike="noStrike" baseline="0" dirty="0" err="1">
                <a:latin typeface="NimbusRomNo9L-Regu"/>
              </a:rPr>
              <a:t>onstructing</a:t>
            </a:r>
            <a:r>
              <a:rPr lang="de-DE" sz="1900" b="0" i="0" u="none" strike="noStrike" baseline="0" dirty="0">
                <a:latin typeface="NimbusRomNo9L-Regu"/>
              </a:rPr>
              <a:t> all-</a:t>
            </a:r>
            <a:r>
              <a:rPr lang="de-DE" sz="1900" b="0" i="0" u="none" strike="noStrike" baseline="0" dirty="0" err="1">
                <a:latin typeface="NimbusRomNo9L-Regu"/>
              </a:rPr>
              <a:t>sky</a:t>
            </a:r>
            <a:r>
              <a:rPr lang="de-DE" sz="1900" b="0" i="0" u="none" strike="noStrike" baseline="0" dirty="0">
                <a:latin typeface="NimbusRomNo9L-Regu"/>
              </a:rPr>
              <a:t> X-</a:t>
            </a:r>
            <a:r>
              <a:rPr lang="de-DE" sz="1900" b="0" i="0" u="none" strike="noStrike" baseline="0" dirty="0" err="1">
                <a:latin typeface="NimbusRomNo9L-Regu"/>
              </a:rPr>
              <a:t>ray</a:t>
            </a:r>
            <a:r>
              <a:rPr lang="de-DE" sz="1900" b="0" i="0" u="none" strike="noStrike" baseline="0" dirty="0">
                <a:latin typeface="NimbusRomNo9L-Regu"/>
              </a:rPr>
              <a:t> </a:t>
            </a:r>
            <a:r>
              <a:rPr lang="de-DE" sz="1900" b="0" i="0" u="none" strike="noStrike" baseline="0" dirty="0" err="1">
                <a:latin typeface="NimbusRomNo9L-Regu"/>
              </a:rPr>
              <a:t>maps</a:t>
            </a:r>
            <a:r>
              <a:rPr lang="de-DE" sz="1900" dirty="0">
                <a:latin typeface="NimbusRomNo9L-Regu"/>
              </a:rPr>
              <a:t> </a:t>
            </a:r>
            <a:r>
              <a:rPr lang="en-US" sz="1900" b="0" i="0" u="none" strike="noStrike" baseline="0" dirty="0">
                <a:latin typeface="NimbusRomNo9L-Regu"/>
              </a:rPr>
              <a:t>and creating X-ray source catalogs: German scientists are responsible for the processing and publication of data in one hemisphere of the sky, and the Russian scientists provide this in the other hemisphere</a:t>
            </a:r>
          </a:p>
          <a:p>
            <a:pPr lvl="1"/>
            <a:endParaRPr lang="en-US" sz="1800" dirty="0">
              <a:latin typeface="NimbusRomNo9L-Regu"/>
            </a:endParaRPr>
          </a:p>
          <a:p>
            <a:pPr lvl="1"/>
            <a:endParaRPr lang="en-US" sz="1800" b="0" i="0" u="none" strike="noStrike" baseline="0" dirty="0">
              <a:latin typeface="NimbusRomNo9L-Regu"/>
            </a:endParaRPr>
          </a:p>
          <a:p>
            <a:pPr lvl="1"/>
            <a:endParaRPr lang="en-US" sz="1800" dirty="0">
              <a:latin typeface="NimbusRomNo9L-Regu"/>
            </a:endParaRPr>
          </a:p>
          <a:p>
            <a:pPr lvl="1"/>
            <a:endParaRPr lang="en-US" sz="1800" b="0" i="0" u="none" strike="noStrike" baseline="0" dirty="0">
              <a:latin typeface="NimbusRomNo9L-Regu"/>
            </a:endParaRPr>
          </a:p>
          <a:p>
            <a:pPr lvl="1"/>
            <a:endParaRPr lang="en-US" sz="1800" dirty="0">
              <a:latin typeface="NimbusRomNo9L-Regu"/>
            </a:endParaRPr>
          </a:p>
          <a:p>
            <a:pPr lvl="1"/>
            <a:endParaRPr lang="en-US" sz="1800" b="0" i="0" u="none" strike="noStrike" baseline="0" dirty="0">
              <a:latin typeface="NimbusRomNo9L-Regu"/>
            </a:endParaRPr>
          </a:p>
          <a:p>
            <a:pPr lvl="1"/>
            <a:endParaRPr lang="en-US" sz="1800" dirty="0">
              <a:latin typeface="NimbusRomNo9L-Regu"/>
            </a:endParaRPr>
          </a:p>
          <a:p>
            <a:pPr lvl="1"/>
            <a:endParaRPr lang="en-US" sz="1800" dirty="0">
              <a:latin typeface="NimbusRomNo9L-Regu"/>
            </a:endParaRPr>
          </a:p>
          <a:p>
            <a:pPr lvl="1"/>
            <a:endParaRPr lang="en-US" sz="1800" dirty="0">
              <a:latin typeface="NimbusRomNo9L-Regu"/>
            </a:endParaRPr>
          </a:p>
          <a:p>
            <a:pPr marL="457200" lvl="1" indent="0">
              <a:buNone/>
            </a:pPr>
            <a:endParaRPr lang="en-US" sz="1800" dirty="0">
              <a:latin typeface="NimbusRomNo9L-Regu"/>
            </a:endParaRPr>
          </a:p>
          <a:p>
            <a:pPr lvl="1"/>
            <a:endParaRPr lang="en-US" sz="1800" dirty="0">
              <a:latin typeface="NimbusRomNo9L-Regu"/>
            </a:endParaRPr>
          </a:p>
          <a:p>
            <a:pPr lvl="1"/>
            <a:endParaRPr lang="en-US" sz="1800" b="0" i="0" u="none" strike="noStrike" baseline="0" dirty="0">
              <a:latin typeface="NimbusRomNo9L-Regu"/>
            </a:endParaRPr>
          </a:p>
          <a:p>
            <a:pPr lvl="1"/>
            <a:endParaRPr lang="en-US" sz="1800" dirty="0">
              <a:latin typeface="NimbusRomNo9L-Regu"/>
            </a:endParaRPr>
          </a:p>
          <a:p>
            <a:pPr lvl="1"/>
            <a:endParaRPr lang="en-US" sz="1800" b="0" i="0" u="none" strike="noStrike" baseline="0" dirty="0">
              <a:latin typeface="NimbusRomNo9L-Regu"/>
            </a:endParaRPr>
          </a:p>
          <a:p>
            <a:r>
              <a:rPr lang="en-US" dirty="0">
                <a:latin typeface="NimbusRomNo9L-Regu"/>
              </a:rPr>
              <a:t>All data obtained by the ART-XC telescope belong to the scientists </a:t>
            </a:r>
            <a:r>
              <a:rPr lang="de-DE" dirty="0">
                <a:latin typeface="NimbusRomNo9L-Regu"/>
              </a:rPr>
              <a:t>of IKI</a:t>
            </a:r>
          </a:p>
          <a:p>
            <a:pPr lvl="1"/>
            <a:r>
              <a:rPr lang="en-US" sz="1900" dirty="0">
                <a:latin typeface="NimbusRomNo9L-Regu"/>
              </a:rPr>
              <a:t>Area of 200 square degrees around the north ecliptic pole: IKI + MSFC</a:t>
            </a:r>
            <a:endParaRPr lang="de-DE" sz="1900" dirty="0">
              <a:latin typeface="NimbusRomNo9L-Regu"/>
            </a:endParaRPr>
          </a:p>
          <a:p>
            <a:endParaRPr lang="de-DE" dirty="0"/>
          </a:p>
        </p:txBody>
      </p:sp>
      <p:pic>
        <p:nvPicPr>
          <p:cNvPr id="4" name="Grafik 3">
            <a:extLst>
              <a:ext uri="{FF2B5EF4-FFF2-40B4-BE49-F238E27FC236}">
                <a16:creationId xmlns:a16="http://schemas.microsoft.com/office/drawing/2014/main" id="{40C11E76-B4C2-C747-BC62-CE32731B312C}"/>
              </a:ext>
            </a:extLst>
          </p:cNvPr>
          <p:cNvPicPr>
            <a:picLocks noChangeAspect="1"/>
          </p:cNvPicPr>
          <p:nvPr/>
        </p:nvPicPr>
        <p:blipFill rotWithShape="1">
          <a:blip r:embed="rId3"/>
          <a:srcRect l="4948" t="4800" r="6452" b="5769"/>
          <a:stretch/>
        </p:blipFill>
        <p:spPr>
          <a:xfrm>
            <a:off x="726927" y="2016044"/>
            <a:ext cx="7457230" cy="3663538"/>
          </a:xfrm>
          <a:prstGeom prst="rect">
            <a:avLst/>
          </a:prstGeom>
        </p:spPr>
      </p:pic>
      <p:pic>
        <p:nvPicPr>
          <p:cNvPr id="5" name="Picture 56" descr="eROSITA_Logo_RGB.png">
            <a:extLst>
              <a:ext uri="{FF2B5EF4-FFF2-40B4-BE49-F238E27FC236}">
                <a16:creationId xmlns:a16="http://schemas.microsoft.com/office/drawing/2014/main" id="{03BEA342-7EC9-8729-B402-073552922D7C}"/>
              </a:ext>
            </a:extLst>
          </p:cNvPr>
          <p:cNvPicPr>
            <a:picLocks noChangeAspect="1"/>
          </p:cNvPicPr>
          <p:nvPr/>
        </p:nvPicPr>
        <p:blipFill>
          <a:blip r:embed="rId4" cstate="screen">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8184157" y="122987"/>
            <a:ext cx="792791" cy="625246"/>
          </a:xfrm>
          <a:prstGeom prst="rect">
            <a:avLst/>
          </a:prstGeom>
        </p:spPr>
      </p:pic>
      <p:grpSp>
        <p:nvGrpSpPr>
          <p:cNvPr id="8" name="Gruppieren 7">
            <a:extLst>
              <a:ext uri="{FF2B5EF4-FFF2-40B4-BE49-F238E27FC236}">
                <a16:creationId xmlns:a16="http://schemas.microsoft.com/office/drawing/2014/main" id="{D8FAFEC1-9CCB-E65C-5072-47F3318533B9}"/>
              </a:ext>
            </a:extLst>
          </p:cNvPr>
          <p:cNvGrpSpPr/>
          <p:nvPr/>
        </p:nvGrpSpPr>
        <p:grpSpPr>
          <a:xfrm>
            <a:off x="1362433" y="2303188"/>
            <a:ext cx="6179648" cy="508764"/>
            <a:chOff x="1362433" y="2303188"/>
            <a:chExt cx="6179648" cy="508764"/>
          </a:xfrm>
        </p:grpSpPr>
        <p:sp>
          <p:nvSpPr>
            <p:cNvPr id="6" name="Ellipse 5">
              <a:extLst>
                <a:ext uri="{FF2B5EF4-FFF2-40B4-BE49-F238E27FC236}">
                  <a16:creationId xmlns:a16="http://schemas.microsoft.com/office/drawing/2014/main" id="{33F98C2C-624D-DA6C-D472-CC92D905A20C}"/>
                </a:ext>
              </a:extLst>
            </p:cNvPr>
            <p:cNvSpPr/>
            <p:nvPr/>
          </p:nvSpPr>
          <p:spPr bwMode="auto">
            <a:xfrm>
              <a:off x="6854562" y="2303188"/>
              <a:ext cx="687519" cy="508764"/>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ctr" defTabSz="914400" rtl="0" eaLnBrk="1" fontAlgn="base" latinLnBrk="0" hangingPunct="1">
                <a:lnSpc>
                  <a:spcPct val="100000"/>
                </a:lnSpc>
                <a:spcBef>
                  <a:spcPct val="60000"/>
                </a:spcBef>
                <a:spcAft>
                  <a:spcPct val="0"/>
                </a:spcAft>
                <a:buClr>
                  <a:schemeClr val="tx1"/>
                </a:buClr>
                <a:buSzTx/>
                <a:buFont typeface="Wingdings 2" pitchFamily="18" charset="2"/>
                <a:buChar char="®"/>
                <a:tabLst/>
              </a:pPr>
              <a:endParaRPr kumimoji="0" lang="de-DE" sz="1600" b="0" i="0" u="none" strike="noStrike" cap="none" normalizeH="0" baseline="0">
                <a:ln>
                  <a:solidFill>
                    <a:srgbClr val="FFC000"/>
                  </a:solidFill>
                </a:ln>
                <a:solidFill>
                  <a:schemeClr val="tx1"/>
                </a:solidFill>
                <a:effectLst/>
                <a:latin typeface="Arial" charset="0"/>
              </a:endParaRPr>
            </a:p>
          </p:txBody>
        </p:sp>
        <p:sp>
          <p:nvSpPr>
            <p:cNvPr id="7" name="Ellipse 6">
              <a:extLst>
                <a:ext uri="{FF2B5EF4-FFF2-40B4-BE49-F238E27FC236}">
                  <a16:creationId xmlns:a16="http://schemas.microsoft.com/office/drawing/2014/main" id="{3BCD4A6B-04E6-D650-7F97-42078FBD5469}"/>
                </a:ext>
              </a:extLst>
            </p:cNvPr>
            <p:cNvSpPr/>
            <p:nvPr/>
          </p:nvSpPr>
          <p:spPr bwMode="auto">
            <a:xfrm>
              <a:off x="1362433" y="2303188"/>
              <a:ext cx="687519" cy="508764"/>
            </a:xfrm>
            <a:prstGeom prst="ellipse">
              <a:avLst/>
            </a:prstGeom>
            <a:noFill/>
            <a:ln w="2857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342900" marR="0" indent="-342900" algn="ctr" defTabSz="914400" rtl="0" eaLnBrk="1" fontAlgn="base" latinLnBrk="0" hangingPunct="1">
                <a:lnSpc>
                  <a:spcPct val="100000"/>
                </a:lnSpc>
                <a:spcBef>
                  <a:spcPct val="60000"/>
                </a:spcBef>
                <a:spcAft>
                  <a:spcPct val="0"/>
                </a:spcAft>
                <a:buClr>
                  <a:schemeClr val="tx1"/>
                </a:buClr>
                <a:buSzTx/>
                <a:buFont typeface="Wingdings 2" pitchFamily="18" charset="2"/>
                <a:buChar char="®"/>
                <a:tabLst/>
              </a:pPr>
              <a:endParaRPr kumimoji="0" lang="de-DE" sz="1600" b="0" i="0" u="none" strike="noStrike" cap="none" normalizeH="0" baseline="0">
                <a:ln>
                  <a:solidFill>
                    <a:srgbClr val="FFC000"/>
                  </a:solidFill>
                </a:ln>
                <a:solidFill>
                  <a:schemeClr val="tx1"/>
                </a:solidFill>
                <a:effectLst/>
                <a:latin typeface="Arial" charset="0"/>
              </a:endParaRPr>
            </a:p>
          </p:txBody>
        </p:sp>
      </p:grpSp>
    </p:spTree>
    <p:extLst>
      <p:ext uri="{BB962C8B-B14F-4D97-AF65-F5344CB8AC3E}">
        <p14:creationId xmlns:p14="http://schemas.microsoft.com/office/powerpoint/2010/main" val="200446859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txBox="1">
            <a:spLocks noChangeArrowheads="1"/>
          </p:cNvSpPr>
          <p:nvPr/>
        </p:nvSpPr>
        <p:spPr bwMode="auto">
          <a:xfrm>
            <a:off x="435590" y="188344"/>
            <a:ext cx="8320889" cy="497458"/>
          </a:xfrm>
          <a:prstGeom prst="rect">
            <a:avLst/>
          </a:prstGeom>
          <a:noFill/>
          <a:ln>
            <a:noFill/>
          </a:ln>
        </p:spPr>
        <p:txBody>
          <a:bodyPr vert="horz" wrap="square" lIns="91440" tIns="45720" rIns="91440" bIns="45720" numCol="1" anchor="ctr" anchorCtr="0" compatLnSpc="1">
            <a:prstTxWarp prst="textNoShape">
              <a:avLst/>
            </a:prstTxWarp>
            <a:normAutofit fontScale="8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l" eaLnBrk="0" hangingPunct="0">
              <a:lnSpc>
                <a:spcPct val="105000"/>
              </a:lnSpc>
              <a:defRPr/>
            </a:pPr>
            <a:r>
              <a:rPr lang="en-US" sz="3600" dirty="0" err="1">
                <a:solidFill>
                  <a:schemeClr val="tx2"/>
                </a:solidFill>
              </a:rPr>
              <a:t>eROSITA</a:t>
            </a:r>
            <a:r>
              <a:rPr lang="en-US" sz="3600" dirty="0">
                <a:solidFill>
                  <a:schemeClr val="tx2"/>
                </a:solidFill>
              </a:rPr>
              <a:t> X-ray Telescope</a:t>
            </a:r>
          </a:p>
        </p:txBody>
      </p:sp>
      <p:pic>
        <p:nvPicPr>
          <p:cNvPr id="5" name="Grafik 4">
            <a:extLst>
              <a:ext uri="{FF2B5EF4-FFF2-40B4-BE49-F238E27FC236}">
                <a16:creationId xmlns:a16="http://schemas.microsoft.com/office/drawing/2014/main" id="{479C512D-8540-4A1F-895A-52BB1C3BD5B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4952233" y="1496403"/>
            <a:ext cx="2955621" cy="4216331"/>
          </a:xfrm>
          <a:prstGeom prst="rect">
            <a:avLst/>
          </a:prstGeom>
        </p:spPr>
      </p:pic>
      <p:pic>
        <p:nvPicPr>
          <p:cNvPr id="1026" name="Picture 2">
            <a:extLst>
              <a:ext uri="{FF2B5EF4-FFF2-40B4-BE49-F238E27FC236}">
                <a16:creationId xmlns:a16="http://schemas.microsoft.com/office/drawing/2014/main" id="{A2A3AE03-5F1E-4CEA-B5A3-BAAD363B9817}"/>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rot="5400000">
            <a:off x="6527594" y="3149777"/>
            <a:ext cx="2877512" cy="1374575"/>
          </a:xfrm>
          <a:prstGeom prst="rect">
            <a:avLst/>
          </a:prstGeom>
          <a:noFill/>
          <a:extLst>
            <a:ext uri="{909E8E84-426E-40DD-AFC4-6F175D3DCCD1}">
              <a14:hiddenFill xmlns:a14="http://schemas.microsoft.com/office/drawing/2010/main">
                <a:solidFill>
                  <a:srgbClr val="FFFFFF"/>
                </a:solidFill>
              </a14:hiddenFill>
            </a:ext>
          </a:extLst>
        </p:spPr>
      </p:pic>
      <p:grpSp>
        <p:nvGrpSpPr>
          <p:cNvPr id="7" name="Gruppieren 6">
            <a:extLst>
              <a:ext uri="{FF2B5EF4-FFF2-40B4-BE49-F238E27FC236}">
                <a16:creationId xmlns:a16="http://schemas.microsoft.com/office/drawing/2014/main" id="{C551EA80-C96C-400A-AA4F-090E7BDAD889}"/>
              </a:ext>
            </a:extLst>
          </p:cNvPr>
          <p:cNvGrpSpPr/>
          <p:nvPr/>
        </p:nvGrpSpPr>
        <p:grpSpPr>
          <a:xfrm>
            <a:off x="928706" y="756720"/>
            <a:ext cx="6727808" cy="2771785"/>
            <a:chOff x="928706" y="756720"/>
            <a:chExt cx="6727808" cy="2771785"/>
          </a:xfrm>
        </p:grpSpPr>
        <p:pic>
          <p:nvPicPr>
            <p:cNvPr id="17" name="Grafik 16">
              <a:extLst>
                <a:ext uri="{FF2B5EF4-FFF2-40B4-BE49-F238E27FC236}">
                  <a16:creationId xmlns:a16="http://schemas.microsoft.com/office/drawing/2014/main" id="{B7132FD0-B605-462C-A3D9-081282F25D96}"/>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928706" y="757658"/>
              <a:ext cx="3673822" cy="2770847"/>
            </a:xfrm>
            <a:prstGeom prst="rect">
              <a:avLst/>
            </a:prstGeom>
          </p:spPr>
        </p:pic>
        <p:sp>
          <p:nvSpPr>
            <p:cNvPr id="12" name="Textfeld 11">
              <a:extLst>
                <a:ext uri="{FF2B5EF4-FFF2-40B4-BE49-F238E27FC236}">
                  <a16:creationId xmlns:a16="http://schemas.microsoft.com/office/drawing/2014/main" id="{957727C6-4149-4F9B-A659-8FC0D0815A4D}"/>
                </a:ext>
              </a:extLst>
            </p:cNvPr>
            <p:cNvSpPr txBox="1"/>
            <p:nvPr/>
          </p:nvSpPr>
          <p:spPr>
            <a:xfrm>
              <a:off x="4617733" y="756720"/>
              <a:ext cx="3038781" cy="584775"/>
            </a:xfrm>
            <a:prstGeom prst="rect">
              <a:avLst/>
            </a:prstGeom>
            <a:noFill/>
          </p:spPr>
          <p:txBody>
            <a:bodyPr wrap="none" rtlCol="0">
              <a:spAutoFit/>
            </a:bodyPr>
            <a:lstStyle/>
            <a:p>
              <a:pPr algn="l">
                <a:spcBef>
                  <a:spcPts val="0"/>
                </a:spcBef>
                <a:buNone/>
              </a:pPr>
              <a:r>
                <a:rPr lang="en-US" dirty="0"/>
                <a:t>378 X-ray Mirrors</a:t>
              </a:r>
            </a:p>
            <a:p>
              <a:pPr algn="l">
                <a:spcBef>
                  <a:spcPts val="0"/>
                </a:spcBef>
                <a:buNone/>
              </a:pPr>
              <a:r>
                <a:rPr lang="en-US" dirty="0"/>
                <a:t>in 7 parallel Telescope Modules</a:t>
              </a:r>
            </a:p>
          </p:txBody>
        </p:sp>
        <p:cxnSp>
          <p:nvCxnSpPr>
            <p:cNvPr id="9" name="Gerade Verbindung mit Pfeil 8">
              <a:extLst>
                <a:ext uri="{FF2B5EF4-FFF2-40B4-BE49-F238E27FC236}">
                  <a16:creationId xmlns:a16="http://schemas.microsoft.com/office/drawing/2014/main" id="{EDCB8DE3-D5AF-4CDB-A91E-83727EE69B1A}"/>
                </a:ext>
              </a:extLst>
            </p:cNvPr>
            <p:cNvCxnSpPr>
              <a:cxnSpLocks/>
            </p:cNvCxnSpPr>
            <p:nvPr/>
          </p:nvCxnSpPr>
          <p:spPr bwMode="auto">
            <a:xfrm>
              <a:off x="2885813" y="1669409"/>
              <a:ext cx="2768367" cy="1652631"/>
            </a:xfrm>
            <a:prstGeom prst="straightConnector1">
              <a:avLst/>
            </a:prstGeom>
            <a:solidFill>
              <a:schemeClr val="accent1"/>
            </a:solidFill>
            <a:ln w="19050" cap="flat" cmpd="sng" algn="ctr">
              <a:solidFill>
                <a:srgbClr val="FF0000"/>
              </a:solidFill>
              <a:prstDash val="solid"/>
              <a:round/>
              <a:headEnd type="arrow" w="med" len="med"/>
              <a:tailEnd type="arrow" w="med" len="med"/>
            </a:ln>
            <a:effectLst/>
          </p:spPr>
        </p:cxnSp>
      </p:grpSp>
      <p:grpSp>
        <p:nvGrpSpPr>
          <p:cNvPr id="6" name="Gruppieren 5">
            <a:extLst>
              <a:ext uri="{FF2B5EF4-FFF2-40B4-BE49-F238E27FC236}">
                <a16:creationId xmlns:a16="http://schemas.microsoft.com/office/drawing/2014/main" id="{F25C779A-E22B-4052-A3DD-48688B5C14D9}"/>
              </a:ext>
            </a:extLst>
          </p:cNvPr>
          <p:cNvGrpSpPr/>
          <p:nvPr/>
        </p:nvGrpSpPr>
        <p:grpSpPr>
          <a:xfrm>
            <a:off x="938267" y="3698920"/>
            <a:ext cx="7905840" cy="2758137"/>
            <a:chOff x="943911" y="3704564"/>
            <a:chExt cx="7905840" cy="2758137"/>
          </a:xfrm>
        </p:grpSpPr>
        <p:pic>
          <p:nvPicPr>
            <p:cNvPr id="23" name="Grafik 22">
              <a:extLst>
                <a:ext uri="{FF2B5EF4-FFF2-40B4-BE49-F238E27FC236}">
                  <a16:creationId xmlns:a16="http://schemas.microsoft.com/office/drawing/2014/main" id="{DA2E07CC-B0BE-4AE9-B690-0EB160817C00}"/>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943911" y="3704564"/>
              <a:ext cx="3673822" cy="2758137"/>
            </a:xfrm>
            <a:prstGeom prst="rect">
              <a:avLst/>
            </a:prstGeom>
          </p:spPr>
        </p:pic>
        <p:cxnSp>
          <p:nvCxnSpPr>
            <p:cNvPr id="16" name="Gerade Verbindung mit Pfeil 15">
              <a:extLst>
                <a:ext uri="{FF2B5EF4-FFF2-40B4-BE49-F238E27FC236}">
                  <a16:creationId xmlns:a16="http://schemas.microsoft.com/office/drawing/2014/main" id="{0C37C07D-0F07-4ED4-AF7E-A3D04D31621A}"/>
                </a:ext>
              </a:extLst>
            </p:cNvPr>
            <p:cNvCxnSpPr>
              <a:cxnSpLocks/>
            </p:cNvCxnSpPr>
            <p:nvPr/>
          </p:nvCxnSpPr>
          <p:spPr bwMode="auto">
            <a:xfrm flipV="1">
              <a:off x="3873541" y="5555085"/>
              <a:ext cx="1979802" cy="100499"/>
            </a:xfrm>
            <a:prstGeom prst="straightConnector1">
              <a:avLst/>
            </a:prstGeom>
            <a:solidFill>
              <a:schemeClr val="accent1"/>
            </a:solidFill>
            <a:ln w="19050" cap="flat" cmpd="sng" algn="ctr">
              <a:solidFill>
                <a:srgbClr val="FF0000"/>
              </a:solidFill>
              <a:prstDash val="solid"/>
              <a:round/>
              <a:headEnd type="arrow" w="med" len="med"/>
              <a:tailEnd type="arrow" w="med" len="med"/>
            </a:ln>
            <a:effectLst/>
          </p:spPr>
        </p:cxnSp>
        <p:sp>
          <p:nvSpPr>
            <p:cNvPr id="21" name="Textfeld 20">
              <a:extLst>
                <a:ext uri="{FF2B5EF4-FFF2-40B4-BE49-F238E27FC236}">
                  <a16:creationId xmlns:a16="http://schemas.microsoft.com/office/drawing/2014/main" id="{AD80CBF0-89D6-40B6-A585-C680B249A6FE}"/>
                </a:ext>
              </a:extLst>
            </p:cNvPr>
            <p:cNvSpPr txBox="1"/>
            <p:nvPr/>
          </p:nvSpPr>
          <p:spPr>
            <a:xfrm>
              <a:off x="4800244" y="6040648"/>
              <a:ext cx="4049507" cy="338554"/>
            </a:xfrm>
            <a:prstGeom prst="rect">
              <a:avLst/>
            </a:prstGeom>
            <a:noFill/>
          </p:spPr>
          <p:txBody>
            <a:bodyPr wrap="none" rtlCol="0">
              <a:spAutoFit/>
            </a:bodyPr>
            <a:lstStyle/>
            <a:p>
              <a:pPr algn="l">
                <a:spcBef>
                  <a:spcPts val="0"/>
                </a:spcBef>
                <a:buNone/>
              </a:pPr>
              <a:r>
                <a:rPr lang="en-US" dirty="0"/>
                <a:t>7 X-ray CCD Cameras, 9 </a:t>
              </a:r>
              <a:r>
                <a:rPr lang="en-US" dirty="0" err="1"/>
                <a:t>Elektronic</a:t>
              </a:r>
              <a:r>
                <a:rPr lang="en-US" dirty="0"/>
                <a:t>-Boxes</a:t>
              </a:r>
            </a:p>
          </p:txBody>
        </p:sp>
      </p:grpSp>
      <p:pic>
        <p:nvPicPr>
          <p:cNvPr id="14" name="Picture 56" descr="eROSITA_Logo_RGB.png">
            <a:extLst>
              <a:ext uri="{FF2B5EF4-FFF2-40B4-BE49-F238E27FC236}">
                <a16:creationId xmlns:a16="http://schemas.microsoft.com/office/drawing/2014/main" id="{DED6DB5D-0159-4515-BEA3-764BCEE9DAC3}"/>
              </a:ext>
            </a:extLst>
          </p:cNvPr>
          <p:cNvPicPr>
            <a:picLocks noChangeAspect="1"/>
          </p:cNvPicPr>
          <p:nvPr/>
        </p:nvPicPr>
        <p:blipFill>
          <a:blip r:embed="rId7" cstate="screen">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8184157" y="122987"/>
            <a:ext cx="792791" cy="625246"/>
          </a:xfrm>
          <a:prstGeom prst="rect">
            <a:avLst/>
          </a:prstGeom>
        </p:spPr>
      </p:pic>
      <p:grpSp>
        <p:nvGrpSpPr>
          <p:cNvPr id="18" name="Gruppieren 17">
            <a:extLst>
              <a:ext uri="{FF2B5EF4-FFF2-40B4-BE49-F238E27FC236}">
                <a16:creationId xmlns:a16="http://schemas.microsoft.com/office/drawing/2014/main" id="{ECCCC91A-0D2B-E24A-0020-9FC33F2330EE}"/>
              </a:ext>
            </a:extLst>
          </p:cNvPr>
          <p:cNvGrpSpPr/>
          <p:nvPr/>
        </p:nvGrpSpPr>
        <p:grpSpPr>
          <a:xfrm>
            <a:off x="598123" y="4876216"/>
            <a:ext cx="2236166" cy="1836065"/>
            <a:chOff x="2885813" y="4368216"/>
            <a:chExt cx="2236166" cy="1836065"/>
          </a:xfrm>
        </p:grpSpPr>
        <p:pic>
          <p:nvPicPr>
            <p:cNvPr id="1027" name="Bild 2" descr="IMG_2115">
              <a:extLst>
                <a:ext uri="{FF2B5EF4-FFF2-40B4-BE49-F238E27FC236}">
                  <a16:creationId xmlns:a16="http://schemas.microsoft.com/office/drawing/2014/main" id="{E91D8F54-B540-BD1D-28B0-F524E64E67D7}"/>
                </a:ext>
              </a:extLst>
            </p:cNvPr>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2885813" y="4401953"/>
              <a:ext cx="2226652" cy="1802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feld 14">
              <a:extLst>
                <a:ext uri="{FF2B5EF4-FFF2-40B4-BE49-F238E27FC236}">
                  <a16:creationId xmlns:a16="http://schemas.microsoft.com/office/drawing/2014/main" id="{6A3C0D22-BD82-04FC-79D7-F4CF83CE18D4}"/>
                </a:ext>
              </a:extLst>
            </p:cNvPr>
            <p:cNvSpPr txBox="1"/>
            <p:nvPr/>
          </p:nvSpPr>
          <p:spPr>
            <a:xfrm>
              <a:off x="4070088" y="4368216"/>
              <a:ext cx="1051891" cy="307777"/>
            </a:xfrm>
            <a:prstGeom prst="rect">
              <a:avLst/>
            </a:prstGeom>
            <a:noFill/>
          </p:spPr>
          <p:txBody>
            <a:bodyPr wrap="none" rtlCol="0">
              <a:spAutoFit/>
            </a:bodyPr>
            <a:lstStyle/>
            <a:p>
              <a:pPr algn="l">
                <a:buNone/>
              </a:pPr>
              <a:r>
                <a:rPr lang="de-DE" sz="1400" dirty="0"/>
                <a:t>X-</a:t>
              </a:r>
              <a:r>
                <a:rPr lang="de-DE" sz="1400" dirty="0" err="1"/>
                <a:t>ray</a:t>
              </a:r>
              <a:r>
                <a:rPr lang="de-DE" sz="1400" dirty="0"/>
                <a:t> CCD</a:t>
              </a:r>
            </a:p>
          </p:txBody>
        </p:sp>
      </p:grpSp>
      <p:sp>
        <p:nvSpPr>
          <p:cNvPr id="3" name="Textfeld 2">
            <a:extLst>
              <a:ext uri="{FF2B5EF4-FFF2-40B4-BE49-F238E27FC236}">
                <a16:creationId xmlns:a16="http://schemas.microsoft.com/office/drawing/2014/main" id="{F8F98280-75AA-49E8-2BCF-479D08FB56E3}"/>
              </a:ext>
            </a:extLst>
          </p:cNvPr>
          <p:cNvSpPr txBox="1"/>
          <p:nvPr/>
        </p:nvSpPr>
        <p:spPr>
          <a:xfrm>
            <a:off x="4797766" y="6369446"/>
            <a:ext cx="2902589" cy="307777"/>
          </a:xfrm>
          <a:prstGeom prst="rect">
            <a:avLst/>
          </a:prstGeom>
          <a:noFill/>
        </p:spPr>
        <p:txBody>
          <a:bodyPr wrap="none" rtlCol="0">
            <a:spAutoFit/>
          </a:bodyPr>
          <a:lstStyle/>
          <a:p>
            <a:pPr algn="l">
              <a:buNone/>
            </a:pPr>
            <a:r>
              <a:rPr lang="de-DE" sz="1400" dirty="0"/>
              <a:t>Predehl et al., </a:t>
            </a:r>
            <a:r>
              <a:rPr lang="pt-BR" sz="1400" dirty="0"/>
              <a:t>A&amp;A 647, A1 </a:t>
            </a:r>
            <a:r>
              <a:rPr lang="de-DE" sz="1400" dirty="0"/>
              <a:t>(2021)</a:t>
            </a:r>
            <a:endParaRPr lang="pt-BR" sz="1400" dirty="0"/>
          </a:p>
        </p:txBody>
      </p:sp>
    </p:spTree>
    <p:extLst>
      <p:ext uri="{BB962C8B-B14F-4D97-AF65-F5344CB8AC3E}">
        <p14:creationId xmlns:p14="http://schemas.microsoft.com/office/powerpoint/2010/main" val="142714142"/>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26"/>
                                        </p:tgtEl>
                                        <p:attrNameLst>
                                          <p:attrName>style.visibility</p:attrName>
                                        </p:attrNameLst>
                                      </p:cBhvr>
                                      <p:to>
                                        <p:strVal val="visible"/>
                                      </p:to>
                                    </p:set>
                                    <p:animEffect transition="in" filter="fade">
                                      <p:cBhvr>
                                        <p:cTn id="12" dur="500"/>
                                        <p:tgtEl>
                                          <p:spTgt spid="102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53" presetClass="entr" presetSubtype="16" fill="hold" nodeType="clickEffect">
                                  <p:stCondLst>
                                    <p:cond delay="0"/>
                                  </p:stCondLst>
                                  <p:childTnLst>
                                    <p:set>
                                      <p:cBhvr>
                                        <p:cTn id="21" dur="1" fill="hold">
                                          <p:stCondLst>
                                            <p:cond delay="0"/>
                                          </p:stCondLst>
                                        </p:cTn>
                                        <p:tgtEl>
                                          <p:spTgt spid="18"/>
                                        </p:tgtEl>
                                        <p:attrNameLst>
                                          <p:attrName>style.visibility</p:attrName>
                                        </p:attrNameLst>
                                      </p:cBhvr>
                                      <p:to>
                                        <p:strVal val="visible"/>
                                      </p:to>
                                    </p:set>
                                    <p:anim calcmode="lin" valueType="num">
                                      <p:cBhvr>
                                        <p:cTn id="22" dur="500" fill="hold"/>
                                        <p:tgtEl>
                                          <p:spTgt spid="18"/>
                                        </p:tgtEl>
                                        <p:attrNameLst>
                                          <p:attrName>ppt_w</p:attrName>
                                        </p:attrNameLst>
                                      </p:cBhvr>
                                      <p:tavLst>
                                        <p:tav tm="0">
                                          <p:val>
                                            <p:fltVal val="0"/>
                                          </p:val>
                                        </p:tav>
                                        <p:tav tm="100000">
                                          <p:val>
                                            <p:strVal val="#ppt_w"/>
                                          </p:val>
                                        </p:tav>
                                      </p:tavLst>
                                    </p:anim>
                                    <p:anim calcmode="lin" valueType="num">
                                      <p:cBhvr>
                                        <p:cTn id="23" dur="500" fill="hold"/>
                                        <p:tgtEl>
                                          <p:spTgt spid="18"/>
                                        </p:tgtEl>
                                        <p:attrNameLst>
                                          <p:attrName>ppt_h</p:attrName>
                                        </p:attrNameLst>
                                      </p:cBhvr>
                                      <p:tavLst>
                                        <p:tav tm="0">
                                          <p:val>
                                            <p:fltVal val="0"/>
                                          </p:val>
                                        </p:tav>
                                        <p:tav tm="100000">
                                          <p:val>
                                            <p:strVal val="#ppt_h"/>
                                          </p:val>
                                        </p:tav>
                                      </p:tavLst>
                                    </p:anim>
                                    <p:animEffect transition="in" filter="fade">
                                      <p:cBhvr>
                                        <p:cTn id="24"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txBox="1">
            <a:spLocks noChangeArrowheads="1"/>
          </p:cNvSpPr>
          <p:nvPr/>
        </p:nvSpPr>
        <p:spPr bwMode="auto">
          <a:xfrm>
            <a:off x="435590" y="188344"/>
            <a:ext cx="8320889" cy="497458"/>
          </a:xfrm>
          <a:prstGeom prst="rect">
            <a:avLst/>
          </a:prstGeom>
          <a:noFill/>
          <a:ln>
            <a:noFill/>
          </a:ln>
        </p:spPr>
        <p:txBody>
          <a:bodyPr vert="horz" wrap="square" lIns="91440" tIns="45720" rIns="91440" bIns="45720" numCol="1" anchor="ctr" anchorCtr="0" compatLnSpc="1">
            <a:prstTxWarp prst="textNoShape">
              <a:avLst/>
            </a:prstTxWarp>
            <a:normAutofit fontScale="8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lgn="l" eaLnBrk="0" hangingPunct="0">
              <a:lnSpc>
                <a:spcPct val="105000"/>
              </a:lnSpc>
              <a:defRPr/>
            </a:pPr>
            <a:r>
              <a:rPr lang="de-DE" sz="3600" dirty="0" err="1">
                <a:solidFill>
                  <a:schemeClr val="tx2"/>
                </a:solidFill>
              </a:rPr>
              <a:t>eROSITA</a:t>
            </a:r>
            <a:r>
              <a:rPr lang="de-DE" sz="3600" dirty="0">
                <a:solidFill>
                  <a:schemeClr val="tx2"/>
                </a:solidFill>
              </a:rPr>
              <a:t> Technical Parameters</a:t>
            </a:r>
          </a:p>
        </p:txBody>
      </p:sp>
      <p:pic>
        <p:nvPicPr>
          <p:cNvPr id="14" name="Picture 56" descr="eROSITA_Logo_RGB.png">
            <a:extLst>
              <a:ext uri="{FF2B5EF4-FFF2-40B4-BE49-F238E27FC236}">
                <a16:creationId xmlns:a16="http://schemas.microsoft.com/office/drawing/2014/main" id="{DED6DB5D-0159-4515-BEA3-764BCEE9DAC3}"/>
              </a:ext>
            </a:extLst>
          </p:cNvPr>
          <p:cNvPicPr>
            <a:picLocks noChangeAspect="1"/>
          </p:cNvPicPr>
          <p:nvPr/>
        </p:nvPicPr>
        <p:blipFill>
          <a:blip r:embed="rId3" cstate="screen">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8184157" y="122987"/>
            <a:ext cx="792791" cy="625246"/>
          </a:xfrm>
          <a:prstGeom prst="rect">
            <a:avLst/>
          </a:prstGeom>
        </p:spPr>
      </p:pic>
      <p:pic>
        <p:nvPicPr>
          <p:cNvPr id="3" name="Picture 2" descr="Table 1: Basic instrument characteristics at launch (From Predehl et a. 2021).">
            <a:extLst>
              <a:ext uri="{FF2B5EF4-FFF2-40B4-BE49-F238E27FC236}">
                <a16:creationId xmlns:a16="http://schemas.microsoft.com/office/drawing/2014/main" id="{AD5CDCF4-AF1A-95E1-5DCA-4F6316F86F3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1644" y="5318307"/>
            <a:ext cx="8077200" cy="1266825"/>
          </a:xfrm>
          <a:prstGeom prst="rect">
            <a:avLst/>
          </a:prstGeom>
          <a:solidFill>
            <a:schemeClr val="tx1"/>
          </a:solidFill>
        </p:spPr>
      </p:pic>
      <p:pic>
        <p:nvPicPr>
          <p:cNvPr id="4" name="Grafik 3" descr="Ein Bild, das drinnen, Maschine, mehrere enthält.&#10;&#10;Automatisch generierte Beschreibung">
            <a:extLst>
              <a:ext uri="{FF2B5EF4-FFF2-40B4-BE49-F238E27FC236}">
                <a16:creationId xmlns:a16="http://schemas.microsoft.com/office/drawing/2014/main" id="{411B064C-DA6A-D84F-6CA5-D23B137ADA33}"/>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1158580" y="1978035"/>
            <a:ext cx="3847920" cy="3071585"/>
          </a:xfrm>
          <a:prstGeom prst="rect">
            <a:avLst/>
          </a:prstGeom>
        </p:spPr>
      </p:pic>
      <p:pic>
        <p:nvPicPr>
          <p:cNvPr id="5" name="Grafik 4">
            <a:extLst>
              <a:ext uri="{FF2B5EF4-FFF2-40B4-BE49-F238E27FC236}">
                <a16:creationId xmlns:a16="http://schemas.microsoft.com/office/drawing/2014/main" id="{2050890A-9133-9ED5-B878-A8AA24B4B7CD}"/>
              </a:ext>
            </a:extLst>
          </p:cNvPr>
          <p:cNvPicPr>
            <a:picLocks noChangeAspect="1"/>
          </p:cNvPicPr>
          <p:nvPr/>
        </p:nvPicPr>
        <p:blipFill rotWithShape="1">
          <a:blip r:embed="rId6"/>
          <a:srcRect r="37988"/>
          <a:stretch/>
        </p:blipFill>
        <p:spPr>
          <a:xfrm rot="5400000">
            <a:off x="5357671" y="2123177"/>
            <a:ext cx="3071584" cy="2781302"/>
          </a:xfrm>
          <a:prstGeom prst="rect">
            <a:avLst/>
          </a:prstGeom>
        </p:spPr>
      </p:pic>
      <p:sp>
        <p:nvSpPr>
          <p:cNvPr id="7" name="Inhaltsplatzhalter 6">
            <a:extLst>
              <a:ext uri="{FF2B5EF4-FFF2-40B4-BE49-F238E27FC236}">
                <a16:creationId xmlns:a16="http://schemas.microsoft.com/office/drawing/2014/main" id="{9B2A3D7B-7787-5C2B-C99F-104A9754F02F}"/>
              </a:ext>
            </a:extLst>
          </p:cNvPr>
          <p:cNvSpPr>
            <a:spLocks noGrp="1"/>
          </p:cNvSpPr>
          <p:nvPr>
            <p:ph idx="1"/>
          </p:nvPr>
        </p:nvSpPr>
        <p:spPr>
          <a:xfrm>
            <a:off x="489656" y="650864"/>
            <a:ext cx="8153400" cy="566088"/>
          </a:xfrm>
        </p:spPr>
        <p:txBody>
          <a:bodyPr/>
          <a:lstStyle/>
          <a:p>
            <a:r>
              <a:rPr lang="en-US" dirty="0"/>
              <a:t>X-ray focusing telescope optimized for surveys</a:t>
            </a:r>
          </a:p>
          <a:p>
            <a:pPr lvl="1"/>
            <a:r>
              <a:rPr lang="en-US" dirty="0"/>
              <a:t>large field of view, high quality mirrors and sensitive CCD cameras.</a:t>
            </a:r>
            <a:endParaRPr lang="de-DE" dirty="0"/>
          </a:p>
        </p:txBody>
      </p:sp>
    </p:spTree>
    <p:extLst>
      <p:ext uri="{BB962C8B-B14F-4D97-AF65-F5344CB8AC3E}">
        <p14:creationId xmlns:p14="http://schemas.microsoft.com/office/powerpoint/2010/main" val="1065784638"/>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9" name="Tabelle 8">
            <a:extLst>
              <a:ext uri="{FF2B5EF4-FFF2-40B4-BE49-F238E27FC236}">
                <a16:creationId xmlns:a16="http://schemas.microsoft.com/office/drawing/2014/main" id="{3ABCC666-25C7-E8F4-3088-B62F972CED49}"/>
              </a:ext>
            </a:extLst>
          </p:cNvPr>
          <p:cNvGraphicFramePr>
            <a:graphicFrameLocks noGrp="1"/>
          </p:cNvGraphicFramePr>
          <p:nvPr>
            <p:extLst>
              <p:ext uri="{D42A27DB-BD31-4B8C-83A1-F6EECF244321}">
                <p14:modId xmlns:p14="http://schemas.microsoft.com/office/powerpoint/2010/main" val="3099832057"/>
              </p:ext>
            </p:extLst>
          </p:nvPr>
        </p:nvGraphicFramePr>
        <p:xfrm>
          <a:off x="1403351" y="3622419"/>
          <a:ext cx="6143272" cy="3154482"/>
        </p:xfrm>
        <a:graphic>
          <a:graphicData uri="http://schemas.openxmlformats.org/drawingml/2006/table">
            <a:tbl>
              <a:tblPr firstRow="1" bandRow="1">
                <a:tableStyleId>{5940675A-B579-460E-94D1-54222C63F5DA}</a:tableStyleId>
              </a:tblPr>
              <a:tblGrid>
                <a:gridCol w="2176564">
                  <a:extLst>
                    <a:ext uri="{9D8B030D-6E8A-4147-A177-3AD203B41FA5}">
                      <a16:colId xmlns:a16="http://schemas.microsoft.com/office/drawing/2014/main" val="3177084178"/>
                    </a:ext>
                  </a:extLst>
                </a:gridCol>
                <a:gridCol w="3966708">
                  <a:extLst>
                    <a:ext uri="{9D8B030D-6E8A-4147-A177-3AD203B41FA5}">
                      <a16:colId xmlns:a16="http://schemas.microsoft.com/office/drawing/2014/main" val="2740003837"/>
                    </a:ext>
                  </a:extLst>
                </a:gridCol>
              </a:tblGrid>
              <a:tr h="353027">
                <a:tc>
                  <a:txBody>
                    <a:bodyPr/>
                    <a:lstStyle/>
                    <a:p>
                      <a:pPr algn="l"/>
                      <a:r>
                        <a:rPr lang="en-US" sz="1400" kern="1200" dirty="0">
                          <a:solidFill>
                            <a:schemeClr val="tx1"/>
                          </a:solidFill>
                        </a:rPr>
                        <a:t>Large Effective area </a:t>
                      </a:r>
                      <a:endParaRPr lang="de-DE" sz="1400" kern="1200" dirty="0">
                        <a:solidFill>
                          <a:schemeClr val="tx1"/>
                        </a:solidFill>
                        <a:latin typeface="+mn-lt"/>
                        <a:ea typeface="+mn-ea"/>
                        <a:cs typeface="+mn-cs"/>
                      </a:endParaRPr>
                    </a:p>
                  </a:txBody>
                  <a:tcPr anchor="ctr"/>
                </a:tc>
                <a:tc>
                  <a:txBody>
                    <a:bodyPr/>
                    <a:lstStyle/>
                    <a:p>
                      <a:pPr marL="0" algn="l" defTabSz="914400" rtl="0" eaLnBrk="1" latinLnBrk="0" hangingPunct="1"/>
                      <a:r>
                        <a:rPr lang="en-US" sz="1400" kern="1200" dirty="0">
                          <a:solidFill>
                            <a:schemeClr val="tx1"/>
                          </a:solidFill>
                        </a:rPr>
                        <a:t>~ 1300 cm</a:t>
                      </a:r>
                      <a:r>
                        <a:rPr lang="en-US" sz="1400" kern="1200" baseline="30000" dirty="0">
                          <a:solidFill>
                            <a:schemeClr val="tx1"/>
                          </a:solidFill>
                        </a:rPr>
                        <a:t>2</a:t>
                      </a:r>
                      <a:r>
                        <a:rPr lang="en-US" sz="1400" kern="1200" dirty="0">
                          <a:solidFill>
                            <a:schemeClr val="tx1"/>
                          </a:solidFill>
                        </a:rPr>
                        <a:t> @1keV  </a:t>
                      </a:r>
                      <a:r>
                        <a:rPr lang="en-US" sz="1400" kern="1200" dirty="0">
                          <a:solidFill>
                            <a:schemeClr val="tx1"/>
                          </a:solidFill>
                          <a:sym typeface="Wingdings" panose="05000000000000000000" pitchFamily="2" charset="2"/>
                        </a:rPr>
                        <a:t> </a:t>
                      </a:r>
                      <a:r>
                        <a:rPr lang="en-US" sz="1400" kern="1200" dirty="0">
                          <a:solidFill>
                            <a:schemeClr val="tx1"/>
                          </a:solidFill>
                        </a:rPr>
                        <a:t>~XMM-Newton</a:t>
                      </a:r>
                      <a:endParaRPr lang="de-DE" sz="1400" kern="1200" dirty="0">
                        <a:solidFill>
                          <a:schemeClr val="tx1"/>
                        </a:solidFill>
                        <a:latin typeface="+mn-lt"/>
                        <a:ea typeface="+mn-ea"/>
                        <a:cs typeface="+mn-cs"/>
                      </a:endParaRPr>
                    </a:p>
                  </a:txBody>
                  <a:tcPr anchor="ctr"/>
                </a:tc>
                <a:extLst>
                  <a:ext uri="{0D108BD9-81ED-4DB2-BD59-A6C34878D82A}">
                    <a16:rowId xmlns:a16="http://schemas.microsoft.com/office/drawing/2014/main" val="1908160023"/>
                  </a:ext>
                </a:extLst>
              </a:tr>
              <a:tr h="353027">
                <a:tc>
                  <a:txBody>
                    <a:bodyPr/>
                    <a:lstStyle/>
                    <a:p>
                      <a:pPr algn="l"/>
                      <a:r>
                        <a:rPr lang="en-US" sz="1400" kern="1200" dirty="0">
                          <a:solidFill>
                            <a:schemeClr val="tx1"/>
                          </a:solidFill>
                        </a:rPr>
                        <a:t>Large Field of view</a:t>
                      </a:r>
                      <a:endParaRPr lang="de-DE" sz="1400" kern="1200" dirty="0">
                        <a:solidFill>
                          <a:schemeClr val="tx1"/>
                        </a:solidFill>
                        <a:latin typeface="+mn-lt"/>
                        <a:ea typeface="+mn-ea"/>
                        <a:cs typeface="+mn-cs"/>
                      </a:endParaRPr>
                    </a:p>
                  </a:txBody>
                  <a:tcPr anchor="ctr"/>
                </a:tc>
                <a:tc>
                  <a:txBody>
                    <a:bodyPr/>
                    <a:lstStyle/>
                    <a:p>
                      <a:pPr marL="0" algn="l" defTabSz="914400" rtl="0" eaLnBrk="1" latinLnBrk="0" hangingPunct="1"/>
                      <a:r>
                        <a:rPr lang="en-US" sz="1400" kern="1200" dirty="0">
                          <a:solidFill>
                            <a:schemeClr val="tx1"/>
                          </a:solidFill>
                        </a:rPr>
                        <a:t>1 degree (diameter) </a:t>
                      </a:r>
                      <a:r>
                        <a:rPr lang="en-US" sz="1400" kern="1200" dirty="0">
                          <a:solidFill>
                            <a:schemeClr val="tx1"/>
                          </a:solidFill>
                          <a:sym typeface="Wingdings" panose="05000000000000000000" pitchFamily="2" charset="2"/>
                        </a:rPr>
                        <a:t> </a:t>
                      </a:r>
                      <a:r>
                        <a:rPr lang="en-US" sz="1400" kern="1200" dirty="0">
                          <a:solidFill>
                            <a:schemeClr val="tx1"/>
                          </a:solidFill>
                        </a:rPr>
                        <a:t>Grasp ~5 x XMM</a:t>
                      </a:r>
                      <a:endParaRPr lang="de-DE" sz="1400" kern="1200" dirty="0">
                        <a:solidFill>
                          <a:schemeClr val="tx1"/>
                        </a:solidFill>
                        <a:latin typeface="+mn-lt"/>
                        <a:ea typeface="+mn-ea"/>
                        <a:cs typeface="+mn-cs"/>
                      </a:endParaRPr>
                    </a:p>
                  </a:txBody>
                  <a:tcPr anchor="ctr"/>
                </a:tc>
                <a:extLst>
                  <a:ext uri="{0D108BD9-81ED-4DB2-BD59-A6C34878D82A}">
                    <a16:rowId xmlns:a16="http://schemas.microsoft.com/office/drawing/2014/main" val="1911379276"/>
                  </a:ext>
                </a:extLst>
              </a:tr>
              <a:tr h="353027">
                <a:tc>
                  <a:txBody>
                    <a:bodyPr/>
                    <a:lstStyle/>
                    <a:p>
                      <a:pPr algn="l"/>
                      <a:r>
                        <a:rPr lang="en-US" sz="1400" kern="1200" dirty="0">
                          <a:solidFill>
                            <a:schemeClr val="tx1"/>
                          </a:solidFill>
                        </a:rPr>
                        <a:t>Half-Energy width (HEW) </a:t>
                      </a:r>
                      <a:endParaRPr lang="de-DE" sz="1400" kern="1200" dirty="0">
                        <a:solidFill>
                          <a:schemeClr val="tx1"/>
                        </a:solidFill>
                        <a:latin typeface="+mn-lt"/>
                        <a:ea typeface="+mn-ea"/>
                        <a:cs typeface="+mn-cs"/>
                      </a:endParaRPr>
                    </a:p>
                  </a:txBody>
                  <a:tcPr anchor="ctr"/>
                </a:tc>
                <a:tc>
                  <a:txBody>
                    <a:bodyPr/>
                    <a:lstStyle/>
                    <a:p>
                      <a:pPr marL="0" algn="l" defTabSz="914400" rtl="0" eaLnBrk="1" latinLnBrk="0" hangingPunct="1"/>
                      <a:r>
                        <a:rPr lang="en-US" sz="1400" kern="1200" dirty="0">
                          <a:solidFill>
                            <a:schemeClr val="tx1"/>
                          </a:solidFill>
                        </a:rPr>
                        <a:t>~ 18” (on-axis, point.) / ~30” (</a:t>
                      </a:r>
                      <a:r>
                        <a:rPr lang="en-US" sz="1400" kern="1200" dirty="0" err="1">
                          <a:solidFill>
                            <a:schemeClr val="tx1"/>
                          </a:solidFill>
                        </a:rPr>
                        <a:t>FoV</a:t>
                      </a:r>
                      <a:r>
                        <a:rPr lang="en-US" sz="1400" kern="1200" dirty="0">
                          <a:solidFill>
                            <a:schemeClr val="tx1"/>
                          </a:solidFill>
                        </a:rPr>
                        <a:t> avg., survey)</a:t>
                      </a:r>
                      <a:endParaRPr lang="de-DE" sz="1400" kern="1200" dirty="0">
                        <a:solidFill>
                          <a:schemeClr val="tx1"/>
                        </a:solidFill>
                        <a:latin typeface="+mn-lt"/>
                        <a:ea typeface="+mn-ea"/>
                        <a:cs typeface="+mn-cs"/>
                      </a:endParaRPr>
                    </a:p>
                  </a:txBody>
                  <a:tcPr anchor="ctr"/>
                </a:tc>
                <a:extLst>
                  <a:ext uri="{0D108BD9-81ED-4DB2-BD59-A6C34878D82A}">
                    <a16:rowId xmlns:a16="http://schemas.microsoft.com/office/drawing/2014/main" val="4005139700"/>
                  </a:ext>
                </a:extLst>
              </a:tr>
              <a:tr h="353027">
                <a:tc>
                  <a:txBody>
                    <a:bodyPr/>
                    <a:lstStyle/>
                    <a:p>
                      <a:pPr algn="l"/>
                      <a:r>
                        <a:rPr lang="en-US" sz="1400" kern="1200" dirty="0">
                          <a:solidFill>
                            <a:schemeClr val="tx1"/>
                          </a:solidFill>
                        </a:rPr>
                        <a:t>Positional accuracy</a:t>
                      </a:r>
                      <a:endParaRPr lang="de-DE" sz="1400" kern="1200" dirty="0">
                        <a:solidFill>
                          <a:schemeClr val="tx1"/>
                        </a:solidFill>
                        <a:latin typeface="+mn-lt"/>
                        <a:ea typeface="+mn-ea"/>
                        <a:cs typeface="+mn-cs"/>
                      </a:endParaRPr>
                    </a:p>
                  </a:txBody>
                  <a:tcPr anchor="ctr"/>
                </a:tc>
                <a:tc>
                  <a:txBody>
                    <a:bodyPr/>
                    <a:lstStyle/>
                    <a:p>
                      <a:pPr marL="0" algn="l" defTabSz="914400" rtl="0" eaLnBrk="1" latinLnBrk="0" hangingPunct="1"/>
                      <a:r>
                        <a:rPr lang="en-US" sz="1400" kern="1200" dirty="0">
                          <a:solidFill>
                            <a:schemeClr val="tx1"/>
                          </a:solidFill>
                        </a:rPr>
                        <a:t>~ 4.5” (1σ)</a:t>
                      </a:r>
                      <a:endParaRPr lang="de-DE" sz="1400" kern="1200" dirty="0">
                        <a:solidFill>
                          <a:schemeClr val="tx1"/>
                        </a:solidFill>
                        <a:latin typeface="+mn-lt"/>
                        <a:ea typeface="+mn-ea"/>
                        <a:cs typeface="+mn-cs"/>
                      </a:endParaRPr>
                    </a:p>
                  </a:txBody>
                  <a:tcPr anchor="ctr"/>
                </a:tc>
                <a:extLst>
                  <a:ext uri="{0D108BD9-81ED-4DB2-BD59-A6C34878D82A}">
                    <a16:rowId xmlns:a16="http://schemas.microsoft.com/office/drawing/2014/main" val="1974428011"/>
                  </a:ext>
                </a:extLst>
              </a:tr>
              <a:tr h="353027">
                <a:tc>
                  <a:txBody>
                    <a:bodyPr/>
                    <a:lstStyle/>
                    <a:p>
                      <a:pPr algn="l"/>
                      <a:r>
                        <a:rPr lang="en-US" sz="1400" kern="1200" dirty="0">
                          <a:solidFill>
                            <a:schemeClr val="tx1"/>
                          </a:solidFill>
                        </a:rPr>
                        <a:t>X-ray baffle</a:t>
                      </a:r>
                      <a:endParaRPr lang="de-DE" sz="1400" kern="1200" dirty="0">
                        <a:solidFill>
                          <a:schemeClr val="tx1"/>
                        </a:solidFill>
                        <a:latin typeface="+mn-lt"/>
                        <a:ea typeface="+mn-ea"/>
                        <a:cs typeface="+mn-cs"/>
                      </a:endParaRPr>
                    </a:p>
                  </a:txBody>
                  <a:tcPr anchor="ctr"/>
                </a:tc>
                <a:tc>
                  <a:txBody>
                    <a:bodyPr/>
                    <a:lstStyle/>
                    <a:p>
                      <a:pPr marL="0" algn="l" defTabSz="914400" rtl="0" eaLnBrk="1" latinLnBrk="0" hangingPunct="1"/>
                      <a:r>
                        <a:rPr lang="en-US" sz="1400" kern="1200" dirty="0">
                          <a:solidFill>
                            <a:schemeClr val="tx1"/>
                          </a:solidFill>
                        </a:rPr>
                        <a:t>92% stray light reduction</a:t>
                      </a:r>
                      <a:endParaRPr lang="de-DE" sz="1400" kern="1200" dirty="0">
                        <a:solidFill>
                          <a:schemeClr val="tx1"/>
                        </a:solidFill>
                        <a:latin typeface="+mn-lt"/>
                        <a:ea typeface="+mn-ea"/>
                        <a:cs typeface="+mn-cs"/>
                      </a:endParaRPr>
                    </a:p>
                  </a:txBody>
                  <a:tcPr anchor="ctr"/>
                </a:tc>
                <a:extLst>
                  <a:ext uri="{0D108BD9-81ED-4DB2-BD59-A6C34878D82A}">
                    <a16:rowId xmlns:a16="http://schemas.microsoft.com/office/drawing/2014/main" val="2563051977"/>
                  </a:ext>
                </a:extLst>
              </a:tr>
              <a:tr h="353027">
                <a:tc>
                  <a:txBody>
                    <a:bodyPr/>
                    <a:lstStyle/>
                    <a:p>
                      <a:pPr algn="l"/>
                      <a:r>
                        <a:rPr lang="en-US" sz="1400" kern="1200" dirty="0" err="1">
                          <a:solidFill>
                            <a:schemeClr val="tx1"/>
                          </a:solidFill>
                        </a:rPr>
                        <a:t>pnCCD</a:t>
                      </a:r>
                      <a:r>
                        <a:rPr lang="en-US" sz="1400" kern="1200" dirty="0">
                          <a:solidFill>
                            <a:schemeClr val="tx1"/>
                          </a:solidFill>
                        </a:rPr>
                        <a:t> with </a:t>
                      </a:r>
                      <a:r>
                        <a:rPr lang="en-US" sz="1400" kern="1200" dirty="0" err="1">
                          <a:solidFill>
                            <a:schemeClr val="tx1"/>
                          </a:solidFill>
                        </a:rPr>
                        <a:t>framestore</a:t>
                      </a:r>
                      <a:endParaRPr lang="de-DE" sz="1400" kern="1200" dirty="0">
                        <a:solidFill>
                          <a:schemeClr val="tx1"/>
                        </a:solidFill>
                        <a:latin typeface="+mn-lt"/>
                        <a:ea typeface="+mn-ea"/>
                        <a:cs typeface="+mn-cs"/>
                      </a:endParaRPr>
                    </a:p>
                  </a:txBody>
                  <a:tcPr anchor="ctr"/>
                </a:tc>
                <a:tc>
                  <a:txBody>
                    <a:bodyPr/>
                    <a:lstStyle/>
                    <a:p>
                      <a:pPr marL="0" algn="l" defTabSz="914400" rtl="0" eaLnBrk="1" latinLnBrk="0" hangingPunct="1"/>
                      <a:r>
                        <a:rPr lang="en-US" sz="1400" kern="1200" dirty="0">
                          <a:solidFill>
                            <a:schemeClr val="tx1"/>
                          </a:solidFill>
                        </a:rPr>
                        <a:t>very good detector uniformity, little T dependence </a:t>
                      </a:r>
                      <a:endParaRPr lang="de-DE" sz="1400" kern="1200" dirty="0">
                        <a:solidFill>
                          <a:schemeClr val="tx1"/>
                        </a:solidFill>
                        <a:latin typeface="+mn-lt"/>
                        <a:ea typeface="+mn-ea"/>
                        <a:cs typeface="+mn-cs"/>
                      </a:endParaRPr>
                    </a:p>
                  </a:txBody>
                  <a:tcPr anchor="ctr"/>
                </a:tc>
                <a:extLst>
                  <a:ext uri="{0D108BD9-81ED-4DB2-BD59-A6C34878D82A}">
                    <a16:rowId xmlns:a16="http://schemas.microsoft.com/office/drawing/2014/main" val="1679106164"/>
                  </a:ext>
                </a:extLst>
              </a:tr>
              <a:tr h="493270">
                <a:tc>
                  <a:txBody>
                    <a:bodyPr/>
                    <a:lstStyle/>
                    <a:p>
                      <a:pPr algn="l"/>
                      <a:r>
                        <a:rPr lang="en-US" sz="1400" kern="1200" dirty="0">
                          <a:solidFill>
                            <a:schemeClr val="tx1"/>
                          </a:solidFill>
                        </a:rPr>
                        <a:t>384x384x7 pixels</a:t>
                      </a:r>
                      <a:endParaRPr lang="de-DE" sz="1400" kern="1200" dirty="0">
                        <a:solidFill>
                          <a:schemeClr val="tx1"/>
                        </a:solidFill>
                        <a:latin typeface="+mn-lt"/>
                        <a:ea typeface="+mn-ea"/>
                        <a:cs typeface="+mn-cs"/>
                      </a:endParaRPr>
                    </a:p>
                  </a:txBody>
                  <a:tcPr anchor="ctr"/>
                </a:tc>
                <a:tc>
                  <a:txBody>
                    <a:bodyPr/>
                    <a:lstStyle/>
                    <a:p>
                      <a:pPr marL="0" algn="l" defTabSz="914400" rtl="0" eaLnBrk="1" latinLnBrk="0" hangingPunct="1"/>
                      <a:r>
                        <a:rPr lang="en-US" sz="1400" kern="1200" dirty="0">
                          <a:solidFill>
                            <a:schemeClr val="tx1"/>
                          </a:solidFill>
                        </a:rPr>
                        <a:t>~10</a:t>
                      </a:r>
                      <a:r>
                        <a:rPr lang="en-US" sz="1400" kern="1200" baseline="30000" dirty="0">
                          <a:solidFill>
                            <a:schemeClr val="tx1"/>
                          </a:solidFill>
                        </a:rPr>
                        <a:t>6</a:t>
                      </a:r>
                      <a:r>
                        <a:rPr lang="en-US" sz="1400" kern="1200" dirty="0">
                          <a:solidFill>
                            <a:schemeClr val="tx1"/>
                          </a:solidFill>
                        </a:rPr>
                        <a:t> pixels (9.4”), no chip gaps, no ‘out of time’ events</a:t>
                      </a:r>
                      <a:endParaRPr lang="de-DE" sz="1400" kern="1200" dirty="0">
                        <a:solidFill>
                          <a:schemeClr val="tx1"/>
                        </a:solidFill>
                        <a:latin typeface="+mn-lt"/>
                        <a:ea typeface="+mn-ea"/>
                        <a:cs typeface="+mn-cs"/>
                      </a:endParaRPr>
                    </a:p>
                  </a:txBody>
                  <a:tcPr anchor="ctr"/>
                </a:tc>
                <a:extLst>
                  <a:ext uri="{0D108BD9-81ED-4DB2-BD59-A6C34878D82A}">
                    <a16:rowId xmlns:a16="http://schemas.microsoft.com/office/drawing/2014/main" val="4080883925"/>
                  </a:ext>
                </a:extLst>
              </a:tr>
              <a:tr h="353027">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kern="1200" dirty="0">
                          <a:solidFill>
                            <a:schemeClr val="tx1"/>
                          </a:solidFill>
                        </a:rPr>
                        <a:t>Spectral resolution at all measured energies within specs (~80eV @1.5keV)</a:t>
                      </a:r>
                      <a:endParaRPr lang="en-US" sz="1400" kern="1200" dirty="0">
                        <a:solidFill>
                          <a:schemeClr val="tx1"/>
                        </a:solidFill>
                        <a:latin typeface="+mn-lt"/>
                        <a:ea typeface="+mn-ea"/>
                        <a:cs typeface="+mn-cs"/>
                      </a:endParaRPr>
                    </a:p>
                  </a:txBody>
                  <a:tcPr anchor="ctr"/>
                </a:tc>
                <a:tc hMerge="1">
                  <a:txBody>
                    <a:bodyPr/>
                    <a:lstStyle/>
                    <a:p>
                      <a:endParaRPr lang="de-DE" dirty="0"/>
                    </a:p>
                  </a:txBody>
                  <a:tcPr/>
                </a:tc>
                <a:extLst>
                  <a:ext uri="{0D108BD9-81ED-4DB2-BD59-A6C34878D82A}">
                    <a16:rowId xmlns:a16="http://schemas.microsoft.com/office/drawing/2014/main" val="3515341756"/>
                  </a:ext>
                </a:extLst>
              </a:tr>
            </a:tbl>
          </a:graphicData>
        </a:graphic>
      </p:graphicFrame>
      <p:sp>
        <p:nvSpPr>
          <p:cNvPr id="2" name="Rectangle 4"/>
          <p:cNvSpPr txBox="1">
            <a:spLocks noChangeArrowheads="1"/>
          </p:cNvSpPr>
          <p:nvPr/>
        </p:nvSpPr>
        <p:spPr bwMode="auto">
          <a:xfrm>
            <a:off x="435591" y="188344"/>
            <a:ext cx="4346774" cy="497458"/>
          </a:xfrm>
          <a:prstGeom prst="rect">
            <a:avLst/>
          </a:prstGeom>
          <a:noFill/>
          <a:ln>
            <a:noFill/>
          </a:ln>
        </p:spPr>
        <p:txBody>
          <a:bodyPr vert="horz" wrap="square" lIns="91440" tIns="45720" rIns="91440" bIns="45720" numCol="1" anchor="ctr" anchorCtr="0" compatLnSpc="1">
            <a:prstTxWarp prst="textNoShape">
              <a:avLst/>
            </a:prstTxWarp>
            <a:normAutofit fontScale="85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eaLnBrk="0" hangingPunct="0">
              <a:lnSpc>
                <a:spcPct val="105000"/>
              </a:lnSpc>
              <a:defRPr/>
            </a:pPr>
            <a:r>
              <a:rPr lang="de-DE" sz="3600" dirty="0" err="1">
                <a:solidFill>
                  <a:schemeClr val="tx2"/>
                </a:solidFill>
              </a:rPr>
              <a:t>eROSITA</a:t>
            </a:r>
            <a:r>
              <a:rPr lang="de-DE" sz="3600" dirty="0">
                <a:solidFill>
                  <a:schemeClr val="tx2"/>
                </a:solidFill>
              </a:rPr>
              <a:t> Performance</a:t>
            </a:r>
          </a:p>
        </p:txBody>
      </p:sp>
      <p:pic>
        <p:nvPicPr>
          <p:cNvPr id="14" name="Picture 56" descr="eROSITA_Logo_RGB.png">
            <a:extLst>
              <a:ext uri="{FF2B5EF4-FFF2-40B4-BE49-F238E27FC236}">
                <a16:creationId xmlns:a16="http://schemas.microsoft.com/office/drawing/2014/main" id="{DED6DB5D-0159-4515-BEA3-764BCEE9DAC3}"/>
              </a:ext>
            </a:extLst>
          </p:cNvPr>
          <p:cNvPicPr>
            <a:picLocks noChangeAspect="1"/>
          </p:cNvPicPr>
          <p:nvPr/>
        </p:nvPicPr>
        <p:blipFill>
          <a:blip r:embed="rId5" cstate="screen">
            <a:duotone>
              <a:schemeClr val="bg2">
                <a:shade val="45000"/>
                <a:satMod val="135000"/>
              </a:schemeClr>
              <a:prstClr val="white"/>
            </a:duotone>
            <a:extLst>
              <a:ext uri="{28A0092B-C50C-407E-A947-70E740481C1C}">
                <a14:useLocalDpi xmlns:a14="http://schemas.microsoft.com/office/drawing/2010/main"/>
              </a:ext>
            </a:extLst>
          </a:blip>
          <a:stretch>
            <a:fillRect/>
          </a:stretch>
        </p:blipFill>
        <p:spPr>
          <a:xfrm>
            <a:off x="8184157" y="122987"/>
            <a:ext cx="792791" cy="625246"/>
          </a:xfrm>
          <a:prstGeom prst="rect">
            <a:avLst/>
          </a:prstGeom>
        </p:spPr>
      </p:pic>
      <p:pic>
        <p:nvPicPr>
          <p:cNvPr id="20" name="erosita-xmm-rosat-comparison">
            <a:hlinkClick r:id="" action="ppaction://media"/>
            <a:extLst>
              <a:ext uri="{FF2B5EF4-FFF2-40B4-BE49-F238E27FC236}">
                <a16:creationId xmlns:a16="http://schemas.microsoft.com/office/drawing/2014/main" id="{15180CEC-9FE4-F6C1-969D-249963C9FF86}"/>
              </a:ext>
            </a:extLst>
          </p:cNvPr>
          <p:cNvPicPr>
            <a:picLocks noChangeAspect="1"/>
          </p:cNvPicPr>
          <p:nvPr>
            <a:videoFile r:link="rId2"/>
            <p:extLst>
              <p:ext uri="{DAA4B4D4-6D71-4841-9C94-3DE7FCFB9230}">
                <p14:media xmlns:p14="http://schemas.microsoft.com/office/powerpoint/2010/main" r:embed="rId1"/>
              </p:ext>
            </p:extLst>
          </p:nvPr>
        </p:nvPicPr>
        <p:blipFill>
          <a:blip r:embed="rId6"/>
          <a:stretch>
            <a:fillRect/>
          </a:stretch>
        </p:blipFill>
        <p:spPr>
          <a:xfrm>
            <a:off x="5260445" y="122987"/>
            <a:ext cx="2807512" cy="3366415"/>
          </a:xfrm>
          <a:prstGeom prst="rect">
            <a:avLst/>
          </a:prstGeom>
        </p:spPr>
      </p:pic>
      <p:pic>
        <p:nvPicPr>
          <p:cNvPr id="4" name="Picture 6" descr="Figure 1: Comparison of the Field of View average effective areas as a function of energy for eROSITA (red), Chandra ACIS-I (in 1999, dark green, and in 2020, light green), Chandra HRC-I (purple), XMM-Newton (blue), and ROSAT (brown). From Predehl et al. (2021).">
            <a:extLst>
              <a:ext uri="{FF2B5EF4-FFF2-40B4-BE49-F238E27FC236}">
                <a16:creationId xmlns:a16="http://schemas.microsoft.com/office/drawing/2014/main" id="{C0979111-6ABF-7F8B-ED21-8E35EA55EDB1}"/>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39750" y="685802"/>
            <a:ext cx="4297539" cy="2851073"/>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Figure 2: Comparison of the grasp, defined as the product of field of view times (averaged) effective area, as a function of energy for eROSITA (red), Chandra ACIS-I (in 1999, dark green, and in 2020, light green), Chandra HRC-I (purple), XMM-Newton (blue), and ROSAT (brown). From Predehl et al. (2021).">
            <a:extLst>
              <a:ext uri="{FF2B5EF4-FFF2-40B4-BE49-F238E27FC236}">
                <a16:creationId xmlns:a16="http://schemas.microsoft.com/office/drawing/2014/main" id="{48EBF6AA-995F-C9E3-72BE-B8A0CA596559}"/>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39750" y="685802"/>
            <a:ext cx="4297539" cy="28356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09547489"/>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1" presetClass="mediacall" presetSubtype="0" fill="hold" nodeType="afterEffect">
                                  <p:stCondLst>
                                    <p:cond delay="0"/>
                                  </p:stCondLst>
                                  <p:childTnLst>
                                    <p:cmd type="call" cmd="playFrom(0.0)">
                                      <p:cBhvr>
                                        <p:cTn id="12" dur="7100" fill="hold"/>
                                        <p:tgtEl>
                                          <p:spTgt spid="20"/>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3" repeatCount="indefinite" fill="hold" display="0">
                  <p:stCondLst>
                    <p:cond delay="indefinite"/>
                  </p:stCondLst>
                </p:cTn>
                <p:tgtEl>
                  <p:spTgt spid="20"/>
                </p:tgtEl>
              </p:cMediaNode>
            </p:video>
            <p:seq concurrent="1" nextAc="seek">
              <p:cTn id="14" restart="whenNotActive" fill="hold" evtFilter="cancelBubble" nodeType="interactiveSeq">
                <p:stCondLst>
                  <p:cond evt="onClick" delay="0">
                    <p:tgtEl>
                      <p:spTgt spid="20"/>
                    </p:tgtEl>
                  </p:cond>
                </p:stCondLst>
                <p:endSync evt="end" delay="0">
                  <p:rtn val="all"/>
                </p:endSync>
                <p:childTnLst>
                  <p:par>
                    <p:cTn id="15" fill="hold">
                      <p:stCondLst>
                        <p:cond delay="indefinite"/>
                      </p:stCondLst>
                      <p:childTnLst>
                        <p:par>
                          <p:cTn id="16" fill="hold">
                            <p:stCondLst>
                              <p:cond delay="0"/>
                            </p:stCondLst>
                            <p:childTnLst>
                              <p:par>
                                <p:cTn id="17" presetID="2" presetClass="mediacall" presetSubtype="0" fill="hold" nodeType="clickEffect">
                                  <p:stCondLst>
                                    <p:cond delay="0"/>
                                  </p:stCondLst>
                                  <p:childTnLst>
                                    <p:cmd type="call" cmd="togglePause">
                                      <p:cBhvr>
                                        <p:cTn id="18" dur="1" fill="hold"/>
                                        <p:tgtEl>
                                          <p:spTgt spid="20"/>
                                        </p:tgtEl>
                                      </p:cBhvr>
                                    </p:cmd>
                                  </p:childTnLst>
                                </p:cTn>
                              </p:par>
                            </p:childTnLst>
                          </p:cTn>
                        </p:par>
                      </p:childTnLst>
                    </p:cTn>
                  </p:par>
                </p:childTnLst>
              </p:cTn>
              <p:nextCondLst>
                <p:cond evt="onClick" delay="0">
                  <p:tgtEl>
                    <p:spTgt spid="20"/>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Line">
            <a:extLst>
              <a:ext uri="{FF2B5EF4-FFF2-40B4-BE49-F238E27FC236}">
                <a16:creationId xmlns:a16="http://schemas.microsoft.com/office/drawing/2014/main" id="{F6E5619F-A9E3-9BCA-4956-FC6D214995B0}"/>
              </a:ext>
            </a:extLst>
          </p:cNvPr>
          <p:cNvSpPr/>
          <p:nvPr/>
        </p:nvSpPr>
        <p:spPr>
          <a:xfrm flipV="1">
            <a:off x="5302470" y="2874988"/>
            <a:ext cx="16" cy="394224"/>
          </a:xfrm>
          <a:prstGeom prst="line">
            <a:avLst/>
          </a:prstGeom>
          <a:ln w="50800">
            <a:solidFill>
              <a:srgbClr val="2DCFD7"/>
            </a:solidFill>
            <a:miter lim="400000"/>
            <a:tailEnd type="triangle"/>
          </a:ln>
        </p:spPr>
        <p:txBody>
          <a:bodyPr lIns="38100" tIns="38100" rIns="38100" bIns="38100" anchor="ctr"/>
          <a:lstStyle/>
          <a:p>
            <a:endParaRPr sz="1650">
              <a:solidFill>
                <a:srgbClr val="2DCFD7"/>
              </a:solidFill>
              <a:highlight>
                <a:srgbClr val="2DCFD7"/>
              </a:highlight>
              <a:latin typeface="+mn-lt"/>
            </a:endParaRPr>
          </a:p>
        </p:txBody>
      </p:sp>
      <p:sp>
        <p:nvSpPr>
          <p:cNvPr id="2" name="Titel 1">
            <a:extLst>
              <a:ext uri="{FF2B5EF4-FFF2-40B4-BE49-F238E27FC236}">
                <a16:creationId xmlns:a16="http://schemas.microsoft.com/office/drawing/2014/main" id="{8D8E1DE8-85F4-AE42-2528-FE42D919C6EF}"/>
              </a:ext>
            </a:extLst>
          </p:cNvPr>
          <p:cNvSpPr>
            <a:spLocks noGrp="1"/>
          </p:cNvSpPr>
          <p:nvPr>
            <p:ph type="title"/>
          </p:nvPr>
        </p:nvSpPr>
        <p:spPr>
          <a:xfrm>
            <a:off x="539749" y="63500"/>
            <a:ext cx="7444009" cy="685800"/>
          </a:xfrm>
        </p:spPr>
        <p:txBody>
          <a:bodyPr/>
          <a:lstStyle/>
          <a:p>
            <a:r>
              <a:rPr lang="en-US" dirty="0" err="1">
                <a:latin typeface="+mn-lt"/>
              </a:rPr>
              <a:t>Programatics</a:t>
            </a:r>
            <a:r>
              <a:rPr lang="en-US" dirty="0">
                <a:latin typeface="+mn-lt"/>
              </a:rPr>
              <a:t> / Data Releases</a:t>
            </a:r>
          </a:p>
        </p:txBody>
      </p:sp>
      <p:sp>
        <p:nvSpPr>
          <p:cNvPr id="6" name="Arrow">
            <a:extLst>
              <a:ext uri="{FF2B5EF4-FFF2-40B4-BE49-F238E27FC236}">
                <a16:creationId xmlns:a16="http://schemas.microsoft.com/office/drawing/2014/main" id="{706E611E-01B2-F69C-880D-0583D31569A0}"/>
              </a:ext>
            </a:extLst>
          </p:cNvPr>
          <p:cNvSpPr/>
          <p:nvPr/>
        </p:nvSpPr>
        <p:spPr>
          <a:xfrm>
            <a:off x="421694" y="3066211"/>
            <a:ext cx="8353371" cy="709906"/>
          </a:xfrm>
          <a:prstGeom prst="rightArrow">
            <a:avLst>
              <a:gd name="adj1" fmla="val 32000"/>
              <a:gd name="adj2" fmla="val 74013"/>
            </a:avLst>
          </a:prstGeom>
          <a:noFill/>
          <a:ln w="63500">
            <a:solidFill>
              <a:schemeClr val="tx1"/>
            </a:solidFill>
            <a:miter lim="400000"/>
          </a:ln>
        </p:spPr>
        <p:txBody>
          <a:bodyPr lIns="38100" tIns="38100" rIns="38100" bIns="38100" anchor="ctr"/>
          <a:lstStyle/>
          <a:p>
            <a:pPr>
              <a:buNone/>
              <a:defRPr sz="2200" b="0">
                <a:solidFill>
                  <a:srgbClr val="FFFFFF"/>
                </a:solidFill>
                <a:latin typeface="+mn-lt"/>
                <a:ea typeface="+mn-ea"/>
                <a:cs typeface="+mn-cs"/>
                <a:sym typeface="Helvetica Neue Medium"/>
              </a:defRPr>
            </a:pPr>
            <a:endParaRPr sz="1650">
              <a:latin typeface="+mn-lt"/>
            </a:endParaRPr>
          </a:p>
        </p:txBody>
      </p:sp>
      <p:sp>
        <p:nvSpPr>
          <p:cNvPr id="7" name="Line">
            <a:extLst>
              <a:ext uri="{FF2B5EF4-FFF2-40B4-BE49-F238E27FC236}">
                <a16:creationId xmlns:a16="http://schemas.microsoft.com/office/drawing/2014/main" id="{BB789FE4-5DEA-C05C-05A5-A193FDDE1379}"/>
              </a:ext>
            </a:extLst>
          </p:cNvPr>
          <p:cNvSpPr/>
          <p:nvPr/>
        </p:nvSpPr>
        <p:spPr>
          <a:xfrm flipV="1">
            <a:off x="1577798" y="3326229"/>
            <a:ext cx="1" cy="527020"/>
          </a:xfrm>
          <a:prstGeom prst="line">
            <a:avLst/>
          </a:prstGeom>
          <a:ln w="25400">
            <a:solidFill>
              <a:schemeClr val="tx1"/>
            </a:solidFill>
            <a:miter lim="400000"/>
          </a:ln>
        </p:spPr>
        <p:txBody>
          <a:bodyPr lIns="38100" tIns="38100" rIns="38100" bIns="38100" anchor="ctr"/>
          <a:lstStyle/>
          <a:p>
            <a:pPr>
              <a:defRPr sz="2200" b="0">
                <a:solidFill>
                  <a:srgbClr val="FFFFFF"/>
                </a:solidFill>
                <a:latin typeface="+mn-lt"/>
                <a:ea typeface="+mn-ea"/>
                <a:cs typeface="+mn-cs"/>
                <a:sym typeface="Helvetica Neue Medium"/>
              </a:defRPr>
            </a:pPr>
            <a:endParaRPr sz="1650">
              <a:latin typeface="+mn-lt"/>
            </a:endParaRPr>
          </a:p>
        </p:txBody>
      </p:sp>
      <p:sp>
        <p:nvSpPr>
          <p:cNvPr id="8" name="2019">
            <a:extLst>
              <a:ext uri="{FF2B5EF4-FFF2-40B4-BE49-F238E27FC236}">
                <a16:creationId xmlns:a16="http://schemas.microsoft.com/office/drawing/2014/main" id="{F5C0D3BA-8CD7-66EC-DEE0-2960279625AA}"/>
              </a:ext>
            </a:extLst>
          </p:cNvPr>
          <p:cNvSpPr txBox="1"/>
          <p:nvPr/>
        </p:nvSpPr>
        <p:spPr>
          <a:xfrm>
            <a:off x="756919" y="3273047"/>
            <a:ext cx="480902" cy="2962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8100" tIns="38100" rIns="38100" bIns="38100" anchor="ctr">
            <a:spAutoFit/>
          </a:bodyPr>
          <a:lstStyle>
            <a:lvl1pPr>
              <a:defRPr sz="1900">
                <a:latin typeface="Charter Roman"/>
                <a:ea typeface="Charter Roman"/>
                <a:cs typeface="Charter Roman"/>
                <a:sym typeface="Charter Roman"/>
              </a:defRPr>
            </a:lvl1pPr>
          </a:lstStyle>
          <a:p>
            <a:pPr>
              <a:buNone/>
            </a:pPr>
            <a:r>
              <a:rPr sz="1425" dirty="0">
                <a:latin typeface="+mn-lt"/>
              </a:rPr>
              <a:t>2019</a:t>
            </a:r>
          </a:p>
        </p:txBody>
      </p:sp>
      <p:sp>
        <p:nvSpPr>
          <p:cNvPr id="9" name="2020">
            <a:extLst>
              <a:ext uri="{FF2B5EF4-FFF2-40B4-BE49-F238E27FC236}">
                <a16:creationId xmlns:a16="http://schemas.microsoft.com/office/drawing/2014/main" id="{6E6829B4-AD24-A084-5240-963C7FA9FABE}"/>
              </a:ext>
            </a:extLst>
          </p:cNvPr>
          <p:cNvSpPr txBox="1"/>
          <p:nvPr/>
        </p:nvSpPr>
        <p:spPr>
          <a:xfrm>
            <a:off x="1853073" y="3273047"/>
            <a:ext cx="480902" cy="2962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8100" tIns="38100" rIns="38100" bIns="38100" anchor="ctr">
            <a:spAutoFit/>
          </a:bodyPr>
          <a:lstStyle>
            <a:lvl1pPr>
              <a:defRPr sz="1900">
                <a:latin typeface="Charter Roman"/>
                <a:ea typeface="Charter Roman"/>
                <a:cs typeface="Charter Roman"/>
                <a:sym typeface="Charter Roman"/>
              </a:defRPr>
            </a:lvl1pPr>
          </a:lstStyle>
          <a:p>
            <a:pPr>
              <a:buNone/>
            </a:pPr>
            <a:r>
              <a:rPr sz="1425" dirty="0">
                <a:latin typeface="+mn-lt"/>
              </a:rPr>
              <a:t>2020</a:t>
            </a:r>
          </a:p>
        </p:txBody>
      </p:sp>
      <p:sp>
        <p:nvSpPr>
          <p:cNvPr id="10" name="2021">
            <a:extLst>
              <a:ext uri="{FF2B5EF4-FFF2-40B4-BE49-F238E27FC236}">
                <a16:creationId xmlns:a16="http://schemas.microsoft.com/office/drawing/2014/main" id="{369E0CF1-0C9A-861F-193A-65F3CF5041C9}"/>
              </a:ext>
            </a:extLst>
          </p:cNvPr>
          <p:cNvSpPr txBox="1"/>
          <p:nvPr/>
        </p:nvSpPr>
        <p:spPr>
          <a:xfrm>
            <a:off x="2949227" y="3273047"/>
            <a:ext cx="480902" cy="2962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8100" tIns="38100" rIns="38100" bIns="38100" anchor="ctr">
            <a:spAutoFit/>
          </a:bodyPr>
          <a:lstStyle>
            <a:lvl1pPr>
              <a:defRPr sz="1900">
                <a:latin typeface="Charter Roman"/>
                <a:ea typeface="Charter Roman"/>
                <a:cs typeface="Charter Roman"/>
                <a:sym typeface="Charter Roman"/>
              </a:defRPr>
            </a:lvl1pPr>
          </a:lstStyle>
          <a:p>
            <a:pPr>
              <a:buNone/>
            </a:pPr>
            <a:r>
              <a:rPr sz="1425" dirty="0">
                <a:latin typeface="+mn-lt"/>
              </a:rPr>
              <a:t>2021</a:t>
            </a:r>
          </a:p>
        </p:txBody>
      </p:sp>
      <p:sp>
        <p:nvSpPr>
          <p:cNvPr id="11" name="2022">
            <a:extLst>
              <a:ext uri="{FF2B5EF4-FFF2-40B4-BE49-F238E27FC236}">
                <a16:creationId xmlns:a16="http://schemas.microsoft.com/office/drawing/2014/main" id="{011EBCDA-531E-AFE4-7415-666531E60C13}"/>
              </a:ext>
            </a:extLst>
          </p:cNvPr>
          <p:cNvSpPr txBox="1"/>
          <p:nvPr/>
        </p:nvSpPr>
        <p:spPr>
          <a:xfrm>
            <a:off x="4016535" y="3273047"/>
            <a:ext cx="480902" cy="2962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8100" tIns="38100" rIns="38100" bIns="38100" anchor="ctr">
            <a:spAutoFit/>
          </a:bodyPr>
          <a:lstStyle>
            <a:lvl1pPr>
              <a:defRPr sz="1900">
                <a:latin typeface="Charter Roman"/>
                <a:ea typeface="Charter Roman"/>
                <a:cs typeface="Charter Roman"/>
                <a:sym typeface="Charter Roman"/>
              </a:defRPr>
            </a:lvl1pPr>
          </a:lstStyle>
          <a:p>
            <a:pPr>
              <a:buNone/>
            </a:pPr>
            <a:r>
              <a:rPr sz="1425" dirty="0">
                <a:latin typeface="+mn-lt"/>
              </a:rPr>
              <a:t>2022</a:t>
            </a:r>
          </a:p>
        </p:txBody>
      </p:sp>
      <p:sp>
        <p:nvSpPr>
          <p:cNvPr id="12" name="2023">
            <a:extLst>
              <a:ext uri="{FF2B5EF4-FFF2-40B4-BE49-F238E27FC236}">
                <a16:creationId xmlns:a16="http://schemas.microsoft.com/office/drawing/2014/main" id="{6CA01C6B-5CBF-6068-6967-21587CE5DA8A}"/>
              </a:ext>
            </a:extLst>
          </p:cNvPr>
          <p:cNvSpPr txBox="1"/>
          <p:nvPr/>
        </p:nvSpPr>
        <p:spPr>
          <a:xfrm>
            <a:off x="5141536" y="3273047"/>
            <a:ext cx="480902" cy="2962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8100" tIns="38100" rIns="38100" bIns="38100" anchor="ctr">
            <a:spAutoFit/>
          </a:bodyPr>
          <a:lstStyle>
            <a:lvl1pPr>
              <a:defRPr sz="1900">
                <a:latin typeface="Charter Roman"/>
                <a:ea typeface="Charter Roman"/>
                <a:cs typeface="Charter Roman"/>
                <a:sym typeface="Charter Roman"/>
              </a:defRPr>
            </a:lvl1pPr>
          </a:lstStyle>
          <a:p>
            <a:pPr>
              <a:buNone/>
            </a:pPr>
            <a:r>
              <a:rPr sz="1425" dirty="0">
                <a:latin typeface="+mn-lt"/>
              </a:rPr>
              <a:t>2023</a:t>
            </a:r>
          </a:p>
        </p:txBody>
      </p:sp>
      <p:sp>
        <p:nvSpPr>
          <p:cNvPr id="13" name="2024">
            <a:extLst>
              <a:ext uri="{FF2B5EF4-FFF2-40B4-BE49-F238E27FC236}">
                <a16:creationId xmlns:a16="http://schemas.microsoft.com/office/drawing/2014/main" id="{DFC2BFB3-E30A-2924-E0FE-C70912903857}"/>
              </a:ext>
            </a:extLst>
          </p:cNvPr>
          <p:cNvSpPr txBox="1"/>
          <p:nvPr/>
        </p:nvSpPr>
        <p:spPr>
          <a:xfrm>
            <a:off x="6266536" y="3273047"/>
            <a:ext cx="480902" cy="2962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8100" tIns="38100" rIns="38100" bIns="38100" anchor="ctr">
            <a:spAutoFit/>
          </a:bodyPr>
          <a:lstStyle>
            <a:lvl1pPr>
              <a:defRPr sz="1900">
                <a:latin typeface="Charter Roman"/>
                <a:ea typeface="Charter Roman"/>
                <a:cs typeface="Charter Roman"/>
                <a:sym typeface="Charter Roman"/>
              </a:defRPr>
            </a:lvl1pPr>
          </a:lstStyle>
          <a:p>
            <a:pPr>
              <a:buNone/>
            </a:pPr>
            <a:r>
              <a:rPr sz="1425" dirty="0">
                <a:latin typeface="+mn-lt"/>
              </a:rPr>
              <a:t>2024</a:t>
            </a:r>
          </a:p>
        </p:txBody>
      </p:sp>
      <p:sp>
        <p:nvSpPr>
          <p:cNvPr id="14" name="2025">
            <a:extLst>
              <a:ext uri="{FF2B5EF4-FFF2-40B4-BE49-F238E27FC236}">
                <a16:creationId xmlns:a16="http://schemas.microsoft.com/office/drawing/2014/main" id="{0F1AAFA8-81B0-8F47-26C8-D0B8F31BA6E9}"/>
              </a:ext>
            </a:extLst>
          </p:cNvPr>
          <p:cNvSpPr txBox="1"/>
          <p:nvPr/>
        </p:nvSpPr>
        <p:spPr>
          <a:xfrm>
            <a:off x="7333844" y="3273047"/>
            <a:ext cx="480902" cy="2962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8100" tIns="38100" rIns="38100" bIns="38100" anchor="ctr">
            <a:spAutoFit/>
          </a:bodyPr>
          <a:lstStyle>
            <a:lvl1pPr>
              <a:defRPr sz="1900">
                <a:latin typeface="Charter Roman"/>
                <a:ea typeface="Charter Roman"/>
                <a:cs typeface="Charter Roman"/>
                <a:sym typeface="Charter Roman"/>
              </a:defRPr>
            </a:lvl1pPr>
          </a:lstStyle>
          <a:p>
            <a:pPr>
              <a:buNone/>
            </a:pPr>
            <a:r>
              <a:rPr sz="1425" dirty="0">
                <a:latin typeface="+mn-lt"/>
              </a:rPr>
              <a:t>2025</a:t>
            </a:r>
          </a:p>
        </p:txBody>
      </p:sp>
      <p:sp>
        <p:nvSpPr>
          <p:cNvPr id="15" name="Line">
            <a:extLst>
              <a:ext uri="{FF2B5EF4-FFF2-40B4-BE49-F238E27FC236}">
                <a16:creationId xmlns:a16="http://schemas.microsoft.com/office/drawing/2014/main" id="{CD5BB3BF-E053-BA47-56C9-8002D9017580}"/>
              </a:ext>
            </a:extLst>
          </p:cNvPr>
          <p:cNvSpPr/>
          <p:nvPr/>
        </p:nvSpPr>
        <p:spPr>
          <a:xfrm flipH="1">
            <a:off x="1050901" y="3520481"/>
            <a:ext cx="1" cy="344092"/>
          </a:xfrm>
          <a:prstGeom prst="line">
            <a:avLst/>
          </a:prstGeom>
          <a:ln w="25400">
            <a:solidFill>
              <a:schemeClr val="tx1"/>
            </a:solidFill>
            <a:miter lim="400000"/>
            <a:tailEnd type="triangle"/>
          </a:ln>
        </p:spPr>
        <p:txBody>
          <a:bodyPr lIns="38100" tIns="38100" rIns="38100" bIns="38100" anchor="ctr"/>
          <a:lstStyle/>
          <a:p>
            <a:pPr>
              <a:defRPr sz="2200" b="0">
                <a:solidFill>
                  <a:srgbClr val="FFFFFF"/>
                </a:solidFill>
                <a:latin typeface="+mn-lt"/>
                <a:ea typeface="+mn-ea"/>
                <a:cs typeface="+mn-cs"/>
                <a:sym typeface="Helvetica Neue Medium"/>
              </a:defRPr>
            </a:pPr>
            <a:endParaRPr sz="1650">
              <a:latin typeface="+mn-lt"/>
            </a:endParaRPr>
          </a:p>
        </p:txBody>
      </p:sp>
      <p:sp>
        <p:nvSpPr>
          <p:cNvPr id="16" name="Launch">
            <a:extLst>
              <a:ext uri="{FF2B5EF4-FFF2-40B4-BE49-F238E27FC236}">
                <a16:creationId xmlns:a16="http://schemas.microsoft.com/office/drawing/2014/main" id="{C3700009-B170-2523-8A5E-E6238CE7E719}"/>
              </a:ext>
            </a:extLst>
          </p:cNvPr>
          <p:cNvSpPr txBox="1"/>
          <p:nvPr/>
        </p:nvSpPr>
        <p:spPr>
          <a:xfrm>
            <a:off x="740858" y="3782203"/>
            <a:ext cx="673262" cy="2962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8100" tIns="38100" rIns="38100" bIns="38100" anchor="ctr">
            <a:spAutoFit/>
          </a:bodyPr>
          <a:lstStyle>
            <a:lvl1pPr>
              <a:defRPr sz="1900">
                <a:latin typeface="Charter Roman"/>
                <a:ea typeface="Charter Roman"/>
                <a:cs typeface="Charter Roman"/>
                <a:sym typeface="Charter Roman"/>
              </a:defRPr>
            </a:lvl1pPr>
          </a:lstStyle>
          <a:p>
            <a:pPr>
              <a:buNone/>
            </a:pPr>
            <a:r>
              <a:rPr sz="1425" dirty="0">
                <a:latin typeface="+mn-lt"/>
              </a:rPr>
              <a:t>Launch</a:t>
            </a:r>
          </a:p>
        </p:txBody>
      </p:sp>
      <p:sp>
        <p:nvSpPr>
          <p:cNvPr id="17" name="CalPV">
            <a:extLst>
              <a:ext uri="{FF2B5EF4-FFF2-40B4-BE49-F238E27FC236}">
                <a16:creationId xmlns:a16="http://schemas.microsoft.com/office/drawing/2014/main" id="{02086A42-C4D8-34DB-5358-221822DA1803}"/>
              </a:ext>
            </a:extLst>
          </p:cNvPr>
          <p:cNvSpPr txBox="1"/>
          <p:nvPr/>
        </p:nvSpPr>
        <p:spPr>
          <a:xfrm>
            <a:off x="601139" y="1266403"/>
            <a:ext cx="2062616" cy="88870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8100" tIns="38100" rIns="38100" bIns="38100" anchor="ctr">
            <a:spAutoFit/>
          </a:bodyPr>
          <a:lstStyle>
            <a:lvl1pPr>
              <a:defRPr sz="1900">
                <a:solidFill>
                  <a:schemeClr val="accent5">
                    <a:lumOff val="-29866"/>
                  </a:schemeClr>
                </a:solidFill>
                <a:latin typeface="Charter Roman"/>
                <a:ea typeface="Charter Roman"/>
                <a:cs typeface="Charter Roman"/>
                <a:sym typeface="Charter Roman"/>
              </a:defRPr>
            </a:lvl1pPr>
          </a:lstStyle>
          <a:p>
            <a:pPr algn="l">
              <a:spcBef>
                <a:spcPts val="600"/>
              </a:spcBef>
              <a:buNone/>
            </a:pPr>
            <a:r>
              <a:rPr sz="1425" dirty="0" err="1">
                <a:solidFill>
                  <a:srgbClr val="FFC000"/>
                </a:solidFill>
                <a:latin typeface="+mn-lt"/>
              </a:rPr>
              <a:t>CalPV</a:t>
            </a:r>
            <a:r>
              <a:rPr lang="en-US" sz="1425" dirty="0">
                <a:solidFill>
                  <a:srgbClr val="FFC000"/>
                </a:solidFill>
                <a:latin typeface="+mn-lt"/>
              </a:rPr>
              <a:t>:</a:t>
            </a:r>
          </a:p>
          <a:p>
            <a:pPr algn="l">
              <a:spcBef>
                <a:spcPts val="600"/>
              </a:spcBef>
              <a:buNone/>
            </a:pPr>
            <a:r>
              <a:rPr lang="en-US" sz="1425" dirty="0">
                <a:solidFill>
                  <a:srgbClr val="FFC000"/>
                </a:solidFill>
                <a:latin typeface="+mn-lt"/>
              </a:rPr>
              <a:t>Calibration and</a:t>
            </a:r>
          </a:p>
          <a:p>
            <a:pPr algn="l">
              <a:spcBef>
                <a:spcPts val="600"/>
              </a:spcBef>
              <a:buNone/>
            </a:pPr>
            <a:r>
              <a:rPr lang="en-US" sz="1425" dirty="0">
                <a:solidFill>
                  <a:srgbClr val="FFC000"/>
                </a:solidFill>
                <a:latin typeface="+mn-lt"/>
              </a:rPr>
              <a:t>Performance Verification</a:t>
            </a:r>
            <a:endParaRPr sz="1425" dirty="0">
              <a:solidFill>
                <a:srgbClr val="FFC000"/>
              </a:solidFill>
              <a:latin typeface="+mn-lt"/>
            </a:endParaRPr>
          </a:p>
        </p:txBody>
      </p:sp>
      <p:sp>
        <p:nvSpPr>
          <p:cNvPr id="18" name="Line">
            <a:extLst>
              <a:ext uri="{FF2B5EF4-FFF2-40B4-BE49-F238E27FC236}">
                <a16:creationId xmlns:a16="http://schemas.microsoft.com/office/drawing/2014/main" id="{65FF4FBB-3986-90E9-32A6-81D79716EFB1}"/>
              </a:ext>
            </a:extLst>
          </p:cNvPr>
          <p:cNvSpPr/>
          <p:nvPr/>
        </p:nvSpPr>
        <p:spPr>
          <a:xfrm flipV="1">
            <a:off x="1957495" y="2508327"/>
            <a:ext cx="1" cy="787198"/>
          </a:xfrm>
          <a:prstGeom prst="line">
            <a:avLst/>
          </a:prstGeom>
          <a:ln w="50800">
            <a:solidFill>
              <a:srgbClr val="2DCFD7"/>
            </a:solidFill>
            <a:miter lim="400000"/>
            <a:tailEnd type="triangle"/>
          </a:ln>
        </p:spPr>
        <p:txBody>
          <a:bodyPr lIns="38100" tIns="38100" rIns="38100" bIns="38100" anchor="ctr"/>
          <a:lstStyle/>
          <a:p>
            <a:pPr>
              <a:defRPr sz="2200" b="0">
                <a:solidFill>
                  <a:srgbClr val="FFFFFF"/>
                </a:solidFill>
                <a:latin typeface="+mn-lt"/>
                <a:ea typeface="+mn-ea"/>
                <a:cs typeface="+mn-cs"/>
                <a:sym typeface="Helvetica Neue Medium"/>
              </a:defRPr>
            </a:pPr>
            <a:endParaRPr sz="1650">
              <a:solidFill>
                <a:srgbClr val="2DCFD7"/>
              </a:solidFill>
              <a:latin typeface="+mn-lt"/>
            </a:endParaRPr>
          </a:p>
        </p:txBody>
      </p:sp>
      <p:sp>
        <p:nvSpPr>
          <p:cNvPr id="19" name="eRASS1">
            <a:extLst>
              <a:ext uri="{FF2B5EF4-FFF2-40B4-BE49-F238E27FC236}">
                <a16:creationId xmlns:a16="http://schemas.microsoft.com/office/drawing/2014/main" id="{DAFB08D3-B554-0F40-2141-7CE0D73A8E8D}"/>
              </a:ext>
            </a:extLst>
          </p:cNvPr>
          <p:cNvSpPr txBox="1"/>
          <p:nvPr/>
        </p:nvSpPr>
        <p:spPr>
          <a:xfrm>
            <a:off x="1623899" y="2212906"/>
            <a:ext cx="775854" cy="2962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8100" tIns="38100" rIns="38100" bIns="38100" anchor="ctr">
            <a:spAutoFit/>
          </a:bodyPr>
          <a:lstStyle>
            <a:lvl1pPr>
              <a:defRPr sz="1900">
                <a:solidFill>
                  <a:srgbClr val="0433FF"/>
                </a:solidFill>
                <a:latin typeface="Charter Roman"/>
                <a:ea typeface="Charter Roman"/>
                <a:cs typeface="Charter Roman"/>
                <a:sym typeface="Charter Roman"/>
              </a:defRPr>
            </a:lvl1pPr>
          </a:lstStyle>
          <a:p>
            <a:pPr>
              <a:buNone/>
            </a:pPr>
            <a:r>
              <a:rPr sz="1425" dirty="0">
                <a:solidFill>
                  <a:srgbClr val="2DCFD7"/>
                </a:solidFill>
                <a:latin typeface="+mn-lt"/>
              </a:rPr>
              <a:t>eRASS1</a:t>
            </a:r>
          </a:p>
        </p:txBody>
      </p:sp>
      <p:sp>
        <p:nvSpPr>
          <p:cNvPr id="20" name="Line">
            <a:extLst>
              <a:ext uri="{FF2B5EF4-FFF2-40B4-BE49-F238E27FC236}">
                <a16:creationId xmlns:a16="http://schemas.microsoft.com/office/drawing/2014/main" id="{ECD8137D-65CE-EDD9-D2FD-4CEDAAC5E1D3}"/>
              </a:ext>
            </a:extLst>
          </p:cNvPr>
          <p:cNvSpPr/>
          <p:nvPr/>
        </p:nvSpPr>
        <p:spPr>
          <a:xfrm>
            <a:off x="3209502" y="3564618"/>
            <a:ext cx="5272" cy="587696"/>
          </a:xfrm>
          <a:prstGeom prst="line">
            <a:avLst/>
          </a:prstGeom>
          <a:ln w="50800">
            <a:solidFill>
              <a:srgbClr val="FFC000"/>
            </a:solidFill>
            <a:miter lim="400000"/>
            <a:tailEnd type="triangle"/>
          </a:ln>
        </p:spPr>
        <p:txBody>
          <a:bodyPr lIns="38100" tIns="38100" rIns="38100" bIns="38100" anchor="ctr"/>
          <a:lstStyle/>
          <a:p>
            <a:pPr>
              <a:defRPr sz="2200" b="0">
                <a:solidFill>
                  <a:srgbClr val="FFFFFF"/>
                </a:solidFill>
                <a:latin typeface="+mn-lt"/>
                <a:ea typeface="+mn-ea"/>
                <a:cs typeface="+mn-cs"/>
                <a:sym typeface="Helvetica Neue Medium"/>
              </a:defRPr>
            </a:pPr>
            <a:endParaRPr sz="1650">
              <a:latin typeface="+mn-lt"/>
            </a:endParaRPr>
          </a:p>
        </p:txBody>
      </p:sp>
      <p:sp>
        <p:nvSpPr>
          <p:cNvPr id="22" name="Line">
            <a:extLst>
              <a:ext uri="{FF2B5EF4-FFF2-40B4-BE49-F238E27FC236}">
                <a16:creationId xmlns:a16="http://schemas.microsoft.com/office/drawing/2014/main" id="{D21E5D3D-F7D1-393C-ED6A-CD6B257ECFC7}"/>
              </a:ext>
            </a:extLst>
          </p:cNvPr>
          <p:cNvSpPr/>
          <p:nvPr/>
        </p:nvSpPr>
        <p:spPr>
          <a:xfrm rot="60000">
            <a:off x="4860032" y="3568025"/>
            <a:ext cx="2935" cy="583069"/>
          </a:xfrm>
          <a:prstGeom prst="line">
            <a:avLst/>
          </a:prstGeom>
          <a:ln w="50800">
            <a:solidFill>
              <a:srgbClr val="FFC000"/>
            </a:solidFill>
            <a:miter lim="400000"/>
            <a:tailEnd type="triangle"/>
          </a:ln>
        </p:spPr>
        <p:txBody>
          <a:bodyPr lIns="38100" tIns="38100" rIns="38100" bIns="38100" anchor="ctr"/>
          <a:lstStyle/>
          <a:p>
            <a:pPr>
              <a:defRPr sz="2200" b="0">
                <a:solidFill>
                  <a:srgbClr val="FFFFFF"/>
                </a:solidFill>
                <a:latin typeface="+mn-lt"/>
                <a:ea typeface="+mn-ea"/>
                <a:cs typeface="+mn-cs"/>
                <a:sym typeface="Helvetica Neue Medium"/>
              </a:defRPr>
            </a:pPr>
            <a:endParaRPr sz="1650">
              <a:latin typeface="+mn-lt"/>
            </a:endParaRPr>
          </a:p>
        </p:txBody>
      </p:sp>
      <p:sp>
        <p:nvSpPr>
          <p:cNvPr id="23" name="DR1…">
            <a:extLst>
              <a:ext uri="{FF2B5EF4-FFF2-40B4-BE49-F238E27FC236}">
                <a16:creationId xmlns:a16="http://schemas.microsoft.com/office/drawing/2014/main" id="{9D8717FE-6D5B-BAE9-4CC5-A244412CD93B}"/>
              </a:ext>
            </a:extLst>
          </p:cNvPr>
          <p:cNvSpPr txBox="1"/>
          <p:nvPr/>
        </p:nvSpPr>
        <p:spPr>
          <a:xfrm>
            <a:off x="4473502" y="4126521"/>
            <a:ext cx="775853" cy="88870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8100" tIns="38100" rIns="38100" bIns="38100" anchor="ctr">
            <a:spAutoFit/>
          </a:bodyPr>
          <a:lstStyle/>
          <a:p>
            <a:pPr algn="l">
              <a:spcBef>
                <a:spcPts val="600"/>
              </a:spcBef>
              <a:buNone/>
              <a:defRPr sz="1900">
                <a:solidFill>
                  <a:srgbClr val="0433FF"/>
                </a:solidFill>
                <a:latin typeface="Charter Roman"/>
                <a:ea typeface="Charter Roman"/>
                <a:cs typeface="Charter Roman"/>
                <a:sym typeface="Charter Roman"/>
              </a:defRPr>
            </a:pPr>
            <a:r>
              <a:rPr sz="1425" dirty="0">
                <a:solidFill>
                  <a:srgbClr val="FFC000"/>
                </a:solidFill>
                <a:latin typeface="+mn-lt"/>
              </a:rPr>
              <a:t>DR1</a:t>
            </a:r>
          </a:p>
          <a:p>
            <a:pPr algn="l">
              <a:spcBef>
                <a:spcPts val="600"/>
              </a:spcBef>
              <a:buNone/>
              <a:defRPr sz="1900">
                <a:solidFill>
                  <a:srgbClr val="0433FF"/>
                </a:solidFill>
                <a:latin typeface="Charter Roman"/>
                <a:ea typeface="Charter Roman"/>
                <a:cs typeface="Charter Roman"/>
                <a:sym typeface="Charter Roman"/>
              </a:defRPr>
            </a:pPr>
            <a:r>
              <a:rPr sz="1425" dirty="0">
                <a:solidFill>
                  <a:srgbClr val="FFC000"/>
                </a:solidFill>
                <a:latin typeface="+mn-lt"/>
              </a:rPr>
              <a:t>eRASS1</a:t>
            </a:r>
            <a:endParaRPr lang="en-US" sz="1425" dirty="0">
              <a:solidFill>
                <a:srgbClr val="FFC000"/>
              </a:solidFill>
              <a:latin typeface="+mn-lt"/>
            </a:endParaRPr>
          </a:p>
          <a:p>
            <a:pPr algn="l">
              <a:spcBef>
                <a:spcPts val="600"/>
              </a:spcBef>
              <a:buNone/>
              <a:defRPr sz="1900">
                <a:solidFill>
                  <a:srgbClr val="0433FF"/>
                </a:solidFill>
                <a:latin typeface="Charter Roman"/>
                <a:ea typeface="Charter Roman"/>
                <a:cs typeface="Charter Roman"/>
                <a:sym typeface="Charter Roman"/>
              </a:defRPr>
            </a:pPr>
            <a:r>
              <a:rPr lang="en-DE" sz="1425" dirty="0">
                <a:solidFill>
                  <a:srgbClr val="FFC000"/>
                </a:solidFill>
                <a:latin typeface="+mn-lt"/>
              </a:rPr>
              <a:t>Q1 2023</a:t>
            </a:r>
            <a:endParaRPr sz="1425" dirty="0">
              <a:solidFill>
                <a:srgbClr val="FFC000"/>
              </a:solidFill>
              <a:latin typeface="+mn-lt"/>
            </a:endParaRPr>
          </a:p>
        </p:txBody>
      </p:sp>
      <p:sp>
        <p:nvSpPr>
          <p:cNvPr id="24" name="Line">
            <a:extLst>
              <a:ext uri="{FF2B5EF4-FFF2-40B4-BE49-F238E27FC236}">
                <a16:creationId xmlns:a16="http://schemas.microsoft.com/office/drawing/2014/main" id="{5F1FA48C-7385-9FFD-852A-90A457F04D79}"/>
              </a:ext>
            </a:extLst>
          </p:cNvPr>
          <p:cNvSpPr/>
          <p:nvPr/>
        </p:nvSpPr>
        <p:spPr>
          <a:xfrm flipV="1">
            <a:off x="2550818" y="2665904"/>
            <a:ext cx="1" cy="612689"/>
          </a:xfrm>
          <a:prstGeom prst="line">
            <a:avLst/>
          </a:prstGeom>
          <a:ln w="50800">
            <a:solidFill>
              <a:srgbClr val="2DCFD7"/>
            </a:solidFill>
            <a:miter lim="400000"/>
            <a:tailEnd type="triangle"/>
          </a:ln>
        </p:spPr>
        <p:txBody>
          <a:bodyPr lIns="38100" tIns="38100" rIns="38100" bIns="38100" anchor="ctr"/>
          <a:lstStyle/>
          <a:p>
            <a:pPr>
              <a:defRPr sz="2200" b="0">
                <a:solidFill>
                  <a:srgbClr val="FFFFFF"/>
                </a:solidFill>
                <a:latin typeface="+mn-lt"/>
                <a:ea typeface="+mn-ea"/>
                <a:cs typeface="+mn-cs"/>
                <a:sym typeface="Helvetica Neue Medium"/>
              </a:defRPr>
            </a:pPr>
            <a:endParaRPr sz="1650" dirty="0">
              <a:solidFill>
                <a:srgbClr val="2DCFD7"/>
              </a:solidFill>
              <a:highlight>
                <a:srgbClr val="2DCFD7"/>
              </a:highlight>
              <a:latin typeface="+mn-lt"/>
            </a:endParaRPr>
          </a:p>
        </p:txBody>
      </p:sp>
      <p:sp>
        <p:nvSpPr>
          <p:cNvPr id="25" name="eRASS2">
            <a:extLst>
              <a:ext uri="{FF2B5EF4-FFF2-40B4-BE49-F238E27FC236}">
                <a16:creationId xmlns:a16="http://schemas.microsoft.com/office/drawing/2014/main" id="{D4F864AE-6F1C-F6FA-2354-16B898373162}"/>
              </a:ext>
            </a:extLst>
          </p:cNvPr>
          <p:cNvSpPr txBox="1"/>
          <p:nvPr/>
        </p:nvSpPr>
        <p:spPr>
          <a:xfrm>
            <a:off x="2237068" y="2476067"/>
            <a:ext cx="620363" cy="2462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8100" tIns="38100" rIns="38100" bIns="38100" anchor="ctr">
            <a:spAutoFit/>
          </a:bodyPr>
          <a:lstStyle>
            <a:lvl1pPr>
              <a:defRPr sz="1600">
                <a:solidFill>
                  <a:srgbClr val="5E5E5E"/>
                </a:solidFill>
                <a:latin typeface="Charter Roman"/>
                <a:ea typeface="Charter Roman"/>
                <a:cs typeface="Charter Roman"/>
                <a:sym typeface="Charter Roman"/>
              </a:defRPr>
            </a:lvl1pPr>
          </a:lstStyle>
          <a:p>
            <a:pPr>
              <a:buNone/>
            </a:pPr>
            <a:r>
              <a:rPr sz="1100" dirty="0">
                <a:solidFill>
                  <a:srgbClr val="2DCFD7"/>
                </a:solidFill>
                <a:latin typeface="+mn-lt"/>
              </a:rPr>
              <a:t>eRASS2</a:t>
            </a:r>
          </a:p>
        </p:txBody>
      </p:sp>
      <p:sp>
        <p:nvSpPr>
          <p:cNvPr id="26" name="Line">
            <a:extLst>
              <a:ext uri="{FF2B5EF4-FFF2-40B4-BE49-F238E27FC236}">
                <a16:creationId xmlns:a16="http://schemas.microsoft.com/office/drawing/2014/main" id="{88C623DB-D790-C780-C5A8-0C9821F0298A}"/>
              </a:ext>
            </a:extLst>
          </p:cNvPr>
          <p:cNvSpPr/>
          <p:nvPr/>
        </p:nvSpPr>
        <p:spPr>
          <a:xfrm flipV="1">
            <a:off x="3617223" y="2681291"/>
            <a:ext cx="0" cy="591573"/>
          </a:xfrm>
          <a:prstGeom prst="line">
            <a:avLst/>
          </a:prstGeom>
          <a:ln w="50800">
            <a:solidFill>
              <a:srgbClr val="2DCFD7"/>
            </a:solidFill>
            <a:miter lim="400000"/>
            <a:tailEnd type="triangle"/>
          </a:ln>
        </p:spPr>
        <p:txBody>
          <a:bodyPr lIns="38100" tIns="38100" rIns="38100" bIns="38100" anchor="ctr"/>
          <a:lstStyle/>
          <a:p>
            <a:endParaRPr sz="1650">
              <a:solidFill>
                <a:srgbClr val="2DCFD7"/>
              </a:solidFill>
              <a:highlight>
                <a:srgbClr val="2DCFD7"/>
              </a:highlight>
              <a:latin typeface="+mn-lt"/>
            </a:endParaRPr>
          </a:p>
        </p:txBody>
      </p:sp>
      <p:sp>
        <p:nvSpPr>
          <p:cNvPr id="27" name="Line">
            <a:extLst>
              <a:ext uri="{FF2B5EF4-FFF2-40B4-BE49-F238E27FC236}">
                <a16:creationId xmlns:a16="http://schemas.microsoft.com/office/drawing/2014/main" id="{44F498AA-06B8-5765-16C4-98A4F4F86CB1}"/>
              </a:ext>
            </a:extLst>
          </p:cNvPr>
          <p:cNvSpPr/>
          <p:nvPr/>
        </p:nvSpPr>
        <p:spPr>
          <a:xfrm flipV="1">
            <a:off x="4760104" y="2665905"/>
            <a:ext cx="1" cy="612688"/>
          </a:xfrm>
          <a:prstGeom prst="line">
            <a:avLst/>
          </a:prstGeom>
          <a:ln w="50800">
            <a:solidFill>
              <a:srgbClr val="2DCFD7"/>
            </a:solidFill>
            <a:miter lim="400000"/>
            <a:tailEnd type="triangle"/>
          </a:ln>
        </p:spPr>
        <p:txBody>
          <a:bodyPr lIns="38100" tIns="38100" rIns="38100" bIns="38100" anchor="ctr"/>
          <a:lstStyle/>
          <a:p>
            <a:endParaRPr sz="1650">
              <a:solidFill>
                <a:srgbClr val="2DCFD7"/>
              </a:solidFill>
              <a:highlight>
                <a:srgbClr val="2DCFD7"/>
              </a:highlight>
              <a:latin typeface="+mn-lt"/>
            </a:endParaRPr>
          </a:p>
        </p:txBody>
      </p:sp>
      <p:sp>
        <p:nvSpPr>
          <p:cNvPr id="28" name="eRASS3">
            <a:extLst>
              <a:ext uri="{FF2B5EF4-FFF2-40B4-BE49-F238E27FC236}">
                <a16:creationId xmlns:a16="http://schemas.microsoft.com/office/drawing/2014/main" id="{E777468F-C6C5-8517-7BC7-93E35ECB8781}"/>
              </a:ext>
            </a:extLst>
          </p:cNvPr>
          <p:cNvSpPr txBox="1"/>
          <p:nvPr/>
        </p:nvSpPr>
        <p:spPr>
          <a:xfrm>
            <a:off x="3294207" y="2454303"/>
            <a:ext cx="620363" cy="2462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8100" tIns="38100" rIns="38100" bIns="38100" anchor="ctr">
            <a:spAutoFit/>
          </a:bodyPr>
          <a:lstStyle>
            <a:lvl1pPr>
              <a:defRPr sz="1600">
                <a:solidFill>
                  <a:srgbClr val="5E5E5E"/>
                </a:solidFill>
                <a:latin typeface="Charter Roman"/>
                <a:ea typeface="Charter Roman"/>
                <a:cs typeface="Charter Roman"/>
                <a:sym typeface="Charter Roman"/>
              </a:defRPr>
            </a:lvl1pPr>
          </a:lstStyle>
          <a:p>
            <a:pPr>
              <a:buNone/>
            </a:pPr>
            <a:r>
              <a:rPr sz="1100" dirty="0">
                <a:solidFill>
                  <a:srgbClr val="2DCFD7"/>
                </a:solidFill>
                <a:latin typeface="+mn-lt"/>
              </a:rPr>
              <a:t>eRASS</a:t>
            </a:r>
            <a:r>
              <a:rPr lang="en-US" sz="1100" dirty="0">
                <a:solidFill>
                  <a:srgbClr val="2DCFD7"/>
                </a:solidFill>
                <a:latin typeface="+mn-lt"/>
              </a:rPr>
              <a:t>4</a:t>
            </a:r>
            <a:endParaRPr sz="1100" dirty="0">
              <a:solidFill>
                <a:srgbClr val="2DCFD7"/>
              </a:solidFill>
              <a:latin typeface="+mn-lt"/>
            </a:endParaRPr>
          </a:p>
        </p:txBody>
      </p:sp>
      <p:sp>
        <p:nvSpPr>
          <p:cNvPr id="29" name="Line">
            <a:extLst>
              <a:ext uri="{FF2B5EF4-FFF2-40B4-BE49-F238E27FC236}">
                <a16:creationId xmlns:a16="http://schemas.microsoft.com/office/drawing/2014/main" id="{DAF4E0D4-7A73-89A5-9AB5-174C09D9A77B}"/>
              </a:ext>
            </a:extLst>
          </p:cNvPr>
          <p:cNvSpPr/>
          <p:nvPr/>
        </p:nvSpPr>
        <p:spPr>
          <a:xfrm flipV="1">
            <a:off x="3131840" y="2477726"/>
            <a:ext cx="1" cy="798472"/>
          </a:xfrm>
          <a:prstGeom prst="line">
            <a:avLst/>
          </a:prstGeom>
          <a:ln w="50800">
            <a:solidFill>
              <a:srgbClr val="2DCFD7"/>
            </a:solidFill>
            <a:miter lim="400000"/>
            <a:tailEnd type="triangle"/>
          </a:ln>
        </p:spPr>
        <p:txBody>
          <a:bodyPr lIns="38100" tIns="38100" rIns="38100" bIns="38100" anchor="ctr"/>
          <a:lstStyle/>
          <a:p>
            <a:endParaRPr sz="1650">
              <a:solidFill>
                <a:srgbClr val="2DCFD7"/>
              </a:solidFill>
              <a:latin typeface="+mn-lt"/>
            </a:endParaRPr>
          </a:p>
        </p:txBody>
      </p:sp>
      <p:sp>
        <p:nvSpPr>
          <p:cNvPr id="30" name="eRASS4">
            <a:extLst>
              <a:ext uri="{FF2B5EF4-FFF2-40B4-BE49-F238E27FC236}">
                <a16:creationId xmlns:a16="http://schemas.microsoft.com/office/drawing/2014/main" id="{C74F785D-AF6F-C06F-24B1-84806729CEE0}"/>
              </a:ext>
            </a:extLst>
          </p:cNvPr>
          <p:cNvSpPr txBox="1"/>
          <p:nvPr/>
        </p:nvSpPr>
        <p:spPr>
          <a:xfrm>
            <a:off x="2751294" y="2203247"/>
            <a:ext cx="775854" cy="2962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8100" tIns="38100" rIns="38100" bIns="38100" anchor="ctr">
            <a:spAutoFit/>
          </a:bodyPr>
          <a:lstStyle>
            <a:lvl1pPr>
              <a:defRPr sz="1900">
                <a:solidFill>
                  <a:srgbClr val="0433FF"/>
                </a:solidFill>
                <a:latin typeface="Charter Roman"/>
                <a:ea typeface="Charter Roman"/>
                <a:cs typeface="Charter Roman"/>
                <a:sym typeface="Charter Roman"/>
              </a:defRPr>
            </a:lvl1pPr>
          </a:lstStyle>
          <a:p>
            <a:pPr>
              <a:buNone/>
            </a:pPr>
            <a:r>
              <a:rPr sz="1425" dirty="0">
                <a:solidFill>
                  <a:srgbClr val="2DCFD7"/>
                </a:solidFill>
                <a:latin typeface="+mn-lt"/>
              </a:rPr>
              <a:t>eRASS</a:t>
            </a:r>
            <a:r>
              <a:rPr lang="en-US" sz="1425" dirty="0">
                <a:solidFill>
                  <a:srgbClr val="2DCFD7"/>
                </a:solidFill>
                <a:latin typeface="+mn-lt"/>
              </a:rPr>
              <a:t>3</a:t>
            </a:r>
            <a:endParaRPr sz="1425" dirty="0">
              <a:solidFill>
                <a:srgbClr val="2DCFD7"/>
              </a:solidFill>
              <a:latin typeface="+mn-lt"/>
            </a:endParaRPr>
          </a:p>
        </p:txBody>
      </p:sp>
      <p:sp>
        <p:nvSpPr>
          <p:cNvPr id="31" name="Line">
            <a:extLst>
              <a:ext uri="{FF2B5EF4-FFF2-40B4-BE49-F238E27FC236}">
                <a16:creationId xmlns:a16="http://schemas.microsoft.com/office/drawing/2014/main" id="{803414A8-93D6-1A78-6728-9C92E8C8EC96}"/>
              </a:ext>
            </a:extLst>
          </p:cNvPr>
          <p:cNvSpPr/>
          <p:nvPr/>
        </p:nvSpPr>
        <p:spPr>
          <a:xfrm flipV="1">
            <a:off x="2622276" y="3328552"/>
            <a:ext cx="1" cy="522419"/>
          </a:xfrm>
          <a:prstGeom prst="line">
            <a:avLst/>
          </a:prstGeom>
          <a:ln w="25400">
            <a:solidFill>
              <a:schemeClr val="tx1"/>
            </a:solidFill>
            <a:miter lim="400000"/>
          </a:ln>
        </p:spPr>
        <p:txBody>
          <a:bodyPr lIns="38100" tIns="38100" rIns="38100" bIns="38100" anchor="ctr"/>
          <a:lstStyle/>
          <a:p>
            <a:pPr>
              <a:defRPr sz="2200" b="0">
                <a:solidFill>
                  <a:srgbClr val="FFFFFF"/>
                </a:solidFill>
                <a:latin typeface="+mn-lt"/>
                <a:ea typeface="+mn-ea"/>
                <a:cs typeface="+mn-cs"/>
                <a:sym typeface="Helvetica Neue Medium"/>
              </a:defRPr>
            </a:pPr>
            <a:endParaRPr sz="1650">
              <a:latin typeface="+mn-lt"/>
            </a:endParaRPr>
          </a:p>
        </p:txBody>
      </p:sp>
      <p:sp>
        <p:nvSpPr>
          <p:cNvPr id="32" name="Line">
            <a:extLst>
              <a:ext uri="{FF2B5EF4-FFF2-40B4-BE49-F238E27FC236}">
                <a16:creationId xmlns:a16="http://schemas.microsoft.com/office/drawing/2014/main" id="{6E3AE75C-47C2-7D73-B89D-9EB329D2AC92}"/>
              </a:ext>
            </a:extLst>
          </p:cNvPr>
          <p:cNvSpPr/>
          <p:nvPr/>
        </p:nvSpPr>
        <p:spPr>
          <a:xfrm flipV="1">
            <a:off x="3718431" y="3328552"/>
            <a:ext cx="0" cy="525581"/>
          </a:xfrm>
          <a:prstGeom prst="line">
            <a:avLst/>
          </a:prstGeom>
          <a:ln w="25400">
            <a:solidFill>
              <a:schemeClr val="tx1"/>
            </a:solidFill>
            <a:miter lim="400000"/>
          </a:ln>
        </p:spPr>
        <p:txBody>
          <a:bodyPr lIns="38100" tIns="38100" rIns="38100" bIns="38100" anchor="ctr"/>
          <a:lstStyle/>
          <a:p>
            <a:pPr>
              <a:defRPr sz="2200" b="0">
                <a:solidFill>
                  <a:srgbClr val="FFFFFF"/>
                </a:solidFill>
                <a:latin typeface="+mn-lt"/>
                <a:ea typeface="+mn-ea"/>
                <a:cs typeface="+mn-cs"/>
                <a:sym typeface="Helvetica Neue Medium"/>
              </a:defRPr>
            </a:pPr>
            <a:endParaRPr sz="1650">
              <a:latin typeface="+mn-lt"/>
            </a:endParaRPr>
          </a:p>
        </p:txBody>
      </p:sp>
      <p:sp>
        <p:nvSpPr>
          <p:cNvPr id="33" name="Line">
            <a:extLst>
              <a:ext uri="{FF2B5EF4-FFF2-40B4-BE49-F238E27FC236}">
                <a16:creationId xmlns:a16="http://schemas.microsoft.com/office/drawing/2014/main" id="{A3CBF698-069D-C6E5-66E2-A8A13DD71416}"/>
              </a:ext>
            </a:extLst>
          </p:cNvPr>
          <p:cNvSpPr/>
          <p:nvPr/>
        </p:nvSpPr>
        <p:spPr>
          <a:xfrm flipV="1">
            <a:off x="4816561" y="3328553"/>
            <a:ext cx="1" cy="525580"/>
          </a:xfrm>
          <a:prstGeom prst="line">
            <a:avLst/>
          </a:prstGeom>
          <a:ln w="25400">
            <a:solidFill>
              <a:schemeClr val="tx1"/>
            </a:solidFill>
            <a:miter lim="400000"/>
          </a:ln>
        </p:spPr>
        <p:txBody>
          <a:bodyPr lIns="38100" tIns="38100" rIns="38100" bIns="38100" anchor="ctr"/>
          <a:lstStyle/>
          <a:p>
            <a:pPr>
              <a:defRPr sz="2200" b="0">
                <a:solidFill>
                  <a:srgbClr val="FFFFFF"/>
                </a:solidFill>
                <a:latin typeface="+mn-lt"/>
                <a:ea typeface="+mn-ea"/>
                <a:cs typeface="+mn-cs"/>
                <a:sym typeface="Helvetica Neue Medium"/>
              </a:defRPr>
            </a:pPr>
            <a:endParaRPr sz="1650">
              <a:latin typeface="+mn-lt"/>
            </a:endParaRPr>
          </a:p>
        </p:txBody>
      </p:sp>
      <p:sp>
        <p:nvSpPr>
          <p:cNvPr id="34" name="Line">
            <a:extLst>
              <a:ext uri="{FF2B5EF4-FFF2-40B4-BE49-F238E27FC236}">
                <a16:creationId xmlns:a16="http://schemas.microsoft.com/office/drawing/2014/main" id="{8AE8CDCB-89D7-FFC8-E682-04A3AADC3E61}"/>
              </a:ext>
            </a:extLst>
          </p:cNvPr>
          <p:cNvSpPr/>
          <p:nvPr/>
        </p:nvSpPr>
        <p:spPr>
          <a:xfrm flipV="1">
            <a:off x="5904721" y="3328552"/>
            <a:ext cx="1" cy="522419"/>
          </a:xfrm>
          <a:prstGeom prst="line">
            <a:avLst/>
          </a:prstGeom>
          <a:ln w="25400">
            <a:solidFill>
              <a:schemeClr val="tx1"/>
            </a:solidFill>
            <a:miter lim="400000"/>
          </a:ln>
        </p:spPr>
        <p:txBody>
          <a:bodyPr lIns="38100" tIns="38100" rIns="38100" bIns="38100" anchor="ctr"/>
          <a:lstStyle/>
          <a:p>
            <a:pPr>
              <a:defRPr sz="2200" b="0">
                <a:solidFill>
                  <a:srgbClr val="FFFFFF"/>
                </a:solidFill>
                <a:latin typeface="+mn-lt"/>
                <a:ea typeface="+mn-ea"/>
                <a:cs typeface="+mn-cs"/>
                <a:sym typeface="Helvetica Neue Medium"/>
              </a:defRPr>
            </a:pPr>
            <a:endParaRPr sz="1650">
              <a:latin typeface="+mn-lt"/>
            </a:endParaRPr>
          </a:p>
        </p:txBody>
      </p:sp>
      <p:sp>
        <p:nvSpPr>
          <p:cNvPr id="35" name="Line">
            <a:extLst>
              <a:ext uri="{FF2B5EF4-FFF2-40B4-BE49-F238E27FC236}">
                <a16:creationId xmlns:a16="http://schemas.microsoft.com/office/drawing/2014/main" id="{4D1F3B9A-24E4-83B5-6AFE-9C35B96AD69F}"/>
              </a:ext>
            </a:extLst>
          </p:cNvPr>
          <p:cNvSpPr/>
          <p:nvPr/>
        </p:nvSpPr>
        <p:spPr>
          <a:xfrm flipV="1">
            <a:off x="7004833" y="3328552"/>
            <a:ext cx="0" cy="525581"/>
          </a:xfrm>
          <a:prstGeom prst="line">
            <a:avLst/>
          </a:prstGeom>
          <a:ln w="25400">
            <a:solidFill>
              <a:schemeClr val="tx1"/>
            </a:solidFill>
            <a:miter lim="400000"/>
          </a:ln>
        </p:spPr>
        <p:txBody>
          <a:bodyPr lIns="38100" tIns="38100" rIns="38100" bIns="38100" anchor="ctr"/>
          <a:lstStyle/>
          <a:p>
            <a:pPr>
              <a:defRPr sz="2200" b="0">
                <a:solidFill>
                  <a:srgbClr val="FFFFFF"/>
                </a:solidFill>
                <a:latin typeface="+mn-lt"/>
                <a:ea typeface="+mn-ea"/>
                <a:cs typeface="+mn-cs"/>
                <a:sym typeface="Helvetica Neue Medium"/>
              </a:defRPr>
            </a:pPr>
            <a:endParaRPr sz="1650">
              <a:latin typeface="+mn-lt"/>
            </a:endParaRPr>
          </a:p>
        </p:txBody>
      </p:sp>
      <p:sp>
        <p:nvSpPr>
          <p:cNvPr id="36" name="Line">
            <a:extLst>
              <a:ext uri="{FF2B5EF4-FFF2-40B4-BE49-F238E27FC236}">
                <a16:creationId xmlns:a16="http://schemas.microsoft.com/office/drawing/2014/main" id="{4699F203-8935-0E40-9DBC-36B345A00B08}"/>
              </a:ext>
            </a:extLst>
          </p:cNvPr>
          <p:cNvSpPr/>
          <p:nvPr/>
        </p:nvSpPr>
        <p:spPr>
          <a:xfrm flipV="1">
            <a:off x="4194335" y="2875464"/>
            <a:ext cx="16" cy="394224"/>
          </a:xfrm>
          <a:prstGeom prst="line">
            <a:avLst/>
          </a:prstGeom>
          <a:ln w="50800">
            <a:solidFill>
              <a:srgbClr val="2DCFD7"/>
            </a:solidFill>
            <a:miter lim="400000"/>
            <a:tailEnd type="triangle"/>
          </a:ln>
        </p:spPr>
        <p:txBody>
          <a:bodyPr lIns="38100" tIns="38100" rIns="38100" bIns="38100" anchor="ctr"/>
          <a:lstStyle/>
          <a:p>
            <a:endParaRPr sz="1650">
              <a:solidFill>
                <a:srgbClr val="2DCFD7"/>
              </a:solidFill>
              <a:highlight>
                <a:srgbClr val="2DCFD7"/>
              </a:highlight>
              <a:latin typeface="+mn-lt"/>
            </a:endParaRPr>
          </a:p>
        </p:txBody>
      </p:sp>
      <p:sp>
        <p:nvSpPr>
          <p:cNvPr id="37" name="eRASS5">
            <a:extLst>
              <a:ext uri="{FF2B5EF4-FFF2-40B4-BE49-F238E27FC236}">
                <a16:creationId xmlns:a16="http://schemas.microsoft.com/office/drawing/2014/main" id="{583CC912-4BB6-C636-15BC-E4B535E456F1}"/>
              </a:ext>
            </a:extLst>
          </p:cNvPr>
          <p:cNvSpPr txBox="1"/>
          <p:nvPr/>
        </p:nvSpPr>
        <p:spPr>
          <a:xfrm>
            <a:off x="3887891" y="2680831"/>
            <a:ext cx="620363" cy="2462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8100" tIns="38100" rIns="38100" bIns="38100" anchor="ctr">
            <a:spAutoFit/>
          </a:bodyPr>
          <a:lstStyle>
            <a:lvl1pPr>
              <a:defRPr sz="1600">
                <a:solidFill>
                  <a:srgbClr val="5E5E5E"/>
                </a:solidFill>
                <a:latin typeface="Charter Roman"/>
                <a:ea typeface="Charter Roman"/>
                <a:cs typeface="Charter Roman"/>
                <a:sym typeface="Charter Roman"/>
              </a:defRPr>
            </a:lvl1pPr>
          </a:lstStyle>
          <a:p>
            <a:pPr>
              <a:buNone/>
            </a:pPr>
            <a:r>
              <a:rPr sz="1100" dirty="0">
                <a:solidFill>
                  <a:srgbClr val="2DCFD7"/>
                </a:solidFill>
                <a:latin typeface="+mn-lt"/>
              </a:rPr>
              <a:t>eRASS5</a:t>
            </a:r>
          </a:p>
        </p:txBody>
      </p:sp>
      <p:sp>
        <p:nvSpPr>
          <p:cNvPr id="38" name="eRASS6">
            <a:extLst>
              <a:ext uri="{FF2B5EF4-FFF2-40B4-BE49-F238E27FC236}">
                <a16:creationId xmlns:a16="http://schemas.microsoft.com/office/drawing/2014/main" id="{F7B6106B-B2CB-7F95-1008-5DCA08CDADC9}"/>
              </a:ext>
            </a:extLst>
          </p:cNvPr>
          <p:cNvSpPr txBox="1"/>
          <p:nvPr/>
        </p:nvSpPr>
        <p:spPr>
          <a:xfrm>
            <a:off x="4451855" y="2460614"/>
            <a:ext cx="620363" cy="2462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8100" tIns="38100" rIns="38100" bIns="38100" anchor="ctr">
            <a:spAutoFit/>
          </a:bodyPr>
          <a:lstStyle>
            <a:lvl1pPr>
              <a:defRPr sz="1600">
                <a:solidFill>
                  <a:srgbClr val="5E5E5E"/>
                </a:solidFill>
                <a:latin typeface="Charter Roman"/>
                <a:ea typeface="Charter Roman"/>
                <a:cs typeface="Charter Roman"/>
                <a:sym typeface="Charter Roman"/>
              </a:defRPr>
            </a:lvl1pPr>
          </a:lstStyle>
          <a:p>
            <a:pPr>
              <a:buNone/>
            </a:pPr>
            <a:r>
              <a:rPr sz="1100" dirty="0">
                <a:solidFill>
                  <a:srgbClr val="2DCFD7"/>
                </a:solidFill>
                <a:latin typeface="+mn-lt"/>
              </a:rPr>
              <a:t>eRASS6</a:t>
            </a:r>
          </a:p>
        </p:txBody>
      </p:sp>
      <p:sp>
        <p:nvSpPr>
          <p:cNvPr id="39" name="Line">
            <a:extLst>
              <a:ext uri="{FF2B5EF4-FFF2-40B4-BE49-F238E27FC236}">
                <a16:creationId xmlns:a16="http://schemas.microsoft.com/office/drawing/2014/main" id="{3BE56749-1FCE-1F62-82BA-E1B7C0C71A6D}"/>
              </a:ext>
            </a:extLst>
          </p:cNvPr>
          <p:cNvSpPr/>
          <p:nvPr/>
        </p:nvSpPr>
        <p:spPr>
          <a:xfrm>
            <a:off x="6444207" y="3548432"/>
            <a:ext cx="1" cy="612688"/>
          </a:xfrm>
          <a:prstGeom prst="line">
            <a:avLst/>
          </a:prstGeom>
          <a:ln w="50800">
            <a:solidFill>
              <a:srgbClr val="FFC000"/>
            </a:solidFill>
            <a:miter lim="400000"/>
            <a:tailEnd type="triangle"/>
          </a:ln>
        </p:spPr>
        <p:txBody>
          <a:bodyPr lIns="38100" tIns="38100" rIns="38100" bIns="38100" anchor="ctr"/>
          <a:lstStyle/>
          <a:p>
            <a:pPr>
              <a:defRPr sz="2200" b="0">
                <a:solidFill>
                  <a:srgbClr val="FFFFFF"/>
                </a:solidFill>
                <a:latin typeface="+mn-lt"/>
                <a:ea typeface="+mn-ea"/>
                <a:cs typeface="+mn-cs"/>
                <a:sym typeface="Helvetica Neue Medium"/>
              </a:defRPr>
            </a:pPr>
            <a:endParaRPr sz="1650">
              <a:latin typeface="+mn-lt"/>
            </a:endParaRPr>
          </a:p>
        </p:txBody>
      </p:sp>
      <p:sp>
        <p:nvSpPr>
          <p:cNvPr id="40" name="DR2…">
            <a:extLst>
              <a:ext uri="{FF2B5EF4-FFF2-40B4-BE49-F238E27FC236}">
                <a16:creationId xmlns:a16="http://schemas.microsoft.com/office/drawing/2014/main" id="{7661FA62-A099-9D92-FD91-11BC40BF6732}"/>
              </a:ext>
            </a:extLst>
          </p:cNvPr>
          <p:cNvSpPr txBox="1"/>
          <p:nvPr/>
        </p:nvSpPr>
        <p:spPr>
          <a:xfrm>
            <a:off x="6100078" y="4161120"/>
            <a:ext cx="827150" cy="118494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8100" tIns="38100" rIns="38100" bIns="38100" anchor="ctr">
            <a:spAutoFit/>
          </a:bodyPr>
          <a:lstStyle/>
          <a:p>
            <a:pPr algn="l">
              <a:spcBef>
                <a:spcPts val="600"/>
              </a:spcBef>
              <a:buNone/>
              <a:defRPr sz="1900">
                <a:solidFill>
                  <a:srgbClr val="0433FF"/>
                </a:solidFill>
                <a:latin typeface="Charter Roman"/>
                <a:ea typeface="Charter Roman"/>
                <a:cs typeface="Charter Roman"/>
                <a:sym typeface="Charter Roman"/>
              </a:defRPr>
            </a:pPr>
            <a:r>
              <a:rPr sz="1425" dirty="0">
                <a:solidFill>
                  <a:srgbClr val="FFC000"/>
                </a:solidFill>
                <a:latin typeface="+mn-lt"/>
              </a:rPr>
              <a:t>DR2</a:t>
            </a:r>
          </a:p>
          <a:p>
            <a:pPr algn="l">
              <a:spcBef>
                <a:spcPts val="600"/>
              </a:spcBef>
              <a:buNone/>
              <a:defRPr sz="1900">
                <a:solidFill>
                  <a:srgbClr val="0433FF"/>
                </a:solidFill>
                <a:latin typeface="Charter Roman"/>
                <a:ea typeface="Charter Roman"/>
                <a:cs typeface="Charter Roman"/>
                <a:sym typeface="Charter Roman"/>
              </a:defRPr>
            </a:pPr>
            <a:r>
              <a:rPr sz="1425" dirty="0">
                <a:solidFill>
                  <a:srgbClr val="FFC000"/>
                </a:solidFill>
                <a:latin typeface="+mn-lt"/>
              </a:rPr>
              <a:t>eRASS</a:t>
            </a:r>
            <a:r>
              <a:rPr lang="en-US" sz="1425" dirty="0">
                <a:solidFill>
                  <a:srgbClr val="FFC000"/>
                </a:solidFill>
                <a:latin typeface="+mn-lt"/>
              </a:rPr>
              <a:t>:3</a:t>
            </a:r>
          </a:p>
          <a:p>
            <a:pPr algn="l">
              <a:spcBef>
                <a:spcPts val="600"/>
              </a:spcBef>
              <a:buNone/>
              <a:defRPr sz="1900">
                <a:solidFill>
                  <a:srgbClr val="0433FF"/>
                </a:solidFill>
                <a:latin typeface="Charter Roman"/>
                <a:ea typeface="Charter Roman"/>
                <a:cs typeface="Charter Roman"/>
                <a:sym typeface="Charter Roman"/>
              </a:defRPr>
            </a:pPr>
            <a:r>
              <a:rPr lang="en-DE" sz="1425" dirty="0">
                <a:solidFill>
                  <a:srgbClr val="FFC000"/>
                </a:solidFill>
                <a:latin typeface="+mn-lt"/>
              </a:rPr>
              <a:t>Q3 2024</a:t>
            </a:r>
          </a:p>
          <a:p>
            <a:pPr algn="l">
              <a:spcBef>
                <a:spcPts val="600"/>
              </a:spcBef>
              <a:buNone/>
              <a:defRPr sz="1900">
                <a:solidFill>
                  <a:srgbClr val="0433FF"/>
                </a:solidFill>
                <a:latin typeface="Charter Roman"/>
                <a:ea typeface="Charter Roman"/>
                <a:cs typeface="Charter Roman"/>
                <a:sym typeface="Charter Roman"/>
              </a:defRPr>
            </a:pPr>
            <a:r>
              <a:rPr lang="en-DE" sz="1425" dirty="0">
                <a:solidFill>
                  <a:srgbClr val="FFC000"/>
                </a:solidFill>
                <a:latin typeface="+mn-lt"/>
              </a:rPr>
              <a:t>TBC</a:t>
            </a:r>
            <a:endParaRPr sz="1425" dirty="0">
              <a:solidFill>
                <a:srgbClr val="FFC000"/>
              </a:solidFill>
              <a:latin typeface="+mn-lt"/>
            </a:endParaRPr>
          </a:p>
        </p:txBody>
      </p:sp>
      <p:sp>
        <p:nvSpPr>
          <p:cNvPr id="42" name="eRASS7">
            <a:extLst>
              <a:ext uri="{FF2B5EF4-FFF2-40B4-BE49-F238E27FC236}">
                <a16:creationId xmlns:a16="http://schemas.microsoft.com/office/drawing/2014/main" id="{B8D7C481-AD57-402B-8FB4-FA92FDDDD1BE}"/>
              </a:ext>
            </a:extLst>
          </p:cNvPr>
          <p:cNvSpPr txBox="1"/>
          <p:nvPr/>
        </p:nvSpPr>
        <p:spPr>
          <a:xfrm>
            <a:off x="4990554" y="2680832"/>
            <a:ext cx="620363" cy="2462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8100" tIns="38100" rIns="38100" bIns="38100" anchor="ctr">
            <a:spAutoFit/>
          </a:bodyPr>
          <a:lstStyle>
            <a:lvl1pPr>
              <a:defRPr sz="1600">
                <a:solidFill>
                  <a:srgbClr val="5E5E5E"/>
                </a:solidFill>
                <a:latin typeface="Charter Roman"/>
                <a:ea typeface="Charter Roman"/>
                <a:cs typeface="Charter Roman"/>
                <a:sym typeface="Charter Roman"/>
              </a:defRPr>
            </a:lvl1pPr>
          </a:lstStyle>
          <a:p>
            <a:pPr>
              <a:buNone/>
            </a:pPr>
            <a:r>
              <a:rPr sz="1100" dirty="0">
                <a:solidFill>
                  <a:srgbClr val="2DCFD7"/>
                </a:solidFill>
                <a:latin typeface="+mn-lt"/>
              </a:rPr>
              <a:t>eRASS7</a:t>
            </a:r>
          </a:p>
        </p:txBody>
      </p:sp>
      <p:sp>
        <p:nvSpPr>
          <p:cNvPr id="43" name="Line">
            <a:extLst>
              <a:ext uri="{FF2B5EF4-FFF2-40B4-BE49-F238E27FC236}">
                <a16:creationId xmlns:a16="http://schemas.microsoft.com/office/drawing/2014/main" id="{6B447837-FB86-20A4-71E3-02C77EABD151}"/>
              </a:ext>
            </a:extLst>
          </p:cNvPr>
          <p:cNvSpPr/>
          <p:nvPr/>
        </p:nvSpPr>
        <p:spPr>
          <a:xfrm flipV="1">
            <a:off x="5859430" y="2482319"/>
            <a:ext cx="1" cy="798472"/>
          </a:xfrm>
          <a:prstGeom prst="line">
            <a:avLst/>
          </a:prstGeom>
          <a:ln w="50800">
            <a:solidFill>
              <a:srgbClr val="2DCFD7"/>
            </a:solidFill>
            <a:miter lim="400000"/>
            <a:tailEnd type="triangle"/>
          </a:ln>
        </p:spPr>
        <p:txBody>
          <a:bodyPr lIns="38100" tIns="38100" rIns="38100" bIns="38100" anchor="ctr"/>
          <a:lstStyle/>
          <a:p>
            <a:endParaRPr sz="1650">
              <a:solidFill>
                <a:srgbClr val="2DCFD7"/>
              </a:solidFill>
              <a:latin typeface="+mn-lt"/>
            </a:endParaRPr>
          </a:p>
        </p:txBody>
      </p:sp>
      <p:sp>
        <p:nvSpPr>
          <p:cNvPr id="44" name="eRASS8…">
            <a:extLst>
              <a:ext uri="{FF2B5EF4-FFF2-40B4-BE49-F238E27FC236}">
                <a16:creationId xmlns:a16="http://schemas.microsoft.com/office/drawing/2014/main" id="{2E3ED432-D4E6-36BA-A313-78F255593DEC}"/>
              </a:ext>
            </a:extLst>
          </p:cNvPr>
          <p:cNvSpPr txBox="1"/>
          <p:nvPr/>
        </p:nvSpPr>
        <p:spPr>
          <a:xfrm>
            <a:off x="5235360" y="1888882"/>
            <a:ext cx="1263166" cy="59247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8100" tIns="38100" rIns="38100" bIns="38100" anchor="ctr">
            <a:spAutoFit/>
          </a:bodyPr>
          <a:lstStyle/>
          <a:p>
            <a:pPr algn="l">
              <a:spcBef>
                <a:spcPts val="600"/>
              </a:spcBef>
              <a:buNone/>
              <a:defRPr sz="1900">
                <a:solidFill>
                  <a:srgbClr val="0433FF"/>
                </a:solidFill>
                <a:latin typeface="Charter Roman"/>
                <a:ea typeface="Charter Roman"/>
                <a:cs typeface="Charter Roman"/>
                <a:sym typeface="Charter Roman"/>
              </a:defRPr>
            </a:pPr>
            <a:r>
              <a:rPr sz="1425" dirty="0">
                <a:solidFill>
                  <a:srgbClr val="2DCFD7"/>
                </a:solidFill>
                <a:latin typeface="+mn-lt"/>
              </a:rPr>
              <a:t>eRASS8</a:t>
            </a:r>
            <a:endParaRPr lang="de-DE" sz="1425" dirty="0">
              <a:solidFill>
                <a:srgbClr val="2DCFD7"/>
              </a:solidFill>
              <a:latin typeface="+mn-lt"/>
            </a:endParaRPr>
          </a:p>
          <a:p>
            <a:pPr algn="l">
              <a:spcBef>
                <a:spcPts val="600"/>
              </a:spcBef>
              <a:buNone/>
              <a:defRPr sz="1900">
                <a:solidFill>
                  <a:srgbClr val="0433FF"/>
                </a:solidFill>
                <a:latin typeface="Charter Roman"/>
                <a:ea typeface="Charter Roman"/>
                <a:cs typeface="Charter Roman"/>
                <a:sym typeface="Charter Roman"/>
              </a:defRPr>
            </a:pPr>
            <a:r>
              <a:rPr lang="de-DE" sz="1425" dirty="0">
                <a:solidFill>
                  <a:srgbClr val="2DCFD7"/>
                </a:solidFill>
                <a:latin typeface="+mn-lt"/>
              </a:rPr>
              <a:t>All-Sky Survey</a:t>
            </a:r>
            <a:endParaRPr sz="1425" dirty="0">
              <a:solidFill>
                <a:srgbClr val="2DCFD7"/>
              </a:solidFill>
              <a:latin typeface="+mn-lt"/>
            </a:endParaRPr>
          </a:p>
        </p:txBody>
      </p:sp>
      <p:sp>
        <p:nvSpPr>
          <p:cNvPr id="45" name="Line">
            <a:extLst>
              <a:ext uri="{FF2B5EF4-FFF2-40B4-BE49-F238E27FC236}">
                <a16:creationId xmlns:a16="http://schemas.microsoft.com/office/drawing/2014/main" id="{AEB0CAE3-A2EC-DA03-F0EB-DC7D57699EAA}"/>
              </a:ext>
            </a:extLst>
          </p:cNvPr>
          <p:cNvSpPr/>
          <p:nvPr/>
        </p:nvSpPr>
        <p:spPr>
          <a:xfrm>
            <a:off x="8316416" y="3539443"/>
            <a:ext cx="1" cy="612688"/>
          </a:xfrm>
          <a:prstGeom prst="line">
            <a:avLst/>
          </a:prstGeom>
          <a:ln w="50800">
            <a:solidFill>
              <a:srgbClr val="FFC000"/>
            </a:solidFill>
            <a:miter lim="400000"/>
            <a:tailEnd type="triangle"/>
          </a:ln>
        </p:spPr>
        <p:txBody>
          <a:bodyPr lIns="38100" tIns="38100" rIns="38100" bIns="38100" anchor="ctr"/>
          <a:lstStyle/>
          <a:p>
            <a:pPr>
              <a:defRPr sz="2200" b="0">
                <a:solidFill>
                  <a:srgbClr val="FFFFFF"/>
                </a:solidFill>
                <a:latin typeface="+mn-lt"/>
                <a:ea typeface="+mn-ea"/>
                <a:cs typeface="+mn-cs"/>
                <a:sym typeface="Helvetica Neue Medium"/>
              </a:defRPr>
            </a:pPr>
            <a:endParaRPr sz="1650">
              <a:latin typeface="+mn-lt"/>
            </a:endParaRPr>
          </a:p>
        </p:txBody>
      </p:sp>
      <p:sp>
        <p:nvSpPr>
          <p:cNvPr id="46" name="DR3…">
            <a:extLst>
              <a:ext uri="{FF2B5EF4-FFF2-40B4-BE49-F238E27FC236}">
                <a16:creationId xmlns:a16="http://schemas.microsoft.com/office/drawing/2014/main" id="{25587D45-17C4-F7A4-350A-F39513FFF2EF}"/>
              </a:ext>
            </a:extLst>
          </p:cNvPr>
          <p:cNvSpPr txBox="1"/>
          <p:nvPr/>
        </p:nvSpPr>
        <p:spPr>
          <a:xfrm>
            <a:off x="7777951" y="4165468"/>
            <a:ext cx="1202252" cy="1184940"/>
          </a:xfrm>
          <a:prstGeom prst="rect">
            <a:avLst/>
          </a:prstGeom>
          <a:ln w="12700">
            <a:noFill/>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8100" tIns="38100" rIns="38100" bIns="38100" anchor="ctr">
            <a:spAutoFit/>
          </a:bodyPr>
          <a:lstStyle/>
          <a:p>
            <a:pPr algn="l">
              <a:spcBef>
                <a:spcPts val="600"/>
              </a:spcBef>
              <a:buNone/>
              <a:defRPr sz="1900">
                <a:solidFill>
                  <a:srgbClr val="0433FF"/>
                </a:solidFill>
                <a:latin typeface="Charter Roman"/>
                <a:ea typeface="Charter Roman"/>
                <a:cs typeface="Charter Roman"/>
                <a:sym typeface="Charter Roman"/>
              </a:defRPr>
            </a:pPr>
            <a:r>
              <a:rPr sz="1425" dirty="0">
                <a:solidFill>
                  <a:srgbClr val="FFC000"/>
                </a:solidFill>
                <a:latin typeface="+mn-lt"/>
              </a:rPr>
              <a:t>DR3</a:t>
            </a:r>
          </a:p>
          <a:p>
            <a:pPr algn="l">
              <a:spcBef>
                <a:spcPts val="600"/>
              </a:spcBef>
              <a:buNone/>
              <a:defRPr sz="1900">
                <a:solidFill>
                  <a:srgbClr val="0433FF"/>
                </a:solidFill>
                <a:latin typeface="Charter Roman"/>
                <a:ea typeface="Charter Roman"/>
                <a:cs typeface="Charter Roman"/>
                <a:sym typeface="Charter Roman"/>
              </a:defRPr>
            </a:pPr>
            <a:r>
              <a:rPr sz="1425" dirty="0">
                <a:solidFill>
                  <a:srgbClr val="FFC000"/>
                </a:solidFill>
                <a:latin typeface="+mn-lt"/>
              </a:rPr>
              <a:t>All-sky survey</a:t>
            </a:r>
            <a:endParaRPr lang="en-US" sz="1425" dirty="0">
              <a:solidFill>
                <a:srgbClr val="FFC000"/>
              </a:solidFill>
              <a:latin typeface="+mn-lt"/>
            </a:endParaRPr>
          </a:p>
          <a:p>
            <a:pPr algn="l">
              <a:spcBef>
                <a:spcPts val="600"/>
              </a:spcBef>
              <a:buNone/>
              <a:defRPr sz="1900">
                <a:solidFill>
                  <a:srgbClr val="0433FF"/>
                </a:solidFill>
                <a:latin typeface="Charter Roman"/>
                <a:ea typeface="Charter Roman"/>
                <a:cs typeface="Charter Roman"/>
                <a:sym typeface="Charter Roman"/>
              </a:defRPr>
            </a:pPr>
            <a:r>
              <a:rPr lang="en-DE" sz="1425" dirty="0">
                <a:solidFill>
                  <a:srgbClr val="FFC000"/>
                </a:solidFill>
                <a:latin typeface="+mn-lt"/>
              </a:rPr>
              <a:t>Q1 2026</a:t>
            </a:r>
          </a:p>
          <a:p>
            <a:pPr algn="l">
              <a:spcBef>
                <a:spcPts val="600"/>
              </a:spcBef>
              <a:buNone/>
              <a:defRPr sz="1900">
                <a:solidFill>
                  <a:srgbClr val="0433FF"/>
                </a:solidFill>
                <a:latin typeface="Charter Roman"/>
                <a:ea typeface="Charter Roman"/>
                <a:cs typeface="Charter Roman"/>
                <a:sym typeface="Charter Roman"/>
              </a:defRPr>
            </a:pPr>
            <a:r>
              <a:rPr lang="en-DE" sz="1425" dirty="0">
                <a:solidFill>
                  <a:srgbClr val="FFC000"/>
                </a:solidFill>
                <a:latin typeface="+mn-lt"/>
              </a:rPr>
              <a:t>TBC</a:t>
            </a:r>
            <a:endParaRPr sz="1425" dirty="0">
              <a:solidFill>
                <a:srgbClr val="FFC000"/>
              </a:solidFill>
              <a:latin typeface="+mn-lt"/>
            </a:endParaRPr>
          </a:p>
        </p:txBody>
      </p:sp>
      <p:sp>
        <p:nvSpPr>
          <p:cNvPr id="47" name="Line">
            <a:extLst>
              <a:ext uri="{FF2B5EF4-FFF2-40B4-BE49-F238E27FC236}">
                <a16:creationId xmlns:a16="http://schemas.microsoft.com/office/drawing/2014/main" id="{BAC6CFCC-1C0D-EAB9-2871-8C7A7497E76B}"/>
              </a:ext>
            </a:extLst>
          </p:cNvPr>
          <p:cNvSpPr/>
          <p:nvPr/>
        </p:nvSpPr>
        <p:spPr>
          <a:xfrm flipV="1">
            <a:off x="8136340" y="3328552"/>
            <a:ext cx="1" cy="525581"/>
          </a:xfrm>
          <a:prstGeom prst="line">
            <a:avLst/>
          </a:prstGeom>
          <a:ln w="25400">
            <a:solidFill>
              <a:schemeClr val="tx1"/>
            </a:solidFill>
            <a:miter lim="400000"/>
          </a:ln>
        </p:spPr>
        <p:txBody>
          <a:bodyPr lIns="38100" tIns="38100" rIns="38100" bIns="38100" anchor="ctr"/>
          <a:lstStyle/>
          <a:p>
            <a:pPr>
              <a:defRPr sz="2200" b="0">
                <a:solidFill>
                  <a:srgbClr val="FFFFFF"/>
                </a:solidFill>
                <a:latin typeface="+mn-lt"/>
                <a:ea typeface="+mn-ea"/>
                <a:cs typeface="+mn-cs"/>
                <a:sym typeface="Helvetica Neue Medium"/>
              </a:defRPr>
            </a:pPr>
            <a:endParaRPr sz="1650">
              <a:latin typeface="+mn-lt"/>
            </a:endParaRPr>
          </a:p>
        </p:txBody>
      </p:sp>
      <p:sp>
        <p:nvSpPr>
          <p:cNvPr id="48" name="Rectangle">
            <a:extLst>
              <a:ext uri="{FF2B5EF4-FFF2-40B4-BE49-F238E27FC236}">
                <a16:creationId xmlns:a16="http://schemas.microsoft.com/office/drawing/2014/main" id="{6FDF7531-9B33-3F29-5321-BFB0720DE96E}"/>
              </a:ext>
            </a:extLst>
          </p:cNvPr>
          <p:cNvSpPr/>
          <p:nvPr/>
        </p:nvSpPr>
        <p:spPr>
          <a:xfrm>
            <a:off x="5923237" y="2690014"/>
            <a:ext cx="2976512" cy="825467"/>
          </a:xfrm>
          <a:prstGeom prst="rect">
            <a:avLst/>
          </a:prstGeom>
          <a:solidFill>
            <a:schemeClr val="accent5">
              <a:hueOff val="-82419"/>
              <a:satOff val="-9513"/>
              <a:lumOff val="-16343"/>
              <a:alpha val="37637"/>
            </a:schemeClr>
          </a:solidFill>
          <a:ln w="38100">
            <a:solidFill>
              <a:schemeClr val="tx1">
                <a:lumMod val="95000"/>
                <a:alpha val="37637"/>
              </a:schemeClr>
            </a:solidFill>
            <a:miter lim="400000"/>
          </a:ln>
        </p:spPr>
        <p:txBody>
          <a:bodyPr lIns="38100" tIns="38100" rIns="38100" bIns="38100" anchor="ctr"/>
          <a:lstStyle/>
          <a:p>
            <a:pPr>
              <a:defRPr sz="2200" b="0">
                <a:solidFill>
                  <a:srgbClr val="FFFFFF"/>
                </a:solidFill>
                <a:latin typeface="+mn-lt"/>
                <a:ea typeface="+mn-ea"/>
                <a:cs typeface="+mn-cs"/>
                <a:sym typeface="Helvetica Neue Medium"/>
              </a:defRPr>
            </a:pPr>
            <a:endParaRPr sz="1650">
              <a:latin typeface="+mn-lt"/>
            </a:endParaRPr>
          </a:p>
        </p:txBody>
      </p:sp>
      <p:sp>
        <p:nvSpPr>
          <p:cNvPr id="49" name="3-years pointed observations…">
            <a:extLst>
              <a:ext uri="{FF2B5EF4-FFF2-40B4-BE49-F238E27FC236}">
                <a16:creationId xmlns:a16="http://schemas.microsoft.com/office/drawing/2014/main" id="{C2ED842D-8D7A-09A7-5BAB-D45B9529C33C}"/>
              </a:ext>
            </a:extLst>
          </p:cNvPr>
          <p:cNvSpPr txBox="1"/>
          <p:nvPr/>
        </p:nvSpPr>
        <p:spPr>
          <a:xfrm>
            <a:off x="6256193" y="2705722"/>
            <a:ext cx="2568011" cy="59247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8100" tIns="38100" rIns="38100" bIns="38100" anchor="ctr">
            <a:spAutoFit/>
          </a:bodyPr>
          <a:lstStyle/>
          <a:p>
            <a:pPr algn="l">
              <a:buNone/>
              <a:defRPr sz="1900" i="1">
                <a:latin typeface="Charter Roman"/>
                <a:ea typeface="Charter Roman"/>
                <a:cs typeface="Charter Roman"/>
                <a:sym typeface="Charter Roman"/>
              </a:defRPr>
            </a:pPr>
            <a:r>
              <a:rPr lang="en-US" sz="1425" dirty="0">
                <a:latin typeface="+mn-lt"/>
              </a:rPr>
              <a:t>2.5</a:t>
            </a:r>
            <a:r>
              <a:rPr sz="1425" dirty="0">
                <a:latin typeface="+mn-lt"/>
              </a:rPr>
              <a:t>-years pointed observations</a:t>
            </a:r>
          </a:p>
          <a:p>
            <a:pPr algn="l">
              <a:spcBef>
                <a:spcPts val="600"/>
              </a:spcBef>
              <a:buNone/>
              <a:defRPr sz="1900" i="1">
                <a:latin typeface="Charter Roman"/>
                <a:ea typeface="Charter Roman"/>
                <a:cs typeface="Charter Roman"/>
                <a:sym typeface="Charter Roman"/>
              </a:defRPr>
            </a:pPr>
            <a:r>
              <a:rPr lang="en-US" sz="1425" dirty="0">
                <a:latin typeface="+mn-lt"/>
              </a:rPr>
              <a:t>GTO/</a:t>
            </a:r>
            <a:r>
              <a:rPr sz="1425" dirty="0">
                <a:latin typeface="+mn-lt"/>
              </a:rPr>
              <a:t>GO phase</a:t>
            </a:r>
          </a:p>
        </p:txBody>
      </p:sp>
      <p:sp>
        <p:nvSpPr>
          <p:cNvPr id="50" name="2026">
            <a:extLst>
              <a:ext uri="{FF2B5EF4-FFF2-40B4-BE49-F238E27FC236}">
                <a16:creationId xmlns:a16="http://schemas.microsoft.com/office/drawing/2014/main" id="{937C2FEF-5A2E-1D34-09A0-DDAE078A7C24}"/>
              </a:ext>
            </a:extLst>
          </p:cNvPr>
          <p:cNvSpPr txBox="1"/>
          <p:nvPr/>
        </p:nvSpPr>
        <p:spPr>
          <a:xfrm>
            <a:off x="8182745" y="3270769"/>
            <a:ext cx="480902" cy="296235"/>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8100" tIns="38100" rIns="38100" bIns="38100" anchor="ctr">
            <a:spAutoFit/>
          </a:bodyPr>
          <a:lstStyle>
            <a:lvl1pPr>
              <a:defRPr sz="1900">
                <a:latin typeface="Charter Roman"/>
                <a:ea typeface="Charter Roman"/>
                <a:cs typeface="Charter Roman"/>
                <a:sym typeface="Charter Roman"/>
              </a:defRPr>
            </a:lvl1pPr>
          </a:lstStyle>
          <a:p>
            <a:pPr>
              <a:buNone/>
            </a:pPr>
            <a:r>
              <a:rPr sz="1425" dirty="0">
                <a:latin typeface="+mn-lt"/>
              </a:rPr>
              <a:t>2026</a:t>
            </a:r>
          </a:p>
        </p:txBody>
      </p:sp>
      <p:pic>
        <p:nvPicPr>
          <p:cNvPr id="51" name="Picture 10">
            <a:extLst>
              <a:ext uri="{FF2B5EF4-FFF2-40B4-BE49-F238E27FC236}">
                <a16:creationId xmlns:a16="http://schemas.microsoft.com/office/drawing/2014/main" id="{A4421564-0594-469F-2E84-0434C2FDA8AC}"/>
              </a:ext>
            </a:extLst>
          </p:cNvPr>
          <p:cNvPicPr>
            <a:picLocks noChangeAspect="1"/>
          </p:cNvPicPr>
          <p:nvPr/>
        </p:nvPicPr>
        <p:blipFill rotWithShape="1">
          <a:blip r:embed="rId3" cstate="hqprint">
            <a:extLst>
              <a:ext uri="{28A0092B-C50C-407E-A947-70E740481C1C}">
                <a14:useLocalDpi xmlns:a14="http://schemas.microsoft.com/office/drawing/2010/main"/>
              </a:ext>
            </a:extLst>
          </a:blip>
          <a:srcRect l="16990"/>
          <a:stretch/>
        </p:blipFill>
        <p:spPr>
          <a:xfrm>
            <a:off x="451907" y="4058872"/>
            <a:ext cx="1671821" cy="875279"/>
          </a:xfrm>
          <a:prstGeom prst="rect">
            <a:avLst/>
          </a:prstGeom>
        </p:spPr>
      </p:pic>
      <p:sp>
        <p:nvSpPr>
          <p:cNvPr id="53" name="eRASS4">
            <a:extLst>
              <a:ext uri="{FF2B5EF4-FFF2-40B4-BE49-F238E27FC236}">
                <a16:creationId xmlns:a16="http://schemas.microsoft.com/office/drawing/2014/main" id="{67439324-89F1-A88C-A7C4-BF611DA62B81}"/>
              </a:ext>
            </a:extLst>
          </p:cNvPr>
          <p:cNvSpPr txBox="1"/>
          <p:nvPr/>
        </p:nvSpPr>
        <p:spPr>
          <a:xfrm>
            <a:off x="5249355" y="952295"/>
            <a:ext cx="3605795" cy="35394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38100" tIns="38100" rIns="38100" bIns="38100" anchor="ctr">
            <a:spAutoFit/>
          </a:bodyPr>
          <a:lstStyle>
            <a:lvl1pPr>
              <a:defRPr sz="1900">
                <a:solidFill>
                  <a:srgbClr val="0433FF"/>
                </a:solidFill>
                <a:latin typeface="Charter Roman"/>
                <a:ea typeface="Charter Roman"/>
                <a:cs typeface="Charter Roman"/>
                <a:sym typeface="Charter Roman"/>
              </a:defRPr>
            </a:lvl1pPr>
          </a:lstStyle>
          <a:p>
            <a:pPr>
              <a:buNone/>
            </a:pPr>
            <a:r>
              <a:rPr sz="1800" dirty="0" err="1">
                <a:solidFill>
                  <a:srgbClr val="2DCFD7"/>
                </a:solidFill>
                <a:latin typeface="+mn-lt"/>
              </a:rPr>
              <a:t>eRASS</a:t>
            </a:r>
            <a:r>
              <a:rPr lang="en-US" sz="1800" dirty="0">
                <a:solidFill>
                  <a:srgbClr val="2DCFD7"/>
                </a:solidFill>
                <a:latin typeface="+mn-lt"/>
              </a:rPr>
              <a:t> = </a:t>
            </a:r>
            <a:r>
              <a:rPr lang="en-US" sz="1800" dirty="0" err="1">
                <a:solidFill>
                  <a:srgbClr val="2DCFD7"/>
                </a:solidFill>
                <a:latin typeface="+mn-lt"/>
              </a:rPr>
              <a:t>eROSITA</a:t>
            </a:r>
            <a:r>
              <a:rPr lang="en-US" sz="1800" dirty="0">
                <a:solidFill>
                  <a:srgbClr val="2DCFD7"/>
                </a:solidFill>
                <a:latin typeface="+mn-lt"/>
              </a:rPr>
              <a:t> All-Sky Survey</a:t>
            </a:r>
            <a:endParaRPr sz="1800" dirty="0">
              <a:solidFill>
                <a:srgbClr val="2DCFD7"/>
              </a:solidFill>
              <a:latin typeface="+mn-lt"/>
            </a:endParaRPr>
          </a:p>
        </p:txBody>
      </p:sp>
      <p:sp>
        <p:nvSpPr>
          <p:cNvPr id="54" name="Left-right-up Arrow 2">
            <a:extLst>
              <a:ext uri="{FF2B5EF4-FFF2-40B4-BE49-F238E27FC236}">
                <a16:creationId xmlns:a16="http://schemas.microsoft.com/office/drawing/2014/main" id="{86BF4FA9-EB64-18B7-C0BE-23EC082B113D}"/>
              </a:ext>
            </a:extLst>
          </p:cNvPr>
          <p:cNvSpPr/>
          <p:nvPr/>
        </p:nvSpPr>
        <p:spPr>
          <a:xfrm>
            <a:off x="1212941" y="2249247"/>
            <a:ext cx="348425" cy="1256934"/>
          </a:xfrm>
          <a:prstGeom prst="leftRightUpArrow">
            <a:avLst>
              <a:gd name="adj1" fmla="val 25000"/>
              <a:gd name="adj2" fmla="val 28515"/>
              <a:gd name="adj3" fmla="val 25000"/>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DE" sz="1350"/>
          </a:p>
        </p:txBody>
      </p:sp>
      <p:sp>
        <p:nvSpPr>
          <p:cNvPr id="55" name="TextBox 12">
            <a:extLst>
              <a:ext uri="{FF2B5EF4-FFF2-40B4-BE49-F238E27FC236}">
                <a16:creationId xmlns:a16="http://schemas.microsoft.com/office/drawing/2014/main" id="{ABAFE5A6-761B-FB1A-9389-7859F6F7AABC}"/>
              </a:ext>
            </a:extLst>
          </p:cNvPr>
          <p:cNvSpPr txBox="1"/>
          <p:nvPr/>
        </p:nvSpPr>
        <p:spPr>
          <a:xfrm>
            <a:off x="537605" y="5485145"/>
            <a:ext cx="8845004" cy="732508"/>
          </a:xfrm>
          <a:prstGeom prst="rect">
            <a:avLst/>
          </a:prstGeom>
          <a:noFill/>
        </p:spPr>
        <p:txBody>
          <a:bodyPr wrap="square" rtlCol="0">
            <a:spAutoFit/>
          </a:bodyPr>
          <a:lstStyle/>
          <a:p>
            <a:pPr marL="285750" indent="-285750" algn="l"/>
            <a:r>
              <a:rPr lang="en-DE" dirty="0">
                <a:latin typeface="+mn-lt"/>
              </a:rPr>
              <a:t>Preparation ongoing for DR1: final re-processing of eRASS1 completed in January</a:t>
            </a:r>
          </a:p>
          <a:p>
            <a:pPr marL="285750" indent="-285750" algn="l"/>
            <a:r>
              <a:rPr lang="en-DE" dirty="0">
                <a:latin typeface="+mn-lt"/>
              </a:rPr>
              <a:t>Future DR plan will be revisited depending on the development of the collaboration with IKI</a:t>
            </a:r>
          </a:p>
        </p:txBody>
      </p:sp>
      <p:sp>
        <p:nvSpPr>
          <p:cNvPr id="57" name="Textfeld 56">
            <a:extLst>
              <a:ext uri="{FF2B5EF4-FFF2-40B4-BE49-F238E27FC236}">
                <a16:creationId xmlns:a16="http://schemas.microsoft.com/office/drawing/2014/main" id="{E101A952-E0A5-AA5B-B3EA-75299A06FDC1}"/>
              </a:ext>
            </a:extLst>
          </p:cNvPr>
          <p:cNvSpPr txBox="1"/>
          <p:nvPr/>
        </p:nvSpPr>
        <p:spPr>
          <a:xfrm>
            <a:off x="2225813" y="4164727"/>
            <a:ext cx="2039341" cy="1184940"/>
          </a:xfrm>
          <a:prstGeom prst="rect">
            <a:avLst/>
          </a:prstGeom>
          <a:noFill/>
          <a:ln w="9525">
            <a:solidFill>
              <a:srgbClr val="FFC000"/>
            </a:solidFill>
          </a:ln>
        </p:spPr>
        <p:txBody>
          <a:bodyPr wrap="none" rtlCol="0">
            <a:spAutoFit/>
          </a:bodyPr>
          <a:lstStyle/>
          <a:p>
            <a:pPr algn="l">
              <a:spcBef>
                <a:spcPts val="600"/>
              </a:spcBef>
              <a:buNone/>
            </a:pPr>
            <a:r>
              <a:rPr lang="en-US" sz="1400" dirty="0"/>
              <a:t>July 1st 2021: EDR</a:t>
            </a:r>
          </a:p>
          <a:p>
            <a:pPr algn="l">
              <a:spcBef>
                <a:spcPts val="600"/>
              </a:spcBef>
              <a:buNone/>
            </a:pPr>
            <a:r>
              <a:rPr lang="en-US" sz="1400" dirty="0" err="1"/>
              <a:t>CalPV</a:t>
            </a:r>
            <a:r>
              <a:rPr lang="en-US" sz="1400" dirty="0"/>
              <a:t> data and</a:t>
            </a:r>
          </a:p>
          <a:p>
            <a:pPr algn="l">
              <a:spcBef>
                <a:spcPts val="600"/>
              </a:spcBef>
              <a:buNone/>
            </a:pPr>
            <a:r>
              <a:rPr lang="en-US" sz="1400" dirty="0"/>
              <a:t>~ 40 associated papers</a:t>
            </a:r>
          </a:p>
          <a:p>
            <a:pPr algn="l">
              <a:spcBef>
                <a:spcPts val="600"/>
              </a:spcBef>
              <a:buNone/>
            </a:pPr>
            <a:r>
              <a:rPr lang="en-US" sz="1400" dirty="0">
                <a:sym typeface="Wingdings" panose="05000000000000000000" pitchFamily="2" charset="2"/>
              </a:rPr>
              <a:t> </a:t>
            </a:r>
            <a:r>
              <a:rPr lang="en-US" sz="1400" dirty="0"/>
              <a:t>A&amp;A special issue</a:t>
            </a:r>
          </a:p>
        </p:txBody>
      </p:sp>
      <p:grpSp>
        <p:nvGrpSpPr>
          <p:cNvPr id="4" name="Gruppieren 3">
            <a:extLst>
              <a:ext uri="{FF2B5EF4-FFF2-40B4-BE49-F238E27FC236}">
                <a16:creationId xmlns:a16="http://schemas.microsoft.com/office/drawing/2014/main" id="{72F06F0B-6B63-2A8E-F707-4A7858FB34A4}"/>
              </a:ext>
            </a:extLst>
          </p:cNvPr>
          <p:cNvGrpSpPr/>
          <p:nvPr/>
        </p:nvGrpSpPr>
        <p:grpSpPr>
          <a:xfrm>
            <a:off x="3906687" y="1340768"/>
            <a:ext cx="5092204" cy="2226236"/>
            <a:chOff x="3906687" y="1340768"/>
            <a:chExt cx="5092204" cy="2226236"/>
          </a:xfrm>
        </p:grpSpPr>
        <p:cxnSp>
          <p:nvCxnSpPr>
            <p:cNvPr id="5" name="Straight Connector 3">
              <a:extLst>
                <a:ext uri="{FF2B5EF4-FFF2-40B4-BE49-F238E27FC236}">
                  <a16:creationId xmlns:a16="http://schemas.microsoft.com/office/drawing/2014/main" id="{57A671F3-9494-87EF-B84E-D7C1400B9312}"/>
                </a:ext>
              </a:extLst>
            </p:cNvPr>
            <p:cNvCxnSpPr>
              <a:cxnSpLocks/>
            </p:cNvCxnSpPr>
            <p:nvPr/>
          </p:nvCxnSpPr>
          <p:spPr>
            <a:xfrm flipH="1">
              <a:off x="3906687" y="1402432"/>
              <a:ext cx="17241" cy="2164572"/>
            </a:xfrm>
            <a:prstGeom prst="line">
              <a:avLst/>
            </a:prstGeom>
            <a:ln w="19050">
              <a:solidFill>
                <a:schemeClr val="bg2"/>
              </a:solidFill>
            </a:ln>
          </p:spPr>
          <p:style>
            <a:lnRef idx="1">
              <a:schemeClr val="accent1"/>
            </a:lnRef>
            <a:fillRef idx="0">
              <a:schemeClr val="accent1"/>
            </a:fillRef>
            <a:effectRef idx="0">
              <a:schemeClr val="accent1"/>
            </a:effectRef>
            <a:fontRef idx="minor">
              <a:schemeClr val="tx1"/>
            </a:fontRef>
          </p:style>
        </p:cxnSp>
        <p:sp>
          <p:nvSpPr>
            <p:cNvPr id="21" name="TextBox 11">
              <a:extLst>
                <a:ext uri="{FF2B5EF4-FFF2-40B4-BE49-F238E27FC236}">
                  <a16:creationId xmlns:a16="http://schemas.microsoft.com/office/drawing/2014/main" id="{57E715E4-E31F-3F3B-FDBA-6FC9D52B9E24}"/>
                </a:ext>
              </a:extLst>
            </p:cNvPr>
            <p:cNvSpPr txBox="1"/>
            <p:nvPr/>
          </p:nvSpPr>
          <p:spPr>
            <a:xfrm>
              <a:off x="3906687" y="1340768"/>
              <a:ext cx="1745350" cy="572464"/>
            </a:xfrm>
            <a:prstGeom prst="rect">
              <a:avLst/>
            </a:prstGeom>
            <a:noFill/>
          </p:spPr>
          <p:txBody>
            <a:bodyPr wrap="none" rtlCol="0">
              <a:spAutoFit/>
            </a:bodyPr>
            <a:lstStyle/>
            <a:p>
              <a:pPr algn="l">
                <a:buNone/>
              </a:pPr>
              <a:r>
                <a:rPr lang="en-DE" sz="1200" dirty="0">
                  <a:latin typeface="+mn-lt"/>
                </a:rPr>
                <a:t>26.2.2022</a:t>
              </a:r>
            </a:p>
            <a:p>
              <a:pPr algn="l">
                <a:buNone/>
              </a:pPr>
              <a:r>
                <a:rPr lang="en-DE" sz="1200" dirty="0">
                  <a:latin typeface="+mn-lt"/>
                </a:rPr>
                <a:t>eROSITA in safe mode</a:t>
              </a:r>
            </a:p>
          </p:txBody>
        </p:sp>
        <p:sp>
          <p:nvSpPr>
            <p:cNvPr id="41" name="Rectangle 4">
              <a:extLst>
                <a:ext uri="{FF2B5EF4-FFF2-40B4-BE49-F238E27FC236}">
                  <a16:creationId xmlns:a16="http://schemas.microsoft.com/office/drawing/2014/main" id="{C747BBF6-F030-0F37-93B1-DD1C0A399BCF}"/>
                </a:ext>
              </a:extLst>
            </p:cNvPr>
            <p:cNvSpPr/>
            <p:nvPr/>
          </p:nvSpPr>
          <p:spPr>
            <a:xfrm>
              <a:off x="3933366" y="1895665"/>
              <a:ext cx="5065525" cy="1350639"/>
            </a:xfrm>
            <a:prstGeom prst="rect">
              <a:avLst/>
            </a:prstGeom>
            <a:solidFill>
              <a:srgbClr val="4D4D4D">
                <a:alpha val="82000"/>
              </a:srgbClr>
            </a:solidFill>
            <a:ln>
              <a:solidFill>
                <a:srgbClr val="FFC000"/>
              </a:solidFill>
            </a:ln>
          </p:spPr>
          <p:style>
            <a:lnRef idx="1">
              <a:schemeClr val="accent1"/>
            </a:lnRef>
            <a:fillRef idx="3">
              <a:schemeClr val="accent1"/>
            </a:fillRef>
            <a:effectRef idx="2">
              <a:schemeClr val="accent1"/>
            </a:effectRef>
            <a:fontRef idx="minor">
              <a:schemeClr val="lt1"/>
            </a:fontRef>
          </p:style>
          <p:txBody>
            <a:bodyPr rtlCol="0" anchor="ctr"/>
            <a:lstStyle/>
            <a:p>
              <a:pPr algn="l">
                <a:buNone/>
              </a:pPr>
              <a:endParaRPr lang="en-US" sz="1200" dirty="0"/>
            </a:p>
            <a:p>
              <a:pPr algn="l">
                <a:buNone/>
              </a:pPr>
              <a:r>
                <a:rPr lang="en-US" sz="1200" dirty="0"/>
                <a:t>“Following the recommendation to freeze co-operation with Russia, </a:t>
              </a:r>
              <a:r>
                <a:rPr lang="en-US" sz="1200" dirty="0" err="1"/>
                <a:t>eROSITA</a:t>
              </a:r>
              <a:r>
                <a:rPr lang="en-US" sz="1200" dirty="0"/>
                <a:t> was placed into safe mode during the ground contact on Saturday 26th February. Science operations with the instrument are currently paused. […] We hope that circumstances will permit a return to normal operations as soon as possible. […]”</a:t>
              </a:r>
            </a:p>
            <a:p>
              <a:pPr algn="l">
                <a:buNone/>
              </a:pPr>
              <a:endParaRPr lang="en-DE" dirty="0"/>
            </a:p>
          </p:txBody>
        </p:sp>
      </p:grpSp>
    </p:spTree>
    <p:extLst>
      <p:ext uri="{BB962C8B-B14F-4D97-AF65-F5344CB8AC3E}">
        <p14:creationId xmlns:p14="http://schemas.microsoft.com/office/powerpoint/2010/main" val="3229720710"/>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AXP_1E_1547.0-5408_Kafferunde260309_AvK-long">
  <a:themeElements>
    <a:clrScheme name="AXP_1E_1547.0-5408_Kafferunde260309_AvK-long 1">
      <a:dk1>
        <a:srgbClr val="F1B60F"/>
      </a:dk1>
      <a:lt1>
        <a:srgbClr val="FFFFFF"/>
      </a:lt1>
      <a:dk2>
        <a:srgbClr val="115606"/>
      </a:dk2>
      <a:lt2>
        <a:srgbClr val="F1B60F"/>
      </a:lt2>
      <a:accent1>
        <a:srgbClr val="CC9900"/>
      </a:accent1>
      <a:accent2>
        <a:srgbClr val="000000"/>
      </a:accent2>
      <a:accent3>
        <a:srgbClr val="AAB4AA"/>
      </a:accent3>
      <a:accent4>
        <a:srgbClr val="DADADA"/>
      </a:accent4>
      <a:accent5>
        <a:srgbClr val="E2CAAA"/>
      </a:accent5>
      <a:accent6>
        <a:srgbClr val="000000"/>
      </a:accent6>
      <a:hlink>
        <a:srgbClr val="FF6600"/>
      </a:hlink>
      <a:folHlink>
        <a:srgbClr val="DC5900"/>
      </a:folHlink>
    </a:clrScheme>
    <a:fontScheme name="AXP_1E_1547.0-5408_Kafferunde260309_AvK-long">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rgbClr val="FA4006"/>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ctr" defTabSz="914400" rtl="0" eaLnBrk="1" fontAlgn="base" latinLnBrk="0" hangingPunct="1">
          <a:lnSpc>
            <a:spcPct val="100000"/>
          </a:lnSpc>
          <a:spcBef>
            <a:spcPct val="60000"/>
          </a:spcBef>
          <a:spcAft>
            <a:spcPct val="0"/>
          </a:spcAft>
          <a:buClr>
            <a:schemeClr val="tx1"/>
          </a:buClr>
          <a:buSzTx/>
          <a:buFont typeface="Wingdings 2" pitchFamily="18" charset="2"/>
          <a:buChar char="®"/>
          <a:tabLst/>
          <a:defRPr kumimoji="0" lang="en-US" sz="16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rgbClr val="FA4006"/>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342900" marR="0" indent="-342900" algn="ctr" defTabSz="914400" rtl="0" eaLnBrk="1" fontAlgn="base" latinLnBrk="0" hangingPunct="1">
          <a:lnSpc>
            <a:spcPct val="100000"/>
          </a:lnSpc>
          <a:spcBef>
            <a:spcPct val="60000"/>
          </a:spcBef>
          <a:spcAft>
            <a:spcPct val="0"/>
          </a:spcAft>
          <a:buClr>
            <a:schemeClr val="tx1"/>
          </a:buClr>
          <a:buSzTx/>
          <a:buFont typeface="Wingdings 2" pitchFamily="18" charset="2"/>
          <a:buChar char="®"/>
          <a:tabLst/>
          <a:defRPr kumimoji="0" lang="en-US" sz="1600" b="0" i="0" u="none" strike="noStrike" cap="none" normalizeH="0" baseline="0" smtClean="0">
            <a:ln>
              <a:noFill/>
            </a:ln>
            <a:solidFill>
              <a:schemeClr val="tx1"/>
            </a:solidFill>
            <a:effectLst/>
            <a:latin typeface="Arial" charset="0"/>
          </a:defRPr>
        </a:defPPr>
      </a:lstStyle>
    </a:lnDef>
  </a:objectDefaults>
  <a:extraClrSchemeLst>
    <a:extraClrScheme>
      <a:clrScheme name="AXP_1E_1547.0-5408_Kafferunde260309_AvK-long 1">
        <a:dk1>
          <a:srgbClr val="F1B60F"/>
        </a:dk1>
        <a:lt1>
          <a:srgbClr val="FFFFFF"/>
        </a:lt1>
        <a:dk2>
          <a:srgbClr val="115606"/>
        </a:dk2>
        <a:lt2>
          <a:srgbClr val="F1B60F"/>
        </a:lt2>
        <a:accent1>
          <a:srgbClr val="CC9900"/>
        </a:accent1>
        <a:accent2>
          <a:srgbClr val="000000"/>
        </a:accent2>
        <a:accent3>
          <a:srgbClr val="AAB4AA"/>
        </a:accent3>
        <a:accent4>
          <a:srgbClr val="DADADA"/>
        </a:accent4>
        <a:accent5>
          <a:srgbClr val="E2CAAA"/>
        </a:accent5>
        <a:accent6>
          <a:srgbClr val="000000"/>
        </a:accent6>
        <a:hlink>
          <a:srgbClr val="FF6600"/>
        </a:hlink>
        <a:folHlink>
          <a:srgbClr val="DC5900"/>
        </a:folHlink>
      </a:clrScheme>
      <a:clrMap bg1="dk2" tx1="lt1" bg2="dk1" tx2="lt2" accent1="accent1" accent2="accent2" accent3="accent3" accent4="accent4" accent5="accent5" accent6="accent6" hlink="hlink" folHlink="folHlink"/>
    </a:extraClrScheme>
    <a:extraClrScheme>
      <a:clrScheme name="AXP_1E_1547.0-5408_Kafferunde260309_AvK-long 2">
        <a:dk1>
          <a:srgbClr val="FF9900"/>
        </a:dk1>
        <a:lt1>
          <a:srgbClr val="FFFFFF"/>
        </a:lt1>
        <a:dk2>
          <a:srgbClr val="4DC024"/>
        </a:dk2>
        <a:lt2>
          <a:srgbClr val="FFFFFF"/>
        </a:lt2>
        <a:accent1>
          <a:srgbClr val="FF6600"/>
        </a:accent1>
        <a:accent2>
          <a:srgbClr val="24864C"/>
        </a:accent2>
        <a:accent3>
          <a:srgbClr val="B2DCAC"/>
        </a:accent3>
        <a:accent4>
          <a:srgbClr val="DADADA"/>
        </a:accent4>
        <a:accent5>
          <a:srgbClr val="FFB8AA"/>
        </a:accent5>
        <a:accent6>
          <a:srgbClr val="207944"/>
        </a:accent6>
        <a:hlink>
          <a:srgbClr val="4D4D4D"/>
        </a:hlink>
        <a:folHlink>
          <a:srgbClr val="5F5F5F"/>
        </a:folHlink>
      </a:clrScheme>
      <a:clrMap bg1="dk2" tx1="lt1" bg2="dk1" tx2="lt2" accent1="accent1" accent2="accent2" accent3="accent3" accent4="accent4" accent5="accent5" accent6="accent6" hlink="hlink" folHlink="folHlink"/>
    </a:extraClrScheme>
    <a:extraClrScheme>
      <a:clrScheme name="AXP_1E_1547.0-5408_Kafferunde260309_AvK-long 3">
        <a:dk1>
          <a:srgbClr val="777777"/>
        </a:dk1>
        <a:lt1>
          <a:srgbClr val="FFFFFF"/>
        </a:lt1>
        <a:dk2>
          <a:srgbClr val="727272"/>
        </a:dk2>
        <a:lt2>
          <a:srgbClr val="FFFFFF"/>
        </a:lt2>
        <a:accent1>
          <a:srgbClr val="808080"/>
        </a:accent1>
        <a:accent2>
          <a:srgbClr val="555555"/>
        </a:accent2>
        <a:accent3>
          <a:srgbClr val="BCBCBC"/>
        </a:accent3>
        <a:accent4>
          <a:srgbClr val="DADADA"/>
        </a:accent4>
        <a:accent5>
          <a:srgbClr val="C0C0C0"/>
        </a:accent5>
        <a:accent6>
          <a:srgbClr val="4C4C4C"/>
        </a:accent6>
        <a:hlink>
          <a:srgbClr val="969696"/>
        </a:hlink>
        <a:folHlink>
          <a:srgbClr val="4D4D4D"/>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Desig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AXP_1E_1547.0-5408_Kafferunde260309_AvK-long 1">
    <a:dk1>
      <a:srgbClr val="F1B60F"/>
    </a:dk1>
    <a:lt1>
      <a:srgbClr val="FFFFFF"/>
    </a:lt1>
    <a:dk2>
      <a:srgbClr val="115606"/>
    </a:dk2>
    <a:lt2>
      <a:srgbClr val="F1B60F"/>
    </a:lt2>
    <a:accent1>
      <a:srgbClr val="CC9900"/>
    </a:accent1>
    <a:accent2>
      <a:srgbClr val="000000"/>
    </a:accent2>
    <a:accent3>
      <a:srgbClr val="AAB4AA"/>
    </a:accent3>
    <a:accent4>
      <a:srgbClr val="DADADA"/>
    </a:accent4>
    <a:accent5>
      <a:srgbClr val="E2CAAA"/>
    </a:accent5>
    <a:accent6>
      <a:srgbClr val="000000"/>
    </a:accent6>
    <a:hlink>
      <a:srgbClr val="FF6600"/>
    </a:hlink>
    <a:folHlink>
      <a:srgbClr val="DC5900"/>
    </a:folHlink>
  </a:clrScheme>
</a:themeOverride>
</file>

<file path=ppt/theme/themeOverride2.xml><?xml version="1.0" encoding="utf-8"?>
<a:themeOverride xmlns:a="http://schemas.openxmlformats.org/drawingml/2006/main">
  <a:clrScheme name="AXP_1E_1547.0-5408_Kafferunde260309_AvK-long 1">
    <a:dk1>
      <a:srgbClr val="F1B60F"/>
    </a:dk1>
    <a:lt1>
      <a:srgbClr val="FFFFFF"/>
    </a:lt1>
    <a:dk2>
      <a:srgbClr val="115606"/>
    </a:dk2>
    <a:lt2>
      <a:srgbClr val="F1B60F"/>
    </a:lt2>
    <a:accent1>
      <a:srgbClr val="CC9900"/>
    </a:accent1>
    <a:accent2>
      <a:srgbClr val="000000"/>
    </a:accent2>
    <a:accent3>
      <a:srgbClr val="AAB4AA"/>
    </a:accent3>
    <a:accent4>
      <a:srgbClr val="DADADA"/>
    </a:accent4>
    <a:accent5>
      <a:srgbClr val="E2CAAA"/>
    </a:accent5>
    <a:accent6>
      <a:srgbClr val="000000"/>
    </a:accent6>
    <a:hlink>
      <a:srgbClr val="FF6600"/>
    </a:hlink>
    <a:folHlink>
      <a:srgbClr val="DC5900"/>
    </a:folHlink>
  </a:clrScheme>
</a:themeOverride>
</file>

<file path=docProps/app.xml><?xml version="1.0" encoding="utf-8"?>
<Properties xmlns="http://schemas.openxmlformats.org/officeDocument/2006/extended-properties" xmlns:vt="http://schemas.openxmlformats.org/officeDocument/2006/docPropsVTypes">
  <Template/>
  <TotalTime>0</TotalTime>
  <Words>1389</Words>
  <Application>Microsoft Macintosh PowerPoint</Application>
  <PresentationFormat>Bildschirmpräsentation (4:3)</PresentationFormat>
  <Paragraphs>300</Paragraphs>
  <Slides>26</Slides>
  <Notes>26</Notes>
  <HiddenSlides>0</HiddenSlides>
  <MMClips>2</MMClips>
  <ScaleCrop>false</ScaleCrop>
  <HeadingPairs>
    <vt:vector size="6" baseType="variant">
      <vt:variant>
        <vt:lpstr>Verwendete Schriftarten</vt:lpstr>
      </vt:variant>
      <vt:variant>
        <vt:i4>11</vt:i4>
      </vt:variant>
      <vt:variant>
        <vt:lpstr>Design</vt:lpstr>
      </vt:variant>
      <vt:variant>
        <vt:i4>1</vt:i4>
      </vt:variant>
      <vt:variant>
        <vt:lpstr>Folientitel</vt:lpstr>
      </vt:variant>
      <vt:variant>
        <vt:i4>26</vt:i4>
      </vt:variant>
    </vt:vector>
  </HeadingPairs>
  <TitlesOfParts>
    <vt:vector size="38" baseType="lpstr">
      <vt:lpstr>Arial</vt:lpstr>
      <vt:lpstr>Avenir Light</vt:lpstr>
      <vt:lpstr>Corbel</vt:lpstr>
      <vt:lpstr>NimbusRomNo9L-Regu</vt:lpstr>
      <vt:lpstr>Roboto</vt:lpstr>
      <vt:lpstr>Symbol</vt:lpstr>
      <vt:lpstr>Tahoma</vt:lpstr>
      <vt:lpstr>Times New Roman</vt:lpstr>
      <vt:lpstr>Wingdings</vt:lpstr>
      <vt:lpstr>Wingdings 2</vt:lpstr>
      <vt:lpstr>Wingdings 3</vt:lpstr>
      <vt:lpstr>AXP_1E_1547.0-5408_Kafferunde260309_AvK-long</vt:lpstr>
      <vt:lpstr>eROSITA on SRG </vt:lpstr>
      <vt:lpstr>PowerPoint-Präsentation</vt:lpstr>
      <vt:lpstr>PowerPoint-Präsentation</vt:lpstr>
      <vt:lpstr>A large Halo L2 Orbit:      </vt:lpstr>
      <vt:lpstr>Data sharing</vt:lpstr>
      <vt:lpstr>PowerPoint-Präsentation</vt:lpstr>
      <vt:lpstr>PowerPoint-Präsentation</vt:lpstr>
      <vt:lpstr>PowerPoint-Präsentation</vt:lpstr>
      <vt:lpstr>Programatics / Data Releases</vt:lpstr>
      <vt:lpstr>Cal-PV observations</vt:lpstr>
      <vt:lpstr>Cal-PV observations</vt:lpstr>
      <vt:lpstr>eFEDS: a preview survey </vt:lpstr>
      <vt:lpstr>eFEDS: a preview survey </vt:lpstr>
      <vt:lpstr>eFEDS: a preview survey </vt:lpstr>
      <vt:lpstr>eROSITA’s First Supercluster</vt:lpstr>
      <vt:lpstr>PowerPoint-Präsentation</vt:lpstr>
      <vt:lpstr>The first Sky-Survey: eRASS 1 </vt:lpstr>
      <vt:lpstr>The first Sky-Survey: eRASS 1</vt:lpstr>
      <vt:lpstr>The first Sky-Survey: eRASS 1 </vt:lpstr>
      <vt:lpstr>PowerPoint-Präsentation</vt:lpstr>
      <vt:lpstr>PowerPoint-Präsentation</vt:lpstr>
      <vt:lpstr>PowerPoint-Präsentation</vt:lpstr>
      <vt:lpstr>PowerPoint-Präsentation</vt:lpstr>
      <vt:lpstr>eRASS1  17000 Cluster Candidates</vt:lpstr>
      <vt:lpstr>eRASS1  17000 Cluster Candidates</vt:lpstr>
      <vt:lpstr>Summary</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
  <cp:revision>1</cp:revision>
  <dcterms:created xsi:type="dcterms:W3CDTF">2022-10-07T07:35:20Z</dcterms:created>
  <dcterms:modified xsi:type="dcterms:W3CDTF">2022-10-12T13:32:06Z</dcterms:modified>
  <cp:category/>
</cp:coreProperties>
</file>