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14"/>
  </p:notesMasterIdLst>
  <p:sldIdLst>
    <p:sldId id="256" r:id="rId2"/>
    <p:sldId id="265" r:id="rId3"/>
    <p:sldId id="266" r:id="rId4"/>
    <p:sldId id="258" r:id="rId5"/>
    <p:sldId id="269" r:id="rId6"/>
    <p:sldId id="274" r:id="rId7"/>
    <p:sldId id="270" r:id="rId8"/>
    <p:sldId id="275" r:id="rId9"/>
    <p:sldId id="268" r:id="rId10"/>
    <p:sldId id="273" r:id="rId11"/>
    <p:sldId id="263" r:id="rId12"/>
    <p:sldId id="26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65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37"/>
  </p:normalViewPr>
  <p:slideViewPr>
    <p:cSldViewPr snapToGrid="0" snapToObjects="1">
      <p:cViewPr varScale="1">
        <p:scale>
          <a:sx n="104" d="100"/>
          <a:sy n="104" d="100"/>
        </p:scale>
        <p:origin x="800" y="20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A1B1D2-24FF-E143-A224-AAB2E2EE71F2}" type="datetimeFigureOut">
              <a:rPr lang="en-US" smtClean="0"/>
              <a:t>10/12/22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7313E9-0A19-4A4C-ABAF-C00CD3AF7711}" type="slidenum">
              <a:rPr lang="en-US" smtClean="0"/>
              <a:t>‹#›</a:t>
            </a:fld>
            <a:endParaRPr lang="en-US"/>
          </a:p>
        </p:txBody>
      </p:sp>
    </p:spTree>
    <p:extLst>
      <p:ext uri="{BB962C8B-B14F-4D97-AF65-F5344CB8AC3E}">
        <p14:creationId xmlns:p14="http://schemas.microsoft.com/office/powerpoint/2010/main" val="2031890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E7313E9-0A19-4A4C-ABAF-C00CD3AF7711}" type="slidenum">
              <a:rPr lang="en-US" smtClean="0"/>
              <a:t>7</a:t>
            </a:fld>
            <a:endParaRPr lang="en-US"/>
          </a:p>
        </p:txBody>
      </p:sp>
    </p:spTree>
    <p:extLst>
      <p:ext uri="{BB962C8B-B14F-4D97-AF65-F5344CB8AC3E}">
        <p14:creationId xmlns:p14="http://schemas.microsoft.com/office/powerpoint/2010/main" val="1561964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7FC35-1720-B389-6A33-2DED26EC72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A635EEC-823B-F928-6EB8-A2B0AF0C55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84A2A8-15A6-B713-248C-9F928BF34D06}"/>
              </a:ext>
            </a:extLst>
          </p:cNvPr>
          <p:cNvSpPr>
            <a:spLocks noGrp="1"/>
          </p:cNvSpPr>
          <p:nvPr>
            <p:ph type="dt" sz="half" idx="10"/>
          </p:nvPr>
        </p:nvSpPr>
        <p:spPr/>
        <p:txBody>
          <a:bodyPr/>
          <a:lstStyle/>
          <a:p>
            <a:fld id="{E85E6EA5-7573-9C44-B26B-D6DB29B7DE51}" type="datetime1">
              <a:rPr lang="en-US" smtClean="0"/>
              <a:t>10/12/22</a:t>
            </a:fld>
            <a:endParaRPr lang="en-US"/>
          </a:p>
        </p:txBody>
      </p:sp>
      <p:sp>
        <p:nvSpPr>
          <p:cNvPr id="5" name="Footer Placeholder 4">
            <a:extLst>
              <a:ext uri="{FF2B5EF4-FFF2-40B4-BE49-F238E27FC236}">
                <a16:creationId xmlns:a16="http://schemas.microsoft.com/office/drawing/2014/main" id="{9FA6DD15-4EB7-448A-E6E2-FEAFD68B33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6644BD-6555-53C6-96BB-1DEFB6AB7313}"/>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3147143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7A085-D719-F4F0-217E-B3A2E1BF612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3DC97BE-556B-5DBC-A126-15B081B16F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6C0056-8157-989C-8F54-A515F8127F31}"/>
              </a:ext>
            </a:extLst>
          </p:cNvPr>
          <p:cNvSpPr>
            <a:spLocks noGrp="1"/>
          </p:cNvSpPr>
          <p:nvPr>
            <p:ph type="dt" sz="half" idx="10"/>
          </p:nvPr>
        </p:nvSpPr>
        <p:spPr/>
        <p:txBody>
          <a:bodyPr/>
          <a:lstStyle/>
          <a:p>
            <a:fld id="{5E0D2896-AF20-6343-BF03-B4AB10D1258E}" type="datetime1">
              <a:rPr lang="en-US" smtClean="0"/>
              <a:t>10/12/22</a:t>
            </a:fld>
            <a:endParaRPr lang="en-US"/>
          </a:p>
        </p:txBody>
      </p:sp>
      <p:sp>
        <p:nvSpPr>
          <p:cNvPr id="5" name="Footer Placeholder 4">
            <a:extLst>
              <a:ext uri="{FF2B5EF4-FFF2-40B4-BE49-F238E27FC236}">
                <a16:creationId xmlns:a16="http://schemas.microsoft.com/office/drawing/2014/main" id="{C26FF6C0-5383-940A-C8BE-F6DCD3987B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FE4A7D-ADCB-0D90-02FD-1B4C3BEC40EA}"/>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4721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2B0A42-9FB8-7E3E-DE88-373E849128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671A56-F8D0-D443-30EE-619C902A1DB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4FCDAA-25F5-D45A-C89F-2A264AEBBFD9}"/>
              </a:ext>
            </a:extLst>
          </p:cNvPr>
          <p:cNvSpPr>
            <a:spLocks noGrp="1"/>
          </p:cNvSpPr>
          <p:nvPr>
            <p:ph type="dt" sz="half" idx="10"/>
          </p:nvPr>
        </p:nvSpPr>
        <p:spPr/>
        <p:txBody>
          <a:bodyPr/>
          <a:lstStyle/>
          <a:p>
            <a:fld id="{50984CF4-DCDD-6642-A82A-02850302B89D}" type="datetime1">
              <a:rPr lang="en-US" smtClean="0"/>
              <a:t>10/12/22</a:t>
            </a:fld>
            <a:endParaRPr lang="en-US"/>
          </a:p>
        </p:txBody>
      </p:sp>
      <p:sp>
        <p:nvSpPr>
          <p:cNvPr id="5" name="Footer Placeholder 4">
            <a:extLst>
              <a:ext uri="{FF2B5EF4-FFF2-40B4-BE49-F238E27FC236}">
                <a16:creationId xmlns:a16="http://schemas.microsoft.com/office/drawing/2014/main" id="{AB580FB5-A26B-5DAE-454B-174100B394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A0A9F6-236B-3A31-C72C-9D5DB03CDF2D}"/>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070031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96709-0EFA-407E-00BE-D6F3A068F7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033817-E79F-839F-D853-EC2F0A7891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0B7400-D2CA-9CCB-83ED-425C8B5DDD0D}"/>
              </a:ext>
            </a:extLst>
          </p:cNvPr>
          <p:cNvSpPr>
            <a:spLocks noGrp="1"/>
          </p:cNvSpPr>
          <p:nvPr>
            <p:ph type="dt" sz="half" idx="10"/>
          </p:nvPr>
        </p:nvSpPr>
        <p:spPr/>
        <p:txBody>
          <a:bodyPr/>
          <a:lstStyle/>
          <a:p>
            <a:fld id="{636B7E17-C792-1B4F-AAD2-8C0A0F2ED2F7}" type="datetime1">
              <a:rPr lang="en-US" smtClean="0"/>
              <a:t>10/12/22</a:t>
            </a:fld>
            <a:endParaRPr lang="en-US"/>
          </a:p>
        </p:txBody>
      </p:sp>
      <p:sp>
        <p:nvSpPr>
          <p:cNvPr id="5" name="Footer Placeholder 4">
            <a:extLst>
              <a:ext uri="{FF2B5EF4-FFF2-40B4-BE49-F238E27FC236}">
                <a16:creationId xmlns:a16="http://schemas.microsoft.com/office/drawing/2014/main" id="{4CD48F98-0A78-8DC6-77A7-EF62CFD992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69C25F-9954-B7BB-131C-222D2F612243}"/>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714644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8A75A-20CF-43FF-4B1C-2D8E12D3F4B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5A7C2A2-7CE9-03B2-4555-5FBDE8FD1B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337128A-D7E7-2429-4089-7AB87FBDACA3}"/>
              </a:ext>
            </a:extLst>
          </p:cNvPr>
          <p:cNvSpPr>
            <a:spLocks noGrp="1"/>
          </p:cNvSpPr>
          <p:nvPr>
            <p:ph type="dt" sz="half" idx="10"/>
          </p:nvPr>
        </p:nvSpPr>
        <p:spPr/>
        <p:txBody>
          <a:bodyPr/>
          <a:lstStyle/>
          <a:p>
            <a:fld id="{3C0CFE2B-440A-C74E-9BA4-3E553B842BF4}" type="datetime1">
              <a:rPr lang="en-US" smtClean="0"/>
              <a:t>10/12/22</a:t>
            </a:fld>
            <a:endParaRPr lang="en-US"/>
          </a:p>
        </p:txBody>
      </p:sp>
      <p:sp>
        <p:nvSpPr>
          <p:cNvPr id="5" name="Footer Placeholder 4">
            <a:extLst>
              <a:ext uri="{FF2B5EF4-FFF2-40B4-BE49-F238E27FC236}">
                <a16:creationId xmlns:a16="http://schemas.microsoft.com/office/drawing/2014/main" id="{8EC81A95-612D-B5FD-3521-6AA91708C6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69891F-3499-BFD5-CC6A-B903BC93BA59}"/>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1246107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EBDAF-1DF7-2111-B105-42CE852062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0CC560-78A8-B32C-5A30-DAF317CEA4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32C626-74BC-C2CC-B61D-2D7A62A638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E7D658-4938-D5A3-FBE3-C1F535C0EB0D}"/>
              </a:ext>
            </a:extLst>
          </p:cNvPr>
          <p:cNvSpPr>
            <a:spLocks noGrp="1"/>
          </p:cNvSpPr>
          <p:nvPr>
            <p:ph type="dt" sz="half" idx="10"/>
          </p:nvPr>
        </p:nvSpPr>
        <p:spPr/>
        <p:txBody>
          <a:bodyPr/>
          <a:lstStyle/>
          <a:p>
            <a:fld id="{B800897D-1B1E-F541-B8CA-E41CE2DCFAA2}" type="datetime1">
              <a:rPr lang="en-US" smtClean="0"/>
              <a:t>10/12/22</a:t>
            </a:fld>
            <a:endParaRPr lang="en-US"/>
          </a:p>
        </p:txBody>
      </p:sp>
      <p:sp>
        <p:nvSpPr>
          <p:cNvPr id="6" name="Footer Placeholder 5">
            <a:extLst>
              <a:ext uri="{FF2B5EF4-FFF2-40B4-BE49-F238E27FC236}">
                <a16:creationId xmlns:a16="http://schemas.microsoft.com/office/drawing/2014/main" id="{63D2461A-2084-3CF9-364E-AB60D91DC1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778A99-85FD-06C1-B861-E7EA764A6E28}"/>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3843019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3EC33-99D2-27FF-D0A1-EB060DC5664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16D49F-0E8A-3D47-C2B3-27251B84F2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034112-1A66-C0F6-10FF-D66988F77CC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E61AEA-330A-7CEA-E5C4-2557343551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838E67-F0D6-7293-0CF7-C1E5A127715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6D776B-F7EF-0838-1CFF-DC58815F0A21}"/>
              </a:ext>
            </a:extLst>
          </p:cNvPr>
          <p:cNvSpPr>
            <a:spLocks noGrp="1"/>
          </p:cNvSpPr>
          <p:nvPr>
            <p:ph type="dt" sz="half" idx="10"/>
          </p:nvPr>
        </p:nvSpPr>
        <p:spPr/>
        <p:txBody>
          <a:bodyPr/>
          <a:lstStyle/>
          <a:p>
            <a:fld id="{94AEE0A9-E454-5C4A-AB9F-ADF24747B28F}" type="datetime1">
              <a:rPr lang="en-US" smtClean="0"/>
              <a:t>10/12/22</a:t>
            </a:fld>
            <a:endParaRPr lang="en-US"/>
          </a:p>
        </p:txBody>
      </p:sp>
      <p:sp>
        <p:nvSpPr>
          <p:cNvPr id="8" name="Footer Placeholder 7">
            <a:extLst>
              <a:ext uri="{FF2B5EF4-FFF2-40B4-BE49-F238E27FC236}">
                <a16:creationId xmlns:a16="http://schemas.microsoft.com/office/drawing/2014/main" id="{D7CE5CFC-1F20-EAB8-7451-07E534A81CC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AB6499-A232-2C0F-3D05-5D42E978908D}"/>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3441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7F277-32DA-300E-7002-5FA3A6B973A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8C2BA82-D971-64A5-CCD5-4DC4024FB454}"/>
              </a:ext>
            </a:extLst>
          </p:cNvPr>
          <p:cNvSpPr>
            <a:spLocks noGrp="1"/>
          </p:cNvSpPr>
          <p:nvPr>
            <p:ph type="dt" sz="half" idx="10"/>
          </p:nvPr>
        </p:nvSpPr>
        <p:spPr/>
        <p:txBody>
          <a:bodyPr/>
          <a:lstStyle/>
          <a:p>
            <a:fld id="{22478E27-B8B8-7D4B-BCBD-E64F5B25B68C}" type="datetime1">
              <a:rPr lang="en-US" smtClean="0"/>
              <a:t>10/12/22</a:t>
            </a:fld>
            <a:endParaRPr lang="en-US"/>
          </a:p>
        </p:txBody>
      </p:sp>
      <p:sp>
        <p:nvSpPr>
          <p:cNvPr id="4" name="Footer Placeholder 3">
            <a:extLst>
              <a:ext uri="{FF2B5EF4-FFF2-40B4-BE49-F238E27FC236}">
                <a16:creationId xmlns:a16="http://schemas.microsoft.com/office/drawing/2014/main" id="{5E9E26DB-55F1-1528-12AB-A6424F8BBEE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7E5C16-009E-17F4-8C19-A74509BEC51B}"/>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3636619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38C467-1481-5129-035A-16172F608444}"/>
              </a:ext>
            </a:extLst>
          </p:cNvPr>
          <p:cNvSpPr>
            <a:spLocks noGrp="1"/>
          </p:cNvSpPr>
          <p:nvPr>
            <p:ph type="dt" sz="half" idx="10"/>
          </p:nvPr>
        </p:nvSpPr>
        <p:spPr/>
        <p:txBody>
          <a:bodyPr/>
          <a:lstStyle/>
          <a:p>
            <a:fld id="{599265FE-28BA-AF4A-BC86-F73AFBB64DB0}" type="datetime1">
              <a:rPr lang="en-US" smtClean="0"/>
              <a:t>10/12/22</a:t>
            </a:fld>
            <a:endParaRPr lang="en-US"/>
          </a:p>
        </p:txBody>
      </p:sp>
      <p:sp>
        <p:nvSpPr>
          <p:cNvPr id="3" name="Footer Placeholder 2">
            <a:extLst>
              <a:ext uri="{FF2B5EF4-FFF2-40B4-BE49-F238E27FC236}">
                <a16:creationId xmlns:a16="http://schemas.microsoft.com/office/drawing/2014/main" id="{A1A1D15F-D8E6-A442-234F-A626E3380DE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8DBFC3-A70A-33B9-A767-A815016855E2}"/>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131558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ADC20-B24A-8967-0923-BE014340AC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741FEDE-98FC-979F-FCC5-2A7C5BCAD5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430AE08-BFCB-C326-E334-A6C5EA9675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50C0D9-6D35-8F7B-6C75-6BE13D73A587}"/>
              </a:ext>
            </a:extLst>
          </p:cNvPr>
          <p:cNvSpPr>
            <a:spLocks noGrp="1"/>
          </p:cNvSpPr>
          <p:nvPr>
            <p:ph type="dt" sz="half" idx="10"/>
          </p:nvPr>
        </p:nvSpPr>
        <p:spPr/>
        <p:txBody>
          <a:bodyPr/>
          <a:lstStyle/>
          <a:p>
            <a:fld id="{8565F5ED-24E7-D648-B07A-F83AF3E4C75A}" type="datetime1">
              <a:rPr lang="en-US" smtClean="0"/>
              <a:t>10/12/22</a:t>
            </a:fld>
            <a:endParaRPr lang="en-US"/>
          </a:p>
        </p:txBody>
      </p:sp>
      <p:sp>
        <p:nvSpPr>
          <p:cNvPr id="6" name="Footer Placeholder 5">
            <a:extLst>
              <a:ext uri="{FF2B5EF4-FFF2-40B4-BE49-F238E27FC236}">
                <a16:creationId xmlns:a16="http://schemas.microsoft.com/office/drawing/2014/main" id="{B86864A7-48CD-6A08-03C0-F3C765E960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9C20E3-56D8-15F2-5858-CE74B2F24339}"/>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2595812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7095A-3752-0E7A-427C-B81C7A310D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A8C3D-1040-E274-80C0-E8A3289B25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EED2221-B183-31A4-D33A-E4B4225FB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CFAE95-6341-3C43-4CE1-E890B12E83EF}"/>
              </a:ext>
            </a:extLst>
          </p:cNvPr>
          <p:cNvSpPr>
            <a:spLocks noGrp="1"/>
          </p:cNvSpPr>
          <p:nvPr>
            <p:ph type="dt" sz="half" idx="10"/>
          </p:nvPr>
        </p:nvSpPr>
        <p:spPr/>
        <p:txBody>
          <a:bodyPr/>
          <a:lstStyle/>
          <a:p>
            <a:fld id="{7720195D-09A0-D448-8ADB-EACB97D92D5D}" type="datetime1">
              <a:rPr lang="en-US" smtClean="0"/>
              <a:t>10/12/22</a:t>
            </a:fld>
            <a:endParaRPr lang="en-US"/>
          </a:p>
        </p:txBody>
      </p:sp>
      <p:sp>
        <p:nvSpPr>
          <p:cNvPr id="6" name="Footer Placeholder 5">
            <a:extLst>
              <a:ext uri="{FF2B5EF4-FFF2-40B4-BE49-F238E27FC236}">
                <a16:creationId xmlns:a16="http://schemas.microsoft.com/office/drawing/2014/main" id="{8343F7DC-5515-555F-2F4F-EA993C1E0C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679541-9AAA-DE38-651D-7F470C813BC5}"/>
              </a:ext>
            </a:extLst>
          </p:cNvPr>
          <p:cNvSpPr>
            <a:spLocks noGrp="1"/>
          </p:cNvSpPr>
          <p:nvPr>
            <p:ph type="sldNum" sz="quarter" idx="12"/>
          </p:nvPr>
        </p:nvSpPr>
        <p:spPr/>
        <p:txBody>
          <a:bodyPr/>
          <a:lstStyle/>
          <a:p>
            <a:fld id="{829B6F35-CB44-C34B-B1A5-4332FB081711}" type="slidenum">
              <a:rPr lang="en-US" smtClean="0"/>
              <a:t>‹#›</a:t>
            </a:fld>
            <a:endParaRPr lang="en-US"/>
          </a:p>
        </p:txBody>
      </p:sp>
    </p:spTree>
    <p:extLst>
      <p:ext uri="{BB962C8B-B14F-4D97-AF65-F5344CB8AC3E}">
        <p14:creationId xmlns:p14="http://schemas.microsoft.com/office/powerpoint/2010/main" val="1066584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B791E1-5A1F-D23D-C636-6DBBC5D457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9412B4-B8EA-D807-2ACA-CA42FC3B29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F71234-67B9-F07A-7A16-F315B77FF5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FC23A3-7339-4346-BDEC-60E2A2D49A4A}" type="datetime1">
              <a:rPr lang="en-US" smtClean="0"/>
              <a:t>10/12/22</a:t>
            </a:fld>
            <a:endParaRPr lang="en-US"/>
          </a:p>
        </p:txBody>
      </p:sp>
      <p:sp>
        <p:nvSpPr>
          <p:cNvPr id="5" name="Footer Placeholder 4">
            <a:extLst>
              <a:ext uri="{FF2B5EF4-FFF2-40B4-BE49-F238E27FC236}">
                <a16:creationId xmlns:a16="http://schemas.microsoft.com/office/drawing/2014/main" id="{D3FAE6C4-D3B0-4054-9E8C-E851CBCEDA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077D93-5A36-71D6-66BD-DD7DC36C73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9B6F35-CB44-C34B-B1A5-4332FB081711}" type="slidenum">
              <a:rPr lang="en-US" smtClean="0"/>
              <a:t>‹#›</a:t>
            </a:fld>
            <a:endParaRPr lang="en-US"/>
          </a:p>
        </p:txBody>
      </p:sp>
    </p:spTree>
    <p:extLst>
      <p:ext uri="{BB962C8B-B14F-4D97-AF65-F5344CB8AC3E}">
        <p14:creationId xmlns:p14="http://schemas.microsoft.com/office/powerpoint/2010/main" val="2402081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iopscience.iop.org/article/10.3847/1538-4357/ac771c#back-to-top-target"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fermi.gsfc.nasa.gov/ssc/data/access/lat/LightCurveRepository/"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35A2B50-C38D-E589-9FFE-843A57BB983B}"/>
              </a:ext>
            </a:extLst>
          </p:cNvPr>
          <p:cNvSpPr txBox="1"/>
          <p:nvPr/>
        </p:nvSpPr>
        <p:spPr>
          <a:xfrm>
            <a:off x="4395645" y="2409579"/>
            <a:ext cx="7612578" cy="954107"/>
          </a:xfrm>
          <a:prstGeom prst="rect">
            <a:avLst/>
          </a:prstGeom>
          <a:noFill/>
        </p:spPr>
        <p:txBody>
          <a:bodyPr wrap="square" rtlCol="0">
            <a:spAutoFit/>
          </a:bodyPr>
          <a:lstStyle/>
          <a:p>
            <a:r>
              <a:rPr lang="en-US" sz="2800" b="1" dirty="0">
                <a:solidFill>
                  <a:srgbClr val="52656C"/>
                </a:solidFill>
                <a:latin typeface="Plantagenet Cherokee" panose="02020000000000000000" pitchFamily="18" charset="-79"/>
                <a:cs typeface="Plantagenet Cherokee" panose="02020000000000000000" pitchFamily="18" charset="-79"/>
              </a:rPr>
              <a:t>Search for periodicities in irregularly-sampled AGNs with a time-domain approach</a:t>
            </a:r>
          </a:p>
        </p:txBody>
      </p:sp>
      <p:sp>
        <p:nvSpPr>
          <p:cNvPr id="8" name="TextBox 7">
            <a:extLst>
              <a:ext uri="{FF2B5EF4-FFF2-40B4-BE49-F238E27FC236}">
                <a16:creationId xmlns:a16="http://schemas.microsoft.com/office/drawing/2014/main" id="{CBE9A537-723F-DD5E-AD85-8657B7E971C6}"/>
              </a:ext>
            </a:extLst>
          </p:cNvPr>
          <p:cNvSpPr txBox="1"/>
          <p:nvPr/>
        </p:nvSpPr>
        <p:spPr>
          <a:xfrm>
            <a:off x="6439599" y="3722704"/>
            <a:ext cx="5568625" cy="461665"/>
          </a:xfrm>
          <a:prstGeom prst="rect">
            <a:avLst/>
          </a:prstGeom>
          <a:noFill/>
        </p:spPr>
        <p:txBody>
          <a:bodyPr wrap="square" rtlCol="0">
            <a:spAutoFit/>
          </a:bodyPr>
          <a:lstStyle/>
          <a:p>
            <a:r>
              <a:rPr lang="en-US" sz="2400" dirty="0">
                <a:solidFill>
                  <a:schemeClr val="bg1">
                    <a:lumMod val="95000"/>
                  </a:schemeClr>
                </a:solidFill>
                <a:latin typeface="Plantagenet Cherokee" panose="02020000000000000000" pitchFamily="18" charset="-79"/>
                <a:cs typeface="Plantagenet Cherokee" panose="02020000000000000000" pitchFamily="18" charset="-79"/>
              </a:rPr>
              <a:t>Héctor Rueda*</a:t>
            </a:r>
          </a:p>
        </p:txBody>
      </p:sp>
      <p:sp>
        <p:nvSpPr>
          <p:cNvPr id="2" name="TextBox 1">
            <a:extLst>
              <a:ext uri="{FF2B5EF4-FFF2-40B4-BE49-F238E27FC236}">
                <a16:creationId xmlns:a16="http://schemas.microsoft.com/office/drawing/2014/main" id="{0A6D1976-F211-6671-6E59-C0DAE0EA6CB9}"/>
              </a:ext>
            </a:extLst>
          </p:cNvPr>
          <p:cNvSpPr txBox="1"/>
          <p:nvPr/>
        </p:nvSpPr>
        <p:spPr>
          <a:xfrm>
            <a:off x="6439599" y="4637314"/>
            <a:ext cx="184731" cy="369332"/>
          </a:xfrm>
          <a:prstGeom prst="rect">
            <a:avLst/>
          </a:prstGeom>
          <a:noFill/>
        </p:spPr>
        <p:txBody>
          <a:bodyPr wrap="none" rtlCol="0">
            <a:spAutoFit/>
          </a:bodyPr>
          <a:lstStyle/>
          <a:p>
            <a:endParaRPr lang="en-US">
              <a:latin typeface="Batang" panose="02030600000101010101" pitchFamily="18" charset="-127"/>
              <a:ea typeface="Batang" panose="02030600000101010101" pitchFamily="18" charset="-127"/>
            </a:endParaRPr>
          </a:p>
        </p:txBody>
      </p:sp>
      <p:sp>
        <p:nvSpPr>
          <p:cNvPr id="3" name="TextBox 2">
            <a:extLst>
              <a:ext uri="{FF2B5EF4-FFF2-40B4-BE49-F238E27FC236}">
                <a16:creationId xmlns:a16="http://schemas.microsoft.com/office/drawing/2014/main" id="{BA580DBD-7449-A991-CD10-90D2F814E12A}"/>
              </a:ext>
            </a:extLst>
          </p:cNvPr>
          <p:cNvSpPr txBox="1"/>
          <p:nvPr/>
        </p:nvSpPr>
        <p:spPr>
          <a:xfrm>
            <a:off x="6439598" y="4326019"/>
            <a:ext cx="5568625" cy="369332"/>
          </a:xfrm>
          <a:prstGeom prst="rect">
            <a:avLst/>
          </a:prstGeom>
          <a:noFill/>
        </p:spPr>
        <p:txBody>
          <a:bodyPr wrap="square" rtlCol="0">
            <a:spAutoFit/>
          </a:bodyPr>
          <a:lstStyle/>
          <a:p>
            <a:r>
              <a:rPr lang="en-US" dirty="0">
                <a:solidFill>
                  <a:srgbClr val="52656C"/>
                </a:solidFill>
              </a:rPr>
              <a:t>François Brun, Jean-François Glicenstein</a:t>
            </a:r>
          </a:p>
        </p:txBody>
      </p:sp>
      <p:sp>
        <p:nvSpPr>
          <p:cNvPr id="4" name="TextBox 3">
            <a:extLst>
              <a:ext uri="{FF2B5EF4-FFF2-40B4-BE49-F238E27FC236}">
                <a16:creationId xmlns:a16="http://schemas.microsoft.com/office/drawing/2014/main" id="{C5213705-43BA-B2A5-C047-ABE16E94E85D}"/>
              </a:ext>
            </a:extLst>
          </p:cNvPr>
          <p:cNvSpPr txBox="1"/>
          <p:nvPr/>
        </p:nvSpPr>
        <p:spPr>
          <a:xfrm>
            <a:off x="6319852" y="6488668"/>
            <a:ext cx="5688371" cy="369332"/>
          </a:xfrm>
          <a:prstGeom prst="rect">
            <a:avLst/>
          </a:prstGeom>
          <a:noFill/>
        </p:spPr>
        <p:txBody>
          <a:bodyPr wrap="square" rtlCol="0">
            <a:spAutoFit/>
          </a:bodyPr>
          <a:lstStyle/>
          <a:p>
            <a:pPr algn="r"/>
            <a:r>
              <a:rPr lang="en-US" dirty="0">
                <a:solidFill>
                  <a:srgbClr val="52656C"/>
                </a:solidFill>
                <a:latin typeface="Playfair Display" pitchFamily="2" charset="77"/>
                <a:cs typeface="Plantagenet Cherokee" panose="02020000000000000000" pitchFamily="18" charset="-79"/>
              </a:rPr>
              <a:t>*hector.ruedaricarte@</a:t>
            </a:r>
            <a:r>
              <a:rPr lang="en-US" dirty="0">
                <a:solidFill>
                  <a:srgbClr val="52656C"/>
                </a:solidFill>
                <a:latin typeface="Plantagenet Cherokee" panose="02020000000000000000" pitchFamily="18" charset="-79"/>
                <a:cs typeface="Plantagenet Cherokee" panose="02020000000000000000" pitchFamily="18" charset="-79"/>
              </a:rPr>
              <a:t>cea</a:t>
            </a:r>
            <a:r>
              <a:rPr lang="en-US" dirty="0">
                <a:solidFill>
                  <a:srgbClr val="52656C"/>
                </a:solidFill>
                <a:latin typeface="Playfair Display" pitchFamily="2" charset="77"/>
                <a:cs typeface="Plantagenet Cherokee" panose="02020000000000000000" pitchFamily="18" charset="-79"/>
              </a:rPr>
              <a:t>.fr</a:t>
            </a:r>
          </a:p>
        </p:txBody>
      </p:sp>
      <p:pic>
        <p:nvPicPr>
          <p:cNvPr id="7" name="Picture 6">
            <a:extLst>
              <a:ext uri="{FF2B5EF4-FFF2-40B4-BE49-F238E27FC236}">
                <a16:creationId xmlns:a16="http://schemas.microsoft.com/office/drawing/2014/main" id="{27134AA0-6831-6EA1-7E0C-63460809C328}"/>
              </a:ext>
            </a:extLst>
          </p:cNvPr>
          <p:cNvPicPr>
            <a:picLocks noChangeAspect="1"/>
          </p:cNvPicPr>
          <p:nvPr/>
        </p:nvPicPr>
        <p:blipFill>
          <a:blip r:embed="rId3"/>
          <a:stretch>
            <a:fillRect/>
          </a:stretch>
        </p:blipFill>
        <p:spPr>
          <a:xfrm>
            <a:off x="8896723" y="4764262"/>
            <a:ext cx="3111500" cy="1449772"/>
          </a:xfrm>
          <a:prstGeom prst="rect">
            <a:avLst/>
          </a:prstGeom>
        </p:spPr>
      </p:pic>
    </p:spTree>
    <p:extLst>
      <p:ext uri="{BB962C8B-B14F-4D97-AF65-F5344CB8AC3E}">
        <p14:creationId xmlns:p14="http://schemas.microsoft.com/office/powerpoint/2010/main" val="3330438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Irregular data – Preliminary Results </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E22CC1C9-E1B4-7902-10FB-2CFC1F556C7A}"/>
              </a:ext>
            </a:extLst>
          </p:cNvPr>
          <p:cNvSpPr txBox="1"/>
          <p:nvPr/>
        </p:nvSpPr>
        <p:spPr>
          <a:xfrm>
            <a:off x="1451089" y="1474420"/>
            <a:ext cx="8360176" cy="369332"/>
          </a:xfrm>
          <a:prstGeom prst="rect">
            <a:avLst/>
          </a:prstGeom>
          <a:noFill/>
        </p:spPr>
        <p:txBody>
          <a:bodyPr wrap="square" rtlCol="0">
            <a:spAutoFit/>
          </a:bodyPr>
          <a:lstStyle/>
          <a:p>
            <a:r>
              <a:rPr lang="en-GB" dirty="0">
                <a:solidFill>
                  <a:srgbClr val="23373B"/>
                </a:solidFill>
                <a:effectLst/>
                <a:latin typeface="Helvetica" pitchFamily="2" charset="0"/>
              </a:rPr>
              <a:t>~ 1 hundred periodic 4FGL sources </a:t>
            </a:r>
            <a:r>
              <a:rPr lang="en-GB" dirty="0">
                <a:solidFill>
                  <a:srgbClr val="23373B"/>
                </a:solidFill>
                <a:latin typeface="Helvetica" pitchFamily="2" charset="0"/>
              </a:rPr>
              <a:t>found with different models and significance. </a:t>
            </a:r>
            <a:endParaRPr lang="en-GB" dirty="0">
              <a:solidFill>
                <a:srgbClr val="23373B"/>
              </a:solidFill>
              <a:effectLst/>
              <a:latin typeface="Helvetica" pitchFamily="2" charset="0"/>
            </a:endParaRPr>
          </a:p>
        </p:txBody>
      </p:sp>
      <p:pic>
        <p:nvPicPr>
          <p:cNvPr id="6" name="Picture 5">
            <a:extLst>
              <a:ext uri="{FF2B5EF4-FFF2-40B4-BE49-F238E27FC236}">
                <a16:creationId xmlns:a16="http://schemas.microsoft.com/office/drawing/2014/main" id="{9F7E473F-27B7-CA25-C47D-55CA7B50BFDC}"/>
              </a:ext>
            </a:extLst>
          </p:cNvPr>
          <p:cNvPicPr>
            <a:picLocks noChangeAspect="1"/>
          </p:cNvPicPr>
          <p:nvPr/>
        </p:nvPicPr>
        <p:blipFill>
          <a:blip r:embed="rId3"/>
          <a:stretch>
            <a:fillRect/>
          </a:stretch>
        </p:blipFill>
        <p:spPr>
          <a:xfrm>
            <a:off x="4636911" y="4462358"/>
            <a:ext cx="3881823" cy="2395639"/>
          </a:xfrm>
          <a:prstGeom prst="rect">
            <a:avLst/>
          </a:prstGeom>
        </p:spPr>
      </p:pic>
      <p:pic>
        <p:nvPicPr>
          <p:cNvPr id="8" name="Picture 7">
            <a:extLst>
              <a:ext uri="{FF2B5EF4-FFF2-40B4-BE49-F238E27FC236}">
                <a16:creationId xmlns:a16="http://schemas.microsoft.com/office/drawing/2014/main" id="{461BF916-8465-E7BA-63AC-737AB340CA5A}"/>
              </a:ext>
            </a:extLst>
          </p:cNvPr>
          <p:cNvPicPr>
            <a:picLocks noChangeAspect="1"/>
          </p:cNvPicPr>
          <p:nvPr/>
        </p:nvPicPr>
        <p:blipFill>
          <a:blip r:embed="rId4"/>
          <a:stretch>
            <a:fillRect/>
          </a:stretch>
        </p:blipFill>
        <p:spPr>
          <a:xfrm>
            <a:off x="672613" y="4462359"/>
            <a:ext cx="3881823" cy="2395639"/>
          </a:xfrm>
          <a:prstGeom prst="rect">
            <a:avLst/>
          </a:prstGeom>
        </p:spPr>
      </p:pic>
      <p:pic>
        <p:nvPicPr>
          <p:cNvPr id="10" name="Picture 9">
            <a:extLst>
              <a:ext uri="{FF2B5EF4-FFF2-40B4-BE49-F238E27FC236}">
                <a16:creationId xmlns:a16="http://schemas.microsoft.com/office/drawing/2014/main" id="{5C4A62E3-DCC9-4166-FF38-25DF66C54CFA}"/>
              </a:ext>
            </a:extLst>
          </p:cNvPr>
          <p:cNvPicPr>
            <a:picLocks noChangeAspect="1"/>
          </p:cNvPicPr>
          <p:nvPr/>
        </p:nvPicPr>
        <p:blipFill>
          <a:blip r:embed="rId5"/>
          <a:stretch>
            <a:fillRect/>
          </a:stretch>
        </p:blipFill>
        <p:spPr>
          <a:xfrm>
            <a:off x="4656655" y="2066719"/>
            <a:ext cx="3881824" cy="2395640"/>
          </a:xfrm>
          <a:prstGeom prst="rect">
            <a:avLst/>
          </a:prstGeom>
        </p:spPr>
      </p:pic>
      <p:pic>
        <p:nvPicPr>
          <p:cNvPr id="12" name="Picture 11">
            <a:extLst>
              <a:ext uri="{FF2B5EF4-FFF2-40B4-BE49-F238E27FC236}">
                <a16:creationId xmlns:a16="http://schemas.microsoft.com/office/drawing/2014/main" id="{A77D037A-70B0-D7F0-C7F0-FBE5C76C9C89}"/>
              </a:ext>
            </a:extLst>
          </p:cNvPr>
          <p:cNvPicPr>
            <a:picLocks noChangeAspect="1"/>
          </p:cNvPicPr>
          <p:nvPr/>
        </p:nvPicPr>
        <p:blipFill>
          <a:blip r:embed="rId6"/>
          <a:stretch>
            <a:fillRect/>
          </a:stretch>
        </p:blipFill>
        <p:spPr>
          <a:xfrm>
            <a:off x="672611" y="2066719"/>
            <a:ext cx="3881824" cy="2395640"/>
          </a:xfrm>
          <a:prstGeom prst="rect">
            <a:avLst/>
          </a:prstGeom>
        </p:spPr>
      </p:pic>
      <p:pic>
        <p:nvPicPr>
          <p:cNvPr id="24" name="Picture 23">
            <a:extLst>
              <a:ext uri="{FF2B5EF4-FFF2-40B4-BE49-F238E27FC236}">
                <a16:creationId xmlns:a16="http://schemas.microsoft.com/office/drawing/2014/main" id="{FFD3C3C5-A57D-EF2E-68C1-8D374CBE5365}"/>
              </a:ext>
            </a:extLst>
          </p:cNvPr>
          <p:cNvPicPr>
            <a:picLocks noChangeAspect="1"/>
          </p:cNvPicPr>
          <p:nvPr/>
        </p:nvPicPr>
        <p:blipFill rotWithShape="1">
          <a:blip r:embed="rId7"/>
          <a:srcRect l="3790" r="2639" b="45791"/>
          <a:stretch/>
        </p:blipFill>
        <p:spPr>
          <a:xfrm>
            <a:off x="8497545" y="5003512"/>
            <a:ext cx="3673266" cy="1313330"/>
          </a:xfrm>
          <a:prstGeom prst="rect">
            <a:avLst/>
          </a:prstGeom>
        </p:spPr>
      </p:pic>
      <p:pic>
        <p:nvPicPr>
          <p:cNvPr id="26" name="Picture 25">
            <a:extLst>
              <a:ext uri="{FF2B5EF4-FFF2-40B4-BE49-F238E27FC236}">
                <a16:creationId xmlns:a16="http://schemas.microsoft.com/office/drawing/2014/main" id="{514494F9-2F90-3DB2-3DCF-E77D8F710649}"/>
              </a:ext>
            </a:extLst>
          </p:cNvPr>
          <p:cNvPicPr>
            <a:picLocks noChangeAspect="1"/>
          </p:cNvPicPr>
          <p:nvPr/>
        </p:nvPicPr>
        <p:blipFill rotWithShape="1">
          <a:blip r:embed="rId8"/>
          <a:srcRect l="3669" b="49688"/>
          <a:stretch/>
        </p:blipFill>
        <p:spPr>
          <a:xfrm>
            <a:off x="8497545" y="2672545"/>
            <a:ext cx="3673266" cy="1183987"/>
          </a:xfrm>
          <a:prstGeom prst="rect">
            <a:avLst/>
          </a:prstGeom>
        </p:spPr>
      </p:pic>
      <p:sp>
        <p:nvSpPr>
          <p:cNvPr id="29" name="Rectangle 28">
            <a:extLst>
              <a:ext uri="{FF2B5EF4-FFF2-40B4-BE49-F238E27FC236}">
                <a16:creationId xmlns:a16="http://schemas.microsoft.com/office/drawing/2014/main" id="{AD57DF32-1EEC-A1AE-2B41-734230820397}"/>
              </a:ext>
            </a:extLst>
          </p:cNvPr>
          <p:cNvSpPr/>
          <p:nvPr/>
        </p:nvSpPr>
        <p:spPr>
          <a:xfrm>
            <a:off x="1475803" y="1490992"/>
            <a:ext cx="8360176" cy="365125"/>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76482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Conclusions</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48AA093-C04E-5345-9F22-C4AF4CEA359D}"/>
              </a:ext>
            </a:extLst>
          </p:cNvPr>
          <p:cNvSpPr txBox="1"/>
          <p:nvPr/>
        </p:nvSpPr>
        <p:spPr>
          <a:xfrm>
            <a:off x="1007690" y="1396940"/>
            <a:ext cx="10176620" cy="4401205"/>
          </a:xfrm>
          <a:prstGeom prst="rect">
            <a:avLst/>
          </a:prstGeom>
          <a:noFill/>
        </p:spPr>
        <p:txBody>
          <a:bodyPr wrap="square" rtlCol="0">
            <a:spAutoFit/>
          </a:bodyPr>
          <a:lstStyle/>
          <a:p>
            <a:pPr marL="342900" indent="-342900">
              <a:buFont typeface="Arial" panose="020B0604020202020204" pitchFamily="34" charset="0"/>
              <a:buChar char="•"/>
            </a:pPr>
            <a:r>
              <a:rPr lang="en-GB" sz="2000" dirty="0">
                <a:solidFill>
                  <a:srgbClr val="101820"/>
                </a:solidFill>
                <a:effectLst/>
                <a:latin typeface="Helvetica" pitchFamily="2" charset="0"/>
              </a:rPr>
              <a:t>Adding a periodic component can significantly improve the fit to the data compared to AR noise-only models.</a:t>
            </a:r>
          </a:p>
          <a:p>
            <a:pPr marL="342900" indent="-342900">
              <a:buFont typeface="Arial" panose="020B0604020202020204" pitchFamily="34" charset="0"/>
              <a:buChar char="•"/>
            </a:pPr>
            <a:endParaRPr lang="en-GB" sz="2000" dirty="0">
              <a:solidFill>
                <a:srgbClr val="101820"/>
              </a:solidFill>
              <a:latin typeface="Helvetica" pitchFamily="2" charset="0"/>
            </a:endParaRPr>
          </a:p>
          <a:p>
            <a:pPr marL="342900" indent="-342900">
              <a:buFont typeface="Arial" panose="020B0604020202020204" pitchFamily="34" charset="0"/>
              <a:buChar char="•"/>
            </a:pPr>
            <a:r>
              <a:rPr lang="en-GB" sz="2000" dirty="0">
                <a:solidFill>
                  <a:srgbClr val="101820"/>
                </a:solidFill>
                <a:effectLst/>
                <a:latin typeface="Helvetica" pitchFamily="2" charset="0"/>
              </a:rPr>
              <a:t>Adding an AR (CAR) component can significantly improve the fit to the data compared to white noise models.</a:t>
            </a:r>
          </a:p>
          <a:p>
            <a:pPr marL="342900" indent="-342900">
              <a:buFont typeface="Arial" panose="020B0604020202020204" pitchFamily="34" charset="0"/>
              <a:buChar char="•"/>
            </a:pPr>
            <a:endParaRPr lang="en-GB" sz="2000" dirty="0">
              <a:solidFill>
                <a:srgbClr val="101820"/>
              </a:solidFill>
              <a:latin typeface="Helvetica" pitchFamily="2" charset="0"/>
            </a:endParaRPr>
          </a:p>
          <a:p>
            <a:pPr marL="342900" indent="-342900">
              <a:buFont typeface="Arial" panose="020B0604020202020204" pitchFamily="34" charset="0"/>
              <a:buChar char="•"/>
            </a:pPr>
            <a:r>
              <a:rPr lang="en-GB" sz="2000" dirty="0">
                <a:solidFill>
                  <a:srgbClr val="101820"/>
                </a:solidFill>
                <a:effectLst/>
                <a:latin typeface="Helvetica" pitchFamily="2" charset="0"/>
              </a:rPr>
              <a:t>This method is able to analyse harmonics and the evolution in time of periods and amplitudes.</a:t>
            </a:r>
          </a:p>
          <a:p>
            <a:pPr marL="342900" indent="-342900">
              <a:buFont typeface="Arial" panose="020B0604020202020204" pitchFamily="34" charset="0"/>
              <a:buChar char="•"/>
            </a:pPr>
            <a:endParaRPr lang="en-GB" sz="2000" dirty="0">
              <a:solidFill>
                <a:srgbClr val="101820"/>
              </a:solidFill>
              <a:latin typeface="Helvetica" pitchFamily="2" charset="0"/>
            </a:endParaRPr>
          </a:p>
          <a:p>
            <a:pPr marL="342900" indent="-342900">
              <a:buFont typeface="Arial" panose="020B0604020202020204" pitchFamily="34" charset="0"/>
              <a:buChar char="•"/>
            </a:pPr>
            <a:r>
              <a:rPr lang="en-GB" sz="2000" dirty="0">
                <a:solidFill>
                  <a:srgbClr val="101820"/>
                </a:solidFill>
                <a:effectLst/>
                <a:latin typeface="Helvetica" pitchFamily="2" charset="0"/>
              </a:rPr>
              <a:t>Time-domain approach is able to parametrize a light-curve with data gaps and </a:t>
            </a:r>
            <a:r>
              <a:rPr lang="en-GB" sz="2000" dirty="0">
                <a:solidFill>
                  <a:srgbClr val="101820"/>
                </a:solidFill>
                <a:latin typeface="Helvetica" pitchFamily="2" charset="0"/>
              </a:rPr>
              <a:t>in</a:t>
            </a:r>
            <a:r>
              <a:rPr lang="en-GB" sz="2000" dirty="0">
                <a:solidFill>
                  <a:srgbClr val="101820"/>
                </a:solidFill>
                <a:effectLst/>
                <a:latin typeface="Helvetica" pitchFamily="2" charset="0"/>
              </a:rPr>
              <a:t>homogeneous sampling.</a:t>
            </a:r>
          </a:p>
          <a:p>
            <a:pPr marL="342900" indent="-342900">
              <a:buFont typeface="Arial" panose="020B0604020202020204" pitchFamily="34" charset="0"/>
              <a:buChar char="•"/>
            </a:pPr>
            <a:endParaRPr lang="en-GB" sz="2000" dirty="0">
              <a:solidFill>
                <a:srgbClr val="101820"/>
              </a:solidFill>
              <a:latin typeface="Helvetica" pitchFamily="2" charset="0"/>
            </a:endParaRPr>
          </a:p>
          <a:p>
            <a:pPr marL="342900" indent="-342900">
              <a:buFont typeface="Arial" panose="020B0604020202020204" pitchFamily="34" charset="0"/>
              <a:buChar char="•"/>
            </a:pPr>
            <a:r>
              <a:rPr lang="en-GB" sz="2000" dirty="0">
                <a:solidFill>
                  <a:srgbClr val="101820"/>
                </a:solidFill>
                <a:effectLst/>
                <a:latin typeface="Helvetica" pitchFamily="2" charset="0"/>
              </a:rPr>
              <a:t>All this knowledge helps to understand better the physical mechanism models of the AGN HE emission.</a:t>
            </a:r>
          </a:p>
        </p:txBody>
      </p:sp>
      <p:sp>
        <p:nvSpPr>
          <p:cNvPr id="5" name="TextBox 4">
            <a:extLst>
              <a:ext uri="{FF2B5EF4-FFF2-40B4-BE49-F238E27FC236}">
                <a16:creationId xmlns:a16="http://schemas.microsoft.com/office/drawing/2014/main" id="{2BAF6B51-51B6-045F-9DE1-214D35EC1ACB}"/>
              </a:ext>
            </a:extLst>
          </p:cNvPr>
          <p:cNvSpPr txBox="1"/>
          <p:nvPr/>
        </p:nvSpPr>
        <p:spPr>
          <a:xfrm>
            <a:off x="838200" y="5891711"/>
            <a:ext cx="10628870" cy="369332"/>
          </a:xfrm>
          <a:prstGeom prst="rect">
            <a:avLst/>
          </a:prstGeom>
          <a:noFill/>
          <a:ln w="19050">
            <a:solidFill>
              <a:schemeClr val="tx1"/>
            </a:solidFill>
          </a:ln>
        </p:spPr>
        <p:txBody>
          <a:bodyPr wrap="square">
            <a:spAutoFit/>
          </a:bodyPr>
          <a:lstStyle/>
          <a:p>
            <a:r>
              <a:rPr lang="en-GB" dirty="0">
                <a:solidFill>
                  <a:srgbClr val="101820"/>
                </a:solidFill>
                <a:effectLst/>
                <a:latin typeface="Helvetica" pitchFamily="2" charset="0"/>
              </a:rPr>
              <a:t>→ </a:t>
            </a:r>
            <a:r>
              <a:rPr lang="en-GB" dirty="0">
                <a:solidFill>
                  <a:srgbClr val="23373B"/>
                </a:solidFill>
                <a:effectLst/>
                <a:latin typeface="Helvetica" pitchFamily="2" charset="0"/>
              </a:rPr>
              <a:t>This analysis can be applied not only to Fermi-LAT data but to any other instrument/wavelength data</a:t>
            </a:r>
          </a:p>
        </p:txBody>
      </p:sp>
      <p:sp>
        <p:nvSpPr>
          <p:cNvPr id="6" name="Rectangle 5">
            <a:extLst>
              <a:ext uri="{FF2B5EF4-FFF2-40B4-BE49-F238E27FC236}">
                <a16:creationId xmlns:a16="http://schemas.microsoft.com/office/drawing/2014/main" id="{3655B696-6778-5ACC-7C4F-640B19B16FA5}"/>
              </a:ext>
            </a:extLst>
          </p:cNvPr>
          <p:cNvSpPr/>
          <p:nvPr/>
        </p:nvSpPr>
        <p:spPr>
          <a:xfrm>
            <a:off x="838200" y="5891711"/>
            <a:ext cx="10628870" cy="365125"/>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24384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35A2B50-C38D-E589-9FFE-843A57BB983B}"/>
              </a:ext>
            </a:extLst>
          </p:cNvPr>
          <p:cNvSpPr txBox="1"/>
          <p:nvPr/>
        </p:nvSpPr>
        <p:spPr>
          <a:xfrm>
            <a:off x="4395646" y="2528852"/>
            <a:ext cx="7612578"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Thank you for your attention!</a:t>
            </a:r>
          </a:p>
        </p:txBody>
      </p:sp>
      <p:sp>
        <p:nvSpPr>
          <p:cNvPr id="8" name="TextBox 7">
            <a:extLst>
              <a:ext uri="{FF2B5EF4-FFF2-40B4-BE49-F238E27FC236}">
                <a16:creationId xmlns:a16="http://schemas.microsoft.com/office/drawing/2014/main" id="{CBE9A537-723F-DD5E-AD85-8657B7E971C6}"/>
              </a:ext>
            </a:extLst>
          </p:cNvPr>
          <p:cNvSpPr txBox="1"/>
          <p:nvPr/>
        </p:nvSpPr>
        <p:spPr>
          <a:xfrm>
            <a:off x="6439599" y="3722704"/>
            <a:ext cx="55686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95000"/>
                  </a:prstClr>
                </a:solidFill>
                <a:effectLst/>
                <a:uLnTx/>
                <a:uFillTx/>
                <a:latin typeface="Plantagenet Cherokee" panose="02020000000000000000" pitchFamily="18" charset="-79"/>
                <a:cs typeface="Plantagenet Cherokee" panose="02020000000000000000" pitchFamily="18" charset="-79"/>
              </a:rPr>
              <a:t>Héctor Rueda*</a:t>
            </a:r>
          </a:p>
        </p:txBody>
      </p:sp>
      <p:sp>
        <p:nvSpPr>
          <p:cNvPr id="2" name="TextBox 1">
            <a:extLst>
              <a:ext uri="{FF2B5EF4-FFF2-40B4-BE49-F238E27FC236}">
                <a16:creationId xmlns:a16="http://schemas.microsoft.com/office/drawing/2014/main" id="{0A6D1976-F211-6671-6E59-C0DAE0EA6CB9}"/>
              </a:ext>
            </a:extLst>
          </p:cNvPr>
          <p:cNvSpPr txBox="1"/>
          <p:nvPr/>
        </p:nvSpPr>
        <p:spPr>
          <a:xfrm>
            <a:off x="6439599" y="4637314"/>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Batang" panose="02030600000101010101" pitchFamily="18" charset="-127"/>
              <a:ea typeface="Batang" panose="02030600000101010101" pitchFamily="18" charset="-127"/>
              <a:cs typeface="+mn-cs"/>
            </a:endParaRPr>
          </a:p>
        </p:txBody>
      </p:sp>
      <p:sp>
        <p:nvSpPr>
          <p:cNvPr id="4" name="TextBox 3">
            <a:extLst>
              <a:ext uri="{FF2B5EF4-FFF2-40B4-BE49-F238E27FC236}">
                <a16:creationId xmlns:a16="http://schemas.microsoft.com/office/drawing/2014/main" id="{C5213705-43BA-B2A5-C047-ABE16E94E85D}"/>
              </a:ext>
            </a:extLst>
          </p:cNvPr>
          <p:cNvSpPr txBox="1"/>
          <p:nvPr/>
        </p:nvSpPr>
        <p:spPr>
          <a:xfrm>
            <a:off x="6439598" y="6407222"/>
            <a:ext cx="5688371" cy="3693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*hector.ruedaricarte@cea.fr</a:t>
            </a:r>
          </a:p>
        </p:txBody>
      </p:sp>
      <p:pic>
        <p:nvPicPr>
          <p:cNvPr id="3" name="Picture 2">
            <a:extLst>
              <a:ext uri="{FF2B5EF4-FFF2-40B4-BE49-F238E27FC236}">
                <a16:creationId xmlns:a16="http://schemas.microsoft.com/office/drawing/2014/main" id="{C0A5A2D6-C76A-B7F3-BE4E-A0F54CD7F2E8}"/>
              </a:ext>
            </a:extLst>
          </p:cNvPr>
          <p:cNvPicPr>
            <a:picLocks noChangeAspect="1"/>
          </p:cNvPicPr>
          <p:nvPr/>
        </p:nvPicPr>
        <p:blipFill>
          <a:blip r:embed="rId3"/>
          <a:stretch>
            <a:fillRect/>
          </a:stretch>
        </p:blipFill>
        <p:spPr>
          <a:xfrm>
            <a:off x="8896723" y="4764262"/>
            <a:ext cx="3111500" cy="1449772"/>
          </a:xfrm>
          <a:prstGeom prst="rect">
            <a:avLst/>
          </a:prstGeom>
        </p:spPr>
      </p:pic>
      <p:sp>
        <p:nvSpPr>
          <p:cNvPr id="5" name="TextBox 4">
            <a:extLst>
              <a:ext uri="{FF2B5EF4-FFF2-40B4-BE49-F238E27FC236}">
                <a16:creationId xmlns:a16="http://schemas.microsoft.com/office/drawing/2014/main" id="{C87DEA48-C83D-4CD7-3DAA-67A6D6FF9808}"/>
              </a:ext>
            </a:extLst>
          </p:cNvPr>
          <p:cNvSpPr txBox="1"/>
          <p:nvPr/>
        </p:nvSpPr>
        <p:spPr>
          <a:xfrm>
            <a:off x="6439598" y="4326019"/>
            <a:ext cx="5568625" cy="369332"/>
          </a:xfrm>
          <a:prstGeom prst="rect">
            <a:avLst/>
          </a:prstGeom>
          <a:noFill/>
        </p:spPr>
        <p:txBody>
          <a:bodyPr wrap="square" rtlCol="0">
            <a:spAutoFit/>
          </a:bodyPr>
          <a:lstStyle/>
          <a:p>
            <a:r>
              <a:rPr lang="en-US" dirty="0">
                <a:solidFill>
                  <a:srgbClr val="52656C"/>
                </a:solidFill>
              </a:rPr>
              <a:t>François Brun, Jean-François Glicenstein</a:t>
            </a:r>
          </a:p>
        </p:txBody>
      </p:sp>
    </p:spTree>
    <p:extLst>
      <p:ext uri="{BB962C8B-B14F-4D97-AF65-F5344CB8AC3E}">
        <p14:creationId xmlns:p14="http://schemas.microsoft.com/office/powerpoint/2010/main" val="1228650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Overview</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EF11567-E991-B509-BFA2-8146949ED16F}"/>
                  </a:ext>
                </a:extLst>
              </p:cNvPr>
              <p:cNvSpPr txBox="1"/>
              <p:nvPr/>
            </p:nvSpPr>
            <p:spPr>
              <a:xfrm>
                <a:off x="1018602" y="1799271"/>
                <a:ext cx="9490483" cy="3785652"/>
              </a:xfrm>
              <a:prstGeom prst="rect">
                <a:avLst/>
              </a:prstGeom>
              <a:noFill/>
            </p:spPr>
            <p:txBody>
              <a:bodyPr wrap="none" rtlCol="0">
                <a:spAutoFit/>
              </a:bodyPr>
              <a:lstStyle/>
              <a:p>
                <a:r>
                  <a:rPr lang="en-GB" sz="2000" b="1" dirty="0">
                    <a:solidFill>
                      <a:srgbClr val="23373B"/>
                    </a:solidFill>
                    <a:effectLst/>
                    <a:latin typeface="Helvetica" pitchFamily="2" charset="0"/>
                  </a:rPr>
                  <a:t>Aim: </a:t>
                </a:r>
              </a:p>
              <a:p>
                <a:r>
                  <a:rPr lang="en-GB" sz="2000" dirty="0">
                    <a:solidFill>
                      <a:srgbClr val="23373B"/>
                    </a:solidFill>
                    <a:effectLst/>
                    <a:latin typeface="Helvetica" pitchFamily="2" charset="0"/>
                  </a:rPr>
                  <a:t>Apply periodicity search algorithms on Active Galactic Nuclei (AGN) light-curves in</a:t>
                </a:r>
              </a:p>
              <a:p>
                <a:r>
                  <a:rPr lang="en-GB" sz="2000" dirty="0">
                    <a:solidFill>
                      <a:srgbClr val="23373B"/>
                    </a:solidFill>
                    <a:effectLst/>
                    <a:latin typeface="Helvetica" pitchFamily="2" charset="0"/>
                  </a:rPr>
                  <a:t>the high-energy domain.</a:t>
                </a:r>
              </a:p>
              <a:p>
                <a:endParaRPr lang="en-GB" sz="2000" dirty="0">
                  <a:solidFill>
                    <a:srgbClr val="23373B"/>
                  </a:solidFill>
                  <a:latin typeface="Helvetica" pitchFamily="2" charset="0"/>
                </a:endParaRPr>
              </a:p>
              <a:p>
                <a:r>
                  <a:rPr lang="en-GB" sz="2000" b="1" dirty="0">
                    <a:solidFill>
                      <a:srgbClr val="23373B"/>
                    </a:solidFill>
                    <a:effectLst/>
                    <a:latin typeface="Helvetica" pitchFamily="2" charset="0"/>
                  </a:rPr>
                  <a:t>Status: </a:t>
                </a:r>
              </a:p>
              <a:p>
                <a:r>
                  <a:rPr lang="en-GB" sz="2000" dirty="0">
                    <a:solidFill>
                      <a:srgbClr val="23373B"/>
                    </a:solidFill>
                    <a:effectLst/>
                    <a:latin typeface="Helvetica" pitchFamily="2" charset="0"/>
                  </a:rPr>
                  <a:t>Development of MCMC Time-Series based algorithms for </a:t>
                </a:r>
                <a:r>
                  <a:rPr lang="en-GB" sz="2000" b="1" dirty="0">
                    <a:solidFill>
                      <a:srgbClr val="23373B"/>
                    </a:solidFill>
                    <a:effectLst/>
                    <a:latin typeface="Helvetica" pitchFamily="2" charset="0"/>
                  </a:rPr>
                  <a:t>regularly</a:t>
                </a:r>
                <a:r>
                  <a:rPr lang="en-GB" sz="2000" dirty="0">
                    <a:solidFill>
                      <a:srgbClr val="23373B"/>
                    </a:solidFill>
                    <a:effectLst/>
                    <a:latin typeface="Helvetica" pitchFamily="2" charset="0"/>
                  </a:rPr>
                  <a:t> spaced data.</a:t>
                </a:r>
              </a:p>
              <a:p>
                <a:r>
                  <a:rPr lang="en-GB" sz="2000" dirty="0">
                    <a:solidFill>
                      <a:srgbClr val="23373B"/>
                    </a:solidFill>
                    <a:latin typeface="Helvetica" pitchFamily="2" charset="0"/>
                  </a:rPr>
                  <a:t>Applied on a Fermi-LAT sample.</a:t>
                </a:r>
              </a:p>
              <a:p>
                <a14:m>
                  <m:oMath xmlns:m="http://schemas.openxmlformats.org/officeDocument/2006/math">
                    <m:r>
                      <a:rPr lang="en-GB" sz="2000" i="1" smtClean="0">
                        <a:solidFill>
                          <a:srgbClr val="23373B"/>
                        </a:solidFill>
                        <a:effectLst/>
                        <a:latin typeface="Cambria Math" panose="02040503050406030204" pitchFamily="18" charset="0"/>
                        <a:ea typeface="Cambria Math" panose="02040503050406030204" pitchFamily="18" charset="0"/>
                      </a:rPr>
                      <m:t>→</m:t>
                    </m:r>
                  </m:oMath>
                </a14:m>
                <a:r>
                  <a:rPr lang="en-GB" sz="2000" dirty="0">
                    <a:solidFill>
                      <a:srgbClr val="23373B"/>
                    </a:solidFill>
                    <a:effectLst/>
                    <a:latin typeface="Helvetica" pitchFamily="2" charset="0"/>
                  </a:rPr>
                  <a:t> Published in </a:t>
                </a:r>
                <a:r>
                  <a:rPr lang="en-GB" sz="2000" i="1" dirty="0">
                    <a:solidFill>
                      <a:srgbClr val="23373B"/>
                    </a:solidFill>
                    <a:effectLst/>
                    <a:latin typeface="Helvetica" pitchFamily="2" charset="0"/>
                  </a:rPr>
                  <a:t>The </a:t>
                </a:r>
                <a:r>
                  <a:rPr lang="en-GB" sz="2000" i="1" dirty="0">
                    <a:solidFill>
                      <a:srgbClr val="23373B"/>
                    </a:solidFill>
                    <a:latin typeface="Helvetica" pitchFamily="2" charset="0"/>
                  </a:rPr>
                  <a:t>Astrophysical Journal </a:t>
                </a:r>
                <a:r>
                  <a:rPr lang="en-GB" sz="2000" dirty="0">
                    <a:solidFill>
                      <a:srgbClr val="23373B"/>
                    </a:solidFill>
                    <a:latin typeface="Helvetica" pitchFamily="2" charset="0"/>
                  </a:rPr>
                  <a:t>(DOI: </a:t>
                </a:r>
                <a:r>
                  <a:rPr lang="en-GB" sz="2000" dirty="0">
                    <a:solidFill>
                      <a:srgbClr val="23373B"/>
                    </a:solidFill>
                    <a:latin typeface="Helvetica" pitchFamily="2" charset="0"/>
                    <a:hlinkClick r:id="rId3"/>
                  </a:rPr>
                  <a:t>10.3847/1538-4357/ac771c</a:t>
                </a:r>
                <a:r>
                  <a:rPr lang="en-GB" sz="2000" dirty="0">
                    <a:solidFill>
                      <a:srgbClr val="23373B"/>
                    </a:solidFill>
                    <a:latin typeface="Helvetica" pitchFamily="2" charset="0"/>
                  </a:rPr>
                  <a:t>)</a:t>
                </a:r>
              </a:p>
              <a:p>
                <a:endParaRPr lang="en-GB" sz="2000" dirty="0">
                  <a:solidFill>
                    <a:srgbClr val="23373B"/>
                  </a:solidFill>
                  <a:effectLst/>
                  <a:latin typeface="Helvetica" pitchFamily="2" charset="0"/>
                </a:endParaRPr>
              </a:p>
              <a:p>
                <a:r>
                  <a:rPr lang="en-GB" sz="2000" dirty="0">
                    <a:solidFill>
                      <a:srgbClr val="23373B"/>
                    </a:solidFill>
                    <a:effectLst/>
                    <a:latin typeface="Helvetica" pitchFamily="2" charset="0"/>
                  </a:rPr>
                  <a:t>Development of MCMC Time-Series based algorithms for </a:t>
                </a:r>
                <a:r>
                  <a:rPr lang="en-GB" sz="2000" b="1" dirty="0">
                    <a:solidFill>
                      <a:srgbClr val="23373B"/>
                    </a:solidFill>
                    <a:effectLst/>
                    <a:latin typeface="Helvetica" pitchFamily="2" charset="0"/>
                  </a:rPr>
                  <a:t>irregularly</a:t>
                </a:r>
                <a:r>
                  <a:rPr lang="en-GB" sz="2000" dirty="0">
                    <a:solidFill>
                      <a:srgbClr val="23373B"/>
                    </a:solidFill>
                    <a:effectLst/>
                    <a:latin typeface="Helvetica" pitchFamily="2" charset="0"/>
                  </a:rPr>
                  <a:t> spaced data</a:t>
                </a:r>
              </a:p>
              <a:p>
                <a:r>
                  <a:rPr lang="en-GB" sz="2000" dirty="0">
                    <a:solidFill>
                      <a:srgbClr val="23373B"/>
                    </a:solidFill>
                    <a:effectLst/>
                    <a:latin typeface="Helvetica" pitchFamily="2" charset="0"/>
                  </a:rPr>
                  <a:t>Applied to Fermi-LAT light curve repository</a:t>
                </a:r>
              </a:p>
              <a:p>
                <a14:m>
                  <m:oMath xmlns:m="http://schemas.openxmlformats.org/officeDocument/2006/math">
                    <m:r>
                      <a:rPr lang="en-GB" sz="2000" i="1" smtClean="0">
                        <a:solidFill>
                          <a:srgbClr val="23373B"/>
                        </a:solidFill>
                        <a:effectLst/>
                        <a:latin typeface="Cambria Math" panose="02040503050406030204" pitchFamily="18" charset="0"/>
                        <a:ea typeface="Cambria Math" panose="02040503050406030204" pitchFamily="18" charset="0"/>
                      </a:rPr>
                      <m:t>→</m:t>
                    </m:r>
                  </m:oMath>
                </a14:m>
                <a:r>
                  <a:rPr lang="en-GB" sz="2000" dirty="0">
                    <a:solidFill>
                      <a:srgbClr val="23373B"/>
                    </a:solidFill>
                    <a:effectLst/>
                    <a:latin typeface="Helvetica" pitchFamily="2" charset="0"/>
                  </a:rPr>
                  <a:t> Paper in preparation</a:t>
                </a:r>
              </a:p>
            </p:txBody>
          </p:sp>
        </mc:Choice>
        <mc:Fallback xmlns="">
          <p:sp>
            <p:nvSpPr>
              <p:cNvPr id="3" name="TextBox 2">
                <a:extLst>
                  <a:ext uri="{FF2B5EF4-FFF2-40B4-BE49-F238E27FC236}">
                    <a16:creationId xmlns:a16="http://schemas.microsoft.com/office/drawing/2014/main" id="{3EF11567-E991-B509-BFA2-8146949ED16F}"/>
                  </a:ext>
                </a:extLst>
              </p:cNvPr>
              <p:cNvSpPr txBox="1">
                <a:spLocks noRot="1" noChangeAspect="1" noMove="1" noResize="1" noEditPoints="1" noAdjustHandles="1" noChangeArrowheads="1" noChangeShapeType="1" noTextEdit="1"/>
              </p:cNvSpPr>
              <p:nvPr/>
            </p:nvSpPr>
            <p:spPr>
              <a:xfrm>
                <a:off x="1018602" y="1799271"/>
                <a:ext cx="9490483" cy="3785652"/>
              </a:xfrm>
              <a:prstGeom prst="rect">
                <a:avLst/>
              </a:prstGeom>
              <a:blipFill>
                <a:blip r:embed="rId4"/>
                <a:stretch>
                  <a:fillRect l="-668" t="-669" b="-2341"/>
                </a:stretch>
              </a:blipFill>
            </p:spPr>
            <p:txBody>
              <a:bodyPr/>
              <a:lstStyle/>
              <a:p>
                <a:r>
                  <a:rPr lang="en-GB">
                    <a:noFill/>
                  </a:rPr>
                  <a:t> </a:t>
                </a:r>
              </a:p>
            </p:txBody>
          </p:sp>
        </mc:Fallback>
      </mc:AlternateContent>
    </p:spTree>
    <p:extLst>
      <p:ext uri="{BB962C8B-B14F-4D97-AF65-F5344CB8AC3E}">
        <p14:creationId xmlns:p14="http://schemas.microsoft.com/office/powerpoint/2010/main" val="3047990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r>
              <a:rPr lang="en-US" sz="4000" b="1" dirty="0">
                <a:solidFill>
                  <a:srgbClr val="52656C"/>
                </a:solidFill>
                <a:latin typeface="Plantagenet Cherokee" panose="02020000000000000000" pitchFamily="18" charset="-79"/>
                <a:cs typeface="Plantagenet Cherokee" panose="02020000000000000000" pitchFamily="18" charset="-79"/>
              </a:rPr>
              <a:t>Introduction</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fld id="{829B6F35-CB44-C34B-B1A5-4332FB081711}" type="slidenum">
              <a:rPr lang="en-US" smtClean="0"/>
              <a:t>2</a:t>
            </a:fld>
            <a:endParaRPr lang="en-US"/>
          </a:p>
        </p:txBody>
      </p:sp>
      <p:sp>
        <p:nvSpPr>
          <p:cNvPr id="6" name="TextBox 5">
            <a:extLst>
              <a:ext uri="{FF2B5EF4-FFF2-40B4-BE49-F238E27FC236}">
                <a16:creationId xmlns:a16="http://schemas.microsoft.com/office/drawing/2014/main" id="{F126E499-DE78-A23B-E998-2F935FBBFB30}"/>
              </a:ext>
            </a:extLst>
          </p:cNvPr>
          <p:cNvSpPr txBox="1"/>
          <p:nvPr/>
        </p:nvSpPr>
        <p:spPr>
          <a:xfrm>
            <a:off x="1018603" y="1799271"/>
            <a:ext cx="5678760" cy="3477875"/>
          </a:xfrm>
          <a:prstGeom prst="rect">
            <a:avLst/>
          </a:prstGeom>
          <a:noFill/>
        </p:spPr>
        <p:txBody>
          <a:bodyPr wrap="square" rtlCol="0">
            <a:spAutoFit/>
          </a:bodyPr>
          <a:lstStyle/>
          <a:p>
            <a:pPr marL="285750" indent="-285750">
              <a:buFont typeface="Arial" panose="020B0604020202020204" pitchFamily="34" charset="0"/>
              <a:buChar char="•"/>
            </a:pPr>
            <a:r>
              <a:rPr lang="en-GB" sz="2000" dirty="0">
                <a:solidFill>
                  <a:srgbClr val="101820"/>
                </a:solidFill>
                <a:effectLst/>
                <a:latin typeface="Helvetica" pitchFamily="2" charset="0"/>
              </a:rPr>
              <a:t>Binary super-massive black holes (BSMBH) could be responsible for the apparent precession of radio jets and would have detectable periodic modulation of their fluxes.</a:t>
            </a:r>
          </a:p>
          <a:p>
            <a:endParaRPr lang="en-GB" sz="2000" dirty="0">
              <a:solidFill>
                <a:srgbClr val="101820"/>
              </a:solidFill>
              <a:latin typeface="Helvetica" pitchFamily="2" charset="0"/>
            </a:endParaRPr>
          </a:p>
          <a:p>
            <a:pPr marL="285750" indent="-285750">
              <a:buFont typeface="Arial" panose="020B0604020202020204" pitchFamily="34" charset="0"/>
              <a:buChar char="•"/>
            </a:pPr>
            <a:r>
              <a:rPr lang="en-GB" sz="2000" dirty="0">
                <a:solidFill>
                  <a:srgbClr val="101820"/>
                </a:solidFill>
                <a:effectLst/>
                <a:latin typeface="Helvetica" pitchFamily="2" charset="0"/>
              </a:rPr>
              <a:t>Binary BH has become a hot topic due to the detection of gravitational waves from merger events by LIGO and VIRGO and expected future detection of BSMBH.</a:t>
            </a:r>
          </a:p>
          <a:p>
            <a:pPr marL="285750" indent="-285750">
              <a:buFont typeface="Arial" panose="020B0604020202020204" pitchFamily="34" charset="0"/>
              <a:buChar char="•"/>
            </a:pPr>
            <a:endParaRPr lang="en-GB" sz="2000" dirty="0">
              <a:solidFill>
                <a:srgbClr val="101820"/>
              </a:solidFill>
              <a:effectLst/>
              <a:latin typeface="Helvetica" pitchFamily="2" charset="0"/>
            </a:endParaRPr>
          </a:p>
          <a:p>
            <a:endParaRPr lang="en-GB" sz="2000" dirty="0"/>
          </a:p>
        </p:txBody>
      </p:sp>
      <p:pic>
        <p:nvPicPr>
          <p:cNvPr id="8" name="Picture 7">
            <a:extLst>
              <a:ext uri="{FF2B5EF4-FFF2-40B4-BE49-F238E27FC236}">
                <a16:creationId xmlns:a16="http://schemas.microsoft.com/office/drawing/2014/main" id="{1600A510-6154-E0FD-CC12-5DA91B2B3860}"/>
              </a:ext>
            </a:extLst>
          </p:cNvPr>
          <p:cNvPicPr>
            <a:picLocks noChangeAspect="1"/>
          </p:cNvPicPr>
          <p:nvPr/>
        </p:nvPicPr>
        <p:blipFill>
          <a:blip r:embed="rId3"/>
          <a:stretch>
            <a:fillRect/>
          </a:stretch>
        </p:blipFill>
        <p:spPr>
          <a:xfrm>
            <a:off x="7035210" y="2210998"/>
            <a:ext cx="4774856" cy="2113868"/>
          </a:xfrm>
          <a:prstGeom prst="rect">
            <a:avLst/>
          </a:prstGeom>
        </p:spPr>
      </p:pic>
      <p:sp>
        <p:nvSpPr>
          <p:cNvPr id="9" name="TextBox 8">
            <a:extLst>
              <a:ext uri="{FF2B5EF4-FFF2-40B4-BE49-F238E27FC236}">
                <a16:creationId xmlns:a16="http://schemas.microsoft.com/office/drawing/2014/main" id="{3AA60BC5-8458-7412-E710-FAEFE97FF582}"/>
              </a:ext>
            </a:extLst>
          </p:cNvPr>
          <p:cNvSpPr txBox="1"/>
          <p:nvPr/>
        </p:nvSpPr>
        <p:spPr>
          <a:xfrm>
            <a:off x="1018603" y="5214603"/>
            <a:ext cx="10791463" cy="1323439"/>
          </a:xfrm>
          <a:prstGeom prst="rect">
            <a:avLst/>
          </a:prstGeom>
          <a:noFill/>
        </p:spPr>
        <p:txBody>
          <a:bodyPr wrap="square" rtlCol="0">
            <a:spAutoFit/>
          </a:bodyPr>
          <a:lstStyle/>
          <a:p>
            <a:pPr marL="285750" indent="-285750">
              <a:buFont typeface="Arial" panose="020B0604020202020204" pitchFamily="34" charset="0"/>
              <a:buChar char="•"/>
            </a:pPr>
            <a:r>
              <a:rPr lang="en-GB" sz="2000" dirty="0">
                <a:solidFill>
                  <a:srgbClr val="101820"/>
                </a:solidFill>
                <a:effectLst/>
                <a:latin typeface="Helvetica" pitchFamily="2" charset="0"/>
              </a:rPr>
              <a:t>These sources are well identified through their High Energy (HE) emission by detecting periodicities on their light curves. Then, it is necessary to separate the true period from the stochastic noise.</a:t>
            </a:r>
            <a:endParaRPr lang="en-GB" sz="2000" b="1" dirty="0">
              <a:solidFill>
                <a:srgbClr val="23373B"/>
              </a:solidFill>
              <a:effectLst/>
              <a:latin typeface="Helvetica" pitchFamily="2" charset="0"/>
            </a:endParaRPr>
          </a:p>
          <a:p>
            <a:endParaRPr lang="en-GB" sz="2000" dirty="0"/>
          </a:p>
        </p:txBody>
      </p:sp>
    </p:spTree>
    <p:extLst>
      <p:ext uri="{BB962C8B-B14F-4D97-AF65-F5344CB8AC3E}">
        <p14:creationId xmlns:p14="http://schemas.microsoft.com/office/powerpoint/2010/main" val="3318922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Regularly sampled data - Methodology </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22CC1C9-E1B4-7902-10FB-2CFC1F556C7A}"/>
                  </a:ext>
                </a:extLst>
              </p:cNvPr>
              <p:cNvSpPr txBox="1"/>
              <p:nvPr/>
            </p:nvSpPr>
            <p:spPr>
              <a:xfrm>
                <a:off x="1018601" y="1521284"/>
                <a:ext cx="10522609" cy="5194307"/>
              </a:xfrm>
              <a:prstGeom prst="rect">
                <a:avLst/>
              </a:prstGeom>
              <a:noFill/>
            </p:spPr>
            <p:txBody>
              <a:bodyPr wrap="square" rtlCol="0">
                <a:spAutoFit/>
              </a:bodyPr>
              <a:lstStyle/>
              <a:p>
                <a:r>
                  <a:rPr lang="en-GB" sz="2000" b="1" dirty="0">
                    <a:solidFill>
                      <a:srgbClr val="23373B"/>
                    </a:solidFill>
                    <a:effectLst/>
                    <a:latin typeface="Helvetica" pitchFamily="2" charset="0"/>
                  </a:rPr>
                  <a:t>Object Selection and Data Analysis </a:t>
                </a:r>
              </a:p>
              <a:p>
                <a:r>
                  <a:rPr lang="en-GB" sz="2000" dirty="0">
                    <a:solidFill>
                      <a:srgbClr val="101820"/>
                    </a:solidFill>
                    <a:effectLst/>
                    <a:latin typeface="Helvetica" pitchFamily="2" charset="0"/>
                  </a:rPr>
                  <a:t>Sources selected compose an AGN population sub-sample of the 4FGL</a:t>
                </a:r>
              </a:p>
              <a:p>
                <a:endParaRPr lang="en-US" sz="800" i="1" dirty="0">
                  <a:solidFill>
                    <a:srgbClr val="23373B"/>
                  </a:solidFill>
                  <a:effectLst/>
                  <a:latin typeface="Cambria Math" panose="02040503050406030204" pitchFamily="18" charset="0"/>
                  <a:ea typeface="Cambria Math" panose="02040503050406030204" pitchFamily="18" charset="0"/>
                </a:endParaRPr>
              </a:p>
              <a:p>
                <a14:m>
                  <m:oMath xmlns:m="http://schemas.openxmlformats.org/officeDocument/2006/math">
                    <m:r>
                      <a:rPr lang="en-GB" sz="2000" i="1" smtClean="0">
                        <a:solidFill>
                          <a:srgbClr val="23373B"/>
                        </a:solidFill>
                        <a:effectLst/>
                        <a:latin typeface="Cambria Math" panose="02040503050406030204" pitchFamily="18" charset="0"/>
                        <a:ea typeface="Cambria Math" panose="02040503050406030204" pitchFamily="18" charset="0"/>
                      </a:rPr>
                      <m:t>→</m:t>
                    </m:r>
                  </m:oMath>
                </a14:m>
                <a:r>
                  <a:rPr lang="en-GB" sz="2000" dirty="0">
                    <a:solidFill>
                      <a:srgbClr val="23373B"/>
                    </a:solidFill>
                    <a:latin typeface="Helvetica" pitchFamily="2" charset="0"/>
                  </a:rPr>
                  <a:t> 27 sources motivated from existing literature on Fermi-LAT periodicities.</a:t>
                </a:r>
              </a:p>
              <a:p>
                <a:endParaRPr lang="en-GB" sz="2000" dirty="0">
                  <a:solidFill>
                    <a:srgbClr val="23373B"/>
                  </a:solidFill>
                  <a:latin typeface="Helvetica" pitchFamily="2" charset="0"/>
                </a:endParaRPr>
              </a:p>
              <a:p>
                <a:r>
                  <a:rPr lang="en-GB" sz="2000" dirty="0">
                    <a:solidFill>
                      <a:srgbClr val="23373B"/>
                    </a:solidFill>
                    <a:latin typeface="Helvetica" pitchFamily="2" charset="0"/>
                  </a:rPr>
                  <a:t>Light curve computation based on a binned likelihood LAT analysis using </a:t>
                </a:r>
                <a:r>
                  <a:rPr lang="en-GB" sz="2000" i="1" dirty="0">
                    <a:solidFill>
                      <a:srgbClr val="23373B"/>
                    </a:solidFill>
                    <a:latin typeface="Helvetica" pitchFamily="2" charset="0"/>
                  </a:rPr>
                  <a:t>enrico</a:t>
                </a:r>
                <a:r>
                  <a:rPr lang="en-GB" sz="2000" dirty="0">
                    <a:solidFill>
                      <a:srgbClr val="23373B"/>
                    </a:solidFill>
                    <a:latin typeface="Helvetica" pitchFamily="2" charset="0"/>
                  </a:rPr>
                  <a:t>.</a:t>
                </a:r>
              </a:p>
              <a:p>
                <a:endParaRPr lang="en-GB" sz="800" dirty="0">
                  <a:solidFill>
                    <a:srgbClr val="23373B"/>
                  </a:solidFill>
                  <a:latin typeface="Helvetica" pitchFamily="2" charset="0"/>
                </a:endParaRPr>
              </a:p>
              <a:p>
                <a14:m>
                  <m:oMath xmlns:m="http://schemas.openxmlformats.org/officeDocument/2006/math">
                    <m:r>
                      <a:rPr lang="en-GB" sz="2000" i="1" smtClean="0">
                        <a:solidFill>
                          <a:srgbClr val="23373B"/>
                        </a:solidFill>
                        <a:effectLst/>
                        <a:latin typeface="Cambria Math" panose="02040503050406030204" pitchFamily="18" charset="0"/>
                        <a:ea typeface="Cambria Math" panose="02040503050406030204" pitchFamily="18" charset="0"/>
                      </a:rPr>
                      <m:t>→</m:t>
                    </m:r>
                  </m:oMath>
                </a14:m>
                <a:r>
                  <a:rPr lang="en-GB" sz="2000" dirty="0">
                    <a:solidFill>
                      <a:srgbClr val="23373B"/>
                    </a:solidFill>
                    <a:latin typeface="Helvetica" pitchFamily="2" charset="0"/>
                  </a:rPr>
                  <a:t> 145 monthly bins.  Time range [from 54700 to 59287 MJD]. Energy range [1 to 300 GeV].</a:t>
                </a:r>
              </a:p>
              <a:p>
                <a:endParaRPr lang="en-GB" sz="2000" dirty="0">
                  <a:solidFill>
                    <a:srgbClr val="23373B"/>
                  </a:solidFill>
                  <a:latin typeface="Helvetica" pitchFamily="2" charset="0"/>
                </a:endParaRPr>
              </a:p>
              <a:p>
                <a:r>
                  <a:rPr lang="en-GB" sz="2000" b="1" dirty="0">
                    <a:solidFill>
                      <a:srgbClr val="23373B"/>
                    </a:solidFill>
                    <a:latin typeface="Helvetica" pitchFamily="2" charset="0"/>
                  </a:rPr>
                  <a:t>MCMC Time Series Models</a:t>
                </a:r>
              </a:p>
              <a:p>
                <a:r>
                  <a:rPr lang="en-GB" sz="2000" dirty="0">
                    <a:solidFill>
                      <a:srgbClr val="101820"/>
                    </a:solidFill>
                    <a:effectLst/>
                    <a:latin typeface="Helvetica" pitchFamily="2" charset="0"/>
                  </a:rPr>
                  <a:t>Different MCMC models are fitted by the composition of the following terms:</a:t>
                </a:r>
              </a:p>
              <a:p>
                <a:pPr algn="ctr"/>
                <a:endParaRPr lang="en-GB" sz="2000" b="1" dirty="0">
                  <a:solidFill>
                    <a:srgbClr val="23373B"/>
                  </a:solidFill>
                  <a:latin typeface="Helvetica" pitchFamily="2" charset="0"/>
                </a:endParaRPr>
              </a:p>
              <a:p>
                <a:pPr algn="ctr"/>
                <a:r>
                  <a:rPr lang="en-US" sz="2000" dirty="0">
                    <a:solidFill>
                      <a:srgbClr val="101820"/>
                    </a:solidFill>
                    <a:effectLst/>
                    <a:latin typeface="Helvetica" pitchFamily="2" charset="0"/>
                  </a:rPr>
                  <a:t>Stochastic noise components: Auto-Regressive AR(N) + White Noise</a:t>
                </a:r>
              </a:p>
              <a:p>
                <a:pPr algn="ctr"/>
                <a14:m>
                  <m:oMathPara xmlns:m="http://schemas.openxmlformats.org/officeDocument/2006/math">
                    <m:oMathParaPr>
                      <m:jc m:val="centerGroup"/>
                    </m:oMathParaPr>
                    <m:oMath xmlns:m="http://schemas.openxmlformats.org/officeDocument/2006/math">
                      <m:r>
                        <a:rPr lang="en-US" sz="2000" i="1" smtClean="0">
                          <a:solidFill>
                            <a:srgbClr val="23373B"/>
                          </a:solidFill>
                          <a:effectLst/>
                          <a:latin typeface="Cambria Math" panose="02040503050406030204" pitchFamily="18" charset="0"/>
                          <a:ea typeface="Cambria Math" panose="02040503050406030204" pitchFamily="18" charset="0"/>
                        </a:rPr>
                        <m:t>𝜙</m:t>
                      </m:r>
                      <m:d>
                        <m:dPr>
                          <m:ctrlPr>
                            <a:rPr lang="en-US" sz="2000" b="0" i="1" smtClean="0">
                              <a:solidFill>
                                <a:srgbClr val="23373B"/>
                              </a:solidFill>
                              <a:effectLst/>
                              <a:latin typeface="Cambria Math" panose="02040503050406030204" pitchFamily="18" charset="0"/>
                              <a:ea typeface="Cambria Math" panose="02040503050406030204" pitchFamily="18" charset="0"/>
                            </a:rPr>
                          </m:ctrlPr>
                        </m:dPr>
                        <m:e>
                          <m:sSub>
                            <m:sSubPr>
                              <m:ctrlPr>
                                <a:rPr lang="en-US" sz="2000" b="0" i="1" smtClean="0">
                                  <a:solidFill>
                                    <a:srgbClr val="23373B"/>
                                  </a:solidFill>
                                  <a:effectLst/>
                                  <a:latin typeface="Cambria Math" panose="02040503050406030204" pitchFamily="18" charset="0"/>
                                  <a:ea typeface="Cambria Math" panose="02040503050406030204" pitchFamily="18" charset="0"/>
                                </a:rPr>
                              </m:ctrlPr>
                            </m:sSubPr>
                            <m:e>
                              <m:r>
                                <a:rPr lang="en-US" sz="2000" b="0" i="1" smtClean="0">
                                  <a:solidFill>
                                    <a:srgbClr val="23373B"/>
                                  </a:solidFill>
                                  <a:effectLst/>
                                  <a:latin typeface="Cambria Math" panose="02040503050406030204" pitchFamily="18" charset="0"/>
                                  <a:ea typeface="Cambria Math" panose="02040503050406030204" pitchFamily="18" charset="0"/>
                                </a:rPr>
                                <m:t>𝑡</m:t>
                              </m:r>
                            </m:e>
                            <m:sub>
                              <m:r>
                                <a:rPr lang="en-US" sz="2000" b="0" i="1" smtClean="0">
                                  <a:solidFill>
                                    <a:srgbClr val="23373B"/>
                                  </a:solidFill>
                                  <a:effectLst/>
                                  <a:latin typeface="Cambria Math" panose="02040503050406030204" pitchFamily="18" charset="0"/>
                                  <a:ea typeface="Cambria Math" panose="02040503050406030204" pitchFamily="18" charset="0"/>
                                </a:rPr>
                                <m:t>𝑛</m:t>
                              </m:r>
                            </m:sub>
                          </m:sSub>
                        </m:e>
                      </m:d>
                      <m:r>
                        <a:rPr lang="en-US" sz="2000" b="0" i="1" smtClean="0">
                          <a:solidFill>
                            <a:srgbClr val="23373B"/>
                          </a:solidFill>
                          <a:effectLst/>
                          <a:latin typeface="Cambria Math" panose="02040503050406030204" pitchFamily="18" charset="0"/>
                          <a:ea typeface="Cambria Math" panose="02040503050406030204" pitchFamily="18" charset="0"/>
                        </a:rPr>
                        <m:t>=</m:t>
                      </m:r>
                      <m:acc>
                        <m:accPr>
                          <m:chr m:val="̅"/>
                          <m:ctrlPr>
                            <a:rPr lang="en-US" sz="2000" b="0" i="1" smtClean="0">
                              <a:solidFill>
                                <a:srgbClr val="23373B"/>
                              </a:solidFill>
                              <a:effectLst/>
                              <a:latin typeface="Cambria Math" panose="02040503050406030204" pitchFamily="18" charset="0"/>
                              <a:ea typeface="Cambria Math" panose="02040503050406030204" pitchFamily="18" charset="0"/>
                            </a:rPr>
                          </m:ctrlPr>
                        </m:accPr>
                        <m:e>
                          <m:r>
                            <a:rPr lang="en-US" sz="2000" b="0" i="1" smtClean="0">
                              <a:solidFill>
                                <a:srgbClr val="23373B"/>
                              </a:solidFill>
                              <a:effectLst/>
                              <a:latin typeface="Cambria Math" panose="02040503050406030204" pitchFamily="18" charset="0"/>
                              <a:ea typeface="Cambria Math" panose="02040503050406030204" pitchFamily="18" charset="0"/>
                            </a:rPr>
                            <m:t>𝜙</m:t>
                          </m:r>
                        </m:e>
                      </m:acc>
                      <m:r>
                        <a:rPr lang="en-US" sz="2000" b="0" i="1" smtClean="0">
                          <a:solidFill>
                            <a:srgbClr val="23373B"/>
                          </a:solidFill>
                          <a:effectLst/>
                          <a:latin typeface="Cambria Math" panose="02040503050406030204" pitchFamily="18" charset="0"/>
                          <a:ea typeface="Cambria Math" panose="02040503050406030204" pitchFamily="18" charset="0"/>
                        </a:rPr>
                        <m:t>+</m:t>
                      </m:r>
                      <m:nary>
                        <m:naryPr>
                          <m:chr m:val="∑"/>
                          <m:supHide m:val="on"/>
                          <m:ctrlPr>
                            <a:rPr lang="en-US" sz="2000" b="0" i="1" smtClean="0">
                              <a:solidFill>
                                <a:srgbClr val="23373B"/>
                              </a:solidFill>
                              <a:effectLst/>
                              <a:latin typeface="Cambria Math" panose="02040503050406030204" pitchFamily="18" charset="0"/>
                              <a:ea typeface="Cambria Math" panose="02040503050406030204" pitchFamily="18" charset="0"/>
                            </a:rPr>
                          </m:ctrlPr>
                        </m:naryPr>
                        <m:sub>
                          <m:r>
                            <m:rPr>
                              <m:brk m:alnAt="7"/>
                            </m:rPr>
                            <a:rPr lang="en-US" sz="2000" b="0" i="1" smtClean="0">
                              <a:solidFill>
                                <a:srgbClr val="23373B"/>
                              </a:solidFill>
                              <a:effectLst/>
                              <a:latin typeface="Cambria Math" panose="02040503050406030204" pitchFamily="18" charset="0"/>
                              <a:ea typeface="Cambria Math" panose="02040503050406030204" pitchFamily="18" charset="0"/>
                            </a:rPr>
                            <m:t>𝑁</m:t>
                          </m:r>
                        </m:sub>
                        <m:sup/>
                        <m:e>
                          <m:sSub>
                            <m:sSubPr>
                              <m:ctrlPr>
                                <a:rPr lang="en-US" sz="2000" b="0" i="1" smtClean="0">
                                  <a:solidFill>
                                    <a:srgbClr val="23373B"/>
                                  </a:solidFill>
                                  <a:effectLst/>
                                  <a:latin typeface="Cambria Math" panose="02040503050406030204" pitchFamily="18" charset="0"/>
                                  <a:ea typeface="Cambria Math" panose="02040503050406030204" pitchFamily="18" charset="0"/>
                                </a:rPr>
                              </m:ctrlPr>
                            </m:sSubPr>
                            <m:e>
                              <m:r>
                                <a:rPr lang="en-US" sz="2000" b="0" i="1" smtClean="0">
                                  <a:solidFill>
                                    <a:srgbClr val="23373B"/>
                                  </a:solidFill>
                                  <a:effectLst/>
                                  <a:latin typeface="Cambria Math" panose="02040503050406030204" pitchFamily="18" charset="0"/>
                                  <a:ea typeface="Cambria Math" panose="02040503050406030204" pitchFamily="18" charset="0"/>
                                </a:rPr>
                                <m:t>𝛽</m:t>
                              </m:r>
                            </m:e>
                            <m:sub>
                              <m:r>
                                <a:rPr lang="en-US" sz="2000" b="0" i="1" smtClean="0">
                                  <a:solidFill>
                                    <a:srgbClr val="23373B"/>
                                  </a:solidFill>
                                  <a:effectLst/>
                                  <a:latin typeface="Cambria Math" panose="02040503050406030204" pitchFamily="18" charset="0"/>
                                  <a:ea typeface="Cambria Math" panose="02040503050406030204" pitchFamily="18" charset="0"/>
                                </a:rPr>
                                <m:t>𝑁</m:t>
                              </m:r>
                            </m:sub>
                          </m:sSub>
                          <m:r>
                            <a:rPr lang="en-US" sz="2000" b="0" i="1" smtClean="0">
                              <a:solidFill>
                                <a:srgbClr val="23373B"/>
                              </a:solidFill>
                              <a:effectLst/>
                              <a:latin typeface="Cambria Math" panose="02040503050406030204" pitchFamily="18" charset="0"/>
                              <a:ea typeface="Cambria Math" panose="02040503050406030204" pitchFamily="18" charset="0"/>
                            </a:rPr>
                            <m:t>𝜙</m:t>
                          </m:r>
                          <m:d>
                            <m:dPr>
                              <m:ctrlPr>
                                <a:rPr lang="en-US" sz="2000" b="0" i="1" smtClean="0">
                                  <a:solidFill>
                                    <a:srgbClr val="23373B"/>
                                  </a:solidFill>
                                  <a:effectLst/>
                                  <a:latin typeface="Cambria Math" panose="02040503050406030204" pitchFamily="18" charset="0"/>
                                  <a:ea typeface="Cambria Math" panose="02040503050406030204" pitchFamily="18" charset="0"/>
                                </a:rPr>
                              </m:ctrlPr>
                            </m:dPr>
                            <m:e>
                              <m:sSub>
                                <m:sSubPr>
                                  <m:ctrlPr>
                                    <a:rPr lang="en-US" sz="2000" b="0" i="1" smtClean="0">
                                      <a:solidFill>
                                        <a:srgbClr val="23373B"/>
                                      </a:solidFill>
                                      <a:effectLst/>
                                      <a:latin typeface="Cambria Math" panose="02040503050406030204" pitchFamily="18" charset="0"/>
                                      <a:ea typeface="Cambria Math" panose="02040503050406030204" pitchFamily="18" charset="0"/>
                                    </a:rPr>
                                  </m:ctrlPr>
                                </m:sSubPr>
                                <m:e>
                                  <m:r>
                                    <a:rPr lang="en-US" sz="2000" b="0" i="1" smtClean="0">
                                      <a:solidFill>
                                        <a:srgbClr val="23373B"/>
                                      </a:solidFill>
                                      <a:effectLst/>
                                      <a:latin typeface="Cambria Math" panose="02040503050406030204" pitchFamily="18" charset="0"/>
                                      <a:ea typeface="Cambria Math" panose="02040503050406030204" pitchFamily="18" charset="0"/>
                                    </a:rPr>
                                    <m:t>𝑡</m:t>
                                  </m:r>
                                </m:e>
                                <m:sub>
                                  <m:r>
                                    <a:rPr lang="en-US" sz="2000" b="0" i="1" smtClean="0">
                                      <a:solidFill>
                                        <a:srgbClr val="23373B"/>
                                      </a:solidFill>
                                      <a:effectLst/>
                                      <a:latin typeface="Cambria Math" panose="02040503050406030204" pitchFamily="18" charset="0"/>
                                      <a:ea typeface="Cambria Math" panose="02040503050406030204" pitchFamily="18" charset="0"/>
                                    </a:rPr>
                                    <m:t>𝑛</m:t>
                                  </m:r>
                                  <m:r>
                                    <a:rPr lang="en-US" sz="2000" b="0" i="1" smtClean="0">
                                      <a:solidFill>
                                        <a:srgbClr val="23373B"/>
                                      </a:solidFill>
                                      <a:effectLst/>
                                      <a:latin typeface="Cambria Math" panose="02040503050406030204" pitchFamily="18" charset="0"/>
                                      <a:ea typeface="Cambria Math" panose="02040503050406030204" pitchFamily="18" charset="0"/>
                                    </a:rPr>
                                    <m:t>−</m:t>
                                  </m:r>
                                  <m:r>
                                    <a:rPr lang="en-US" sz="2000" b="0" i="1" smtClean="0">
                                      <a:solidFill>
                                        <a:srgbClr val="23373B"/>
                                      </a:solidFill>
                                      <a:effectLst/>
                                      <a:latin typeface="Cambria Math" panose="02040503050406030204" pitchFamily="18" charset="0"/>
                                      <a:ea typeface="Cambria Math" panose="02040503050406030204" pitchFamily="18" charset="0"/>
                                    </a:rPr>
                                    <m:t>𝑁</m:t>
                                  </m:r>
                                </m:sub>
                              </m:sSub>
                            </m:e>
                          </m:d>
                          <m:r>
                            <a:rPr lang="en-US" sz="2000" b="0" i="1" smtClean="0">
                              <a:solidFill>
                                <a:srgbClr val="23373B"/>
                              </a:solidFill>
                              <a:effectLst/>
                              <a:latin typeface="Cambria Math" panose="02040503050406030204" pitchFamily="18" charset="0"/>
                              <a:ea typeface="Cambria Math" panose="02040503050406030204" pitchFamily="18" charset="0"/>
                            </a:rPr>
                            <m:t>+</m:t>
                          </m:r>
                          <m:r>
                            <a:rPr lang="en-US" sz="2000" b="0" i="1" smtClean="0">
                              <a:solidFill>
                                <a:srgbClr val="23373B"/>
                              </a:solidFill>
                              <a:effectLst/>
                              <a:latin typeface="Cambria Math" panose="02040503050406030204" pitchFamily="18" charset="0"/>
                              <a:ea typeface="Cambria Math" panose="02040503050406030204" pitchFamily="18" charset="0"/>
                            </a:rPr>
                            <m:t>𝑁</m:t>
                          </m:r>
                          <m:r>
                            <a:rPr lang="en-US" sz="2000" b="0" i="1" smtClean="0">
                              <a:solidFill>
                                <a:srgbClr val="23373B"/>
                              </a:solidFill>
                              <a:effectLst/>
                              <a:latin typeface="Cambria Math" panose="02040503050406030204" pitchFamily="18" charset="0"/>
                              <a:ea typeface="Cambria Math" panose="02040503050406030204" pitchFamily="18" charset="0"/>
                            </a:rPr>
                            <m:t>(0,</m:t>
                          </m:r>
                          <m:r>
                            <a:rPr lang="en-US" sz="2000" b="0" i="1" smtClean="0">
                              <a:solidFill>
                                <a:srgbClr val="23373B"/>
                              </a:solidFill>
                              <a:effectLst/>
                              <a:latin typeface="Cambria Math" panose="02040503050406030204" pitchFamily="18" charset="0"/>
                              <a:ea typeface="Cambria Math" panose="02040503050406030204" pitchFamily="18" charset="0"/>
                            </a:rPr>
                            <m:t>𝜎</m:t>
                          </m:r>
                          <m:r>
                            <a:rPr lang="en-US" sz="2000" b="0" i="1" smtClean="0">
                              <a:solidFill>
                                <a:srgbClr val="23373B"/>
                              </a:solidFill>
                              <a:effectLst/>
                              <a:latin typeface="Cambria Math" panose="02040503050406030204" pitchFamily="18" charset="0"/>
                              <a:ea typeface="Cambria Math" panose="02040503050406030204" pitchFamily="18" charset="0"/>
                            </a:rPr>
                            <m:t>)</m:t>
                          </m:r>
                        </m:e>
                      </m:nary>
                    </m:oMath>
                  </m:oMathPara>
                </a14:m>
                <a:endParaRPr lang="en-US" sz="2000" i="1" dirty="0">
                  <a:solidFill>
                    <a:srgbClr val="23373B"/>
                  </a:solidFill>
                  <a:latin typeface="Cambria Math" panose="02040503050406030204" pitchFamily="18" charset="0"/>
                  <a:ea typeface="Cambria Math" panose="02040503050406030204" pitchFamily="18" charset="0"/>
                </a:endParaRPr>
              </a:p>
              <a:p>
                <a:pPr algn="ctr"/>
                <a:endParaRPr lang="en-GB" sz="700" dirty="0">
                  <a:solidFill>
                    <a:srgbClr val="23373B"/>
                  </a:solidFill>
                  <a:latin typeface="Helvetica" pitchFamily="2" charset="0"/>
                </a:endParaRPr>
              </a:p>
              <a:p>
                <a:pPr algn="ctr"/>
                <a:r>
                  <a:rPr lang="en-GB" sz="2000" dirty="0">
                    <a:solidFill>
                      <a:srgbClr val="23373B"/>
                    </a:solidFill>
                    <a:latin typeface="Helvetica" pitchFamily="2" charset="0"/>
                  </a:rPr>
                  <a:t>Deterministic components: Linear, Sinusoidal, Harmonic</a:t>
                </a:r>
              </a:p>
              <a:p>
                <a:endParaRPr lang="en-GB" sz="2000" dirty="0">
                  <a:solidFill>
                    <a:srgbClr val="23373B"/>
                  </a:solidFill>
                  <a:latin typeface="Helvetica" pitchFamily="2" charset="0"/>
                </a:endParaRPr>
              </a:p>
            </p:txBody>
          </p:sp>
        </mc:Choice>
        <mc:Fallback xmlns="">
          <p:sp>
            <p:nvSpPr>
              <p:cNvPr id="3" name="TextBox 2">
                <a:extLst>
                  <a:ext uri="{FF2B5EF4-FFF2-40B4-BE49-F238E27FC236}">
                    <a16:creationId xmlns:a16="http://schemas.microsoft.com/office/drawing/2014/main" id="{E22CC1C9-E1B4-7902-10FB-2CFC1F556C7A}"/>
                  </a:ext>
                </a:extLst>
              </p:cNvPr>
              <p:cNvSpPr txBox="1">
                <a:spLocks noRot="1" noChangeAspect="1" noMove="1" noResize="1" noEditPoints="1" noAdjustHandles="1" noChangeArrowheads="1" noChangeShapeType="1" noTextEdit="1"/>
              </p:cNvSpPr>
              <p:nvPr/>
            </p:nvSpPr>
            <p:spPr>
              <a:xfrm>
                <a:off x="1018601" y="1521284"/>
                <a:ext cx="10522609" cy="5194307"/>
              </a:xfrm>
              <a:prstGeom prst="rect">
                <a:avLst/>
              </a:prstGeom>
              <a:blipFill>
                <a:blip r:embed="rId3"/>
                <a:stretch>
                  <a:fillRect l="-603" t="-733" b="-13936"/>
                </a:stretch>
              </a:blipFill>
            </p:spPr>
            <p:txBody>
              <a:bodyPr/>
              <a:lstStyle/>
              <a:p>
                <a:r>
                  <a:rPr lang="en-GB">
                    <a:noFill/>
                  </a:rPr>
                  <a:t> </a:t>
                </a:r>
              </a:p>
            </p:txBody>
          </p:sp>
        </mc:Fallback>
      </mc:AlternateContent>
      <p:sp>
        <p:nvSpPr>
          <p:cNvPr id="8" name="Rectangle 7">
            <a:extLst>
              <a:ext uri="{FF2B5EF4-FFF2-40B4-BE49-F238E27FC236}">
                <a16:creationId xmlns:a16="http://schemas.microsoft.com/office/drawing/2014/main" id="{C228468A-33C4-C84A-C66E-3FB29820B7A9}"/>
              </a:ext>
            </a:extLst>
          </p:cNvPr>
          <p:cNvSpPr/>
          <p:nvPr/>
        </p:nvSpPr>
        <p:spPr>
          <a:xfrm>
            <a:off x="1915297" y="4744995"/>
            <a:ext cx="8536460" cy="1793047"/>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39517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Regularly sampled data - Results </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E22CC1C9-E1B4-7902-10FB-2CFC1F556C7A}"/>
              </a:ext>
            </a:extLst>
          </p:cNvPr>
          <p:cNvSpPr txBox="1"/>
          <p:nvPr/>
        </p:nvSpPr>
        <p:spPr>
          <a:xfrm>
            <a:off x="838200" y="1191927"/>
            <a:ext cx="11185754" cy="3108543"/>
          </a:xfrm>
          <a:prstGeom prst="rect">
            <a:avLst/>
          </a:prstGeom>
          <a:noFill/>
        </p:spPr>
        <p:txBody>
          <a:bodyPr wrap="square" rtlCol="0">
            <a:spAutoFit/>
          </a:bodyPr>
          <a:lstStyle/>
          <a:p>
            <a:r>
              <a:rPr lang="en-GB" b="1" dirty="0">
                <a:solidFill>
                  <a:srgbClr val="23373B"/>
                </a:solidFill>
                <a:effectLst/>
                <a:latin typeface="Helvetica" pitchFamily="2" charset="0"/>
              </a:rPr>
              <a:t>Model Selection</a:t>
            </a:r>
          </a:p>
          <a:p>
            <a:pPr marL="285750" indent="-285750">
              <a:buFont typeface="Arial" panose="020B0604020202020204" pitchFamily="34" charset="0"/>
              <a:buChar char="•"/>
            </a:pPr>
            <a:r>
              <a:rPr lang="en-GB" dirty="0">
                <a:solidFill>
                  <a:srgbClr val="23373B"/>
                </a:solidFill>
                <a:effectLst/>
                <a:latin typeface="Helvetica" pitchFamily="2" charset="0"/>
              </a:rPr>
              <a:t>For each light curve, within all the possible MCMC models, the one with the minimum AIC is selected.</a:t>
            </a:r>
          </a:p>
          <a:p>
            <a:pPr marL="285750" indent="-285750">
              <a:buFont typeface="Arial" panose="020B0604020202020204" pitchFamily="34" charset="0"/>
              <a:buChar char="•"/>
            </a:pPr>
            <a:endParaRPr lang="en-GB" sz="800" dirty="0">
              <a:solidFill>
                <a:srgbClr val="23373B"/>
              </a:solidFill>
              <a:effectLst/>
              <a:latin typeface="Helvetica" pitchFamily="2" charset="0"/>
            </a:endParaRPr>
          </a:p>
          <a:p>
            <a:pPr marL="285750" indent="-285750">
              <a:buFont typeface="Arial" panose="020B0604020202020204" pitchFamily="34" charset="0"/>
              <a:buChar char="•"/>
            </a:pPr>
            <a:r>
              <a:rPr lang="en-GB" dirty="0">
                <a:solidFill>
                  <a:srgbClr val="23373B"/>
                </a:solidFill>
                <a:latin typeface="Helvetica" pitchFamily="2" charset="0"/>
              </a:rPr>
              <a:t>P</a:t>
            </a:r>
            <a:r>
              <a:rPr lang="en-GB" dirty="0">
                <a:solidFill>
                  <a:srgbClr val="23373B"/>
                </a:solidFill>
                <a:effectLst/>
                <a:latin typeface="Helvetica" pitchFamily="2" charset="0"/>
              </a:rPr>
              <a:t>eriod significance is assessed by AIC comparison between the periodic and the only noise model.</a:t>
            </a:r>
            <a:endParaRPr lang="en-GB" b="1" dirty="0">
              <a:solidFill>
                <a:srgbClr val="23373B"/>
              </a:solidFill>
              <a:effectLst/>
              <a:latin typeface="Helvetica" pitchFamily="2" charset="0"/>
            </a:endParaRPr>
          </a:p>
          <a:p>
            <a:endParaRPr lang="en-GB" b="1" dirty="0">
              <a:solidFill>
                <a:srgbClr val="23373B"/>
              </a:solidFill>
              <a:effectLst/>
              <a:latin typeface="Helvetica" pitchFamily="2" charset="0"/>
            </a:endParaRPr>
          </a:p>
          <a:p>
            <a:r>
              <a:rPr lang="en-GB" b="1" dirty="0">
                <a:solidFill>
                  <a:srgbClr val="23373B"/>
                </a:solidFill>
                <a:effectLst/>
                <a:latin typeface="Helvetica" pitchFamily="2" charset="0"/>
              </a:rPr>
              <a:t>Full Light-Curve 								    </a:t>
            </a:r>
            <a:r>
              <a:rPr lang="en-GB" sz="1600" i="1" dirty="0">
                <a:solidFill>
                  <a:srgbClr val="23373B"/>
                </a:solidFill>
                <a:effectLst/>
                <a:latin typeface="Helvetica" pitchFamily="2" charset="0"/>
              </a:rPr>
              <a:t>example: </a:t>
            </a:r>
            <a:r>
              <a:rPr lang="en-GB" sz="1600" dirty="0">
                <a:solidFill>
                  <a:srgbClr val="23373B"/>
                </a:solidFill>
                <a:effectLst/>
                <a:latin typeface="Helvetica" pitchFamily="2" charset="0"/>
              </a:rPr>
              <a:t>PG 1553+113</a:t>
            </a:r>
          </a:p>
          <a:p>
            <a:pPr marL="285750" indent="-285750">
              <a:buFont typeface="Arial" panose="020B0604020202020204" pitchFamily="34" charset="0"/>
              <a:buChar char="•"/>
            </a:pPr>
            <a:endParaRPr lang="en-GB" sz="800" dirty="0">
              <a:solidFill>
                <a:srgbClr val="23373B"/>
              </a:solidFill>
              <a:latin typeface="Helvetica" pitchFamily="2" charset="0"/>
            </a:endParaRPr>
          </a:p>
          <a:p>
            <a:pPr marL="285750" indent="-285750">
              <a:buFont typeface="Arial" panose="020B0604020202020204" pitchFamily="34" charset="0"/>
              <a:buChar char="•"/>
            </a:pPr>
            <a:r>
              <a:rPr lang="en-GB" dirty="0">
                <a:solidFill>
                  <a:srgbClr val="23373B"/>
                </a:solidFill>
                <a:latin typeface="Helvetica" pitchFamily="2" charset="0"/>
              </a:rPr>
              <a:t>14 periodic sources </a:t>
            </a:r>
            <a:r>
              <a:rPr lang="en-GB" dirty="0">
                <a:solidFill>
                  <a:srgbClr val="23373B"/>
                </a:solidFill>
                <a:effectLst/>
                <a:latin typeface="Helvetica" pitchFamily="2" charset="0"/>
              </a:rPr>
              <a:t>found </a:t>
            </a:r>
            <a:r>
              <a:rPr lang="en-GB" sz="1800" dirty="0">
                <a:solidFill>
                  <a:srgbClr val="101820"/>
                </a:solidFill>
                <a:effectLst/>
                <a:latin typeface="Helvetica" pitchFamily="2" charset="0"/>
              </a:rPr>
              <a:t>by a novel method which separates the stochastic and the periodic component.</a:t>
            </a:r>
          </a:p>
          <a:p>
            <a:r>
              <a:rPr lang="en-GB" sz="1800" dirty="0">
                <a:solidFill>
                  <a:srgbClr val="101820"/>
                </a:solidFill>
                <a:effectLst/>
                <a:latin typeface="Helvetica" pitchFamily="2" charset="0"/>
              </a:rPr>
              <a:t> </a:t>
            </a:r>
            <a:endParaRPr lang="en-GB" sz="1050" dirty="0">
              <a:solidFill>
                <a:srgbClr val="23373B"/>
              </a:solidFill>
              <a:latin typeface="Helvetica" pitchFamily="2" charset="0"/>
            </a:endParaRPr>
          </a:p>
          <a:p>
            <a:r>
              <a:rPr lang="en-GB" dirty="0">
                <a:solidFill>
                  <a:srgbClr val="23373B"/>
                </a:solidFill>
                <a:latin typeface="Helvetica" pitchFamily="2" charset="0"/>
              </a:rPr>
              <a:t>The fit shows a stochastic noise term, a linear term and a sinusoidal with a 774 days periodicity.</a:t>
            </a:r>
          </a:p>
          <a:p>
            <a:r>
              <a:rPr lang="en-GB" dirty="0">
                <a:solidFill>
                  <a:srgbClr val="23373B"/>
                </a:solidFill>
                <a:latin typeface="Helvetica" pitchFamily="2" charset="0"/>
              </a:rPr>
              <a:t>→ Spectral cross-check: Bayes Factor Periodogram (BFP) computed from Agatha software.</a:t>
            </a:r>
          </a:p>
          <a:p>
            <a:r>
              <a:rPr lang="en-GB" dirty="0">
                <a:solidFill>
                  <a:srgbClr val="23373B"/>
                </a:solidFill>
                <a:latin typeface="Helvetica" pitchFamily="2" charset="0"/>
              </a:rPr>
              <a:t>→ The result is compatible with the spectral analysis and with previous literature.</a:t>
            </a:r>
          </a:p>
        </p:txBody>
      </p:sp>
      <p:pic>
        <p:nvPicPr>
          <p:cNvPr id="6" name="Picture 5">
            <a:extLst>
              <a:ext uri="{FF2B5EF4-FFF2-40B4-BE49-F238E27FC236}">
                <a16:creationId xmlns:a16="http://schemas.microsoft.com/office/drawing/2014/main" id="{02CE09A7-7CE5-FEF9-2F53-D96FF9097D76}"/>
              </a:ext>
            </a:extLst>
          </p:cNvPr>
          <p:cNvPicPr>
            <a:picLocks noChangeAspect="1"/>
          </p:cNvPicPr>
          <p:nvPr/>
        </p:nvPicPr>
        <p:blipFill>
          <a:blip r:embed="rId3"/>
          <a:stretch>
            <a:fillRect/>
          </a:stretch>
        </p:blipFill>
        <p:spPr>
          <a:xfrm>
            <a:off x="5089213" y="4499496"/>
            <a:ext cx="3821649" cy="2358504"/>
          </a:xfrm>
          <a:prstGeom prst="rect">
            <a:avLst/>
          </a:prstGeom>
        </p:spPr>
      </p:pic>
      <p:pic>
        <p:nvPicPr>
          <p:cNvPr id="10" name="Picture 9">
            <a:extLst>
              <a:ext uri="{FF2B5EF4-FFF2-40B4-BE49-F238E27FC236}">
                <a16:creationId xmlns:a16="http://schemas.microsoft.com/office/drawing/2014/main" id="{06C6DE33-B64C-F5B4-9173-6F7C243F39B4}"/>
              </a:ext>
            </a:extLst>
          </p:cNvPr>
          <p:cNvPicPr>
            <a:picLocks noChangeAspect="1"/>
          </p:cNvPicPr>
          <p:nvPr/>
        </p:nvPicPr>
        <p:blipFill>
          <a:blip r:embed="rId4"/>
          <a:stretch>
            <a:fillRect/>
          </a:stretch>
        </p:blipFill>
        <p:spPr>
          <a:xfrm>
            <a:off x="9340226" y="4416344"/>
            <a:ext cx="2655832" cy="2359728"/>
          </a:xfrm>
          <a:prstGeom prst="rect">
            <a:avLst/>
          </a:prstGeom>
        </p:spPr>
      </p:pic>
      <p:pic>
        <p:nvPicPr>
          <p:cNvPr id="5" name="Picture 4">
            <a:extLst>
              <a:ext uri="{FF2B5EF4-FFF2-40B4-BE49-F238E27FC236}">
                <a16:creationId xmlns:a16="http://schemas.microsoft.com/office/drawing/2014/main" id="{FCC077C6-5360-15EE-71C5-1378317266EB}"/>
              </a:ext>
            </a:extLst>
          </p:cNvPr>
          <p:cNvPicPr>
            <a:picLocks noChangeAspect="1"/>
          </p:cNvPicPr>
          <p:nvPr/>
        </p:nvPicPr>
        <p:blipFill>
          <a:blip r:embed="rId5"/>
          <a:stretch>
            <a:fillRect/>
          </a:stretch>
        </p:blipFill>
        <p:spPr>
          <a:xfrm>
            <a:off x="838200" y="4499496"/>
            <a:ext cx="3821649" cy="2358504"/>
          </a:xfrm>
          <a:prstGeom prst="rect">
            <a:avLst/>
          </a:prstGeom>
        </p:spPr>
      </p:pic>
    </p:spTree>
    <p:extLst>
      <p:ext uri="{BB962C8B-B14F-4D97-AF65-F5344CB8AC3E}">
        <p14:creationId xmlns:p14="http://schemas.microsoft.com/office/powerpoint/2010/main" val="2068097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Regularly sampled data - Results </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170BC6B2-C1D8-2273-C586-2CCCFA9B35F1}"/>
              </a:ext>
            </a:extLst>
          </p:cNvPr>
          <p:cNvPicPr>
            <a:picLocks noChangeAspect="1"/>
          </p:cNvPicPr>
          <p:nvPr/>
        </p:nvPicPr>
        <p:blipFill>
          <a:blip r:embed="rId3"/>
          <a:stretch>
            <a:fillRect/>
          </a:stretch>
        </p:blipFill>
        <p:spPr>
          <a:xfrm>
            <a:off x="708111" y="1284301"/>
            <a:ext cx="11287947" cy="4935524"/>
          </a:xfrm>
          <a:prstGeom prst="rect">
            <a:avLst/>
          </a:prstGeom>
        </p:spPr>
      </p:pic>
    </p:spTree>
    <p:extLst>
      <p:ext uri="{BB962C8B-B14F-4D97-AF65-F5344CB8AC3E}">
        <p14:creationId xmlns:p14="http://schemas.microsoft.com/office/powerpoint/2010/main" val="2211777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Regularly sampled data - Results </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E22CC1C9-E1B4-7902-10FB-2CFC1F556C7A}"/>
              </a:ext>
            </a:extLst>
          </p:cNvPr>
          <p:cNvSpPr txBox="1"/>
          <p:nvPr/>
        </p:nvSpPr>
        <p:spPr>
          <a:xfrm>
            <a:off x="838199" y="3194262"/>
            <a:ext cx="11157859" cy="1477328"/>
          </a:xfrm>
          <a:prstGeom prst="rect">
            <a:avLst/>
          </a:prstGeom>
          <a:noFill/>
        </p:spPr>
        <p:txBody>
          <a:bodyPr wrap="square" rtlCol="0">
            <a:spAutoFit/>
          </a:bodyPr>
          <a:lstStyle/>
          <a:p>
            <a:r>
              <a:rPr lang="en-GB" b="1" dirty="0">
                <a:solidFill>
                  <a:srgbClr val="23373B"/>
                </a:solidFill>
                <a:effectLst/>
                <a:latin typeface="Helvetica" pitchFamily="2" charset="0"/>
              </a:rPr>
              <a:t>Time-Windows 								      </a:t>
            </a:r>
            <a:r>
              <a:rPr lang="en-GB" sz="1600" i="1" dirty="0">
                <a:solidFill>
                  <a:srgbClr val="23373B"/>
                </a:solidFill>
                <a:effectLst/>
                <a:latin typeface="Helvetica" pitchFamily="2" charset="0"/>
              </a:rPr>
              <a:t>example: </a:t>
            </a:r>
            <a:r>
              <a:rPr lang="en-GB" sz="1600" dirty="0">
                <a:solidFill>
                  <a:srgbClr val="23373B"/>
                </a:solidFill>
                <a:effectLst/>
                <a:latin typeface="Helvetica" pitchFamily="2" charset="0"/>
              </a:rPr>
              <a:t>PKS 2155-304</a:t>
            </a:r>
            <a:endParaRPr lang="en-GB" b="1" dirty="0">
              <a:solidFill>
                <a:srgbClr val="23373B"/>
              </a:solidFill>
              <a:effectLst/>
              <a:latin typeface="Helvetica" pitchFamily="2" charset="0"/>
            </a:endParaRPr>
          </a:p>
          <a:p>
            <a:r>
              <a:rPr lang="en-GB" dirty="0">
                <a:solidFill>
                  <a:srgbClr val="101820"/>
                </a:solidFill>
                <a:effectLst/>
                <a:latin typeface="Helvetica" pitchFamily="2" charset="0"/>
              </a:rPr>
              <a:t>The observed data is divided into 5 equally spaced and overlapped time windows.</a:t>
            </a:r>
          </a:p>
          <a:p>
            <a:endParaRPr lang="en-GB" dirty="0">
              <a:solidFill>
                <a:srgbClr val="23373B"/>
              </a:solidFill>
              <a:latin typeface="Helvetica" pitchFamily="2" charset="0"/>
            </a:endParaRPr>
          </a:p>
          <a:p>
            <a:r>
              <a:rPr lang="en-GB" dirty="0">
                <a:solidFill>
                  <a:srgbClr val="101820"/>
                </a:solidFill>
                <a:effectLst/>
                <a:latin typeface="Helvetica" pitchFamily="2" charset="0"/>
              </a:rPr>
              <a:t>To analyse the period change with time and the variation of the sinusoidal amplitude with period.</a:t>
            </a:r>
          </a:p>
          <a:p>
            <a:r>
              <a:rPr lang="en-GB" dirty="0">
                <a:solidFill>
                  <a:srgbClr val="101820"/>
                </a:solidFill>
                <a:effectLst/>
                <a:latin typeface="Helvetica" pitchFamily="2" charset="0"/>
              </a:rPr>
              <a:t>→ Useful for </a:t>
            </a:r>
            <a:r>
              <a:rPr lang="en-GB" dirty="0">
                <a:solidFill>
                  <a:srgbClr val="101820"/>
                </a:solidFill>
                <a:latin typeface="Helvetica" pitchFamily="2" charset="0"/>
              </a:rPr>
              <a:t>understand and constrain </a:t>
            </a:r>
            <a:r>
              <a:rPr lang="en-GB" dirty="0">
                <a:solidFill>
                  <a:srgbClr val="101820"/>
                </a:solidFill>
                <a:effectLst/>
                <a:latin typeface="Helvetica" pitchFamily="2" charset="0"/>
              </a:rPr>
              <a:t>the physical mechanisms of periodicity in HE emission.</a:t>
            </a:r>
            <a:endParaRPr lang="en-GB" dirty="0">
              <a:solidFill>
                <a:srgbClr val="23373B"/>
              </a:solidFill>
              <a:latin typeface="Helvetica" pitchFamily="2" charset="0"/>
            </a:endParaRPr>
          </a:p>
        </p:txBody>
      </p:sp>
      <p:pic>
        <p:nvPicPr>
          <p:cNvPr id="7" name="Picture 6">
            <a:extLst>
              <a:ext uri="{FF2B5EF4-FFF2-40B4-BE49-F238E27FC236}">
                <a16:creationId xmlns:a16="http://schemas.microsoft.com/office/drawing/2014/main" id="{E4213A00-48AA-38AE-698C-529C3A7E6FED}"/>
              </a:ext>
            </a:extLst>
          </p:cNvPr>
          <p:cNvPicPr>
            <a:picLocks noChangeAspect="1"/>
          </p:cNvPicPr>
          <p:nvPr/>
        </p:nvPicPr>
        <p:blipFill>
          <a:blip r:embed="rId3"/>
          <a:stretch>
            <a:fillRect/>
          </a:stretch>
        </p:blipFill>
        <p:spPr>
          <a:xfrm>
            <a:off x="838200" y="4671591"/>
            <a:ext cx="3542792" cy="2186409"/>
          </a:xfrm>
          <a:prstGeom prst="rect">
            <a:avLst/>
          </a:prstGeom>
        </p:spPr>
      </p:pic>
      <p:pic>
        <p:nvPicPr>
          <p:cNvPr id="11" name="Picture 10">
            <a:extLst>
              <a:ext uri="{FF2B5EF4-FFF2-40B4-BE49-F238E27FC236}">
                <a16:creationId xmlns:a16="http://schemas.microsoft.com/office/drawing/2014/main" id="{C02C183B-93EC-8F1F-E9BA-04DEA62BACBE}"/>
              </a:ext>
            </a:extLst>
          </p:cNvPr>
          <p:cNvPicPr>
            <a:picLocks noChangeAspect="1"/>
          </p:cNvPicPr>
          <p:nvPr/>
        </p:nvPicPr>
        <p:blipFill>
          <a:blip r:embed="rId4"/>
          <a:stretch>
            <a:fillRect/>
          </a:stretch>
        </p:blipFill>
        <p:spPr>
          <a:xfrm>
            <a:off x="8453266" y="4671590"/>
            <a:ext cx="3542792" cy="2186409"/>
          </a:xfrm>
          <a:prstGeom prst="rect">
            <a:avLst/>
          </a:prstGeom>
        </p:spPr>
      </p:pic>
      <p:pic>
        <p:nvPicPr>
          <p:cNvPr id="13" name="Picture 12">
            <a:extLst>
              <a:ext uri="{FF2B5EF4-FFF2-40B4-BE49-F238E27FC236}">
                <a16:creationId xmlns:a16="http://schemas.microsoft.com/office/drawing/2014/main" id="{4AC7DE86-3FD4-CCE6-6A50-D3865546290C}"/>
              </a:ext>
            </a:extLst>
          </p:cNvPr>
          <p:cNvPicPr>
            <a:picLocks noChangeAspect="1"/>
          </p:cNvPicPr>
          <p:nvPr/>
        </p:nvPicPr>
        <p:blipFill>
          <a:blip r:embed="rId5"/>
          <a:stretch>
            <a:fillRect/>
          </a:stretch>
        </p:blipFill>
        <p:spPr>
          <a:xfrm>
            <a:off x="4645733" y="4671591"/>
            <a:ext cx="3542792" cy="2186409"/>
          </a:xfrm>
          <a:prstGeom prst="rect">
            <a:avLst/>
          </a:prstGeom>
        </p:spPr>
      </p:pic>
      <p:sp>
        <p:nvSpPr>
          <p:cNvPr id="14" name="TextBox 13">
            <a:extLst>
              <a:ext uri="{FF2B5EF4-FFF2-40B4-BE49-F238E27FC236}">
                <a16:creationId xmlns:a16="http://schemas.microsoft.com/office/drawing/2014/main" id="{8B8DB700-F5A9-5ADD-0CBC-9B9CF7B86765}"/>
              </a:ext>
            </a:extLst>
          </p:cNvPr>
          <p:cNvSpPr txBox="1"/>
          <p:nvPr/>
        </p:nvSpPr>
        <p:spPr>
          <a:xfrm>
            <a:off x="838201" y="1372389"/>
            <a:ext cx="4030361" cy="1200329"/>
          </a:xfrm>
          <a:prstGeom prst="rect">
            <a:avLst/>
          </a:prstGeom>
          <a:noFill/>
        </p:spPr>
        <p:txBody>
          <a:bodyPr wrap="square" rtlCol="0">
            <a:spAutoFit/>
          </a:bodyPr>
          <a:lstStyle/>
          <a:p>
            <a:r>
              <a:rPr lang="en-GB" b="1" dirty="0">
                <a:solidFill>
                  <a:srgbClr val="23373B"/>
                </a:solidFill>
                <a:effectLst/>
                <a:latin typeface="Helvetica" pitchFamily="2" charset="0"/>
              </a:rPr>
              <a:t>Harmonics       </a:t>
            </a:r>
            <a:r>
              <a:rPr lang="en-GB" sz="1600" i="1" dirty="0">
                <a:solidFill>
                  <a:srgbClr val="23373B"/>
                </a:solidFill>
                <a:effectLst/>
                <a:latin typeface="Helvetica" pitchFamily="2" charset="0"/>
              </a:rPr>
              <a:t>example: </a:t>
            </a:r>
            <a:r>
              <a:rPr lang="en-GB" sz="1600" dirty="0">
                <a:solidFill>
                  <a:srgbClr val="23373B"/>
                </a:solidFill>
                <a:effectLst/>
                <a:latin typeface="Helvetica" pitchFamily="2" charset="0"/>
              </a:rPr>
              <a:t>PKS 0301-243</a:t>
            </a:r>
            <a:endParaRPr lang="en-GB" b="1" dirty="0">
              <a:solidFill>
                <a:srgbClr val="23373B"/>
              </a:solidFill>
              <a:effectLst/>
              <a:latin typeface="Helvetica" pitchFamily="2" charset="0"/>
            </a:endParaRPr>
          </a:p>
          <a:p>
            <a:endParaRPr lang="en-GB" b="1" dirty="0">
              <a:solidFill>
                <a:srgbClr val="23373B"/>
              </a:solidFill>
              <a:effectLst/>
              <a:latin typeface="Helvetica" pitchFamily="2" charset="0"/>
            </a:endParaRPr>
          </a:p>
          <a:p>
            <a:r>
              <a:rPr lang="en-GB" dirty="0">
                <a:solidFill>
                  <a:srgbClr val="101820"/>
                </a:solidFill>
                <a:effectLst/>
                <a:latin typeface="Helvetica" pitchFamily="2" charset="0"/>
              </a:rPr>
              <a:t>Source shows a periodic component of 821 days with a second harmonic.</a:t>
            </a:r>
          </a:p>
        </p:txBody>
      </p:sp>
      <p:pic>
        <p:nvPicPr>
          <p:cNvPr id="16" name="Picture 15">
            <a:extLst>
              <a:ext uri="{FF2B5EF4-FFF2-40B4-BE49-F238E27FC236}">
                <a16:creationId xmlns:a16="http://schemas.microsoft.com/office/drawing/2014/main" id="{F6C20A9F-5BFA-2693-4136-E5588830BCE0}"/>
              </a:ext>
            </a:extLst>
          </p:cNvPr>
          <p:cNvPicPr>
            <a:picLocks noChangeAspect="1"/>
          </p:cNvPicPr>
          <p:nvPr/>
        </p:nvPicPr>
        <p:blipFill>
          <a:blip r:embed="rId6"/>
          <a:stretch>
            <a:fillRect/>
          </a:stretch>
        </p:blipFill>
        <p:spPr>
          <a:xfrm>
            <a:off x="8610600" y="1017849"/>
            <a:ext cx="3542792" cy="2186409"/>
          </a:xfrm>
          <a:prstGeom prst="rect">
            <a:avLst/>
          </a:prstGeom>
        </p:spPr>
      </p:pic>
      <p:pic>
        <p:nvPicPr>
          <p:cNvPr id="18" name="Picture 17">
            <a:extLst>
              <a:ext uri="{FF2B5EF4-FFF2-40B4-BE49-F238E27FC236}">
                <a16:creationId xmlns:a16="http://schemas.microsoft.com/office/drawing/2014/main" id="{5D7BC5C2-B0E7-399C-5F2B-1906981DC76E}"/>
              </a:ext>
            </a:extLst>
          </p:cNvPr>
          <p:cNvPicPr>
            <a:picLocks noChangeAspect="1"/>
          </p:cNvPicPr>
          <p:nvPr/>
        </p:nvPicPr>
        <p:blipFill>
          <a:blip r:embed="rId7"/>
          <a:stretch>
            <a:fillRect/>
          </a:stretch>
        </p:blipFill>
        <p:spPr>
          <a:xfrm>
            <a:off x="4968185" y="1027844"/>
            <a:ext cx="3542792" cy="2186409"/>
          </a:xfrm>
          <a:prstGeom prst="rect">
            <a:avLst/>
          </a:prstGeom>
        </p:spPr>
      </p:pic>
    </p:spTree>
    <p:extLst>
      <p:ext uri="{BB962C8B-B14F-4D97-AF65-F5344CB8AC3E}">
        <p14:creationId xmlns:p14="http://schemas.microsoft.com/office/powerpoint/2010/main" val="4166431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Regularly sampled data - Discussion </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8B8DB700-F5A9-5ADD-0CBC-9B9CF7B86765}"/>
              </a:ext>
            </a:extLst>
          </p:cNvPr>
          <p:cNvSpPr txBox="1"/>
          <p:nvPr/>
        </p:nvSpPr>
        <p:spPr>
          <a:xfrm>
            <a:off x="838200" y="1770479"/>
            <a:ext cx="10381734" cy="4801314"/>
          </a:xfrm>
          <a:prstGeom prst="rect">
            <a:avLst/>
          </a:prstGeom>
          <a:noFill/>
        </p:spPr>
        <p:txBody>
          <a:bodyPr wrap="square" rtlCol="0">
            <a:spAutoFit/>
          </a:bodyPr>
          <a:lstStyle/>
          <a:p>
            <a:r>
              <a:rPr lang="en-GB" b="1" dirty="0">
                <a:solidFill>
                  <a:srgbClr val="23373B"/>
                </a:solidFill>
                <a:effectLst/>
                <a:latin typeface="Helvetica" pitchFamily="2" charset="0"/>
              </a:rPr>
              <a:t>Physical Models explaining periodic emission</a:t>
            </a:r>
          </a:p>
          <a:p>
            <a:endParaRPr lang="en-GB" sz="800" b="1" dirty="0">
              <a:solidFill>
                <a:srgbClr val="23373B"/>
              </a:solidFill>
              <a:latin typeface="Helvetica" pitchFamily="2" charset="0"/>
            </a:endParaRPr>
          </a:p>
          <a:p>
            <a:pPr marL="285750" indent="-285750">
              <a:buFont typeface="Arial" panose="020B0604020202020204" pitchFamily="34" charset="0"/>
              <a:buChar char="•"/>
            </a:pPr>
            <a:r>
              <a:rPr lang="en-GB" dirty="0">
                <a:solidFill>
                  <a:srgbClr val="23373B"/>
                </a:solidFill>
                <a:effectLst/>
                <a:latin typeface="Helvetica" pitchFamily="2" charset="0"/>
              </a:rPr>
              <a:t>Jet Precession originated in a BSMBH system. </a:t>
            </a:r>
            <a:r>
              <a:rPr lang="en-GB" sz="1400" b="1" dirty="0">
                <a:solidFill>
                  <a:srgbClr val="23373B"/>
                </a:solidFill>
                <a:effectLst/>
                <a:latin typeface="Helvetica" pitchFamily="2" charset="0"/>
              </a:rPr>
              <a:t>(Caproni et al. 2013, MNRAS, 428, 280) (</a:t>
            </a:r>
            <a:r>
              <a:rPr lang="en-GB" sz="1400" b="1" dirty="0" err="1">
                <a:solidFill>
                  <a:srgbClr val="23373B"/>
                </a:solidFill>
                <a:effectLst/>
                <a:latin typeface="Helvetica" pitchFamily="2" charset="0"/>
              </a:rPr>
              <a:t>Sobacchi</a:t>
            </a:r>
            <a:r>
              <a:rPr lang="en-GB" sz="1400" b="1" dirty="0">
                <a:solidFill>
                  <a:srgbClr val="23373B"/>
                </a:solidFill>
                <a:effectLst/>
                <a:latin typeface="Helvetica" pitchFamily="2" charset="0"/>
              </a:rPr>
              <a:t> et al. 2017, MNRAS, 465, 161)</a:t>
            </a:r>
            <a:endParaRPr lang="en-GB" b="1" dirty="0">
              <a:solidFill>
                <a:srgbClr val="23373B"/>
              </a:solidFill>
              <a:effectLst/>
              <a:latin typeface="Helvetica" pitchFamily="2" charset="0"/>
            </a:endParaRPr>
          </a:p>
          <a:p>
            <a:pPr marL="285750" indent="-285750">
              <a:buFont typeface="Arial" panose="020B0604020202020204" pitchFamily="34" charset="0"/>
              <a:buChar char="•"/>
            </a:pPr>
            <a:endParaRPr lang="en-GB" sz="800" dirty="0">
              <a:solidFill>
                <a:srgbClr val="23373B"/>
              </a:solidFill>
              <a:effectLst/>
              <a:latin typeface="Helvetica" pitchFamily="2" charset="0"/>
            </a:endParaRPr>
          </a:p>
          <a:p>
            <a:pPr marL="285750" indent="-285750">
              <a:buFont typeface="Arial" panose="020B0604020202020204" pitchFamily="34" charset="0"/>
              <a:buChar char="•"/>
            </a:pPr>
            <a:r>
              <a:rPr lang="en-GB" dirty="0">
                <a:solidFill>
                  <a:srgbClr val="23373B"/>
                </a:solidFill>
                <a:latin typeface="Helvetica" pitchFamily="2" charset="0"/>
              </a:rPr>
              <a:t>P</a:t>
            </a:r>
            <a:r>
              <a:rPr lang="en-GB" dirty="0">
                <a:solidFill>
                  <a:srgbClr val="23373B"/>
                </a:solidFill>
                <a:effectLst/>
                <a:latin typeface="Helvetica" pitchFamily="2" charset="0"/>
              </a:rPr>
              <a:t>eriodic changes in the disk accretion flow. </a:t>
            </a:r>
            <a:r>
              <a:rPr lang="en-GB" sz="1400" b="1" dirty="0">
                <a:solidFill>
                  <a:srgbClr val="23373B"/>
                </a:solidFill>
                <a:latin typeface="Helvetica" pitchFamily="2" charset="0"/>
              </a:rPr>
              <a:t>(Gracia et al. 2003, MNRAS, 344, 468)</a:t>
            </a:r>
          </a:p>
          <a:p>
            <a:pPr marL="285750" indent="-285750">
              <a:buFont typeface="Arial" panose="020B0604020202020204" pitchFamily="34" charset="0"/>
              <a:buChar char="•"/>
            </a:pPr>
            <a:endParaRPr lang="en-GB" sz="800" dirty="0">
              <a:solidFill>
                <a:srgbClr val="23373B"/>
              </a:solidFill>
              <a:effectLst/>
              <a:latin typeface="Helvetica" pitchFamily="2" charset="0"/>
            </a:endParaRPr>
          </a:p>
          <a:p>
            <a:pPr marL="285750" indent="-285750">
              <a:buFont typeface="Arial" panose="020B0604020202020204" pitchFamily="34" charset="0"/>
              <a:buChar char="•"/>
            </a:pPr>
            <a:r>
              <a:rPr lang="en-GB" dirty="0">
                <a:solidFill>
                  <a:srgbClr val="23373B"/>
                </a:solidFill>
                <a:latin typeface="Helvetica" pitchFamily="2" charset="0"/>
              </a:rPr>
              <a:t>Geometric models where periodicities are related to helical trajectories. </a:t>
            </a:r>
            <a:r>
              <a:rPr lang="en-GB" sz="1400" b="1" dirty="0">
                <a:solidFill>
                  <a:srgbClr val="23373B"/>
                </a:solidFill>
                <a:latin typeface="Helvetica" pitchFamily="2" charset="0"/>
              </a:rPr>
              <a:t>(Rieger 2004, </a:t>
            </a:r>
            <a:r>
              <a:rPr lang="en-GB" sz="1400" b="1" dirty="0" err="1">
                <a:solidFill>
                  <a:srgbClr val="23373B"/>
                </a:solidFill>
                <a:latin typeface="Helvetica" pitchFamily="2" charset="0"/>
              </a:rPr>
              <a:t>ApJL</a:t>
            </a:r>
            <a:r>
              <a:rPr lang="en-GB" sz="1400" b="1" dirty="0">
                <a:solidFill>
                  <a:srgbClr val="23373B"/>
                </a:solidFill>
                <a:latin typeface="Helvetica" pitchFamily="2" charset="0"/>
              </a:rPr>
              <a:t>, 615, L5)</a:t>
            </a:r>
          </a:p>
          <a:p>
            <a:pPr marL="285750" indent="-285750">
              <a:buFont typeface="Arial" panose="020B0604020202020204" pitchFamily="34" charset="0"/>
              <a:buChar char="•"/>
            </a:pPr>
            <a:endParaRPr lang="en-GB" sz="800" dirty="0">
              <a:solidFill>
                <a:srgbClr val="23373B"/>
              </a:solidFill>
              <a:latin typeface="Helvetica" pitchFamily="2" charset="0"/>
            </a:endParaRPr>
          </a:p>
          <a:p>
            <a:pPr marL="285750" indent="-285750">
              <a:buFont typeface="Arial" panose="020B0604020202020204" pitchFamily="34" charset="0"/>
              <a:buChar char="•"/>
            </a:pPr>
            <a:r>
              <a:rPr lang="en-GB" dirty="0">
                <a:solidFill>
                  <a:srgbClr val="23373B"/>
                </a:solidFill>
                <a:latin typeface="Helvetica" pitchFamily="2" charset="0"/>
              </a:rPr>
              <a:t>Lighthouse model explains periods of a few hundred days by the rotation of plasma bubbles around the central axis of the jet</a:t>
            </a:r>
            <a:r>
              <a:rPr lang="en-GB" sz="1400" dirty="0">
                <a:solidFill>
                  <a:srgbClr val="23373B"/>
                </a:solidFill>
                <a:latin typeface="Helvetica" pitchFamily="2" charset="0"/>
              </a:rPr>
              <a:t>.</a:t>
            </a:r>
            <a:r>
              <a:rPr lang="en-GB" sz="1400" b="1" dirty="0">
                <a:solidFill>
                  <a:srgbClr val="23373B"/>
                </a:solidFill>
                <a:latin typeface="Helvetica" pitchFamily="2" charset="0"/>
              </a:rPr>
              <a:t> (Camenzind &amp; </a:t>
            </a:r>
            <a:r>
              <a:rPr lang="en-GB" sz="1400" b="1" dirty="0" err="1">
                <a:solidFill>
                  <a:srgbClr val="23373B"/>
                </a:solidFill>
                <a:latin typeface="Helvetica" pitchFamily="2" charset="0"/>
              </a:rPr>
              <a:t>Krockenberger</a:t>
            </a:r>
            <a:r>
              <a:rPr lang="en-GB" sz="1400" b="1" dirty="0">
                <a:solidFill>
                  <a:srgbClr val="23373B"/>
                </a:solidFill>
                <a:latin typeface="Helvetica" pitchFamily="2" charset="0"/>
              </a:rPr>
              <a:t> 1992, A&amp;A, 255, 59)</a:t>
            </a:r>
          </a:p>
          <a:p>
            <a:pPr marL="285750" indent="-285750">
              <a:buFont typeface="Arial" panose="020B0604020202020204" pitchFamily="34" charset="0"/>
              <a:buChar char="•"/>
            </a:pPr>
            <a:endParaRPr lang="en-GB" dirty="0">
              <a:solidFill>
                <a:srgbClr val="23373B"/>
              </a:solidFill>
              <a:latin typeface="Helvetica" pitchFamily="2" charset="0"/>
            </a:endParaRPr>
          </a:p>
          <a:p>
            <a:r>
              <a:rPr lang="en-GB" b="1" dirty="0">
                <a:solidFill>
                  <a:srgbClr val="23373B"/>
                </a:solidFill>
                <a:effectLst/>
                <a:latin typeface="Helvetica" pitchFamily="2" charset="0"/>
              </a:rPr>
              <a:t>Results constraining different emission </a:t>
            </a:r>
            <a:r>
              <a:rPr lang="en-GB" b="1" dirty="0">
                <a:solidFill>
                  <a:srgbClr val="23373B"/>
                </a:solidFill>
                <a:latin typeface="Helvetica" pitchFamily="2" charset="0"/>
              </a:rPr>
              <a:t>models</a:t>
            </a:r>
            <a:endParaRPr lang="en-GB" b="1" dirty="0">
              <a:solidFill>
                <a:srgbClr val="23373B"/>
              </a:solidFill>
              <a:effectLst/>
              <a:latin typeface="Helvetica" pitchFamily="2" charset="0"/>
            </a:endParaRPr>
          </a:p>
          <a:p>
            <a:endParaRPr lang="en-GB" sz="800" dirty="0">
              <a:solidFill>
                <a:srgbClr val="23373B"/>
              </a:solidFill>
              <a:latin typeface="Helvetica" pitchFamily="2" charset="0"/>
            </a:endParaRPr>
          </a:p>
          <a:p>
            <a:pPr marL="285750" indent="-285750">
              <a:buFont typeface="Arial" panose="020B0604020202020204" pitchFamily="34" charset="0"/>
              <a:buChar char="•"/>
            </a:pPr>
            <a:r>
              <a:rPr lang="en-GB" dirty="0">
                <a:solidFill>
                  <a:srgbClr val="23373B"/>
                </a:solidFill>
                <a:latin typeface="Helvetica" pitchFamily="2" charset="0"/>
              </a:rPr>
              <a:t>PG 1553+113 period and amplitude are constant in time.</a:t>
            </a:r>
          </a:p>
          <a:p>
            <a:pPr marL="742950" lvl="1" indent="-285750">
              <a:buFont typeface="Arial" panose="020B0604020202020204" pitchFamily="34" charset="0"/>
              <a:buChar char="•"/>
            </a:pPr>
            <a:r>
              <a:rPr lang="en-GB" dirty="0">
                <a:solidFill>
                  <a:srgbClr val="23373B"/>
                </a:solidFill>
                <a:latin typeface="Helvetica" pitchFamily="2" charset="0"/>
              </a:rPr>
              <a:t>In agreement with a BSMBH model such as the 2-jet model. </a:t>
            </a:r>
            <a:r>
              <a:rPr lang="en-GB" sz="1400" b="1" dirty="0">
                <a:solidFill>
                  <a:srgbClr val="23373B"/>
                </a:solidFill>
                <a:latin typeface="Helvetica" pitchFamily="2" charset="0"/>
              </a:rPr>
              <a:t>(Tavani et al. 2018, </a:t>
            </a:r>
            <a:r>
              <a:rPr lang="en-GB" sz="1400" b="1" dirty="0" err="1">
                <a:solidFill>
                  <a:srgbClr val="23373B"/>
                </a:solidFill>
                <a:latin typeface="Helvetica" pitchFamily="2" charset="0"/>
              </a:rPr>
              <a:t>ApJ</a:t>
            </a:r>
            <a:r>
              <a:rPr lang="en-GB" sz="1400" b="1" dirty="0">
                <a:solidFill>
                  <a:srgbClr val="23373B"/>
                </a:solidFill>
                <a:latin typeface="Helvetica" pitchFamily="2" charset="0"/>
              </a:rPr>
              <a:t>, 854, 11)</a:t>
            </a:r>
          </a:p>
          <a:p>
            <a:pPr marL="742950" lvl="1" indent="-285750">
              <a:buFont typeface="Arial" panose="020B0604020202020204" pitchFamily="34" charset="0"/>
              <a:buChar char="•"/>
            </a:pPr>
            <a:r>
              <a:rPr lang="en-GB" dirty="0">
                <a:solidFill>
                  <a:srgbClr val="23373B"/>
                </a:solidFill>
                <a:latin typeface="Helvetica" pitchFamily="2" charset="0"/>
              </a:rPr>
              <a:t>Not in agreement with lighthouse effect where both are expected to change</a:t>
            </a:r>
          </a:p>
          <a:p>
            <a:pPr lvl="1"/>
            <a:endParaRPr lang="en-GB" dirty="0">
              <a:solidFill>
                <a:srgbClr val="23373B"/>
              </a:solidFill>
              <a:latin typeface="Helvetica" pitchFamily="2" charset="0"/>
            </a:endParaRPr>
          </a:p>
          <a:p>
            <a:pPr marL="285750" indent="-285750">
              <a:buFont typeface="Arial" panose="020B0604020202020204" pitchFamily="34" charset="0"/>
              <a:buChar char="•"/>
            </a:pPr>
            <a:r>
              <a:rPr lang="en-GB" dirty="0">
                <a:solidFill>
                  <a:srgbClr val="23373B"/>
                </a:solidFill>
                <a:latin typeface="Helvetica" pitchFamily="2" charset="0"/>
              </a:rPr>
              <a:t>PKS 2155-304 period slightly changes, and amplitude is constant in time.</a:t>
            </a:r>
          </a:p>
          <a:p>
            <a:pPr marL="742950" lvl="1" indent="-285750">
              <a:buFont typeface="Arial" panose="020B0604020202020204" pitchFamily="34" charset="0"/>
              <a:buChar char="•"/>
            </a:pPr>
            <a:r>
              <a:rPr lang="en-GB" dirty="0">
                <a:solidFill>
                  <a:srgbClr val="23373B"/>
                </a:solidFill>
                <a:latin typeface="Helvetica" pitchFamily="2" charset="0"/>
              </a:rPr>
              <a:t>Disfavours again models based on the lighthouse effect.</a:t>
            </a:r>
          </a:p>
        </p:txBody>
      </p:sp>
    </p:spTree>
    <p:extLst>
      <p:ext uri="{BB962C8B-B14F-4D97-AF65-F5344CB8AC3E}">
        <p14:creationId xmlns:p14="http://schemas.microsoft.com/office/powerpoint/2010/main" val="3872085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ctr"/>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7A1DB3-151F-EEF6-0490-E53BF0F94920}"/>
              </a:ext>
            </a:extLst>
          </p:cNvPr>
          <p:cNvSpPr txBox="1"/>
          <p:nvPr/>
        </p:nvSpPr>
        <p:spPr>
          <a:xfrm>
            <a:off x="54429" y="319958"/>
            <a:ext cx="11941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2656C"/>
                </a:solidFill>
                <a:effectLst/>
                <a:uLnTx/>
                <a:uFillTx/>
                <a:latin typeface="Plantagenet Cherokee" panose="02020000000000000000" pitchFamily="18" charset="-79"/>
                <a:cs typeface="Plantagenet Cherokee" panose="02020000000000000000" pitchFamily="18" charset="-79"/>
              </a:rPr>
              <a:t>Irregular data - Methodology </a:t>
            </a:r>
          </a:p>
        </p:txBody>
      </p:sp>
      <p:sp>
        <p:nvSpPr>
          <p:cNvPr id="4" name="Slide Number Placeholder 3">
            <a:extLst>
              <a:ext uri="{FF2B5EF4-FFF2-40B4-BE49-F238E27FC236}">
                <a16:creationId xmlns:a16="http://schemas.microsoft.com/office/drawing/2014/main" id="{4E465CF4-0374-E31C-7F65-4BAC6B2FCE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B6F35-CB44-C34B-B1A5-4332FB0817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22CC1C9-E1B4-7902-10FB-2CFC1F556C7A}"/>
                  </a:ext>
                </a:extLst>
              </p:cNvPr>
              <p:cNvSpPr txBox="1"/>
              <p:nvPr/>
            </p:nvSpPr>
            <p:spPr>
              <a:xfrm>
                <a:off x="838200" y="1398173"/>
                <a:ext cx="11315918" cy="5509200"/>
              </a:xfrm>
              <a:prstGeom prst="rect">
                <a:avLst/>
              </a:prstGeom>
              <a:noFill/>
            </p:spPr>
            <p:txBody>
              <a:bodyPr wrap="none" rtlCol="0">
                <a:spAutoFit/>
              </a:bodyPr>
              <a:lstStyle/>
              <a:p>
                <a:r>
                  <a:rPr lang="en-GB" sz="2000" b="1" dirty="0">
                    <a:solidFill>
                      <a:srgbClr val="23373B"/>
                    </a:solidFill>
                    <a:effectLst/>
                    <a:latin typeface="Helvetica" pitchFamily="2" charset="0"/>
                  </a:rPr>
                  <a:t>Object Selection and Data Analysis </a:t>
                </a:r>
              </a:p>
              <a:p>
                <a:endParaRPr lang="en-GB" sz="800" b="1" dirty="0">
                  <a:solidFill>
                    <a:srgbClr val="23373B"/>
                  </a:solidFill>
                  <a:effectLst/>
                  <a:latin typeface="Helvetica" pitchFamily="2" charset="0"/>
                </a:endParaRPr>
              </a:p>
              <a:p>
                <a:pPr marL="342900" indent="-342900">
                  <a:buFont typeface="Arial" panose="020B0604020202020204" pitchFamily="34" charset="0"/>
                  <a:buChar char="•"/>
                </a:pPr>
                <a:r>
                  <a:rPr lang="en-US" sz="2000" dirty="0">
                    <a:solidFill>
                      <a:srgbClr val="101820"/>
                    </a:solidFill>
                    <a:effectLst/>
                    <a:latin typeface="Helvetica" pitchFamily="2" charset="0"/>
                  </a:rPr>
                  <a:t>Light-curves obtained from the </a:t>
                </a:r>
                <a:r>
                  <a:rPr lang="en-US" sz="2000" dirty="0">
                    <a:solidFill>
                      <a:srgbClr val="101820"/>
                    </a:solidFill>
                    <a:effectLst/>
                    <a:latin typeface="Helvetica" pitchFamily="2" charset="0"/>
                    <a:hlinkClick r:id="rId3"/>
                  </a:rPr>
                  <a:t>Fermi LAT Light Curve Repository</a:t>
                </a:r>
                <a:endParaRPr lang="en-US" sz="2000" dirty="0">
                  <a:solidFill>
                    <a:srgbClr val="101820"/>
                  </a:solidFill>
                  <a:effectLst/>
                  <a:latin typeface="Helvetica" pitchFamily="2" charset="0"/>
                </a:endParaRPr>
              </a:p>
              <a:p>
                <a:pPr marL="342900" indent="-342900">
                  <a:buFont typeface="Arial" panose="020B0604020202020204" pitchFamily="34" charset="0"/>
                  <a:buChar char="•"/>
                </a:pPr>
                <a:endParaRPr lang="en-US" sz="800" dirty="0">
                  <a:solidFill>
                    <a:srgbClr val="101820"/>
                  </a:solidFill>
                  <a:latin typeface="Helvetica" pitchFamily="2" charset="0"/>
                </a:endParaRPr>
              </a:p>
              <a:p>
                <a:pPr marL="342900" indent="-342900">
                  <a:buFont typeface="Arial" panose="020B0604020202020204" pitchFamily="34" charset="0"/>
                  <a:buChar char="•"/>
                </a:pPr>
                <a:r>
                  <a:rPr lang="en-US" sz="2000" dirty="0">
                    <a:solidFill>
                      <a:srgbClr val="101820"/>
                    </a:solidFill>
                    <a:effectLst/>
                    <a:latin typeface="Helvetica" pitchFamily="2" charset="0"/>
                  </a:rPr>
                  <a:t>Possibility of analyzing more than 1500 monthly binned variable sources. (27 in previous work) </a:t>
                </a:r>
              </a:p>
              <a:p>
                <a:pPr marL="342900" indent="-342900">
                  <a:buFont typeface="Arial" panose="020B0604020202020204" pitchFamily="34" charset="0"/>
                  <a:buChar char="•"/>
                </a:pPr>
                <a:endParaRPr lang="en-US" sz="800" dirty="0">
                  <a:solidFill>
                    <a:srgbClr val="101820"/>
                  </a:solidFill>
                  <a:effectLst/>
                  <a:latin typeface="Helvetica" pitchFamily="2" charset="0"/>
                </a:endParaRPr>
              </a:p>
              <a:p>
                <a:pPr marL="342900" indent="-342900">
                  <a:buFont typeface="Arial" panose="020B0604020202020204" pitchFamily="34" charset="0"/>
                  <a:buChar char="•"/>
                </a:pPr>
                <a:r>
                  <a:rPr lang="en-US" sz="2000" dirty="0">
                    <a:solidFill>
                      <a:srgbClr val="101820"/>
                    </a:solidFill>
                    <a:latin typeface="Helvetica" pitchFamily="2" charset="0"/>
                  </a:rPr>
                  <a:t>Some light-curves present some missing points and gaps in the data.</a:t>
                </a:r>
                <a:endParaRPr lang="en-US" sz="2000" dirty="0">
                  <a:solidFill>
                    <a:srgbClr val="101820"/>
                  </a:solidFill>
                  <a:effectLst/>
                  <a:latin typeface="Helvetica" pitchFamily="2" charset="0"/>
                </a:endParaRPr>
              </a:p>
              <a:p>
                <a:endParaRPr lang="en-GB" sz="2000" dirty="0">
                  <a:solidFill>
                    <a:srgbClr val="23373B"/>
                  </a:solidFill>
                  <a:latin typeface="Helvetica" pitchFamily="2" charset="0"/>
                </a:endParaRPr>
              </a:p>
              <a:p>
                <a:endParaRPr lang="en-GB" sz="800" dirty="0">
                  <a:solidFill>
                    <a:srgbClr val="23373B"/>
                  </a:solidFill>
                  <a:latin typeface="Helvetica" pitchFamily="2" charset="0"/>
                </a:endParaRPr>
              </a:p>
              <a:p>
                <a:r>
                  <a:rPr lang="en-GB" sz="2000" b="1" dirty="0">
                    <a:solidFill>
                      <a:srgbClr val="23373B"/>
                    </a:solidFill>
                    <a:latin typeface="Helvetica" pitchFamily="2" charset="0"/>
                  </a:rPr>
                  <a:t>Stochastic CAR(1) model</a:t>
                </a:r>
              </a:p>
              <a:p>
                <a:endParaRPr lang="en-GB" sz="2000" b="1" dirty="0">
                  <a:solidFill>
                    <a:srgbClr val="23373B"/>
                  </a:solidFill>
                  <a:latin typeface="Helvetica" pitchFamily="2" charset="0"/>
                </a:endParaRPr>
              </a:p>
              <a:p>
                <a:r>
                  <a:rPr lang="en-US" sz="2000" dirty="0">
                    <a:solidFill>
                      <a:srgbClr val="101820"/>
                    </a:solidFill>
                    <a:effectLst/>
                    <a:latin typeface="Helvetica" pitchFamily="2" charset="0"/>
                  </a:rPr>
                  <a:t>The stochastic noise components in time </a:t>
                </a:r>
                <a14:m>
                  <m:oMath xmlns:m="http://schemas.openxmlformats.org/officeDocument/2006/math">
                    <m:r>
                      <a:rPr lang="en-US" sz="2000" b="0" i="1" smtClean="0">
                        <a:solidFill>
                          <a:srgbClr val="23373B"/>
                        </a:solidFill>
                        <a:effectLst/>
                        <a:latin typeface="Cambria Math" panose="02040503050406030204" pitchFamily="18" charset="0"/>
                        <a:ea typeface="Cambria Math" panose="02040503050406030204" pitchFamily="18" charset="0"/>
                      </a:rPr>
                      <m:t>𝑡</m:t>
                    </m:r>
                    <m:r>
                      <a:rPr lang="en-US" sz="2000" b="0" i="1" smtClean="0">
                        <a:solidFill>
                          <a:srgbClr val="23373B"/>
                        </a:solidFill>
                        <a:effectLst/>
                        <a:latin typeface="Cambria Math" panose="02040503050406030204" pitchFamily="18" charset="0"/>
                        <a:ea typeface="Cambria Math" panose="02040503050406030204" pitchFamily="18" charset="0"/>
                      </a:rPr>
                      <m:t>,</m:t>
                    </m:r>
                  </m:oMath>
                </a14:m>
                <a:r>
                  <a:rPr lang="en-US" sz="2000" dirty="0">
                    <a:solidFill>
                      <a:srgbClr val="101820"/>
                    </a:solidFill>
                    <a:effectLst/>
                    <a:latin typeface="Helvetica" pitchFamily="2" charset="0"/>
                  </a:rPr>
                  <a:t> with respect to previous time </a:t>
                </a:r>
                <a14:m>
                  <m:oMath xmlns:m="http://schemas.openxmlformats.org/officeDocument/2006/math">
                    <m:r>
                      <a:rPr lang="en-US" sz="2000" i="1">
                        <a:solidFill>
                          <a:srgbClr val="23373B"/>
                        </a:solidFill>
                        <a:latin typeface="Cambria Math" panose="02040503050406030204" pitchFamily="18" charset="0"/>
                        <a:ea typeface="Cambria Math" panose="02040503050406030204" pitchFamily="18" charset="0"/>
                      </a:rPr>
                      <m:t>𝑠</m:t>
                    </m:r>
                  </m:oMath>
                </a14:m>
                <a:r>
                  <a:rPr lang="en-US" sz="2000" dirty="0">
                    <a:solidFill>
                      <a:srgbClr val="101820"/>
                    </a:solidFill>
                    <a:effectLst/>
                    <a:latin typeface="Helvetica" pitchFamily="2" charset="0"/>
                  </a:rPr>
                  <a:t> is:</a:t>
                </a:r>
              </a:p>
              <a:p>
                <a:endParaRPr lang="en-US" sz="700" dirty="0">
                  <a:solidFill>
                    <a:srgbClr val="101820"/>
                  </a:solidFill>
                  <a:effectLst/>
                  <a:latin typeface="Helvetica" pitchFamily="2" charset="0"/>
                </a:endParaRPr>
              </a:p>
              <a:p>
                <a:pPr/>
                <a14:m>
                  <m:oMathPara xmlns:m="http://schemas.openxmlformats.org/officeDocument/2006/math">
                    <m:oMathParaPr>
                      <m:jc m:val="centerGroup"/>
                    </m:oMathParaPr>
                    <m:oMath xmlns:m="http://schemas.openxmlformats.org/officeDocument/2006/math">
                      <m:r>
                        <a:rPr lang="en-US" sz="2000" b="0" i="1" smtClean="0">
                          <a:solidFill>
                            <a:srgbClr val="23373B"/>
                          </a:solidFill>
                          <a:effectLst/>
                          <a:latin typeface="Cambria Math" panose="02040503050406030204" pitchFamily="18" charset="0"/>
                          <a:ea typeface="Cambria Math" panose="02040503050406030204" pitchFamily="18" charset="0"/>
                        </a:rPr>
                        <m:t>𝜀</m:t>
                      </m:r>
                      <m:d>
                        <m:dPr>
                          <m:ctrlPr>
                            <a:rPr lang="en-US" sz="2000" b="0" i="1" smtClean="0">
                              <a:solidFill>
                                <a:srgbClr val="23373B"/>
                              </a:solidFill>
                              <a:effectLst/>
                              <a:latin typeface="Cambria Math" panose="02040503050406030204" pitchFamily="18" charset="0"/>
                              <a:ea typeface="Cambria Math" panose="02040503050406030204" pitchFamily="18" charset="0"/>
                            </a:rPr>
                          </m:ctrlPr>
                        </m:dPr>
                        <m:e>
                          <m:r>
                            <a:rPr lang="en-US" sz="2000" b="0" i="1" smtClean="0">
                              <a:solidFill>
                                <a:srgbClr val="23373B"/>
                              </a:solidFill>
                              <a:effectLst/>
                              <a:latin typeface="Cambria Math" panose="02040503050406030204" pitchFamily="18" charset="0"/>
                              <a:ea typeface="Cambria Math" panose="02040503050406030204" pitchFamily="18" charset="0"/>
                            </a:rPr>
                            <m:t>𝑡</m:t>
                          </m:r>
                        </m:e>
                      </m:d>
                      <m:r>
                        <a:rPr lang="en-US" sz="2000" b="0" i="1" smtClean="0">
                          <a:solidFill>
                            <a:srgbClr val="23373B"/>
                          </a:solidFill>
                          <a:effectLst/>
                          <a:latin typeface="Cambria Math" panose="02040503050406030204" pitchFamily="18" charset="0"/>
                          <a:ea typeface="Cambria Math" panose="02040503050406030204" pitchFamily="18" charset="0"/>
                        </a:rPr>
                        <m:t>=</m:t>
                      </m:r>
                      <m:func>
                        <m:funcPr>
                          <m:ctrlPr>
                            <a:rPr lang="en-US" sz="2000" b="0" i="1" smtClean="0">
                              <a:solidFill>
                                <a:srgbClr val="23373B"/>
                              </a:solidFill>
                              <a:effectLst/>
                              <a:latin typeface="Cambria Math" panose="02040503050406030204" pitchFamily="18" charset="0"/>
                              <a:ea typeface="Cambria Math" panose="02040503050406030204" pitchFamily="18" charset="0"/>
                            </a:rPr>
                          </m:ctrlPr>
                        </m:funcPr>
                        <m:fName>
                          <m:r>
                            <m:rPr>
                              <m:sty m:val="p"/>
                            </m:rPr>
                            <a:rPr lang="en-US" sz="2000" b="0" i="0" smtClean="0">
                              <a:solidFill>
                                <a:srgbClr val="23373B"/>
                              </a:solidFill>
                              <a:effectLst/>
                              <a:latin typeface="Cambria Math" panose="02040503050406030204" pitchFamily="18" charset="0"/>
                              <a:ea typeface="Cambria Math" panose="02040503050406030204" pitchFamily="18" charset="0"/>
                            </a:rPr>
                            <m:t>exp</m:t>
                          </m:r>
                        </m:fName>
                        <m:e>
                          <m:d>
                            <m:dPr>
                              <m:ctrlPr>
                                <a:rPr lang="en-US" sz="2000" b="0" i="1" smtClean="0">
                                  <a:solidFill>
                                    <a:srgbClr val="23373B"/>
                                  </a:solidFill>
                                  <a:effectLst/>
                                  <a:latin typeface="Cambria Math" panose="02040503050406030204" pitchFamily="18" charset="0"/>
                                  <a:ea typeface="Cambria Math" panose="02040503050406030204" pitchFamily="18" charset="0"/>
                                </a:rPr>
                              </m:ctrlPr>
                            </m:dPr>
                            <m:e>
                              <m:r>
                                <a:rPr lang="en-US" sz="2000" b="0" i="1" smtClean="0">
                                  <a:solidFill>
                                    <a:srgbClr val="23373B"/>
                                  </a:solidFill>
                                  <a:effectLst/>
                                  <a:latin typeface="Cambria Math" panose="02040503050406030204" pitchFamily="18" charset="0"/>
                                  <a:ea typeface="Cambria Math" panose="02040503050406030204" pitchFamily="18" charset="0"/>
                                </a:rPr>
                                <m:t>(</m:t>
                              </m:r>
                              <m:r>
                                <a:rPr lang="en-US" sz="2000" b="0" i="1" smtClean="0">
                                  <a:solidFill>
                                    <a:srgbClr val="23373B"/>
                                  </a:solidFill>
                                  <a:effectLst/>
                                  <a:latin typeface="Cambria Math" panose="02040503050406030204" pitchFamily="18" charset="0"/>
                                  <a:ea typeface="Cambria Math" panose="02040503050406030204" pitchFamily="18" charset="0"/>
                                </a:rPr>
                                <m:t>𝑠</m:t>
                              </m:r>
                              <m:r>
                                <a:rPr lang="en-US" sz="2000" b="0" i="1" smtClean="0">
                                  <a:solidFill>
                                    <a:srgbClr val="23373B"/>
                                  </a:solidFill>
                                  <a:effectLst/>
                                  <a:latin typeface="Cambria Math" panose="02040503050406030204" pitchFamily="18" charset="0"/>
                                  <a:ea typeface="Cambria Math" panose="02040503050406030204" pitchFamily="18" charset="0"/>
                                </a:rPr>
                                <m:t>−</m:t>
                              </m:r>
                              <m:r>
                                <a:rPr lang="en-US" sz="2000" b="0" i="1" smtClean="0">
                                  <a:solidFill>
                                    <a:srgbClr val="23373B"/>
                                  </a:solidFill>
                                  <a:effectLst/>
                                  <a:latin typeface="Cambria Math" panose="02040503050406030204" pitchFamily="18" charset="0"/>
                                  <a:ea typeface="Cambria Math" panose="02040503050406030204" pitchFamily="18" charset="0"/>
                                </a:rPr>
                                <m:t>𝑡</m:t>
                              </m:r>
                              <m:r>
                                <a:rPr lang="en-US" sz="2000" b="0" i="1" smtClean="0">
                                  <a:solidFill>
                                    <a:srgbClr val="23373B"/>
                                  </a:solidFill>
                                  <a:effectLst/>
                                  <a:latin typeface="Cambria Math" panose="02040503050406030204" pitchFamily="18" charset="0"/>
                                  <a:ea typeface="Cambria Math" panose="02040503050406030204" pitchFamily="18" charset="0"/>
                                </a:rPr>
                                <m:t>)/</m:t>
                              </m:r>
                              <m:r>
                                <a:rPr lang="en-US" sz="2000" b="0" i="1" smtClean="0">
                                  <a:solidFill>
                                    <a:srgbClr val="23373B"/>
                                  </a:solidFill>
                                  <a:effectLst/>
                                  <a:latin typeface="Cambria Math" panose="02040503050406030204" pitchFamily="18" charset="0"/>
                                  <a:ea typeface="Cambria Math" panose="02040503050406030204" pitchFamily="18" charset="0"/>
                                </a:rPr>
                                <m:t>𝜏</m:t>
                              </m:r>
                            </m:e>
                          </m:d>
                        </m:e>
                      </m:func>
                      <m:r>
                        <a:rPr lang="en-US" sz="2000" b="0" i="1" smtClean="0">
                          <a:solidFill>
                            <a:srgbClr val="23373B"/>
                          </a:solidFill>
                          <a:effectLst/>
                          <a:latin typeface="Cambria Math" panose="02040503050406030204" pitchFamily="18" charset="0"/>
                          <a:ea typeface="Cambria Math" panose="02040503050406030204" pitchFamily="18" charset="0"/>
                        </a:rPr>
                        <m:t>𝜙</m:t>
                      </m:r>
                      <m:d>
                        <m:dPr>
                          <m:ctrlPr>
                            <a:rPr lang="en-US" sz="2000" b="0" i="1" smtClean="0">
                              <a:solidFill>
                                <a:srgbClr val="23373B"/>
                              </a:solidFill>
                              <a:effectLst/>
                              <a:latin typeface="Cambria Math" panose="02040503050406030204" pitchFamily="18" charset="0"/>
                              <a:ea typeface="Cambria Math" panose="02040503050406030204" pitchFamily="18" charset="0"/>
                            </a:rPr>
                          </m:ctrlPr>
                        </m:dPr>
                        <m:e>
                          <m:r>
                            <a:rPr lang="en-US" sz="2000" b="0" i="1" smtClean="0">
                              <a:solidFill>
                                <a:srgbClr val="23373B"/>
                              </a:solidFill>
                              <a:effectLst/>
                              <a:latin typeface="Cambria Math" panose="02040503050406030204" pitchFamily="18" charset="0"/>
                              <a:ea typeface="Cambria Math" panose="02040503050406030204" pitchFamily="18" charset="0"/>
                            </a:rPr>
                            <m:t>𝑠</m:t>
                          </m:r>
                        </m:e>
                      </m:d>
                      <m:r>
                        <a:rPr lang="en-US" sz="2000" b="0" i="1" smtClean="0">
                          <a:solidFill>
                            <a:srgbClr val="23373B"/>
                          </a:solidFill>
                          <a:effectLst/>
                          <a:latin typeface="Cambria Math" panose="02040503050406030204" pitchFamily="18" charset="0"/>
                          <a:ea typeface="Cambria Math" panose="02040503050406030204" pitchFamily="18" charset="0"/>
                        </a:rPr>
                        <m:t>+</m:t>
                      </m:r>
                      <m:r>
                        <a:rPr lang="en-US" sz="2000" b="0" i="1" smtClean="0">
                          <a:solidFill>
                            <a:srgbClr val="23373B"/>
                          </a:solidFill>
                          <a:effectLst/>
                          <a:latin typeface="Cambria Math" panose="02040503050406030204" pitchFamily="18" charset="0"/>
                          <a:ea typeface="Cambria Math" panose="02040503050406030204" pitchFamily="18" charset="0"/>
                        </a:rPr>
                        <m:t>𝑤</m:t>
                      </m:r>
                      <m:d>
                        <m:dPr>
                          <m:ctrlPr>
                            <a:rPr lang="en-US" sz="2000" b="0" i="1" smtClean="0">
                              <a:solidFill>
                                <a:srgbClr val="23373B"/>
                              </a:solidFill>
                              <a:effectLst/>
                              <a:latin typeface="Cambria Math" panose="02040503050406030204" pitchFamily="18" charset="0"/>
                              <a:ea typeface="Cambria Math" panose="02040503050406030204" pitchFamily="18" charset="0"/>
                            </a:rPr>
                          </m:ctrlPr>
                        </m:dPr>
                        <m:e>
                          <m:r>
                            <a:rPr lang="en-US" sz="2000" b="0" i="1" smtClean="0">
                              <a:solidFill>
                                <a:srgbClr val="23373B"/>
                              </a:solidFill>
                              <a:effectLst/>
                              <a:latin typeface="Cambria Math" panose="02040503050406030204" pitchFamily="18" charset="0"/>
                              <a:ea typeface="Cambria Math" panose="02040503050406030204" pitchFamily="18" charset="0"/>
                            </a:rPr>
                            <m:t>𝑡</m:t>
                          </m:r>
                          <m:r>
                            <a:rPr lang="en-US" sz="2000" b="0" i="1" smtClean="0">
                              <a:solidFill>
                                <a:srgbClr val="23373B"/>
                              </a:solidFill>
                              <a:effectLst/>
                              <a:latin typeface="Cambria Math" panose="02040503050406030204" pitchFamily="18" charset="0"/>
                              <a:ea typeface="Cambria Math" panose="02040503050406030204" pitchFamily="18" charset="0"/>
                            </a:rPr>
                            <m:t>−</m:t>
                          </m:r>
                          <m:r>
                            <a:rPr lang="en-US" sz="2000" b="0" i="1" smtClean="0">
                              <a:solidFill>
                                <a:srgbClr val="23373B"/>
                              </a:solidFill>
                              <a:effectLst/>
                              <a:latin typeface="Cambria Math" panose="02040503050406030204" pitchFamily="18" charset="0"/>
                              <a:ea typeface="Cambria Math" panose="02040503050406030204" pitchFamily="18" charset="0"/>
                            </a:rPr>
                            <m:t>𝑠</m:t>
                          </m:r>
                        </m:e>
                      </m:d>
                      <m:r>
                        <a:rPr lang="en-US" sz="2000" b="0" i="1" smtClean="0">
                          <a:solidFill>
                            <a:srgbClr val="23373B"/>
                          </a:solidFill>
                          <a:effectLst/>
                          <a:latin typeface="Cambria Math" panose="02040503050406030204" pitchFamily="18" charset="0"/>
                          <a:ea typeface="Cambria Math" panose="02040503050406030204" pitchFamily="18" charset="0"/>
                        </a:rPr>
                        <m:t>,</m:t>
                      </m:r>
                    </m:oMath>
                  </m:oMathPara>
                </a14:m>
                <a:endParaRPr lang="en-US" sz="2000" i="1" dirty="0">
                  <a:solidFill>
                    <a:srgbClr val="23373B"/>
                  </a:solidFill>
                  <a:latin typeface="Cambria Math" panose="02040503050406030204" pitchFamily="18" charset="0"/>
                  <a:ea typeface="Cambria Math" panose="02040503050406030204" pitchFamily="18" charset="0"/>
                </a:endParaRPr>
              </a:p>
              <a:p>
                <a:endParaRPr lang="en-US" sz="700" b="0" i="1" dirty="0">
                  <a:solidFill>
                    <a:srgbClr val="23373B"/>
                  </a:solidFill>
                  <a:effectLst/>
                  <a:latin typeface="Cambria Math" panose="02040503050406030204" pitchFamily="18" charset="0"/>
                  <a:ea typeface="Cambria Math" panose="02040503050406030204" pitchFamily="18" charset="0"/>
                </a:endParaRPr>
              </a:p>
              <a:p>
                <a:r>
                  <a:rPr lang="en-US" sz="2000" dirty="0">
                    <a:solidFill>
                      <a:srgbClr val="101820"/>
                    </a:solidFill>
                    <a:latin typeface="Helvetica" pitchFamily="2" charset="0"/>
                  </a:rPr>
                  <a:t>where the Gaussian random variable is:</a:t>
                </a:r>
              </a:p>
              <a:p>
                <a:endParaRPr lang="en-US" sz="700" dirty="0">
                  <a:solidFill>
                    <a:srgbClr val="23373B"/>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0" i="1" smtClean="0">
                          <a:solidFill>
                            <a:srgbClr val="23373B"/>
                          </a:solidFill>
                          <a:latin typeface="Cambria Math" panose="02040503050406030204" pitchFamily="18" charset="0"/>
                          <a:ea typeface="Cambria Math" panose="02040503050406030204" pitchFamily="18" charset="0"/>
                        </a:rPr>
                        <m:t>𝑤</m:t>
                      </m:r>
                      <m:d>
                        <m:dPr>
                          <m:ctrlPr>
                            <a:rPr lang="en-US" sz="2000" b="0" i="1" smtClean="0">
                              <a:solidFill>
                                <a:srgbClr val="23373B"/>
                              </a:solidFill>
                              <a:latin typeface="Cambria Math" panose="02040503050406030204" pitchFamily="18" charset="0"/>
                              <a:ea typeface="Cambria Math" panose="02040503050406030204" pitchFamily="18" charset="0"/>
                            </a:rPr>
                          </m:ctrlPr>
                        </m:dPr>
                        <m:e>
                          <m:r>
                            <a:rPr lang="en-US" sz="2000" b="0" i="1" smtClean="0">
                              <a:solidFill>
                                <a:srgbClr val="23373B"/>
                              </a:solidFill>
                              <a:latin typeface="Cambria Math" panose="02040503050406030204" pitchFamily="18" charset="0"/>
                              <a:ea typeface="Cambria Math" panose="02040503050406030204" pitchFamily="18" charset="0"/>
                            </a:rPr>
                            <m:t>𝑡</m:t>
                          </m:r>
                          <m:r>
                            <a:rPr lang="en-US" sz="2000" b="0" i="1" smtClean="0">
                              <a:solidFill>
                                <a:srgbClr val="23373B"/>
                              </a:solidFill>
                              <a:latin typeface="Cambria Math" panose="02040503050406030204" pitchFamily="18" charset="0"/>
                              <a:ea typeface="Cambria Math" panose="02040503050406030204" pitchFamily="18" charset="0"/>
                            </a:rPr>
                            <m:t>−</m:t>
                          </m:r>
                          <m:r>
                            <a:rPr lang="en-US" sz="2000" b="0" i="1" smtClean="0">
                              <a:solidFill>
                                <a:srgbClr val="23373B"/>
                              </a:solidFill>
                              <a:latin typeface="Cambria Math" panose="02040503050406030204" pitchFamily="18" charset="0"/>
                              <a:ea typeface="Cambria Math" panose="02040503050406030204" pitchFamily="18" charset="0"/>
                            </a:rPr>
                            <m:t>𝑠</m:t>
                          </m:r>
                        </m:e>
                      </m:d>
                      <m:r>
                        <a:rPr lang="en-US" sz="2000" i="1">
                          <a:solidFill>
                            <a:srgbClr val="23373B"/>
                          </a:solidFill>
                          <a:latin typeface="Cambria Math" panose="02040503050406030204" pitchFamily="18" charset="0"/>
                          <a:ea typeface="Cambria Math" panose="02040503050406030204" pitchFamily="18" charset="0"/>
                        </a:rPr>
                        <m:t>~</m:t>
                      </m:r>
                      <m:r>
                        <a:rPr lang="en-US" sz="2000" b="0" i="1" smtClean="0">
                          <a:solidFill>
                            <a:srgbClr val="23373B"/>
                          </a:solidFill>
                          <a:latin typeface="Cambria Math" panose="02040503050406030204" pitchFamily="18" charset="0"/>
                          <a:ea typeface="Cambria Math" panose="02040503050406030204" pitchFamily="18" charset="0"/>
                        </a:rPr>
                        <m:t>𝑁</m:t>
                      </m:r>
                      <m:r>
                        <a:rPr lang="en-US" sz="2000" b="0" i="1" smtClean="0">
                          <a:solidFill>
                            <a:srgbClr val="23373B"/>
                          </a:solidFill>
                          <a:latin typeface="Cambria Math" panose="02040503050406030204" pitchFamily="18" charset="0"/>
                          <a:ea typeface="Cambria Math" panose="02040503050406030204" pitchFamily="18" charset="0"/>
                        </a:rPr>
                        <m:t>(0,</m:t>
                      </m:r>
                      <m:r>
                        <a:rPr lang="en-US" sz="2000" b="0" i="1" smtClean="0">
                          <a:solidFill>
                            <a:srgbClr val="23373B"/>
                          </a:solidFill>
                          <a:latin typeface="Cambria Math" panose="02040503050406030204" pitchFamily="18" charset="0"/>
                          <a:ea typeface="Cambria Math" panose="02040503050406030204" pitchFamily="18" charset="0"/>
                        </a:rPr>
                        <m:t>𝐷</m:t>
                      </m:r>
                      <m:r>
                        <a:rPr lang="en-US" sz="2000" b="0" i="1" smtClean="0">
                          <a:solidFill>
                            <a:srgbClr val="23373B"/>
                          </a:solidFill>
                          <a:latin typeface="Cambria Math" panose="02040503050406030204" pitchFamily="18" charset="0"/>
                          <a:ea typeface="Cambria Math" panose="02040503050406030204" pitchFamily="18" charset="0"/>
                        </a:rPr>
                        <m:t>×(1−</m:t>
                      </m:r>
                      <m:r>
                        <m:rPr>
                          <m:sty m:val="p"/>
                        </m:rPr>
                        <a:rPr lang="en-US" sz="2000" b="0" i="0" smtClean="0">
                          <a:solidFill>
                            <a:srgbClr val="23373B"/>
                          </a:solidFill>
                          <a:latin typeface="Cambria Math" panose="02040503050406030204" pitchFamily="18" charset="0"/>
                          <a:ea typeface="Cambria Math" panose="02040503050406030204" pitchFamily="18" charset="0"/>
                        </a:rPr>
                        <m:t>exp</m:t>
                      </m:r>
                      <m:r>
                        <a:rPr lang="en-US" sz="2000" b="0" i="1" smtClean="0">
                          <a:solidFill>
                            <a:srgbClr val="23373B"/>
                          </a:solidFill>
                          <a:latin typeface="Cambria Math" panose="02040503050406030204" pitchFamily="18" charset="0"/>
                          <a:ea typeface="Cambria Math" panose="02040503050406030204" pitchFamily="18" charset="0"/>
                        </a:rPr>
                        <m:t>⁡(−2(</m:t>
                      </m:r>
                      <m:r>
                        <a:rPr lang="en-US" sz="2000" b="0" i="1" smtClean="0">
                          <a:solidFill>
                            <a:srgbClr val="23373B"/>
                          </a:solidFill>
                          <a:latin typeface="Cambria Math" panose="02040503050406030204" pitchFamily="18" charset="0"/>
                          <a:ea typeface="Cambria Math" panose="02040503050406030204" pitchFamily="18" charset="0"/>
                        </a:rPr>
                        <m:t>𝑡</m:t>
                      </m:r>
                      <m:r>
                        <a:rPr lang="en-US" sz="2000" b="0" i="1" smtClean="0">
                          <a:solidFill>
                            <a:srgbClr val="23373B"/>
                          </a:solidFill>
                          <a:latin typeface="Cambria Math" panose="02040503050406030204" pitchFamily="18" charset="0"/>
                          <a:ea typeface="Cambria Math" panose="02040503050406030204" pitchFamily="18" charset="0"/>
                        </a:rPr>
                        <m:t>−</m:t>
                      </m:r>
                      <m:r>
                        <a:rPr lang="en-US" sz="2000" b="0" i="1" smtClean="0">
                          <a:solidFill>
                            <a:srgbClr val="23373B"/>
                          </a:solidFill>
                          <a:latin typeface="Cambria Math" panose="02040503050406030204" pitchFamily="18" charset="0"/>
                          <a:ea typeface="Cambria Math" panose="02040503050406030204" pitchFamily="18" charset="0"/>
                        </a:rPr>
                        <m:t>𝑠</m:t>
                      </m:r>
                      <m:r>
                        <a:rPr lang="en-US" sz="2000" b="0" i="1" smtClean="0">
                          <a:solidFill>
                            <a:srgbClr val="23373B"/>
                          </a:solidFill>
                          <a:latin typeface="Cambria Math" panose="02040503050406030204" pitchFamily="18" charset="0"/>
                          <a:ea typeface="Cambria Math" panose="02040503050406030204" pitchFamily="18" charset="0"/>
                        </a:rPr>
                        <m:t>)/</m:t>
                      </m:r>
                      <m:r>
                        <a:rPr lang="en-US" sz="2000" b="0" i="1" smtClean="0">
                          <a:solidFill>
                            <a:srgbClr val="23373B"/>
                          </a:solidFill>
                          <a:latin typeface="Cambria Math" panose="02040503050406030204" pitchFamily="18" charset="0"/>
                          <a:ea typeface="Cambria Math" panose="02040503050406030204" pitchFamily="18" charset="0"/>
                        </a:rPr>
                        <m:t>𝜏</m:t>
                      </m:r>
                      <m:r>
                        <a:rPr lang="en-US" sz="2000" b="0" i="1" smtClean="0">
                          <a:solidFill>
                            <a:srgbClr val="23373B"/>
                          </a:solidFill>
                          <a:latin typeface="Cambria Math" panose="02040503050406030204" pitchFamily="18" charset="0"/>
                          <a:ea typeface="Cambria Math" panose="02040503050406030204" pitchFamily="18" charset="0"/>
                        </a:rPr>
                        <m:t>))</m:t>
                      </m:r>
                    </m:oMath>
                  </m:oMathPara>
                </a14:m>
                <a:endParaRPr lang="en-US" sz="2000" dirty="0">
                  <a:solidFill>
                    <a:srgbClr val="23373B"/>
                  </a:solidFill>
                  <a:latin typeface="Cambria Math" panose="02040503050406030204" pitchFamily="18" charset="0"/>
                  <a:ea typeface="Cambria Math" panose="02040503050406030204" pitchFamily="18" charset="0"/>
                </a:endParaRPr>
              </a:p>
              <a:p>
                <a:endParaRPr lang="en-US" sz="700" dirty="0">
                  <a:solidFill>
                    <a:srgbClr val="23373B"/>
                  </a:solidFill>
                  <a:latin typeface="Cambria Math" panose="02040503050406030204" pitchFamily="18" charset="0"/>
                  <a:ea typeface="Cambria Math" panose="02040503050406030204" pitchFamily="18" charset="0"/>
                </a:endParaRPr>
              </a:p>
              <a:p>
                <a:r>
                  <a:rPr lang="en-US" sz="2000" dirty="0">
                    <a:solidFill>
                      <a:srgbClr val="101820"/>
                    </a:solidFill>
                    <a:latin typeface="Helvetica" pitchFamily="2" charset="0"/>
                  </a:rPr>
                  <a:t>with correlation time </a:t>
                </a:r>
                <a14:m>
                  <m:oMath xmlns:m="http://schemas.openxmlformats.org/officeDocument/2006/math">
                    <m:r>
                      <a:rPr lang="en-US" sz="2000">
                        <a:solidFill>
                          <a:srgbClr val="101820"/>
                        </a:solidFill>
                        <a:latin typeface="Cambria Math" panose="02040503050406030204" pitchFamily="18" charset="0"/>
                      </a:rPr>
                      <m:t>𝜏</m:t>
                    </m:r>
                  </m:oMath>
                </a14:m>
                <a:r>
                  <a:rPr lang="en-US" sz="2000" dirty="0">
                    <a:solidFill>
                      <a:srgbClr val="101820"/>
                    </a:solidFill>
                    <a:latin typeface="Helvetica" pitchFamily="2" charset="0"/>
                  </a:rPr>
                  <a:t>, and constant D as parameters in the MCMC search.</a:t>
                </a:r>
              </a:p>
              <a:p>
                <a:endParaRPr lang="en-US" sz="2000" dirty="0">
                  <a:solidFill>
                    <a:srgbClr val="101820"/>
                  </a:solidFill>
                  <a:latin typeface="Helvetica" pitchFamily="2" charset="0"/>
                </a:endParaRPr>
              </a:p>
              <a:p>
                <a:r>
                  <a:rPr lang="en-GB" sz="2000" dirty="0">
                    <a:solidFill>
                      <a:srgbClr val="101820"/>
                    </a:solidFill>
                    <a:effectLst/>
                    <a:latin typeface="Helvetica" pitchFamily="2" charset="0"/>
                  </a:rPr>
                  <a:t>→</a:t>
                </a:r>
                <a:r>
                  <a:rPr lang="en-US" sz="2000" dirty="0">
                    <a:solidFill>
                      <a:srgbClr val="101820"/>
                    </a:solidFill>
                    <a:effectLst/>
                    <a:latin typeface="Helvetica" pitchFamily="2" charset="0"/>
                  </a:rPr>
                  <a:t> Developing a MCMC algorithm for generalized stochastic </a:t>
                </a:r>
                <a:r>
                  <a:rPr lang="en-US" sz="2000" b="1" dirty="0">
                    <a:solidFill>
                      <a:srgbClr val="101820"/>
                    </a:solidFill>
                    <a:effectLst/>
                    <a:latin typeface="Helvetica" pitchFamily="2" charset="0"/>
                  </a:rPr>
                  <a:t>CAR(N)</a:t>
                </a:r>
                <a:r>
                  <a:rPr lang="en-US" sz="2000" dirty="0">
                    <a:solidFill>
                      <a:srgbClr val="101820"/>
                    </a:solidFill>
                    <a:effectLst/>
                    <a:latin typeface="Helvetica" pitchFamily="2" charset="0"/>
                  </a:rPr>
                  <a:t> model</a:t>
                </a:r>
              </a:p>
            </p:txBody>
          </p:sp>
        </mc:Choice>
        <mc:Fallback xmlns="">
          <p:sp>
            <p:nvSpPr>
              <p:cNvPr id="3" name="TextBox 2">
                <a:extLst>
                  <a:ext uri="{FF2B5EF4-FFF2-40B4-BE49-F238E27FC236}">
                    <a16:creationId xmlns:a16="http://schemas.microsoft.com/office/drawing/2014/main" id="{E22CC1C9-E1B4-7902-10FB-2CFC1F556C7A}"/>
                  </a:ext>
                </a:extLst>
              </p:cNvPr>
              <p:cNvSpPr txBox="1">
                <a:spLocks noRot="1" noChangeAspect="1" noMove="1" noResize="1" noEditPoints="1" noAdjustHandles="1" noChangeArrowheads="1" noChangeShapeType="1" noTextEdit="1"/>
              </p:cNvSpPr>
              <p:nvPr/>
            </p:nvSpPr>
            <p:spPr>
              <a:xfrm>
                <a:off x="838200" y="1398173"/>
                <a:ext cx="11315918" cy="5509200"/>
              </a:xfrm>
              <a:prstGeom prst="rect">
                <a:avLst/>
              </a:prstGeom>
              <a:blipFill>
                <a:blip r:embed="rId4"/>
                <a:stretch>
                  <a:fillRect l="-673" t="-460"/>
                </a:stretch>
              </a:blipFill>
            </p:spPr>
            <p:txBody>
              <a:bodyPr/>
              <a:lstStyle/>
              <a:p>
                <a:r>
                  <a:rPr lang="en-GB">
                    <a:noFill/>
                  </a:rPr>
                  <a:t> </a:t>
                </a:r>
              </a:p>
            </p:txBody>
          </p:sp>
        </mc:Fallback>
      </mc:AlternateContent>
      <p:sp>
        <p:nvSpPr>
          <p:cNvPr id="5" name="Rectangle 4">
            <a:extLst>
              <a:ext uri="{FF2B5EF4-FFF2-40B4-BE49-F238E27FC236}">
                <a16:creationId xmlns:a16="http://schemas.microsoft.com/office/drawing/2014/main" id="{5ACA3CFD-5974-17FF-4AED-17022AD23989}"/>
              </a:ext>
            </a:extLst>
          </p:cNvPr>
          <p:cNvSpPr/>
          <p:nvPr/>
        </p:nvSpPr>
        <p:spPr>
          <a:xfrm>
            <a:off x="838200" y="3939044"/>
            <a:ext cx="8839598" cy="2162431"/>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36077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17691</TotalTime>
  <Words>1005</Words>
  <Application>Microsoft Macintosh PowerPoint</Application>
  <PresentationFormat>Widescreen</PresentationFormat>
  <Paragraphs>132</Paragraphs>
  <Slides>12</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Batang</vt:lpstr>
      <vt:lpstr>Arial</vt:lpstr>
      <vt:lpstr>Calibri</vt:lpstr>
      <vt:lpstr>Calibri Light</vt:lpstr>
      <vt:lpstr>Cambria Math</vt:lpstr>
      <vt:lpstr>Helvetica</vt:lpstr>
      <vt:lpstr>Plantagenet Cherokee</vt:lpstr>
      <vt:lpstr>Playfair Display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Negro, Michela (GSFC-661.0)[UNIVERSITY OF MARYLAND BALTIMORE CO]</dc:creator>
  <cp:lastModifiedBy>Microsoft Office User</cp:lastModifiedBy>
  <cp:revision>27</cp:revision>
  <dcterms:created xsi:type="dcterms:W3CDTF">2022-08-27T13:00:36Z</dcterms:created>
  <dcterms:modified xsi:type="dcterms:W3CDTF">2022-10-12T08:07:48Z</dcterms:modified>
</cp:coreProperties>
</file>