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jpeg" ContentType="image/jpeg"/>
  <Override PartName="/ppt/notesSlides/notesSlide3.xml" ContentType="application/vnd.openxmlformats-officedocument.presentationml.notesSlide+xml"/>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1pPr>
    <a:lvl2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2pPr>
    <a:lvl3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3pPr>
    <a:lvl4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4pPr>
    <a:lvl5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5pPr>
    <a:lvl6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6pPr>
    <a:lvl7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7pPr>
    <a:lvl8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8pPr>
    <a:lvl9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ECDD"/>
          </a:solidFill>
        </a:fill>
      </a:tcStyle>
    </a:wholeTbl>
    <a:band2H>
      <a:tcTxStyle b="def" i="def"/>
      <a:tcStyle>
        <a:tcBdr/>
        <a:fill>
          <a:solidFill>
            <a:srgbClr val="E6F6E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61" name="Shape 61"/>
          <p:cNvSpPr/>
          <p:nvPr>
            <p:ph type="sldImg"/>
          </p:nvPr>
        </p:nvSpPr>
        <p:spPr>
          <a:xfrm>
            <a:off x="1143000" y="685800"/>
            <a:ext cx="4572000" cy="3429000"/>
          </a:xfrm>
          <a:prstGeom prst="rect">
            <a:avLst/>
          </a:prstGeom>
        </p:spPr>
        <p:txBody>
          <a:bodyPr/>
          <a:lstStyle/>
          <a:p>
            <a:pPr/>
          </a:p>
        </p:txBody>
      </p:sp>
      <p:sp>
        <p:nvSpPr>
          <p:cNvPr id="62" name="Shape 62"/>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spcBef>
        <a:spcPts val="400"/>
      </a:spcBef>
      <a:defRPr sz="1200">
        <a:latin typeface="+mj-lt"/>
        <a:ea typeface="+mj-ea"/>
        <a:cs typeface="+mj-cs"/>
        <a:sym typeface="Times New Roman"/>
      </a:defRPr>
    </a:lvl1pPr>
    <a:lvl2pPr indent="228600" defTabSz="457200" latinLnBrk="0">
      <a:spcBef>
        <a:spcPts val="400"/>
      </a:spcBef>
      <a:defRPr sz="1200">
        <a:latin typeface="+mj-lt"/>
        <a:ea typeface="+mj-ea"/>
        <a:cs typeface="+mj-cs"/>
        <a:sym typeface="Times New Roman"/>
      </a:defRPr>
    </a:lvl2pPr>
    <a:lvl3pPr indent="457200" defTabSz="457200" latinLnBrk="0">
      <a:spcBef>
        <a:spcPts val="400"/>
      </a:spcBef>
      <a:defRPr sz="1200">
        <a:latin typeface="+mj-lt"/>
        <a:ea typeface="+mj-ea"/>
        <a:cs typeface="+mj-cs"/>
        <a:sym typeface="Times New Roman"/>
      </a:defRPr>
    </a:lvl3pPr>
    <a:lvl4pPr indent="685800" defTabSz="457200" latinLnBrk="0">
      <a:spcBef>
        <a:spcPts val="400"/>
      </a:spcBef>
      <a:defRPr sz="1200">
        <a:latin typeface="+mj-lt"/>
        <a:ea typeface="+mj-ea"/>
        <a:cs typeface="+mj-cs"/>
        <a:sym typeface="Times New Roman"/>
      </a:defRPr>
    </a:lvl4pPr>
    <a:lvl5pPr indent="914400" defTabSz="457200" latinLnBrk="0">
      <a:spcBef>
        <a:spcPts val="400"/>
      </a:spcBef>
      <a:defRPr sz="1200">
        <a:latin typeface="+mj-lt"/>
        <a:ea typeface="+mj-ea"/>
        <a:cs typeface="+mj-cs"/>
        <a:sym typeface="Times New Roman"/>
      </a:defRPr>
    </a:lvl5pPr>
    <a:lvl6pPr indent="1143000" defTabSz="457200" latinLnBrk="0">
      <a:spcBef>
        <a:spcPts val="400"/>
      </a:spcBef>
      <a:defRPr sz="1200">
        <a:latin typeface="+mj-lt"/>
        <a:ea typeface="+mj-ea"/>
        <a:cs typeface="+mj-cs"/>
        <a:sym typeface="Times New Roman"/>
      </a:defRPr>
    </a:lvl6pPr>
    <a:lvl7pPr indent="1371600" defTabSz="457200" latinLnBrk="0">
      <a:spcBef>
        <a:spcPts val="400"/>
      </a:spcBef>
      <a:defRPr sz="1200">
        <a:latin typeface="+mj-lt"/>
        <a:ea typeface="+mj-ea"/>
        <a:cs typeface="+mj-cs"/>
        <a:sym typeface="Times New Roman"/>
      </a:defRPr>
    </a:lvl7pPr>
    <a:lvl8pPr indent="1600200" defTabSz="457200" latinLnBrk="0">
      <a:spcBef>
        <a:spcPts val="400"/>
      </a:spcBef>
      <a:defRPr sz="1200">
        <a:latin typeface="+mj-lt"/>
        <a:ea typeface="+mj-ea"/>
        <a:cs typeface="+mj-cs"/>
        <a:sym typeface="Times New Roman"/>
      </a:defRPr>
    </a:lvl8pPr>
    <a:lvl9pPr indent="1828800" defTabSz="457200" latinLnBrk="0">
      <a:spcBef>
        <a:spcPts val="400"/>
      </a:spcBef>
      <a:defRPr sz="1200">
        <a:latin typeface="+mj-lt"/>
        <a:ea typeface="+mj-ea"/>
        <a:cs typeface="+mj-cs"/>
        <a:sym typeface="Times New Roman"/>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9" name="Shape 89"/>
          <p:cNvSpPr/>
          <p:nvPr>
            <p:ph type="sldImg"/>
          </p:nvPr>
        </p:nvSpPr>
        <p:spPr>
          <a:prstGeom prst="rect">
            <a:avLst/>
          </a:prstGeom>
        </p:spPr>
        <p:txBody>
          <a:bodyPr/>
          <a:lstStyle/>
          <a:p>
            <a:pPr/>
          </a:p>
        </p:txBody>
      </p:sp>
      <p:sp>
        <p:nvSpPr>
          <p:cNvPr id="90" name="Shape 90"/>
          <p:cNvSpPr/>
          <p:nvPr>
            <p:ph type="body" sz="quarter" idx="1"/>
          </p:nvPr>
        </p:nvSpPr>
        <p:spPr>
          <a:prstGeom prst="rect">
            <a:avLst/>
          </a:prstGeom>
        </p:spPr>
        <p:txBody>
          <a:bodyPr/>
          <a:lstStyle/>
          <a:p>
            <a:pPr marL="228600" indent="-228600">
              <a:buSzPct val="100000"/>
              <a:buAutoNum type="arabicParenR" startAt="1"/>
              <a:defRPr>
                <a:latin typeface="Calibri"/>
                <a:ea typeface="Calibri"/>
                <a:cs typeface="Calibri"/>
                <a:sym typeface="Calibri"/>
              </a:defRPr>
            </a:pPr>
            <a:r>
              <a:t>Weak features</a:t>
            </a:r>
          </a:p>
          <a:p>
            <a:pPr marL="228600" indent="-228600">
              <a:buSzPct val="100000"/>
              <a:buAutoNum type="arabicParenR" startAt="1"/>
              <a:defRPr>
                <a:latin typeface="Calibri"/>
                <a:ea typeface="Calibri"/>
                <a:cs typeface="Calibri"/>
                <a:sym typeface="Calibri"/>
              </a:defRPr>
            </a:pPr>
            <a:r>
              <a:t>Variability</a:t>
            </a:r>
          </a:p>
          <a:p>
            <a:pPr marL="228600" indent="-228600">
              <a:buSzPct val="100000"/>
              <a:buAutoNum type="arabicParenR" startAt="1"/>
              <a:defRPr>
                <a:latin typeface="Calibri"/>
                <a:ea typeface="Calibri"/>
                <a:cs typeface="Calibri"/>
                <a:sym typeface="Calibri"/>
              </a:defRPr>
            </a:pPr>
            <a:r>
              <a:t>High number of potential targets with little to distinguish them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9" name="Shape 99"/>
          <p:cNvSpPr/>
          <p:nvPr>
            <p:ph type="sldImg"/>
          </p:nvPr>
        </p:nvSpPr>
        <p:spPr>
          <a:prstGeom prst="rect">
            <a:avLst/>
          </a:prstGeom>
        </p:spPr>
        <p:txBody>
          <a:bodyPr/>
          <a:lstStyle/>
          <a:p>
            <a:pPr/>
          </a:p>
        </p:txBody>
      </p:sp>
      <p:sp>
        <p:nvSpPr>
          <p:cNvPr id="100" name="Shape 100"/>
          <p:cNvSpPr/>
          <p:nvPr>
            <p:ph type="body" sz="quarter" idx="1"/>
          </p:nvPr>
        </p:nvSpPr>
        <p:spPr>
          <a:prstGeom prst="rect">
            <a:avLst/>
          </a:prstGeom>
        </p:spPr>
        <p:txBody>
          <a:bodyPr/>
          <a:lstStyle/>
          <a:p>
            <a:pPr>
              <a:defRPr>
                <a:latin typeface="Calibri"/>
                <a:ea typeface="Calibri"/>
                <a:cs typeface="Calibri"/>
                <a:sym typeface="Calibri"/>
              </a:defRPr>
            </a:pPr>
            <a:r>
              <a:t>What has been done up to now</a:t>
            </a:r>
          </a:p>
          <a:p>
            <a:pPr>
              <a:defRPr>
                <a:latin typeface="Calibri"/>
                <a:ea typeface="Calibri"/>
                <a:cs typeface="Calibri"/>
                <a:sym typeface="Calibri"/>
              </a:defRPr>
            </a:pPr>
          </a:p>
          <a:p>
            <a:pPr>
              <a:defRPr>
                <a:latin typeface="Calibri"/>
                <a:ea typeface="Calibri"/>
                <a:cs typeface="Calibri"/>
                <a:sym typeface="Calibri"/>
              </a:defRPr>
            </a:pPr>
            <a:r>
              <a:t>Several hundred of targets</a:t>
            </a:r>
          </a:p>
          <a:p>
            <a:pPr>
              <a:defRPr>
                <a:latin typeface="Calibri"/>
                <a:ea typeface="Calibri"/>
                <a:cs typeface="Calibri"/>
                <a:sym typeface="Calibri"/>
              </a:defRPr>
            </a:pPr>
            <a:r>
              <a:t>Survey with hundred of targets, low exposure times</a:t>
            </a:r>
          </a:p>
          <a:p>
            <a:pPr>
              <a:defRPr>
                <a:latin typeface="Calibri"/>
                <a:ea typeface="Calibri"/>
                <a:cs typeface="Calibri"/>
                <a:sym typeface="Calibri"/>
              </a:defRPr>
            </a:pPr>
            <a:r>
              <a:t>Low S/N </a:t>
            </a:r>
          </a:p>
          <a:p>
            <a:pPr>
              <a:defRPr>
                <a:latin typeface="Calibri"/>
                <a:ea typeface="Calibri"/>
                <a:cs typeface="Calibri"/>
                <a:sym typeface="Calibri"/>
              </a:defRPr>
            </a:pPr>
            <a:r>
              <a:t>Not popular with TAC</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5" name="Shape 145"/>
          <p:cNvSpPr/>
          <p:nvPr>
            <p:ph type="sldImg"/>
          </p:nvPr>
        </p:nvSpPr>
        <p:spPr>
          <a:prstGeom prst="rect">
            <a:avLst/>
          </a:prstGeom>
        </p:spPr>
        <p:txBody>
          <a:bodyPr/>
          <a:lstStyle/>
          <a:p>
            <a:pPr/>
          </a:p>
        </p:txBody>
      </p:sp>
      <p:sp>
        <p:nvSpPr>
          <p:cNvPr id="146" name="Shape 146"/>
          <p:cNvSpPr/>
          <p:nvPr>
            <p:ph type="body" sz="quarter" idx="1"/>
          </p:nvPr>
        </p:nvSpPr>
        <p:spPr>
          <a:prstGeom prst="rect">
            <a:avLst/>
          </a:prstGeom>
        </p:spPr>
        <p:txBody>
          <a:bodyPr/>
          <a:lstStyle>
            <a:lvl1pPr>
              <a:defRPr>
                <a:latin typeface="Calibri"/>
                <a:ea typeface="Calibri"/>
                <a:cs typeface="Calibri"/>
                <a:sym typeface="Calibri"/>
              </a:defRPr>
            </a:lvl1pPr>
          </a:lstStyle>
          <a:p>
            <a:pPr/>
            <a:r>
              <a:t>Starting point 165, then selection about 100</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0" showMasterPhAnim="1">
  <p:cSld name="Default">
    <p:spTree>
      <p:nvGrpSpPr>
        <p:cNvPr id="1" name=""/>
        <p:cNvGrpSpPr/>
        <p:nvPr/>
      </p:nvGrpSpPr>
      <p:grpSpPr>
        <a:xfrm>
          <a:off x="0" y="0"/>
          <a:ext cx="0" cy="0"/>
          <a:chOff x="0" y="0"/>
          <a:chExt cx="0" cy="0"/>
        </a:xfrm>
      </p:grpSpPr>
      <p:sp>
        <p:nvSpPr>
          <p:cNvPr id="14" name="Rectangle"/>
          <p:cNvSpPr/>
          <p:nvPr/>
        </p:nvSpPr>
        <p:spPr>
          <a:xfrm>
            <a:off x="328611" y="6194425"/>
            <a:ext cx="8462965" cy="144463"/>
          </a:xfrm>
          <a:prstGeom prst="rect">
            <a:avLst/>
          </a:prstGeom>
          <a:solidFill>
            <a:srgbClr val="0000FF"/>
          </a:solidFill>
          <a:ln w="9360" cap="sq">
            <a:solidFill>
              <a:srgbClr val="008000"/>
            </a:solidFill>
          </a:ln>
          <a:effectLst>
            <a:outerShdw sx="100000" sy="100000" kx="0" ky="0" algn="b" rotWithShape="0" blurRad="63500" dist="23040" dir="5400000">
              <a:srgbClr val="808080">
                <a:alpha val="35035"/>
              </a:srgbClr>
            </a:outerShdw>
          </a:effectLst>
        </p:spPr>
        <p:txBody>
          <a:bodyPr lIns="45718" tIns="45718" rIns="45718" bIns="45718" anchor="ctr"/>
          <a:lstStyle/>
          <a:p>
            <a:pPr>
              <a:defRPr sz="1800">
                <a:latin typeface="Calibri"/>
                <a:ea typeface="Calibri"/>
                <a:cs typeface="Calibri"/>
                <a:sym typeface="Calibri"/>
              </a:defRPr>
            </a:pPr>
          </a:p>
        </p:txBody>
      </p:sp>
      <p:pic>
        <p:nvPicPr>
          <p:cNvPr id="15" name="image.png" descr="image.png"/>
          <p:cNvPicPr>
            <a:picLocks noChangeAspect="1"/>
          </p:cNvPicPr>
          <p:nvPr/>
        </p:nvPicPr>
        <p:blipFill>
          <a:blip r:embed="rId2">
            <a:extLst/>
          </a:blip>
          <a:stretch>
            <a:fillRect/>
          </a:stretch>
        </p:blipFill>
        <p:spPr>
          <a:xfrm>
            <a:off x="311150" y="1085850"/>
            <a:ext cx="168275" cy="4953000"/>
          </a:xfrm>
          <a:prstGeom prst="rect">
            <a:avLst/>
          </a:prstGeom>
          <a:ln w="12700">
            <a:miter lim="400000"/>
          </a:ln>
        </p:spPr>
      </p:pic>
      <p:pic>
        <p:nvPicPr>
          <p:cNvPr id="16" name="image.png" descr="image.png"/>
          <p:cNvPicPr>
            <a:picLocks noChangeAspect="1"/>
          </p:cNvPicPr>
          <p:nvPr/>
        </p:nvPicPr>
        <p:blipFill>
          <a:blip r:embed="rId3">
            <a:extLst/>
          </a:blip>
          <a:stretch>
            <a:fillRect/>
          </a:stretch>
        </p:blipFill>
        <p:spPr>
          <a:xfrm>
            <a:off x="176212" y="1390650"/>
            <a:ext cx="8661401" cy="150813"/>
          </a:xfrm>
          <a:prstGeom prst="rect">
            <a:avLst/>
          </a:prstGeom>
          <a:ln w="12700">
            <a:miter lim="400000"/>
          </a:ln>
        </p:spPr>
      </p:pic>
      <p:sp>
        <p:nvSpPr>
          <p:cNvPr id="17" name="Slide Number"/>
          <p:cNvSpPr txBox="1"/>
          <p:nvPr>
            <p:ph type="sldNum" sz="quarter" idx="2"/>
          </p:nvPr>
        </p:nvSpPr>
        <p:spPr>
          <a:xfrm>
            <a:off x="6553200" y="6370496"/>
            <a:ext cx="338024" cy="335246"/>
          </a:xfrm>
          <a:prstGeom prst="rect">
            <a:avLst/>
          </a:prstGeom>
        </p:spPr>
        <p:txBody>
          <a:bodyPr lIns="46798" tIns="46798" rIns="46798" bIns="46798"/>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Default">
    <p:spTree>
      <p:nvGrpSpPr>
        <p:cNvPr id="1" name=""/>
        <p:cNvGrpSpPr/>
        <p:nvPr/>
      </p:nvGrpSpPr>
      <p:grpSpPr>
        <a:xfrm>
          <a:off x="0" y="0"/>
          <a:ext cx="0" cy="0"/>
          <a:chOff x="0" y="0"/>
          <a:chExt cx="0" cy="0"/>
        </a:xfrm>
      </p:grpSpPr>
      <p:sp>
        <p:nvSpPr>
          <p:cNvPr id="24" name="Rectangle"/>
          <p:cNvSpPr/>
          <p:nvPr/>
        </p:nvSpPr>
        <p:spPr>
          <a:xfrm>
            <a:off x="328611" y="6194425"/>
            <a:ext cx="8462965" cy="144463"/>
          </a:xfrm>
          <a:prstGeom prst="rect">
            <a:avLst/>
          </a:prstGeom>
          <a:solidFill>
            <a:srgbClr val="0000FF"/>
          </a:solidFill>
          <a:ln>
            <a:solidFill>
              <a:srgbClr val="008000"/>
            </a:solidFill>
          </a:ln>
          <a:effectLst>
            <a:outerShdw sx="100000" sy="100000" kx="0" ky="0" algn="b" rotWithShape="0" blurRad="38100" dist="23000" dir="5400000">
              <a:srgbClr val="808080">
                <a:alpha val="34999"/>
              </a:srgbClr>
            </a:outerShdw>
          </a:effectLst>
        </p:spPr>
        <p:txBody>
          <a:bodyPr lIns="45718" tIns="45718" rIns="45718" bIns="45718" anchor="ctr"/>
          <a:lstStyle/>
          <a:p>
            <a:pPr algn="ctr">
              <a:defRPr sz="1800">
                <a:solidFill>
                  <a:srgbClr val="FFFFFF"/>
                </a:solidFill>
                <a:latin typeface="Calibri"/>
                <a:ea typeface="Calibri"/>
                <a:cs typeface="Calibri"/>
                <a:sym typeface="Calibri"/>
              </a:defRPr>
            </a:pPr>
          </a:p>
        </p:txBody>
      </p:sp>
      <p:pic>
        <p:nvPicPr>
          <p:cNvPr id="25" name="image.png" descr="image.png"/>
          <p:cNvPicPr>
            <a:picLocks noChangeAspect="1"/>
          </p:cNvPicPr>
          <p:nvPr/>
        </p:nvPicPr>
        <p:blipFill>
          <a:blip r:embed="rId2">
            <a:extLst/>
          </a:blip>
          <a:stretch>
            <a:fillRect/>
          </a:stretch>
        </p:blipFill>
        <p:spPr>
          <a:xfrm>
            <a:off x="311150" y="1085850"/>
            <a:ext cx="169863" cy="4954588"/>
          </a:xfrm>
          <a:prstGeom prst="rect">
            <a:avLst/>
          </a:prstGeom>
          <a:ln w="12700">
            <a:miter lim="400000"/>
          </a:ln>
        </p:spPr>
      </p:pic>
      <p:pic>
        <p:nvPicPr>
          <p:cNvPr id="26" name="image.png" descr="image.png"/>
          <p:cNvPicPr>
            <a:picLocks noChangeAspect="1"/>
          </p:cNvPicPr>
          <p:nvPr/>
        </p:nvPicPr>
        <p:blipFill>
          <a:blip r:embed="rId3">
            <a:extLst/>
          </a:blip>
          <a:stretch>
            <a:fillRect/>
          </a:stretch>
        </p:blipFill>
        <p:spPr>
          <a:xfrm>
            <a:off x="176212" y="1390650"/>
            <a:ext cx="8662989" cy="152400"/>
          </a:xfrm>
          <a:prstGeom prst="rect">
            <a:avLst/>
          </a:prstGeom>
          <a:ln w="12700">
            <a:miter lim="400000"/>
          </a:ln>
        </p:spPr>
      </p:pic>
      <p:sp>
        <p:nvSpPr>
          <p:cNvPr id="27" name="Slide Number"/>
          <p:cNvSpPr txBox="1"/>
          <p:nvPr>
            <p:ph type="sldNum" sz="quarter" idx="2"/>
          </p:nvPr>
        </p:nvSpPr>
        <p:spPr>
          <a:xfrm>
            <a:off x="8428178" y="6414761"/>
            <a:ext cx="258623" cy="248303"/>
          </a:xfrm>
          <a:prstGeom prst="rect">
            <a:avLst/>
          </a:prstGeom>
        </p:spPr>
        <p:txBody>
          <a:bodyPr lIns="45718" tIns="45718" rIns="45718" bIns="45718"/>
          <a:lstStyle>
            <a:lvl1pPr algn="r">
              <a:tabLst/>
              <a:defRPr sz="12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p:spTree>
      <p:nvGrpSpPr>
        <p:cNvPr id="1" name=""/>
        <p:cNvGrpSpPr/>
        <p:nvPr/>
      </p:nvGrpSpPr>
      <p:grpSpPr>
        <a:xfrm>
          <a:off x="0" y="0"/>
          <a:ext cx="0" cy="0"/>
          <a:chOff x="0" y="0"/>
          <a:chExt cx="0" cy="0"/>
        </a:xfrm>
      </p:grpSpPr>
      <p:sp>
        <p:nvSpPr>
          <p:cNvPr id="34" name="Line"/>
          <p:cNvSpPr/>
          <p:nvPr/>
        </p:nvSpPr>
        <p:spPr>
          <a:xfrm>
            <a:off x="-1" y="1289935"/>
            <a:ext cx="9144001" cy="1"/>
          </a:xfrm>
          <a:prstGeom prst="line">
            <a:avLst/>
          </a:prstGeom>
          <a:ln w="25400">
            <a:solidFill>
              <a:srgbClr val="D9D9D9"/>
            </a:solidFill>
          </a:ln>
        </p:spPr>
        <p:txBody>
          <a:bodyPr lIns="45718" tIns="45718" rIns="45718" bIns="45718"/>
          <a:lstStyle/>
          <a:p>
            <a:pPr/>
          </a:p>
        </p:txBody>
      </p:sp>
      <p:sp>
        <p:nvSpPr>
          <p:cNvPr id="35" name="Title Text"/>
          <p:cNvSpPr txBox="1"/>
          <p:nvPr>
            <p:ph type="title"/>
          </p:nvPr>
        </p:nvSpPr>
        <p:spPr>
          <a:xfrm>
            <a:off x="685800" y="1841406"/>
            <a:ext cx="7772400" cy="1759045"/>
          </a:xfrm>
          <a:prstGeom prst="rect">
            <a:avLst/>
          </a:prstGeom>
        </p:spPr>
        <p:txBody>
          <a:bodyPr lIns="45718" tIns="45718" rIns="45718" bIns="45718" anchor="t">
            <a:normAutofit fontScale="100000" lnSpcReduction="0"/>
          </a:bodyPr>
          <a:lstStyle>
            <a:lvl1pPr algn="l">
              <a:defRPr b="1" sz="3600">
                <a:solidFill>
                  <a:srgbClr val="00204E"/>
                </a:solidFill>
                <a:latin typeface="+mn-lt"/>
                <a:ea typeface="+mn-ea"/>
                <a:cs typeface="+mn-cs"/>
                <a:sym typeface="Helvetica"/>
              </a:defRPr>
            </a:lvl1pPr>
          </a:lstStyle>
          <a:p>
            <a:pPr/>
            <a:r>
              <a:t>Title Text</a:t>
            </a:r>
          </a:p>
        </p:txBody>
      </p:sp>
      <p:sp>
        <p:nvSpPr>
          <p:cNvPr id="36" name="Body Level One…"/>
          <p:cNvSpPr txBox="1"/>
          <p:nvPr>
            <p:ph type="body" sz="quarter" idx="1"/>
          </p:nvPr>
        </p:nvSpPr>
        <p:spPr>
          <a:xfrm>
            <a:off x="681120" y="3886200"/>
            <a:ext cx="6400802" cy="1391399"/>
          </a:xfrm>
          <a:prstGeom prst="rect">
            <a:avLst/>
          </a:prstGeom>
        </p:spPr>
        <p:txBody>
          <a:bodyPr lIns="45718" tIns="45718" rIns="45718" bIns="45718">
            <a:normAutofit fontScale="100000" lnSpcReduction="0"/>
          </a:bodyPr>
          <a:lstStyle>
            <a:lvl1pPr marL="0" indent="0">
              <a:spcBef>
                <a:spcPts val="400"/>
              </a:spcBef>
              <a:defRPr sz="2000">
                <a:solidFill>
                  <a:srgbClr val="111D3A"/>
                </a:solidFill>
                <a:latin typeface="+mn-lt"/>
                <a:ea typeface="+mn-ea"/>
                <a:cs typeface="+mn-cs"/>
                <a:sym typeface="Helvetica"/>
              </a:defRPr>
            </a:lvl1pPr>
            <a:lvl2pPr marL="0" indent="0">
              <a:spcBef>
                <a:spcPts val="400"/>
              </a:spcBef>
              <a:defRPr sz="2000">
                <a:solidFill>
                  <a:srgbClr val="111D3A"/>
                </a:solidFill>
                <a:latin typeface="+mn-lt"/>
                <a:ea typeface="+mn-ea"/>
                <a:cs typeface="+mn-cs"/>
                <a:sym typeface="Helvetica"/>
              </a:defRPr>
            </a:lvl2pPr>
            <a:lvl3pPr marL="0" indent="0">
              <a:spcBef>
                <a:spcPts val="400"/>
              </a:spcBef>
              <a:defRPr sz="2000">
                <a:solidFill>
                  <a:srgbClr val="111D3A"/>
                </a:solidFill>
                <a:latin typeface="+mn-lt"/>
                <a:ea typeface="+mn-ea"/>
                <a:cs typeface="+mn-cs"/>
                <a:sym typeface="Helvetica"/>
              </a:defRPr>
            </a:lvl3pPr>
            <a:lvl4pPr marL="0" indent="0">
              <a:spcBef>
                <a:spcPts val="400"/>
              </a:spcBef>
              <a:defRPr sz="2000">
                <a:solidFill>
                  <a:srgbClr val="111D3A"/>
                </a:solidFill>
                <a:latin typeface="+mn-lt"/>
                <a:ea typeface="+mn-ea"/>
                <a:cs typeface="+mn-cs"/>
                <a:sym typeface="Helvetica"/>
              </a:defRPr>
            </a:lvl4pPr>
            <a:lvl5pPr marL="0" indent="0">
              <a:spcBef>
                <a:spcPts val="400"/>
              </a:spcBef>
              <a:defRPr sz="2000">
                <a:solidFill>
                  <a:srgbClr val="111D3A"/>
                </a:solidFill>
                <a:latin typeface="+mn-lt"/>
                <a:ea typeface="+mn-ea"/>
                <a:cs typeface="+mn-cs"/>
                <a:sym typeface="Helvetica"/>
              </a:defRPr>
            </a:lvl5pPr>
          </a:lstStyle>
          <a:p>
            <a:pPr/>
            <a:r>
              <a:t>Body Level One</a:t>
            </a:r>
          </a:p>
          <a:p>
            <a:pPr lvl="1"/>
            <a:r>
              <a:t>Body Level Two</a:t>
            </a:r>
          </a:p>
          <a:p>
            <a:pPr lvl="2"/>
            <a:r>
              <a:t>Body Level Three</a:t>
            </a:r>
          </a:p>
          <a:p>
            <a:pPr lvl="3"/>
            <a:r>
              <a:t>Body Level Four</a:t>
            </a:r>
          </a:p>
          <a:p>
            <a:pPr lvl="4"/>
            <a:r>
              <a:t>Body Level Five</a:t>
            </a:r>
          </a:p>
        </p:txBody>
      </p:sp>
      <p:sp>
        <p:nvSpPr>
          <p:cNvPr id="37" name="Slide Number"/>
          <p:cNvSpPr txBox="1"/>
          <p:nvPr>
            <p:ph type="sldNum" sz="quarter" idx="2"/>
          </p:nvPr>
        </p:nvSpPr>
        <p:spPr>
          <a:xfrm>
            <a:off x="8428178" y="6414762"/>
            <a:ext cx="258623" cy="248304"/>
          </a:xfrm>
          <a:prstGeom prst="rect">
            <a:avLst/>
          </a:prstGeom>
        </p:spPr>
        <p:txBody>
          <a:bodyPr lIns="45718" tIns="45718" rIns="45718" bIns="45718"/>
          <a:lstStyle>
            <a:lvl1pPr algn="r">
              <a:tabLst/>
              <a:defRPr sz="1200">
                <a:solidFill>
                  <a:srgbClr val="888A95"/>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nd Content">
    <p:spTree>
      <p:nvGrpSpPr>
        <p:cNvPr id="1" name=""/>
        <p:cNvGrpSpPr/>
        <p:nvPr/>
      </p:nvGrpSpPr>
      <p:grpSpPr>
        <a:xfrm>
          <a:off x="0" y="0"/>
          <a:ext cx="0" cy="0"/>
          <a:chOff x="0" y="0"/>
          <a:chExt cx="0" cy="0"/>
        </a:xfrm>
      </p:grpSpPr>
      <p:sp>
        <p:nvSpPr>
          <p:cNvPr id="44" name="Line"/>
          <p:cNvSpPr/>
          <p:nvPr/>
        </p:nvSpPr>
        <p:spPr>
          <a:xfrm>
            <a:off x="-1" y="1289935"/>
            <a:ext cx="9144001" cy="1"/>
          </a:xfrm>
          <a:prstGeom prst="line">
            <a:avLst/>
          </a:prstGeom>
          <a:ln w="25400">
            <a:solidFill>
              <a:srgbClr val="D9D9D9"/>
            </a:solidFill>
          </a:ln>
        </p:spPr>
        <p:txBody>
          <a:bodyPr lIns="45718" tIns="45718" rIns="45718" bIns="45718"/>
          <a:lstStyle/>
          <a:p>
            <a:pPr/>
          </a:p>
        </p:txBody>
      </p:sp>
      <p:pic>
        <p:nvPicPr>
          <p:cNvPr id="45" name="image1.png" descr="image1.png"/>
          <p:cNvPicPr>
            <a:picLocks noChangeAspect="1"/>
          </p:cNvPicPr>
          <p:nvPr/>
        </p:nvPicPr>
        <p:blipFill>
          <a:blip r:embed="rId2">
            <a:extLst/>
          </a:blip>
          <a:srcRect l="0" t="0" r="35173" b="0"/>
          <a:stretch>
            <a:fillRect/>
          </a:stretch>
        </p:blipFill>
        <p:spPr>
          <a:xfrm>
            <a:off x="7558096" y="177497"/>
            <a:ext cx="1549632" cy="935999"/>
          </a:xfrm>
          <a:prstGeom prst="rect">
            <a:avLst/>
          </a:prstGeom>
          <a:ln w="12700">
            <a:miter lim="400000"/>
          </a:ln>
        </p:spPr>
      </p:pic>
      <p:sp>
        <p:nvSpPr>
          <p:cNvPr id="46" name="Title Text"/>
          <p:cNvSpPr txBox="1"/>
          <p:nvPr>
            <p:ph type="title"/>
          </p:nvPr>
        </p:nvSpPr>
        <p:spPr>
          <a:xfrm>
            <a:off x="641145" y="238613"/>
            <a:ext cx="6916951" cy="824086"/>
          </a:xfrm>
          <a:prstGeom prst="rect">
            <a:avLst/>
          </a:prstGeom>
        </p:spPr>
        <p:txBody>
          <a:bodyPr lIns="45718" tIns="45718" rIns="45718" bIns="45718">
            <a:normAutofit fontScale="100000" lnSpcReduction="0"/>
          </a:bodyPr>
          <a:lstStyle>
            <a:lvl1pPr algn="l">
              <a:defRPr b="1" sz="2800">
                <a:solidFill>
                  <a:srgbClr val="00204E"/>
                </a:solidFill>
                <a:latin typeface="+mn-lt"/>
                <a:ea typeface="+mn-ea"/>
                <a:cs typeface="+mn-cs"/>
                <a:sym typeface="Helvetica"/>
              </a:defRPr>
            </a:lvl1pPr>
          </a:lstStyle>
          <a:p>
            <a:pPr/>
            <a:r>
              <a:t>Title Text</a:t>
            </a:r>
          </a:p>
        </p:txBody>
      </p:sp>
      <p:sp>
        <p:nvSpPr>
          <p:cNvPr id="47" name="Body Level One…"/>
          <p:cNvSpPr txBox="1"/>
          <p:nvPr>
            <p:ph type="body" idx="1"/>
          </p:nvPr>
        </p:nvSpPr>
        <p:spPr>
          <a:xfrm>
            <a:off x="641144" y="1589171"/>
            <a:ext cx="7632073" cy="4525966"/>
          </a:xfrm>
          <a:prstGeom prst="rect">
            <a:avLst/>
          </a:prstGeom>
        </p:spPr>
        <p:txBody>
          <a:bodyPr lIns="45718" tIns="45718" rIns="45718" bIns="45718">
            <a:normAutofit fontScale="100000" lnSpcReduction="0"/>
          </a:bodyPr>
          <a:lstStyle>
            <a:lvl1pPr>
              <a:spcBef>
                <a:spcPts val="400"/>
              </a:spcBef>
              <a:buSzPct val="100000"/>
              <a:buFont typeface="Arial"/>
              <a:buChar char="•"/>
              <a:defRPr sz="2000">
                <a:solidFill>
                  <a:srgbClr val="00204E"/>
                </a:solidFill>
                <a:latin typeface="+mn-lt"/>
                <a:ea typeface="+mn-ea"/>
                <a:cs typeface="+mn-cs"/>
                <a:sym typeface="Helvetica"/>
              </a:defRPr>
            </a:lvl1pPr>
            <a:lvl2pPr marL="774700" indent="-317500">
              <a:spcBef>
                <a:spcPts val="400"/>
              </a:spcBef>
              <a:buSzPct val="100000"/>
              <a:buFont typeface="Arial"/>
              <a:buChar char="–"/>
              <a:defRPr sz="2000">
                <a:solidFill>
                  <a:srgbClr val="00204E"/>
                </a:solidFill>
                <a:latin typeface="+mn-lt"/>
                <a:ea typeface="+mn-ea"/>
                <a:cs typeface="+mn-cs"/>
                <a:sym typeface="Helvetica"/>
              </a:defRPr>
            </a:lvl2pPr>
            <a:lvl3pPr marL="1168400" indent="-254000">
              <a:spcBef>
                <a:spcPts val="400"/>
              </a:spcBef>
              <a:buSzPct val="100000"/>
              <a:buFont typeface="Arial"/>
              <a:buChar char="•"/>
              <a:defRPr sz="2000">
                <a:solidFill>
                  <a:srgbClr val="00204E"/>
                </a:solidFill>
                <a:latin typeface="+mn-lt"/>
                <a:ea typeface="+mn-ea"/>
                <a:cs typeface="+mn-cs"/>
                <a:sym typeface="Helvetica"/>
              </a:defRPr>
            </a:lvl3pPr>
            <a:lvl4pPr marL="1657350" indent="-285750">
              <a:spcBef>
                <a:spcPts val="400"/>
              </a:spcBef>
              <a:buSzPct val="100000"/>
              <a:buFont typeface="Arial"/>
              <a:buChar char="–"/>
              <a:defRPr sz="2000">
                <a:solidFill>
                  <a:srgbClr val="00204E"/>
                </a:solidFill>
                <a:latin typeface="+mn-lt"/>
                <a:ea typeface="+mn-ea"/>
                <a:cs typeface="+mn-cs"/>
                <a:sym typeface="Helvetica"/>
              </a:defRPr>
            </a:lvl4pPr>
            <a:lvl5pPr marL="2114550" indent="-285750">
              <a:spcBef>
                <a:spcPts val="400"/>
              </a:spcBef>
              <a:buSzPct val="100000"/>
              <a:buFont typeface="Arial"/>
              <a:buChar char="»"/>
              <a:defRPr sz="2000">
                <a:solidFill>
                  <a:srgbClr val="00204E"/>
                </a:solidFill>
                <a:latin typeface="+mn-lt"/>
                <a:ea typeface="+mn-ea"/>
                <a:cs typeface="+mn-cs"/>
                <a:sym typeface="Helvetica"/>
              </a:defRPr>
            </a:lvl5pPr>
          </a:lstStyle>
          <a:p>
            <a:pPr/>
            <a:r>
              <a:t>Body Level One</a:t>
            </a:r>
          </a:p>
          <a:p>
            <a:pPr lvl="1"/>
            <a:r>
              <a:t>Body Level Two</a:t>
            </a:r>
          </a:p>
          <a:p>
            <a:pPr lvl="2"/>
            <a:r>
              <a:t>Body Level Three</a:t>
            </a:r>
          </a:p>
          <a:p>
            <a:pPr lvl="3"/>
            <a:r>
              <a:t>Body Level Four</a:t>
            </a:r>
          </a:p>
          <a:p>
            <a:pPr lvl="4"/>
            <a:r>
              <a:t>Body Level Five</a:t>
            </a:r>
          </a:p>
        </p:txBody>
      </p:sp>
      <p:sp>
        <p:nvSpPr>
          <p:cNvPr id="48" name="Slide Number"/>
          <p:cNvSpPr txBox="1"/>
          <p:nvPr>
            <p:ph type="sldNum" sz="quarter" idx="2"/>
          </p:nvPr>
        </p:nvSpPr>
        <p:spPr>
          <a:xfrm>
            <a:off x="8428178" y="6414762"/>
            <a:ext cx="258623" cy="248304"/>
          </a:xfrm>
          <a:prstGeom prst="rect">
            <a:avLst/>
          </a:prstGeom>
        </p:spPr>
        <p:txBody>
          <a:bodyPr lIns="45718" tIns="45718" rIns="45718" bIns="45718"/>
          <a:lstStyle>
            <a:lvl1pPr algn="r">
              <a:tabLst/>
              <a:defRPr sz="1200">
                <a:solidFill>
                  <a:srgbClr val="888A95"/>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efault">
    <p:spTree>
      <p:nvGrpSpPr>
        <p:cNvPr id="1" name=""/>
        <p:cNvGrpSpPr/>
        <p:nvPr/>
      </p:nvGrpSpPr>
      <p:grpSpPr>
        <a:xfrm>
          <a:off x="0" y="0"/>
          <a:ext cx="0" cy="0"/>
          <a:chOff x="0" y="0"/>
          <a:chExt cx="0" cy="0"/>
        </a:xfrm>
      </p:grpSpPr>
      <p:sp>
        <p:nvSpPr>
          <p:cNvPr id="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Rectangle"/>
          <p:cNvSpPr/>
          <p:nvPr/>
        </p:nvSpPr>
        <p:spPr>
          <a:xfrm>
            <a:off x="328612" y="6194425"/>
            <a:ext cx="8462963" cy="144463"/>
          </a:xfrm>
          <a:prstGeom prst="rect">
            <a:avLst/>
          </a:prstGeom>
          <a:solidFill>
            <a:srgbClr val="0000FF"/>
          </a:solidFill>
          <a:ln w="9360" cap="sq">
            <a:solidFill>
              <a:srgbClr val="008000"/>
            </a:solidFill>
          </a:ln>
          <a:effectLst>
            <a:outerShdw sx="100000" sy="100000" kx="0" ky="0" algn="b" rotWithShape="0" blurRad="63500" dist="23040" dir="5400000">
              <a:srgbClr val="808080">
                <a:alpha val="35035"/>
              </a:srgbClr>
            </a:outerShdw>
          </a:effectLst>
        </p:spPr>
        <p:txBody>
          <a:bodyPr lIns="45719" rIns="45719" anchor="ctr"/>
          <a:lstStyle/>
          <a:p>
            <a:pPr>
              <a:defRPr sz="1800">
                <a:latin typeface="Calibri"/>
                <a:ea typeface="Calibri"/>
                <a:cs typeface="Calibri"/>
                <a:sym typeface="Calibri"/>
              </a:defRPr>
            </a:pPr>
          </a:p>
        </p:txBody>
      </p:sp>
      <p:pic>
        <p:nvPicPr>
          <p:cNvPr id="3" name="image1.png" descr="image1.png"/>
          <p:cNvPicPr>
            <a:picLocks noChangeAspect="1"/>
          </p:cNvPicPr>
          <p:nvPr/>
        </p:nvPicPr>
        <p:blipFill>
          <a:blip r:embed="rId2">
            <a:extLst/>
          </a:blip>
          <a:stretch>
            <a:fillRect/>
          </a:stretch>
        </p:blipFill>
        <p:spPr>
          <a:xfrm>
            <a:off x="311150" y="1085850"/>
            <a:ext cx="168275" cy="4953000"/>
          </a:xfrm>
          <a:prstGeom prst="rect">
            <a:avLst/>
          </a:prstGeom>
          <a:ln w="12700">
            <a:miter lim="400000"/>
          </a:ln>
        </p:spPr>
      </p:pic>
      <p:pic>
        <p:nvPicPr>
          <p:cNvPr id="4" name="image2.png" descr="image2.png"/>
          <p:cNvPicPr>
            <a:picLocks noChangeAspect="1"/>
          </p:cNvPicPr>
          <p:nvPr/>
        </p:nvPicPr>
        <p:blipFill>
          <a:blip r:embed="rId3">
            <a:extLst/>
          </a:blip>
          <a:stretch>
            <a:fillRect/>
          </a:stretch>
        </p:blipFill>
        <p:spPr>
          <a:xfrm>
            <a:off x="176212" y="1390650"/>
            <a:ext cx="8661401" cy="150813"/>
          </a:xfrm>
          <a:prstGeom prst="rect">
            <a:avLst/>
          </a:prstGeom>
          <a:ln w="12700">
            <a:miter lim="400000"/>
          </a:ln>
        </p:spPr>
      </p:pic>
      <p:sp>
        <p:nvSpPr>
          <p:cNvPr id="5" name="Title Text"/>
          <p:cNvSpPr txBox="1"/>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lstStyle/>
          <a:p>
            <a:pPr/>
            <a:r>
              <a:t>Title Text</a:t>
            </a:r>
          </a:p>
        </p:txBody>
      </p:sp>
      <p:sp>
        <p:nvSpPr>
          <p:cNvPr id="6" name="Body Level One…"/>
          <p:cNvSpPr txBox="1"/>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lstStyle/>
          <a:p>
            <a:pPr/>
            <a:r>
              <a:t>Body Level One</a:t>
            </a:r>
          </a:p>
          <a:p>
            <a:pPr lvl="1"/>
            <a:r>
              <a:t>Body Level Two</a:t>
            </a:r>
          </a:p>
          <a:p>
            <a:pPr lvl="2"/>
            <a:r>
              <a:t>Body Level Three</a:t>
            </a:r>
          </a:p>
          <a:p>
            <a:pPr lvl="3"/>
            <a:r>
              <a:t>Body Level Four</a:t>
            </a:r>
          </a:p>
          <a:p>
            <a:pPr lvl="4"/>
            <a:r>
              <a:t>Body Level Five</a:t>
            </a:r>
          </a:p>
        </p:txBody>
      </p:sp>
      <p:sp>
        <p:nvSpPr>
          <p:cNvPr id="7" name="Slide Number"/>
          <p:cNvSpPr txBox="1"/>
          <p:nvPr>
            <p:ph type="sldNum" sz="quarter" idx="2"/>
          </p:nvPr>
        </p:nvSpPr>
        <p:spPr>
          <a:xfrm>
            <a:off x="6553200" y="6370495"/>
            <a:ext cx="338026" cy="335248"/>
          </a:xfrm>
          <a:prstGeom prst="rect">
            <a:avLst/>
          </a:prstGeom>
          <a:ln w="12700">
            <a:miter lim="400000"/>
          </a:ln>
        </p:spPr>
        <p:txBody>
          <a:bodyPr wrap="none" lIns="46799" tIns="46799" rIns="46799" bIns="46799"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Lst>
  <p:transition xmlns:p14="http://schemas.microsoft.com/office/powerpoint/2010/main" spd="med" advClick="1"/>
  <p:txStyles>
    <p:titleStyle>
      <a:lvl1pPr marL="0" marR="0" indent="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1pPr>
      <a:lvl2pPr marL="0" marR="0" indent="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2pPr>
      <a:lvl3pPr marL="0" marR="0" indent="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3pPr>
      <a:lvl4pPr marL="0" marR="0" indent="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4pPr>
      <a:lvl5pPr marL="0" marR="0" indent="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5pPr>
      <a:lvl6pPr marL="0" marR="0" indent="45720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6pPr>
      <a:lvl7pPr marL="0" marR="0" indent="91440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7pPr>
      <a:lvl8pPr marL="0" marR="0" indent="137160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8pPr>
      <a:lvl9pPr marL="0" marR="0" indent="1828800" algn="ctr" defTabSz="457200" latinLnBrk="0">
        <a:lnSpc>
          <a:spcPct val="100000"/>
        </a:lnSpc>
        <a:spcBef>
          <a:spcPts val="0"/>
        </a:spcBef>
        <a:spcAft>
          <a:spcPts val="0"/>
        </a:spcAft>
        <a:buClrTx/>
        <a:buSzTx/>
        <a:buFontTx/>
        <a:buNone/>
        <a:tabLst/>
        <a:defRPr b="0" baseline="0" cap="none" i="0" spc="0" strike="noStrike" sz="4400" u="none">
          <a:solidFill>
            <a:srgbClr val="000000"/>
          </a:solidFill>
          <a:uFillTx/>
          <a:latin typeface="Calibri"/>
          <a:ea typeface="Calibri"/>
          <a:cs typeface="Calibri"/>
          <a:sym typeface="Calibri"/>
        </a:defRPr>
      </a:lvl9pPr>
    </p:titleStyle>
    <p:bodyStyle>
      <a:lvl1pPr marL="342900" marR="0" indent="-3429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1pPr>
      <a:lvl2pPr marL="342900" marR="0" indent="1143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2pPr>
      <a:lvl3pPr marL="342900" marR="0" indent="5715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3pPr>
      <a:lvl4pPr marL="342900" marR="0" indent="10287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4pPr>
      <a:lvl5pPr marL="342900" marR="0" indent="14859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5pPr>
      <a:lvl6pPr marL="342900" marR="0" indent="19431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6pPr>
      <a:lvl7pPr marL="342900" marR="0" indent="24003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7pPr>
      <a:lvl8pPr marL="342900" marR="0" indent="28575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8pPr>
      <a:lvl9pPr marL="342900" marR="0" indent="3314700" algn="l" defTabSz="457200" latinLnBrk="0">
        <a:lnSpc>
          <a:spcPct val="100000"/>
        </a:lnSpc>
        <a:spcBef>
          <a:spcPts val="800"/>
        </a:spcBef>
        <a:spcAft>
          <a:spcPts val="0"/>
        </a:spcAft>
        <a:buClrTx/>
        <a:buSzTx/>
        <a:buFontTx/>
        <a:buNone/>
        <a:tabLst/>
        <a:defRPr b="0" baseline="0" cap="none" i="0" spc="0" strike="noStrike" sz="3200" u="none">
          <a:solidFill>
            <a:srgbClr val="000000"/>
          </a:solidFill>
          <a:uFillTx/>
          <a:latin typeface="Calibri"/>
          <a:ea typeface="Calibri"/>
          <a:cs typeface="Calibri"/>
          <a:sym typeface="Calibri"/>
        </a:defRPr>
      </a:lvl9pPr>
    </p:bodyStyle>
    <p:otherStyle>
      <a:lvl1pPr marL="0" marR="0" indent="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1pPr>
      <a:lvl2pPr marL="0" marR="0" indent="45720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2pPr>
      <a:lvl3pPr marL="0" marR="0" indent="91440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3pPr>
      <a:lvl4pPr marL="0" marR="0" indent="137160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4pPr>
      <a:lvl5pPr marL="0" marR="0" indent="182880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5pPr>
      <a:lvl6pPr marL="0" marR="0" indent="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6pPr>
      <a:lvl7pPr marL="0" marR="0" indent="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7pPr>
      <a:lvl8pPr marL="0" marR="0" indent="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8pPr>
      <a:lvl9pPr marL="0" marR="0" indent="0" algn="l" defTabSz="457200" latinLnBrk="0">
        <a:lnSpc>
          <a:spcPct val="100000"/>
        </a:lnSpc>
        <a:spcBef>
          <a:spcPts val="0"/>
        </a:spcBef>
        <a:spcAft>
          <a:spcPts val="0"/>
        </a:spcAft>
        <a:buClrTx/>
        <a:buSzTx/>
        <a:buFontTx/>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0" baseline="0" cap="none" i="0" spc="0" strike="noStrike" sz="18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4.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eg"/><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jpeg"/><Relationship Id="rId11" Type="http://schemas.openxmlformats.org/officeDocument/2006/relationships/image" Target="../media/image10.jpeg"/><Relationship Id="rId12" Type="http://schemas.openxmlformats.org/officeDocument/2006/relationships/image" Target="../media/image11.jpeg"/><Relationship Id="rId13" Type="http://schemas.openxmlformats.org/officeDocument/2006/relationships/image" Target="../media/image12.jpeg"/><Relationship Id="rId14" Type="http://schemas.openxmlformats.org/officeDocument/2006/relationships/image" Target="../media/image12.png"/><Relationship Id="rId15" Type="http://schemas.openxmlformats.org/officeDocument/2006/relationships/image" Target="../media/image13.png"/><Relationship Id="rId16" Type="http://schemas.openxmlformats.org/officeDocument/2006/relationships/image" Target="../media/image13.jpeg"/><Relationship Id="rId17" Type="http://schemas.openxmlformats.org/officeDocument/2006/relationships/image" Target="../media/image14.png"/><Relationship Id="rId18" Type="http://schemas.openxmlformats.org/officeDocument/2006/relationships/image" Target="../media/image14.jpeg"/><Relationship Id="rId19" Type="http://schemas.openxmlformats.org/officeDocument/2006/relationships/image" Target="../media/image1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15.jpeg"/><Relationship Id="rId7" Type="http://schemas.openxmlformats.org/officeDocument/2006/relationships/image" Target="../media/image16.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 Id="rId3" Type="http://schemas.openxmlformats.org/officeDocument/2006/relationships/image" Target="../media/image1.tif"/><Relationship Id="rId4" Type="http://schemas.openxmlformats.org/officeDocument/2006/relationships/image" Target="../media/image1.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1.gif"/><Relationship Id="rId5"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eg"/><Relationship Id="rId4" Type="http://schemas.openxmlformats.org/officeDocument/2006/relationships/image" Target="../media/image6.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1.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7.png"/><Relationship Id="rId4" Type="http://schemas.openxmlformats.org/officeDocument/2006/relationships/image" Target="../media/image8.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
        <p:nvSpPr>
          <p:cNvPr id="65"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66" name="Slide Number"/>
          <p:cNvSpPr txBox="1"/>
          <p:nvPr>
            <p:ph type="sldNum" sz="quarter" idx="4294967295"/>
          </p:nvPr>
        </p:nvSpPr>
        <p:spPr>
          <a:xfrm>
            <a:off x="8566412" y="6387536"/>
            <a:ext cx="209289" cy="302753"/>
          </a:xfrm>
          <a:prstGeom prst="rect">
            <a:avLst/>
          </a:prstGeom>
          <a:extLst>
            <a:ext uri="{C572A759-6A51-4108-AA02-DFA0A04FC94B}">
              <ma14:wrappingTextBoxFlag xmlns:ma14="http://schemas.microsoft.com/office/mac/drawingml/2011/main" val="1"/>
            </a:ext>
          </a:extLst>
        </p:spPr>
        <p:txBody>
          <a:bodyPr lIns="46798" tIns="46798" rIns="46798" bIns="46798"/>
          <a:lstStyle>
            <a:lvl1pPr algn="r">
              <a:defRPr sz="1600"/>
            </a:lvl1pPr>
          </a:lstStyle>
          <a:p>
            <a:pPr/>
            <a:fld id="{86CB4B4D-7CA3-9044-876B-883B54F8677D}" type="slidenum"/>
          </a:p>
        </p:txBody>
      </p:sp>
      <p:pic>
        <p:nvPicPr>
          <p:cNvPr id="67"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pic>
        <p:nvPicPr>
          <p:cNvPr id="68" name="CTA-concept2.png" descr="CTA-concept2.png"/>
          <p:cNvPicPr>
            <a:picLocks noChangeAspect="1"/>
          </p:cNvPicPr>
          <p:nvPr/>
        </p:nvPicPr>
        <p:blipFill>
          <a:blip r:embed="rId3">
            <a:extLst/>
          </a:blip>
          <a:stretch>
            <a:fillRect/>
          </a:stretch>
        </p:blipFill>
        <p:spPr>
          <a:xfrm>
            <a:off x="648071" y="1743135"/>
            <a:ext cx="7539884" cy="4244938"/>
          </a:xfrm>
          <a:prstGeom prst="rect">
            <a:avLst/>
          </a:prstGeom>
          <a:ln w="12700">
            <a:miter lim="400000"/>
          </a:ln>
        </p:spPr>
      </p:pic>
      <p:sp>
        <p:nvSpPr>
          <p:cNvPr id="69" name="Redshift Determination Of The Hard Spectrum Fermi-LAT Gamma-Ray Blazars detectable with CTA"/>
          <p:cNvSpPr txBox="1"/>
          <p:nvPr/>
        </p:nvSpPr>
        <p:spPr>
          <a:xfrm>
            <a:off x="685800" y="2397840"/>
            <a:ext cx="7772400" cy="1487645"/>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3200">
                <a:solidFill>
                  <a:srgbClr val="FFFFFF"/>
                </a:solidFill>
                <a:latin typeface="Calibri"/>
                <a:ea typeface="Calibri"/>
                <a:cs typeface="Calibri"/>
                <a:sym typeface="Calibri"/>
              </a:defRPr>
            </a:pPr>
            <a:r>
              <a:t>Redshift Determination of the Hard</a:t>
            </a:r>
          </a:p>
          <a:p>
            <a: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3200">
                <a:solidFill>
                  <a:srgbClr val="FFFFFF"/>
                </a:solidFill>
                <a:latin typeface="Calibri"/>
                <a:ea typeface="Calibri"/>
                <a:cs typeface="Calibri"/>
                <a:sym typeface="Calibri"/>
              </a:defRPr>
            </a:pPr>
            <a:r>
              <a:t>Spectrum Fermi-LAT Gamma-Ray Blazars Detectable with CTA </a:t>
            </a:r>
          </a:p>
        </p:txBody>
      </p:sp>
      <p:sp>
        <p:nvSpPr>
          <p:cNvPr id="70" name="P. Goldoni (APC/IRFU) for the Redshift Determination Group"/>
          <p:cNvSpPr txBox="1"/>
          <p:nvPr/>
        </p:nvSpPr>
        <p:spPr>
          <a:xfrm>
            <a:off x="1286315" y="4177619"/>
            <a:ext cx="4399815" cy="644980"/>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a:defRPr sz="2000">
                <a:solidFill>
                  <a:srgbClr val="FFFFFF"/>
                </a:solidFill>
                <a:latin typeface="Calibri"/>
                <a:ea typeface="Calibri"/>
                <a:cs typeface="Calibri"/>
                <a:sym typeface="Calibri"/>
              </a:defRPr>
            </a:pPr>
            <a:r>
              <a:t>P. Goldoni (APC/IRFU) for CTA Consortium</a:t>
            </a:r>
          </a:p>
          <a:p>
            <a:pPr>
              <a:defRPr sz="2000">
                <a:solidFill>
                  <a:srgbClr val="FFFFFF"/>
                </a:solidFill>
                <a:latin typeface="Calibri"/>
                <a:ea typeface="Calibri"/>
                <a:cs typeface="Calibri"/>
                <a:sym typeface="Calibri"/>
              </a:defRPr>
            </a:pPr>
            <a:r>
              <a:t> </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8" name="Telescopes and Instruments"/>
          <p:cNvSpPr txBox="1"/>
          <p:nvPr/>
        </p:nvSpPr>
        <p:spPr>
          <a:xfrm>
            <a:off x="1182087" y="676909"/>
            <a:ext cx="5250766" cy="549336"/>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600">
                <a:latin typeface="Calibri"/>
                <a:ea typeface="Calibri"/>
                <a:cs typeface="Calibri"/>
                <a:sym typeface="Calibri"/>
              </a:defRPr>
            </a:lvl1pPr>
          </a:lstStyle>
          <a:p>
            <a:pPr/>
            <a:r>
              <a:t>Telescopes and Instruments</a:t>
            </a:r>
          </a:p>
        </p:txBody>
      </p:sp>
      <p:pic>
        <p:nvPicPr>
          <p:cNvPr id="149"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150" name="Spectroscopy…"/>
          <p:cNvSpPr txBox="1"/>
          <p:nvPr/>
        </p:nvSpPr>
        <p:spPr>
          <a:xfrm>
            <a:off x="591947" y="1458377"/>
            <a:ext cx="2179456" cy="4621397"/>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b="1" sz="1500" u="sng">
                <a:solidFill>
                  <a:srgbClr val="0433FF"/>
                </a:solidFill>
                <a:latin typeface="Calibri"/>
                <a:ea typeface="Calibri"/>
                <a:cs typeface="Calibri"/>
                <a:sym typeface="Calibri"/>
              </a:defRPr>
            </a:pPr>
            <a:r>
              <a:t>Spectroscopy</a:t>
            </a:r>
          </a:p>
          <a:p>
            <a:pPr>
              <a:defRPr sz="1500">
                <a:latin typeface="Calibri"/>
                <a:ea typeface="Calibri"/>
                <a:cs typeface="Calibri"/>
                <a:sym typeface="Calibri"/>
              </a:defRPr>
            </a:pPr>
            <a:r>
              <a:rPr b="1">
                <a:solidFill>
                  <a:srgbClr val="FF2600"/>
                </a:solidFill>
              </a:rPr>
              <a:t>VLT(ESO)</a:t>
            </a:r>
            <a:r>
              <a:rPr>
                <a:solidFill>
                  <a:srgbClr val="FF2600"/>
                </a:solidFill>
              </a:rPr>
              <a:t> </a:t>
            </a:r>
            <a:r>
              <a:t>(8.2 m mirror)</a:t>
            </a:r>
          </a:p>
          <a:p>
            <a:pPr>
              <a:defRPr sz="1500">
                <a:latin typeface="Calibri"/>
                <a:ea typeface="Calibri"/>
                <a:cs typeface="Calibri"/>
                <a:sym typeface="Calibri"/>
              </a:defRPr>
            </a:pPr>
            <a:r>
              <a:t>FORS 28 targets</a:t>
            </a:r>
          </a:p>
          <a:p>
            <a:pPr>
              <a:defRPr sz="1500">
                <a:latin typeface="Calibri"/>
                <a:ea typeface="Calibri"/>
                <a:cs typeface="Calibri"/>
                <a:sym typeface="Calibri"/>
              </a:defRPr>
            </a:pPr>
            <a:r>
              <a:rPr b="1">
                <a:solidFill>
                  <a:srgbClr val="FF2600"/>
                </a:solidFill>
              </a:rPr>
              <a:t>Keck</a:t>
            </a:r>
            <a:r>
              <a:t> (10 m mirror)</a:t>
            </a:r>
          </a:p>
          <a:p>
            <a:pPr>
              <a:defRPr sz="1500">
                <a:latin typeface="Calibri"/>
                <a:ea typeface="Calibri"/>
                <a:cs typeface="Calibri"/>
                <a:sym typeface="Calibri"/>
              </a:defRPr>
            </a:pPr>
            <a:r>
              <a:t>ESI 15 targets</a:t>
            </a:r>
          </a:p>
          <a:p>
            <a:pPr>
              <a:defRPr sz="1500">
                <a:latin typeface="Calibri"/>
                <a:ea typeface="Calibri"/>
                <a:cs typeface="Calibri"/>
                <a:sym typeface="Calibri"/>
              </a:defRPr>
            </a:pPr>
            <a:r>
              <a:rPr b="1">
                <a:solidFill>
                  <a:srgbClr val="FF2600"/>
                </a:solidFill>
              </a:rPr>
              <a:t>SALT</a:t>
            </a:r>
            <a:r>
              <a:t> (11.2 m mirror)</a:t>
            </a:r>
          </a:p>
          <a:p>
            <a:pPr>
              <a:defRPr sz="1500">
                <a:latin typeface="Calibri"/>
                <a:ea typeface="Calibri"/>
                <a:cs typeface="Calibri"/>
                <a:sym typeface="Calibri"/>
              </a:defRPr>
            </a:pPr>
            <a:r>
              <a:t>RSS 27 targets</a:t>
            </a:r>
          </a:p>
          <a:p>
            <a:pPr>
              <a:defRPr sz="1500">
                <a:latin typeface="Calibri"/>
                <a:ea typeface="Calibri"/>
                <a:cs typeface="Calibri"/>
                <a:sym typeface="Calibri"/>
              </a:defRPr>
            </a:pPr>
            <a:r>
              <a:rPr b="1">
                <a:solidFill>
                  <a:srgbClr val="FF2600"/>
                </a:solidFill>
              </a:rPr>
              <a:t>NTT(ESO) </a:t>
            </a:r>
            <a:r>
              <a:t>(3.5 m mirror)</a:t>
            </a:r>
          </a:p>
          <a:p>
            <a:pPr>
              <a:defRPr sz="1500">
                <a:latin typeface="Calibri"/>
                <a:ea typeface="Calibri"/>
                <a:cs typeface="Calibri"/>
                <a:sym typeface="Calibri"/>
              </a:defRPr>
            </a:pPr>
            <a:r>
              <a:t>EFOSC2 18 targets</a:t>
            </a:r>
          </a:p>
          <a:p>
            <a:pPr>
              <a:defRPr sz="1500">
                <a:latin typeface="Calibri"/>
                <a:ea typeface="Calibri"/>
                <a:cs typeface="Calibri"/>
                <a:sym typeface="Calibri"/>
              </a:defRPr>
            </a:pPr>
            <a:r>
              <a:rPr b="1">
                <a:solidFill>
                  <a:srgbClr val="FF2600"/>
                </a:solidFill>
              </a:rPr>
              <a:t>Shane (Lick) </a:t>
            </a:r>
            <a:r>
              <a:t>(3.5 m mirror)</a:t>
            </a:r>
          </a:p>
          <a:p>
            <a:pPr>
              <a:defRPr sz="1500">
                <a:latin typeface="Calibri"/>
                <a:ea typeface="Calibri"/>
                <a:cs typeface="Calibri"/>
                <a:sym typeface="Calibri"/>
              </a:defRPr>
            </a:pPr>
            <a:r>
              <a:t>KAST 31 targets</a:t>
            </a:r>
          </a:p>
          <a:p>
            <a:pPr>
              <a:defRPr sz="1500">
                <a:latin typeface="Calibri"/>
                <a:ea typeface="Calibri"/>
                <a:cs typeface="Calibri"/>
                <a:sym typeface="Calibri"/>
              </a:defRPr>
            </a:pPr>
            <a:r>
              <a:rPr b="1">
                <a:solidFill>
                  <a:srgbClr val="FF2600"/>
                </a:solidFill>
              </a:rPr>
              <a:t>GTC</a:t>
            </a:r>
            <a:r>
              <a:t> 10m mirror </a:t>
            </a:r>
          </a:p>
          <a:p>
            <a:pPr>
              <a:defRPr sz="1500">
                <a:latin typeface="Calibri"/>
                <a:ea typeface="Calibri"/>
                <a:cs typeface="Calibri"/>
                <a:sym typeface="Calibri"/>
              </a:defRPr>
            </a:pPr>
            <a:r>
              <a:t>OSIRIS 1 target (DDT)</a:t>
            </a:r>
          </a:p>
          <a:p>
            <a:pPr>
              <a:defRPr b="1" sz="1500" u="sng">
                <a:solidFill>
                  <a:srgbClr val="FF40FF"/>
                </a:solidFill>
                <a:latin typeface="Calibri"/>
                <a:ea typeface="Calibri"/>
                <a:cs typeface="Calibri"/>
                <a:sym typeface="Calibri"/>
              </a:defRPr>
            </a:pPr>
            <a:r>
              <a:t>Imaging</a:t>
            </a:r>
          </a:p>
          <a:p>
            <a:pPr>
              <a:defRPr sz="1500">
                <a:latin typeface="Calibri"/>
                <a:ea typeface="Calibri"/>
                <a:cs typeface="Calibri"/>
                <a:sym typeface="Calibri"/>
              </a:defRPr>
            </a:pPr>
            <a:r>
              <a:rPr b="1">
                <a:solidFill>
                  <a:srgbClr val="FF2600"/>
                </a:solidFill>
              </a:rPr>
              <a:t>NOT</a:t>
            </a:r>
            <a:r>
              <a:t> (2.5m mirror)</a:t>
            </a:r>
          </a:p>
          <a:p>
            <a:pPr>
              <a:defRPr sz="1500">
                <a:latin typeface="Calibri"/>
                <a:ea typeface="Calibri"/>
                <a:cs typeface="Calibri"/>
                <a:sym typeface="Calibri"/>
              </a:defRPr>
            </a:pPr>
            <a:r>
              <a:t>ALFOSC 17 targets</a:t>
            </a:r>
          </a:p>
          <a:p>
            <a:pPr>
              <a:defRPr sz="1500">
                <a:latin typeface="Calibri"/>
                <a:ea typeface="Calibri"/>
                <a:cs typeface="Calibri"/>
                <a:sym typeface="Calibri"/>
              </a:defRPr>
            </a:pPr>
            <a:r>
              <a:rPr b="1">
                <a:solidFill>
                  <a:srgbClr val="FF2600"/>
                </a:solidFill>
              </a:rPr>
              <a:t>SOAR</a:t>
            </a:r>
            <a:r>
              <a:t> (4.1 m mirror)</a:t>
            </a:r>
          </a:p>
          <a:p>
            <a:pPr>
              <a:defRPr sz="1500">
                <a:latin typeface="Calibri"/>
                <a:ea typeface="Calibri"/>
                <a:cs typeface="Calibri"/>
                <a:sym typeface="Calibri"/>
              </a:defRPr>
            </a:pPr>
            <a:r>
              <a:t>SAM 6 targets</a:t>
            </a:r>
          </a:p>
          <a:p>
            <a:pPr>
              <a:defRPr sz="1500">
                <a:latin typeface="Calibri"/>
                <a:ea typeface="Calibri"/>
                <a:cs typeface="Calibri"/>
                <a:sym typeface="Calibri"/>
              </a:defRPr>
            </a:pPr>
            <a:r>
              <a:rPr b="1">
                <a:solidFill>
                  <a:srgbClr val="FF2600"/>
                </a:solidFill>
              </a:rPr>
              <a:t>Gemini</a:t>
            </a:r>
            <a:r>
              <a:t> (8 m mirror)</a:t>
            </a:r>
          </a:p>
          <a:p>
            <a:pPr>
              <a:defRPr sz="1500">
                <a:latin typeface="Calibri"/>
                <a:ea typeface="Calibri"/>
                <a:cs typeface="Calibri"/>
                <a:sym typeface="Calibri"/>
              </a:defRPr>
            </a:pPr>
            <a:r>
              <a:t>2 targets</a:t>
            </a:r>
          </a:p>
        </p:txBody>
      </p:sp>
      <p:sp>
        <p:nvSpPr>
          <p:cNvPr id="151" name="Slide Number"/>
          <p:cNvSpPr txBox="1"/>
          <p:nvPr>
            <p:ph type="sldNum" sz="quarter" idx="4294967295"/>
          </p:nvPr>
        </p:nvSpPr>
        <p:spPr>
          <a:xfrm>
            <a:off x="8458200" y="6388615"/>
            <a:ext cx="310119" cy="300595"/>
          </a:xfrm>
          <a:prstGeom prst="rect">
            <a:avLst/>
          </a:prstGeom>
          <a:extLst>
            <a:ext uri="{C572A759-6A51-4108-AA02-DFA0A04FC94B}">
              <ma14:wrappingTextBoxFlag xmlns:ma14="http://schemas.microsoft.com/office/mac/drawingml/2011/main" val="1"/>
            </a:ext>
          </a:extLst>
        </p:spPr>
        <p:txBody>
          <a:bodyPr lIns="45719" tIns="45719" rIns="45719" bIns="45719"/>
          <a:lstStyle>
            <a:lvl1pPr>
              <a:defRPr sz="1600"/>
            </a:lvl1pPr>
          </a:lstStyle>
          <a:p>
            <a:pPr/>
            <a:fld id="{86CB4B4D-7CA3-9044-876B-883B54F8677D}" type="slidenum"/>
          </a:p>
        </p:txBody>
      </p:sp>
      <p:pic>
        <p:nvPicPr>
          <p:cNvPr id="152" name="NTT.jpg" descr="NTT.jpg"/>
          <p:cNvPicPr>
            <a:picLocks noChangeAspect="1"/>
          </p:cNvPicPr>
          <p:nvPr/>
        </p:nvPicPr>
        <p:blipFill>
          <a:blip r:embed="rId3">
            <a:extLst/>
          </a:blip>
          <a:stretch>
            <a:fillRect/>
          </a:stretch>
        </p:blipFill>
        <p:spPr>
          <a:xfrm>
            <a:off x="4937206" y="1718135"/>
            <a:ext cx="1804985" cy="1202855"/>
          </a:xfrm>
          <a:prstGeom prst="rect">
            <a:avLst/>
          </a:prstGeom>
          <a:ln w="12700">
            <a:miter lim="400000"/>
          </a:ln>
        </p:spPr>
      </p:pic>
      <p:pic>
        <p:nvPicPr>
          <p:cNvPr id="153" name="Keck_Telescopes._Mauna_Kea_Summit.jpg" descr="Keck_Telescopes._Mauna_Kea_Summit.jpg"/>
          <p:cNvPicPr>
            <a:picLocks noChangeAspect="1"/>
          </p:cNvPicPr>
          <p:nvPr/>
        </p:nvPicPr>
        <p:blipFill>
          <a:blip r:embed="rId4">
            <a:extLst/>
          </a:blip>
          <a:stretch>
            <a:fillRect/>
          </a:stretch>
        </p:blipFill>
        <p:spPr>
          <a:xfrm>
            <a:off x="2883924" y="3153087"/>
            <a:ext cx="1867436" cy="1050433"/>
          </a:xfrm>
          <a:prstGeom prst="rect">
            <a:avLst/>
          </a:prstGeom>
          <a:ln w="12700">
            <a:miter lim="400000"/>
          </a:ln>
        </p:spPr>
      </p:pic>
      <p:pic>
        <p:nvPicPr>
          <p:cNvPr id="154" name="SALT.jpg" descr="SALT.jpg"/>
          <p:cNvPicPr>
            <a:picLocks noChangeAspect="1"/>
          </p:cNvPicPr>
          <p:nvPr/>
        </p:nvPicPr>
        <p:blipFill>
          <a:blip r:embed="rId5">
            <a:extLst/>
          </a:blip>
          <a:stretch>
            <a:fillRect/>
          </a:stretch>
        </p:blipFill>
        <p:spPr>
          <a:xfrm>
            <a:off x="2883924" y="4526259"/>
            <a:ext cx="1821657" cy="1214438"/>
          </a:xfrm>
          <a:prstGeom prst="rect">
            <a:avLst/>
          </a:prstGeom>
          <a:ln w="12700">
            <a:miter lim="400000"/>
          </a:ln>
        </p:spPr>
      </p:pic>
      <p:pic>
        <p:nvPicPr>
          <p:cNvPr id="155" name="SALT_logo.png" descr="SALT_logo.png"/>
          <p:cNvPicPr>
            <a:picLocks noChangeAspect="1"/>
          </p:cNvPicPr>
          <p:nvPr/>
        </p:nvPicPr>
        <p:blipFill>
          <a:blip r:embed="rId6">
            <a:extLst/>
          </a:blip>
          <a:stretch>
            <a:fillRect/>
          </a:stretch>
        </p:blipFill>
        <p:spPr>
          <a:xfrm>
            <a:off x="2883924" y="4523527"/>
            <a:ext cx="538317" cy="370841"/>
          </a:xfrm>
          <a:prstGeom prst="rect">
            <a:avLst/>
          </a:prstGeom>
          <a:ln w="12700">
            <a:miter lim="400000"/>
          </a:ln>
        </p:spPr>
      </p:pic>
      <p:pic>
        <p:nvPicPr>
          <p:cNvPr id="156" name="Keck_logo.png" descr="Keck_logo.png"/>
          <p:cNvPicPr>
            <a:picLocks noChangeAspect="1"/>
          </p:cNvPicPr>
          <p:nvPr/>
        </p:nvPicPr>
        <p:blipFill>
          <a:blip r:embed="rId7">
            <a:extLst/>
          </a:blip>
          <a:stretch>
            <a:fillRect/>
          </a:stretch>
        </p:blipFill>
        <p:spPr>
          <a:xfrm>
            <a:off x="2883924" y="3148012"/>
            <a:ext cx="428718" cy="370841"/>
          </a:xfrm>
          <a:prstGeom prst="rect">
            <a:avLst/>
          </a:prstGeom>
          <a:ln w="12700">
            <a:miter lim="400000"/>
          </a:ln>
        </p:spPr>
      </p:pic>
      <p:pic>
        <p:nvPicPr>
          <p:cNvPr id="157" name="ESOlogo.jpg" descr="ESOlogo.jpg"/>
          <p:cNvPicPr>
            <a:picLocks noChangeAspect="1"/>
          </p:cNvPicPr>
          <p:nvPr/>
        </p:nvPicPr>
        <p:blipFill>
          <a:blip r:embed="rId8">
            <a:extLst/>
          </a:blip>
          <a:stretch>
            <a:fillRect/>
          </a:stretch>
        </p:blipFill>
        <p:spPr>
          <a:xfrm>
            <a:off x="4941841" y="1718135"/>
            <a:ext cx="428718" cy="559678"/>
          </a:xfrm>
          <a:prstGeom prst="rect">
            <a:avLst/>
          </a:prstGeom>
          <a:ln w="12700">
            <a:miter lim="400000"/>
          </a:ln>
        </p:spPr>
      </p:pic>
      <p:sp>
        <p:nvSpPr>
          <p:cNvPr id="158" name="12/10/22"/>
          <p:cNvSpPr txBox="1"/>
          <p:nvPr/>
        </p:nvSpPr>
        <p:spPr>
          <a:xfrm>
            <a:off x="457200" y="6371288"/>
            <a:ext cx="2133600" cy="335249"/>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
        <p:nvSpPr>
          <p:cNvPr id="159" name="P. Goldoni"/>
          <p:cNvSpPr txBox="1"/>
          <p:nvPr/>
        </p:nvSpPr>
        <p:spPr>
          <a:xfrm>
            <a:off x="3124200" y="6371288"/>
            <a:ext cx="2895600" cy="335249"/>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pic>
        <p:nvPicPr>
          <p:cNvPr id="160" name="VLT.jpg" descr="VLT.jpg"/>
          <p:cNvPicPr>
            <a:picLocks noChangeAspect="1"/>
          </p:cNvPicPr>
          <p:nvPr/>
        </p:nvPicPr>
        <p:blipFill>
          <a:blip r:embed="rId9">
            <a:extLst/>
          </a:blip>
          <a:stretch>
            <a:fillRect/>
          </a:stretch>
        </p:blipFill>
        <p:spPr>
          <a:xfrm>
            <a:off x="2948412" y="1676902"/>
            <a:ext cx="1867437" cy="1285321"/>
          </a:xfrm>
          <a:prstGeom prst="rect">
            <a:avLst/>
          </a:prstGeom>
          <a:ln w="12700">
            <a:miter lim="400000"/>
          </a:ln>
        </p:spPr>
      </p:pic>
      <p:pic>
        <p:nvPicPr>
          <p:cNvPr id="161" name="ESOlogo.jpg" descr="ESOlogo.jpg"/>
          <p:cNvPicPr>
            <a:picLocks noChangeAspect="1"/>
          </p:cNvPicPr>
          <p:nvPr/>
        </p:nvPicPr>
        <p:blipFill>
          <a:blip r:embed="rId8">
            <a:extLst/>
          </a:blip>
          <a:stretch>
            <a:fillRect/>
          </a:stretch>
        </p:blipFill>
        <p:spPr>
          <a:xfrm>
            <a:off x="4503901" y="1676902"/>
            <a:ext cx="335866" cy="438462"/>
          </a:xfrm>
          <a:prstGeom prst="rect">
            <a:avLst/>
          </a:prstGeom>
          <a:ln w="12700">
            <a:miter lim="400000"/>
          </a:ln>
        </p:spPr>
      </p:pic>
      <p:pic>
        <p:nvPicPr>
          <p:cNvPr id="162" name="lick-domes-500.jpg" descr="lick-domes-500.jpg"/>
          <p:cNvPicPr>
            <a:picLocks noChangeAspect="1"/>
          </p:cNvPicPr>
          <p:nvPr/>
        </p:nvPicPr>
        <p:blipFill>
          <a:blip r:embed="rId10">
            <a:extLst/>
          </a:blip>
          <a:stretch>
            <a:fillRect/>
          </a:stretch>
        </p:blipFill>
        <p:spPr>
          <a:xfrm>
            <a:off x="5038583" y="3026779"/>
            <a:ext cx="1552157" cy="1356585"/>
          </a:xfrm>
          <a:prstGeom prst="rect">
            <a:avLst/>
          </a:prstGeom>
          <a:ln w="12700">
            <a:miter lim="400000"/>
          </a:ln>
        </p:spPr>
      </p:pic>
      <p:pic>
        <p:nvPicPr>
          <p:cNvPr id="163" name="1200px-Not_telescope_sunset_2001.jpg" descr="1200px-Not_telescope_sunset_2001.jpg"/>
          <p:cNvPicPr>
            <a:picLocks noChangeAspect="1"/>
          </p:cNvPicPr>
          <p:nvPr/>
        </p:nvPicPr>
        <p:blipFill>
          <a:blip r:embed="rId11">
            <a:extLst/>
          </a:blip>
          <a:stretch>
            <a:fillRect/>
          </a:stretch>
        </p:blipFill>
        <p:spPr>
          <a:xfrm>
            <a:off x="5069341" y="4660772"/>
            <a:ext cx="1754914" cy="1163600"/>
          </a:xfrm>
          <a:prstGeom prst="rect">
            <a:avLst/>
          </a:prstGeom>
          <a:ln w="12700">
            <a:miter lim="400000"/>
          </a:ln>
        </p:spPr>
      </p:pic>
      <p:pic>
        <p:nvPicPr>
          <p:cNvPr id="164" name="OBFGVNo5_400x400.jpg" descr="OBFGVNo5_400x400.jpg"/>
          <p:cNvPicPr>
            <a:picLocks noChangeAspect="1"/>
          </p:cNvPicPr>
          <p:nvPr/>
        </p:nvPicPr>
        <p:blipFill>
          <a:blip r:embed="rId12">
            <a:extLst/>
          </a:blip>
          <a:stretch>
            <a:fillRect/>
          </a:stretch>
        </p:blipFill>
        <p:spPr>
          <a:xfrm>
            <a:off x="5027903" y="4666755"/>
            <a:ext cx="559678" cy="559678"/>
          </a:xfrm>
          <a:prstGeom prst="rect">
            <a:avLst/>
          </a:prstGeom>
          <a:ln w="12700">
            <a:miter lim="400000"/>
          </a:ln>
        </p:spPr>
      </p:pic>
      <p:pic>
        <p:nvPicPr>
          <p:cNvPr id="165" name="noirlab-soar-snowmountain-jfuentes.jpg" descr="noirlab-soar-snowmountain-jfuentes.jpg"/>
          <p:cNvPicPr>
            <a:picLocks noChangeAspect="1"/>
          </p:cNvPicPr>
          <p:nvPr/>
        </p:nvPicPr>
        <p:blipFill>
          <a:blip r:embed="rId13">
            <a:extLst/>
          </a:blip>
          <a:stretch>
            <a:fillRect/>
          </a:stretch>
        </p:blipFill>
        <p:spPr>
          <a:xfrm>
            <a:off x="7079837" y="4676586"/>
            <a:ext cx="1698620" cy="1131971"/>
          </a:xfrm>
          <a:prstGeom prst="rect">
            <a:avLst/>
          </a:prstGeom>
          <a:ln w="12700">
            <a:miter lim="400000"/>
          </a:ln>
        </p:spPr>
      </p:pic>
      <p:pic>
        <p:nvPicPr>
          <p:cNvPr id="166" name="soarlogo.png" descr="soarlogo.png"/>
          <p:cNvPicPr>
            <a:picLocks noChangeAspect="1"/>
          </p:cNvPicPr>
          <p:nvPr/>
        </p:nvPicPr>
        <p:blipFill>
          <a:blip r:embed="rId14">
            <a:extLst/>
          </a:blip>
          <a:stretch>
            <a:fillRect/>
          </a:stretch>
        </p:blipFill>
        <p:spPr>
          <a:xfrm>
            <a:off x="7083528" y="4660121"/>
            <a:ext cx="538317" cy="572946"/>
          </a:xfrm>
          <a:prstGeom prst="rect">
            <a:avLst/>
          </a:prstGeom>
          <a:ln w="12700">
            <a:miter lim="400000"/>
          </a:ln>
        </p:spPr>
      </p:pic>
      <p:pic>
        <p:nvPicPr>
          <p:cNvPr id="167" name="Licklogo.png" descr="Licklogo.png"/>
          <p:cNvPicPr>
            <a:picLocks noChangeAspect="1"/>
          </p:cNvPicPr>
          <p:nvPr/>
        </p:nvPicPr>
        <p:blipFill>
          <a:blip r:embed="rId15">
            <a:extLst/>
          </a:blip>
          <a:stretch>
            <a:fillRect/>
          </a:stretch>
        </p:blipFill>
        <p:spPr>
          <a:xfrm>
            <a:off x="5038583" y="3057655"/>
            <a:ext cx="538318" cy="483549"/>
          </a:xfrm>
          <a:prstGeom prst="rect">
            <a:avLst/>
          </a:prstGeom>
          <a:ln w="12700">
            <a:miter lim="400000"/>
          </a:ln>
        </p:spPr>
      </p:pic>
      <p:pic>
        <p:nvPicPr>
          <p:cNvPr id="168" name="GTC.jpg" descr="GTC.jpg"/>
          <p:cNvPicPr>
            <a:picLocks noChangeAspect="1"/>
          </p:cNvPicPr>
          <p:nvPr/>
        </p:nvPicPr>
        <p:blipFill>
          <a:blip r:embed="rId16">
            <a:extLst/>
          </a:blip>
          <a:stretch>
            <a:fillRect/>
          </a:stretch>
        </p:blipFill>
        <p:spPr>
          <a:xfrm>
            <a:off x="7182183" y="2008645"/>
            <a:ext cx="1424249" cy="801141"/>
          </a:xfrm>
          <a:prstGeom prst="rect">
            <a:avLst/>
          </a:prstGeom>
          <a:ln w="12700">
            <a:miter lim="400000"/>
          </a:ln>
        </p:spPr>
      </p:pic>
      <p:pic>
        <p:nvPicPr>
          <p:cNvPr id="169" name="GTClogo.png" descr="GTClogo.png"/>
          <p:cNvPicPr>
            <a:picLocks noChangeAspect="1"/>
          </p:cNvPicPr>
          <p:nvPr/>
        </p:nvPicPr>
        <p:blipFill>
          <a:blip r:embed="rId17">
            <a:extLst/>
          </a:blip>
          <a:stretch>
            <a:fillRect/>
          </a:stretch>
        </p:blipFill>
        <p:spPr>
          <a:xfrm>
            <a:off x="8238139" y="2006363"/>
            <a:ext cx="370841" cy="370841"/>
          </a:xfrm>
          <a:prstGeom prst="rect">
            <a:avLst/>
          </a:prstGeom>
          <a:ln w="12700">
            <a:miter lim="400000"/>
          </a:ln>
        </p:spPr>
      </p:pic>
      <p:pic>
        <p:nvPicPr>
          <p:cNvPr id="170" name="Gemini.jpg" descr="Gemini.jpg"/>
          <p:cNvPicPr>
            <a:picLocks noChangeAspect="1"/>
          </p:cNvPicPr>
          <p:nvPr/>
        </p:nvPicPr>
        <p:blipFill>
          <a:blip r:embed="rId18">
            <a:extLst/>
          </a:blip>
          <a:stretch>
            <a:fillRect/>
          </a:stretch>
        </p:blipFill>
        <p:spPr>
          <a:xfrm>
            <a:off x="7155859" y="3253751"/>
            <a:ext cx="1546576" cy="1030648"/>
          </a:xfrm>
          <a:prstGeom prst="rect">
            <a:avLst/>
          </a:prstGeom>
          <a:ln w="12700">
            <a:miter lim="400000"/>
          </a:ln>
        </p:spPr>
      </p:pic>
      <p:pic>
        <p:nvPicPr>
          <p:cNvPr id="171" name="Geminilogo.png" descr="Geminilogo.png"/>
          <p:cNvPicPr>
            <a:picLocks noChangeAspect="1"/>
          </p:cNvPicPr>
          <p:nvPr/>
        </p:nvPicPr>
        <p:blipFill>
          <a:blip r:embed="rId19">
            <a:extLst/>
          </a:blip>
          <a:stretch>
            <a:fillRect/>
          </a:stretch>
        </p:blipFill>
        <p:spPr>
          <a:xfrm>
            <a:off x="7944915" y="3258833"/>
            <a:ext cx="779488" cy="438463"/>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3" name="Spectroscopy Paper submitted"/>
          <p:cNvSpPr txBox="1"/>
          <p:nvPr/>
        </p:nvSpPr>
        <p:spPr>
          <a:xfrm>
            <a:off x="0" y="486539"/>
            <a:ext cx="8229600" cy="549333"/>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3600">
                <a:latin typeface="Calibri"/>
                <a:ea typeface="Calibri"/>
                <a:cs typeface="Calibri"/>
                <a:sym typeface="Calibri"/>
              </a:defRPr>
            </a:lvl1pPr>
          </a:lstStyle>
          <a:p>
            <a:pPr/>
            <a:r>
              <a:t>Spectroscopy Paper I+II</a:t>
            </a:r>
          </a:p>
        </p:txBody>
      </p:sp>
      <p:sp>
        <p:nvSpPr>
          <p:cNvPr id="174" name="“Optical Spectroscopy of Blazars for the Cherenkov Telescope Array”…"/>
          <p:cNvSpPr txBox="1"/>
          <p:nvPr/>
        </p:nvSpPr>
        <p:spPr>
          <a:xfrm>
            <a:off x="457199" y="1616453"/>
            <a:ext cx="8229602" cy="4686557"/>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marL="220578" indent="-220578">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200">
                <a:latin typeface="Calibri"/>
                <a:ea typeface="Calibri"/>
                <a:cs typeface="Calibri"/>
                <a:sym typeface="Calibri"/>
              </a:defRPr>
            </a:pPr>
            <a:r>
              <a:t>Goldoni et al. A&amp;A,650, 106; </a:t>
            </a:r>
            <a:r>
              <a:rPr>
                <a:solidFill>
                  <a:srgbClr val="0433FF"/>
                </a:solidFill>
              </a:rPr>
              <a:t>Kasai et al. MNRAS,submitted</a:t>
            </a:r>
            <a:endParaRPr>
              <a:solidFill>
                <a:srgbClr val="0433FF"/>
              </a:solidFill>
            </a:endParaRPr>
          </a:p>
          <a:p>
            <a:pPr lvl="1" marL="7985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t>11(12)/19 redshifts ; </a:t>
            </a:r>
            <a:r>
              <a:rPr>
                <a:solidFill>
                  <a:srgbClr val="0433FF"/>
                </a:solidFill>
              </a:rPr>
              <a:t>14(15)/26 redshifts</a:t>
            </a:r>
            <a:endParaRPr>
              <a:solidFill>
                <a:srgbClr val="0433FF"/>
              </a:solidFill>
            </a:endParaRPr>
          </a:p>
          <a:p>
            <a:pPr lvl="1" marL="7985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t>0.1116 &lt;z&lt;0.482 ; </a:t>
            </a:r>
            <a:r>
              <a:rPr>
                <a:solidFill>
                  <a:srgbClr val="0433FF"/>
                </a:solidFill>
              </a:rPr>
              <a:t>0.0838&lt;z&lt;0.8125 </a:t>
            </a:r>
            <a:endParaRPr>
              <a:solidFill>
                <a:srgbClr val="0433FF"/>
              </a:solidFill>
            </a:endParaRPr>
          </a:p>
          <a:p>
            <a:pPr lvl="1" marL="7985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t>z&gt;0.449 z&gt;0.868; </a:t>
            </a:r>
            <a:r>
              <a:rPr>
                <a:solidFill>
                  <a:srgbClr val="0433FF"/>
                </a:solidFill>
              </a:rPr>
              <a:t>z&gt;0.382; z&gt;0.629</a:t>
            </a:r>
          </a:p>
          <a:p>
            <a:pPr lvl="1" marL="7985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t>z_med = 0.21(0.23 w.ll); </a:t>
            </a:r>
            <a:r>
              <a:rPr>
                <a:solidFill>
                  <a:srgbClr val="0433FF"/>
                </a:solidFill>
              </a:rPr>
              <a:t>z_med = 0.37(0.38 w.ll) </a:t>
            </a:r>
            <a:endParaRPr>
              <a:solidFill>
                <a:srgbClr val="0433FF"/>
              </a:solidFill>
            </a:endParaRPr>
          </a:p>
          <a:p>
            <a:pPr lvl="2" marL="12557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rPr>
                <a:solidFill>
                  <a:srgbClr val="FF2600"/>
                </a:solidFill>
              </a:rPr>
              <a:t>z_med = 0.26(0.32 w.ll)</a:t>
            </a:r>
            <a:endParaRPr>
              <a:solidFill>
                <a:srgbClr val="FF2600"/>
              </a:solidFill>
            </a:endParaRPr>
          </a:p>
          <a:p>
            <a:pPr lvl="1" marL="798512" indent="-341312">
              <a:spcBef>
                <a:spcPts val="700"/>
              </a:spcBef>
              <a:buSzPct val="100000"/>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t> M_R=-22.6 +/-0.4; </a:t>
            </a:r>
            <a:r>
              <a:rPr>
                <a:solidFill>
                  <a:srgbClr val="0433FF"/>
                </a:solidFill>
              </a:rPr>
              <a:t>M_R=-22.6 +/-1.0</a:t>
            </a:r>
            <a:endParaRPr>
              <a:solidFill>
                <a:srgbClr val="0433FF"/>
              </a:solidFill>
            </a:endParaRPr>
          </a:p>
          <a:p>
            <a:pPr marL="342899" indent="-342899">
              <a:spcBef>
                <a:spcPts val="700"/>
              </a:spcBef>
              <a:buSzPct val="100000"/>
              <a:buFont typeface="Arial"/>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000">
                <a:latin typeface="Calibri"/>
                <a:ea typeface="Calibri"/>
                <a:cs typeface="Calibri"/>
                <a:sym typeface="Calibri"/>
              </a:defRPr>
            </a:pPr>
            <a:r>
              <a:rPr b="1"/>
              <a:t>Preliminary success of our strategy</a:t>
            </a:r>
            <a:endParaRPr b="1"/>
          </a:p>
          <a:p>
            <a:pPr>
              <a:spcBef>
                <a:spcPts val="700"/>
              </a:spcBef>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800">
                <a:latin typeface="Calibri"/>
                <a:ea typeface="Calibri"/>
                <a:cs typeface="Calibri"/>
                <a:sym typeface="Calibri"/>
              </a:defRPr>
            </a:pPr>
          </a:p>
          <a:p>
            <a:pPr marL="400050" indent="-400050">
              <a:spcBef>
                <a:spcPts val="700"/>
              </a:spcBef>
              <a:buSzPct val="100000"/>
              <a:buFont typeface="Arial"/>
              <a:buChar char="•"/>
              <a:tabLst>
                <a:tab pos="444500" algn="l"/>
                <a:tab pos="901700" algn="l"/>
                <a:tab pos="1358900" algn="l"/>
                <a:tab pos="1816100" algn="l"/>
                <a:tab pos="2273300" algn="l"/>
                <a:tab pos="2730500" algn="l"/>
                <a:tab pos="3187700" algn="l"/>
                <a:tab pos="3644900" algn="l"/>
                <a:tab pos="4102100" algn="l"/>
                <a:tab pos="4559300" algn="l"/>
                <a:tab pos="5016500" algn="l"/>
                <a:tab pos="5473700" algn="l"/>
                <a:tab pos="5930900" algn="l"/>
                <a:tab pos="6388100" algn="l"/>
                <a:tab pos="6845300" algn="l"/>
                <a:tab pos="7302500" algn="l"/>
                <a:tab pos="7759700" algn="l"/>
                <a:tab pos="8216900" algn="l"/>
                <a:tab pos="8674100" algn="l"/>
                <a:tab pos="9131300" algn="l"/>
              </a:tabLst>
              <a:defRPr sz="2800">
                <a:latin typeface="Calibri"/>
                <a:ea typeface="Calibri"/>
                <a:cs typeface="Calibri"/>
                <a:sym typeface="Calibri"/>
              </a:defRPr>
            </a:pPr>
          </a:p>
        </p:txBody>
      </p:sp>
      <p:sp>
        <p:nvSpPr>
          <p:cNvPr id="175"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76" name="Slide Number"/>
          <p:cNvSpPr txBox="1"/>
          <p:nvPr>
            <p:ph type="sldNum" sz="quarter" idx="4294967295"/>
          </p:nvPr>
        </p:nvSpPr>
        <p:spPr>
          <a:xfrm>
            <a:off x="8463420" y="6387535"/>
            <a:ext cx="312278" cy="302752"/>
          </a:xfrm>
          <a:prstGeom prst="rect">
            <a:avLst/>
          </a:prstGeom>
          <a:extLst>
            <a:ext uri="{C572A759-6A51-4108-AA02-DFA0A04FC94B}">
              <ma14:wrappingTextBoxFlag xmlns:ma14="http://schemas.microsoft.com/office/mac/drawingml/2011/main" val="1"/>
            </a:ext>
          </a:extLst>
        </p:spPr>
        <p:txBody>
          <a:bodyPr lIns="46798" tIns="46798" rIns="46798" bIns="46798"/>
          <a:lstStyle>
            <a:lvl1pPr algn="r">
              <a:defRPr sz="1600"/>
            </a:lvl1pPr>
          </a:lstStyle>
          <a:p>
            <a:pPr/>
            <a:fld id="{86CB4B4D-7CA3-9044-876B-883B54F8677D}" type="slidenum"/>
          </a:p>
        </p:txBody>
      </p:sp>
      <p:pic>
        <p:nvPicPr>
          <p:cNvPr id="177"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178"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pic>
        <p:nvPicPr>
          <p:cNvPr id="179" name="1RXSJ0115_spec_norm.png" descr="1RXSJ0115_spec_norm.png"/>
          <p:cNvPicPr>
            <a:picLocks noChangeAspect="1"/>
          </p:cNvPicPr>
          <p:nvPr/>
        </p:nvPicPr>
        <p:blipFill>
          <a:blip r:embed="rId3">
            <a:extLst/>
          </a:blip>
          <a:stretch>
            <a:fillRect/>
          </a:stretch>
        </p:blipFill>
        <p:spPr>
          <a:xfrm>
            <a:off x="762000" y="1528072"/>
            <a:ext cx="2921000" cy="2336802"/>
          </a:xfrm>
          <a:prstGeom prst="rect">
            <a:avLst/>
          </a:prstGeom>
          <a:ln w="12700">
            <a:miter lim="400000"/>
          </a:ln>
        </p:spPr>
      </p:pic>
      <p:pic>
        <p:nvPicPr>
          <p:cNvPr id="180" name="TXS1515_spec_norm.png" descr="TXS1515_spec_norm.png"/>
          <p:cNvPicPr>
            <a:picLocks noChangeAspect="1"/>
          </p:cNvPicPr>
          <p:nvPr/>
        </p:nvPicPr>
        <p:blipFill>
          <a:blip r:embed="rId4">
            <a:extLst/>
          </a:blip>
          <a:stretch>
            <a:fillRect/>
          </a:stretch>
        </p:blipFill>
        <p:spPr>
          <a:xfrm>
            <a:off x="761999" y="3808977"/>
            <a:ext cx="2921002" cy="2336802"/>
          </a:xfrm>
          <a:prstGeom prst="rect">
            <a:avLst/>
          </a:prstGeom>
          <a:ln w="12700">
            <a:miter lim="400000"/>
          </a:ln>
        </p:spPr>
      </p:pic>
      <p:pic>
        <p:nvPicPr>
          <p:cNvPr id="181" name="PMNJ2321_spec_norm.png" descr="PMNJ2321_spec_norm.png"/>
          <p:cNvPicPr>
            <a:picLocks noChangeAspect="1"/>
          </p:cNvPicPr>
          <p:nvPr/>
        </p:nvPicPr>
        <p:blipFill>
          <a:blip r:embed="rId5">
            <a:extLst/>
          </a:blip>
          <a:stretch>
            <a:fillRect/>
          </a:stretch>
        </p:blipFill>
        <p:spPr>
          <a:xfrm>
            <a:off x="4614450" y="3802512"/>
            <a:ext cx="3532243" cy="2153688"/>
          </a:xfrm>
          <a:prstGeom prst="rect">
            <a:avLst/>
          </a:prstGeom>
          <a:ln w="12700">
            <a:miter lim="400000"/>
          </a:ln>
        </p:spPr>
      </p:pic>
      <p:pic>
        <p:nvPicPr>
          <p:cNvPr id="182" name="RXJ2030_spec_norm.png" descr="RXJ2030_spec_norm.png"/>
          <p:cNvPicPr>
            <a:picLocks noChangeAspect="1"/>
          </p:cNvPicPr>
          <p:nvPr/>
        </p:nvPicPr>
        <p:blipFill>
          <a:blip r:embed="rId6">
            <a:extLst/>
          </a:blip>
          <a:stretch>
            <a:fillRect/>
          </a:stretch>
        </p:blipFill>
        <p:spPr>
          <a:xfrm>
            <a:off x="4808232" y="1562457"/>
            <a:ext cx="2835041" cy="2268032"/>
          </a:xfrm>
          <a:prstGeom prst="rect">
            <a:avLst/>
          </a:prstGeom>
          <a:ln w="12700">
            <a:miter lim="400000"/>
          </a:ln>
        </p:spPr>
      </p:pic>
      <p:sp>
        <p:nvSpPr>
          <p:cNvPr id="183" name="More details in the presentation by Kasai"/>
          <p:cNvSpPr txBox="1"/>
          <p:nvPr/>
        </p:nvSpPr>
        <p:spPr>
          <a:xfrm>
            <a:off x="1879441" y="3725099"/>
            <a:ext cx="5620156" cy="469264"/>
          </a:xfrm>
          <a:prstGeom prst="rect">
            <a:avLst/>
          </a:prstGeom>
          <a:gradFill>
            <a:gsLst>
              <a:gs pos="0">
                <a:schemeClr val="accent4">
                  <a:hueOff val="-206663"/>
                  <a:satOff val="29896"/>
                  <a:lumOff val="29240"/>
                </a:schemeClr>
              </a:gs>
              <a:gs pos="35000">
                <a:srgbClr val="D8C9EE"/>
              </a:gs>
              <a:gs pos="100000">
                <a:schemeClr val="accent4">
                  <a:hueOff val="-242556"/>
                  <a:satOff val="32941"/>
                  <a:lumOff val="43328"/>
                </a:schemeClr>
              </a:gs>
            </a:gsLst>
            <a:lin ang="16200000"/>
          </a:gradFill>
          <a:ln>
            <a:solidFill>
              <a:srgbClr val="7D60A0"/>
            </a:solidFill>
          </a:ln>
          <a:extLst>
            <a:ext uri="{C572A759-6A51-4108-AA02-DFA0A04FC94B}">
              <ma14:wrappingTextBoxFlag xmlns:ma14="http://schemas.microsoft.com/office/mac/drawingml/2011/main" val="1"/>
            </a:ext>
          </a:extLst>
        </p:spPr>
        <p:txBody>
          <a:bodyPr wrap="none" lIns="45718" tIns="45718" rIns="45718" bIns="45718">
            <a:spAutoFit/>
          </a:bodyPr>
          <a:lstStyle/>
          <a:p>
            <a:pPr/>
            <a:r>
              <a:t>More details in the presentation by Kasai</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79"/>
                                        </p:tgtEl>
                                        <p:attrNameLst>
                                          <p:attrName>style.visibility</p:attrName>
                                        </p:attrNameLst>
                                      </p:cBhvr>
                                      <p:to>
                                        <p:strVal val="visible"/>
                                      </p:to>
                                    </p:set>
                                    <p:anim calcmode="lin" valueType="num">
                                      <p:cBhvr>
                                        <p:cTn id="7" dur="1000" fill="hold"/>
                                        <p:tgtEl>
                                          <p:spTgt spid="179"/>
                                        </p:tgtEl>
                                        <p:attrNameLst>
                                          <p:attrName>ppt_x</p:attrName>
                                        </p:attrNameLst>
                                      </p:cBhvr>
                                      <p:tavLst>
                                        <p:tav tm="0">
                                          <p:val>
                                            <p:strVal val="0-#ppt_w/2"/>
                                          </p:val>
                                        </p:tav>
                                        <p:tav tm="100000">
                                          <p:val>
                                            <p:strVal val="#ppt_x"/>
                                          </p:val>
                                        </p:tav>
                                      </p:tavLst>
                                    </p:anim>
                                    <p:anim calcmode="lin" valueType="num">
                                      <p:cBhvr>
                                        <p:cTn id="8" dur="1000" fill="hold"/>
                                        <p:tgtEl>
                                          <p:spTgt spid="17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80"/>
                                        </p:tgtEl>
                                        <p:attrNameLst>
                                          <p:attrName>style.visibility</p:attrName>
                                        </p:attrNameLst>
                                      </p:cBhvr>
                                      <p:to>
                                        <p:strVal val="visible"/>
                                      </p:to>
                                    </p:set>
                                    <p:anim calcmode="lin" valueType="num">
                                      <p:cBhvr>
                                        <p:cTn id="13" dur="1000" fill="hold"/>
                                        <p:tgtEl>
                                          <p:spTgt spid="180"/>
                                        </p:tgtEl>
                                        <p:attrNameLst>
                                          <p:attrName>ppt_x</p:attrName>
                                        </p:attrNameLst>
                                      </p:cBhvr>
                                      <p:tavLst>
                                        <p:tav tm="0">
                                          <p:val>
                                            <p:strVal val="0-#ppt_w/2"/>
                                          </p:val>
                                        </p:tav>
                                        <p:tav tm="100000">
                                          <p:val>
                                            <p:strVal val="#ppt_x"/>
                                          </p:val>
                                        </p:tav>
                                      </p:tavLst>
                                    </p:anim>
                                    <p:anim calcmode="lin" valueType="num">
                                      <p:cBhvr>
                                        <p:cTn id="14" dur="10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182"/>
                                        </p:tgtEl>
                                        <p:attrNameLst>
                                          <p:attrName>style.visibility</p:attrName>
                                        </p:attrNameLst>
                                      </p:cBhvr>
                                      <p:to>
                                        <p:strVal val="visible"/>
                                      </p:to>
                                    </p:set>
                                    <p:anim calcmode="lin" valueType="num">
                                      <p:cBhvr>
                                        <p:cTn id="19" dur="1000" fill="hold"/>
                                        <p:tgtEl>
                                          <p:spTgt spid="182"/>
                                        </p:tgtEl>
                                        <p:attrNameLst>
                                          <p:attrName>ppt_x</p:attrName>
                                        </p:attrNameLst>
                                      </p:cBhvr>
                                      <p:tavLst>
                                        <p:tav tm="0">
                                          <p:val>
                                            <p:strVal val="0-#ppt_w/2"/>
                                          </p:val>
                                        </p:tav>
                                        <p:tav tm="100000">
                                          <p:val>
                                            <p:strVal val="#ppt_x"/>
                                          </p:val>
                                        </p:tav>
                                      </p:tavLst>
                                    </p:anim>
                                    <p:anim calcmode="lin" valueType="num">
                                      <p:cBhvr>
                                        <p:cTn id="20" dur="1000" fill="hold"/>
                                        <p:tgtEl>
                                          <p:spTgt spid="18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181"/>
                                        </p:tgtEl>
                                        <p:attrNameLst>
                                          <p:attrName>style.visibility</p:attrName>
                                        </p:attrNameLst>
                                      </p:cBhvr>
                                      <p:to>
                                        <p:strVal val="visible"/>
                                      </p:to>
                                    </p:set>
                                    <p:anim calcmode="lin" valueType="num">
                                      <p:cBhvr>
                                        <p:cTn id="25" dur="1000" fill="hold"/>
                                        <p:tgtEl>
                                          <p:spTgt spid="181"/>
                                        </p:tgtEl>
                                        <p:attrNameLst>
                                          <p:attrName>ppt_x</p:attrName>
                                        </p:attrNameLst>
                                      </p:cBhvr>
                                      <p:tavLst>
                                        <p:tav tm="0">
                                          <p:val>
                                            <p:strVal val="0-#ppt_w/2"/>
                                          </p:val>
                                        </p:tav>
                                        <p:tav tm="100000">
                                          <p:val>
                                            <p:strVal val="#ppt_x"/>
                                          </p:val>
                                        </p:tav>
                                      </p:tavLst>
                                    </p:anim>
                                    <p:anim calcmode="lin" valueType="num">
                                      <p:cBhvr>
                                        <p:cTn id="26" dur="1000" fill="hold"/>
                                        <p:tgtEl>
                                          <p:spTgt spid="18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183"/>
                                        </p:tgtEl>
                                        <p:attrNameLst>
                                          <p:attrName>style.visibility</p:attrName>
                                        </p:attrNameLst>
                                      </p:cBhvr>
                                      <p:to>
                                        <p:strVal val="visible"/>
                                      </p:to>
                                    </p:set>
                                    <p:anim calcmode="lin" valueType="num">
                                      <p:cBhvr>
                                        <p:cTn id="31" dur="1000" fill="hold"/>
                                        <p:tgtEl>
                                          <p:spTgt spid="183"/>
                                        </p:tgtEl>
                                        <p:attrNameLst>
                                          <p:attrName>ppt_x</p:attrName>
                                        </p:attrNameLst>
                                      </p:cBhvr>
                                      <p:tavLst>
                                        <p:tav tm="0">
                                          <p:val>
                                            <p:strVal val="0-#ppt_w/2"/>
                                          </p:val>
                                        </p:tav>
                                        <p:tav tm="100000">
                                          <p:val>
                                            <p:strVal val="#ppt_x"/>
                                          </p:val>
                                        </p:tav>
                                      </p:tavLst>
                                    </p:anim>
                                    <p:anim calcmode="lin" valueType="num">
                                      <p:cBhvr>
                                        <p:cTn id="32" dur="1000" fill="hold"/>
                                        <p:tgtEl>
                                          <p:spTgt spid="1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2" grpId="3"/>
      <p:bldP build="whole" bldLvl="1" animBg="1" rev="0" advAuto="0" spid="183" grpId="5"/>
      <p:bldP build="whole" bldLvl="1" animBg="1" rev="0" advAuto="0" spid="179" grpId="1"/>
      <p:bldP build="whole" bldLvl="1" animBg="1" rev="0" advAuto="0" spid="181" grpId="4"/>
      <p:bldP build="whole" bldLvl="1" animBg="1" rev="0" advAuto="0" spid="180" grpId="2"/>
    </p:bld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5"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186" name="Low State Spectroscopy"/>
          <p:cNvSpPr txBox="1"/>
          <p:nvPr/>
        </p:nvSpPr>
        <p:spPr>
          <a:xfrm>
            <a:off x="1038951" y="237852"/>
            <a:ext cx="6000981" cy="1108134"/>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b="1" sz="3600">
                <a:latin typeface="Calibri"/>
                <a:ea typeface="Calibri"/>
                <a:cs typeface="Calibri"/>
                <a:sym typeface="Calibri"/>
              </a:defRPr>
            </a:pPr>
            <a:r>
              <a:t>Monitoring and Low State</a:t>
            </a:r>
          </a:p>
          <a:p>
            <a:pPr>
              <a:defRPr b="1" sz="3600">
                <a:latin typeface="Calibri"/>
                <a:ea typeface="Calibri"/>
                <a:cs typeface="Calibri"/>
                <a:sym typeface="Calibri"/>
              </a:defRPr>
            </a:pPr>
            <a:r>
              <a:t>          Spectroscopy</a:t>
            </a:r>
          </a:p>
        </p:txBody>
      </p:sp>
      <p:pic>
        <p:nvPicPr>
          <p:cNvPr id="187" name="PG_1424+240.png" descr="PG_1424+240.png"/>
          <p:cNvPicPr>
            <a:picLocks noChangeAspect="1"/>
          </p:cNvPicPr>
          <p:nvPr/>
        </p:nvPicPr>
        <p:blipFill>
          <a:blip r:embed="rId3">
            <a:extLst/>
          </a:blip>
          <a:stretch>
            <a:fillRect/>
          </a:stretch>
        </p:blipFill>
        <p:spPr>
          <a:xfrm>
            <a:off x="690000" y="3528024"/>
            <a:ext cx="3002807" cy="2101966"/>
          </a:xfrm>
          <a:prstGeom prst="rect">
            <a:avLst/>
          </a:prstGeom>
          <a:ln w="12700">
            <a:miter lim="400000"/>
          </a:ln>
        </p:spPr>
      </p:pic>
      <p:pic>
        <p:nvPicPr>
          <p:cNvPr id="188" name="PG_1424+240_l.png" descr="PG_1424+240_l.png"/>
          <p:cNvPicPr>
            <a:picLocks noChangeAspect="1"/>
          </p:cNvPicPr>
          <p:nvPr/>
        </p:nvPicPr>
        <p:blipFill>
          <a:blip r:embed="rId4">
            <a:extLst/>
          </a:blip>
          <a:stretch>
            <a:fillRect/>
          </a:stretch>
        </p:blipFill>
        <p:spPr>
          <a:xfrm>
            <a:off x="2717357" y="3730090"/>
            <a:ext cx="2425579" cy="1697906"/>
          </a:xfrm>
          <a:prstGeom prst="rect">
            <a:avLst/>
          </a:prstGeom>
          <a:ln w="12700">
            <a:miter lim="400000"/>
          </a:ln>
        </p:spPr>
      </p:pic>
      <p:sp>
        <p:nvSpPr>
          <p:cNvPr id="189" name="https://users.utu.fi/kani/1m/PG_1424+240.html"/>
          <p:cNvSpPr txBox="1"/>
          <p:nvPr/>
        </p:nvSpPr>
        <p:spPr>
          <a:xfrm>
            <a:off x="883784" y="5595382"/>
            <a:ext cx="4091941" cy="300594"/>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600">
                <a:latin typeface="Calibri"/>
                <a:ea typeface="Calibri"/>
                <a:cs typeface="Calibri"/>
                <a:sym typeface="Calibri"/>
              </a:defRPr>
            </a:lvl1pPr>
          </a:lstStyle>
          <a:p>
            <a:pPr/>
            <a:r>
              <a:t>https://users.utu.fi/kani/1m/PG_1424+240.html</a:t>
            </a:r>
          </a:p>
        </p:txBody>
      </p:sp>
      <p:pic>
        <p:nvPicPr>
          <p:cNvPr id="190" name="PKS1424ToO-OIII.png" descr="PKS1424ToO-OIII.png"/>
          <p:cNvPicPr>
            <a:picLocks noChangeAspect="1"/>
          </p:cNvPicPr>
          <p:nvPr/>
        </p:nvPicPr>
        <p:blipFill>
          <a:blip r:embed="rId5">
            <a:extLst/>
          </a:blip>
          <a:stretch>
            <a:fillRect/>
          </a:stretch>
        </p:blipFill>
        <p:spPr>
          <a:xfrm>
            <a:off x="4123441" y="3200461"/>
            <a:ext cx="4521598" cy="2756919"/>
          </a:xfrm>
          <a:prstGeom prst="rect">
            <a:avLst/>
          </a:prstGeom>
          <a:ln w="12700">
            <a:miter lim="400000"/>
          </a:ln>
        </p:spPr>
      </p:pic>
      <p:pic>
        <p:nvPicPr>
          <p:cNvPr id="191" name="TJO.jpeg" descr="TJO.jpeg"/>
          <p:cNvPicPr>
            <a:picLocks noChangeAspect="1"/>
          </p:cNvPicPr>
          <p:nvPr/>
        </p:nvPicPr>
        <p:blipFill>
          <a:blip r:embed="rId6">
            <a:extLst/>
          </a:blip>
          <a:stretch>
            <a:fillRect/>
          </a:stretch>
        </p:blipFill>
        <p:spPr>
          <a:xfrm>
            <a:off x="6538831" y="1558689"/>
            <a:ext cx="985359" cy="737755"/>
          </a:xfrm>
          <a:prstGeom prst="rect">
            <a:avLst/>
          </a:prstGeom>
          <a:ln w="12700">
            <a:miter lim="400000"/>
          </a:ln>
        </p:spPr>
      </p:pic>
      <p:pic>
        <p:nvPicPr>
          <p:cNvPr id="192" name="rem-tel.jpg" descr="rem-tel.jpg"/>
          <p:cNvPicPr>
            <a:picLocks noChangeAspect="1"/>
          </p:cNvPicPr>
          <p:nvPr/>
        </p:nvPicPr>
        <p:blipFill>
          <a:blip r:embed="rId7">
            <a:extLst/>
          </a:blip>
          <a:stretch>
            <a:fillRect/>
          </a:stretch>
        </p:blipFill>
        <p:spPr>
          <a:xfrm>
            <a:off x="6478194" y="2495689"/>
            <a:ext cx="1106633" cy="737756"/>
          </a:xfrm>
          <a:prstGeom prst="rect">
            <a:avLst/>
          </a:prstGeom>
          <a:ln w="12700">
            <a:miter lim="400000"/>
          </a:ln>
        </p:spPr>
      </p:pic>
      <p:sp>
        <p:nvSpPr>
          <p:cNvPr id="193" name="N-TJO"/>
          <p:cNvSpPr txBox="1"/>
          <p:nvPr/>
        </p:nvSpPr>
        <p:spPr>
          <a:xfrm>
            <a:off x="7823022" y="1693863"/>
            <a:ext cx="851876" cy="3962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000"/>
            </a:lvl1pPr>
          </a:lstStyle>
          <a:p>
            <a:pPr/>
            <a:r>
              <a:t>N-TJO</a:t>
            </a:r>
          </a:p>
        </p:txBody>
      </p:sp>
      <p:sp>
        <p:nvSpPr>
          <p:cNvPr id="194" name="S-REM"/>
          <p:cNvSpPr txBox="1"/>
          <p:nvPr/>
        </p:nvSpPr>
        <p:spPr>
          <a:xfrm>
            <a:off x="7783384" y="2534743"/>
            <a:ext cx="922570" cy="3962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2000"/>
            </a:lvl1pPr>
          </a:lstStyle>
          <a:p>
            <a:pPr/>
            <a:r>
              <a:t>S-REM</a:t>
            </a:r>
          </a:p>
        </p:txBody>
      </p:sp>
      <p:sp>
        <p:nvSpPr>
          <p:cNvPr id="195" name="If high S/N spectroscopy unsuccessful…"/>
          <p:cNvSpPr txBox="1"/>
          <p:nvPr/>
        </p:nvSpPr>
        <p:spPr>
          <a:xfrm>
            <a:off x="624993" y="1770304"/>
            <a:ext cx="5626884" cy="10058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marL="200526" indent="-200526">
              <a:buSzPct val="100000"/>
              <a:buChar char="•"/>
              <a:defRPr sz="2000"/>
            </a:pPr>
            <a:r>
              <a:t>If high S/N spectroscopy unsuccessful</a:t>
            </a:r>
          </a:p>
          <a:p>
            <a:pPr marL="200526" indent="-200526">
              <a:buSzPct val="100000"/>
              <a:buChar char="•"/>
              <a:defRPr sz="2000"/>
            </a:pPr>
            <a:r>
              <a:t>Optical follow-up of the sources (~50)</a:t>
            </a:r>
          </a:p>
          <a:p>
            <a:pPr marL="200526" indent="-200526">
              <a:buSzPct val="100000"/>
              <a:buChar char="•"/>
              <a:defRPr sz="2000"/>
            </a:pPr>
            <a:r>
              <a:t>When in low state - trigger optical spectroscopy</a:t>
            </a:r>
          </a:p>
        </p:txBody>
      </p:sp>
      <p:sp>
        <p:nvSpPr>
          <p:cNvPr id="196" name="PKS 1424+240, z=0.6044 (low S/N) Paiano+ 17"/>
          <p:cNvSpPr txBox="1"/>
          <p:nvPr/>
        </p:nvSpPr>
        <p:spPr>
          <a:xfrm>
            <a:off x="635652" y="2790182"/>
            <a:ext cx="4683158" cy="345439"/>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1700"/>
            </a:lvl1pPr>
          </a:lstStyle>
          <a:p>
            <a:pPr/>
            <a:r>
              <a:t>PKS 1424+240, z=0.6044 (low S/N) Paiano+ 17</a:t>
            </a:r>
          </a:p>
        </p:txBody>
      </p:sp>
      <p:sp>
        <p:nvSpPr>
          <p:cNvPr id="197" name="GTC"/>
          <p:cNvSpPr txBox="1"/>
          <p:nvPr/>
        </p:nvSpPr>
        <p:spPr>
          <a:xfrm>
            <a:off x="7393689" y="5074463"/>
            <a:ext cx="772923" cy="485139"/>
          </a:xfrm>
          <a:prstGeom prst="rect">
            <a:avLst/>
          </a:prstGeom>
          <a:gradFill>
            <a:gsLst>
              <a:gs pos="0">
                <a:srgbClr val="FF953E"/>
              </a:gs>
              <a:gs pos="100000">
                <a:schemeClr val="accent6">
                  <a:hueOff val="-456778"/>
                  <a:satOff val="8290"/>
                  <a:lumOff val="24503"/>
                </a:schemeClr>
              </a:gs>
            </a:gsLst>
            <a:lin ang="16200000"/>
          </a:gradFill>
          <a:ln w="25400">
            <a:solidFill>
              <a:schemeClr val="accent1"/>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wrap="none" lIns="45718" tIns="45718" rIns="45718" bIns="45718">
            <a:spAutoFit/>
          </a:bodyPr>
          <a:lstStyle>
            <a:lvl1pPr>
              <a:defRPr>
                <a:solidFill>
                  <a:srgbClr val="FFFFFF"/>
                </a:solidFill>
              </a:defRPr>
            </a:lvl1pPr>
          </a:lstStyle>
          <a:p>
            <a:pPr/>
            <a:r>
              <a:t>GTC</a:t>
            </a:r>
          </a:p>
        </p:txBody>
      </p:sp>
      <p:sp>
        <p:nvSpPr>
          <p:cNvPr id="198"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99" name="Slide Number"/>
          <p:cNvSpPr txBox="1"/>
          <p:nvPr>
            <p:ph type="sldNum" sz="quarter" idx="4294967295"/>
          </p:nvPr>
        </p:nvSpPr>
        <p:spPr>
          <a:xfrm>
            <a:off x="8521700" y="6387535"/>
            <a:ext cx="312277" cy="302752"/>
          </a:xfrm>
          <a:prstGeom prst="rect">
            <a:avLst/>
          </a:prstGeom>
          <a:extLst>
            <a:ext uri="{C572A759-6A51-4108-AA02-DFA0A04FC94B}">
              <ma14:wrappingTextBoxFlag xmlns:ma14="http://schemas.microsoft.com/office/mac/drawingml/2011/main" val="1"/>
            </a:ext>
          </a:extLst>
        </p:spPr>
        <p:txBody>
          <a:bodyPr lIns="46798" tIns="46798" rIns="46798" bIns="46798"/>
          <a:lstStyle>
            <a:lvl1pPr>
              <a:defRPr sz="1600"/>
            </a:lvl1pPr>
          </a:lstStyle>
          <a:p>
            <a:pPr/>
            <a:fld id="{86CB4B4D-7CA3-9044-876B-883B54F8677D}" type="slidenum"/>
          </a:p>
        </p:txBody>
      </p:sp>
      <p:sp>
        <p:nvSpPr>
          <p:cNvPr id="200"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96"/>
                                        </p:tgtEl>
                                        <p:attrNameLst>
                                          <p:attrName>style.visibility</p:attrName>
                                        </p:attrNameLst>
                                      </p:cBhvr>
                                      <p:to>
                                        <p:strVal val="visible"/>
                                      </p:to>
                                    </p:set>
                                    <p:anim calcmode="lin" valueType="num">
                                      <p:cBhvr>
                                        <p:cTn id="7" dur="1000" fill="hold"/>
                                        <p:tgtEl>
                                          <p:spTgt spid="196"/>
                                        </p:tgtEl>
                                        <p:attrNameLst>
                                          <p:attrName>ppt_x</p:attrName>
                                        </p:attrNameLst>
                                      </p:cBhvr>
                                      <p:tavLst>
                                        <p:tav tm="0">
                                          <p:val>
                                            <p:strVal val="0-#ppt_w/2"/>
                                          </p:val>
                                        </p:tav>
                                        <p:tav tm="100000">
                                          <p:val>
                                            <p:strVal val="#ppt_x"/>
                                          </p:val>
                                        </p:tav>
                                      </p:tavLst>
                                    </p:anim>
                                    <p:anim calcmode="lin" valueType="num">
                                      <p:cBhvr>
                                        <p:cTn id="8" dur="1000" fill="hold"/>
                                        <p:tgtEl>
                                          <p:spTgt spid="19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87"/>
                                        </p:tgtEl>
                                        <p:attrNameLst>
                                          <p:attrName>style.visibility</p:attrName>
                                        </p:attrNameLst>
                                      </p:cBhvr>
                                      <p:to>
                                        <p:strVal val="visible"/>
                                      </p:to>
                                    </p:set>
                                    <p:anim calcmode="lin" valueType="num">
                                      <p:cBhvr>
                                        <p:cTn id="13" dur="1000" fill="hold"/>
                                        <p:tgtEl>
                                          <p:spTgt spid="187"/>
                                        </p:tgtEl>
                                        <p:attrNameLst>
                                          <p:attrName>ppt_x</p:attrName>
                                        </p:attrNameLst>
                                      </p:cBhvr>
                                      <p:tavLst>
                                        <p:tav tm="0">
                                          <p:val>
                                            <p:strVal val="0-#ppt_w/2"/>
                                          </p:val>
                                        </p:tav>
                                        <p:tav tm="100000">
                                          <p:val>
                                            <p:strVal val="#ppt_x"/>
                                          </p:val>
                                        </p:tav>
                                      </p:tavLst>
                                    </p:anim>
                                    <p:anim calcmode="lin" valueType="num">
                                      <p:cBhvr>
                                        <p:cTn id="14" dur="10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188"/>
                                        </p:tgtEl>
                                        <p:attrNameLst>
                                          <p:attrName>style.visibility</p:attrName>
                                        </p:attrNameLst>
                                      </p:cBhvr>
                                      <p:to>
                                        <p:strVal val="visible"/>
                                      </p:to>
                                    </p:set>
                                    <p:anim calcmode="lin" valueType="num">
                                      <p:cBhvr>
                                        <p:cTn id="19" dur="1000" fill="hold"/>
                                        <p:tgtEl>
                                          <p:spTgt spid="188"/>
                                        </p:tgtEl>
                                        <p:attrNameLst>
                                          <p:attrName>ppt_x</p:attrName>
                                        </p:attrNameLst>
                                      </p:cBhvr>
                                      <p:tavLst>
                                        <p:tav tm="0">
                                          <p:val>
                                            <p:strVal val="0-#ppt_w/2"/>
                                          </p:val>
                                        </p:tav>
                                        <p:tav tm="100000">
                                          <p:val>
                                            <p:strVal val="#ppt_x"/>
                                          </p:val>
                                        </p:tav>
                                      </p:tavLst>
                                    </p:anim>
                                    <p:anim calcmode="lin" valueType="num">
                                      <p:cBhvr>
                                        <p:cTn id="20" dur="1000" fill="hold"/>
                                        <p:tgtEl>
                                          <p:spTgt spid="18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189"/>
                                        </p:tgtEl>
                                        <p:attrNameLst>
                                          <p:attrName>style.visibility</p:attrName>
                                        </p:attrNameLst>
                                      </p:cBhvr>
                                      <p:to>
                                        <p:strVal val="visible"/>
                                      </p:to>
                                    </p:set>
                                    <p:anim calcmode="lin" valueType="num">
                                      <p:cBhvr>
                                        <p:cTn id="25" dur="1000" fill="hold"/>
                                        <p:tgtEl>
                                          <p:spTgt spid="189"/>
                                        </p:tgtEl>
                                        <p:attrNameLst>
                                          <p:attrName>ppt_x</p:attrName>
                                        </p:attrNameLst>
                                      </p:cBhvr>
                                      <p:tavLst>
                                        <p:tav tm="0">
                                          <p:val>
                                            <p:strVal val="0-#ppt_w/2"/>
                                          </p:val>
                                        </p:tav>
                                        <p:tav tm="100000">
                                          <p:val>
                                            <p:strVal val="#ppt_x"/>
                                          </p:val>
                                        </p:tav>
                                      </p:tavLst>
                                    </p:anim>
                                    <p:anim calcmode="lin" valueType="num">
                                      <p:cBhvr>
                                        <p:cTn id="26" dur="1000" fill="hold"/>
                                        <p:tgtEl>
                                          <p:spTgt spid="18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190"/>
                                        </p:tgtEl>
                                        <p:attrNameLst>
                                          <p:attrName>style.visibility</p:attrName>
                                        </p:attrNameLst>
                                      </p:cBhvr>
                                      <p:to>
                                        <p:strVal val="visible"/>
                                      </p:to>
                                    </p:set>
                                    <p:anim calcmode="lin" valueType="num">
                                      <p:cBhvr>
                                        <p:cTn id="31" dur="1000" fill="hold"/>
                                        <p:tgtEl>
                                          <p:spTgt spid="190"/>
                                        </p:tgtEl>
                                        <p:attrNameLst>
                                          <p:attrName>ppt_x</p:attrName>
                                        </p:attrNameLst>
                                      </p:cBhvr>
                                      <p:tavLst>
                                        <p:tav tm="0">
                                          <p:val>
                                            <p:strVal val="0-#ppt_w/2"/>
                                          </p:val>
                                        </p:tav>
                                        <p:tav tm="100000">
                                          <p:val>
                                            <p:strVal val="#ppt_x"/>
                                          </p:val>
                                        </p:tav>
                                      </p:tavLst>
                                    </p:anim>
                                    <p:anim calcmode="lin" valueType="num">
                                      <p:cBhvr>
                                        <p:cTn id="32" dur="1000" fill="hold"/>
                                        <p:tgtEl>
                                          <p:spTgt spid="19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 grpId="6" fill="hold">
                                  <p:stCondLst>
                                    <p:cond delay="0"/>
                                  </p:stCondLst>
                                  <p:iterate type="el" backwards="0">
                                    <p:tmAbs val="0"/>
                                  </p:iterate>
                                  <p:childTnLst>
                                    <p:set>
                                      <p:cBhvr>
                                        <p:cTn id="36" fill="hold"/>
                                        <p:tgtEl>
                                          <p:spTgt spid="197"/>
                                        </p:tgtEl>
                                        <p:attrNameLst>
                                          <p:attrName>style.visibility</p:attrName>
                                        </p:attrNameLst>
                                      </p:cBhvr>
                                      <p:to>
                                        <p:strVal val="visible"/>
                                      </p:to>
                                    </p:set>
                                    <p:anim calcmode="lin" valueType="num">
                                      <p:cBhvr>
                                        <p:cTn id="37" dur="1000" fill="hold"/>
                                        <p:tgtEl>
                                          <p:spTgt spid="197"/>
                                        </p:tgtEl>
                                        <p:attrNameLst>
                                          <p:attrName>ppt_x</p:attrName>
                                        </p:attrNameLst>
                                      </p:cBhvr>
                                      <p:tavLst>
                                        <p:tav tm="0">
                                          <p:val>
                                            <p:strVal val="0-#ppt_w/2"/>
                                          </p:val>
                                        </p:tav>
                                        <p:tav tm="100000">
                                          <p:val>
                                            <p:strVal val="#ppt_x"/>
                                          </p:val>
                                        </p:tav>
                                      </p:tavLst>
                                    </p:anim>
                                    <p:anim calcmode="lin" valueType="num">
                                      <p:cBhvr>
                                        <p:cTn id="38" dur="1000" fill="hold"/>
                                        <p:tgtEl>
                                          <p:spTgt spid="1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7" grpId="6"/>
      <p:bldP build="whole" bldLvl="1" animBg="1" rev="0" advAuto="0" spid="196" grpId="1"/>
      <p:bldP build="whole" bldLvl="1" animBg="1" rev="0" advAuto="0" spid="187" grpId="2"/>
      <p:bldP build="whole" bldLvl="1" animBg="1" rev="0" advAuto="0" spid="189" grpId="4"/>
      <p:bldP build="whole" bldLvl="1" animBg="1" rev="0" advAuto="0" spid="188" grpId="3"/>
      <p:bldP build="whole" bldLvl="1" animBg="1" rev="0" advAuto="0" spid="190" grpId="5"/>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Future plans"/>
          <p:cNvSpPr txBox="1"/>
          <p:nvPr/>
        </p:nvSpPr>
        <p:spPr>
          <a:xfrm>
            <a:off x="2159987" y="544830"/>
            <a:ext cx="2727482" cy="601622"/>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sz="4000">
                <a:latin typeface="Calibri"/>
                <a:ea typeface="Calibri"/>
                <a:cs typeface="Calibri"/>
                <a:sym typeface="Calibri"/>
              </a:defRPr>
            </a:lvl1pPr>
          </a:lstStyle>
          <a:p>
            <a:pPr/>
            <a:r>
              <a:t>Future plans</a:t>
            </a:r>
          </a:p>
        </p:txBody>
      </p:sp>
      <p:pic>
        <p:nvPicPr>
          <p:cNvPr id="203"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204"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205" name="Slide Number"/>
          <p:cNvSpPr txBox="1"/>
          <p:nvPr>
            <p:ph type="sldNum" sz="quarter" idx="4294967295"/>
          </p:nvPr>
        </p:nvSpPr>
        <p:spPr>
          <a:xfrm>
            <a:off x="8521700" y="6387535"/>
            <a:ext cx="312277" cy="302752"/>
          </a:xfrm>
          <a:prstGeom prst="rect">
            <a:avLst/>
          </a:prstGeom>
          <a:extLst>
            <a:ext uri="{C572A759-6A51-4108-AA02-DFA0A04FC94B}">
              <ma14:wrappingTextBoxFlag xmlns:ma14="http://schemas.microsoft.com/office/mac/drawingml/2011/main" val="1"/>
            </a:ext>
          </a:extLst>
        </p:spPr>
        <p:txBody>
          <a:bodyPr lIns="46798" tIns="46798" rIns="46798" bIns="46798"/>
          <a:lstStyle>
            <a:lvl1pPr>
              <a:defRPr sz="1600"/>
            </a:lvl1pPr>
          </a:lstStyle>
          <a:p>
            <a:pPr/>
            <a:fld id="{86CB4B4D-7CA3-9044-876B-883B54F8677D}" type="slidenum"/>
          </a:p>
        </p:txBody>
      </p:sp>
      <p:sp>
        <p:nvSpPr>
          <p:cNvPr id="206" name="Continue observations and publications: second paper in…"/>
          <p:cNvSpPr txBox="1"/>
          <p:nvPr/>
        </p:nvSpPr>
        <p:spPr>
          <a:xfrm>
            <a:off x="686787" y="1943716"/>
            <a:ext cx="7775187" cy="2970568"/>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marL="342900" indent="-342900">
              <a:buSzPct val="100000"/>
              <a:buFont typeface="Arial"/>
              <a:buChar char="•"/>
              <a:defRPr>
                <a:latin typeface="Calibri"/>
                <a:ea typeface="Calibri"/>
                <a:cs typeface="Calibri"/>
                <a:sym typeface="Calibri"/>
              </a:defRPr>
            </a:pPr>
            <a:r>
              <a:t>New simulations, larger sample</a:t>
            </a:r>
          </a:p>
          <a:p>
            <a:pPr marL="342900" indent="-342900">
              <a:buSzPct val="100000"/>
              <a:buFont typeface="Arial"/>
              <a:buChar char="•"/>
              <a:defRPr>
                <a:latin typeface="Calibri"/>
                <a:ea typeface="Calibri"/>
                <a:cs typeface="Calibri"/>
                <a:sym typeface="Calibri"/>
              </a:defRPr>
            </a:pPr>
            <a:r>
              <a:t>Continue observations and publications: third spectroscopy</a:t>
            </a:r>
          </a:p>
          <a:p>
            <a:pPr>
              <a:defRPr>
                <a:latin typeface="Calibri"/>
                <a:ea typeface="Calibri"/>
                <a:cs typeface="Calibri"/>
                <a:sym typeface="Calibri"/>
              </a:defRPr>
            </a:pPr>
            <a:r>
              <a:t>paper in preparation</a:t>
            </a:r>
          </a:p>
          <a:p>
            <a:pPr marL="342900" indent="-342900">
              <a:buSzPct val="100000"/>
              <a:buFont typeface="Arial"/>
              <a:buChar char="•"/>
              <a:defRPr>
                <a:latin typeface="Calibri"/>
                <a:ea typeface="Calibri"/>
                <a:cs typeface="Calibri"/>
                <a:sym typeface="Calibri"/>
              </a:defRPr>
            </a:pPr>
            <a:r>
              <a:t>Imaging (paper in preparation)</a:t>
            </a:r>
          </a:p>
          <a:p>
            <a:pPr marL="342900" indent="-342900">
              <a:buSzPct val="100000"/>
              <a:buFont typeface="Arial"/>
              <a:buChar char="•"/>
              <a:defRPr>
                <a:latin typeface="Calibri"/>
                <a:ea typeface="Calibri"/>
                <a:cs typeface="Calibri"/>
                <a:sym typeface="Calibri"/>
              </a:defRPr>
            </a:pPr>
            <a:r>
              <a:t>Public web database (in preparation)</a:t>
            </a:r>
          </a:p>
          <a:p>
            <a:pPr>
              <a:defRPr>
                <a:latin typeface="Calibri"/>
                <a:ea typeface="Calibri"/>
                <a:cs typeface="Calibri"/>
                <a:sym typeface="Calibri"/>
              </a:defRPr>
            </a:pPr>
          </a:p>
          <a:p>
            <a:pPr marL="342900" indent="-342900">
              <a:buSzPct val="100000"/>
              <a:buFont typeface="Arial"/>
              <a:buChar char="•"/>
              <a:defRPr>
                <a:latin typeface="Calibri"/>
                <a:ea typeface="Calibri"/>
                <a:cs typeface="Calibri"/>
                <a:sym typeface="Calibri"/>
              </a:defRPr>
            </a:pPr>
            <a:r>
              <a:t>Feel free to contact us if interested to participate</a:t>
            </a:r>
          </a:p>
          <a:p>
            <a:pPr>
              <a:defRPr>
                <a:latin typeface="Calibri"/>
                <a:ea typeface="Calibri"/>
                <a:cs typeface="Calibri"/>
                <a:sym typeface="Calibri"/>
              </a:defRPr>
            </a:pPr>
            <a:r>
              <a:t>in our program</a:t>
            </a:r>
          </a:p>
        </p:txBody>
      </p:sp>
      <p:sp>
        <p:nvSpPr>
          <p:cNvPr id="207"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9" name="Backup"/>
          <p:cNvSpPr txBox="1"/>
          <p:nvPr/>
        </p:nvSpPr>
        <p:spPr>
          <a:xfrm>
            <a:off x="457200" y="460395"/>
            <a:ext cx="8229600" cy="60162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b="1" sz="4000">
                <a:latin typeface="Calibri"/>
                <a:ea typeface="Calibri"/>
                <a:cs typeface="Calibri"/>
                <a:sym typeface="Calibri"/>
              </a:defRPr>
            </a:lvl1pPr>
          </a:lstStyle>
          <a:p>
            <a:pPr/>
            <a:r>
              <a:t>Backup</a:t>
            </a:r>
          </a:p>
        </p:txBody>
      </p:sp>
      <p:sp>
        <p:nvSpPr>
          <p:cNvPr id="210"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211" name="Slide Number"/>
          <p:cNvSpPr txBox="1"/>
          <p:nvPr>
            <p:ph type="sldNum" sz="quarter" idx="4294967295"/>
          </p:nvPr>
        </p:nvSpPr>
        <p:spPr>
          <a:xfrm>
            <a:off x="8374524" y="6387536"/>
            <a:ext cx="312277" cy="302753"/>
          </a:xfrm>
          <a:prstGeom prst="rect">
            <a:avLst/>
          </a:prstGeom>
          <a:extLst>
            <a:ext uri="{C572A759-6A51-4108-AA02-DFA0A04FC94B}">
              <ma14:wrappingTextBoxFlag xmlns:ma14="http://schemas.microsoft.com/office/mac/drawingml/2011/main" val="1"/>
            </a:ext>
          </a:extLst>
        </p:spPr>
        <p:txBody>
          <a:bodyPr lIns="46798" tIns="46798" rIns="46798" bIns="46798"/>
          <a:lstStyle>
            <a:lvl1pPr algn="r">
              <a:defRPr sz="1600"/>
            </a:lvl1pPr>
          </a:lstStyle>
          <a:p>
            <a:pPr/>
            <a:fld id="{86CB4B4D-7CA3-9044-876B-883B54F8677D}" type="slidenum"/>
          </a:p>
        </p:txBody>
      </p:sp>
      <p:pic>
        <p:nvPicPr>
          <p:cNvPr id="212"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213"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5" name="Slide Number"/>
          <p:cNvSpPr txBox="1"/>
          <p:nvPr>
            <p:ph type="sldNum" sz="quarter" idx="4294967295"/>
          </p:nvPr>
        </p:nvSpPr>
        <p:spPr>
          <a:xfrm>
            <a:off x="8452880" y="6357468"/>
            <a:ext cx="310118" cy="300592"/>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sp>
        <p:nvSpPr>
          <p:cNvPr id="216" name="AGN optical spectra"/>
          <p:cNvSpPr txBox="1"/>
          <p:nvPr/>
        </p:nvSpPr>
        <p:spPr>
          <a:xfrm>
            <a:off x="1243654" y="330220"/>
            <a:ext cx="6528104" cy="60162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z="4000">
                <a:solidFill>
                  <a:srgbClr val="00204E"/>
                </a:solidFill>
                <a:latin typeface="Calibri"/>
                <a:ea typeface="Calibri"/>
                <a:cs typeface="Calibri"/>
                <a:sym typeface="Calibri"/>
              </a:defRPr>
            </a:lvl1pPr>
          </a:lstStyle>
          <a:p>
            <a:pPr/>
            <a:r>
              <a:t>AGN optical spectra</a:t>
            </a:r>
          </a:p>
        </p:txBody>
      </p:sp>
      <p:pic>
        <p:nvPicPr>
          <p:cNvPr id="217" name="image39.gif" descr="image39.gif"/>
          <p:cNvPicPr>
            <a:picLocks noChangeAspect="1"/>
          </p:cNvPicPr>
          <p:nvPr/>
        </p:nvPicPr>
        <p:blipFill>
          <a:blip r:embed="rId2">
            <a:extLst/>
          </a:blip>
          <a:stretch>
            <a:fillRect/>
          </a:stretch>
        </p:blipFill>
        <p:spPr>
          <a:xfrm>
            <a:off x="2768600" y="1567161"/>
            <a:ext cx="6019800" cy="4283563"/>
          </a:xfrm>
          <a:prstGeom prst="rect">
            <a:avLst/>
          </a:prstGeom>
          <a:ln w="12700">
            <a:miter lim="400000"/>
          </a:ln>
        </p:spPr>
      </p:pic>
      <p:pic>
        <p:nvPicPr>
          <p:cNvPr id="218" name="image45.tif" descr="image45.tif"/>
          <p:cNvPicPr>
            <a:picLocks noChangeAspect="1"/>
          </p:cNvPicPr>
          <p:nvPr/>
        </p:nvPicPr>
        <p:blipFill>
          <a:blip r:embed="rId3">
            <a:extLst/>
          </a:blip>
          <a:stretch>
            <a:fillRect/>
          </a:stretch>
        </p:blipFill>
        <p:spPr>
          <a:xfrm>
            <a:off x="1533683" y="2254250"/>
            <a:ext cx="6842126" cy="2349500"/>
          </a:xfrm>
          <a:prstGeom prst="rect">
            <a:avLst/>
          </a:prstGeom>
          <a:ln w="12700">
            <a:miter lim="400000"/>
          </a:ln>
        </p:spPr>
      </p:pic>
      <p:sp>
        <p:nvSpPr>
          <p:cNvPr id="219" name="Several different features…"/>
          <p:cNvSpPr txBox="1"/>
          <p:nvPr/>
        </p:nvSpPr>
        <p:spPr>
          <a:xfrm>
            <a:off x="540202" y="2309336"/>
            <a:ext cx="2169208" cy="32918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marL="228600" indent="-228600">
              <a:buSzPct val="100000"/>
              <a:buFont typeface="Arial"/>
              <a:buChar char="•"/>
              <a:defRPr sz="1200">
                <a:solidFill>
                  <a:srgbClr val="00204E"/>
                </a:solidFill>
              </a:defRPr>
            </a:pPr>
            <a:r>
              <a:t>Several different features</a:t>
            </a:r>
          </a:p>
          <a:p>
            <a:pPr>
              <a:defRPr sz="1200">
                <a:solidFill>
                  <a:srgbClr val="00204E"/>
                </a:solidFill>
              </a:defRPr>
            </a:pPr>
            <a:r>
              <a:t>appear in the spectra</a:t>
            </a:r>
          </a:p>
          <a:p>
            <a:pPr>
              <a:defRPr sz="1200">
                <a:solidFill>
                  <a:srgbClr val="00204E"/>
                </a:solidFill>
              </a:defRPr>
            </a:pPr>
          </a:p>
          <a:p>
            <a:pPr marL="228600" indent="-228600">
              <a:buSzPct val="100000"/>
              <a:buFont typeface="Arial"/>
              <a:buChar char="•"/>
              <a:defRPr sz="1200">
                <a:solidFill>
                  <a:srgbClr val="00204E"/>
                </a:solidFill>
              </a:defRPr>
            </a:pPr>
            <a:r>
              <a:t>They can be originated in the Broad Line Region, Narrow Line Region or the host galaxy</a:t>
            </a:r>
          </a:p>
          <a:p>
            <a:pPr marL="228600" indent="-228600">
              <a:buSzPct val="100000"/>
              <a:buFont typeface="Arial"/>
              <a:buChar char="•"/>
              <a:defRPr sz="1200">
                <a:solidFill>
                  <a:srgbClr val="00204E"/>
                </a:solidFill>
              </a:defRPr>
            </a:pPr>
          </a:p>
          <a:p>
            <a:pPr marL="228600" indent="-228600">
              <a:buSzPct val="100000"/>
              <a:buFont typeface="Arial"/>
              <a:buChar char="•"/>
              <a:defRPr sz="1200">
                <a:solidFill>
                  <a:srgbClr val="00204E"/>
                </a:solidFill>
              </a:defRPr>
            </a:pPr>
            <a:r>
              <a:t>A non-thermal continuum is almost always present and becomes dominant in quasars and BL Lacs</a:t>
            </a:r>
          </a:p>
          <a:p>
            <a:pPr marL="228600" indent="-228600">
              <a:buSzPct val="100000"/>
              <a:buFont typeface="Arial"/>
              <a:buChar char="•"/>
              <a:defRPr sz="1200">
                <a:solidFill>
                  <a:srgbClr val="00204E"/>
                </a:solidFill>
              </a:defRPr>
            </a:pPr>
          </a:p>
          <a:p>
            <a:pPr marL="228600" indent="-228600">
              <a:buSzPct val="100000"/>
              <a:buFont typeface="Arial"/>
              <a:buChar char="•"/>
              <a:defRPr sz="1200">
                <a:solidFill>
                  <a:srgbClr val="00204E"/>
                </a:solidFill>
              </a:defRPr>
            </a:pPr>
            <a:r>
              <a:t>In particular BL Lacs and FSRQs have their jet directed towards the observer (or at a small angle &lt; 15-20 deg)</a:t>
            </a:r>
          </a:p>
        </p:txBody>
      </p:sp>
      <p:sp>
        <p:nvSpPr>
          <p:cNvPr id="220" name="Example optical spectra of…"/>
          <p:cNvSpPr txBox="1"/>
          <p:nvPr/>
        </p:nvSpPr>
        <p:spPr>
          <a:xfrm>
            <a:off x="419552" y="1637039"/>
            <a:ext cx="2410508" cy="52323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p>
            <a:pPr>
              <a:defRPr sz="1400">
                <a:solidFill>
                  <a:srgbClr val="00204E"/>
                </a:solidFill>
              </a:defRPr>
            </a:pPr>
            <a:r>
              <a:t>Example optical spectra of</a:t>
            </a:r>
          </a:p>
          <a:p>
            <a:pPr>
              <a:defRPr sz="1400">
                <a:solidFill>
                  <a:srgbClr val="00204E"/>
                </a:solidFill>
              </a:defRPr>
            </a:pPr>
            <a:r>
              <a:t>different types of AGNs </a:t>
            </a:r>
          </a:p>
        </p:txBody>
      </p:sp>
      <p:sp>
        <p:nvSpPr>
          <p:cNvPr id="221"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pic>
        <p:nvPicPr>
          <p:cNvPr id="222" name="BasicLogo_BLUE_CMYK.jpg" descr="BasicLogo_BLUE_CMYK.jpg"/>
          <p:cNvPicPr>
            <a:picLocks noChangeAspect="1"/>
          </p:cNvPicPr>
          <p:nvPr/>
        </p:nvPicPr>
        <p:blipFill>
          <a:blip r:embed="rId4">
            <a:extLst/>
          </a:blip>
          <a:stretch>
            <a:fillRect/>
          </a:stretch>
        </p:blipFill>
        <p:spPr>
          <a:xfrm>
            <a:off x="7181850" y="23812"/>
            <a:ext cx="1962150" cy="1214438"/>
          </a:xfrm>
          <a:prstGeom prst="rect">
            <a:avLst/>
          </a:prstGeom>
          <a:ln w="12700">
            <a:miter lim="400000"/>
          </a:ln>
        </p:spPr>
      </p:pic>
      <p:sp>
        <p:nvSpPr>
          <p:cNvPr id="223"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18" grpId="1"/>
    </p:bld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5" name="Slide Number"/>
          <p:cNvSpPr txBox="1"/>
          <p:nvPr>
            <p:ph type="sldNum" sz="quarter" idx="4294967295"/>
          </p:nvPr>
        </p:nvSpPr>
        <p:spPr>
          <a:xfrm>
            <a:off x="8376683" y="6388616"/>
            <a:ext cx="310117" cy="300593"/>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pic>
        <p:nvPicPr>
          <p:cNvPr id="226" name="image15.jpeg" descr="image15.jpeg"/>
          <p:cNvPicPr>
            <a:picLocks noChangeAspect="1"/>
          </p:cNvPicPr>
          <p:nvPr/>
        </p:nvPicPr>
        <p:blipFill>
          <a:blip r:embed="rId2">
            <a:extLst/>
          </a:blip>
          <a:stretch>
            <a:fillRect/>
          </a:stretch>
        </p:blipFill>
        <p:spPr>
          <a:xfrm>
            <a:off x="1376100" y="1709902"/>
            <a:ext cx="5753706" cy="4312909"/>
          </a:xfrm>
          <a:prstGeom prst="rect">
            <a:avLst/>
          </a:prstGeom>
          <a:ln w="12700">
            <a:miter lim="400000"/>
          </a:ln>
        </p:spPr>
      </p:pic>
      <p:pic>
        <p:nvPicPr>
          <p:cNvPr id="227"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228" name="Ground Based TeV Astronomy"/>
          <p:cNvSpPr txBox="1"/>
          <p:nvPr/>
        </p:nvSpPr>
        <p:spPr>
          <a:xfrm>
            <a:off x="334326" y="238616"/>
            <a:ext cx="7178052" cy="60162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defRPr b="1" sz="4000">
                <a:solidFill>
                  <a:srgbClr val="00204E"/>
                </a:solidFill>
                <a:latin typeface="Calibri"/>
                <a:ea typeface="Calibri"/>
                <a:cs typeface="Calibri"/>
                <a:sym typeface="Calibri"/>
              </a:defRPr>
            </a:lvl1pPr>
          </a:lstStyle>
          <a:p>
            <a:pPr/>
            <a:r>
              <a:t>Ground Based TeV Astronomy</a:t>
            </a:r>
          </a:p>
        </p:txBody>
      </p:sp>
      <p:sp>
        <p:nvSpPr>
          <p:cNvPr id="229"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230"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2" name="Blazars in Gamma-rays"/>
          <p:cNvSpPr txBox="1"/>
          <p:nvPr>
            <p:ph type="ctrTitle" idx="4294967295"/>
          </p:nvPr>
        </p:nvSpPr>
        <p:spPr>
          <a:xfrm>
            <a:off x="-147638" y="250173"/>
            <a:ext cx="8229601" cy="1014413"/>
          </a:xfrm>
          <a:prstGeom prst="rect">
            <a:avLst/>
          </a:prstGeom>
        </p:spPr>
        <p:txBody>
          <a:bodyPr lIns="45718" tIns="45718" rIns="45718" bIns="45718">
            <a:normAutofit fontScale="100000" lnSpcReduction="0"/>
          </a:bodyPr>
          <a:lstStyle>
            <a:lvl1pPr>
              <a:defRPr b="1" sz="3600"/>
            </a:lvl1pPr>
          </a:lstStyle>
          <a:p>
            <a:pPr/>
            <a:r>
              <a:t>Blazars in Gamma-rays</a:t>
            </a:r>
          </a:p>
        </p:txBody>
      </p:sp>
      <p:pic>
        <p:nvPicPr>
          <p:cNvPr id="73"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74" name="Most numerous ExtraGalactic…"/>
          <p:cNvSpPr txBox="1"/>
          <p:nvPr/>
        </p:nvSpPr>
        <p:spPr>
          <a:xfrm>
            <a:off x="605506" y="1925409"/>
            <a:ext cx="4163029" cy="3578681"/>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marL="342899" indent="-342899">
              <a:buSzPct val="100000"/>
              <a:buFont typeface="Arial"/>
              <a:buChar char="•"/>
              <a:defRPr sz="2000">
                <a:latin typeface="Calibri"/>
                <a:ea typeface="Calibri"/>
                <a:cs typeface="Calibri"/>
                <a:sym typeface="Calibri"/>
              </a:defRPr>
            </a:pPr>
            <a:r>
              <a:t>Most numerous extragalactic </a:t>
            </a:r>
          </a:p>
          <a:p>
            <a:pPr>
              <a:defRPr sz="2000">
                <a:latin typeface="Calibri"/>
                <a:ea typeface="Calibri"/>
                <a:cs typeface="Calibri"/>
                <a:sym typeface="Calibri"/>
              </a:defRPr>
            </a:pPr>
            <a:r>
              <a:t>gamma-ray sources (4FGL-DR3: 56% </a:t>
            </a:r>
          </a:p>
          <a:p>
            <a:pPr>
              <a:defRPr sz="2000">
                <a:latin typeface="Calibri"/>
                <a:ea typeface="Calibri"/>
                <a:cs typeface="Calibri"/>
                <a:sym typeface="Calibri"/>
              </a:defRPr>
            </a:pPr>
            <a:r>
              <a:t> 83 % of identified/associated)</a:t>
            </a:r>
          </a:p>
          <a:p>
            <a:pPr>
              <a:defRPr>
                <a:latin typeface="Calibri"/>
                <a:ea typeface="Calibri"/>
                <a:cs typeface="Calibri"/>
                <a:sym typeface="Calibri"/>
              </a:defRPr>
            </a:pPr>
          </a:p>
          <a:p>
            <a:pPr marL="342899" indent="-342899">
              <a:buSzPct val="100000"/>
              <a:buFont typeface="Arial"/>
              <a:buChar char="•"/>
              <a:defRPr sz="2000">
                <a:latin typeface="Calibri"/>
                <a:ea typeface="Calibri"/>
                <a:cs typeface="Calibri"/>
                <a:sym typeface="Calibri"/>
              </a:defRPr>
            </a:pPr>
            <a:r>
              <a:t>AGNs with jets directed towards the</a:t>
            </a:r>
          </a:p>
          <a:p>
            <a:pPr>
              <a:defRPr sz="2000">
                <a:latin typeface="Calibri"/>
                <a:ea typeface="Calibri"/>
                <a:cs typeface="Calibri"/>
                <a:sym typeface="Calibri"/>
              </a:defRPr>
            </a:pPr>
            <a:r>
              <a:t>observer</a:t>
            </a:r>
          </a:p>
          <a:p>
            <a:pPr>
              <a:defRPr>
                <a:latin typeface="Calibri"/>
                <a:ea typeface="Calibri"/>
                <a:cs typeface="Calibri"/>
                <a:sym typeface="Calibri"/>
              </a:defRPr>
            </a:pPr>
          </a:p>
          <a:p>
            <a:pPr marL="342899" indent="-342899">
              <a:buSzPct val="100000"/>
              <a:buFont typeface="Arial"/>
              <a:buChar char="•"/>
              <a:defRPr sz="2000">
                <a:latin typeface="Calibri"/>
                <a:ea typeface="Calibri"/>
                <a:cs typeface="Calibri"/>
                <a:sym typeface="Calibri"/>
              </a:defRPr>
            </a:pPr>
            <a:r>
              <a:t>Doppler boosting ==&gt; jet outshines</a:t>
            </a:r>
          </a:p>
          <a:p>
            <a:pPr>
              <a:defRPr sz="2000">
                <a:latin typeface="Calibri"/>
                <a:ea typeface="Calibri"/>
                <a:cs typeface="Calibri"/>
                <a:sym typeface="Calibri"/>
              </a:defRPr>
            </a:pPr>
            <a:r>
              <a:t>the </a:t>
            </a:r>
            <a:r>
              <a:t>host galaxy</a:t>
            </a:r>
          </a:p>
          <a:p>
            <a:pPr>
              <a:defRPr>
                <a:latin typeface="Calibri"/>
                <a:ea typeface="Calibri"/>
                <a:cs typeface="Calibri"/>
                <a:sym typeface="Calibri"/>
              </a:defRPr>
            </a:pPr>
          </a:p>
          <a:p>
            <a:pPr marL="342899" indent="-342899">
              <a:buSzPct val="100000"/>
              <a:buFont typeface="Arial"/>
              <a:buChar char="•"/>
              <a:defRPr sz="2000">
                <a:latin typeface="Calibri"/>
                <a:ea typeface="Calibri"/>
                <a:cs typeface="Calibri"/>
                <a:sym typeface="Calibri"/>
              </a:defRPr>
            </a:pPr>
            <a:r>
              <a:t>Redshift often unknown</a:t>
            </a:r>
          </a:p>
        </p:txBody>
      </p:sp>
      <p:pic>
        <p:nvPicPr>
          <p:cNvPr id="75" name="BlazarCartoon.jpg" descr="BlazarCartoon.jpg"/>
          <p:cNvPicPr>
            <a:picLocks noChangeAspect="1"/>
          </p:cNvPicPr>
          <p:nvPr/>
        </p:nvPicPr>
        <p:blipFill>
          <a:blip r:embed="rId3">
            <a:extLst/>
          </a:blip>
          <a:stretch>
            <a:fillRect/>
          </a:stretch>
        </p:blipFill>
        <p:spPr>
          <a:xfrm>
            <a:off x="4963159" y="2079039"/>
            <a:ext cx="4365707" cy="3269917"/>
          </a:xfrm>
          <a:prstGeom prst="rect">
            <a:avLst/>
          </a:prstGeom>
          <a:ln w="12700">
            <a:miter lim="400000"/>
          </a:ln>
        </p:spPr>
      </p:pic>
      <p:sp>
        <p:nvSpPr>
          <p:cNvPr id="76" name="S. D’Agnello NRAO"/>
          <p:cNvSpPr txBox="1"/>
          <p:nvPr/>
        </p:nvSpPr>
        <p:spPr>
          <a:xfrm>
            <a:off x="5802346" y="5573115"/>
            <a:ext cx="1603335" cy="300592"/>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sz="1600">
                <a:latin typeface="Calibri"/>
                <a:ea typeface="Calibri"/>
                <a:cs typeface="Calibri"/>
                <a:sym typeface="Calibri"/>
              </a:defRPr>
            </a:lvl1pPr>
          </a:lstStyle>
          <a:p>
            <a:pPr/>
            <a:r>
              <a:t>S. D’Agnello NRAO</a:t>
            </a:r>
          </a:p>
        </p:txBody>
      </p:sp>
      <p:pic>
        <p:nvPicPr>
          <p:cNvPr id="77" name="image39.gif" descr="image39.gif"/>
          <p:cNvPicPr>
            <a:picLocks noChangeAspect="1"/>
          </p:cNvPicPr>
          <p:nvPr/>
        </p:nvPicPr>
        <p:blipFill>
          <a:blip r:embed="rId4">
            <a:extLst/>
          </a:blip>
          <a:stretch>
            <a:fillRect/>
          </a:stretch>
        </p:blipFill>
        <p:spPr>
          <a:xfrm>
            <a:off x="1283804" y="1792971"/>
            <a:ext cx="5691473" cy="4049932"/>
          </a:xfrm>
          <a:prstGeom prst="rect">
            <a:avLst/>
          </a:prstGeom>
          <a:ln w="12700">
            <a:miter lim="400000"/>
          </a:ln>
        </p:spPr>
      </p:pic>
      <p:sp>
        <p:nvSpPr>
          <p:cNvPr id="78"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
        <p:nvSpPr>
          <p:cNvPr id="79" name="Slide Number"/>
          <p:cNvSpPr txBox="1"/>
          <p:nvPr>
            <p:ph type="sldNum" sz="quarter" idx="4294967295"/>
          </p:nvPr>
        </p:nvSpPr>
        <p:spPr>
          <a:xfrm>
            <a:off x="8607425" y="6371289"/>
            <a:ext cx="222161" cy="335247"/>
          </a:xfrm>
          <a:prstGeom prst="rect">
            <a:avLst/>
          </a:prstGeom>
          <a:extLst>
            <a:ext uri="{C572A759-6A51-4108-AA02-DFA0A04FC94B}">
              <ma14:wrappingTextBoxFlag xmlns:ma14="http://schemas.microsoft.com/office/mac/drawingml/2011/main" val="1"/>
            </a:ext>
          </a:extLst>
        </p:spPr>
        <p:txBody>
          <a:bodyPr lIns="46798" tIns="46798" rIns="46798" bIns="46798"/>
          <a:lstStyle/>
          <a:p>
            <a:pPr/>
            <a:fld id="{86CB4B4D-7CA3-9044-876B-883B54F8677D}" type="slidenum"/>
          </a:p>
        </p:txBody>
      </p:sp>
      <p:sp>
        <p:nvSpPr>
          <p:cNvPr id="80"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pic>
        <p:nvPicPr>
          <p:cNvPr id="81" name="BlazarOptical.png" descr="BlazarOptical.png"/>
          <p:cNvPicPr>
            <a:picLocks noChangeAspect="1"/>
          </p:cNvPicPr>
          <p:nvPr/>
        </p:nvPicPr>
        <p:blipFill>
          <a:blip r:embed="rId5">
            <a:extLst/>
          </a:blip>
          <a:stretch>
            <a:fillRect/>
          </a:stretch>
        </p:blipFill>
        <p:spPr>
          <a:xfrm>
            <a:off x="1568388" y="1931193"/>
            <a:ext cx="5393239" cy="3773488"/>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77"/>
                                        </p:tgtEl>
                                        <p:attrNameLst>
                                          <p:attrName>style.visibility</p:attrName>
                                        </p:attrNameLst>
                                      </p:cBhvr>
                                      <p:to>
                                        <p:strVal val="visible"/>
                                      </p:to>
                                    </p:set>
                                    <p:anim calcmode="lin" valueType="num">
                                      <p:cBhvr>
                                        <p:cTn id="7" dur="1000" fill="hold"/>
                                        <p:tgtEl>
                                          <p:spTgt spid="77"/>
                                        </p:tgtEl>
                                        <p:attrNameLst>
                                          <p:attrName>ppt_x</p:attrName>
                                        </p:attrNameLst>
                                      </p:cBhvr>
                                      <p:tavLst>
                                        <p:tav tm="0">
                                          <p:val>
                                            <p:strVal val="0-#ppt_w/2"/>
                                          </p:val>
                                        </p:tav>
                                        <p:tav tm="100000">
                                          <p:val>
                                            <p:strVal val="#ppt_x"/>
                                          </p:val>
                                        </p:tav>
                                      </p:tavLst>
                                    </p:anim>
                                    <p:anim calcmode="lin" valueType="num">
                                      <p:cBhvr>
                                        <p:cTn id="8" dur="1000" fill="hold"/>
                                        <p:tgtEl>
                                          <p:spTgt spid="7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81"/>
                                        </p:tgtEl>
                                        <p:attrNameLst>
                                          <p:attrName>style.visibility</p:attrName>
                                        </p:attrNameLst>
                                      </p:cBhvr>
                                      <p:to>
                                        <p:strVal val="visible"/>
                                      </p:to>
                                    </p:set>
                                    <p:anim calcmode="lin" valueType="num">
                                      <p:cBhvr>
                                        <p:cTn id="13" dur="1000" fill="hold"/>
                                        <p:tgtEl>
                                          <p:spTgt spid="81"/>
                                        </p:tgtEl>
                                        <p:attrNameLst>
                                          <p:attrName>ppt_x</p:attrName>
                                        </p:attrNameLst>
                                      </p:cBhvr>
                                      <p:tavLst>
                                        <p:tav tm="0">
                                          <p:val>
                                            <p:strVal val="0-#ppt_w/2"/>
                                          </p:val>
                                        </p:tav>
                                        <p:tav tm="100000">
                                          <p:val>
                                            <p:strVal val="#ppt_x"/>
                                          </p:val>
                                        </p:tav>
                                      </p:tavLst>
                                    </p:anim>
                                    <p:anim calcmode="lin" valueType="num">
                                      <p:cBhvr>
                                        <p:cTn id="14" dur="10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81" grpId="2"/>
      <p:bldP build="whole" bldLvl="1" animBg="1" rev="0" advAuto="0" spid="77"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3" name="The challenge of BL Lac spectra"/>
          <p:cNvSpPr txBox="1"/>
          <p:nvPr>
            <p:ph type="title" idx="4294967295"/>
          </p:nvPr>
        </p:nvSpPr>
        <p:spPr>
          <a:xfrm>
            <a:off x="-147638" y="250173"/>
            <a:ext cx="8229601" cy="1014413"/>
          </a:xfrm>
          <a:prstGeom prst="rect">
            <a:avLst/>
          </a:prstGeom>
        </p:spPr>
        <p:txBody>
          <a:bodyPr lIns="45718" tIns="45718" rIns="45718" bIns="45718">
            <a:normAutofit fontScale="100000" lnSpcReduction="0"/>
          </a:bodyPr>
          <a:lstStyle>
            <a:lvl1pPr>
              <a:defRPr b="1" sz="3600"/>
            </a:lvl1pPr>
          </a:lstStyle>
          <a:p>
            <a:pPr/>
            <a:r>
              <a:t>The challenge of BL Lac spectra</a:t>
            </a:r>
          </a:p>
        </p:txBody>
      </p:sp>
      <p:sp>
        <p:nvSpPr>
          <p:cNvPr id="84" name="The features are weak and often not measurable even with the best telescopes and instruments. Several well known VHE BL Lacs have no measured spectroscopic redshift yet (PG 1553+113, 3C66A,…)…"/>
          <p:cNvSpPr txBox="1"/>
          <p:nvPr>
            <p:ph type="body" idx="4294967295"/>
          </p:nvPr>
        </p:nvSpPr>
        <p:spPr>
          <a:xfrm>
            <a:off x="561975" y="1666875"/>
            <a:ext cx="8229600" cy="4302125"/>
          </a:xfrm>
          <a:prstGeom prst="rect">
            <a:avLst/>
          </a:prstGeom>
        </p:spPr>
        <p:txBody>
          <a:bodyPr lIns="45718" tIns="45718" rIns="45718" bIns="45718">
            <a:normAutofit fontScale="100000" lnSpcReduction="0"/>
          </a:bodyPr>
          <a:lstStyle/>
          <a:p>
            <a:pPr marL="342899" indent="-342899">
              <a:spcBef>
                <a:spcPts val="500"/>
              </a:spcBef>
              <a:buSzPct val="100000"/>
              <a:buFont typeface="Arial"/>
              <a:buChar char="•"/>
              <a:defRPr sz="2000"/>
            </a:pPr>
            <a:r>
              <a:t>The thermal features are weak and often not measurable even with the best IR/optical telescopes and instruments. Several well known VHE BL Lacs have no measured spectroscopic redshift yet (PG 1553+113, 3C66A,…)</a:t>
            </a:r>
          </a:p>
          <a:p>
            <a:pPr marL="342899" indent="-342899">
              <a:spcBef>
                <a:spcPts val="500"/>
              </a:spcBef>
              <a:buSzPct val="100000"/>
              <a:buFont typeface="Arial"/>
              <a:buChar char="•"/>
              <a:defRPr sz="2000"/>
            </a:pPr>
            <a:r>
              <a:t>A spectroscopic observation of a BL Lac is often a “shot in the dark” as the probability of a successful measurement is difficult to guess. Some tricks:</a:t>
            </a:r>
          </a:p>
          <a:p>
            <a:pPr lvl="2" marL="1257299" indent="-342899">
              <a:spcBef>
                <a:spcPts val="500"/>
              </a:spcBef>
              <a:buSzPct val="100000"/>
              <a:buFont typeface="Arial"/>
              <a:buChar char="•"/>
              <a:defRPr sz="2000"/>
            </a:pPr>
            <a:r>
              <a:t>High S/N spectra</a:t>
            </a:r>
          </a:p>
          <a:p>
            <a:pPr lvl="2" marL="1257299" indent="-342899">
              <a:spcBef>
                <a:spcPts val="500"/>
              </a:spcBef>
              <a:buSzPct val="100000"/>
              <a:buFont typeface="Arial"/>
              <a:buChar char="•"/>
              <a:defRPr sz="2000"/>
            </a:pPr>
            <a:r>
              <a:t>Search for absorption systems</a:t>
            </a:r>
          </a:p>
          <a:p>
            <a:pPr lvl="2" marL="1257300" indent="-342900">
              <a:spcBef>
                <a:spcPts val="500"/>
              </a:spcBef>
              <a:buSzPct val="100000"/>
              <a:buFont typeface="Arial"/>
              <a:buChar char="•"/>
              <a:defRPr sz="2000"/>
            </a:pPr>
            <a:r>
              <a:t>Detection of the host galaxies in imaging</a:t>
            </a:r>
          </a:p>
          <a:p>
            <a:pPr lvl="2" marL="1257300" indent="-342900">
              <a:spcBef>
                <a:spcPts val="500"/>
              </a:spcBef>
              <a:buSzPct val="100000"/>
              <a:buFont typeface="Arial"/>
              <a:buChar char="•"/>
              <a:defRPr sz="2000"/>
            </a:pPr>
            <a:r>
              <a:t>Spectroscopy in low state </a:t>
            </a:r>
          </a:p>
          <a:p>
            <a:pPr marL="342899" indent="-342899">
              <a:spcBef>
                <a:spcPts val="500"/>
              </a:spcBef>
              <a:buSzPct val="100000"/>
              <a:buFont typeface="Arial"/>
              <a:buChar char="•"/>
              <a:defRPr sz="2000"/>
            </a:pPr>
            <a:r>
              <a:t>As the measurement is difficult, the results are also difficult to interpret, leading to conflicting statements. A detailed report on the results is very important.</a:t>
            </a:r>
          </a:p>
        </p:txBody>
      </p:sp>
      <p:sp>
        <p:nvSpPr>
          <p:cNvPr id="85" name="Slide Number"/>
          <p:cNvSpPr txBox="1"/>
          <p:nvPr>
            <p:ph type="sldNum" sz="quarter" idx="4294967295"/>
          </p:nvPr>
        </p:nvSpPr>
        <p:spPr>
          <a:xfrm>
            <a:off x="8544006" y="6371290"/>
            <a:ext cx="207129" cy="300592"/>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sp>
        <p:nvSpPr>
          <p:cNvPr id="86"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pic>
        <p:nvPicPr>
          <p:cNvPr id="87"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88"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2" name="Gamma-ray Blazar redshift"/>
          <p:cNvSpPr txBox="1"/>
          <p:nvPr>
            <p:ph type="title" idx="4294967295"/>
          </p:nvPr>
        </p:nvSpPr>
        <p:spPr>
          <a:xfrm>
            <a:off x="0" y="250173"/>
            <a:ext cx="8229600" cy="1014413"/>
          </a:xfrm>
          <a:prstGeom prst="rect">
            <a:avLst/>
          </a:prstGeom>
        </p:spPr>
        <p:txBody>
          <a:bodyPr lIns="45718" tIns="45718" rIns="45718" bIns="45718">
            <a:normAutofit fontScale="100000" lnSpcReduction="0"/>
          </a:bodyPr>
          <a:lstStyle>
            <a:lvl1pPr>
              <a:defRPr b="1" sz="4000"/>
            </a:lvl1pPr>
          </a:lstStyle>
          <a:p>
            <a:pPr/>
            <a:r>
              <a:t>Fermi-LAT Blazar redshifts</a:t>
            </a:r>
          </a:p>
        </p:txBody>
      </p:sp>
      <p:sp>
        <p:nvSpPr>
          <p:cNvPr id="93" name="Apart from a few well-known sources, optical spectra of Fermi detected BL Lacs have been taken in surveys of several hundreds of objects with often short exposure times (20 min or so). (Shaw et al. 13, add refs…)…"/>
          <p:cNvSpPr txBox="1"/>
          <p:nvPr>
            <p:ph type="body" idx="4294967295"/>
          </p:nvPr>
        </p:nvSpPr>
        <p:spPr>
          <a:xfrm>
            <a:off x="561975" y="1666875"/>
            <a:ext cx="8229600" cy="4302125"/>
          </a:xfrm>
          <a:prstGeom prst="rect">
            <a:avLst/>
          </a:prstGeom>
        </p:spPr>
        <p:txBody>
          <a:bodyPr lIns="45718" tIns="45718" rIns="45718" bIns="45718">
            <a:normAutofit fontScale="100000" lnSpcReduction="0"/>
          </a:bodyPr>
          <a:lstStyle/>
          <a:p>
            <a:pPr marL="342899" indent="-342899">
              <a:spcBef>
                <a:spcPts val="500"/>
              </a:spcBef>
              <a:buSzPct val="100000"/>
              <a:buFont typeface="Arial"/>
              <a:buChar char="•"/>
              <a:defRPr sz="2000"/>
            </a:pPr>
            <a:r>
              <a:t>Several hundred of the Fermi-LAT BL Lac optical spectra have been taken in the last 10 years (Shaw+ 2013, Massaro+ 2015, Paiano+ 2017,…)</a:t>
            </a:r>
          </a:p>
          <a:p>
            <a:pPr marL="0" indent="0">
              <a:spcBef>
                <a:spcPts val="500"/>
              </a:spcBef>
              <a:buFont typeface="Arial"/>
              <a:defRPr sz="2000"/>
            </a:pPr>
          </a:p>
          <a:p>
            <a:pPr marL="342899" indent="-342899">
              <a:spcBef>
                <a:spcPts val="500"/>
              </a:spcBef>
              <a:buSzPct val="100000"/>
              <a:buFont typeface="Arial"/>
              <a:buChar char="•"/>
              <a:defRPr sz="2000"/>
            </a:pPr>
            <a:r>
              <a:t>For most objects short observations and low sensitivity (with exceptions).</a:t>
            </a:r>
          </a:p>
          <a:p>
            <a:pPr marL="0" indent="0">
              <a:spcBef>
                <a:spcPts val="500"/>
              </a:spcBef>
              <a:buFont typeface="Arial"/>
              <a:defRPr sz="2000"/>
            </a:pPr>
          </a:p>
          <a:p>
            <a:pPr marL="342899" indent="-342899">
              <a:spcBef>
                <a:spcPts val="500"/>
              </a:spcBef>
              <a:buSzPct val="100000"/>
              <a:buFont typeface="Arial"/>
              <a:buChar char="•"/>
              <a:defRPr sz="2000"/>
            </a:pPr>
            <a:r>
              <a:t>Shaw+13: 372 objects, 44 % redshift z_med~0.33 </a:t>
            </a:r>
          </a:p>
          <a:p>
            <a:pPr marL="0" indent="0">
              <a:spcBef>
                <a:spcPts val="500"/>
              </a:spcBef>
              <a:buFont typeface="Arial"/>
              <a:defRPr sz="2000"/>
            </a:pPr>
          </a:p>
          <a:p>
            <a:pPr marL="342899" indent="-342899">
              <a:spcBef>
                <a:spcPts val="500"/>
              </a:spcBef>
              <a:buSzPct val="100000"/>
              <a:buFont typeface="Arial"/>
              <a:buChar char="•"/>
              <a:defRPr sz="2000"/>
            </a:pPr>
            <a:r>
              <a:t>Peña-Herazo+20: 416 objects, 30% redshift z_med~0.28</a:t>
            </a:r>
          </a:p>
          <a:p>
            <a:pPr marL="0" indent="0">
              <a:spcBef>
                <a:spcPts val="500"/>
              </a:spcBef>
              <a:buFont typeface="Arial"/>
              <a:defRPr sz="2000"/>
            </a:pPr>
          </a:p>
          <a:p>
            <a:pPr marL="342899" indent="-342899">
              <a:spcBef>
                <a:spcPts val="500"/>
              </a:spcBef>
              <a:buSzPct val="100000"/>
              <a:buFont typeface="Arial"/>
              <a:buChar char="•"/>
              <a:defRPr sz="2000"/>
            </a:pPr>
            <a:r>
              <a:t>Moreover, due to the number of objects, often little information on the observations is available.</a:t>
            </a:r>
          </a:p>
        </p:txBody>
      </p:sp>
      <p:sp>
        <p:nvSpPr>
          <p:cNvPr id="94" name="Slide Number"/>
          <p:cNvSpPr txBox="1"/>
          <p:nvPr>
            <p:ph type="sldNum" sz="quarter" idx="4294967295"/>
          </p:nvPr>
        </p:nvSpPr>
        <p:spPr>
          <a:xfrm>
            <a:off x="8581270" y="6383535"/>
            <a:ext cx="207128" cy="300592"/>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sp>
        <p:nvSpPr>
          <p:cNvPr id="95"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pic>
        <p:nvPicPr>
          <p:cNvPr id="96"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97"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pic>
        <p:nvPicPr>
          <p:cNvPr id="98" name="Blazar-Zdist.png" descr="Blazar-Zdist.png"/>
          <p:cNvPicPr>
            <a:picLocks noChangeAspect="1"/>
          </p:cNvPicPr>
          <p:nvPr/>
        </p:nvPicPr>
        <p:blipFill>
          <a:blip r:embed="rId4">
            <a:extLst/>
          </a:blip>
          <a:stretch>
            <a:fillRect/>
          </a:stretch>
        </p:blipFill>
        <p:spPr>
          <a:xfrm>
            <a:off x="773061" y="1666578"/>
            <a:ext cx="7070525" cy="4370685"/>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98"/>
                                        </p:tgtEl>
                                        <p:attrNameLst>
                                          <p:attrName>style.visibility</p:attrName>
                                        </p:attrNameLst>
                                      </p:cBhvr>
                                      <p:to>
                                        <p:strVal val="visible"/>
                                      </p:to>
                                    </p:set>
                                    <p:anim calcmode="lin" valueType="num">
                                      <p:cBhvr>
                                        <p:cTn id="7" dur="1000" fill="hold"/>
                                        <p:tgtEl>
                                          <p:spTgt spid="98"/>
                                        </p:tgtEl>
                                        <p:attrNameLst>
                                          <p:attrName>ppt_x</p:attrName>
                                        </p:attrNameLst>
                                      </p:cBhvr>
                                      <p:tavLst>
                                        <p:tav tm="0">
                                          <p:val>
                                            <p:strVal val="0-#ppt_w/2"/>
                                          </p:val>
                                        </p:tav>
                                        <p:tav tm="100000">
                                          <p:val>
                                            <p:strVal val="#ppt_x"/>
                                          </p:val>
                                        </p:tav>
                                      </p:tavLst>
                                    </p:anim>
                                    <p:anim calcmode="lin" valueType="num">
                                      <p:cBhvr>
                                        <p:cTn id="8" dur="1000" fill="hold"/>
                                        <p:tgtEl>
                                          <p:spTgt spid="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98"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2" name="Slide Number"/>
          <p:cNvSpPr txBox="1"/>
          <p:nvPr>
            <p:ph type="sldNum" sz="quarter" idx="4294967295"/>
          </p:nvPr>
        </p:nvSpPr>
        <p:spPr>
          <a:xfrm>
            <a:off x="8479672" y="6388616"/>
            <a:ext cx="207128" cy="300593"/>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sp>
        <p:nvSpPr>
          <p:cNvPr id="103" name="TeV Astronomy"/>
          <p:cNvSpPr txBox="1"/>
          <p:nvPr/>
        </p:nvSpPr>
        <p:spPr>
          <a:xfrm>
            <a:off x="755299" y="487680"/>
            <a:ext cx="6152265" cy="601622"/>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lvl1pPr>
              <a:defRPr b="1" sz="4000">
                <a:solidFill>
                  <a:srgbClr val="00204E"/>
                </a:solidFill>
                <a:latin typeface="Calibri"/>
                <a:ea typeface="Calibri"/>
                <a:cs typeface="Calibri"/>
                <a:sym typeface="Calibri"/>
              </a:defRPr>
            </a:lvl1pPr>
          </a:lstStyle>
          <a:p>
            <a:pPr/>
            <a:r>
              <a:t>VHE (0.1-10 TeV) Astronomy </a:t>
            </a:r>
          </a:p>
        </p:txBody>
      </p:sp>
      <p:pic>
        <p:nvPicPr>
          <p:cNvPr id="104"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105" name="TeV astronomy relies on the detection Cherenkov light from showers generated by gamma rays.…"/>
          <p:cNvSpPr txBox="1"/>
          <p:nvPr>
            <p:ph type="body" idx="4294967295"/>
          </p:nvPr>
        </p:nvSpPr>
        <p:spPr>
          <a:xfrm>
            <a:off x="553861" y="1557949"/>
            <a:ext cx="8036277" cy="4841912"/>
          </a:xfrm>
          <a:prstGeom prst="rect">
            <a:avLst/>
          </a:prstGeom>
        </p:spPr>
        <p:txBody>
          <a:bodyPr lIns="45718" tIns="45718" rIns="45718" bIns="45718">
            <a:normAutofit fontScale="100000" lnSpcReduction="0"/>
          </a:bodyPr>
          <a:lstStyle/>
          <a:p>
            <a:pPr marL="292100" indent="-292100">
              <a:spcBef>
                <a:spcPts val="400"/>
              </a:spcBef>
              <a:buSzPct val="100000"/>
              <a:buFont typeface="Arial"/>
              <a:buChar char="•"/>
              <a:defRPr sz="2000">
                <a:solidFill>
                  <a:srgbClr val="00204E"/>
                </a:solidFill>
              </a:defRPr>
            </a:pPr>
            <a:r>
              <a:t>TeV astronomy relies on the detection of Cherenkov light from showers generated by gamma rays with the arrays of telescopes.</a:t>
            </a:r>
          </a:p>
          <a:p>
            <a:pPr marL="304800" indent="-304800">
              <a:spcBef>
                <a:spcPts val="400"/>
              </a:spcBef>
              <a:buSzPct val="100000"/>
              <a:buFont typeface="Arial"/>
              <a:buChar char="•"/>
              <a:defRPr sz="2000">
                <a:solidFill>
                  <a:srgbClr val="00204E"/>
                </a:solidFill>
              </a:defRPr>
            </a:pPr>
            <a:r>
              <a:t>Blazars (again) are main Extragalactic sources</a:t>
            </a:r>
          </a:p>
          <a:p>
            <a:pPr marL="304800" indent="-304800">
              <a:spcBef>
                <a:spcPts val="400"/>
              </a:spcBef>
              <a:buSzPct val="100000"/>
              <a:buFont typeface="Arial"/>
              <a:buChar char="•"/>
              <a:defRPr sz="2000">
                <a:solidFill>
                  <a:srgbClr val="00204E"/>
                </a:solidFill>
              </a:defRPr>
            </a:pPr>
            <a:r>
              <a:t>IACTs H.E.S.S., MAGIC and VERITAS (proprietary instruments)  led to the detection of about 150 sources in the range 200 GeV – few TeV</a:t>
            </a:r>
          </a:p>
          <a:p>
            <a:pPr lvl="1" marL="742950" indent="-285750">
              <a:spcBef>
                <a:spcPts val="300"/>
              </a:spcBef>
              <a:buSzPct val="100000"/>
              <a:buFont typeface="Arial"/>
              <a:buChar char="–"/>
              <a:defRPr sz="1600">
                <a:solidFill>
                  <a:srgbClr val="00204E"/>
                </a:solidFill>
              </a:defRPr>
            </a:pPr>
            <a:r>
              <a:t>Sensitivities ~10 mCrab</a:t>
            </a:r>
          </a:p>
          <a:p>
            <a:pPr lvl="1" marL="742950" indent="-285750">
              <a:spcBef>
                <a:spcPts val="300"/>
              </a:spcBef>
              <a:buSzPct val="100000"/>
              <a:buFont typeface="Arial"/>
              <a:buChar char="–"/>
              <a:defRPr sz="1600">
                <a:solidFill>
                  <a:srgbClr val="00204E"/>
                </a:solidFill>
              </a:defRPr>
            </a:pPr>
            <a:r>
              <a:t>Field of View ~few degrees</a:t>
            </a:r>
          </a:p>
          <a:p>
            <a:pPr lvl="1" marL="742950" indent="-285750">
              <a:spcBef>
                <a:spcPts val="300"/>
              </a:spcBef>
              <a:buSzPct val="100000"/>
              <a:buFont typeface="Arial"/>
              <a:buChar char="–"/>
              <a:defRPr sz="1600">
                <a:solidFill>
                  <a:srgbClr val="00204E"/>
                </a:solidFill>
              </a:defRPr>
            </a:pPr>
            <a:r>
              <a:t>Angular Resolution ~5-6 arcminutes</a:t>
            </a:r>
          </a:p>
          <a:p>
            <a:pPr marL="304800" indent="-304800">
              <a:spcBef>
                <a:spcPts val="300"/>
              </a:spcBef>
              <a:buSzPct val="100000"/>
              <a:buChar char="•"/>
              <a:defRPr sz="2000">
                <a:solidFill>
                  <a:srgbClr val="00204E"/>
                </a:solidFill>
              </a:defRPr>
            </a:pPr>
            <a:r>
              <a:t>  81 Blazars, 69 BL Lacs detected at TeV energies with &lt;z&gt;= 0.12 , </a:t>
            </a:r>
          </a:p>
          <a:p>
            <a:pPr marL="0" indent="0">
              <a:spcBef>
                <a:spcPts val="300"/>
              </a:spcBef>
              <a:defRPr sz="2000">
                <a:solidFill>
                  <a:srgbClr val="00204E"/>
                </a:solidFill>
              </a:defRPr>
            </a:pPr>
            <a:r>
              <a:t>6 FSRQs, 1 BL Lac with z&gt; 0.5 (tevcat.uchicago.edu)</a:t>
            </a:r>
          </a:p>
          <a:p>
            <a:pPr marL="304800" indent="-304800">
              <a:spcBef>
                <a:spcPts val="300"/>
              </a:spcBef>
              <a:buSzPct val="100000"/>
              <a:buChar char="•"/>
              <a:defRPr sz="2000">
                <a:solidFill>
                  <a:srgbClr val="00204E"/>
                </a:solidFill>
              </a:defRPr>
            </a:pPr>
            <a:r>
              <a:t>Smaller sample, more detailed observations possible</a:t>
            </a:r>
            <a:endParaRPr sz="1600"/>
          </a:p>
          <a:p>
            <a:pPr marL="304800" indent="-304800">
              <a:spcBef>
                <a:spcPts val="400"/>
              </a:spcBef>
              <a:buSzPct val="100000"/>
              <a:buChar char="•"/>
              <a:defRPr sz="2000">
                <a:solidFill>
                  <a:srgbClr val="00204E"/>
                </a:solidFill>
              </a:defRPr>
            </a:pPr>
            <a:r>
              <a:t>Cherenkov Telescope Array  under development, operating as an observatory</a:t>
            </a:r>
          </a:p>
        </p:txBody>
      </p:sp>
      <p:sp>
        <p:nvSpPr>
          <p:cNvPr id="106"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07"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09" name="image16.jpeg" descr="image16.jpeg"/>
          <p:cNvPicPr>
            <a:picLocks noChangeAspect="1"/>
          </p:cNvPicPr>
          <p:nvPr/>
        </p:nvPicPr>
        <p:blipFill>
          <a:blip r:embed="rId2">
            <a:extLst/>
          </a:blip>
          <a:stretch>
            <a:fillRect/>
          </a:stretch>
        </p:blipFill>
        <p:spPr>
          <a:xfrm>
            <a:off x="927100" y="1605193"/>
            <a:ext cx="6532474" cy="2141202"/>
          </a:xfrm>
          <a:prstGeom prst="rect">
            <a:avLst/>
          </a:prstGeom>
          <a:ln w="12700">
            <a:miter lim="400000"/>
          </a:ln>
        </p:spPr>
      </p:pic>
      <p:sp>
        <p:nvSpPr>
          <p:cNvPr id="110" name="Cherenkov Telescope Array"/>
          <p:cNvSpPr txBox="1"/>
          <p:nvPr>
            <p:ph type="ctrTitle" idx="4294967295"/>
          </p:nvPr>
        </p:nvSpPr>
        <p:spPr>
          <a:xfrm>
            <a:off x="95045" y="218989"/>
            <a:ext cx="6916950" cy="824085"/>
          </a:xfrm>
          <a:prstGeom prst="rect">
            <a:avLst/>
          </a:prstGeom>
        </p:spPr>
        <p:txBody>
          <a:bodyPr lIns="45718" tIns="45718" rIns="45718" bIns="45718">
            <a:normAutofit fontScale="100000" lnSpcReduction="0"/>
          </a:bodyPr>
          <a:lstStyle>
            <a:lvl1pPr algn="l">
              <a:defRPr b="1" sz="4000">
                <a:solidFill>
                  <a:srgbClr val="00204E"/>
                </a:solidFill>
              </a:defRPr>
            </a:lvl1pPr>
          </a:lstStyle>
          <a:p>
            <a:pPr/>
            <a:r>
              <a:t>       Cherenkov Telescope Array</a:t>
            </a:r>
          </a:p>
        </p:txBody>
      </p:sp>
      <p:sp>
        <p:nvSpPr>
          <p:cNvPr id="111" name="CTA is the next generation IACT (www.cta-observatory.org)…"/>
          <p:cNvSpPr txBox="1"/>
          <p:nvPr>
            <p:ph type="subTitle" sz="half" idx="4294967295"/>
          </p:nvPr>
        </p:nvSpPr>
        <p:spPr>
          <a:xfrm>
            <a:off x="698500" y="3810892"/>
            <a:ext cx="8915400" cy="2798105"/>
          </a:xfrm>
          <a:prstGeom prst="rect">
            <a:avLst/>
          </a:prstGeom>
        </p:spPr>
        <p:txBody>
          <a:bodyPr lIns="45718" tIns="45718" rIns="45718" bIns="45718">
            <a:normAutofit fontScale="100000" lnSpcReduction="0"/>
          </a:bodyPr>
          <a:lstStyle/>
          <a:p>
            <a:pPr marL="342899" indent="-342899">
              <a:spcBef>
                <a:spcPts val="400"/>
              </a:spcBef>
              <a:buSzPct val="100000"/>
              <a:buFont typeface="Arial"/>
              <a:buChar char="•"/>
              <a:defRPr sz="2000">
                <a:solidFill>
                  <a:srgbClr val="00204E"/>
                </a:solidFill>
              </a:defRPr>
            </a:pPr>
            <a:r>
              <a:t>CTA is the next generation IACT (www.cta-observatory.org)</a:t>
            </a:r>
          </a:p>
          <a:p>
            <a:pPr marL="342899" indent="-342899">
              <a:spcBef>
                <a:spcPts val="400"/>
              </a:spcBef>
              <a:buSzPct val="100000"/>
              <a:buFont typeface="Arial"/>
              <a:buChar char="•"/>
              <a:defRPr sz="2000">
                <a:solidFill>
                  <a:srgbClr val="00204E"/>
                </a:solidFill>
              </a:defRPr>
            </a:pPr>
            <a:r>
              <a:t>Built by the </a:t>
            </a:r>
            <a:r>
              <a:rPr u="sng"/>
              <a:t>CTA Consortium </a:t>
            </a:r>
            <a:r>
              <a:t>(1500 members, &gt; 150 institutes, 25 countries),</a:t>
            </a:r>
          </a:p>
          <a:p>
            <a:pPr marL="0" indent="0">
              <a:spcBef>
                <a:spcPts val="400"/>
              </a:spcBef>
              <a:defRPr sz="2000">
                <a:solidFill>
                  <a:srgbClr val="00204E"/>
                </a:solidFill>
              </a:defRPr>
            </a:pPr>
            <a:r>
              <a:t>operated by the </a:t>
            </a:r>
            <a:r>
              <a:rPr u="sng"/>
              <a:t>CTA Observatory</a:t>
            </a:r>
            <a:r>
              <a:t>, open to proposals from member countries</a:t>
            </a:r>
          </a:p>
          <a:p>
            <a:pPr marL="342899" indent="-342899">
              <a:spcBef>
                <a:spcPts val="400"/>
              </a:spcBef>
              <a:buSzPct val="100000"/>
              <a:buFont typeface="Arial"/>
              <a:buChar char="•"/>
              <a:defRPr sz="2000">
                <a:solidFill>
                  <a:srgbClr val="00204E"/>
                </a:solidFill>
              </a:defRPr>
            </a:pPr>
            <a:r>
              <a:t>Three Key Science Themes:</a:t>
            </a:r>
          </a:p>
          <a:p>
            <a:pPr lvl="1" marL="742950" indent="-285750">
              <a:spcBef>
                <a:spcPts val="300"/>
              </a:spcBef>
              <a:buSzPct val="100000"/>
              <a:buFont typeface="Arial"/>
              <a:buChar char="–"/>
              <a:defRPr sz="1400">
                <a:solidFill>
                  <a:srgbClr val="00204E"/>
                </a:solidFill>
              </a:defRPr>
            </a:pPr>
            <a:r>
              <a:t>Probing Extreme Environments</a:t>
            </a:r>
          </a:p>
          <a:p>
            <a:pPr lvl="1" marL="742950" indent="-285750">
              <a:spcBef>
                <a:spcPts val="300"/>
              </a:spcBef>
              <a:buSzPct val="100000"/>
              <a:buFont typeface="Arial"/>
              <a:buChar char="–"/>
              <a:defRPr sz="1400">
                <a:solidFill>
                  <a:srgbClr val="00204E"/>
                </a:solidFill>
              </a:defRPr>
            </a:pPr>
            <a:r>
              <a:t>Understanding the Origin and Role of Relativistic Particles</a:t>
            </a:r>
          </a:p>
          <a:p>
            <a:pPr lvl="1" marL="742950" indent="-285750">
              <a:spcBef>
                <a:spcPts val="300"/>
              </a:spcBef>
              <a:buSzPct val="100000"/>
              <a:buFont typeface="Arial"/>
              <a:buChar char="–"/>
              <a:defRPr sz="1400">
                <a:solidFill>
                  <a:srgbClr val="00204E"/>
                </a:solidFill>
              </a:defRPr>
            </a:pPr>
            <a:r>
              <a:t>Exploring Frontiers in Physics</a:t>
            </a:r>
          </a:p>
        </p:txBody>
      </p:sp>
      <p:pic>
        <p:nvPicPr>
          <p:cNvPr id="112"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113"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14" name="Slide Number"/>
          <p:cNvSpPr txBox="1"/>
          <p:nvPr>
            <p:ph type="sldNum" sz="quarter" idx="4294967295"/>
          </p:nvPr>
        </p:nvSpPr>
        <p:spPr>
          <a:xfrm>
            <a:off x="8585200" y="6388615"/>
            <a:ext cx="207128" cy="300592"/>
          </a:xfrm>
          <a:prstGeom prst="rect">
            <a:avLst/>
          </a:prstGeom>
          <a:extLst>
            <a:ext uri="{C572A759-6A51-4108-AA02-DFA0A04FC94B}">
              <ma14:wrappingTextBoxFlag xmlns:ma14="http://schemas.microsoft.com/office/mac/drawingml/2011/main" val="1"/>
            </a:ext>
          </a:extLst>
        </p:spPr>
        <p:txBody>
          <a:bodyPr lIns="45718" tIns="45718" rIns="45718" bIns="45718"/>
          <a:lstStyle>
            <a:lvl1pPr>
              <a:defRPr sz="1600"/>
            </a:lvl1pPr>
          </a:lstStyle>
          <a:p>
            <a:pPr/>
            <a:fld id="{86CB4B4D-7CA3-9044-876B-883B54F8677D}" type="slidenum"/>
          </a:p>
        </p:txBody>
      </p:sp>
      <p:sp>
        <p:nvSpPr>
          <p:cNvPr id="115"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
        <p:nvSpPr>
          <p:cNvPr id="116" name="Expected to detect several hundreds of Blazars !"/>
          <p:cNvSpPr txBox="1"/>
          <p:nvPr/>
        </p:nvSpPr>
        <p:spPr>
          <a:xfrm>
            <a:off x="850107" y="4126037"/>
            <a:ext cx="6686459" cy="485139"/>
          </a:xfrm>
          <a:prstGeom prst="rect">
            <a:avLst/>
          </a:prstGeom>
          <a:solidFill>
            <a:schemeClr val="accent2"/>
          </a:solidFill>
          <a:ln w="25400">
            <a:solidFill>
              <a:srgbClr val="252595"/>
            </a:solidFill>
          </a:ln>
          <a:extLst>
            <a:ext uri="{C572A759-6A51-4108-AA02-DFA0A04FC94B}">
              <ma14:wrappingTextBoxFlag xmlns:ma14="http://schemas.microsoft.com/office/mac/drawingml/2011/main" val="1"/>
            </a:ext>
          </a:extLst>
        </p:spPr>
        <p:txBody>
          <a:bodyPr wrap="none" lIns="45718" tIns="45718" rIns="45718" bIns="45718">
            <a:spAutoFit/>
          </a:bodyPr>
          <a:lstStyle>
            <a:lvl1pPr>
              <a:defRPr>
                <a:solidFill>
                  <a:srgbClr val="FFFFFF"/>
                </a:solidFill>
              </a:defRPr>
            </a:lvl1pPr>
          </a:lstStyle>
          <a:p>
            <a:pPr/>
            <a:r>
              <a:t>Expected to detect several hundreds of Blazars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16"/>
                                        </p:tgtEl>
                                        <p:attrNameLst>
                                          <p:attrName>style.visibility</p:attrName>
                                        </p:attrNameLst>
                                      </p:cBhvr>
                                      <p:to>
                                        <p:strVal val="visible"/>
                                      </p:to>
                                    </p:set>
                                    <p:anim calcmode="lin" valueType="num">
                                      <p:cBhvr>
                                        <p:cTn id="7" dur="1000" fill="hold"/>
                                        <p:tgtEl>
                                          <p:spTgt spid="116"/>
                                        </p:tgtEl>
                                        <p:attrNameLst>
                                          <p:attrName>ppt_x</p:attrName>
                                        </p:attrNameLst>
                                      </p:cBhvr>
                                      <p:tavLst>
                                        <p:tav tm="0">
                                          <p:val>
                                            <p:strVal val="0-#ppt_w/2"/>
                                          </p:val>
                                        </p:tav>
                                        <p:tav tm="100000">
                                          <p:val>
                                            <p:strVal val="#ppt_x"/>
                                          </p:val>
                                        </p:tav>
                                      </p:tavLst>
                                    </p:anim>
                                    <p:anim calcmode="lin" valueType="num">
                                      <p:cBhvr>
                                        <p:cTn id="8" dur="10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6" grpId="1"/>
    </p:bld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Gamma-Ray Blazars Science topics"/>
          <p:cNvSpPr txBox="1"/>
          <p:nvPr/>
        </p:nvSpPr>
        <p:spPr>
          <a:xfrm>
            <a:off x="470954" y="266090"/>
            <a:ext cx="6528101" cy="1223921"/>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spAutoFit/>
          </a:bodyPr>
          <a:lstStyle>
            <a:lvl1pPr algn="ctr">
              <a:defRPr b="1" sz="4000">
                <a:solidFill>
                  <a:srgbClr val="00204E"/>
                </a:solidFill>
                <a:latin typeface="Calibri"/>
                <a:ea typeface="Calibri"/>
                <a:cs typeface="Calibri"/>
                <a:sym typeface="Calibri"/>
              </a:defRPr>
            </a:lvl1pPr>
          </a:lstStyle>
          <a:p>
            <a:pPr/>
            <a:r>
              <a:t>Gamma-Ray Blazars Science topics</a:t>
            </a:r>
          </a:p>
        </p:txBody>
      </p:sp>
      <p:pic>
        <p:nvPicPr>
          <p:cNvPr id="119" name="BasicLogo_BLUE_CMYK.jpg" descr="BasicLogo_BLUE_CMYK.jpg"/>
          <p:cNvPicPr>
            <a:picLocks noChangeAspect="1"/>
          </p:cNvPicPr>
          <p:nvPr/>
        </p:nvPicPr>
        <p:blipFill>
          <a:blip r:embed="rId2">
            <a:extLst/>
          </a:blip>
          <a:stretch>
            <a:fillRect/>
          </a:stretch>
        </p:blipFill>
        <p:spPr>
          <a:xfrm>
            <a:off x="7181850" y="23812"/>
            <a:ext cx="1962150" cy="1214438"/>
          </a:xfrm>
          <a:prstGeom prst="rect">
            <a:avLst/>
          </a:prstGeom>
          <a:ln w="12700">
            <a:miter lim="400000"/>
          </a:ln>
        </p:spPr>
      </p:pic>
      <p:sp>
        <p:nvSpPr>
          <p:cNvPr id="120" name="VHE Emission modelling…"/>
          <p:cNvSpPr txBox="1"/>
          <p:nvPr/>
        </p:nvSpPr>
        <p:spPr>
          <a:xfrm>
            <a:off x="2364899" y="3181966"/>
            <a:ext cx="4431317" cy="1497368"/>
          </a:xfrm>
          <a:prstGeom prst="rect">
            <a:avLst/>
          </a:prstGeom>
          <a:ln w="12700">
            <a:miter lim="400000"/>
          </a:ln>
          <a:extLst>
            <a:ext uri="{C572A759-6A51-4108-AA02-DFA0A04FC94B}">
              <ma14:wrappingTextBoxFlag xmlns:ma14="http://schemas.microsoft.com/office/mac/drawingml/2011/main" val="1"/>
            </a:ext>
          </a:extLst>
        </p:spPr>
        <p:txBody>
          <a:bodyPr wrap="none" lIns="45718" tIns="45718" rIns="45718" bIns="45718">
            <a:spAutoFit/>
          </a:bodyPr>
          <a:lstStyle/>
          <a:p>
            <a:pPr marL="342900" indent="-342900">
              <a:buSzPct val="100000"/>
              <a:buFont typeface="Arial"/>
              <a:buChar char="•"/>
              <a:defRPr>
                <a:latin typeface="Calibri"/>
                <a:ea typeface="Calibri"/>
                <a:cs typeface="Calibri"/>
                <a:sym typeface="Calibri"/>
              </a:defRPr>
            </a:pPr>
            <a:r>
              <a:t>Gamma-Ray Emission Modelling</a:t>
            </a:r>
          </a:p>
          <a:p>
            <a:pPr marL="342900" indent="-342900">
              <a:buSzPct val="100000"/>
              <a:buFont typeface="Arial"/>
              <a:buChar char="•"/>
              <a:defRPr>
                <a:latin typeface="Calibri"/>
                <a:ea typeface="Calibri"/>
                <a:cs typeface="Calibri"/>
                <a:sym typeface="Calibri"/>
              </a:defRPr>
            </a:pPr>
            <a:r>
              <a:t>Population Studies</a:t>
            </a:r>
          </a:p>
          <a:p>
            <a:pPr marL="342900" indent="-342900">
              <a:buSzPct val="100000"/>
              <a:buFont typeface="Arial"/>
              <a:buChar char="•"/>
              <a:defRPr>
                <a:latin typeface="Calibri"/>
                <a:ea typeface="Calibri"/>
                <a:cs typeface="Calibri"/>
                <a:sym typeface="Calibri"/>
              </a:defRPr>
            </a:pPr>
            <a:r>
              <a:t>Interaction with EBL, IGMF</a:t>
            </a:r>
          </a:p>
          <a:p>
            <a:pPr marL="342900" indent="-342900">
              <a:buSzPct val="100000"/>
              <a:buFont typeface="Arial"/>
              <a:buChar char="•"/>
              <a:defRPr>
                <a:latin typeface="Calibri"/>
                <a:ea typeface="Calibri"/>
                <a:cs typeface="Calibri"/>
                <a:sym typeface="Calibri"/>
              </a:defRPr>
            </a:pPr>
            <a:r>
              <a:t>LIV, ALP</a:t>
            </a:r>
          </a:p>
        </p:txBody>
      </p:sp>
      <p:pic>
        <p:nvPicPr>
          <p:cNvPr id="121" name="SED_Hadronic-leptonic.png" descr="SED_Hadronic-leptonic.png"/>
          <p:cNvPicPr>
            <a:picLocks noChangeAspect="1"/>
          </p:cNvPicPr>
          <p:nvPr/>
        </p:nvPicPr>
        <p:blipFill>
          <a:blip r:embed="rId3">
            <a:extLst/>
          </a:blip>
          <a:stretch>
            <a:fillRect/>
          </a:stretch>
        </p:blipFill>
        <p:spPr>
          <a:xfrm>
            <a:off x="1702487" y="2545226"/>
            <a:ext cx="6106722" cy="3354121"/>
          </a:xfrm>
          <a:prstGeom prst="rect">
            <a:avLst/>
          </a:prstGeom>
          <a:ln w="12700">
            <a:miter lim="400000"/>
          </a:ln>
        </p:spPr>
      </p:pic>
      <p:sp>
        <p:nvSpPr>
          <p:cNvPr id="122" name="E.G. Zech, Cerruti &amp; Mazin 2017."/>
          <p:cNvSpPr txBox="1"/>
          <p:nvPr/>
        </p:nvSpPr>
        <p:spPr>
          <a:xfrm>
            <a:off x="2771220" y="4650712"/>
            <a:ext cx="3969255" cy="485139"/>
          </a:xfrm>
          <a:prstGeom prst="rect">
            <a:avLst/>
          </a:prstGeom>
          <a:solidFill>
            <a:schemeClr val="accent2"/>
          </a:solidFill>
          <a:ln w="25400">
            <a:solidFill>
              <a:srgbClr val="252595"/>
            </a:solidFill>
          </a:ln>
          <a:extLst>
            <a:ext uri="{C572A759-6A51-4108-AA02-DFA0A04FC94B}">
              <ma14:wrappingTextBoxFlag xmlns:ma14="http://schemas.microsoft.com/office/mac/drawingml/2011/main" val="1"/>
            </a:ext>
          </a:extLst>
        </p:spPr>
        <p:txBody>
          <a:bodyPr wrap="none" lIns="45718" tIns="45718" rIns="45718" bIns="45718">
            <a:spAutoFit/>
          </a:bodyPr>
          <a:lstStyle/>
          <a:p>
            <a:pPr>
              <a:defRPr>
                <a:solidFill>
                  <a:srgbClr val="FFFFFF"/>
                </a:solidFill>
              </a:defRPr>
            </a:pPr>
            <a:r>
              <a:rPr sz="2000"/>
              <a:t>E.G. Zech, Cerruti &amp; Mazin 2017</a:t>
            </a:r>
            <a:r>
              <a:t>. </a:t>
            </a:r>
          </a:p>
        </p:txBody>
      </p:sp>
      <p:pic>
        <p:nvPicPr>
          <p:cNvPr id="123" name="image19.png" descr="image19.png"/>
          <p:cNvPicPr>
            <a:picLocks noChangeAspect="1"/>
          </p:cNvPicPr>
          <p:nvPr/>
        </p:nvPicPr>
        <p:blipFill>
          <a:blip r:embed="rId4">
            <a:extLst/>
          </a:blip>
          <a:stretch>
            <a:fillRect/>
          </a:stretch>
        </p:blipFill>
        <p:spPr>
          <a:xfrm>
            <a:off x="602618" y="1593035"/>
            <a:ext cx="7955879" cy="4545138"/>
          </a:xfrm>
          <a:prstGeom prst="rect">
            <a:avLst/>
          </a:prstGeom>
          <a:ln w="12700">
            <a:miter lim="400000"/>
          </a:ln>
        </p:spPr>
      </p:pic>
      <p:grpSp>
        <p:nvGrpSpPr>
          <p:cNvPr id="126" name="Group"/>
          <p:cNvGrpSpPr/>
          <p:nvPr/>
        </p:nvGrpSpPr>
        <p:grpSpPr>
          <a:xfrm>
            <a:off x="1088937" y="4247761"/>
            <a:ext cx="7551989" cy="722672"/>
            <a:chOff x="0" y="0"/>
            <a:chExt cx="7551987" cy="722671"/>
          </a:xfrm>
        </p:grpSpPr>
        <p:sp>
          <p:nvSpPr>
            <p:cNvPr id="124" name="Rectangle"/>
            <p:cNvSpPr/>
            <p:nvPr/>
          </p:nvSpPr>
          <p:spPr>
            <a:xfrm>
              <a:off x="0" y="-1"/>
              <a:ext cx="7551989" cy="722672"/>
            </a:xfrm>
            <a:prstGeom prst="rect">
              <a:avLst/>
            </a:prstGeom>
            <a:solidFill>
              <a:schemeClr val="accent3"/>
            </a:solidFill>
            <a:ln w="38100" cap="flat">
              <a:solidFill>
                <a:srgbClr val="FFFFFF"/>
              </a:solidFill>
              <a:prstDash val="solid"/>
              <a:round/>
            </a:ln>
            <a:effectLst>
              <a:outerShdw sx="100000" sy="100000" kx="0" ky="0" algn="b" rotWithShape="0" blurRad="38100" dist="20000" dir="5400000">
                <a:srgbClr val="000000">
                  <a:alpha val="38000"/>
                </a:srgbClr>
              </a:outerShdw>
            </a:effectLst>
          </p:spPr>
          <p:txBody>
            <a:bodyPr wrap="square" lIns="45718" tIns="45718" rIns="45718" bIns="45718" numCol="1" anchor="t">
              <a:noAutofit/>
            </a:bodyPr>
            <a:lstStyle/>
            <a:p>
              <a:pPr>
                <a:defRPr>
                  <a:solidFill>
                    <a:srgbClr val="FFFFFF"/>
                  </a:solidFill>
                  <a:latin typeface="Calibri"/>
                  <a:ea typeface="Calibri"/>
                  <a:cs typeface="Calibri"/>
                  <a:sym typeface="Calibri"/>
                </a:defRPr>
              </a:pPr>
            </a:p>
          </p:txBody>
        </p:sp>
        <p:sp>
          <p:nvSpPr>
            <p:cNvPr id="125" name="Redshift is fundamental for each of these subjects !"/>
            <p:cNvSpPr txBox="1"/>
            <p:nvPr/>
          </p:nvSpPr>
          <p:spPr>
            <a:xfrm>
              <a:off x="151296" y="143904"/>
              <a:ext cx="7231369" cy="4348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8" tIns="45718" rIns="45718" bIns="45718" numCol="1" anchor="t">
              <a:spAutoFit/>
            </a:bodyPr>
            <a:lstStyle>
              <a:lvl1pPr>
                <a:defRPr sz="2700">
                  <a:solidFill>
                    <a:srgbClr val="8A2C2B"/>
                  </a:solidFill>
                  <a:latin typeface="Calibri"/>
                  <a:ea typeface="Calibri"/>
                  <a:cs typeface="Calibri"/>
                  <a:sym typeface="Calibri"/>
                </a:defRPr>
              </a:lvl1pPr>
            </a:lstStyle>
            <a:p>
              <a:pPr/>
              <a:r>
                <a:t>Redshift is fundamental for each of these subjects !</a:t>
              </a:r>
            </a:p>
          </p:txBody>
        </p:sp>
      </p:grpSp>
      <p:sp>
        <p:nvSpPr>
          <p:cNvPr id="127" name="10/10/22"/>
          <p:cNvSpPr txBox="1"/>
          <p:nvPr/>
        </p:nvSpPr>
        <p:spPr>
          <a:xfrm>
            <a:off x="457200" y="63966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
        <p:nvSpPr>
          <p:cNvPr id="128"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29" name="Slide Number"/>
          <p:cNvSpPr txBox="1"/>
          <p:nvPr>
            <p:ph type="sldNum" sz="quarter" idx="4294967295"/>
          </p:nvPr>
        </p:nvSpPr>
        <p:spPr>
          <a:xfrm>
            <a:off x="8775700" y="6383535"/>
            <a:ext cx="209288" cy="302752"/>
          </a:xfrm>
          <a:prstGeom prst="rect">
            <a:avLst/>
          </a:prstGeom>
          <a:extLst>
            <a:ext uri="{C572A759-6A51-4108-AA02-DFA0A04FC94B}">
              <ma14:wrappingTextBoxFlag xmlns:ma14="http://schemas.microsoft.com/office/mac/drawingml/2011/main" val="1"/>
            </a:ext>
          </a:extLst>
        </p:spPr>
        <p:txBody>
          <a:bodyPr lIns="46798" tIns="46798" rIns="46798" bIns="46798"/>
          <a:lstStyle>
            <a:lvl1pPr>
              <a:defRPr sz="1600"/>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121"/>
                                        </p:tgtEl>
                                        <p:attrNameLst>
                                          <p:attrName>style.visibility</p:attrName>
                                        </p:attrNameLst>
                                      </p:cBhvr>
                                      <p:to>
                                        <p:strVal val="visible"/>
                                      </p:to>
                                    </p:set>
                                    <p:anim calcmode="lin" valueType="num">
                                      <p:cBhvr>
                                        <p:cTn id="7" dur="1000" fill="hold"/>
                                        <p:tgtEl>
                                          <p:spTgt spid="121"/>
                                        </p:tgtEl>
                                        <p:attrNameLst>
                                          <p:attrName>ppt_x</p:attrName>
                                        </p:attrNameLst>
                                      </p:cBhvr>
                                      <p:tavLst>
                                        <p:tav tm="0">
                                          <p:val>
                                            <p:strVal val="0-#ppt_w/2"/>
                                          </p:val>
                                        </p:tav>
                                        <p:tav tm="100000">
                                          <p:val>
                                            <p:strVal val="#ppt_x"/>
                                          </p:val>
                                        </p:tav>
                                      </p:tavLst>
                                    </p:anim>
                                    <p:anim calcmode="lin" valueType="num">
                                      <p:cBhvr>
                                        <p:cTn id="8" dur="1000" fill="hold"/>
                                        <p:tgtEl>
                                          <p:spTgt spid="1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122"/>
                                        </p:tgtEl>
                                        <p:attrNameLst>
                                          <p:attrName>style.visibility</p:attrName>
                                        </p:attrNameLst>
                                      </p:cBhvr>
                                      <p:to>
                                        <p:strVal val="visible"/>
                                      </p:to>
                                    </p:set>
                                    <p:anim calcmode="lin" valueType="num">
                                      <p:cBhvr>
                                        <p:cTn id="13" dur="1000" fill="hold"/>
                                        <p:tgtEl>
                                          <p:spTgt spid="122"/>
                                        </p:tgtEl>
                                        <p:attrNameLst>
                                          <p:attrName>ppt_x</p:attrName>
                                        </p:attrNameLst>
                                      </p:cBhvr>
                                      <p:tavLst>
                                        <p:tav tm="0">
                                          <p:val>
                                            <p:strVal val="0-#ppt_w/2"/>
                                          </p:val>
                                        </p:tav>
                                        <p:tav tm="100000">
                                          <p:val>
                                            <p:strVal val="#ppt_x"/>
                                          </p:val>
                                        </p:tav>
                                      </p:tavLst>
                                    </p:anim>
                                    <p:anim calcmode="lin" valueType="num">
                                      <p:cBhvr>
                                        <p:cTn id="14" dur="1000" fill="hold"/>
                                        <p:tgtEl>
                                          <p:spTgt spid="12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3" fill="hold">
                                  <p:stCondLst>
                                    <p:cond delay="0"/>
                                  </p:stCondLst>
                                  <p:iterate type="el" backwards="0">
                                    <p:tmAbs val="0"/>
                                  </p:iterate>
                                  <p:childTnLst>
                                    <p:set>
                                      <p:cBhvr>
                                        <p:cTn id="18" fill="hold"/>
                                        <p:tgtEl>
                                          <p:spTgt spid="1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4" fill="hold">
                                  <p:stCondLst>
                                    <p:cond delay="0"/>
                                  </p:stCondLst>
                                  <p:iterate type="el" backwards="0">
                                    <p:tmAbs val="0"/>
                                  </p:iterate>
                                  <p:childTnLst>
                                    <p:set>
                                      <p:cBhvr>
                                        <p:cTn id="22" fill="hold"/>
                                        <p:tgtEl>
                                          <p:spTgt spid="12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6" grpId="4"/>
      <p:bldP build="whole" bldLvl="1" animBg="1" rev="0" advAuto="0" spid="122" grpId="2"/>
      <p:bldP build="whole" bldLvl="1" animBg="1" rev="0" advAuto="0" spid="123" grpId="3"/>
      <p:bldP build="whole" bldLvl="1" animBg="1" rev="0" advAuto="0" spid="121"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1" name="Strategycorrected-small.png" descr="Strategycorrected-small.png"/>
          <p:cNvPicPr>
            <a:picLocks noChangeAspect="1"/>
          </p:cNvPicPr>
          <p:nvPr/>
        </p:nvPicPr>
        <p:blipFill>
          <a:blip r:embed="rId2">
            <a:extLst/>
          </a:blip>
          <a:stretch>
            <a:fillRect/>
          </a:stretch>
        </p:blipFill>
        <p:spPr>
          <a:xfrm>
            <a:off x="1444606" y="3600159"/>
            <a:ext cx="6126201" cy="2561866"/>
          </a:xfrm>
          <a:prstGeom prst="rect">
            <a:avLst/>
          </a:prstGeom>
          <a:ln w="12700">
            <a:miter lim="400000"/>
          </a:ln>
        </p:spPr>
      </p:pic>
      <p:sp>
        <p:nvSpPr>
          <p:cNvPr id="132" name="Redshift Determination Task force"/>
          <p:cNvSpPr txBox="1"/>
          <p:nvPr>
            <p:ph type="title" idx="4294967295"/>
          </p:nvPr>
        </p:nvSpPr>
        <p:spPr>
          <a:xfrm>
            <a:off x="-215900" y="250173"/>
            <a:ext cx="8229600" cy="1014413"/>
          </a:xfrm>
          <a:prstGeom prst="rect">
            <a:avLst/>
          </a:prstGeom>
        </p:spPr>
        <p:txBody>
          <a:bodyPr lIns="45718" tIns="45718" rIns="45718" bIns="45718">
            <a:normAutofit fontScale="100000" lnSpcReduction="0"/>
          </a:bodyPr>
          <a:lstStyle>
            <a:lvl1pPr>
              <a:defRPr b="1" sz="3600"/>
            </a:lvl1pPr>
          </a:lstStyle>
          <a:p>
            <a:pPr/>
            <a:r>
              <a:t>Redshift Determination Task force</a:t>
            </a:r>
          </a:p>
        </p:txBody>
      </p:sp>
      <p:sp>
        <p:nvSpPr>
          <p:cNvPr id="133" name="Organize within the CTA consortium the effort to determine redshifts of Blazars that are candidates for detection with CTA.…"/>
          <p:cNvSpPr txBox="1"/>
          <p:nvPr>
            <p:ph type="body" idx="4294967295"/>
          </p:nvPr>
        </p:nvSpPr>
        <p:spPr>
          <a:xfrm>
            <a:off x="561975" y="1666875"/>
            <a:ext cx="8229600" cy="4302125"/>
          </a:xfrm>
          <a:prstGeom prst="rect">
            <a:avLst/>
          </a:prstGeom>
        </p:spPr>
        <p:txBody>
          <a:bodyPr lIns="45718" tIns="45718" rIns="45718" bIns="45718">
            <a:normAutofit fontScale="100000" lnSpcReduction="0"/>
          </a:bodyPr>
          <a:lstStyle/>
          <a:p>
            <a:pPr marL="294894" indent="-294894" defTabSz="393191">
              <a:spcBef>
                <a:spcPts val="400"/>
              </a:spcBef>
              <a:buSzPct val="100000"/>
              <a:buFont typeface="Arial"/>
              <a:buChar char="•"/>
              <a:defRPr sz="2000"/>
            </a:pPr>
            <a:r>
              <a:t>Organize within the CTA Consortium the effort to determine redshifts of Blazars that are candidates for the detection with CTA.</a:t>
            </a:r>
          </a:p>
          <a:p>
            <a:pPr marL="294894" indent="-294894" defTabSz="393191">
              <a:spcBef>
                <a:spcPts val="400"/>
              </a:spcBef>
              <a:buSzPct val="100000"/>
              <a:buFont typeface="Arial"/>
              <a:buChar char="•"/>
              <a:defRPr sz="2000"/>
            </a:pPr>
            <a:r>
              <a:t>Simulations using the latest (and hardest) Fermi catalog (3FHL) to pick the most promising candidates without redshift for the CTA observations.</a:t>
            </a:r>
          </a:p>
          <a:p>
            <a:pPr marL="294894" indent="-294894" defTabSz="393191">
              <a:spcBef>
                <a:spcPts val="400"/>
              </a:spcBef>
              <a:buSzPct val="100000"/>
              <a:buFont typeface="Arial"/>
              <a:buChar char="•"/>
              <a:defRPr sz="2000"/>
            </a:pPr>
            <a:r>
              <a:t>Imaging and Spectroscopy </a:t>
            </a:r>
            <a:r>
              <a:t>Proposals to observatories in both hemispheres</a:t>
            </a:r>
          </a:p>
          <a:p>
            <a:pPr marL="294894" indent="-294894" defTabSz="393191">
              <a:spcBef>
                <a:spcPts val="400"/>
              </a:spcBef>
              <a:buSzPct val="100000"/>
              <a:buFont typeface="Arial"/>
              <a:buChar char="•"/>
              <a:defRPr sz="2000"/>
            </a:pPr>
            <a:r>
              <a:t>Results published incrementally (about 1 spectroscopic paper/year)</a:t>
            </a:r>
          </a:p>
        </p:txBody>
      </p:sp>
      <p:pic>
        <p:nvPicPr>
          <p:cNvPr id="134"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135"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36" name="Slide Number"/>
          <p:cNvSpPr txBox="1"/>
          <p:nvPr>
            <p:ph type="sldNum" sz="quarter" idx="4294967295"/>
          </p:nvPr>
        </p:nvSpPr>
        <p:spPr>
          <a:xfrm>
            <a:off x="8566409" y="6383535"/>
            <a:ext cx="209288" cy="302752"/>
          </a:xfrm>
          <a:prstGeom prst="rect">
            <a:avLst/>
          </a:prstGeom>
          <a:extLst>
            <a:ext uri="{C572A759-6A51-4108-AA02-DFA0A04FC94B}">
              <ma14:wrappingTextBoxFlag xmlns:ma14="http://schemas.microsoft.com/office/mac/drawingml/2011/main" val="1"/>
            </a:ext>
          </a:extLst>
        </p:spPr>
        <p:txBody>
          <a:bodyPr lIns="46798" tIns="46798" rIns="46798" bIns="46798"/>
          <a:lstStyle>
            <a:lvl1pPr algn="r">
              <a:tabLst/>
              <a:defRPr sz="1600"/>
            </a:lvl1pPr>
          </a:lstStyle>
          <a:p>
            <a:pPr/>
            <a:fld id="{86CB4B4D-7CA3-9044-876B-883B54F8677D}" type="slidenum"/>
          </a:p>
        </p:txBody>
      </p:sp>
      <p:sp>
        <p:nvSpPr>
          <p:cNvPr id="137" name="10/10/22"/>
          <p:cNvSpPr txBox="1"/>
          <p:nvPr/>
        </p:nvSpPr>
        <p:spPr>
          <a:xfrm>
            <a:off x="457200" y="63712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Sample from simulations"/>
          <p:cNvSpPr txBox="1"/>
          <p:nvPr>
            <p:ph type="title" idx="4294967295"/>
          </p:nvPr>
        </p:nvSpPr>
        <p:spPr>
          <a:xfrm>
            <a:off x="-203200" y="250173"/>
            <a:ext cx="8229600" cy="1014413"/>
          </a:xfrm>
          <a:prstGeom prst="rect">
            <a:avLst/>
          </a:prstGeom>
        </p:spPr>
        <p:txBody>
          <a:bodyPr lIns="45718" tIns="45718" rIns="45718" bIns="45718">
            <a:normAutofit fontScale="100000" lnSpcReduction="0"/>
          </a:bodyPr>
          <a:lstStyle>
            <a:lvl1pPr>
              <a:defRPr b="1" sz="4000"/>
            </a:lvl1pPr>
          </a:lstStyle>
          <a:p>
            <a:pPr/>
            <a:r>
              <a:t>Sample from simulations</a:t>
            </a:r>
          </a:p>
        </p:txBody>
      </p:sp>
      <p:sp>
        <p:nvSpPr>
          <p:cNvPr id="140" name="1) Simulate CTA observations of all BL Lacs and BCUs in the 3FHL catalog using the redshifts available in the catalog…"/>
          <p:cNvSpPr txBox="1"/>
          <p:nvPr>
            <p:ph type="body" idx="4294967295"/>
          </p:nvPr>
        </p:nvSpPr>
        <p:spPr>
          <a:xfrm>
            <a:off x="561975" y="1666875"/>
            <a:ext cx="8229600" cy="4302125"/>
          </a:xfrm>
          <a:prstGeom prst="rect">
            <a:avLst/>
          </a:prstGeom>
        </p:spPr>
        <p:txBody>
          <a:bodyPr lIns="45718" tIns="45718" rIns="45718" bIns="45718">
            <a:normAutofit fontScale="100000" lnSpcReduction="0"/>
          </a:bodyPr>
          <a:lstStyle/>
          <a:p>
            <a:pPr marL="0" indent="0" defTabSz="365760">
              <a:spcBef>
                <a:spcPts val="400"/>
              </a:spcBef>
              <a:buSzPct val="100000"/>
              <a:buFont typeface="Arial"/>
              <a:buChar char="•"/>
              <a:defRPr sz="1920"/>
            </a:pPr>
            <a:r>
              <a:t> We start from the results of Fermi-LAT observations as they represent  state-of-the-art knowledge of the gamma-ray sky</a:t>
            </a:r>
          </a:p>
          <a:p>
            <a:pPr marL="0" indent="0" defTabSz="365760">
              <a:spcBef>
                <a:spcPts val="400"/>
              </a:spcBef>
              <a:buSzPct val="100000"/>
              <a:buFont typeface="Arial"/>
              <a:buChar char="•"/>
              <a:defRPr sz="1600"/>
            </a:pPr>
          </a:p>
          <a:p>
            <a:pPr marL="0" indent="0" defTabSz="365760">
              <a:spcBef>
                <a:spcPts val="400"/>
              </a:spcBef>
              <a:buSzPct val="100000"/>
              <a:buFont typeface="Arial"/>
              <a:buChar char="•"/>
              <a:defRPr sz="1920"/>
            </a:pPr>
            <a:r>
              <a:t>1) 3FHL catalog (Ajello + 17) (0.1-10 GeV) (less extrapolation)</a:t>
            </a:r>
          </a:p>
          <a:p>
            <a:pPr marL="0" indent="0" defTabSz="365760">
              <a:spcBef>
                <a:spcPts val="400"/>
              </a:spcBef>
              <a:buSzPct val="100000"/>
              <a:buFont typeface="Arial"/>
              <a:buChar char="•"/>
              <a:defRPr sz="1920"/>
            </a:pPr>
            <a:r>
              <a:t>2) Simulate CTA observations of all BL Lacs and BCUs in the 3FHL catalog using the redshifts available in the catalog (GammaPy + CTA response matrices)</a:t>
            </a:r>
          </a:p>
          <a:p>
            <a:pPr marL="0" indent="0" defTabSz="365760">
              <a:spcBef>
                <a:spcPts val="400"/>
              </a:spcBef>
              <a:buSzPct val="100000"/>
              <a:buFont typeface="Arial"/>
              <a:buChar char="•"/>
              <a:defRPr sz="1920"/>
            </a:pPr>
            <a:r>
              <a:t>3) For sources detectable in 50 hours or less, double-check the redshifts and add spectroscopic lower limits when available</a:t>
            </a:r>
          </a:p>
          <a:p>
            <a:pPr marL="0" indent="0" defTabSz="365760">
              <a:spcBef>
                <a:spcPts val="400"/>
              </a:spcBef>
              <a:buSzPct val="100000"/>
              <a:buFont typeface="Arial"/>
              <a:buChar char="•"/>
              <a:defRPr sz="1920"/>
            </a:pPr>
            <a:r>
              <a:t>4) Redo Simulations</a:t>
            </a:r>
          </a:p>
          <a:p>
            <a:pPr marL="0" indent="0" defTabSz="365760">
              <a:spcBef>
                <a:spcPts val="400"/>
              </a:spcBef>
              <a:buSzPct val="100000"/>
              <a:buFont typeface="Arial"/>
              <a:buChar char="•"/>
              <a:defRPr sz="1920"/>
            </a:pPr>
          </a:p>
          <a:p>
            <a:pPr marL="0" indent="0" defTabSz="365760">
              <a:spcBef>
                <a:spcPts val="400"/>
              </a:spcBef>
              <a:buSzPct val="100000"/>
              <a:buFont typeface="Arial"/>
              <a:buChar char="•"/>
              <a:defRPr sz="1920"/>
            </a:pPr>
            <a:r>
              <a:t>Final sample: Sources with no measured redshift from 3FHL that can be detected in less than 30 hours:  165</a:t>
            </a:r>
          </a:p>
          <a:p>
            <a:pPr marL="0" indent="0" defTabSz="365760">
              <a:spcBef>
                <a:spcPts val="400"/>
              </a:spcBef>
              <a:buSzPct val="100000"/>
              <a:buFont typeface="Arial"/>
              <a:buChar char="•"/>
              <a:defRPr sz="1920"/>
            </a:pPr>
            <a:r>
              <a:t>(New simulations ongoing !!)</a:t>
            </a:r>
          </a:p>
        </p:txBody>
      </p:sp>
      <p:sp>
        <p:nvSpPr>
          <p:cNvPr id="141" name="Slide Number"/>
          <p:cNvSpPr txBox="1"/>
          <p:nvPr>
            <p:ph type="sldNum" sz="quarter" idx="4294967295"/>
          </p:nvPr>
        </p:nvSpPr>
        <p:spPr>
          <a:xfrm>
            <a:off x="8593973" y="6371290"/>
            <a:ext cx="207128" cy="300592"/>
          </a:xfrm>
          <a:prstGeom prst="rect">
            <a:avLst/>
          </a:prstGeom>
          <a:extLst>
            <a:ext uri="{C572A759-6A51-4108-AA02-DFA0A04FC94B}">
              <ma14:wrappingTextBoxFlag xmlns:ma14="http://schemas.microsoft.com/office/mac/drawingml/2011/main" val="1"/>
            </a:ext>
          </a:extLst>
        </p:spPr>
        <p:txBody>
          <a:bodyPr lIns="45718" tIns="45718" rIns="45718" bIns="45718"/>
          <a:lstStyle>
            <a:lvl1pPr algn="r">
              <a:tabLst/>
              <a:defRPr sz="1600"/>
            </a:lvl1pPr>
          </a:lstStyle>
          <a:p>
            <a:pPr/>
            <a:fld id="{86CB4B4D-7CA3-9044-876B-883B54F8677D}" type="slidenum"/>
          </a:p>
        </p:txBody>
      </p:sp>
      <p:pic>
        <p:nvPicPr>
          <p:cNvPr id="142" name="BasicLogo_BLUE_CMYK.jpg" descr="BasicLogo_BLUE_CMYK.jpg"/>
          <p:cNvPicPr>
            <a:picLocks noChangeAspect="1"/>
          </p:cNvPicPr>
          <p:nvPr/>
        </p:nvPicPr>
        <p:blipFill>
          <a:blip r:embed="rId3">
            <a:extLst/>
          </a:blip>
          <a:stretch>
            <a:fillRect/>
          </a:stretch>
        </p:blipFill>
        <p:spPr>
          <a:xfrm>
            <a:off x="7181850" y="23812"/>
            <a:ext cx="1962150" cy="1214438"/>
          </a:xfrm>
          <a:prstGeom prst="rect">
            <a:avLst/>
          </a:prstGeom>
          <a:ln w="12700">
            <a:miter lim="400000"/>
          </a:ln>
        </p:spPr>
      </p:pic>
      <p:sp>
        <p:nvSpPr>
          <p:cNvPr id="143" name="P. Goldoni"/>
          <p:cNvSpPr txBox="1"/>
          <p:nvPr/>
        </p:nvSpPr>
        <p:spPr>
          <a:xfrm>
            <a:off x="3124200" y="6371288"/>
            <a:ext cx="2895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lgn="ct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P. Goldoni</a:t>
            </a:r>
          </a:p>
        </p:txBody>
      </p:sp>
      <p:sp>
        <p:nvSpPr>
          <p:cNvPr id="144" name="10/10/22"/>
          <p:cNvSpPr txBox="1"/>
          <p:nvPr/>
        </p:nvSpPr>
        <p:spPr>
          <a:xfrm>
            <a:off x="457200" y="6396688"/>
            <a:ext cx="2133600" cy="335246"/>
          </a:xfrm>
          <a:prstGeom prst="rect">
            <a:avLst/>
          </a:prstGeom>
          <a:ln w="12700">
            <a:miter lim="400000"/>
          </a:ln>
          <a:extLst>
            <a:ext uri="{C572A759-6A51-4108-AA02-DFA0A04FC94B}">
              <ma14:wrappingTextBoxFlag xmlns:ma14="http://schemas.microsoft.com/office/mac/drawingml/2011/main" val="1"/>
            </a:ext>
          </a:extLst>
        </p:spPr>
        <p:txBody>
          <a:bodyPr lIns="46798" tIns="46798" rIns="46798" bIns="46798" anchor="ctr">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800">
                <a:latin typeface="Calibri"/>
                <a:ea typeface="Calibri"/>
                <a:cs typeface="Calibri"/>
                <a:sym typeface="Calibri"/>
              </a:defRPr>
            </a:lvl1pPr>
          </a:lstStyle>
          <a:p>
            <a:pPr/>
            <a:r>
              <a:t>12/10/22</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Thème Office">
  <a:themeElements>
    <a:clrScheme name="Thème Offic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Thème Office">
      <a:majorFont>
        <a:latin typeface="Times New Roman"/>
        <a:ea typeface="Times New Roman"/>
        <a:cs typeface="Times New Roman"/>
      </a:majorFont>
      <a:minorFont>
        <a:latin typeface="Helvetica"/>
        <a:ea typeface="Helvetica"/>
        <a:cs typeface="Helvetica"/>
      </a:minorFont>
    </a:fontScheme>
    <a:fmtScheme name="Thèm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Thème Office">
  <a:themeElements>
    <a:clrScheme name="Thème Office">
      <a:dk1>
        <a:srgbClr val="000000"/>
      </a:dk1>
      <a:lt1>
        <a:srgbClr val="FFFFFF"/>
      </a:lt1>
      <a:dk2>
        <a:srgbClr val="A7A7A7"/>
      </a:dk2>
      <a:lt2>
        <a:srgbClr val="535353"/>
      </a:lt2>
      <a:accent1>
        <a:srgbClr val="00CC99"/>
      </a:accent1>
      <a:accent2>
        <a:srgbClr val="3333CC"/>
      </a:accent2>
      <a:accent3>
        <a:srgbClr val="9BBB59"/>
      </a:accent3>
      <a:accent4>
        <a:srgbClr val="8064A2"/>
      </a:accent4>
      <a:accent5>
        <a:srgbClr val="4BACC6"/>
      </a:accent5>
      <a:accent6>
        <a:srgbClr val="F79646"/>
      </a:accent6>
      <a:hlink>
        <a:srgbClr val="0000FF"/>
      </a:hlink>
      <a:folHlink>
        <a:srgbClr val="FF00FF"/>
      </a:folHlink>
    </a:clrScheme>
    <a:fontScheme name="Thème Office">
      <a:majorFont>
        <a:latin typeface="Times New Roman"/>
        <a:ea typeface="Times New Roman"/>
        <a:cs typeface="Times New Roman"/>
      </a:majorFont>
      <a:minorFont>
        <a:latin typeface="Helvetica"/>
        <a:ea typeface="Helvetica"/>
        <a:cs typeface="Helvetica"/>
      </a:minorFont>
    </a:fontScheme>
    <a:fmtScheme name="Thème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