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6" r:id="rId5"/>
    <p:sldId id="269" r:id="rId6"/>
    <p:sldId id="267" r:id="rId7"/>
    <p:sldId id="268" r:id="rId8"/>
    <p:sldId id="270" r:id="rId9"/>
    <p:sldId id="273" r:id="rId10"/>
    <p:sldId id="271" r:id="rId11"/>
    <p:sldId id="272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65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8"/>
  </p:normalViewPr>
  <p:slideViewPr>
    <p:cSldViewPr snapToGrid="0" snapToObjects="1">
      <p:cViewPr varScale="1">
        <p:scale>
          <a:sx n="75" d="100"/>
          <a:sy n="75" d="100"/>
        </p:scale>
        <p:origin x="87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1B1D2-24FF-E143-A224-AAB2E2EE71F2}" type="datetimeFigureOut">
              <a:rPr lang="en-US" smtClean="0"/>
              <a:t>10/12/2022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7313E9-0A19-4A4C-ABAF-C00CD3AF7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890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9354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642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710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953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424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7818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00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E7313E9-0A19-4A4C-ABAF-C00CD3AF771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84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77FC35-1720-B389-6A33-2DED26EC724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A635EEC-823B-F928-6EB8-A2B0AF0C55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84A2A8-15A6-B713-248C-9F928BF34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E6EA5-7573-9C44-B26B-D6DB29B7DE51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6DD15-4EB7-448A-E6E2-FEAFD68B3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6644BD-6555-53C6-96BB-1DEFB6AB7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143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A7A085-D719-F4F0-217E-B3A2E1BF61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DC97BE-556B-5DBC-A126-15B081B16F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6C0056-8157-989C-8F54-A515F8127F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D2896-AF20-6343-BF03-B4AB10D1258E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6FF6C0-5383-940A-C8BE-F6DCD3987B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FE4A7D-ADCB-0D90-02FD-1B4C3BEC4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1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12B0A42-9FB8-7E3E-DE88-373E849128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671A56-F8D0-D443-30EE-619C902A1D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4FCDAA-25F5-D45A-C89F-2A264AEBB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984CF4-DCDD-6642-A82A-02850302B89D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80FB5-A26B-5DAE-454B-174100B39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0A9F6-236B-3A31-C72C-9D5DB03CD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031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96709-0EFA-407E-00BE-D6F3A068F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33817-E79F-839F-D853-EC2F0A7891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B7400-D2CA-9CCB-83ED-425C8B5DDD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B7E17-C792-1B4F-AAD2-8C0A0F2ED2F7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D48F98-0A78-8DC6-77A7-EF62CFD99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69C25F-9954-B7BB-131C-222D2F612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6447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68A75A-20CF-43FF-4B1C-2D8E12D3F4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A7C2A2-7CE9-03B2-4555-5FBDE8FD1B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37128A-D7E7-2429-4089-7AB87FBDA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CFE2B-440A-C74E-9BA4-3E553B842BF4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C81A95-612D-B5FD-3521-6AA91708C6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9891F-3499-BFD5-CC6A-B903BC93B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107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5EBDAF-1DF7-2111-B105-42CE85206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0CC560-78A8-B32C-5A30-DAF317CEA4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32C626-74BC-C2CC-B61D-2D7A62A638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E7D658-4938-D5A3-FBE3-C1F535C0E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0897D-1B1E-F541-B8CA-E41CE2DCFAA2}" type="datetime1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D2461A-2084-3CF9-364E-AB60D91D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778A99-85FD-06C1-B861-E7EA764A6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19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3EC33-99D2-27FF-D0A1-EB060DC566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6D49F-0E8A-3D47-C2B3-27251B84F2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034112-1A66-C0F6-10FF-D66988F77C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E61AEA-330A-7CEA-E5C4-2557343551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838E67-F0D6-7293-0CF7-C1E5A127715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D776B-F7EF-0838-1CFF-DC58815F0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EE0A9-E454-5C4A-AB9F-ADF24747B28F}" type="datetime1">
              <a:rPr lang="en-US" smtClean="0"/>
              <a:t>10/12/2022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CE5CFC-1F20-EAB8-7451-07E534A81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AB6499-A232-2C0F-3D05-5D42E97890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7F277-32DA-300E-7002-5FA3A6B97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8C2BA82-D971-64A5-CCD5-4DC4024FB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78E27-B8B8-7D4B-BCBD-E64F5B25B68C}" type="datetime1">
              <a:rPr lang="en-US" smtClean="0"/>
              <a:t>10/12/2022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9E26DB-55F1-1528-12AB-A6424F8B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7E5C16-009E-17F4-8C19-A74509BEC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619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38C467-1481-5129-035A-16172F6084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265FE-28BA-AF4A-BC86-F73AFBB64DB0}" type="datetime1">
              <a:rPr lang="en-US" smtClean="0"/>
              <a:t>10/12/2022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A1D15F-D8E6-A442-234F-A626E3380D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BFC3-A70A-33B9-A767-A81501685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558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ADC20-B24A-8967-0923-BE014340AC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41FEDE-98FC-979F-FCC5-2A7C5BCAD5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430AE08-BFCB-C326-E334-A6C5EA9675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50C0D9-6D35-8F7B-6C75-6BE13D73A5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5F5ED-24E7-D648-B07A-F83AF3E4C75A}" type="datetime1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6864A7-48CD-6A08-03C0-F3C765E96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9C20E3-56D8-15F2-5858-CE74B2F243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812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7095A-3752-0E7A-427C-B81C7A310D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BA8C3D-1040-E274-80C0-E8A3289B25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EED2221-B183-31A4-D33A-E4B4225FBF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CFAE95-6341-3C43-4CE1-E890B12E8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0195D-09A0-D448-8ADB-EACB97D92D5D}" type="datetime1">
              <a:rPr lang="en-US" smtClean="0"/>
              <a:t>10/12/2022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3F7DC-5515-555F-2F4F-EA993C1E0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679541-9AAA-DE38-651D-7F470C813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584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1B791E1-5A1F-D23D-C636-6DBBC5D45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9412B4-B8EA-D807-2ACA-CA42FC3B29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71234-67B9-F07A-7A16-F315B77FF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FC23A3-7339-4346-BDEC-60E2A2D49A4A}" type="datetime1">
              <a:rPr lang="en-US" smtClean="0"/>
              <a:t>10/12/2022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AE6C4-D3B0-4054-9E8C-E851CBCEDA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077D93-5A36-71D6-66BD-DD7DC36C73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B6F35-CB44-C34B-B1A5-4332FB08171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1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35A2B50-C38D-E589-9FFE-843A57BB983B}"/>
              </a:ext>
            </a:extLst>
          </p:cNvPr>
          <p:cNvSpPr txBox="1"/>
          <p:nvPr/>
        </p:nvSpPr>
        <p:spPr>
          <a:xfrm>
            <a:off x="4395646" y="2279387"/>
            <a:ext cx="7612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Fermi LAT observation of the Moon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BE9A537-723F-DD5E-AD85-8657B7E971C6}"/>
              </a:ext>
            </a:extLst>
          </p:cNvPr>
          <p:cNvSpPr txBox="1"/>
          <p:nvPr/>
        </p:nvSpPr>
        <p:spPr>
          <a:xfrm>
            <a:off x="6439599" y="3722704"/>
            <a:ext cx="55686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Francesco Loparco*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6D1976-F211-6671-6E59-C0DAE0EA6CB9}"/>
              </a:ext>
            </a:extLst>
          </p:cNvPr>
          <p:cNvSpPr txBox="1"/>
          <p:nvPr/>
        </p:nvSpPr>
        <p:spPr>
          <a:xfrm>
            <a:off x="6439599" y="4637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>
              <a:latin typeface="Batang" panose="02030600000101010101" pitchFamily="18" charset="-127"/>
              <a:ea typeface="Batang" panose="02030600000101010101" pitchFamily="18" charset="-12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580DBD-7449-A991-CD10-90D2F814E12A}"/>
              </a:ext>
            </a:extLst>
          </p:cNvPr>
          <p:cNvSpPr txBox="1"/>
          <p:nvPr/>
        </p:nvSpPr>
        <p:spPr>
          <a:xfrm>
            <a:off x="6439598" y="4326019"/>
            <a:ext cx="5568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Salvatore De Gaetano, Mario Nicola </a:t>
            </a:r>
            <a:r>
              <a:rPr lang="en-US" dirty="0" err="1">
                <a:solidFill>
                  <a:schemeClr val="bg1"/>
                </a:solidFill>
              </a:rPr>
              <a:t>Mazziotta</a:t>
            </a:r>
            <a:r>
              <a:rPr lang="en-US" dirty="0">
                <a:solidFill>
                  <a:schemeClr val="bg1"/>
                </a:solidFill>
              </a:rPr>
              <a:t> </a:t>
            </a:r>
          </a:p>
          <a:p>
            <a:r>
              <a:rPr lang="en-US" dirty="0">
                <a:solidFill>
                  <a:schemeClr val="bg1"/>
                </a:solidFill>
              </a:rPr>
              <a:t>on behalf of the Fermi LAT Collaboration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213705-43BA-B2A5-C047-ABE16E94E85D}"/>
              </a:ext>
            </a:extLst>
          </p:cNvPr>
          <p:cNvSpPr txBox="1"/>
          <p:nvPr/>
        </p:nvSpPr>
        <p:spPr>
          <a:xfrm>
            <a:off x="6439598" y="6407222"/>
            <a:ext cx="56883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>
                <a:solidFill>
                  <a:srgbClr val="52656C"/>
                </a:solidFill>
                <a:latin typeface="Playfair Display" pitchFamily="2" charset="77"/>
                <a:cs typeface="Plantagenet Cherokee" panose="02020000000000000000" pitchFamily="18" charset="-79"/>
              </a:rPr>
              <a:t>*e-mail: francesco.loparco@ba.infn.it</a:t>
            </a:r>
          </a:p>
        </p:txBody>
      </p:sp>
    </p:spTree>
    <p:extLst>
      <p:ext uri="{BB962C8B-B14F-4D97-AF65-F5344CB8AC3E}">
        <p14:creationId xmlns:p14="http://schemas.microsoft.com/office/powerpoint/2010/main" val="33304388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CB18D326-7C32-B722-2D42-84FECBA604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1050" y="1070692"/>
            <a:ext cx="7600950" cy="546735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Data-model comparison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9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223155" y="1720840"/>
            <a:ext cx="406436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data collected in the period May 2011-Nov 2013 are compared with MC predictions obtained by folding the p and </a:t>
            </a:r>
            <a:r>
              <a:rPr lang="en-US" sz="2400" baseline="300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4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He spectra measured by AMS-02 with the gamma-ray yield evaluated with FLUKA </a:t>
            </a:r>
          </a:p>
          <a:p>
            <a:endParaRPr lang="en-US" sz="2000" dirty="0">
              <a:solidFill>
                <a:schemeClr val="accent1">
                  <a:lumMod val="75000"/>
                </a:schemeClr>
              </a:solidFill>
              <a:latin typeface="Plantagenet Cherokee" panose="02020602070100000000" pitchFamily="18" charset="0"/>
            </a:endParaRPr>
          </a:p>
          <a:p>
            <a:r>
              <a:rPr lang="en-US" sz="2000" dirty="0">
                <a:solidFill>
                  <a:schemeClr val="accent6">
                    <a:lumMod val="75000"/>
                  </a:schemeClr>
                </a:solidFill>
                <a:latin typeface="Plantagenet Cherokee" panose="02020602070100000000" pitchFamily="18" charset="0"/>
              </a:rPr>
              <a:t>Plot from PRD93, 082001 (2016)</a:t>
            </a:r>
          </a:p>
        </p:txBody>
      </p:sp>
    </p:spTree>
    <p:extLst>
      <p:ext uri="{BB962C8B-B14F-4D97-AF65-F5344CB8AC3E}">
        <p14:creationId xmlns:p14="http://schemas.microsoft.com/office/powerpoint/2010/main" val="3616142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6E08ACAF-87A1-8ED5-EFC8-06EBFA7B9A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9684" y="1413379"/>
            <a:ext cx="8511036" cy="53080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Time evolution of the lunar gamma-ray flux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10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42163" y="1436360"/>
            <a:ext cx="3539237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Moon gamma-ray flux is evaluated in 6-months time intervals and compared with the model predictions based on CR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Predictions are obtained by folding the AMS-02 and PAMELA data with the gamma-ray yields evaluated with FLUKA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2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Moon gamma-ray flux is anticorrelated with the solar activity</a:t>
            </a:r>
          </a:p>
        </p:txBody>
      </p:sp>
    </p:spTree>
    <p:extLst>
      <p:ext uri="{BB962C8B-B14F-4D97-AF65-F5344CB8AC3E}">
        <p14:creationId xmlns:p14="http://schemas.microsoft.com/office/powerpoint/2010/main" val="20886835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11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82803" y="1070600"/>
            <a:ext cx="1188603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We have updated the measurement of the gamma-ray flux from the Moon using a 14-years dataset collected by the Fermi LAT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observation period exceeds the duration of a whole solar cycle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average Moon gamma-ray fluxes are not significantly changed from the previously published LAT data analysis with a 7-years data sample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We have studied the time evolution of the lunar gamma-ray emission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lunar gamma-ray flux is anticorrelated with the solar activity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measurements are in agreement with the predictions obtained by folding the measured spectra of cosmic-ray protons and </a:t>
            </a:r>
            <a:r>
              <a:rPr lang="en-US" sz="2800" baseline="300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4</a:t>
            </a: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He nuclei with the gamma-ray yields evaluated with a MC simulation based on the FLUKA code</a:t>
            </a:r>
          </a:p>
        </p:txBody>
      </p:sp>
    </p:spTree>
    <p:extLst>
      <p:ext uri="{BB962C8B-B14F-4D97-AF65-F5344CB8AC3E}">
        <p14:creationId xmlns:p14="http://schemas.microsoft.com/office/powerpoint/2010/main" val="58903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gamma-ray Moon</a:t>
            </a:r>
            <a:endParaRPr lang="en-US" sz="4000" b="1" dirty="0">
              <a:solidFill>
                <a:srgbClr val="52656C"/>
              </a:solidFill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1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234043" y="1093371"/>
            <a:ext cx="11734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Moon is among the brightest sources in the gamma-ray sky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Lunar gamma rays are produced in the hadronic interactions of cosmic rays with the regolith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gamma-ray flux from the Moon is sensitive to: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Cosmic-ray fluxes 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Composition of the lunar surface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Mechanisms of the hadronic interactions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Plantagenet Cherokee" panose="02020602070100000000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Fermi LAT has already measured the gamma-ray flux from the Moon using the data collected in its first 7 years of operation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For further details see PRD 93, 082001 (2016)</a:t>
            </a:r>
            <a:endParaRPr lang="en-US" sz="2800" dirty="0">
              <a:solidFill>
                <a:schemeClr val="accent1">
                  <a:lumMod val="75000"/>
                </a:schemeClr>
              </a:solidFill>
              <a:latin typeface="Plantagenet Cherokee" panose="02020602070100000000" pitchFamily="18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previous results have been now updated using a 14-years dataset</a:t>
            </a:r>
          </a:p>
          <a:p>
            <a:pPr marL="914400" lvl="1" indent="-457200">
              <a:buFont typeface="Plantagenet Cherokee" panose="02020602070100000000" pitchFamily="18" charset="0"/>
              <a:buChar char="–"/>
            </a:pPr>
            <a:r>
              <a:rPr lang="en-US" sz="28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observation period exceeds the duration of a solar cycle</a:t>
            </a:r>
          </a:p>
        </p:txBody>
      </p:sp>
    </p:spTree>
    <p:extLst>
      <p:ext uri="{BB962C8B-B14F-4D97-AF65-F5344CB8AC3E}">
        <p14:creationId xmlns:p14="http://schemas.microsoft.com/office/powerpoint/2010/main" val="315846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Data selection (1/2)</a:t>
            </a:r>
            <a:endParaRPr lang="en-US" sz="4000" b="1" dirty="0">
              <a:solidFill>
                <a:srgbClr val="52656C"/>
              </a:solidFill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2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/>
              <p:nvPr/>
            </p:nvSpPr>
            <p:spPr>
              <a:xfrm>
                <a:off x="345441" y="1422400"/>
                <a:ext cx="11734800" cy="49065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Data sample: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Fermi-LAT Pass 8 SOURCE photon data with E&gt;10 MeV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August 2008-June </a:t>
                </a: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2022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Signal region:</a:t>
                </a:r>
              </a:p>
              <a:p>
                <a:pPr marL="800100" lvl="1" indent="-342900">
                  <a:buFontTx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Cone centered on the Moon position</a:t>
                </a:r>
              </a:p>
              <a:p>
                <a:pPr marL="800100" lvl="1" indent="-342900">
                  <a:buFontTx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Angular radius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𝜃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it-IT" sz="2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sSup>
                          <m:sSupPr>
                            <m:ctrlP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it-IT" sz="24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  <m:sub>
                                    <m: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b>
                                </m:sSub>
                                <m:sSup>
                                  <m:sSupPr>
                                    <m:ctrlP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ctrlPr>
                                          <a:rPr lang="it-IT" sz="2400" b="0" i="1" smtClean="0">
                                            <a:solidFill>
                                              <a:schemeClr val="accent2">
                                                <a:lumMod val="75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f>
                                          <m:fPr>
                                            <m:type m:val="lin"/>
                                            <m:ctrlPr>
                                              <a:rPr lang="it-IT" sz="2400" b="0" i="1" smtClean="0">
                                                <a:solidFill>
                                                  <a:schemeClr val="accent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fPr>
                                          <m:num>
                                            <m:r>
                                              <a:rPr lang="it-IT" sz="2400" b="0" i="1" smtClean="0">
                                                <a:solidFill>
                                                  <a:schemeClr val="accent2">
                                                    <a:lumMod val="75000"/>
                                                  </a:schemeClr>
                                                </a:solidFill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𝐸</m:t>
                                            </m:r>
                                          </m:num>
                                          <m:den>
                                            <m:sSub>
                                              <m:sSubPr>
                                                <m:ctrlPr>
                                                  <a:rPr lang="it-IT" sz="2400" b="0" i="1" smtClean="0">
                                                    <a:solidFill>
                                                      <a:schemeClr val="accent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</m:ctrlPr>
                                              </m:sSubPr>
                                              <m:e>
                                                <m:r>
                                                  <a:rPr lang="it-IT" sz="2400" b="0" i="1" smtClean="0">
                                                    <a:solidFill>
                                                      <a:schemeClr val="accent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𝐸</m:t>
                                                </m:r>
                                              </m:e>
                                              <m:sub>
                                                <m:r>
                                                  <a:rPr lang="it-IT" sz="2400" b="0" i="1" smtClean="0">
                                                    <a:solidFill>
                                                      <a:schemeClr val="accent2">
                                                        <a:lumMod val="75000"/>
                                                      </a:schemeClr>
                                                    </a:solidFill>
                                                    <a:latin typeface="Cambria Math" panose="02040503050406030204" pitchFamily="18" charset="0"/>
                                                    <a:ea typeface="Cambria Math" panose="02040503050406030204" pitchFamily="18" charset="0"/>
                                                  </a:rPr>
                                                  <m:t>0</m:t>
                                                </m:r>
                                              </m:sub>
                                            </m:sSub>
                                          </m:den>
                                        </m:f>
                                      </m:e>
                                    </m:d>
                                  </m:e>
                                  <m:sup>
                                    <m: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it-IT" sz="2400" b="0" i="1" smtClean="0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𝛿</m:t>
                                    </m:r>
                                  </m:sup>
                                </m:sSup>
                              </m:e>
                            </m:d>
                          </m:e>
                          <m:sup>
                            <m: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r>
                          <a:rPr lang="it-IT" sz="2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Sup>
                          <m:sSubSupPr>
                            <m:ctrlP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𝑚𝑖𝑛</m:t>
                            </m:r>
                          </m:sub>
                          <m:sup>
                            <m:r>
                              <a:rPr lang="it-IT" sz="24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endParaRPr lang="en-US" sz="2400" dirty="0">
                  <a:solidFill>
                    <a:schemeClr val="accent1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𝑚𝑖𝑛</m:t>
                        </m:r>
                      </m:sub>
                    </m:sSub>
                    <m:r>
                      <a:rPr lang="it-IT" sz="24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=1°</m:t>
                    </m:r>
                  </m:oMath>
                </a14:m>
                <a:r>
                  <a:rPr lang="en-US" sz="24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4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=5°</m:t>
                    </m:r>
                  </m:oMath>
                </a14:m>
                <a:r>
                  <a:rPr lang="en-US" sz="24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it-IT" sz="24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it-IT" sz="24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=100</m:t>
                    </m:r>
                    <m:r>
                      <a:rPr lang="it-IT" sz="24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r>
                  <a:rPr lang="en-US" sz="24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it-IT" sz="24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=0.8</m:t>
                    </m:r>
                  </m:oMath>
                </a14:m>
                <a:endParaRPr lang="en-US" sz="2400" dirty="0">
                  <a:solidFill>
                    <a:schemeClr val="accent6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:r>
                  <a:rPr lang="en-US" sz="24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Reflects the energy dependence of the LAT PSF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Background region:</a:t>
                </a:r>
              </a:p>
              <a:p>
                <a:pPr marL="800100" lvl="1" indent="-342900">
                  <a:buFontTx/>
                  <a:buChar char="−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Cone centered on the time-offset Moon position</a:t>
                </a:r>
              </a:p>
              <a:p>
                <a:pPr marL="800100" lvl="1" indent="-342900">
                  <a:buFontTx/>
                  <a:buChar char="−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Time offset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=14 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𝑑𝑎𝑦𝑠</m:t>
                    </m:r>
                  </m:oMath>
                </a14:m>
                <a:endParaRPr lang="en-US" sz="240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Tx/>
                  <a:buChar char="−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Same angular radius as the signal region</a:t>
                </a:r>
              </a:p>
            </p:txBody>
          </p:sp>
        </mc:Choice>
        <mc:Fallback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1" y="1422400"/>
                <a:ext cx="11734800" cy="4906536"/>
              </a:xfrm>
              <a:prstGeom prst="rect">
                <a:avLst/>
              </a:prstGeom>
              <a:blipFill>
                <a:blip r:embed="rId3"/>
                <a:stretch>
                  <a:fillRect l="-727" t="-994" b="-1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38741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Data selection (2/2)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/>
              <p:nvPr/>
            </p:nvSpPr>
            <p:spPr>
              <a:xfrm>
                <a:off x="345441" y="1422400"/>
                <a:ext cx="11734800" cy="37856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Event selection: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LAT in standard science operation configuration and outside the SAA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angular separation </a:t>
                </a:r>
                <a14:m>
                  <m:oMath xmlns:m="http://schemas.openxmlformats.org/officeDocument/2006/math"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&lt;100°</m:t>
                    </m:r>
                  </m:oMath>
                </a14:m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between a cone of </a:t>
                </a:r>
                <a14:m>
                  <m:oMath xmlns:m="http://schemas.openxmlformats.org/officeDocument/2006/math">
                    <m:r>
                      <a:rPr lang="it-IT" sz="24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5</m:t>
                    </m:r>
                    <m:r>
                      <a:rPr lang="it-IT" sz="2400" i="1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radius centered on the Moon direction and the zenith direction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Moon observed with off-axis angle </a:t>
                </a:r>
                <a14:m>
                  <m:oMath xmlns:m="http://schemas.openxmlformats.org/officeDocument/2006/math">
                    <m:r>
                      <a:rPr lang="it-IT" sz="2400" b="0" i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&lt;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66.4°</m:t>
                    </m:r>
                  </m:oMath>
                </a14:m>
                <a:endParaRPr lang="en-US" sz="240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Moon at galactic latitudes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sz="24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4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</m:d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&gt;5°</m:t>
                    </m:r>
                  </m:oMath>
                </a14:m>
                <a:endParaRPr lang="en-US" altLang="ko-KR" sz="240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angular separation </a:t>
                </a:r>
                <a14:m>
                  <m:oMath xmlns:m="http://schemas.openxmlformats.org/officeDocument/2006/math">
                    <m:r>
                      <a:rPr lang="it-IT" sz="24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20° </m:t>
                    </m:r>
                  </m:oMath>
                </a14:m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between the Moon and the Sun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angular separation </a:t>
                </a:r>
                <a14:m>
                  <m:oMath xmlns:m="http://schemas.openxmlformats.org/officeDocument/2006/math">
                    <m:r>
                      <a:rPr lang="it-IT" sz="2400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it-IT" sz="2400" b="0" i="1" dirty="0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it-IT" sz="24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0° </m:t>
                    </m:r>
                  </m:oMath>
                </a14:m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between the Moon and the brightest sources in the 4FGL catalog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:r>
                  <a:rPr lang="en-US" sz="24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Same selection cuts for the signal and background regions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5441" y="1422400"/>
                <a:ext cx="11734800" cy="3785652"/>
              </a:xfrm>
              <a:prstGeom prst="rect">
                <a:avLst/>
              </a:prstGeom>
              <a:blipFill>
                <a:blip r:embed="rId3"/>
                <a:stretch>
                  <a:fillRect l="-727" t="-1288" b="-32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90512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Significance maps of the Moon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4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223156" y="975360"/>
            <a:ext cx="11897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The significance maps are built from the counts in the signal and background regions with the </a:t>
            </a:r>
            <a:r>
              <a:rPr lang="en-US" sz="2000" dirty="0" err="1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Li&amp;Ma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Plantagenet Cherokee" panose="02020602070100000000" pitchFamily="18" charset="0"/>
              </a:rPr>
              <a:t> approach</a:t>
            </a:r>
          </a:p>
          <a:p>
            <a:pPr marL="800100" lvl="1" indent="-342900">
              <a:buFont typeface="Plantagenet Cherokee" panose="02020602070100000000" pitchFamily="18" charset="0"/>
              <a:buChar char="–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significance increases as the time interval increases</a:t>
            </a:r>
          </a:p>
          <a:p>
            <a:pPr marL="800100" lvl="1" indent="-342900">
              <a:buFont typeface="Plantagenet Cherokee" panose="02020602070100000000" pitchFamily="18" charset="0"/>
              <a:buChar char="–"/>
            </a:pPr>
            <a:r>
              <a:rPr lang="en-US" sz="2000" dirty="0">
                <a:solidFill>
                  <a:schemeClr val="accent2">
                    <a:lumMod val="75000"/>
                  </a:schemeClr>
                </a:solidFill>
                <a:latin typeface="Plantagenet Cherokee" panose="02020602070100000000" pitchFamily="18" charset="0"/>
              </a:rPr>
              <a:t>The significance evaluated over 2-years time intervals changes due to solar modulation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E209635A-41C4-6203-8E23-FFDE7F26F9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560" y="2291627"/>
            <a:ext cx="6096000" cy="4572000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48C7B16F-2595-7836-5F2B-6927F74F5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6738" y="2286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642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Reconstruction of the gamma-ray energy spectrum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/>
              <p:nvPr/>
            </p:nvSpPr>
            <p:spPr>
              <a:xfrm>
                <a:off x="223156" y="995680"/>
                <a:ext cx="11897724" cy="56224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gamma-ray fluxes are evaluated from the counts in the signal and in the background region by maximizing a Poisson likelihood function: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sz="2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20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sSub>
                            <m:sSubPr>
                              <m:ctrlPr>
                                <a:rPr lang="en-US" sz="220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  <m:r>
                            <a:rPr lang="it-IT" sz="22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⃗"/>
                                  <m:ctrlPr>
                                    <a:rPr lang="en-US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e>
                            <m:sub>
                              <m: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e>
                      </m:d>
                      <m:r>
                        <a:rPr lang="it-IT" sz="2200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∏"/>
                          <m:ctrlP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it-IT" sz="2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  <m:f>
                            <m:fPr>
                              <m:ctrlP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sz="2200" b="0" i="1" smtClean="0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  <m:nary>
                        <m:naryPr>
                          <m:chr m:val="∏"/>
                          <m:ctrlPr>
                            <a:rPr lang="it-IT" sz="22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2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22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it-IT" sz="2200" i="1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sup>
                        <m:e>
                          <m:sSup>
                            <m:sSupPr>
                              <m:ctrlP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</m:sup>
                          </m:sSup>
                          <m:f>
                            <m:fPr>
                              <m:ctrlP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𝜇</m:t>
                                      </m:r>
                                    </m:e>
                                    <m:sub>
                                      <m: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  <m:sup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𝑛</m:t>
                                      </m:r>
                                    </m:e>
                                    <m:sub>
                                      <m:r>
                                        <a:rPr lang="it-IT" sz="2200" b="0" i="1" smtClean="0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𝑏</m:t>
                                      </m:r>
                                    </m:sub>
                                  </m:sSub>
                                  <m:d>
                                    <m:d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𝐸</m:t>
                                          </m:r>
                                        </m:e>
                                        <m:sub>
                                          <m:r>
                                            <a:rPr lang="it-IT" sz="2200" i="1">
                                              <a:solidFill>
                                                <a:schemeClr val="accent6">
                                                  <a:lumMod val="75000"/>
                                                </a:schemeClr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</m:e>
                                  </m:d>
                                </m:sup>
                              </m:sSup>
                            </m:num>
                            <m:den>
                              <m:sSub>
                                <m:sSub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it-IT" sz="2200" i="1">
                                      <a:solidFill>
                                        <a:schemeClr val="accent6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a:rPr lang="it-IT" sz="2200" i="1">
                                          <a:solidFill>
                                            <a:schemeClr val="accent6">
                                              <a:lumMod val="75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it-IT" sz="2200" i="1">
                                  <a:solidFill>
                                    <a:schemeClr val="accent6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!</m:t>
                              </m:r>
                            </m:den>
                          </m:f>
                        </m:e>
                      </m:nary>
                    </m:oMath>
                  </m:oMathPara>
                </a14:m>
                <a:endParaRPr lang="it-IT" sz="2200" dirty="0">
                  <a:solidFill>
                    <a:schemeClr val="accent1">
                      <a:lumMod val="75000"/>
                    </a:schemeClr>
                  </a:solidFill>
                  <a:latin typeface="Plantagenet Cherokee" panose="02020602070100000000" pitchFamily="18" charset="0"/>
                  <a:ea typeface="Cambria Math" panose="02040503050406030204" pitchFamily="18" charset="0"/>
                </a:endParaRPr>
              </a:p>
              <a:p>
                <a:pPr marL="800100" lvl="1" indent="-342900">
                  <a:buFontTx/>
                  <a:buChar char="–"/>
                </a:pPr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Observed counts: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22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,….,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</m:acc>
                      </m:e>
                      <m:sub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sz="22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,….,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endParaRPr lang="en-US" sz="220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Tx/>
                  <a:buChar char="–"/>
                </a:pPr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Expected counts: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</m:e>
                      <m:sub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it-IT" sz="2200" b="0" i="1" smtClean="0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,….,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</m:acc>
                      </m:e>
                      <m:sub>
                        <m:r>
                          <a:rPr lang="it-IT" sz="2200" b="0" i="1" smtClean="0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sz="2200" i="1">
                        <a:solidFill>
                          <a:schemeClr val="accent5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it-IT" sz="2200" i="1">
                            <a:solidFill>
                              <a:schemeClr val="accent5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,….,</m:t>
                        </m:r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en-US" sz="2200" i="1">
                                <a:solidFill>
                                  <a:schemeClr val="accent5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5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sub>
                            </m:sSub>
                          </m:e>
                        </m:d>
                      </m:e>
                    </m:d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expected counts are given by: </a:t>
                </a: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d>
                          <m:d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sub>
                        </m:sSub>
                        <m:sSub>
                          <m:sSubPr>
                            <m:ctrlPr>
                              <a:rPr lang="el-GR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it-IT" sz="2200" b="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 typeface="Plantagenet Cherokee" panose="02020602070100000000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sz="220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ctrl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sup>
                      <m:e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d>
                          <m:d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sSub>
                              <m:sSubPr>
                                <m:ctrlP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</m:sSub>
                          </m:e>
                        </m:d>
                        <m:d>
                          <m:dPr>
                            <m:begChr m:val="["/>
                            <m:endChr m:val="]"/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it-IT" sz="2200" b="0" i="1" smtClean="0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it-IT" sz="2200" i="1">
                                    <a:solidFill>
                                      <a:schemeClr val="accent2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𝐸</m:t>
                                    </m:r>
                                  </m:e>
                                  <m:sub>
                                    <m:r>
                                      <a:rPr lang="it-IT" sz="2200" i="1">
                                        <a:solidFill>
                                          <a:schemeClr val="accent2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𝑡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</m:sSub>
                        <m:sSub>
                          <m:sSubPr>
                            <m:ctrlPr>
                              <a:rPr lang="el-GR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l-GR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endParaRPr lang="it-IT" sz="2200" b="0" dirty="0">
                  <a:solidFill>
                    <a:schemeClr val="accent2">
                      <a:lumMod val="75000"/>
                    </a:schemeClr>
                  </a:solidFill>
                  <a:latin typeface="Plantagenet Cherokee" panose="02020602070100000000" pitchFamily="18" charset="0"/>
                  <a:ea typeface="Cambria Math" panose="02040503050406030204" pitchFamily="18" charset="0"/>
                </a:endParaRPr>
              </a:p>
              <a:p>
                <a:pPr marL="1257300" lvl="2" indent="-342900">
                  <a:buFont typeface="Plantagenet Cherokee" panose="02020602070100000000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r>
                      <a:rPr lang="it-IT" sz="2200" b="0" i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are the signal and background live times</a:t>
                </a:r>
              </a:p>
              <a:p>
                <a:pPr marL="1257300" lvl="2" indent="-342900">
                  <a:buFont typeface="Plantagenet Cherokee" panose="02020602070100000000" pitchFamily="18" charset="0"/>
                  <a:buChar char="–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d>
                      <m:dPr>
                        <m:ctrlPr>
                          <a:rPr lang="en-US" sz="2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</m:sub>
                    </m:sSub>
                    <m:d>
                      <m:dPr>
                        <m:ctrlP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it-IT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it-IT" sz="2200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𝑗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incorporate the IRF and the pointing history of the LAT</a:t>
                </a:r>
              </a:p>
              <a:p>
                <a:pPr marL="1257300" lvl="2" indent="-342900">
                  <a:buFont typeface="Plantagenet Cherokee" panose="02020602070100000000" pitchFamily="18" charset="0"/>
                  <a:buChar char="–"/>
                </a:pP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𝐴</m:t>
                    </m:r>
                    <m:r>
                      <a:rPr lang="it-IT" sz="22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=6</m:t>
                    </m:r>
                    <m:sSup>
                      <m:sSupPr>
                        <m:ctrlP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is the cross section of the sphere used for event generation in the MC  simulation </a:t>
                </a: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signal and the background fluxes are reconstructed with a Bayesian procedure based on a Monte Carlo Markov Chain (MCMC) implemented in the software toolkit BAT</a:t>
                </a:r>
                <a:endParaRPr lang="en-US" sz="2200" dirty="0">
                  <a:solidFill>
                    <a:schemeClr val="accent6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56" y="995680"/>
                <a:ext cx="11897724" cy="5622437"/>
              </a:xfrm>
              <a:prstGeom prst="rect">
                <a:avLst/>
              </a:prstGeom>
              <a:blipFill>
                <a:blip r:embed="rId4"/>
                <a:stretch>
                  <a:fillRect l="-615" t="-758" b="-11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11895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C8A50535-3DC0-7DA6-D5AA-0A018E70A9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4999" y="673901"/>
            <a:ext cx="8434921" cy="606722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The Moon gamma-ray spectrum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/>
              <p:nvPr/>
            </p:nvSpPr>
            <p:spPr>
              <a:xfrm>
                <a:off x="223155" y="1720840"/>
                <a:ext cx="3401843" cy="30469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lunar gamma-ray emission is peaked at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it-IT" sz="2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150 </m:t>
                    </m:r>
                    <m:r>
                      <a:rPr lang="it-IT" sz="24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n-US" sz="2400" dirty="0">
                  <a:solidFill>
                    <a:schemeClr val="accent1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4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No significant variations are observed with respect to previously published results 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55" y="1720840"/>
                <a:ext cx="3401843" cy="3046988"/>
              </a:xfrm>
              <a:prstGeom prst="rect">
                <a:avLst/>
              </a:prstGeom>
              <a:blipFill>
                <a:blip r:embed="rId5"/>
                <a:stretch>
                  <a:fillRect l="-2509" t="-1600" r="-4839" b="-36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50556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Evaluation of the expected gamma-ray fluxes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/>
              <p:nvPr/>
            </p:nvSpPr>
            <p:spPr>
              <a:xfrm>
                <a:off x="223155" y="1141720"/>
                <a:ext cx="11745688" cy="55124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sz="2200" dirty="0">
                    <a:solidFill>
                      <a:schemeClr val="accent1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lunar gamma-ray flux is given by: 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20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𝜙</m:t>
                      </m:r>
                      <m:d>
                        <m:dPr>
                          <m:ctrlPr>
                            <a:rPr lang="en-US" sz="220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𝐸</m:t>
                          </m:r>
                        </m:e>
                      </m:d>
                      <m:r>
                        <a:rPr lang="it-IT" sz="2200" b="0" i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p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𝐻𝑒</m:t>
                          </m:r>
                        </m:sub>
                        <m:sup/>
                        <m:e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𝑌</m:t>
                          </m:r>
                          <m:d>
                            <m:dPr>
                              <m:ctrlP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𝐸</m:t>
                              </m:r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r>
                            <a:rPr lang="it-IT" sz="2200" b="0" i="1" smtClean="0">
                              <a:solidFill>
                                <a:schemeClr val="accent2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d>
                            <m:dPr>
                              <m:ctrlP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it-IT" sz="2200" b="0" i="1" smtClean="0">
                                      <a:solidFill>
                                        <a:schemeClr val="accent2">
                                          <a:lumMod val="7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d>
                          <m:sSub>
                            <m:sSubPr>
                              <m:ctrlP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𝑑𝑇</m:t>
                              </m:r>
                            </m:e>
                            <m:sub>
                              <m:r>
                                <a:rPr lang="it-IT" sz="2200" b="0" i="1" smtClean="0">
                                  <a:solidFill>
                                    <a:schemeClr val="accent2">
                                      <a:lumMod val="7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sz="2200" dirty="0">
                  <a:solidFill>
                    <a:schemeClr val="accent1">
                      <a:lumMod val="75000"/>
                    </a:schemeClr>
                  </a:solidFill>
                  <a:latin typeface="Plantagenet Cherokee" panose="02020602070100000000" pitchFamily="18" charset="0"/>
                </a:endParaRPr>
              </a:p>
              <a:p>
                <a:pPr marL="800100" lvl="1" indent="-342900">
                  <a:buFontTx/>
                  <a:buChar char="–"/>
                </a:pP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𝑅</m:t>
                    </m:r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=1737</m:t>
                    </m:r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𝑘𝑚</m:t>
                    </m:r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is the Moon radius</a:t>
                </a:r>
              </a:p>
              <a:p>
                <a:pPr marL="800100" lvl="1" indent="-342900">
                  <a:buFontTx/>
                  <a:buChar char="–"/>
                </a:pP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𝑑</m:t>
                    </m:r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is the Moon-LAT distance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It is known from the LAT pointing history </a:t>
                </a:r>
              </a:p>
              <a:p>
                <a:pPr marL="800100" lvl="1" indent="-342900">
                  <a:buFontTx/>
                  <a:buChar char="–"/>
                </a:pP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𝐼</m:t>
                    </m:r>
                    <m:d>
                      <m:dPr>
                        <m:ctrl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= intensity of CR particles of the </a:t>
                </a:r>
                <a:r>
                  <a:rPr lang="en-US" sz="2200" dirty="0" err="1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i-th</a:t>
                </a:r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species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We use the p and </a:t>
                </a:r>
                <a:r>
                  <a:rPr lang="en-US" sz="2200" baseline="30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4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He intensities measured by AMS-02</a:t>
                </a:r>
              </a:p>
              <a:p>
                <a:pPr marL="800100" lvl="1" indent="-342900">
                  <a:buFontTx/>
                  <a:buChar char="–"/>
                </a:pP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𝑌</m:t>
                    </m:r>
                    <m:d>
                      <m:dPr>
                        <m:ctrlP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it-IT" sz="2200" b="0" i="1" smtClean="0">
                            <a:solidFill>
                              <a:schemeClr val="accent2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|</m:t>
                        </m:r>
                        <m:sSub>
                          <m:sSubPr>
                            <m:ctrlP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it-IT" sz="2200" b="0" i="1" smtClean="0">
                                <a:solidFill>
                                  <a:schemeClr val="accent2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= yield of gamma rays of energy </a:t>
                </a:r>
                <a14:m>
                  <m:oMath xmlns:m="http://schemas.openxmlformats.org/officeDocument/2006/math">
                    <m:r>
                      <a:rPr lang="it-IT" sz="2200" b="0" i="1" smtClean="0">
                        <a:solidFill>
                          <a:schemeClr val="accent2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𝐸</m:t>
                    </m:r>
                  </m:oMath>
                </a14:m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produced by the particles of the </a:t>
                </a:r>
                <a:r>
                  <a:rPr lang="en-US" sz="2200" dirty="0" err="1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i-th</a:t>
                </a:r>
                <a:r>
                  <a:rPr lang="en-US" sz="2200" dirty="0">
                    <a:solidFill>
                      <a:schemeClr val="accent2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CR species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gamma-ray yields from p and </a:t>
                </a:r>
                <a:r>
                  <a:rPr lang="en-US" sz="2200" baseline="30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4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He interactions are evaluated using a simulation based on the FLUKA Monte Carlo code</a:t>
                </a:r>
              </a:p>
              <a:p>
                <a:pPr marL="1257300" lvl="2" indent="-342900">
                  <a:buFont typeface="Wingdings" panose="05000000000000000000" pitchFamily="2" charset="2"/>
                  <a:buChar char="§"/>
                </a:pP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The Moon is described as a sphere consisting of a mixture of 45% SiO</a:t>
                </a:r>
                <a:r>
                  <a:rPr lang="en-US" sz="2200" baseline="-25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2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22% </a:t>
                </a:r>
                <a:r>
                  <a:rPr lang="en-US" sz="2200" dirty="0" err="1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FeO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11% </a:t>
                </a:r>
                <a:r>
                  <a:rPr lang="en-US" sz="2200" dirty="0" err="1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CaO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10% Al</a:t>
                </a:r>
                <a:r>
                  <a:rPr lang="en-US" sz="2200" baseline="-25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2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O</a:t>
                </a:r>
                <a:r>
                  <a:rPr lang="en-US" sz="2200" baseline="-25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3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, 9% MgO, 3% TiO</a:t>
                </a:r>
                <a:r>
                  <a:rPr lang="en-US" sz="2200" baseline="-250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2</a:t>
                </a:r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with a density </a:t>
                </a:r>
                <a14:m>
                  <m:oMath xmlns:m="http://schemas.openxmlformats.org/officeDocument/2006/math">
                    <m:r>
                      <a:rPr lang="en-US" sz="220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  <m:r>
                      <a:rPr lang="it-IT" sz="2200" b="0" i="1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=1.8 </m:t>
                    </m:r>
                    <m:f>
                      <m:fPr>
                        <m:type m:val="lin"/>
                        <m:ctrlP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it-IT" sz="2200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𝑔</m:t>
                        </m:r>
                      </m:num>
                      <m:den>
                        <m:sSup>
                          <m:sSupPr>
                            <m:ctrlP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it-IT" sz="2200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sz="2200" dirty="0">
                    <a:solidFill>
                      <a:schemeClr val="accent6">
                        <a:lumMod val="75000"/>
                      </a:schemeClr>
                    </a:solidFill>
                    <a:latin typeface="Plantagenet Cherokee" panose="02020602070100000000" pitchFamily="18" charset="0"/>
                  </a:rPr>
                  <a:t> (see PRD 93, 082001 (2016))</a:t>
                </a:r>
              </a:p>
            </p:txBody>
          </p:sp>
        </mc:Choice>
        <mc:Fallback xmlns="">
          <p:sp>
            <p:nvSpPr>
              <p:cNvPr id="5" name="CasellaDiTesto 4">
                <a:extLst>
                  <a:ext uri="{FF2B5EF4-FFF2-40B4-BE49-F238E27FC236}">
                    <a16:creationId xmlns:a16="http://schemas.microsoft.com/office/drawing/2014/main" id="{E73408F1-CE3B-7019-0A00-7EB819478DB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155" y="1141720"/>
                <a:ext cx="11745688" cy="5512471"/>
              </a:xfrm>
              <a:prstGeom prst="rect">
                <a:avLst/>
              </a:prstGeom>
              <a:blipFill>
                <a:blip r:embed="rId4"/>
                <a:stretch>
                  <a:fillRect l="-623" t="-773" r="-1090" b="-74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12930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37A1DB3-151F-EEF6-0490-E53BF0F94920}"/>
              </a:ext>
            </a:extLst>
          </p:cNvPr>
          <p:cNvSpPr txBox="1"/>
          <p:nvPr/>
        </p:nvSpPr>
        <p:spPr>
          <a:xfrm>
            <a:off x="223156" y="319958"/>
            <a:ext cx="1174568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Gamma-ray yields from protons and </a:t>
            </a:r>
            <a:r>
              <a:rPr lang="en-US" sz="4000" b="1" baseline="30000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4</a:t>
            </a:r>
            <a:r>
              <a:rPr lang="en-US" sz="4000" b="1" dirty="0">
                <a:solidFill>
                  <a:srgbClr val="52656C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He nuclei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465CF4-0374-E31C-7F65-4BAC6B2FC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B6F35-CB44-C34B-B1A5-4332FB081711}" type="slidenum">
              <a:rPr lang="en-US" smtClean="0"/>
              <a:t>8</a:t>
            </a:fld>
            <a:endParaRPr lang="en-US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E73408F1-CE3B-7019-0A00-7EB819478DB9}"/>
              </a:ext>
            </a:extLst>
          </p:cNvPr>
          <p:cNvSpPr txBox="1"/>
          <p:nvPr/>
        </p:nvSpPr>
        <p:spPr>
          <a:xfrm>
            <a:off x="3616232" y="5530155"/>
            <a:ext cx="43288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solidFill>
                  <a:schemeClr val="accent6">
                    <a:lumMod val="75000"/>
                  </a:schemeClr>
                </a:solidFill>
                <a:latin typeface="Plantagenet Cherokee" panose="02020602070100000000" pitchFamily="18" charset="0"/>
              </a:rPr>
              <a:t>Plots from PRD 93, 082001 (2016)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52EDC90-C497-C195-D4F4-2A6F4300C6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6" y="1112357"/>
            <a:ext cx="6024321" cy="4333284"/>
          </a:xfrm>
          <a:prstGeom prst="rect">
            <a:avLst/>
          </a:prstGeom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D7480BC3-94D0-F668-F883-A6B575352F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5999" y="1098964"/>
            <a:ext cx="6024321" cy="43332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41702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920</Words>
  <Application>Microsoft Office PowerPoint</Application>
  <PresentationFormat>Widescreen</PresentationFormat>
  <Paragraphs>104</Paragraphs>
  <Slides>12</Slides>
  <Notes>8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21" baseType="lpstr">
      <vt:lpstr>Batang</vt:lpstr>
      <vt:lpstr>Arial</vt:lpstr>
      <vt:lpstr>Calibri</vt:lpstr>
      <vt:lpstr>Calibri Light</vt:lpstr>
      <vt:lpstr>Cambria Math</vt:lpstr>
      <vt:lpstr>Plantagenet Cherokee</vt:lpstr>
      <vt:lpstr>Playfair Display</vt:lpstr>
      <vt:lpstr>Wingdings</vt:lpstr>
      <vt:lpstr>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Francesco Loparco</cp:lastModifiedBy>
  <cp:revision>36</cp:revision>
  <dcterms:created xsi:type="dcterms:W3CDTF">2022-08-27T13:00:36Z</dcterms:created>
  <dcterms:modified xsi:type="dcterms:W3CDTF">2022-10-12T07:14:17Z</dcterms:modified>
</cp:coreProperties>
</file>