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318" r:id="rId4"/>
    <p:sldId id="319" r:id="rId5"/>
    <p:sldId id="320" r:id="rId6"/>
    <p:sldId id="321" r:id="rId7"/>
    <p:sldId id="322" r:id="rId8"/>
    <p:sldId id="325" r:id="rId9"/>
    <p:sldId id="326" r:id="rId10"/>
    <p:sldId id="328" r:id="rId11"/>
    <p:sldId id="330" r:id="rId12"/>
    <p:sldId id="329" r:id="rId13"/>
    <p:sldId id="332" r:id="rId14"/>
    <p:sldId id="333" r:id="rId15"/>
    <p:sldId id="334" r:id="rId16"/>
    <p:sldId id="362" r:id="rId17"/>
    <p:sldId id="264" r:id="rId18"/>
    <p:sldId id="337" r:id="rId19"/>
    <p:sldId id="341" r:id="rId20"/>
    <p:sldId id="340" r:id="rId21"/>
    <p:sldId id="342" r:id="rId22"/>
    <p:sldId id="36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05" d="100"/>
          <a:sy n="105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1B1D2-24FF-E143-A224-AAB2E2EE71F2}" type="datetimeFigureOut">
              <a:rPr lang="en-US" smtClean="0"/>
              <a:t>9/29/22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313E9-0A19-4A4C-ABAF-C00CD3AF7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9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3F7F61-8502-4D9A-8D67-1510E324AC50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3330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6EA5-7573-9C44-B26B-D6DB29B7DE51}" type="datetime1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4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2896-AF20-6343-BF03-B4AB10D1258E}" type="datetime1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CF4-DCDD-6642-A82A-02850302B89D}" type="datetime1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31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421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02511"/>
            <a:ext cx="10972800" cy="569842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0000CC"/>
                </a:solidFill>
              </a:defRPr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809" y="779930"/>
            <a:ext cx="11516139" cy="5346234"/>
          </a:xfrm>
        </p:spPr>
        <p:txBody>
          <a:bodyPr/>
          <a:lstStyle>
            <a:lvl1pPr>
              <a:defRPr b="0"/>
            </a:lvl1pPr>
            <a:lvl2pPr>
              <a:defRPr b="0">
                <a:solidFill>
                  <a:srgbClr val="0000CC"/>
                </a:solidFill>
              </a:defRPr>
            </a:lvl2pPr>
            <a:lvl3pPr>
              <a:defRPr b="0"/>
            </a:lvl3pPr>
            <a:lvl4pPr>
              <a:defRPr b="0">
                <a:solidFill>
                  <a:srgbClr val="0000CC"/>
                </a:solidFill>
              </a:defRPr>
            </a:lvl4pPr>
            <a:lvl5pPr>
              <a:defRPr b="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1549963" cy="365125"/>
          </a:xfrm>
        </p:spPr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19669" y="6356351"/>
            <a:ext cx="5856651" cy="365125"/>
          </a:xfrm>
        </p:spPr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32437" y="6356351"/>
            <a:ext cx="1549963" cy="365125"/>
          </a:xfrm>
        </p:spPr>
        <p:txBody>
          <a:bodyPr/>
          <a:lstStyle>
            <a:lvl1pPr>
              <a:defRPr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45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750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7778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53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42852"/>
            <a:ext cx="10972800" cy="654032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00CC"/>
                </a:solidFill>
              </a:defRPr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2444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10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>
                <a:solidFill>
                  <a:srgbClr val="0000CC"/>
                </a:solidFill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1471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7E17-C792-1B4F-AAD2-8C0A0F2ED2F7}" type="datetime1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447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0045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162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March 4, 2009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417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E2B-440A-C74E-9BA4-3E553B842BF4}" type="datetime1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0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97D-1B1E-F541-B8CA-E41CE2DCFAA2}" type="datetime1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1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E0A9-E454-5C4A-AB9F-ADF24747B28F}" type="datetime1">
              <a:rPr lang="en-US" smtClean="0"/>
              <a:t>9/29/22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8E27-B8B8-7D4B-BCBD-E64F5B25B68C}" type="datetime1">
              <a:rPr lang="en-US" smtClean="0"/>
              <a:t>9/29/22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65FE-28BA-AF4A-BC86-F73AFBB64DB0}" type="datetime1">
              <a:rPr lang="en-US" smtClean="0"/>
              <a:t>9/29/22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5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F5ED-24E7-D648-B07A-F83AF3E4C75A}" type="datetime1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1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195D-09A0-D448-8ADB-EACB97D92D5D}" type="datetime1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8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701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4802" y="993914"/>
            <a:ext cx="11529389" cy="5132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March 4, 2009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Tenth International Fermi Symposium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888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00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CC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sd.jpl.nasa.gov/" TargetMode="External"/><Relationship Id="rId7" Type="http://schemas.openxmlformats.org/officeDocument/2006/relationships/hyperlink" Target="https://healpix.sourceforge.i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fermipy.readthedocs.io/en/latest/" TargetMode="External"/><Relationship Id="rId5" Type="http://schemas.openxmlformats.org/officeDocument/2006/relationships/hyperlink" Target="https://fermi.gsfc.nasa.gov/" TargetMode="External"/><Relationship Id="rId4" Type="http://schemas.openxmlformats.org/officeDocument/2006/relationships/hyperlink" Target="http://www.fluka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279387"/>
            <a:ext cx="7612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 err="1"/>
              <a:t>Study</a:t>
            </a:r>
            <a:r>
              <a:rPr lang="it-IT" sz="3400" dirty="0"/>
              <a:t> of gamma </a:t>
            </a:r>
            <a:r>
              <a:rPr lang="it-IT" sz="3400" dirty="0" err="1"/>
              <a:t>rays</a:t>
            </a:r>
            <a:r>
              <a:rPr lang="it-IT" sz="3400" dirty="0"/>
              <a:t> from the Small Solar System </a:t>
            </a:r>
            <a:r>
              <a:rPr lang="it-IT" sz="3400" dirty="0" err="1"/>
              <a:t>Bodies</a:t>
            </a:r>
            <a:r>
              <a:rPr lang="it-IT" sz="3400" dirty="0"/>
              <a:t> with the Fermi-LAT data</a:t>
            </a:r>
            <a:endParaRPr lang="en-US" sz="3400" dirty="0">
              <a:solidFill>
                <a:schemeClr val="tx1"/>
              </a:solidFill>
            </a:endParaRPr>
          </a:p>
          <a:p>
            <a:endParaRPr lang="en-US" sz="4000" b="1" dirty="0">
              <a:solidFill>
                <a:srgbClr val="52656C"/>
              </a:solidFill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Salvatore De Gaetano*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6439598" y="4326019"/>
            <a:ext cx="556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2656C"/>
                </a:solidFill>
              </a:rPr>
              <a:t>Leonardo Di Venere, Francesco </a:t>
            </a:r>
            <a:r>
              <a:rPr lang="en-US" dirty="0" err="1">
                <a:solidFill>
                  <a:srgbClr val="52656C"/>
                </a:solidFill>
              </a:rPr>
              <a:t>Loparco</a:t>
            </a:r>
            <a:r>
              <a:rPr lang="en-US" dirty="0">
                <a:solidFill>
                  <a:srgbClr val="52656C"/>
                </a:solidFill>
              </a:rPr>
              <a:t>, Nicola </a:t>
            </a:r>
            <a:r>
              <a:rPr lang="en-US" dirty="0" err="1">
                <a:solidFill>
                  <a:srgbClr val="52656C"/>
                </a:solidFill>
              </a:rPr>
              <a:t>Mazziotta</a:t>
            </a:r>
            <a:endParaRPr lang="en-US" dirty="0">
              <a:solidFill>
                <a:srgbClr val="52656C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*</a:t>
            </a:r>
            <a:r>
              <a:rPr lang="en-US" dirty="0" err="1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salvatore.degaetano@</a:t>
            </a:r>
            <a:r>
              <a:rPr lang="en-US" dirty="0" err="1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ba.infn.it</a:t>
            </a:r>
            <a:endParaRPr lang="en-US" dirty="0">
              <a:solidFill>
                <a:srgbClr val="52656C"/>
              </a:solidFill>
              <a:latin typeface="Playfair Display" pitchFamily="2" charset="77"/>
              <a:cs typeface="Plantagenet Cherokee" panose="02020000000000000000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304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1A3CAD-4D1C-4741-B1B2-6AB4A248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3651BB-CD0E-6940-A58C-AAA16B8E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583334-F162-8445-8DAA-863CAAAE9E0D}"/>
              </a:ext>
            </a:extLst>
          </p:cNvPr>
          <p:cNvSpPr txBox="1"/>
          <p:nvPr/>
        </p:nvSpPr>
        <p:spPr>
          <a:xfrm>
            <a:off x="2585871" y="5310487"/>
            <a:ext cx="680442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range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[10</a:t>
            </a:r>
            <a:r>
              <a:rPr kumimoji="0" lang="it-IT" sz="23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–6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10</a:t>
            </a:r>
            <a:r>
              <a:rPr kumimoji="0" lang="it-IT" sz="23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–5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] cm</a:t>
            </a:r>
            <a:r>
              <a:rPr kumimoji="0" lang="it-IT" sz="23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–2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it-IT" sz="23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each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time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window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found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significance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(TS ≃ 0)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0AA7DFD-6EAD-5045-B537-8F05350C5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84" y="1067370"/>
            <a:ext cx="5651500" cy="38481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8C65E88-B5FB-B348-BC84-55A807763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084" y="683342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94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1A3CAD-4D1C-4741-B1B2-6AB4A248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/>
              <a:t>Combined analysis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3651BB-CD0E-6940-A58C-AAA16B8E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474B06F9-BE76-7F4B-851B-D19E99FCF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30" y="672353"/>
            <a:ext cx="11223170" cy="57069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it-IT" sz="2300" dirty="0"/>
              <a:t>In </a:t>
            </a:r>
            <a:r>
              <a:rPr lang="it-IT" sz="2300" dirty="0" err="1"/>
              <a:t>each</a:t>
            </a:r>
            <a:r>
              <a:rPr lang="it-IT" sz="2300" dirty="0"/>
              <a:t> </a:t>
            </a:r>
            <a:r>
              <a:rPr lang="it-IT" sz="2300" dirty="0" err="1"/>
              <a:t>energy</a:t>
            </a:r>
            <a:r>
              <a:rPr lang="it-IT" sz="2300" dirty="0"/>
              <a:t> bin, </a:t>
            </a:r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evaluated</a:t>
            </a:r>
            <a:r>
              <a:rPr lang="it-IT" sz="2300" dirty="0"/>
              <a:t> the </a:t>
            </a:r>
            <a:r>
              <a:rPr lang="it-IT" sz="2300" dirty="0" err="1"/>
              <a:t>likelihood</a:t>
            </a:r>
            <a:r>
              <a:rPr lang="it-IT" sz="2300" dirty="0"/>
              <a:t> </a:t>
            </a:r>
            <a:r>
              <a:rPr lang="it-IT" sz="2300" dirty="0" err="1"/>
              <a:t>profile</a:t>
            </a:r>
            <a:r>
              <a:rPr lang="it-IT" sz="2300" dirty="0"/>
              <a:t> for the </a:t>
            </a:r>
            <a:r>
              <a:rPr lang="it-IT" sz="2300" dirty="0" err="1"/>
              <a:t>flux</a:t>
            </a:r>
            <a:r>
              <a:rPr lang="it-IT" sz="2300" dirty="0"/>
              <a:t> from </a:t>
            </a:r>
            <a:r>
              <a:rPr lang="it-IT" sz="2300" dirty="0" err="1"/>
              <a:t>asteroids</a:t>
            </a:r>
            <a:endParaRPr lang="it-IT" sz="2300" dirty="0"/>
          </a:p>
          <a:p>
            <a:pPr lvl="1" algn="just"/>
            <a:r>
              <a:rPr lang="it-IT" sz="1900" dirty="0"/>
              <a:t>the </a:t>
            </a:r>
            <a:r>
              <a:rPr lang="it-IT" sz="1900" dirty="0" err="1"/>
              <a:t>parameter</a:t>
            </a:r>
            <a:r>
              <a:rPr lang="it-IT" sz="1900" dirty="0"/>
              <a:t> N</a:t>
            </a:r>
            <a:r>
              <a:rPr lang="it-IT" sz="1900" baseline="-25000" dirty="0"/>
              <a:t>0</a:t>
            </a:r>
            <a:r>
              <a:rPr lang="it-IT" sz="1900" dirty="0"/>
              <a:t> (</a:t>
            </a:r>
            <a:r>
              <a:rPr lang="it-IT" sz="1900" dirty="0" err="1"/>
              <a:t>see</a:t>
            </a:r>
            <a:r>
              <a:rPr lang="it-IT" sz="1900" dirty="0"/>
              <a:t> slide 10) </a:t>
            </a:r>
            <a:r>
              <a:rPr lang="it-IT" sz="1900" dirty="0" err="1"/>
              <a:t>is</a:t>
            </a:r>
            <a:r>
              <a:rPr lang="it-IT" sz="1900" dirty="0"/>
              <a:t> </a:t>
            </a:r>
            <a:r>
              <a:rPr lang="it-IT" sz="1900" dirty="0" err="1"/>
              <a:t>varied</a:t>
            </a:r>
            <a:r>
              <a:rPr lang="it-IT" sz="1900" dirty="0"/>
              <a:t>, </a:t>
            </a:r>
            <a:r>
              <a:rPr lang="it-IT" sz="1900" dirty="0" err="1"/>
              <a:t>while</a:t>
            </a:r>
            <a:r>
              <a:rPr lang="it-IT" sz="1900" dirty="0"/>
              <a:t> the </a:t>
            </a:r>
            <a:r>
              <a:rPr lang="it-IT" sz="1900" dirty="0" err="1"/>
              <a:t>spectral</a:t>
            </a:r>
            <a:r>
              <a:rPr lang="it-IT" sz="1900" dirty="0"/>
              <a:t> </a:t>
            </a:r>
            <a:r>
              <a:rPr lang="it-IT" sz="1900" dirty="0" err="1"/>
              <a:t>index</a:t>
            </a:r>
            <a:r>
              <a:rPr lang="it-IT" sz="1900" dirty="0"/>
              <a:t> </a:t>
            </a:r>
            <a:r>
              <a:rPr lang="it-IT" sz="1900" dirty="0" err="1"/>
              <a:t>is</a:t>
            </a:r>
            <a:r>
              <a:rPr lang="it-IT" sz="1900" dirty="0"/>
              <a:t> </a:t>
            </a:r>
            <a:r>
              <a:rPr lang="it-IT" sz="1900" dirty="0" err="1"/>
              <a:t>kept</a:t>
            </a:r>
            <a:r>
              <a:rPr lang="it-IT" sz="1900" dirty="0"/>
              <a:t> to 2</a:t>
            </a:r>
          </a:p>
          <a:p>
            <a:pPr lvl="1" algn="just"/>
            <a:r>
              <a:rPr lang="it-IT" sz="1900" dirty="0"/>
              <a:t>the </a:t>
            </a:r>
            <a:r>
              <a:rPr lang="it-IT" sz="1900" dirty="0" err="1"/>
              <a:t>likelihood</a:t>
            </a:r>
            <a:r>
              <a:rPr lang="it-IT" sz="1900" dirty="0"/>
              <a:t> </a:t>
            </a:r>
            <a:r>
              <a:rPr lang="it-IT" sz="1900" dirty="0" err="1"/>
              <a:t>values</a:t>
            </a:r>
            <a:r>
              <a:rPr lang="it-IT" sz="1900" dirty="0"/>
              <a:t> do </a:t>
            </a:r>
            <a:r>
              <a:rPr lang="it-IT" sz="1900" dirty="0" err="1"/>
              <a:t>not</a:t>
            </a:r>
            <a:r>
              <a:rPr lang="it-IT" sz="1900" dirty="0"/>
              <a:t> </a:t>
            </a:r>
            <a:r>
              <a:rPr lang="it-IT" sz="1900" dirty="0" err="1"/>
              <a:t>change</a:t>
            </a:r>
            <a:r>
              <a:rPr lang="it-IT" sz="1900" dirty="0"/>
              <a:t> </a:t>
            </a:r>
            <a:r>
              <a:rPr lang="it-IT" sz="1900" dirty="0" err="1"/>
              <a:t>when</a:t>
            </a:r>
            <a:r>
              <a:rPr lang="it-IT" sz="1900" dirty="0"/>
              <a:t> </a:t>
            </a:r>
            <a:r>
              <a:rPr lang="it-IT" sz="1900" dirty="0" err="1"/>
              <a:t>changing</a:t>
            </a:r>
            <a:r>
              <a:rPr lang="it-IT" sz="1900" dirty="0"/>
              <a:t> the </a:t>
            </a:r>
            <a:r>
              <a:rPr lang="it-IT" sz="1900" dirty="0" err="1"/>
              <a:t>spectral</a:t>
            </a:r>
            <a:r>
              <a:rPr lang="it-IT" sz="1900" dirty="0"/>
              <a:t> </a:t>
            </a:r>
            <a:r>
              <a:rPr lang="it-IT" sz="1900" dirty="0" err="1"/>
              <a:t>index</a:t>
            </a:r>
            <a:r>
              <a:rPr lang="it-IT" sz="1900" dirty="0"/>
              <a:t> </a:t>
            </a:r>
            <a:r>
              <a:rPr lang="it-IT" sz="1900" dirty="0" err="1"/>
              <a:t>between</a:t>
            </a:r>
            <a:r>
              <a:rPr lang="it-IT" sz="1900" dirty="0"/>
              <a:t> 2 and 3</a:t>
            </a:r>
          </a:p>
          <a:p>
            <a:pPr algn="just"/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combined</a:t>
            </a:r>
            <a:r>
              <a:rPr lang="it-IT" sz="2300" dirty="0"/>
              <a:t> </a:t>
            </a:r>
            <a:r>
              <a:rPr lang="it-IT" sz="2300" dirty="0" err="1"/>
              <a:t>all</a:t>
            </a:r>
            <a:r>
              <a:rPr lang="it-IT" sz="2300" dirty="0"/>
              <a:t> </a:t>
            </a:r>
            <a:r>
              <a:rPr lang="it-IT" sz="2300" dirty="0" err="1"/>
              <a:t>profiles</a:t>
            </a:r>
            <a:r>
              <a:rPr lang="it-IT" sz="2300" dirty="0"/>
              <a:t> in </a:t>
            </a:r>
            <a:r>
              <a:rPr lang="it-IT" sz="2300" dirty="0" err="1"/>
              <a:t>each</a:t>
            </a:r>
            <a:r>
              <a:rPr lang="it-IT" sz="2300" dirty="0"/>
              <a:t> </a:t>
            </a:r>
            <a:r>
              <a:rPr lang="it-IT" sz="2300" dirty="0" err="1"/>
              <a:t>energy</a:t>
            </a:r>
            <a:r>
              <a:rPr lang="it-IT" sz="2300" dirty="0"/>
              <a:t> bin, </a:t>
            </a:r>
            <a:r>
              <a:rPr lang="it-IT" sz="2300" dirty="0" err="1"/>
              <a:t>RoI</a:t>
            </a:r>
            <a:r>
              <a:rPr lang="it-IT" sz="2300" dirty="0"/>
              <a:t> and time </a:t>
            </a:r>
            <a:r>
              <a:rPr lang="it-IT" sz="2300" dirty="0" err="1"/>
              <a:t>window</a:t>
            </a:r>
            <a:endParaRPr lang="it-IT" sz="2300" dirty="0"/>
          </a:p>
          <a:p>
            <a:pPr lvl="1" algn="just"/>
            <a:r>
              <a:rPr lang="it-IT" sz="1900" dirty="0"/>
              <a:t>to </a:t>
            </a:r>
            <a:r>
              <a:rPr lang="it-IT" sz="1900" dirty="0" err="1"/>
              <a:t>evaluate</a:t>
            </a:r>
            <a:r>
              <a:rPr lang="it-IT" sz="1900" dirty="0"/>
              <a:t> </a:t>
            </a:r>
            <a:r>
              <a:rPr lang="it-IT" sz="1900" dirty="0" err="1"/>
              <a:t>constraints</a:t>
            </a:r>
            <a:r>
              <a:rPr lang="it-IT" sz="1900" dirty="0"/>
              <a:t> on a </a:t>
            </a:r>
            <a:r>
              <a:rPr lang="it-IT" sz="1900" dirty="0" err="1"/>
              <a:t>possible</a:t>
            </a:r>
            <a:r>
              <a:rPr lang="it-IT" sz="1900" dirty="0"/>
              <a:t> source </a:t>
            </a:r>
            <a:r>
              <a:rPr lang="it-IT" sz="1900" dirty="0" err="1"/>
              <a:t>population</a:t>
            </a:r>
            <a:r>
              <a:rPr lang="it-IT" sz="1900" dirty="0"/>
              <a:t> with </a:t>
            </a:r>
            <a:r>
              <a:rPr lang="it-IT" sz="1900" dirty="0" err="1"/>
              <a:t>spectral</a:t>
            </a:r>
            <a:r>
              <a:rPr lang="it-IT" sz="1900" dirty="0"/>
              <a:t> </a:t>
            </a:r>
            <a:r>
              <a:rPr lang="it-IT" sz="1900" dirty="0" err="1"/>
              <a:t>shape</a:t>
            </a:r>
            <a:r>
              <a:rPr lang="it-IT" sz="1900" dirty="0"/>
              <a:t> </a:t>
            </a:r>
            <a:r>
              <a:rPr lang="it-IT" sz="1900" dirty="0" err="1"/>
              <a:t>f</a:t>
            </a:r>
            <a:r>
              <a:rPr lang="it-IT" sz="1900" dirty="0"/>
              <a:t>(E) and free </a:t>
            </a:r>
            <a:r>
              <a:rPr lang="it-IT" sz="1900" dirty="0" err="1"/>
              <a:t>norm</a:t>
            </a:r>
            <a:r>
              <a:rPr lang="it-IT" sz="1900" dirty="0"/>
              <a:t>. C</a:t>
            </a:r>
          </a:p>
          <a:p>
            <a:pPr algn="just"/>
            <a:endParaRPr lang="it-IT" sz="2300" dirty="0"/>
          </a:p>
          <a:p>
            <a:pPr algn="just"/>
            <a:endParaRPr lang="it-IT" sz="2300" dirty="0"/>
          </a:p>
          <a:p>
            <a:pPr algn="just"/>
            <a:endParaRPr lang="it-IT" sz="2300" dirty="0"/>
          </a:p>
          <a:p>
            <a:pPr algn="just"/>
            <a:r>
              <a:rPr lang="it-IT" sz="2300" dirty="0"/>
              <a:t>TS =</a:t>
            </a:r>
          </a:p>
          <a:p>
            <a:pPr algn="just"/>
            <a:endParaRPr lang="it-IT" sz="2300" dirty="0"/>
          </a:p>
          <a:p>
            <a:pPr algn="just"/>
            <a:r>
              <a:rPr lang="it-IT" sz="2300" dirty="0"/>
              <a:t>The 95% CL UL </a:t>
            </a:r>
            <a:r>
              <a:rPr lang="it-IT" sz="2300" dirty="0" err="1"/>
              <a:t>is</a:t>
            </a:r>
            <a:r>
              <a:rPr lang="it-IT" sz="2300" dirty="0"/>
              <a:t> the </a:t>
            </a:r>
            <a:r>
              <a:rPr lang="it-IT" sz="2300" dirty="0" err="1"/>
              <a:t>value</a:t>
            </a:r>
            <a:r>
              <a:rPr lang="it-IT" sz="2300" dirty="0"/>
              <a:t> of C for </a:t>
            </a:r>
            <a:r>
              <a:rPr lang="it-IT" sz="2300" dirty="0" err="1"/>
              <a:t>which</a:t>
            </a:r>
            <a:endParaRPr lang="it-IT" sz="2300" dirty="0"/>
          </a:p>
          <a:p>
            <a:endParaRPr lang="it-IT" sz="2300" dirty="0"/>
          </a:p>
          <a:p>
            <a:endParaRPr lang="it-IT" sz="2300" dirty="0"/>
          </a:p>
          <a:p>
            <a:endParaRPr lang="it-IT" sz="23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607735D-D7D9-E146-8D5D-33E8BF202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745529"/>
            <a:ext cx="3798494" cy="103000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D771290-E650-5F42-BC51-59ACE015E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162" y="3792162"/>
            <a:ext cx="4394200" cy="4445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111C735-EA18-BF45-9203-E73F870AB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569" y="5174716"/>
            <a:ext cx="4394200" cy="50219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CAABFAF-FE5F-B548-9E78-5B0A883CE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701" y="2643792"/>
            <a:ext cx="4950079" cy="371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49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1A3CAD-4D1C-4741-B1B2-6AB4A248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Combined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– </a:t>
            </a:r>
            <a:r>
              <a:rPr lang="it-IT" dirty="0" err="1"/>
              <a:t>studies</a:t>
            </a:r>
            <a:r>
              <a:rPr lang="it-IT" dirty="0"/>
              <a:t> on the </a:t>
            </a:r>
            <a:r>
              <a:rPr lang="it-IT" dirty="0" err="1"/>
              <a:t>asteroid</a:t>
            </a:r>
            <a:r>
              <a:rPr lang="it-IT" dirty="0"/>
              <a:t> </a:t>
            </a:r>
            <a:r>
              <a:rPr lang="it-IT" dirty="0" err="1"/>
              <a:t>population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3651BB-CD0E-6940-A58C-AAA16B8E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251F239-2B7E-FF45-8E65-B1CB09E92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079" y="1251849"/>
            <a:ext cx="5023841" cy="1045265"/>
          </a:xfrm>
          <a:prstGeom prst="rect">
            <a:avLst/>
          </a:prstGeom>
        </p:spPr>
      </p:pic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B96BD859-8965-674F-8F83-0BCE7047E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300" dirty="0"/>
              <a:t>The </a:t>
            </a:r>
            <a:r>
              <a:rPr lang="it-IT" sz="2300" dirty="0" err="1"/>
              <a:t>upper</a:t>
            </a:r>
            <a:r>
              <a:rPr lang="it-IT" sz="2300" dirty="0"/>
              <a:t> </a:t>
            </a:r>
            <a:r>
              <a:rPr lang="it-IT" sz="2300" dirty="0" err="1"/>
              <a:t>limit</a:t>
            </a:r>
            <a:r>
              <a:rPr lang="it-IT" sz="2300" dirty="0"/>
              <a:t> on the </a:t>
            </a:r>
            <a:r>
              <a:rPr lang="it-IT" sz="2300" dirty="0" err="1"/>
              <a:t>flux</a:t>
            </a:r>
            <a:r>
              <a:rPr lang="it-IT" sz="2300" dirty="0"/>
              <a:t> can be </a:t>
            </a:r>
            <a:r>
              <a:rPr lang="it-IT" sz="2300" dirty="0" err="1"/>
              <a:t>expressed</a:t>
            </a:r>
            <a:r>
              <a:rPr lang="it-IT" sz="2300" dirty="0"/>
              <a:t> </a:t>
            </a:r>
            <a:r>
              <a:rPr lang="it-IT" sz="2300" dirty="0" err="1"/>
              <a:t>as</a:t>
            </a:r>
            <a:r>
              <a:rPr lang="it-IT" sz="2300" dirty="0"/>
              <a:t> an </a:t>
            </a:r>
            <a:r>
              <a:rPr lang="it-IT" sz="2300" dirty="0" err="1"/>
              <a:t>upper</a:t>
            </a:r>
            <a:r>
              <a:rPr lang="it-IT" sz="2300" dirty="0"/>
              <a:t> </a:t>
            </a:r>
            <a:r>
              <a:rPr lang="it-IT" sz="2300" dirty="0" err="1"/>
              <a:t>limit</a:t>
            </a:r>
            <a:r>
              <a:rPr lang="it-IT" sz="2300" dirty="0"/>
              <a:t> on the </a:t>
            </a:r>
            <a:r>
              <a:rPr lang="it-IT" sz="2300" dirty="0" err="1"/>
              <a:t>asteroid</a:t>
            </a:r>
            <a:r>
              <a:rPr lang="it-IT" sz="2300" dirty="0"/>
              <a:t> </a:t>
            </a:r>
            <a:r>
              <a:rPr lang="it-IT" sz="2300" dirty="0" err="1"/>
              <a:t>population</a:t>
            </a:r>
            <a:endParaRPr lang="it-IT" sz="2300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97EE459-4E86-614D-AA9A-D77556178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2292738"/>
            <a:ext cx="5418151" cy="406361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2D4F51-5F6F-2A4A-A575-9733187117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54" y="2292737"/>
            <a:ext cx="5418151" cy="406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58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1A3CAD-4D1C-4741-B1B2-6AB4A248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Combined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– </a:t>
            </a:r>
            <a:r>
              <a:rPr lang="it-IT" dirty="0" err="1"/>
              <a:t>studies</a:t>
            </a:r>
            <a:r>
              <a:rPr lang="it-IT" dirty="0"/>
              <a:t> on the </a:t>
            </a:r>
            <a:r>
              <a:rPr lang="it-IT" dirty="0" err="1"/>
              <a:t>asteroid</a:t>
            </a:r>
            <a:r>
              <a:rPr lang="it-IT" dirty="0"/>
              <a:t> </a:t>
            </a:r>
            <a:r>
              <a:rPr lang="it-IT" dirty="0" err="1"/>
              <a:t>population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3651BB-CD0E-6940-A58C-AAA16B8E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251F239-2B7E-FF45-8E65-B1CB09E92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079" y="1251849"/>
            <a:ext cx="5023841" cy="1045265"/>
          </a:xfrm>
          <a:prstGeom prst="rect">
            <a:avLst/>
          </a:prstGeom>
        </p:spPr>
      </p:pic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B96BD859-8965-674F-8F83-0BCE7047E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300" dirty="0"/>
              <a:t>The </a:t>
            </a:r>
            <a:r>
              <a:rPr lang="it-IT" sz="2300" dirty="0" err="1"/>
              <a:t>upper</a:t>
            </a:r>
            <a:r>
              <a:rPr lang="it-IT" sz="2300" dirty="0"/>
              <a:t> </a:t>
            </a:r>
            <a:r>
              <a:rPr lang="it-IT" sz="2300" dirty="0" err="1"/>
              <a:t>limit</a:t>
            </a:r>
            <a:r>
              <a:rPr lang="it-IT" sz="2300" dirty="0"/>
              <a:t> on the </a:t>
            </a:r>
            <a:r>
              <a:rPr lang="it-IT" sz="2300" dirty="0" err="1"/>
              <a:t>flux</a:t>
            </a:r>
            <a:r>
              <a:rPr lang="it-IT" sz="2300" dirty="0"/>
              <a:t> can be </a:t>
            </a:r>
            <a:r>
              <a:rPr lang="it-IT" sz="2300" dirty="0" err="1"/>
              <a:t>expressed</a:t>
            </a:r>
            <a:r>
              <a:rPr lang="it-IT" sz="2300" dirty="0"/>
              <a:t> </a:t>
            </a:r>
            <a:r>
              <a:rPr lang="it-IT" sz="2300" dirty="0" err="1"/>
              <a:t>as</a:t>
            </a:r>
            <a:r>
              <a:rPr lang="it-IT" sz="2300" dirty="0"/>
              <a:t> an </a:t>
            </a:r>
            <a:r>
              <a:rPr lang="it-IT" sz="2300" dirty="0" err="1"/>
              <a:t>upper</a:t>
            </a:r>
            <a:r>
              <a:rPr lang="it-IT" sz="2300" dirty="0"/>
              <a:t> </a:t>
            </a:r>
            <a:r>
              <a:rPr lang="it-IT" sz="2300" dirty="0" err="1"/>
              <a:t>limit</a:t>
            </a:r>
            <a:r>
              <a:rPr lang="it-IT" sz="2300" dirty="0"/>
              <a:t> on the </a:t>
            </a:r>
            <a:r>
              <a:rPr lang="it-IT" sz="2300" dirty="0" err="1"/>
              <a:t>asteroid</a:t>
            </a:r>
            <a:r>
              <a:rPr lang="it-IT" sz="2300" dirty="0"/>
              <a:t> </a:t>
            </a:r>
            <a:r>
              <a:rPr lang="it-IT" sz="2300" dirty="0" err="1"/>
              <a:t>population</a:t>
            </a:r>
            <a:endParaRPr lang="it-IT" sz="2300" dirty="0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31E3F0B8-8C77-2642-B0C6-FD585F491C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94" y="2292738"/>
            <a:ext cx="5418151" cy="4063613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A882ECE-437F-C844-8E27-241034B52A12}"/>
              </a:ext>
            </a:extLst>
          </p:cNvPr>
          <p:cNvSpPr txBox="1"/>
          <p:nvPr/>
        </p:nvSpPr>
        <p:spPr>
          <a:xfrm>
            <a:off x="5957281" y="4727911"/>
            <a:ext cx="2799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components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intensity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production with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likelihood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values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3B9AC37-3E30-6E4C-B7B6-004A2272E707}"/>
              </a:ext>
            </a:extLst>
          </p:cNvPr>
          <p:cNvSpPr txBox="1"/>
          <p:nvPr/>
        </p:nvSpPr>
        <p:spPr>
          <a:xfrm>
            <a:off x="7630771" y="2189402"/>
            <a:ext cx="299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TS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significant</a:t>
            </a:r>
            <a:endParaRPr kumimoji="0" lang="it-IT" sz="1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412E16F-30AF-0140-A96B-E055EC3AF96E}"/>
              </a:ext>
            </a:extLst>
          </p:cNvPr>
          <p:cNvSpPr txBox="1"/>
          <p:nvPr/>
        </p:nvSpPr>
        <p:spPr>
          <a:xfrm>
            <a:off x="8542965" y="3652936"/>
            <a:ext cx="2799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softer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intensity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spectra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higher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likelihood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values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CDD6299-1440-7D42-B6BA-AD528E2AC0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54" y="2292737"/>
            <a:ext cx="5418151" cy="4063613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2AF56B4-0CF1-BB47-9A4C-8436A91A811B}"/>
              </a:ext>
            </a:extLst>
          </p:cNvPr>
          <p:cNvSpPr txBox="1"/>
          <p:nvPr/>
        </p:nvSpPr>
        <p:spPr>
          <a:xfrm>
            <a:off x="1624100" y="2792423"/>
            <a:ext cx="1649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/model go from 1 to 10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8D22C92-D979-B547-A5B8-F53F97758E5C}"/>
              </a:ext>
            </a:extLst>
          </p:cNvPr>
          <p:cNvSpPr txBox="1"/>
          <p:nvPr/>
        </p:nvSpPr>
        <p:spPr>
          <a:xfrm>
            <a:off x="3797818" y="3699102"/>
            <a:ext cx="2023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constant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slope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the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intensity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production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does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depend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9373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1A3CAD-4D1C-4741-B1B2-6AB4A248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Combined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– </a:t>
            </a:r>
            <a:r>
              <a:rPr lang="it-IT" dirty="0" err="1"/>
              <a:t>population</a:t>
            </a:r>
            <a:r>
              <a:rPr lang="it-IT" dirty="0"/>
              <a:t> model </a:t>
            </a:r>
            <a:r>
              <a:rPr lang="it-IT" dirty="0" err="1"/>
              <a:t>dependent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3651BB-CD0E-6940-A58C-AAA16B8E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B96BD859-8965-674F-8F83-0BCE7047E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809" y="779930"/>
            <a:ext cx="11647924" cy="5346234"/>
          </a:xfrm>
        </p:spPr>
        <p:txBody>
          <a:bodyPr>
            <a:normAutofit/>
          </a:bodyPr>
          <a:lstStyle/>
          <a:p>
            <a:r>
              <a:rPr lang="it-IT" sz="2300" dirty="0" err="1"/>
              <a:t>We</a:t>
            </a:r>
            <a:r>
              <a:rPr lang="it-IT" sz="2300" dirty="0"/>
              <a:t> put an </a:t>
            </a:r>
            <a:r>
              <a:rPr lang="it-IT" sz="2300" dirty="0" err="1"/>
              <a:t>upper</a:t>
            </a:r>
            <a:r>
              <a:rPr lang="it-IT" sz="2300" dirty="0"/>
              <a:t> </a:t>
            </a:r>
            <a:r>
              <a:rPr lang="it-IT" sz="2300" dirty="0" err="1"/>
              <a:t>limit</a:t>
            </a:r>
            <a:r>
              <a:rPr lang="it-IT" sz="2300" dirty="0"/>
              <a:t> on the cumulative </a:t>
            </a:r>
            <a:r>
              <a:rPr lang="it-IT" sz="2300" dirty="0" err="1"/>
              <a:t>flux</a:t>
            </a:r>
            <a:r>
              <a:rPr lang="it-IT" sz="2300" dirty="0"/>
              <a:t> from </a:t>
            </a:r>
            <a:r>
              <a:rPr lang="it-IT" sz="2300" dirty="0" err="1"/>
              <a:t>r</a:t>
            </a:r>
            <a:r>
              <a:rPr lang="it-IT" sz="2300" baseline="-25000" dirty="0" err="1"/>
              <a:t>min</a:t>
            </a:r>
            <a:r>
              <a:rPr lang="it-IT" sz="2300" dirty="0"/>
              <a:t> = 10 cm to </a:t>
            </a:r>
            <a:r>
              <a:rPr lang="it-IT" sz="2300" dirty="0" err="1"/>
              <a:t>r</a:t>
            </a:r>
            <a:r>
              <a:rPr lang="it-IT" sz="2300" baseline="-25000" dirty="0" err="1"/>
              <a:t>f</a:t>
            </a:r>
            <a:r>
              <a:rPr lang="it-IT" sz="2300" dirty="0"/>
              <a:t> up to 300 km</a:t>
            </a:r>
          </a:p>
          <a:p>
            <a:endParaRPr lang="it-IT" sz="2300" baseline="-25000" dirty="0"/>
          </a:p>
          <a:p>
            <a:endParaRPr lang="it-IT" sz="2300" baseline="-25000" dirty="0"/>
          </a:p>
          <a:p>
            <a:endParaRPr lang="it-IT" sz="2300" baseline="-25000" dirty="0"/>
          </a:p>
          <a:p>
            <a:endParaRPr lang="it-IT" sz="2300" baseline="-25000" dirty="0"/>
          </a:p>
          <a:p>
            <a:r>
              <a:rPr lang="it-IT" sz="2300" dirty="0" err="1"/>
              <a:t>This</a:t>
            </a:r>
            <a:r>
              <a:rPr lang="it-IT" sz="2300" dirty="0"/>
              <a:t> UL </a:t>
            </a:r>
            <a:r>
              <a:rPr lang="it-IT" sz="2300" dirty="0" err="1"/>
              <a:t>reflects</a:t>
            </a:r>
            <a:r>
              <a:rPr lang="it-IT" sz="2300" dirty="0"/>
              <a:t> </a:t>
            </a:r>
            <a:r>
              <a:rPr lang="it-IT" sz="2300" dirty="0" err="1"/>
              <a:t>into</a:t>
            </a:r>
            <a:r>
              <a:rPr lang="it-IT" sz="2300" dirty="0"/>
              <a:t> an UL on the cumulative </a:t>
            </a:r>
            <a:r>
              <a:rPr lang="it-IT" sz="2300" dirty="0" err="1"/>
              <a:t>population</a:t>
            </a:r>
            <a:r>
              <a:rPr lang="it-IT" sz="2300" dirty="0"/>
              <a:t>: </a:t>
            </a:r>
            <a:r>
              <a:rPr lang="it-IT" sz="2300" dirty="0" err="1"/>
              <a:t>we</a:t>
            </a:r>
            <a:r>
              <a:rPr lang="it-IT" sz="2300" dirty="0"/>
              <a:t> test </a:t>
            </a:r>
            <a:r>
              <a:rPr lang="it-IT" sz="2300" dirty="0" err="1"/>
              <a:t>it</a:t>
            </a:r>
            <a:r>
              <a:rPr lang="it-IT" sz="2300" dirty="0"/>
              <a:t> on </a:t>
            </a:r>
            <a:r>
              <a:rPr lang="it-IT" sz="2300" dirty="0" err="1"/>
              <a:t>our</a:t>
            </a:r>
            <a:r>
              <a:rPr lang="it-IT" sz="2300" dirty="0"/>
              <a:t> model (</a:t>
            </a:r>
            <a:r>
              <a:rPr lang="it-IT" sz="2300" dirty="0" err="1"/>
              <a:t>see</a:t>
            </a:r>
            <a:r>
              <a:rPr lang="it-IT" sz="2300" dirty="0"/>
              <a:t> slide 4)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EE09ED4-E63A-BB42-896B-625051BC4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211" y="1251326"/>
            <a:ext cx="6519333" cy="88016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8DC6C80-FD2E-3548-8FA9-EC7A0D0905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25" y="2799933"/>
            <a:ext cx="4880629" cy="366047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987F5BF-2991-624C-82EB-7B6BB190B3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480" y="2799933"/>
            <a:ext cx="4880629" cy="3660472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CA54053-E63F-8D4B-A37C-6A3EC3E9400D}"/>
              </a:ext>
            </a:extLst>
          </p:cNvPr>
          <p:cNvSpPr txBox="1"/>
          <p:nvPr/>
        </p:nvSpPr>
        <p:spPr>
          <a:xfrm>
            <a:off x="2678224" y="4148331"/>
            <a:ext cx="299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/model go from 10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10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4D94D00-A122-8145-8A92-BCB6A3439D92}"/>
              </a:ext>
            </a:extLst>
          </p:cNvPr>
          <p:cNvSpPr txBox="1"/>
          <p:nvPr/>
        </p:nvSpPr>
        <p:spPr>
          <a:xfrm>
            <a:off x="8579934" y="3755961"/>
            <a:ext cx="2991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cumulative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spectral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shape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does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change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high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radii</a:t>
            </a:r>
            <a:endParaRPr kumimoji="0" lang="it-IT" sz="1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A5FB2E6-098F-6845-AAD9-E4CC6B8B0F78}"/>
              </a:ext>
            </a:extLst>
          </p:cNvPr>
          <p:cNvSpPr txBox="1"/>
          <p:nvPr/>
        </p:nvSpPr>
        <p:spPr>
          <a:xfrm>
            <a:off x="8109594" y="4886072"/>
            <a:ext cx="299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TS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significant</a:t>
            </a:r>
            <a:endParaRPr kumimoji="0" lang="it-IT" sz="1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53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35AA63-0A70-416E-BE1B-731C659F8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>
                <a:latin typeface="+mn-lt"/>
              </a:rPr>
              <a:t>Conclusions</a:t>
            </a:r>
            <a:endParaRPr lang="it-IT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EC6BEED-DFF9-430B-ADED-6157BACBDA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7930" y="918117"/>
                <a:ext cx="11516139" cy="5754982"/>
              </a:xfrm>
            </p:spPr>
            <p:txBody>
              <a:bodyPr>
                <a:normAutofit/>
              </a:bodyPr>
              <a:lstStyle/>
              <a:p>
                <a:r>
                  <a:rPr lang="it-IT" sz="2800" dirty="0" err="1"/>
                  <a:t>We</a:t>
                </a:r>
                <a:r>
                  <a:rPr lang="it-IT" sz="2800" dirty="0"/>
                  <a:t> </a:t>
                </a:r>
                <a:r>
                  <a:rPr lang="it-IT" sz="2800" dirty="0" err="1"/>
                  <a:t>have</a:t>
                </a:r>
                <a:r>
                  <a:rPr lang="it-IT" sz="2800" dirty="0"/>
                  <a:t> </a:t>
                </a:r>
                <a:r>
                  <a:rPr lang="it-IT" sz="2800" dirty="0" err="1"/>
                  <a:t>studied</a:t>
                </a:r>
                <a:r>
                  <a:rPr lang="it-IT" sz="2800" dirty="0"/>
                  <a:t> the </a:t>
                </a:r>
                <a:r>
                  <a:rPr lang="it-IT" sz="2800" dirty="0" err="1"/>
                  <a:t>emission</a:t>
                </a:r>
                <a:r>
                  <a:rPr lang="it-IT" sz="2800" dirty="0"/>
                  <a:t> from the </a:t>
                </a:r>
                <a:r>
                  <a:rPr lang="it-IT" sz="2800" dirty="0" err="1"/>
                  <a:t>ecliptic</a:t>
                </a:r>
                <a:r>
                  <a:rPr lang="it-IT" sz="2800" dirty="0"/>
                  <a:t> </a:t>
                </a:r>
                <a:r>
                  <a:rPr lang="it-IT" sz="2800" dirty="0" err="1"/>
                  <a:t>using</a:t>
                </a:r>
                <a:r>
                  <a:rPr lang="it-IT" sz="2800" dirty="0"/>
                  <a:t> LAT data</a:t>
                </a:r>
              </a:p>
              <a:p>
                <a:pPr lvl="1"/>
                <a:r>
                  <a:rPr lang="it-IT" sz="2400" dirty="0" err="1"/>
                  <a:t>six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RoIs</a:t>
                </a:r>
                <a:r>
                  <a:rPr lang="it-IT" sz="2400" dirty="0"/>
                  <a:t> to </a:t>
                </a:r>
                <a:r>
                  <a:rPr lang="it-IT" sz="2400" dirty="0" err="1"/>
                  <a:t>avoid</a:t>
                </a:r>
                <a:r>
                  <a:rPr lang="it-IT" sz="2400" dirty="0"/>
                  <a:t> strong </a:t>
                </a:r>
                <a:r>
                  <a:rPr lang="it-IT" sz="2400" dirty="0" err="1"/>
                  <a:t>contamination</a:t>
                </a:r>
                <a:r>
                  <a:rPr lang="it-IT" sz="2400" dirty="0"/>
                  <a:t> from </a:t>
                </a:r>
                <a:r>
                  <a:rPr lang="it-IT" sz="2400" dirty="0" err="1"/>
                  <a:t>galactic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plane</a:t>
                </a:r>
                <a:endParaRPr lang="it-IT" sz="2400" dirty="0"/>
              </a:p>
              <a:p>
                <a:r>
                  <a:rPr lang="it-IT" sz="2800" dirty="0"/>
                  <a:t>In the </a:t>
                </a:r>
                <a:r>
                  <a:rPr lang="it-IT" sz="2800" dirty="0" err="1"/>
                  <a:t>analysis</a:t>
                </a:r>
                <a:r>
                  <a:rPr lang="it-IT" sz="2800" dirty="0"/>
                  <a:t> with </a:t>
                </a:r>
                <a:r>
                  <a:rPr lang="it-IT" sz="2800" dirty="0" err="1"/>
                  <a:t>spectral</a:t>
                </a:r>
                <a:r>
                  <a:rPr lang="it-IT" sz="2800" dirty="0"/>
                  <a:t> </a:t>
                </a:r>
                <a:r>
                  <a:rPr lang="it-IT" sz="2800" dirty="0" err="1"/>
                  <a:t>power</a:t>
                </a:r>
                <a:r>
                  <a:rPr lang="it-IT" sz="2800" dirty="0"/>
                  <a:t>-law, </a:t>
                </a:r>
                <a:r>
                  <a:rPr lang="it-IT" sz="2800" dirty="0" err="1"/>
                  <a:t>we</a:t>
                </a:r>
                <a:r>
                  <a:rPr lang="it-IT" sz="2800" dirty="0"/>
                  <a:t> </a:t>
                </a:r>
                <a:r>
                  <a:rPr lang="it-IT" sz="2800" dirty="0" err="1"/>
                  <a:t>find</a:t>
                </a:r>
                <a:r>
                  <a:rPr lang="it-IT" sz="2800" dirty="0"/>
                  <a:t> no </a:t>
                </a:r>
                <a:r>
                  <a:rPr lang="it-IT" sz="2800" dirty="0" err="1"/>
                  <a:t>significance</a:t>
                </a:r>
                <a:endParaRPr lang="it-IT" sz="2800" dirty="0"/>
              </a:p>
              <a:p>
                <a:pPr lvl="1"/>
                <a:r>
                  <a:rPr lang="it-IT" sz="2400" dirty="0"/>
                  <a:t>95%CL UL are </a:t>
                </a:r>
                <a:r>
                  <a:rPr lang="it-IT" sz="2400" dirty="0" err="1"/>
                  <a:t>between</a:t>
                </a:r>
                <a:r>
                  <a:rPr lang="it-IT" sz="2400" dirty="0"/>
                  <a:t> 10</a:t>
                </a:r>
                <a:r>
                  <a:rPr lang="it-IT" sz="2400" baseline="30000" dirty="0"/>
                  <a:t>–6</a:t>
                </a:r>
                <a:r>
                  <a:rPr lang="it-IT" sz="2400" dirty="0"/>
                  <a:t> and 10</a:t>
                </a:r>
                <a:r>
                  <a:rPr lang="it-IT" sz="2400" baseline="30000" dirty="0"/>
                  <a:t>–5</a:t>
                </a:r>
                <a:r>
                  <a:rPr lang="it-IT" sz="2400" dirty="0"/>
                  <a:t> cm</a:t>
                </a:r>
                <a:r>
                  <a:rPr lang="it-IT" sz="2400" baseline="30000" dirty="0"/>
                  <a:t>–2</a:t>
                </a:r>
                <a:r>
                  <a:rPr lang="it-IT" sz="2400" dirty="0"/>
                  <a:t>s</a:t>
                </a:r>
                <a:r>
                  <a:rPr lang="it-IT" sz="2400" baseline="30000" dirty="0"/>
                  <a:t>–1</a:t>
                </a:r>
              </a:p>
              <a:p>
                <a:r>
                  <a:rPr lang="it-IT" sz="2800" dirty="0"/>
                  <a:t>The </a:t>
                </a:r>
                <a:r>
                  <a:rPr lang="it-IT" sz="2800" dirty="0" err="1"/>
                  <a:t>combined</a:t>
                </a:r>
                <a:r>
                  <a:rPr lang="it-IT" sz="2800" dirty="0"/>
                  <a:t> </a:t>
                </a:r>
                <a:r>
                  <a:rPr lang="it-IT" sz="2800" dirty="0" err="1"/>
                  <a:t>analysis</a:t>
                </a:r>
                <a:r>
                  <a:rPr lang="it-IT" sz="2800" dirty="0"/>
                  <a:t> </a:t>
                </a:r>
                <a:r>
                  <a:rPr lang="it-IT" sz="2800" dirty="0" err="1"/>
                  <a:t>allows</a:t>
                </a:r>
                <a:r>
                  <a:rPr lang="it-IT" sz="2800" dirty="0"/>
                  <a:t> for </a:t>
                </a:r>
                <a:r>
                  <a:rPr lang="it-IT" sz="2800" dirty="0" err="1"/>
                  <a:t>putting</a:t>
                </a:r>
                <a:r>
                  <a:rPr lang="it-IT" sz="2800" dirty="0"/>
                  <a:t> </a:t>
                </a:r>
                <a:r>
                  <a:rPr lang="it-IT" sz="2800" dirty="0" err="1"/>
                  <a:t>ULs</a:t>
                </a:r>
                <a:r>
                  <a:rPr lang="it-IT" sz="2800" dirty="0"/>
                  <a:t> on the </a:t>
                </a:r>
                <a:r>
                  <a:rPr lang="it-IT" sz="2800" dirty="0" err="1"/>
                  <a:t>size</a:t>
                </a:r>
                <a:r>
                  <a:rPr lang="it-IT" sz="2800" dirty="0"/>
                  <a:t> </a:t>
                </a:r>
                <a:r>
                  <a:rPr lang="it-IT" sz="2800" dirty="0" err="1"/>
                  <a:t>distribution</a:t>
                </a:r>
                <a:endParaRPr lang="it-IT" sz="2800" dirty="0"/>
              </a:p>
              <a:p>
                <a:pPr lvl="1"/>
                <a:r>
                  <a:rPr lang="it-IT" sz="2400" dirty="0" err="1"/>
                  <a:t>we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performed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analysis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using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spectral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models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intensities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obtained</a:t>
                </a:r>
                <a:r>
                  <a:rPr lang="it-IT" sz="2400" dirty="0"/>
                  <a:t> with FLUKA</a:t>
                </a:r>
              </a:p>
              <a:p>
                <a:pPr lvl="1"/>
                <a:r>
                  <a:rPr lang="it-IT" sz="2400" dirty="0"/>
                  <a:t>the </a:t>
                </a:r>
                <a:r>
                  <a:rPr lang="it-IT" sz="2400" dirty="0" err="1"/>
                  <a:t>ULs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obtained</a:t>
                </a:r>
                <a:r>
                  <a:rPr lang="it-IT" sz="2400" dirty="0"/>
                  <a:t> are </a:t>
                </a:r>
                <a:r>
                  <a:rPr lang="it-IT" sz="2400" dirty="0" err="1"/>
                  <a:t>above</a:t>
                </a:r>
                <a:r>
                  <a:rPr lang="it-IT" sz="2400" dirty="0"/>
                  <a:t> the model </a:t>
                </a:r>
                <a:r>
                  <a:rPr lang="it-IT" sz="2400" dirty="0" err="1"/>
                  <a:t>we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proposed</a:t>
                </a:r>
                <a:r>
                  <a:rPr lang="it-IT" sz="2400" dirty="0"/>
                  <a:t> for the </a:t>
                </a:r>
                <a:r>
                  <a:rPr lang="it-IT" sz="2400" dirty="0" err="1"/>
                  <a:t>size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distribution</a:t>
                </a:r>
                <a:r>
                  <a:rPr lang="it-IT" sz="2400" dirty="0"/>
                  <a:t> (between </a:t>
                </a:r>
                <a14:m>
                  <m:oMath xmlns:m="http://schemas.openxmlformats.org/officeDocument/2006/math">
                    <m:r>
                      <a:rPr lang="it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it-IT" sz="2400" dirty="0"/>
                  <a:t> 1 and 10</a:t>
                </a:r>
                <a:r>
                  <a:rPr lang="it-IT" sz="2400" baseline="30000" dirty="0"/>
                  <a:t>6</a:t>
                </a:r>
                <a:r>
                  <a:rPr lang="it-IT" sz="2400" dirty="0"/>
                  <a:t>)</a:t>
                </a:r>
              </a:p>
              <a:p>
                <a:pPr lvl="1"/>
                <a:r>
                  <a:rPr lang="it-IT" sz="2400" dirty="0"/>
                  <a:t>no </a:t>
                </a:r>
                <a:r>
                  <a:rPr lang="it-IT" sz="2400" dirty="0" err="1"/>
                  <a:t>significance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found</a:t>
                </a:r>
                <a:endParaRPr lang="it-IT" sz="2400" dirty="0"/>
              </a:p>
              <a:p>
                <a:pPr lvl="1"/>
                <a:r>
                  <a:rPr lang="it-IT" sz="2400" dirty="0"/>
                  <a:t>the </a:t>
                </a:r>
                <a:r>
                  <a:rPr lang="it-IT" sz="2400" dirty="0" err="1"/>
                  <a:t>upper</a:t>
                </a:r>
                <a:r>
                  <a:rPr lang="it-IT" sz="2400" dirty="0"/>
                  <a:t> </a:t>
                </a:r>
                <a:r>
                  <a:rPr lang="it-IT" sz="2400" dirty="0" err="1"/>
                  <a:t>limits</a:t>
                </a:r>
                <a:r>
                  <a:rPr lang="it-IT" sz="2400" dirty="0"/>
                  <a:t> on the cumulative </a:t>
                </a:r>
                <a:r>
                  <a:rPr lang="it-IT" sz="2400" dirty="0" err="1"/>
                  <a:t>population</a:t>
                </a:r>
                <a:r>
                  <a:rPr lang="it-IT" sz="2400" dirty="0"/>
                  <a:t> are </a:t>
                </a:r>
                <a:r>
                  <a:rPr lang="it-IT" sz="2400" dirty="0" err="1"/>
                  <a:t>between</a:t>
                </a:r>
                <a:r>
                  <a:rPr lang="it-IT" sz="2400" dirty="0"/>
                  <a:t> 10</a:t>
                </a:r>
                <a:r>
                  <a:rPr lang="it-IT" sz="2400" baseline="30000" dirty="0"/>
                  <a:t>2</a:t>
                </a:r>
                <a:r>
                  <a:rPr lang="it-IT" sz="2400" dirty="0"/>
                  <a:t> and 10</a:t>
                </a:r>
                <a:r>
                  <a:rPr lang="it-IT" sz="2400" baseline="30000" dirty="0"/>
                  <a:t>6</a:t>
                </a:r>
                <a:r>
                  <a:rPr lang="it-IT" sz="2400" dirty="0"/>
                  <a:t> the model </a:t>
                </a:r>
                <a:r>
                  <a:rPr lang="it-IT" sz="2400" dirty="0" err="1"/>
                  <a:t>we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proposed</a:t>
                </a:r>
                <a:endParaRPr lang="it-IT" sz="2400" dirty="0"/>
              </a:p>
              <a:p>
                <a:pPr lvl="1"/>
                <a:endParaRPr lang="it-IT" sz="2400" dirty="0"/>
              </a:p>
              <a:p>
                <a:pPr lvl="1"/>
                <a:endParaRPr lang="it-IT" sz="2400" dirty="0"/>
              </a:p>
              <a:p>
                <a:pPr lvl="1"/>
                <a:endParaRPr lang="it-IT" sz="2400" dirty="0"/>
              </a:p>
              <a:p>
                <a:pPr lvl="1"/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EC6BEED-DFF9-430B-ADED-6157BACBDA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7930" y="918117"/>
                <a:ext cx="11516139" cy="5754982"/>
              </a:xfrm>
              <a:blipFill>
                <a:blip r:embed="rId2"/>
                <a:stretch>
                  <a:fillRect l="-881" t="-1101" r="-6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384DD38-0580-44C7-BDCF-86BC06D89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003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528852"/>
            <a:ext cx="7612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Thank you for your attention!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Salvatore De Gaetano*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tang" panose="02030600000101010101" pitchFamily="18" charset="-127"/>
              <a:ea typeface="Batang" panose="02030600000101010101" pitchFamily="18" charset="-127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*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salvatore.degaetano@ba.infn.it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2656C"/>
              </a:solidFill>
              <a:effectLst/>
              <a:uLnTx/>
              <a:uFillTx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28650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339969-9EAC-7B43-811C-50DD1ED04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References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F2564D-7556-0944-9082-303BEB2BB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it-IT" sz="2100" dirty="0">
                <a:hlinkClick r:id="rId3"/>
              </a:rPr>
              <a:t>https://ssd.jpl.nasa.gov/</a:t>
            </a:r>
            <a:endParaRPr lang="it-IT" sz="2100" dirty="0"/>
          </a:p>
          <a:p>
            <a:pPr algn="just"/>
            <a:r>
              <a:rPr lang="it-IT" sz="2100" dirty="0"/>
              <a:t>Davis et al., </a:t>
            </a:r>
            <a:r>
              <a:rPr lang="it-IT" sz="2100" i="1" dirty="0" err="1"/>
              <a:t>Collisional</a:t>
            </a:r>
            <a:r>
              <a:rPr lang="it-IT" sz="2100" i="1" dirty="0"/>
              <a:t> </a:t>
            </a:r>
            <a:r>
              <a:rPr lang="it-IT" sz="2100" i="1" dirty="0" err="1"/>
              <a:t>Evolution</a:t>
            </a:r>
            <a:r>
              <a:rPr lang="it-IT" sz="2100" i="1" dirty="0"/>
              <a:t> of Small-Body </a:t>
            </a:r>
            <a:r>
              <a:rPr lang="it-IT" sz="2100" i="1" dirty="0" err="1"/>
              <a:t>Populations</a:t>
            </a:r>
            <a:r>
              <a:rPr lang="it-IT" sz="2100" dirty="0"/>
              <a:t>, 2002, </a:t>
            </a:r>
            <a:r>
              <a:rPr lang="it-IT" sz="2100" dirty="0" err="1"/>
              <a:t>Asteroids</a:t>
            </a:r>
            <a:r>
              <a:rPr lang="it-IT" sz="2100" dirty="0"/>
              <a:t> III</a:t>
            </a:r>
          </a:p>
          <a:p>
            <a:pPr algn="just"/>
            <a:r>
              <a:rPr lang="it-IT" sz="2100" dirty="0">
                <a:hlinkClick r:id="rId4"/>
              </a:rPr>
              <a:t>http://www.fluka.org/</a:t>
            </a:r>
            <a:endParaRPr lang="it-IT" sz="2100" dirty="0"/>
          </a:p>
          <a:p>
            <a:pPr algn="just"/>
            <a:r>
              <a:rPr lang="it-IT" sz="2100" dirty="0">
                <a:latin typeface="Calibri" panose="020F0502020204030204" pitchFamily="34" charset="0"/>
                <a:hlinkClick r:id="rId5"/>
              </a:rPr>
              <a:t>https://fermi.gsfc.nasa.gov/</a:t>
            </a:r>
            <a:endParaRPr lang="it-IT" sz="2100" dirty="0"/>
          </a:p>
          <a:p>
            <a:pPr algn="just"/>
            <a:r>
              <a:rPr lang="it-IT" sz="2100" dirty="0">
                <a:hlinkClick r:id="rId6"/>
              </a:rPr>
              <a:t>https://fermipy.readthedocs.io/en/latest/</a:t>
            </a:r>
            <a:endParaRPr lang="it-IT" sz="2100" dirty="0"/>
          </a:p>
          <a:p>
            <a:pPr algn="just"/>
            <a:r>
              <a:rPr lang="it-IT" sz="2100" dirty="0">
                <a:hlinkClick r:id="rId7"/>
              </a:rPr>
              <a:t>https://healpix.sourceforge.io/</a:t>
            </a:r>
            <a:r>
              <a:rPr lang="it-IT" sz="2100" dirty="0"/>
              <a:t> </a:t>
            </a:r>
          </a:p>
          <a:p>
            <a:r>
              <a:rPr lang="it-IT" sz="2100" dirty="0"/>
              <a:t>De La Torre </a:t>
            </a:r>
            <a:r>
              <a:rPr lang="it-IT" sz="2100" dirty="0" err="1"/>
              <a:t>Luque</a:t>
            </a:r>
            <a:r>
              <a:rPr lang="it-IT" sz="2100" dirty="0"/>
              <a:t>, </a:t>
            </a:r>
            <a:r>
              <a:rPr lang="it-IT" sz="2100" dirty="0" err="1"/>
              <a:t>P</a:t>
            </a:r>
            <a:r>
              <a:rPr lang="it-IT" sz="2100" dirty="0"/>
              <a:t> et al., 2021, JCAP, 03, 099</a:t>
            </a:r>
          </a:p>
          <a:p>
            <a:r>
              <a:rPr lang="it-IT" sz="2100" dirty="0" err="1"/>
              <a:t>Aguilar</a:t>
            </a:r>
            <a:r>
              <a:rPr lang="it-IT" sz="2100" dirty="0"/>
              <a:t>, M., et al. 2014, </a:t>
            </a:r>
            <a:r>
              <a:rPr lang="it-IT" sz="2100" dirty="0" err="1"/>
              <a:t>Phys</a:t>
            </a:r>
            <a:r>
              <a:rPr lang="it-IT" sz="2100" dirty="0"/>
              <a:t>. Rev. </a:t>
            </a:r>
            <a:r>
              <a:rPr lang="it-IT" sz="2100" dirty="0" err="1"/>
              <a:t>Lett</a:t>
            </a:r>
            <a:r>
              <a:rPr lang="it-IT" sz="2100" dirty="0"/>
              <a:t>., 113, 221102</a:t>
            </a:r>
          </a:p>
          <a:p>
            <a:r>
              <a:rPr lang="it-IT" sz="2100" dirty="0" err="1"/>
              <a:t>Aguilar</a:t>
            </a:r>
            <a:r>
              <a:rPr lang="it-IT" sz="2100" dirty="0"/>
              <a:t>, M., et al. 2015, </a:t>
            </a:r>
            <a:r>
              <a:rPr lang="it-IT" sz="2100" dirty="0" err="1"/>
              <a:t>Phys</a:t>
            </a:r>
            <a:r>
              <a:rPr lang="it-IT" sz="2100" dirty="0"/>
              <a:t>. Rev. </a:t>
            </a:r>
            <a:r>
              <a:rPr lang="it-IT" sz="2100" dirty="0" err="1"/>
              <a:t>Lett</a:t>
            </a:r>
            <a:r>
              <a:rPr lang="it-IT" sz="2100" dirty="0"/>
              <a:t>., 114, 171103</a:t>
            </a:r>
          </a:p>
          <a:p>
            <a:r>
              <a:rPr lang="it-IT" sz="2100" dirty="0" err="1"/>
              <a:t>Aguilar</a:t>
            </a:r>
            <a:r>
              <a:rPr lang="it-IT" sz="2100" dirty="0"/>
              <a:t>, M., et al. 2015, </a:t>
            </a:r>
            <a:r>
              <a:rPr lang="it-IT" sz="2100" dirty="0" err="1"/>
              <a:t>Phys</a:t>
            </a:r>
            <a:r>
              <a:rPr lang="it-IT" sz="2100" dirty="0"/>
              <a:t>. Rev. </a:t>
            </a:r>
            <a:r>
              <a:rPr lang="it-IT" sz="2100" dirty="0" err="1"/>
              <a:t>Lett</a:t>
            </a:r>
            <a:r>
              <a:rPr lang="it-IT" sz="2100" dirty="0"/>
              <a:t>., 115, 211101</a:t>
            </a:r>
          </a:p>
          <a:p>
            <a:r>
              <a:rPr lang="it-IT" sz="2100" dirty="0" err="1"/>
              <a:t>Aguilar</a:t>
            </a:r>
            <a:r>
              <a:rPr lang="it-IT" sz="2100" dirty="0"/>
              <a:t>, M., et al. 2017, </a:t>
            </a:r>
            <a:r>
              <a:rPr lang="it-IT" sz="2100" dirty="0" err="1"/>
              <a:t>Phys</a:t>
            </a:r>
            <a:r>
              <a:rPr lang="it-IT" sz="2100" dirty="0"/>
              <a:t>. Rev. </a:t>
            </a:r>
            <a:r>
              <a:rPr lang="it-IT" sz="2100" dirty="0" err="1"/>
              <a:t>Lett</a:t>
            </a:r>
            <a:r>
              <a:rPr lang="it-IT" sz="2100" dirty="0"/>
              <a:t>., 119, 251101</a:t>
            </a:r>
          </a:p>
          <a:p>
            <a:r>
              <a:rPr lang="it-IT" sz="2100" dirty="0" err="1"/>
              <a:t>Ackermann</a:t>
            </a:r>
            <a:r>
              <a:rPr lang="it-IT" sz="2100" dirty="0"/>
              <a:t>, M., et al., 2016, </a:t>
            </a:r>
            <a:r>
              <a:rPr lang="it-IT" sz="2100" dirty="0" err="1"/>
              <a:t>Phys</a:t>
            </a:r>
            <a:r>
              <a:rPr lang="it-IT" sz="2100" dirty="0"/>
              <a:t>. Rev. D, 93, 082001</a:t>
            </a:r>
          </a:p>
          <a:p>
            <a:r>
              <a:rPr lang="it-IT" sz="2100" dirty="0" err="1"/>
              <a:t>Abdollahi</a:t>
            </a:r>
            <a:r>
              <a:rPr lang="it-IT" sz="2100" dirty="0"/>
              <a:t>, S., et al. 2017, </a:t>
            </a:r>
            <a:r>
              <a:rPr lang="it-IT" sz="2100" dirty="0" err="1"/>
              <a:t>Phys</a:t>
            </a:r>
            <a:r>
              <a:rPr lang="it-IT" sz="2100" dirty="0"/>
              <a:t>. Rev. D, 95, 082007</a:t>
            </a:r>
          </a:p>
          <a:p>
            <a:r>
              <a:rPr lang="it-IT" sz="2100" dirty="0"/>
              <a:t>Ambrosi, G., et al. 2017, Nature, 552, 63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B8C183D-40D4-C243-8A71-5E0AB2AEF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441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BACKUP - SSSB gamma-</a:t>
            </a:r>
            <a:r>
              <a:rPr lang="it-IT" dirty="0" err="1"/>
              <a:t>ray</a:t>
            </a:r>
            <a:r>
              <a:rPr lang="it-IT" dirty="0"/>
              <a:t> </a:t>
            </a:r>
            <a:r>
              <a:rPr lang="it-IT" dirty="0" err="1"/>
              <a:t>flux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Earth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3D725BC-B74A-1A44-AAE5-3354D9C8252C}"/>
              </a:ext>
            </a:extLst>
          </p:cNvPr>
          <p:cNvSpPr txBox="1"/>
          <p:nvPr/>
        </p:nvSpPr>
        <p:spPr>
          <a:xfrm>
            <a:off x="609600" y="5274614"/>
            <a:ext cx="4848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Gamma-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ray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fluxes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Earth from single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spherical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bodies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different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distance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2.7 AU from the Earth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F93F5A2-25F4-0A48-A070-41304F361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052" y="5129098"/>
            <a:ext cx="3538536" cy="607181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35B4309-B443-ED40-B7B1-EFDA0CB1040E}"/>
              </a:ext>
            </a:extLst>
          </p:cNvPr>
          <p:cNvSpPr txBox="1"/>
          <p:nvPr/>
        </p:nvSpPr>
        <p:spPr>
          <a:xfrm>
            <a:off x="6552207" y="5723150"/>
            <a:ext cx="484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 = 2.7 AU, </a:t>
            </a:r>
            <a:r>
              <a:rPr kumimoji="0" lang="it-IT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given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by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0CF23CF-AAD8-4047-8743-16F1999A20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38" y="721818"/>
            <a:ext cx="5842000" cy="43815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04E9447-92A7-0142-AB17-DF66333875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19" y="734708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742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771DEC-0FDD-D04C-A722-DC763483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BACKUP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A38BF8C-3E40-D746-99C3-B13B21DC0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300" dirty="0" err="1"/>
              <a:t>Anticorrelation</a:t>
            </a:r>
            <a:r>
              <a:rPr lang="it-IT" sz="2300" dirty="0"/>
              <a:t> </a:t>
            </a:r>
            <a:r>
              <a:rPr lang="it-IT" sz="2300" dirty="0" err="1"/>
              <a:t>between</a:t>
            </a:r>
            <a:r>
              <a:rPr lang="it-IT" sz="2300" dirty="0"/>
              <a:t> </a:t>
            </a:r>
            <a:r>
              <a:rPr lang="it-IT" sz="2300" dirty="0" err="1"/>
              <a:t>isotropic</a:t>
            </a:r>
            <a:r>
              <a:rPr lang="it-IT" sz="2300" dirty="0"/>
              <a:t> </a:t>
            </a:r>
            <a:r>
              <a:rPr lang="it-IT" sz="2300" dirty="0" err="1"/>
              <a:t>normalization</a:t>
            </a:r>
            <a:r>
              <a:rPr lang="it-IT" sz="2300" dirty="0"/>
              <a:t> and </a:t>
            </a:r>
            <a:r>
              <a:rPr lang="it-IT" sz="2300" dirty="0" err="1"/>
              <a:t>galactic</a:t>
            </a:r>
            <a:r>
              <a:rPr lang="it-IT" sz="2300" dirty="0"/>
              <a:t> </a:t>
            </a:r>
            <a:r>
              <a:rPr lang="it-IT" sz="2300" dirty="0" err="1"/>
              <a:t>normalization</a:t>
            </a:r>
            <a:endParaRPr lang="it-IT" sz="2300" dirty="0"/>
          </a:p>
          <a:p>
            <a:pPr marL="457200" lvl="1" indent="0">
              <a:buNone/>
            </a:pPr>
            <a:endParaRPr lang="it-IT" sz="16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0224FA9-F98F-AA4D-88FD-9714EB95C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A745A59-7EE3-0B4F-BA59-4DDE010D8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09" y="1262297"/>
            <a:ext cx="5842000" cy="43815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ECF5A99-3844-DC4B-AD46-AF239A63F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1262297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79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Small solar system bodies (</a:t>
            </a:r>
            <a:r>
              <a:rPr lang="it-IT" dirty="0" err="1"/>
              <a:t>SSSBs</a:t>
            </a:r>
            <a:r>
              <a:rPr lang="it-IT" dirty="0"/>
              <a:t>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306364-586E-4FC8-88E0-4CAC17B42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30" y="905412"/>
            <a:ext cx="11223170" cy="57069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US" sz="2300" dirty="0"/>
              <a:t>Three main families of asteroids: </a:t>
            </a:r>
          </a:p>
          <a:p>
            <a:pPr lvl="1" algn="just"/>
            <a:r>
              <a:rPr lang="it-IT" sz="1900" dirty="0" err="1"/>
              <a:t>Main</a:t>
            </a:r>
            <a:r>
              <a:rPr lang="it-IT" sz="1900" dirty="0"/>
              <a:t> </a:t>
            </a:r>
            <a:r>
              <a:rPr lang="it-IT" sz="1900" dirty="0" err="1"/>
              <a:t>Belt</a:t>
            </a:r>
            <a:r>
              <a:rPr lang="it-IT" sz="1900" dirty="0"/>
              <a:t> </a:t>
            </a:r>
            <a:r>
              <a:rPr lang="it-IT" sz="1900" dirty="0" err="1"/>
              <a:t>asteroids</a:t>
            </a:r>
            <a:r>
              <a:rPr lang="it-IT" sz="1900" dirty="0"/>
              <a:t> (</a:t>
            </a:r>
            <a:r>
              <a:rPr lang="it-IT" sz="1900" dirty="0" err="1"/>
              <a:t>between</a:t>
            </a:r>
            <a:r>
              <a:rPr lang="it-IT" sz="1900" dirty="0"/>
              <a:t> Mars and Jupiter </a:t>
            </a:r>
            <a:r>
              <a:rPr lang="it-IT" sz="1900" dirty="0" err="1"/>
              <a:t>orbits</a:t>
            </a:r>
            <a:r>
              <a:rPr lang="it-IT" sz="1900" dirty="0"/>
              <a:t>)</a:t>
            </a:r>
          </a:p>
          <a:p>
            <a:pPr lvl="1" algn="just"/>
            <a:r>
              <a:rPr lang="it-IT" sz="1900" dirty="0"/>
              <a:t>Trojans (share an </a:t>
            </a:r>
            <a:r>
              <a:rPr lang="it-IT" sz="1900" dirty="0" err="1"/>
              <a:t>orbit</a:t>
            </a:r>
            <a:r>
              <a:rPr lang="it-IT" sz="1900" dirty="0"/>
              <a:t> with a </a:t>
            </a:r>
            <a:r>
              <a:rPr lang="it-IT" sz="1900" dirty="0" err="1"/>
              <a:t>larger</a:t>
            </a:r>
            <a:r>
              <a:rPr lang="it-IT" sz="1900" dirty="0"/>
              <a:t> </a:t>
            </a:r>
            <a:r>
              <a:rPr lang="it-IT" sz="1900" dirty="0" err="1"/>
              <a:t>planet</a:t>
            </a:r>
            <a:r>
              <a:rPr lang="it-IT" sz="1900" dirty="0"/>
              <a:t> or moon)</a:t>
            </a:r>
          </a:p>
          <a:p>
            <a:pPr lvl="1" algn="just"/>
            <a:r>
              <a:rPr lang="it-IT" sz="1900" dirty="0"/>
              <a:t>Kuiper </a:t>
            </a:r>
            <a:r>
              <a:rPr lang="it-IT" sz="1900" dirty="0" err="1"/>
              <a:t>Belt</a:t>
            </a:r>
            <a:r>
              <a:rPr lang="it-IT" sz="1900" dirty="0"/>
              <a:t> </a:t>
            </a:r>
            <a:r>
              <a:rPr lang="it-IT" sz="1900" dirty="0" err="1"/>
              <a:t>asteroids</a:t>
            </a:r>
            <a:r>
              <a:rPr lang="it-IT" sz="1900" dirty="0"/>
              <a:t> (Trans-</a:t>
            </a:r>
            <a:r>
              <a:rPr lang="it-IT" sz="1900" dirty="0" err="1"/>
              <a:t>Neptunian</a:t>
            </a:r>
            <a:r>
              <a:rPr lang="it-IT" sz="1900" dirty="0"/>
              <a:t> </a:t>
            </a:r>
            <a:r>
              <a:rPr lang="it-IT" sz="1900" dirty="0" err="1"/>
              <a:t>objects</a:t>
            </a:r>
            <a:r>
              <a:rPr lang="it-IT" sz="1900" dirty="0"/>
              <a:t>)</a:t>
            </a:r>
          </a:p>
          <a:p>
            <a:pPr algn="just"/>
            <a:r>
              <a:rPr lang="en-US" sz="2300" dirty="0"/>
              <a:t>Mainly made of carbon, </a:t>
            </a:r>
            <a:r>
              <a:rPr lang="it-IT" sz="2300" dirty="0" err="1"/>
              <a:t>silicate</a:t>
            </a:r>
            <a:r>
              <a:rPr lang="it-IT" sz="2300" dirty="0"/>
              <a:t> (C- or S-</a:t>
            </a:r>
            <a:r>
              <a:rPr lang="it-IT" sz="2300" dirty="0" err="1"/>
              <a:t>type</a:t>
            </a:r>
            <a:r>
              <a:rPr lang="it-IT" sz="2300" dirty="0"/>
              <a:t>) and metal (M-</a:t>
            </a:r>
            <a:r>
              <a:rPr lang="it-IT" sz="2300" dirty="0" err="1"/>
              <a:t>type</a:t>
            </a:r>
            <a:r>
              <a:rPr lang="it-IT" sz="2300" dirty="0"/>
              <a:t>)</a:t>
            </a:r>
            <a:r>
              <a:rPr lang="en-US" sz="2300" dirty="0"/>
              <a:t>, but also ice</a:t>
            </a:r>
          </a:p>
          <a:p>
            <a:pPr algn="just"/>
            <a:r>
              <a:rPr lang="en-US" sz="2300" dirty="0"/>
              <a:t>JPL Small-Body Database Browser provides data for all known asteroids (d &gt; 2m)</a:t>
            </a:r>
          </a:p>
          <a:p>
            <a:pPr lvl="1"/>
            <a:endParaRPr lang="it-IT" dirty="0"/>
          </a:p>
          <a:p>
            <a:endParaRPr lang="it-IT" dirty="0"/>
          </a:p>
        </p:txBody>
      </p:sp>
      <p:pic>
        <p:nvPicPr>
          <p:cNvPr id="9" name="Immagine 8" descr="Immagine che contiene sedendo, nero, stella&#10;&#10;Descrizione generata automaticamente">
            <a:extLst>
              <a:ext uri="{FF2B5EF4-FFF2-40B4-BE49-F238E27FC236}">
                <a16:creationId xmlns:a16="http://schemas.microsoft.com/office/drawing/2014/main" id="{E88DE84A-5AAE-41AB-AC58-CC36F5C95A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7" y="3429000"/>
            <a:ext cx="3154018" cy="3154018"/>
          </a:xfrm>
          <a:prstGeom prst="rect">
            <a:avLst/>
          </a:prstGeom>
        </p:spPr>
      </p:pic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D3F66A9-9CD2-D948-B44D-58C2128F6BBC}"/>
              </a:ext>
            </a:extLst>
          </p:cNvPr>
          <p:cNvSpPr txBox="1"/>
          <p:nvPr/>
        </p:nvSpPr>
        <p:spPr>
          <a:xfrm>
            <a:off x="4226022" y="3700369"/>
            <a:ext cx="7356378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Asteroids should produce a diffuse emission close to the ecliptic plane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we evaluate the flux from the ecliptic using LAT data from Aug 2008 to Dec 2020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we constrain gamma emission from SSSBs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 we used FLUKA to predict the gamma emission from SSSBs</a:t>
            </a: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 we put constraints on the total number of asteroids</a:t>
            </a:r>
          </a:p>
        </p:txBody>
      </p:sp>
    </p:spTree>
    <p:extLst>
      <p:ext uri="{BB962C8B-B14F-4D97-AF65-F5344CB8AC3E}">
        <p14:creationId xmlns:p14="http://schemas.microsoft.com/office/powerpoint/2010/main" val="1770649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1A3CAD-4D1C-4741-B1B2-6AB4A248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BACKUP - </a:t>
            </a:r>
            <a:r>
              <a:rPr lang="it-IT" dirty="0" err="1"/>
              <a:t>Combined</a:t>
            </a:r>
            <a:r>
              <a:rPr lang="it-IT" dirty="0"/>
              <a:t> </a:t>
            </a:r>
            <a:r>
              <a:rPr lang="it-IT" dirty="0" err="1"/>
              <a:t>analysis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3651BB-CD0E-6940-A58C-AAA16B8E6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498A158A-53E3-4D42-8B93-A01160CB4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1024" y="1829083"/>
            <a:ext cx="3749736" cy="34151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it-IT" sz="2300" dirty="0" err="1"/>
              <a:t>Combining</a:t>
            </a:r>
            <a:r>
              <a:rPr lang="it-IT" sz="2300" dirty="0"/>
              <a:t> the </a:t>
            </a:r>
            <a:r>
              <a:rPr lang="it-IT" sz="2300" dirty="0" err="1"/>
              <a:t>likelihoods</a:t>
            </a:r>
            <a:r>
              <a:rPr lang="it-IT" sz="2300" dirty="0"/>
              <a:t> in </a:t>
            </a:r>
            <a:r>
              <a:rPr lang="it-IT" sz="2300" dirty="0" err="1"/>
              <a:t>each</a:t>
            </a:r>
            <a:r>
              <a:rPr lang="it-IT" sz="2300" dirty="0"/>
              <a:t> </a:t>
            </a:r>
            <a:r>
              <a:rPr lang="it-IT" sz="2300" dirty="0" err="1"/>
              <a:t>RoI</a:t>
            </a:r>
            <a:r>
              <a:rPr lang="it-IT" sz="2300" dirty="0"/>
              <a:t> </a:t>
            </a:r>
            <a:r>
              <a:rPr lang="it-IT" sz="2300" dirty="0" err="1"/>
              <a:t>provides</a:t>
            </a:r>
            <a:r>
              <a:rPr lang="it-IT" sz="2300" dirty="0"/>
              <a:t> an </a:t>
            </a:r>
            <a:r>
              <a:rPr lang="it-IT" sz="2300" dirty="0" err="1"/>
              <a:t>upper</a:t>
            </a:r>
            <a:r>
              <a:rPr lang="it-IT" sz="2300" dirty="0"/>
              <a:t> </a:t>
            </a:r>
            <a:r>
              <a:rPr lang="it-IT" sz="2300" dirty="0" err="1"/>
              <a:t>limit</a:t>
            </a:r>
            <a:r>
              <a:rPr lang="it-IT" sz="2300" dirty="0"/>
              <a:t> &gt; 10 </a:t>
            </a:r>
            <a:r>
              <a:rPr lang="it-IT" sz="2300" dirty="0" err="1"/>
              <a:t>times</a:t>
            </a:r>
            <a:r>
              <a:rPr lang="it-IT" sz="2300" dirty="0"/>
              <a:t> </a:t>
            </a:r>
            <a:r>
              <a:rPr lang="it-IT" sz="2300" dirty="0" err="1"/>
              <a:t>lower</a:t>
            </a:r>
            <a:endParaRPr lang="it-IT" sz="2300" dirty="0"/>
          </a:p>
          <a:p>
            <a:pPr algn="just"/>
            <a:endParaRPr lang="it-IT" sz="2300" dirty="0"/>
          </a:p>
          <a:p>
            <a:pPr algn="just"/>
            <a:r>
              <a:rPr lang="it-IT" sz="2300" dirty="0" err="1"/>
              <a:t>Combining</a:t>
            </a:r>
            <a:r>
              <a:rPr lang="it-IT" sz="2300" dirty="0"/>
              <a:t> </a:t>
            </a:r>
            <a:r>
              <a:rPr lang="it-IT" sz="2300" dirty="0" err="1"/>
              <a:t>all</a:t>
            </a:r>
            <a:r>
              <a:rPr lang="it-IT" sz="2300" dirty="0"/>
              <a:t> the </a:t>
            </a:r>
            <a:r>
              <a:rPr lang="it-IT" sz="2300" dirty="0" err="1"/>
              <a:t>likelihoods</a:t>
            </a:r>
            <a:r>
              <a:rPr lang="it-IT" sz="2300" dirty="0"/>
              <a:t> </a:t>
            </a:r>
            <a:r>
              <a:rPr lang="it-IT" sz="2300" dirty="0" err="1"/>
              <a:t>provides</a:t>
            </a:r>
            <a:r>
              <a:rPr lang="it-IT" sz="2300" dirty="0"/>
              <a:t> an </a:t>
            </a:r>
            <a:r>
              <a:rPr lang="it-IT" sz="2300" dirty="0" err="1"/>
              <a:t>upper</a:t>
            </a:r>
            <a:r>
              <a:rPr lang="it-IT" sz="2300" dirty="0"/>
              <a:t> </a:t>
            </a:r>
            <a:r>
              <a:rPr lang="it-IT" sz="2300" dirty="0" err="1"/>
              <a:t>limit</a:t>
            </a:r>
            <a:r>
              <a:rPr lang="it-IT" sz="2300" dirty="0"/>
              <a:t> ~ 10 </a:t>
            </a:r>
            <a:r>
              <a:rPr lang="it-IT" sz="2300" dirty="0" err="1"/>
              <a:t>times</a:t>
            </a:r>
            <a:r>
              <a:rPr lang="it-IT" sz="2300" dirty="0"/>
              <a:t> </a:t>
            </a:r>
            <a:r>
              <a:rPr lang="it-IT" sz="2300" dirty="0" err="1"/>
              <a:t>lower</a:t>
            </a:r>
            <a:endParaRPr lang="it-IT" sz="2300" dirty="0"/>
          </a:p>
          <a:p>
            <a:pPr marL="0" indent="0">
              <a:buNone/>
            </a:pPr>
            <a:endParaRPr lang="it-IT" sz="2300" dirty="0"/>
          </a:p>
          <a:p>
            <a:endParaRPr lang="it-IT" sz="23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E001496-CB4E-5F46-B5AE-78AFC9F9C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" y="903627"/>
            <a:ext cx="7021424" cy="526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92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771DEC-0FDD-D04C-A722-DC763483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BACKUP – </a:t>
            </a:r>
            <a:r>
              <a:rPr lang="it-IT" dirty="0" err="1"/>
              <a:t>Combined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– Moon </a:t>
            </a:r>
            <a:r>
              <a:rPr lang="it-IT" dirty="0" err="1"/>
              <a:t>spectrum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A38BF8C-3E40-D746-99C3-B13B21DC0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300" dirty="0" err="1"/>
              <a:t>As</a:t>
            </a:r>
            <a:r>
              <a:rPr lang="it-IT" sz="2300" dirty="0"/>
              <a:t> a </a:t>
            </a:r>
            <a:r>
              <a:rPr lang="it-IT" sz="2300" dirty="0" err="1"/>
              <a:t>spectral</a:t>
            </a:r>
            <a:r>
              <a:rPr lang="it-IT" sz="2300" dirty="0"/>
              <a:t> model, </a:t>
            </a:r>
            <a:r>
              <a:rPr lang="it-IT" sz="2300" dirty="0" err="1"/>
              <a:t>we</a:t>
            </a:r>
            <a:r>
              <a:rPr lang="it-IT" sz="2300" dirty="0"/>
              <a:t> use the Moon </a:t>
            </a:r>
            <a:r>
              <a:rPr lang="it-IT" sz="2300" dirty="0" err="1"/>
              <a:t>flux</a:t>
            </a:r>
            <a:r>
              <a:rPr lang="it-IT" sz="2300" dirty="0"/>
              <a:t> </a:t>
            </a:r>
            <a:r>
              <a:rPr lang="it-IT" sz="2300" dirty="0" err="1"/>
              <a:t>measured</a:t>
            </a:r>
            <a:r>
              <a:rPr lang="it-IT" sz="2300" dirty="0"/>
              <a:t> by the LAT in </a:t>
            </a:r>
            <a:r>
              <a:rPr lang="it-IT" sz="2300" dirty="0" err="1"/>
              <a:t>its</a:t>
            </a:r>
            <a:r>
              <a:rPr lang="it-IT" sz="2300" dirty="0"/>
              <a:t> first 7 </a:t>
            </a:r>
            <a:r>
              <a:rPr lang="it-IT" sz="2300" dirty="0" err="1"/>
              <a:t>years</a:t>
            </a:r>
            <a:endParaRPr lang="it-IT" sz="2300" dirty="0"/>
          </a:p>
          <a:p>
            <a:r>
              <a:rPr lang="it-IT" sz="2300" dirty="0"/>
              <a:t>The 95% CL UL </a:t>
            </a:r>
            <a:r>
              <a:rPr lang="it-IT" sz="2300" dirty="0" err="1"/>
              <a:t>is</a:t>
            </a:r>
            <a:r>
              <a:rPr lang="it-IT" sz="2300" dirty="0"/>
              <a:t> 0.39 the Moon </a:t>
            </a:r>
            <a:r>
              <a:rPr lang="it-IT" sz="2300" dirty="0" err="1"/>
              <a:t>flux</a:t>
            </a:r>
            <a:endParaRPr lang="it-IT" sz="2300" dirty="0"/>
          </a:p>
          <a:p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evaluate</a:t>
            </a:r>
            <a:r>
              <a:rPr lang="it-IT" sz="2300" dirty="0"/>
              <a:t> the ratio </a:t>
            </a:r>
            <a:r>
              <a:rPr lang="it-IT" sz="2300" dirty="0" err="1"/>
              <a:t>between</a:t>
            </a:r>
            <a:r>
              <a:rPr lang="it-IT" sz="2300" dirty="0"/>
              <a:t> </a:t>
            </a:r>
            <a:r>
              <a:rPr lang="it-IT" sz="2300" dirty="0" err="1"/>
              <a:t>asteroids</a:t>
            </a:r>
            <a:r>
              <a:rPr lang="it-IT" sz="2300" dirty="0"/>
              <a:t> and Moon </a:t>
            </a:r>
            <a:r>
              <a:rPr lang="it-IT" sz="2300" dirty="0" err="1"/>
              <a:t>flux</a:t>
            </a:r>
            <a:r>
              <a:rPr lang="it-IT" sz="2300" dirty="0"/>
              <a:t>, </a:t>
            </a:r>
            <a:r>
              <a:rPr lang="it-IT" sz="2300" dirty="0" err="1"/>
              <a:t>assuming</a:t>
            </a:r>
            <a:r>
              <a:rPr lang="it-IT" sz="2300" dirty="0"/>
              <a:t>:</a:t>
            </a:r>
          </a:p>
          <a:p>
            <a:pPr lvl="1"/>
            <a:r>
              <a:rPr lang="it-IT" sz="1900" dirty="0"/>
              <a:t>a </a:t>
            </a:r>
            <a:r>
              <a:rPr lang="it-IT" sz="1900" dirty="0" err="1"/>
              <a:t>power</a:t>
            </a:r>
            <a:r>
              <a:rPr lang="it-IT" sz="1900" dirty="0"/>
              <a:t>-law of </a:t>
            </a:r>
            <a:r>
              <a:rPr lang="it-IT" sz="1900" dirty="0" err="1"/>
              <a:t>index</a:t>
            </a:r>
            <a:r>
              <a:rPr lang="it-IT" sz="1900" dirty="0"/>
              <a:t> </a:t>
            </a:r>
            <a:r>
              <a:rPr lang="el-GR" sz="1900" dirty="0"/>
              <a:t>α</a:t>
            </a:r>
            <a:r>
              <a:rPr lang="it-IT" sz="1900" dirty="0"/>
              <a:t> for the </a:t>
            </a:r>
            <a:r>
              <a:rPr lang="it-IT" sz="1900" dirty="0" err="1"/>
              <a:t>size</a:t>
            </a:r>
            <a:r>
              <a:rPr lang="it-IT" sz="1900" dirty="0"/>
              <a:t> </a:t>
            </a:r>
            <a:r>
              <a:rPr lang="it-IT" sz="1900" dirty="0" err="1"/>
              <a:t>distribution</a:t>
            </a:r>
            <a:endParaRPr lang="it-IT" sz="1900" dirty="0"/>
          </a:p>
          <a:p>
            <a:pPr lvl="1"/>
            <a:r>
              <a:rPr lang="it-IT" sz="1900" dirty="0" err="1"/>
              <a:t>asteroid</a:t>
            </a:r>
            <a:r>
              <a:rPr lang="it-IT" sz="1900" dirty="0"/>
              <a:t> </a:t>
            </a:r>
            <a:r>
              <a:rPr lang="it-IT" sz="1900" dirty="0" err="1"/>
              <a:t>density</a:t>
            </a:r>
            <a:r>
              <a:rPr lang="it-IT" sz="1900" dirty="0"/>
              <a:t> 1 g/cm</a:t>
            </a:r>
            <a:r>
              <a:rPr lang="it-IT" sz="1900" baseline="30000" dirty="0"/>
              <a:t>3</a:t>
            </a:r>
            <a:r>
              <a:rPr lang="it-IT" sz="1900" dirty="0"/>
              <a:t> and </a:t>
            </a:r>
            <a:r>
              <a:rPr lang="it-IT" sz="1900" dirty="0" err="1"/>
              <a:t>d</a:t>
            </a:r>
            <a:r>
              <a:rPr lang="it-IT" sz="1900" baseline="-25000" dirty="0" err="1"/>
              <a:t>AT</a:t>
            </a:r>
            <a:r>
              <a:rPr lang="it-IT" sz="1900" dirty="0"/>
              <a:t> = 2.7 AU</a:t>
            </a:r>
          </a:p>
          <a:p>
            <a:pPr lvl="1"/>
            <a:r>
              <a:rPr lang="it-IT" sz="1900" dirty="0" err="1"/>
              <a:t>asteroid</a:t>
            </a:r>
            <a:r>
              <a:rPr lang="it-IT" sz="1900" dirty="0"/>
              <a:t> </a:t>
            </a:r>
            <a:r>
              <a:rPr lang="it-IT" sz="1900" dirty="0" err="1"/>
              <a:t>intensity</a:t>
            </a:r>
            <a:r>
              <a:rPr lang="it-IT" sz="1900" dirty="0"/>
              <a:t> = Moon </a:t>
            </a:r>
            <a:r>
              <a:rPr lang="it-IT" sz="1900" dirty="0" err="1"/>
              <a:t>intensity</a:t>
            </a:r>
            <a:r>
              <a:rPr lang="it-IT" sz="1900" dirty="0"/>
              <a:t> (</a:t>
            </a:r>
            <a:r>
              <a:rPr lang="it-IT" sz="1900" dirty="0" err="1"/>
              <a:t>true</a:t>
            </a:r>
            <a:r>
              <a:rPr lang="it-IT" sz="1900" dirty="0"/>
              <a:t> for big </a:t>
            </a:r>
            <a:r>
              <a:rPr lang="it-IT" sz="1900" dirty="0" err="1"/>
              <a:t>radii</a:t>
            </a:r>
            <a:r>
              <a:rPr lang="it-IT" sz="1900" dirty="0"/>
              <a:t>)</a:t>
            </a:r>
          </a:p>
          <a:p>
            <a:pPr lvl="1"/>
            <a:endParaRPr lang="it-IT" sz="19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0224FA9-F98F-AA4D-88FD-9714EB95C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8803E73-EA79-834F-ABDC-0EB9C7D14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429000"/>
            <a:ext cx="5634411" cy="22098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B0C66AB-7935-F148-BC38-9288742EA3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802" y="2255520"/>
            <a:ext cx="5304294" cy="397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53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SSSB </a:t>
            </a:r>
            <a:r>
              <a:rPr lang="it-IT" dirty="0" err="1"/>
              <a:t>population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306364-586E-4FC8-88E0-4CAC17B42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30" y="905412"/>
            <a:ext cx="11223170" cy="57069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300" dirty="0" err="1"/>
              <a:t>Based</a:t>
            </a:r>
            <a:r>
              <a:rPr lang="it-IT" sz="2300" dirty="0"/>
              <a:t> on the </a:t>
            </a:r>
            <a:r>
              <a:rPr lang="it-IT" sz="2300" dirty="0" err="1"/>
              <a:t>collisional</a:t>
            </a:r>
            <a:r>
              <a:rPr lang="it-IT" sz="2300" dirty="0"/>
              <a:t> story of </a:t>
            </a:r>
            <a:r>
              <a:rPr lang="it-IT" sz="2300" dirty="0" err="1"/>
              <a:t>asteroids</a:t>
            </a:r>
            <a:r>
              <a:rPr lang="it-IT" sz="2300" dirty="0"/>
              <a:t>, </a:t>
            </a:r>
            <a:r>
              <a:rPr lang="it-IT" sz="2300" dirty="0" err="1"/>
              <a:t>their</a:t>
            </a:r>
            <a:r>
              <a:rPr lang="it-IT" sz="2300" dirty="0"/>
              <a:t> </a:t>
            </a:r>
            <a:r>
              <a:rPr lang="it-IT" sz="2300" dirty="0" err="1"/>
              <a:t>population</a:t>
            </a:r>
            <a:r>
              <a:rPr lang="it-IT" sz="2300" dirty="0"/>
              <a:t> can be </a:t>
            </a:r>
            <a:r>
              <a:rPr lang="it-IT" sz="2300" dirty="0" err="1"/>
              <a:t>described</a:t>
            </a:r>
            <a:r>
              <a:rPr lang="it-IT" sz="2300" dirty="0"/>
              <a:t> by a PL</a:t>
            </a:r>
          </a:p>
          <a:p>
            <a:r>
              <a:rPr lang="it-IT" sz="2300" dirty="0" err="1"/>
              <a:t>Assuming</a:t>
            </a:r>
            <a:r>
              <a:rPr lang="it-IT" sz="2300" dirty="0"/>
              <a:t> </a:t>
            </a:r>
            <a:r>
              <a:rPr lang="it-IT" sz="2300" dirty="0" err="1"/>
              <a:t>they</a:t>
            </a:r>
            <a:r>
              <a:rPr lang="it-IT" sz="2300" dirty="0"/>
              <a:t> are </a:t>
            </a:r>
            <a:r>
              <a:rPr lang="it-IT" sz="2300" dirty="0" err="1"/>
              <a:t>homogeneous</a:t>
            </a:r>
            <a:r>
              <a:rPr lang="it-IT" sz="2300" dirty="0"/>
              <a:t> </a:t>
            </a:r>
            <a:r>
              <a:rPr lang="it-IT" sz="2300" dirty="0" err="1"/>
              <a:t>spheres</a:t>
            </a:r>
            <a:r>
              <a:rPr lang="it-IT" sz="2300" dirty="0"/>
              <a:t>, </a:t>
            </a:r>
            <a:r>
              <a:rPr lang="it-IT" sz="2300" dirty="0" err="1"/>
              <a:t>we</a:t>
            </a:r>
            <a:r>
              <a:rPr lang="it-IT" sz="2300" dirty="0"/>
              <a:t> can </a:t>
            </a:r>
            <a:r>
              <a:rPr lang="it-IT" sz="2300" dirty="0" err="1"/>
              <a:t>write</a:t>
            </a:r>
            <a:r>
              <a:rPr lang="it-IT" sz="2300" dirty="0"/>
              <a:t>:</a:t>
            </a:r>
            <a:endParaRPr lang="it-IT" sz="1900" dirty="0"/>
          </a:p>
          <a:p>
            <a:endParaRPr lang="it-IT" sz="1900" dirty="0"/>
          </a:p>
          <a:p>
            <a:endParaRPr lang="it-IT" sz="230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6B248441-5B92-4449-B398-74DFF3C82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662" y="1888532"/>
            <a:ext cx="1436676" cy="80067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4D44BF4-5437-FF42-B597-9F9A1FACAF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70" y="2689209"/>
            <a:ext cx="3995987" cy="195022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515658C-481F-8147-983A-115028E73F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0" y="1804147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4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SSSB </a:t>
            </a:r>
            <a:r>
              <a:rPr lang="it-IT" dirty="0" err="1"/>
              <a:t>population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306364-586E-4FC8-88E0-4CAC17B42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30" y="905412"/>
            <a:ext cx="11223170" cy="57069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300" dirty="0" err="1"/>
              <a:t>Based</a:t>
            </a:r>
            <a:r>
              <a:rPr lang="it-IT" sz="2300" dirty="0"/>
              <a:t> on the </a:t>
            </a:r>
            <a:r>
              <a:rPr lang="it-IT" sz="2300" dirty="0" err="1"/>
              <a:t>collisional</a:t>
            </a:r>
            <a:r>
              <a:rPr lang="it-IT" sz="2300" dirty="0"/>
              <a:t> story of </a:t>
            </a:r>
            <a:r>
              <a:rPr lang="it-IT" sz="2300" dirty="0" err="1"/>
              <a:t>asteroids</a:t>
            </a:r>
            <a:r>
              <a:rPr lang="it-IT" sz="2300" dirty="0"/>
              <a:t>, </a:t>
            </a:r>
            <a:r>
              <a:rPr lang="it-IT" sz="2300" dirty="0" err="1"/>
              <a:t>their</a:t>
            </a:r>
            <a:r>
              <a:rPr lang="it-IT" sz="2300" dirty="0"/>
              <a:t> </a:t>
            </a:r>
            <a:r>
              <a:rPr lang="it-IT" sz="2300" dirty="0" err="1"/>
              <a:t>population</a:t>
            </a:r>
            <a:r>
              <a:rPr lang="it-IT" sz="2300" dirty="0"/>
              <a:t> can be </a:t>
            </a:r>
            <a:r>
              <a:rPr lang="it-IT" sz="2300" dirty="0" err="1"/>
              <a:t>described</a:t>
            </a:r>
            <a:r>
              <a:rPr lang="it-IT" sz="2300" dirty="0"/>
              <a:t> by a PL</a:t>
            </a:r>
          </a:p>
          <a:p>
            <a:r>
              <a:rPr lang="it-IT" sz="2300" dirty="0" err="1"/>
              <a:t>Assuming</a:t>
            </a:r>
            <a:r>
              <a:rPr lang="it-IT" sz="2300" dirty="0"/>
              <a:t> </a:t>
            </a:r>
            <a:r>
              <a:rPr lang="it-IT" sz="2300" dirty="0" err="1"/>
              <a:t>they</a:t>
            </a:r>
            <a:r>
              <a:rPr lang="it-IT" sz="2300" dirty="0"/>
              <a:t> are </a:t>
            </a:r>
            <a:r>
              <a:rPr lang="it-IT" sz="2300" dirty="0" err="1"/>
              <a:t>homogeneous</a:t>
            </a:r>
            <a:r>
              <a:rPr lang="it-IT" sz="2300" dirty="0"/>
              <a:t> </a:t>
            </a:r>
            <a:r>
              <a:rPr lang="it-IT" sz="2300" dirty="0" err="1"/>
              <a:t>spheres</a:t>
            </a:r>
            <a:r>
              <a:rPr lang="it-IT" sz="2300" dirty="0"/>
              <a:t>, </a:t>
            </a:r>
            <a:r>
              <a:rPr lang="it-IT" sz="2300" dirty="0" err="1"/>
              <a:t>we</a:t>
            </a:r>
            <a:r>
              <a:rPr lang="it-IT" sz="2300" dirty="0"/>
              <a:t> can </a:t>
            </a:r>
            <a:r>
              <a:rPr lang="it-IT" sz="2300" dirty="0" err="1"/>
              <a:t>write</a:t>
            </a:r>
            <a:r>
              <a:rPr lang="it-IT" sz="2300" dirty="0"/>
              <a:t>:</a:t>
            </a:r>
            <a:endParaRPr lang="it-IT" sz="1900" dirty="0"/>
          </a:p>
          <a:p>
            <a:endParaRPr lang="it-IT" sz="1900" dirty="0"/>
          </a:p>
          <a:p>
            <a:endParaRPr lang="it-IT" sz="230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6B248441-5B92-4449-B398-74DFF3C82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662" y="1888532"/>
            <a:ext cx="1436676" cy="80067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4D44BF4-5437-FF42-B597-9F9A1FACAF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70" y="2689209"/>
            <a:ext cx="3995987" cy="1950221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7457A9A-C4E5-704B-858C-212C9FFC17E0}"/>
              </a:ext>
            </a:extLst>
          </p:cNvPr>
          <p:cNvSpPr txBox="1"/>
          <p:nvPr/>
        </p:nvSpPr>
        <p:spPr>
          <a:xfrm>
            <a:off x="6576785" y="5174725"/>
            <a:ext cx="4880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propose a model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given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by the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extrapolation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Durda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al. (1998) down to 20 cm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D699F33-2A7D-D54E-82B7-1529DF93A1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0" y="1804147"/>
            <a:ext cx="5842000" cy="4381500"/>
          </a:xfrm>
          <a:prstGeom prst="rect">
            <a:avLst/>
          </a:prstGeom>
        </p:spPr>
      </p:pic>
      <p:sp>
        <p:nvSpPr>
          <p:cNvPr id="14" name="Ovale 13">
            <a:extLst>
              <a:ext uri="{FF2B5EF4-FFF2-40B4-BE49-F238E27FC236}">
                <a16:creationId xmlns:a16="http://schemas.microsoft.com/office/drawing/2014/main" id="{5DC7C361-354C-084E-B68D-382C355E0877}"/>
              </a:ext>
            </a:extLst>
          </p:cNvPr>
          <p:cNvSpPr/>
          <p:nvPr/>
        </p:nvSpPr>
        <p:spPr>
          <a:xfrm>
            <a:off x="1489285" y="5618286"/>
            <a:ext cx="400049" cy="285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EEE7D92D-BBBC-EB48-9930-48DC25542FC8}"/>
              </a:ext>
            </a:extLst>
          </p:cNvPr>
          <p:cNvSpPr/>
          <p:nvPr/>
        </p:nvSpPr>
        <p:spPr>
          <a:xfrm>
            <a:off x="4670227" y="5573479"/>
            <a:ext cx="400049" cy="285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36DFA03-DD86-6049-A458-95EA54896FA3}"/>
              </a:ext>
            </a:extLst>
          </p:cNvPr>
          <p:cNvSpPr txBox="1"/>
          <p:nvPr/>
        </p:nvSpPr>
        <p:spPr>
          <a:xfrm>
            <a:off x="4517334" y="5794858"/>
            <a:ext cx="70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Ceres</a:t>
            </a:r>
          </a:p>
        </p:txBody>
      </p:sp>
    </p:spTree>
    <p:extLst>
      <p:ext uri="{BB962C8B-B14F-4D97-AF65-F5344CB8AC3E}">
        <p14:creationId xmlns:p14="http://schemas.microsoft.com/office/powerpoint/2010/main" val="26331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SSSB gamma-</a:t>
            </a:r>
            <a:r>
              <a:rPr lang="it-IT" dirty="0" err="1"/>
              <a:t>ray</a:t>
            </a:r>
            <a:r>
              <a:rPr lang="it-IT" dirty="0"/>
              <a:t> </a:t>
            </a:r>
            <a:r>
              <a:rPr lang="it-IT" dirty="0" err="1"/>
              <a:t>emission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306364-586E-4FC8-88E0-4CAC17B42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30" y="905412"/>
            <a:ext cx="11223170" cy="57069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300" dirty="0" err="1"/>
              <a:t>Asteroids</a:t>
            </a:r>
            <a:r>
              <a:rPr lang="it-IT" sz="2300" dirty="0"/>
              <a:t> </a:t>
            </a:r>
            <a:r>
              <a:rPr lang="it-IT" sz="2300" dirty="0" err="1"/>
              <a:t>should</a:t>
            </a:r>
            <a:r>
              <a:rPr lang="it-IT" sz="2300" dirty="0"/>
              <a:t> produce a diffuse gamma </a:t>
            </a:r>
            <a:r>
              <a:rPr lang="it-IT" sz="2300" dirty="0" err="1"/>
              <a:t>emission</a:t>
            </a:r>
            <a:r>
              <a:rPr lang="it-IT" sz="2300" dirty="0"/>
              <a:t> due to CR </a:t>
            </a:r>
            <a:r>
              <a:rPr lang="it-IT" sz="2300" dirty="0" err="1"/>
              <a:t>interactions</a:t>
            </a:r>
            <a:endParaRPr lang="it-IT" sz="2300" dirty="0"/>
          </a:p>
          <a:p>
            <a:endParaRPr lang="it-IT" sz="2300" dirty="0"/>
          </a:p>
          <a:p>
            <a:endParaRPr lang="it-IT" sz="2300" dirty="0"/>
          </a:p>
          <a:p>
            <a:endParaRPr lang="it-IT" sz="2300" dirty="0"/>
          </a:p>
          <a:p>
            <a:endParaRPr lang="it-IT" sz="2300" dirty="0"/>
          </a:p>
          <a:p>
            <a:r>
              <a:rPr lang="it-IT" sz="2300" dirty="0" err="1"/>
              <a:t>We</a:t>
            </a:r>
            <a:r>
              <a:rPr lang="it-IT" sz="2300" dirty="0"/>
              <a:t> compute the </a:t>
            </a:r>
            <a:r>
              <a:rPr lang="it-IT" sz="2300" dirty="0" err="1"/>
              <a:t>yield</a:t>
            </a:r>
            <a:r>
              <a:rPr lang="it-IT" sz="2300" dirty="0"/>
              <a:t> </a:t>
            </a:r>
            <a:r>
              <a:rPr lang="it-IT" sz="2300" dirty="0" err="1"/>
              <a:t>using</a:t>
            </a:r>
            <a:r>
              <a:rPr lang="it-IT" sz="2300" dirty="0"/>
              <a:t> FLUKA</a:t>
            </a:r>
          </a:p>
          <a:p>
            <a:pPr lvl="1"/>
            <a:r>
              <a:rPr lang="it-IT" sz="2000" dirty="0" err="1"/>
              <a:t>each</a:t>
            </a:r>
            <a:r>
              <a:rPr lang="it-IT" sz="2000" dirty="0"/>
              <a:t> SSSB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defined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a </a:t>
            </a:r>
            <a:r>
              <a:rPr lang="it-IT" sz="2000" dirty="0" err="1"/>
              <a:t>spherical</a:t>
            </a:r>
            <a:r>
              <a:rPr lang="it-IT" sz="2000" dirty="0"/>
              <a:t> body with </a:t>
            </a:r>
            <a:r>
              <a:rPr lang="it-IT" sz="2000" dirty="0" err="1"/>
              <a:t>radius</a:t>
            </a:r>
            <a:r>
              <a:rPr lang="it-IT" sz="2000" dirty="0"/>
              <a:t> from 10 cm to 100 km of a </a:t>
            </a:r>
            <a:r>
              <a:rPr lang="it-IT" sz="2000" dirty="0" err="1"/>
              <a:t>given</a:t>
            </a:r>
            <a:r>
              <a:rPr lang="it-IT" sz="2000" dirty="0"/>
              <a:t> </a:t>
            </a:r>
            <a:r>
              <a:rPr lang="it-IT" sz="2000" dirty="0" err="1"/>
              <a:t>material</a:t>
            </a:r>
            <a:r>
              <a:rPr lang="it-IT" sz="2000" dirty="0"/>
              <a:t>;</a:t>
            </a:r>
          </a:p>
          <a:p>
            <a:pPr lvl="1"/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simulated</a:t>
            </a:r>
            <a:r>
              <a:rPr lang="it-IT" sz="2000" dirty="0"/>
              <a:t> </a:t>
            </a:r>
            <a:r>
              <a:rPr lang="it-IT" sz="2000" dirty="0" err="1"/>
              <a:t>ice</a:t>
            </a:r>
            <a:r>
              <a:rPr lang="it-IT" sz="2000" dirty="0"/>
              <a:t> (0.93 g/cm</a:t>
            </a:r>
            <a:r>
              <a:rPr lang="it-IT" sz="2000" baseline="30000" dirty="0"/>
              <a:t>3</a:t>
            </a:r>
            <a:r>
              <a:rPr lang="it-IT" sz="2000" dirty="0"/>
              <a:t>), </a:t>
            </a:r>
            <a:r>
              <a:rPr lang="it-IT" sz="2000" dirty="0" err="1"/>
              <a:t>silica</a:t>
            </a:r>
            <a:r>
              <a:rPr lang="it-IT" sz="2000" dirty="0"/>
              <a:t> (2 g/cm</a:t>
            </a:r>
            <a:r>
              <a:rPr lang="it-IT" sz="2000" baseline="30000" dirty="0"/>
              <a:t>3</a:t>
            </a:r>
            <a:r>
              <a:rPr lang="it-IT" sz="2000" dirty="0"/>
              <a:t>) and carbon (2 g/cm</a:t>
            </a:r>
            <a:r>
              <a:rPr lang="it-IT" sz="2000" baseline="30000" dirty="0"/>
              <a:t>3</a:t>
            </a:r>
            <a:r>
              <a:rPr lang="it-IT" sz="2000" dirty="0"/>
              <a:t>)</a:t>
            </a:r>
          </a:p>
          <a:p>
            <a:endParaRPr lang="it-IT" sz="2400" dirty="0"/>
          </a:p>
          <a:p>
            <a:r>
              <a:rPr lang="it-IT" sz="2400" dirty="0" err="1"/>
              <a:t>We</a:t>
            </a:r>
            <a:r>
              <a:rPr lang="it-IT" sz="2400" dirty="0"/>
              <a:t> assume </a:t>
            </a:r>
            <a:r>
              <a:rPr lang="it-IT" sz="2400" dirty="0" err="1"/>
              <a:t>two</a:t>
            </a:r>
            <a:r>
              <a:rPr lang="it-IT" sz="2400" dirty="0"/>
              <a:t> </a:t>
            </a:r>
            <a:r>
              <a:rPr lang="it-IT" sz="2400" dirty="0" err="1"/>
              <a:t>limiting</a:t>
            </a:r>
            <a:r>
              <a:rPr lang="it-IT" sz="2400" dirty="0"/>
              <a:t> CR </a:t>
            </a:r>
            <a:r>
              <a:rPr lang="it-IT" sz="2400" dirty="0" err="1"/>
              <a:t>spectra</a:t>
            </a:r>
            <a:r>
              <a:rPr lang="it-IT" sz="2400" dirty="0"/>
              <a:t> (</a:t>
            </a:r>
            <a:r>
              <a:rPr lang="it-IT" sz="2400" dirty="0" err="1"/>
              <a:t>mostly</a:t>
            </a:r>
            <a:r>
              <a:rPr lang="it-IT" sz="2400" dirty="0"/>
              <a:t> </a:t>
            </a:r>
            <a:r>
              <a:rPr lang="it-IT" sz="2400" dirty="0" err="1"/>
              <a:t>p</a:t>
            </a:r>
            <a:r>
              <a:rPr lang="it-IT" sz="2400" dirty="0"/>
              <a:t>, e</a:t>
            </a:r>
            <a:r>
              <a:rPr lang="it-IT" sz="2400" baseline="30000" dirty="0"/>
              <a:t>–</a:t>
            </a:r>
            <a:r>
              <a:rPr lang="it-IT" sz="2400" dirty="0"/>
              <a:t> and </a:t>
            </a:r>
            <a:r>
              <a:rPr lang="it-IT" sz="2400" baseline="30000" dirty="0"/>
              <a:t>4</a:t>
            </a:r>
            <a:r>
              <a:rPr lang="it-IT" sz="2400" dirty="0"/>
              <a:t>He):</a:t>
            </a:r>
          </a:p>
          <a:p>
            <a:pPr lvl="1"/>
            <a:r>
              <a:rPr lang="it-IT" sz="2000" dirty="0"/>
              <a:t>LIS </a:t>
            </a:r>
            <a:r>
              <a:rPr lang="it-IT" sz="2000" dirty="0" err="1"/>
              <a:t>spectra</a:t>
            </a:r>
            <a:endParaRPr lang="it-IT" sz="2000" dirty="0"/>
          </a:p>
          <a:p>
            <a:pPr lvl="1"/>
            <a:r>
              <a:rPr lang="it-IT" sz="2000" dirty="0" err="1"/>
              <a:t>spectra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Earth (</a:t>
            </a:r>
            <a:r>
              <a:rPr lang="it-IT" sz="2000" dirty="0" err="1"/>
              <a:t>mainly</a:t>
            </a:r>
            <a:r>
              <a:rPr lang="it-IT" sz="2000" dirty="0"/>
              <a:t> AMS02 data)</a:t>
            </a:r>
          </a:p>
          <a:p>
            <a:endParaRPr lang="it-IT" sz="1900" dirty="0"/>
          </a:p>
          <a:p>
            <a:endParaRPr lang="it-IT" sz="2300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A68FB18B-7CCF-6C46-B1F0-6669AE890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78013"/>
            <a:ext cx="4316413" cy="842083"/>
          </a:xfrm>
          <a:prstGeom prst="rect">
            <a:avLst/>
          </a:prstGeom>
        </p:spPr>
      </p:pic>
      <p:pic>
        <p:nvPicPr>
          <p:cNvPr id="16" name="Immagine 15" descr="Immagine che contiene testo, orologio&#10;&#10;Descrizione generata automaticamente">
            <a:extLst>
              <a:ext uri="{FF2B5EF4-FFF2-40B4-BE49-F238E27FC236}">
                <a16:creationId xmlns:a16="http://schemas.microsoft.com/office/drawing/2014/main" id="{CC5778B2-74ED-EB4D-805B-F8ACB97206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776" y="1829192"/>
            <a:ext cx="4891088" cy="939723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837F0FD-3011-0B4D-8765-99AA8B20D3A6}"/>
              </a:ext>
            </a:extLst>
          </p:cNvPr>
          <p:cNvSpPr txBox="1"/>
          <p:nvPr/>
        </p:nvSpPr>
        <p:spPr>
          <a:xfrm>
            <a:off x="1638911" y="1524805"/>
            <a:ext cx="296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Flux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Earth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–1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–1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E307045-1A60-514A-B0DD-06FE8A629EA6}"/>
              </a:ext>
            </a:extLst>
          </p:cNvPr>
          <p:cNvSpPr txBox="1"/>
          <p:nvPr/>
        </p:nvSpPr>
        <p:spPr>
          <a:xfrm>
            <a:off x="6821339" y="1459860"/>
            <a:ext cx="430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Intensity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production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–1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–1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sr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–1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4572F64-EE3B-E94C-B100-FB1DEEE7F9A9}"/>
              </a:ext>
            </a:extLst>
          </p:cNvPr>
          <p:cNvSpPr txBox="1"/>
          <p:nvPr/>
        </p:nvSpPr>
        <p:spPr>
          <a:xfrm>
            <a:off x="10032437" y="2413920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spectrum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81B8A62-EC4A-6D4C-8E0A-84075C8176FD}"/>
              </a:ext>
            </a:extLst>
          </p:cNvPr>
          <p:cNvSpPr txBox="1"/>
          <p:nvPr/>
        </p:nvSpPr>
        <p:spPr>
          <a:xfrm>
            <a:off x="8477151" y="2406752"/>
            <a:ext cx="137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gamma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yield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40C2F653-2998-F845-85BC-2D33B5BD0BE7}"/>
              </a:ext>
            </a:extLst>
          </p:cNvPr>
          <p:cNvCxnSpPr>
            <a:cxnSpLocks/>
          </p:cNvCxnSpPr>
          <p:nvPr/>
        </p:nvCxnSpPr>
        <p:spPr>
          <a:xfrm>
            <a:off x="5642811" y="5386108"/>
            <a:ext cx="105877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9C44B2B-C336-4C41-BC28-E4F3BB43DE2A}"/>
              </a:ext>
            </a:extLst>
          </p:cNvPr>
          <p:cNvSpPr txBox="1"/>
          <p:nvPr/>
        </p:nvSpPr>
        <p:spPr>
          <a:xfrm>
            <a:off x="7099850" y="4998030"/>
            <a:ext cx="41340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bracket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asteroid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emission</a:t>
            </a: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between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two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limiting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cases</a:t>
            </a: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3892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SSSB gamma-</a:t>
            </a:r>
            <a:r>
              <a:rPr lang="it-IT" dirty="0" err="1"/>
              <a:t>ray</a:t>
            </a:r>
            <a:r>
              <a:rPr lang="it-IT" dirty="0"/>
              <a:t> </a:t>
            </a:r>
            <a:r>
              <a:rPr lang="it-IT" dirty="0" err="1"/>
              <a:t>intensity</a:t>
            </a:r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A57DE34-719F-5B4C-83B1-F069E4CD4EE9}"/>
              </a:ext>
            </a:extLst>
          </p:cNvPr>
          <p:cNvSpPr txBox="1"/>
          <p:nvPr/>
        </p:nvSpPr>
        <p:spPr>
          <a:xfrm>
            <a:off x="6047994" y="1671638"/>
            <a:ext cx="5761418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&gt; 10 m, 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shape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does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change</a:t>
            </a: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Secondary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gamma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rays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can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only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escape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from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external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layers</a:t>
            </a: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80010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can penetrate down to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depths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a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few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g/cm</a:t>
            </a:r>
            <a:r>
              <a:rPr kumimoji="0" lang="it-IT" sz="23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Gamma-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ray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absorption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shorter</a:t>
            </a: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When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asteroid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size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&gt;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both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these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the gamma production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becomes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independent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size</a:t>
            </a: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DF2B065-E558-1D48-BBC0-3B61119F14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69" y="1354779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183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SSSB </a:t>
            </a:r>
            <a:r>
              <a:rPr lang="it-IT" dirty="0" err="1"/>
              <a:t>spatial</a:t>
            </a:r>
            <a:r>
              <a:rPr lang="it-IT" dirty="0"/>
              <a:t> </a:t>
            </a:r>
            <a:r>
              <a:rPr lang="it-IT" dirty="0" err="1"/>
              <a:t>map</a:t>
            </a:r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FB1FBD04-B55A-2A4E-AFB2-BC2DDA8CE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30" y="905412"/>
            <a:ext cx="11223170" cy="57069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built</a:t>
            </a:r>
            <a:r>
              <a:rPr lang="it-IT" sz="2300" dirty="0"/>
              <a:t> a </a:t>
            </a:r>
            <a:r>
              <a:rPr lang="it-IT" sz="2300" dirty="0" err="1"/>
              <a:t>template</a:t>
            </a:r>
            <a:r>
              <a:rPr lang="it-IT" sz="2300" dirty="0"/>
              <a:t> </a:t>
            </a:r>
            <a:r>
              <a:rPr lang="it-IT" sz="2300" dirty="0" err="1"/>
              <a:t>describing</a:t>
            </a:r>
            <a:r>
              <a:rPr lang="it-IT" sz="2300" dirty="0"/>
              <a:t> SSSB gamma-</a:t>
            </a:r>
            <a:r>
              <a:rPr lang="it-IT" sz="2300" dirty="0" err="1"/>
              <a:t>ray</a:t>
            </a:r>
            <a:r>
              <a:rPr lang="it-IT" sz="2300" dirty="0"/>
              <a:t> </a:t>
            </a:r>
            <a:r>
              <a:rPr lang="it-IT" sz="2300" dirty="0" err="1"/>
              <a:t>emission</a:t>
            </a:r>
            <a:endParaRPr lang="it-IT" sz="2300" dirty="0"/>
          </a:p>
          <a:p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divided</a:t>
            </a:r>
            <a:r>
              <a:rPr lang="it-IT" sz="2300" dirty="0"/>
              <a:t> the </a:t>
            </a:r>
            <a:r>
              <a:rPr lang="it-IT" sz="2300" dirty="0" err="1"/>
              <a:t>sky</a:t>
            </a:r>
            <a:r>
              <a:rPr lang="it-IT" sz="2300" dirty="0"/>
              <a:t> in </a:t>
            </a:r>
            <a:r>
              <a:rPr lang="it-IT" sz="2300" dirty="0" err="1"/>
              <a:t>equal</a:t>
            </a:r>
            <a:r>
              <a:rPr lang="it-IT" sz="2300" dirty="0"/>
              <a:t> </a:t>
            </a:r>
            <a:r>
              <a:rPr lang="it-IT" sz="2300" dirty="0" err="1"/>
              <a:t>solid</a:t>
            </a:r>
            <a:r>
              <a:rPr lang="it-IT" sz="2300" dirty="0"/>
              <a:t>-angle </a:t>
            </a:r>
            <a:r>
              <a:rPr lang="it-IT" sz="2300" dirty="0" err="1"/>
              <a:t>pixels</a:t>
            </a:r>
            <a:r>
              <a:rPr lang="it-IT" sz="2300" dirty="0"/>
              <a:t> and </a:t>
            </a:r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added</a:t>
            </a:r>
            <a:r>
              <a:rPr lang="it-IT" sz="2300" dirty="0"/>
              <a:t> </a:t>
            </a:r>
            <a:r>
              <a:rPr lang="it-IT" sz="2300" dirty="0" err="1"/>
              <a:t>contribution</a:t>
            </a:r>
            <a:r>
              <a:rPr lang="it-IT" sz="2300" dirty="0"/>
              <a:t> from </a:t>
            </a:r>
            <a:r>
              <a:rPr lang="it-IT" sz="2300" dirty="0" err="1"/>
              <a:t>each</a:t>
            </a:r>
            <a:r>
              <a:rPr lang="it-IT" sz="2300" dirty="0"/>
              <a:t> pixel</a:t>
            </a:r>
          </a:p>
          <a:p>
            <a:endParaRPr lang="it-IT" sz="2300" dirty="0"/>
          </a:p>
          <a:p>
            <a:endParaRPr lang="it-IT" sz="2300" dirty="0"/>
          </a:p>
          <a:p>
            <a:endParaRPr lang="it-IT" sz="2300" dirty="0"/>
          </a:p>
          <a:p>
            <a:endParaRPr lang="it-IT" sz="2300" dirty="0"/>
          </a:p>
        </p:txBody>
      </p:sp>
      <p:pic>
        <p:nvPicPr>
          <p:cNvPr id="8" name="Immagine 7" descr="Immagine che contiene testo, orologio, calibro&#10;&#10;Descrizione generata automaticamente">
            <a:extLst>
              <a:ext uri="{FF2B5EF4-FFF2-40B4-BE49-F238E27FC236}">
                <a16:creationId xmlns:a16="http://schemas.microsoft.com/office/drawing/2014/main" id="{8DE842B3-2846-3248-90DD-459061E69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669" y="2002855"/>
            <a:ext cx="1935162" cy="51931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15A2C69-11BF-7744-93F2-2DB3A5F47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831" y="1931415"/>
            <a:ext cx="4103389" cy="79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62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B9AA6-B38B-4D97-B812-35E9F752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866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SSSB </a:t>
            </a:r>
            <a:r>
              <a:rPr lang="it-IT" dirty="0" err="1"/>
              <a:t>spatial</a:t>
            </a:r>
            <a:r>
              <a:rPr lang="it-IT" dirty="0"/>
              <a:t> </a:t>
            </a:r>
            <a:r>
              <a:rPr lang="it-IT" dirty="0" err="1"/>
              <a:t>map</a:t>
            </a:r>
            <a:endParaRPr lang="it-IT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863F0B-DB8F-4594-AD29-75269D284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FB1FBD04-B55A-2A4E-AFB2-BC2DDA8CE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30" y="905412"/>
            <a:ext cx="11223170" cy="57069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built</a:t>
            </a:r>
            <a:r>
              <a:rPr lang="it-IT" sz="2300" dirty="0"/>
              <a:t> a </a:t>
            </a:r>
            <a:r>
              <a:rPr lang="it-IT" sz="2300" dirty="0" err="1"/>
              <a:t>template</a:t>
            </a:r>
            <a:r>
              <a:rPr lang="it-IT" sz="2300" dirty="0"/>
              <a:t> </a:t>
            </a:r>
            <a:r>
              <a:rPr lang="it-IT" sz="2300" dirty="0" err="1"/>
              <a:t>describing</a:t>
            </a:r>
            <a:r>
              <a:rPr lang="it-IT" sz="2300" dirty="0"/>
              <a:t> SSSB gamma-</a:t>
            </a:r>
            <a:r>
              <a:rPr lang="it-IT" sz="2300" dirty="0" err="1"/>
              <a:t>ray</a:t>
            </a:r>
            <a:r>
              <a:rPr lang="it-IT" sz="2300" dirty="0"/>
              <a:t> </a:t>
            </a:r>
            <a:r>
              <a:rPr lang="it-IT" sz="2300" dirty="0" err="1"/>
              <a:t>emission</a:t>
            </a:r>
            <a:endParaRPr lang="it-IT" sz="2300" dirty="0"/>
          </a:p>
          <a:p>
            <a:pPr algn="just"/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divided</a:t>
            </a:r>
            <a:r>
              <a:rPr lang="it-IT" sz="2300" dirty="0"/>
              <a:t> the </a:t>
            </a:r>
            <a:r>
              <a:rPr lang="it-IT" sz="2300" dirty="0" err="1"/>
              <a:t>sky</a:t>
            </a:r>
            <a:r>
              <a:rPr lang="it-IT" sz="2300" dirty="0"/>
              <a:t> in </a:t>
            </a:r>
            <a:r>
              <a:rPr lang="it-IT" sz="2300" dirty="0" err="1"/>
              <a:t>equal</a:t>
            </a:r>
            <a:r>
              <a:rPr lang="it-IT" sz="2300" dirty="0"/>
              <a:t> </a:t>
            </a:r>
            <a:r>
              <a:rPr lang="it-IT" sz="2300" dirty="0" err="1"/>
              <a:t>solid</a:t>
            </a:r>
            <a:r>
              <a:rPr lang="it-IT" sz="2300" dirty="0"/>
              <a:t>-angle </a:t>
            </a:r>
            <a:r>
              <a:rPr lang="it-IT" sz="2300" dirty="0" err="1"/>
              <a:t>pixels</a:t>
            </a:r>
            <a:r>
              <a:rPr lang="it-IT" sz="2300" dirty="0"/>
              <a:t> and </a:t>
            </a:r>
            <a:r>
              <a:rPr lang="it-IT" sz="2300" dirty="0" err="1"/>
              <a:t>we</a:t>
            </a:r>
            <a:r>
              <a:rPr lang="it-IT" sz="2300" dirty="0"/>
              <a:t> </a:t>
            </a:r>
            <a:r>
              <a:rPr lang="it-IT" sz="2300" dirty="0" err="1"/>
              <a:t>added</a:t>
            </a:r>
            <a:r>
              <a:rPr lang="it-IT" sz="2300" dirty="0"/>
              <a:t> </a:t>
            </a:r>
            <a:r>
              <a:rPr lang="it-IT" sz="2300" dirty="0" err="1"/>
              <a:t>contribution</a:t>
            </a:r>
            <a:r>
              <a:rPr lang="it-IT" sz="2300" dirty="0"/>
              <a:t> from </a:t>
            </a:r>
            <a:r>
              <a:rPr lang="it-IT" sz="2300" dirty="0" err="1"/>
              <a:t>each</a:t>
            </a:r>
            <a:r>
              <a:rPr lang="it-IT" sz="2300" dirty="0"/>
              <a:t> pixel</a:t>
            </a:r>
          </a:p>
          <a:p>
            <a:pPr algn="just"/>
            <a:endParaRPr lang="it-IT" sz="2300" dirty="0"/>
          </a:p>
          <a:p>
            <a:pPr algn="just"/>
            <a:endParaRPr lang="it-IT" sz="2300" dirty="0"/>
          </a:p>
          <a:p>
            <a:pPr algn="just"/>
            <a:endParaRPr lang="it-IT" sz="2300" dirty="0"/>
          </a:p>
          <a:p>
            <a:pPr algn="just"/>
            <a:r>
              <a:rPr lang="it-IT" sz="2300" dirty="0" err="1"/>
              <a:t>Knowing</a:t>
            </a:r>
            <a:r>
              <a:rPr lang="it-IT" sz="2300" dirty="0"/>
              <a:t> the </a:t>
            </a:r>
            <a:r>
              <a:rPr lang="it-IT" sz="2300" dirty="0" err="1"/>
              <a:t>spectral</a:t>
            </a:r>
            <a:r>
              <a:rPr lang="it-IT" sz="2300" dirty="0"/>
              <a:t> </a:t>
            </a:r>
            <a:r>
              <a:rPr lang="it-IT" sz="2300" dirty="0" err="1"/>
              <a:t>factor</a:t>
            </a:r>
            <a:r>
              <a:rPr lang="it-IT" sz="2300" dirty="0"/>
              <a:t> and the </a:t>
            </a:r>
            <a:r>
              <a:rPr lang="it-IT" sz="2300" dirty="0" err="1"/>
              <a:t>spatial</a:t>
            </a:r>
            <a:r>
              <a:rPr lang="it-IT" sz="2300" dirty="0"/>
              <a:t> </a:t>
            </a:r>
            <a:r>
              <a:rPr lang="it-IT" sz="2300" dirty="0" err="1"/>
              <a:t>factor</a:t>
            </a:r>
            <a:r>
              <a:rPr lang="it-IT" sz="2300" dirty="0"/>
              <a:t>, </a:t>
            </a:r>
            <a:r>
              <a:rPr lang="it-IT" sz="2300" dirty="0" err="1"/>
              <a:t>we</a:t>
            </a:r>
            <a:r>
              <a:rPr lang="it-IT" sz="2300" dirty="0"/>
              <a:t> can put </a:t>
            </a:r>
            <a:r>
              <a:rPr lang="it-IT" sz="2300" dirty="0" err="1"/>
              <a:t>constraints</a:t>
            </a:r>
            <a:r>
              <a:rPr lang="it-IT" sz="2300" dirty="0"/>
              <a:t> on </a:t>
            </a:r>
            <a:r>
              <a:rPr lang="it-IT" sz="2300" dirty="0" err="1"/>
              <a:t>N</a:t>
            </a:r>
            <a:r>
              <a:rPr lang="it-IT" sz="2300" dirty="0"/>
              <a:t>(</a:t>
            </a:r>
            <a:r>
              <a:rPr lang="it-IT" sz="2300" dirty="0" err="1"/>
              <a:t>r</a:t>
            </a:r>
            <a:r>
              <a:rPr lang="it-IT" sz="2300" dirty="0"/>
              <a:t>)</a:t>
            </a:r>
          </a:p>
          <a:p>
            <a:pPr algn="just"/>
            <a:r>
              <a:rPr lang="it-IT" sz="2300" dirty="0"/>
              <a:t>The </a:t>
            </a:r>
            <a:r>
              <a:rPr lang="it-IT" sz="2300" dirty="0" err="1"/>
              <a:t>spatial</a:t>
            </a:r>
            <a:r>
              <a:rPr lang="it-IT" sz="2300" dirty="0"/>
              <a:t> </a:t>
            </a:r>
            <a:r>
              <a:rPr lang="it-IT" sz="2300" dirty="0" err="1"/>
              <a:t>map</a:t>
            </a:r>
            <a:r>
              <a:rPr lang="it-IT" sz="2300" dirty="0"/>
              <a:t> </a:t>
            </a:r>
            <a:r>
              <a:rPr lang="it-IT" sz="2300" dirty="0" err="1"/>
              <a:t>is</a:t>
            </a:r>
            <a:r>
              <a:rPr lang="it-IT" sz="2300" dirty="0"/>
              <a:t> </a:t>
            </a:r>
            <a:r>
              <a:rPr lang="it-IT" sz="2300" dirty="0" err="1"/>
              <a:t>built</a:t>
            </a:r>
            <a:r>
              <a:rPr lang="it-IT" sz="2300" dirty="0"/>
              <a:t> </a:t>
            </a:r>
            <a:r>
              <a:rPr lang="it-IT" sz="2300" dirty="0" err="1"/>
              <a:t>sampling</a:t>
            </a:r>
            <a:r>
              <a:rPr lang="it-IT" sz="2300" dirty="0"/>
              <a:t> 10</a:t>
            </a:r>
            <a:r>
              <a:rPr lang="it-IT" sz="2300" baseline="30000" dirty="0"/>
              <a:t>7</a:t>
            </a:r>
            <a:r>
              <a:rPr lang="it-IT" sz="2300" dirty="0"/>
              <a:t> </a:t>
            </a:r>
            <a:r>
              <a:rPr lang="it-IT" sz="2300" dirty="0" err="1"/>
              <a:t>times</a:t>
            </a:r>
            <a:r>
              <a:rPr lang="it-IT" sz="2300" dirty="0"/>
              <a:t> the </a:t>
            </a:r>
            <a:r>
              <a:rPr lang="it-IT" sz="2300" dirty="0" err="1"/>
              <a:t>asteroid</a:t>
            </a:r>
            <a:r>
              <a:rPr lang="it-IT" sz="2300" dirty="0"/>
              <a:t> </a:t>
            </a:r>
            <a:r>
              <a:rPr lang="it-IT" sz="2300" dirty="0" err="1"/>
              <a:t>orbital</a:t>
            </a:r>
            <a:r>
              <a:rPr lang="it-IT" sz="2300" dirty="0"/>
              <a:t> </a:t>
            </a:r>
            <a:r>
              <a:rPr lang="it-IT" sz="2300" dirty="0" err="1"/>
              <a:t>parameters</a:t>
            </a:r>
            <a:r>
              <a:rPr lang="it-IT" sz="2300" dirty="0"/>
              <a:t> from JPL </a:t>
            </a:r>
            <a:r>
              <a:rPr lang="it-IT" sz="2300" dirty="0" err="1"/>
              <a:t>catalog</a:t>
            </a:r>
            <a:endParaRPr lang="it-IT" sz="2300" dirty="0"/>
          </a:p>
          <a:p>
            <a:pPr algn="just"/>
            <a:endParaRPr lang="it-IT" sz="2300" dirty="0"/>
          </a:p>
          <a:p>
            <a:pPr algn="just"/>
            <a:endParaRPr lang="it-IT" sz="2300" dirty="0"/>
          </a:p>
          <a:p>
            <a:endParaRPr lang="it-IT" sz="2300" dirty="0"/>
          </a:p>
          <a:p>
            <a:endParaRPr lang="it-IT" sz="2300" dirty="0"/>
          </a:p>
          <a:p>
            <a:endParaRPr lang="it-IT" sz="2300" dirty="0"/>
          </a:p>
        </p:txBody>
      </p:sp>
      <p:pic>
        <p:nvPicPr>
          <p:cNvPr id="8" name="Immagine 7" descr="Immagine che contiene testo, orologio, calibro&#10;&#10;Descrizione generata automaticamente">
            <a:extLst>
              <a:ext uri="{FF2B5EF4-FFF2-40B4-BE49-F238E27FC236}">
                <a16:creationId xmlns:a16="http://schemas.microsoft.com/office/drawing/2014/main" id="{8DE842B3-2846-3248-90DD-459061E69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669" y="2002855"/>
            <a:ext cx="1935162" cy="51931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15A2C69-11BF-7744-93F2-2DB3A5F47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831" y="1931415"/>
            <a:ext cx="4103389" cy="797495"/>
          </a:xfrm>
          <a:prstGeom prst="rect">
            <a:avLst/>
          </a:prstGeom>
        </p:spPr>
      </p:pic>
      <p:sp>
        <p:nvSpPr>
          <p:cNvPr id="3" name="Ovale 2">
            <a:extLst>
              <a:ext uri="{FF2B5EF4-FFF2-40B4-BE49-F238E27FC236}">
                <a16:creationId xmlns:a16="http://schemas.microsoft.com/office/drawing/2014/main" id="{56F24FE3-9863-D542-8D9F-7B6508C6D587}"/>
              </a:ext>
            </a:extLst>
          </p:cNvPr>
          <p:cNvSpPr/>
          <p:nvPr/>
        </p:nvSpPr>
        <p:spPr>
          <a:xfrm>
            <a:off x="7182726" y="1608643"/>
            <a:ext cx="2160357" cy="14430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5B05AC41-73B4-D44F-A316-88459647037D}"/>
              </a:ext>
            </a:extLst>
          </p:cNvPr>
          <p:cNvSpPr/>
          <p:nvPr/>
        </p:nvSpPr>
        <p:spPr>
          <a:xfrm>
            <a:off x="4976815" y="1874729"/>
            <a:ext cx="1545360" cy="7974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41119C9-E406-B242-89D5-B903BDA306C8}"/>
              </a:ext>
            </a:extLst>
          </p:cNvPr>
          <p:cNvSpPr txBox="1"/>
          <p:nvPr/>
        </p:nvSpPr>
        <p:spPr>
          <a:xfrm>
            <a:off x="4825680" y="2682809"/>
            <a:ext cx="1545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Spectral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factor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C60D549-28F8-7A4C-8382-4E8668BD89B1}"/>
              </a:ext>
            </a:extLst>
          </p:cNvPr>
          <p:cNvSpPr txBox="1"/>
          <p:nvPr/>
        </p:nvSpPr>
        <p:spPr>
          <a:xfrm>
            <a:off x="9388638" y="2077844"/>
            <a:ext cx="141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Spatial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factor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57DD76AD-52F2-2543-8207-3F01D68A21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758" y="4038918"/>
            <a:ext cx="2483081" cy="223701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9BA2422-85E3-C94F-A0B4-46BE21061569}"/>
              </a:ext>
            </a:extLst>
          </p:cNvPr>
          <p:cNvSpPr txBox="1"/>
          <p:nvPr/>
        </p:nvSpPr>
        <p:spPr>
          <a:xfrm>
            <a:off x="5122706" y="4288319"/>
            <a:ext cx="64596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anomaly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extracted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uniform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distribution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between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and 360°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sky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divided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into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pixels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each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one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corresponding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a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solid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angle of 1.02 x 10</a:t>
            </a:r>
            <a:r>
              <a:rPr kumimoji="0" lang="it-IT" sz="23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–3</a:t>
            </a:r>
            <a:r>
              <a:rPr kumimoji="0" lang="it-IT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sr</a:t>
            </a:r>
            <a:endParaRPr kumimoji="0" lang="it-IT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1521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1443FC7-34F7-446F-8BA7-42B67176A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Tenth International Fermi Symposium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E376C112-C7BD-4977-93C8-0001BD3A5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2511"/>
            <a:ext cx="10972800" cy="569842"/>
          </a:xfrm>
        </p:spPr>
        <p:txBody>
          <a:bodyPr>
            <a:normAutofit fontScale="90000"/>
          </a:bodyPr>
          <a:lstStyle/>
          <a:p>
            <a:r>
              <a:rPr lang="it-IT" dirty="0"/>
              <a:t>Data </a:t>
            </a:r>
            <a:r>
              <a:rPr lang="it-IT" dirty="0" err="1"/>
              <a:t>analysis</a:t>
            </a:r>
            <a:r>
              <a:rPr lang="it-IT" dirty="0"/>
              <a:t> with </a:t>
            </a:r>
            <a:r>
              <a:rPr lang="it-IT" dirty="0" err="1"/>
              <a:t>fermipy</a:t>
            </a:r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B697C07A-235C-46F0-9220-A46CAF085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36" y="672353"/>
            <a:ext cx="5452176" cy="608313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300" dirty="0"/>
              <a:t>Data sample:</a:t>
            </a:r>
          </a:p>
          <a:p>
            <a:pPr lvl="1"/>
            <a:r>
              <a:rPr lang="en-US" sz="1300" dirty="0"/>
              <a:t>149 months data: Aug 2008 – Dec 2020</a:t>
            </a:r>
          </a:p>
          <a:p>
            <a:pPr lvl="1"/>
            <a:r>
              <a:rPr lang="en-US" sz="1300" dirty="0"/>
              <a:t>PASS 8 P305 ULTRACLEANVETO (FRONT + BACK) events</a:t>
            </a:r>
          </a:p>
          <a:p>
            <a:pPr lvl="2"/>
            <a:r>
              <a:rPr lang="en-US" sz="1300" dirty="0">
                <a:cs typeface="Calibri"/>
              </a:rPr>
              <a:t>Energy: 56 MeV – 1.78 </a:t>
            </a:r>
            <a:r>
              <a:rPr lang="en-US" sz="1300" dirty="0" err="1">
                <a:cs typeface="Calibri"/>
              </a:rPr>
              <a:t>TeV</a:t>
            </a:r>
            <a:r>
              <a:rPr lang="en-US" sz="1300" dirty="0">
                <a:cs typeface="Calibri"/>
              </a:rPr>
              <a:t>, 8 bins/decade</a:t>
            </a:r>
            <a:endParaRPr lang="en-US" sz="1300" dirty="0"/>
          </a:p>
          <a:p>
            <a:pPr lvl="1"/>
            <a:r>
              <a:rPr lang="en-US" sz="1300" dirty="0"/>
              <a:t>Six </a:t>
            </a:r>
            <a:r>
              <a:rPr lang="en-US" sz="1300" dirty="0" err="1"/>
              <a:t>RoIs</a:t>
            </a:r>
            <a:r>
              <a:rPr lang="en-US" sz="1300" dirty="0"/>
              <a:t> </a:t>
            </a:r>
            <a:r>
              <a:rPr lang="it-IT" sz="1300" dirty="0"/>
              <a:t>of ±20°</a:t>
            </a:r>
          </a:p>
          <a:p>
            <a:pPr lvl="1"/>
            <a:r>
              <a:rPr lang="en-US" sz="1300" dirty="0">
                <a:cs typeface="Calibri"/>
              </a:rPr>
              <a:t>For each </a:t>
            </a:r>
            <a:r>
              <a:rPr lang="en-US" sz="1300" dirty="0" err="1">
                <a:cs typeface="Calibri"/>
              </a:rPr>
              <a:t>RoI</a:t>
            </a:r>
            <a:r>
              <a:rPr lang="en-US" sz="1300" dirty="0">
                <a:cs typeface="Calibri"/>
              </a:rPr>
              <a:t>, the observation time is divided into 13 years of data and 12 months (5 months in 2008)</a:t>
            </a:r>
            <a:endParaRPr lang="it-IT" sz="1300" dirty="0"/>
          </a:p>
          <a:p>
            <a:r>
              <a:rPr lang="en-US" sz="1300" dirty="0"/>
              <a:t>GTI filters:</a:t>
            </a:r>
          </a:p>
          <a:p>
            <a:pPr lvl="1"/>
            <a:r>
              <a:rPr lang="en-US" sz="1300" dirty="0">
                <a:cs typeface="Calibri"/>
              </a:rPr>
              <a:t>'DATA_QUAL&gt;0 &amp;&amp; LAT_CONFIG==1</a:t>
            </a:r>
          </a:p>
          <a:p>
            <a:pPr lvl="1"/>
            <a:r>
              <a:rPr lang="en-US" sz="1300" dirty="0"/>
              <a:t>Maximum LAT off-axis angle = 70°</a:t>
            </a:r>
            <a:endParaRPr lang="en-US" sz="1300" dirty="0">
              <a:cs typeface="Calibri"/>
            </a:endParaRPr>
          </a:p>
          <a:p>
            <a:pPr lvl="1"/>
            <a:r>
              <a:rPr lang="en-US" sz="1300" dirty="0"/>
              <a:t>Sun 45° away from the central position of the </a:t>
            </a:r>
            <a:r>
              <a:rPr lang="en-US" sz="1300" dirty="0" err="1"/>
              <a:t>RoI</a:t>
            </a:r>
            <a:endParaRPr lang="en-US" sz="1300" dirty="0"/>
          </a:p>
          <a:p>
            <a:pPr lvl="2"/>
            <a:r>
              <a:rPr lang="en-US" sz="1100" dirty="0"/>
              <a:t>not all </a:t>
            </a:r>
            <a:r>
              <a:rPr lang="en-US" sz="1100" dirty="0" err="1"/>
              <a:t>RoIs</a:t>
            </a:r>
            <a:r>
              <a:rPr lang="en-US" sz="1100" dirty="0"/>
              <a:t> will be visible, according to Sun position</a:t>
            </a:r>
          </a:p>
          <a:p>
            <a:pPr lvl="1"/>
            <a:r>
              <a:rPr lang="en-US" sz="1300" dirty="0"/>
              <a:t>Moon 35° away from the central position of the </a:t>
            </a:r>
            <a:r>
              <a:rPr lang="en-US" sz="1300" dirty="0" err="1"/>
              <a:t>RoI</a:t>
            </a:r>
            <a:r>
              <a:rPr lang="en-US" sz="1300" dirty="0"/>
              <a:t> </a:t>
            </a:r>
          </a:p>
          <a:p>
            <a:pPr lvl="1"/>
            <a:r>
              <a:rPr lang="en-US" sz="1300" dirty="0" err="1">
                <a:cs typeface="Calibri"/>
              </a:rPr>
              <a:t>roicut</a:t>
            </a:r>
            <a:r>
              <a:rPr lang="en-US" sz="1300" dirty="0">
                <a:cs typeface="Calibri"/>
              </a:rPr>
              <a:t> = no</a:t>
            </a:r>
          </a:p>
          <a:p>
            <a:r>
              <a:rPr lang="en-US" sz="1300" dirty="0"/>
              <a:t>Catalog: 4FGL</a:t>
            </a:r>
          </a:p>
          <a:p>
            <a:pPr lvl="1"/>
            <a:r>
              <a:rPr lang="en-US" sz="1300" dirty="0"/>
              <a:t>Only free normalization of sources within 25 deg </a:t>
            </a:r>
            <a:r>
              <a:rPr lang="en-US" sz="1300" dirty="0" err="1"/>
              <a:t>w.r.t.</a:t>
            </a:r>
            <a:r>
              <a:rPr lang="en-US" sz="1300" dirty="0"/>
              <a:t> the center of the </a:t>
            </a:r>
            <a:r>
              <a:rPr lang="en-US" sz="1300" dirty="0" err="1"/>
              <a:t>RoI</a:t>
            </a:r>
            <a:r>
              <a:rPr lang="en-US" sz="1300" dirty="0"/>
              <a:t> and TS&gt;25 </a:t>
            </a:r>
          </a:p>
          <a:p>
            <a:r>
              <a:rPr lang="en-US" sz="1300" dirty="0">
                <a:cs typeface="Calibri"/>
              </a:rPr>
              <a:t>Asteroid diffuse model:</a:t>
            </a:r>
          </a:p>
          <a:p>
            <a:pPr lvl="1"/>
            <a:r>
              <a:rPr lang="en-US" sz="1300" dirty="0">
                <a:cs typeface="Calibri"/>
              </a:rPr>
              <a:t>Spectral model: power-law with index -2</a:t>
            </a:r>
          </a:p>
          <a:p>
            <a:pPr lvl="1"/>
            <a:r>
              <a:rPr lang="en-US" sz="1300" dirty="0">
                <a:cs typeface="Calibri"/>
              </a:rPr>
              <a:t>Spatial model: the spatial map defined in slide 4</a:t>
            </a:r>
          </a:p>
          <a:p>
            <a:pPr lvl="1"/>
            <a:r>
              <a:rPr lang="en-US" sz="1300" dirty="0">
                <a:cs typeface="Calibri"/>
              </a:rPr>
              <a:t>Free parameter: normalization</a:t>
            </a:r>
          </a:p>
          <a:p>
            <a:r>
              <a:rPr lang="en-US" sz="1300" dirty="0">
                <a:cs typeface="Calibri"/>
              </a:rPr>
              <a:t>We retrieve the SED for each observation:</a:t>
            </a:r>
            <a:endParaRPr lang="en-US" sz="900" dirty="0">
              <a:cs typeface="Calibri"/>
            </a:endParaRPr>
          </a:p>
          <a:p>
            <a:pPr lvl="1"/>
            <a:r>
              <a:rPr lang="en-US" sz="1300" dirty="0">
                <a:cs typeface="Calibri"/>
              </a:rPr>
              <a:t>this creates a likelihood scan in each energy bin</a:t>
            </a:r>
          </a:p>
          <a:p>
            <a:pPr lvl="1"/>
            <a:r>
              <a:rPr lang="en-US" sz="1300" dirty="0">
                <a:cs typeface="Calibri"/>
              </a:rPr>
              <a:t>more spectral models can be tested this way</a:t>
            </a:r>
          </a:p>
          <a:p>
            <a:pPr lvl="1"/>
            <a:r>
              <a:rPr lang="en-US" sz="1300" dirty="0">
                <a:cs typeface="Calibri"/>
              </a:rPr>
              <a:t>we set </a:t>
            </a:r>
            <a:r>
              <a:rPr lang="en-US" sz="1300" dirty="0" err="1">
                <a:cs typeface="Calibri"/>
              </a:rPr>
              <a:t>free_background</a:t>
            </a:r>
            <a:r>
              <a:rPr lang="en-US" sz="1300" dirty="0">
                <a:cs typeface="Calibri"/>
              </a:rPr>
              <a:t> = True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F1BE80A-D452-48C2-8FBF-4A859AD5F63A}"/>
              </a:ext>
            </a:extLst>
          </p:cNvPr>
          <p:cNvSpPr txBox="1"/>
          <p:nvPr/>
        </p:nvSpPr>
        <p:spPr>
          <a:xfrm>
            <a:off x="6047994" y="4996845"/>
            <a:ext cx="1614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Spectral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4D709F05-65BD-48D0-BEFE-A52EED3F55F2}"/>
                  </a:ext>
                </a:extLst>
              </p:cNvPr>
              <p:cNvSpPr txBox="1"/>
              <p:nvPr/>
            </p:nvSpPr>
            <p:spPr>
              <a:xfrm>
                <a:off x="6096000" y="5475928"/>
                <a:ext cx="1689437" cy="6770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𝑑𝑁</m:t>
                          </m:r>
                        </m:num>
                        <m:den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𝑑𝐸</m:t>
                          </m:r>
                        </m:den>
                      </m:f>
                      <m:r>
                        <a:rPr kumimoji="0" lang="it-IT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it-IT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it-IT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it-IT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it-IT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kumimoji="0" lang="it-IT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4D709F05-65BD-48D0-BEFE-A52EED3F5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475928"/>
                <a:ext cx="1689437" cy="6770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5703A7C-E21D-4CA7-B37E-F0D01D6668B0}"/>
              </a:ext>
            </a:extLst>
          </p:cNvPr>
          <p:cNvSpPr txBox="1"/>
          <p:nvPr/>
        </p:nvSpPr>
        <p:spPr>
          <a:xfrm>
            <a:off x="9749823" y="4996845"/>
            <a:ext cx="14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Spatial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egnaposto contenuto 2">
                <a:extLst>
                  <a:ext uri="{FF2B5EF4-FFF2-40B4-BE49-F238E27FC236}">
                    <a16:creationId xmlns:a16="http://schemas.microsoft.com/office/drawing/2014/main" id="{299675EE-03B2-402B-9EFA-372484FE2F4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88625" y="5496884"/>
                <a:ext cx="4616204" cy="12245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b="0" kern="1200">
                    <a:solidFill>
                      <a:srgbClr val="0000CC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b="0" kern="1200">
                    <a:solidFill>
                      <a:srgbClr val="0000CC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𝑤</m:t>
                          </m:r>
                          <m:d>
                            <m:dPr>
                              <m:ctrlPr>
                                <a:rPr kumimoji="0" lang="it-IT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it-IT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𝜆</m:t>
                              </m:r>
                              <m:r>
                                <a:rPr kumimoji="0" lang="it-IT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it-IT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kumimoji="0" lang="el-G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ΔΩ</m:t>
                          </m:r>
                          <m:r>
                            <a:rPr kumimoji="0" lang="it-IT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kumimoji="0" lang="it-IT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kumimoji="0" lang="it-IT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it-IT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it-IT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Segnaposto contenuto 2">
                <a:extLst>
                  <a:ext uri="{FF2B5EF4-FFF2-40B4-BE49-F238E27FC236}">
                    <a16:creationId xmlns:a16="http://schemas.microsoft.com/office/drawing/2014/main" id="{299675EE-03B2-402B-9EFA-372484FE2F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8625" y="5496884"/>
                <a:ext cx="4616204" cy="12245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 descr="Immagine che contiene testo, compact disc&#10;&#10;Descrizione generata automaticamente">
            <a:extLst>
              <a:ext uri="{FF2B5EF4-FFF2-40B4-BE49-F238E27FC236}">
                <a16:creationId xmlns:a16="http://schemas.microsoft.com/office/drawing/2014/main" id="{6EF4B1CF-CBE3-2E4C-8B05-93150C8A73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12" y="916070"/>
            <a:ext cx="5943600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953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1629</Words>
  <Application>Microsoft Macintosh PowerPoint</Application>
  <PresentationFormat>Widescreen</PresentationFormat>
  <Paragraphs>202</Paragraphs>
  <Slides>21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21</vt:i4>
      </vt:variant>
    </vt:vector>
  </HeadingPairs>
  <TitlesOfParts>
    <vt:vector size="30" baseType="lpstr">
      <vt:lpstr>Batang</vt:lpstr>
      <vt:lpstr>Arial</vt:lpstr>
      <vt:lpstr>Calibri</vt:lpstr>
      <vt:lpstr>Calibri Light</vt:lpstr>
      <vt:lpstr>Cambria Math</vt:lpstr>
      <vt:lpstr>Plantagenet Cherokee</vt:lpstr>
      <vt:lpstr>Playfair Display</vt:lpstr>
      <vt:lpstr>Office Theme</vt:lpstr>
      <vt:lpstr>Tema di Office</vt:lpstr>
      <vt:lpstr>Presentazione standard di PowerPoint</vt:lpstr>
      <vt:lpstr>Small solar system bodies (SSSBs)</vt:lpstr>
      <vt:lpstr>SSSB population</vt:lpstr>
      <vt:lpstr>SSSB population</vt:lpstr>
      <vt:lpstr>SSSB gamma-ray emission</vt:lpstr>
      <vt:lpstr>SSSB gamma-ray intensity</vt:lpstr>
      <vt:lpstr>SSSB spatial map</vt:lpstr>
      <vt:lpstr>SSSB spatial map</vt:lpstr>
      <vt:lpstr>Data analysis with fermipy</vt:lpstr>
      <vt:lpstr>Results</vt:lpstr>
      <vt:lpstr>Combined analysis</vt:lpstr>
      <vt:lpstr>Combined analysis – studies on the asteroid population</vt:lpstr>
      <vt:lpstr>Combined analysis – studies on the asteroid population</vt:lpstr>
      <vt:lpstr>Combined analysis – population model dependent</vt:lpstr>
      <vt:lpstr>Conclusions</vt:lpstr>
      <vt:lpstr>Presentazione standard di PowerPoint</vt:lpstr>
      <vt:lpstr>References</vt:lpstr>
      <vt:lpstr>BACKUP - SSSB gamma-ray flux at Earth</vt:lpstr>
      <vt:lpstr>BACKUP</vt:lpstr>
      <vt:lpstr>BACKUP - Combined analysis</vt:lpstr>
      <vt:lpstr>BACKUP – Combined analysis – Moon spectrum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Negro, Michela (GSFC-661.0)[UNIVERSITY OF MARYLAND BALTIMORE CO]</dc:creator>
  <cp:lastModifiedBy>salvatore de gaetano</cp:lastModifiedBy>
  <cp:revision>17</cp:revision>
  <dcterms:created xsi:type="dcterms:W3CDTF">2022-08-27T13:00:36Z</dcterms:created>
  <dcterms:modified xsi:type="dcterms:W3CDTF">2022-09-29T10:04:25Z</dcterms:modified>
</cp:coreProperties>
</file>