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firstSlideNum="0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presProps" Target="presProps.xml" /><Relationship Id="rId27" Type="http://schemas.openxmlformats.org/officeDocument/2006/relationships/tableStyles" Target="tableStyles.xml" /><Relationship Id="rId2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85E6EA5-7573-9C44-B26B-D6DB29B7DE51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E0D2896-AF20-6343-BF03-B4AB10D1258E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0984CF4-DCDD-6642-A82A-02850302B89D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636B7E17-C792-1B4F-AAD2-8C0A0F2ED2F7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3C0CFE2B-440A-C74E-9BA4-3E553B842BF4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800897D-1B1E-F541-B8CA-E41CE2DCFAA2}" type="datetime1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94AEE0A9-E454-5C4A-AB9F-ADF24747B28F}" type="datetime1">
              <a:rPr lang="en-US"/>
              <a:t/>
            </a:fld>
            <a:endParaRPr lang="en-US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22478E27-B8B8-7D4B-BCBD-E64F5B25B68C}" type="datetime1">
              <a:rPr lang="en-US"/>
              <a:t/>
            </a:fld>
            <a:endParaRPr lang="en-US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99265FE-28BA-AF4A-BC86-F73AFBB64DB0}" type="datetime1">
              <a:rPr lang="en-US"/>
              <a:t/>
            </a:fld>
            <a:endParaRPr lang="en-US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565F5ED-24E7-D648-B07A-F83AF3E4C75A}" type="datetime1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7720195D-09A0-D448-8ADB-EACB97D92D5D}" type="datetime1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FC23A3-7339-4346-BDEC-60E2A2D49A4A}" type="datetime1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geoffrey.beck@wits.ac.z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8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9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0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3.png"/><Relationship Id="rId4" Type="http://schemas.openxmlformats.org/officeDocument/2006/relationships/image" Target="../media/image24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7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8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9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0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1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2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3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 hidden="0"/>
          <p:cNvSpPr txBox="1"/>
          <p:nvPr isPhoto="0" userDrawn="0"/>
        </p:nvSpPr>
        <p:spPr bwMode="auto">
          <a:xfrm>
            <a:off x="4395645" y="2279386"/>
            <a:ext cx="7612614" cy="1310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4000" b="1" i="0" u="none" strike="noStrike" cap="none" spc="0">
                <a:solidFill>
                  <a:srgbClr val="52656C"/>
                </a:solidFill>
                <a:latin typeface="Plantagenet Cherokee"/>
                <a:ea typeface="Plantagenet Cherokee"/>
                <a:cs typeface="Plantagenet Cherokee"/>
              </a:rPr>
              <a:t>Linking the LHC and astrophysics with anomalies</a:t>
            </a:r>
            <a:endParaRPr/>
          </a:p>
        </p:txBody>
      </p:sp>
      <p:sp>
        <p:nvSpPr>
          <p:cNvPr id="8" name="TextBox 7" hidden="0"/>
          <p:cNvSpPr txBox="1"/>
          <p:nvPr isPhoto="0" userDrawn="0"/>
        </p:nvSpPr>
        <p:spPr bwMode="auto">
          <a:xfrm>
            <a:off x="6439599" y="3722702"/>
            <a:ext cx="5571107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lantagenet Cherokee"/>
                <a:cs typeface="Plantagenet Cherokee"/>
              </a:rPr>
              <a:t>Geoff Beck* </a:t>
            </a:r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lantagenet Cherokee"/>
                <a:cs typeface="Plantagenet Cherokee"/>
              </a:rPr>
              <a:t>(University of the Witwatersrand)</a:t>
            </a:r>
            <a:endParaRPr/>
          </a:p>
        </p:txBody>
      </p:sp>
      <p:sp>
        <p:nvSpPr>
          <p:cNvPr id="2" name="TextBox 1" hidden="0"/>
          <p:cNvSpPr txBox="1"/>
          <p:nvPr isPhoto="0" userDrawn="0"/>
        </p:nvSpPr>
        <p:spPr bwMode="auto"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en-US">
              <a:latin typeface="Batang"/>
              <a:ea typeface="Batang"/>
            </a:endParaRPr>
          </a:p>
        </p:txBody>
      </p:sp>
      <p:sp>
        <p:nvSpPr>
          <p:cNvPr id="3" name="TextBox 2" hidden="0"/>
          <p:cNvSpPr txBox="1"/>
          <p:nvPr isPhoto="0" userDrawn="0"/>
        </p:nvSpPr>
        <p:spPr bwMode="auto">
          <a:xfrm>
            <a:off x="6439597" y="4326018"/>
            <a:ext cx="5571072" cy="64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52656C"/>
                </a:solidFill>
              </a:rPr>
              <a:t>Ralekete Temo, Elias Malwa, Muskesh Kumar, and Bruce Mellado</a:t>
            </a:r>
            <a:endParaRPr/>
          </a:p>
        </p:txBody>
      </p:sp>
      <p:sp>
        <p:nvSpPr>
          <p:cNvPr id="4" name="TextBox 3" hidden="0"/>
          <p:cNvSpPr txBox="1"/>
          <p:nvPr isPhoto="0" userDrawn="0"/>
        </p:nvSpPr>
        <p:spPr bwMode="auto">
          <a:xfrm>
            <a:off x="6439596" y="6407220"/>
            <a:ext cx="5690925" cy="371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/>
              <a:t>*</a:t>
            </a:r>
            <a:r>
              <a:rPr lang="en-US" u="sng">
                <a:solidFill>
                  <a:srgbClr val="52656C"/>
                </a:solidFill>
                <a:latin typeface="Playfair Display"/>
                <a:cs typeface="Plantagenet Cherokee"/>
                <a:hlinkClick r:id="rId3" tooltip="mailto:geoffrey.beck@wits.ac.za"/>
              </a:rPr>
              <a:t>geoff.m.beck@gmail.com</a:t>
            </a:r>
            <a:endParaRPr lang="en-US">
              <a:solidFill>
                <a:srgbClr val="52656C"/>
              </a:solidFill>
              <a:latin typeface="Playfair Display"/>
              <a:cs typeface="Plantagenet Cherokee"/>
            </a:endParaRPr>
          </a:p>
        </p:txBody>
      </p:sp>
      <p:pic>
        <p:nvPicPr>
          <p:cNvPr id="212802530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4372837" y="4821979"/>
            <a:ext cx="4751393" cy="16788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9585813" name="TextBox 1" hidden="0"/>
          <p:cNvSpPr txBox="1"/>
          <p:nvPr isPhoto="0" userDrawn="0"/>
        </p:nvSpPr>
        <p:spPr bwMode="auto">
          <a:xfrm>
            <a:off x="54428" y="319957"/>
            <a:ext cx="11943607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Introducing 2HDM+S</a:t>
            </a:r>
            <a:endParaRPr/>
          </a:p>
        </p:txBody>
      </p:sp>
      <p:sp>
        <p:nvSpPr>
          <p:cNvPr id="1002296939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07D0D2B-3487-C12B-BD4E-A5594E714FB2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71155633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53990" y="1265027"/>
            <a:ext cx="6964623" cy="4953179"/>
          </a:xfrm>
          <a:prstGeom prst="rect">
            <a:avLst/>
          </a:prstGeom>
        </p:spPr>
      </p:pic>
      <p:pic>
        <p:nvPicPr>
          <p:cNvPr id="42701808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7478065" y="2392444"/>
            <a:ext cx="4730737" cy="2698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9830530" name="TextBox 1" hidden="0"/>
          <p:cNvSpPr txBox="1"/>
          <p:nvPr isPhoto="0" userDrawn="0"/>
        </p:nvSpPr>
        <p:spPr bwMode="auto">
          <a:xfrm>
            <a:off x="54428" y="319957"/>
            <a:ext cx="11944183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Evidence for 2HDM+S</a:t>
            </a:r>
            <a:endParaRPr/>
          </a:p>
        </p:txBody>
      </p:sp>
      <p:sp>
        <p:nvSpPr>
          <p:cNvPr id="365572135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05007A5-52D0-DCED-0FCA-4D9164BC0218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52895260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475518" y="994867"/>
            <a:ext cx="5379540" cy="5726607"/>
          </a:xfrm>
          <a:prstGeom prst="rect">
            <a:avLst/>
          </a:prstGeom>
        </p:spPr>
      </p:pic>
      <p:sp>
        <p:nvSpPr>
          <p:cNvPr id="1509040056" name="" hidden="0"/>
          <p:cNvSpPr txBox="1"/>
          <p:nvPr isPhoto="0" userDrawn="0"/>
        </p:nvSpPr>
        <p:spPr bwMode="auto">
          <a:xfrm flipH="0" flipV="0">
            <a:off x="7226461" y="1635423"/>
            <a:ext cx="4118505" cy="1371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Evidence above 4</a:t>
            </a:r>
            <a:r>
              <a:rPr sz="2800">
                <a:latin typeface="Plantagenet Cherokee"/>
                <a:ea typeface="Plantagenet Cherokee"/>
                <a:cs typeface="Plantagenet Cherokee"/>
              </a:rPr>
              <a:t>σ</a:t>
            </a:r>
            <a:r>
              <a:rPr sz="2800">
                <a:latin typeface="Plantagenet Cherokee"/>
                <a:ea typeface="Plantagenet Cherokee"/>
                <a:cs typeface="Plantagenet Cherokee"/>
              </a:rPr>
              <a:t> for S boson at mass need to explain other excesses!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  <p:sp>
        <p:nvSpPr>
          <p:cNvPr id="2080197501" name="" hidden="0"/>
          <p:cNvSpPr txBox="1"/>
          <p:nvPr isPhoto="0" userDrawn="0"/>
        </p:nvSpPr>
        <p:spPr bwMode="auto">
          <a:xfrm flipH="0" flipV="0">
            <a:off x="7028773" y="5838154"/>
            <a:ext cx="3450817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See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2109.03800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  <p:sp>
        <p:nvSpPr>
          <p:cNvPr id="389142623" name="" hidden="0"/>
          <p:cNvSpPr txBox="1"/>
          <p:nvPr isPhoto="0" userDrawn="0"/>
        </p:nvSpPr>
        <p:spPr bwMode="auto">
          <a:xfrm flipH="0" flipV="0">
            <a:off x="7028773" y="3276635"/>
            <a:ext cx="4387326" cy="156365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m</a:t>
            </a:r>
            <a:r>
              <a:rPr sz="2800" baseline="-25000">
                <a:latin typeface="Plantagenet Cherokee"/>
                <a:ea typeface="Plantagenet Cherokee"/>
                <a:cs typeface="Plantagenet Cherokee"/>
              </a:rPr>
              <a:t>S</a:t>
            </a:r>
            <a:r>
              <a:rPr sz="2800">
                <a:latin typeface="Plantagenet Cherokee"/>
                <a:ea typeface="Plantagenet Cherokee"/>
                <a:cs typeface="Plantagenet Cherokee"/>
              </a:rPr>
              <a:t> ~ 150 GeV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m</a:t>
            </a:r>
            <a:r>
              <a:rPr sz="2800" baseline="-25000">
                <a:latin typeface="Plantagenet Cherokee"/>
                <a:ea typeface="Plantagenet Cherokee"/>
                <a:cs typeface="Plantagenet Cherokee"/>
              </a:rPr>
              <a:t>H</a:t>
            </a:r>
            <a:r>
              <a:rPr sz="2800">
                <a:latin typeface="Plantagenet Cherokee"/>
                <a:ea typeface="Plantagenet Cherokee"/>
                <a:cs typeface="Plantagenet Cherokee"/>
              </a:rPr>
              <a:t> ~ 270 GeV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Higgs-like couplings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9254278" name="TextBox 1" hidden="0"/>
          <p:cNvSpPr txBox="1"/>
          <p:nvPr isPhoto="0" userDrawn="0"/>
        </p:nvSpPr>
        <p:spPr bwMode="auto">
          <a:xfrm>
            <a:off x="54428" y="319957"/>
            <a:ext cx="1194501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2HDM+S and astrophysics</a:t>
            </a:r>
            <a:endParaRPr/>
          </a:p>
        </p:txBody>
      </p:sp>
      <p:sp>
        <p:nvSpPr>
          <p:cNvPr id="2142094620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59FF258-1397-A470-4962-06B4A0B79B64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787470055" name="" hidden="0"/>
          <p:cNvSpPr txBox="1"/>
          <p:nvPr isPhoto="0" userDrawn="0"/>
        </p:nvSpPr>
        <p:spPr bwMode="auto">
          <a:xfrm flipH="0" flipV="0">
            <a:off x="7945327" y="1635422"/>
            <a:ext cx="4316229" cy="352654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Can fit our astrophysics anomalies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Surprising near overlap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Big cross sections!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Already ruled out?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Let’s see what Fermi-LAT can do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162133687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64589" y="1278499"/>
            <a:ext cx="8030029" cy="5260412"/>
          </a:xfrm>
          <a:prstGeom prst="rect">
            <a:avLst/>
          </a:prstGeom>
        </p:spPr>
      </p:pic>
      <p:sp>
        <p:nvSpPr>
          <p:cNvPr id="1877826710" name="" hidden="0"/>
          <p:cNvSpPr txBox="1"/>
          <p:nvPr isPhoto="0" userDrawn="0"/>
        </p:nvSpPr>
        <p:spPr bwMode="auto">
          <a:xfrm flipH="0" flipV="0">
            <a:off x="7902045" y="6097251"/>
            <a:ext cx="3452041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See: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2102.10596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9317532" name="TextBox 1" hidden="0"/>
          <p:cNvSpPr txBox="1"/>
          <p:nvPr isPhoto="0" userDrawn="0"/>
        </p:nvSpPr>
        <p:spPr bwMode="auto">
          <a:xfrm>
            <a:off x="54428" y="319957"/>
            <a:ext cx="1194259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Fermi-LAT with a MADHAT</a:t>
            </a:r>
            <a:endParaRPr/>
          </a:p>
        </p:txBody>
      </p:sp>
      <p:sp>
        <p:nvSpPr>
          <p:cNvPr id="585292665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A17970-D819-7A8E-C760-ABF10FE2E320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99418009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765627" y="1549968"/>
            <a:ext cx="5252351" cy="4988943"/>
          </a:xfrm>
          <a:prstGeom prst="rect">
            <a:avLst/>
          </a:prstGeom>
        </p:spPr>
      </p:pic>
      <p:sp>
        <p:nvSpPr>
          <p:cNvPr id="1259016152" name="" hidden="0"/>
          <p:cNvSpPr txBox="1"/>
          <p:nvPr isPhoto="0" userDrawn="0"/>
        </p:nvSpPr>
        <p:spPr bwMode="auto">
          <a:xfrm flipH="0" flipV="0">
            <a:off x="558961" y="1545565"/>
            <a:ext cx="5948775" cy="8229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4800">
                <a:latin typeface="Plantagenet Cherokee"/>
                <a:ea typeface="Plantagenet Cherokee"/>
                <a:cs typeface="Plantagenet Cherokee"/>
              </a:rPr>
              <a:t>No, not the right hat</a:t>
            </a:r>
            <a:endParaRPr sz="48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 hidden="0"/>
          <p:cNvSpPr txBox="1"/>
          <p:nvPr isPhoto="0" userDrawn="0"/>
        </p:nvSpPr>
        <p:spPr bwMode="auto">
          <a:xfrm>
            <a:off x="54428" y="319957"/>
            <a:ext cx="1194259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Fermi-LAT with a MADHAT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9B6F35-CB44-C34B-B1A5-4332FB081711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13070691" name="" hidden="0"/>
          <p:cNvSpPr txBox="1"/>
          <p:nvPr isPhoto="0" userDrawn="0"/>
        </p:nvSpPr>
        <p:spPr bwMode="auto">
          <a:xfrm flipH="0" flipV="0">
            <a:off x="558961" y="1545565"/>
            <a:ext cx="5949243" cy="8229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4800">
                <a:latin typeface="Plantagenet Cherokee"/>
                <a:ea typeface="Plantagenet Cherokee"/>
                <a:cs typeface="Plantagenet Cherokee"/>
              </a:rPr>
              <a:t>That’s better</a:t>
            </a:r>
            <a:endParaRPr sz="4800"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146906654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358437" y="1283239"/>
            <a:ext cx="5545418" cy="5366349"/>
          </a:xfrm>
          <a:prstGeom prst="rect">
            <a:avLst/>
          </a:prstGeom>
        </p:spPr>
      </p:pic>
      <p:sp>
        <p:nvSpPr>
          <p:cNvPr id="1412865580" name="" hidden="0"/>
          <p:cNvSpPr txBox="1"/>
          <p:nvPr isPhoto="0" userDrawn="0"/>
        </p:nvSpPr>
        <p:spPr bwMode="auto">
          <a:xfrm flipH="0" flipV="0">
            <a:off x="756650" y="2659810"/>
            <a:ext cx="5463468" cy="30785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MADHAT (1802.03826 and 1910.02890)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Dark matter limits from integrated fluxes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Stacked analysis with dwarf galaxies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Fermi Pass 8 data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0484387" name="TextBox 1" hidden="0"/>
          <p:cNvSpPr txBox="1"/>
          <p:nvPr isPhoto="0" userDrawn="0"/>
        </p:nvSpPr>
        <p:spPr bwMode="auto">
          <a:xfrm>
            <a:off x="54428" y="319957"/>
            <a:ext cx="11942131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MADHAT results</a:t>
            </a:r>
            <a:endParaRPr/>
          </a:p>
        </p:txBody>
      </p:sp>
      <p:sp>
        <p:nvSpPr>
          <p:cNvPr id="608534848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5C7110-B21A-CCA3-22B4-14957E52B737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69988440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64369" y="1021033"/>
            <a:ext cx="7857214" cy="5836965"/>
          </a:xfrm>
          <a:prstGeom prst="rect">
            <a:avLst/>
          </a:prstGeom>
        </p:spPr>
      </p:pic>
      <p:sp>
        <p:nvSpPr>
          <p:cNvPr id="1365728650" name="" hidden="0"/>
          <p:cNvSpPr txBox="1"/>
          <p:nvPr isPhoto="0" userDrawn="0"/>
        </p:nvSpPr>
        <p:spPr bwMode="auto">
          <a:xfrm flipH="0" flipV="0">
            <a:off x="8178961" y="1714804"/>
            <a:ext cx="3936521" cy="17983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Some impact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Surprisingly hard to rule out!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Can we do better?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2621041" name="TextBox 1" hidden="0"/>
          <p:cNvSpPr txBox="1"/>
          <p:nvPr isPhoto="0" userDrawn="0"/>
        </p:nvSpPr>
        <p:spPr bwMode="auto">
          <a:xfrm>
            <a:off x="54428" y="319957"/>
            <a:ext cx="11943067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Omega-Centauri</a:t>
            </a:r>
            <a:endParaRPr/>
          </a:p>
        </p:txBody>
      </p:sp>
      <p:sp>
        <p:nvSpPr>
          <p:cNvPr id="1204216693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5895A8-1536-D217-F190-230F1A7C8684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75073821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38238" y="1074947"/>
            <a:ext cx="6391273" cy="5581648"/>
          </a:xfrm>
          <a:prstGeom prst="rect">
            <a:avLst/>
          </a:prstGeom>
        </p:spPr>
      </p:pic>
      <p:sp>
        <p:nvSpPr>
          <p:cNvPr id="1262623654" name="" hidden="0"/>
          <p:cNvSpPr txBox="1"/>
          <p:nvPr isPhoto="0" userDrawn="0"/>
        </p:nvSpPr>
        <p:spPr bwMode="auto">
          <a:xfrm flipH="0" flipV="0">
            <a:off x="6669339" y="1175651"/>
            <a:ext cx="5398023" cy="2545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2" indent="-394022">
              <a:lnSpc>
                <a:spcPct val="114999"/>
              </a:lnSpc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Globular cluster at ~ 5 kpc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lnSpc>
                <a:spcPct val="114999"/>
              </a:lnSpc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Observed by Fermi-LAT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lnSpc>
                <a:spcPct val="114999"/>
              </a:lnSpc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Fit claimed by Brown 2019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lnSpc>
                <a:spcPct val="114999"/>
              </a:lnSpc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Very small cross-section 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>
              <a:lnSpc>
                <a:spcPct val="114999"/>
              </a:lnSpc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    (~ 10</a:t>
            </a:r>
            <a:r>
              <a:rPr sz="2800" b="0" i="0" u="none" strike="noStrike" cap="none" spc="0" baseline="3000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-28</a:t>
            </a: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 cm</a:t>
            </a:r>
            <a:r>
              <a:rPr sz="2800" b="0" i="0" u="none" strike="noStrike" cap="none" spc="0" baseline="3000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3</a:t>
            </a: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 s</a:t>
            </a:r>
            <a:r>
              <a:rPr sz="2800" b="0" i="0" u="none" strike="noStrike" cap="none" spc="0" baseline="3000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-1</a:t>
            </a: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), mass ~ 30 GeV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82271125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7483399" y="3720767"/>
            <a:ext cx="3211600" cy="30177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453472" name="TextBox 1" hidden="0"/>
          <p:cNvSpPr txBox="1"/>
          <p:nvPr isPhoto="0" userDrawn="0"/>
        </p:nvSpPr>
        <p:spPr bwMode="auto">
          <a:xfrm>
            <a:off x="54428" y="319957"/>
            <a:ext cx="1194385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Omega-Centauri: full of dark matter?</a:t>
            </a:r>
            <a:endParaRPr/>
          </a:p>
        </p:txBody>
      </p:sp>
      <p:sp>
        <p:nvSpPr>
          <p:cNvPr id="401732519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FE123A4-9C1D-2031-8A7F-1B7A98740B0F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7688046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69103" y="1430245"/>
            <a:ext cx="5984575" cy="4351338"/>
          </a:xfrm>
        </p:spPr>
        <p:txBody>
          <a:bodyPr/>
          <a:lstStyle/>
          <a:p>
            <a:pPr>
              <a:defRPr/>
            </a:pPr>
            <a:r>
              <a:rPr>
                <a:latin typeface="Plantagenet Cherokee"/>
                <a:ea typeface="Plantagenet Cherokee"/>
                <a:cs typeface="Plantagenet Cherokee"/>
              </a:rPr>
              <a:t>1907.08564 suggests high DM density</a:t>
            </a:r>
            <a:endParaRPr>
              <a:latin typeface="Plantagenet Cherokee"/>
              <a:ea typeface="Plantagenet Cherokee"/>
              <a:cs typeface="Plantagenet Cherokee"/>
            </a:endParaRPr>
          </a:p>
          <a:p>
            <a:pPr>
              <a:defRPr/>
            </a:pPr>
            <a:r>
              <a:rPr>
                <a:latin typeface="Plantagenet Cherokee"/>
                <a:ea typeface="Plantagenet Cherokee"/>
                <a:cs typeface="Plantagenet Cherokee"/>
              </a:rPr>
              <a:t>No DM is too viable for comfort...</a:t>
            </a:r>
            <a:endParaRPr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37728556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155860" y="1243715"/>
            <a:ext cx="5857875" cy="4724398"/>
          </a:xfrm>
          <a:prstGeom prst="rect">
            <a:avLst/>
          </a:prstGeom>
        </p:spPr>
      </p:pic>
      <p:pic>
        <p:nvPicPr>
          <p:cNvPr id="39336162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722835" y="3246496"/>
            <a:ext cx="5303522" cy="3385058"/>
          </a:xfrm>
          <a:prstGeom prst="rect">
            <a:avLst/>
          </a:prstGeom>
        </p:spPr>
      </p:pic>
      <p:sp>
        <p:nvSpPr>
          <p:cNvPr id="1494593640" name="" hidden="0"/>
          <p:cNvSpPr txBox="1"/>
          <p:nvPr isPhoto="0" userDrawn="0"/>
        </p:nvSpPr>
        <p:spPr bwMode="auto">
          <a:xfrm flipH="0" flipV="0">
            <a:off x="6543537" y="6074433"/>
            <a:ext cx="3918657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Plantagenet Cherokee"/>
                <a:ea typeface="Plantagenet Cherokee"/>
                <a:cs typeface="Plantagenet Cherokee"/>
              </a:rPr>
              <a:t>See also: 2109.10998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8058911" name="TextBox 1" hidden="0"/>
          <p:cNvSpPr txBox="1"/>
          <p:nvPr isPhoto="0" userDrawn="0"/>
        </p:nvSpPr>
        <p:spPr bwMode="auto">
          <a:xfrm>
            <a:off x="54428" y="319957"/>
            <a:ext cx="1194241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Omega-Centauri: Limits</a:t>
            </a:r>
            <a:endParaRPr/>
          </a:p>
        </p:txBody>
      </p:sp>
      <p:sp>
        <p:nvSpPr>
          <p:cNvPr id="1367767082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C070C9-11B9-111B-2848-50F47680F74F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50994640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10603" y="1294140"/>
            <a:ext cx="7716714" cy="5061881"/>
          </a:xfrm>
          <a:prstGeom prst="rect">
            <a:avLst/>
          </a:prstGeom>
        </p:spPr>
      </p:pic>
      <p:sp>
        <p:nvSpPr>
          <p:cNvPr id="1579670403" name="" hidden="0"/>
          <p:cNvSpPr txBox="1"/>
          <p:nvPr isPhoto="0" userDrawn="0"/>
        </p:nvSpPr>
        <p:spPr bwMode="auto">
          <a:xfrm flipH="0" flipV="0">
            <a:off x="8178959" y="1714803"/>
            <a:ext cx="3946456" cy="3505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Rules out the model!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Even with cored halo profile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Similar limits from radio!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indent="-394022">
              <a:buFont typeface="Arial"/>
              <a:buChar char="•"/>
              <a:defRPr/>
            </a:pPr>
            <a:r>
              <a:rPr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Can do this for standard annihilation channels too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3440795" name="TextBox 1" hidden="0"/>
          <p:cNvSpPr txBox="1"/>
          <p:nvPr isPhoto="0" userDrawn="0"/>
        </p:nvSpPr>
        <p:spPr bwMode="auto">
          <a:xfrm>
            <a:off x="54427" y="319956"/>
            <a:ext cx="1194267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Summary</a:t>
            </a:r>
            <a:endParaRPr/>
          </a:p>
        </p:txBody>
      </p:sp>
      <p:sp>
        <p:nvSpPr>
          <p:cNvPr id="37582968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2E0FA16-201A-EA5E-0718-6A4B3376824B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560313954" name="" hidden="0"/>
          <p:cNvSpPr txBox="1"/>
          <p:nvPr isPhoto="0" userDrawn="0"/>
        </p:nvSpPr>
        <p:spPr bwMode="auto">
          <a:xfrm flipH="0" flipV="0">
            <a:off x="1098110" y="1326796"/>
            <a:ext cx="10537139" cy="521211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Omega centauri is an attractive target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794073" lvl="1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Even better than a dwarf?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851223" lvl="1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High DM density (probably)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851223" lvl="1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Lots of observations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lvl="0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Gamma-ray and radio limits can rule out 2HDM+s anomaly models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 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794073" lvl="1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Generic thermal WIMPs out to &gt; 1 TeV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lvl="0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X-rays do surprisingly well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lvl="0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Caveat: Large uncertainties from dynamical data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94022" lvl="0" indent="-394022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Astrophysics constraining collider models!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lvl="0">
              <a:defRPr/>
            </a:pPr>
            <a:endParaRPr lang="en-US"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Yes, I did just present a model and break it in the same talk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 hidden="0"/>
          <p:cNvSpPr txBox="1"/>
          <p:nvPr isPhoto="0" userDrawn="0"/>
        </p:nvSpPr>
        <p:spPr bwMode="auto">
          <a:xfrm>
            <a:off x="54428" y="319957"/>
            <a:ext cx="11941664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4000" b="1" i="0" u="none" strike="noStrike" cap="none" spc="0">
                <a:solidFill>
                  <a:srgbClr val="52656C"/>
                </a:solidFill>
                <a:latin typeface="Plantagenet Cherokee"/>
                <a:ea typeface="Plantagenet Cherokee"/>
                <a:cs typeface="Plantagenet Cherokee"/>
              </a:rPr>
              <a:t>The matter with Dark Matter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9B6F35-CB44-C34B-B1A5-4332FB081711}" type="slidenum">
              <a:rPr lang="en-US"/>
              <a:t/>
            </a:fld>
            <a:endParaRPr lang="en-US"/>
          </a:p>
        </p:txBody>
      </p:sp>
      <p:pic>
        <p:nvPicPr>
          <p:cNvPr id="2371087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82360" y="1171035"/>
            <a:ext cx="9753599" cy="5486400"/>
          </a:xfrm>
          <a:prstGeom prst="rect">
            <a:avLst/>
          </a:prstGeom>
        </p:spPr>
      </p:pic>
      <p:pic>
        <p:nvPicPr>
          <p:cNvPr id="59536419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694707" y="1171035"/>
            <a:ext cx="3544018" cy="26580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 hidden="0"/>
          <p:cNvSpPr txBox="1"/>
          <p:nvPr isPhoto="0" userDrawn="0"/>
        </p:nvSpPr>
        <p:spPr bwMode="auto"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Thank you for your attention!</a:t>
            </a:r>
            <a:endParaRPr/>
          </a:p>
        </p:txBody>
      </p:sp>
      <p:sp>
        <p:nvSpPr>
          <p:cNvPr id="8" name="TextBox 7" hidden="0"/>
          <p:cNvSpPr txBox="1"/>
          <p:nvPr isPhoto="0" userDrawn="0"/>
        </p:nvSpPr>
        <p:spPr bwMode="auto">
          <a:xfrm>
            <a:off x="6439599" y="3722702"/>
            <a:ext cx="5569128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0" i="0" u="none" strike="noStrike" cap="none" spc="0">
                <a:solidFill>
                  <a:schemeClr val="bg1">
                    <a:lumMod val="95000"/>
                  </a:schemeClr>
                </a:solidFill>
                <a:latin typeface="Plantagenet Cherokee"/>
                <a:ea typeface="Plantagenet Cherokee"/>
                <a:cs typeface="Plantagenet Cherokee"/>
              </a:rPr>
              <a:t>Geoff Beck</a:t>
            </a:r>
            <a:r>
              <a:rPr lang="en-US" sz="1800" b="0" i="0" u="none" strike="noStrike" cap="none" spc="0">
                <a:solidFill>
                  <a:schemeClr val="bg1">
                    <a:lumMod val="95000"/>
                  </a:schemeClr>
                </a:solidFill>
                <a:latin typeface="Plantagenet Cherokee"/>
                <a:ea typeface="Plantagenet Cherokee"/>
                <a:cs typeface="Plantagenet Cherokee"/>
              </a:rPr>
              <a:t>* </a:t>
            </a:r>
            <a:r>
              <a:rPr lang="en-US" sz="1800" b="0" i="0" u="none" strike="noStrike" cap="none" spc="0">
                <a:solidFill>
                  <a:schemeClr val="bg1">
                    <a:lumMod val="95000"/>
                  </a:schemeClr>
                </a:solidFill>
                <a:latin typeface="Plantagenet Cherokee"/>
                <a:ea typeface="Plantagenet Cherokee"/>
                <a:cs typeface="Plantagenet Cherokee"/>
              </a:rPr>
              <a:t>(University of the Witwatersrand)</a:t>
            </a:r>
            <a:endParaRPr/>
          </a:p>
        </p:txBody>
      </p:sp>
      <p:sp>
        <p:nvSpPr>
          <p:cNvPr id="2" name="TextBox 1" hidden="0"/>
          <p:cNvSpPr txBox="1"/>
          <p:nvPr isPhoto="0" userDrawn="0"/>
        </p:nvSpPr>
        <p:spPr bwMode="auto"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b="0" i="0" u="none" strike="noStrike" cap="none" spc="0">
              <a:ln>
                <a:noFill/>
              </a:ln>
              <a:solidFill>
                <a:prstClr val="black"/>
              </a:solidFill>
              <a:latin typeface="Batang"/>
              <a:ea typeface="Batang"/>
              <a:cs typeface="+mn-cs"/>
            </a:endParaRPr>
          </a:p>
        </p:txBody>
      </p:sp>
      <p:sp>
        <p:nvSpPr>
          <p:cNvPr id="4" name="TextBox 3" hidden="0"/>
          <p:cNvSpPr txBox="1"/>
          <p:nvPr isPhoto="0" userDrawn="0"/>
        </p:nvSpPr>
        <p:spPr bwMode="auto">
          <a:xfrm>
            <a:off x="6439597" y="6407221"/>
            <a:ext cx="5689378" cy="36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*</a:t>
            </a:r>
            <a:r>
              <a:rPr lang="en-US" sz="1800" b="0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geoff.m.beck@gmail.com</a:t>
            </a:r>
            <a:endParaRPr lang="en-US" sz="1800" b="0" i="0" u="none" strike="noStrike" cap="none" spc="0">
              <a:ln>
                <a:noFill/>
              </a:ln>
              <a:solidFill>
                <a:srgbClr val="52656C"/>
              </a:solidFill>
              <a:latin typeface="Plantagenet Cherokee"/>
              <a:cs typeface="Plantagenet Cherokee"/>
            </a:endParaRPr>
          </a:p>
        </p:txBody>
      </p:sp>
      <p:pic>
        <p:nvPicPr>
          <p:cNvPr id="116431409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372836" y="4821978"/>
            <a:ext cx="4751392" cy="16788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9212612" name="TextBox 1" hidden="0"/>
          <p:cNvSpPr txBox="1"/>
          <p:nvPr isPhoto="0" userDrawn="0"/>
        </p:nvSpPr>
        <p:spPr bwMode="auto">
          <a:xfrm>
            <a:off x="54427" y="319956"/>
            <a:ext cx="1194285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Backup Slide</a:t>
            </a:r>
            <a:endParaRPr/>
          </a:p>
        </p:txBody>
      </p:sp>
      <p:sp>
        <p:nvSpPr>
          <p:cNvPr id="128698704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10E447D-8F82-796A-164E-2D7ADC991704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83949755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170000" y="1021031"/>
            <a:ext cx="9219480" cy="6003383"/>
          </a:xfrm>
          <a:prstGeom prst="rect">
            <a:avLst/>
          </a:prstGeom>
        </p:spPr>
      </p:pic>
      <p:sp>
        <p:nvSpPr>
          <p:cNvPr id="580347350" name="" hidden="0"/>
          <p:cNvSpPr txBox="1"/>
          <p:nvPr isPhoto="0" userDrawn="0"/>
        </p:nvSpPr>
        <p:spPr bwMode="auto">
          <a:xfrm flipH="0" flipV="0">
            <a:off x="540990" y="6355678"/>
            <a:ext cx="4206708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Plantagenet Cherokee"/>
                <a:ea typeface="Plantagenet Cherokee"/>
                <a:cs typeface="Plantagenet Cherokee"/>
              </a:rPr>
              <a:t>X-ray data from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1803.04822</a:t>
            </a:r>
            <a:endParaRPr sz="24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5858370" name="TextBox 1" hidden="0"/>
          <p:cNvSpPr txBox="1"/>
          <p:nvPr isPhoto="0" userDrawn="0"/>
        </p:nvSpPr>
        <p:spPr bwMode="auto">
          <a:xfrm>
            <a:off x="54427" y="319956"/>
            <a:ext cx="1194285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Backup Slide</a:t>
            </a:r>
            <a:endParaRPr/>
          </a:p>
        </p:txBody>
      </p:sp>
      <p:sp>
        <p:nvSpPr>
          <p:cNvPr id="977306578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D368AD-7A07-61DE-F4F1-10C7C2AC4268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74132707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170000" y="1021031"/>
            <a:ext cx="8913962" cy="5825984"/>
          </a:xfrm>
          <a:prstGeom prst="rect">
            <a:avLst/>
          </a:prstGeom>
        </p:spPr>
      </p:pic>
      <p:sp>
        <p:nvSpPr>
          <p:cNvPr id="690528603" name="" hidden="0"/>
          <p:cNvSpPr txBox="1"/>
          <p:nvPr isPhoto="0" userDrawn="0"/>
        </p:nvSpPr>
        <p:spPr bwMode="auto">
          <a:xfrm flipH="0" flipV="0">
            <a:off x="540990" y="6355678"/>
            <a:ext cx="4206673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Plantagenet Cherokee"/>
                <a:ea typeface="Plantagenet Cherokee"/>
                <a:cs typeface="Plantagenet Cherokee"/>
              </a:rPr>
              <a:t>X-ray data from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1803.04822</a:t>
            </a:r>
            <a:endParaRPr sz="24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1278459" name="TextBox 1" hidden="0"/>
          <p:cNvSpPr txBox="1"/>
          <p:nvPr isPhoto="0" userDrawn="0"/>
        </p:nvSpPr>
        <p:spPr bwMode="auto">
          <a:xfrm>
            <a:off x="54427" y="319956"/>
            <a:ext cx="1194285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Backup Slide</a:t>
            </a:r>
            <a:endParaRPr/>
          </a:p>
        </p:txBody>
      </p:sp>
      <p:sp>
        <p:nvSpPr>
          <p:cNvPr id="155407903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9599043" y="3642623"/>
            <a:ext cx="2743200" cy="365124"/>
          </a:xfrm>
        </p:spPr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DF2E6CC-83D1-256D-19D0-7F0D95EFEBA4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13960670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403631" y="1031536"/>
            <a:ext cx="8860047" cy="5689938"/>
          </a:xfrm>
          <a:prstGeom prst="rect">
            <a:avLst/>
          </a:prstGeom>
        </p:spPr>
      </p:pic>
      <p:sp>
        <p:nvSpPr>
          <p:cNvPr id="1573588587" name="" hidden="0"/>
          <p:cNvSpPr txBox="1"/>
          <p:nvPr isPhoto="0" userDrawn="0"/>
        </p:nvSpPr>
        <p:spPr bwMode="auto">
          <a:xfrm flipH="0" flipV="0">
            <a:off x="523018" y="6218207"/>
            <a:ext cx="5502904" cy="4267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latin typeface="Plantagenet Cherokee"/>
                <a:ea typeface="Plantagenet Cherokee"/>
                <a:cs typeface="Plantagenet Cherokee"/>
              </a:rPr>
              <a:t>Radio and B-field data from 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2005.11962</a:t>
            </a:r>
            <a:endParaRPr sz="22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 hidden="0"/>
          <p:cNvSpPr txBox="1"/>
          <p:nvPr isPhoto="0" userDrawn="0"/>
        </p:nvSpPr>
        <p:spPr bwMode="auto">
          <a:xfrm>
            <a:off x="54428" y="319957"/>
            <a:ext cx="11942492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How to see in the dark?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9B6F35-CB44-C34B-B1A5-4332FB081711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41753626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74831" y="1437735"/>
            <a:ext cx="4561376" cy="3781653"/>
          </a:xfrm>
          <a:prstGeom prst="rect">
            <a:avLst/>
          </a:prstGeom>
        </p:spPr>
      </p:pic>
      <p:sp>
        <p:nvSpPr>
          <p:cNvPr id="1969955611" name="" hidden="0"/>
          <p:cNvSpPr txBox="1"/>
          <p:nvPr isPhoto="0" userDrawn="0"/>
        </p:nvSpPr>
        <p:spPr bwMode="auto">
          <a:xfrm flipH="0" flipV="0">
            <a:off x="5757379" y="2280600"/>
            <a:ext cx="6898942" cy="2651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indent="-283878">
              <a:lnSpc>
                <a:spcPct val="200000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DM particles annihilate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283878" indent="-283878">
              <a:lnSpc>
                <a:spcPct val="200000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???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283878" indent="-283878">
              <a:lnSpc>
                <a:spcPct val="200000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Gamma-rays are observed by us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  <p:sp>
        <p:nvSpPr>
          <p:cNvPr id="1783188839" name="" hidden="0"/>
          <p:cNvSpPr txBox="1"/>
          <p:nvPr isPhoto="0" userDrawn="0"/>
        </p:nvSpPr>
        <p:spPr bwMode="auto">
          <a:xfrm flipH="0" flipV="0">
            <a:off x="2338160" y="3163018"/>
            <a:ext cx="736983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???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49569028" name="" hidden="0"/>
          <p:cNvPicPr>
            <a:picLocks noChangeAspect="1"/>
          </p:cNvPicPr>
          <p:nvPr isPhoto="0" userDrawn="0"/>
        </p:nvPicPr>
        <p:blipFill>
          <a:blip r:embed="rId3"/>
          <a:srcRect l="6012" t="20288" r="22376" b="22319"/>
          <a:stretch/>
        </p:blipFill>
        <p:spPr bwMode="auto">
          <a:xfrm flipH="0" flipV="0">
            <a:off x="435906" y="1922970"/>
            <a:ext cx="4541490" cy="3508653"/>
          </a:xfrm>
          <a:prstGeom prst="rect">
            <a:avLst/>
          </a:prstGeom>
        </p:spPr>
      </p:pic>
      <p:sp>
        <p:nvSpPr>
          <p:cNvPr id="135026502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86595" y="685960"/>
            <a:ext cx="10515600" cy="1325562"/>
          </a:xfrm>
        </p:spPr>
        <p:txBody>
          <a:bodyPr/>
          <a:lstStyle/>
          <a:p>
            <a:pPr>
              <a:defRPr/>
            </a:pPr>
            <a:r>
              <a:rPr>
                <a:latin typeface="Plantagenet Cherokee"/>
                <a:ea typeface="Plantagenet Cherokee"/>
                <a:cs typeface="Plantagenet Cherokee"/>
              </a:rPr>
              <a:t>Or</a:t>
            </a:r>
            <a:endParaRPr/>
          </a:p>
        </p:txBody>
      </p:sp>
      <p:pic>
        <p:nvPicPr>
          <p:cNvPr id="124002786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7908345" y="1083868"/>
            <a:ext cx="4226142" cy="2349689"/>
          </a:xfrm>
          <a:prstGeom prst="rect">
            <a:avLst/>
          </a:prstGeom>
        </p:spPr>
      </p:pic>
      <p:pic>
        <p:nvPicPr>
          <p:cNvPr id="1119468717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428225" y="2732823"/>
            <a:ext cx="3683255" cy="2145897"/>
          </a:xfrm>
          <a:prstGeom prst="rect">
            <a:avLst/>
          </a:prstGeom>
        </p:spPr>
      </p:pic>
      <p:pic>
        <p:nvPicPr>
          <p:cNvPr id="584774138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8324489" y="3878112"/>
            <a:ext cx="3809998" cy="2990848"/>
          </a:xfrm>
          <a:prstGeom prst="rect">
            <a:avLst/>
          </a:prstGeom>
        </p:spPr>
      </p:pic>
      <p:sp>
        <p:nvSpPr>
          <p:cNvPr id="874808140" name="" hidden="0"/>
          <p:cNvSpPr/>
          <p:nvPr isPhoto="0" userDrawn="0"/>
        </p:nvSpPr>
        <p:spPr bwMode="auto">
          <a:xfrm rot="0" flipH="0" flipV="0">
            <a:off x="5555435" y="1348741"/>
            <a:ext cx="1976886" cy="55712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38519" name="" hidden="0"/>
          <p:cNvSpPr/>
          <p:nvPr isPhoto="0" userDrawn="0"/>
        </p:nvSpPr>
        <p:spPr bwMode="auto">
          <a:xfrm rot="1834689" flipH="0" flipV="0">
            <a:off x="4902760" y="2446411"/>
            <a:ext cx="988443" cy="50320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9517864" name="" hidden="0"/>
          <p:cNvSpPr/>
          <p:nvPr isPhoto="0" userDrawn="0"/>
        </p:nvSpPr>
        <p:spPr bwMode="auto">
          <a:xfrm flipH="0" flipV="0">
            <a:off x="4944055" y="5157876"/>
            <a:ext cx="2354292" cy="43131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892789" name="" hidden="0"/>
          <p:cNvSpPr txBox="1"/>
          <p:nvPr isPhoto="0" userDrawn="0"/>
        </p:nvSpPr>
        <p:spPr bwMode="auto">
          <a:xfrm rot="0" flipH="0" flipV="0">
            <a:off x="4061718" y="910297"/>
            <a:ext cx="3846627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Inverse Compton</a:t>
            </a:r>
            <a:endParaRPr/>
          </a:p>
        </p:txBody>
      </p:sp>
      <p:sp>
        <p:nvSpPr>
          <p:cNvPr id="249508129" name="" hidden="0"/>
          <p:cNvSpPr txBox="1"/>
          <p:nvPr isPhoto="0" userDrawn="0"/>
        </p:nvSpPr>
        <p:spPr bwMode="auto">
          <a:xfrm flipH="0" flipV="0">
            <a:off x="4346541" y="5589198"/>
            <a:ext cx="3847059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Synchrotron</a:t>
            </a:r>
            <a:endParaRPr/>
          </a:p>
        </p:txBody>
      </p:sp>
      <p:sp>
        <p:nvSpPr>
          <p:cNvPr id="1404677555" name="" hidden="0"/>
          <p:cNvSpPr txBox="1"/>
          <p:nvPr isPhoto="0" userDrawn="0"/>
        </p:nvSpPr>
        <p:spPr bwMode="auto">
          <a:xfrm flipH="0" flipV="0">
            <a:off x="4763432" y="1970879"/>
            <a:ext cx="3847167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Bremmstrahlung</a:t>
            </a:r>
            <a:endParaRPr/>
          </a:p>
        </p:txBody>
      </p:sp>
      <p:sp>
        <p:nvSpPr>
          <p:cNvPr id="1010894539" name="TextBox 1" hidden="0"/>
          <p:cNvSpPr txBox="1"/>
          <p:nvPr isPhoto="0" userDrawn="0"/>
        </p:nvSpPr>
        <p:spPr bwMode="auto">
          <a:xfrm>
            <a:off x="54427" y="319956"/>
            <a:ext cx="11942492" cy="701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How to see in the dark?</a:t>
            </a:r>
            <a:endParaRPr/>
          </a:p>
        </p:txBody>
      </p:sp>
      <p:sp>
        <p:nvSpPr>
          <p:cNvPr id="1989005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2A5855B-8EBC-3C86-4436-37C6EF8AFA49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876608" name="" hidden="0"/>
          <p:cNvSpPr txBox="1"/>
          <p:nvPr isPhoto="0" userDrawn="0"/>
        </p:nvSpPr>
        <p:spPr bwMode="auto">
          <a:xfrm flipH="0" flipV="0">
            <a:off x="2410045" y="3433558"/>
            <a:ext cx="736983" cy="45723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???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 hidden="0"/>
          <p:cNvSpPr txBox="1"/>
          <p:nvPr isPhoto="0" userDrawn="0"/>
        </p:nvSpPr>
        <p:spPr bwMode="auto">
          <a:xfrm>
            <a:off x="54427" y="319956"/>
            <a:ext cx="11942670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Anomaly hunting: astrophysics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9B6F35-CB44-C34B-B1A5-4332FB081711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77138974" name="" hidden="0"/>
          <p:cNvSpPr txBox="1"/>
          <p:nvPr isPhoto="0" userDrawn="0"/>
        </p:nvSpPr>
        <p:spPr bwMode="auto">
          <a:xfrm flipH="0" flipV="0">
            <a:off x="451130" y="1347876"/>
            <a:ext cx="5463612" cy="156364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Dark matter is an anomaly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Let’s look at other anomalies (and hope they are related)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23481652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866014" y="1575877"/>
            <a:ext cx="6298757" cy="4870329"/>
          </a:xfrm>
          <a:prstGeom prst="rect">
            <a:avLst/>
          </a:prstGeom>
        </p:spPr>
      </p:pic>
      <p:sp>
        <p:nvSpPr>
          <p:cNvPr id="1397943232" name="" hidden="0"/>
          <p:cNvSpPr txBox="1"/>
          <p:nvPr isPhoto="0" userDrawn="0"/>
        </p:nvSpPr>
        <p:spPr bwMode="auto">
          <a:xfrm flipH="0" flipV="0">
            <a:off x="846508" y="3881886"/>
            <a:ext cx="4134643" cy="14935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Fermi Galactic centre 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>
              <a:lnSpc>
                <a:spcPct val="114999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    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(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2101.04694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)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The saga continues!</a:t>
            </a:r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8780324" name="TextBox 1" hidden="0"/>
          <p:cNvSpPr txBox="1"/>
          <p:nvPr isPhoto="0" userDrawn="0"/>
        </p:nvSpPr>
        <p:spPr bwMode="auto">
          <a:xfrm>
            <a:off x="54427" y="319956"/>
            <a:ext cx="11942202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Anomaly hunting</a:t>
            </a: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ea typeface="Plantagenet Cherokee"/>
                <a:cs typeface="Plantagenet Cherokee"/>
              </a:rPr>
              <a:t>: astrophysics</a:t>
            </a:r>
            <a:endParaRPr/>
          </a:p>
        </p:txBody>
      </p:sp>
      <p:sp>
        <p:nvSpPr>
          <p:cNvPr id="558115895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B5F55AA-D5EA-D33B-F567-C3C1C5DCAA42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503781705" name="" hidden="0"/>
          <p:cNvSpPr txBox="1"/>
          <p:nvPr isPhoto="0" userDrawn="0"/>
        </p:nvSpPr>
        <p:spPr bwMode="auto">
          <a:xfrm flipH="0" flipV="0">
            <a:off x="523017" y="1240044"/>
            <a:ext cx="5218632" cy="156364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Dark matter is an anomaly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Let’s look at other anomalies (and hope they are related)</a:t>
            </a:r>
            <a:endParaRPr lang="en-US"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180703699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526432" y="1329905"/>
            <a:ext cx="6470164" cy="4975194"/>
          </a:xfrm>
          <a:prstGeom prst="rect">
            <a:avLst/>
          </a:prstGeom>
        </p:spPr>
      </p:pic>
      <p:sp>
        <p:nvSpPr>
          <p:cNvPr id="756356057" name="" hidden="0"/>
          <p:cNvSpPr txBox="1"/>
          <p:nvPr isPhoto="0" userDrawn="0"/>
        </p:nvSpPr>
        <p:spPr bwMode="auto">
          <a:xfrm flipH="0" flipV="0">
            <a:off x="505046" y="3989716"/>
            <a:ext cx="5140337" cy="192636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AMS-02 anti-protons (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1504.04276)</a:t>
            </a:r>
            <a:endParaRPr sz="28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May just be correlated errors (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2005.04237)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3297067" name="TextBox 1" hidden="0"/>
          <p:cNvSpPr txBox="1"/>
          <p:nvPr isPhoto="0" userDrawn="0"/>
        </p:nvSpPr>
        <p:spPr bwMode="auto">
          <a:xfrm>
            <a:off x="54427" y="319956"/>
            <a:ext cx="11942202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Anomaly hunting</a:t>
            </a: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ea typeface="Plantagenet Cherokee"/>
                <a:cs typeface="Plantagenet Cherokee"/>
              </a:rPr>
              <a:t>: astrophysics</a:t>
            </a:r>
            <a:endParaRPr/>
          </a:p>
        </p:txBody>
      </p:sp>
      <p:sp>
        <p:nvSpPr>
          <p:cNvPr id="192580788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BF2F693-10B3-F5D0-0515-20F067CBA664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711743434" name="" hidden="0"/>
          <p:cNvSpPr txBox="1"/>
          <p:nvPr isPhoto="0" userDrawn="0"/>
        </p:nvSpPr>
        <p:spPr bwMode="auto">
          <a:xfrm flipH="0" flipV="0">
            <a:off x="397216" y="1240045"/>
            <a:ext cx="5217804" cy="156364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Dark matter is an anomaly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  <a:p>
            <a:pPr marL="394023" indent="-394023">
              <a:lnSpc>
                <a:spcPct val="114999"/>
              </a:lnSpc>
              <a:buFont typeface="Arial"/>
              <a:buChar char="•"/>
              <a:defRPr/>
            </a:pPr>
            <a:r>
              <a:rPr sz="2800">
                <a:latin typeface="Plantagenet Cherokee"/>
                <a:ea typeface="Plantagenet Cherokee"/>
                <a:cs typeface="Plantagenet Cherokee"/>
              </a:rPr>
              <a:t>Let’s look at other anomalies (and hope they are related)</a:t>
            </a:r>
            <a:endParaRPr sz="2800">
              <a:latin typeface="Plantagenet Cherokee"/>
              <a:ea typeface="Plantagenet Cherokee"/>
              <a:cs typeface="Plantagenet Cherokee"/>
            </a:endParaRPr>
          </a:p>
        </p:txBody>
      </p:sp>
      <p:pic>
        <p:nvPicPr>
          <p:cNvPr id="167016762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786688" y="1437735"/>
            <a:ext cx="7281844" cy="5420264"/>
          </a:xfrm>
          <a:prstGeom prst="rect">
            <a:avLst/>
          </a:prstGeom>
        </p:spPr>
      </p:pic>
      <p:sp>
        <p:nvSpPr>
          <p:cNvPr id="1112810804" name="" hidden="0"/>
          <p:cNvSpPr txBox="1"/>
          <p:nvPr isPhoto="0" userDrawn="0"/>
        </p:nvSpPr>
        <p:spPr bwMode="auto">
          <a:xfrm flipH="0" flipV="0">
            <a:off x="469103" y="3917828"/>
            <a:ext cx="4422584" cy="198428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27936" indent="-327936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AMS-02 positrons</a:t>
            </a:r>
            <a:endParaRPr sz="2400">
              <a:latin typeface="Plantagenet Cherokee"/>
              <a:ea typeface="Plantagenet Cherokee"/>
              <a:cs typeface="Plantagenet Cherokee"/>
            </a:endParaRPr>
          </a:p>
          <a:p>
            <a:pPr>
              <a:lnSpc>
                <a:spcPct val="114999"/>
              </a:lnSpc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(Phys. Rev. Lett. 122, 041102)</a:t>
            </a:r>
            <a:endParaRPr sz="24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  <a:p>
            <a:pPr marL="327936" indent="-327936">
              <a:lnSpc>
                <a:spcPct val="114999"/>
              </a:lnSpc>
              <a:buFont typeface="Arial"/>
              <a:buChar char="•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Plantagenet Cherokee"/>
                <a:ea typeface="Plantagenet Cherokee"/>
                <a:cs typeface="Plantagenet Cherokee"/>
              </a:rPr>
              <a:t>Unexplained source term</a:t>
            </a:r>
            <a:endParaRPr sz="2400" b="0" i="0" u="none" strike="noStrike" cap="none" spc="0">
              <a:solidFill>
                <a:schemeClr val="tx1"/>
              </a:solidFill>
              <a:latin typeface="Plantagenet Cherokee"/>
              <a:ea typeface="Plantagenet Cherokee"/>
              <a:cs typeface="Plantagenet Cheroke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 hidden="0"/>
          <p:cNvSpPr txBox="1"/>
          <p:nvPr isPhoto="0" userDrawn="0"/>
        </p:nvSpPr>
        <p:spPr bwMode="auto">
          <a:xfrm>
            <a:off x="54428" y="319957"/>
            <a:ext cx="1194295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Anomaly hunting: the LHC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9B6F35-CB44-C34B-B1A5-4332FB081711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204061351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093769" y="1021033"/>
            <a:ext cx="9403541" cy="5635924"/>
          </a:xfrm>
          <a:prstGeom prst="rect">
            <a:avLst/>
          </a:prstGeom>
        </p:spPr>
      </p:pic>
      <p:sp>
        <p:nvSpPr>
          <p:cNvPr id="1055258347" name="" hidden="0"/>
          <p:cNvSpPr txBox="1"/>
          <p:nvPr isPhoto="0" userDrawn="0"/>
        </p:nvSpPr>
        <p:spPr bwMode="auto">
          <a:xfrm flipH="0" flipV="0">
            <a:off x="648819" y="1042358"/>
            <a:ext cx="3954601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latin typeface="Plantagenet Cherokee"/>
                <a:ea typeface="Plantagenet Cherokee"/>
                <a:cs typeface="Plantagenet Cherokee"/>
              </a:rPr>
              <a:t>(Image: Bruce Mellado)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>
            <a:lum/>
          </a:blip>
          <a:tile algn="ctr" flip="none" sx="100000" sy="100000" tx="0" ty="0"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8810911" name="TextBox 1" hidden="0"/>
          <p:cNvSpPr txBox="1"/>
          <p:nvPr isPhoto="0" userDrawn="0"/>
        </p:nvSpPr>
        <p:spPr bwMode="auto">
          <a:xfrm>
            <a:off x="54428" y="319957"/>
            <a:ext cx="11942959" cy="70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0" u="none" strike="noStrike" cap="none" spc="0">
                <a:ln>
                  <a:noFill/>
                </a:ln>
                <a:solidFill>
                  <a:srgbClr val="52656C"/>
                </a:solidFill>
                <a:latin typeface="Plantagenet Cherokee"/>
                <a:cs typeface="Plantagenet Cherokee"/>
              </a:rPr>
              <a:t>Anomaly hunting: the LHC</a:t>
            </a:r>
            <a:endParaRPr/>
          </a:p>
        </p:txBody>
      </p:sp>
      <p:sp>
        <p:nvSpPr>
          <p:cNvPr id="150348935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52F0C9-8CF0-B4BD-E470-19E535AD8E1B}" type="slidenum">
              <a:rPr lang="en-US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Arial"/>
                <a:cs typeface="Arial"/>
              </a:rPr>
              <a:t/>
            </a:fld>
            <a:endParaRPr lang="en-US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Arial"/>
              <a:cs typeface="Arial"/>
            </a:endParaRPr>
          </a:p>
        </p:txBody>
      </p:sp>
      <p:pic>
        <p:nvPicPr>
          <p:cNvPr id="209211701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657153" y="1021033"/>
            <a:ext cx="8930185" cy="5836965"/>
          </a:xfrm>
          <a:prstGeom prst="rect">
            <a:avLst/>
          </a:prstGeom>
        </p:spPr>
      </p:pic>
      <p:sp>
        <p:nvSpPr>
          <p:cNvPr id="1754244509" name="" hidden="0"/>
          <p:cNvSpPr txBox="1"/>
          <p:nvPr isPhoto="0" userDrawn="0"/>
        </p:nvSpPr>
        <p:spPr bwMode="auto">
          <a:xfrm flipH="0" flipV="0">
            <a:off x="7010800" y="6492201"/>
            <a:ext cx="3954924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latin typeface="Plantagenet Cherokee"/>
                <a:ea typeface="Plantagenet Cherokee"/>
                <a:cs typeface="Plantagenet Cherokee"/>
              </a:rPr>
              <a:t>(Credit: Bruce Mellado)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ONLYOFFICE/7.1.1.57</Application>
  <DocSecurity>0</DocSecurity>
  <PresentationFormat>Widescreen</PresentationFormat>
  <Paragraphs>0</Paragraphs>
  <Slides>23</Slides>
  <Notes>23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Negro, Michela (GSFC-661.0)[UNIVERSITY OF MARYLAND BALTIMORE CO]</dc:creator>
  <cp:keywords/>
  <dc:description/>
  <dc:identifier/>
  <dc:language/>
  <cp:lastModifiedBy/>
  <cp:revision>21</cp:revision>
  <dcterms:created xsi:type="dcterms:W3CDTF">2022-08-27T13:00:36Z</dcterms:created>
  <dcterms:modified xsi:type="dcterms:W3CDTF">2022-10-12T07:05:57Z</dcterms:modified>
  <cp:category/>
  <cp:contentStatus/>
  <cp:version/>
</cp:coreProperties>
</file>