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4572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9144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13716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18288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22860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27432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32004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3657600" algn="l" defTabSz="2438338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7900" b="1" i="0" u="none" strike="noStrike" cap="none" spc="0" normalizeH="0" baseline="0">
        <a:ln>
          <a:noFill/>
        </a:ln>
        <a:solidFill>
          <a:srgbClr val="52666B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defRPr sz="18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"/>
          <p:cNvSpPr/>
          <p:nvPr/>
        </p:nvSpPr>
        <p:spPr>
          <a:xfrm>
            <a:off x="8438281" y="4224641"/>
            <a:ext cx="15950738" cy="32940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2" name="Rectangle"/>
          <p:cNvSpPr/>
          <p:nvPr/>
        </p:nvSpPr>
        <p:spPr>
          <a:xfrm>
            <a:off x="12596683" y="7254214"/>
            <a:ext cx="11861335" cy="1236108"/>
          </a:xfrm>
          <a:prstGeom prst="rect">
            <a:avLst/>
          </a:prstGeom>
          <a:solidFill>
            <a:srgbClr val="52666B"/>
          </a:solidFill>
          <a:ln w="12700">
            <a:miter lim="400000"/>
          </a:ln>
          <a:effectLst>
            <a:outerShdw blurRad="114300" dist="93857" dir="8241343" rotWithShape="0">
              <a:srgbClr val="000000">
                <a:alpha val="971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3" name="A search for Centaurus A-like features in the spectra of Fermi-LAT detected radio galaxies"/>
          <p:cNvSpPr txBox="1"/>
          <p:nvPr/>
        </p:nvSpPr>
        <p:spPr>
          <a:xfrm>
            <a:off x="8849494" y="4253701"/>
            <a:ext cx="15382312" cy="315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600"/>
            </a:lvl1pPr>
          </a:lstStyle>
          <a:p>
            <a:r>
              <a:t>A search for Centaurus A-like features in the spectra of Fermi-LAT detected radio galaxies</a:t>
            </a:r>
          </a:p>
        </p:txBody>
      </p:sp>
      <p:sp>
        <p:nvSpPr>
          <p:cNvPr id="154" name="Cameron Rulten*"/>
          <p:cNvSpPr txBox="1"/>
          <p:nvPr/>
        </p:nvSpPr>
        <p:spPr>
          <a:xfrm>
            <a:off x="12926194" y="7427767"/>
            <a:ext cx="1112611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 b="0">
                <a:solidFill>
                  <a:srgbClr val="FFFFFF"/>
                </a:solidFill>
              </a:defRPr>
            </a:lvl1pPr>
          </a:lstStyle>
          <a:p>
            <a:r>
              <a:t>Cameron Rulten*</a:t>
            </a:r>
          </a:p>
        </p:txBody>
      </p:sp>
      <p:sp>
        <p:nvSpPr>
          <p:cNvPr id="155" name="Anthony M. Brown and Paula M. Chadwick.…"/>
          <p:cNvSpPr txBox="1"/>
          <p:nvPr/>
        </p:nvSpPr>
        <p:spPr>
          <a:xfrm>
            <a:off x="12811110" y="8787208"/>
            <a:ext cx="11305482" cy="1176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700" b="0">
                <a:latin typeface="Optima"/>
                <a:ea typeface="Optima"/>
                <a:cs typeface="Optima"/>
                <a:sym typeface="Optima"/>
              </a:defRPr>
            </a:pPr>
            <a:r>
              <a:t>Anthony M. Brown and Paula M. Chadwick.</a:t>
            </a:r>
          </a:p>
          <a:p>
            <a:pPr>
              <a:defRPr sz="3700" b="0">
                <a:latin typeface="Optima"/>
                <a:ea typeface="Optima"/>
                <a:cs typeface="Optima"/>
                <a:sym typeface="Optima"/>
              </a:defRPr>
            </a:pPr>
            <a:r>
              <a:t>University of Durham</a:t>
            </a:r>
          </a:p>
        </p:txBody>
      </p:sp>
      <p:sp>
        <p:nvSpPr>
          <p:cNvPr id="156" name="*cameron.b.rulten@durham.ac.uk"/>
          <p:cNvSpPr txBox="1"/>
          <p:nvPr/>
        </p:nvSpPr>
        <p:spPr>
          <a:xfrm>
            <a:off x="12746826" y="12744949"/>
            <a:ext cx="1130548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3800" b="0"/>
            </a:lvl1pPr>
          </a:lstStyle>
          <a:p>
            <a:r>
              <a:t>*cameron.b.rulten@durham.ac.uk</a:t>
            </a:r>
          </a:p>
        </p:txBody>
      </p:sp>
    </p:spTree>
  </p:cSld>
  <p:clrMapOvr>
    <a:masterClrMapping/>
  </p:clrMapOvr>
  <p:transition spd="med" advTm="2823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ctangle"/>
          <p:cNvSpPr/>
          <p:nvPr/>
        </p:nvSpPr>
        <p:spPr>
          <a:xfrm>
            <a:off x="8438281" y="4224641"/>
            <a:ext cx="15950738" cy="32940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0" name="Rectangle"/>
          <p:cNvSpPr/>
          <p:nvPr/>
        </p:nvSpPr>
        <p:spPr>
          <a:xfrm>
            <a:off x="12596683" y="7254214"/>
            <a:ext cx="11861335" cy="1236108"/>
          </a:xfrm>
          <a:prstGeom prst="rect">
            <a:avLst/>
          </a:prstGeom>
          <a:solidFill>
            <a:srgbClr val="52666B"/>
          </a:solidFill>
          <a:ln w="12700">
            <a:miter lim="400000"/>
          </a:ln>
          <a:effectLst>
            <a:outerShdw blurRad="114300" dist="93857" dir="8241343" rotWithShape="0">
              <a:srgbClr val="000000">
                <a:alpha val="971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11" name="Thank you for your attention!"/>
          <p:cNvSpPr txBox="1"/>
          <p:nvPr/>
        </p:nvSpPr>
        <p:spPr>
          <a:xfrm>
            <a:off x="8849494" y="5122381"/>
            <a:ext cx="1538231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Thank you for your attention!</a:t>
            </a:r>
          </a:p>
        </p:txBody>
      </p:sp>
      <p:sp>
        <p:nvSpPr>
          <p:cNvPr id="212" name="Cameron Rulten*"/>
          <p:cNvSpPr txBox="1"/>
          <p:nvPr/>
        </p:nvSpPr>
        <p:spPr>
          <a:xfrm>
            <a:off x="12926194" y="7427767"/>
            <a:ext cx="1112611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 b="0">
                <a:solidFill>
                  <a:srgbClr val="FFFFFF"/>
                </a:solidFill>
              </a:defRPr>
            </a:lvl1pPr>
          </a:lstStyle>
          <a:p>
            <a:r>
              <a:t>Cameron Rulten*</a:t>
            </a:r>
          </a:p>
        </p:txBody>
      </p:sp>
      <p:sp>
        <p:nvSpPr>
          <p:cNvPr id="213" name="*cameron.b.rulten@durham.ac.uk"/>
          <p:cNvSpPr txBox="1"/>
          <p:nvPr/>
        </p:nvSpPr>
        <p:spPr>
          <a:xfrm>
            <a:off x="12746826" y="12744949"/>
            <a:ext cx="1130548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3800" b="0"/>
            </a:lvl1pPr>
          </a:lstStyle>
          <a:p>
            <a:r>
              <a:t>*cameron.b.rulten@durham.ac.uk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59" name="Motivation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Motivation</a:t>
            </a:r>
          </a:p>
        </p:txBody>
      </p:sp>
      <p:sp>
        <p:nvSpPr>
          <p:cNvPr id="160" name="Study by Brown et al. (2017) [see also Sahakyan et al. (2013)]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/>
          <a:lstStyle/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Study by Brown et al. (2017) [see also Sahakyan et al. (2013)]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evidence for a new population of energetic particles near Centaurus A’s core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Hardening in the Fermi-LAT spectrum &gt;5σ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Γ=2.73±0.02 → Γ=2.29±0.07 at E</a:t>
            </a:r>
            <a:r>
              <a:rPr baseline="-5999"/>
              <a:t>break</a:t>
            </a:r>
            <a:r>
              <a:t>=2.6±0.3 GeV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Lack of variability → feature not due to jet-induced leptonic processes (4FGL-DR3 var. index= 33)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Combined GeV-TeV SED compatible with:</a:t>
            </a:r>
          </a:p>
          <a:p>
            <a:pPr marL="817880" lvl="1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A spike in the DM halo profile</a:t>
            </a:r>
          </a:p>
          <a:p>
            <a:pPr marL="817880" lvl="1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Population of unresolved millisecond pulsars</a:t>
            </a:r>
          </a:p>
          <a:p>
            <a:pPr marL="408940" indent="-408940" defTabSz="537463">
              <a:lnSpc>
                <a:spcPct val="100000"/>
              </a:lnSpc>
              <a:spcBef>
                <a:spcPts val="3400"/>
              </a:spcBef>
              <a:buSzPct val="50000"/>
              <a:buBlip>
                <a:blip r:embed="rId3"/>
              </a:buBlip>
              <a:defRPr sz="331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Look at other Fermi-LAT detected radio galaxies</a:t>
            </a:r>
          </a:p>
        </p:txBody>
      </p:sp>
      <p:pic>
        <p:nvPicPr>
          <p:cNvPr id="161" name="SED_Plot_Fermi_HESS.pdf" descr="SED_Plot_Fermi_HESS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706301" y="3056570"/>
            <a:ext cx="9000001" cy="51063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TEST_LNLH_HIGH.pdf" descr="TEST_LNLH_HIGH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4380186" y="8973465"/>
            <a:ext cx="9000000" cy="2683801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Image credit: Brown, Anthony M., et al., Discovery of a new extragalactic population of energetic particles, Phys. Rev. D, 95, 063018 (2017)"/>
          <p:cNvSpPr txBox="1"/>
          <p:nvPr/>
        </p:nvSpPr>
        <p:spPr>
          <a:xfrm>
            <a:off x="14754947" y="3321484"/>
            <a:ext cx="458471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000" b="0">
                <a:solidFill>
                  <a:srgbClr val="858585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Image credit: Brown, Anthony M., et al., Discovery of a new extragalactic population of energetic particles, Phys. Rev. D, 95, 063018 (2017)</a:t>
            </a:r>
          </a:p>
        </p:txBody>
      </p:sp>
      <p:sp>
        <p:nvSpPr>
          <p:cNvPr id="164" name="Image credit: Brown, Anthony M., et al., Discovery of a new extragalactic population of energetic particles, Phys. Rev. D, 95, 063018 (2017)"/>
          <p:cNvSpPr txBox="1"/>
          <p:nvPr/>
        </p:nvSpPr>
        <p:spPr>
          <a:xfrm>
            <a:off x="15515073" y="11538713"/>
            <a:ext cx="57600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000" b="0">
                <a:solidFill>
                  <a:srgbClr val="858585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Image credit: Brown, Anthony M., et al., Discovery of a new extragalactic population of energetic particles, Phys. Rev. D, 95, 063018 (2017)</a:t>
            </a:r>
          </a:p>
        </p:txBody>
      </p:sp>
    </p:spTree>
  </p:cSld>
  <p:clrMapOvr>
    <a:masterClrMapping/>
  </p:clrMapOvr>
  <p:transition spd="med" advTm="115327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67" name="Radio galaxies in the 4FGL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Radio galaxies in the 4FGL</a:t>
            </a:r>
          </a:p>
        </p:txBody>
      </p:sp>
      <p:sp>
        <p:nvSpPr>
          <p:cNvPr id="168" name="Work done 2.5 years ago → 4FGL 8-year point source catalog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/>
          <a:lstStyle/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Work done 2.5 years ago → 4FGL 8-year point source catalog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More than half associated with AGN (e.g. BL Lacs, FSRQs and unknown type blazars)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&lt;1% associated with radio galaxies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30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Orientation determines what we see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Face on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blazar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More edge on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radio galaxy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View of black hole and jet</a:t>
            </a:r>
          </a:p>
          <a:p>
            <a:pPr marL="444500" indent="-444500" defTabSz="584200">
              <a:lnSpc>
                <a:spcPct val="100000"/>
              </a:lnSpc>
              <a:spcBef>
                <a:spcPts val="3800"/>
              </a:spcBef>
              <a:buSzPct val="50000"/>
              <a:buBlip>
                <a:blip r:embed="rId3"/>
              </a:buBlip>
              <a:defRPr sz="360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Not dominated by highly beamed jet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 </a:t>
            </a:r>
            <a:r>
              <a:t>weak gamma-ray sources</a:t>
            </a:r>
          </a:p>
        </p:txBody>
      </p:sp>
      <p:grpSp>
        <p:nvGrpSpPr>
          <p:cNvPr id="171" name="blazar-quasar-cartoon.jpeg"/>
          <p:cNvGrpSpPr/>
          <p:nvPr/>
        </p:nvGrpSpPr>
        <p:grpSpPr>
          <a:xfrm>
            <a:off x="14272999" y="2791100"/>
            <a:ext cx="7454001" cy="9930201"/>
            <a:chOff x="0" y="0"/>
            <a:chExt cx="7454000" cy="9930200"/>
          </a:xfrm>
        </p:grpSpPr>
        <p:pic>
          <p:nvPicPr>
            <p:cNvPr id="170" name="blazar-quasar-cartoon.jpeg" descr="blazar-quasar-cartoon.jpeg"/>
            <p:cNvPicPr>
              <a:picLocks noChangeAspect="1"/>
            </p:cNvPicPr>
            <p:nvPr/>
          </p:nvPicPr>
          <p:blipFill>
            <a:blip r:embed="rId4"/>
            <a:srcRect l="12569" r="12569"/>
            <a:stretch>
              <a:fillRect/>
            </a:stretch>
          </p:blipFill>
          <p:spPr>
            <a:xfrm>
              <a:off x="127000" y="88900"/>
              <a:ext cx="7200001" cy="9600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9" name="blazar-quasar-cartoon.jpeg" descr="blazar-quasar-cartoon.jpeg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454001" cy="9930201"/>
            </a:xfrm>
            <a:prstGeom prst="rect">
              <a:avLst/>
            </a:prstGeom>
            <a:effectLst/>
          </p:spPr>
        </p:pic>
      </p:grpSp>
      <p:sp>
        <p:nvSpPr>
          <p:cNvPr id="172" name="Image credit: Astronomy Magazine, NASA/Caltech"/>
          <p:cNvSpPr txBox="1"/>
          <p:nvPr/>
        </p:nvSpPr>
        <p:spPr>
          <a:xfrm>
            <a:off x="14400000" y="12741249"/>
            <a:ext cx="3357264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000" b="0">
                <a:solidFill>
                  <a:srgbClr val="92929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Image credit: Astronomy Magazine, NASA/Caltech</a:t>
            </a:r>
          </a:p>
        </p:txBody>
      </p:sp>
      <p:sp>
        <p:nvSpPr>
          <p:cNvPr id="173" name="Rectangle"/>
          <p:cNvSpPr/>
          <p:nvPr/>
        </p:nvSpPr>
        <p:spPr>
          <a:xfrm>
            <a:off x="19613867" y="8014214"/>
            <a:ext cx="1516656" cy="54078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 advTm="7952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76" name="Analysis Details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Analysis Details</a:t>
            </a:r>
          </a:p>
        </p:txBody>
      </p:sp>
      <p:sp>
        <p:nvSpPr>
          <p:cNvPr id="177" name="Photons recorded by Fermi-LAT…"/>
          <p:cNvSpPr txBox="1">
            <a:spLocks noGrp="1"/>
          </p:cNvSpPr>
          <p:nvPr>
            <p:ph type="body" idx="4294967295"/>
          </p:nvPr>
        </p:nvSpPr>
        <p:spPr>
          <a:xfrm>
            <a:off x="1800000" y="2879999"/>
            <a:ext cx="21600001" cy="10080002"/>
          </a:xfrm>
          <a:prstGeom prst="rect">
            <a:avLst/>
          </a:prstGeom>
        </p:spPr>
        <p:txBody>
          <a:bodyPr numCol="2" spcCol="1080000" anchor="ctr">
            <a:normAutofit lnSpcReduction="10000"/>
          </a:bodyPr>
          <a:lstStyle/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Photons recorded by Fermi-LAT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Roughly 10 years of data for each target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100 MeV &lt;= E &lt;= 300 GeV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15 degree region of interest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Pass8 data analysis criteria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Quality cuts used:</a:t>
            </a:r>
          </a:p>
          <a:p>
            <a:pPr marL="1028700" lvl="1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Zenith angle cut → 90 degrees</a:t>
            </a:r>
          </a:p>
          <a:p>
            <a:pPr marL="1028700" lvl="1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(DATA_QUAL&gt;0)&amp;&amp;(LAT_CONFIG==1)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Fermipy v0.18.0 with Fermitools v1.0.1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Binned maximum-likelihood method (Mattox et al. 1996)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IRFs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P8R3_SOURCE_V2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Background:</a:t>
            </a:r>
          </a:p>
          <a:p>
            <a:pPr marL="1028700" lvl="1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4FGL sources within ROI</a:t>
            </a:r>
          </a:p>
          <a:p>
            <a:pPr marL="1028700" lvl="1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Galactic (gll_iem_v07.fits)</a:t>
            </a:r>
          </a:p>
          <a:p>
            <a:pPr marL="1028700" lvl="1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Isotropic (iso_P8R3_SOURCE_V2_v1.txt)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Searched for additional point sources → fermipy find_sources algorithm TS&gt;=25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Modelled using a power law fixed at peak excess</a:t>
            </a:r>
          </a:p>
          <a:p>
            <a:pPr marL="514350" indent="-514350" defTabSz="473201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725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Final likelihood → normalisation and index free to vary</a:t>
            </a:r>
          </a:p>
        </p:txBody>
      </p:sp>
    </p:spTree>
  </p:cSld>
  <p:clrMapOvr>
    <a:masterClrMapping/>
  </p:clrMapOvr>
  <p:transition spd="med" advTm="81066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80" name="Spectral analysis results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Spectral analysis results</a:t>
            </a:r>
          </a:p>
        </p:txBody>
      </p:sp>
      <p:sp>
        <p:nvSpPr>
          <p:cNvPr id="181" name="Produced a spectral energy distribution for each radio galaxy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/>
          <a:lstStyle/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Produced a spectral energy distribution for each radio galaxy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SED flux points 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 </a:t>
            </a:r>
            <a:r>
              <a:t>separate likelihood analysis for each bin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Initially 8 bins per decade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rebinned into 2 bins per decade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TS &gt;=4 and photons &gt;=2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Otherwise 95% confidence-level upper limit calculated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1σ uncertainty band shown for each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Initially only considered spectral models in 4FGL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Most are well-described by a simple power law model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Exceptions: 3C120, NGC1218, NGC6251, PKS2152-69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Log Parabola</a:t>
            </a:r>
          </a:p>
        </p:txBody>
      </p:sp>
      <p:pic>
        <p:nvPicPr>
          <p:cNvPr id="182" name="radio-galaxy-SEDs-4FGL-Rulten-setB-withSigmaLegend-NGC2329-NGC2892-NGC6251.pdf" descr="radio-galaxy-SEDs-4FGL-Rulten-setB-withSigmaLegend-NGC2329-NGC2892-NGC625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614073" y="2340000"/>
            <a:ext cx="5383468" cy="107757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Tm="102166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85" name="Temporal analysis results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Temporal analysis results</a:t>
            </a:r>
          </a:p>
        </p:txBody>
      </p:sp>
      <p:sp>
        <p:nvSpPr>
          <p:cNvPr id="186" name="Lightcurve produced for each target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Lightcurve produced for each target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Weak gamma-ray sources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Fermi-LAT not best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Timescales &lt; 6 months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low statistics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20 bins of 180 days, covering 10 years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Binned likelihood approach, normalisation for all sources within 1 degree free to vary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Diffuse background free to vary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Variability index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Likelihood Ratio test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Most RGs not variable on 6 monthly timescale</a:t>
            </a:r>
          </a:p>
          <a:p>
            <a:pPr marL="431165" indent="-431165" defTabSz="566674">
              <a:lnSpc>
                <a:spcPct val="100000"/>
              </a:lnSpc>
              <a:spcBef>
                <a:spcPts val="3600"/>
              </a:spcBef>
              <a:buSzPct val="50000"/>
              <a:buBlip>
                <a:blip r:embed="rId3"/>
              </a:buBlip>
              <a:defRPr sz="3492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Evidence for variability in 7 RGs: 3C111, 3C120, 3C264, IC4516, NGC1218, NGC2892 and PKS0625-35.</a:t>
            </a:r>
          </a:p>
        </p:txBody>
      </p:sp>
      <p:pic>
        <p:nvPicPr>
          <p:cNvPr id="187" name="3C303-lightcurve-100MeV-300GeV.pdf" descr="3C303-lightcurve-100MeV-300GeV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5074" y="5785972"/>
            <a:ext cx="5212786" cy="3357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3C111-lightcurve-100MeV-300GeV.pdf" descr="3C111-lightcurve-100MeV-300GeV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0534" y="2279811"/>
            <a:ext cx="5212788" cy="3357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IC1531-lightcurve-100MeV-300GeV.pdf" descr="IC1531-lightcurve-100MeV-300GeV.pdf"/>
          <p:cNvPicPr>
            <a:picLocks noChangeAspect="1"/>
          </p:cNvPicPr>
          <p:nvPr/>
        </p:nvPicPr>
        <p:blipFill>
          <a:blip r:embed="rId6"/>
          <a:srcRect t="2049" b="2049"/>
          <a:stretch>
            <a:fillRect/>
          </a:stretch>
        </p:blipFill>
        <p:spPr>
          <a:xfrm>
            <a:off x="15252374" y="9292133"/>
            <a:ext cx="5212786" cy="38410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Tm="8134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92" name="Comparing SEDs to Cen A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Comparing SEDs to Cen A</a:t>
            </a:r>
          </a:p>
        </p:txBody>
      </p:sp>
      <p:sp>
        <p:nvSpPr>
          <p:cNvPr id="193" name="No evidence for hardening over the 10-year averaged Fermi-LAT SEDs calculated for each radio galaxy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/>
          <a:lstStyle/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No evidence for hardening over the 10-year averaged Fermi-LAT SEDs calculated for each radio galaxy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Relative to other RGs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Cen A appears unique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Any hardening would’ve been seen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unless break occurs outside Fermi-LAT energy range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Single-zone SSC models not adequate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Current instruments cannot resolve jets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 </a:t>
            </a:r>
            <a:r>
              <a:t>difficult to distinguish between emission scenarios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Cen A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associated with region close to core 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Most recent H.E.S.S. observations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t> imply part of the VHE gamma-rays originate on large scales [see The H.E.S.S. Collaboration, Resolving acceleration to very high energies along the jet of Centaurus A, Nature, volume 582, pages 356–359 (2020)]</a:t>
            </a:r>
          </a:p>
          <a:p>
            <a:pPr marL="382270" indent="-382270" defTabSz="502412">
              <a:lnSpc>
                <a:spcPct val="100000"/>
              </a:lnSpc>
              <a:spcBef>
                <a:spcPts val="3200"/>
              </a:spcBef>
              <a:buSzPct val="50000"/>
              <a:buBlip>
                <a:blip r:embed="rId3"/>
              </a:buBlip>
              <a:defRPr sz="3096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RG’s appear to have relatively hard SEDs</a:t>
            </a:r>
          </a:p>
        </p:txBody>
      </p:sp>
      <p:grpSp>
        <p:nvGrpSpPr>
          <p:cNvPr id="196" name="radio-galaxy-SEDs-4FGL-vs-CenA.pdf"/>
          <p:cNvGrpSpPr/>
          <p:nvPr/>
        </p:nvGrpSpPr>
        <p:grpSpPr>
          <a:xfrm>
            <a:off x="14272999" y="4231099"/>
            <a:ext cx="7454002" cy="5596207"/>
            <a:chOff x="0" y="0"/>
            <a:chExt cx="7454000" cy="5596206"/>
          </a:xfrm>
        </p:grpSpPr>
        <p:pic>
          <p:nvPicPr>
            <p:cNvPr id="195" name="radio-galaxy-SEDs-4FGL-vs-CenA.pdf" descr="radio-galaxy-SEDs-4FGL-vs-CenA.pd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31840" y="88900"/>
              <a:ext cx="6990321" cy="526600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4" name="radio-galaxy-SEDs-4FGL-vs-CenA.pdf" descr="radio-galaxy-SEDs-4FGL-vs-CenA.pdf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-1"/>
              <a:ext cx="7454001" cy="559620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 advTm="12458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99" name="Future VHE detection prospects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Future VHE detection prospects</a:t>
            </a:r>
          </a:p>
        </p:txBody>
      </p:sp>
      <p:pic>
        <p:nvPicPr>
          <p:cNvPr id="200" name="radio-galaxy-4FGL-extrapolation-for-CTA-North.pdf" descr="radio-galaxy-4FGL-extrapolation-for-CTA-North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0" y="7482699"/>
            <a:ext cx="9000001" cy="50820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radio-galaxy-4FGL-extrapolation-for-CTA-South.pdf" descr="radio-galaxy-4FGL-extrapolation-for-CTA-South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000" y="2211678"/>
            <a:ext cx="9000001" cy="508208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Only 4 radio galaxies currently detected at VHE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Only 4 radio galaxies currently detected at VHE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Cen A, M87, NGC 1275 and 3C 264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The Cherenkov Telescope Array (CTA) </a:t>
            </a:r>
            <a:r>
              <a:rPr dirty="0"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rPr dirty="0"/>
              <a:t> E.T.A.?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Expected to increase the sample of VHE-detected radio galaxies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Using Fermi-LAT as a pathfinder, we extrapolated the 4FGL fluxes into VHE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EBL absorption effects not in paper </a:t>
            </a:r>
            <a:r>
              <a:rPr dirty="0"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rPr dirty="0"/>
              <a:t> given the relative closeness of RGs, assumed this would not majorly effect results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Updated extrapolations assume Dominguez EBL absorption model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Same result </a:t>
            </a:r>
            <a:r>
              <a:rPr dirty="0">
                <a:latin typeface="American Typewriter"/>
                <a:ea typeface="American Typewriter"/>
                <a:cs typeface="American Typewriter"/>
                <a:sym typeface="American Typewriter"/>
              </a:rPr>
              <a:t>→</a:t>
            </a:r>
            <a:r>
              <a:rPr dirty="0"/>
              <a:t> 13  of 26 radio galaxies from 4FGL sample detectable</a:t>
            </a:r>
          </a:p>
          <a:p>
            <a:pPr marL="412750" indent="-412750" defTabSz="379729">
              <a:lnSpc>
                <a:spcPct val="100000"/>
              </a:lnSpc>
              <a:spcBef>
                <a:spcPts val="2700"/>
              </a:spcBef>
              <a:buSzPct val="47000"/>
              <a:buBlip>
                <a:blip r:embed="rId5"/>
              </a:buBlip>
              <a:defRPr sz="2990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Also assume no other breaks, features or flaring events etc.</a:t>
            </a:r>
          </a:p>
        </p:txBody>
      </p:sp>
    </p:spTree>
  </p:cSld>
  <p:clrMapOvr>
    <a:masterClrMapping/>
  </p:clrMapOvr>
  <p:transition spd="med" advTm="112665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31451" y="126745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205" name="Conclusions &amp; future work"/>
          <p:cNvSpPr txBox="1"/>
          <p:nvPr/>
        </p:nvSpPr>
        <p:spPr>
          <a:xfrm>
            <a:off x="188094" y="486729"/>
            <a:ext cx="17222262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Conclusions &amp; future work</a:t>
            </a:r>
          </a:p>
        </p:txBody>
      </p:sp>
      <p:sp>
        <p:nvSpPr>
          <p:cNvPr id="206" name="Other “similar” objects do not appear to have Cen A-like features in their SEDs…"/>
          <p:cNvSpPr txBox="1">
            <a:spLocks noGrp="1"/>
          </p:cNvSpPr>
          <p:nvPr>
            <p:ph type="body" sz="half" idx="4294967295"/>
          </p:nvPr>
        </p:nvSpPr>
        <p:spPr>
          <a:xfrm>
            <a:off x="1800000" y="2879999"/>
            <a:ext cx="10800001" cy="10080002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Other “similar” objects do not appear to have Cen A-like features in their SEDs</a:t>
            </a:r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Such a Cen A-like spectral feature would have been apparent from this analysis</a:t>
            </a:r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Either Cen A is unique, or any break occurs outside Fermi-LAT energy range</a:t>
            </a:r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Study limited to 4FGL 8-year point source catalog and 10-year data set</a:t>
            </a:r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4FGL-DR3 12 year catalog includes 44 radio galaxies</a:t>
            </a:r>
            <a:r>
              <a:rPr lang="en-GB" dirty="0"/>
              <a:t>++</a:t>
            </a:r>
            <a:endParaRPr dirty="0"/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Preliminary analysis of 14 year data set with 4FGL-DR3 </a:t>
            </a:r>
          </a:p>
          <a:p>
            <a:pPr marL="527050" indent="-527050" defTabSz="484886">
              <a:lnSpc>
                <a:spcPct val="100000"/>
              </a:lnSpc>
              <a:spcBef>
                <a:spcPts val="3400"/>
              </a:spcBef>
              <a:buSzPct val="47000"/>
              <a:buBlip>
                <a:blip r:embed="rId3"/>
              </a:buBlip>
              <a:defRPr sz="3818">
                <a:solidFill>
                  <a:srgbClr val="A0978C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rPr dirty="0"/>
              <a:t>Results for updated work will be published</a:t>
            </a:r>
          </a:p>
        </p:txBody>
      </p:sp>
      <p:sp>
        <p:nvSpPr>
          <p:cNvPr id="207" name="References:…"/>
          <p:cNvSpPr txBox="1"/>
          <p:nvPr/>
        </p:nvSpPr>
        <p:spPr>
          <a:xfrm>
            <a:off x="15632317" y="4418443"/>
            <a:ext cx="6624725" cy="4879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228599" defTabSz="584200">
              <a:lnSpc>
                <a:spcPct val="100000"/>
              </a:lnSpc>
              <a:defRPr sz="2500"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References:</a:t>
            </a:r>
          </a:p>
          <a:p>
            <a:pPr indent="228599" defTabSz="584200">
              <a:lnSpc>
                <a:spcPct val="100000"/>
              </a:lnSpc>
              <a:defRPr sz="2500"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indent="228599" defTabSz="584200">
              <a:lnSpc>
                <a:spcPct val="100000"/>
              </a:lnSpc>
              <a:defRPr sz="2500"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Rulten, Cameron B., Brown, Anthony, M. and Chadwick, Paula, M., A search for Centaurus A-like features in the spectra of Fermi-LAT detected radio galaxies, Monthly Notices of the Royal Astronomical Society, Volume 492, Issue 4, p.4666-4679 (2020)</a:t>
            </a:r>
          </a:p>
          <a:p>
            <a:pPr indent="228599" defTabSz="584200">
              <a:lnSpc>
                <a:spcPct val="100000"/>
              </a:lnSpc>
              <a:defRPr sz="2500"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indent="228599" defTabSz="584200">
              <a:lnSpc>
                <a:spcPct val="100000"/>
              </a:lnSpc>
              <a:defRPr sz="2500"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Rulten, Cameron, Radio Galaxies at TeV Energies, Galaxies, vol. 10, issue 3, p. 61 (2022)</a:t>
            </a:r>
          </a:p>
        </p:txBody>
      </p:sp>
    </p:spTree>
  </p:cSld>
  <p:clrMapOvr>
    <a:masterClrMapping/>
  </p:clrMapOvr>
  <p:transition spd="med" advTm="91098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2666B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900" b="1" i="0" u="none" strike="noStrike" cap="none" spc="0" normalizeH="0" baseline="0">
            <a:ln>
              <a:noFill/>
            </a:ln>
            <a:solidFill>
              <a:srgbClr val="52666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900" b="1" i="0" u="none" strike="noStrike" cap="none" spc="0" normalizeH="0" baseline="0">
            <a:ln>
              <a:noFill/>
            </a:ln>
            <a:solidFill>
              <a:srgbClr val="52666B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1028</Words>
  <Application>Microsoft Macintosh PowerPoint</Application>
  <PresentationFormat>Custom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American Typewriter</vt:lpstr>
      <vt:lpstr>Arial</vt:lpstr>
      <vt:lpstr>Arial Rounded MT Bold</vt:lpstr>
      <vt:lpstr>Helvetica Neue</vt:lpstr>
      <vt:lpstr>Helvetica Neue Medium</vt:lpstr>
      <vt:lpstr>Optima</vt:lpstr>
      <vt:lpstr>Palatino</vt:lpstr>
      <vt:lpstr>21_BasicWhite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Cameron B Rulten</cp:lastModifiedBy>
  <cp:revision>4</cp:revision>
  <dcterms:modified xsi:type="dcterms:W3CDTF">2022-10-12T13:26:43Z</dcterms:modified>
</cp:coreProperties>
</file>