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firstSlideNum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12192000"/>
  <p:notesSz cx="6858000" cy="9144000"/>
  <p:embeddedFontLst>
    <p:embeddedFont>
      <p:font typeface="Playfair Display"/>
      <p:regular r:id="rId18"/>
      <p:bold r:id="rId19"/>
      <p:italic r:id="rId20"/>
      <p:boldItalic r:id="rId21"/>
    </p:embeddedFont>
    <p:embeddedFont>
      <p:font typeface="Nuni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6" roundtripDataSignature="AMtx7mj8/jJge0MQpP38WbAYqElXzdjy3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-italic.fntdata"/><Relationship Id="rId22" Type="http://schemas.openxmlformats.org/officeDocument/2006/relationships/font" Target="fonts/Nunito-regular.fntdata"/><Relationship Id="rId21" Type="http://schemas.openxmlformats.org/officeDocument/2006/relationships/font" Target="fonts/PlayfairDisplay-boldItalic.fntdata"/><Relationship Id="rId24" Type="http://schemas.openxmlformats.org/officeDocument/2006/relationships/font" Target="fonts/Nunito-italic.fntdata"/><Relationship Id="rId23" Type="http://schemas.openxmlformats.org/officeDocument/2006/relationships/font" Target="fonts/Nunito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customschemas.google.com/relationships/presentationmetadata" Target="metadata"/><Relationship Id="rId25" Type="http://schemas.openxmlformats.org/officeDocument/2006/relationships/font" Target="fonts/Nuni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PlayfairDisplay-bold.fntdata"/><Relationship Id="rId18" Type="http://schemas.openxmlformats.org/officeDocument/2006/relationships/font" Target="fonts/PlayfairDispl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5c8725db84_0_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5c8725db84_0_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g15c8725db84_0_4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5c8725db84_0_10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5c8725db84_0_10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15c8725db84_0_10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5c8725db84_0_1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5c8725db84_0_1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15c8725db84_0_1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5c8725db84_0_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5c8725db84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15c8725db84_0_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5c8725db84_0_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5c8725db84_0_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15c8725db84_0_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5c8725db84_0_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5c8725db84_0_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15c8725db84_0_6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9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9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2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3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3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6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7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hyperlink" Target="mailto:amar@aries.res.in" TargetMode="External"/><Relationship Id="rId5" Type="http://schemas.openxmlformats.org/officeDocument/2006/relationships/hyperlink" Target="mailto:amar@aries.res.in" TargetMode="External"/><Relationship Id="rId6" Type="http://schemas.openxmlformats.org/officeDocument/2006/relationships/hyperlink" Target="mailto:amararyan941@gmail.com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hyperlink" Target="https://stellarcollapse.org/index.php/SNEC.html" TargetMode="External"/><Relationship Id="rId5" Type="http://schemas.openxmlformats.org/officeDocument/2006/relationships/hyperlink" Target="https://ascl.net/1108.013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hyperlink" Target="mailto:amar@aries.res.in" TargetMode="External"/><Relationship Id="rId5" Type="http://schemas.openxmlformats.org/officeDocument/2006/relationships/hyperlink" Target="mailto:amar@aries.res.in" TargetMode="External"/><Relationship Id="rId6" Type="http://schemas.openxmlformats.org/officeDocument/2006/relationships/hyperlink" Target="mailto:amar@aries.res.in" TargetMode="External"/><Relationship Id="rId7" Type="http://schemas.openxmlformats.org/officeDocument/2006/relationships/hyperlink" Target="mailto:amararyan941@gmail.com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4.png"/><Relationship Id="rId5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docs.mesastar.org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/>
        </p:nvSpPr>
        <p:spPr>
          <a:xfrm>
            <a:off x="4244975" y="2279375"/>
            <a:ext cx="79470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rgbClr val="52656C"/>
                </a:solidFill>
              </a:rPr>
              <a:t>SN 2016iyc: A Type IIb supernova arising from a low-mass progenitor</a:t>
            </a:r>
            <a:endParaRPr sz="900"/>
          </a:p>
        </p:txBody>
      </p:sp>
      <p:sp>
        <p:nvSpPr>
          <p:cNvPr id="89" name="Google Shape;89;p1"/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2F2F2"/>
                </a:solidFill>
              </a:rPr>
              <a:t>Amar Aryan</a:t>
            </a:r>
            <a:r>
              <a:rPr lang="en-US" sz="240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Batang"/>
              <a:ea typeface="Batang"/>
              <a:cs typeface="Batang"/>
              <a:sym typeface="Batang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6439598" y="4326019"/>
            <a:ext cx="5568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52656C"/>
                </a:solidFill>
                <a:latin typeface="Calibri"/>
                <a:ea typeface="Calibri"/>
                <a:cs typeface="Calibri"/>
                <a:sym typeface="Calibri"/>
              </a:rPr>
              <a:t>Shashi B. Pandey</a:t>
            </a:r>
            <a:r>
              <a:rPr lang="en-US" sz="1800">
                <a:solidFill>
                  <a:srgbClr val="52656C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>
                <a:solidFill>
                  <a:srgbClr val="52656C"/>
                </a:solidFill>
                <a:latin typeface="Calibri"/>
                <a:ea typeface="Calibri"/>
                <a:cs typeface="Calibri"/>
                <a:sym typeface="Calibri"/>
              </a:rPr>
              <a:t>WeiKang Zheng</a:t>
            </a:r>
            <a:r>
              <a:rPr lang="en-US" sz="1800">
                <a:solidFill>
                  <a:srgbClr val="52656C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>
                <a:solidFill>
                  <a:srgbClr val="52656C"/>
                </a:solidFill>
                <a:latin typeface="Calibri"/>
                <a:ea typeface="Calibri"/>
                <a:cs typeface="Calibri"/>
                <a:sym typeface="Calibri"/>
              </a:rPr>
              <a:t>Alexei V. Filippenko</a:t>
            </a:r>
            <a:r>
              <a:rPr lang="en-US" sz="1800">
                <a:solidFill>
                  <a:srgbClr val="52656C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>
                <a:solidFill>
                  <a:srgbClr val="52656C"/>
                </a:solidFill>
                <a:latin typeface="Calibri"/>
                <a:ea typeface="Calibri"/>
                <a:cs typeface="Calibri"/>
                <a:sym typeface="Calibri"/>
              </a:rPr>
              <a:t> Jozsef Vinko</a:t>
            </a:r>
            <a:r>
              <a:rPr lang="en-US" sz="1800">
                <a:solidFill>
                  <a:srgbClr val="52656C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>
                <a:solidFill>
                  <a:srgbClr val="52656C"/>
                </a:solidFill>
                <a:latin typeface="Calibri"/>
                <a:ea typeface="Calibri"/>
                <a:cs typeface="Calibri"/>
                <a:sym typeface="Calibri"/>
              </a:rPr>
              <a:t>Ryoma Ouchi et al</a:t>
            </a:r>
            <a:r>
              <a:rPr lang="en-US" sz="1800">
                <a:solidFill>
                  <a:srgbClr val="52656C"/>
                </a:solidFill>
                <a:latin typeface="Calibri"/>
                <a:ea typeface="Calibri"/>
                <a:cs typeface="Calibri"/>
                <a:sym typeface="Calibri"/>
              </a:rPr>
              <a:t>. 2022.</a:t>
            </a:r>
            <a:endParaRPr sz="1800">
              <a:solidFill>
                <a:srgbClr val="52656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1800">
                <a:solidFill>
                  <a:srgbClr val="52656C"/>
                </a:solidFill>
                <a:latin typeface="Calibri"/>
                <a:ea typeface="Calibri"/>
                <a:cs typeface="Calibri"/>
                <a:sym typeface="Calibri"/>
              </a:rPr>
              <a:t>doi:10.1093/mnras/stac2326</a:t>
            </a:r>
            <a:endParaRPr sz="1800">
              <a:solidFill>
                <a:srgbClr val="52656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52656C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*</a:t>
            </a:r>
            <a:r>
              <a:rPr lang="en-US" sz="1800" u="sng">
                <a:solidFill>
                  <a:schemeClr val="hlink"/>
                </a:solidFill>
                <a:latin typeface="Playfair Display"/>
                <a:ea typeface="Playfair Display"/>
                <a:cs typeface="Playfair Display"/>
                <a:sym typeface="Playfair Display"/>
                <a:hlinkClick r:id="rId4"/>
              </a:rPr>
              <a:t>amar@</a:t>
            </a:r>
            <a:r>
              <a:rPr lang="en-US" sz="1800" u="sng">
                <a:solidFill>
                  <a:schemeClr val="hlink"/>
                </a:solidFill>
                <a:hlinkClick r:id="rId5"/>
              </a:rPr>
              <a:t>aries.res.in</a:t>
            </a:r>
            <a:r>
              <a:rPr lang="en-US" sz="1800">
                <a:solidFill>
                  <a:srgbClr val="52656C"/>
                </a:solidFill>
              </a:rPr>
              <a:t> and </a:t>
            </a:r>
            <a:r>
              <a:rPr lang="en-US" sz="1800" u="sng">
                <a:solidFill>
                  <a:schemeClr val="hlink"/>
                </a:solidFill>
                <a:hlinkClick r:id="rId6"/>
              </a:rPr>
              <a:t>amararyan941@gmail.com</a:t>
            </a:r>
            <a:r>
              <a:rPr lang="en-US" sz="1800">
                <a:solidFill>
                  <a:srgbClr val="52656C"/>
                </a:solidFill>
              </a:rPr>
              <a:t> </a:t>
            </a:r>
            <a:endParaRPr sz="1800">
              <a:solidFill>
                <a:srgbClr val="52656C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5c8725db84_0_4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6" name="Google Shape;186;g15c8725db84_0_47"/>
          <p:cNvSpPr txBox="1"/>
          <p:nvPr/>
        </p:nvSpPr>
        <p:spPr>
          <a:xfrm>
            <a:off x="0" y="0"/>
            <a:ext cx="12192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SN 2016iyc: Synthetic Explosions of Various Models Using SNEC</a:t>
            </a:r>
            <a:r>
              <a:rPr b="1" baseline="30000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 and STELLA</a:t>
            </a:r>
            <a:r>
              <a:rPr b="1" baseline="30000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2</a:t>
            </a:r>
            <a:endParaRPr b="1" baseline="30000"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87" name="Google Shape;187;g15c8725db84_0_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617175"/>
            <a:ext cx="11887200" cy="38048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88" name="Google Shape;188;g15c8725db84_0_47"/>
          <p:cNvSpPr txBox="1"/>
          <p:nvPr/>
        </p:nvSpPr>
        <p:spPr>
          <a:xfrm>
            <a:off x="4465675" y="54864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 : </a:t>
            </a:r>
            <a:r>
              <a:rPr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Aryan et al. 2022</a:t>
            </a:r>
            <a:endParaRPr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15c8725db84_0_47"/>
          <p:cNvSpPr txBox="1"/>
          <p:nvPr/>
        </p:nvSpPr>
        <p:spPr>
          <a:xfrm>
            <a:off x="7877950" y="5614625"/>
            <a:ext cx="39729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https://stellarcollapse.org/index.php/SNEC.html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-US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https://ascl.net/1108.013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5c8725db84_0_10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6" name="Google Shape;196;g15c8725db84_0_100"/>
          <p:cNvSpPr txBox="1"/>
          <p:nvPr/>
        </p:nvSpPr>
        <p:spPr>
          <a:xfrm>
            <a:off x="0" y="0"/>
            <a:ext cx="12192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SN2016iyc: Results of Synthetic Explosions</a:t>
            </a:r>
            <a:endParaRPr b="1"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97" name="Google Shape;197;g15c8725db84_0_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8475" y="974763"/>
            <a:ext cx="6177526" cy="490847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98" name="Google Shape;198;g15c8725db84_0_100"/>
          <p:cNvSpPr txBox="1"/>
          <p:nvPr/>
        </p:nvSpPr>
        <p:spPr>
          <a:xfrm>
            <a:off x="4986675" y="59561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 : </a:t>
            </a:r>
            <a:r>
              <a:rPr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Aryan et al. 2022</a:t>
            </a:r>
            <a:endParaRPr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5c8725db84_0_11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5" name="Google Shape;205;g15c8725db84_0_114"/>
          <p:cNvSpPr txBox="1"/>
          <p:nvPr/>
        </p:nvSpPr>
        <p:spPr>
          <a:xfrm>
            <a:off x="0" y="0"/>
            <a:ext cx="12192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SN2016iyc: Outcomes of the Analyses</a:t>
            </a:r>
            <a:endParaRPr b="1"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6" name="Google Shape;206;g15c8725db84_0_114"/>
          <p:cNvSpPr txBox="1"/>
          <p:nvPr/>
        </p:nvSpPr>
        <p:spPr>
          <a:xfrm>
            <a:off x="627325" y="861225"/>
            <a:ext cx="113769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Calibri"/>
              <a:buChar char="●"/>
            </a:pP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SN 2016iyc lies near the faint end among the distribution of similar supernovae.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Calibri"/>
              <a:buChar char="●"/>
            </a:pP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The progenitor modelling using MESA and the synthetic explosions using SNEC and STELLA shows :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1.  SN 2016iyc rises from a ZAMS progenitor of mass (12 </a:t>
            </a: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en-US" sz="2100">
                <a:latin typeface="Calibri"/>
                <a:ea typeface="Calibri"/>
                <a:cs typeface="Calibri"/>
                <a:sym typeface="Calibri"/>
              </a:rPr>
              <a:t> 13) </a:t>
            </a: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aseline="-25000"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⊙</a:t>
            </a: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The progenitor has a pre-supernova radius of (240 – 300) R</a:t>
            </a:r>
            <a:r>
              <a:rPr baseline="-25000"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⊙</a:t>
            </a: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 SN 2016iyc has an ejecta mass of  (1.89 – 1.93) M</a:t>
            </a:r>
            <a:r>
              <a:rPr baseline="-25000"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⊙</a:t>
            </a: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 SN 2016iyc has an explosion energy of (0.28 – 0.35) ×10</a:t>
            </a:r>
            <a:r>
              <a:rPr baseline="30000"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51</a:t>
            </a: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erg.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 SN 2016iyc synthesized no more than 0.09 M</a:t>
            </a:r>
            <a:r>
              <a:rPr baseline="-25000"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⊙ </a:t>
            </a: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Nickel mass.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g15c8725db84_0_114"/>
          <p:cNvSpPr txBox="1"/>
          <p:nvPr/>
        </p:nvSpPr>
        <p:spPr>
          <a:xfrm>
            <a:off x="74400" y="5956150"/>
            <a:ext cx="12117600" cy="400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latin typeface="Calibri"/>
                <a:ea typeface="Calibri"/>
                <a:cs typeface="Calibri"/>
                <a:sym typeface="Calibri"/>
              </a:rPr>
              <a:t>Amar Aryan acknowledges funds and assistance provided by the Council of Scientific &amp; Industrial Research (CSIR), India with the file no. 09/948(0003)/2020- EMR-I.</a:t>
            </a:r>
            <a:endParaRPr i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7"/>
          <p:cNvSpPr txBox="1"/>
          <p:nvPr/>
        </p:nvSpPr>
        <p:spPr>
          <a:xfrm>
            <a:off x="4395646" y="2528852"/>
            <a:ext cx="761257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2656C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rgbClr val="52656C"/>
                </a:solidFill>
                <a:latin typeface="Arial"/>
                <a:ea typeface="Arial"/>
                <a:cs typeface="Arial"/>
                <a:sym typeface="Arial"/>
              </a:rPr>
              <a:t>Thank you for your attention!</a:t>
            </a:r>
            <a:endParaRPr/>
          </a:p>
        </p:txBody>
      </p:sp>
      <p:sp>
        <p:nvSpPr>
          <p:cNvPr id="213" name="Google Shape;213;p7"/>
          <p:cNvSpPr txBox="1"/>
          <p:nvPr/>
        </p:nvSpPr>
        <p:spPr>
          <a:xfrm>
            <a:off x="6439599" y="3722704"/>
            <a:ext cx="556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400"/>
              <a:buFont typeface="Arial"/>
              <a:buNone/>
            </a:pPr>
            <a:r>
              <a:rPr lang="en-US" sz="2400">
                <a:solidFill>
                  <a:srgbClr val="F2F2F2"/>
                </a:solidFill>
              </a:rPr>
              <a:t>Amar Aryan*</a:t>
            </a:r>
            <a:endParaRPr baseline="30000"/>
          </a:p>
        </p:txBody>
      </p:sp>
      <p:sp>
        <p:nvSpPr>
          <p:cNvPr id="214" name="Google Shape;214;p7"/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Batang"/>
              <a:ea typeface="Batang"/>
              <a:cs typeface="Batang"/>
              <a:sym typeface="Batang"/>
            </a:endParaRPr>
          </a:p>
        </p:txBody>
      </p:sp>
      <p:sp>
        <p:nvSpPr>
          <p:cNvPr id="215" name="Google Shape;215;p7"/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2656C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52656C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lang="en-US" sz="1800" u="sng">
                <a:solidFill>
                  <a:schemeClr val="hlink"/>
                </a:solidFill>
                <a:hlinkClick r:id="rId4"/>
              </a:rPr>
              <a:t>amar</a:t>
            </a:r>
            <a:r>
              <a:rPr b="0" i="0" lang="en-US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@</a:t>
            </a:r>
            <a:r>
              <a:rPr lang="en-US" sz="1800" u="sng">
                <a:solidFill>
                  <a:schemeClr val="hlink"/>
                </a:solidFill>
                <a:hlinkClick r:id="rId6"/>
              </a:rPr>
              <a:t>aries.res.in</a:t>
            </a:r>
            <a:r>
              <a:rPr lang="en-US" sz="1800">
                <a:solidFill>
                  <a:srgbClr val="52656C"/>
                </a:solidFill>
              </a:rPr>
              <a:t> and </a:t>
            </a:r>
            <a:r>
              <a:rPr lang="en-US" sz="1800" u="sng">
                <a:solidFill>
                  <a:schemeClr val="hlink"/>
                </a:solidFill>
                <a:hlinkClick r:id="rId7"/>
              </a:rPr>
              <a:t>amararyan941@gmail.com</a:t>
            </a:r>
            <a:r>
              <a:rPr lang="en-US" sz="1800">
                <a:solidFill>
                  <a:srgbClr val="52656C"/>
                </a:solidFill>
              </a:rPr>
              <a:t> </a:t>
            </a:r>
            <a:endParaRPr b="0" i="0" sz="1800" u="none" cap="none" strike="noStrike">
              <a:solidFill>
                <a:srgbClr val="52656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tile algn="ctr" flip="none" tx="0" sx="100000" ty="0" sy="100000"/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" name="Google Shape;98;p2"/>
          <p:cNvSpPr txBox="1"/>
          <p:nvPr/>
        </p:nvSpPr>
        <p:spPr>
          <a:xfrm>
            <a:off x="106850" y="76475"/>
            <a:ext cx="11987100" cy="6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What are Supernovae (SNe)</a:t>
            </a:r>
            <a:endParaRPr b="1"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9" name="Google Shape;99;p2"/>
          <p:cNvSpPr txBox="1"/>
          <p:nvPr/>
        </p:nvSpPr>
        <p:spPr>
          <a:xfrm>
            <a:off x="511200" y="881488"/>
            <a:ext cx="7323600" cy="23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Nunito"/>
              <a:ea typeface="Nunito"/>
              <a:cs typeface="Nunito"/>
              <a:sym typeface="Nunito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Nunito"/>
              <a:buChar char="●"/>
            </a:pPr>
            <a:r>
              <a:rPr lang="en-US" sz="1700">
                <a:latin typeface="Nunito"/>
                <a:ea typeface="Nunito"/>
                <a:cs typeface="Nunito"/>
                <a:sym typeface="Nunito"/>
              </a:rPr>
              <a:t>The bright explosions that mark the death of stars.</a:t>
            </a:r>
            <a:endParaRPr sz="1700"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Nunito"/>
              <a:ea typeface="Nunito"/>
              <a:cs typeface="Nunito"/>
              <a:sym typeface="Nunito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Nunito"/>
              <a:buChar char="●"/>
            </a:pPr>
            <a:r>
              <a:rPr lang="en-US" sz="1700">
                <a:latin typeface="Nunito"/>
                <a:ea typeface="Nunito"/>
                <a:cs typeface="Nunito"/>
                <a:sym typeface="Nunito"/>
              </a:rPr>
              <a:t>Death of stars : Brief and Dynamic.</a:t>
            </a:r>
            <a:endParaRPr sz="1700"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Nunito"/>
              <a:ea typeface="Nunito"/>
              <a:cs typeface="Nunito"/>
              <a:sym typeface="Nunito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Nunito"/>
              <a:buChar char="●"/>
            </a:pPr>
            <a:r>
              <a:rPr lang="en-US" sz="1700">
                <a:latin typeface="Nunito"/>
                <a:ea typeface="Nunito"/>
                <a:cs typeface="Nunito"/>
                <a:sym typeface="Nunito"/>
              </a:rPr>
              <a:t>Responsible for the enrichment of the universe.</a:t>
            </a:r>
            <a:endParaRPr sz="17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0" name="Google Shape;100;p2"/>
          <p:cNvSpPr txBox="1"/>
          <p:nvPr/>
        </p:nvSpPr>
        <p:spPr>
          <a:xfrm>
            <a:off x="470275" y="3390800"/>
            <a:ext cx="4346100" cy="18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Nunito"/>
                <a:ea typeface="Nunito"/>
                <a:cs typeface="Nunito"/>
                <a:sym typeface="Nunito"/>
              </a:rPr>
              <a:t>L</a:t>
            </a:r>
            <a:r>
              <a:rPr lang="en-US" sz="1800">
                <a:latin typeface="Nunito"/>
                <a:ea typeface="Nunito"/>
                <a:cs typeface="Nunito"/>
                <a:sym typeface="Nunito"/>
              </a:rPr>
              <a:t>eft behind are :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-US" sz="1800">
                <a:latin typeface="Nunito"/>
                <a:ea typeface="Nunito"/>
                <a:cs typeface="Nunito"/>
                <a:sym typeface="Nunito"/>
              </a:rPr>
              <a:t>SN remnant : Shell of the exploding star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-US" sz="1800">
                <a:latin typeface="Nunito"/>
                <a:ea typeface="Nunito"/>
                <a:cs typeface="Nunito"/>
                <a:sym typeface="Nunito"/>
              </a:rPr>
              <a:t>Birth of compact objects, eg., Neutron Stars and Black Holes.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01" name="Google Shape;101;p2"/>
          <p:cNvPicPr preferRelativeResize="0"/>
          <p:nvPr/>
        </p:nvPicPr>
        <p:blipFill rotWithShape="1">
          <a:blip r:embed="rId4">
            <a:alphaModFix/>
          </a:blip>
          <a:srcRect b="5478" l="2060" r="48165" t="7844"/>
          <a:stretch/>
        </p:blipFill>
        <p:spPr>
          <a:xfrm>
            <a:off x="7030825" y="1670650"/>
            <a:ext cx="3955845" cy="37393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02" name="Google Shape;102;p2"/>
          <p:cNvSpPr txBox="1"/>
          <p:nvPr/>
        </p:nvSpPr>
        <p:spPr>
          <a:xfrm>
            <a:off x="7013425" y="5672900"/>
            <a:ext cx="413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SN 2016gkg images from 3.6m DOT at ARIES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tile algn="ctr" flip="none" tx="0" sx="100000" ty="0" sy="100000"/>
        </a:blip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3"/>
          <p:cNvSpPr txBox="1"/>
          <p:nvPr/>
        </p:nvSpPr>
        <p:spPr>
          <a:xfrm>
            <a:off x="232800" y="62325"/>
            <a:ext cx="11959200" cy="7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Well celebrated SNe Classification on the Basis of Spectra </a:t>
            </a:r>
            <a:endParaRPr b="1"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09" name="Google Shape;109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3000" y="829375"/>
            <a:ext cx="7805800" cy="54006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10" name="Google Shape;110;p3"/>
          <p:cNvSpPr txBox="1"/>
          <p:nvPr/>
        </p:nvSpPr>
        <p:spPr>
          <a:xfrm>
            <a:off x="631375" y="6338813"/>
            <a:ext cx="678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Source: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-US">
                <a:latin typeface="Calibri"/>
                <a:ea typeface="Calibri"/>
                <a:cs typeface="Calibri"/>
                <a:sym typeface="Calibri"/>
              </a:rPr>
              <a:t>Maeda 2022</a:t>
            </a:r>
            <a:endParaRPr i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3"/>
          <p:cNvSpPr txBox="1"/>
          <p:nvPr/>
        </p:nvSpPr>
        <p:spPr>
          <a:xfrm>
            <a:off x="8995050" y="2640925"/>
            <a:ext cx="29433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Calibri"/>
                <a:ea typeface="Calibri"/>
                <a:cs typeface="Calibri"/>
                <a:sym typeface="Calibri"/>
              </a:rPr>
              <a:t>Type IIb</a:t>
            </a:r>
            <a:endParaRPr b="1" sz="23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2" name="Google Shape;112;p3"/>
          <p:cNvCxnSpPr/>
          <p:nvPr/>
        </p:nvCxnSpPr>
        <p:spPr>
          <a:xfrm>
            <a:off x="10466700" y="1918125"/>
            <a:ext cx="0" cy="582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3" name="Google Shape;113;p3"/>
          <p:cNvSpPr txBox="1"/>
          <p:nvPr/>
        </p:nvSpPr>
        <p:spPr>
          <a:xfrm>
            <a:off x="8995050" y="1444325"/>
            <a:ext cx="29433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Calibri"/>
                <a:ea typeface="Calibri"/>
                <a:cs typeface="Calibri"/>
                <a:sym typeface="Calibri"/>
              </a:rPr>
              <a:t>H lines</a:t>
            </a:r>
            <a:endParaRPr b="1" sz="2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3"/>
          <p:cNvSpPr txBox="1"/>
          <p:nvPr/>
        </p:nvSpPr>
        <p:spPr>
          <a:xfrm>
            <a:off x="10617250" y="2009475"/>
            <a:ext cx="110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eh…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3"/>
          <p:cNvSpPr/>
          <p:nvPr/>
        </p:nvSpPr>
        <p:spPr>
          <a:xfrm>
            <a:off x="9597325" y="3302725"/>
            <a:ext cx="1913700" cy="767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Massive WRs / Extended YSG</a:t>
            </a:r>
            <a:endParaRPr b="1"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tile algn="ctr" flip="none" tx="0" sx="100000" ty="0" sy="100000"/>
        </a:blip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4"/>
          <p:cNvSpPr txBox="1"/>
          <p:nvPr/>
        </p:nvSpPr>
        <p:spPr>
          <a:xfrm>
            <a:off x="211675" y="0"/>
            <a:ext cx="11980200" cy="10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Why do few elements show strong presence or absence in particular SNe spectra???</a:t>
            </a:r>
            <a:endParaRPr b="1"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22" name="Google Shape;122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99625" y="1097675"/>
            <a:ext cx="8004299" cy="55174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tile algn="ctr" flip="none" tx="0" sx="100000" ty="0" sy="100000"/>
        </a:blip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5"/>
          <p:cNvSpPr txBox="1"/>
          <p:nvPr/>
        </p:nvSpPr>
        <p:spPr>
          <a:xfrm>
            <a:off x="0" y="0"/>
            <a:ext cx="12192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SN 2016iyc: Spectral Properties</a:t>
            </a:r>
            <a:endParaRPr b="1"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29" name="Google Shape;129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193700"/>
            <a:ext cx="5601075" cy="446950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30" name="Google Shape;130;p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58000" y="688588"/>
            <a:ext cx="4380975" cy="54808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31" name="Google Shape;131;p5"/>
          <p:cNvSpPr txBox="1"/>
          <p:nvPr/>
        </p:nvSpPr>
        <p:spPr>
          <a:xfrm>
            <a:off x="524550" y="6246025"/>
            <a:ext cx="1053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>
                <a:latin typeface="Calibri"/>
                <a:ea typeface="Calibri"/>
                <a:cs typeface="Calibri"/>
                <a:sym typeface="Calibri"/>
              </a:rPr>
              <a:t>Left</a:t>
            </a: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 Spectral modelling, </a:t>
            </a:r>
            <a:r>
              <a:rPr b="1" i="1" lang="en-US">
                <a:latin typeface="Calibri"/>
                <a:ea typeface="Calibri"/>
                <a:cs typeface="Calibri"/>
                <a:sym typeface="Calibri"/>
              </a:rPr>
              <a:t>Right</a:t>
            </a: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 Spectral comparison with similar Supernovae. </a:t>
            </a: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Source: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-US">
                <a:latin typeface="Calibri"/>
                <a:ea typeface="Calibri"/>
                <a:cs typeface="Calibri"/>
                <a:sym typeface="Calibri"/>
              </a:rPr>
              <a:t>Aryan et al. 2022, doi:10.1093/mnras/stac2326</a:t>
            </a:r>
            <a:endParaRPr i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tile algn="ctr" flip="none" tx="0" sx="100000" ty="0" sy="100000"/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6"/>
          <p:cNvSpPr txBox="1"/>
          <p:nvPr/>
        </p:nvSpPr>
        <p:spPr>
          <a:xfrm>
            <a:off x="0" y="0"/>
            <a:ext cx="12192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SN 2016iyc: Photometric Properties </a:t>
            </a: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endParaRPr b="1" i="1"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38" name="Google Shape;138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04850" y="926500"/>
            <a:ext cx="5748674" cy="45811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39" name="Google Shape;139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325" y="926500"/>
            <a:ext cx="5918613" cy="45811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40" name="Google Shape;140;p6"/>
          <p:cNvSpPr txBox="1"/>
          <p:nvPr/>
        </p:nvSpPr>
        <p:spPr>
          <a:xfrm>
            <a:off x="414525" y="5731913"/>
            <a:ext cx="11439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Left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BV RI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and </a:t>
            </a:r>
            <a:r>
              <a:rPr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-band light curves of SN 2016iyc, obtained with 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KAIT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along with the upper limits in each band using the 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 Cumbres Observatory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global telescope network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Zooming in to early phases shows the  generic extended-SBO feature of SNe IIb. 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Aryan et al. 2022.</a:t>
            </a:r>
            <a:endParaRPr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5c8725db84_0_4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7" name="Google Shape;147;g15c8725db84_0_40"/>
          <p:cNvSpPr txBox="1"/>
          <p:nvPr/>
        </p:nvSpPr>
        <p:spPr>
          <a:xfrm>
            <a:off x="0" y="0"/>
            <a:ext cx="12192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SN 2016iyc: Photometric Properties      …continued</a:t>
            </a:r>
            <a:endParaRPr b="1"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48" name="Google Shape;148;g15c8725db84_0_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98900"/>
            <a:ext cx="5844373" cy="4783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49" name="Google Shape;149;g15c8725db84_0_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49175" y="798900"/>
            <a:ext cx="5890426" cy="4783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50" name="Google Shape;150;g15c8725db84_0_40"/>
          <p:cNvSpPr txBox="1"/>
          <p:nvPr/>
        </p:nvSpPr>
        <p:spPr>
          <a:xfrm>
            <a:off x="467850" y="5582100"/>
            <a:ext cx="11444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Left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Comparison of the absolute V-band light curve of SN 2016iyc with similar SNe, </a:t>
            </a:r>
            <a:r>
              <a:rPr b="1"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Comparison of the quasi-bolometric light curve of SN 2016iyc with similar SNe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Aryan et al. 2022.</a:t>
            </a:r>
            <a:endParaRPr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5c8725db84_0_5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7" name="Google Shape;157;g15c8725db84_0_54"/>
          <p:cNvSpPr txBox="1"/>
          <p:nvPr/>
        </p:nvSpPr>
        <p:spPr>
          <a:xfrm>
            <a:off x="0" y="0"/>
            <a:ext cx="12192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SN 2016iyc: Possible Progenitor Modelling using MESA</a:t>
            </a:r>
            <a:r>
              <a:rPr b="1" baseline="30000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endParaRPr b="1"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8" name="Google Shape;158;g15c8725db84_0_54"/>
          <p:cNvSpPr txBox="1"/>
          <p:nvPr/>
        </p:nvSpPr>
        <p:spPr>
          <a:xfrm>
            <a:off x="602250" y="845100"/>
            <a:ext cx="107514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-US" sz="1500">
                <a:latin typeface="Calibri"/>
                <a:ea typeface="Calibri"/>
                <a:cs typeface="Calibri"/>
                <a:sym typeface="Calibri"/>
              </a:rPr>
              <a:t>Non-rotating, 9 - 14 </a:t>
            </a:r>
            <a:r>
              <a:rPr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aseline="-25000"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⊙</a:t>
            </a:r>
            <a:r>
              <a:rPr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ZAMS stars as possible progenitors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●"/>
            </a:pPr>
            <a:r>
              <a:rPr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Sub-solar, </a:t>
            </a:r>
            <a:r>
              <a:rPr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solar and super-solar metallicities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●"/>
            </a:pPr>
            <a:r>
              <a:rPr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Models evolve from ZAMS upto the stage of core-collapse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g15c8725db84_0_54"/>
          <p:cNvSpPr/>
          <p:nvPr/>
        </p:nvSpPr>
        <p:spPr>
          <a:xfrm>
            <a:off x="738225" y="2020475"/>
            <a:ext cx="1175400" cy="1088100"/>
          </a:xfrm>
          <a:prstGeom prst="ellipse">
            <a:avLst/>
          </a:prstGeom>
          <a:solidFill>
            <a:srgbClr val="D9D9D9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   </a:t>
            </a:r>
            <a:r>
              <a:rPr lang="en-US" sz="1100"/>
              <a:t>ZAMS</a:t>
            </a:r>
            <a:endParaRPr sz="1100"/>
          </a:p>
        </p:txBody>
      </p:sp>
      <p:sp>
        <p:nvSpPr>
          <p:cNvPr id="160" name="Google Shape;160;g15c8725db84_0_54"/>
          <p:cNvSpPr/>
          <p:nvPr/>
        </p:nvSpPr>
        <p:spPr>
          <a:xfrm>
            <a:off x="3351300" y="1676400"/>
            <a:ext cx="2076600" cy="1869300"/>
          </a:xfrm>
          <a:prstGeom prst="ellipse">
            <a:avLst/>
          </a:prstGeom>
          <a:solidFill>
            <a:srgbClr val="D9D9D9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          </a:t>
            </a:r>
            <a:r>
              <a:rPr lang="en-US" sz="1200"/>
              <a:t>Giant           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            or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      Supergiant</a:t>
            </a:r>
            <a:endParaRPr sz="1200"/>
          </a:p>
        </p:txBody>
      </p:sp>
      <p:sp>
        <p:nvSpPr>
          <p:cNvPr id="161" name="Google Shape;161;g15c8725db84_0_54"/>
          <p:cNvSpPr/>
          <p:nvPr/>
        </p:nvSpPr>
        <p:spPr>
          <a:xfrm>
            <a:off x="7518600" y="1835925"/>
            <a:ext cx="1495800" cy="1379400"/>
          </a:xfrm>
          <a:prstGeom prst="ellipse">
            <a:avLst/>
          </a:prstGeom>
          <a:solidFill>
            <a:srgbClr val="D9D9D9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    </a:t>
            </a:r>
            <a:r>
              <a:rPr lang="en-US" sz="1200"/>
              <a:t>Stripping</a:t>
            </a:r>
            <a:endParaRPr sz="1200"/>
          </a:p>
        </p:txBody>
      </p:sp>
      <p:sp>
        <p:nvSpPr>
          <p:cNvPr id="162" name="Google Shape;162;g15c8725db84_0_54"/>
          <p:cNvSpPr/>
          <p:nvPr/>
        </p:nvSpPr>
        <p:spPr>
          <a:xfrm>
            <a:off x="3597900" y="4332250"/>
            <a:ext cx="1583400" cy="1447500"/>
          </a:xfrm>
          <a:prstGeom prst="ellipse">
            <a:avLst/>
          </a:prstGeom>
          <a:solidFill>
            <a:srgbClr val="D9D9D9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Core-collapse</a:t>
            </a:r>
            <a:endParaRPr sz="1100"/>
          </a:p>
        </p:txBody>
      </p:sp>
      <p:sp>
        <p:nvSpPr>
          <p:cNvPr id="163" name="Google Shape;163;g15c8725db84_0_54"/>
          <p:cNvSpPr/>
          <p:nvPr/>
        </p:nvSpPr>
        <p:spPr>
          <a:xfrm>
            <a:off x="7518600" y="4273975"/>
            <a:ext cx="1495800" cy="1447500"/>
          </a:xfrm>
          <a:prstGeom prst="ellipse">
            <a:avLst/>
          </a:prstGeom>
          <a:solidFill>
            <a:srgbClr val="D9D9D9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   </a:t>
            </a:r>
            <a:r>
              <a:rPr lang="en-US" sz="1100"/>
              <a:t>Si Burning</a:t>
            </a:r>
            <a:endParaRPr sz="1100"/>
          </a:p>
        </p:txBody>
      </p:sp>
      <p:sp>
        <p:nvSpPr>
          <p:cNvPr id="164" name="Google Shape;164;g15c8725db84_0_54"/>
          <p:cNvSpPr/>
          <p:nvPr/>
        </p:nvSpPr>
        <p:spPr>
          <a:xfrm>
            <a:off x="2392750" y="2384825"/>
            <a:ext cx="718800" cy="35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D9D9D9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15c8725db84_0_54"/>
          <p:cNvSpPr/>
          <p:nvPr/>
        </p:nvSpPr>
        <p:spPr>
          <a:xfrm>
            <a:off x="6032450" y="2384825"/>
            <a:ext cx="718800" cy="35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D9D9D9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15c8725db84_0_54"/>
          <p:cNvSpPr/>
          <p:nvPr/>
        </p:nvSpPr>
        <p:spPr>
          <a:xfrm>
            <a:off x="8136425" y="3591688"/>
            <a:ext cx="359400" cy="4080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D9D9D9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15c8725db84_0_54"/>
          <p:cNvSpPr/>
          <p:nvPr/>
        </p:nvSpPr>
        <p:spPr>
          <a:xfrm>
            <a:off x="5990550" y="4992900"/>
            <a:ext cx="718800" cy="3594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D9D9D9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15c8725db84_0_54"/>
          <p:cNvSpPr txBox="1"/>
          <p:nvPr/>
        </p:nvSpPr>
        <p:spPr>
          <a:xfrm>
            <a:off x="602250" y="6052700"/>
            <a:ext cx="1124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Various stages of evolutions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g15c8725db84_0_54"/>
          <p:cNvSpPr txBox="1"/>
          <p:nvPr/>
        </p:nvSpPr>
        <p:spPr>
          <a:xfrm>
            <a:off x="8004250" y="5857475"/>
            <a:ext cx="3772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https://docs.mesastar.org/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5c8725db84_0_6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6" name="Google Shape;176;g15c8725db84_0_61"/>
          <p:cNvSpPr txBox="1"/>
          <p:nvPr/>
        </p:nvSpPr>
        <p:spPr>
          <a:xfrm>
            <a:off x="0" y="0"/>
            <a:ext cx="121326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Chemical Compositions and Physical Properties of models at the </a:t>
            </a: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beginning</a:t>
            </a:r>
            <a:r>
              <a:rPr b="1" lang="en-US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 of core-collapse</a:t>
            </a:r>
            <a:endParaRPr b="1"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77" name="Google Shape;177;g15c8725db84_0_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60600"/>
            <a:ext cx="5387177" cy="437464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78" name="Google Shape;178;g15c8725db84_0_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1975" y="1260600"/>
            <a:ext cx="5661826" cy="447034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79" name="Google Shape;179;g15c8725db84_0_61"/>
          <p:cNvSpPr txBox="1"/>
          <p:nvPr/>
        </p:nvSpPr>
        <p:spPr>
          <a:xfrm>
            <a:off x="74425" y="5730950"/>
            <a:ext cx="120582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Left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mass fraction of various elements at the stage of the onset of core-collapse of a 12 </a:t>
            </a:r>
            <a:r>
              <a:rPr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aseline="-25000"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⊙ 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ZAMS progenitor. </a:t>
            </a:r>
            <a:r>
              <a:rPr b="1"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variation of core-temperature and core-density throughout the course of evolution upto core-collapse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b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Aryan et al. 2022.</a:t>
            </a:r>
            <a:endParaRPr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2022-08-27T13:00:36Z</dcterms:created>
  <dc:creator>Negro, Michela (GSFC-661.0)[UNIVERSITY OF MARYLAND BALTIMORE CO]</dc:creator>
</cp:coreProperties>
</file>