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9" r:id="rId4"/>
    <p:sldId id="260" r:id="rId5"/>
    <p:sldId id="265" r:id="rId6"/>
    <p:sldId id="261" r:id="rId7"/>
    <p:sldId id="262" r:id="rId8"/>
    <p:sldId id="266" r:id="rId9"/>
    <p:sldId id="263" r:id="rId10"/>
    <p:sldId id="264"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343" autoAdjust="0"/>
  </p:normalViewPr>
  <p:slideViewPr>
    <p:cSldViewPr snapToGrid="0">
      <p:cViewPr varScale="1">
        <p:scale>
          <a:sx n="70" d="100"/>
          <a:sy n="70" d="100"/>
        </p:scale>
        <p:origin x="654" y="5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637B86-0730-4A3D-ACA8-080707BD5AA4}" type="datetimeFigureOut">
              <a:rPr lang="uk-UA" smtClean="0"/>
              <a:t>27.04.2021</a:t>
            </a:fld>
            <a:endParaRPr lang="uk-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0413F7-8843-46B3-9760-4A94AEA38ED4}" type="slidenum">
              <a:rPr lang="uk-UA" smtClean="0"/>
              <a:t>‹#›</a:t>
            </a:fld>
            <a:endParaRPr lang="uk-UA"/>
          </a:p>
        </p:txBody>
      </p:sp>
    </p:spTree>
    <p:extLst>
      <p:ext uri="{BB962C8B-B14F-4D97-AF65-F5344CB8AC3E}">
        <p14:creationId xmlns:p14="http://schemas.microsoft.com/office/powerpoint/2010/main" val="1528502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smtClean="0"/>
              <a:t>Hello everyone!</a:t>
            </a:r>
            <a:r>
              <a:rPr lang="en-US" baseline="0" dirty="0" smtClean="0"/>
              <a:t> I’m Ira </a:t>
            </a:r>
            <a:r>
              <a:rPr lang="en-US" baseline="0" dirty="0" err="1" smtClean="0"/>
              <a:t>Chemerynska</a:t>
            </a:r>
            <a:r>
              <a:rPr lang="en-US" baseline="0" dirty="0" smtClean="0"/>
              <a:t> a student of </a:t>
            </a:r>
            <a:r>
              <a:rPr lang="en-US" baseline="0" dirty="0" err="1" smtClean="0"/>
              <a:t>Taras</a:t>
            </a:r>
            <a:r>
              <a:rPr lang="en-US" baseline="0" dirty="0" smtClean="0"/>
              <a:t> Shevchenko National university of Kyiv. And today I’m going to present you our work about </a:t>
            </a:r>
            <a:r>
              <a:rPr lang="en-US" dirty="0" smtClean="0"/>
              <a:t>Backward and forward orbital integration of the Milky Way globular cluster system </a:t>
            </a:r>
            <a:endParaRPr lang="uk-UA" dirty="0"/>
          </a:p>
        </p:txBody>
      </p:sp>
      <p:sp>
        <p:nvSpPr>
          <p:cNvPr id="4" name="Номер слайда 3"/>
          <p:cNvSpPr>
            <a:spLocks noGrp="1"/>
          </p:cNvSpPr>
          <p:nvPr>
            <p:ph type="sldNum" sz="quarter" idx="10"/>
          </p:nvPr>
        </p:nvSpPr>
        <p:spPr/>
        <p:txBody>
          <a:bodyPr/>
          <a:lstStyle/>
          <a:p>
            <a:fld id="{880413F7-8843-46B3-9760-4A94AEA38ED4}" type="slidenum">
              <a:rPr lang="uk-UA" smtClean="0"/>
              <a:t>1</a:t>
            </a:fld>
            <a:endParaRPr lang="uk-UA"/>
          </a:p>
        </p:txBody>
      </p:sp>
    </p:spTree>
    <p:extLst>
      <p:ext uri="{BB962C8B-B14F-4D97-AF65-F5344CB8AC3E}">
        <p14:creationId xmlns:p14="http://schemas.microsoft.com/office/powerpoint/2010/main" val="197675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kern="1200" dirty="0">
                <a:solidFill>
                  <a:schemeClr val="tx1"/>
                </a:solidFill>
                <a:effectLst/>
                <a:latin typeface="+mn-lt"/>
                <a:ea typeface="+mn-ea"/>
                <a:cs typeface="+mn-cs"/>
              </a:rPr>
              <a:t>Let`s start with the a little introduction. What is GC? </a:t>
            </a:r>
            <a:r>
              <a:rPr lang="en-US" sz="1200" kern="1200" dirty="0" smtClean="0">
                <a:solidFill>
                  <a:schemeClr val="tx1"/>
                </a:solidFill>
                <a:effectLst/>
                <a:latin typeface="+mn-lt"/>
                <a:ea typeface="+mn-ea"/>
                <a:cs typeface="+mn-cs"/>
              </a:rPr>
              <a:t>And Why </a:t>
            </a:r>
            <a:r>
              <a:rPr lang="en-US" sz="1200" kern="1200" dirty="0">
                <a:solidFill>
                  <a:schemeClr val="tx1"/>
                </a:solidFill>
                <a:effectLst/>
                <a:latin typeface="+mn-lt"/>
                <a:ea typeface="+mn-ea"/>
                <a:cs typeface="+mn-cs"/>
              </a:rPr>
              <a:t>this is interesting for us to learn their orbit and stellar population?</a:t>
            </a:r>
            <a:endParaRPr lang="uk-UA" sz="1200" kern="1200" dirty="0">
              <a:solidFill>
                <a:schemeClr val="tx1"/>
              </a:solidFill>
              <a:effectLst/>
              <a:latin typeface="+mn-lt"/>
              <a:ea typeface="+mn-ea"/>
              <a:cs typeface="+mn-cs"/>
            </a:endParaRPr>
          </a:p>
          <a:p>
            <a:r>
              <a:rPr lang="uk-UA" sz="1200" kern="1200" dirty="0" err="1">
                <a:solidFill>
                  <a:schemeClr val="tx1"/>
                </a:solidFill>
                <a:effectLst/>
                <a:latin typeface="+mn-lt"/>
                <a:ea typeface="+mn-ea"/>
                <a:cs typeface="+mn-cs"/>
              </a:rPr>
              <a:t>Galaxy</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clusters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play</a:t>
            </a:r>
            <a:r>
              <a:rPr lang="uk-UA" sz="1200" kern="1200" dirty="0">
                <a:solidFill>
                  <a:schemeClr val="tx1"/>
                </a:solidFill>
                <a:effectLst/>
                <a:latin typeface="+mn-lt"/>
                <a:ea typeface="+mn-ea"/>
                <a:cs typeface="+mn-cs"/>
              </a:rPr>
              <a:t> a </a:t>
            </a:r>
            <a:r>
              <a:rPr lang="uk-UA" sz="1200" kern="1200" dirty="0" err="1">
                <a:solidFill>
                  <a:schemeClr val="tx1"/>
                </a:solidFill>
                <a:effectLst/>
                <a:latin typeface="+mn-lt"/>
                <a:ea typeface="+mn-ea"/>
                <a:cs typeface="+mn-cs"/>
              </a:rPr>
              <a:t>central</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role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in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cosmological</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studies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As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young</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objects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they</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have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been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used</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to</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probe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initial</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conditions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for</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structure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formation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Their</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evolution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and</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present</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dynamical</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state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are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of</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considerable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interest</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for</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studies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both</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of</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large-scale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structure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and</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of</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formation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and</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evolution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of</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galaxies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Clusters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are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multicomponent</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systems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in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which</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dark</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matter</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hot</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gas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and</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galaxies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evolve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in</a:t>
            </a:r>
            <a:r>
              <a:rPr lang="uk-UA" sz="1200" kern="1200" dirty="0">
                <a:solidFill>
                  <a:schemeClr val="tx1"/>
                </a:solidFill>
                <a:effectLst/>
                <a:latin typeface="+mn-lt"/>
                <a:ea typeface="+mn-ea"/>
                <a:cs typeface="+mn-cs"/>
              </a:rPr>
              <a:t> a </a:t>
            </a:r>
            <a:r>
              <a:rPr lang="uk-UA" sz="1200" kern="1200" dirty="0" err="1">
                <a:solidFill>
                  <a:schemeClr val="tx1"/>
                </a:solidFill>
                <a:effectLst/>
                <a:latin typeface="+mn-lt"/>
                <a:ea typeface="+mn-ea"/>
                <a:cs typeface="+mn-cs"/>
              </a:rPr>
              <a:t>tightly</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coupled</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way</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In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addition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they</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were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first</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stellar</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systems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formed</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in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early</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Universe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and</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may</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be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considered</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true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living</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fossils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from</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which</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galaxies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like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Milky</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Way</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were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built</a:t>
            </a:r>
            <a:r>
              <a:rPr lang="uk-UA" sz="1200" kern="1200" dirty="0">
                <a:solidFill>
                  <a:schemeClr val="tx1"/>
                </a:solidFill>
                <a:effectLst/>
                <a:latin typeface="+mn-lt"/>
                <a:ea typeface="+mn-ea"/>
                <a:cs typeface="+mn-cs"/>
              </a:rPr>
              <a:t>.</a:t>
            </a:r>
          </a:p>
          <a:p>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new</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finding</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can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help</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us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answer</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some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questions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that</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remain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open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about</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structure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and</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kinematics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of</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galactic</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bulge</a:t>
            </a:r>
            <a:r>
              <a:rPr lang="uk-UA" sz="1200" kern="1200" dirty="0">
                <a:solidFill>
                  <a:schemeClr val="tx1"/>
                </a:solidFill>
                <a:effectLst/>
                <a:latin typeface="+mn-lt"/>
                <a:ea typeface="+mn-ea"/>
                <a:cs typeface="+mn-cs"/>
              </a:rPr>
              <a:t>.</a:t>
            </a:r>
          </a:p>
          <a:p>
            <a:r>
              <a:rPr lang="en-US"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r>
              <a:rPr lang="uk-UA" sz="1200" kern="1200" dirty="0" err="1" smtClean="0">
                <a:solidFill>
                  <a:schemeClr val="tx1"/>
                </a:solidFill>
                <a:effectLst/>
                <a:latin typeface="+mn-lt"/>
                <a:ea typeface="+mn-ea"/>
                <a:cs typeface="+mn-cs"/>
              </a:rPr>
              <a:t>Across</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the</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entire</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Milky</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Way</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there</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are</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about</a:t>
            </a:r>
            <a:r>
              <a:rPr lang="uk-UA" sz="1200" kern="1200" dirty="0" smtClean="0">
                <a:solidFill>
                  <a:schemeClr val="tx1"/>
                </a:solidFill>
                <a:effectLst/>
                <a:latin typeface="+mn-lt"/>
                <a:ea typeface="+mn-ea"/>
                <a:cs typeface="+mn-cs"/>
              </a:rPr>
              <a:t> 150 </a:t>
            </a:r>
            <a:r>
              <a:rPr lang="uk-UA" sz="1200" kern="1200" dirty="0" err="1" smtClean="0">
                <a:solidFill>
                  <a:schemeClr val="tx1"/>
                </a:solidFill>
                <a:effectLst/>
                <a:latin typeface="+mn-lt"/>
                <a:ea typeface="+mn-ea"/>
                <a:cs typeface="+mn-cs"/>
              </a:rPr>
              <a:t>well</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known</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globular</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clusters</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And</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we</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couldn’t</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have</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done</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it</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without</a:t>
            </a:r>
            <a:r>
              <a:rPr lang="uk-UA"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 such </a:t>
            </a:r>
            <a:r>
              <a:rPr lang="uk-UA" sz="1200" kern="1200" dirty="0" err="1" smtClean="0">
                <a:solidFill>
                  <a:schemeClr val="tx1"/>
                </a:solidFill>
                <a:effectLst/>
                <a:latin typeface="+mn-lt"/>
                <a:ea typeface="+mn-ea"/>
                <a:cs typeface="+mn-cs"/>
              </a:rPr>
              <a:t>great</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space</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mission</a:t>
            </a:r>
            <a:r>
              <a:rPr lang="uk-UA"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like </a:t>
            </a:r>
            <a:r>
              <a:rPr lang="uk-UA" sz="1200" kern="1200" dirty="0" smtClean="0">
                <a:solidFill>
                  <a:schemeClr val="tx1"/>
                </a:solidFill>
                <a:effectLst/>
                <a:latin typeface="+mn-lt"/>
                <a:ea typeface="+mn-ea"/>
                <a:cs typeface="+mn-cs"/>
              </a:rPr>
              <a:t>GAIA. </a:t>
            </a:r>
            <a:r>
              <a:rPr lang="en-US" sz="1200" kern="1200" dirty="0" smtClean="0">
                <a:solidFill>
                  <a:schemeClr val="tx1"/>
                </a:solidFill>
                <a:effectLst/>
                <a:latin typeface="+mn-lt"/>
                <a:ea typeface="+mn-ea"/>
                <a:cs typeface="+mn-cs"/>
              </a:rPr>
              <a:t>From </a:t>
            </a:r>
            <a:r>
              <a:rPr lang="uk-UA" sz="1200" kern="1200" dirty="0" err="1" smtClean="0">
                <a:solidFill>
                  <a:schemeClr val="tx1"/>
                </a:solidFill>
                <a:effectLst/>
                <a:latin typeface="+mn-lt"/>
                <a:ea typeface="+mn-ea"/>
                <a:cs typeface="+mn-cs"/>
              </a:rPr>
              <a:t>the</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latest</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data</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release</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of</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the</a:t>
            </a:r>
            <a:r>
              <a:rPr lang="uk-UA" sz="1200" kern="1200" dirty="0" smtClean="0">
                <a:solidFill>
                  <a:schemeClr val="tx1"/>
                </a:solidFill>
                <a:effectLst/>
                <a:latin typeface="+mn-lt"/>
                <a:ea typeface="+mn-ea"/>
                <a:cs typeface="+mn-cs"/>
              </a:rPr>
              <a:t> 3D </a:t>
            </a:r>
            <a:r>
              <a:rPr lang="uk-UA" sz="1200" kern="1200" dirty="0" err="1" smtClean="0">
                <a:solidFill>
                  <a:schemeClr val="tx1"/>
                </a:solidFill>
                <a:effectLst/>
                <a:latin typeface="+mn-lt"/>
                <a:ea typeface="+mn-ea"/>
                <a:cs typeface="+mn-cs"/>
              </a:rPr>
              <a:t>stellar</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positions</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and</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velocities</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in</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our</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Galaxy</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now</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we</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have</a:t>
            </a:r>
            <a:r>
              <a:rPr lang="uk-UA" sz="1200" kern="1200" dirty="0" smtClean="0">
                <a:solidFill>
                  <a:schemeClr val="tx1"/>
                </a:solidFill>
                <a:effectLst/>
                <a:latin typeface="+mn-lt"/>
                <a:ea typeface="+mn-ea"/>
                <a:cs typeface="+mn-cs"/>
              </a:rPr>
              <a:t> a </a:t>
            </a:r>
            <a:r>
              <a:rPr lang="uk-UA" sz="1200" kern="1200" dirty="0" err="1" smtClean="0">
                <a:solidFill>
                  <a:schemeClr val="tx1"/>
                </a:solidFill>
                <a:effectLst/>
                <a:latin typeface="+mn-lt"/>
                <a:ea typeface="+mn-ea"/>
                <a:cs typeface="+mn-cs"/>
              </a:rPr>
              <a:t>very</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accurate</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and</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homogenous</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data</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for</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the</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Milky</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Way</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Globular</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Cluster</a:t>
            </a:r>
            <a:r>
              <a:rPr lang="uk-UA" sz="1200" kern="1200" dirty="0" smtClean="0">
                <a:solidFill>
                  <a:schemeClr val="tx1"/>
                </a:solidFill>
                <a:effectLst/>
                <a:latin typeface="+mn-lt"/>
                <a:ea typeface="+mn-ea"/>
                <a:cs typeface="+mn-cs"/>
              </a:rPr>
              <a:t> (GC) </a:t>
            </a:r>
            <a:r>
              <a:rPr lang="uk-UA" sz="1200" kern="1200" dirty="0" err="1" smtClean="0">
                <a:solidFill>
                  <a:schemeClr val="tx1"/>
                </a:solidFill>
                <a:effectLst/>
                <a:latin typeface="+mn-lt"/>
                <a:ea typeface="+mn-ea"/>
                <a:cs typeface="+mn-cs"/>
              </a:rPr>
              <a:t>system</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space</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positions</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and</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velocities</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up</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to</a:t>
            </a:r>
            <a:r>
              <a:rPr lang="uk-UA" sz="1200" kern="1200" dirty="0" smtClean="0">
                <a:solidFill>
                  <a:schemeClr val="tx1"/>
                </a:solidFill>
                <a:effectLst/>
                <a:latin typeface="+mn-lt"/>
                <a:ea typeface="+mn-ea"/>
                <a:cs typeface="+mn-cs"/>
              </a:rPr>
              <a:t> 200 </a:t>
            </a:r>
            <a:r>
              <a:rPr lang="uk-UA" sz="1200" kern="1200" dirty="0" err="1" smtClean="0">
                <a:solidFill>
                  <a:schemeClr val="tx1"/>
                </a:solidFill>
                <a:effectLst/>
                <a:latin typeface="+mn-lt"/>
                <a:ea typeface="+mn-ea"/>
                <a:cs typeface="+mn-cs"/>
              </a:rPr>
              <a:t>kpc</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of</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Galactocentric</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distances</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Based</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on</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the</a:t>
            </a:r>
            <a:r>
              <a:rPr lang="uk-UA" sz="1200" kern="1200" dirty="0" smtClean="0">
                <a:solidFill>
                  <a:schemeClr val="tx1"/>
                </a:solidFill>
                <a:effectLst/>
                <a:latin typeface="+mn-lt"/>
                <a:ea typeface="+mn-ea"/>
                <a:cs typeface="+mn-cs"/>
              </a:rPr>
              <a:t> GC </a:t>
            </a:r>
            <a:r>
              <a:rPr lang="uk-UA" sz="1200" kern="1200" dirty="0" err="1" smtClean="0">
                <a:solidFill>
                  <a:schemeClr val="tx1"/>
                </a:solidFill>
                <a:effectLst/>
                <a:latin typeface="+mn-lt"/>
                <a:ea typeface="+mn-ea"/>
                <a:cs typeface="+mn-cs"/>
              </a:rPr>
              <a:t>system</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current</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coordinates</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and</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velocities</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from</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the</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combined</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mixed</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catalogues</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of</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Baumgardt</a:t>
            </a:r>
            <a:r>
              <a:rPr lang="uk-UA" sz="1200" kern="1200" dirty="0" smtClean="0">
                <a:solidFill>
                  <a:schemeClr val="tx1"/>
                </a:solidFill>
                <a:effectLst/>
                <a:latin typeface="+mn-lt"/>
                <a:ea typeface="+mn-ea"/>
                <a:cs typeface="+mn-cs"/>
              </a:rPr>
              <a:t> 2019 </a:t>
            </a:r>
            <a:r>
              <a:rPr lang="uk-UA" sz="1200" kern="1200" dirty="0" err="1" smtClean="0">
                <a:solidFill>
                  <a:schemeClr val="tx1"/>
                </a:solidFill>
                <a:effectLst/>
                <a:latin typeface="+mn-lt"/>
                <a:ea typeface="+mn-ea"/>
                <a:cs typeface="+mn-cs"/>
              </a:rPr>
              <a:t>and</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Vasiliev</a:t>
            </a:r>
            <a:r>
              <a:rPr lang="uk-UA" sz="1200" kern="1200" dirty="0" smtClean="0">
                <a:solidFill>
                  <a:schemeClr val="tx1"/>
                </a:solidFill>
                <a:effectLst/>
                <a:latin typeface="+mn-lt"/>
                <a:ea typeface="+mn-ea"/>
                <a:cs typeface="+mn-cs"/>
              </a:rPr>
              <a:t> 2019 </a:t>
            </a:r>
            <a:r>
              <a:rPr lang="uk-UA" sz="1200" kern="1200" dirty="0" err="1" smtClean="0">
                <a:solidFill>
                  <a:schemeClr val="tx1"/>
                </a:solidFill>
                <a:effectLst/>
                <a:latin typeface="+mn-lt"/>
                <a:ea typeface="+mn-ea"/>
                <a:cs typeface="+mn-cs"/>
              </a:rPr>
              <a:t>we</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perform</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the</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full</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orbital</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calculations</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of</a:t>
            </a:r>
            <a:r>
              <a:rPr lang="uk-UA" sz="1200" kern="1200" dirty="0" smtClean="0">
                <a:solidFill>
                  <a:schemeClr val="tx1"/>
                </a:solidFill>
                <a:effectLst/>
                <a:latin typeface="+mn-lt"/>
                <a:ea typeface="+mn-ea"/>
                <a:cs typeface="+mn-cs"/>
              </a:rPr>
              <a:t> 152 </a:t>
            </a:r>
            <a:r>
              <a:rPr lang="uk-UA" sz="1200" kern="1200" dirty="0" err="1" smtClean="0">
                <a:solidFill>
                  <a:schemeClr val="tx1"/>
                </a:solidFill>
                <a:effectLst/>
                <a:latin typeface="+mn-lt"/>
                <a:ea typeface="+mn-ea"/>
                <a:cs typeface="+mn-cs"/>
              </a:rPr>
              <a:t>GC’s</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in</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our</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Galaxy</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combined</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gravitational</a:t>
            </a:r>
            <a:r>
              <a:rPr lang="uk-UA" sz="1200" kern="1200" dirty="0" smtClean="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potential</a:t>
            </a:r>
            <a:r>
              <a:rPr lang="uk-UA" sz="1200" kern="1200" dirty="0" smtClean="0">
                <a:solidFill>
                  <a:schemeClr val="tx1"/>
                </a:solidFill>
                <a:effectLst/>
                <a:latin typeface="+mn-lt"/>
                <a:ea typeface="+mn-ea"/>
                <a:cs typeface="+mn-cs"/>
              </a:rPr>
              <a:t>. </a:t>
            </a:r>
          </a:p>
          <a:p>
            <a:endParaRPr lang="uk-UA" dirty="0" smtClean="0"/>
          </a:p>
          <a:p>
            <a:endParaRPr lang="uk-UA" dirty="0"/>
          </a:p>
        </p:txBody>
      </p:sp>
      <p:sp>
        <p:nvSpPr>
          <p:cNvPr id="4" name="Номер слайда 3"/>
          <p:cNvSpPr>
            <a:spLocks noGrp="1"/>
          </p:cNvSpPr>
          <p:nvPr>
            <p:ph type="sldNum" sz="quarter" idx="10"/>
          </p:nvPr>
        </p:nvSpPr>
        <p:spPr/>
        <p:txBody>
          <a:bodyPr/>
          <a:lstStyle/>
          <a:p>
            <a:fld id="{880413F7-8843-46B3-9760-4A94AEA38ED4}" type="slidenum">
              <a:rPr lang="uk-UA" smtClean="0"/>
              <a:t>2</a:t>
            </a:fld>
            <a:endParaRPr lang="uk-UA"/>
          </a:p>
        </p:txBody>
      </p:sp>
    </p:spTree>
    <p:extLst>
      <p:ext uri="{BB962C8B-B14F-4D97-AF65-F5344CB8AC3E}">
        <p14:creationId xmlns:p14="http://schemas.microsoft.com/office/powerpoint/2010/main" val="634822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200" kern="1200" dirty="0" err="1">
                <a:solidFill>
                  <a:schemeClr val="tx1"/>
                </a:solidFill>
                <a:effectLst/>
                <a:latin typeface="+mn-lt"/>
                <a:ea typeface="+mn-ea"/>
                <a:cs typeface="+mn-cs"/>
              </a:rPr>
              <a:t>For</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Milky</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Way</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potential</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we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use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one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of</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recent</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combined</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Bulge</a:t>
            </a:r>
            <a:r>
              <a:rPr lang="uk-UA" sz="1200" kern="1200" dirty="0">
                <a:solidFill>
                  <a:schemeClr val="tx1"/>
                </a:solidFill>
                <a:effectLst/>
                <a:latin typeface="+mn-lt"/>
                <a:ea typeface="+mn-ea"/>
                <a:cs typeface="+mn-cs"/>
              </a:rPr>
              <a:t> + </a:t>
            </a:r>
            <a:r>
              <a:rPr lang="uk-UA" sz="1200" kern="1200" dirty="0" err="1">
                <a:solidFill>
                  <a:schemeClr val="tx1"/>
                </a:solidFill>
                <a:effectLst/>
                <a:latin typeface="+mn-lt"/>
                <a:ea typeface="+mn-ea"/>
                <a:cs typeface="+mn-cs"/>
              </a:rPr>
              <a:t>Disk</a:t>
            </a:r>
            <a:r>
              <a:rPr lang="uk-UA" sz="1200" kern="1200" dirty="0">
                <a:solidFill>
                  <a:schemeClr val="tx1"/>
                </a:solidFill>
                <a:effectLst/>
                <a:latin typeface="+mn-lt"/>
                <a:ea typeface="+mn-ea"/>
                <a:cs typeface="+mn-cs"/>
              </a:rPr>
              <a:t> + Halo </a:t>
            </a:r>
            <a:r>
              <a:rPr lang="uk-UA" sz="1200" kern="1200" dirty="0" err="1">
                <a:solidFill>
                  <a:schemeClr val="tx1"/>
                </a:solidFill>
                <a:effectLst/>
                <a:latin typeface="+mn-lt"/>
                <a:ea typeface="+mn-ea"/>
                <a:cs typeface="+mn-cs"/>
              </a:rPr>
              <a:t>model</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Bajkova</a:t>
            </a:r>
            <a:r>
              <a:rPr lang="uk-UA" sz="1200" kern="1200" dirty="0">
                <a:solidFill>
                  <a:schemeClr val="tx1"/>
                </a:solidFill>
                <a:effectLst/>
                <a:latin typeface="+mn-lt"/>
                <a:ea typeface="+mn-ea"/>
                <a:cs typeface="+mn-cs"/>
              </a:rPr>
              <a:t> &amp; </a:t>
            </a:r>
            <a:r>
              <a:rPr lang="uk-UA" sz="1200" kern="1200" dirty="0" err="1">
                <a:solidFill>
                  <a:schemeClr val="tx1"/>
                </a:solidFill>
                <a:effectLst/>
                <a:latin typeface="+mn-lt"/>
                <a:ea typeface="+mn-ea"/>
                <a:cs typeface="+mn-cs"/>
              </a:rPr>
              <a:t>Bobylev</a:t>
            </a:r>
            <a:r>
              <a:rPr lang="uk-UA" sz="1200" kern="1200" dirty="0">
                <a:solidFill>
                  <a:schemeClr val="tx1"/>
                </a:solidFill>
                <a:effectLst/>
                <a:latin typeface="+mn-lt"/>
                <a:ea typeface="+mn-ea"/>
                <a:cs typeface="+mn-cs"/>
              </a:rPr>
              <a:t> 2020. </a:t>
            </a:r>
            <a:r>
              <a:rPr lang="en-US" sz="1200" kern="1200" dirty="0">
                <a:solidFill>
                  <a:schemeClr val="tx1"/>
                </a:solidFill>
                <a:effectLst/>
                <a:latin typeface="+mn-lt"/>
                <a:ea typeface="+mn-ea"/>
                <a:cs typeface="+mn-cs"/>
              </a:rPr>
              <a:t>Where they</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express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potentials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of</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bulge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and</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disk</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in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form</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suggested</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by</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Miyamoto</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and</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Nagai</a:t>
            </a:r>
            <a:r>
              <a:rPr lang="en-US" sz="1200" kern="1200" dirty="0">
                <a:solidFill>
                  <a:schemeClr val="tx1"/>
                </a:solidFill>
                <a:effectLst/>
                <a:latin typeface="+mn-lt"/>
                <a:ea typeface="+mn-ea"/>
                <a:cs typeface="+mn-cs"/>
              </a:rPr>
              <a:t>. And for description of the halo component, they used the expression in Navarro-</a:t>
            </a:r>
            <a:r>
              <a:rPr lang="en-US" sz="1200" kern="1200" dirty="0" err="1">
                <a:solidFill>
                  <a:schemeClr val="tx1"/>
                </a:solidFill>
                <a:effectLst/>
                <a:latin typeface="+mn-lt"/>
                <a:ea typeface="+mn-ea"/>
                <a:cs typeface="+mn-cs"/>
              </a:rPr>
              <a:t>Frenk</a:t>
            </a:r>
            <a:r>
              <a:rPr lang="en-US" sz="1200" kern="1200" dirty="0">
                <a:solidFill>
                  <a:schemeClr val="tx1"/>
                </a:solidFill>
                <a:effectLst/>
                <a:latin typeface="+mn-lt"/>
                <a:ea typeface="+mn-ea"/>
                <a:cs typeface="+mn-cs"/>
              </a:rPr>
              <a:t>-White (NFW) form presented in </a:t>
            </a:r>
            <a:r>
              <a:rPr lang="en-US" sz="1200" kern="1200" dirty="0" smtClean="0">
                <a:solidFill>
                  <a:schemeClr val="tx1"/>
                </a:solidFill>
                <a:effectLst/>
                <a:latin typeface="+mn-lt"/>
                <a:ea typeface="+mn-ea"/>
                <a:cs typeface="+mn-cs"/>
              </a:rPr>
              <a:t>Navarro </a:t>
            </a:r>
            <a:r>
              <a:rPr lang="en-US" sz="1200" kern="1200" dirty="0" err="1" smtClean="0">
                <a:solidFill>
                  <a:schemeClr val="tx1"/>
                </a:solidFill>
                <a:effectLst/>
                <a:latin typeface="+mn-lt"/>
                <a:ea typeface="+mn-ea"/>
                <a:cs typeface="+mn-cs"/>
              </a:rPr>
              <a:t>Frenk</a:t>
            </a:r>
            <a:r>
              <a:rPr lang="en-US" sz="1200" kern="1200" dirty="0" smtClean="0">
                <a:solidFill>
                  <a:schemeClr val="tx1"/>
                </a:solidFill>
                <a:effectLst/>
                <a:latin typeface="+mn-lt"/>
                <a:ea typeface="+mn-ea"/>
                <a:cs typeface="+mn-cs"/>
              </a:rPr>
              <a:t> and White article</a:t>
            </a:r>
            <a:endParaRPr lang="uk-U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uk-UA" sz="1200" kern="1200" dirty="0" err="1">
                <a:solidFill>
                  <a:schemeClr val="tx1"/>
                </a:solidFill>
                <a:effectLst/>
                <a:latin typeface="+mn-lt"/>
                <a:ea typeface="+mn-ea"/>
                <a:cs typeface="+mn-cs"/>
              </a:rPr>
              <a:t>For</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cluster’s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orbital</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integration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we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use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our</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high</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order</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parallel</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dynamical</a:t>
            </a:r>
            <a:r>
              <a:rPr lang="uk-UA" sz="1200" kern="1200" dirty="0">
                <a:solidFill>
                  <a:schemeClr val="tx1"/>
                </a:solidFill>
                <a:effectLst/>
                <a:latin typeface="+mn-lt"/>
                <a:ea typeface="+mn-ea"/>
                <a:cs typeface="+mn-cs"/>
              </a:rPr>
              <a:t> N-</a:t>
            </a:r>
            <a:r>
              <a:rPr lang="uk-UA" sz="1200" kern="1200" dirty="0" err="1">
                <a:solidFill>
                  <a:schemeClr val="tx1"/>
                </a:solidFill>
                <a:effectLst/>
                <a:latin typeface="+mn-lt"/>
                <a:ea typeface="+mn-ea"/>
                <a:cs typeface="+mn-cs"/>
              </a:rPr>
              <a:t>body</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code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phi</a:t>
            </a:r>
            <a:r>
              <a:rPr lang="uk-UA" sz="1200" kern="1200" dirty="0">
                <a:solidFill>
                  <a:schemeClr val="tx1"/>
                </a:solidFill>
                <a:effectLst/>
                <a:latin typeface="+mn-lt"/>
                <a:ea typeface="+mn-ea"/>
                <a:cs typeface="+mn-cs"/>
              </a:rPr>
              <a:t>-GPU CUDA (</a:t>
            </a:r>
            <a:r>
              <a:rPr lang="uk-UA" sz="1200" kern="1200" dirty="0" err="1">
                <a:solidFill>
                  <a:schemeClr val="tx1"/>
                </a:solidFill>
                <a:effectLst/>
                <a:latin typeface="+mn-lt"/>
                <a:ea typeface="+mn-ea"/>
                <a:cs typeface="+mn-cs"/>
              </a:rPr>
              <a:t>Berczik</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at</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al</a:t>
            </a:r>
            <a:r>
              <a:rPr lang="uk-UA" sz="1200" kern="1200" dirty="0">
                <a:solidFill>
                  <a:schemeClr val="tx1"/>
                </a:solidFill>
                <a:effectLst/>
                <a:latin typeface="+mn-lt"/>
                <a:ea typeface="+mn-ea"/>
                <a:cs typeface="+mn-cs"/>
              </a:rPr>
              <a:t>. 2011). </a:t>
            </a:r>
            <a:r>
              <a:rPr lang="uk-UA" sz="1200" kern="1200" dirty="0" err="1">
                <a:solidFill>
                  <a:schemeClr val="tx1"/>
                </a:solidFill>
                <a:effectLst/>
                <a:latin typeface="+mn-lt"/>
                <a:ea typeface="+mn-ea"/>
                <a:cs typeface="+mn-cs"/>
              </a:rPr>
              <a:t>Using</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this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external</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potential</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we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first</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integrate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GC </a:t>
            </a:r>
            <a:r>
              <a:rPr lang="uk-UA" sz="1200" kern="1200" dirty="0" err="1">
                <a:solidFill>
                  <a:schemeClr val="tx1"/>
                </a:solidFill>
                <a:effectLst/>
                <a:latin typeface="+mn-lt"/>
                <a:ea typeface="+mn-ea"/>
                <a:cs typeface="+mn-cs"/>
              </a:rPr>
              <a:t>systems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up</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to</a:t>
            </a:r>
            <a:r>
              <a:rPr lang="uk-UA" sz="1200" kern="1200" dirty="0">
                <a:solidFill>
                  <a:schemeClr val="tx1"/>
                </a:solidFill>
                <a:effectLst/>
                <a:latin typeface="+mn-lt"/>
                <a:ea typeface="+mn-ea"/>
                <a:cs typeface="+mn-cs"/>
              </a:rPr>
              <a:t> 5 </a:t>
            </a:r>
            <a:r>
              <a:rPr lang="uk-UA" sz="1200" kern="1200" dirty="0" err="1">
                <a:solidFill>
                  <a:schemeClr val="tx1"/>
                </a:solidFill>
                <a:effectLst/>
                <a:latin typeface="+mn-lt"/>
                <a:ea typeface="+mn-ea"/>
                <a:cs typeface="+mn-cs"/>
              </a:rPr>
              <a:t>Gyr</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back</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in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time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reverse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integration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set</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and</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after</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check</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integration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results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with</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forward</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integration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set</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Using</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these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orbital</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data</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set</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we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check</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collisions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conditions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of</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GC’s</a:t>
            </a:r>
            <a:r>
              <a:rPr lang="uk-UA" sz="1200" kern="1200" dirty="0">
                <a:solidFill>
                  <a:schemeClr val="tx1"/>
                </a:solidFill>
                <a:effectLst/>
                <a:latin typeface="+mn-lt"/>
                <a:ea typeface="+mn-ea"/>
                <a:cs typeface="+mn-cs"/>
              </a:rPr>
              <a:t>.</a:t>
            </a:r>
          </a:p>
          <a:p>
            <a:endParaRPr lang="uk-UA" dirty="0"/>
          </a:p>
        </p:txBody>
      </p:sp>
      <p:sp>
        <p:nvSpPr>
          <p:cNvPr id="4" name="Номер слайда 3"/>
          <p:cNvSpPr>
            <a:spLocks noGrp="1"/>
          </p:cNvSpPr>
          <p:nvPr>
            <p:ph type="sldNum" sz="quarter" idx="10"/>
          </p:nvPr>
        </p:nvSpPr>
        <p:spPr/>
        <p:txBody>
          <a:bodyPr/>
          <a:lstStyle/>
          <a:p>
            <a:fld id="{880413F7-8843-46B3-9760-4A94AEA38ED4}" type="slidenum">
              <a:rPr lang="uk-UA" smtClean="0"/>
              <a:t>3</a:t>
            </a:fld>
            <a:endParaRPr lang="uk-UA"/>
          </a:p>
        </p:txBody>
      </p:sp>
    </p:spTree>
    <p:extLst>
      <p:ext uri="{BB962C8B-B14F-4D97-AF65-F5344CB8AC3E}">
        <p14:creationId xmlns:p14="http://schemas.microsoft.com/office/powerpoint/2010/main" val="30544393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Here you can see two plots of those integration. We put some conditions to select right collision pairs, which may exchange of stars. What interesting here is that we have  about 10 the same pairs in both integrations. For example 34 and 54, 105 and </a:t>
            </a:r>
            <a:r>
              <a:rPr lang="en-US" sz="1200" kern="1200" dirty="0" smtClean="0">
                <a:solidFill>
                  <a:schemeClr val="tx1"/>
                </a:solidFill>
                <a:effectLst/>
                <a:latin typeface="+mn-lt"/>
                <a:ea typeface="+mn-ea"/>
                <a:cs typeface="+mn-cs"/>
              </a:rPr>
              <a:t>108. And we  have a blue collision </a:t>
            </a:r>
            <a:r>
              <a:rPr lang="en-US" sz="1200" kern="1200" baseline="0" dirty="0" smtClean="0">
                <a:solidFill>
                  <a:schemeClr val="tx1"/>
                </a:solidFill>
                <a:effectLst/>
                <a:latin typeface="+mn-lt"/>
                <a:ea typeface="+mn-ea"/>
                <a:cs typeface="+mn-cs"/>
              </a:rPr>
              <a:t> pair, which we will analyze here.</a:t>
            </a:r>
            <a:r>
              <a:rPr lang="en-US" sz="1200" kern="1200" dirty="0" smtClean="0">
                <a:solidFill>
                  <a:schemeClr val="tx1"/>
                </a:solidFill>
                <a:effectLst/>
                <a:latin typeface="+mn-lt"/>
                <a:ea typeface="+mn-ea"/>
                <a:cs typeface="+mn-cs"/>
              </a:rPr>
              <a:t> </a:t>
            </a:r>
            <a:r>
              <a:rPr lang="en-US" sz="1200" kern="1200" dirty="0">
                <a:solidFill>
                  <a:schemeClr val="tx1"/>
                </a:solidFill>
                <a:effectLst/>
                <a:latin typeface="+mn-lt"/>
                <a:ea typeface="+mn-ea"/>
                <a:cs typeface="+mn-cs"/>
              </a:rPr>
              <a:t>Also on this slide we wrote those conditions how we choose those GC’s pairs.</a:t>
            </a:r>
            <a:endParaRPr lang="uk-UA" sz="1200" kern="1200" dirty="0">
              <a:solidFill>
                <a:schemeClr val="tx1"/>
              </a:solidFill>
              <a:effectLst/>
              <a:latin typeface="+mn-lt"/>
              <a:ea typeface="+mn-ea"/>
              <a:cs typeface="+mn-cs"/>
            </a:endParaRPr>
          </a:p>
          <a:p>
            <a:endParaRPr lang="uk-UA" dirty="0"/>
          </a:p>
        </p:txBody>
      </p:sp>
      <p:sp>
        <p:nvSpPr>
          <p:cNvPr id="4" name="Номер слайда 3"/>
          <p:cNvSpPr>
            <a:spLocks noGrp="1"/>
          </p:cNvSpPr>
          <p:nvPr>
            <p:ph type="sldNum" sz="quarter" idx="10"/>
          </p:nvPr>
        </p:nvSpPr>
        <p:spPr/>
        <p:txBody>
          <a:bodyPr/>
          <a:lstStyle/>
          <a:p>
            <a:fld id="{880413F7-8843-46B3-9760-4A94AEA38ED4}" type="slidenum">
              <a:rPr lang="uk-UA" smtClean="0"/>
              <a:t>4</a:t>
            </a:fld>
            <a:endParaRPr lang="uk-UA"/>
          </a:p>
        </p:txBody>
      </p:sp>
    </p:spTree>
    <p:extLst>
      <p:ext uri="{BB962C8B-B14F-4D97-AF65-F5344CB8AC3E}">
        <p14:creationId xmlns:p14="http://schemas.microsoft.com/office/powerpoint/2010/main" val="3596866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smtClean="0"/>
              <a:t>As I said before,</a:t>
            </a:r>
            <a:r>
              <a:rPr lang="en-US" baseline="0" dirty="0" smtClean="0"/>
              <a:t> for example we will analyze one pair of Globular clusters. On the slide we present some physicals parameters of these GCs and built their orbits. </a:t>
            </a:r>
            <a:r>
              <a:rPr lang="en-US" sz="1200" kern="1200" dirty="0" smtClean="0">
                <a:solidFill>
                  <a:schemeClr val="tx1"/>
                </a:solidFill>
                <a:effectLst/>
                <a:latin typeface="+mn-lt"/>
                <a:ea typeface="+mn-ea"/>
                <a:cs typeface="+mn-cs"/>
              </a:rPr>
              <a:t>. The orbits are color coded by time. </a:t>
            </a:r>
            <a:r>
              <a:rPr lang="en-US" baseline="0" dirty="0" smtClean="0"/>
              <a:t>They look pretty beautiful, Aren't they?</a:t>
            </a:r>
            <a:endParaRPr lang="uk-UA" dirty="0"/>
          </a:p>
        </p:txBody>
      </p:sp>
      <p:sp>
        <p:nvSpPr>
          <p:cNvPr id="4" name="Номер слайда 3"/>
          <p:cNvSpPr>
            <a:spLocks noGrp="1"/>
          </p:cNvSpPr>
          <p:nvPr>
            <p:ph type="sldNum" sz="quarter" idx="10"/>
          </p:nvPr>
        </p:nvSpPr>
        <p:spPr/>
        <p:txBody>
          <a:bodyPr/>
          <a:lstStyle/>
          <a:p>
            <a:fld id="{880413F7-8843-46B3-9760-4A94AEA38ED4}" type="slidenum">
              <a:rPr lang="uk-UA" smtClean="0"/>
              <a:t>5</a:t>
            </a:fld>
            <a:endParaRPr lang="uk-UA"/>
          </a:p>
        </p:txBody>
      </p:sp>
    </p:spTree>
    <p:extLst>
      <p:ext uri="{BB962C8B-B14F-4D97-AF65-F5344CB8AC3E}">
        <p14:creationId xmlns:p14="http://schemas.microsoft.com/office/powerpoint/2010/main" val="34738928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Here </a:t>
            </a:r>
            <a:r>
              <a:rPr lang="en-US" sz="1200" kern="1200" dirty="0" smtClean="0">
                <a:solidFill>
                  <a:schemeClr val="tx1"/>
                </a:solidFill>
                <a:effectLst/>
                <a:latin typeface="+mn-lt"/>
                <a:ea typeface="+mn-ea"/>
                <a:cs typeface="+mn-cs"/>
              </a:rPr>
              <a:t>you</a:t>
            </a:r>
            <a:r>
              <a:rPr lang="en-US" sz="1200" kern="1200" baseline="0" dirty="0" smtClean="0">
                <a:solidFill>
                  <a:schemeClr val="tx1"/>
                </a:solidFill>
                <a:effectLst/>
                <a:latin typeface="+mn-lt"/>
                <a:ea typeface="+mn-ea"/>
                <a:cs typeface="+mn-cs"/>
              </a:rPr>
              <a:t> may see </a:t>
            </a:r>
            <a:r>
              <a:rPr lang="en-US" sz="1200" kern="1200" dirty="0" smtClean="0">
                <a:solidFill>
                  <a:schemeClr val="tx1"/>
                </a:solidFill>
                <a:effectLst/>
                <a:latin typeface="+mn-lt"/>
                <a:ea typeface="+mn-ea"/>
                <a:cs typeface="+mn-cs"/>
              </a:rPr>
              <a:t>one </a:t>
            </a:r>
            <a:r>
              <a:rPr lang="en-US" sz="1200" kern="1200" dirty="0">
                <a:solidFill>
                  <a:schemeClr val="tx1"/>
                </a:solidFill>
                <a:effectLst/>
                <a:latin typeface="+mn-lt"/>
                <a:ea typeface="+mn-ea"/>
                <a:cs typeface="+mn-cs"/>
              </a:rPr>
              <a:t>example of our orbit visualization for </a:t>
            </a:r>
            <a:r>
              <a:rPr lang="en-US" sz="1200" kern="1200" dirty="0" smtClean="0">
                <a:solidFill>
                  <a:schemeClr val="tx1"/>
                </a:solidFill>
                <a:effectLst/>
                <a:latin typeface="+mn-lt"/>
                <a:ea typeface="+mn-ea"/>
                <a:cs typeface="+mn-cs"/>
              </a:rPr>
              <a:t>this </a:t>
            </a:r>
            <a:r>
              <a:rPr lang="en-US" sz="1200" kern="1200" dirty="0">
                <a:solidFill>
                  <a:schemeClr val="tx1"/>
                </a:solidFill>
                <a:effectLst/>
                <a:latin typeface="+mn-lt"/>
                <a:ea typeface="+mn-ea"/>
                <a:cs typeface="+mn-cs"/>
              </a:rPr>
              <a:t>GC </a:t>
            </a:r>
            <a:r>
              <a:rPr lang="en-US" sz="1200" kern="1200" dirty="0" smtClean="0">
                <a:solidFill>
                  <a:schemeClr val="tx1"/>
                </a:solidFill>
                <a:effectLst/>
                <a:latin typeface="+mn-lt"/>
                <a:ea typeface="+mn-ea"/>
                <a:cs typeface="+mn-cs"/>
              </a:rPr>
              <a:t>pair. </a:t>
            </a:r>
            <a:r>
              <a:rPr lang="en-US" sz="1200" kern="1200" dirty="0">
                <a:solidFill>
                  <a:schemeClr val="tx1"/>
                </a:solidFill>
                <a:effectLst/>
                <a:latin typeface="+mn-lt"/>
                <a:ea typeface="+mn-ea"/>
                <a:cs typeface="+mn-cs"/>
              </a:rPr>
              <a:t>Time range about +-10 </a:t>
            </a:r>
            <a:r>
              <a:rPr lang="en-US" sz="1200" kern="1200" dirty="0" err="1">
                <a:solidFill>
                  <a:schemeClr val="tx1"/>
                </a:solidFill>
                <a:effectLst/>
                <a:latin typeface="+mn-lt"/>
                <a:ea typeface="+mn-ea"/>
                <a:cs typeface="+mn-cs"/>
              </a:rPr>
              <a:t>Myr</a:t>
            </a:r>
            <a:r>
              <a:rPr lang="en-US" sz="1200" kern="1200" dirty="0">
                <a:solidFill>
                  <a:schemeClr val="tx1"/>
                </a:solidFill>
                <a:effectLst/>
                <a:latin typeface="+mn-lt"/>
                <a:ea typeface="+mn-ea"/>
                <a:cs typeface="+mn-cs"/>
              </a:rPr>
              <a:t> near the collision.  </a:t>
            </a:r>
            <a:r>
              <a:rPr lang="en-US" sz="1200" kern="1200" dirty="0" smtClean="0">
                <a:solidFill>
                  <a:schemeClr val="tx1"/>
                </a:solidFill>
                <a:effectLst/>
                <a:latin typeface="+mn-lt"/>
                <a:ea typeface="+mn-ea"/>
                <a:cs typeface="+mn-cs"/>
              </a:rPr>
              <a:t>Solid Line </a:t>
            </a:r>
            <a:r>
              <a:rPr lang="en-US" sz="1200" kern="1200" dirty="0">
                <a:solidFill>
                  <a:schemeClr val="tx1"/>
                </a:solidFill>
                <a:effectLst/>
                <a:latin typeface="+mn-lt"/>
                <a:ea typeface="+mn-ea"/>
                <a:cs typeface="+mn-cs"/>
              </a:rPr>
              <a:t>– for  first GC, dashed line for second one. Those are small trajectory of their orbits. You could see here an intersection of their </a:t>
            </a:r>
            <a:r>
              <a:rPr lang="en-US" sz="1200" kern="1200" dirty="0" smtClean="0">
                <a:solidFill>
                  <a:schemeClr val="tx1"/>
                </a:solidFill>
                <a:effectLst/>
                <a:latin typeface="+mn-lt"/>
                <a:ea typeface="+mn-ea"/>
                <a:cs typeface="+mn-cs"/>
              </a:rPr>
              <a:t>orbits </a:t>
            </a:r>
            <a:r>
              <a:rPr lang="en-US" sz="1200" kern="1200" dirty="0">
                <a:solidFill>
                  <a:schemeClr val="tx1"/>
                </a:solidFill>
                <a:effectLst/>
                <a:latin typeface="+mn-lt"/>
                <a:ea typeface="+mn-ea"/>
                <a:cs typeface="+mn-cs"/>
              </a:rPr>
              <a:t>what means a collision</a:t>
            </a:r>
            <a:endParaRPr lang="uk-UA" sz="1200" kern="1200" dirty="0">
              <a:solidFill>
                <a:schemeClr val="tx1"/>
              </a:solidFill>
              <a:effectLst/>
              <a:latin typeface="+mn-lt"/>
              <a:ea typeface="+mn-ea"/>
              <a:cs typeface="+mn-cs"/>
            </a:endParaRPr>
          </a:p>
          <a:p>
            <a:endParaRPr lang="uk-UA" dirty="0"/>
          </a:p>
        </p:txBody>
      </p:sp>
      <p:sp>
        <p:nvSpPr>
          <p:cNvPr id="4" name="Номер слайда 3"/>
          <p:cNvSpPr>
            <a:spLocks noGrp="1"/>
          </p:cNvSpPr>
          <p:nvPr>
            <p:ph type="sldNum" sz="quarter" idx="10"/>
          </p:nvPr>
        </p:nvSpPr>
        <p:spPr/>
        <p:txBody>
          <a:bodyPr/>
          <a:lstStyle/>
          <a:p>
            <a:fld id="{880413F7-8843-46B3-9760-4A94AEA38ED4}" type="slidenum">
              <a:rPr lang="uk-UA" smtClean="0"/>
              <a:t>6</a:t>
            </a:fld>
            <a:endParaRPr lang="uk-UA"/>
          </a:p>
        </p:txBody>
      </p:sp>
    </p:spTree>
    <p:extLst>
      <p:ext uri="{BB962C8B-B14F-4D97-AF65-F5344CB8AC3E}">
        <p14:creationId xmlns:p14="http://schemas.microsoft.com/office/powerpoint/2010/main" val="429946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the next video we are getting closer to our collision. And we could see that here </a:t>
            </a:r>
            <a:r>
              <a:rPr lang="en-US" sz="1200" kern="1200" dirty="0" smtClean="0">
                <a:solidFill>
                  <a:schemeClr val="tx1"/>
                </a:solidFill>
                <a:effectLst/>
                <a:latin typeface="+mn-lt"/>
                <a:ea typeface="+mn-ea"/>
                <a:cs typeface="+mn-cs"/>
              </a:rPr>
              <a:t>which</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distance </a:t>
            </a:r>
            <a:r>
              <a:rPr lang="en-US" sz="1200" kern="1200" dirty="0">
                <a:solidFill>
                  <a:schemeClr val="tx1"/>
                </a:solidFill>
                <a:effectLst/>
                <a:latin typeface="+mn-lt"/>
                <a:ea typeface="+mn-ea"/>
                <a:cs typeface="+mn-cs"/>
              </a:rPr>
              <a:t>between </a:t>
            </a:r>
            <a:r>
              <a:rPr lang="en-US" sz="1200" kern="1200" dirty="0" smtClean="0">
                <a:solidFill>
                  <a:schemeClr val="tx1"/>
                </a:solidFill>
                <a:effectLst/>
                <a:latin typeface="+mn-lt"/>
                <a:ea typeface="+mn-ea"/>
                <a:cs typeface="+mn-cs"/>
              </a:rPr>
              <a:t>GCs we have</a:t>
            </a:r>
            <a:r>
              <a:rPr lang="en-US" sz="1200" kern="1200" baseline="0" dirty="0" smtClean="0">
                <a:solidFill>
                  <a:schemeClr val="tx1"/>
                </a:solidFill>
                <a:effectLst/>
                <a:latin typeface="+mn-lt"/>
                <a:ea typeface="+mn-ea"/>
                <a:cs typeface="+mn-cs"/>
              </a:rPr>
              <a:t> and also </a:t>
            </a:r>
            <a:r>
              <a:rPr lang="en-US" sz="1200" kern="1200" baseline="0" dirty="0" err="1" smtClean="0">
                <a:solidFill>
                  <a:schemeClr val="tx1"/>
                </a:solidFill>
                <a:effectLst/>
                <a:latin typeface="+mn-lt"/>
                <a:ea typeface="+mn-ea"/>
                <a:cs typeface="+mn-cs"/>
              </a:rPr>
              <a:t>plases</a:t>
            </a:r>
            <a:r>
              <a:rPr lang="en-US" sz="1200" kern="1200" baseline="0" dirty="0" smtClean="0">
                <a:solidFill>
                  <a:schemeClr val="tx1"/>
                </a:solidFill>
                <a:effectLst/>
                <a:latin typeface="+mn-lt"/>
                <a:ea typeface="+mn-ea"/>
                <a:cs typeface="+mn-cs"/>
              </a:rPr>
              <a:t> here mean when collision </a:t>
            </a:r>
            <a:r>
              <a:rPr lang="en-US" sz="1200" kern="1200" baseline="0" dirty="0" err="1" smtClean="0">
                <a:solidFill>
                  <a:schemeClr val="tx1"/>
                </a:solidFill>
                <a:effectLst/>
                <a:latin typeface="+mn-lt"/>
                <a:ea typeface="+mn-ea"/>
                <a:cs typeface="+mn-cs"/>
              </a:rPr>
              <a:t>happend</a:t>
            </a:r>
            <a:r>
              <a:rPr lang="en-US" sz="1200" kern="1200" dirty="0" smtClean="0">
                <a:solidFill>
                  <a:schemeClr val="tx1"/>
                </a:solidFill>
                <a:effectLst/>
                <a:latin typeface="+mn-lt"/>
                <a:ea typeface="+mn-ea"/>
                <a:cs typeface="+mn-cs"/>
              </a:rPr>
              <a:t>. </a:t>
            </a:r>
            <a:r>
              <a:rPr lang="en-US" sz="1200" kern="1200" dirty="0">
                <a:solidFill>
                  <a:schemeClr val="tx1"/>
                </a:solidFill>
                <a:effectLst/>
                <a:latin typeface="+mn-lt"/>
                <a:ea typeface="+mn-ea"/>
                <a:cs typeface="+mn-cs"/>
              </a:rPr>
              <a:t>It helps us to really understand how they move and then analyze their </a:t>
            </a:r>
            <a:r>
              <a:rPr lang="en-US" sz="1200" kern="1200" dirty="0" err="1">
                <a:solidFill>
                  <a:schemeClr val="tx1"/>
                </a:solidFill>
                <a:effectLst/>
                <a:latin typeface="+mn-lt"/>
                <a:ea typeface="+mn-ea"/>
                <a:cs typeface="+mn-cs"/>
              </a:rPr>
              <a:t>ineraction</a:t>
            </a:r>
            <a:r>
              <a:rPr lang="en-US" sz="1200" kern="1200" dirty="0">
                <a:solidFill>
                  <a:schemeClr val="tx1"/>
                </a:solidFill>
                <a:effectLst/>
                <a:latin typeface="+mn-lt"/>
                <a:ea typeface="+mn-ea"/>
                <a:cs typeface="+mn-cs"/>
              </a:rPr>
              <a:t>. Of course it`s interesting in future to analyze how the exchange of stars happen.</a:t>
            </a:r>
            <a:endParaRPr lang="uk-UA" sz="1200" kern="1200" dirty="0">
              <a:solidFill>
                <a:schemeClr val="tx1"/>
              </a:solidFill>
              <a:effectLst/>
              <a:latin typeface="+mn-lt"/>
              <a:ea typeface="+mn-ea"/>
              <a:cs typeface="+mn-cs"/>
            </a:endParaRPr>
          </a:p>
          <a:p>
            <a:endParaRPr lang="uk-UA" dirty="0"/>
          </a:p>
        </p:txBody>
      </p:sp>
      <p:sp>
        <p:nvSpPr>
          <p:cNvPr id="4" name="Номер слайда 3"/>
          <p:cNvSpPr>
            <a:spLocks noGrp="1"/>
          </p:cNvSpPr>
          <p:nvPr>
            <p:ph type="sldNum" sz="quarter" idx="10"/>
          </p:nvPr>
        </p:nvSpPr>
        <p:spPr/>
        <p:txBody>
          <a:bodyPr/>
          <a:lstStyle/>
          <a:p>
            <a:fld id="{880413F7-8843-46B3-9760-4A94AEA38ED4}" type="slidenum">
              <a:rPr lang="uk-UA" smtClean="0"/>
              <a:t>7</a:t>
            </a:fld>
            <a:endParaRPr lang="uk-UA"/>
          </a:p>
        </p:txBody>
      </p:sp>
    </p:spTree>
    <p:extLst>
      <p:ext uri="{BB962C8B-B14F-4D97-AF65-F5344CB8AC3E}">
        <p14:creationId xmlns:p14="http://schemas.microsoft.com/office/powerpoint/2010/main" val="37343305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smtClean="0"/>
              <a:t>And now let’s talk about</a:t>
            </a:r>
            <a:r>
              <a:rPr lang="en-US" baseline="0" dirty="0" smtClean="0"/>
              <a:t> statistic. On slide you could see our fitting function and value of parameters. This plot shows to us </a:t>
            </a:r>
            <a:r>
              <a:rPr lang="en-US" b="1" dirty="0" smtClean="0"/>
              <a:t>Statistics of GC collision rate in MW galaxy.</a:t>
            </a:r>
          </a:p>
          <a:p>
            <a:r>
              <a:rPr lang="en-US" b="1" dirty="0" smtClean="0"/>
              <a:t>It means that </a:t>
            </a:r>
            <a:r>
              <a:rPr lang="pt-BR" sz="1200" dirty="0" smtClean="0"/>
              <a:t>In each 10 Myr we have at least 1 collision with radiuos</a:t>
            </a:r>
            <a:r>
              <a:rPr lang="pt-BR" sz="1200" baseline="0" dirty="0" smtClean="0"/>
              <a:t> difference less then </a:t>
            </a:r>
            <a:r>
              <a:rPr lang="pt-BR" sz="1200" dirty="0" smtClean="0"/>
              <a:t>45 pc.</a:t>
            </a:r>
            <a:endParaRPr lang="uk-UA" dirty="0"/>
          </a:p>
        </p:txBody>
      </p:sp>
      <p:sp>
        <p:nvSpPr>
          <p:cNvPr id="4" name="Номер слайда 3"/>
          <p:cNvSpPr>
            <a:spLocks noGrp="1"/>
          </p:cNvSpPr>
          <p:nvPr>
            <p:ph type="sldNum" sz="quarter" idx="10"/>
          </p:nvPr>
        </p:nvSpPr>
        <p:spPr/>
        <p:txBody>
          <a:bodyPr/>
          <a:lstStyle/>
          <a:p>
            <a:fld id="{880413F7-8843-46B3-9760-4A94AEA38ED4}" type="slidenum">
              <a:rPr lang="uk-UA" smtClean="0"/>
              <a:t>8</a:t>
            </a:fld>
            <a:endParaRPr lang="uk-UA"/>
          </a:p>
        </p:txBody>
      </p:sp>
    </p:spTree>
    <p:extLst>
      <p:ext uri="{BB962C8B-B14F-4D97-AF65-F5344CB8AC3E}">
        <p14:creationId xmlns:p14="http://schemas.microsoft.com/office/powerpoint/2010/main" val="37796092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kern="1200" dirty="0">
                <a:solidFill>
                  <a:schemeClr val="tx1"/>
                </a:solidFill>
                <a:effectLst/>
                <a:latin typeface="+mn-lt"/>
                <a:ea typeface="+mn-ea"/>
                <a:cs typeface="+mn-cs"/>
              </a:rPr>
              <a:t>Summary of our work</a:t>
            </a:r>
            <a:endParaRPr lang="uk-UA"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We </a:t>
            </a:r>
            <a:r>
              <a:rPr lang="uk-UA" sz="1200" kern="1200" dirty="0" err="1">
                <a:solidFill>
                  <a:schemeClr val="tx1"/>
                </a:solidFill>
                <a:effectLst/>
                <a:latin typeface="+mn-lt"/>
                <a:ea typeface="+mn-ea"/>
                <a:cs typeface="+mn-cs"/>
              </a:rPr>
              <a:t>integrate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GC </a:t>
            </a:r>
            <a:r>
              <a:rPr lang="uk-UA" sz="1200" kern="1200" dirty="0" err="1">
                <a:solidFill>
                  <a:schemeClr val="tx1"/>
                </a:solidFill>
                <a:effectLst/>
                <a:latin typeface="+mn-lt"/>
                <a:ea typeface="+mn-ea"/>
                <a:cs typeface="+mn-cs"/>
              </a:rPr>
              <a:t>systems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up</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to</a:t>
            </a:r>
            <a:r>
              <a:rPr lang="uk-UA" sz="1200" kern="1200" dirty="0">
                <a:solidFill>
                  <a:schemeClr val="tx1"/>
                </a:solidFill>
                <a:effectLst/>
                <a:latin typeface="+mn-lt"/>
                <a:ea typeface="+mn-ea"/>
                <a:cs typeface="+mn-cs"/>
              </a:rPr>
              <a:t> 5 </a:t>
            </a:r>
            <a:r>
              <a:rPr lang="uk-UA" sz="1200" kern="1200" dirty="0" err="1">
                <a:solidFill>
                  <a:schemeClr val="tx1"/>
                </a:solidFill>
                <a:effectLst/>
                <a:latin typeface="+mn-lt"/>
                <a:ea typeface="+mn-ea"/>
                <a:cs typeface="+mn-cs"/>
              </a:rPr>
              <a:t>Gyr</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back</a:t>
            </a:r>
            <a:r>
              <a:rPr lang="en-US" sz="1200" kern="1200" dirty="0">
                <a:solidFill>
                  <a:schemeClr val="tx1"/>
                </a:solidFill>
                <a:effectLst/>
                <a:latin typeface="+mn-lt"/>
                <a:ea typeface="+mn-ea"/>
                <a:cs typeface="+mn-cs"/>
              </a:rPr>
              <a:t>ward and forward</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in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time</a:t>
            </a:r>
            <a:r>
              <a:rPr lang="en-US" sz="1200" kern="1200" dirty="0">
                <a:solidFill>
                  <a:schemeClr val="tx1"/>
                </a:solidFill>
                <a:effectLst/>
                <a:latin typeface="+mn-lt"/>
                <a:ea typeface="+mn-ea"/>
                <a:cs typeface="+mn-cs"/>
              </a:rPr>
              <a:t> to get their orbits.</a:t>
            </a:r>
            <a:endParaRPr lang="uk-UA"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Then we c</a:t>
            </a:r>
            <a:r>
              <a:rPr lang="uk-UA" sz="1200" kern="1200" dirty="0" err="1">
                <a:solidFill>
                  <a:schemeClr val="tx1"/>
                </a:solidFill>
                <a:effectLst/>
                <a:latin typeface="+mn-lt"/>
                <a:ea typeface="+mn-ea"/>
                <a:cs typeface="+mn-cs"/>
              </a:rPr>
              <a:t>heck</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collisions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conditions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of</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GC’s</a:t>
            </a:r>
            <a:r>
              <a:rPr lang="en-US" sz="1200" kern="1200" dirty="0">
                <a:solidFill>
                  <a:schemeClr val="tx1"/>
                </a:solidFill>
                <a:effectLst/>
                <a:latin typeface="+mn-lt"/>
                <a:ea typeface="+mn-ea"/>
                <a:cs typeface="+mn-cs"/>
              </a:rPr>
              <a:t>. and looking for stable pair and analyze their orbits.</a:t>
            </a:r>
            <a:endParaRPr lang="uk-UA" sz="1200" kern="1200" dirty="0">
              <a:solidFill>
                <a:schemeClr val="tx1"/>
              </a:solidFill>
              <a:effectLst/>
              <a:latin typeface="+mn-lt"/>
              <a:ea typeface="+mn-ea"/>
              <a:cs typeface="+mn-cs"/>
            </a:endParaRPr>
          </a:p>
          <a:p>
            <a:r>
              <a:rPr lang="uk-UA"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endParaRPr lang="uk-UA" sz="1200" kern="1200" dirty="0">
              <a:solidFill>
                <a:schemeClr val="tx1"/>
              </a:solidFill>
              <a:effectLst/>
              <a:latin typeface="+mn-lt"/>
              <a:ea typeface="+mn-ea"/>
              <a:cs typeface="+mn-cs"/>
            </a:endParaRPr>
          </a:p>
          <a:p>
            <a:pPr>
              <a:buFontTx/>
              <a:buChar char="-"/>
            </a:pP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In</a:t>
            </a:r>
            <a:r>
              <a:rPr lang="uk-UA"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future, the </a:t>
            </a:r>
            <a:r>
              <a:rPr lang="uk-UA" sz="1200" kern="1200" dirty="0" err="1">
                <a:solidFill>
                  <a:schemeClr val="tx1"/>
                </a:solidFill>
                <a:effectLst/>
                <a:latin typeface="+mn-lt"/>
                <a:ea typeface="+mn-ea"/>
                <a:cs typeface="+mn-cs"/>
              </a:rPr>
              <a:t>second</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part</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of</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our</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work</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is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check</a:t>
            </a:r>
            <a:r>
              <a:rPr lang="en-US" sz="1200" kern="1200" dirty="0" err="1">
                <a:solidFill>
                  <a:schemeClr val="tx1"/>
                </a:solidFill>
                <a:effectLst/>
                <a:latin typeface="+mn-lt"/>
                <a:ea typeface="+mn-ea"/>
                <a:cs typeface="+mn-cs"/>
              </a:rPr>
              <a:t>ing</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in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details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these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potential</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collisions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again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using</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our</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phi</a:t>
            </a:r>
            <a:r>
              <a:rPr lang="uk-UA" sz="1200" kern="1200" dirty="0">
                <a:solidFill>
                  <a:schemeClr val="tx1"/>
                </a:solidFill>
                <a:effectLst/>
                <a:latin typeface="+mn-lt"/>
                <a:ea typeface="+mn-ea"/>
                <a:cs typeface="+mn-cs"/>
              </a:rPr>
              <a:t>-GPU CUDA N-</a:t>
            </a:r>
            <a:r>
              <a:rPr lang="uk-UA" sz="1200" kern="1200" dirty="0" err="1">
                <a:solidFill>
                  <a:schemeClr val="tx1"/>
                </a:solidFill>
                <a:effectLst/>
                <a:latin typeface="+mn-lt"/>
                <a:ea typeface="+mn-ea"/>
                <a:cs typeface="+mn-cs"/>
              </a:rPr>
              <a:t>body</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integration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code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As</a:t>
            </a:r>
            <a:r>
              <a:rPr lang="uk-UA" sz="1200" kern="1200" dirty="0">
                <a:solidFill>
                  <a:schemeClr val="tx1"/>
                </a:solidFill>
                <a:effectLst/>
                <a:latin typeface="+mn-lt"/>
                <a:ea typeface="+mn-ea"/>
                <a:cs typeface="+mn-cs"/>
              </a:rPr>
              <a:t> a </a:t>
            </a:r>
            <a:r>
              <a:rPr lang="uk-UA" sz="1200" kern="1200" dirty="0" err="1">
                <a:solidFill>
                  <a:schemeClr val="tx1"/>
                </a:solidFill>
                <a:effectLst/>
                <a:latin typeface="+mn-lt"/>
                <a:ea typeface="+mn-ea"/>
                <a:cs typeface="+mn-cs"/>
              </a:rPr>
              <a:t>main</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result</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of</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our</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simulations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we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determine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mass</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exchange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rate</a:t>
            </a:r>
            <a:r>
              <a:rPr lang="uk-UA" sz="1200" kern="1200" dirty="0">
                <a:solidFill>
                  <a:schemeClr val="tx1"/>
                </a:solidFill>
                <a:effectLst/>
                <a:latin typeface="+mn-lt"/>
                <a:ea typeface="+mn-ea"/>
                <a:cs typeface="+mn-cs"/>
              </a:rPr>
              <a:t> </a:t>
            </a:r>
            <a:r>
              <a:rPr lang="uk-UA" sz="1200" kern="1200" dirty="0" err="1" smtClean="0">
                <a:solidFill>
                  <a:schemeClr val="tx1"/>
                </a:solidFill>
                <a:effectLst/>
                <a:latin typeface="+mn-lt"/>
                <a:ea typeface="+mn-ea"/>
                <a:cs typeface="+mn-cs"/>
              </a:rPr>
              <a:t>between</a:t>
            </a:r>
            <a:r>
              <a:rPr lang="uk-UA" sz="1200" kern="1200" dirty="0" smtClean="0">
                <a:solidFill>
                  <a:schemeClr val="tx1"/>
                </a:solidFill>
                <a:effectLst/>
                <a:latin typeface="+mn-lt"/>
                <a:ea typeface="+mn-ea"/>
                <a:cs typeface="+mn-cs"/>
              </a:rPr>
              <a:t> </a:t>
            </a:r>
            <a:r>
              <a:rPr lang="uk-UA" sz="1200" kern="1200" dirty="0" err="1">
                <a:solidFill>
                  <a:schemeClr val="tx1"/>
                </a:solidFill>
                <a:effectLst/>
                <a:latin typeface="+mn-lt"/>
                <a:ea typeface="+mn-ea"/>
                <a:cs typeface="+mn-cs"/>
              </a:rPr>
              <a:t>the</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individual</a:t>
            </a:r>
            <a:r>
              <a:rPr lang="uk-UA" sz="1200" kern="1200" dirty="0">
                <a:solidFill>
                  <a:schemeClr val="tx1"/>
                </a:solidFill>
                <a:effectLst/>
                <a:latin typeface="+mn-lt"/>
                <a:ea typeface="+mn-ea"/>
                <a:cs typeface="+mn-cs"/>
              </a:rPr>
              <a:t> </a:t>
            </a:r>
            <a:r>
              <a:rPr lang="uk-UA" sz="1200" kern="1200" dirty="0" err="1">
                <a:solidFill>
                  <a:schemeClr val="tx1"/>
                </a:solidFill>
                <a:effectLst/>
                <a:latin typeface="+mn-lt"/>
                <a:ea typeface="+mn-ea"/>
                <a:cs typeface="+mn-cs"/>
              </a:rPr>
              <a:t>GC’s</a:t>
            </a:r>
            <a:r>
              <a:rPr lang="uk-UA" sz="1200" kern="1200" dirty="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next point is </a:t>
            </a:r>
            <a:r>
              <a:rPr lang="en-US" dirty="0" smtClean="0"/>
              <a:t>examine the possible rotation and angular momentum exchange rate between the individual clusters…</a:t>
            </a:r>
          </a:p>
          <a:p>
            <a:pPr>
              <a:buFontTx/>
              <a:buChar char="-"/>
            </a:pPr>
            <a:r>
              <a:rPr lang="en-US" dirty="0" smtClean="0"/>
              <a:t>study of the individual clusters mass function evolution (Initial MF – Present Day MF)…</a:t>
            </a:r>
            <a:endParaRPr lang="uk-UA" sz="1200" kern="1200" dirty="0">
              <a:solidFill>
                <a:schemeClr val="tx1"/>
              </a:solidFill>
              <a:effectLst/>
              <a:latin typeface="+mn-lt"/>
              <a:ea typeface="+mn-ea"/>
              <a:cs typeface="+mn-cs"/>
            </a:endParaRPr>
          </a:p>
          <a:p>
            <a:endParaRPr lang="uk-UA" dirty="0"/>
          </a:p>
        </p:txBody>
      </p:sp>
      <p:sp>
        <p:nvSpPr>
          <p:cNvPr id="4" name="Номер слайда 3"/>
          <p:cNvSpPr>
            <a:spLocks noGrp="1"/>
          </p:cNvSpPr>
          <p:nvPr>
            <p:ph type="sldNum" sz="quarter" idx="10"/>
          </p:nvPr>
        </p:nvSpPr>
        <p:spPr/>
        <p:txBody>
          <a:bodyPr/>
          <a:lstStyle/>
          <a:p>
            <a:fld id="{880413F7-8843-46B3-9760-4A94AEA38ED4}" type="slidenum">
              <a:rPr lang="uk-UA" smtClean="0"/>
              <a:t>9</a:t>
            </a:fld>
            <a:endParaRPr lang="uk-UA"/>
          </a:p>
        </p:txBody>
      </p:sp>
    </p:spTree>
    <p:extLst>
      <p:ext uri="{BB962C8B-B14F-4D97-AF65-F5344CB8AC3E}">
        <p14:creationId xmlns:p14="http://schemas.microsoft.com/office/powerpoint/2010/main" val="1820746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941C4527-8111-4BF7-AECF-9234E3AA65ED}" type="datetimeFigureOut">
              <a:rPr lang="uk-UA" smtClean="0"/>
              <a:t>27.04.2021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FB17C0CC-021E-491C-8B5C-46A5E971DB1D}" type="slidenum">
              <a:rPr lang="uk-UA" smtClean="0"/>
              <a:t>‹#›</a:t>
            </a:fld>
            <a:endParaRPr lang="uk-UA"/>
          </a:p>
        </p:txBody>
      </p:sp>
    </p:spTree>
    <p:extLst>
      <p:ext uri="{BB962C8B-B14F-4D97-AF65-F5344CB8AC3E}">
        <p14:creationId xmlns:p14="http://schemas.microsoft.com/office/powerpoint/2010/main" val="1734864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41C4527-8111-4BF7-AECF-9234E3AA65ED}" type="datetimeFigureOut">
              <a:rPr lang="uk-UA" smtClean="0"/>
              <a:t>27.04.2021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FB17C0CC-021E-491C-8B5C-46A5E971DB1D}" type="slidenum">
              <a:rPr lang="uk-UA" smtClean="0"/>
              <a:t>‹#›</a:t>
            </a:fld>
            <a:endParaRPr lang="uk-UA"/>
          </a:p>
        </p:txBody>
      </p:sp>
    </p:spTree>
    <p:extLst>
      <p:ext uri="{BB962C8B-B14F-4D97-AF65-F5344CB8AC3E}">
        <p14:creationId xmlns:p14="http://schemas.microsoft.com/office/powerpoint/2010/main" val="1670135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41C4527-8111-4BF7-AECF-9234E3AA65ED}" type="datetimeFigureOut">
              <a:rPr lang="uk-UA" smtClean="0"/>
              <a:t>27.04.2021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FB17C0CC-021E-491C-8B5C-46A5E971DB1D}" type="slidenum">
              <a:rPr lang="uk-UA" smtClean="0"/>
              <a:t>‹#›</a:t>
            </a:fld>
            <a:endParaRPr lang="uk-UA"/>
          </a:p>
        </p:txBody>
      </p:sp>
    </p:spTree>
    <p:extLst>
      <p:ext uri="{BB962C8B-B14F-4D97-AF65-F5344CB8AC3E}">
        <p14:creationId xmlns:p14="http://schemas.microsoft.com/office/powerpoint/2010/main" val="3188241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41C4527-8111-4BF7-AECF-9234E3AA65ED}" type="datetimeFigureOut">
              <a:rPr lang="uk-UA" smtClean="0"/>
              <a:t>27.04.2021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FB17C0CC-021E-491C-8B5C-46A5E971DB1D}" type="slidenum">
              <a:rPr lang="uk-UA" smtClean="0"/>
              <a:t>‹#›</a:t>
            </a:fld>
            <a:endParaRPr lang="uk-UA"/>
          </a:p>
        </p:txBody>
      </p:sp>
    </p:spTree>
    <p:extLst>
      <p:ext uri="{BB962C8B-B14F-4D97-AF65-F5344CB8AC3E}">
        <p14:creationId xmlns:p14="http://schemas.microsoft.com/office/powerpoint/2010/main" val="4065605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41C4527-8111-4BF7-AECF-9234E3AA65ED}" type="datetimeFigureOut">
              <a:rPr lang="uk-UA" smtClean="0"/>
              <a:t>27.04.2021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FB17C0CC-021E-491C-8B5C-46A5E971DB1D}" type="slidenum">
              <a:rPr lang="uk-UA" smtClean="0"/>
              <a:t>‹#›</a:t>
            </a:fld>
            <a:endParaRPr lang="uk-UA"/>
          </a:p>
        </p:txBody>
      </p:sp>
    </p:spTree>
    <p:extLst>
      <p:ext uri="{BB962C8B-B14F-4D97-AF65-F5344CB8AC3E}">
        <p14:creationId xmlns:p14="http://schemas.microsoft.com/office/powerpoint/2010/main" val="1070561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941C4527-8111-4BF7-AECF-9234E3AA65ED}" type="datetimeFigureOut">
              <a:rPr lang="uk-UA" smtClean="0"/>
              <a:t>27.04.2021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FB17C0CC-021E-491C-8B5C-46A5E971DB1D}" type="slidenum">
              <a:rPr lang="uk-UA" smtClean="0"/>
              <a:t>‹#›</a:t>
            </a:fld>
            <a:endParaRPr lang="uk-UA"/>
          </a:p>
        </p:txBody>
      </p:sp>
    </p:spTree>
    <p:extLst>
      <p:ext uri="{BB962C8B-B14F-4D97-AF65-F5344CB8AC3E}">
        <p14:creationId xmlns:p14="http://schemas.microsoft.com/office/powerpoint/2010/main" val="1573597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941C4527-8111-4BF7-AECF-9234E3AA65ED}" type="datetimeFigureOut">
              <a:rPr lang="uk-UA" smtClean="0"/>
              <a:t>27.04.2021</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FB17C0CC-021E-491C-8B5C-46A5E971DB1D}" type="slidenum">
              <a:rPr lang="uk-UA" smtClean="0"/>
              <a:t>‹#›</a:t>
            </a:fld>
            <a:endParaRPr lang="uk-UA"/>
          </a:p>
        </p:txBody>
      </p:sp>
    </p:spTree>
    <p:extLst>
      <p:ext uri="{BB962C8B-B14F-4D97-AF65-F5344CB8AC3E}">
        <p14:creationId xmlns:p14="http://schemas.microsoft.com/office/powerpoint/2010/main" val="4196517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941C4527-8111-4BF7-AECF-9234E3AA65ED}" type="datetimeFigureOut">
              <a:rPr lang="uk-UA" smtClean="0"/>
              <a:t>27.04.2021</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FB17C0CC-021E-491C-8B5C-46A5E971DB1D}" type="slidenum">
              <a:rPr lang="uk-UA" smtClean="0"/>
              <a:t>‹#›</a:t>
            </a:fld>
            <a:endParaRPr lang="uk-UA"/>
          </a:p>
        </p:txBody>
      </p:sp>
    </p:spTree>
    <p:extLst>
      <p:ext uri="{BB962C8B-B14F-4D97-AF65-F5344CB8AC3E}">
        <p14:creationId xmlns:p14="http://schemas.microsoft.com/office/powerpoint/2010/main" val="839775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1C4527-8111-4BF7-AECF-9234E3AA65ED}" type="datetimeFigureOut">
              <a:rPr lang="uk-UA" smtClean="0"/>
              <a:t>27.04.2021</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FB17C0CC-021E-491C-8B5C-46A5E971DB1D}" type="slidenum">
              <a:rPr lang="uk-UA" smtClean="0"/>
              <a:t>‹#›</a:t>
            </a:fld>
            <a:endParaRPr lang="uk-UA"/>
          </a:p>
        </p:txBody>
      </p:sp>
    </p:spTree>
    <p:extLst>
      <p:ext uri="{BB962C8B-B14F-4D97-AF65-F5344CB8AC3E}">
        <p14:creationId xmlns:p14="http://schemas.microsoft.com/office/powerpoint/2010/main" val="1081896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941C4527-8111-4BF7-AECF-9234E3AA65ED}" type="datetimeFigureOut">
              <a:rPr lang="uk-UA" smtClean="0"/>
              <a:t>27.04.2021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FB17C0CC-021E-491C-8B5C-46A5E971DB1D}" type="slidenum">
              <a:rPr lang="uk-UA" smtClean="0"/>
              <a:t>‹#›</a:t>
            </a:fld>
            <a:endParaRPr lang="uk-UA"/>
          </a:p>
        </p:txBody>
      </p:sp>
    </p:spTree>
    <p:extLst>
      <p:ext uri="{BB962C8B-B14F-4D97-AF65-F5344CB8AC3E}">
        <p14:creationId xmlns:p14="http://schemas.microsoft.com/office/powerpoint/2010/main" val="3827284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941C4527-8111-4BF7-AECF-9234E3AA65ED}" type="datetimeFigureOut">
              <a:rPr lang="uk-UA" smtClean="0"/>
              <a:t>27.04.2021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FB17C0CC-021E-491C-8B5C-46A5E971DB1D}" type="slidenum">
              <a:rPr lang="uk-UA" smtClean="0"/>
              <a:t>‹#›</a:t>
            </a:fld>
            <a:endParaRPr lang="uk-UA"/>
          </a:p>
        </p:txBody>
      </p:sp>
    </p:spTree>
    <p:extLst>
      <p:ext uri="{BB962C8B-B14F-4D97-AF65-F5344CB8AC3E}">
        <p14:creationId xmlns:p14="http://schemas.microsoft.com/office/powerpoint/2010/main" val="1700937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1C4527-8111-4BF7-AECF-9234E3AA65ED}" type="datetimeFigureOut">
              <a:rPr lang="uk-UA" smtClean="0"/>
              <a:t>27.04.2021</a:t>
            </a:fld>
            <a:endParaRPr lang="uk-U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17C0CC-021E-491C-8B5C-46A5E971DB1D}" type="slidenum">
              <a:rPr lang="uk-UA" smtClean="0"/>
              <a:t>‹#›</a:t>
            </a:fld>
            <a:endParaRPr lang="uk-UA"/>
          </a:p>
        </p:txBody>
      </p:sp>
    </p:spTree>
    <p:extLst>
      <p:ext uri="{BB962C8B-B14F-4D97-AF65-F5344CB8AC3E}">
        <p14:creationId xmlns:p14="http://schemas.microsoft.com/office/powerpoint/2010/main" val="93152283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0.png"/></Relationships>
</file>

<file path=ppt/slides/_rels/slide5.xml.rels><?xml version="1.0" encoding="UTF-8" standalone="yes"?>
<Relationships xmlns="http://schemas.openxmlformats.org/package/2006/relationships"><Relationship Id="rId8" Type="http://schemas.microsoft.com/office/2007/relationships/hdphoto" Target="../media/hdphoto1.wdp"/><Relationship Id="rId3" Type="http://schemas.microsoft.com/office/2007/relationships/media" Target="../media/media2.mp4"/><Relationship Id="rId7" Type="http://schemas.openxmlformats.org/officeDocument/2006/relationships/image" Target="../media/image15.png"/><Relationship Id="rId12" Type="http://schemas.openxmlformats.org/officeDocument/2006/relationships/image" Target="../media/image19.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notesSlide" Target="../notesSlides/notesSlide5.xml"/><Relationship Id="rId11" Type="http://schemas.openxmlformats.org/officeDocument/2006/relationships/image" Target="../media/image18.png"/><Relationship Id="rId5" Type="http://schemas.openxmlformats.org/officeDocument/2006/relationships/slideLayout" Target="../slideLayouts/slideLayout5.xml"/><Relationship Id="rId10" Type="http://schemas.openxmlformats.org/officeDocument/2006/relationships/image" Target="../media/image17.png"/><Relationship Id="rId4" Type="http://schemas.openxmlformats.org/officeDocument/2006/relationships/video" Target="../media/media2.mp4"/><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4.mp4"/><Relationship Id="rId1" Type="http://schemas.microsoft.com/office/2007/relationships/media" Target="../media/media4.mp4"/><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Milky Way - Wikimedia Commo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12326956"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474709" y="119921"/>
            <a:ext cx="11377535" cy="2803161"/>
          </a:xfrm>
        </p:spPr>
        <p:txBody>
          <a:bodyPr>
            <a:normAutofit/>
          </a:bodyPr>
          <a:lstStyle/>
          <a:p>
            <a:r>
              <a:rPr lang="en-US" dirty="0"/>
              <a:t>Backward and forward orbital integration of the Milky Way </a:t>
            </a:r>
            <a:br>
              <a:rPr lang="en-US" dirty="0"/>
            </a:br>
            <a:r>
              <a:rPr lang="en-US" dirty="0"/>
              <a:t>globular cluster system </a:t>
            </a:r>
          </a:p>
        </p:txBody>
      </p:sp>
      <p:sp>
        <p:nvSpPr>
          <p:cNvPr id="3" name="Подзаголовок 2"/>
          <p:cNvSpPr>
            <a:spLocks noGrp="1"/>
          </p:cNvSpPr>
          <p:nvPr>
            <p:ph type="subTitle" idx="1"/>
          </p:nvPr>
        </p:nvSpPr>
        <p:spPr>
          <a:xfrm>
            <a:off x="1793823" y="5227093"/>
            <a:ext cx="9144000" cy="1592006"/>
          </a:xfrm>
        </p:spPr>
        <p:txBody>
          <a:bodyPr>
            <a:normAutofit/>
          </a:bodyPr>
          <a:lstStyle/>
          <a:p>
            <a:r>
              <a:rPr lang="uk-UA" dirty="0" err="1"/>
              <a:t>Chemerynska</a:t>
            </a:r>
            <a:r>
              <a:rPr lang="uk-UA" dirty="0"/>
              <a:t> I.V. </a:t>
            </a:r>
            <a:r>
              <a:rPr lang="en-US" dirty="0"/>
              <a:t>,</a:t>
            </a:r>
            <a:r>
              <a:rPr lang="uk-UA" dirty="0"/>
              <a:t> </a:t>
            </a:r>
            <a:r>
              <a:rPr lang="uk-UA" dirty="0" err="1"/>
              <a:t>Ishchenko</a:t>
            </a:r>
            <a:r>
              <a:rPr lang="uk-UA" dirty="0"/>
              <a:t> M.V</a:t>
            </a:r>
            <a:r>
              <a:rPr lang="en-US" dirty="0"/>
              <a:t>.</a:t>
            </a:r>
            <a:r>
              <a:rPr lang="uk-UA" dirty="0"/>
              <a:t>,</a:t>
            </a:r>
            <a:r>
              <a:rPr lang="en-US" dirty="0"/>
              <a:t> </a:t>
            </a:r>
            <a:r>
              <a:rPr lang="uk-UA" dirty="0" err="1"/>
              <a:t>Berczik</a:t>
            </a:r>
            <a:r>
              <a:rPr lang="uk-UA" dirty="0"/>
              <a:t> P.P. </a:t>
            </a:r>
          </a:p>
          <a:p>
            <a:endParaRPr lang="en-US" dirty="0"/>
          </a:p>
          <a:p>
            <a:r>
              <a:rPr lang="en-US" dirty="0"/>
              <a:t>2021­ - 27</a:t>
            </a:r>
            <a:r>
              <a:rPr lang="en-US" baseline="30000" dirty="0"/>
              <a:t>th</a:t>
            </a:r>
            <a:r>
              <a:rPr lang="en-US" dirty="0"/>
              <a:t> YSC</a:t>
            </a:r>
            <a:endParaRPr lang="uk-UA" dirty="0"/>
          </a:p>
        </p:txBody>
      </p:sp>
      <p:pic>
        <p:nvPicPr>
          <p:cNvPr id="1026" name="Picture 2" descr="Taras Shevchenko National University of Kyiv"/>
          <p:cNvPicPr>
            <a:picLocks noChangeAspect="1" noChangeArrowheads="1"/>
          </p:cNvPicPr>
          <p:nvPr/>
        </p:nvPicPr>
        <p:blipFill>
          <a:blip r:embed="rId4">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5884606"/>
            <a:ext cx="2688606" cy="895593"/>
          </a:xfrm>
          <a:prstGeom prst="rect">
            <a:avLst/>
          </a:prstGeom>
          <a:noFill/>
          <a:extLst>
            <a:ext uri="{909E8E84-426E-40DD-AFC4-6F175D3DCCD1}">
              <a14:hiddenFill xmlns:a14="http://schemas.microsoft.com/office/drawing/2010/main">
                <a:solidFill>
                  <a:srgbClr val="FFFFFF"/>
                </a:solidFill>
              </a14:hiddenFill>
            </a:ext>
          </a:extLst>
        </p:spPr>
      </p:pic>
      <p:pic>
        <p:nvPicPr>
          <p:cNvPr id="4" name="Рисунок 3"/>
          <p:cNvPicPr>
            <a:picLocks noChangeAspect="1"/>
          </p:cNvPicPr>
          <p:nvPr/>
        </p:nvPicPr>
        <p:blipFill rotWithShape="1">
          <a:blip r:embed="rId5"/>
          <a:srcRect r="65031" b="-1331"/>
          <a:stretch/>
        </p:blipFill>
        <p:spPr>
          <a:xfrm>
            <a:off x="0" y="5884606"/>
            <a:ext cx="894782" cy="934493"/>
          </a:xfrm>
          <a:prstGeom prst="rect">
            <a:avLst/>
          </a:prstGeom>
        </p:spPr>
      </p:pic>
    </p:spTree>
    <p:extLst>
      <p:ext uri="{BB962C8B-B14F-4D97-AF65-F5344CB8AC3E}">
        <p14:creationId xmlns:p14="http://schemas.microsoft.com/office/powerpoint/2010/main" val="20215345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a:srcRect t="10166" b="6887"/>
          <a:stretch/>
        </p:blipFill>
        <p:spPr>
          <a:xfrm>
            <a:off x="0" y="-14990"/>
            <a:ext cx="12191999" cy="6910465"/>
          </a:xfrm>
          <a:prstGeom prst="rect">
            <a:avLst/>
          </a:prstGeom>
        </p:spPr>
      </p:pic>
      <p:sp>
        <p:nvSpPr>
          <p:cNvPr id="2" name="Заголовок 1"/>
          <p:cNvSpPr>
            <a:spLocks noGrp="1"/>
          </p:cNvSpPr>
          <p:nvPr>
            <p:ph type="title"/>
          </p:nvPr>
        </p:nvSpPr>
        <p:spPr>
          <a:xfrm>
            <a:off x="238593" y="5746594"/>
            <a:ext cx="10515600" cy="1325563"/>
          </a:xfrm>
        </p:spPr>
        <p:txBody>
          <a:bodyPr/>
          <a:lstStyle/>
          <a:p>
            <a:r>
              <a:rPr lang="en-US" i="1" dirty="0"/>
              <a:t>Thanks for you attention!</a:t>
            </a:r>
            <a:endParaRPr lang="uk-UA" i="1" dirty="0"/>
          </a:p>
        </p:txBody>
      </p:sp>
    </p:spTree>
    <p:extLst>
      <p:ext uri="{BB962C8B-B14F-4D97-AF65-F5344CB8AC3E}">
        <p14:creationId xmlns:p14="http://schemas.microsoft.com/office/powerpoint/2010/main" val="22267332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p:cNvPicPr>
            <a:picLocks noChangeAspect="1"/>
          </p:cNvPicPr>
          <p:nvPr/>
        </p:nvPicPr>
        <p:blipFill rotWithShape="1">
          <a:blip r:embed="rId3" cstate="print">
            <a:extLst>
              <a:ext uri="{28A0092B-C50C-407E-A947-70E740481C1C}">
                <a14:useLocalDpi xmlns:a14="http://schemas.microsoft.com/office/drawing/2010/main" val="0"/>
              </a:ext>
            </a:extLst>
          </a:blip>
          <a:srcRect r="4023" b="8171"/>
          <a:stretch/>
        </p:blipFill>
        <p:spPr>
          <a:xfrm>
            <a:off x="-4916" y="0"/>
            <a:ext cx="12196916" cy="6868596"/>
          </a:xfrm>
          <a:prstGeom prst="rect">
            <a:avLst/>
          </a:prstGeom>
        </p:spPr>
      </p:pic>
      <p:sp>
        <p:nvSpPr>
          <p:cNvPr id="2" name="Заголовок 1"/>
          <p:cNvSpPr>
            <a:spLocks noGrp="1"/>
          </p:cNvSpPr>
          <p:nvPr>
            <p:ph type="title"/>
          </p:nvPr>
        </p:nvSpPr>
        <p:spPr>
          <a:xfrm>
            <a:off x="472602" y="81576"/>
            <a:ext cx="8849026" cy="1325563"/>
          </a:xfrm>
        </p:spPr>
        <p:txBody>
          <a:bodyPr>
            <a:normAutofit/>
          </a:bodyPr>
          <a:lstStyle/>
          <a:p>
            <a:r>
              <a:rPr lang="en-US" sz="4000" b="1" dirty="0"/>
              <a:t>Why are globular clusters so important?</a:t>
            </a:r>
            <a:endParaRPr lang="uk-UA" sz="4000" b="1" dirty="0"/>
          </a:p>
        </p:txBody>
      </p:sp>
      <p:sp>
        <p:nvSpPr>
          <p:cNvPr id="3" name="Объект 2"/>
          <p:cNvSpPr>
            <a:spLocks noGrp="1"/>
          </p:cNvSpPr>
          <p:nvPr>
            <p:ph idx="1"/>
          </p:nvPr>
        </p:nvSpPr>
        <p:spPr>
          <a:xfrm>
            <a:off x="336436" y="1425941"/>
            <a:ext cx="7344122" cy="2854292"/>
          </a:xfrm>
        </p:spPr>
        <p:txBody>
          <a:bodyPr>
            <a:normAutofit/>
          </a:bodyPr>
          <a:lstStyle/>
          <a:p>
            <a:pPr>
              <a:lnSpc>
                <a:spcPct val="100000"/>
              </a:lnSpc>
            </a:pPr>
            <a:r>
              <a:rPr lang="en-US" sz="2400" dirty="0"/>
              <a:t>Play</a:t>
            </a:r>
            <a:r>
              <a:rPr lang="uk-UA" sz="2400" dirty="0"/>
              <a:t> a </a:t>
            </a:r>
            <a:r>
              <a:rPr lang="en-US" sz="2400" dirty="0"/>
              <a:t>central</a:t>
            </a:r>
            <a:r>
              <a:rPr lang="uk-UA" sz="2400" dirty="0"/>
              <a:t> </a:t>
            </a:r>
            <a:r>
              <a:rPr lang="en-US" sz="2400" dirty="0"/>
              <a:t>role</a:t>
            </a:r>
            <a:r>
              <a:rPr lang="uk-UA" sz="2400" dirty="0"/>
              <a:t> </a:t>
            </a:r>
            <a:r>
              <a:rPr lang="en-US" sz="2400" dirty="0"/>
              <a:t>in</a:t>
            </a:r>
            <a:r>
              <a:rPr lang="uk-UA" sz="2400" dirty="0"/>
              <a:t> </a:t>
            </a:r>
            <a:r>
              <a:rPr lang="en-US" sz="2400" dirty="0"/>
              <a:t>cosmological</a:t>
            </a:r>
            <a:r>
              <a:rPr lang="uk-UA" sz="2400" dirty="0"/>
              <a:t> </a:t>
            </a:r>
            <a:r>
              <a:rPr lang="en-US" sz="2400" dirty="0"/>
              <a:t>studies</a:t>
            </a:r>
          </a:p>
          <a:p>
            <a:pPr>
              <a:lnSpc>
                <a:spcPct val="100000"/>
              </a:lnSpc>
            </a:pPr>
            <a:r>
              <a:rPr lang="en-US" sz="2400" dirty="0"/>
              <a:t>The first stellar systems formed in the early Universe</a:t>
            </a:r>
            <a:r>
              <a:rPr lang="uk-UA" sz="2400" dirty="0"/>
              <a:t> </a:t>
            </a:r>
            <a:endParaRPr lang="en-US" sz="2400" dirty="0"/>
          </a:p>
          <a:p>
            <a:pPr>
              <a:lnSpc>
                <a:spcPct val="100000"/>
              </a:lnSpc>
            </a:pPr>
            <a:r>
              <a:rPr lang="en-US" sz="2400" dirty="0"/>
              <a:t>Help to understand the formation and evolution of galaxies</a:t>
            </a:r>
          </a:p>
          <a:p>
            <a:pPr>
              <a:lnSpc>
                <a:spcPct val="100000"/>
              </a:lnSpc>
            </a:pPr>
            <a:r>
              <a:rPr lang="en-US" sz="2400" dirty="0"/>
              <a:t>Help in in stellar evolution theory</a:t>
            </a:r>
            <a:endParaRPr lang="uk-UA" sz="2400" dirty="0"/>
          </a:p>
        </p:txBody>
      </p:sp>
      <p:pic>
        <p:nvPicPr>
          <p:cNvPr id="1026" name="Picture 2" descr="The globular cluster NGC 3201 | ES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10064" y="744358"/>
            <a:ext cx="1740833" cy="13056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stronomers image rare stellar cluster Liller 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71283" y="170419"/>
            <a:ext cx="1423999" cy="133115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1361882" y="6283939"/>
            <a:ext cx="533400" cy="369332"/>
          </a:xfrm>
          <a:prstGeom prst="rect">
            <a:avLst/>
          </a:prstGeom>
          <a:noFill/>
        </p:spPr>
        <p:txBody>
          <a:bodyPr wrap="square" rtlCol="0">
            <a:spAutoFit/>
          </a:bodyPr>
          <a:lstStyle/>
          <a:p>
            <a:r>
              <a:rPr lang="en-US" dirty="0" smtClean="0"/>
              <a:t>1</a:t>
            </a:r>
            <a:endParaRPr lang="uk-UA" dirty="0"/>
          </a:p>
        </p:txBody>
      </p:sp>
      <p:sp>
        <p:nvSpPr>
          <p:cNvPr id="7" name="Объект 2">
            <a:extLst>
              <a:ext uri="{FF2B5EF4-FFF2-40B4-BE49-F238E27FC236}">
                <a16:creationId xmlns:a16="http://schemas.microsoft.com/office/drawing/2014/main" id="{AA467306-0D23-4614-A531-34CA6610C34C}"/>
              </a:ext>
            </a:extLst>
          </p:cNvPr>
          <p:cNvSpPr txBox="1">
            <a:spLocks/>
          </p:cNvSpPr>
          <p:nvPr/>
        </p:nvSpPr>
        <p:spPr>
          <a:xfrm>
            <a:off x="472602" y="4546783"/>
            <a:ext cx="5194209" cy="240338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dirty="0"/>
              <a:t>The source of data on globular clusters are the </a:t>
            </a:r>
            <a:r>
              <a:rPr lang="en-US" sz="2400" dirty="0" err="1"/>
              <a:t>Vasiliev</a:t>
            </a:r>
            <a:r>
              <a:rPr lang="en-US" sz="2400" dirty="0"/>
              <a:t> (2019)  and </a:t>
            </a:r>
            <a:r>
              <a:rPr lang="uk-UA" sz="2400" dirty="0" err="1"/>
              <a:t>Baumgardt</a:t>
            </a:r>
            <a:r>
              <a:rPr lang="uk-UA" sz="2400" dirty="0"/>
              <a:t> </a:t>
            </a:r>
            <a:r>
              <a:rPr lang="en-US" sz="2400" dirty="0"/>
              <a:t>(</a:t>
            </a:r>
            <a:r>
              <a:rPr lang="uk-UA" sz="2400" dirty="0"/>
              <a:t>2019</a:t>
            </a:r>
            <a:r>
              <a:rPr lang="en-US" sz="2400" dirty="0"/>
              <a:t>)</a:t>
            </a:r>
            <a:r>
              <a:rPr lang="uk-UA" sz="2400" dirty="0"/>
              <a:t> </a:t>
            </a:r>
            <a:r>
              <a:rPr lang="en-US" sz="2400" dirty="0"/>
              <a:t>catalog serves. They contain average proper motions calculated from data of the </a:t>
            </a:r>
            <a:r>
              <a:rPr lang="en-US" sz="2400" b="1" dirty="0"/>
              <a:t>Gaia DR2</a:t>
            </a:r>
            <a:r>
              <a:rPr lang="en-US" sz="2400" dirty="0"/>
              <a:t>.</a:t>
            </a:r>
          </a:p>
          <a:p>
            <a:pPr marL="0" indent="0">
              <a:buFont typeface="Arial" panose="020B0604020202020204" pitchFamily="34" charset="0"/>
              <a:buNone/>
            </a:pPr>
            <a:endParaRPr lang="en-US" sz="2400" dirty="0"/>
          </a:p>
        </p:txBody>
      </p:sp>
      <p:sp>
        <p:nvSpPr>
          <p:cNvPr id="6" name="TextBox 5"/>
          <p:cNvSpPr txBox="1"/>
          <p:nvPr/>
        </p:nvSpPr>
        <p:spPr>
          <a:xfrm>
            <a:off x="9113303" y="1865317"/>
            <a:ext cx="1077833" cy="369332"/>
          </a:xfrm>
          <a:prstGeom prst="rect">
            <a:avLst/>
          </a:prstGeom>
          <a:noFill/>
        </p:spPr>
        <p:txBody>
          <a:bodyPr wrap="square" rtlCol="0">
            <a:spAutoFit/>
          </a:bodyPr>
          <a:lstStyle/>
          <a:p>
            <a:r>
              <a:rPr lang="en-US" dirty="0" smtClean="0"/>
              <a:t>NGC3201</a:t>
            </a:r>
            <a:endParaRPr lang="uk-UA" dirty="0"/>
          </a:p>
        </p:txBody>
      </p:sp>
      <p:sp>
        <p:nvSpPr>
          <p:cNvPr id="8" name="Прямоугольник 7"/>
          <p:cNvSpPr/>
          <p:nvPr/>
        </p:nvSpPr>
        <p:spPr>
          <a:xfrm>
            <a:off x="10690645" y="1247444"/>
            <a:ext cx="753732" cy="369332"/>
          </a:xfrm>
          <a:prstGeom prst="rect">
            <a:avLst/>
          </a:prstGeom>
        </p:spPr>
        <p:txBody>
          <a:bodyPr wrap="none">
            <a:spAutoFit/>
          </a:bodyPr>
          <a:lstStyle/>
          <a:p>
            <a:r>
              <a:rPr lang="uk-UA" dirty="0"/>
              <a:t>Liller1</a:t>
            </a:r>
          </a:p>
        </p:txBody>
      </p:sp>
    </p:spTree>
    <p:extLst>
      <p:ext uri="{BB962C8B-B14F-4D97-AF65-F5344CB8AC3E}">
        <p14:creationId xmlns:p14="http://schemas.microsoft.com/office/powerpoint/2010/main" val="15348879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3"/>
          <a:srcRect r="996" b="25228"/>
          <a:stretch/>
        </p:blipFill>
        <p:spPr>
          <a:xfrm>
            <a:off x="-9099" y="3984003"/>
            <a:ext cx="12201099" cy="2851710"/>
          </a:xfrm>
          <a:prstGeom prst="rect">
            <a:avLst/>
          </a:prstGeom>
        </p:spPr>
      </p:pic>
      <p:sp>
        <p:nvSpPr>
          <p:cNvPr id="4" name="Заголовок 3"/>
          <p:cNvSpPr>
            <a:spLocks noGrp="1"/>
          </p:cNvSpPr>
          <p:nvPr>
            <p:ph type="title"/>
          </p:nvPr>
        </p:nvSpPr>
        <p:spPr>
          <a:xfrm>
            <a:off x="838200" y="207100"/>
            <a:ext cx="10515600" cy="1325563"/>
          </a:xfrm>
        </p:spPr>
        <p:txBody>
          <a:bodyPr/>
          <a:lstStyle/>
          <a:p>
            <a:pPr algn="ctr"/>
            <a:r>
              <a:rPr lang="en-US" b="1" dirty="0"/>
              <a:t>The NFW Milky Way potential</a:t>
            </a:r>
          </a:p>
        </p:txBody>
      </p:sp>
      <mc:AlternateContent xmlns:mc="http://schemas.openxmlformats.org/markup-compatibility/2006" xmlns:a14="http://schemas.microsoft.com/office/drawing/2010/main">
        <mc:Choice Requires="a14">
          <p:sp>
            <p:nvSpPr>
              <p:cNvPr id="6" name="Объект 5"/>
              <p:cNvSpPr>
                <a:spLocks noGrp="1"/>
              </p:cNvSpPr>
              <p:nvPr>
                <p:ph sz="half" idx="2"/>
              </p:nvPr>
            </p:nvSpPr>
            <p:spPr>
              <a:xfrm>
                <a:off x="5638041" y="1695290"/>
                <a:ext cx="6109459" cy="3684588"/>
              </a:xfrm>
              <a:ln>
                <a:solidFill>
                  <a:schemeClr val="tx1"/>
                </a:solidFill>
              </a:ln>
            </p:spPr>
            <p:txBody>
              <a:bodyPr/>
              <a:lstStyle/>
              <a:p>
                <a:endParaRPr lang="en-US" i="1" dirty="0" smtClean="0">
                  <a:latin typeface="Cambria Math" panose="02040503050406030204" pitchFamily="18" charset="0"/>
                </a:endParaRPr>
              </a:p>
              <a:p>
                <a14:m>
                  <m:oMath xmlns:m="http://schemas.openxmlformats.org/officeDocument/2006/math">
                    <m:sSub>
                      <m:sSubPr>
                        <m:ctrlPr>
                          <a:rPr lang="uk-UA" i="1" smtClean="0">
                            <a:latin typeface="Cambria Math" panose="02040503050406030204" pitchFamily="18" charset="0"/>
                          </a:rPr>
                        </m:ctrlPr>
                      </m:sSubPr>
                      <m:e>
                        <m:r>
                          <a:rPr lang="uk-UA" b="0" i="1" smtClean="0">
                            <a:latin typeface="Cambria Math" panose="02040503050406030204" pitchFamily="18" charset="0"/>
                          </a:rPr>
                          <m:t>Ф</m:t>
                        </m:r>
                      </m:e>
                      <m:sub>
                        <m:r>
                          <a:rPr lang="en-US" b="0" i="1" smtClean="0">
                            <a:latin typeface="Cambria Math" panose="02040503050406030204" pitchFamily="18" charset="0"/>
                          </a:rPr>
                          <m:t>𝑏𝑢𝑙𝑔𝑒</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𝑟</m:t>
                        </m:r>
                      </m:e>
                    </m:d>
                    <m:r>
                      <a:rPr lang="en-US" b="0" i="1" smtClean="0">
                        <a:latin typeface="Cambria Math" panose="02040503050406030204" pitchFamily="18" charset="0"/>
                      </a:rPr>
                      <m:t>=−</m:t>
                    </m:r>
                    <m:f>
                      <m:fPr>
                        <m:ctrlPr>
                          <a:rPr lang="uk-UA" i="1" smtClean="0">
                            <a:latin typeface="Cambria Math" panose="02040503050406030204" pitchFamily="18" charset="0"/>
                          </a:rPr>
                        </m:ctrlPr>
                      </m:fPr>
                      <m:num>
                        <m:sSub>
                          <m:sSubPr>
                            <m:ctrlPr>
                              <a:rPr lang="uk-UA" i="1" smtClean="0">
                                <a:latin typeface="Cambria Math" panose="02040503050406030204" pitchFamily="18" charset="0"/>
                              </a:rPr>
                            </m:ctrlPr>
                          </m:sSubPr>
                          <m:e>
                            <m:r>
                              <a:rPr lang="en-US" b="0" i="1" smtClean="0">
                                <a:latin typeface="Cambria Math" panose="02040503050406030204" pitchFamily="18" charset="0"/>
                              </a:rPr>
                              <m:t>𝑀</m:t>
                            </m:r>
                          </m:e>
                          <m:sub>
                            <m:r>
                              <a:rPr lang="en-US" b="0" i="1" smtClean="0">
                                <a:latin typeface="Cambria Math" panose="02040503050406030204" pitchFamily="18" charset="0"/>
                              </a:rPr>
                              <m:t>𝑏</m:t>
                            </m:r>
                          </m:sub>
                        </m:sSub>
                      </m:num>
                      <m:den>
                        <m:sSup>
                          <m:sSupPr>
                            <m:ctrlPr>
                              <a:rPr lang="uk-UA" i="1" smtClean="0">
                                <a:latin typeface="Cambria Math" panose="02040503050406030204" pitchFamily="18" charset="0"/>
                              </a:rPr>
                            </m:ctrlPr>
                          </m:sSupPr>
                          <m:e>
                            <m:d>
                              <m:dPr>
                                <m:begChr m:val="["/>
                                <m:endChr m:val="]"/>
                                <m:ctrlPr>
                                  <a:rPr lang="en-US" i="1" smtClean="0">
                                    <a:latin typeface="Cambria Math" panose="02040503050406030204" pitchFamily="18" charset="0"/>
                                  </a:rPr>
                                </m:ctrlPr>
                              </m:dPr>
                              <m:e>
                                <m:sSup>
                                  <m:sSupPr>
                                    <m:ctrlPr>
                                      <a:rPr lang="en-US" i="1">
                                        <a:latin typeface="Cambria Math" panose="02040503050406030204" pitchFamily="18" charset="0"/>
                                      </a:rPr>
                                    </m:ctrlPr>
                                  </m:sSupPr>
                                  <m:e>
                                    <m:r>
                                      <a:rPr lang="en-US" i="1">
                                        <a:latin typeface="Cambria Math" panose="02040503050406030204" pitchFamily="18" charset="0"/>
                                      </a:rPr>
                                      <m:t>𝑟</m:t>
                                    </m:r>
                                  </m:e>
                                  <m:sup>
                                    <m:r>
                                      <a:rPr lang="en-US" i="1">
                                        <a:latin typeface="Cambria Math" panose="02040503050406030204" pitchFamily="18" charset="0"/>
                                      </a:rPr>
                                      <m:t>2</m:t>
                                    </m:r>
                                  </m:sup>
                                </m:s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𝑏</m:t>
                                    </m:r>
                                  </m:e>
                                  <m:sub>
                                    <m:r>
                                      <a:rPr lang="en-US" i="1">
                                        <a:latin typeface="Cambria Math" panose="02040503050406030204" pitchFamily="18" charset="0"/>
                                      </a:rPr>
                                      <m:t>𝑏</m:t>
                                    </m:r>
                                  </m:sub>
                                  <m:sup>
                                    <m:r>
                                      <a:rPr lang="en-US" i="1">
                                        <a:latin typeface="Cambria Math" panose="02040503050406030204" pitchFamily="18" charset="0"/>
                                      </a:rPr>
                                      <m:t>2</m:t>
                                    </m:r>
                                  </m:sup>
                                </m:sSubSup>
                              </m:e>
                            </m:d>
                          </m:e>
                          <m:sup>
                            <m:r>
                              <a:rPr lang="en-US" b="0" i="1" smtClean="0">
                                <a:latin typeface="Cambria Math" panose="02040503050406030204" pitchFamily="18" charset="0"/>
                              </a:rPr>
                              <m:t>1/2</m:t>
                            </m:r>
                          </m:sup>
                        </m:sSup>
                      </m:den>
                    </m:f>
                  </m:oMath>
                </a14:m>
                <a:r>
                  <a:rPr lang="en-US" dirty="0"/>
                  <a:t>  </a:t>
                </a:r>
              </a:p>
              <a:p>
                <a14:m>
                  <m:oMath xmlns:m="http://schemas.openxmlformats.org/officeDocument/2006/math">
                    <m:sSub>
                      <m:sSubPr>
                        <m:ctrlPr>
                          <a:rPr lang="uk-UA" i="1" smtClean="0">
                            <a:latin typeface="Cambria Math" panose="02040503050406030204" pitchFamily="18" charset="0"/>
                          </a:rPr>
                        </m:ctrlPr>
                      </m:sSubPr>
                      <m:e>
                        <m:r>
                          <a:rPr lang="uk-UA" b="0" i="1" smtClean="0">
                            <a:latin typeface="Cambria Math" panose="02040503050406030204" pitchFamily="18" charset="0"/>
                          </a:rPr>
                          <m:t>Ф</m:t>
                        </m:r>
                      </m:e>
                      <m:sub>
                        <m:r>
                          <a:rPr lang="en-US" b="0" i="1" smtClean="0">
                            <a:latin typeface="Cambria Math" panose="02040503050406030204" pitchFamily="18" charset="0"/>
                          </a:rPr>
                          <m:t>𝑑𝑖𝑠𝑘</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𝑅</m:t>
                        </m:r>
                        <m:r>
                          <a:rPr lang="en-US" b="0" i="1" smtClean="0">
                            <a:latin typeface="Cambria Math" panose="02040503050406030204" pitchFamily="18" charset="0"/>
                          </a:rPr>
                          <m:t>,</m:t>
                        </m:r>
                        <m:r>
                          <a:rPr lang="en-US" b="0" i="1" smtClean="0">
                            <a:latin typeface="Cambria Math" panose="02040503050406030204" pitchFamily="18" charset="0"/>
                          </a:rPr>
                          <m:t>𝑍</m:t>
                        </m:r>
                      </m:e>
                    </m:d>
                    <m:r>
                      <a:rPr lang="en-US" b="0" i="1" smtClean="0">
                        <a:latin typeface="Cambria Math" panose="02040503050406030204" pitchFamily="18" charset="0"/>
                      </a:rPr>
                      <m:t>=−</m:t>
                    </m:r>
                    <m:f>
                      <m:fPr>
                        <m:ctrlPr>
                          <a:rPr lang="uk-UA" i="1" smtClean="0">
                            <a:latin typeface="Cambria Math" panose="02040503050406030204" pitchFamily="18" charset="0"/>
                          </a:rPr>
                        </m:ctrlPr>
                      </m:fPr>
                      <m:num>
                        <m:sSub>
                          <m:sSubPr>
                            <m:ctrlPr>
                              <a:rPr lang="uk-UA" i="1" smtClean="0">
                                <a:latin typeface="Cambria Math" panose="02040503050406030204" pitchFamily="18" charset="0"/>
                              </a:rPr>
                            </m:ctrlPr>
                          </m:sSubPr>
                          <m:e>
                            <m:r>
                              <a:rPr lang="en-US" b="0" i="1" smtClean="0">
                                <a:latin typeface="Cambria Math" panose="02040503050406030204" pitchFamily="18" charset="0"/>
                              </a:rPr>
                              <m:t>𝑀</m:t>
                            </m:r>
                          </m:e>
                          <m:sub>
                            <m:r>
                              <a:rPr lang="en-US" b="0" i="1" smtClean="0">
                                <a:latin typeface="Cambria Math" panose="02040503050406030204" pitchFamily="18" charset="0"/>
                              </a:rPr>
                              <m:t>𝑑</m:t>
                            </m:r>
                          </m:sub>
                        </m:sSub>
                      </m:num>
                      <m:den>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𝑅</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𝑑</m:t>
                                            </m:r>
                                          </m:sub>
                                        </m:sSub>
                                        <m:r>
                                          <a:rPr lang="en-US" i="1">
                                            <a:latin typeface="Cambria Math" panose="02040503050406030204" pitchFamily="18" charset="0"/>
                                          </a:rPr>
                                          <m:t>+</m:t>
                                        </m:r>
                                        <m:rad>
                                          <m:radPr>
                                            <m:degHide m:val="on"/>
                                            <m:ctrlPr>
                                              <a:rPr lang="en-US" i="1">
                                                <a:latin typeface="Cambria Math" panose="02040503050406030204" pitchFamily="18" charset="0"/>
                                              </a:rPr>
                                            </m:ctrlPr>
                                          </m:radPr>
                                          <m:deg/>
                                          <m:e>
                                            <m:sSup>
                                              <m:sSupPr>
                                                <m:ctrlPr>
                                                  <a:rPr lang="en-US" i="1">
                                                    <a:latin typeface="Cambria Math" panose="02040503050406030204" pitchFamily="18" charset="0"/>
                                                  </a:rPr>
                                                </m:ctrlPr>
                                              </m:sSupPr>
                                              <m:e>
                                                <m:r>
                                                  <a:rPr lang="en-US" i="1">
                                                    <a:latin typeface="Cambria Math" panose="02040503050406030204" pitchFamily="18" charset="0"/>
                                                  </a:rPr>
                                                  <m:t>𝑍</m:t>
                                                </m:r>
                                              </m:e>
                                              <m:sup>
                                                <m:r>
                                                  <a:rPr lang="en-US" i="1">
                                                    <a:latin typeface="Cambria Math" panose="02040503050406030204" pitchFamily="18" charset="0"/>
                                                  </a:rPr>
                                                  <m:t>2</m:t>
                                                </m:r>
                                              </m:sup>
                                            </m:s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𝑏</m:t>
                                                </m:r>
                                              </m:e>
                                              <m:sub>
                                                <m:r>
                                                  <a:rPr lang="en-US" i="1">
                                                    <a:latin typeface="Cambria Math" panose="02040503050406030204" pitchFamily="18" charset="0"/>
                                                  </a:rPr>
                                                  <m:t>𝑑</m:t>
                                                </m:r>
                                              </m:sub>
                                              <m:sup>
                                                <m:r>
                                                  <a:rPr lang="en-US" i="1">
                                                    <a:latin typeface="Cambria Math" panose="02040503050406030204" pitchFamily="18" charset="0"/>
                                                  </a:rPr>
                                                  <m:t>2</m:t>
                                                </m:r>
                                              </m:sup>
                                            </m:sSubSup>
                                          </m:e>
                                        </m:rad>
                                      </m:e>
                                    </m:d>
                                  </m:e>
                                  <m:sup>
                                    <m:r>
                                      <a:rPr lang="en-US" b="0" i="1" smtClean="0">
                                        <a:latin typeface="Cambria Math" panose="02040503050406030204" pitchFamily="18" charset="0"/>
                                      </a:rPr>
                                      <m:t>2</m:t>
                                    </m:r>
                                  </m:sup>
                                </m:sSup>
                              </m:e>
                            </m:d>
                          </m:e>
                          <m:sup>
                            <m:r>
                              <a:rPr lang="en-US" b="0" i="1" smtClean="0">
                                <a:latin typeface="Cambria Math" panose="02040503050406030204" pitchFamily="18" charset="0"/>
                              </a:rPr>
                              <m:t>1/2</m:t>
                            </m:r>
                          </m:sup>
                        </m:sSup>
                      </m:den>
                    </m:f>
                  </m:oMath>
                </a14:m>
                <a:endParaRPr lang="en-US" dirty="0"/>
              </a:p>
              <a:p>
                <a14:m>
                  <m:oMath xmlns:m="http://schemas.openxmlformats.org/officeDocument/2006/math">
                    <m:sSub>
                      <m:sSubPr>
                        <m:ctrlPr>
                          <a:rPr lang="uk-UA" i="1" smtClean="0">
                            <a:latin typeface="Cambria Math" panose="02040503050406030204" pitchFamily="18" charset="0"/>
                          </a:rPr>
                        </m:ctrlPr>
                      </m:sSubPr>
                      <m:e>
                        <m:r>
                          <a:rPr lang="uk-UA" b="0" i="1" smtClean="0">
                            <a:latin typeface="Cambria Math" panose="02040503050406030204" pitchFamily="18" charset="0"/>
                          </a:rPr>
                          <m:t>Ф</m:t>
                        </m:r>
                      </m:e>
                      <m:sub>
                        <m:r>
                          <a:rPr lang="en-US" b="0" i="1" smtClean="0">
                            <a:latin typeface="Cambria Math" panose="02040503050406030204" pitchFamily="18" charset="0"/>
                          </a:rPr>
                          <m:t>h𝑎𝑙𝑜</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𝑟</m:t>
                        </m:r>
                      </m:e>
                    </m:d>
                    <m:r>
                      <a:rPr lang="en-US" b="0" i="1" smtClean="0">
                        <a:latin typeface="Cambria Math" panose="02040503050406030204" pitchFamily="18" charset="0"/>
                      </a:rPr>
                      <m:t>=−</m:t>
                    </m:r>
                    <m:f>
                      <m:fPr>
                        <m:ctrlPr>
                          <a:rPr lang="uk-UA" i="1" smtClean="0">
                            <a:latin typeface="Cambria Math" panose="02040503050406030204" pitchFamily="18" charset="0"/>
                          </a:rPr>
                        </m:ctrlPr>
                      </m:fPr>
                      <m:num>
                        <m:sSub>
                          <m:sSubPr>
                            <m:ctrlPr>
                              <a:rPr lang="uk-UA" i="1" smtClean="0">
                                <a:latin typeface="Cambria Math" panose="02040503050406030204" pitchFamily="18" charset="0"/>
                              </a:rPr>
                            </m:ctrlPr>
                          </m:sSubPr>
                          <m:e>
                            <m:r>
                              <a:rPr lang="en-US" b="0" i="1" smtClean="0">
                                <a:latin typeface="Cambria Math" panose="02040503050406030204" pitchFamily="18" charset="0"/>
                              </a:rPr>
                              <m:t>𝑀</m:t>
                            </m:r>
                          </m:e>
                          <m:sub>
                            <m:r>
                              <a:rPr lang="en-US" b="0" i="1" smtClean="0">
                                <a:latin typeface="Cambria Math" panose="02040503050406030204" pitchFamily="18" charset="0"/>
                              </a:rPr>
                              <m:t>h</m:t>
                            </m:r>
                          </m:sub>
                        </m:sSub>
                      </m:num>
                      <m:den>
                        <m:r>
                          <a:rPr lang="en-US" b="0" i="1" smtClean="0">
                            <a:latin typeface="Cambria Math" panose="02040503050406030204" pitchFamily="18" charset="0"/>
                          </a:rPr>
                          <m:t>𝑟</m:t>
                        </m:r>
                      </m:den>
                    </m:f>
                    <m:func>
                      <m:funcPr>
                        <m:ctrlPr>
                          <a:rPr lang="en-US" i="1" smtClean="0">
                            <a:latin typeface="Cambria Math" panose="02040503050406030204" pitchFamily="18" charset="0"/>
                          </a:rPr>
                        </m:ctrlPr>
                      </m:funcPr>
                      <m:fName>
                        <m:r>
                          <m:rPr>
                            <m:sty m:val="p"/>
                          </m:rPr>
                          <a:rPr lang="en-US" i="0" smtClean="0">
                            <a:latin typeface="Cambria Math" panose="02040503050406030204" pitchFamily="18" charset="0"/>
                          </a:rPr>
                          <m:t>ln</m:t>
                        </m:r>
                      </m:fName>
                      <m:e>
                        <m:d>
                          <m:dPr>
                            <m:ctrlPr>
                              <a:rPr lang="en-US" i="1" smtClean="0">
                                <a:latin typeface="Cambria Math" panose="02040503050406030204" pitchFamily="18" charset="0"/>
                              </a:rPr>
                            </m:ctrlPr>
                          </m:dPr>
                          <m:e>
                            <m:r>
                              <a:rPr lang="en-US" b="0" i="1" smtClean="0">
                                <a:latin typeface="Cambria Math" panose="02040503050406030204" pitchFamily="18" charset="0"/>
                              </a:rPr>
                              <m:t>1+</m:t>
                            </m:r>
                            <m:f>
                              <m:fPr>
                                <m:ctrlPr>
                                  <a:rPr lang="en-US" b="0" i="1" smtClean="0">
                                    <a:latin typeface="Cambria Math" panose="02040503050406030204" pitchFamily="18" charset="0"/>
                                  </a:rPr>
                                </m:ctrlPr>
                              </m:fPr>
                              <m:num>
                                <m:r>
                                  <a:rPr lang="en-US" b="0" i="1" smtClean="0">
                                    <a:latin typeface="Cambria Math" panose="02040503050406030204" pitchFamily="18" charset="0"/>
                                  </a:rPr>
                                  <m:t>𝑟</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h</m:t>
                                    </m:r>
                                  </m:sub>
                                </m:sSub>
                              </m:den>
                            </m:f>
                          </m:e>
                        </m:d>
                      </m:e>
                    </m:func>
                  </m:oMath>
                </a14:m>
                <a:endParaRPr lang="uk-UA" dirty="0"/>
              </a:p>
            </p:txBody>
          </p:sp>
        </mc:Choice>
        <mc:Fallback xmlns="">
          <p:sp>
            <p:nvSpPr>
              <p:cNvPr id="6" name="Объект 5"/>
              <p:cNvSpPr>
                <a:spLocks noGrp="1" noRot="1" noChangeAspect="1" noMove="1" noResize="1" noEditPoints="1" noAdjustHandles="1" noChangeArrowheads="1" noChangeShapeType="1" noTextEdit="1"/>
              </p:cNvSpPr>
              <p:nvPr>
                <p:ph sz="half" idx="2"/>
              </p:nvPr>
            </p:nvSpPr>
            <p:spPr>
              <a:xfrm>
                <a:off x="5638041" y="1695290"/>
                <a:ext cx="6109459" cy="3684588"/>
              </a:xfrm>
              <a:blipFill>
                <a:blip r:embed="rId4"/>
                <a:stretch>
                  <a:fillRect/>
                </a:stretch>
              </a:blipFill>
              <a:ln>
                <a:solidFill>
                  <a:schemeClr val="tx1"/>
                </a:solidFill>
              </a:ln>
            </p:spPr>
            <p:txBody>
              <a:bodyPr/>
              <a:lstStyle/>
              <a:p>
                <a:r>
                  <a:rPr lang="uk-UA">
                    <a:noFill/>
                  </a:rPr>
                  <a:t> </a:t>
                </a:r>
              </a:p>
            </p:txBody>
          </p:sp>
        </mc:Fallback>
      </mc:AlternateContent>
      <mc:AlternateContent xmlns:mc="http://schemas.openxmlformats.org/markup-compatibility/2006" xmlns:a14="http://schemas.microsoft.com/office/drawing/2010/main">
        <mc:Choice Requires="a14">
          <p:sp>
            <p:nvSpPr>
              <p:cNvPr id="8" name="Объект 7"/>
              <p:cNvSpPr>
                <a:spLocks noGrp="1"/>
              </p:cNvSpPr>
              <p:nvPr>
                <p:ph sz="quarter" idx="4"/>
              </p:nvPr>
            </p:nvSpPr>
            <p:spPr>
              <a:xfrm>
                <a:off x="508378" y="1695290"/>
                <a:ext cx="4254690" cy="3684588"/>
              </a:xfrm>
            </p:spPr>
            <p:txBody>
              <a:bodyPr>
                <a:normAutofit/>
              </a:bodyPr>
              <a:lstStyle/>
              <a:p>
                <a:pPr marL="0" indent="0">
                  <a:buNone/>
                </a:pPr>
                <a:r>
                  <a:rPr lang="en-US" dirty="0" smtClean="0"/>
                  <a:t>Where:</a:t>
                </a:r>
              </a:p>
              <a:p>
                <a:r>
                  <a:rPr lang="en-US" sz="2000" dirty="0"/>
                  <a:t> </a:t>
                </a:r>
                <a14:m>
                  <m:oMath xmlns:m="http://schemas.openxmlformats.org/officeDocument/2006/math">
                    <m:sSup>
                      <m:sSupPr>
                        <m:ctrlPr>
                          <a:rPr lang="en-US" sz="2000" i="1" smtClean="0">
                            <a:latin typeface="Cambria Math" panose="02040503050406030204" pitchFamily="18" charset="0"/>
                          </a:rPr>
                        </m:ctrlPr>
                      </m:sSupPr>
                      <m:e>
                        <m:r>
                          <a:rPr lang="en-US" sz="2000" b="0" i="1" smtClean="0">
                            <a:latin typeface="Cambria Math" panose="02040503050406030204" pitchFamily="18" charset="0"/>
                          </a:rPr>
                          <m:t>𝑟</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𝑋</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m:t>
                    </m:r>
                    <m:sSup>
                      <m:sSupPr>
                        <m:ctrlPr>
                          <a:rPr lang="en-US" sz="2000" i="1">
                            <a:latin typeface="Cambria Math" panose="02040503050406030204" pitchFamily="18" charset="0"/>
                          </a:rPr>
                        </m:ctrlPr>
                      </m:sSupPr>
                      <m:e>
                        <m:r>
                          <a:rPr lang="en-US" sz="2000" b="0" i="1" smtClean="0">
                            <a:latin typeface="Cambria Math" panose="02040503050406030204" pitchFamily="18" charset="0"/>
                          </a:rPr>
                          <m:t>𝑌</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m:t>
                    </m:r>
                    <m:sSup>
                      <m:sSupPr>
                        <m:ctrlPr>
                          <a:rPr lang="en-US" sz="2000" i="1">
                            <a:latin typeface="Cambria Math" panose="02040503050406030204" pitchFamily="18" charset="0"/>
                          </a:rPr>
                        </m:ctrlPr>
                      </m:sSupPr>
                      <m:e>
                        <m:r>
                          <a:rPr lang="en-US" sz="2000" b="0" i="1" smtClean="0">
                            <a:latin typeface="Cambria Math" panose="02040503050406030204" pitchFamily="18" charset="0"/>
                          </a:rPr>
                          <m:t>𝑍</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m:t>
                    </m:r>
                    <m:sSup>
                      <m:sSupPr>
                        <m:ctrlPr>
                          <a:rPr lang="en-US" sz="2000" i="1">
                            <a:latin typeface="Cambria Math" panose="02040503050406030204" pitchFamily="18" charset="0"/>
                          </a:rPr>
                        </m:ctrlPr>
                      </m:sSupPr>
                      <m:e>
                        <m:r>
                          <a:rPr lang="en-US" sz="2000" b="0" i="1" smtClean="0">
                            <a:latin typeface="Cambria Math" panose="02040503050406030204" pitchFamily="18" charset="0"/>
                          </a:rPr>
                          <m:t>𝑅</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m:t>
                    </m:r>
                    <m:sSup>
                      <m:sSupPr>
                        <m:ctrlPr>
                          <a:rPr lang="en-US" sz="2000" i="1">
                            <a:latin typeface="Cambria Math" panose="02040503050406030204" pitchFamily="18" charset="0"/>
                          </a:rPr>
                        </m:ctrlPr>
                      </m:sSupPr>
                      <m:e>
                        <m:r>
                          <a:rPr lang="en-US" sz="2000" b="0" i="1" smtClean="0">
                            <a:latin typeface="Cambria Math" panose="02040503050406030204" pitchFamily="18" charset="0"/>
                          </a:rPr>
                          <m:t>𝑍</m:t>
                        </m:r>
                      </m:e>
                      <m:sup>
                        <m:r>
                          <a:rPr lang="en-US" sz="2000" b="0" i="1" smtClean="0">
                            <a:latin typeface="Cambria Math" panose="02040503050406030204" pitchFamily="18" charset="0"/>
                          </a:rPr>
                          <m:t>2</m:t>
                        </m:r>
                      </m:sup>
                    </m:sSup>
                  </m:oMath>
                </a14:m>
                <a:endParaRPr lang="en-US" sz="2000" dirty="0"/>
              </a:p>
              <a:p>
                <a:r>
                  <a:rPr lang="en-US" sz="2000" dirty="0"/>
                  <a:t>where </a:t>
                </a:r>
                <a14:m>
                  <m:oMath xmlns:m="http://schemas.openxmlformats.org/officeDocument/2006/math">
                    <m:sSub>
                      <m:sSubPr>
                        <m:ctrlPr>
                          <a:rPr lang="en-US" sz="2000" i="1" dirty="0" smtClean="0">
                            <a:latin typeface="Cambria Math" panose="02040503050406030204" pitchFamily="18" charset="0"/>
                          </a:rPr>
                        </m:ctrlPr>
                      </m:sSubPr>
                      <m:e>
                        <m:r>
                          <a:rPr lang="en-US" sz="2000" b="0" i="1" dirty="0" smtClean="0">
                            <a:latin typeface="Cambria Math" panose="02040503050406030204" pitchFamily="18" charset="0"/>
                          </a:rPr>
                          <m:t>𝑀</m:t>
                        </m:r>
                      </m:e>
                      <m:sub>
                        <m:r>
                          <a:rPr lang="en-US" sz="2000" b="0" i="1" dirty="0" smtClean="0">
                            <a:latin typeface="Cambria Math" panose="02040503050406030204" pitchFamily="18" charset="0"/>
                          </a:rPr>
                          <m:t>𝑏</m:t>
                        </m:r>
                      </m:sub>
                    </m:sSub>
                    <m:r>
                      <a:rPr lang="en-US" sz="2000" b="0" i="1" dirty="0" smtClean="0">
                        <a:latin typeface="Cambria Math" panose="02040503050406030204" pitchFamily="18" charset="0"/>
                      </a:rPr>
                      <m:t>,  </m:t>
                    </m:r>
                    <m:sSub>
                      <m:sSubPr>
                        <m:ctrlPr>
                          <a:rPr lang="en-US" sz="2000" i="1" dirty="0">
                            <a:latin typeface="Cambria Math" panose="02040503050406030204" pitchFamily="18" charset="0"/>
                          </a:rPr>
                        </m:ctrlPr>
                      </m:sSubPr>
                      <m:e>
                        <m:r>
                          <a:rPr lang="en-US" sz="2000" i="1" dirty="0">
                            <a:latin typeface="Cambria Math" panose="02040503050406030204" pitchFamily="18" charset="0"/>
                          </a:rPr>
                          <m:t>𝑀</m:t>
                        </m:r>
                      </m:e>
                      <m:sub>
                        <m:r>
                          <a:rPr lang="en-US" sz="2000" b="0" i="1" dirty="0" smtClean="0">
                            <a:latin typeface="Cambria Math" panose="02040503050406030204" pitchFamily="18" charset="0"/>
                          </a:rPr>
                          <m:t>𝑑</m:t>
                        </m:r>
                      </m:sub>
                    </m:sSub>
                    <m:r>
                      <a:rPr lang="en-US" sz="2000" b="0" i="1" dirty="0" smtClean="0">
                        <a:latin typeface="Cambria Math" panose="02040503050406030204" pitchFamily="18" charset="0"/>
                      </a:rPr>
                      <m:t>,</m:t>
                    </m:r>
                    <m:sSub>
                      <m:sSubPr>
                        <m:ctrlPr>
                          <a:rPr lang="en-US" sz="2000" i="1" dirty="0">
                            <a:latin typeface="Cambria Math" panose="02040503050406030204" pitchFamily="18" charset="0"/>
                          </a:rPr>
                        </m:ctrlPr>
                      </m:sSubPr>
                      <m:e>
                        <m:r>
                          <a:rPr lang="en-US" sz="2000" b="0" i="1" dirty="0" smtClean="0">
                            <a:latin typeface="Cambria Math" panose="02040503050406030204" pitchFamily="18" charset="0"/>
                          </a:rPr>
                          <m:t>  </m:t>
                        </m:r>
                        <m:r>
                          <a:rPr lang="en-US" sz="2000" i="1" dirty="0">
                            <a:latin typeface="Cambria Math" panose="02040503050406030204" pitchFamily="18" charset="0"/>
                          </a:rPr>
                          <m:t>𝑀</m:t>
                        </m:r>
                      </m:e>
                      <m:sub>
                        <m:r>
                          <a:rPr lang="en-US" sz="2000" b="0" i="1" dirty="0" smtClean="0">
                            <a:latin typeface="Cambria Math" panose="02040503050406030204" pitchFamily="18" charset="0"/>
                          </a:rPr>
                          <m:t>h</m:t>
                        </m:r>
                      </m:sub>
                    </m:sSub>
                  </m:oMath>
                </a14:m>
                <a:r>
                  <a:rPr lang="en-US" sz="2000" dirty="0"/>
                  <a:t> are the masses of these components</a:t>
                </a:r>
              </a:p>
              <a:p>
                <a:r>
                  <a:rPr lang="en-US" sz="2000" dirty="0"/>
                  <a:t> </a:t>
                </a:r>
                <a14:m>
                  <m:oMath xmlns:m="http://schemas.openxmlformats.org/officeDocument/2006/math">
                    <m:sSub>
                      <m:sSubPr>
                        <m:ctrlPr>
                          <a:rPr lang="en-US" sz="2000" i="1" dirty="0" smtClean="0">
                            <a:latin typeface="Cambria Math" panose="02040503050406030204" pitchFamily="18" charset="0"/>
                          </a:rPr>
                        </m:ctrlPr>
                      </m:sSubPr>
                      <m:e>
                        <m:r>
                          <a:rPr lang="en-US" sz="2000" b="0" i="1" dirty="0" smtClean="0">
                            <a:latin typeface="Cambria Math" panose="02040503050406030204" pitchFamily="18" charset="0"/>
                          </a:rPr>
                          <m:t>𝑏</m:t>
                        </m:r>
                      </m:e>
                      <m:sub>
                        <m:r>
                          <a:rPr lang="en-US" sz="2000" b="0" i="1" dirty="0" smtClean="0">
                            <a:latin typeface="Cambria Math" panose="02040503050406030204" pitchFamily="18" charset="0"/>
                          </a:rPr>
                          <m:t>𝑏</m:t>
                        </m:r>
                      </m:sub>
                    </m:sSub>
                    <m:r>
                      <a:rPr lang="en-US" sz="2000" b="0" i="1" dirty="0" smtClean="0">
                        <a:latin typeface="Cambria Math" panose="02040503050406030204" pitchFamily="18" charset="0"/>
                      </a:rPr>
                      <m:t>,  </m:t>
                    </m:r>
                    <m:sSub>
                      <m:sSubPr>
                        <m:ctrlPr>
                          <a:rPr lang="en-US" sz="2000" i="1" dirty="0">
                            <a:latin typeface="Cambria Math" panose="02040503050406030204" pitchFamily="18" charset="0"/>
                          </a:rPr>
                        </m:ctrlPr>
                      </m:sSubPr>
                      <m:e>
                        <m:r>
                          <a:rPr lang="en-US" sz="2000" b="0" i="1" dirty="0" smtClean="0">
                            <a:latin typeface="Cambria Math" panose="02040503050406030204" pitchFamily="18" charset="0"/>
                          </a:rPr>
                          <m:t>𝑎</m:t>
                        </m:r>
                      </m:e>
                      <m:sub>
                        <m:r>
                          <a:rPr lang="en-US" sz="2000" b="0" i="1" dirty="0" smtClean="0">
                            <a:latin typeface="Cambria Math" panose="02040503050406030204" pitchFamily="18" charset="0"/>
                          </a:rPr>
                          <m:t>𝑑</m:t>
                        </m:r>
                      </m:sub>
                    </m:sSub>
                    <m:r>
                      <a:rPr lang="en-US" sz="2000" b="0" i="1" dirty="0" smtClean="0">
                        <a:latin typeface="Cambria Math" panose="02040503050406030204" pitchFamily="18" charset="0"/>
                      </a:rPr>
                      <m:t>,  </m:t>
                    </m:r>
                    <m:sSub>
                      <m:sSubPr>
                        <m:ctrlPr>
                          <a:rPr lang="en-US" sz="2000" i="1" dirty="0">
                            <a:latin typeface="Cambria Math" panose="02040503050406030204" pitchFamily="18" charset="0"/>
                          </a:rPr>
                        </m:ctrlPr>
                      </m:sSubPr>
                      <m:e>
                        <m:r>
                          <a:rPr lang="en-US" sz="2000" i="1" dirty="0">
                            <a:latin typeface="Cambria Math" panose="02040503050406030204" pitchFamily="18" charset="0"/>
                          </a:rPr>
                          <m:t>𝑏</m:t>
                        </m:r>
                      </m:e>
                      <m:sub>
                        <m:r>
                          <a:rPr lang="en-US" sz="2000" b="0" i="1" dirty="0" smtClean="0">
                            <a:latin typeface="Cambria Math" panose="02040503050406030204" pitchFamily="18" charset="0"/>
                          </a:rPr>
                          <m:t>𝑑</m:t>
                        </m:r>
                      </m:sub>
                    </m:sSub>
                    <m:r>
                      <a:rPr lang="en-US" sz="2000" b="0" i="1" dirty="0" smtClean="0">
                        <a:latin typeface="Cambria Math" panose="02040503050406030204" pitchFamily="18" charset="0"/>
                      </a:rPr>
                      <m:t>,  </m:t>
                    </m:r>
                    <m:sSub>
                      <m:sSubPr>
                        <m:ctrlPr>
                          <a:rPr lang="en-US" sz="2000" i="1" dirty="0">
                            <a:latin typeface="Cambria Math" panose="02040503050406030204" pitchFamily="18" charset="0"/>
                          </a:rPr>
                        </m:ctrlPr>
                      </m:sSubPr>
                      <m:e>
                        <m:r>
                          <a:rPr lang="en-US" sz="2000" i="1" dirty="0">
                            <a:latin typeface="Cambria Math" panose="02040503050406030204" pitchFamily="18" charset="0"/>
                          </a:rPr>
                          <m:t>𝑎</m:t>
                        </m:r>
                      </m:e>
                      <m:sub>
                        <m:r>
                          <a:rPr lang="en-US" sz="2000" b="0" i="1" dirty="0" smtClean="0">
                            <a:latin typeface="Cambria Math" panose="02040503050406030204" pitchFamily="18" charset="0"/>
                          </a:rPr>
                          <m:t>h</m:t>
                        </m:r>
                      </m:sub>
                    </m:sSub>
                  </m:oMath>
                </a14:m>
                <a:r>
                  <a:rPr lang="en-US" sz="2000" dirty="0"/>
                  <a:t>are the scale parameters of the components</a:t>
                </a:r>
              </a:p>
              <a:p>
                <a:pPr marL="0" indent="0">
                  <a:buNone/>
                </a:pPr>
                <a:endParaRPr lang="en-US" sz="2000" dirty="0"/>
              </a:p>
              <a:p>
                <a:pPr marL="0" indent="0">
                  <a:buNone/>
                </a:pPr>
                <a:r>
                  <a:rPr lang="uk-UA" sz="1400" dirty="0" err="1"/>
                  <a:t>Bajkova</a:t>
                </a:r>
                <a:r>
                  <a:rPr lang="en-US" sz="1400" dirty="0"/>
                  <a:t>, </a:t>
                </a:r>
                <a:r>
                  <a:rPr lang="uk-UA" sz="1400" dirty="0" err="1"/>
                  <a:t>Bobylev</a:t>
                </a:r>
                <a:r>
                  <a:rPr lang="uk-UA" sz="1400" dirty="0"/>
                  <a:t> </a:t>
                </a:r>
                <a:r>
                  <a:rPr lang="en-US" sz="1400" dirty="0"/>
                  <a:t>(</a:t>
                </a:r>
                <a:r>
                  <a:rPr lang="uk-UA" sz="1400" dirty="0"/>
                  <a:t>2020</a:t>
                </a:r>
                <a:r>
                  <a:rPr lang="en-US" sz="1400" dirty="0"/>
                  <a:t>)</a:t>
                </a:r>
              </a:p>
              <a:p>
                <a:pPr marL="0" indent="0">
                  <a:buNone/>
                </a:pPr>
                <a:r>
                  <a:rPr lang="en-US" sz="1400" dirty="0"/>
                  <a:t>Miyamoto, Nagai (1975)</a:t>
                </a:r>
              </a:p>
              <a:p>
                <a:pPr marL="0" indent="0">
                  <a:buNone/>
                </a:pPr>
                <a:r>
                  <a:rPr lang="en-US" sz="1400" dirty="0"/>
                  <a:t>Navarro et al. (1997)</a:t>
                </a:r>
              </a:p>
              <a:p>
                <a:endParaRPr lang="uk-UA" sz="2000" dirty="0"/>
              </a:p>
              <a:p>
                <a:endParaRPr lang="uk-UA" dirty="0"/>
              </a:p>
              <a:p>
                <a:endParaRPr lang="uk-UA" dirty="0"/>
              </a:p>
              <a:p>
                <a:endParaRPr lang="uk-UA" dirty="0"/>
              </a:p>
              <a:p>
                <a:endParaRPr lang="uk-UA" dirty="0"/>
              </a:p>
            </p:txBody>
          </p:sp>
        </mc:Choice>
        <mc:Fallback xmlns="">
          <p:sp>
            <p:nvSpPr>
              <p:cNvPr id="8" name="Объект 7"/>
              <p:cNvSpPr>
                <a:spLocks noGrp="1" noRot="1" noChangeAspect="1" noMove="1" noResize="1" noEditPoints="1" noAdjustHandles="1" noChangeArrowheads="1" noChangeShapeType="1" noTextEdit="1"/>
              </p:cNvSpPr>
              <p:nvPr>
                <p:ph sz="quarter" idx="4"/>
              </p:nvPr>
            </p:nvSpPr>
            <p:spPr>
              <a:xfrm>
                <a:off x="508378" y="1695290"/>
                <a:ext cx="4254690" cy="3684588"/>
              </a:xfrm>
              <a:blipFill>
                <a:blip r:embed="rId5"/>
                <a:stretch>
                  <a:fillRect l="-2865" t="-2645"/>
                </a:stretch>
              </a:blipFill>
            </p:spPr>
            <p:txBody>
              <a:bodyPr/>
              <a:lstStyle/>
              <a:p>
                <a:r>
                  <a:rPr lang="uk-UA">
                    <a:noFill/>
                  </a:rPr>
                  <a:t> </a:t>
                </a:r>
              </a:p>
            </p:txBody>
          </p:sp>
        </mc:Fallback>
      </mc:AlternateContent>
      <p:sp>
        <p:nvSpPr>
          <p:cNvPr id="3" name="Прямоугольник 2"/>
          <p:cNvSpPr/>
          <p:nvPr/>
        </p:nvSpPr>
        <p:spPr>
          <a:xfrm>
            <a:off x="11099563" y="6212387"/>
            <a:ext cx="301686" cy="369332"/>
          </a:xfrm>
          <a:prstGeom prst="rect">
            <a:avLst/>
          </a:prstGeom>
        </p:spPr>
        <p:txBody>
          <a:bodyPr wrap="none">
            <a:spAutoFit/>
          </a:bodyPr>
          <a:lstStyle/>
          <a:p>
            <a:r>
              <a:rPr lang="en-US" dirty="0"/>
              <a:t>2</a:t>
            </a:r>
            <a:endParaRPr lang="uk-UA" dirty="0"/>
          </a:p>
        </p:txBody>
      </p:sp>
      <p:pic>
        <p:nvPicPr>
          <p:cNvPr id="5" name="Рисунок 4"/>
          <p:cNvPicPr>
            <a:picLocks noChangeAspect="1"/>
          </p:cNvPicPr>
          <p:nvPr/>
        </p:nvPicPr>
        <p:blipFill>
          <a:blip r:embed="rId6"/>
          <a:stretch>
            <a:fillRect/>
          </a:stretch>
        </p:blipFill>
        <p:spPr>
          <a:xfrm>
            <a:off x="2635723" y="4304804"/>
            <a:ext cx="1971950" cy="2210108"/>
          </a:xfrm>
          <a:prstGeom prst="rect">
            <a:avLst/>
          </a:prstGeom>
        </p:spPr>
      </p:pic>
    </p:spTree>
    <p:extLst>
      <p:ext uri="{BB962C8B-B14F-4D97-AF65-F5344CB8AC3E}">
        <p14:creationId xmlns:p14="http://schemas.microsoft.com/office/powerpoint/2010/main" val="8333866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p:cNvPicPr>
            <a:picLocks noChangeAspect="1"/>
          </p:cNvPicPr>
          <p:nvPr/>
        </p:nvPicPr>
        <p:blipFill rotWithShape="1">
          <a:blip r:embed="rId3"/>
          <a:srcRect r="12305" b="1563"/>
          <a:stretch/>
        </p:blipFill>
        <p:spPr>
          <a:xfrm>
            <a:off x="0" y="0"/>
            <a:ext cx="12255690" cy="6878472"/>
          </a:xfrm>
          <a:prstGeom prst="rect">
            <a:avLst/>
          </a:prstGeom>
        </p:spPr>
      </p:pic>
      <p:sp>
        <p:nvSpPr>
          <p:cNvPr id="2" name="Заголовок 1"/>
          <p:cNvSpPr>
            <a:spLocks noGrp="1"/>
          </p:cNvSpPr>
          <p:nvPr>
            <p:ph type="title"/>
          </p:nvPr>
        </p:nvSpPr>
        <p:spPr>
          <a:xfrm>
            <a:off x="424217" y="417577"/>
            <a:ext cx="4798325" cy="1325563"/>
          </a:xfrm>
        </p:spPr>
        <p:txBody>
          <a:bodyPr/>
          <a:lstStyle/>
          <a:p>
            <a:pPr algn="ctr"/>
            <a:r>
              <a:rPr lang="en-US" b="1" dirty="0"/>
              <a:t>Backward and forward integration</a:t>
            </a:r>
            <a:endParaRPr lang="uk-UA" b="1" dirty="0"/>
          </a:p>
        </p:txBody>
      </p:sp>
      <mc:AlternateContent xmlns:mc="http://schemas.openxmlformats.org/markup-compatibility/2006" xmlns:a14="http://schemas.microsoft.com/office/drawing/2010/main">
        <mc:Choice Requires="a14">
          <p:sp>
            <p:nvSpPr>
              <p:cNvPr id="3" name="Объект 2"/>
              <p:cNvSpPr>
                <a:spLocks noGrp="1"/>
              </p:cNvSpPr>
              <p:nvPr>
                <p:ph idx="1"/>
              </p:nvPr>
            </p:nvSpPr>
            <p:spPr>
              <a:xfrm>
                <a:off x="255895" y="2245478"/>
                <a:ext cx="5134970" cy="4351338"/>
              </a:xfrm>
            </p:spPr>
            <p:txBody>
              <a:bodyPr>
                <a:normAutofit/>
              </a:bodyPr>
              <a:lstStyle/>
              <a:p>
                <a:r>
                  <a:rPr lang="pt-BR" dirty="0"/>
                  <a:t>For green objects:</a:t>
                </a: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𝑑𝑅</m:t>
                      </m:r>
                      <m:r>
                        <a:rPr lang="en-US" b="0" i="1" smtClean="0">
                          <a:latin typeface="Cambria Math" panose="02040503050406030204" pitchFamily="18" charset="0"/>
                        </a:rPr>
                        <m:t>=2(</m:t>
                      </m:r>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h𝑚</m:t>
                          </m:r>
                          <m:r>
                            <a:rPr lang="en-US" i="1">
                              <a:latin typeface="Cambria Math" panose="02040503050406030204" pitchFamily="18" charset="0"/>
                            </a:rPr>
                            <m:t>1</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h𝑚</m:t>
                          </m:r>
                          <m:r>
                            <a:rPr lang="en-US" b="0" i="1" smtClean="0">
                              <a:latin typeface="Cambria Math" panose="02040503050406030204" pitchFamily="18" charset="0"/>
                            </a:rPr>
                            <m:t>2</m:t>
                          </m:r>
                        </m:sub>
                      </m:sSub>
                      <m:r>
                        <a:rPr lang="en-US" b="0" i="1" smtClean="0">
                          <a:latin typeface="Cambria Math" panose="02040503050406030204" pitchFamily="18" charset="0"/>
                        </a:rPr>
                        <m:t>)</m:t>
                      </m:r>
                    </m:oMath>
                  </m:oMathPara>
                </a14:m>
                <a:r>
                  <a:rPr lang="pt-BR" dirty="0"/>
                  <a:t/>
                </a:r>
                <a:br>
                  <a:rPr lang="pt-BR" dirty="0"/>
                </a:br>
                <a:r>
                  <a:rPr lang="pt-BR" dirty="0"/>
                  <a:t/>
                </a:r>
                <a:br>
                  <a:rPr lang="pt-BR" dirty="0"/>
                </a:br>
                <a:endParaRPr lang="pt-BR" dirty="0"/>
              </a:p>
              <a:p>
                <a:r>
                  <a:rPr lang="pt-BR" dirty="0"/>
                  <a:t>For blue objects:</a:t>
                </a:r>
              </a:p>
              <a:p>
                <a:pPr marL="0" indent="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𝑑𝑅</m:t>
                      </m:r>
                      <m:r>
                        <a:rPr lang="en-US" i="1">
                          <a:latin typeface="Cambria Math" panose="02040503050406030204" pitchFamily="18" charset="0"/>
                        </a:rPr>
                        <m:t>=2(</m:t>
                      </m:r>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h𝑚</m:t>
                          </m:r>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h𝑚</m:t>
                          </m:r>
                          <m:r>
                            <a:rPr lang="en-US" i="1">
                              <a:latin typeface="Cambria Math" panose="02040503050406030204" pitchFamily="18" charset="0"/>
                            </a:rPr>
                            <m:t>2</m:t>
                          </m:r>
                        </m:sub>
                      </m:sSub>
                      <m:r>
                        <a:rPr lang="en-US" i="1">
                          <a:latin typeface="Cambria Math" panose="02040503050406030204" pitchFamily="18" charset="0"/>
                        </a:rPr>
                        <m:t>)</m:t>
                      </m:r>
                    </m:oMath>
                  </m:oMathPara>
                </a14:m>
                <a:endParaRPr lang="en-US" dirty="0"/>
              </a:p>
              <a:p>
                <a:pPr marL="0" indent="0" algn="ctr">
                  <a:buNone/>
                </a:pPr>
                <a:r>
                  <a:rPr lang="en-US" dirty="0"/>
                  <a:t>+</a:t>
                </a: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𝑑𝑉</m:t>
                      </m:r>
                      <m:r>
                        <a:rPr lang="en-US" b="0" i="1" smtClean="0">
                          <a:latin typeface="Cambria Math" panose="02040503050406030204" pitchFamily="18" charset="0"/>
                        </a:rPr>
                        <m:t>&lt;250 </m:t>
                      </m:r>
                      <m:r>
                        <a:rPr lang="en-US" b="0" i="1" smtClean="0">
                          <a:latin typeface="Cambria Math" panose="02040503050406030204" pitchFamily="18" charset="0"/>
                        </a:rPr>
                        <m:t>𝑘𝑚</m:t>
                      </m:r>
                      <m:r>
                        <a:rPr lang="en-US" b="0" i="1" smtClean="0">
                          <a:latin typeface="Cambria Math" panose="02040503050406030204" pitchFamily="18" charset="0"/>
                        </a:rPr>
                        <m:t>/</m:t>
                      </m:r>
                      <m:r>
                        <a:rPr lang="en-US" b="0" i="1" smtClean="0">
                          <a:latin typeface="Cambria Math" panose="02040503050406030204" pitchFamily="18" charset="0"/>
                        </a:rPr>
                        <m:t>𝑠</m:t>
                      </m:r>
                    </m:oMath>
                  </m:oMathPara>
                </a14:m>
                <a:endParaRPr lang="uk-UA" dirty="0"/>
              </a:p>
            </p:txBody>
          </p:sp>
        </mc:Choice>
        <mc:Fallback xmlns="">
          <p:sp>
            <p:nvSpPr>
              <p:cNvPr id="3" name="Объект 2"/>
              <p:cNvSpPr>
                <a:spLocks noGrp="1" noRot="1" noChangeAspect="1" noMove="1" noResize="1" noEditPoints="1" noAdjustHandles="1" noChangeArrowheads="1" noChangeShapeType="1" noTextEdit="1"/>
              </p:cNvSpPr>
              <p:nvPr>
                <p:ph idx="1"/>
              </p:nvPr>
            </p:nvSpPr>
            <p:spPr>
              <a:xfrm>
                <a:off x="255895" y="2245478"/>
                <a:ext cx="5134970" cy="4351338"/>
              </a:xfrm>
              <a:blipFill>
                <a:blip r:embed="rId4"/>
                <a:stretch>
                  <a:fillRect l="-2138" t="-2241"/>
                </a:stretch>
              </a:blipFill>
            </p:spPr>
            <p:txBody>
              <a:bodyPr/>
              <a:lstStyle/>
              <a:p>
                <a:r>
                  <a:rPr lang="uk-UA">
                    <a:noFill/>
                  </a:rPr>
                  <a:t> </a:t>
                </a:r>
              </a:p>
            </p:txBody>
          </p:sp>
        </mc:Fallback>
      </mc:AlternateContent>
      <p:pic>
        <p:nvPicPr>
          <p:cNvPr id="8" name="Рисунок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97521" y="3510021"/>
            <a:ext cx="6908128" cy="3281614"/>
          </a:xfrm>
          <a:prstGeom prst="rect">
            <a:avLst/>
          </a:prstGeom>
        </p:spPr>
      </p:pic>
      <p:sp>
        <p:nvSpPr>
          <p:cNvPr id="10" name="Прямоугольник 9"/>
          <p:cNvSpPr/>
          <p:nvPr/>
        </p:nvSpPr>
        <p:spPr>
          <a:xfrm>
            <a:off x="169980" y="6465302"/>
            <a:ext cx="301686" cy="369332"/>
          </a:xfrm>
          <a:prstGeom prst="rect">
            <a:avLst/>
          </a:prstGeom>
        </p:spPr>
        <p:txBody>
          <a:bodyPr wrap="none">
            <a:spAutoFit/>
          </a:bodyPr>
          <a:lstStyle/>
          <a:p>
            <a:r>
              <a:rPr lang="en-US" dirty="0"/>
              <a:t>3</a:t>
            </a:r>
            <a:endParaRPr lang="uk-UA" dirty="0"/>
          </a:p>
        </p:txBody>
      </p:sp>
      <mc:AlternateContent xmlns:mc="http://schemas.openxmlformats.org/markup-compatibility/2006" xmlns:a14="http://schemas.microsoft.com/office/drawing/2010/main">
        <mc:Choice Requires="a14">
          <p:sp>
            <p:nvSpPr>
              <p:cNvPr id="11" name="TextBox 10"/>
              <p:cNvSpPr txBox="1"/>
              <p:nvPr/>
            </p:nvSpPr>
            <p:spPr>
              <a:xfrm>
                <a:off x="883869" y="6407299"/>
                <a:ext cx="322699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m:t>
                          </m:r>
                          <m:r>
                            <a:rPr lang="en-US" i="1">
                              <a:latin typeface="Cambria Math" panose="02040503050406030204" pitchFamily="18" charset="0"/>
                            </a:rPr>
                            <m:t>𝑅</m:t>
                          </m:r>
                        </m:e>
                        <m:sub>
                          <m:r>
                            <a:rPr lang="en-US" i="1">
                              <a:latin typeface="Cambria Math" panose="02040503050406030204" pitchFamily="18" charset="0"/>
                            </a:rPr>
                            <m:t>h𝑚</m:t>
                          </m:r>
                        </m:sub>
                      </m:sSub>
                      <m:r>
                        <a:rPr lang="en-US" i="1">
                          <a:latin typeface="Cambria Math" panose="02040503050406030204" pitchFamily="18" charset="0"/>
                        </a:rPr>
                        <m:t>−</m:t>
                      </m:r>
                      <m:r>
                        <a:rPr lang="en-US" i="1">
                          <a:latin typeface="Cambria Math" panose="02040503050406030204" pitchFamily="18" charset="0"/>
                        </a:rPr>
                        <m:t>h𝑎𝑙𝑓</m:t>
                      </m:r>
                      <m:r>
                        <a:rPr lang="en-US" i="1">
                          <a:latin typeface="Cambria Math" panose="02040503050406030204" pitchFamily="18" charset="0"/>
                        </a:rPr>
                        <m:t> </m:t>
                      </m:r>
                      <m:r>
                        <a:rPr lang="en-US" i="1">
                          <a:latin typeface="Cambria Math" panose="02040503050406030204" pitchFamily="18" charset="0"/>
                        </a:rPr>
                        <m:t>𝑚𝑎𝑠𝑠</m:t>
                      </m:r>
                      <m:r>
                        <a:rPr lang="en-US" i="1">
                          <a:latin typeface="Cambria Math" panose="02040503050406030204" pitchFamily="18" charset="0"/>
                        </a:rPr>
                        <m:t> </m:t>
                      </m:r>
                      <m:r>
                        <a:rPr lang="en-US" i="1">
                          <a:latin typeface="Cambria Math" panose="02040503050406030204" pitchFamily="18" charset="0"/>
                        </a:rPr>
                        <m:t>𝑟𝑎𝑑𝑖𝑢𝑠</m:t>
                      </m:r>
                    </m:oMath>
                  </m:oMathPara>
                </a14:m>
                <a:endParaRPr lang="uk-UA" dirty="0"/>
              </a:p>
            </p:txBody>
          </p:sp>
        </mc:Choice>
        <mc:Fallback xmlns="">
          <p:sp>
            <p:nvSpPr>
              <p:cNvPr id="11" name="TextBox 10"/>
              <p:cNvSpPr txBox="1">
                <a:spLocks noRot="1" noChangeAspect="1" noMove="1" noResize="1" noEditPoints="1" noAdjustHandles="1" noChangeArrowheads="1" noChangeShapeType="1" noTextEdit="1"/>
              </p:cNvSpPr>
              <p:nvPr/>
            </p:nvSpPr>
            <p:spPr>
              <a:xfrm>
                <a:off x="883869" y="6407299"/>
                <a:ext cx="3226996" cy="369332"/>
              </a:xfrm>
              <a:prstGeom prst="rect">
                <a:avLst/>
              </a:prstGeom>
              <a:blipFill>
                <a:blip r:embed="rId7"/>
                <a:stretch>
                  <a:fillRect b="-13115"/>
                </a:stretch>
              </a:blipFill>
            </p:spPr>
            <p:txBody>
              <a:bodyPr/>
              <a:lstStyle/>
              <a:p>
                <a:r>
                  <a:rPr lang="uk-UA">
                    <a:noFill/>
                  </a:rPr>
                  <a:t> </a:t>
                </a:r>
              </a:p>
            </p:txBody>
          </p:sp>
        </mc:Fallback>
      </mc:AlternateContent>
      <p:grpSp>
        <p:nvGrpSpPr>
          <p:cNvPr id="5" name="Группа 4"/>
          <p:cNvGrpSpPr/>
          <p:nvPr/>
        </p:nvGrpSpPr>
        <p:grpSpPr>
          <a:xfrm>
            <a:off x="5297521" y="99092"/>
            <a:ext cx="6921774" cy="3288097"/>
            <a:chOff x="5297521" y="99092"/>
            <a:chExt cx="6921774" cy="3288097"/>
          </a:xfrm>
        </p:grpSpPr>
        <p:pic>
          <p:nvPicPr>
            <p:cNvPr id="7" name="Рисунок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297521" y="99092"/>
              <a:ext cx="6921774" cy="3288097"/>
            </a:xfrm>
            <a:prstGeom prst="rect">
              <a:avLst/>
            </a:prstGeom>
          </p:spPr>
        </p:pic>
        <p:sp>
          <p:nvSpPr>
            <p:cNvPr id="4" name="TextBox 3"/>
            <p:cNvSpPr txBox="1"/>
            <p:nvPr/>
          </p:nvSpPr>
          <p:spPr>
            <a:xfrm>
              <a:off x="6032595" y="3072090"/>
              <a:ext cx="281940" cy="276999"/>
            </a:xfrm>
            <a:prstGeom prst="rect">
              <a:avLst/>
            </a:prstGeom>
            <a:noFill/>
          </p:spPr>
          <p:txBody>
            <a:bodyPr wrap="square" rtlCol="0">
              <a:spAutoFit/>
            </a:bodyPr>
            <a:lstStyle/>
            <a:p>
              <a:r>
                <a:rPr lang="en-US" sz="1200" dirty="0" smtClean="0">
                  <a:solidFill>
                    <a:schemeClr val="bg1"/>
                  </a:solidFill>
                </a:rPr>
                <a:t>-</a:t>
              </a:r>
              <a:endParaRPr lang="uk-UA" dirty="0">
                <a:solidFill>
                  <a:schemeClr val="bg1"/>
                </a:solidFill>
              </a:endParaRPr>
            </a:p>
          </p:txBody>
        </p:sp>
        <p:sp>
          <p:nvSpPr>
            <p:cNvPr id="12" name="TextBox 11"/>
            <p:cNvSpPr txBox="1"/>
            <p:nvPr/>
          </p:nvSpPr>
          <p:spPr>
            <a:xfrm>
              <a:off x="6672675" y="3072090"/>
              <a:ext cx="281940" cy="276999"/>
            </a:xfrm>
            <a:prstGeom prst="rect">
              <a:avLst/>
            </a:prstGeom>
            <a:noFill/>
          </p:spPr>
          <p:txBody>
            <a:bodyPr wrap="square" rtlCol="0">
              <a:spAutoFit/>
            </a:bodyPr>
            <a:lstStyle/>
            <a:p>
              <a:r>
                <a:rPr lang="en-US" sz="1200" dirty="0" smtClean="0">
                  <a:solidFill>
                    <a:schemeClr val="bg1"/>
                  </a:solidFill>
                </a:rPr>
                <a:t>-</a:t>
              </a:r>
              <a:endParaRPr lang="uk-UA" dirty="0">
                <a:solidFill>
                  <a:schemeClr val="bg1"/>
                </a:solidFill>
              </a:endParaRPr>
            </a:p>
          </p:txBody>
        </p:sp>
        <p:sp>
          <p:nvSpPr>
            <p:cNvPr id="13" name="TextBox 12"/>
            <p:cNvSpPr txBox="1"/>
            <p:nvPr/>
          </p:nvSpPr>
          <p:spPr>
            <a:xfrm>
              <a:off x="7327995" y="3072090"/>
              <a:ext cx="281940" cy="276999"/>
            </a:xfrm>
            <a:prstGeom prst="rect">
              <a:avLst/>
            </a:prstGeom>
            <a:noFill/>
          </p:spPr>
          <p:txBody>
            <a:bodyPr wrap="square" rtlCol="0">
              <a:spAutoFit/>
            </a:bodyPr>
            <a:lstStyle/>
            <a:p>
              <a:r>
                <a:rPr lang="en-US" sz="1200" dirty="0" smtClean="0">
                  <a:solidFill>
                    <a:schemeClr val="bg1"/>
                  </a:solidFill>
                </a:rPr>
                <a:t>-</a:t>
              </a:r>
              <a:endParaRPr lang="uk-UA" dirty="0">
                <a:solidFill>
                  <a:schemeClr val="bg1"/>
                </a:solidFill>
              </a:endParaRPr>
            </a:p>
          </p:txBody>
        </p:sp>
        <p:sp>
          <p:nvSpPr>
            <p:cNvPr id="14" name="TextBox 13"/>
            <p:cNvSpPr txBox="1"/>
            <p:nvPr/>
          </p:nvSpPr>
          <p:spPr>
            <a:xfrm>
              <a:off x="7975695" y="3079710"/>
              <a:ext cx="281940" cy="276999"/>
            </a:xfrm>
            <a:prstGeom prst="rect">
              <a:avLst/>
            </a:prstGeom>
            <a:noFill/>
          </p:spPr>
          <p:txBody>
            <a:bodyPr wrap="square" rtlCol="0">
              <a:spAutoFit/>
            </a:bodyPr>
            <a:lstStyle/>
            <a:p>
              <a:r>
                <a:rPr lang="en-US" sz="1200" dirty="0" smtClean="0">
                  <a:solidFill>
                    <a:schemeClr val="bg1"/>
                  </a:solidFill>
                </a:rPr>
                <a:t>-</a:t>
              </a:r>
              <a:endParaRPr lang="uk-UA" dirty="0">
                <a:solidFill>
                  <a:schemeClr val="bg1"/>
                </a:solidFill>
              </a:endParaRPr>
            </a:p>
          </p:txBody>
        </p:sp>
        <p:sp>
          <p:nvSpPr>
            <p:cNvPr id="15" name="TextBox 14"/>
            <p:cNvSpPr txBox="1"/>
            <p:nvPr/>
          </p:nvSpPr>
          <p:spPr>
            <a:xfrm>
              <a:off x="8631015" y="3072090"/>
              <a:ext cx="281940" cy="276999"/>
            </a:xfrm>
            <a:prstGeom prst="rect">
              <a:avLst/>
            </a:prstGeom>
            <a:noFill/>
          </p:spPr>
          <p:txBody>
            <a:bodyPr wrap="square" rtlCol="0">
              <a:spAutoFit/>
            </a:bodyPr>
            <a:lstStyle/>
            <a:p>
              <a:r>
                <a:rPr lang="en-US" sz="1200" dirty="0" smtClean="0">
                  <a:solidFill>
                    <a:schemeClr val="bg1"/>
                  </a:solidFill>
                </a:rPr>
                <a:t>-</a:t>
              </a:r>
              <a:endParaRPr lang="uk-UA" dirty="0">
                <a:solidFill>
                  <a:schemeClr val="bg1"/>
                </a:solidFill>
              </a:endParaRPr>
            </a:p>
          </p:txBody>
        </p:sp>
        <p:sp>
          <p:nvSpPr>
            <p:cNvPr id="16" name="TextBox 15"/>
            <p:cNvSpPr txBox="1"/>
            <p:nvPr/>
          </p:nvSpPr>
          <p:spPr>
            <a:xfrm>
              <a:off x="9286335" y="3072090"/>
              <a:ext cx="281940" cy="276999"/>
            </a:xfrm>
            <a:prstGeom prst="rect">
              <a:avLst/>
            </a:prstGeom>
            <a:noFill/>
          </p:spPr>
          <p:txBody>
            <a:bodyPr wrap="square" rtlCol="0">
              <a:spAutoFit/>
            </a:bodyPr>
            <a:lstStyle/>
            <a:p>
              <a:r>
                <a:rPr lang="en-US" sz="1200" dirty="0" smtClean="0">
                  <a:solidFill>
                    <a:schemeClr val="bg1"/>
                  </a:solidFill>
                </a:rPr>
                <a:t>-</a:t>
              </a:r>
              <a:endParaRPr lang="uk-UA" dirty="0">
                <a:solidFill>
                  <a:schemeClr val="bg1"/>
                </a:solidFill>
              </a:endParaRPr>
            </a:p>
          </p:txBody>
        </p:sp>
        <p:sp>
          <p:nvSpPr>
            <p:cNvPr id="17" name="TextBox 16"/>
            <p:cNvSpPr txBox="1"/>
            <p:nvPr/>
          </p:nvSpPr>
          <p:spPr>
            <a:xfrm>
              <a:off x="9949275" y="3072090"/>
              <a:ext cx="281940" cy="276999"/>
            </a:xfrm>
            <a:prstGeom prst="rect">
              <a:avLst/>
            </a:prstGeom>
            <a:noFill/>
          </p:spPr>
          <p:txBody>
            <a:bodyPr wrap="square" rtlCol="0">
              <a:spAutoFit/>
            </a:bodyPr>
            <a:lstStyle/>
            <a:p>
              <a:r>
                <a:rPr lang="en-US" sz="1200" dirty="0" smtClean="0">
                  <a:solidFill>
                    <a:schemeClr val="bg1"/>
                  </a:solidFill>
                </a:rPr>
                <a:t>-</a:t>
              </a:r>
              <a:endParaRPr lang="uk-UA" dirty="0">
                <a:solidFill>
                  <a:schemeClr val="bg1"/>
                </a:solidFill>
              </a:endParaRPr>
            </a:p>
          </p:txBody>
        </p:sp>
        <p:sp>
          <p:nvSpPr>
            <p:cNvPr id="18" name="TextBox 17"/>
            <p:cNvSpPr txBox="1"/>
            <p:nvPr/>
          </p:nvSpPr>
          <p:spPr>
            <a:xfrm>
              <a:off x="10589355" y="3072090"/>
              <a:ext cx="281940" cy="276999"/>
            </a:xfrm>
            <a:prstGeom prst="rect">
              <a:avLst/>
            </a:prstGeom>
            <a:noFill/>
          </p:spPr>
          <p:txBody>
            <a:bodyPr wrap="square" rtlCol="0">
              <a:spAutoFit/>
            </a:bodyPr>
            <a:lstStyle/>
            <a:p>
              <a:r>
                <a:rPr lang="en-US" sz="1200" dirty="0" smtClean="0">
                  <a:solidFill>
                    <a:schemeClr val="bg1"/>
                  </a:solidFill>
                </a:rPr>
                <a:t>-</a:t>
              </a:r>
              <a:endParaRPr lang="uk-UA" dirty="0">
                <a:solidFill>
                  <a:schemeClr val="bg1"/>
                </a:solidFill>
              </a:endParaRPr>
            </a:p>
          </p:txBody>
        </p:sp>
        <p:sp>
          <p:nvSpPr>
            <p:cNvPr id="19" name="TextBox 18"/>
            <p:cNvSpPr txBox="1"/>
            <p:nvPr/>
          </p:nvSpPr>
          <p:spPr>
            <a:xfrm>
              <a:off x="11252295" y="3072090"/>
              <a:ext cx="281940" cy="276999"/>
            </a:xfrm>
            <a:prstGeom prst="rect">
              <a:avLst/>
            </a:prstGeom>
            <a:noFill/>
          </p:spPr>
          <p:txBody>
            <a:bodyPr wrap="square" rtlCol="0">
              <a:spAutoFit/>
            </a:bodyPr>
            <a:lstStyle/>
            <a:p>
              <a:r>
                <a:rPr lang="en-US" sz="1200" dirty="0" smtClean="0">
                  <a:solidFill>
                    <a:schemeClr val="bg1"/>
                  </a:solidFill>
                </a:rPr>
                <a:t>-</a:t>
              </a:r>
              <a:endParaRPr lang="uk-UA" dirty="0">
                <a:solidFill>
                  <a:schemeClr val="bg1"/>
                </a:solidFill>
              </a:endParaRPr>
            </a:p>
          </p:txBody>
        </p:sp>
        <p:sp>
          <p:nvSpPr>
            <p:cNvPr id="20" name="TextBox 19"/>
            <p:cNvSpPr txBox="1"/>
            <p:nvPr/>
          </p:nvSpPr>
          <p:spPr>
            <a:xfrm>
              <a:off x="11907615" y="3079710"/>
              <a:ext cx="281940" cy="276999"/>
            </a:xfrm>
            <a:prstGeom prst="rect">
              <a:avLst/>
            </a:prstGeom>
            <a:noFill/>
          </p:spPr>
          <p:txBody>
            <a:bodyPr wrap="square" rtlCol="0">
              <a:spAutoFit/>
            </a:bodyPr>
            <a:lstStyle/>
            <a:p>
              <a:r>
                <a:rPr lang="en-US" sz="1200" dirty="0" smtClean="0">
                  <a:solidFill>
                    <a:schemeClr val="bg1"/>
                  </a:solidFill>
                </a:rPr>
                <a:t>-</a:t>
              </a:r>
              <a:endParaRPr lang="uk-UA" dirty="0">
                <a:solidFill>
                  <a:schemeClr val="bg1"/>
                </a:solidFill>
              </a:endParaRPr>
            </a:p>
          </p:txBody>
        </p:sp>
      </p:grpSp>
      <p:cxnSp>
        <p:nvCxnSpPr>
          <p:cNvPr id="21" name="Прямая со стрелкой 20"/>
          <p:cNvCxnSpPr/>
          <p:nvPr/>
        </p:nvCxnSpPr>
        <p:spPr>
          <a:xfrm>
            <a:off x="9772650" y="1080358"/>
            <a:ext cx="317595" cy="81692"/>
          </a:xfrm>
          <a:prstGeom prst="straightConnector1">
            <a:avLst/>
          </a:prstGeom>
          <a:ln w="19050">
            <a:tailEnd type="triangle"/>
          </a:ln>
        </p:spPr>
        <p:style>
          <a:lnRef idx="1">
            <a:schemeClr val="accent2"/>
          </a:lnRef>
          <a:fillRef idx="0">
            <a:schemeClr val="accent2"/>
          </a:fillRef>
          <a:effectRef idx="0">
            <a:schemeClr val="accent2"/>
          </a:effectRef>
          <a:fontRef idx="minor">
            <a:schemeClr val="tx1"/>
          </a:fontRef>
        </p:style>
      </p:cxnSp>
      <p:cxnSp>
        <p:nvCxnSpPr>
          <p:cNvPr id="23" name="Прямая со стрелкой 22"/>
          <p:cNvCxnSpPr/>
          <p:nvPr/>
        </p:nvCxnSpPr>
        <p:spPr>
          <a:xfrm>
            <a:off x="9772649" y="4518883"/>
            <a:ext cx="317595" cy="81692"/>
          </a:xfrm>
          <a:prstGeom prst="straightConnector1">
            <a:avLst/>
          </a:prstGeom>
          <a:ln w="19050">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104304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p:cNvPicPr>
            <a:picLocks noChangeAspect="1"/>
          </p:cNvPicPr>
          <p:nvPr/>
        </p:nvPicPr>
        <p:blipFill rotWithShape="1">
          <a:blip r:embed="rId7">
            <a:extLst>
              <a:ext uri="{BEBA8EAE-BF5A-486C-A8C5-ECC9F3942E4B}">
                <a14:imgProps xmlns:a14="http://schemas.microsoft.com/office/drawing/2010/main">
                  <a14:imgLayer r:embed="rId8">
                    <a14:imgEffect>
                      <a14:saturation sat="33000"/>
                    </a14:imgEffect>
                  </a14:imgLayer>
                </a14:imgProps>
              </a:ext>
            </a:extLst>
          </a:blip>
          <a:srcRect b="11382"/>
          <a:stretch/>
        </p:blipFill>
        <p:spPr>
          <a:xfrm rot="10800000">
            <a:off x="-1" y="1"/>
            <a:ext cx="12193057" cy="6857999"/>
          </a:xfrm>
          <a:prstGeom prst="rect">
            <a:avLst/>
          </a:prstGeom>
        </p:spPr>
      </p:pic>
      <p:pic>
        <p:nvPicPr>
          <p:cNvPr id="8" name="Рисунок 7"/>
          <p:cNvPicPr>
            <a:picLocks noChangeAspect="1"/>
          </p:cNvPicPr>
          <p:nvPr/>
        </p:nvPicPr>
        <p:blipFill>
          <a:blip r:embed="rId9"/>
          <a:stretch>
            <a:fillRect/>
          </a:stretch>
        </p:blipFill>
        <p:spPr>
          <a:xfrm>
            <a:off x="6566593" y="218103"/>
            <a:ext cx="4831518" cy="2014089"/>
          </a:xfrm>
          <a:prstGeom prst="rect">
            <a:avLst/>
          </a:prstGeom>
        </p:spPr>
      </p:pic>
      <p:pic>
        <p:nvPicPr>
          <p:cNvPr id="9" name="Рисунок 8"/>
          <p:cNvPicPr>
            <a:picLocks noChangeAspect="1"/>
          </p:cNvPicPr>
          <p:nvPr/>
        </p:nvPicPr>
        <p:blipFill>
          <a:blip r:embed="rId10"/>
          <a:stretch>
            <a:fillRect/>
          </a:stretch>
        </p:blipFill>
        <p:spPr>
          <a:xfrm>
            <a:off x="933429" y="218103"/>
            <a:ext cx="4838219" cy="1988467"/>
          </a:xfrm>
          <a:prstGeom prst="rect">
            <a:avLst/>
          </a:prstGeom>
        </p:spPr>
      </p:pic>
      <p:sp>
        <p:nvSpPr>
          <p:cNvPr id="3" name="Текст 2"/>
          <p:cNvSpPr>
            <a:spLocks noGrp="1"/>
          </p:cNvSpPr>
          <p:nvPr>
            <p:ph type="body" idx="1"/>
          </p:nvPr>
        </p:nvSpPr>
        <p:spPr>
          <a:xfrm>
            <a:off x="3915896" y="1539447"/>
            <a:ext cx="1433512" cy="511175"/>
          </a:xfrm>
        </p:spPr>
        <p:txBody>
          <a:bodyPr/>
          <a:lstStyle/>
          <a:p>
            <a:r>
              <a:rPr lang="en-US" dirty="0" err="1" smtClean="0"/>
              <a:t>Terzan</a:t>
            </a:r>
            <a:r>
              <a:rPr lang="en-US" dirty="0" smtClean="0"/>
              <a:t> 3</a:t>
            </a:r>
            <a:endParaRPr lang="uk-UA" dirty="0"/>
          </a:p>
        </p:txBody>
      </p:sp>
      <p:sp>
        <p:nvSpPr>
          <p:cNvPr id="7" name="Текст 6"/>
          <p:cNvSpPr>
            <a:spLocks noGrp="1"/>
          </p:cNvSpPr>
          <p:nvPr>
            <p:ph type="body" sz="quarter" idx="3"/>
          </p:nvPr>
        </p:nvSpPr>
        <p:spPr>
          <a:xfrm>
            <a:off x="9547684" y="1618778"/>
            <a:ext cx="1498600" cy="489902"/>
          </a:xfrm>
        </p:spPr>
        <p:txBody>
          <a:bodyPr/>
          <a:lstStyle/>
          <a:p>
            <a:r>
              <a:rPr lang="en-US" dirty="0" smtClean="0"/>
              <a:t>NGC 6540</a:t>
            </a:r>
            <a:endParaRPr lang="uk-UA" dirty="0"/>
          </a:p>
        </p:txBody>
      </p:sp>
      <p:pic>
        <p:nvPicPr>
          <p:cNvPr id="11" name="051">
            <a:hlinkClick r:id="" action="ppaction://media"/>
          </p:cNvPr>
          <p:cNvPicPr>
            <a:picLocks noGrp="1" noChangeAspect="1"/>
          </p:cNvPicPr>
          <p:nvPr>
            <p:ph sz="half" idx="2"/>
            <a:videoFile r:link="rId2"/>
            <p:extLst>
              <p:ext uri="{DAA4B4D4-6D71-4841-9C94-3DE7FCFB9230}">
                <p14:media xmlns:p14="http://schemas.microsoft.com/office/powerpoint/2010/main" r:embed="rId1"/>
              </p:ext>
            </p:extLst>
          </p:nvPr>
        </p:nvPicPr>
        <p:blipFill rotWithShape="1">
          <a:blip r:embed="rId11"/>
          <a:srcRect t="14068" b="4677"/>
          <a:stretch/>
        </p:blipFill>
        <p:spPr>
          <a:xfrm>
            <a:off x="593217" y="2654300"/>
            <a:ext cx="5518644" cy="3942352"/>
          </a:xfrm>
        </p:spPr>
      </p:pic>
      <p:pic>
        <p:nvPicPr>
          <p:cNvPr id="14" name="108">
            <a:hlinkClick r:id="" action="ppaction://media"/>
          </p:cNvPr>
          <p:cNvPicPr>
            <a:picLocks noGrp="1" noChangeAspect="1"/>
          </p:cNvPicPr>
          <p:nvPr>
            <p:ph sz="quarter" idx="4"/>
            <a:videoFile r:link="rId4"/>
            <p:extLst>
              <p:ext uri="{DAA4B4D4-6D71-4841-9C94-3DE7FCFB9230}">
                <p14:media xmlns:p14="http://schemas.microsoft.com/office/powerpoint/2010/main" r:embed="rId3"/>
              </p:ext>
            </p:extLst>
          </p:nvPr>
        </p:nvPicPr>
        <p:blipFill rotWithShape="1">
          <a:blip r:embed="rId12"/>
          <a:srcRect t="13668" b="6278"/>
          <a:stretch/>
        </p:blipFill>
        <p:spPr>
          <a:xfrm>
            <a:off x="6352764" y="2654300"/>
            <a:ext cx="5599388" cy="3940918"/>
          </a:xfrm>
        </p:spPr>
      </p:pic>
      <p:sp>
        <p:nvSpPr>
          <p:cNvPr id="6" name="Прямоугольник 5"/>
          <p:cNvSpPr/>
          <p:nvPr/>
        </p:nvSpPr>
        <p:spPr>
          <a:xfrm rot="16200000">
            <a:off x="-2646727" y="2823819"/>
            <a:ext cx="5709576" cy="369332"/>
          </a:xfrm>
          <a:prstGeom prst="rect">
            <a:avLst/>
          </a:prstGeom>
        </p:spPr>
        <p:txBody>
          <a:bodyPr wrap="none">
            <a:spAutoFit/>
          </a:bodyPr>
          <a:lstStyle/>
          <a:p>
            <a:r>
              <a:rPr lang="en-US" dirty="0"/>
              <a:t>https://people.smp.uq.edu.au/HolgerBaumgardt/globular/</a:t>
            </a:r>
            <a:endParaRPr lang="uk-UA" dirty="0"/>
          </a:p>
        </p:txBody>
      </p:sp>
      <p:sp>
        <p:nvSpPr>
          <p:cNvPr id="12" name="TextBox 11"/>
          <p:cNvSpPr txBox="1"/>
          <p:nvPr/>
        </p:nvSpPr>
        <p:spPr>
          <a:xfrm>
            <a:off x="11926752" y="6488669"/>
            <a:ext cx="50800" cy="369332"/>
          </a:xfrm>
          <a:prstGeom prst="rect">
            <a:avLst/>
          </a:prstGeom>
          <a:noFill/>
        </p:spPr>
        <p:txBody>
          <a:bodyPr wrap="square" rtlCol="0">
            <a:spAutoFit/>
          </a:bodyPr>
          <a:lstStyle/>
          <a:p>
            <a:r>
              <a:rPr lang="en-US" dirty="0" smtClean="0"/>
              <a:t>4</a:t>
            </a:r>
            <a:endParaRPr lang="uk-UA" dirty="0"/>
          </a:p>
        </p:txBody>
      </p:sp>
    </p:spTree>
    <p:extLst>
      <p:ext uri="{BB962C8B-B14F-4D97-AF65-F5344CB8AC3E}">
        <p14:creationId xmlns:p14="http://schemas.microsoft.com/office/powerpoint/2010/main" val="3739477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066" fill="hold"/>
                                        <p:tgtEl>
                                          <p:spTgt spid="11"/>
                                        </p:tgtEl>
                                      </p:cBhvr>
                                    </p:cmd>
                                  </p:childTnLst>
                                </p:cTn>
                              </p:par>
                            </p:childTnLst>
                          </p:cTn>
                        </p:par>
                        <p:par>
                          <p:cTn id="7" fill="hold">
                            <p:stCondLst>
                              <p:cond delay="16066"/>
                            </p:stCondLst>
                            <p:childTnLst>
                              <p:par>
                                <p:cTn id="8" presetID="1" presetClass="mediacall" presetSubtype="0" fill="hold" nodeType="afterEffect">
                                  <p:stCondLst>
                                    <p:cond delay="0"/>
                                  </p:stCondLst>
                                  <p:childTnLst>
                                    <p:cmd type="call" cmd="playFrom(0.0)">
                                      <p:cBhvr>
                                        <p:cTn id="9" dur="15200"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20000">
                <p:cTn id="10" repeatCount="indefinite" fill="hold" display="0">
                  <p:stCondLst>
                    <p:cond delay="indefinite"/>
                  </p:stCondLst>
                </p:cTn>
                <p:tgtEl>
                  <p:spTgt spid="11"/>
                </p:tgtEl>
              </p:cMediaNode>
            </p:video>
            <p:seq concurrent="1" nextAc="seek">
              <p:cTn id="11" restart="whenNotActive" fill="hold" evtFilter="cancelBubble" nodeType="interactiveSeq">
                <p:stCondLst>
                  <p:cond evt="onClick" delay="0">
                    <p:tgtEl>
                      <p:spTgt spid="11"/>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11"/>
                                        </p:tgtEl>
                                      </p:cBhvr>
                                    </p:cmd>
                                  </p:childTnLst>
                                </p:cTn>
                              </p:par>
                            </p:childTnLst>
                          </p:cTn>
                        </p:par>
                      </p:childTnLst>
                    </p:cTn>
                  </p:par>
                </p:childTnLst>
              </p:cTn>
              <p:nextCondLst>
                <p:cond evt="onClick" delay="0">
                  <p:tgtEl>
                    <p:spTgt spid="11"/>
                  </p:tgtEl>
                </p:cond>
              </p:nextCondLst>
            </p:seq>
            <p:video>
              <p:cMediaNode vol="80000">
                <p:cTn id="16" repeatCount="indefinite" fill="hold" display="0">
                  <p:stCondLst>
                    <p:cond delay="indefinite"/>
                  </p:stCondLst>
                </p:cTn>
                <p:tgtEl>
                  <p:spTgt spid="14"/>
                </p:tgtEl>
              </p:cMediaNode>
            </p:video>
            <p:seq concurrent="1" nextAc="seek">
              <p:cTn id="17" restart="whenNotActive" fill="hold" evtFilter="cancelBubble" nodeType="interactiveSeq">
                <p:stCondLst>
                  <p:cond evt="onClick" delay="0">
                    <p:tgtEl>
                      <p:spTgt spid="14"/>
                    </p:tgtEl>
                  </p:cond>
                </p:stCondLst>
                <p:endSync evt="end" delay="0">
                  <p:rtn val="all"/>
                </p:endSync>
                <p:childTnLst>
                  <p:par>
                    <p:cTn id="18" fill="hold">
                      <p:stCondLst>
                        <p:cond delay="0"/>
                      </p:stCondLst>
                      <p:childTnLst>
                        <p:par>
                          <p:cTn id="19" fill="hold">
                            <p:stCondLst>
                              <p:cond delay="0"/>
                            </p:stCondLst>
                            <p:childTnLst>
                              <p:par>
                                <p:cTn id="20" presetID="2" presetClass="mediacall" presetSubtype="0" fill="hold" nodeType="clickEffect">
                                  <p:stCondLst>
                                    <p:cond delay="0"/>
                                  </p:stCondLst>
                                  <p:childTnLst>
                                    <p:cmd type="call" cmd="togglePause">
                                      <p:cBhvr>
                                        <p:cTn id="21" dur="1" fill="hold"/>
                                        <p:tgtEl>
                                          <p:spTgt spid="14"/>
                                        </p:tgtEl>
                                      </p:cBhvr>
                                    </p:cmd>
                                  </p:childTnLst>
                                </p:cTn>
                              </p:par>
                            </p:childTnLst>
                          </p:cTn>
                        </p:par>
                      </p:childTnLst>
                    </p:cTn>
                  </p:par>
                </p:childTnLst>
              </p:cTn>
              <p:nextCondLst>
                <p:cond evt="onClick" delay="0">
                  <p:tgtEl>
                    <p:spTgt spid="1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5"/>
          <a:stretch>
            <a:fillRect/>
          </a:stretch>
        </p:blipFill>
        <p:spPr>
          <a:xfrm>
            <a:off x="-8020" y="-1"/>
            <a:ext cx="12200020" cy="6867307"/>
          </a:xfrm>
          <a:prstGeom prst="rect">
            <a:avLst/>
          </a:prstGeom>
        </p:spPr>
      </p:pic>
      <p:sp>
        <p:nvSpPr>
          <p:cNvPr id="2" name="Заголовок 1"/>
          <p:cNvSpPr>
            <a:spLocks noGrp="1"/>
          </p:cNvSpPr>
          <p:nvPr>
            <p:ph type="title"/>
          </p:nvPr>
        </p:nvSpPr>
        <p:spPr>
          <a:xfrm>
            <a:off x="834190" y="-110004"/>
            <a:ext cx="10515600" cy="1325563"/>
          </a:xfrm>
        </p:spPr>
        <p:txBody>
          <a:bodyPr>
            <a:normAutofit/>
          </a:bodyPr>
          <a:lstStyle/>
          <a:p>
            <a:pPr algn="ctr"/>
            <a:r>
              <a:rPr lang="en-US" sz="4800" b="1" dirty="0"/>
              <a:t>Visualization of orbit</a:t>
            </a:r>
            <a:endParaRPr lang="uk-UA" sz="4800" b="1" dirty="0"/>
          </a:p>
        </p:txBody>
      </p:sp>
      <p:sp>
        <p:nvSpPr>
          <p:cNvPr id="7" name="Прямоугольник 6"/>
          <p:cNvSpPr/>
          <p:nvPr/>
        </p:nvSpPr>
        <p:spPr>
          <a:xfrm>
            <a:off x="11538025" y="6339776"/>
            <a:ext cx="301686" cy="369332"/>
          </a:xfrm>
          <a:prstGeom prst="rect">
            <a:avLst/>
          </a:prstGeom>
        </p:spPr>
        <p:txBody>
          <a:bodyPr wrap="none">
            <a:spAutoFit/>
          </a:bodyPr>
          <a:lstStyle/>
          <a:p>
            <a:r>
              <a:rPr lang="en-US" dirty="0" smtClean="0"/>
              <a:t>5</a:t>
            </a:r>
            <a:endParaRPr lang="uk-UA" dirty="0"/>
          </a:p>
        </p:txBody>
      </p:sp>
      <p:pic>
        <p:nvPicPr>
          <p:cNvPr id="4" name="051108">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rotWithShape="1">
          <a:blip r:embed="rId6"/>
          <a:srcRect l="1841" t="13873" b="3951"/>
          <a:stretch/>
        </p:blipFill>
        <p:spPr>
          <a:xfrm>
            <a:off x="2129051" y="882827"/>
            <a:ext cx="7914232" cy="5826281"/>
          </a:xfrm>
        </p:spPr>
      </p:pic>
    </p:spTree>
    <p:extLst>
      <p:ext uri="{BB962C8B-B14F-4D97-AF65-F5344CB8AC3E}">
        <p14:creationId xmlns:p14="http://schemas.microsoft.com/office/powerpoint/2010/main" val="659715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46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5"/>
          <a:srcRect t="8657" b="7350"/>
          <a:stretch/>
        </p:blipFill>
        <p:spPr>
          <a:xfrm>
            <a:off x="0" y="14990"/>
            <a:ext cx="12192000" cy="6835515"/>
          </a:xfrm>
          <a:prstGeom prst="rect">
            <a:avLst/>
          </a:prstGeom>
        </p:spPr>
      </p:pic>
      <p:sp>
        <p:nvSpPr>
          <p:cNvPr id="2" name="Заголовок 1"/>
          <p:cNvSpPr>
            <a:spLocks noGrp="1"/>
          </p:cNvSpPr>
          <p:nvPr>
            <p:ph type="title"/>
          </p:nvPr>
        </p:nvSpPr>
        <p:spPr>
          <a:xfrm>
            <a:off x="2798164" y="164891"/>
            <a:ext cx="6595672" cy="624226"/>
          </a:xfrm>
        </p:spPr>
        <p:txBody>
          <a:bodyPr>
            <a:normAutofit fontScale="90000"/>
          </a:bodyPr>
          <a:lstStyle/>
          <a:p>
            <a:r>
              <a:rPr lang="en-US" b="1" dirty="0"/>
              <a:t>Visualization of orbit (collision)</a:t>
            </a:r>
            <a:endParaRPr lang="uk-UA" dirty="0"/>
          </a:p>
        </p:txBody>
      </p:sp>
      <p:sp>
        <p:nvSpPr>
          <p:cNvPr id="6" name="Прямоугольник 5"/>
          <p:cNvSpPr/>
          <p:nvPr/>
        </p:nvSpPr>
        <p:spPr>
          <a:xfrm>
            <a:off x="11478065" y="6358242"/>
            <a:ext cx="301686" cy="369332"/>
          </a:xfrm>
          <a:prstGeom prst="rect">
            <a:avLst/>
          </a:prstGeom>
        </p:spPr>
        <p:txBody>
          <a:bodyPr wrap="none">
            <a:spAutoFit/>
          </a:bodyPr>
          <a:lstStyle/>
          <a:p>
            <a:r>
              <a:rPr lang="en-US" dirty="0" smtClean="0"/>
              <a:t>6</a:t>
            </a:r>
            <a:endParaRPr lang="uk-UA" dirty="0"/>
          </a:p>
        </p:txBody>
      </p:sp>
      <p:pic>
        <p:nvPicPr>
          <p:cNvPr id="7" name="015108 coll">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rotWithShape="1">
          <a:blip r:embed="rId6"/>
          <a:srcRect t="14665" b="6824"/>
          <a:stretch/>
        </p:blipFill>
        <p:spPr>
          <a:xfrm>
            <a:off x="1947862" y="896758"/>
            <a:ext cx="8296275" cy="5461484"/>
          </a:xfrm>
        </p:spPr>
      </p:pic>
    </p:spTree>
    <p:extLst>
      <p:ext uri="{BB962C8B-B14F-4D97-AF65-F5344CB8AC3E}">
        <p14:creationId xmlns:p14="http://schemas.microsoft.com/office/powerpoint/2010/main" val="1082641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82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remove"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3"/>
          <a:srcRect t="2009" b="20244"/>
          <a:stretch/>
        </p:blipFill>
        <p:spPr>
          <a:xfrm>
            <a:off x="0" y="0"/>
            <a:ext cx="12192000" cy="6972300"/>
          </a:xfrm>
          <a:prstGeom prst="rect">
            <a:avLst/>
          </a:prstGeom>
        </p:spPr>
      </p:pic>
      <p:pic>
        <p:nvPicPr>
          <p:cNvPr id="4" name="Picture 3">
            <a:extLst>
              <a:ext uri="{FF2B5EF4-FFF2-40B4-BE49-F238E27FC236}">
                <a16:creationId xmlns:a16="http://schemas.microsoft.com/office/drawing/2014/main" id="{71274689-0FA2-4218-B086-43A4DCCC04E3}"/>
              </a:ext>
            </a:extLst>
          </p:cNvPr>
          <p:cNvPicPr>
            <a:picLocks noChangeAspect="1"/>
          </p:cNvPicPr>
          <p:nvPr/>
        </p:nvPicPr>
        <p:blipFill>
          <a:blip r:embed="rId4"/>
          <a:stretch>
            <a:fillRect/>
          </a:stretch>
        </p:blipFill>
        <p:spPr>
          <a:xfrm>
            <a:off x="439938" y="915940"/>
            <a:ext cx="5800223" cy="5352180"/>
          </a:xfrm>
          <a:prstGeom prst="rect">
            <a:avLst/>
          </a:prstGeom>
        </p:spPr>
      </p:pic>
      <p:sp>
        <p:nvSpPr>
          <p:cNvPr id="6" name="Заголовок 1">
            <a:extLst>
              <a:ext uri="{FF2B5EF4-FFF2-40B4-BE49-F238E27FC236}">
                <a16:creationId xmlns:a16="http://schemas.microsoft.com/office/drawing/2014/main" id="{A6EE111E-C34F-41DE-9634-F8C2BCF74C83}"/>
              </a:ext>
            </a:extLst>
          </p:cNvPr>
          <p:cNvSpPr>
            <a:spLocks noGrp="1"/>
          </p:cNvSpPr>
          <p:nvPr>
            <p:ph type="title"/>
          </p:nvPr>
        </p:nvSpPr>
        <p:spPr>
          <a:xfrm>
            <a:off x="6430659" y="915940"/>
            <a:ext cx="5253339" cy="1199115"/>
          </a:xfrm>
        </p:spPr>
        <p:txBody>
          <a:bodyPr>
            <a:normAutofit fontScale="90000"/>
          </a:bodyPr>
          <a:lstStyle/>
          <a:p>
            <a:pPr algn="ctr"/>
            <a:r>
              <a:rPr lang="en-US" b="1" dirty="0"/>
              <a:t>Statistics of GC collision rate in MW galaxy</a:t>
            </a:r>
            <a:endParaRPr lang="uk-UA" dirty="0"/>
          </a:p>
        </p:txBody>
      </p:sp>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CC1A9C55-2586-4226-966E-259B11B7DC02}"/>
                  </a:ext>
                </a:extLst>
              </p:cNvPr>
              <p:cNvSpPr/>
              <p:nvPr/>
            </p:nvSpPr>
            <p:spPr>
              <a:xfrm>
                <a:off x="6787488" y="2512530"/>
                <a:ext cx="4539683" cy="2895793"/>
              </a:xfrm>
              <a:prstGeom prst="rect">
                <a:avLst/>
              </a:prstGeom>
            </p:spPr>
            <p:txBody>
              <a:bodyPr wrap="square">
                <a:spAutoFit/>
              </a:bodyPr>
              <a:lstStyle/>
              <a:p>
                <a:r>
                  <a:rPr lang="en-US" sz="2400" dirty="0" smtClean="0"/>
                  <a:t>	</a:t>
                </a:r>
                <a14:m>
                  <m:oMath xmlns:m="http://schemas.openxmlformats.org/officeDocument/2006/math">
                    <m:r>
                      <a:rPr lang="en-US" sz="2800" b="0" i="1" smtClean="0">
                        <a:latin typeface="Cambria Math" panose="02040503050406030204" pitchFamily="18" charset="0"/>
                      </a:rPr>
                      <m:t>𝑓</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𝑑𝑅</m:t>
                        </m:r>
                      </m:e>
                    </m:d>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10</m:t>
                        </m:r>
                      </m:e>
                      <m:sup>
                        <m:r>
                          <a:rPr lang="en-US" sz="2800" b="0" i="1" smtClean="0">
                            <a:latin typeface="Cambria Math" panose="02040503050406030204" pitchFamily="18" charset="0"/>
                          </a:rPr>
                          <m:t>(</m:t>
                        </m:r>
                        <m:r>
                          <a:rPr lang="en-US" sz="2800" b="0" i="1" smtClean="0">
                            <a:latin typeface="Cambria Math" panose="02040503050406030204" pitchFamily="18" charset="0"/>
                          </a:rPr>
                          <m:t>𝑎</m:t>
                        </m:r>
                        <m:func>
                          <m:funcPr>
                            <m:ctrlPr>
                              <a:rPr lang="en-US" sz="2800" b="0" i="1" smtClean="0">
                                <a:latin typeface="Cambria Math" panose="02040503050406030204" pitchFamily="18" charset="0"/>
                              </a:rPr>
                            </m:ctrlPr>
                          </m:funcPr>
                          <m:fName>
                            <m:r>
                              <m:rPr>
                                <m:sty m:val="p"/>
                              </m:rPr>
                              <a:rPr lang="en-US" sz="2800" b="0" i="0" smtClean="0">
                                <a:latin typeface="Cambria Math" panose="02040503050406030204" pitchFamily="18" charset="0"/>
                              </a:rPr>
                              <m:t>lg</m:t>
                            </m:r>
                          </m:fName>
                          <m:e>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𝑑𝑅</m:t>
                                </m:r>
                              </m:e>
                            </m:d>
                            <m:r>
                              <a:rPr lang="en-US" sz="2800" b="0" i="1" smtClean="0">
                                <a:latin typeface="Cambria Math" panose="02040503050406030204" pitchFamily="18" charset="0"/>
                              </a:rPr>
                              <m:t>+</m:t>
                            </m:r>
                            <m:r>
                              <a:rPr lang="en-US" sz="2800" b="0" i="1" smtClean="0">
                                <a:latin typeface="Cambria Math" panose="02040503050406030204" pitchFamily="18" charset="0"/>
                              </a:rPr>
                              <m:t>𝑏</m:t>
                            </m:r>
                            <m:r>
                              <a:rPr lang="en-US" sz="2800" b="0" i="1" smtClean="0">
                                <a:latin typeface="Cambria Math" panose="02040503050406030204" pitchFamily="18" charset="0"/>
                              </a:rPr>
                              <m:t>)</m:t>
                            </m:r>
                          </m:e>
                        </m:func>
                      </m:sup>
                    </m:sSup>
                  </m:oMath>
                </a14:m>
                <a:endParaRPr lang="en-US" sz="2400" dirty="0"/>
              </a:p>
              <a:p>
                <a:endParaRPr lang="en-US" dirty="0"/>
              </a:p>
              <a:p>
                <a:r>
                  <a:rPr lang="pt-BR" sz="2000" dirty="0"/>
                  <a:t>a = +1.9213  +/- 0.001072 (0.0558%)</a:t>
                </a:r>
              </a:p>
              <a:p>
                <a:r>
                  <a:rPr lang="pt-BR" sz="2000" dirty="0"/>
                  <a:t>b = -4.17689 +/- 0.002082 (0.04985%)</a:t>
                </a:r>
              </a:p>
              <a:p>
                <a:endParaRPr lang="pt-BR" dirty="0"/>
              </a:p>
              <a:p>
                <a:r>
                  <a:rPr lang="pt-BR" sz="2000" dirty="0"/>
                  <a:t>I.e. In each 10 Myr we have at least 1 collision with dR &lt; 45 pc. </a:t>
                </a:r>
              </a:p>
              <a:p>
                <a:endParaRPr lang="en-US" dirty="0"/>
              </a:p>
              <a:p>
                <a:endParaRPr lang="en-US" dirty="0"/>
              </a:p>
            </p:txBody>
          </p:sp>
        </mc:Choice>
        <mc:Fallback xmlns="">
          <p:sp>
            <p:nvSpPr>
              <p:cNvPr id="7" name="Rectangle 6">
                <a:extLst>
                  <a:ext uri="{FF2B5EF4-FFF2-40B4-BE49-F238E27FC236}">
                    <a16:creationId xmlns:a16="http://schemas.microsoft.com/office/drawing/2014/main" id="{CC1A9C55-2586-4226-966E-259B11B7DC02}"/>
                  </a:ext>
                </a:extLst>
              </p:cNvPr>
              <p:cNvSpPr>
                <a:spLocks noRot="1" noChangeAspect="1" noMove="1" noResize="1" noEditPoints="1" noAdjustHandles="1" noChangeArrowheads="1" noChangeShapeType="1" noTextEdit="1"/>
              </p:cNvSpPr>
              <p:nvPr/>
            </p:nvSpPr>
            <p:spPr>
              <a:xfrm>
                <a:off x="6787488" y="2512530"/>
                <a:ext cx="4539683" cy="2895793"/>
              </a:xfrm>
              <a:prstGeom prst="rect">
                <a:avLst/>
              </a:prstGeom>
              <a:blipFill>
                <a:blip r:embed="rId5"/>
                <a:stretch>
                  <a:fillRect l="-1342"/>
                </a:stretch>
              </a:blipFill>
            </p:spPr>
            <p:txBody>
              <a:bodyPr/>
              <a:lstStyle/>
              <a:p>
                <a:r>
                  <a:rPr lang="uk-UA">
                    <a:noFill/>
                  </a:rPr>
                  <a:t> </a:t>
                </a:r>
              </a:p>
            </p:txBody>
          </p:sp>
        </mc:Fallback>
      </mc:AlternateContent>
      <p:sp>
        <p:nvSpPr>
          <p:cNvPr id="3" name="TextBox 2"/>
          <p:cNvSpPr txBox="1"/>
          <p:nvPr/>
        </p:nvSpPr>
        <p:spPr>
          <a:xfrm>
            <a:off x="11595098" y="6388100"/>
            <a:ext cx="368302" cy="369332"/>
          </a:xfrm>
          <a:prstGeom prst="rect">
            <a:avLst/>
          </a:prstGeom>
          <a:noFill/>
        </p:spPr>
        <p:txBody>
          <a:bodyPr wrap="square" rtlCol="0">
            <a:spAutoFit/>
          </a:bodyPr>
          <a:lstStyle/>
          <a:p>
            <a:r>
              <a:rPr lang="en-US" dirty="0" smtClean="0"/>
              <a:t>7</a:t>
            </a:r>
            <a:endParaRPr lang="uk-UA" dirty="0"/>
          </a:p>
        </p:txBody>
      </p:sp>
    </p:spTree>
    <p:extLst>
      <p:ext uri="{BB962C8B-B14F-4D97-AF65-F5344CB8AC3E}">
        <p14:creationId xmlns:p14="http://schemas.microsoft.com/office/powerpoint/2010/main" val="38225923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Milky-Way towards the constellation of Cygnus (ground-based image) |  ESA/Hubble"/>
          <p:cNvPicPr>
            <a:picLocks noChangeAspect="1" noChangeArrowheads="1"/>
          </p:cNvPicPr>
          <p:nvPr/>
        </p:nvPicPr>
        <p:blipFill rotWithShape="1">
          <a:blip r:embed="rId3">
            <a:extLst>
              <a:ext uri="{28A0092B-C50C-407E-A947-70E740481C1C}">
                <a14:useLocalDpi xmlns:a14="http://schemas.microsoft.com/office/drawing/2010/main" val="0"/>
              </a:ext>
            </a:extLst>
          </a:blip>
          <a:srcRect t="1" b="40990"/>
          <a:stretch/>
        </p:blipFill>
        <p:spPr bwMode="auto">
          <a:xfrm rot="16200000">
            <a:off x="6094546" y="856447"/>
            <a:ext cx="7450110" cy="5138091"/>
          </a:xfrm>
          <a:prstGeom prst="rect">
            <a:avLst/>
          </a:prstGeom>
          <a:noFill/>
          <a:effectLst>
            <a:outerShdw blurRad="50800" dist="50800" dir="5400000" sx="95000" sy="95000" algn="ctr" rotWithShape="0">
              <a:srgbClr val="000000">
                <a:alpha val="44000"/>
              </a:srgbClr>
            </a:outerShdw>
            <a:softEdge rad="304800"/>
          </a:effectLst>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333805" y="112726"/>
            <a:ext cx="7475665" cy="659572"/>
          </a:xfrm>
        </p:spPr>
        <p:txBody>
          <a:bodyPr>
            <a:normAutofit fontScale="90000"/>
          </a:bodyPr>
          <a:lstStyle/>
          <a:p>
            <a:pPr algn="ctr"/>
            <a:r>
              <a:rPr lang="en-US" b="1" dirty="0"/>
              <a:t>Summary</a:t>
            </a:r>
            <a:endParaRPr lang="uk-UA" b="1" dirty="0"/>
          </a:p>
        </p:txBody>
      </p:sp>
      <p:sp>
        <p:nvSpPr>
          <p:cNvPr id="3" name="Объект 2"/>
          <p:cNvSpPr>
            <a:spLocks noGrp="1"/>
          </p:cNvSpPr>
          <p:nvPr>
            <p:ph idx="1"/>
          </p:nvPr>
        </p:nvSpPr>
        <p:spPr>
          <a:xfrm>
            <a:off x="333805" y="1002687"/>
            <a:ext cx="7382687" cy="5108419"/>
          </a:xfrm>
        </p:spPr>
        <p:txBody>
          <a:bodyPr>
            <a:normAutofit lnSpcReduction="10000"/>
          </a:bodyPr>
          <a:lstStyle/>
          <a:p>
            <a:r>
              <a:rPr lang="en-US" dirty="0"/>
              <a:t>Backward and forward integrations </a:t>
            </a:r>
            <a:r>
              <a:rPr lang="uk-UA" dirty="0" err="1"/>
              <a:t>up</a:t>
            </a:r>
            <a:r>
              <a:rPr lang="uk-UA" dirty="0"/>
              <a:t> </a:t>
            </a:r>
            <a:r>
              <a:rPr lang="uk-UA" dirty="0" err="1"/>
              <a:t>to</a:t>
            </a:r>
            <a:r>
              <a:rPr lang="uk-UA" dirty="0"/>
              <a:t> 5 </a:t>
            </a:r>
            <a:r>
              <a:rPr lang="uk-UA" dirty="0" err="1"/>
              <a:t>Gyr</a:t>
            </a:r>
            <a:r>
              <a:rPr lang="en-US" dirty="0"/>
              <a:t>.</a:t>
            </a:r>
          </a:p>
          <a:p>
            <a:r>
              <a:rPr lang="en-US" dirty="0" err="1"/>
              <a:t>C</a:t>
            </a:r>
            <a:r>
              <a:rPr lang="uk-UA" dirty="0" err="1"/>
              <a:t>heck</a:t>
            </a:r>
            <a:r>
              <a:rPr lang="uk-UA" dirty="0"/>
              <a:t> </a:t>
            </a:r>
            <a:r>
              <a:rPr lang="uk-UA" dirty="0" err="1"/>
              <a:t>the</a:t>
            </a:r>
            <a:r>
              <a:rPr lang="uk-UA" dirty="0"/>
              <a:t> “</a:t>
            </a:r>
            <a:r>
              <a:rPr lang="uk-UA" dirty="0" err="1"/>
              <a:t>collisions</a:t>
            </a:r>
            <a:r>
              <a:rPr lang="uk-UA" dirty="0"/>
              <a:t>” </a:t>
            </a:r>
            <a:r>
              <a:rPr lang="uk-UA" dirty="0" err="1"/>
              <a:t>conditions</a:t>
            </a:r>
            <a:r>
              <a:rPr lang="uk-UA" dirty="0"/>
              <a:t> </a:t>
            </a:r>
            <a:r>
              <a:rPr lang="uk-UA" dirty="0" err="1"/>
              <a:t>of</a:t>
            </a:r>
            <a:r>
              <a:rPr lang="uk-UA" dirty="0"/>
              <a:t> </a:t>
            </a:r>
            <a:r>
              <a:rPr lang="uk-UA" dirty="0" err="1"/>
              <a:t>GC’s</a:t>
            </a:r>
            <a:r>
              <a:rPr lang="en-US" dirty="0"/>
              <a:t>.</a:t>
            </a:r>
          </a:p>
          <a:p>
            <a:r>
              <a:rPr lang="en-US" dirty="0"/>
              <a:t>Find stable “collisions” pairs.</a:t>
            </a:r>
          </a:p>
          <a:p>
            <a:endParaRPr lang="en-US" dirty="0"/>
          </a:p>
          <a:p>
            <a:pPr marL="0" indent="0">
              <a:buNone/>
            </a:pPr>
            <a:r>
              <a:rPr lang="en-US" dirty="0"/>
              <a:t>Our plans:</a:t>
            </a:r>
          </a:p>
          <a:p>
            <a:pPr>
              <a:buFontTx/>
              <a:buChar char="-"/>
            </a:pPr>
            <a:r>
              <a:rPr lang="en-US" dirty="0"/>
              <a:t>determine the mass exchange rate between the individual GC’s…</a:t>
            </a:r>
          </a:p>
          <a:p>
            <a:pPr>
              <a:buFontTx/>
              <a:buChar char="-"/>
            </a:pPr>
            <a:r>
              <a:rPr lang="en-US" dirty="0"/>
              <a:t>examine the possible rotation and angular momentum exchange rate between the individual clusters…</a:t>
            </a:r>
          </a:p>
          <a:p>
            <a:pPr>
              <a:buFontTx/>
              <a:buChar char="-"/>
            </a:pPr>
            <a:r>
              <a:rPr lang="en-US" dirty="0"/>
              <a:t>study of the individual clusters mass function evolution (Initial MF – Present Day MF)… </a:t>
            </a:r>
          </a:p>
        </p:txBody>
      </p:sp>
      <p:sp>
        <p:nvSpPr>
          <p:cNvPr id="7" name="Прямоугольник 6"/>
          <p:cNvSpPr/>
          <p:nvPr/>
        </p:nvSpPr>
        <p:spPr>
          <a:xfrm>
            <a:off x="11478065" y="6358242"/>
            <a:ext cx="301686" cy="369332"/>
          </a:xfrm>
          <a:prstGeom prst="rect">
            <a:avLst/>
          </a:prstGeom>
        </p:spPr>
        <p:txBody>
          <a:bodyPr wrap="none">
            <a:spAutoFit/>
          </a:bodyPr>
          <a:lstStyle/>
          <a:p>
            <a:r>
              <a:rPr lang="en-US" dirty="0" smtClean="0"/>
              <a:t>8</a:t>
            </a:r>
            <a:endParaRPr lang="uk-UA" dirty="0"/>
          </a:p>
        </p:txBody>
      </p:sp>
    </p:spTree>
    <p:extLst>
      <p:ext uri="{BB962C8B-B14F-4D97-AF65-F5344CB8AC3E}">
        <p14:creationId xmlns:p14="http://schemas.microsoft.com/office/powerpoint/2010/main" val="17856504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1296</TotalTime>
  <Words>1497</Words>
  <Application>Microsoft Office PowerPoint</Application>
  <PresentationFormat>Широкоэкранный</PresentationFormat>
  <Paragraphs>106</Paragraphs>
  <Slides>10</Slides>
  <Notes>9</Notes>
  <HiddenSlides>0</HiddenSlides>
  <MMClips>4</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vt:i4>
      </vt:variant>
    </vt:vector>
  </HeadingPairs>
  <TitlesOfParts>
    <vt:vector size="15" baseType="lpstr">
      <vt:lpstr>Arial</vt:lpstr>
      <vt:lpstr>Calibri</vt:lpstr>
      <vt:lpstr>Calibri Light</vt:lpstr>
      <vt:lpstr>Cambria Math</vt:lpstr>
      <vt:lpstr>Office Theme</vt:lpstr>
      <vt:lpstr>Backward and forward orbital integration of the Milky Way  globular cluster system </vt:lpstr>
      <vt:lpstr>Why are globular clusters so important?</vt:lpstr>
      <vt:lpstr>The NFW Milky Way potential</vt:lpstr>
      <vt:lpstr>Backward and forward integration</vt:lpstr>
      <vt:lpstr>Презентация PowerPoint</vt:lpstr>
      <vt:lpstr>Visualization of orbit</vt:lpstr>
      <vt:lpstr>Visualization of orbit (collision)</vt:lpstr>
      <vt:lpstr>Statistics of GC collision rate in MW galaxy</vt:lpstr>
      <vt:lpstr>Summary</vt:lpstr>
      <vt:lpstr>Thanks for you attention!</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Backward and forward orbital integration of the Milky Way  globular cluster system.</dc:title>
  <dc:creator>Іра Чемеринська</dc:creator>
  <cp:lastModifiedBy>Іра Чемеринська</cp:lastModifiedBy>
  <cp:revision>47</cp:revision>
  <dcterms:created xsi:type="dcterms:W3CDTF">2021-04-23T16:38:41Z</dcterms:created>
  <dcterms:modified xsi:type="dcterms:W3CDTF">2021-04-27T08:04:46Z</dcterms:modified>
</cp:coreProperties>
</file>