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1" r:id="rId3"/>
    <p:sldId id="257" r:id="rId4"/>
    <p:sldId id="260" r:id="rId5"/>
    <p:sldId id="263" r:id="rId6"/>
    <p:sldId id="258" r:id="rId7"/>
    <p:sldId id="264" r:id="rId8"/>
    <p:sldId id="265" r:id="rId9"/>
    <p:sldId id="266" r:id="rId10"/>
    <p:sldId id="267" r:id="rId11"/>
    <p:sldId id="268" r:id="rId12"/>
    <p:sldId id="270" r:id="rId13"/>
    <p:sldId id="259" r:id="rId14"/>
    <p:sldId id="269" r:id="rId15"/>
    <p:sldId id="272" r:id="rId16"/>
    <p:sldId id="273" r:id="rId17"/>
    <p:sldId id="274" r:id="rId18"/>
    <p:sldId id="261" r:id="rId19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6" d="100"/>
          <a:sy n="76" d="100"/>
        </p:scale>
        <p:origin x="53" y="31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Y:\Observetions_(Lisnyky+)\CTA\CTA_Dmytro\Mrk501\&#1054;&#1073;&#1088;&#1086;&#1073;&#1082;&#1072;\Mrk_50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none" spc="0" normalizeH="0" baseline="0">
                <a:solidFill>
                  <a:schemeClr val="dk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/>
              <a:t>Mrk 501_R</a:t>
            </a:r>
            <a:endParaRPr lang="ru-RU"/>
          </a:p>
        </c:rich>
      </c:tx>
      <c:layout>
        <c:manualLayout>
          <c:xMode val="edge"/>
          <c:yMode val="edge"/>
          <c:x val="0.43064486951222997"/>
          <c:y val="0.9134582797948682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none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uk-UA"/>
        </a:p>
      </c:txPr>
    </c:title>
    <c:autoTitleDeleted val="0"/>
    <c:plotArea>
      <c:layout>
        <c:manualLayout>
          <c:layoutTarget val="inner"/>
          <c:xMode val="edge"/>
          <c:yMode val="edge"/>
          <c:x val="9.3225934424460546E-2"/>
          <c:y val="0.12040822375696277"/>
          <c:w val="0.79106024685245657"/>
          <c:h val="0.78433210423734456"/>
        </c:manualLayout>
      </c:layout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diamond"/>
            <c:size val="6"/>
            <c:spPr>
              <a:solidFill>
                <a:srgbClr val="FF0000"/>
              </a:solidFill>
              <a:ln w="15875">
                <a:noFill/>
                <a:round/>
              </a:ln>
              <a:effectLst/>
            </c:spPr>
          </c:marker>
          <c:xVal>
            <c:numRef>
              <c:f>'R'!$A$2:$A$12</c:f>
              <c:numCache>
                <c:formatCode>General</c:formatCode>
                <c:ptCount val="11"/>
                <c:pt idx="0">
                  <c:v>2458229.4391959044</c:v>
                </c:pt>
                <c:pt idx="1">
                  <c:v>2458232.5001249998</c:v>
                </c:pt>
                <c:pt idx="2">
                  <c:v>2458234.5702604116</c:v>
                </c:pt>
                <c:pt idx="3">
                  <c:v>2458236.5319113703</c:v>
                </c:pt>
                <c:pt idx="4">
                  <c:v>2458237.5402587578</c:v>
                </c:pt>
                <c:pt idx="5">
                  <c:v>2458241.5074766772</c:v>
                </c:pt>
                <c:pt idx="6">
                  <c:v>2458243.497562726</c:v>
                </c:pt>
                <c:pt idx="7">
                  <c:v>2458289.4579823026</c:v>
                </c:pt>
                <c:pt idx="8">
                  <c:v>2458331.4035340231</c:v>
                </c:pt>
                <c:pt idx="9">
                  <c:v>2458340.4848426119</c:v>
                </c:pt>
                <c:pt idx="10">
                  <c:v>2458341.4691674258</c:v>
                </c:pt>
              </c:numCache>
            </c:numRef>
          </c:xVal>
          <c:yVal>
            <c:numRef>
              <c:f>'R'!$B$2:$B$12</c:f>
              <c:numCache>
                <c:formatCode>General</c:formatCode>
                <c:ptCount val="11"/>
                <c:pt idx="0">
                  <c:v>13.16091787439613</c:v>
                </c:pt>
                <c:pt idx="1">
                  <c:v>13.141875000000001</c:v>
                </c:pt>
                <c:pt idx="2">
                  <c:v>13.1135</c:v>
                </c:pt>
                <c:pt idx="3">
                  <c:v>12.929285714285715</c:v>
                </c:pt>
                <c:pt idx="4">
                  <c:v>13.120785714285716</c:v>
                </c:pt>
                <c:pt idx="5">
                  <c:v>13.155783783783779</c:v>
                </c:pt>
                <c:pt idx="6">
                  <c:v>13.104800000000001</c:v>
                </c:pt>
                <c:pt idx="7">
                  <c:v>13.034142857142857</c:v>
                </c:pt>
                <c:pt idx="8">
                  <c:v>13.168899999999999</c:v>
                </c:pt>
                <c:pt idx="9">
                  <c:v>13.086600000000001</c:v>
                </c:pt>
                <c:pt idx="10">
                  <c:v>13.086599999999999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6F5-4A4A-9613-CE82FD7EFDDA}"/>
            </c:ext>
          </c:extLst>
        </c:ser>
        <c:ser>
          <c:idx val="1"/>
          <c:order val="1"/>
          <c:spPr>
            <a:ln w="25400" cap="rnd">
              <a:noFill/>
              <a:round/>
            </a:ln>
            <a:effectLst/>
          </c:spPr>
          <c:marker>
            <c:symbol val="square"/>
            <c:size val="6"/>
            <c:spPr>
              <a:solidFill>
                <a:schemeClr val="accent2"/>
              </a:solidFill>
              <a:ln w="15875">
                <a:solidFill>
                  <a:schemeClr val="accent2"/>
                </a:solidFill>
                <a:round/>
              </a:ln>
              <a:effectLst/>
            </c:spPr>
          </c:marker>
          <c:xVal>
            <c:numRef>
              <c:f>'R'!$A$2:$A$12</c:f>
              <c:numCache>
                <c:formatCode>General</c:formatCode>
                <c:ptCount val="11"/>
                <c:pt idx="0">
                  <c:v>2458229.4391959044</c:v>
                </c:pt>
                <c:pt idx="1">
                  <c:v>2458232.5001249998</c:v>
                </c:pt>
                <c:pt idx="2">
                  <c:v>2458234.5702604116</c:v>
                </c:pt>
                <c:pt idx="3">
                  <c:v>2458236.5319113703</c:v>
                </c:pt>
                <c:pt idx="4">
                  <c:v>2458237.5402587578</c:v>
                </c:pt>
                <c:pt idx="5">
                  <c:v>2458241.5074766772</c:v>
                </c:pt>
                <c:pt idx="6">
                  <c:v>2458243.497562726</c:v>
                </c:pt>
                <c:pt idx="7">
                  <c:v>2458289.4579823026</c:v>
                </c:pt>
                <c:pt idx="8">
                  <c:v>2458331.4035340231</c:v>
                </c:pt>
                <c:pt idx="9">
                  <c:v>2458340.4848426119</c:v>
                </c:pt>
                <c:pt idx="10">
                  <c:v>2458341.4691674258</c:v>
                </c:pt>
              </c:numCache>
            </c:numRef>
          </c:xVal>
          <c:yVal>
            <c:numRef>
              <c:f>'R'!$C$2:$C$12</c:f>
              <c:numCache>
                <c:formatCode>General</c:formatCode>
                <c:ptCount val="11"/>
                <c:pt idx="0">
                  <c:v>12.109999999999987</c:v>
                </c:pt>
                <c:pt idx="1">
                  <c:v>12.138999999999999</c:v>
                </c:pt>
                <c:pt idx="2">
                  <c:v>12.133666666666665</c:v>
                </c:pt>
                <c:pt idx="3">
                  <c:v>12.209999999999997</c:v>
                </c:pt>
                <c:pt idx="4">
                  <c:v>12.135000000000003</c:v>
                </c:pt>
                <c:pt idx="5">
                  <c:v>12.125189189189189</c:v>
                </c:pt>
                <c:pt idx="6">
                  <c:v>12.1472</c:v>
                </c:pt>
                <c:pt idx="7">
                  <c:v>12.199142857142858</c:v>
                </c:pt>
                <c:pt idx="8">
                  <c:v>12.138499999999999</c:v>
                </c:pt>
                <c:pt idx="9">
                  <c:v>12.1846</c:v>
                </c:pt>
                <c:pt idx="10">
                  <c:v>12.133600000000001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6F5-4A4A-9613-CE82FD7EFDDA}"/>
            </c:ext>
          </c:extLst>
        </c:ser>
        <c:ser>
          <c:idx val="2"/>
          <c:order val="2"/>
          <c:spPr>
            <a:ln w="25400" cap="rnd">
              <a:noFill/>
              <a:round/>
            </a:ln>
            <a:effectLst/>
          </c:spPr>
          <c:marker>
            <c:symbol val="triangle"/>
            <c:size val="6"/>
            <c:spPr>
              <a:solidFill>
                <a:schemeClr val="tx2">
                  <a:lumMod val="50000"/>
                </a:schemeClr>
              </a:solidFill>
              <a:ln w="15875">
                <a:solidFill>
                  <a:schemeClr val="accent3"/>
                </a:solidFill>
                <a:round/>
              </a:ln>
              <a:effectLst/>
            </c:spPr>
          </c:marker>
          <c:xVal>
            <c:numRef>
              <c:f>'R'!$A$2:$A$12</c:f>
              <c:numCache>
                <c:formatCode>General</c:formatCode>
                <c:ptCount val="11"/>
                <c:pt idx="0">
                  <c:v>2458229.4391959044</c:v>
                </c:pt>
                <c:pt idx="1">
                  <c:v>2458232.5001249998</c:v>
                </c:pt>
                <c:pt idx="2">
                  <c:v>2458234.5702604116</c:v>
                </c:pt>
                <c:pt idx="3">
                  <c:v>2458236.5319113703</c:v>
                </c:pt>
                <c:pt idx="4">
                  <c:v>2458237.5402587578</c:v>
                </c:pt>
                <c:pt idx="5">
                  <c:v>2458241.5074766772</c:v>
                </c:pt>
                <c:pt idx="6">
                  <c:v>2458243.497562726</c:v>
                </c:pt>
                <c:pt idx="7">
                  <c:v>2458289.4579823026</c:v>
                </c:pt>
                <c:pt idx="8">
                  <c:v>2458331.4035340231</c:v>
                </c:pt>
                <c:pt idx="9">
                  <c:v>2458340.4848426119</c:v>
                </c:pt>
                <c:pt idx="10">
                  <c:v>2458341.4691674258</c:v>
                </c:pt>
              </c:numCache>
            </c:numRef>
          </c:xVal>
          <c:yVal>
            <c:numRef>
              <c:f>'R'!$D$2:$D$12</c:f>
              <c:numCache>
                <c:formatCode>General</c:formatCode>
                <c:ptCount val="11"/>
                <c:pt idx="0">
                  <c:v>14.971483091787441</c:v>
                </c:pt>
                <c:pt idx="1">
                  <c:v>14.9505</c:v>
                </c:pt>
                <c:pt idx="2">
                  <c:v>14.921666666666667</c:v>
                </c:pt>
                <c:pt idx="3">
                  <c:v>14.934071428571428</c:v>
                </c:pt>
                <c:pt idx="4">
                  <c:v>14.968357142857142</c:v>
                </c:pt>
                <c:pt idx="5">
                  <c:v>14.965135135135137</c:v>
                </c:pt>
                <c:pt idx="6">
                  <c:v>14.907400000000001</c:v>
                </c:pt>
                <c:pt idx="7">
                  <c:v>14.879428571428573</c:v>
                </c:pt>
                <c:pt idx="8">
                  <c:v>14.938400000000001</c:v>
                </c:pt>
                <c:pt idx="9">
                  <c:v>14.880599999999998</c:v>
                </c:pt>
                <c:pt idx="10">
                  <c:v>14.860999999999999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16F5-4A4A-9613-CE82FD7EFD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52540592"/>
        <c:axId val="1866655440"/>
      </c:scatterChart>
      <c:valAx>
        <c:axId val="1752540592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1866655440"/>
        <c:crosses val="autoZero"/>
        <c:crossBetween val="midCat"/>
      </c:valAx>
      <c:valAx>
        <c:axId val="1866655440"/>
        <c:scaling>
          <c:orientation val="maxMin"/>
          <c:max val="15.3"/>
          <c:min val="12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1752540592"/>
        <c:crosses val="autoZero"/>
        <c:crossBetween val="midCat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ln>
                <a:noFill/>
              </a:ln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uk-UA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uk-UA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  <a:alpha val="54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>
            <a:alpha val="50000"/>
          </a:schemeClr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  <a:alpha val="54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 smtClean="0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B5ADB-608E-455C-B456-54BFD2CB6C87}" type="datetimeFigureOut">
              <a:rPr lang="uk-UA" smtClean="0"/>
              <a:t>27.04.2021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15D30-0E93-44E0-9F34-88B348EB358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72774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 фотографі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B5ADB-608E-455C-B456-54BFD2CB6C87}" type="datetimeFigureOut">
              <a:rPr lang="uk-UA" smtClean="0"/>
              <a:t>27.04.2021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15D30-0E93-44E0-9F34-88B348EB358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61195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Назва та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B5ADB-608E-455C-B456-54BFD2CB6C87}" type="datetimeFigureOut">
              <a:rPr lang="uk-UA" smtClean="0"/>
              <a:t>27.04.2021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15D30-0E93-44E0-9F34-88B348EB358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833989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B5ADB-608E-455C-B456-54BFD2CB6C87}" type="datetimeFigureOut">
              <a:rPr lang="uk-UA" smtClean="0"/>
              <a:t>27.04.2021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15D30-0E93-44E0-9F34-88B348EB3583}" type="slidenum">
              <a:rPr lang="uk-UA" smtClean="0"/>
              <a:t>‹№›</a:t>
            </a:fld>
            <a:endParaRPr lang="uk-UA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284929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B5ADB-608E-455C-B456-54BFD2CB6C87}" type="datetimeFigureOut">
              <a:rPr lang="uk-UA" smtClean="0"/>
              <a:t>27.04.2021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15D30-0E93-44E0-9F34-88B348EB358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510222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B5ADB-608E-455C-B456-54BFD2CB6C87}" type="datetimeFigureOut">
              <a:rPr lang="uk-UA" smtClean="0"/>
              <a:t>27.04.2021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15D30-0E93-44E0-9F34-88B348EB358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363862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колонки з малю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B5ADB-608E-455C-B456-54BFD2CB6C87}" type="datetimeFigureOut">
              <a:rPr lang="uk-UA" smtClean="0"/>
              <a:t>27.04.2021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15D30-0E93-44E0-9F34-88B348EB358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907902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B5ADB-608E-455C-B456-54BFD2CB6C87}" type="datetimeFigureOut">
              <a:rPr lang="uk-UA" smtClean="0"/>
              <a:t>27.04.2021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15D30-0E93-44E0-9F34-88B348EB358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099548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B5ADB-608E-455C-B456-54BFD2CB6C87}" type="datetimeFigureOut">
              <a:rPr lang="uk-UA" smtClean="0"/>
              <a:t>27.04.2021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15D30-0E93-44E0-9F34-88B348EB358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87184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’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B5ADB-608E-455C-B456-54BFD2CB6C87}" type="datetimeFigureOut">
              <a:rPr lang="uk-UA" smtClean="0"/>
              <a:t>27.04.2021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15D30-0E93-44E0-9F34-88B348EB358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88096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B5ADB-608E-455C-B456-54BFD2CB6C87}" type="datetimeFigureOut">
              <a:rPr lang="uk-UA" smtClean="0"/>
              <a:t>27.04.2021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15D30-0E93-44E0-9F34-88B348EB358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06367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B5ADB-608E-455C-B456-54BFD2CB6C87}" type="datetimeFigureOut">
              <a:rPr lang="uk-UA" smtClean="0"/>
              <a:t>27.04.2021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15D30-0E93-44E0-9F34-88B348EB358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13082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B5ADB-608E-455C-B456-54BFD2CB6C87}" type="datetimeFigureOut">
              <a:rPr lang="uk-UA" smtClean="0"/>
              <a:t>27.04.2021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15D30-0E93-44E0-9F34-88B348EB358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28377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B5ADB-608E-455C-B456-54BFD2CB6C87}" type="datetimeFigureOut">
              <a:rPr lang="uk-UA" smtClean="0"/>
              <a:t>27.04.2021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15D30-0E93-44E0-9F34-88B348EB358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83600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B5ADB-608E-455C-B456-54BFD2CB6C87}" type="datetimeFigureOut">
              <a:rPr lang="uk-UA" smtClean="0"/>
              <a:t>27.04.2021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15D30-0E93-44E0-9F34-88B348EB358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14809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B5ADB-608E-455C-B456-54BFD2CB6C87}" type="datetimeFigureOut">
              <a:rPr lang="uk-UA" smtClean="0"/>
              <a:t>27.04.2021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15D30-0E93-44E0-9F34-88B348EB358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14995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B5ADB-608E-455C-B456-54BFD2CB6C87}" type="datetimeFigureOut">
              <a:rPr lang="uk-UA" smtClean="0"/>
              <a:t>27.04.2021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15D30-0E93-44E0-9F34-88B348EB358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07563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DB5ADB-608E-455C-B456-54BFD2CB6C87}" type="datetimeFigureOut">
              <a:rPr lang="uk-UA" smtClean="0"/>
              <a:t>27.04.2021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15D30-0E93-44E0-9F34-88B348EB358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9690039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users.utu.fi/kani/1m/index.html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users.utu.fi/kani/1m/index.html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RESULTS OF PHOTOMETRIC RESEARCH OF AGN MARKARIAN 501 AND MARKARIAN 421</a:t>
            </a:r>
            <a:endParaRPr lang="uk-UA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168966"/>
            <a:ext cx="9144000" cy="1655762"/>
          </a:xfrm>
        </p:spPr>
        <p:txBody>
          <a:bodyPr>
            <a:normAutofit fontScale="77500" lnSpcReduction="20000"/>
          </a:bodyPr>
          <a:lstStyle/>
          <a:p>
            <a:r>
              <a:rPr lang="en-US" dirty="0" err="1"/>
              <a:t>Orikhovskyi</a:t>
            </a:r>
            <a:r>
              <a:rPr lang="en-US" dirty="0"/>
              <a:t> D.A., Ponomarenko V.A., Simon A.O., </a:t>
            </a:r>
            <a:r>
              <a:rPr lang="en-US" dirty="0" err="1"/>
              <a:t>Vasylenko</a:t>
            </a:r>
            <a:r>
              <a:rPr lang="en-US" dirty="0"/>
              <a:t> V.V</a:t>
            </a:r>
            <a:r>
              <a:rPr lang="en-US" dirty="0" smtClean="0"/>
              <a:t>.</a:t>
            </a:r>
            <a:endParaRPr lang="ru-RU" dirty="0" smtClean="0"/>
          </a:p>
          <a:p>
            <a:endParaRPr lang="ru-RU" dirty="0"/>
          </a:p>
          <a:p>
            <a:pPr algn="r"/>
            <a:r>
              <a:rPr lang="en-US" dirty="0" err="1" smtClean="0"/>
              <a:t>Taras</a:t>
            </a:r>
            <a:r>
              <a:rPr lang="en-US" dirty="0" smtClean="0"/>
              <a:t> Shevchenko National University in Kyiv</a:t>
            </a:r>
          </a:p>
          <a:p>
            <a:pPr algn="r"/>
            <a:r>
              <a:rPr lang="en-US" dirty="0" smtClean="0">
                <a:effectLst/>
              </a:rPr>
              <a:t>orekhovskiy.math@gmail.com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1999946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" y="365125"/>
            <a:ext cx="3331464" cy="750443"/>
          </a:xfrm>
        </p:spPr>
        <p:txBody>
          <a:bodyPr>
            <a:normAutofit fontScale="90000"/>
          </a:bodyPr>
          <a:lstStyle/>
          <a:p>
            <a:r>
              <a:rPr lang="en-US" dirty="0"/>
              <a:t>Color indexes</a:t>
            </a:r>
            <a:endParaRPr lang="uk-UA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3A2AB15-026A-44CB-8416-ADEB7457B2F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7056" y="213360"/>
            <a:ext cx="7933944" cy="6644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5243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" y="365125"/>
            <a:ext cx="3331464" cy="750443"/>
          </a:xfrm>
        </p:spPr>
        <p:txBody>
          <a:bodyPr>
            <a:normAutofit fontScale="90000"/>
          </a:bodyPr>
          <a:lstStyle/>
          <a:p>
            <a:r>
              <a:rPr lang="en-US" dirty="0"/>
              <a:t>Color indexes</a:t>
            </a:r>
            <a:endParaRPr lang="uk-UA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80DCA1B-2AF9-4A04-B17D-2285217C717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9776" y="177077"/>
            <a:ext cx="7724838" cy="6538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7765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2C117C46-9EA5-4395-B5A1-9BE8E45BAF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752" y="160774"/>
            <a:ext cx="8627228" cy="6039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841BEEC-D16E-4AB0-A721-AA6CB044D550}"/>
              </a:ext>
            </a:extLst>
          </p:cNvPr>
          <p:cNvSpPr txBox="1"/>
          <p:nvPr/>
        </p:nvSpPr>
        <p:spPr>
          <a:xfrm>
            <a:off x="7750629" y="6330461"/>
            <a:ext cx="4441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/>
              </a:rPr>
              <a:t>http://users.utu.fi/kani/1m/index.html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85002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7784" y="163957"/>
            <a:ext cx="10887456" cy="841883"/>
          </a:xfrm>
        </p:spPr>
        <p:txBody>
          <a:bodyPr>
            <a:normAutofit fontScale="90000"/>
          </a:bodyPr>
          <a:lstStyle/>
          <a:p>
            <a:r>
              <a:rPr lang="en-US" dirty="0"/>
              <a:t>Markarian 421 one night (IDV)</a:t>
            </a:r>
            <a:r>
              <a:rPr lang="uk-UA" dirty="0"/>
              <a:t> </a:t>
            </a:r>
            <a:r>
              <a:rPr lang="en-US" dirty="0"/>
              <a:t>observations in </a:t>
            </a:r>
            <a:r>
              <a:rPr lang="en-US" dirty="0" smtClean="0"/>
              <a:t>2020 (Filter r)</a:t>
            </a:r>
            <a:endParaRPr lang="uk-UA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7DF5BE4-3AB7-4CA9-8D8D-72E6C56D95F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1771" y="1005840"/>
            <a:ext cx="7842504" cy="568343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48576F0-FD00-4B60-AB5E-52FE7294B06A}"/>
              </a:ext>
            </a:extLst>
          </p:cNvPr>
          <p:cNvSpPr txBox="1"/>
          <p:nvPr/>
        </p:nvSpPr>
        <p:spPr>
          <a:xfrm>
            <a:off x="969264" y="3429000"/>
            <a:ext cx="194476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/>
              <a:t>25.06.2020</a:t>
            </a:r>
          </a:p>
        </p:txBody>
      </p:sp>
    </p:spTree>
    <p:extLst>
      <p:ext uri="{BB962C8B-B14F-4D97-AF65-F5344CB8AC3E}">
        <p14:creationId xmlns:p14="http://schemas.microsoft.com/office/powerpoint/2010/main" val="2910934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7784" y="163957"/>
            <a:ext cx="10887456" cy="841883"/>
          </a:xfrm>
        </p:spPr>
        <p:txBody>
          <a:bodyPr>
            <a:normAutofit fontScale="90000"/>
          </a:bodyPr>
          <a:lstStyle/>
          <a:p>
            <a:r>
              <a:rPr lang="en-US" dirty="0"/>
              <a:t>Markarian 421 one night (IDV)</a:t>
            </a:r>
            <a:r>
              <a:rPr lang="uk-UA" dirty="0"/>
              <a:t> </a:t>
            </a:r>
            <a:r>
              <a:rPr lang="en-US" dirty="0"/>
              <a:t>observations in </a:t>
            </a:r>
            <a:r>
              <a:rPr lang="en-US" dirty="0" smtClean="0"/>
              <a:t>2020 (filter r)</a:t>
            </a:r>
            <a:endParaRPr lang="uk-UA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48576F0-FD00-4B60-AB5E-52FE7294B06A}"/>
              </a:ext>
            </a:extLst>
          </p:cNvPr>
          <p:cNvSpPr txBox="1"/>
          <p:nvPr/>
        </p:nvSpPr>
        <p:spPr>
          <a:xfrm>
            <a:off x="1078992" y="3410712"/>
            <a:ext cx="194476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/>
              <a:t>26.06.2020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F0945E9-6514-4C50-B006-1F130D8D5FF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9969" y="1004967"/>
            <a:ext cx="7575825" cy="5689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8397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2370" y="298101"/>
            <a:ext cx="10915864" cy="616299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Markarian</a:t>
            </a:r>
            <a:r>
              <a:rPr lang="en-US" dirty="0"/>
              <a:t> 421 one night (IDV)</a:t>
            </a:r>
            <a:r>
              <a:rPr lang="uk-UA" dirty="0"/>
              <a:t> </a:t>
            </a:r>
            <a:r>
              <a:rPr lang="en-US" dirty="0"/>
              <a:t>observations in </a:t>
            </a:r>
            <a:r>
              <a:rPr lang="en-US" dirty="0" smtClean="0"/>
              <a:t>2020 (filter </a:t>
            </a:r>
            <a:r>
              <a:rPr lang="en-US" dirty="0" err="1" smtClean="0"/>
              <a:t>i</a:t>
            </a:r>
            <a:r>
              <a:rPr lang="en-US" dirty="0" smtClean="0"/>
              <a:t>)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004230" y="3392301"/>
            <a:ext cx="2251436" cy="56674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000" dirty="0" smtClean="0"/>
              <a:t>25.06.2020</a:t>
            </a:r>
            <a:endParaRPr lang="uk-UA" sz="3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2533" y="1028105"/>
            <a:ext cx="6947898" cy="5478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2324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1790" y="197618"/>
            <a:ext cx="11284298" cy="1018233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Markarian</a:t>
            </a:r>
            <a:r>
              <a:rPr lang="en-US" dirty="0"/>
              <a:t> 421 one night (IDV)</a:t>
            </a:r>
            <a:r>
              <a:rPr lang="uk-UA" dirty="0"/>
              <a:t> </a:t>
            </a:r>
            <a:r>
              <a:rPr lang="en-US" dirty="0"/>
              <a:t>observations in </a:t>
            </a:r>
            <a:r>
              <a:rPr lang="en-US" dirty="0" smtClean="0"/>
              <a:t>2020 (filter </a:t>
            </a:r>
            <a:r>
              <a:rPr lang="en-US" dirty="0" err="1" smtClean="0"/>
              <a:t>i</a:t>
            </a:r>
            <a:r>
              <a:rPr lang="en-US" dirty="0" smtClean="0"/>
              <a:t>)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913795" y="3342059"/>
            <a:ext cx="2231339" cy="7677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000" dirty="0" smtClean="0"/>
              <a:t>26.06.2020</a:t>
            </a:r>
            <a:endParaRPr lang="uk-UA" sz="3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7552" y="1300032"/>
            <a:ext cx="7568484" cy="5286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6607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913796" y="240270"/>
            <a:ext cx="10353761" cy="654034"/>
          </a:xfrm>
        </p:spPr>
        <p:txBody>
          <a:bodyPr/>
          <a:lstStyle/>
          <a:p>
            <a:r>
              <a:rPr lang="en-US" dirty="0" err="1"/>
              <a:t>Markarian</a:t>
            </a:r>
            <a:r>
              <a:rPr lang="en-US" dirty="0"/>
              <a:t> </a:t>
            </a:r>
            <a:r>
              <a:rPr lang="en-US" dirty="0" smtClean="0"/>
              <a:t>421 in filters r and </a:t>
            </a:r>
            <a:r>
              <a:rPr lang="en-US" dirty="0" err="1" smtClean="0"/>
              <a:t>i</a:t>
            </a:r>
            <a:endParaRPr lang="uk-UA" dirty="0"/>
          </a:p>
        </p:txBody>
      </p:sp>
      <p:sp>
        <p:nvSpPr>
          <p:cNvPr id="11" name="Місце для тексту 10"/>
          <p:cNvSpPr>
            <a:spLocks noGrp="1"/>
          </p:cNvSpPr>
          <p:nvPr>
            <p:ph type="body" idx="1"/>
          </p:nvPr>
        </p:nvSpPr>
        <p:spPr>
          <a:xfrm>
            <a:off x="729821" y="1264408"/>
            <a:ext cx="4879199" cy="823912"/>
          </a:xfrm>
        </p:spPr>
        <p:txBody>
          <a:bodyPr/>
          <a:lstStyle/>
          <a:p>
            <a:r>
              <a:rPr lang="en-US" dirty="0" smtClean="0"/>
              <a:t>25.06.2020</a:t>
            </a:r>
            <a:endParaRPr lang="uk-UA" dirty="0"/>
          </a:p>
        </p:txBody>
      </p:sp>
      <p:pic>
        <p:nvPicPr>
          <p:cNvPr id="6" name="Місце для вмісту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561" y="2088320"/>
            <a:ext cx="5564643" cy="4259229"/>
          </a:xfrm>
        </p:spPr>
      </p:pic>
      <p:sp>
        <p:nvSpPr>
          <p:cNvPr id="12" name="Місце для тексту 11"/>
          <p:cNvSpPr>
            <a:spLocks noGrp="1"/>
          </p:cNvSpPr>
          <p:nvPr>
            <p:ph type="body" sz="quarter" idx="3"/>
          </p:nvPr>
        </p:nvSpPr>
        <p:spPr>
          <a:xfrm>
            <a:off x="6402003" y="1183968"/>
            <a:ext cx="4865554" cy="823912"/>
          </a:xfrm>
        </p:spPr>
        <p:txBody>
          <a:bodyPr/>
          <a:lstStyle/>
          <a:p>
            <a:r>
              <a:rPr lang="en-US" dirty="0" smtClean="0"/>
              <a:t>26.06.2020</a:t>
            </a:r>
          </a:p>
        </p:txBody>
      </p:sp>
      <p:sp>
        <p:nvSpPr>
          <p:cNvPr id="13" name="Місце для вмісту 1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5043" y="2088320"/>
            <a:ext cx="5972543" cy="4263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7671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AGN </a:t>
            </a:r>
            <a:r>
              <a:rPr lang="en-US" dirty="0" err="1" smtClean="0"/>
              <a:t>Markarian</a:t>
            </a:r>
            <a:r>
              <a:rPr lang="en-US" dirty="0" smtClean="0"/>
              <a:t> 501 flux changes in filters B, V, I were sighted in 2020.</a:t>
            </a:r>
          </a:p>
          <a:p>
            <a:r>
              <a:rPr lang="en-US" dirty="0" smtClean="0"/>
              <a:t>The increasing of the flux </a:t>
            </a:r>
            <a:r>
              <a:rPr lang="en-US" dirty="0" smtClean="0"/>
              <a:t>is driven by the growth of synchrotron radiation in the jet.</a:t>
            </a:r>
          </a:p>
          <a:p>
            <a:r>
              <a:rPr lang="en-US" dirty="0" smtClean="0"/>
              <a:t>Intraday variability and flux increment for AGN </a:t>
            </a:r>
            <a:r>
              <a:rPr lang="en-US" dirty="0" err="1" smtClean="0"/>
              <a:t>Markarian</a:t>
            </a:r>
            <a:r>
              <a:rPr lang="en-US" dirty="0" smtClean="0"/>
              <a:t> 421 in filters R, I was noticed.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201311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 lac objects</a:t>
            </a:r>
            <a:endParaRPr lang="uk-UA" dirty="0"/>
          </a:p>
        </p:txBody>
      </p:sp>
      <p:pic>
        <p:nvPicPr>
          <p:cNvPr id="4" name="Місце для вмісту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2124028"/>
            <a:ext cx="4886386" cy="3652065"/>
          </a:xfrm>
        </p:spPr>
      </p:pic>
      <p:pic>
        <p:nvPicPr>
          <p:cNvPr id="1028" name="Picture 4" descr="Group IA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6" y="2534260"/>
            <a:ext cx="3543300" cy="3952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1801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01168"/>
            <a:ext cx="10515600" cy="924179"/>
          </a:xfrm>
        </p:spPr>
        <p:txBody>
          <a:bodyPr/>
          <a:lstStyle/>
          <a:p>
            <a:r>
              <a:rPr lang="en-US" dirty="0"/>
              <a:t>Telescopes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42900" y="1124712"/>
            <a:ext cx="11506200" cy="1506817"/>
          </a:xfrm>
        </p:spPr>
        <p:txBody>
          <a:bodyPr>
            <a:normAutofit fontScale="25000" lnSpcReduction="20000"/>
          </a:bodyPr>
          <a:lstStyle/>
          <a:p>
            <a:r>
              <a:rPr lang="en-US" sz="8000" dirty="0"/>
              <a:t>The telescope AZT-8</a:t>
            </a:r>
            <a:r>
              <a:rPr lang="ru-RU" sz="8000" dirty="0"/>
              <a:t> </a:t>
            </a:r>
            <a:r>
              <a:rPr lang="uk-UA" sz="8000" dirty="0"/>
              <a:t>(</a:t>
            </a:r>
            <a:r>
              <a:rPr lang="en-US" sz="8000" i="1" dirty="0"/>
              <a:t>D</a:t>
            </a:r>
            <a:r>
              <a:rPr lang="en-US" sz="8000" dirty="0"/>
              <a:t>=0.7</a:t>
            </a:r>
            <a:r>
              <a:rPr lang="ru-RU" sz="8000" dirty="0"/>
              <a:t> </a:t>
            </a:r>
            <a:r>
              <a:rPr lang="en-US" sz="8000" dirty="0"/>
              <a:t>m, </a:t>
            </a:r>
            <a:r>
              <a:rPr lang="en-US" sz="8000" i="1" dirty="0"/>
              <a:t>F</a:t>
            </a:r>
            <a:r>
              <a:rPr lang="en-US" sz="8000" dirty="0"/>
              <a:t>=2.83 m</a:t>
            </a:r>
            <a:r>
              <a:rPr lang="ru-RU" sz="8000" dirty="0"/>
              <a:t>)</a:t>
            </a:r>
            <a:r>
              <a:rPr lang="en-US" sz="8000" dirty="0"/>
              <a:t> with the CCD camera </a:t>
            </a:r>
            <a:r>
              <a:rPr lang="uk-UA" sz="8000" dirty="0"/>
              <a:t>FLI</a:t>
            </a:r>
            <a:r>
              <a:rPr lang="en-US" sz="8000" dirty="0"/>
              <a:t> PL4710-1-BB-E2V (</a:t>
            </a:r>
            <a:r>
              <a:rPr lang="uk-UA" sz="8000" dirty="0"/>
              <a:t>1027x1048</a:t>
            </a:r>
            <a:r>
              <a:rPr lang="en-US" sz="8000" dirty="0"/>
              <a:t> pixels, </a:t>
            </a:r>
            <a:r>
              <a:rPr lang="uk-UA" sz="8000" dirty="0"/>
              <a:t>13x13</a:t>
            </a:r>
            <a:r>
              <a:rPr lang="en-US" sz="8000" dirty="0"/>
              <a:t> </a:t>
            </a:r>
            <a:r>
              <a:rPr lang="el-GR" sz="8000" dirty="0"/>
              <a:t>μ</a:t>
            </a:r>
            <a:r>
              <a:rPr lang="en-GB" sz="8000" dirty="0"/>
              <a:t>m</a:t>
            </a:r>
            <a:r>
              <a:rPr lang="en-US" sz="8000" dirty="0"/>
              <a:t>/pixel, scale is 0.95 "/pixel, field of view is 16.2 angular minutes) and broadband Johnson/Bessel UBVRI filters.</a:t>
            </a:r>
            <a:endParaRPr lang="uk-UA" dirty="0"/>
          </a:p>
        </p:txBody>
      </p:sp>
      <p:pic>
        <p:nvPicPr>
          <p:cNvPr id="4" name="Picture 3" descr="C:\Users\Админ\Desktop\Презентация_МАН\00-general (1).jpg">
            <a:extLst>
              <a:ext uri="{FF2B5EF4-FFF2-40B4-BE49-F238E27FC236}">
                <a16:creationId xmlns:a16="http://schemas.microsoft.com/office/drawing/2014/main" id="{E6E082D4-9B14-4338-8A78-D2A52A7D10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2" y="2796121"/>
            <a:ext cx="5838505" cy="3860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C:\Users\Админ\Desktop\Презентация_МАН\01-dome_small.jpg">
            <a:extLst>
              <a:ext uri="{FF2B5EF4-FFF2-40B4-BE49-F238E27FC236}">
                <a16:creationId xmlns:a16="http://schemas.microsoft.com/office/drawing/2014/main" id="{022C5E36-834F-494B-ABBC-ACD5213D3F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495" y="2796121"/>
            <a:ext cx="5838505" cy="3860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25767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5" y="609601"/>
            <a:ext cx="10353761" cy="880870"/>
          </a:xfrm>
        </p:spPr>
        <p:txBody>
          <a:bodyPr/>
          <a:lstStyle/>
          <a:p>
            <a:r>
              <a:rPr lang="en-US" dirty="0"/>
              <a:t>Information about the objects</a:t>
            </a:r>
            <a:endParaRPr lang="uk-UA" dirty="0"/>
          </a:p>
        </p:txBody>
      </p:sp>
      <p:graphicFrame>
        <p:nvGraphicFramePr>
          <p:cNvPr id="4" name="Місце для вмісту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3372683"/>
              </p:ext>
            </p:extLst>
          </p:nvPr>
        </p:nvGraphicFramePr>
        <p:xfrm>
          <a:off x="838200" y="1490470"/>
          <a:ext cx="10811256" cy="4922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2814">
                  <a:extLst>
                    <a:ext uri="{9D8B030D-6E8A-4147-A177-3AD203B41FA5}">
                      <a16:colId xmlns:a16="http://schemas.microsoft.com/office/drawing/2014/main" val="3235626095"/>
                    </a:ext>
                  </a:extLst>
                </a:gridCol>
                <a:gridCol w="4044958">
                  <a:extLst>
                    <a:ext uri="{9D8B030D-6E8A-4147-A177-3AD203B41FA5}">
                      <a16:colId xmlns:a16="http://schemas.microsoft.com/office/drawing/2014/main" val="4155091656"/>
                    </a:ext>
                  </a:extLst>
                </a:gridCol>
                <a:gridCol w="4063484">
                  <a:extLst>
                    <a:ext uri="{9D8B030D-6E8A-4147-A177-3AD203B41FA5}">
                      <a16:colId xmlns:a16="http://schemas.microsoft.com/office/drawing/2014/main" val="627172945"/>
                    </a:ext>
                  </a:extLst>
                </a:gridCol>
              </a:tblGrid>
              <a:tr h="61526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cs typeface="Arial" charset="0"/>
                        </a:rPr>
                        <a:t>Object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Markarian</a:t>
                      </a:r>
                      <a:r>
                        <a:rPr lang="en-US" baseline="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 501</a:t>
                      </a:r>
                      <a:endParaRPr lang="uk-UA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Markarian</a:t>
                      </a:r>
                      <a:r>
                        <a:rPr lang="en-US" baseline="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 421</a:t>
                      </a:r>
                      <a:endParaRPr lang="uk-UA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3328324"/>
                  </a:ext>
                </a:extLst>
              </a:tr>
              <a:tr h="615261">
                <a:tc>
                  <a:txBody>
                    <a:bodyPr/>
                    <a:lstStyle/>
                    <a:p>
                      <a:pPr algn="l"/>
                      <a:r>
                        <a:rPr lang="en-GB" sz="2000" b="1" i="0" kern="12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R.A.</a:t>
                      </a:r>
                      <a:r>
                        <a:rPr lang="en-GB" sz="2000" b="1" i="0" kern="1200" baseline="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algn="l"/>
                      <a:r>
                        <a:rPr lang="en-GB" sz="2000" b="1" i="0" kern="12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GB" sz="2000" b="1" i="0" kern="1200" dirty="0" err="1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hh</a:t>
                      </a:r>
                      <a:r>
                        <a:rPr lang="en-GB" sz="2000" b="1" i="0" kern="12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mm ss)</a:t>
                      </a:r>
                      <a:endParaRPr lang="ru-RU" sz="20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+mn-lt"/>
                      </a:endParaRPr>
                    </a:p>
                  </a:txBody>
                  <a:tcPr marL="44831" marR="44831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200" b="0" i="0" u="none" strike="noStrike" kern="12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16 53 52</a:t>
                      </a:r>
                      <a:endParaRPr lang="ru-RU" sz="22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+mn-lt"/>
                      </a:endParaRPr>
                    </a:p>
                  </a:txBody>
                  <a:tcPr marL="91445" marR="91445" marT="45704" marB="45704" anchor="ctr" horzOverflow="overflow"/>
                </a:tc>
                <a:tc>
                  <a:txBody>
                    <a:bodyPr/>
                    <a:lstStyle/>
                    <a:p>
                      <a:r>
                        <a:rPr lang="uk-UA" sz="22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11 04 19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8698220"/>
                  </a:ext>
                </a:extLst>
              </a:tr>
              <a:tr h="61526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000" b="1" i="0" kern="12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Dec.</a:t>
                      </a:r>
                      <a:r>
                        <a:rPr lang="en-GB" sz="2000" b="1" i="0" kern="1200" baseline="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000" b="1" i="0" kern="12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(dd mm ss)</a:t>
                      </a:r>
                      <a:endParaRPr lang="ru-RU" sz="20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831" marR="44831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200" b="0" i="0" u="none" strike="noStrike" kern="12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r>
                        <a:rPr lang="uk-UA" sz="2200" b="0" i="0" u="none" strike="noStrike" kern="12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39 45 3</a:t>
                      </a:r>
                      <a:r>
                        <a:rPr lang="en-US" sz="2200" b="0" i="0" u="none" strike="noStrike" kern="12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ru-RU" sz="22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+mn-lt"/>
                      </a:endParaRPr>
                    </a:p>
                  </a:txBody>
                  <a:tcPr marL="91445" marR="91445" marT="45704" marB="45704" anchor="ctr" horzOverflow="overflow"/>
                </a:tc>
                <a:tc>
                  <a:txBody>
                    <a:bodyPr/>
                    <a:lstStyle/>
                    <a:p>
                      <a:r>
                        <a:rPr lang="ru-UA" sz="2200" b="0" i="0" kern="12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+38 11 41</a:t>
                      </a:r>
                      <a:endParaRPr lang="uk-UA" sz="22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320897"/>
                  </a:ext>
                </a:extLst>
              </a:tr>
              <a:tr h="615261">
                <a:tc>
                  <a:txBody>
                    <a:bodyPr/>
                    <a:lstStyle/>
                    <a:p>
                      <a:pPr algn="l"/>
                      <a:r>
                        <a:rPr lang="en-GB" sz="2000" b="1" i="0" kern="12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Distance or Redshift</a:t>
                      </a:r>
                      <a:endParaRPr lang="ru-RU" sz="20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+mn-lt"/>
                      </a:endParaRPr>
                    </a:p>
                  </a:txBody>
                  <a:tcPr marL="44831" marR="44831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200" b="0" i="0" u="none" strike="noStrike" kern="12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z=</a:t>
                      </a:r>
                      <a:r>
                        <a:rPr lang="uk-UA" sz="2200" b="0" i="0" u="none" strike="noStrike" kern="12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0.0336</a:t>
                      </a:r>
                      <a:endParaRPr lang="ru-RU" sz="22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+mn-lt"/>
                      </a:endParaRPr>
                    </a:p>
                  </a:txBody>
                  <a:tcPr marL="91445" marR="91445" marT="45704" marB="45704" anchor="ctr" horzOverflow="overflow"/>
                </a:tc>
                <a:tc>
                  <a:txBody>
                    <a:bodyPr/>
                    <a:lstStyle/>
                    <a:p>
                      <a:r>
                        <a:rPr lang="en-US" sz="2200" b="0" i="0" kern="12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z=0.031</a:t>
                      </a:r>
                      <a:endParaRPr lang="uk-UA" sz="22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3269831"/>
                  </a:ext>
                </a:extLst>
              </a:tr>
              <a:tr h="61526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000" b="1" i="0" kern="12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Energy Threshold</a:t>
                      </a:r>
                      <a:endParaRPr lang="ru-RU" sz="20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831" marR="44831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2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</a:rPr>
                        <a:t>300 GeV</a:t>
                      </a:r>
                      <a:endParaRPr lang="ru-RU" sz="22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+mn-lt"/>
                      </a:endParaRPr>
                    </a:p>
                  </a:txBody>
                  <a:tcPr marL="91445" marR="91445" marT="45704" marB="45704" anchor="ctr" horzOverflow="overflow"/>
                </a:tc>
                <a:tc>
                  <a:txBody>
                    <a:bodyPr/>
                    <a:lstStyle/>
                    <a:p>
                      <a:r>
                        <a:rPr lang="en-US" sz="2200" b="0" i="0" kern="12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500 GeV</a:t>
                      </a:r>
                      <a:endParaRPr lang="uk-UA" sz="22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0445635"/>
                  </a:ext>
                </a:extLst>
              </a:tr>
              <a:tr h="61526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000" b="1" i="0" kern="12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Spectral Index</a:t>
                      </a:r>
                      <a:endParaRPr lang="ru-RU" sz="20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831" marR="44831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cs typeface="Arial" charset="0"/>
                        </a:rPr>
                        <a:t>2.72</a:t>
                      </a:r>
                    </a:p>
                  </a:txBody>
                  <a:tcPr marL="91445" marR="91445" marT="45704" marB="45704" anchor="ctr" horzOverflow="overflow"/>
                </a:tc>
                <a:tc>
                  <a:txBody>
                    <a:bodyPr/>
                    <a:lstStyle/>
                    <a:p>
                      <a:r>
                        <a:rPr lang="ru-UA" sz="2200" b="0" i="0" kern="12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2.2</a:t>
                      </a:r>
                      <a:endParaRPr lang="uk-UA" sz="22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1202489"/>
                  </a:ext>
                </a:extLst>
              </a:tr>
              <a:tr h="61526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000" b="1" i="0" kern="12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Discovery Date</a:t>
                      </a:r>
                      <a:endParaRPr lang="ru-RU" sz="20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831" marR="44831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2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</a:rPr>
                        <a:t>1974</a:t>
                      </a:r>
                      <a:endParaRPr lang="ru-RU" sz="22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+mn-lt"/>
                      </a:endParaRPr>
                    </a:p>
                  </a:txBody>
                  <a:tcPr marL="91445" marR="91445" marT="45704" marB="45704" anchor="ctr" horzOverflow="overflow"/>
                </a:tc>
                <a:tc>
                  <a:txBody>
                    <a:bodyPr/>
                    <a:lstStyle/>
                    <a:p>
                      <a:r>
                        <a:rPr lang="ru-UA" sz="2200" b="0" i="0" kern="12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1992-08</a:t>
                      </a:r>
                      <a:endParaRPr lang="uk-UA" sz="22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294335"/>
                  </a:ext>
                </a:extLst>
              </a:tr>
              <a:tr h="6152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2000" b="1" i="0" kern="1200" dirty="0" err="1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</a:t>
                      </a:r>
                      <a:r>
                        <a:rPr lang="en-GB" sz="2000" b="1" i="0" kern="1200" baseline="-25000" dirty="0" err="1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mag</a:t>
                      </a: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03" marB="457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cs typeface="Arial" charset="0"/>
                        </a:rPr>
                        <a:t>≈</a:t>
                      </a:r>
                      <a:r>
                        <a:rPr kumimoji="0" 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cs typeface="Arial" charset="0"/>
                        </a:rPr>
                        <a:t>13.7</a:t>
                      </a:r>
                      <a:r>
                        <a:rPr lang="en-GB" sz="2200" b="0" i="0" kern="1200" baseline="300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endParaRPr kumimoji="0" lang="ru-RU" sz="22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91445" marR="91445" marT="45704" marB="4570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cs typeface="Arial" charset="0"/>
                        </a:rPr>
                        <a:t>≈</a:t>
                      </a:r>
                      <a:r>
                        <a:rPr kumimoji="0" 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cs typeface="Arial" charset="0"/>
                        </a:rPr>
                        <a:t>12.9</a:t>
                      </a:r>
                      <a:r>
                        <a:rPr lang="en-GB" sz="2200" b="0" i="0" kern="1200" baseline="300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endParaRPr kumimoji="0" lang="ru-RU" sz="22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21912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97804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7616" y="316150"/>
            <a:ext cx="10515600" cy="640715"/>
          </a:xfrm>
        </p:spPr>
        <p:txBody>
          <a:bodyPr>
            <a:normAutofit/>
          </a:bodyPr>
          <a:lstStyle/>
          <a:p>
            <a:r>
              <a:rPr lang="en-US" dirty="0"/>
              <a:t>Previous </a:t>
            </a:r>
            <a:r>
              <a:rPr lang="en-US" dirty="0" smtClean="0"/>
              <a:t>observations</a:t>
            </a:r>
            <a:r>
              <a:rPr lang="uk-UA" dirty="0" smtClean="0"/>
              <a:t> </a:t>
            </a:r>
            <a:r>
              <a:rPr lang="en-US" dirty="0" smtClean="0"/>
              <a:t>of </a:t>
            </a:r>
            <a:r>
              <a:rPr lang="en-US" dirty="0" err="1" smtClean="0"/>
              <a:t>mrk</a:t>
            </a:r>
            <a:r>
              <a:rPr lang="en-US" dirty="0" smtClean="0"/>
              <a:t> 501</a:t>
            </a:r>
            <a:endParaRPr lang="uk-UA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AEDCF2D-D945-43BC-A684-7AE652F524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030" y="979405"/>
            <a:ext cx="7558773" cy="529114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621160D-06B0-4ED8-BA95-CD188524D91A}"/>
              </a:ext>
            </a:extLst>
          </p:cNvPr>
          <p:cNvSpPr txBox="1"/>
          <p:nvPr/>
        </p:nvSpPr>
        <p:spPr>
          <a:xfrm>
            <a:off x="7799933" y="6377282"/>
            <a:ext cx="4260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/>
              </a:rPr>
              <a:t>http://users.utu.fi/kani/1m/index.html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110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id="{6B3C3004-8D54-48B7-8A55-79A40494ED5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69695821"/>
              </p:ext>
            </p:extLst>
          </p:nvPr>
        </p:nvGraphicFramePr>
        <p:xfrm>
          <a:off x="1390539" y="1168551"/>
          <a:ext cx="9563068" cy="5074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12804"/>
            <a:ext cx="10515600" cy="695579"/>
          </a:xfrm>
        </p:spPr>
        <p:txBody>
          <a:bodyPr>
            <a:normAutofit fontScale="90000"/>
          </a:bodyPr>
          <a:lstStyle/>
          <a:p>
            <a:r>
              <a:rPr lang="en-US" sz="4000" dirty="0" err="1"/>
              <a:t>Markarian</a:t>
            </a:r>
            <a:r>
              <a:rPr lang="en-US" sz="4000" dirty="0"/>
              <a:t> 501</a:t>
            </a:r>
            <a:r>
              <a:rPr lang="uk-UA" sz="4000" dirty="0"/>
              <a:t> </a:t>
            </a:r>
            <a:r>
              <a:rPr lang="en-US" sz="4000" dirty="0"/>
              <a:t>night-to-night</a:t>
            </a:r>
            <a:r>
              <a:rPr lang="ru-RU" sz="4000" dirty="0"/>
              <a:t> </a:t>
            </a:r>
            <a:r>
              <a:rPr lang="en-US" sz="4000" dirty="0"/>
              <a:t>observations in </a:t>
            </a:r>
            <a:r>
              <a:rPr lang="uk-UA" sz="4000" dirty="0"/>
              <a:t>2018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DD23163-AD0C-40B3-909A-39DEDCDCC030}"/>
              </a:ext>
            </a:extLst>
          </p:cNvPr>
          <p:cNvSpPr txBox="1"/>
          <p:nvPr/>
        </p:nvSpPr>
        <p:spPr>
          <a:xfrm>
            <a:off x="539552" y="6356350"/>
            <a:ext cx="7704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Red</a:t>
            </a:r>
            <a:r>
              <a:rPr lang="uk-UA" sz="2000" dirty="0" smtClean="0"/>
              <a:t> </a:t>
            </a:r>
            <a:r>
              <a:rPr lang="uk-UA" sz="2000" dirty="0"/>
              <a:t>– </a:t>
            </a:r>
            <a:r>
              <a:rPr lang="en-US" sz="2000" dirty="0" err="1"/>
              <a:t>Mrk</a:t>
            </a:r>
            <a:r>
              <a:rPr lang="en-US" sz="2000" dirty="0"/>
              <a:t> 501; </a:t>
            </a:r>
            <a:r>
              <a:rPr lang="en-US" sz="2000" dirty="0" smtClean="0"/>
              <a:t>green and blue </a:t>
            </a:r>
            <a:r>
              <a:rPr lang="uk-UA" sz="2000" dirty="0" smtClean="0"/>
              <a:t>– </a:t>
            </a:r>
            <a:r>
              <a:rPr lang="en-US" sz="2000" dirty="0"/>
              <a:t>star-</a:t>
            </a:r>
            <a:r>
              <a:rPr lang="en-US" sz="2000" dirty="0" err="1"/>
              <a:t>standarts</a:t>
            </a:r>
            <a:endParaRPr lang="ru-UA" sz="2000" dirty="0"/>
          </a:p>
        </p:txBody>
      </p:sp>
    </p:spTree>
    <p:extLst>
      <p:ext uri="{BB962C8B-B14F-4D97-AF65-F5344CB8AC3E}">
        <p14:creationId xmlns:p14="http://schemas.microsoft.com/office/powerpoint/2010/main" val="2158799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4840" y="0"/>
            <a:ext cx="10942320" cy="84188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 err="1"/>
              <a:t>Markarian</a:t>
            </a:r>
            <a:r>
              <a:rPr lang="en-US" sz="3600" dirty="0"/>
              <a:t> 501</a:t>
            </a:r>
            <a:r>
              <a:rPr lang="uk-UA" sz="3600" dirty="0"/>
              <a:t> </a:t>
            </a:r>
            <a:r>
              <a:rPr lang="en-US" sz="3600" dirty="0"/>
              <a:t>night-to-night</a:t>
            </a:r>
            <a:r>
              <a:rPr lang="ru-RU" sz="3600" dirty="0"/>
              <a:t> </a:t>
            </a:r>
            <a:r>
              <a:rPr lang="en-US" sz="3600" dirty="0"/>
              <a:t>observations in 2018-2020</a:t>
            </a:r>
            <a:endParaRPr lang="uk-UA" sz="36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7C2BB07-AC1C-4347-8784-0C9FB9DB291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705" y="841883"/>
            <a:ext cx="7410825" cy="5509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733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4840" y="0"/>
            <a:ext cx="10942320" cy="84188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 err="1"/>
              <a:t>Markarian</a:t>
            </a:r>
            <a:r>
              <a:rPr lang="en-US" sz="3600" dirty="0"/>
              <a:t> 501</a:t>
            </a:r>
            <a:r>
              <a:rPr lang="uk-UA" sz="3600" dirty="0"/>
              <a:t> </a:t>
            </a:r>
            <a:r>
              <a:rPr lang="en-US" sz="3600" dirty="0"/>
              <a:t>night-to-night</a:t>
            </a:r>
            <a:r>
              <a:rPr lang="ru-RU" sz="3600" dirty="0"/>
              <a:t> </a:t>
            </a:r>
            <a:r>
              <a:rPr lang="en-US" sz="3600" dirty="0"/>
              <a:t>observations in 2018-2020</a:t>
            </a:r>
            <a:endParaRPr lang="uk-UA" sz="36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67513F8-E93F-4F05-94FD-643E6C191DB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9760" y="623443"/>
            <a:ext cx="8412480" cy="6234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392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4840" y="0"/>
            <a:ext cx="10942320" cy="84188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 err="1"/>
              <a:t>Markarian</a:t>
            </a:r>
            <a:r>
              <a:rPr lang="en-US" sz="3600" dirty="0"/>
              <a:t> 501</a:t>
            </a:r>
            <a:r>
              <a:rPr lang="uk-UA" sz="3600" dirty="0"/>
              <a:t> </a:t>
            </a:r>
            <a:r>
              <a:rPr lang="en-US" sz="3600" dirty="0"/>
              <a:t>night-to-night</a:t>
            </a:r>
            <a:r>
              <a:rPr lang="ru-RU" sz="3600" dirty="0"/>
              <a:t> </a:t>
            </a:r>
            <a:r>
              <a:rPr lang="en-US" sz="3600" dirty="0"/>
              <a:t>observations in 2018-2020</a:t>
            </a:r>
            <a:endParaRPr lang="uk-UA" sz="36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4F80DDD-B06E-4ABA-A1FC-A7FE9DF8E0E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0260" y="792790"/>
            <a:ext cx="8031480" cy="6065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2397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TM04033921[[fn=Булат]]</Template>
  <TotalTime>819</TotalTime>
  <Words>312</Words>
  <Application>Microsoft Office PowerPoint</Application>
  <PresentationFormat>Широкий екран</PresentationFormat>
  <Paragraphs>61</Paragraphs>
  <Slides>18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18</vt:i4>
      </vt:variant>
    </vt:vector>
  </HeadingPairs>
  <TitlesOfParts>
    <vt:vector size="23" baseType="lpstr">
      <vt:lpstr>Arial</vt:lpstr>
      <vt:lpstr>Bookman Old Style</vt:lpstr>
      <vt:lpstr>Rockwell</vt:lpstr>
      <vt:lpstr>Times New Roman</vt:lpstr>
      <vt:lpstr>Damask</vt:lpstr>
      <vt:lpstr>RESULTS OF PHOTOMETRIC RESEARCH OF AGN MARKARIAN 501 AND MARKARIAN 421</vt:lpstr>
      <vt:lpstr>BL lac objects</vt:lpstr>
      <vt:lpstr>Telescopes</vt:lpstr>
      <vt:lpstr>Information about the objects</vt:lpstr>
      <vt:lpstr>Previous observations of mrk 501</vt:lpstr>
      <vt:lpstr>Markarian 501 night-to-night observations in 2018</vt:lpstr>
      <vt:lpstr>Markarian 501 night-to-night observations in 2018-2020</vt:lpstr>
      <vt:lpstr>Markarian 501 night-to-night observations in 2018-2020</vt:lpstr>
      <vt:lpstr>Markarian 501 night-to-night observations in 2018-2020</vt:lpstr>
      <vt:lpstr>Color indexes</vt:lpstr>
      <vt:lpstr>Color indexes</vt:lpstr>
      <vt:lpstr>Презентація PowerPoint</vt:lpstr>
      <vt:lpstr>Markarian 421 one night (IDV) observations in 2020 (Filter r)</vt:lpstr>
      <vt:lpstr>Markarian 421 one night (IDV) observations in 2020 (filter r)</vt:lpstr>
      <vt:lpstr>Markarian 421 one night (IDV) observations in 2020 (filter i)</vt:lpstr>
      <vt:lpstr>Markarian 421 one night (IDV) observations in 2020 (filter i)</vt:lpstr>
      <vt:lpstr>Markarian 421 in filters r and i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RESULTS OF PHOTOMETRIC RESEARCH OF AGN MARKARIAN 501 AND MARKARIAN 421</dc:title>
  <dc:creator>Дмитро Оріховський</dc:creator>
  <cp:lastModifiedBy>Дмитро Оріховський</cp:lastModifiedBy>
  <cp:revision>39</cp:revision>
  <dcterms:created xsi:type="dcterms:W3CDTF">2021-04-19T12:19:47Z</dcterms:created>
  <dcterms:modified xsi:type="dcterms:W3CDTF">2021-04-27T11:27:37Z</dcterms:modified>
</cp:coreProperties>
</file>