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7" r:id="rId2"/>
    <p:sldId id="302" r:id="rId3"/>
    <p:sldId id="306" r:id="rId4"/>
    <p:sldId id="271" r:id="rId5"/>
    <p:sldId id="296" r:id="rId6"/>
    <p:sldId id="301" r:id="rId7"/>
    <p:sldId id="310" r:id="rId8"/>
    <p:sldId id="308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7" autoAdjust="0"/>
    <p:restoredTop sz="94660"/>
  </p:normalViewPr>
  <p:slideViewPr>
    <p:cSldViewPr>
      <p:cViewPr varScale="1">
        <p:scale>
          <a:sx n="93" d="100"/>
          <a:sy n="93" d="100"/>
        </p:scale>
        <p:origin x="124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6A7AC-E63A-4305-8C76-1B839DB186A6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C4591-7CCD-4215-919F-DD59A97E2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0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C4591-7CCD-4215-919F-DD59A97E2B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09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png"/><Relationship Id="rId3" Type="http://schemas.openxmlformats.org/officeDocument/2006/relationships/image" Target="../media/image16.jpeg"/><Relationship Id="rId12" Type="http://schemas.openxmlformats.org/officeDocument/2006/relationships/image" Target="../media/image20.png"/><Relationship Id="rId17" Type="http://schemas.openxmlformats.org/officeDocument/2006/relationships/image" Target="../media/image26.png"/><Relationship Id="rId2" Type="http://schemas.openxmlformats.org/officeDocument/2006/relationships/image" Target="../media/image15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5" Type="http://schemas.openxmlformats.org/officeDocument/2006/relationships/image" Target="../media/image24.png"/><Relationship Id="rId10" Type="http://schemas.openxmlformats.org/officeDocument/2006/relationships/image" Target="../media/image18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365-2966.2006.11376.x" TargetMode="External"/><Relationship Id="rId2" Type="http://schemas.openxmlformats.org/officeDocument/2006/relationships/hyperlink" Target="https://doi.org/10.1007/s10509-007-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533" y="1596476"/>
            <a:ext cx="9144000" cy="1756324"/>
          </a:xfrm>
        </p:spPr>
        <p:txBody>
          <a:bodyPr>
            <a:noAutofit/>
          </a:bodyPr>
          <a:lstStyle/>
          <a:p>
            <a:pPr algn="ctr"/>
            <a:r>
              <a:rPr lang="en-US" altLang="en-US" sz="2400" dirty="0">
                <a:solidFill>
                  <a:schemeClr val="tx2"/>
                </a:solidFill>
                <a:latin typeface="Algerian" panose="04020705040A02060702" pitchFamily="82" charset="0"/>
              </a:rPr>
              <a:t>The curvature emission model of peculiar isolated neutron star 2XMM J104608.7-594306</a:t>
            </a:r>
            <a:r>
              <a:rPr lang="en-US" altLang="en-US" sz="2400" dirty="0">
                <a:solidFill>
                  <a:schemeClr val="tx2"/>
                </a:solidFill>
                <a:latin typeface="Broadway" panose="04040905080B02020502" pitchFamily="82" charset="0"/>
              </a:rPr>
              <a:t/>
            </a:r>
            <a:br>
              <a:rPr lang="en-US" altLang="en-US" sz="2400" dirty="0">
                <a:solidFill>
                  <a:schemeClr val="tx2"/>
                </a:solidFill>
                <a:latin typeface="Broadway" panose="04040905080B02020502" pitchFamily="82" charset="0"/>
              </a:rPr>
            </a:br>
            <a:r>
              <a:rPr lang="ka-GE" sz="2400" dirty="0">
                <a:solidFill>
                  <a:schemeClr val="tx2"/>
                </a:solidFill>
              </a:rPr>
              <a:t/>
            </a:r>
            <a:br>
              <a:rPr lang="ka-GE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767" y="5181600"/>
            <a:ext cx="8915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ylfaen" panose="010A0502050306030303" pitchFamily="18" charset="0"/>
              </a:rPr>
              <a:t>Institute of Theoretical </a:t>
            </a:r>
            <a:r>
              <a:rPr lang="en-US" dirty="0" smtClean="0">
                <a:latin typeface="Sylfaen" panose="010A0502050306030303" pitchFamily="18" charset="0"/>
              </a:rPr>
              <a:t>Physics, Ilia State University. </a:t>
            </a:r>
          </a:p>
          <a:p>
            <a:pPr algn="ctr"/>
            <a:r>
              <a:rPr lang="en-US" dirty="0" smtClean="0">
                <a:latin typeface="Sylfaen" panose="010A0502050306030303" pitchFamily="18" charset="0"/>
              </a:rPr>
              <a:t> Tbilisi, Georgia.</a:t>
            </a:r>
          </a:p>
          <a:p>
            <a:pPr algn="ctr"/>
            <a:endParaRPr lang="en-US" sz="1400" dirty="0" smtClean="0">
              <a:latin typeface="Sylfaen" panose="010A0502050306030303" pitchFamily="18" charset="0"/>
            </a:endParaRPr>
          </a:p>
          <a:p>
            <a:pPr algn="ctr"/>
            <a:r>
              <a:rPr lang="en-US" sz="1400" dirty="0" smtClean="0">
                <a:latin typeface="Sylfaen" panose="010A0502050306030303" pitchFamily="18" charset="0"/>
              </a:rPr>
              <a:t>26.04.2021</a:t>
            </a:r>
            <a:endParaRPr lang="ka-GE" sz="1400" dirty="0">
              <a:latin typeface="Sylfaen" panose="010A0502050306030303" pitchFamily="18" charset="0"/>
            </a:endParaRPr>
          </a:p>
          <a:p>
            <a:pPr algn="ctr"/>
            <a:endParaRPr lang="ka-G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9" y="0"/>
            <a:ext cx="1811669" cy="1339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pulsar (3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6246" y="-3460"/>
            <a:ext cx="182775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00400" y="3378428"/>
            <a:ext cx="286758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Sylfaen" panose="010A0502050306030303" pitchFamily="18" charset="0"/>
              </a:rPr>
              <a:t>Natia</a:t>
            </a:r>
            <a:r>
              <a:rPr lang="en-US" sz="2000" b="1" dirty="0" smtClean="0">
                <a:latin typeface="Sylfaen" panose="010A0502050306030303" pitchFamily="18" charset="0"/>
              </a:rPr>
              <a:t> </a:t>
            </a:r>
            <a:r>
              <a:rPr lang="en-US" sz="2000" b="1" dirty="0" err="1" smtClean="0">
                <a:latin typeface="Sylfaen" panose="010A0502050306030303" pitchFamily="18" charset="0"/>
              </a:rPr>
              <a:t>Kevlishvili</a:t>
            </a:r>
            <a:endParaRPr lang="en-US" sz="2000" b="1" dirty="0" smtClean="0">
              <a:latin typeface="Sylfaen" panose="010A0502050306030303" pitchFamily="18" charset="0"/>
            </a:endParaRPr>
          </a:p>
          <a:p>
            <a:pPr algn="ctr"/>
            <a:endParaRPr lang="en-US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1400" dirty="0" smtClean="0">
                <a:latin typeface="Sylfaen" panose="010A0502050306030303" pitchFamily="18" charset="0"/>
              </a:rPr>
              <a:t>Natia.kevlishvili.1@iliauni.edu.ge</a:t>
            </a:r>
            <a:endParaRPr lang="ka-GE" sz="1400" dirty="0" smtClean="0">
              <a:latin typeface="Sylfaen" panose="010A0502050306030303" pitchFamily="18" charset="0"/>
            </a:endParaRPr>
          </a:p>
          <a:p>
            <a:pPr algn="ctr"/>
            <a:endParaRPr lang="ka-GE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49675" y="6324600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lfaen" panose="010A0502050306030303" pitchFamily="18" charset="0"/>
              </a:rPr>
              <a:t>FR-18-14747</a:t>
            </a:r>
            <a:endParaRPr lang="en-US" sz="1400" dirty="0"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new view of the X-ray sky – Astronomy N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70" y="1"/>
            <a:ext cx="301293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33600" y="-12772"/>
            <a:ext cx="421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XDINS - </a:t>
            </a:r>
            <a:r>
              <a:rPr lang="en-GB" sz="2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X-ray </a:t>
            </a:r>
            <a:r>
              <a:rPr lang="en-GB" sz="2300" dirty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Dim Isolated Neutron Stars</a:t>
            </a:r>
            <a:endParaRPr lang="en-US" sz="2300" dirty="0">
              <a:solidFill>
                <a:schemeClr val="tx2">
                  <a:lumMod val="60000"/>
                  <a:lumOff val="4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72188" y="436990"/>
            <a:ext cx="2307140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Light Condensed" panose="020B0502040204020203" pitchFamily="34" charset="0"/>
              </a:rPr>
              <a:t>The Magnificent </a:t>
            </a:r>
            <a:r>
              <a:rPr lang="en-US" sz="2300" dirty="0">
                <a:solidFill>
                  <a:schemeClr val="tx2">
                    <a:lumMod val="60000"/>
                    <a:lumOff val="40000"/>
                  </a:schemeClr>
                </a:solidFill>
                <a:latin typeface="Bahnschrift Light Condensed" panose="020B0502040204020203" pitchFamily="34" charset="0"/>
              </a:rPr>
              <a:t>Seven (M7</a:t>
            </a:r>
            <a:r>
              <a:rPr lang="en-US" sz="2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Light Condensed" panose="020B0502040204020203" pitchFamily="34" charset="0"/>
              </a:rPr>
              <a:t>)</a:t>
            </a:r>
            <a:endParaRPr lang="de-DE" sz="23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de-DE" sz="2000" dirty="0" smtClean="0"/>
              <a:t>RX </a:t>
            </a:r>
            <a:r>
              <a:rPr lang="de-DE" sz="2000" dirty="0"/>
              <a:t>1856.5-3754, </a:t>
            </a:r>
            <a:endParaRPr lang="ka-GE" sz="2000" dirty="0"/>
          </a:p>
          <a:p>
            <a:r>
              <a:rPr lang="de-DE" sz="2000" dirty="0"/>
              <a:t>RBS1223, </a:t>
            </a:r>
            <a:endParaRPr lang="ka-GE" sz="2000" dirty="0"/>
          </a:p>
          <a:p>
            <a:r>
              <a:rPr lang="de-DE" sz="2000" dirty="0"/>
              <a:t>RBS1774, </a:t>
            </a:r>
            <a:endParaRPr lang="ka-GE" sz="2000" dirty="0" smtClean="0"/>
          </a:p>
          <a:p>
            <a:r>
              <a:rPr lang="de-DE" sz="2000" dirty="0" smtClean="0"/>
              <a:t>RXJ1605.3+3249, </a:t>
            </a:r>
            <a:endParaRPr lang="ka-GE" sz="2000" dirty="0" smtClean="0"/>
          </a:p>
          <a:p>
            <a:r>
              <a:rPr lang="de-DE" sz="2000" dirty="0" smtClean="0"/>
              <a:t>RXJ0420.0-5022, </a:t>
            </a:r>
            <a:endParaRPr lang="ka-GE" sz="2000" dirty="0" smtClean="0"/>
          </a:p>
          <a:p>
            <a:r>
              <a:rPr lang="de-DE" sz="2000" dirty="0" smtClean="0"/>
              <a:t>RXJ0720.4-3125, </a:t>
            </a:r>
            <a:endParaRPr lang="ka-GE" sz="2000" dirty="0" smtClean="0"/>
          </a:p>
          <a:p>
            <a:r>
              <a:rPr lang="de-DE" sz="2000" dirty="0" smtClean="0"/>
              <a:t>RXJ0806.4-4123</a:t>
            </a:r>
            <a:endParaRPr lang="ka-GE" sz="2000" dirty="0" smtClean="0"/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4300" y="1798186"/>
            <a:ext cx="3124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de-DE" sz="1600" dirty="0" smtClean="0">
                <a:solidFill>
                  <a:schemeClr val="tx2"/>
                </a:solidFill>
              </a:rPr>
              <a:t>2XMM J140608.7-594306</a:t>
            </a:r>
            <a:endParaRPr lang="ka-GE" sz="1600" dirty="0">
              <a:solidFill>
                <a:schemeClr val="tx2"/>
              </a:solidFill>
            </a:endParaRPr>
          </a:p>
          <a:p>
            <a:pPr marL="285750" indent="-285750"/>
            <a:r>
              <a:rPr lang="de-DE" sz="1600" dirty="0"/>
              <a:t>RX </a:t>
            </a:r>
            <a:r>
              <a:rPr lang="de-DE" sz="1600" dirty="0" smtClean="0"/>
              <a:t>J1412.9-7922 (</a:t>
            </a:r>
            <a:r>
              <a:rPr lang="de-DE" sz="1600" dirty="0" err="1"/>
              <a:t>C</a:t>
            </a:r>
            <a:r>
              <a:rPr lang="de-DE" sz="1600" dirty="0" err="1" smtClean="0"/>
              <a:t>alvera</a:t>
            </a:r>
            <a:r>
              <a:rPr lang="de-DE" sz="1600" dirty="0" smtClean="0"/>
              <a:t>)</a:t>
            </a:r>
            <a:endParaRPr lang="en-US" sz="1600" dirty="0"/>
          </a:p>
          <a:p>
            <a:endParaRPr lang="en-US" dirty="0"/>
          </a:p>
        </p:txBody>
      </p:sp>
      <p:pic>
        <p:nvPicPr>
          <p:cNvPr id="2050" name="Picture 2" descr="Magnificent Seven' remake can't match the 1960 original: Minister of  Culture - cleveland.c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1"/>
            <a:ext cx="1830572" cy="1181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3130463"/>
                  </p:ext>
                </p:extLst>
              </p:nvPr>
            </p:nvGraphicFramePr>
            <p:xfrm>
              <a:off x="14926" y="2888163"/>
              <a:ext cx="9067800" cy="2794889"/>
            </p:xfrm>
            <a:graphic>
              <a:graphicData uri="http://schemas.openxmlformats.org/drawingml/2006/table">
                <a:tbl>
                  <a:tblPr firstRow="1" bandRow="1">
                    <a:tableStyleId>{ED083AE6-46FA-4A59-8FB0-9F97EB10719F}</a:tableStyleId>
                  </a:tblPr>
                  <a:tblGrid>
                    <a:gridCol w="1813560"/>
                    <a:gridCol w="1813560"/>
                    <a:gridCol w="1813560"/>
                    <a:gridCol w="1813560"/>
                    <a:gridCol w="1813560"/>
                  </a:tblGrid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 smtClean="0">
                              <a:latin typeface="Sylfaen" panose="010A0502050306030303" pitchFamily="18" charset="0"/>
                            </a:rPr>
                            <a:t>Object</a:t>
                          </a:r>
                          <a:endParaRPr lang="en-US" sz="1800" b="0" i="1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dirty="0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oMath>
                            </m:oMathPara>
                          </a14:m>
                          <a:endParaRPr lang="en-US" sz="1800" b="0" i="1" dirty="0" smtClean="0">
                            <a:latin typeface="Sylfaen" panose="010A0502050306030303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dirty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800" b="0" i="1" dirty="0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800" b="0" i="1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800" b="0" i="1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𝑑𝑃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US" sz="1800" b="0" i="1" dirty="0" smtClean="0">
                            <a:latin typeface="Sylfaen" panose="010A0502050306030303" pitchFamily="18" charset="0"/>
                          </a:endParaRPr>
                        </a:p>
                        <a:p>
                          <a:pPr algn="ctr"/>
                          <a:r>
                            <a:rPr lang="en-US" sz="1800" b="0" i="0" dirty="0" smtClean="0">
                              <a:latin typeface="Sylfaen" panose="010A0502050306030303" pitchFamily="18" charset="0"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−13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𝑠𝑠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800" b="0" i="1" dirty="0" smtClean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𝑑𝑖𝑝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0" i="1" dirty="0" smtClean="0">
                            <a:latin typeface="Sylfaen" panose="010A0502050306030303" pitchFamily="18" charset="0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800" b="0" i="1" dirty="0" smtClean="0">
                              <a:latin typeface="Sylfaen" panose="010A0502050306030303" pitchFamily="18" charset="0"/>
                            </a:rPr>
                            <a:t>G </a:t>
                          </a:r>
                          <a:r>
                            <a:rPr lang="en-US" sz="1800" b="0" i="0" dirty="0" smtClean="0">
                              <a:latin typeface="Sylfaen" panose="010A0502050306030303" pitchFamily="18" charset="0"/>
                            </a:rPr>
                            <a:t>]</a:t>
                          </a:r>
                          <a:endParaRPr lang="en-US" sz="1800" b="0" i="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 smtClean="0">
                              <a:latin typeface="Sylfaen" panose="010A0502050306030303" pitchFamily="18" charset="0"/>
                            </a:rPr>
                            <a:t>Ref</a:t>
                          </a:r>
                          <a:endParaRPr lang="en-US" sz="1800" b="0" i="1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227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J0420.0-5022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3.45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0.28(3)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1.0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J0720.4-3125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8.39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0.698(2)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J0806.4-4123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11.37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0.55(30)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1RXS J1308.8+2127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10.31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1.120(3)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J1605.3+3249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3.39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J1856.5-3754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7.06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0.297(7)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286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1RXS J2143.0+0654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9.43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0.4(2)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</a:t>
                          </a:r>
                          <a:r>
                            <a:rPr lang="ka-GE" sz="1400" dirty="0" smtClean="0">
                              <a:latin typeface="Sylfaen" panose="010A0502050306030303" pitchFamily="18" charset="0"/>
                            </a:rPr>
                            <a:t>0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6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3130463"/>
                  </p:ext>
                </p:extLst>
              </p:nvPr>
            </p:nvGraphicFramePr>
            <p:xfrm>
              <a:off x="14926" y="2888163"/>
              <a:ext cx="9067800" cy="2794889"/>
            </p:xfrm>
            <a:graphic>
              <a:graphicData uri="http://schemas.openxmlformats.org/drawingml/2006/table">
                <a:tbl>
                  <a:tblPr firstRow="1" bandRow="1">
                    <a:tableStyleId>{ED083AE6-46FA-4A59-8FB0-9F97EB10719F}</a:tableStyleId>
                  </a:tblPr>
                  <a:tblGrid>
                    <a:gridCol w="1813560"/>
                    <a:gridCol w="1813560"/>
                    <a:gridCol w="1813560"/>
                    <a:gridCol w="1813560"/>
                    <a:gridCol w="1813560"/>
                  </a:tblGrid>
                  <a:tr h="6612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 smtClean="0">
                              <a:latin typeface="Sylfaen" panose="010A0502050306030303" pitchFamily="18" charset="0"/>
                            </a:rPr>
                            <a:t>Object</a:t>
                          </a:r>
                          <a:endParaRPr lang="en-US" sz="1800" b="0" i="1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00673" t="-917" r="-302020" b="-331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200000" t="-917" r="-201007" b="-331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01010" t="-917" r="-101684" b="-331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 smtClean="0">
                              <a:latin typeface="Sylfaen" panose="010A0502050306030303" pitchFamily="18" charset="0"/>
                            </a:rPr>
                            <a:t>Ref</a:t>
                          </a:r>
                          <a:endParaRPr lang="en-US" sz="1800" b="0" i="1" dirty="0">
                            <a:latin typeface="Sylfaen" panose="010A0502050306030303" pitchFamily="18" charset="0"/>
                          </a:endParaRPr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J0420.0-5022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3.45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0.28(3)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1.0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J0720.4-3125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8.39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0.698(2)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J0806.4-4123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11.37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0.55(30)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1RXS J1308.8+2127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10.31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1.120(3)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J1605.3+3249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3.39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RX J1856.5-3754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7.06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0.297(7)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1.5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5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1RXS J2143.0+0654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9.43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0.4(2)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2.</a:t>
                          </a:r>
                          <a:r>
                            <a:rPr lang="ka-GE" sz="1400" dirty="0" smtClean="0">
                              <a:latin typeface="Sylfaen" panose="010A0502050306030303" pitchFamily="18" charset="0"/>
                            </a:rPr>
                            <a:t>0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Sylfaen" panose="010A0502050306030303" pitchFamily="18" charset="0"/>
                            </a:rPr>
                            <a:t>6</a:t>
                          </a:r>
                          <a:endParaRPr lang="en-US" sz="1400" dirty="0">
                            <a:latin typeface="Sylfaen" panose="010A0502050306030303" pitchFamily="18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13" name="TextBox 12"/>
          <p:cNvSpPr txBox="1"/>
          <p:nvPr/>
        </p:nvSpPr>
        <p:spPr>
          <a:xfrm>
            <a:off x="152400" y="6027003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200" dirty="0" smtClean="0">
                <a:latin typeface="Sylfaen" panose="010A0502050306030303" pitchFamily="18" charset="0"/>
              </a:rPr>
              <a:t>Kaplan &amp; van </a:t>
            </a:r>
            <a:r>
              <a:rPr lang="en-US" sz="1200" dirty="0" err="1" smtClean="0">
                <a:latin typeface="Sylfaen" panose="010A0502050306030303" pitchFamily="18" charset="0"/>
              </a:rPr>
              <a:t>Kerkwijk</a:t>
            </a:r>
            <a:r>
              <a:rPr lang="en-US" sz="1200" dirty="0" smtClean="0">
                <a:latin typeface="Sylfaen" panose="010A0502050306030303" pitchFamily="18" charset="0"/>
              </a:rPr>
              <a:t> 2011, </a:t>
            </a:r>
            <a:r>
              <a:rPr lang="en-US" sz="1200" dirty="0" err="1" smtClean="0">
                <a:latin typeface="Sylfaen" panose="010A0502050306030303" pitchFamily="18" charset="0"/>
              </a:rPr>
              <a:t>ApJ</a:t>
            </a:r>
            <a:r>
              <a:rPr lang="en-US" sz="1200" dirty="0" smtClean="0">
                <a:latin typeface="Sylfaen" panose="010A0502050306030303" pitchFamily="18" charset="0"/>
              </a:rPr>
              <a:t> 740</a:t>
            </a:r>
            <a:r>
              <a:rPr lang="en-US" sz="1200" dirty="0">
                <a:latin typeface="Sylfaen" panose="010A0502050306030303" pitchFamily="18" charset="0"/>
              </a:rPr>
              <a:t>, L30   </a:t>
            </a:r>
            <a:r>
              <a:rPr lang="en-US" sz="1200" dirty="0" smtClean="0">
                <a:latin typeface="Sylfaen" panose="010A0502050306030303" pitchFamily="18" charset="0"/>
              </a:rPr>
              <a:t>                                                   4. Kaplan </a:t>
            </a:r>
            <a:r>
              <a:rPr lang="en-US" sz="1200" dirty="0">
                <a:latin typeface="Sylfaen" panose="010A0502050306030303" pitchFamily="18" charset="0"/>
              </a:rPr>
              <a:t>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2005b,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635, </a:t>
            </a:r>
            <a:r>
              <a:rPr lang="en-US" sz="1200" dirty="0" smtClean="0">
                <a:latin typeface="Sylfaen" panose="010A0502050306030303" pitchFamily="18" charset="0"/>
              </a:rPr>
              <a:t>L65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latin typeface="Sylfaen" panose="010A0502050306030303" pitchFamily="18" charset="0"/>
              </a:rPr>
              <a:t>Kaplan </a:t>
            </a:r>
            <a:r>
              <a:rPr lang="en-US" sz="1200" dirty="0">
                <a:latin typeface="Sylfaen" panose="010A0502050306030303" pitchFamily="18" charset="0"/>
              </a:rPr>
              <a:t>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2005a,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628, </a:t>
            </a:r>
            <a:r>
              <a:rPr lang="en-US" sz="1200" dirty="0" smtClean="0">
                <a:latin typeface="Sylfaen" panose="010A0502050306030303" pitchFamily="18" charset="0"/>
              </a:rPr>
              <a:t>L45                                                    </a:t>
            </a:r>
            <a:r>
              <a:rPr lang="en-US" sz="1200" dirty="0">
                <a:latin typeface="Sylfaen" panose="010A0502050306030303" pitchFamily="18" charset="0"/>
              </a:rPr>
              <a:t>5.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&amp; Kaplan 2008,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673, </a:t>
            </a:r>
            <a:r>
              <a:rPr lang="en-US" sz="1200" dirty="0" smtClean="0">
                <a:latin typeface="Sylfaen" panose="010A0502050306030303" pitchFamily="18" charset="0"/>
              </a:rPr>
              <a:t>L163</a:t>
            </a: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latin typeface="Sylfaen" panose="010A0502050306030303" pitchFamily="18" charset="0"/>
              </a:rPr>
              <a:t>Kaplan &amp; van </a:t>
            </a:r>
            <a:r>
              <a:rPr lang="en-US" sz="1200" dirty="0" err="1" smtClean="0">
                <a:latin typeface="Sylfaen" panose="010A0502050306030303" pitchFamily="18" charset="0"/>
              </a:rPr>
              <a:t>Kerkwijk</a:t>
            </a:r>
            <a:r>
              <a:rPr lang="en-US" sz="1200" dirty="0" smtClean="0">
                <a:latin typeface="Sylfaen" panose="010A0502050306030303" pitchFamily="18" charset="0"/>
              </a:rPr>
              <a:t> 2009b, </a:t>
            </a:r>
            <a:r>
              <a:rPr lang="en-US" sz="1200" dirty="0" err="1" smtClean="0">
                <a:latin typeface="Sylfaen" panose="010A0502050306030303" pitchFamily="18" charset="0"/>
              </a:rPr>
              <a:t>ApJ</a:t>
            </a:r>
            <a:r>
              <a:rPr lang="en-US" sz="1200" dirty="0" smtClean="0">
                <a:latin typeface="Sylfaen" panose="010A0502050306030303" pitchFamily="18" charset="0"/>
              </a:rPr>
              <a:t> 705, 798                                                    6</a:t>
            </a:r>
            <a:r>
              <a:rPr lang="en-US" sz="1200" dirty="0">
                <a:latin typeface="Sylfaen" panose="010A0502050306030303" pitchFamily="18" charset="0"/>
              </a:rPr>
              <a:t>. 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2009a,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692, L62</a:t>
            </a:r>
          </a:p>
          <a:p>
            <a:pPr marL="342900" indent="-342900">
              <a:buAutoNum type="arabicPeriod"/>
            </a:pPr>
            <a:endParaRPr lang="en-US" sz="1200" dirty="0" smtClean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Sylfaen" panose="010A050205030603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08264" y="1758104"/>
            <a:ext cx="224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ROSAT - </a:t>
            </a:r>
            <a:r>
              <a:rPr lang="en-US" dirty="0" err="1" smtClean="0"/>
              <a:t>Röntgensatellit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9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38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0914"/>
            <a:ext cx="7924800" cy="411162"/>
          </a:xfrm>
        </p:spPr>
        <p:txBody>
          <a:bodyPr/>
          <a:lstStyle/>
          <a:p>
            <a:pPr algn="ctr"/>
            <a:r>
              <a:rPr lang="en-GB" sz="2000" dirty="0">
                <a:solidFill>
                  <a:schemeClr val="tx2"/>
                </a:solidFill>
                <a:latin typeface="Agency FB" panose="020B0503020202020204" pitchFamily="34" charset="0"/>
              </a:rPr>
              <a:t>The isolated neutron star candidate 2XMM J104608. 7-594306</a:t>
            </a:r>
            <a:endParaRPr lang="en-US" sz="20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28600" y="762000"/>
                <a:ext cx="4191000" cy="3124200"/>
              </a:xfrm>
            </p:spPr>
            <p:txBody>
              <a:bodyPr>
                <a:normAutofit/>
              </a:bodyPr>
              <a:lstStyle/>
              <a:p>
                <a:r>
                  <a:rPr lang="en-US" sz="1500" dirty="0" smtClean="0"/>
                  <a:t>A new INS candidate;</a:t>
                </a:r>
              </a:p>
              <a:p>
                <a:r>
                  <a:rPr lang="en-US" sz="1500" dirty="0" smtClean="0"/>
                  <a:t>Detected by XMM-Newton </a:t>
                </a:r>
              </a:p>
              <a:p>
                <a:r>
                  <a:rPr lang="en-GB" sz="1500" dirty="0" smtClean="0"/>
                  <a:t>Located in </a:t>
                </a:r>
                <a:r>
                  <a:rPr lang="en-GB" sz="1500" dirty="0"/>
                  <a:t>the Carina </a:t>
                </a:r>
                <a:r>
                  <a:rPr lang="en-GB" sz="1500" dirty="0" smtClean="0"/>
                  <a:t>Nebula;</a:t>
                </a:r>
                <a:endParaRPr lang="en-US" sz="1500" dirty="0" smtClean="0"/>
              </a:p>
              <a:p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</m:sSup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d>
                      <m:d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133.1±1.9</m:t>
                        </m:r>
                      </m:e>
                    </m:d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sz="1500" dirty="0" smtClean="0"/>
                  <a:t>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3.2×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p>
                    </m:sSup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500" dirty="0" smtClean="0"/>
                  <a:t>;</a:t>
                </a:r>
              </a:p>
              <a:p>
                <a:r>
                  <a:rPr lang="en-US" sz="1500" dirty="0" smtClean="0"/>
                  <a:t>P=18.6msec </a:t>
                </a:r>
                <a:r>
                  <a:rPr lang="en-US" sz="1500" dirty="0" smtClean="0">
                    <a:solidFill>
                      <a:srgbClr val="C00000"/>
                    </a:solidFill>
                  </a:rPr>
                  <a:t>( M7</a:t>
                </a:r>
                <a:r>
                  <a:rPr lang="en-US" sz="1500" dirty="0" smtClean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sz="1500" dirty="0" smtClean="0">
                    <a:solidFill>
                      <a:srgbClr val="C00000"/>
                    </a:solidFill>
                  </a:rPr>
                  <a:t>–</a:t>
                </a:r>
                <a:r>
                  <a:rPr lang="ka-GE" sz="15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1500" dirty="0" smtClean="0">
                    <a:solidFill>
                      <a:srgbClr val="C00000"/>
                    </a:solidFill>
                  </a:rPr>
                  <a:t>P</a:t>
                </a:r>
                <a:r>
                  <a:rPr lang="en-US" sz="1500" dirty="0" smtClean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500" dirty="0" smtClean="0">
                    <a:solidFill>
                      <a:srgbClr val="C00000"/>
                    </a:solidFill>
                  </a:rPr>
                  <a:t> 3.39-11.37s)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a-GE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𝑑𝑖𝑝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3−8</m:t>
                        </m:r>
                      </m:e>
                    </m:d>
                    <m:r>
                      <a:rPr lang="en-US" sz="15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15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1500" dirty="0"/>
                  <a:t> </a:t>
                </a:r>
              </a:p>
              <a:p>
                <a:pPr marL="0" indent="0">
                  <a:buNone/>
                </a:pPr>
                <a:r>
                  <a:rPr lang="en-US" sz="15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         </a:t>
                </a:r>
                <a:r>
                  <a:rPr lang="en-US" sz="1500" dirty="0" smtClean="0">
                    <a:solidFill>
                      <a:srgbClr val="C00000"/>
                    </a:solidFill>
                  </a:rPr>
                  <a:t>(</a:t>
                </a:r>
                <a:r>
                  <a:rPr lang="en-US" sz="1500" dirty="0">
                    <a:solidFill>
                      <a:srgbClr val="C00000"/>
                    </a:solidFill>
                  </a:rPr>
                  <a:t>M7-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sz="1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US" sz="1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US" sz="15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5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50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28600" y="762000"/>
                <a:ext cx="4191000" cy="3124200"/>
              </a:xfrm>
              <a:blipFill rotWithShape="0">
                <a:blip r:embed="rId3"/>
                <a:stretch>
                  <a:fillRect l="-437" t="-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270848" y="6422020"/>
            <a:ext cx="3773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Pires</a:t>
            </a:r>
            <a:r>
              <a:rPr lang="en-US" sz="1200" dirty="0"/>
              <a:t>, A.M., </a:t>
            </a:r>
            <a:r>
              <a:rPr lang="en-US" sz="1200" dirty="0" err="1"/>
              <a:t>Motch</a:t>
            </a:r>
            <a:r>
              <a:rPr lang="en-US" sz="1200" dirty="0"/>
              <a:t>, C., </a:t>
            </a:r>
            <a:r>
              <a:rPr lang="en-US" sz="1200" dirty="0" err="1"/>
              <a:t>Turolla</a:t>
            </a:r>
            <a:r>
              <a:rPr lang="en-US" sz="1200" dirty="0"/>
              <a:t>, R., et al. 2015, A&amp;A, 583, A117 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4" y="3951273"/>
            <a:ext cx="8973572" cy="21604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616041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M7-like? </a:t>
            </a:r>
            <a:r>
              <a:rPr lang="en-GB" sz="2000" b="1" dirty="0" smtClean="0">
                <a:solidFill>
                  <a:schemeClr val="tx2"/>
                </a:solidFill>
              </a:rPr>
              <a:t>Yes! But P</a:t>
            </a:r>
            <a:r>
              <a:rPr lang="en-GB" sz="2000" b="1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≈</a:t>
            </a:r>
            <a:r>
              <a:rPr lang="en-GB" sz="2000" b="1" dirty="0" smtClean="0">
                <a:solidFill>
                  <a:schemeClr val="tx2"/>
                </a:solidFill>
              </a:rPr>
              <a:t>19 </a:t>
            </a:r>
            <a:r>
              <a:rPr lang="en-GB" sz="2000" b="1" dirty="0" err="1">
                <a:solidFill>
                  <a:schemeClr val="tx2"/>
                </a:solidFill>
              </a:rPr>
              <a:t>msec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6" y="3891318"/>
            <a:ext cx="4439676" cy="2890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702" y="3853787"/>
            <a:ext cx="42672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46745" y="60489"/>
            <a:ext cx="3362233" cy="2501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138" y="571494"/>
            <a:ext cx="3733800" cy="304800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Data analysis</a:t>
            </a:r>
            <a:r>
              <a:rPr lang="ka-GE" sz="2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/>
            </a:r>
            <a:br>
              <a:rPr lang="ka-GE" sz="2400" b="1" dirty="0" smtClean="0">
                <a:solidFill>
                  <a:schemeClr val="tx2"/>
                </a:solidFill>
                <a:cs typeface="Arial" panose="020B0604020202020204" pitchFamily="34" charset="0"/>
              </a:rPr>
            </a:br>
            <a:endParaRPr lang="en-US" sz="2400" b="1" dirty="0">
              <a:solidFill>
                <a:schemeClr val="tx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76" y="448175"/>
            <a:ext cx="52611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FFC000"/>
                </a:solidFill>
              </a:rPr>
              <a:t>SAS-Science Analysis </a:t>
            </a:r>
            <a:r>
              <a:rPr lang="en-US" sz="1400" dirty="0" smtClean="0">
                <a:solidFill>
                  <a:srgbClr val="FFC000"/>
                </a:solidFill>
              </a:rPr>
              <a:t>Software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FFC000"/>
                </a:solidFill>
              </a:rPr>
              <a:t>XSPEC (An </a:t>
            </a:r>
            <a:r>
              <a:rPr lang="en-GB" sz="1400" dirty="0" smtClean="0">
                <a:solidFill>
                  <a:srgbClr val="FFC000"/>
                </a:solidFill>
              </a:rPr>
              <a:t>X-ray Spectral </a:t>
            </a:r>
            <a:r>
              <a:rPr lang="en-GB" sz="1400" dirty="0">
                <a:solidFill>
                  <a:srgbClr val="FFC000"/>
                </a:solidFill>
              </a:rPr>
              <a:t>Fitting Package)</a:t>
            </a:r>
            <a:endParaRPr lang="ka-GE" sz="1400" dirty="0" smtClean="0">
              <a:solidFill>
                <a:srgbClr val="FFC000"/>
              </a:solidFill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20" y="999613"/>
            <a:ext cx="5668465" cy="1532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2650956"/>
            <a:ext cx="8961417" cy="1150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90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85800"/>
            <a:ext cx="2590800" cy="1739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04800" y="77909"/>
            <a:ext cx="3429000" cy="489050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Curvature radiation</a:t>
            </a:r>
            <a:endParaRPr lang="en-US" sz="24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6477000" y="3124200"/>
            <a:ext cx="284389" cy="1950303"/>
            <a:chOff x="2094" y="482"/>
            <a:chExt cx="242" cy="1575"/>
          </a:xfrm>
        </p:grpSpPr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094" y="482"/>
              <a:ext cx="242" cy="499"/>
              <a:chOff x="793" y="3022"/>
              <a:chExt cx="242" cy="499"/>
            </a:xfrm>
          </p:grpSpPr>
          <p:sp>
            <p:nvSpPr>
              <p:cNvPr id="12" name="Line 39"/>
              <p:cNvSpPr>
                <a:spLocks noChangeShapeType="1"/>
              </p:cNvSpPr>
              <p:nvPr/>
            </p:nvSpPr>
            <p:spPr bwMode="auto">
              <a:xfrm>
                <a:off x="894" y="3022"/>
                <a:ext cx="0" cy="499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Arc 42"/>
              <p:cNvSpPr>
                <a:spLocks/>
              </p:cNvSpPr>
              <p:nvPr/>
            </p:nvSpPr>
            <p:spPr bwMode="auto">
              <a:xfrm>
                <a:off x="793" y="3178"/>
                <a:ext cx="242" cy="91"/>
              </a:xfrm>
              <a:custGeom>
                <a:avLst/>
                <a:gdLst>
                  <a:gd name="T0" fmla="*/ 0 w 42107"/>
                  <a:gd name="T1" fmla="*/ 0 h 43200"/>
                  <a:gd name="T2" fmla="*/ 0 w 42107"/>
                  <a:gd name="T3" fmla="*/ 0 h 43200"/>
                  <a:gd name="T4" fmla="*/ 0 w 42107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2107"/>
                  <a:gd name="T10" fmla="*/ 0 h 43200"/>
                  <a:gd name="T11" fmla="*/ 42107 w 42107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2107" h="43200" fill="none" extrusionOk="0">
                    <a:moveTo>
                      <a:pt x="20506" y="0"/>
                    </a:moveTo>
                    <a:cubicBezTo>
                      <a:pt x="32436" y="0"/>
                      <a:pt x="42107" y="9670"/>
                      <a:pt x="42107" y="21600"/>
                    </a:cubicBezTo>
                    <a:cubicBezTo>
                      <a:pt x="42107" y="33529"/>
                      <a:pt x="32436" y="43200"/>
                      <a:pt x="20507" y="43200"/>
                    </a:cubicBezTo>
                    <a:cubicBezTo>
                      <a:pt x="11191" y="43200"/>
                      <a:pt x="2925" y="37227"/>
                      <a:pt x="-1" y="28383"/>
                    </a:cubicBezTo>
                  </a:path>
                  <a:path w="42107" h="43200" stroke="0" extrusionOk="0">
                    <a:moveTo>
                      <a:pt x="20506" y="0"/>
                    </a:moveTo>
                    <a:cubicBezTo>
                      <a:pt x="32436" y="0"/>
                      <a:pt x="42107" y="9670"/>
                      <a:pt x="42107" y="21600"/>
                    </a:cubicBezTo>
                    <a:cubicBezTo>
                      <a:pt x="42107" y="33529"/>
                      <a:pt x="32436" y="43200"/>
                      <a:pt x="20507" y="43200"/>
                    </a:cubicBezTo>
                    <a:cubicBezTo>
                      <a:pt x="11191" y="43200"/>
                      <a:pt x="2925" y="37227"/>
                      <a:pt x="-1" y="28383"/>
                    </a:cubicBezTo>
                    <a:lnTo>
                      <a:pt x="20507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bg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Line 47"/>
            <p:cNvSpPr>
              <a:spLocks noChangeShapeType="1"/>
            </p:cNvSpPr>
            <p:nvPr/>
          </p:nvSpPr>
          <p:spPr bwMode="auto">
            <a:xfrm>
              <a:off x="2194" y="1830"/>
              <a:ext cx="0" cy="22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114800" y="518362"/>
            <a:ext cx="4269821" cy="1644821"/>
            <a:chOff x="4083008" y="4290508"/>
            <a:chExt cx="5260421" cy="2008187"/>
          </a:xfrm>
        </p:grpSpPr>
        <p:pic>
          <p:nvPicPr>
            <p:cNvPr id="43" name="Picture 50" descr="distribu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008" y="4290508"/>
              <a:ext cx="3887788" cy="200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8355958" y="4419524"/>
                  <a:ext cx="987471" cy="143584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 smtClean="0">
                    <a:ea typeface="Cambria Math" panose="02040503050406030204" pitchFamily="18" charset="0"/>
                  </a:endParaRPr>
                </a:p>
                <a:p>
                  <a:pPr algn="ctr"/>
                  <a:endParaRPr lang="en-US" dirty="0" smtClean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4−5</m:t>
                            </m:r>
                          </m:sup>
                        </m:sSup>
                      </m:oMath>
                    </m:oMathPara>
                  </a14:m>
                  <a:endParaRPr lang="en-US" dirty="0" smtClean="0">
                    <a:ea typeface="Cambria Math" panose="02040503050406030204" pitchFamily="18" charset="0"/>
                  </a:endParaRPr>
                </a:p>
                <a:p>
                  <a:pPr algn="ctr"/>
                  <a:endParaRPr lang="en-US" dirty="0" smtClean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5958" y="4419524"/>
                  <a:ext cx="987471" cy="143584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6173" r="-3704" b="-25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14800" y="2315510"/>
                <a:ext cx="47535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One-dimensional distribution function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200" dirty="0" smtClean="0">
                    <a:solidFill>
                      <a:schemeClr val="tx1"/>
                    </a:solidFill>
                  </a:rPr>
                  <a:t> plasma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315510"/>
                <a:ext cx="4753517" cy="276999"/>
              </a:xfrm>
              <a:prstGeom prst="rect">
                <a:avLst/>
              </a:prstGeom>
              <a:blipFill rotWithShape="0">
                <a:blip r:embed="rId9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ounded Rectangle 17"/>
              <p:cNvSpPr/>
              <p:nvPr/>
            </p:nvSpPr>
            <p:spPr>
              <a:xfrm>
                <a:off x="2057400" y="2896737"/>
                <a:ext cx="4800600" cy="106311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8" name="Rounded 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2896737"/>
                <a:ext cx="4800600" cy="1063116"/>
              </a:xfrm>
              <a:prstGeom prst="round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ounded Rectangle 45"/>
          <p:cNvSpPr/>
          <p:nvPr/>
        </p:nvSpPr>
        <p:spPr>
          <a:xfrm>
            <a:off x="304800" y="4113450"/>
            <a:ext cx="8763000" cy="122047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    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127562" y="3189049"/>
                <a:ext cx="18255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562" y="3189049"/>
                <a:ext cx="182550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113115" b="-178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199691" y="3073123"/>
                <a:ext cx="214937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electron's energy;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cyclotron frequency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electron's </a:t>
                </a:r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mass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691" y="3073123"/>
                <a:ext cx="2149371" cy="738664"/>
              </a:xfrm>
              <a:prstGeom prst="rect">
                <a:avLst/>
              </a:prstGeom>
              <a:blipFill rotWithShape="0">
                <a:blip r:embed="rId12"/>
                <a:stretch>
                  <a:fillRect t="-1653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6320701" y="316703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(1)</a:t>
            </a:r>
            <a:endParaRPr lang="en-US" sz="16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000" y="4438225"/>
                <a:ext cx="5373138" cy="571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  <m:r>
                          <a:rPr lang="en-US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den>
                    </m:f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  <m:r>
                      <a:rPr lang="en-U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𝜸</m:t>
                    </m:r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num>
                      <m:den>
                        <m:sSub>
                          <m:sSub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den>
                    </m:f>
                    <m:nary>
                      <m:naryPr>
                        <m:limLoc m:val="subSup"/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f>
                          <m:fPr>
                            <m:type m:val="lin"/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den>
                        </m:f>
                      </m:sub>
                      <m:sup>
                        <m:r>
                          <a:rPr lang="en-US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f>
                              <m:fPr>
                                <m:type m:val="skw"/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sub>
                        </m:sSub>
                        <m:d>
                          <m:d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</m:d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𝒅𝒛</m:t>
                        </m:r>
                        <m:r>
                          <a:rPr lang="en-US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</m:e>
                    </m:nary>
                  </m:oMath>
                </a14:m>
                <a:r>
                  <a:rPr lang="en-US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num>
                      <m:den>
                        <m:sSub>
                          <m:sSub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  <m:sup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438225"/>
                <a:ext cx="5373138" cy="57188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9800" y="4318975"/>
                <a:ext cx="2971801" cy="738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sub>
                    </m:sSub>
                    <m:d>
                      <m:dPr>
                        <m:ctrlP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r>
                  <a:rPr lang="en-US" sz="12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spectral </a:t>
                </a:r>
                <a:r>
                  <a:rPr lang="en-US" sz="12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radiation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power;</a:t>
                </a:r>
              </a:p>
              <a:p>
                <a:r>
                  <a:rPr lang="en-US" sz="12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f>
                          <m:fPr>
                            <m:ctrlPr>
                              <a:rPr lang="en-US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en-US" sz="12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sub>
                    </m:sSub>
                    <m:d>
                      <m:dPr>
                        <m:ctrlP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</m:oMath>
                </a14:m>
                <a:r>
                  <a:rPr lang="en-US" sz="12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McDonald function;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1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characteristic </a:t>
                </a:r>
                <a:r>
                  <a:rPr lang="en-US" sz="12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radiation frequency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4318975"/>
                <a:ext cx="2971801" cy="738151"/>
              </a:xfrm>
              <a:prstGeom prst="rect">
                <a:avLst/>
              </a:prstGeom>
              <a:blipFill rotWithShape="0">
                <a:blip r:embed="rId1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8452819" y="4419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(2)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ounded Rectangle 48"/>
              <p:cNvSpPr/>
              <p:nvPr/>
            </p:nvSpPr>
            <p:spPr>
              <a:xfrm>
                <a:off x="1828800" y="5533065"/>
                <a:ext cx="5151258" cy="1042721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9" name="Rounded 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5533065"/>
                <a:ext cx="5151258" cy="1042721"/>
              </a:xfrm>
              <a:prstGeom prst="round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098131" y="5658702"/>
                <a:ext cx="2119747" cy="708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n-U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𝐞𝐱𝐩</m:t>
                    </m:r>
                    <m:d>
                      <m:dPr>
                        <m:begChr m:val="["/>
                        <m:endChr m:val="]"/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𝜺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1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,</a:t>
                </a:r>
                <a:endParaRPr lang="en-US" b="1" dirty="0">
                  <a:solidFill>
                    <a:schemeClr val="bg1"/>
                  </a:solidFill>
                  <a:latin typeface="Sylfaen" panose="010A0502050306030303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131" y="5658702"/>
                <a:ext cx="2119747" cy="708720"/>
              </a:xfrm>
              <a:prstGeom prst="rect">
                <a:avLst/>
              </a:prstGeom>
              <a:blipFill rotWithShape="0">
                <a:blip r:embed="rId16"/>
                <a:stretch>
                  <a:fillRect r="-2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404429" y="5731761"/>
                <a:ext cx="222952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- positive number;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 shows the cutoff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lfaen" panose="010A0502050306030303" pitchFamily="18" charset="0"/>
                  </a:rPr>
                  <a:t>energy</a:t>
                </a:r>
                <a:endParaRPr lang="en-US" sz="1400" dirty="0">
                  <a:latin typeface="Sylfaen" panose="010A0502050306030303" pitchFamily="18" charset="0"/>
                </a:endParaRPr>
              </a:p>
              <a:p>
                <a:endParaRPr lang="en-US" sz="1400" dirty="0">
                  <a:latin typeface="Sylfaen" panose="010A0502050306030303" pitchFamily="18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4429" y="5731761"/>
                <a:ext cx="2229521" cy="738664"/>
              </a:xfrm>
              <a:prstGeom prst="rect">
                <a:avLst/>
              </a:prstGeom>
              <a:blipFill rotWithShape="0">
                <a:blip r:embed="rId17"/>
                <a:stretch>
                  <a:fillRect t="-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/>
          <p:cNvSpPr txBox="1"/>
          <p:nvPr/>
        </p:nvSpPr>
        <p:spPr>
          <a:xfrm>
            <a:off x="6515626" y="585699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ylfaen" panose="010A0502050306030303" pitchFamily="18" charset="0"/>
              </a:rPr>
              <a:t>(3)</a:t>
            </a:r>
            <a:endParaRPr lang="en-US" b="1" dirty="0">
              <a:solidFill>
                <a:schemeClr val="bg1"/>
              </a:solidFill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19621"/>
            <a:ext cx="7848600" cy="3493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0400" y="41902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Spectral analysis </a:t>
            </a:r>
            <a:endParaRPr lang="en-US" sz="24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4140914"/>
            <a:ext cx="4828007" cy="23622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75416" y="6553200"/>
            <a:ext cx="6954968" cy="128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400" dirty="0" smtClean="0">
                <a:latin typeface="Sylfaen" panose="010A0502050306030303" pitchFamily="18" charset="0"/>
              </a:rPr>
              <a:t>Results of spectral fits to XMM-Newton observations</a:t>
            </a:r>
          </a:p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5334000" y="5105400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38200" y="6453027"/>
            <a:ext cx="902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2: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334000" y="4800600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34000" y="48006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19800" y="48006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00200" y="5085923"/>
            <a:ext cx="685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45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Agency FB" panose="020B0503020202020204" pitchFamily="34" charset="0"/>
              </a:rPr>
              <a:t>C</a:t>
            </a:r>
            <a:r>
              <a:rPr lang="en-US" sz="3200" dirty="0" smtClean="0">
                <a:solidFill>
                  <a:schemeClr val="tx2"/>
                </a:solidFill>
                <a:latin typeface="Agency FB" panose="020B0503020202020204" pitchFamily="34" charset="0"/>
              </a:rPr>
              <a:t>onclusions</a:t>
            </a:r>
            <a:endParaRPr lang="en-US" sz="3200" dirty="0">
              <a:solidFill>
                <a:schemeClr val="tx2"/>
              </a:solidFill>
              <a:latin typeface="Agency FB" panose="020B0503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609600"/>
                <a:ext cx="7924800" cy="4242375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GB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Blackbody </a:t>
                </a:r>
                <a:r>
                  <a:rPr lang="en-GB" sz="2400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component absorbed by cold interstellar matter gives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=1.11;</m:t>
                    </m:r>
                  </m:oMath>
                </a14:m>
                <a:endParaRPr lang="en-US" sz="2400" b="0" dirty="0" smtClean="0">
                  <a:solidFill>
                    <a:schemeClr val="tx1"/>
                  </a:solidFill>
                  <a:latin typeface="Sylfaen" panose="010A0502050306030303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:endParaRPr lang="en-US" sz="2400" b="0" dirty="0" smtClean="0">
                  <a:solidFill>
                    <a:schemeClr val="tx1"/>
                  </a:solidFill>
                  <a:latin typeface="Sylfaen" panose="010A0502050306030303" pitchFamily="18" charset="0"/>
                  <a:ea typeface="Cambria Math" panose="02040503050406030204" pitchFamily="18" charset="0"/>
                </a:endParaRPr>
              </a:p>
              <a:p>
                <a:pPr algn="just"/>
                <a:r>
                  <a:rPr lang="en-GB" sz="2400" dirty="0" smtClean="0">
                    <a:latin typeface="Sylfaen" panose="010A0502050306030303" pitchFamily="18" charset="0"/>
                  </a:rPr>
                  <a:t>T</a:t>
                </a:r>
                <a:r>
                  <a:rPr lang="en-GB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he </a:t>
                </a:r>
                <a:r>
                  <a:rPr lang="en-GB" sz="2400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spectrum must undergo super exponential </a:t>
                </a:r>
                <a:r>
                  <a:rPr lang="en-GB" sz="2400" dirty="0" err="1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cutoff</a:t>
                </a:r>
                <a:r>
                  <a:rPr lang="en-GB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 </a:t>
                </a:r>
                <a:r>
                  <a:rPr lang="en-GB" sz="2400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for higher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energies;</a:t>
                </a:r>
              </a:p>
              <a:p>
                <a:pPr marL="0" indent="0" algn="just">
                  <a:buNone/>
                </a:pPr>
                <a:endParaRPr lang="en-GB" sz="2400" dirty="0" smtClean="0">
                  <a:solidFill>
                    <a:schemeClr val="tx1"/>
                  </a:solidFill>
                  <a:latin typeface="Sylfaen" panose="010A0502050306030303" pitchFamily="18" charset="0"/>
                </a:endParaRPr>
              </a:p>
              <a:p>
                <a:r>
                  <a:rPr lang="en-GB" sz="2400" dirty="0">
                    <a:latin typeface="Sylfaen" panose="010A0502050306030303" pitchFamily="18" charset="0"/>
                  </a:rPr>
                  <a:t>The </a:t>
                </a:r>
                <a:r>
                  <a:rPr lang="en-GB" sz="2400" dirty="0" smtClean="0">
                    <a:latin typeface="Sylfaen" panose="010A0502050306030303" pitchFamily="18" charset="0"/>
                  </a:rPr>
                  <a:t>fit with curvature model gave the </a:t>
                </a:r>
                <a:r>
                  <a:rPr lang="en-US" sz="2400" dirty="0" smtClean="0">
                    <a:latin typeface="Sylfaen" panose="010A0502050306030303" pitchFamily="18" charset="0"/>
                  </a:rPr>
                  <a:t>better </a:t>
                </a:r>
                <a:r>
                  <a:rPr lang="en-US" sz="2400" dirty="0">
                    <a:latin typeface="Sylfaen" panose="010A0502050306030303" pitchFamily="18" charset="0"/>
                  </a:rPr>
                  <a:t>results</a:t>
                </a:r>
                <a:r>
                  <a:rPr lang="en-US" sz="2400" dirty="0" smtClean="0">
                    <a:latin typeface="Sylfaen" panose="010A0502050306030303" pitchFamily="18" charset="0"/>
                  </a:rPr>
                  <a:t>, </a:t>
                </a:r>
                <a:r>
                  <a:rPr lang="en-US" sz="2400" dirty="0">
                    <a:latin typeface="Sylfaen" panose="010A0502050306030303" pitchFamily="18" charset="0"/>
                  </a:rPr>
                  <a:t>particularly reduced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07</m:t>
                    </m:r>
                  </m:oMath>
                </a14:m>
                <a:r>
                  <a:rPr lang="en-US" sz="2400" b="0" dirty="0" smtClean="0">
                    <a:latin typeface="Sylfaen" panose="010A0502050306030303" pitchFamily="18" charset="0"/>
                    <a:ea typeface="Cambria Math" panose="02040503050406030204" pitchFamily="18" charset="0"/>
                  </a:rPr>
                  <a:t>, than BB model.  </a:t>
                </a:r>
              </a:p>
              <a:p>
                <a:pPr marL="0" indent="0">
                  <a:buNone/>
                </a:pPr>
                <a:endParaRPr lang="en-US" sz="2400" b="0" dirty="0" smtClean="0">
                  <a:latin typeface="Sylfaen" panose="010A0502050306030303" pitchFamily="18" charset="0"/>
                  <a:ea typeface="Cambria Math" panose="02040503050406030204" pitchFamily="18" charset="0"/>
                </a:endParaRPr>
              </a:p>
              <a:p>
                <a:pPr algn="just"/>
                <a:r>
                  <a:rPr lang="en-US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The </a:t>
                </a:r>
                <a:r>
                  <a:rPr lang="en-US" sz="2400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value of curvature radius of the local field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lines, that </a:t>
                </a:r>
                <a:r>
                  <a:rPr lang="en-US" sz="2400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proves that the assumption for emission generation region is correct.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609600"/>
                <a:ext cx="7924800" cy="4242375"/>
              </a:xfrm>
              <a:blipFill rotWithShape="0">
                <a:blip r:embed="rId2"/>
                <a:stretch>
                  <a:fillRect l="-1000" t="-1006" r="-1154" b="-30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77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23" y="228600"/>
            <a:ext cx="2286000" cy="579438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chemeClr val="tx2"/>
                </a:solidFill>
              </a:rPr>
              <a:t>Reference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914400"/>
            <a:ext cx="7924800" cy="5486400"/>
          </a:xfrm>
        </p:spPr>
        <p:txBody>
          <a:bodyPr>
            <a:noAutofit/>
          </a:bodyPr>
          <a:lstStyle/>
          <a:p>
            <a:pPr algn="just"/>
            <a:r>
              <a:rPr lang="en-US" sz="1200" dirty="0">
                <a:latin typeface="Sylfaen" panose="010A0502050306030303" pitchFamily="18" charset="0"/>
              </a:rPr>
              <a:t>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2011,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740, L30</a:t>
            </a:r>
          </a:p>
          <a:p>
            <a:pPr algn="just"/>
            <a:r>
              <a:rPr lang="en-US" sz="1200" dirty="0">
                <a:latin typeface="Sylfaen" panose="010A0502050306030303" pitchFamily="18" charset="0"/>
              </a:rPr>
              <a:t>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2005a,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628, L45</a:t>
            </a:r>
          </a:p>
          <a:p>
            <a:pPr algn="just"/>
            <a:r>
              <a:rPr lang="en-US" sz="1200" dirty="0">
                <a:latin typeface="Sylfaen" panose="010A0502050306030303" pitchFamily="18" charset="0"/>
              </a:rPr>
              <a:t>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2009b,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705, 798</a:t>
            </a:r>
          </a:p>
          <a:p>
            <a:pPr algn="just"/>
            <a:r>
              <a:rPr lang="en-US" sz="1200" dirty="0">
                <a:latin typeface="Sylfaen" panose="010A0502050306030303" pitchFamily="18" charset="0"/>
              </a:rPr>
              <a:t>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2005b,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635, L65</a:t>
            </a:r>
          </a:p>
          <a:p>
            <a:pPr algn="just"/>
            <a:r>
              <a:rPr lang="en-US" sz="1200" dirty="0">
                <a:latin typeface="Sylfaen" panose="010A0502050306030303" pitchFamily="18" charset="0"/>
              </a:rPr>
              <a:t>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&amp; Kaplan 2008,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673, L163</a:t>
            </a:r>
          </a:p>
          <a:p>
            <a:pPr algn="just"/>
            <a:r>
              <a:rPr lang="en-US" sz="1200" dirty="0">
                <a:latin typeface="Sylfaen" panose="010A0502050306030303" pitchFamily="18" charset="0"/>
              </a:rPr>
              <a:t>Kaplan &amp; van </a:t>
            </a:r>
            <a:r>
              <a:rPr lang="en-US" sz="1200" dirty="0" err="1">
                <a:latin typeface="Sylfaen" panose="010A0502050306030303" pitchFamily="18" charset="0"/>
              </a:rPr>
              <a:t>Kerkwijk</a:t>
            </a:r>
            <a:r>
              <a:rPr lang="en-US" sz="1200" dirty="0">
                <a:latin typeface="Sylfaen" panose="010A0502050306030303" pitchFamily="18" charset="0"/>
              </a:rPr>
              <a:t> 2009a, </a:t>
            </a:r>
            <a:r>
              <a:rPr lang="en-US" sz="1200" dirty="0" err="1">
                <a:latin typeface="Sylfaen" panose="010A0502050306030303" pitchFamily="18" charset="0"/>
              </a:rPr>
              <a:t>ApJ</a:t>
            </a:r>
            <a:r>
              <a:rPr lang="en-US" sz="1200" dirty="0">
                <a:latin typeface="Sylfaen" panose="010A0502050306030303" pitchFamily="18" charset="0"/>
              </a:rPr>
              <a:t> 692, </a:t>
            </a:r>
            <a:r>
              <a:rPr lang="en-US" sz="1200" dirty="0" smtClean="0">
                <a:latin typeface="Sylfaen" panose="010A0502050306030303" pitchFamily="18" charset="0"/>
              </a:rPr>
              <a:t>L62</a:t>
            </a:r>
          </a:p>
          <a:p>
            <a:pPr algn="just"/>
            <a:r>
              <a:rPr lang="en-US" sz="1200" dirty="0" err="1">
                <a:latin typeface="Sylfaen" panose="010A0502050306030303" pitchFamily="18" charset="0"/>
              </a:rPr>
              <a:t>Pires</a:t>
            </a:r>
            <a:r>
              <a:rPr lang="en-US" sz="1200" dirty="0">
                <a:latin typeface="Sylfaen" panose="010A0502050306030303" pitchFamily="18" charset="0"/>
              </a:rPr>
              <a:t>, A.M., </a:t>
            </a:r>
            <a:r>
              <a:rPr lang="en-US" sz="1200" dirty="0" err="1">
                <a:latin typeface="Sylfaen" panose="010A0502050306030303" pitchFamily="18" charset="0"/>
              </a:rPr>
              <a:t>Motch</a:t>
            </a:r>
            <a:r>
              <a:rPr lang="en-US" sz="1200" dirty="0">
                <a:latin typeface="Sylfaen" panose="010A0502050306030303" pitchFamily="18" charset="0"/>
              </a:rPr>
              <a:t>, C., </a:t>
            </a:r>
            <a:r>
              <a:rPr lang="en-US" sz="1200" dirty="0" err="1">
                <a:latin typeface="Sylfaen" panose="010A0502050306030303" pitchFamily="18" charset="0"/>
              </a:rPr>
              <a:t>Turolla</a:t>
            </a:r>
            <a:r>
              <a:rPr lang="en-US" sz="1200" dirty="0">
                <a:latin typeface="Sylfaen" panose="010A0502050306030303" pitchFamily="18" charset="0"/>
              </a:rPr>
              <a:t>, R., et al. 2015, A&amp;A, 583, A117 . </a:t>
            </a:r>
            <a:endParaRPr lang="en-US" sz="1200" dirty="0" smtClean="0">
              <a:latin typeface="Sylfaen" panose="010A0502050306030303" pitchFamily="18" charset="0"/>
            </a:endParaRPr>
          </a:p>
          <a:p>
            <a:pPr algn="just"/>
            <a:r>
              <a:rPr lang="en-GB" sz="1200" dirty="0" err="1">
                <a:latin typeface="Sylfaen" panose="010A0502050306030303" pitchFamily="18" charset="0"/>
              </a:rPr>
              <a:t>Ruderman</a:t>
            </a:r>
            <a:r>
              <a:rPr lang="en-GB" sz="1200" dirty="0">
                <a:latin typeface="Sylfaen" panose="010A0502050306030303" pitchFamily="18" charset="0"/>
              </a:rPr>
              <a:t>, M. 1971, Physics Letters A, Volume 37, Issue 2, p. 125-126 </a:t>
            </a:r>
            <a:endParaRPr lang="en-GB" sz="1200" dirty="0" smtClean="0">
              <a:latin typeface="Sylfaen" panose="010A0502050306030303" pitchFamily="18" charset="0"/>
            </a:endParaRPr>
          </a:p>
          <a:p>
            <a:pPr algn="just"/>
            <a:r>
              <a:rPr lang="en-GB" sz="1200" dirty="0" smtClean="0">
                <a:latin typeface="Sylfaen" panose="010A0502050306030303" pitchFamily="18" charset="0"/>
              </a:rPr>
              <a:t> </a:t>
            </a:r>
            <a:r>
              <a:rPr lang="en-GB" sz="1200" dirty="0">
                <a:latin typeface="Sylfaen" panose="010A0502050306030303" pitchFamily="18" charset="0"/>
              </a:rPr>
              <a:t>Flowers, E. G., </a:t>
            </a:r>
            <a:r>
              <a:rPr lang="en-GB" sz="1200" dirty="0" err="1">
                <a:latin typeface="Sylfaen" panose="010A0502050306030303" pitchFamily="18" charset="0"/>
              </a:rPr>
              <a:t>Ruderman</a:t>
            </a:r>
            <a:r>
              <a:rPr lang="en-GB" sz="1200" dirty="0">
                <a:latin typeface="Sylfaen" panose="010A0502050306030303" pitchFamily="18" charset="0"/>
              </a:rPr>
              <a:t>, M. A., Lee, J.-F., Sutherland, P. G., </a:t>
            </a:r>
            <a:r>
              <a:rPr lang="en-GB" sz="1200" dirty="0" err="1">
                <a:latin typeface="Sylfaen" panose="010A0502050306030303" pitchFamily="18" charset="0"/>
              </a:rPr>
              <a:t>Hillebrandt</a:t>
            </a:r>
            <a:r>
              <a:rPr lang="en-GB" sz="1200" dirty="0">
                <a:latin typeface="Sylfaen" panose="010A0502050306030303" pitchFamily="18" charset="0"/>
              </a:rPr>
              <a:t>, W., &amp; Muller, E. 1977, </a:t>
            </a:r>
            <a:r>
              <a:rPr lang="en-GB" sz="1200" dirty="0" err="1">
                <a:latin typeface="Sylfaen" panose="010A0502050306030303" pitchFamily="18" charset="0"/>
              </a:rPr>
              <a:t>Variational</a:t>
            </a:r>
            <a:r>
              <a:rPr lang="en-GB" sz="1200" dirty="0">
                <a:latin typeface="Sylfaen" panose="010A0502050306030303" pitchFamily="18" charset="0"/>
              </a:rPr>
              <a:t> calculation of ground-state energy of iron atoms and condensed matter in strong magnetic fields, Astrophysical Journal, Part 1, vol. 215, July 1, 1977, p. 291-301 </a:t>
            </a:r>
            <a:endParaRPr lang="en-GB" sz="1200" dirty="0" smtClean="0">
              <a:latin typeface="Sylfaen" panose="010A0502050306030303" pitchFamily="18" charset="0"/>
            </a:endParaRPr>
          </a:p>
          <a:p>
            <a:pPr algn="just"/>
            <a:r>
              <a:rPr lang="en-US" sz="1200" dirty="0" err="1">
                <a:latin typeface="Sylfaen" panose="010A0502050306030303" pitchFamily="18" charset="0"/>
              </a:rPr>
              <a:t>Pires</a:t>
            </a:r>
            <a:r>
              <a:rPr lang="en-US" sz="1200" dirty="0">
                <a:latin typeface="Sylfaen" panose="010A0502050306030303" pitchFamily="18" charset="0"/>
              </a:rPr>
              <a:t>, A.M., </a:t>
            </a:r>
            <a:r>
              <a:rPr lang="en-US" sz="1200" dirty="0" err="1">
                <a:latin typeface="Sylfaen" panose="010A0502050306030303" pitchFamily="18" charset="0"/>
              </a:rPr>
              <a:t>Motch</a:t>
            </a:r>
            <a:r>
              <a:rPr lang="en-US" sz="1200" dirty="0">
                <a:latin typeface="Sylfaen" panose="010A0502050306030303" pitchFamily="18" charset="0"/>
              </a:rPr>
              <a:t>, C., </a:t>
            </a:r>
            <a:r>
              <a:rPr lang="en-US" sz="1200" dirty="0" err="1">
                <a:latin typeface="Sylfaen" panose="010A0502050306030303" pitchFamily="18" charset="0"/>
              </a:rPr>
              <a:t>Turolla</a:t>
            </a:r>
            <a:r>
              <a:rPr lang="en-US" sz="1200" dirty="0">
                <a:latin typeface="Sylfaen" panose="010A0502050306030303" pitchFamily="18" charset="0"/>
              </a:rPr>
              <a:t>, R., et al. </a:t>
            </a:r>
            <a:r>
              <a:rPr lang="en-US" sz="1200" dirty="0" smtClean="0">
                <a:latin typeface="Sylfaen" panose="010A0502050306030303" pitchFamily="18" charset="0"/>
              </a:rPr>
              <a:t>2012, </a:t>
            </a:r>
            <a:r>
              <a:rPr lang="en-US" sz="1200" dirty="0">
                <a:latin typeface="Sylfaen" panose="010A0502050306030303" pitchFamily="18" charset="0"/>
              </a:rPr>
              <a:t>A&amp;A, 583, </a:t>
            </a:r>
            <a:r>
              <a:rPr lang="en-US" sz="1200" dirty="0" smtClean="0">
                <a:latin typeface="Sylfaen" panose="010A0502050306030303" pitchFamily="18" charset="0"/>
              </a:rPr>
              <a:t>A117</a:t>
            </a:r>
          </a:p>
          <a:p>
            <a:pPr algn="just"/>
            <a:r>
              <a:rPr lang="de-DE" sz="1200" dirty="0">
                <a:latin typeface="Sylfaen" panose="010A0502050306030303" pitchFamily="18" charset="0"/>
              </a:rPr>
              <a:t>Ginzburg, V. L., &amp; </a:t>
            </a:r>
            <a:r>
              <a:rPr lang="de-DE" sz="1200" dirty="0" err="1">
                <a:latin typeface="Sylfaen" panose="010A0502050306030303" pitchFamily="18" charset="0"/>
              </a:rPr>
              <a:t>Syrovatskii</a:t>
            </a:r>
            <a:r>
              <a:rPr lang="de-DE" sz="1200" dirty="0">
                <a:latin typeface="Sylfaen" panose="010A0502050306030303" pitchFamily="18" charset="0"/>
              </a:rPr>
              <a:t>, S. I., 1963, The Origin </a:t>
            </a:r>
            <a:r>
              <a:rPr lang="de-DE" sz="1200" dirty="0" err="1">
                <a:latin typeface="Sylfaen" panose="010A0502050306030303" pitchFamily="18" charset="0"/>
              </a:rPr>
              <a:t>of</a:t>
            </a:r>
            <a:r>
              <a:rPr lang="de-DE" sz="1200" dirty="0">
                <a:latin typeface="Sylfaen" panose="010A0502050306030303" pitchFamily="18" charset="0"/>
              </a:rPr>
              <a:t> </a:t>
            </a:r>
            <a:r>
              <a:rPr lang="de-DE" sz="1200" dirty="0" err="1">
                <a:latin typeface="Sylfaen" panose="010A0502050306030303" pitchFamily="18" charset="0"/>
              </a:rPr>
              <a:t>Cosmic</a:t>
            </a:r>
            <a:r>
              <a:rPr lang="de-DE" sz="1200" dirty="0">
                <a:latin typeface="Sylfaen" panose="010A0502050306030303" pitchFamily="18" charset="0"/>
              </a:rPr>
              <a:t> </a:t>
            </a:r>
            <a:r>
              <a:rPr lang="de-DE" sz="1200" dirty="0" smtClean="0">
                <a:latin typeface="Sylfaen" panose="010A0502050306030303" pitchFamily="18" charset="0"/>
              </a:rPr>
              <a:t>Rays, </a:t>
            </a:r>
            <a:r>
              <a:rPr lang="de-DE" sz="1200" dirty="0" err="1" smtClean="0">
                <a:latin typeface="Sylfaen" panose="010A0502050306030303" pitchFamily="18" charset="0"/>
              </a:rPr>
              <a:t>Izdatelstvo</a:t>
            </a:r>
            <a:r>
              <a:rPr lang="de-DE" sz="1200" dirty="0" smtClean="0">
                <a:latin typeface="Sylfaen" panose="010A0502050306030303" pitchFamily="18" charset="0"/>
              </a:rPr>
              <a:t> </a:t>
            </a:r>
            <a:r>
              <a:rPr lang="de-DE" sz="1200" dirty="0">
                <a:latin typeface="Sylfaen" panose="010A0502050306030303" pitchFamily="18" charset="0"/>
              </a:rPr>
              <a:t>AN SSSR</a:t>
            </a:r>
          </a:p>
          <a:p>
            <a:pPr algn="just"/>
            <a:r>
              <a:rPr lang="de-DE" sz="1200" dirty="0">
                <a:latin typeface="Sylfaen" panose="010A0502050306030303" pitchFamily="18" charset="0"/>
              </a:rPr>
              <a:t>Goldreich, P., &amp; Julian, W. H. 1969 Pulsar </a:t>
            </a:r>
            <a:r>
              <a:rPr lang="de-DE" sz="1200" dirty="0" err="1">
                <a:latin typeface="Sylfaen" panose="010A0502050306030303" pitchFamily="18" charset="0"/>
              </a:rPr>
              <a:t>Electrodynamics</a:t>
            </a:r>
            <a:r>
              <a:rPr lang="de-DE" sz="1200" dirty="0">
                <a:latin typeface="Sylfaen" panose="010A0502050306030303" pitchFamily="18" charset="0"/>
              </a:rPr>
              <a:t>. </a:t>
            </a:r>
            <a:r>
              <a:rPr lang="de-DE" sz="1200" dirty="0" err="1">
                <a:latin typeface="Sylfaen" panose="010A0502050306030303" pitchFamily="18" charset="0"/>
              </a:rPr>
              <a:t>ApJ</a:t>
            </a:r>
            <a:r>
              <a:rPr lang="de-DE" sz="1200" dirty="0">
                <a:latin typeface="Sylfaen" panose="010A0502050306030303" pitchFamily="18" charset="0"/>
              </a:rPr>
              <a:t>, 157, </a:t>
            </a:r>
            <a:r>
              <a:rPr lang="de-DE" sz="1200" dirty="0" smtClean="0">
                <a:latin typeface="Sylfaen" panose="010A0502050306030303" pitchFamily="18" charset="0"/>
              </a:rPr>
              <a:t>869 https</a:t>
            </a:r>
            <a:r>
              <a:rPr lang="de-DE" sz="1200" dirty="0">
                <a:latin typeface="Sylfaen" panose="010A0502050306030303" pitchFamily="18" charset="0"/>
              </a:rPr>
              <a:t>://doi.org/10.1086/150119</a:t>
            </a:r>
          </a:p>
          <a:p>
            <a:pPr algn="just"/>
            <a:r>
              <a:rPr lang="de-DE" sz="1200" dirty="0">
                <a:latin typeface="Sylfaen" panose="010A0502050306030303" pitchFamily="18" charset="0"/>
              </a:rPr>
              <a:t>Haberl, F. 2007, </a:t>
            </a:r>
            <a:r>
              <a:rPr lang="de-DE" sz="1200" dirty="0" err="1">
                <a:latin typeface="Sylfaen" panose="010A0502050306030303" pitchFamily="18" charset="0"/>
              </a:rPr>
              <a:t>Ap&amp;SS</a:t>
            </a:r>
            <a:r>
              <a:rPr lang="de-DE" sz="1200" dirty="0">
                <a:latin typeface="Sylfaen" panose="010A0502050306030303" pitchFamily="18" charset="0"/>
              </a:rPr>
              <a:t>, 308, 181-190. </a:t>
            </a:r>
            <a:r>
              <a:rPr lang="de-DE" sz="1200" dirty="0">
                <a:latin typeface="Sylfaen" panose="010A0502050306030303" pitchFamily="18" charset="0"/>
                <a:hlinkClick r:id="rId2"/>
              </a:rPr>
              <a:t>https://</a:t>
            </a:r>
            <a:r>
              <a:rPr lang="de-DE" sz="1200" dirty="0" smtClean="0">
                <a:latin typeface="Sylfaen" panose="010A0502050306030303" pitchFamily="18" charset="0"/>
                <a:hlinkClick r:id="rId2"/>
              </a:rPr>
              <a:t>doi.org/10.1007/s10509-007-</a:t>
            </a:r>
            <a:r>
              <a:rPr lang="de-DE" sz="1200" dirty="0" smtClean="0">
                <a:latin typeface="Sylfaen" panose="010A0502050306030303" pitchFamily="18" charset="0"/>
              </a:rPr>
              <a:t> 9342-x</a:t>
            </a:r>
            <a:endParaRPr lang="de-DE" sz="1200" dirty="0">
              <a:latin typeface="Sylfaen" panose="010A0502050306030303" pitchFamily="18" charset="0"/>
            </a:endParaRPr>
          </a:p>
          <a:p>
            <a:pPr algn="just"/>
            <a:r>
              <a:rPr lang="de-DE" sz="1200" dirty="0">
                <a:latin typeface="Sylfaen" panose="010A0502050306030303" pitchFamily="18" charset="0"/>
              </a:rPr>
              <a:t>Ho. C. G., Kaplan D. L., Chang P., van Adelsberg M., </a:t>
            </a:r>
            <a:r>
              <a:rPr lang="de-DE" sz="1200" dirty="0" err="1">
                <a:latin typeface="Sylfaen" panose="010A0502050306030303" pitchFamily="18" charset="0"/>
              </a:rPr>
              <a:t>Potekhin</a:t>
            </a:r>
            <a:r>
              <a:rPr lang="de-DE" sz="1200" dirty="0">
                <a:latin typeface="Sylfaen" panose="010A0502050306030303" pitchFamily="18" charset="0"/>
              </a:rPr>
              <a:t> A. Y. </a:t>
            </a:r>
            <a:r>
              <a:rPr lang="de-DE" sz="1200" dirty="0" smtClean="0">
                <a:latin typeface="Sylfaen" panose="010A0502050306030303" pitchFamily="18" charset="0"/>
              </a:rPr>
              <a:t>2007,</a:t>
            </a:r>
            <a:r>
              <a:rPr lang="ka-GE" sz="1200" dirty="0" smtClean="0">
                <a:latin typeface="Sylfaen" panose="010A0502050306030303" pitchFamily="18" charset="0"/>
              </a:rPr>
              <a:t> </a:t>
            </a:r>
            <a:r>
              <a:rPr lang="de-DE" sz="1200" dirty="0" smtClean="0">
                <a:latin typeface="Sylfaen" panose="010A0502050306030303" pitchFamily="18" charset="0"/>
              </a:rPr>
              <a:t>MNRAS </a:t>
            </a:r>
            <a:r>
              <a:rPr lang="de-DE" sz="1200" dirty="0">
                <a:latin typeface="Sylfaen" panose="010A0502050306030303" pitchFamily="18" charset="0"/>
              </a:rPr>
              <a:t>375, 281-830. </a:t>
            </a:r>
            <a:r>
              <a:rPr lang="de-DE" sz="1200" dirty="0">
                <a:latin typeface="Sylfaen" panose="010A0502050306030303" pitchFamily="18" charset="0"/>
                <a:hlinkClick r:id="rId3"/>
              </a:rPr>
              <a:t>https://</a:t>
            </a:r>
            <a:r>
              <a:rPr lang="de-DE" sz="1200" dirty="0" smtClean="0">
                <a:latin typeface="Sylfaen" panose="010A0502050306030303" pitchFamily="18" charset="0"/>
                <a:hlinkClick r:id="rId3"/>
              </a:rPr>
              <a:t>doi.org/10.1111/j.1365-2966.2006.11376.x</a:t>
            </a:r>
            <a:endParaRPr lang="ka-GE" sz="1200" dirty="0" smtClean="0">
              <a:latin typeface="Sylfaen" panose="010A0502050306030303" pitchFamily="18" charset="0"/>
            </a:endParaRPr>
          </a:p>
          <a:p>
            <a:pPr algn="just"/>
            <a:r>
              <a:rPr lang="en-GB" sz="1200" dirty="0" err="1" smtClean="0">
                <a:latin typeface="Sylfaen" panose="010A0502050306030303" pitchFamily="18" charset="0"/>
              </a:rPr>
              <a:t>Chkheidze</a:t>
            </a:r>
            <a:r>
              <a:rPr lang="en-GB" sz="1200" dirty="0" smtClean="0">
                <a:latin typeface="Sylfaen" panose="010A0502050306030303" pitchFamily="18" charset="0"/>
              </a:rPr>
              <a:t>, N &amp; </a:t>
            </a:r>
            <a:r>
              <a:rPr lang="en-GB" sz="1200" dirty="0" err="1" smtClean="0">
                <a:latin typeface="Sylfaen" panose="010A0502050306030303" pitchFamily="18" charset="0"/>
              </a:rPr>
              <a:t>Kevlishvili</a:t>
            </a:r>
            <a:r>
              <a:rPr lang="en-GB" sz="1200" dirty="0" smtClean="0">
                <a:latin typeface="Sylfaen" panose="010A0502050306030303" pitchFamily="18" charset="0"/>
              </a:rPr>
              <a:t>, N, 2021, “The plasma emission model of the peculiar isolated neutron star 2XMM J104608.7-594306”, </a:t>
            </a:r>
            <a:r>
              <a:rPr lang="en-GB" sz="1200" dirty="0" err="1" smtClean="0">
                <a:latin typeface="Sylfaen" panose="010A0502050306030303" pitchFamily="18" charset="0"/>
              </a:rPr>
              <a:t>NewA</a:t>
            </a:r>
            <a:r>
              <a:rPr lang="en-GB" sz="1200" dirty="0" smtClean="0">
                <a:latin typeface="Sylfaen" panose="010A0502050306030303" pitchFamily="18" charset="0"/>
              </a:rPr>
              <a:t>, (submitted)</a:t>
            </a:r>
          </a:p>
          <a:p>
            <a:pPr algn="just"/>
            <a:endParaRPr lang="en-US" sz="1200" dirty="0">
              <a:latin typeface="Sylfaen" panose="010A0502050306030303" pitchFamily="18" charset="0"/>
            </a:endParaRPr>
          </a:p>
          <a:p>
            <a:pPr algn="just"/>
            <a:endParaRPr lang="en-US" sz="1200" dirty="0"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4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1639" y="2997383"/>
            <a:ext cx="2082264" cy="156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1564" y="0"/>
            <a:ext cx="2972436" cy="223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6259" y="1565234"/>
            <a:ext cx="1904717" cy="142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181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058" y="2667000"/>
            <a:ext cx="3148845" cy="236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28" y="1692704"/>
            <a:ext cx="3342674" cy="250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257669"/>
            <a:ext cx="2132554" cy="16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157" y="4350975"/>
            <a:ext cx="3046954" cy="228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4872" y="4843398"/>
            <a:ext cx="2549560" cy="191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6662" y="2527603"/>
            <a:ext cx="7924800" cy="605789"/>
          </a:xfrm>
        </p:spPr>
        <p:txBody>
          <a:bodyPr/>
          <a:lstStyle/>
          <a:p>
            <a:pPr algn="ctr"/>
            <a:r>
              <a:rPr lang="en-GB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Thank </a:t>
            </a:r>
            <a:r>
              <a:rPr lang="en-GB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you for your attention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pic>
        <p:nvPicPr>
          <p:cNvPr id="13" name="Picture 12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5462" y="1176099"/>
            <a:ext cx="1746913" cy="122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4074" y="3554"/>
            <a:ext cx="1714074" cy="128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28" y="3576308"/>
            <a:ext cx="1913734" cy="1436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37" y="1606341"/>
            <a:ext cx="1057885" cy="7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429" y="5751804"/>
            <a:ext cx="1379911" cy="10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3289" y="0"/>
            <a:ext cx="2201074" cy="165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9151" y="1224229"/>
            <a:ext cx="1826016" cy="137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211" y="4859116"/>
            <a:ext cx="1510120" cy="113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6836" y="3799554"/>
            <a:ext cx="1330836" cy="99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6826" y="4599157"/>
            <a:ext cx="692826" cy="51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pulsar (3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3886" y="6071844"/>
            <a:ext cx="823126" cy="61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87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6704</TotalTime>
  <Words>638</Words>
  <Application>Microsoft Office PowerPoint</Application>
  <PresentationFormat>On-screen Show (4:3)</PresentationFormat>
  <Paragraphs>141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Agency FB</vt:lpstr>
      <vt:lpstr>Algerian</vt:lpstr>
      <vt:lpstr>Arial</vt:lpstr>
      <vt:lpstr>Arial Black</vt:lpstr>
      <vt:lpstr>Arial Narrow</vt:lpstr>
      <vt:lpstr>Arial Rounded MT Bold</vt:lpstr>
      <vt:lpstr>Bahnschrift Light Condensed</vt:lpstr>
      <vt:lpstr>Broadway</vt:lpstr>
      <vt:lpstr>Calibri</vt:lpstr>
      <vt:lpstr>Cambria Math</vt:lpstr>
      <vt:lpstr>Sylfaen</vt:lpstr>
      <vt:lpstr>Wingdings</vt:lpstr>
      <vt:lpstr>Horizon</vt:lpstr>
      <vt:lpstr>The curvature emission model of peculiar isolated neutron star 2XMM J104608.7-594306  </vt:lpstr>
      <vt:lpstr>PowerPoint Presentation</vt:lpstr>
      <vt:lpstr>The isolated neutron star candidate 2XMM J104608. 7-594306</vt:lpstr>
      <vt:lpstr>Data analysis </vt:lpstr>
      <vt:lpstr>Curvature radiation</vt:lpstr>
      <vt:lpstr>PowerPoint Presentation</vt:lpstr>
      <vt:lpstr>PowerPoint Presentation</vt:lpstr>
      <vt:lpstr>Reference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გამორჩეული იზოლირებული ნეიტრონული ვარსკვლავების რენტგენული დაკვირვებების სპექტრული ანალიზი</dc:title>
  <dc:creator>E51-80</dc:creator>
  <cp:lastModifiedBy>995568790073</cp:lastModifiedBy>
  <cp:revision>353</cp:revision>
  <dcterms:created xsi:type="dcterms:W3CDTF">2006-08-16T00:00:00Z</dcterms:created>
  <dcterms:modified xsi:type="dcterms:W3CDTF">2021-04-26T13:18:23Z</dcterms:modified>
</cp:coreProperties>
</file>