
<file path=[Content_Types].xml><?xml version="1.0" encoding="utf-8"?>
<Types xmlns="http://schemas.openxmlformats.org/package/2006/content-types">
  <Default Extension="(null)" ContentType="image/x-emf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80" r:id="rId4"/>
    <p:sldId id="299" r:id="rId5"/>
    <p:sldId id="298" r:id="rId6"/>
    <p:sldId id="297" r:id="rId7"/>
    <p:sldId id="281" r:id="rId8"/>
    <p:sldId id="282" r:id="rId9"/>
    <p:sldId id="293" r:id="rId10"/>
    <p:sldId id="294" r:id="rId11"/>
    <p:sldId id="295" r:id="rId12"/>
    <p:sldId id="284" r:id="rId13"/>
    <p:sldId id="287" r:id="rId14"/>
    <p:sldId id="288" r:id="rId15"/>
    <p:sldId id="289" r:id="rId16"/>
    <p:sldId id="290" r:id="rId17"/>
    <p:sldId id="270" r:id="rId18"/>
    <p:sldId id="291" r:id="rId19"/>
    <p:sldId id="279" r:id="rId20"/>
    <p:sldId id="283" r:id="rId21"/>
    <p:sldId id="296" r:id="rId22"/>
    <p:sldId id="285" r:id="rId23"/>
    <p:sldId id="286" r:id="rId24"/>
    <p:sldId id="292" r:id="rId25"/>
  </p:sldIdLst>
  <p:sldSz cx="12192000" cy="6858000"/>
  <p:notesSz cx="6858000" cy="9144000"/>
  <p:defaultTextStyle>
    <a:defPPr>
      <a:defRPr lang="en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00"/>
    <a:srgbClr val="00B400"/>
    <a:srgbClr val="006CFF"/>
    <a:srgbClr val="008400"/>
    <a:srgbClr val="0019FF"/>
    <a:srgbClr val="7F00FF"/>
    <a:srgbClr val="B700C3"/>
    <a:srgbClr val="F35400"/>
    <a:srgbClr val="00D300"/>
    <a:srgbClr val="FF5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554"/>
    <p:restoredTop sz="95725"/>
  </p:normalViewPr>
  <p:slideViewPr>
    <p:cSldViewPr snapToGrid="0" snapToObjects="1">
      <p:cViewPr varScale="1">
        <p:scale>
          <a:sx n="108" d="100"/>
          <a:sy n="108" d="100"/>
        </p:scale>
        <p:origin x="28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2B6C59-4572-FA42-8C26-68E0FE794DF5}" type="datetimeFigureOut">
              <a:rPr lang="en-US" smtClean="0"/>
              <a:t>5/25/21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7A3E84-41F3-FE4A-840B-F40110454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990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7088B-A72F-DF47-B4C5-AA2DB72B63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E74A84-7BFD-424F-89E1-14FFBCEC0C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986BAC-3DE9-AE43-9246-FA75A198B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F11-3F1D-3446-B624-87959AFE7D03}" type="datetime1">
              <a:rPr lang="en-US" smtClean="0"/>
              <a:t>5/25/21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A32F83-16F6-DA43-89A2-08A0BDBF6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99FBB7-FD9F-2C40-926E-4F564EA9E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C48E1-BA04-F047-813C-794E56D8CB27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500384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FA8AB-D9BB-DA47-A51A-6714DD4FB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F1CA36-AAAA-D442-B337-8FEB6CB224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5F41B3-5EA7-0848-A6FB-B44D4CFE4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5CE0F-E575-EE46-ADF4-8D3C5EA6C140}" type="datetime1">
              <a:rPr lang="en-US" smtClean="0"/>
              <a:t>5/25/21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AA394B-E888-1246-944B-6B9294B14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0C545B-CD83-034A-9ED1-EB36C7193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C48E1-BA04-F047-813C-794E56D8CB27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3277464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8A5D45-CE49-F042-8DFA-567B1C504F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90AA33-A987-144F-B90D-233BFFA8B2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6A9CBA-E39C-E44C-99AF-AE0C01B21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E05FE-A107-F540-9397-4C045FB6C69D}" type="datetime1">
              <a:rPr lang="en-US" smtClean="0"/>
              <a:t>5/25/21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FF16C5-7C1F-D140-A52D-9F9034CA1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6BAAC0-523E-8643-9BC1-0452051CE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C48E1-BA04-F047-813C-794E56D8CB27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152273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6B9F6-91B0-994D-A568-9241724E0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CA9A84-3369-9243-B1BA-9449630F59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8EBDA4-1574-EE45-9F73-16C71408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8122-FD84-D843-8B8A-08806B3DEEE6}" type="datetime1">
              <a:rPr lang="en-US" smtClean="0"/>
              <a:t>5/25/21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744EE3-F7D1-124A-BCDA-1D3644480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B5244A-5CD9-2E4C-B515-200DA71B3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C48E1-BA04-F047-813C-794E56D8CB27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660691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A40F75-EC3E-F846-A06F-43DC44408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D1FE73-B6E6-AD4D-B4E5-E1D5BD17E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CD2175-3CA8-3842-919D-BE6585440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D43F7-C2A2-B84A-A7B5-14891AD5CEFD}" type="datetime1">
              <a:rPr lang="en-US" smtClean="0"/>
              <a:t>5/25/21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3C389D-1C46-5D4B-BBA8-4A78B1B20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C1772B-E63A-C442-BC35-127C7AD41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C48E1-BA04-F047-813C-794E56D8CB27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2777811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BB917-8A2D-0E48-ADBE-0A43AC13E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81E31D-10C4-664D-A4FC-0D614736E4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08120C-5DDB-E64B-8EC2-071943A84A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41126B-7E60-784D-9509-1DE0F96B1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B440E-1770-5743-8368-5535B071C76B}" type="datetime1">
              <a:rPr lang="en-US" smtClean="0"/>
              <a:t>5/25/21</a:t>
            </a:fld>
            <a:endParaRPr lang="en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523C04-83E7-0547-AB85-C3E311C19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A745BE-4EE3-584A-84B7-4AAACDB91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C48E1-BA04-F047-813C-794E56D8CB27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3987094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4E1876-AE2C-FE4B-90EE-7A4FD3AB66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7D800D-49D5-DC41-B0CB-C55C34E8B7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F6F0B7-0D9E-604D-9839-D4E1825F7D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321EA8-CE1A-484D-B9D6-40B06C6B95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5D3DC6-CA76-CE46-8BBF-9D0DCCFA2C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D874E8-74A1-164D-9B2C-F4499EAE4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38A7C-44F3-074F-B935-A6F98BFC492F}" type="datetime1">
              <a:rPr lang="en-US" smtClean="0"/>
              <a:t>5/25/21</a:t>
            </a:fld>
            <a:endParaRPr lang="en-B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DB5704D-8CB2-4C42-9679-0CD1A7754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61B1DC-A969-3F4F-BF42-757EAE241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C48E1-BA04-F047-813C-794E56D8CB27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4285387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5D8C6-6598-6C4F-896C-72DC96A32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6E93D2-AAD9-AC4C-B9A4-7CF46F5EC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F68F1-A13F-9F40-97DD-B06393A48EFC}" type="datetime1">
              <a:rPr lang="en-US" smtClean="0"/>
              <a:t>5/25/21</a:t>
            </a:fld>
            <a:endParaRPr lang="en-B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1EBE57-B3ED-834D-93D9-E56861D45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552338-362A-8046-9D20-42CFE3A5E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C48E1-BA04-F047-813C-794E56D8CB27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2309829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FEB318-3F54-6642-A6A7-1D2463867A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5C62-BE87-3946-B6DE-52F98293D76E}" type="datetime1">
              <a:rPr lang="en-US" smtClean="0"/>
              <a:t>5/25/21</a:t>
            </a:fld>
            <a:endParaRPr lang="en-B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9C9B4E-6AFE-C645-AB88-FB1E5C8A1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80FF1A-A8FB-7B4A-AD5B-C9C88EE8D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C48E1-BA04-F047-813C-794E56D8CB27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2728147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F6C04-EEF5-A54A-95C0-E555F9D13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36E06F-5BA1-384F-9C02-5DACB11C06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3A39FB-C6BB-C44F-AFE8-B148CDEE66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5C5EB8-B3F5-CA45-9794-939CC6E67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447A-538E-2A42-8701-7A3412D3717E}" type="datetime1">
              <a:rPr lang="en-US" smtClean="0"/>
              <a:t>5/25/21</a:t>
            </a:fld>
            <a:endParaRPr lang="en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F9DC25-439B-8B43-A326-EA46E1754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517DB2-CC83-B04B-9960-BB59A0522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C48E1-BA04-F047-813C-794E56D8CB27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402742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BAF5D-EE04-9447-A3BA-20E4FF334D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1F627D-232C-7544-AA55-45E7692A19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1347B3-848D-BE4C-9F46-94A7D4EE66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94A8D9-6EE0-0C4E-AD78-9C493AA54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CC0F3-EA3A-6B49-AA7C-F4A32B9F91AE}" type="datetime1">
              <a:rPr lang="en-US" smtClean="0"/>
              <a:t>5/25/21</a:t>
            </a:fld>
            <a:endParaRPr lang="en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090204-5660-B447-9D42-1B47A3AE0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F5423A-9BB2-0448-AEAE-4E2FFC942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C48E1-BA04-F047-813C-794E56D8CB27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3823529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3EB4C67-116D-CC4B-AE54-B403CCC9A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C1EF69-41DB-5940-9F66-DDED9E869C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F05BCF-556A-9944-AAD3-4267DA547F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C6E1B2-F752-9343-A917-C58FFBD06F3C}" type="datetime1">
              <a:rPr lang="en-US" smtClean="0"/>
              <a:t>5/25/21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E775BB-DF7B-874A-8642-EB9634E75A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164AC-2FB3-C545-8F74-0992BB2578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C48E1-BA04-F047-813C-794E56D8CB27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3576557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1.png"/><Relationship Id="rId3" Type="http://schemas.openxmlformats.org/officeDocument/2006/relationships/image" Target="../media/image36.emf"/><Relationship Id="rId7" Type="http://schemas.openxmlformats.org/officeDocument/2006/relationships/image" Target="../media/image39.emf"/><Relationship Id="rId2" Type="http://schemas.openxmlformats.org/officeDocument/2006/relationships/image" Target="../media/image1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0.png"/><Relationship Id="rId5" Type="http://schemas.openxmlformats.org/officeDocument/2006/relationships/image" Target="../media/image38.emf"/><Relationship Id="rId10" Type="http://schemas.openxmlformats.org/officeDocument/2006/relationships/image" Target="../media/image250.png"/><Relationship Id="rId4" Type="http://schemas.openxmlformats.org/officeDocument/2006/relationships/image" Target="../media/image37.emf"/><Relationship Id="rId9" Type="http://schemas.openxmlformats.org/officeDocument/2006/relationships/image" Target="../media/image24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200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0.png"/><Relationship Id="rId5" Type="http://schemas.openxmlformats.org/officeDocument/2006/relationships/image" Target="../media/image42.png"/><Relationship Id="rId4" Type="http://schemas.openxmlformats.org/officeDocument/2006/relationships/image" Target="../media/image27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(null)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0.png"/><Relationship Id="rId7" Type="http://schemas.openxmlformats.org/officeDocument/2006/relationships/image" Target="../media/image17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0.png"/><Relationship Id="rId9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7" Type="http://schemas.openxmlformats.org/officeDocument/2006/relationships/image" Target="../media/image170.png"/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7" Type="http://schemas.openxmlformats.org/officeDocument/2006/relationships/image" Target="../media/image170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(null)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(null)"/><Relationship Id="rId7" Type="http://schemas.openxmlformats.org/officeDocument/2006/relationships/image" Target="../media/image56.(null)"/><Relationship Id="rId2" Type="http://schemas.openxmlformats.org/officeDocument/2006/relationships/image" Target="../media/image51.(null)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(null)"/><Relationship Id="rId5" Type="http://schemas.openxmlformats.org/officeDocument/2006/relationships/image" Target="../media/image54.(null)"/><Relationship Id="rId4" Type="http://schemas.openxmlformats.org/officeDocument/2006/relationships/image" Target="../media/image53.(null)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(null)"/><Relationship Id="rId2" Type="http://schemas.openxmlformats.org/officeDocument/2006/relationships/image" Target="../media/image57.(null)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7" Type="http://schemas.openxmlformats.org/officeDocument/2006/relationships/image" Target="../media/image170.png"/><Relationship Id="rId2" Type="http://schemas.openxmlformats.org/officeDocument/2006/relationships/image" Target="../media/image4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0.png"/><Relationship Id="rId7" Type="http://schemas.openxmlformats.org/officeDocument/2006/relationships/image" Target="../media/image12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png"/><Relationship Id="rId11" Type="http://schemas.openxmlformats.org/officeDocument/2006/relationships/image" Target="../media/image16.png"/><Relationship Id="rId5" Type="http://schemas.openxmlformats.org/officeDocument/2006/relationships/image" Target="../media/image100.png"/><Relationship Id="rId10" Type="http://schemas.openxmlformats.org/officeDocument/2006/relationships/image" Target="../media/image15.png"/><Relationship Id="rId4" Type="http://schemas.openxmlformats.org/officeDocument/2006/relationships/image" Target="../media/image90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7.(null)"/><Relationship Id="rId7" Type="http://schemas.openxmlformats.org/officeDocument/2006/relationships/image" Target="../media/image21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7.(null)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1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0.png"/><Relationship Id="rId5" Type="http://schemas.openxmlformats.org/officeDocument/2006/relationships/image" Target="../media/image25.png"/><Relationship Id="rId10" Type="http://schemas.openxmlformats.org/officeDocument/2006/relationships/image" Target="../media/image18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(null)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1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9546852-D514-FC41-B908-816B200DB8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037" t="8888" r="14687"/>
          <a:stretch/>
        </p:blipFill>
        <p:spPr>
          <a:xfrm>
            <a:off x="530352" y="5235231"/>
            <a:ext cx="1987296" cy="1352662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1669B7A1-EF45-F941-A38F-D05EABDD8D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29721"/>
            <a:ext cx="9144000" cy="1357756"/>
          </a:xfrm>
        </p:spPr>
        <p:txBody>
          <a:bodyPr>
            <a:normAutofit/>
          </a:bodyPr>
          <a:lstStyle/>
          <a:p>
            <a:r>
              <a:rPr lang="en-BR" i="1"/>
              <a:t>Mike McNelis</a:t>
            </a:r>
            <a:endParaRPr lang="en-US" i="1" dirty="0"/>
          </a:p>
          <a:p>
            <a:r>
              <a:rPr lang="en-US" i="1" dirty="0"/>
              <a:t>Department of Physics, Ohio State University </a:t>
            </a:r>
          </a:p>
          <a:p>
            <a:r>
              <a:rPr lang="en-US" i="1" dirty="0"/>
              <a:t>5/27/2021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D930909-C6B0-0942-B744-0DF19EF902A7}"/>
              </a:ext>
            </a:extLst>
          </p:cNvPr>
          <p:cNvSpPr txBox="1">
            <a:spLocks/>
          </p:cNvSpPr>
          <p:nvPr/>
        </p:nvSpPr>
        <p:spPr>
          <a:xfrm>
            <a:off x="1524000" y="1748549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dirty="0"/>
              <a:t>Event-by-event simulations of </a:t>
            </a:r>
            <a:r>
              <a:rPr lang="en-US" sz="5400" dirty="0" err="1"/>
              <a:t>Pb+Pb</a:t>
            </a:r>
            <a:r>
              <a:rPr lang="en-US" sz="5400" dirty="0"/>
              <a:t> collisions with anisotropic hydrodynamics</a:t>
            </a:r>
            <a:endParaRPr lang="en-BR" sz="5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4B1F4F-1AA5-2142-BF25-9B31F523B4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352" y="215041"/>
            <a:ext cx="1987296" cy="12399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39BBC3D-2939-D04D-851C-5F7F23BD6D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2365" y="305335"/>
            <a:ext cx="2299283" cy="114964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7C3F353-9F65-1B47-8CB9-A440B7091E62}"/>
              </a:ext>
            </a:extLst>
          </p:cNvPr>
          <p:cNvSpPr txBox="1"/>
          <p:nvPr/>
        </p:nvSpPr>
        <p:spPr>
          <a:xfrm>
            <a:off x="3726042" y="6249339"/>
            <a:ext cx="49644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M. McNelis, arXiv:2105.06007</a:t>
            </a:r>
          </a:p>
        </p:txBody>
      </p:sp>
    </p:spTree>
    <p:extLst>
      <p:ext uri="{BB962C8B-B14F-4D97-AF65-F5344CB8AC3E}">
        <p14:creationId xmlns:p14="http://schemas.microsoft.com/office/powerpoint/2010/main" val="18261872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F3D62FD-CF27-CE4D-BD30-ECB0380EDCA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13458" y="1825625"/>
                <a:ext cx="5482542" cy="4351338"/>
              </a:xfrm>
            </p:spPr>
            <p:txBody>
              <a:bodyPr>
                <a:normAutofit/>
              </a:bodyPr>
              <a:lstStyle/>
              <a:p>
                <a:r>
                  <a:rPr lang="en-US" sz="1800" dirty="0"/>
                  <a:t>Modify local-equilibrium distribution by applying viscous corrections to Boltzmann factor</a:t>
                </a:r>
              </a:p>
              <a:p>
                <a:pPr lvl="1"/>
                <a:r>
                  <a:rPr lang="en-US" sz="1600" dirty="0"/>
                  <a:t>Positive definite but does not output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</m:t>
                        </m:r>
                      </m:sup>
                    </m:sSup>
                  </m:oMath>
                </a14:m>
                <a:r>
                  <a:rPr lang="en-US" sz="1600" dirty="0"/>
                  <a:t> exactly</a:t>
                </a:r>
              </a:p>
              <a:p>
                <a:pPr lvl="1"/>
                <a:endParaRPr lang="en-US" sz="1800" dirty="0"/>
              </a:p>
              <a:p>
                <a:pPr lvl="1"/>
                <a:endParaRPr lang="en-US" sz="1800" dirty="0"/>
              </a:p>
              <a:p>
                <a:pPr lvl="1"/>
                <a:endParaRPr lang="en-US" sz="1800" dirty="0"/>
              </a:p>
              <a:p>
                <a:pPr lvl="1"/>
                <a:endParaRPr lang="en-US" sz="1800" dirty="0"/>
              </a:p>
              <a:p>
                <a:pPr lvl="1"/>
                <a:endParaRPr lang="en-US" sz="1800" dirty="0"/>
              </a:p>
              <a:p>
                <a:r>
                  <a:rPr lang="en-US" sz="1800" dirty="0"/>
                  <a:t>Can improve formula by modifying leading-order anisotropic distribution</a:t>
                </a:r>
              </a:p>
              <a:p>
                <a:pPr marL="0" indent="0">
                  <a:buNone/>
                </a:pPr>
                <a:endParaRPr lang="en-US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F3D62FD-CF27-CE4D-BD30-ECB0380EDCA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3458" y="1825625"/>
                <a:ext cx="5482542" cy="4351338"/>
              </a:xfrm>
              <a:blipFill>
                <a:blip r:embed="rId2"/>
                <a:stretch>
                  <a:fillRect l="-693" t="-11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D7C1B17E-6609-A84C-AE4A-56BFE7D6B88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0609"/>
          <a:stretch/>
        </p:blipFill>
        <p:spPr>
          <a:xfrm>
            <a:off x="7634136" y="2212197"/>
            <a:ext cx="3719664" cy="34671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15E9D08-06AF-8848-80BD-CAA4F87FBB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6052" y="3217766"/>
            <a:ext cx="1295400" cy="7112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2622388-64B0-5A42-A79E-85A57AAB6C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36052" y="4006486"/>
            <a:ext cx="812800" cy="355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8AC3620-AFFC-2848-B2B3-56C3C2F2A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Modified equilibrium distribution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CC95448-7CE2-AA4A-A940-85649112FE9B}"/>
                  </a:ext>
                </a:extLst>
              </p:cNvPr>
              <p:cNvSpPr/>
              <p:nvPr/>
            </p:nvSpPr>
            <p:spPr>
              <a:xfrm>
                <a:off x="938150" y="3514606"/>
                <a:ext cx="2425893" cy="6343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l-G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num>
                            <m:den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sSub>
                                <m:sSubPr>
                                  <m:ctrlP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l-G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Π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sSubSup>
                        <m:sSubSupPr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</m:num>
                        <m:den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CC95448-7CE2-AA4A-A940-85649112FE9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8150" y="3514606"/>
                <a:ext cx="2425893" cy="634341"/>
              </a:xfrm>
              <a:prstGeom prst="rect">
                <a:avLst/>
              </a:prstGeom>
              <a:blipFill>
                <a:blip r:embed="rId6"/>
                <a:stretch>
                  <a:fillRect b="-7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>
            <a:extLst>
              <a:ext uri="{FF2B5EF4-FFF2-40B4-BE49-F238E27FC236}">
                <a16:creationId xmlns:a16="http://schemas.microsoft.com/office/drawing/2014/main" id="{B3C2137A-587A-5F40-BA80-7F4C0C91D99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99553" y="2125399"/>
            <a:ext cx="3354297" cy="3416414"/>
          </a:xfrm>
          <a:prstGeom prst="rect">
            <a:avLst/>
          </a:prstGeom>
          <a:solidFill>
            <a:schemeClr val="bg1"/>
          </a:solidFill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6B8E7A6A-7791-AC43-AD25-F74EC3FB956D}"/>
                  </a:ext>
                </a:extLst>
              </p:cNvPr>
              <p:cNvSpPr/>
              <p:nvPr/>
            </p:nvSpPr>
            <p:spPr>
              <a:xfrm>
                <a:off x="938150" y="2739985"/>
                <a:ext cx="4063164" cy="78931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i="1" smtClean="0">
                              <a:solidFill>
                                <a:srgbClr val="B700C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i="1">
                              <a:solidFill>
                                <a:srgbClr val="B700C3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i="0">
                              <a:solidFill>
                                <a:srgbClr val="B700C3"/>
                              </a:solidFill>
                              <a:latin typeface="Cambria Math" panose="02040503050406030204" pitchFamily="18" charset="0"/>
                            </a:rPr>
                            <m:t>eq</m:t>
                          </m:r>
                          <m:r>
                            <a:rPr lang="en-US" sz="1600">
                              <a:solidFill>
                                <a:srgbClr val="B700C3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i="1">
                              <a:solidFill>
                                <a:srgbClr val="B700C3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B700C3"/>
                              </a:solidFill>
                              <a:latin typeface="Cambria Math" panose="02040503050406030204" pitchFamily="18" charset="0"/>
                            </a:rPr>
                            <m:t>PTM</m:t>
                          </m:r>
                        </m:sup>
                      </m:sSubSup>
                      <m:r>
                        <a:rPr lang="en-US" sz="1600" i="1">
                          <a:solidFill>
                            <a:srgbClr val="B700C3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 smtClean="0">
                              <a:solidFill>
                                <a:srgbClr val="B700C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B700C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𝒵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B700C3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1600" i="1">
                          <a:solidFill>
                            <a:srgbClr val="B700C3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B700C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B700C3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B700C3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1600" i="1">
                          <a:solidFill>
                            <a:srgbClr val="B700C3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1600" i="1">
                              <a:solidFill>
                                <a:srgbClr val="B700C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i="1">
                                  <a:solidFill>
                                    <a:srgbClr val="B700C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US" sz="1600" i="1">
                                      <a:solidFill>
                                        <a:srgbClr val="B700C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600">
                                      <a:solidFill>
                                        <a:srgbClr val="B700C3"/>
                                      </a:solidFill>
                                      <a:latin typeface="Cambria Math" panose="02040503050406030204" pitchFamily="18" charset="0"/>
                                    </a:rPr>
                                    <m:t>exp</m:t>
                                  </m:r>
                                </m:fName>
                                <m:e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US" sz="1600" i="1">
                                          <a:solidFill>
                                            <a:srgbClr val="B700C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1600" i="1">
                                              <a:solidFill>
                                                <a:srgbClr val="B700C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ad>
                                            <m:radPr>
                                              <m:degHide m:val="on"/>
                                              <m:ctrlPr>
                                                <a:rPr lang="en-US" sz="1600" i="1">
                                                  <a:solidFill>
                                                    <a:srgbClr val="B700C3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radPr>
                                            <m:deg/>
                                            <m:e>
                                              <m:sSubSup>
                                                <m:sSubSupPr>
                                                  <m:ctrlPr>
                                                    <a:rPr lang="en-US" sz="1600" i="1">
                                                      <a:solidFill>
                                                        <a:srgbClr val="B700C3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SupPr>
                                                <m:e>
                                                  <m:r>
                                                    <a:rPr lang="en-US" sz="1600" i="1">
                                                      <a:solidFill>
                                                        <a:srgbClr val="B700C3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𝑚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600" i="1">
                                                      <a:solidFill>
                                                        <a:srgbClr val="B700C3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𝑛</m:t>
                                                  </m:r>
                                                </m:sub>
                                                <m:sup>
                                                  <m:r>
                                                    <a:rPr lang="en-US" sz="1600" i="1">
                                                      <a:solidFill>
                                                        <a:srgbClr val="B700C3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bSup>
                                              <m:r>
                                                <a:rPr lang="en-US" sz="1600" i="1">
                                                  <a:solidFill>
                                                    <a:srgbClr val="B700C3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+</m:t>
                                              </m:r>
                                              <m:sSup>
                                                <m:sSupPr>
                                                  <m:ctrlPr>
                                                    <a:rPr lang="en-US" sz="1600" i="1" smtClean="0">
                                                      <a:solidFill>
                                                        <a:srgbClr val="B700C3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d>
                                                    <m:dPr>
                                                      <m:ctrlPr>
                                                        <a:rPr lang="en-US" sz="1600" i="1">
                                                          <a:solidFill>
                                                            <a:srgbClr val="B700C3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dPr>
                                                    <m:e>
                                                      <m:sSup>
                                                        <m:sSupPr>
                                                          <m:ctrlPr>
                                                            <a:rPr lang="en-US" sz="1600" i="1">
                                                              <a:solidFill>
                                                                <a:srgbClr val="B700C3"/>
                                                              </a:solidFill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</m:ctrlPr>
                                                        </m:sSupPr>
                                                        <m:e>
                                                          <m:r>
                                                            <a:rPr lang="en-US" sz="1600" i="1">
                                                              <a:solidFill>
                                                                <a:srgbClr val="B700C3"/>
                                                              </a:solidFill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𝑝</m:t>
                                                          </m:r>
                                                        </m:e>
                                                        <m:sup>
                                                          <m:r>
                                                            <a:rPr lang="en-US" sz="1600" i="1">
                                                              <a:solidFill>
                                                                <a:srgbClr val="B700C3"/>
                                                              </a:solidFill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′</m:t>
                                                          </m:r>
                                                        </m:sup>
                                                      </m:sSup>
                                                    </m:e>
                                                  </m:d>
                                                </m:e>
                                                <m:sup>
                                                  <m:r>
                                                    <a:rPr lang="en-US" sz="1600" i="1">
                                                      <a:solidFill>
                                                        <a:srgbClr val="B700C3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</m:e>
                                          </m:rad>
                                        </m:num>
                                        <m:den>
                                          <m:r>
                                            <a:rPr lang="en-US" sz="1600" i="1">
                                              <a:solidFill>
                                                <a:srgbClr val="B700C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𝑇</m:t>
                                          </m:r>
                                          <m:r>
                                            <a:rPr lang="en-US" sz="1600" i="1">
                                              <a:solidFill>
                                                <a:srgbClr val="B700C3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sz="1600" i="1">
                                              <a:solidFill>
                                                <a:srgbClr val="B700C3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Π</m:t>
                                          </m:r>
                                          <m:r>
                                            <a:rPr lang="en-US" sz="1600" i="1" smtClean="0">
                                              <a:solidFill>
                                                <a:srgbClr val="B700C3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ℱ</m:t>
                                          </m:r>
                                          <m:sSubSup>
                                            <m:sSubSupPr>
                                              <m:ctrlPr>
                                                <a:rPr lang="en-US" sz="1600" i="1" smtClean="0">
                                                  <a:solidFill>
                                                    <a:srgbClr val="B700C3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US" sz="1600" i="1">
                                                  <a:solidFill>
                                                    <a:srgbClr val="B700C3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𝛽</m:t>
                                              </m:r>
                                            </m:e>
                                            <m:sub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l-GR" sz="1600" i="1">
                                                  <a:solidFill>
                                                    <a:srgbClr val="B700C3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Π</m:t>
                                              </m:r>
                                            </m:sub>
                                            <m:sup>
                                              <m:r>
                                                <a:rPr lang="en-US" sz="1600" i="1">
                                                  <a:solidFill>
                                                    <a:srgbClr val="B700C3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−1</m:t>
                                              </m:r>
                                            </m:sup>
                                          </m:sSubSup>
                                        </m:den>
                                      </m:f>
                                    </m:e>
                                  </m:d>
                                </m:e>
                              </m:func>
                              <m:r>
                                <a:rPr lang="en-US" sz="1600" i="1" smtClean="0">
                                  <a:solidFill>
                                    <a:srgbClr val="B700C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  <m:r>
                                <a:rPr lang="en-US" sz="1600" b="0" i="1" smtClean="0">
                                  <a:solidFill>
                                    <a:srgbClr val="B700C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e>
                        <m:sup>
                          <m:r>
                            <a:rPr lang="en-US" sz="1600" i="1">
                              <a:solidFill>
                                <a:srgbClr val="B700C3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6B8E7A6A-7791-AC43-AD25-F74EC3FB956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8150" y="2739985"/>
                <a:ext cx="4063164" cy="78931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BBDFCEF1-BA99-4946-BCFB-694B2284FE81}"/>
                  </a:ext>
                </a:extLst>
              </p:cNvPr>
              <p:cNvSpPr/>
              <p:nvPr/>
            </p:nvSpPr>
            <p:spPr>
              <a:xfrm>
                <a:off x="938150" y="4846991"/>
                <a:ext cx="3942682" cy="6936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i="1" smtClean="0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i="1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</a:rPr>
                            <m:t>a</m:t>
                          </m:r>
                          <m:r>
                            <a:rPr lang="en-US" sz="1600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i="1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</a:rPr>
                            <m:t>PTM</m:t>
                          </m:r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</a:rPr>
                            <m:t>A</m:t>
                          </m:r>
                        </m:sup>
                      </m:sSubSup>
                      <m:r>
                        <a:rPr lang="en-US" sz="1600" i="1">
                          <a:solidFill>
                            <a:srgbClr val="006C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i="1" smtClean="0">
                          <a:solidFill>
                            <a:srgbClr val="006C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𝒵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1600" i="1">
                          <a:solidFill>
                            <a:srgbClr val="006C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1600" i="1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i="1">
                                  <a:solidFill>
                                    <a:srgbClr val="006C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US" sz="1600" i="1">
                                      <a:solidFill>
                                        <a:srgbClr val="006C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600">
                                      <a:solidFill>
                                        <a:srgbClr val="006CFF"/>
                                      </a:solidFill>
                                      <a:latin typeface="Cambria Math" panose="02040503050406030204" pitchFamily="18" charset="0"/>
                                    </a:rPr>
                                    <m:t>exp</m:t>
                                  </m:r>
                                </m:fName>
                                <m:e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US" sz="1600" i="1">
                                          <a:solidFill>
                                            <a:srgbClr val="006C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1600" i="1">
                                              <a:solidFill>
                                                <a:srgbClr val="006CFF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ad>
                                            <m:radPr>
                                              <m:degHide m:val="on"/>
                                              <m:ctrlPr>
                                                <a:rPr lang="en-US" sz="1600" i="1">
                                                  <a:solidFill>
                                                    <a:srgbClr val="006CFF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radPr>
                                            <m:deg/>
                                            <m:e>
                                              <m:sSubSup>
                                                <m:sSubSupPr>
                                                  <m:ctrlPr>
                                                    <a:rPr lang="en-US" sz="1600" i="1">
                                                      <a:solidFill>
                                                        <a:srgbClr val="006CFF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SupPr>
                                                <m:e>
                                                  <m:r>
                                                    <a:rPr lang="en-US" sz="1600" i="1">
                                                      <a:solidFill>
                                                        <a:srgbClr val="006CFF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𝑚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600" i="1">
                                                      <a:solidFill>
                                                        <a:srgbClr val="006CFF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𝑛</m:t>
                                                  </m:r>
                                                </m:sub>
                                                <m:sup>
                                                  <m:r>
                                                    <a:rPr lang="en-US" sz="1600" i="1">
                                                      <a:solidFill>
                                                        <a:srgbClr val="006CFF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bSup>
                                              <m:r>
                                                <a:rPr lang="en-US" sz="1600" i="1">
                                                  <a:solidFill>
                                                    <a:srgbClr val="006CFF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+</m:t>
                                              </m:r>
                                              <m:sSup>
                                                <m:sSupPr>
                                                  <m:ctrlPr>
                                                    <a:rPr lang="en-US" sz="1600" i="1" smtClean="0">
                                                      <a:solidFill>
                                                        <a:srgbClr val="006CFF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d>
                                                    <m:dPr>
                                                      <m:ctrlPr>
                                                        <a:rPr lang="en-US" sz="1600" i="1">
                                                          <a:solidFill>
                                                            <a:srgbClr val="006CFF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dPr>
                                                    <m:e>
                                                      <m:sSup>
                                                        <m:sSupPr>
                                                          <m:ctrlPr>
                                                            <a:rPr lang="en-US" sz="1600" i="1">
                                                              <a:solidFill>
                                                                <a:srgbClr val="006CFF"/>
                                                              </a:solidFill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</m:ctrlPr>
                                                        </m:sSupPr>
                                                        <m:e>
                                                          <m:r>
                                                            <a:rPr lang="en-US" sz="1600" i="1">
                                                              <a:solidFill>
                                                                <a:srgbClr val="006CFF"/>
                                                              </a:solidFill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𝑝</m:t>
                                                          </m:r>
                                                        </m:e>
                                                        <m:sup>
                                                          <m:r>
                                                            <a:rPr lang="en-US" sz="1600" i="1">
                                                              <a:solidFill>
                                                                <a:srgbClr val="006CFF"/>
                                                              </a:solidFill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′</m:t>
                                                          </m:r>
                                                        </m:sup>
                                                      </m:sSup>
                                                    </m:e>
                                                  </m:d>
                                                </m:e>
                                                <m:sup>
                                                  <m:r>
                                                    <a:rPr lang="en-US" sz="1600" i="1">
                                                      <a:solidFill>
                                                        <a:srgbClr val="006CFF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</m:e>
                                          </m:rad>
                                        </m:num>
                                        <m:den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sz="1600" i="1" smtClean="0">
                                              <a:solidFill>
                                                <a:srgbClr val="006CFF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Λ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</m:func>
                              <m:r>
                                <a:rPr lang="en-US" sz="1600" i="1">
                                  <a:solidFill>
                                    <a:srgbClr val="006C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±1</m:t>
                              </m:r>
                            </m:e>
                          </m:d>
                        </m:e>
                        <m:sup>
                          <m:r>
                            <a:rPr lang="en-US" sz="1600" i="1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BBDFCEF1-BA99-4946-BCFB-694B2284FE8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8150" y="4846991"/>
                <a:ext cx="3942682" cy="693651"/>
              </a:xfrm>
              <a:prstGeom prst="rect">
                <a:avLst/>
              </a:prstGeom>
              <a:blipFill>
                <a:blip r:embed="rId9"/>
                <a:stretch>
                  <a:fillRect b="-17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6B70EB03-D002-2847-B87A-3384364E4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56032"/>
            <a:ext cx="675469" cy="365125"/>
          </a:xfrm>
          <a:ln>
            <a:noFill/>
          </a:ln>
        </p:spPr>
        <p:txBody>
          <a:bodyPr/>
          <a:lstStyle/>
          <a:p>
            <a:fld id="{C9DC48E1-BA04-F047-813C-794E56D8CB27}" type="slidenum">
              <a:rPr lang="en-BR" sz="1400" smtClean="0">
                <a:solidFill>
                  <a:schemeClr val="tx1"/>
                </a:solidFill>
              </a:rPr>
              <a:pPr/>
              <a:t>10</a:t>
            </a:fld>
            <a:endParaRPr lang="en-BR" sz="1400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29CFA58-15C5-0145-93DE-84F0F8FCAB66}"/>
              </a:ext>
            </a:extLst>
          </p:cNvPr>
          <p:cNvSpPr txBox="1"/>
          <p:nvPr/>
        </p:nvSpPr>
        <p:spPr>
          <a:xfrm>
            <a:off x="6887152" y="6384705"/>
            <a:ext cx="51421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M. McNelis, U. Heinz, arXiv:2103.03401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70C67B18-112B-F64B-AF2B-BE98A32FCC6E}"/>
                  </a:ext>
                </a:extLst>
              </p:cNvPr>
              <p:cNvSpPr/>
              <p:nvPr/>
            </p:nvSpPr>
            <p:spPr>
              <a:xfrm>
                <a:off x="938150" y="5608445"/>
                <a:ext cx="6145557" cy="7634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groupChr>
                        <m:groupChrPr>
                          <m:chr m:val="⏟"/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</m:sSub>
                            </m:e>
                          </m:d>
                          <m:sSubSup>
                            <m:sSubSup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groupCh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groupChr>
                        <m:groupChrPr>
                          <m:chr m:val="⏟"/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f>
                            <m:f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⊥,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𝑖𝑗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  <m:sup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Sup>
                                <m:sSubSup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sub>
                                <m:sup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⊥</m:t>
                                  </m:r>
                                </m:sup>
                              </m:sSubSup>
                            </m:den>
                          </m:f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d>
                                    <m:d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  <m:t>𝑊</m:t>
                                          </m:r>
                                        </m:e>
                                        <m:sub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⊥</m:t>
                                          </m:r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</m:e>
                                        <m:sub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</m:sub>
                                      </m:s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+</m:t>
                                      </m:r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  <m:t>𝑊</m:t>
                                          </m:r>
                                        </m:e>
                                        <m:sub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⊥</m:t>
                                          </m:r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</m:e>
                                        <m:sub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d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  <m:sup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Sup>
                                <m:sSubSup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𝑊</m:t>
                                  </m:r>
                                </m:sub>
                                <m:sup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⊥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⊥</m:t>
                                      </m:r>
                                    </m:sub>
                                  </m:s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𝐿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</m:e>
                      </m:groupCh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70C67B18-112B-F64B-AF2B-BE98A32FCC6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8150" y="5608445"/>
                <a:ext cx="6145557" cy="763414"/>
              </a:xfrm>
              <a:prstGeom prst="rect">
                <a:avLst/>
              </a:prstGeom>
              <a:blipFill>
                <a:blip r:embed="rId10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33D48EA5-BD73-E746-B4FF-05414B2A5558}"/>
              </a:ext>
            </a:extLst>
          </p:cNvPr>
          <p:cNvSpPr txBox="1"/>
          <p:nvPr/>
        </p:nvSpPr>
        <p:spPr>
          <a:xfrm>
            <a:off x="1472686" y="6355999"/>
            <a:ext cx="1865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leading order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EF52E47-7F4B-4D47-AC02-354D03C11FD7}"/>
              </a:ext>
            </a:extLst>
          </p:cNvPr>
          <p:cNvSpPr txBox="1"/>
          <p:nvPr/>
        </p:nvSpPr>
        <p:spPr>
          <a:xfrm>
            <a:off x="4092680" y="6495699"/>
            <a:ext cx="23162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residual shear corrections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3B4FC66-B5BD-6043-9C5D-644D52747584}"/>
              </a:ext>
            </a:extLst>
          </p:cNvPr>
          <p:cNvSpPr txBox="1"/>
          <p:nvPr/>
        </p:nvSpPr>
        <p:spPr>
          <a:xfrm>
            <a:off x="3713537" y="3662740"/>
            <a:ext cx="2932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(deforms LRF momentum space)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41689A4-8559-5B46-9051-1D5CD7FABC0B}"/>
              </a:ext>
            </a:extLst>
          </p:cNvPr>
          <p:cNvSpPr txBox="1"/>
          <p:nvPr/>
        </p:nvSpPr>
        <p:spPr>
          <a:xfrm>
            <a:off x="6887151" y="6048222"/>
            <a:ext cx="51421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S. Pratt, G. </a:t>
            </a:r>
            <a:r>
              <a:rPr lang="en-US" sz="1400" dirty="0" err="1"/>
              <a:t>Torrieri</a:t>
            </a:r>
            <a:r>
              <a:rPr lang="en-US" sz="1400" dirty="0"/>
              <a:t>, Phys. Rev. C 82, 044901 (2010) </a:t>
            </a:r>
          </a:p>
        </p:txBody>
      </p:sp>
    </p:spTree>
    <p:extLst>
      <p:ext uri="{BB962C8B-B14F-4D97-AF65-F5344CB8AC3E}">
        <p14:creationId xmlns:p14="http://schemas.microsoft.com/office/powerpoint/2010/main" val="470621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C5F8F-6A4F-384D-B920-6ABFFDD01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Continuous transverse momentum spectra</a:t>
            </a:r>
            <a:endParaRPr lang="en-BR" dirty="0"/>
          </a:p>
        </p:txBody>
      </p:sp>
      <p:sp>
        <p:nvSpPr>
          <p:cNvPr id="27" name="Slide Number Placeholder 3">
            <a:extLst>
              <a:ext uri="{FF2B5EF4-FFF2-40B4-BE49-F238E27FC236}">
                <a16:creationId xmlns:a16="http://schemas.microsoft.com/office/drawing/2014/main" id="{72A5921B-EDDB-EA4F-B88B-1E1D66A19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56032"/>
            <a:ext cx="675469" cy="365125"/>
          </a:xfrm>
          <a:ln>
            <a:noFill/>
          </a:ln>
        </p:spPr>
        <p:txBody>
          <a:bodyPr/>
          <a:lstStyle/>
          <a:p>
            <a:fld id="{C9DC48E1-BA04-F047-813C-794E56D8CB27}" type="slidenum">
              <a:rPr lang="en-BR" sz="1400" smtClean="0">
                <a:solidFill>
                  <a:schemeClr val="tx1"/>
                </a:solidFill>
              </a:rPr>
              <a:pPr/>
              <a:t>11</a:t>
            </a:fld>
            <a:endParaRPr lang="en-BR" sz="140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4A53FE-F06A-204E-BF70-E0EA315071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8027" y="1581530"/>
            <a:ext cx="7695946" cy="4957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1809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14354D37-F789-4941-A43D-FB852020B7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1130" y="365124"/>
            <a:ext cx="3582670" cy="5822950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E30153-BEFE-044F-9F9A-5E86270F28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8" y="1825625"/>
                <a:ext cx="5867974" cy="4351338"/>
              </a:xfrm>
            </p:spPr>
            <p:txBody>
              <a:bodyPr>
                <a:normAutofit/>
              </a:bodyPr>
              <a:lstStyle/>
              <a:p>
                <a:r>
                  <a:rPr lang="en-US" sz="1800" dirty="0"/>
                  <a:t>iS3D developed from the code </a:t>
                </a:r>
                <a:r>
                  <a:rPr lang="en-US" sz="1800" dirty="0" err="1"/>
                  <a:t>iSS</a:t>
                </a:r>
                <a:r>
                  <a:rPr lang="en-US" sz="1800" dirty="0"/>
                  <a:t> </a:t>
                </a:r>
              </a:p>
              <a:p>
                <a:pPr lvl="1"/>
                <a:r>
                  <a:rPr lang="en-US" sz="1600" dirty="0"/>
                  <a:t>C. Shen et al., </a:t>
                </a:r>
                <a:r>
                  <a:rPr lang="en-US" sz="1600" dirty="0" err="1"/>
                  <a:t>Comput</a:t>
                </a:r>
                <a:r>
                  <a:rPr lang="en-US" sz="1600" dirty="0"/>
                  <a:t>. Phys. </a:t>
                </a:r>
                <a:r>
                  <a:rPr lang="en-US" sz="1600" dirty="0" err="1"/>
                  <a:t>Commun</a:t>
                </a:r>
                <a:r>
                  <a:rPr lang="en-US" sz="1600" dirty="0"/>
                  <a:t>. 199 (2016) 61-85</a:t>
                </a:r>
              </a:p>
              <a:p>
                <a:pPr lvl="1"/>
                <a:r>
                  <a:rPr lang="en-US" sz="1600" dirty="0"/>
                  <a:t>Co-developed with Derek Everett</a:t>
                </a:r>
              </a:p>
              <a:p>
                <a:pPr lvl="1"/>
                <a:endParaRPr lang="en-US" sz="1400" dirty="0"/>
              </a:p>
              <a:p>
                <a:r>
                  <a:rPr lang="en-US" sz="1800" dirty="0"/>
                  <a:t>Can sample hadrons from five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1800" dirty="0"/>
                  <a:t> models:</a:t>
                </a:r>
              </a:p>
              <a:p>
                <a:pPr lvl="1"/>
                <a:r>
                  <a:rPr lang="en-US" sz="1600" dirty="0"/>
                  <a:t>Linearized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en-US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1600" dirty="0"/>
                  <a:t> corrections</a:t>
                </a:r>
              </a:p>
              <a:p>
                <a:pPr lvl="2"/>
                <a:r>
                  <a:rPr lang="en-US" sz="1400" dirty="0">
                    <a:solidFill>
                      <a:srgbClr val="E10000"/>
                    </a:solidFill>
                  </a:rPr>
                  <a:t>14-moment approximation</a:t>
                </a:r>
                <a:r>
                  <a:rPr lang="en-US" sz="1400" dirty="0"/>
                  <a:t>, RTA Chapman-</a:t>
                </a:r>
                <a:r>
                  <a:rPr lang="en-US" sz="1400" dirty="0" err="1"/>
                  <a:t>Enskog</a:t>
                </a:r>
                <a:r>
                  <a:rPr lang="en-US" sz="1400" dirty="0"/>
                  <a:t> expansion</a:t>
                </a:r>
              </a:p>
              <a:p>
                <a:pPr lvl="1"/>
                <a:r>
                  <a:rPr lang="en-US" sz="1600" dirty="0"/>
                  <a:t>Modified distributions</a:t>
                </a:r>
              </a:p>
              <a:p>
                <a:pPr lvl="2"/>
                <a:r>
                  <a:rPr lang="en-US" sz="1400" dirty="0">
                    <a:solidFill>
                      <a:srgbClr val="B700C3"/>
                    </a:solidFill>
                  </a:rPr>
                  <a:t>PTM</a:t>
                </a:r>
                <a:r>
                  <a:rPr lang="en-US" sz="1400" dirty="0"/>
                  <a:t>, PTB (equilibrium) and </a:t>
                </a:r>
                <a:r>
                  <a:rPr lang="en-US" sz="1400" dirty="0">
                    <a:solidFill>
                      <a:srgbClr val="006CFF"/>
                    </a:solidFill>
                  </a:rPr>
                  <a:t>PTMA (anisotropic)</a:t>
                </a:r>
              </a:p>
              <a:p>
                <a:pPr lvl="2"/>
                <a:endParaRPr lang="en-US" sz="1400" dirty="0">
                  <a:solidFill>
                    <a:srgbClr val="006CFF"/>
                  </a:solidFill>
                </a:endParaRPr>
              </a:p>
              <a:p>
                <a:r>
                  <a:rPr lang="en-US" sz="1800" dirty="0"/>
                  <a:t>Particle sampler precisely reproduces effects of </a:t>
                </a:r>
                <a:r>
                  <a:rPr lang="en-US" sz="1800" dirty="0">
                    <a:solidFill>
                      <a:srgbClr val="00B400"/>
                    </a:solidFill>
                  </a:rPr>
                  <a:t>particle outflow</a:t>
                </a:r>
                <a:r>
                  <a:rPr lang="en-US" sz="1800" dirty="0">
                    <a:solidFill>
                      <a:srgbClr val="B700C3"/>
                    </a:solidFill>
                  </a:rPr>
                  <a:t> </a:t>
                </a:r>
                <a:r>
                  <a:rPr lang="en-US" sz="1800" dirty="0"/>
                  <a:t>and</a:t>
                </a:r>
                <a:r>
                  <a:rPr lang="en-US" sz="1800" dirty="0">
                    <a:solidFill>
                      <a:srgbClr val="E10000"/>
                    </a:solidFill>
                  </a:rPr>
                  <a:t> </a:t>
                </a:r>
                <a:r>
                  <a:rPr lang="en-US" sz="1800" dirty="0">
                    <a:solidFill>
                      <a:srgbClr val="F35400"/>
                    </a:solidFill>
                  </a:rPr>
                  <a:t>viscous regulations</a:t>
                </a:r>
              </a:p>
              <a:p>
                <a:pPr lvl="1"/>
                <a:r>
                  <a:rPr lang="en-US" sz="1600" dirty="0"/>
                  <a:t>Sample 10</a:t>
                </a:r>
                <a:r>
                  <a:rPr lang="en-US" sz="1600" baseline="30000" dirty="0"/>
                  <a:t>11</a:t>
                </a:r>
                <a:r>
                  <a:rPr lang="en-US" sz="1600" dirty="0"/>
                  <a:t> particles to compute event-averaged spectra </a:t>
                </a:r>
              </a:p>
              <a:p>
                <a:pPr lvl="1"/>
                <a:endParaRPr lang="en-US" sz="1600" dirty="0"/>
              </a:p>
              <a:p>
                <a:endParaRPr lang="en-BR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E30153-BEFE-044F-9F9A-5E86270F28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8" y="1825625"/>
                <a:ext cx="5867974" cy="4351338"/>
              </a:xfrm>
              <a:blipFill>
                <a:blip r:embed="rId3"/>
                <a:stretch>
                  <a:fillRect l="-648" t="-11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CDEC5F8F-6A4F-384D-B920-6ABFFDD01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Particlization</a:t>
            </a:r>
            <a:r>
              <a:rPr lang="en-US" dirty="0"/>
              <a:t> module iS3D </a:t>
            </a:r>
            <a:endParaRPr lang="en-BR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D9CEBE5-C347-6B45-8AC9-61672C4D24B3}"/>
              </a:ext>
            </a:extLst>
          </p:cNvPr>
          <p:cNvSpPr txBox="1"/>
          <p:nvPr/>
        </p:nvSpPr>
        <p:spPr>
          <a:xfrm>
            <a:off x="5485830" y="6356031"/>
            <a:ext cx="654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M. McNelis, D. Everett, U. Heinz, </a:t>
            </a:r>
            <a:r>
              <a:rPr lang="en-US" sz="1400" dirty="0" err="1"/>
              <a:t>Comput</a:t>
            </a:r>
            <a:r>
              <a:rPr lang="en-US" sz="1400" dirty="0"/>
              <a:t>. Phys. </a:t>
            </a:r>
            <a:r>
              <a:rPr lang="en-US" sz="1400" dirty="0" err="1"/>
              <a:t>Commun</a:t>
            </a:r>
            <a:r>
              <a:rPr lang="en-US" sz="1400" dirty="0"/>
              <a:t>. 258 (2021) 107604</a:t>
            </a:r>
          </a:p>
        </p:txBody>
      </p:sp>
      <p:sp>
        <p:nvSpPr>
          <p:cNvPr id="27" name="Slide Number Placeholder 3">
            <a:extLst>
              <a:ext uri="{FF2B5EF4-FFF2-40B4-BE49-F238E27FC236}">
                <a16:creationId xmlns:a16="http://schemas.microsoft.com/office/drawing/2014/main" id="{72A5921B-EDDB-EA4F-B88B-1E1D66A19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56032"/>
            <a:ext cx="675469" cy="365125"/>
          </a:xfrm>
          <a:ln>
            <a:noFill/>
          </a:ln>
        </p:spPr>
        <p:txBody>
          <a:bodyPr/>
          <a:lstStyle/>
          <a:p>
            <a:fld id="{C9DC48E1-BA04-F047-813C-794E56D8CB27}" type="slidenum">
              <a:rPr lang="en-BR" sz="1400" smtClean="0">
                <a:solidFill>
                  <a:schemeClr val="tx1"/>
                </a:solidFill>
              </a:rPr>
              <a:pPr/>
              <a:t>12</a:t>
            </a:fld>
            <a:endParaRPr lang="en-BR" sz="140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03910D06-C6DD-A544-BBDB-323F9DAA73BD}"/>
                  </a:ext>
                </a:extLst>
              </p:cNvPr>
              <p:cNvSpPr/>
              <p:nvPr/>
            </p:nvSpPr>
            <p:spPr>
              <a:xfrm>
                <a:off x="1454855" y="5638217"/>
                <a:ext cx="4030975" cy="854658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f>
                        <m:f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r>
                        <a:rPr lang="en-US" sz="16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nary>
                        <m:naryPr>
                          <m:limLoc m:val="undOvr"/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  <m:brk m:alnAt="24"/>
                            </m:rPr>
                            <a:rPr lang="el-G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Σ</m:t>
                          </m:r>
                        </m:sub>
                        <m:sup/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l-GR" sz="1600" i="1" smtClean="0">
                              <a:solidFill>
                                <a:srgbClr val="00B4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Θ</m:t>
                          </m:r>
                          <m:d>
                            <m:dPr>
                              <m:ctrlPr>
                                <a:rPr lang="el-GR" sz="1600" i="1">
                                  <a:solidFill>
                                    <a:srgbClr val="00B4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solidFill>
                                    <a:srgbClr val="00B4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sz="1600" i="1">
                                  <a:solidFill>
                                    <a:srgbClr val="00B4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sSup>
                                <m:sSupPr>
                                  <m:ctrlPr>
                                    <a:rPr lang="en-US" sz="1600" i="1">
                                      <a:solidFill>
                                        <a:srgbClr val="00B4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solidFill>
                                        <a:srgbClr val="00B4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solidFill>
                                        <a:srgbClr val="00B4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US" sz="1600" i="1">
                                  <a:solidFill>
                                    <a:srgbClr val="00B4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</m:d>
                          <m:r>
                            <a:rPr lang="en-US" sz="1600" b="0" i="1" smtClean="0">
                              <a:solidFill>
                                <a:srgbClr val="00B4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l-GR" sz="1600" i="1" smtClean="0">
                              <a:solidFill>
                                <a:srgbClr val="F354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Θ</m:t>
                          </m:r>
                          <m:d>
                            <m:dPr>
                              <m:ctrlPr>
                                <a:rPr lang="el-GR" sz="1600" i="1">
                                  <a:solidFill>
                                    <a:srgbClr val="F354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rgbClr val="F354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solidFill>
                                        <a:srgbClr val="F354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solidFill>
                                        <a:srgbClr val="F354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03910D06-C6DD-A544-BBDB-323F9DAA73B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4855" y="5638217"/>
                <a:ext cx="4030975" cy="854658"/>
              </a:xfrm>
              <a:prstGeom prst="rect">
                <a:avLst/>
              </a:prstGeom>
              <a:blipFill>
                <a:blip r:embed="rId4"/>
                <a:stretch>
                  <a:fillRect t="-98529" b="-1529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C50BF39E-0AE0-CF4A-9226-D202365FA27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5169"/>
          <a:stretch/>
        </p:blipFill>
        <p:spPr>
          <a:xfrm>
            <a:off x="7339815" y="364465"/>
            <a:ext cx="434417" cy="5822950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C199FE0-F3C3-8B46-BDE5-695DA233E800}"/>
                  </a:ext>
                </a:extLst>
              </p:cNvPr>
              <p:cNvSpPr txBox="1"/>
              <p:nvPr/>
            </p:nvSpPr>
            <p:spPr>
              <a:xfrm>
                <a:off x="8920018" y="4898571"/>
                <a:ext cx="325474" cy="5175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sz="16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l-GR" sz="16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sz="16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sz="16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C199FE0-F3C3-8B46-BDE5-695DA233E8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0018" y="4898571"/>
                <a:ext cx="325474" cy="517578"/>
              </a:xfrm>
              <a:prstGeom prst="rect">
                <a:avLst/>
              </a:prstGeom>
              <a:blipFill>
                <a:blip r:embed="rId6"/>
                <a:stretch>
                  <a:fillRect l="-14815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47EB357-F6B8-AB41-8646-E069C83BB13D}"/>
                  </a:ext>
                </a:extLst>
              </p:cNvPr>
              <p:cNvSpPr txBox="1"/>
              <p:nvPr/>
            </p:nvSpPr>
            <p:spPr>
              <a:xfrm>
                <a:off x="8694531" y="2296755"/>
                <a:ext cx="593881" cy="5382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sz="16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sz="16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</m:rad>
                        </m:num>
                        <m:den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47EB357-F6B8-AB41-8646-E069C83BB1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4531" y="2296755"/>
                <a:ext cx="593881" cy="538289"/>
              </a:xfrm>
              <a:prstGeom prst="rect">
                <a:avLst/>
              </a:prstGeom>
              <a:blipFill>
                <a:blip r:embed="rId7"/>
                <a:stretch>
                  <a:fillRect r="-2083" b="-1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884110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C5F8F-6A4F-384D-B920-6ABFFDD01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Sampled transverse momentum spectra</a:t>
            </a:r>
            <a:endParaRPr lang="en-BR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D9CEBE5-C347-6B45-8AC9-61672C4D24B3}"/>
              </a:ext>
            </a:extLst>
          </p:cNvPr>
          <p:cNvSpPr txBox="1"/>
          <p:nvPr/>
        </p:nvSpPr>
        <p:spPr>
          <a:xfrm>
            <a:off x="2962824" y="6356032"/>
            <a:ext cx="654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M. McNelis, D. Everett, U. Heinz, </a:t>
            </a:r>
            <a:r>
              <a:rPr lang="en-US" sz="1400" dirty="0" err="1"/>
              <a:t>Comput</a:t>
            </a:r>
            <a:r>
              <a:rPr lang="en-US" sz="1400" dirty="0"/>
              <a:t>. Phys. </a:t>
            </a:r>
            <a:r>
              <a:rPr lang="en-US" sz="1400" dirty="0" err="1"/>
              <a:t>Commun</a:t>
            </a:r>
            <a:r>
              <a:rPr lang="en-US" sz="1400" dirty="0"/>
              <a:t>. 258 (2021) 107604</a:t>
            </a:r>
          </a:p>
        </p:txBody>
      </p:sp>
      <p:sp>
        <p:nvSpPr>
          <p:cNvPr id="27" name="Slide Number Placeholder 3">
            <a:extLst>
              <a:ext uri="{FF2B5EF4-FFF2-40B4-BE49-F238E27FC236}">
                <a16:creationId xmlns:a16="http://schemas.microsoft.com/office/drawing/2014/main" id="{72A5921B-EDDB-EA4F-B88B-1E1D66A19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56032"/>
            <a:ext cx="675469" cy="365125"/>
          </a:xfrm>
          <a:ln>
            <a:noFill/>
          </a:ln>
        </p:spPr>
        <p:txBody>
          <a:bodyPr/>
          <a:lstStyle/>
          <a:p>
            <a:fld id="{C9DC48E1-BA04-F047-813C-794E56D8CB27}" type="slidenum">
              <a:rPr lang="en-BR" sz="1400" smtClean="0">
                <a:solidFill>
                  <a:schemeClr val="tx1"/>
                </a:solidFill>
              </a:rPr>
              <a:pPr/>
              <a:t>13</a:t>
            </a:fld>
            <a:endParaRPr lang="en-BR" sz="1400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6D832AF-9E02-3D42-A143-EC6D653F60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4040" y="1590104"/>
            <a:ext cx="8503920" cy="463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7394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E30153-BEFE-044F-9F9A-5E86270F28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8" y="1825625"/>
                <a:ext cx="5014340" cy="4351338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sz="1800" dirty="0"/>
                  <a:t>Run 8000 minimum bias (2+1)-d </a:t>
                </a:r>
                <a:r>
                  <a:rPr lang="en-US" sz="1800" dirty="0" err="1"/>
                  <a:t>Pb+Pb</a:t>
                </a:r>
                <a:r>
                  <a:rPr lang="en-US" sz="1800" dirty="0"/>
                  <a:t> collision events 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 panose="02040503050406030204" pitchFamily="18" charset="0"/>
                              </a:rPr>
                              <m:t>NN</m:t>
                            </m:r>
                          </m:sub>
                        </m:sSub>
                      </m:e>
                    </m:rad>
                    <m:r>
                      <a:rPr lang="en-US" sz="1600" i="1">
                        <a:latin typeface="Cambria Math" panose="02040503050406030204" pitchFamily="18" charset="0"/>
                      </a:rPr>
                      <m:t>=2.76 </m:t>
                    </m:r>
                    <m:r>
                      <m:rPr>
                        <m:sty m:val="p"/>
                      </m:rPr>
                      <a:rPr lang="en-US" sz="1600">
                        <a:latin typeface="Cambria Math" panose="02040503050406030204" pitchFamily="18" charset="0"/>
                      </a:rPr>
                      <m:t>TeV</m:t>
                    </m:r>
                  </m:oMath>
                </a14:m>
                <a:r>
                  <a:rPr lang="en-US" sz="1800" dirty="0"/>
                  <a:t>)</a:t>
                </a:r>
              </a:p>
              <a:p>
                <a:pPr lvl="1"/>
                <a:endParaRPr lang="en-US" sz="1000" dirty="0"/>
              </a:p>
              <a:p>
                <a:r>
                  <a:rPr lang="en-US" sz="1800" dirty="0"/>
                  <a:t>VAH hybrid model</a:t>
                </a:r>
              </a:p>
              <a:p>
                <a:pPr lvl="1"/>
                <a:r>
                  <a:rPr lang="en-US" sz="1600" dirty="0"/>
                  <a:t>Initial state: </a:t>
                </a:r>
                <a:r>
                  <a:rPr lang="en-US" sz="1600" dirty="0" err="1"/>
                  <a:t>T</a:t>
                </a:r>
                <a:r>
                  <a:rPr lang="en-US" sz="1600" baseline="-25000" dirty="0" err="1"/>
                  <a:t>R</a:t>
                </a:r>
                <a:r>
                  <a:rPr lang="en-US" sz="1600" dirty="0" err="1"/>
                  <a:t>ENTo</a:t>
                </a:r>
                <a:r>
                  <a:rPr lang="en-US" sz="1600" dirty="0"/>
                  <a:t> </a:t>
                </a:r>
              </a:p>
              <a:p>
                <a:pPr lvl="1"/>
                <a:r>
                  <a:rPr lang="en-US" sz="1600" dirty="0">
                    <a:solidFill>
                      <a:srgbClr val="006CFF"/>
                    </a:solidFill>
                  </a:rPr>
                  <a:t>Anisotropic hydrodynamics: VAH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solidFill>
                              <a:srgbClr val="006C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solidFill>
                              <a:srgbClr val="006C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1500">
                            <a:solidFill>
                              <a:srgbClr val="006C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500" i="1">
                        <a:solidFill>
                          <a:srgbClr val="006CFF"/>
                        </a:solidFill>
                        <a:latin typeface="Cambria Math" panose="02040503050406030204" pitchFamily="18" charset="0"/>
                      </a:rPr>
                      <m:t>=0.05 </m:t>
                    </m:r>
                    <m:r>
                      <m:rPr>
                        <m:sty m:val="p"/>
                      </m:rPr>
                      <a:rPr lang="en-US" sz="1500">
                        <a:solidFill>
                          <a:srgbClr val="006CFF"/>
                        </a:solidFill>
                        <a:latin typeface="Cambria Math" panose="02040503050406030204" pitchFamily="18" charset="0"/>
                      </a:rPr>
                      <m:t>fm</m:t>
                    </m:r>
                    <m:r>
                      <a:rPr lang="en-US" sz="1500" i="1">
                        <a:solidFill>
                          <a:srgbClr val="006CFF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500" i="1">
                        <a:solidFill>
                          <a:srgbClr val="006CFF"/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sz="1500" dirty="0">
                    <a:solidFill>
                      <a:srgbClr val="006CFF"/>
                    </a:solidFill>
                  </a:rPr>
                  <a:t>)</a:t>
                </a:r>
              </a:p>
              <a:p>
                <a:pPr lvl="1"/>
                <a:r>
                  <a:rPr lang="en-US" sz="1600" dirty="0" err="1"/>
                  <a:t>Particlization</a:t>
                </a:r>
                <a:r>
                  <a:rPr lang="en-US" sz="1600" dirty="0"/>
                  <a:t>: iS3D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1500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bSup>
                  </m:oMath>
                </a14:m>
                <a:r>
                  <a:rPr lang="en-US" sz="1600" dirty="0"/>
                  <a:t>)</a:t>
                </a:r>
              </a:p>
              <a:p>
                <a:pPr lvl="1"/>
                <a:r>
                  <a:rPr lang="en-US" sz="1600" dirty="0"/>
                  <a:t>Afterburner: SMASH</a:t>
                </a:r>
              </a:p>
              <a:p>
                <a:pPr lvl="1"/>
                <a:endParaRPr lang="en-US" sz="1000" dirty="0"/>
              </a:p>
              <a:p>
                <a:r>
                  <a:rPr lang="en-US" sz="1800" dirty="0"/>
                  <a:t>JETSCAPE SIMS model</a:t>
                </a:r>
              </a:p>
              <a:p>
                <a:pPr lvl="1"/>
                <a:r>
                  <a:rPr lang="en-US" sz="1600" dirty="0"/>
                  <a:t>Initial state: </a:t>
                </a:r>
                <a:r>
                  <a:rPr lang="en-US" sz="1600" dirty="0" err="1"/>
                  <a:t>T</a:t>
                </a:r>
                <a:r>
                  <a:rPr lang="en-US" sz="1600" baseline="-25000" dirty="0" err="1"/>
                  <a:t>R</a:t>
                </a:r>
                <a:r>
                  <a:rPr lang="en-US" sz="1600" dirty="0" err="1"/>
                  <a:t>ENTo</a:t>
                </a:r>
                <a:r>
                  <a:rPr lang="en-US" sz="1600" dirty="0"/>
                  <a:t> </a:t>
                </a:r>
              </a:p>
              <a:p>
                <a:pPr lvl="1"/>
                <a:r>
                  <a:rPr lang="en-US" sz="1600" dirty="0">
                    <a:solidFill>
                      <a:srgbClr val="E10000"/>
                    </a:solidFill>
                  </a:rPr>
                  <a:t>Pre-hydrodynamic: conformal free-streaming</a:t>
                </a:r>
              </a:p>
              <a:p>
                <a:pPr lvl="1"/>
                <a:r>
                  <a:rPr lang="en-US" sz="1600" dirty="0">
                    <a:solidFill>
                      <a:srgbClr val="E10000"/>
                    </a:solidFill>
                  </a:rPr>
                  <a:t>Standard viscous hydrodynamics: MUSIC </a:t>
                </a:r>
              </a:p>
              <a:p>
                <a:pPr lvl="2"/>
                <a:r>
                  <a:rPr lang="en-US" sz="1400" dirty="0"/>
                  <a:t>Make transition at</a:t>
                </a:r>
                <a:r>
                  <a:rPr lang="en-US" sz="1400" dirty="0">
                    <a:solidFill>
                      <a:srgbClr val="E1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400">
                            <a:latin typeface="Cambria Math" panose="02040503050406030204" pitchFamily="18" charset="0"/>
                          </a:rPr>
                          <m:t>sw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1.5 </m:t>
                    </m:r>
                    <m:r>
                      <m:rPr>
                        <m:sty m:val="p"/>
                      </m:rPr>
                      <a:rPr lang="en-US" sz="1400">
                        <a:latin typeface="Cambria Math" panose="02040503050406030204" pitchFamily="18" charset="0"/>
                      </a:rPr>
                      <m:t>fm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sz="1400" dirty="0"/>
                  <a:t> </a:t>
                </a:r>
                <a:endParaRPr lang="en-US" sz="1400" dirty="0">
                  <a:solidFill>
                    <a:srgbClr val="E10000"/>
                  </a:solidFill>
                </a:endParaRPr>
              </a:p>
              <a:p>
                <a:pPr lvl="1"/>
                <a:r>
                  <a:rPr lang="en-US" sz="1600" dirty="0" err="1"/>
                  <a:t>Particlization</a:t>
                </a:r>
                <a:r>
                  <a:rPr lang="en-US" sz="1600" dirty="0"/>
                  <a:t>: iS3D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bSup>
                  </m:oMath>
                </a14:m>
                <a:r>
                  <a:rPr lang="en-US" sz="1600" dirty="0"/>
                  <a:t>)</a:t>
                </a:r>
              </a:p>
              <a:p>
                <a:pPr lvl="1"/>
                <a:r>
                  <a:rPr lang="en-US" sz="1600" dirty="0"/>
                  <a:t>Afterburner: SMASH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E30153-BEFE-044F-9F9A-5E86270F28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8" y="1825625"/>
                <a:ext cx="5014340" cy="4351338"/>
              </a:xfrm>
              <a:blipFill>
                <a:blip r:embed="rId2"/>
                <a:stretch>
                  <a:fillRect l="-758" t="-17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CDEC5F8F-6A4F-384D-B920-6ABFFDD01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Event-by-event simulations</a:t>
            </a:r>
            <a:endParaRPr lang="en-BR" dirty="0"/>
          </a:p>
        </p:txBody>
      </p:sp>
      <p:sp>
        <p:nvSpPr>
          <p:cNvPr id="27" name="Slide Number Placeholder 3">
            <a:extLst>
              <a:ext uri="{FF2B5EF4-FFF2-40B4-BE49-F238E27FC236}">
                <a16:creationId xmlns:a16="http://schemas.microsoft.com/office/drawing/2014/main" id="{72A5921B-EDDB-EA4F-B88B-1E1D66A19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56032"/>
            <a:ext cx="675469" cy="365125"/>
          </a:xfrm>
          <a:ln>
            <a:noFill/>
          </a:ln>
        </p:spPr>
        <p:txBody>
          <a:bodyPr/>
          <a:lstStyle/>
          <a:p>
            <a:fld id="{C9DC48E1-BA04-F047-813C-794E56D8CB27}" type="slidenum">
              <a:rPr lang="en-BR" sz="1400" smtClean="0">
                <a:solidFill>
                  <a:schemeClr val="tx1"/>
                </a:solidFill>
              </a:rPr>
              <a:pPr/>
              <a:t>14</a:t>
            </a:fld>
            <a:endParaRPr lang="en-BR" sz="140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C199FE0-F3C3-8B46-BDE5-695DA233E800}"/>
                  </a:ext>
                </a:extLst>
              </p:cNvPr>
              <p:cNvSpPr txBox="1"/>
              <p:nvPr/>
            </p:nvSpPr>
            <p:spPr>
              <a:xfrm>
                <a:off x="8920018" y="4898571"/>
                <a:ext cx="325474" cy="5175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sz="16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l-GR" sz="16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sz="16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sz="16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C199FE0-F3C3-8B46-BDE5-695DA233E8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0018" y="4898571"/>
                <a:ext cx="325474" cy="517578"/>
              </a:xfrm>
              <a:prstGeom prst="rect">
                <a:avLst/>
              </a:prstGeom>
              <a:blipFill>
                <a:blip r:embed="rId6"/>
                <a:stretch>
                  <a:fillRect l="-14815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47EB357-F6B8-AB41-8646-E069C83BB13D}"/>
                  </a:ext>
                </a:extLst>
              </p:cNvPr>
              <p:cNvSpPr txBox="1"/>
              <p:nvPr/>
            </p:nvSpPr>
            <p:spPr>
              <a:xfrm>
                <a:off x="8662030" y="2349500"/>
                <a:ext cx="841448" cy="5699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sz="16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16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  <m:sub>
                                  <m:r>
                                    <a:rPr lang="en-US" sz="16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𝜇𝜈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16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sz="16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𝜇𝜈</m:t>
                                  </m:r>
                                </m:sup>
                              </m:sSup>
                            </m:e>
                          </m:rad>
                        </m:num>
                        <m:den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47EB357-F6B8-AB41-8646-E069C83BB1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2030" y="2349500"/>
                <a:ext cx="841448" cy="569900"/>
              </a:xfrm>
              <a:prstGeom prst="rect">
                <a:avLst/>
              </a:prstGeom>
              <a:blipFill>
                <a:blip r:embed="rId7"/>
                <a:stretch>
                  <a:fillRect r="-1493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76C3C215-0308-954C-AAD7-3E6CE5A16B66}"/>
              </a:ext>
            </a:extLst>
          </p:cNvPr>
          <p:cNvSpPr txBox="1"/>
          <p:nvPr/>
        </p:nvSpPr>
        <p:spPr>
          <a:xfrm>
            <a:off x="838199" y="6311490"/>
            <a:ext cx="47760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D. Everett et al. (JETSCAPE Collaboration), arXiv:2011.01430 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D84EF0C-0759-BC47-9026-3E2276E28CFC}"/>
              </a:ext>
            </a:extLst>
          </p:cNvPr>
          <p:cNvSpPr txBox="1"/>
          <p:nvPr/>
        </p:nvSpPr>
        <p:spPr>
          <a:xfrm>
            <a:off x="6410632" y="6311489"/>
            <a:ext cx="4943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D. Everett et al. (JETSCAPE Collaboration), arXiv:2010:03928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B5A13A66-698D-5D42-BC6C-CFD34015115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78185353"/>
                  </p:ext>
                </p:extLst>
              </p:nvPr>
            </p:nvGraphicFramePr>
            <p:xfrm>
              <a:off x="5852538" y="5065751"/>
              <a:ext cx="6059355" cy="111121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892056">
                      <a:extLst>
                        <a:ext uri="{9D8B030D-6E8A-4147-A177-3AD203B41FA5}">
                          <a16:colId xmlns:a16="http://schemas.microsoft.com/office/drawing/2014/main" val="3451182936"/>
                        </a:ext>
                      </a:extLst>
                    </a:gridCol>
                    <a:gridCol w="3167299">
                      <a:extLst>
                        <a:ext uri="{9D8B030D-6E8A-4147-A177-3AD203B41FA5}">
                          <a16:colId xmlns:a16="http://schemas.microsoft.com/office/drawing/2014/main" val="2103294998"/>
                        </a:ext>
                      </a:extLst>
                    </a:gridCol>
                  </a:tblGrid>
                  <a:tr h="344132"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None/>
                            <a:tabLst/>
                            <a:defRPr/>
                          </a:pPr>
                          <a:r>
                            <a:rPr lang="en-US" sz="1400" b="0" dirty="0" err="1">
                              <a:solidFill>
                                <a:schemeClr val="tx1"/>
                              </a:solidFill>
                            </a:rPr>
                            <a:t>T</a:t>
                          </a:r>
                          <a:r>
                            <a:rPr lang="en-US" sz="1400" b="0" baseline="-25000" dirty="0" err="1">
                              <a:solidFill>
                                <a:schemeClr val="tx1"/>
                              </a:solidFill>
                            </a:rPr>
                            <a:t>R</a:t>
                          </a:r>
                          <a:r>
                            <a:rPr lang="en-US" sz="1400" b="0" dirty="0" err="1">
                              <a:solidFill>
                                <a:schemeClr val="tx1"/>
                              </a:solidFill>
                            </a:rPr>
                            <a:t>ENTo</a:t>
                          </a:r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 model parameters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pPr marL="228600" marR="0" lvl="0" indent="-22860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642717833"/>
                      </a:ext>
                    </a:extLst>
                  </a:tr>
                  <a:tr h="658632">
                    <a:tc>
                      <a:txBody>
                        <a:bodyPr/>
                        <a:lstStyle/>
                        <a:p>
                          <a:pPr marL="228600" marR="0" lvl="0" indent="-22860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200" b="0" i="1" smtClean="0">
                                  <a:solidFill>
                                    <a:srgbClr val="B700C3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en-US" sz="1200" b="0" i="1">
                                  <a:solidFill>
                                    <a:srgbClr val="B700C3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sz="1200" b="0" i="1" smtClean="0">
                                  <a:solidFill>
                                    <a:srgbClr val="B700C3"/>
                                  </a:solidFill>
                                  <a:latin typeface="Cambria Math" panose="02040503050406030204" pitchFamily="18" charset="0"/>
                                </a:rPr>
                                <m:t>14.2 </m:t>
                              </m:r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solidFill>
                                    <a:srgbClr val="B700C3"/>
                                  </a:solidFill>
                                  <a:latin typeface="Cambria Math" panose="02040503050406030204" pitchFamily="18" charset="0"/>
                                </a:rPr>
                                <m:t>GeV</m:t>
                              </m:r>
                            </m:oMath>
                          </a14:m>
                          <a:r>
                            <a:rPr lang="en-US" sz="1200" b="0" dirty="0">
                              <a:solidFill>
                                <a:srgbClr val="B700C3"/>
                              </a:solidFill>
                            </a:rPr>
                            <a:t> (energy normalization)</a:t>
                          </a:r>
                          <a:endParaRPr lang="en-US" sz="1200" b="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228600" marR="0" lvl="0" indent="-22860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200" b="0" i="1" smtClean="0">
                                  <a:solidFill>
                                    <a:srgbClr val="B700C3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  <m:r>
                                <a:rPr lang="en-US" sz="1200" b="0" i="1">
                                  <a:solidFill>
                                    <a:srgbClr val="B700C3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sz="1200" b="0" i="1" smtClean="0">
                                  <a:solidFill>
                                    <a:srgbClr val="B700C3"/>
                                  </a:solidFill>
                                  <a:latin typeface="Cambria Math" panose="02040503050406030204" pitchFamily="18" charset="0"/>
                                </a:rPr>
                                <m:t>1.12 </m:t>
                              </m:r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solidFill>
                                    <a:srgbClr val="B700C3"/>
                                  </a:solidFill>
                                  <a:latin typeface="Cambria Math" panose="02040503050406030204" pitchFamily="18" charset="0"/>
                                </a:rPr>
                                <m:t>fm</m:t>
                              </m:r>
                            </m:oMath>
                          </a14:m>
                          <a:r>
                            <a:rPr lang="en-US" sz="1200" b="0" dirty="0">
                              <a:solidFill>
                                <a:srgbClr val="B700C3"/>
                              </a:solidFill>
                            </a:rPr>
                            <a:t> (nucleon width)</a:t>
                          </a:r>
                        </a:p>
                        <a:p>
                          <a:pPr marL="228600" marR="0" lvl="0" indent="-22860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sz="12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sz="1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0.063</m:t>
                              </m:r>
                            </m:oMath>
                          </a14:m>
                          <a:r>
                            <a:rPr lang="en-US" sz="1200" b="0" dirty="0">
                              <a:solidFill>
                                <a:schemeClr val="tx1"/>
                              </a:solidFill>
                            </a:rPr>
                            <a:t> (reduced</a:t>
                          </a:r>
                          <a:r>
                            <a:rPr lang="en-US" sz="1200" b="0" baseline="0" dirty="0">
                              <a:solidFill>
                                <a:schemeClr val="tx1"/>
                              </a:solidFill>
                            </a:rPr>
                            <a:t> thickness</a:t>
                          </a:r>
                          <a:r>
                            <a:rPr lang="en-US" sz="1200" b="0" dirty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228600" marR="0" lvl="0" indent="-22860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2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min</m:t>
                                  </m:r>
                                </m:sub>
                              </m:sSub>
                              <m:r>
                                <a:rPr lang="en-US" sz="12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sz="1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1.44 </m:t>
                              </m:r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fm</m:t>
                              </m:r>
                            </m:oMath>
                          </a14:m>
                          <a:r>
                            <a:rPr lang="en-US" sz="1200" b="0" dirty="0">
                              <a:solidFill>
                                <a:schemeClr val="tx1"/>
                              </a:solidFill>
                            </a:rPr>
                            <a:t> (min nucleon-pair distance)</a:t>
                          </a:r>
                        </a:p>
                        <a:p>
                          <a:pPr marL="228600" marR="0" lvl="0" indent="-22860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US" sz="12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sz="1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1.05</m:t>
                              </m:r>
                            </m:oMath>
                          </a14:m>
                          <a:r>
                            <a:rPr lang="en-US" sz="1200" b="0" dirty="0">
                              <a:solidFill>
                                <a:schemeClr val="tx1"/>
                              </a:solidFill>
                            </a:rPr>
                            <a:t> (multiplicity fluctuation)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3376176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B5A13A66-698D-5D42-BC6C-CFD34015115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78185353"/>
                  </p:ext>
                </p:extLst>
              </p:nvPr>
            </p:nvGraphicFramePr>
            <p:xfrm>
              <a:off x="5852538" y="5065751"/>
              <a:ext cx="6059355" cy="111121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892056">
                      <a:extLst>
                        <a:ext uri="{9D8B030D-6E8A-4147-A177-3AD203B41FA5}">
                          <a16:colId xmlns:a16="http://schemas.microsoft.com/office/drawing/2014/main" val="3451182936"/>
                        </a:ext>
                      </a:extLst>
                    </a:gridCol>
                    <a:gridCol w="3167299">
                      <a:extLst>
                        <a:ext uri="{9D8B030D-6E8A-4147-A177-3AD203B41FA5}">
                          <a16:colId xmlns:a16="http://schemas.microsoft.com/office/drawing/2014/main" val="2103294998"/>
                        </a:ext>
                      </a:extLst>
                    </a:gridCol>
                  </a:tblGrid>
                  <a:tr h="344132"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None/>
                            <a:tabLst/>
                            <a:defRPr/>
                          </a:pPr>
                          <a:r>
                            <a:rPr lang="en-US" sz="1400" b="0" dirty="0" err="1">
                              <a:solidFill>
                                <a:schemeClr val="tx1"/>
                              </a:solidFill>
                            </a:rPr>
                            <a:t>T</a:t>
                          </a:r>
                          <a:r>
                            <a:rPr lang="en-US" sz="1400" b="0" baseline="-25000" dirty="0" err="1">
                              <a:solidFill>
                                <a:schemeClr val="tx1"/>
                              </a:solidFill>
                            </a:rPr>
                            <a:t>R</a:t>
                          </a:r>
                          <a:r>
                            <a:rPr lang="en-US" sz="1400" b="0" dirty="0" err="1">
                              <a:solidFill>
                                <a:schemeClr val="tx1"/>
                              </a:solidFill>
                            </a:rPr>
                            <a:t>ENTo</a:t>
                          </a:r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 model parameters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pPr marL="228600" marR="0" lvl="0" indent="-22860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642717833"/>
                      </a:ext>
                    </a:extLst>
                  </a:tr>
                  <a:tr h="767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8"/>
                          <a:stretch>
                            <a:fillRect t="-47541" r="-110088" b="-4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8"/>
                          <a:stretch>
                            <a:fillRect l="-91200" t="-47541" r="-400" b="-49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3761767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7" name="Picture 6" descr="A picture containing chart&#10;&#10;Description automatically generated">
            <a:extLst>
              <a:ext uri="{FF2B5EF4-FFF2-40B4-BE49-F238E27FC236}">
                <a16:creationId xmlns:a16="http://schemas.microsoft.com/office/drawing/2014/main" id="{17D0A6C1-9511-2D47-951E-E083EB66A441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4390"/>
          <a:stretch/>
        </p:blipFill>
        <p:spPr>
          <a:xfrm>
            <a:off x="6844233" y="1441851"/>
            <a:ext cx="4151569" cy="3442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4171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E30153-BEFE-044F-9F9A-5E86270F28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8" y="1825625"/>
                <a:ext cx="5257802" cy="4351338"/>
              </a:xfrm>
            </p:spPr>
            <p:txBody>
              <a:bodyPr>
                <a:normAutofit/>
              </a:bodyPr>
              <a:lstStyle/>
              <a:p>
                <a:r>
                  <a:rPr lang="en-US" sz="1800" dirty="0"/>
                  <a:t>VAH underestimates particle yields, mean transverse momenta and anisotropic flow</a:t>
                </a:r>
              </a:p>
              <a:p>
                <a:pPr lvl="1"/>
                <a:r>
                  <a:rPr lang="en-US" sz="1600" dirty="0"/>
                  <a:t>If use same Bayesian model parameters as SIMS</a:t>
                </a:r>
              </a:p>
              <a:p>
                <a:pPr lvl="1"/>
                <a:r>
                  <a:rPr lang="en-US" sz="1600" dirty="0"/>
                  <a:t>Gets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1600" dirty="0"/>
                  <a:t> fluctuation measure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/</m:t>
                    </m:r>
                    <m:d>
                      <m:dPr>
                        <m:begChr m:val="⟨"/>
                        <m:endChr m:val="⟩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600" dirty="0"/>
                  <a:t> correct</a:t>
                </a:r>
              </a:p>
              <a:p>
                <a:pPr lvl="1"/>
                <a:endParaRPr lang="en-US" sz="1600" dirty="0"/>
              </a:p>
              <a:p>
                <a:r>
                  <a:rPr lang="en-US" sz="1800" dirty="0"/>
                  <a:t>Mainly attributed to VAH differences from conformal free-streaming (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0&lt;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≤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sw</m:t>
                        </m:r>
                      </m:sub>
                    </m:sSub>
                  </m:oMath>
                </a14:m>
                <a:r>
                  <a:rPr lang="en-US" sz="1800" dirty="0"/>
                  <a:t>)</a:t>
                </a:r>
              </a:p>
              <a:p>
                <a:pPr lvl="1"/>
                <a:r>
                  <a:rPr lang="en-US" sz="1600" dirty="0"/>
                  <a:t>Faster cooling rate since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US" sz="1600" dirty="0"/>
                  <a:t> </a:t>
                </a:r>
              </a:p>
              <a:p>
                <a:pPr lvl="2"/>
                <a:r>
                  <a:rPr lang="en-US" sz="1400" dirty="0"/>
                  <a:t>Decreases particle yields</a:t>
                </a:r>
              </a:p>
              <a:p>
                <a:pPr lvl="1"/>
                <a:r>
                  <a:rPr lang="en-US" sz="1600" dirty="0"/>
                  <a:t>Weaker transverse expansion since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ℰ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/2</m:t>
                    </m:r>
                  </m:oMath>
                </a14:m>
                <a:endParaRPr lang="en-US" sz="1600" dirty="0"/>
              </a:p>
              <a:p>
                <a:pPr lvl="2"/>
                <a:r>
                  <a:rPr lang="en-US" sz="1400" dirty="0"/>
                  <a:t>Reduces mean transverse momenta, anisotropic flow</a:t>
                </a:r>
              </a:p>
              <a:p>
                <a:pPr lvl="1"/>
                <a:endParaRPr lang="en-US" sz="1600" dirty="0"/>
              </a:p>
              <a:p>
                <a:r>
                  <a:rPr lang="en-US" sz="1800" dirty="0"/>
                  <a:t>After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τ</m:t>
                    </m:r>
                    <m:r>
                      <a:rPr lang="el-GR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sw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=1.5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fm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sz="1800" dirty="0"/>
                  <a:t>, fluid dynamic stages in SIMS and VAH are quite similar</a:t>
                </a:r>
              </a:p>
              <a:p>
                <a:pPr lvl="1"/>
                <a:r>
                  <a:rPr lang="en-US" sz="1600" dirty="0"/>
                  <a:t>Only differences in bulk viscous pressure</a:t>
                </a:r>
                <a:endParaRPr lang="en-BR" sz="16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E30153-BEFE-044F-9F9A-5E86270F28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8" y="1825625"/>
                <a:ext cx="5257802" cy="4351338"/>
              </a:xfrm>
              <a:blipFill>
                <a:blip r:embed="rId2"/>
                <a:stretch>
                  <a:fillRect l="-721" t="-1163" b="-11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CDEC5F8F-6A4F-384D-B920-6ABFFDD01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results</a:t>
            </a:r>
            <a:endParaRPr lang="en-BR" dirty="0"/>
          </a:p>
        </p:txBody>
      </p:sp>
      <p:sp>
        <p:nvSpPr>
          <p:cNvPr id="27" name="Slide Number Placeholder 3">
            <a:extLst>
              <a:ext uri="{FF2B5EF4-FFF2-40B4-BE49-F238E27FC236}">
                <a16:creationId xmlns:a16="http://schemas.microsoft.com/office/drawing/2014/main" id="{72A5921B-EDDB-EA4F-B88B-1E1D66A19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56032"/>
            <a:ext cx="675469" cy="365125"/>
          </a:xfrm>
          <a:ln>
            <a:noFill/>
          </a:ln>
        </p:spPr>
        <p:txBody>
          <a:bodyPr/>
          <a:lstStyle/>
          <a:p>
            <a:fld id="{C9DC48E1-BA04-F047-813C-794E56D8CB27}" type="slidenum">
              <a:rPr lang="en-BR" sz="1400" smtClean="0">
                <a:solidFill>
                  <a:schemeClr val="tx1"/>
                </a:solidFill>
              </a:rPr>
              <a:pPr/>
              <a:t>15</a:t>
            </a:fld>
            <a:endParaRPr lang="en-BR" sz="140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C199FE0-F3C3-8B46-BDE5-695DA233E800}"/>
                  </a:ext>
                </a:extLst>
              </p:cNvPr>
              <p:cNvSpPr txBox="1"/>
              <p:nvPr/>
            </p:nvSpPr>
            <p:spPr>
              <a:xfrm>
                <a:off x="8920018" y="4898571"/>
                <a:ext cx="325474" cy="5175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sz="16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l-GR" sz="16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sz="16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sz="16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C199FE0-F3C3-8B46-BDE5-695DA233E8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0018" y="4898571"/>
                <a:ext cx="325474" cy="517578"/>
              </a:xfrm>
              <a:prstGeom prst="rect">
                <a:avLst/>
              </a:prstGeom>
              <a:blipFill>
                <a:blip r:embed="rId6"/>
                <a:stretch>
                  <a:fillRect l="-14815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47EB357-F6B8-AB41-8646-E069C83BB13D}"/>
                  </a:ext>
                </a:extLst>
              </p:cNvPr>
              <p:cNvSpPr txBox="1"/>
              <p:nvPr/>
            </p:nvSpPr>
            <p:spPr>
              <a:xfrm>
                <a:off x="8662030" y="2349500"/>
                <a:ext cx="841448" cy="5699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sz="16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16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  <m:sub>
                                  <m:r>
                                    <a:rPr lang="en-US" sz="16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𝜇𝜈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16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sz="16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𝜇𝜈</m:t>
                                  </m:r>
                                </m:sup>
                              </m:sSup>
                            </m:e>
                          </m:rad>
                        </m:num>
                        <m:den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47EB357-F6B8-AB41-8646-E069C83BB1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2030" y="2349500"/>
                <a:ext cx="841448" cy="569900"/>
              </a:xfrm>
              <a:prstGeom prst="rect">
                <a:avLst/>
              </a:prstGeom>
              <a:blipFill>
                <a:blip r:embed="rId7"/>
                <a:stretch>
                  <a:fillRect r="-1493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AAB3DC7E-724A-7C45-915F-339E0CB749D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4714" y="365125"/>
            <a:ext cx="4649086" cy="6198781"/>
          </a:xfrm>
          <a:prstGeom prst="rect">
            <a:avLst/>
          </a:prstGeom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E736BBA-0B19-534A-BA5C-E21FF190E1D0}"/>
              </a:ext>
            </a:extLst>
          </p:cNvPr>
          <p:cNvSpPr txBox="1"/>
          <p:nvPr/>
        </p:nvSpPr>
        <p:spPr>
          <a:xfrm>
            <a:off x="1079089" y="6384705"/>
            <a:ext cx="47760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D. Everett et al. (JETSCAPE Collaboration), arXiv:2011.01430  </a:t>
            </a:r>
          </a:p>
        </p:txBody>
      </p:sp>
    </p:spTree>
    <p:extLst>
      <p:ext uri="{BB962C8B-B14F-4D97-AF65-F5344CB8AC3E}">
        <p14:creationId xmlns:p14="http://schemas.microsoft.com/office/powerpoint/2010/main" val="3956264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E30153-BEFE-044F-9F9A-5E86270F28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8" y="1825625"/>
                <a:ext cx="5257802" cy="4351338"/>
              </a:xfrm>
            </p:spPr>
            <p:txBody>
              <a:bodyPr>
                <a:normAutofit/>
              </a:bodyPr>
              <a:lstStyle/>
              <a:p>
                <a:r>
                  <a:rPr lang="en-US" sz="1800" dirty="0"/>
                  <a:t>Quick fix:</a:t>
                </a:r>
              </a:p>
              <a:p>
                <a:pPr lvl="1"/>
                <a:r>
                  <a:rPr lang="en-US" sz="1600" dirty="0"/>
                  <a:t>Increase energy normalization to </a:t>
                </a:r>
                <a14:m>
                  <m:oMath xmlns:m="http://schemas.openxmlformats.org/officeDocument/2006/math">
                    <m:r>
                      <a:rPr lang="en-US" sz="1500" i="1" smtClean="0">
                        <a:solidFill>
                          <a:srgbClr val="B700C3"/>
                        </a:solidFill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1500" i="1">
                        <a:solidFill>
                          <a:srgbClr val="B700C3"/>
                        </a:solidFill>
                        <a:latin typeface="Cambria Math" panose="02040503050406030204" pitchFamily="18" charset="0"/>
                      </a:rPr>
                      <m:t>=2</m:t>
                    </m:r>
                    <m:r>
                      <a:rPr lang="en-US" sz="1500" b="0" i="1" smtClean="0">
                        <a:solidFill>
                          <a:srgbClr val="B700C3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500" i="1">
                        <a:solidFill>
                          <a:srgbClr val="B700C3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500">
                        <a:solidFill>
                          <a:srgbClr val="B700C3"/>
                        </a:solidFill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US" sz="1500" dirty="0">
                    <a:solidFill>
                      <a:srgbClr val="B700C3"/>
                    </a:solidFill>
                  </a:rPr>
                  <a:t> </a:t>
                </a:r>
                <a:endParaRPr lang="en-US" sz="1500" dirty="0"/>
              </a:p>
              <a:p>
                <a:pPr lvl="1"/>
                <a:r>
                  <a:rPr lang="en-US" sz="1600" dirty="0"/>
                  <a:t>Decrease nucleon width to </a:t>
                </a:r>
                <a14:m>
                  <m:oMath xmlns:m="http://schemas.openxmlformats.org/officeDocument/2006/math">
                    <m:r>
                      <a:rPr lang="en-US" sz="1500" i="1" smtClean="0">
                        <a:solidFill>
                          <a:srgbClr val="B700C3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1500" i="1">
                        <a:solidFill>
                          <a:srgbClr val="B700C3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500" b="0" i="1" smtClean="0">
                        <a:solidFill>
                          <a:srgbClr val="B700C3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500" i="1">
                        <a:solidFill>
                          <a:srgbClr val="B700C3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500" b="0" i="1" smtClean="0">
                        <a:solidFill>
                          <a:srgbClr val="B700C3"/>
                        </a:solidFill>
                        <a:latin typeface="Cambria Math" panose="02040503050406030204" pitchFamily="18" charset="0"/>
                      </a:rPr>
                      <m:t>98</m:t>
                    </m:r>
                    <m:r>
                      <a:rPr lang="en-US" sz="1500" i="1">
                        <a:solidFill>
                          <a:srgbClr val="B700C3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500">
                        <a:solidFill>
                          <a:srgbClr val="B700C3"/>
                        </a:solidFill>
                        <a:latin typeface="Cambria Math" panose="02040503050406030204" pitchFamily="18" charset="0"/>
                      </a:rPr>
                      <m:t>fm</m:t>
                    </m:r>
                  </m:oMath>
                </a14:m>
                <a:endParaRPr lang="en-US" sz="1500" dirty="0"/>
              </a:p>
              <a:p>
                <a:pPr lvl="1"/>
                <a:endParaRPr lang="en-US" sz="1600" dirty="0"/>
              </a:p>
              <a:p>
                <a:r>
                  <a:rPr lang="en-US" sz="1800" dirty="0"/>
                  <a:t>Now get much better predictions with VAH</a:t>
                </a:r>
              </a:p>
              <a:p>
                <a:pPr lvl="1"/>
                <a:r>
                  <a:rPr lang="en-US" sz="1600" dirty="0"/>
                  <a:t>Particle multiplicities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1600" dirty="0"/>
                  <a:t> still need some work</a:t>
                </a:r>
                <a:endParaRPr lang="en-US" sz="1400" dirty="0"/>
              </a:p>
              <a:p>
                <a:pPr lvl="1"/>
                <a:endParaRPr lang="en-US" sz="1600" dirty="0"/>
              </a:p>
              <a:p>
                <a:r>
                  <a:rPr lang="en-US" sz="1800" dirty="0"/>
                  <a:t>We also compare PTMA anisotropic distribution to 14-moment approximation in iS3D</a:t>
                </a:r>
              </a:p>
              <a:p>
                <a:pPr lvl="1"/>
                <a:r>
                  <a:rPr lang="en-US" sz="1600" dirty="0"/>
                  <a:t>Similar results except PTMA underpredicts elliptic flow coefficient at high centralities</a:t>
                </a:r>
              </a:p>
              <a:p>
                <a:pPr lvl="1"/>
                <a:endParaRPr lang="en-US" sz="1600" dirty="0"/>
              </a:p>
              <a:p>
                <a:r>
                  <a:rPr lang="en-US" sz="1800" dirty="0"/>
                  <a:t>Ultimately need to do a full Bayesian recalibration of the two VAH model combinations</a:t>
                </a:r>
                <a:endParaRPr lang="en-BR" sz="16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E30153-BEFE-044F-9F9A-5E86270F28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8" y="1825625"/>
                <a:ext cx="5257802" cy="4351338"/>
              </a:xfrm>
              <a:blipFill>
                <a:blip r:embed="rId2"/>
                <a:stretch>
                  <a:fillRect l="-721" t="-11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CDEC5F8F-6A4F-384D-B920-6ABFFDD01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results</a:t>
            </a:r>
            <a:endParaRPr lang="en-BR" dirty="0"/>
          </a:p>
        </p:txBody>
      </p:sp>
      <p:sp>
        <p:nvSpPr>
          <p:cNvPr id="27" name="Slide Number Placeholder 3">
            <a:extLst>
              <a:ext uri="{FF2B5EF4-FFF2-40B4-BE49-F238E27FC236}">
                <a16:creationId xmlns:a16="http://schemas.microsoft.com/office/drawing/2014/main" id="{72A5921B-EDDB-EA4F-B88B-1E1D66A19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56032"/>
            <a:ext cx="675469" cy="365125"/>
          </a:xfrm>
          <a:ln>
            <a:noFill/>
          </a:ln>
        </p:spPr>
        <p:txBody>
          <a:bodyPr/>
          <a:lstStyle/>
          <a:p>
            <a:fld id="{C9DC48E1-BA04-F047-813C-794E56D8CB27}" type="slidenum">
              <a:rPr lang="en-BR" sz="1400" smtClean="0">
                <a:solidFill>
                  <a:schemeClr val="tx1"/>
                </a:solidFill>
              </a:rPr>
              <a:pPr/>
              <a:t>16</a:t>
            </a:fld>
            <a:endParaRPr lang="en-BR" sz="140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C199FE0-F3C3-8B46-BDE5-695DA233E800}"/>
                  </a:ext>
                </a:extLst>
              </p:cNvPr>
              <p:cNvSpPr txBox="1"/>
              <p:nvPr/>
            </p:nvSpPr>
            <p:spPr>
              <a:xfrm>
                <a:off x="8920018" y="4898571"/>
                <a:ext cx="325474" cy="5175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sz="16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l-GR" sz="16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sz="16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sz="16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C199FE0-F3C3-8B46-BDE5-695DA233E8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0018" y="4898571"/>
                <a:ext cx="325474" cy="517578"/>
              </a:xfrm>
              <a:prstGeom prst="rect">
                <a:avLst/>
              </a:prstGeom>
              <a:blipFill>
                <a:blip r:embed="rId6"/>
                <a:stretch>
                  <a:fillRect l="-14815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47EB357-F6B8-AB41-8646-E069C83BB13D}"/>
                  </a:ext>
                </a:extLst>
              </p:cNvPr>
              <p:cNvSpPr txBox="1"/>
              <p:nvPr/>
            </p:nvSpPr>
            <p:spPr>
              <a:xfrm>
                <a:off x="8662030" y="2349500"/>
                <a:ext cx="841448" cy="5699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sz="16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16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  <m:sub>
                                  <m:r>
                                    <a:rPr lang="en-US" sz="16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𝜇𝜈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16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sz="16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𝜇𝜈</m:t>
                                  </m:r>
                                </m:sup>
                              </m:sSup>
                            </m:e>
                          </m:rad>
                        </m:num>
                        <m:den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47EB357-F6B8-AB41-8646-E069C83BB1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2030" y="2349500"/>
                <a:ext cx="841448" cy="569900"/>
              </a:xfrm>
              <a:prstGeom prst="rect">
                <a:avLst/>
              </a:prstGeom>
              <a:blipFill>
                <a:blip r:embed="rId7"/>
                <a:stretch>
                  <a:fillRect r="-1493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FB614E6B-CA34-5842-A2A4-C47044A7015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8170" y="365125"/>
            <a:ext cx="4663440" cy="6217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0675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C5F8F-6A4F-384D-B920-6ABFFDD01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B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E30153-BEFE-044F-9F9A-5E86270F28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599" cy="4351338"/>
              </a:xfrm>
            </p:spPr>
            <p:txBody>
              <a:bodyPr>
                <a:normAutofit/>
              </a:bodyPr>
              <a:lstStyle/>
              <a:p>
                <a:r>
                  <a:rPr lang="en-US" sz="1800" dirty="0"/>
                  <a:t>Achievements:</a:t>
                </a:r>
              </a:p>
              <a:p>
                <a:pPr lvl="1"/>
                <a:r>
                  <a:rPr lang="en-US" sz="1600" dirty="0"/>
                  <a:t>Completed an event-by-event anisotropic fluid dynamical simulation</a:t>
                </a:r>
              </a:p>
              <a:p>
                <a:pPr lvl="2"/>
                <a:r>
                  <a:rPr lang="en-US" sz="1400" dirty="0"/>
                  <a:t>Anisotropic hydrodynamic code VAH can evolve most of the pre-hydrodynamic stage with QCD equation of state</a:t>
                </a:r>
              </a:p>
              <a:p>
                <a:pPr lvl="2"/>
                <a:r>
                  <a:rPr lang="en-US" sz="1400" dirty="0" err="1"/>
                  <a:t>Particlization</a:t>
                </a:r>
                <a:r>
                  <a:rPr lang="en-US" sz="1400" dirty="0"/>
                  <a:t> module iS3D can sample hadrons from PTMA distribution (positive definite, reproduces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</m:t>
                        </m:r>
                      </m:sup>
                    </m:sSup>
                  </m:oMath>
                </a14:m>
                <a:r>
                  <a:rPr lang="en-US" sz="1400" dirty="0"/>
                  <a:t> components)</a:t>
                </a:r>
              </a:p>
              <a:p>
                <a:pPr lvl="2"/>
                <a:endParaRPr lang="en-US" sz="1400" dirty="0"/>
              </a:p>
              <a:p>
                <a:pPr lvl="1"/>
                <a:r>
                  <a:rPr lang="en-US" sz="1600" dirty="0"/>
                  <a:t>Modeled fluctuating </a:t>
                </a:r>
                <a:r>
                  <a:rPr lang="en-US" sz="1600" dirty="0" err="1"/>
                  <a:t>Pb+Pb</a:t>
                </a:r>
                <a:r>
                  <a:rPr lang="en-US" sz="1600" dirty="0"/>
                  <a:t> collisions at the LHC and computed hadronic observables at mid-rapidity</a:t>
                </a:r>
              </a:p>
              <a:p>
                <a:pPr lvl="2"/>
                <a:r>
                  <a:rPr lang="en-US" sz="1400" dirty="0"/>
                  <a:t>Predictive power on the same level as JETSCAPE SIMS hybrid model</a:t>
                </a:r>
              </a:p>
              <a:p>
                <a:pPr lvl="1"/>
                <a:endParaRPr lang="en-BR" sz="1600" dirty="0"/>
              </a:p>
              <a:p>
                <a:r>
                  <a:rPr lang="en-US" sz="1800" dirty="0">
                    <a:solidFill>
                      <a:schemeClr val="tx1"/>
                    </a:solidFill>
                  </a:rPr>
                  <a:t>Outlook</a:t>
                </a:r>
                <a:r>
                  <a:rPr lang="en-US" sz="1800" dirty="0"/>
                  <a:t>:</a:t>
                </a:r>
              </a:p>
              <a:p>
                <a:pPr lvl="1"/>
                <a:r>
                  <a:rPr lang="en-US" sz="1600" dirty="0"/>
                  <a:t>Conduct a more comprehensive model-to-data comparison</a:t>
                </a:r>
              </a:p>
              <a:p>
                <a:pPr lvl="2"/>
                <a:r>
                  <a:rPr lang="en-US" sz="1400" dirty="0"/>
                  <a:t>Bayesian recalibration of model parameters and include experimental data from other collision systems</a:t>
                </a:r>
              </a:p>
              <a:p>
                <a:pPr lvl="2"/>
                <a:r>
                  <a:rPr lang="en-US" sz="1400" dirty="0"/>
                  <a:t>VAH and iS3D software packages allow us to explore different fluid dynamic and </a:t>
                </a:r>
                <a:r>
                  <a:rPr lang="en-US" sz="1400" dirty="0" err="1"/>
                  <a:t>particlization</a:t>
                </a:r>
                <a:r>
                  <a:rPr lang="en-US" sz="1400" dirty="0"/>
                  <a:t> model combinations</a:t>
                </a:r>
              </a:p>
              <a:p>
                <a:pPr lvl="2"/>
                <a:endParaRPr lang="en-US" sz="1400" dirty="0"/>
              </a:p>
              <a:p>
                <a:pPr lvl="1"/>
                <a:r>
                  <a:rPr lang="en-US" sz="1600" dirty="0">
                    <a:solidFill>
                      <a:schemeClr val="tx1"/>
                    </a:solidFill>
                  </a:rPr>
                  <a:t>Generalize anisotropic hydrodynamics to nonzero net baryon density and diffusion current</a:t>
                </a:r>
              </a:p>
              <a:p>
                <a:pPr lvl="1"/>
                <a:endParaRPr lang="en-BR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E30153-BEFE-044F-9F9A-5E86270F28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599" cy="4351338"/>
              </a:xfrm>
              <a:blipFill>
                <a:blip r:embed="rId2"/>
                <a:stretch>
                  <a:fillRect l="-483" t="-11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B1BB3458-3AC4-DC4E-9C7D-83FFDF440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56032"/>
            <a:ext cx="675469" cy="365125"/>
          </a:xfrm>
          <a:ln>
            <a:noFill/>
          </a:ln>
        </p:spPr>
        <p:txBody>
          <a:bodyPr/>
          <a:lstStyle/>
          <a:p>
            <a:fld id="{C9DC48E1-BA04-F047-813C-794E56D8CB27}" type="slidenum">
              <a:rPr lang="en-BR" sz="1400" smtClean="0">
                <a:solidFill>
                  <a:schemeClr val="tx1"/>
                </a:solidFill>
              </a:rPr>
              <a:pPr/>
              <a:t>17</a:t>
            </a:fld>
            <a:endParaRPr lang="en-BR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6994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6D930909-C6B0-0942-B744-0DF19EF902A7}"/>
              </a:ext>
            </a:extLst>
          </p:cNvPr>
          <p:cNvSpPr txBox="1">
            <a:spLocks/>
          </p:cNvSpPr>
          <p:nvPr/>
        </p:nvSpPr>
        <p:spPr>
          <a:xfrm>
            <a:off x="1524000" y="1546531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dirty="0"/>
              <a:t>Backup Slides</a:t>
            </a:r>
            <a:endParaRPr lang="en-BR" sz="5400" dirty="0"/>
          </a:p>
        </p:txBody>
      </p:sp>
    </p:spTree>
    <p:extLst>
      <p:ext uri="{BB962C8B-B14F-4D97-AF65-F5344CB8AC3E}">
        <p14:creationId xmlns:p14="http://schemas.microsoft.com/office/powerpoint/2010/main" val="36667813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E30153-BEFE-044F-9F9A-5E86270F28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825625"/>
                <a:ext cx="5257801" cy="4351338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sz="1800" dirty="0"/>
                  <a:t>Compare hydrodynamic models in </a:t>
                </a:r>
                <a:r>
                  <a:rPr lang="en-US" sz="1800" dirty="0" err="1"/>
                  <a:t>Bjorken</a:t>
                </a:r>
                <a:r>
                  <a:rPr lang="en-US" sz="1800" dirty="0"/>
                  <a:t> flow</a:t>
                </a:r>
              </a:p>
              <a:p>
                <a:pPr lvl="1"/>
                <a:r>
                  <a:rPr lang="en-US" sz="1600" dirty="0">
                    <a:solidFill>
                      <a:srgbClr val="E10000"/>
                    </a:solidFill>
                  </a:rPr>
                  <a:t>Anisotropic hydro (VAH)</a:t>
                </a:r>
              </a:p>
              <a:p>
                <a:pPr lvl="1"/>
                <a:r>
                  <a:rPr lang="en-US" sz="1600" dirty="0">
                    <a:solidFill>
                      <a:srgbClr val="0019FF"/>
                    </a:solidFill>
                  </a:rPr>
                  <a:t>Quasiparticle viscous hydro (VH)</a:t>
                </a:r>
              </a:p>
              <a:p>
                <a:pPr lvl="1"/>
                <a:r>
                  <a:rPr lang="en-US" sz="1600" dirty="0">
                    <a:solidFill>
                      <a:srgbClr val="00B400"/>
                    </a:solidFill>
                  </a:rPr>
                  <a:t>Standard viscous hydro (VH2)</a:t>
                </a:r>
              </a:p>
              <a:p>
                <a:pPr lvl="1"/>
                <a:endParaRPr lang="en-US" sz="1600" dirty="0"/>
              </a:p>
              <a:p>
                <a:r>
                  <a:rPr lang="en-US" sz="1800" dirty="0"/>
                  <a:t>Some differences in shear stress until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~ 1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fm</m:t>
                    </m:r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</m:oMath>
                </a14:m>
                <a:endParaRPr lang="en-US" sz="1600" dirty="0"/>
              </a:p>
              <a:p>
                <a:pPr lvl="1"/>
                <a:endParaRPr lang="en-US" sz="1600" dirty="0"/>
              </a:p>
              <a:p>
                <a:r>
                  <a:rPr lang="en-US" sz="1800" dirty="0"/>
                  <a:t>Bulk pressure in VH2 quickly reaches Navier–Stokes solution at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US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~ </m:t>
                    </m:r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fm</m:t>
                    </m:r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</m:oMath>
                </a14:m>
                <a:endParaRPr lang="en-US" sz="1600" dirty="0"/>
              </a:p>
              <a:p>
                <a:pPr lvl="1"/>
                <a:r>
                  <a:rPr lang="en-US" sz="1600" dirty="0"/>
                  <a:t>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Π</m:t>
                        </m:r>
                      </m:sub>
                    </m:sSub>
                  </m:oMath>
                </a14:m>
                <a:r>
                  <a:rPr lang="en-US" sz="1600" dirty="0"/>
                  <a:t> in VAH (VH) significantly delays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  <m:r>
                      <a:rPr lang="el-GR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NS</m:t>
                        </m:r>
                      </m:sub>
                    </m:sSub>
                  </m:oMath>
                </a14:m>
                <a:r>
                  <a:rPr lang="en-US" sz="1600" dirty="0"/>
                  <a:t>  </a:t>
                </a:r>
              </a:p>
              <a:p>
                <a:pPr lvl="1"/>
                <a:endParaRPr lang="en-US" sz="1600" dirty="0"/>
              </a:p>
              <a:p>
                <a:r>
                  <a:rPr lang="en-US" sz="1800" dirty="0" err="1"/>
                  <a:t>Bjorken</a:t>
                </a:r>
                <a:r>
                  <a:rPr lang="en-US" sz="1800" dirty="0"/>
                  <a:t> flow only a good approximation for center of smooth fireball</a:t>
                </a:r>
              </a:p>
              <a:p>
                <a:pPr lvl="1"/>
                <a:r>
                  <a:rPr lang="en-US" sz="1600" dirty="0"/>
                  <a:t>Need to go to (3+1)–dimensions to make more distinct comparisons</a:t>
                </a:r>
              </a:p>
              <a:p>
                <a:pPr lvl="1"/>
                <a:endParaRPr lang="en-US" sz="1600" dirty="0"/>
              </a:p>
              <a:p>
                <a:endParaRPr lang="en-US" sz="2000" dirty="0"/>
              </a:p>
              <a:p>
                <a:pPr lvl="1"/>
                <a:endParaRPr lang="en-US" sz="1600" dirty="0"/>
              </a:p>
              <a:p>
                <a:pPr lvl="1"/>
                <a:endParaRPr lang="en-US" sz="1600" dirty="0"/>
              </a:p>
              <a:p>
                <a:endParaRPr lang="en-BR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E30153-BEFE-044F-9F9A-5E86270F28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825625"/>
                <a:ext cx="5257801" cy="4351338"/>
              </a:xfrm>
              <a:blipFill>
                <a:blip r:embed="rId2"/>
                <a:stretch>
                  <a:fillRect l="-721" t="-17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CDEC5F8F-6A4F-384D-B920-6ABFFDD01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(0+1)–d non-conformal </a:t>
            </a:r>
            <a:r>
              <a:rPr lang="en-US" dirty="0" err="1"/>
              <a:t>Bjorken</a:t>
            </a:r>
            <a:r>
              <a:rPr lang="en-US" dirty="0"/>
              <a:t> flow</a:t>
            </a:r>
            <a:endParaRPr lang="en-BR" dirty="0"/>
          </a:p>
        </p:txBody>
      </p:sp>
      <p:sp>
        <p:nvSpPr>
          <p:cNvPr id="27" name="Slide Number Placeholder 3">
            <a:extLst>
              <a:ext uri="{FF2B5EF4-FFF2-40B4-BE49-F238E27FC236}">
                <a16:creationId xmlns:a16="http://schemas.microsoft.com/office/drawing/2014/main" id="{72A5921B-EDDB-EA4F-B88B-1E1D66A19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56032"/>
            <a:ext cx="675469" cy="365125"/>
          </a:xfrm>
          <a:ln>
            <a:noFill/>
          </a:ln>
        </p:spPr>
        <p:txBody>
          <a:bodyPr/>
          <a:lstStyle/>
          <a:p>
            <a:fld id="{C9DC48E1-BA04-F047-813C-794E56D8CB27}" type="slidenum">
              <a:rPr lang="en-BR" sz="1400" smtClean="0">
                <a:solidFill>
                  <a:schemeClr val="tx1"/>
                </a:solidFill>
              </a:rPr>
              <a:pPr/>
              <a:t>19</a:t>
            </a:fld>
            <a:endParaRPr lang="en-BR" sz="140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5C9988-14BB-584C-8787-1D0B72A738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8762" y="1690688"/>
            <a:ext cx="5063193" cy="439674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20E159C-C19F-2744-B6DA-0724FEA9249F}"/>
              </a:ext>
            </a:extLst>
          </p:cNvPr>
          <p:cNvSpPr txBox="1"/>
          <p:nvPr/>
        </p:nvSpPr>
        <p:spPr>
          <a:xfrm>
            <a:off x="2962824" y="6356032"/>
            <a:ext cx="654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M. McNelis, D. </a:t>
            </a:r>
            <a:r>
              <a:rPr lang="en-US" sz="1400" dirty="0" err="1"/>
              <a:t>Bazow</a:t>
            </a:r>
            <a:r>
              <a:rPr lang="en-US" sz="1400" dirty="0"/>
              <a:t>, U. Heinz, arXiv:2101.02827</a:t>
            </a:r>
          </a:p>
        </p:txBody>
      </p:sp>
    </p:spTree>
    <p:extLst>
      <p:ext uri="{BB962C8B-B14F-4D97-AF65-F5344CB8AC3E}">
        <p14:creationId xmlns:p14="http://schemas.microsoft.com/office/powerpoint/2010/main" val="68173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84D778F9-5CB6-8B4C-B2B0-60EEED947F1E}"/>
              </a:ext>
            </a:extLst>
          </p:cNvPr>
          <p:cNvSpPr txBox="1"/>
          <p:nvPr/>
        </p:nvSpPr>
        <p:spPr>
          <a:xfrm>
            <a:off x="6464205" y="4829547"/>
            <a:ext cx="4943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D. Everett et al. (JETSCAPE Collaboration), arXiv:2010:03928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5E82DA7-6EF3-DD46-89E2-2A3686AF50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537177"/>
            <a:ext cx="5448300" cy="21336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77698F8-2E71-9F43-993D-85F424C84C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7781" y="1881385"/>
            <a:ext cx="4836018" cy="32240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DEC5F8F-6A4F-384D-B920-6ABFFDD01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  <a:endParaRPr lang="en-B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E30153-BEFE-044F-9F9A-5E86270F28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1" y="1825625"/>
                <a:ext cx="5257799" cy="4351338"/>
              </a:xfrm>
            </p:spPr>
            <p:txBody>
              <a:bodyPr>
                <a:normAutofit lnSpcReduction="10000"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sz="1800" dirty="0"/>
                  <a:t>Multi-stage hybrid models can accurately predict experimental observables in heavy-ion collisions</a:t>
                </a:r>
                <a:endParaRPr lang="en-BR" sz="1800" dirty="0"/>
              </a:p>
              <a:p>
                <a:pPr lvl="1"/>
                <a:r>
                  <a:rPr lang="en-US" sz="1600" dirty="0"/>
                  <a:t>Second-order viscous hydrodynamics describes quark-gluon plasma (QGP) phase quite well</a:t>
                </a:r>
              </a:p>
              <a:p>
                <a:pPr lvl="1"/>
                <a:endParaRPr lang="en-BR" sz="1600" dirty="0"/>
              </a:p>
              <a:p>
                <a:r>
                  <a:rPr lang="en-US" sz="1800" dirty="0"/>
                  <a:t>Begun constraining transport properties of QGP with model-to-data comparison analyzes</a:t>
                </a:r>
                <a:endParaRPr lang="en-BR" sz="1800" dirty="0"/>
              </a:p>
              <a:p>
                <a:pPr lvl="1"/>
                <a:r>
                  <a:rPr lang="en-US" sz="1600" dirty="0"/>
                  <a:t>Quantitative constraints are good but not perfect</a:t>
                </a:r>
              </a:p>
              <a:p>
                <a:pPr lvl="1"/>
                <a:endParaRPr lang="en-US" sz="1600" dirty="0"/>
              </a:p>
              <a:p>
                <a:r>
                  <a:rPr lang="en-US" sz="1800" dirty="0"/>
                  <a:t>Current issues with computational models:</a:t>
                </a:r>
              </a:p>
              <a:p>
                <a:pPr lvl="1"/>
                <a:r>
                  <a:rPr lang="en-US" sz="1600" dirty="0">
                    <a:solidFill>
                      <a:schemeClr val="tx1"/>
                    </a:solidFill>
                  </a:rPr>
                  <a:t>Standard viscous hydrodynamics breaks down at very early times (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US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&lt;0.5</m:t>
                    </m:r>
                    <m:r>
                      <a:rPr 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fm</m:t>
                    </m:r>
                    <m:r>
                      <a:rPr 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)</a:t>
                </a:r>
                <a:endParaRPr lang="en-US" sz="1600" dirty="0"/>
              </a:p>
              <a:p>
                <a:pPr lvl="2"/>
                <a:r>
                  <a:rPr lang="en-US" sz="1400" dirty="0"/>
                  <a:t>Need pre-hydrodynamic model to fill the gap</a:t>
                </a:r>
              </a:p>
              <a:p>
                <a:pPr lvl="1"/>
                <a:r>
                  <a:rPr lang="en-US" sz="1600" dirty="0"/>
                  <a:t>Viscous effects on the emitted particle spectra may require regulation</a:t>
                </a:r>
              </a:p>
              <a:p>
                <a:pPr lvl="2"/>
                <a:r>
                  <a:rPr lang="en-US" sz="1400" dirty="0"/>
                  <a:t>Linearized correction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1400" dirty="0"/>
                  <a:t> to hadronic distribution can turn it negative</a:t>
                </a:r>
                <a:endParaRPr lang="en-BR" sz="140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E30153-BEFE-044F-9F9A-5E86270F28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1" y="1825625"/>
                <a:ext cx="5257799" cy="4351338"/>
              </a:xfrm>
              <a:blipFill>
                <a:blip r:embed="rId4"/>
                <a:stretch>
                  <a:fillRect l="-964" t="-581" b="-11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D7436E-164B-2F40-AA8F-5075CE156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56032"/>
            <a:ext cx="675469" cy="365125"/>
          </a:xfrm>
          <a:ln>
            <a:noFill/>
          </a:ln>
        </p:spPr>
        <p:txBody>
          <a:bodyPr/>
          <a:lstStyle/>
          <a:p>
            <a:fld id="{C9DC48E1-BA04-F047-813C-794E56D8CB27}" type="slidenum">
              <a:rPr lang="en-BR" sz="1400" smtClean="0">
                <a:solidFill>
                  <a:schemeClr val="tx1"/>
                </a:solidFill>
              </a:rPr>
              <a:pPr/>
              <a:t>2</a:t>
            </a:fld>
            <a:endParaRPr lang="en-BR" sz="140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3DF9C89-FFAB-2D46-BDE4-3FBA5DC0FC3B}"/>
              </a:ext>
            </a:extLst>
          </p:cNvPr>
          <p:cNvSpPr txBox="1"/>
          <p:nvPr/>
        </p:nvSpPr>
        <p:spPr>
          <a:xfrm>
            <a:off x="6611690" y="5296094"/>
            <a:ext cx="464819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C. Shen, U. Heinz, </a:t>
            </a:r>
            <a:r>
              <a:rPr lang="en-US" sz="1400" dirty="0" err="1"/>
              <a:t>Nucl</a:t>
            </a:r>
            <a:r>
              <a:rPr lang="en-US" sz="1400" dirty="0"/>
              <a:t>. Phys, News 25 (2015) 2, 6-11</a:t>
            </a:r>
          </a:p>
        </p:txBody>
      </p:sp>
    </p:spTree>
    <p:extLst>
      <p:ext uri="{BB962C8B-B14F-4D97-AF65-F5344CB8AC3E}">
        <p14:creationId xmlns:p14="http://schemas.microsoft.com/office/powerpoint/2010/main" val="942890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1"/>
      <p:bldP spid="11" grpId="2"/>
      <p:bldP spid="9" grpId="1" animBg="1"/>
      <p:bldP spid="9" grpId="2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E30153-BEFE-044F-9F9A-5E86270F28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825625"/>
                <a:ext cx="5396345" cy="4351338"/>
              </a:xfrm>
            </p:spPr>
            <p:txBody>
              <a:bodyPr>
                <a:normAutofit/>
              </a:bodyPr>
              <a:lstStyle/>
              <a:p>
                <a:r>
                  <a:rPr lang="en-US" sz="1800" dirty="0"/>
                  <a:t>Now look at fireball along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1800" dirty="0"/>
                  <a:t> direction (</a:t>
                </a:r>
                <a14:m>
                  <m:oMath xmlns:m="http://schemas.openxmlformats.org/officeDocument/2006/math">
                    <m:r>
                      <a:rPr lang="en-US" sz="17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17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7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1700" b="0" i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1800" dirty="0"/>
                  <a:t>)</a:t>
                </a:r>
              </a:p>
              <a:p>
                <a:pPr lvl="1"/>
                <a:endParaRPr lang="en-US" sz="1600" dirty="0"/>
              </a:p>
              <a:p>
                <a:r>
                  <a:rPr lang="en-US" sz="1800" dirty="0"/>
                  <a:t>Main differences in longitudinal dynamics:</a:t>
                </a:r>
              </a:p>
              <a:p>
                <a:pPr lvl="1"/>
                <a:r>
                  <a:rPr lang="en-US" sz="1600" dirty="0"/>
                  <a:t>Standard viscous hydro (VH2)</a:t>
                </a:r>
              </a:p>
              <a:p>
                <a:pPr lvl="2"/>
                <a:r>
                  <a:rPr lang="en-US" sz="1400" dirty="0"/>
                  <a:t>Large negative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sz="1400" dirty="0"/>
                  <a:t> sharply reverses longitudinal flow </a:t>
                </a:r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sSup>
                      <m:sSupPr>
                        <m:ctrlP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sup>
                    </m:sSup>
                  </m:oMath>
                </a14:m>
                <a:r>
                  <a:rPr lang="en-US" sz="1400" dirty="0"/>
                  <a:t> in forward/backward rapidity regions</a:t>
                </a:r>
              </a:p>
              <a:p>
                <a:pPr lvl="2"/>
                <a:r>
                  <a:rPr lang="en-US" sz="1400" dirty="0"/>
                  <a:t>Code would crash without strong regulations</a:t>
                </a:r>
              </a:p>
              <a:p>
                <a:pPr lvl="2"/>
                <a:endParaRPr lang="en-US" sz="1400" dirty="0"/>
              </a:p>
              <a:p>
                <a:pPr lvl="1"/>
                <a:r>
                  <a:rPr lang="en-US" sz="1600" dirty="0"/>
                  <a:t>Anisotropic hydro (VAH)</a:t>
                </a:r>
              </a:p>
              <a:p>
                <a:pPr lvl="2"/>
                <a:r>
                  <a:rPr lang="en-US" sz="1400" dirty="0"/>
                  <a:t>Longitudinal pressure stays positive </a:t>
                </a:r>
              </a:p>
              <a:p>
                <a:pPr lvl="2"/>
                <a:r>
                  <a:rPr lang="en-US" sz="1400" dirty="0"/>
                  <a:t>Reduces cavitation risk at longitudinal edges of fireball</a:t>
                </a:r>
              </a:p>
              <a:p>
                <a:pPr lvl="2"/>
                <a:r>
                  <a:rPr lang="en-US" sz="1400" dirty="0"/>
                  <a:t>Increases applicability of VAH in (3+1)-d simulations</a:t>
                </a:r>
              </a:p>
              <a:p>
                <a:pPr lvl="1"/>
                <a:endParaRPr lang="en-US" sz="1600" dirty="0"/>
              </a:p>
              <a:p>
                <a:r>
                  <a:rPr lang="en-US" sz="1800" dirty="0"/>
                  <a:t>Later, our analysis of fluctuating </a:t>
                </a:r>
                <a:r>
                  <a:rPr lang="en-US" sz="1800" dirty="0" err="1"/>
                  <a:t>Pb+Pb</a:t>
                </a:r>
                <a:r>
                  <a:rPr lang="en-US" sz="1800" dirty="0"/>
                  <a:t> collisions will only consider (2+1)-d hydrodynamics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E30153-BEFE-044F-9F9A-5E86270F28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825625"/>
                <a:ext cx="5396345" cy="4351338"/>
              </a:xfrm>
              <a:blipFill>
                <a:blip r:embed="rId2"/>
                <a:stretch>
                  <a:fillRect l="-703" t="-11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CDEC5F8F-6A4F-384D-B920-6ABFFDD01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VAH in rapidity direction</a:t>
            </a:r>
            <a:endParaRPr lang="en-BR" dirty="0"/>
          </a:p>
        </p:txBody>
      </p:sp>
      <p:sp>
        <p:nvSpPr>
          <p:cNvPr id="27" name="Slide Number Placeholder 3">
            <a:extLst>
              <a:ext uri="{FF2B5EF4-FFF2-40B4-BE49-F238E27FC236}">
                <a16:creationId xmlns:a16="http://schemas.microsoft.com/office/drawing/2014/main" id="{72A5921B-EDDB-EA4F-B88B-1E1D66A19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56032"/>
            <a:ext cx="675469" cy="365125"/>
          </a:xfrm>
          <a:ln>
            <a:noFill/>
          </a:ln>
        </p:spPr>
        <p:txBody>
          <a:bodyPr/>
          <a:lstStyle/>
          <a:p>
            <a:fld id="{C9DC48E1-BA04-F047-813C-794E56D8CB27}" type="slidenum">
              <a:rPr lang="en-BR" sz="1400" smtClean="0">
                <a:solidFill>
                  <a:schemeClr val="tx1"/>
                </a:solidFill>
              </a:rPr>
              <a:pPr/>
              <a:t>20</a:t>
            </a:fld>
            <a:endParaRPr lang="en-BR" sz="140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FF2F37F-2168-2449-B4DF-DABCD0759CD7}"/>
              </a:ext>
            </a:extLst>
          </p:cNvPr>
          <p:cNvSpPr txBox="1"/>
          <p:nvPr/>
        </p:nvSpPr>
        <p:spPr>
          <a:xfrm>
            <a:off x="264651" y="6350593"/>
            <a:ext cx="654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M. McNelis, D. </a:t>
            </a:r>
            <a:r>
              <a:rPr lang="en-US" sz="1400" dirty="0" err="1"/>
              <a:t>Bazow</a:t>
            </a:r>
            <a:r>
              <a:rPr lang="en-US" sz="1400" dirty="0"/>
              <a:t>, U. Heinz, arXiv:2101.02827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79104F6-C78F-0547-AAA4-D626F85662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4725" y="200921"/>
            <a:ext cx="5040503" cy="6483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6112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C5F8F-6A4F-384D-B920-6ABFFDD01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Continuous elliptic flow coefficients</a:t>
            </a:r>
            <a:endParaRPr lang="en-BR" dirty="0"/>
          </a:p>
        </p:txBody>
      </p:sp>
      <p:sp>
        <p:nvSpPr>
          <p:cNvPr id="27" name="Slide Number Placeholder 3">
            <a:extLst>
              <a:ext uri="{FF2B5EF4-FFF2-40B4-BE49-F238E27FC236}">
                <a16:creationId xmlns:a16="http://schemas.microsoft.com/office/drawing/2014/main" id="{72A5921B-EDDB-EA4F-B88B-1E1D66A19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56032"/>
            <a:ext cx="675469" cy="365125"/>
          </a:xfrm>
          <a:ln>
            <a:noFill/>
          </a:ln>
        </p:spPr>
        <p:txBody>
          <a:bodyPr/>
          <a:lstStyle/>
          <a:p>
            <a:fld id="{C9DC48E1-BA04-F047-813C-794E56D8CB27}" type="slidenum">
              <a:rPr lang="en-BR" sz="1400" smtClean="0">
                <a:solidFill>
                  <a:schemeClr val="tx1"/>
                </a:solidFill>
              </a:rPr>
              <a:pPr/>
              <a:t>21</a:t>
            </a:fld>
            <a:endParaRPr lang="en-BR" sz="140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8928F6-B034-AB49-9B72-D59262CD41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1450" y="1965960"/>
            <a:ext cx="93091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9925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2050DD4-066D-EE4A-BD2B-2FC447AAB38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223"/>
          <a:stretch/>
        </p:blipFill>
        <p:spPr>
          <a:xfrm>
            <a:off x="1559560" y="1461642"/>
            <a:ext cx="9072880" cy="485781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D2DE9A3-BBFA-9E44-BF02-ACE216157F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3966" y="1728057"/>
            <a:ext cx="599440" cy="38608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05938D7-F69C-9543-8E30-09B45160C1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8317" y="1728057"/>
            <a:ext cx="619760" cy="38608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2E1EF8C-CFD3-8748-A158-FD945B7B77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3324" y="1727264"/>
            <a:ext cx="1310640" cy="3556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F6F6ECD-25CA-2947-A4FB-E3169BF606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22369" y="1669320"/>
            <a:ext cx="944880" cy="9753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354DA7F-A7A8-CD41-BD00-E8A64144087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469"/>
          <a:stretch/>
        </p:blipFill>
        <p:spPr>
          <a:xfrm>
            <a:off x="1559560" y="1470786"/>
            <a:ext cx="9072880" cy="488524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DEC5F8F-6A4F-384D-B920-6ABFFDD01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Sampled spacetime distribution</a:t>
            </a:r>
            <a:endParaRPr lang="en-BR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D9CEBE5-C347-6B45-8AC9-61672C4D24B3}"/>
              </a:ext>
            </a:extLst>
          </p:cNvPr>
          <p:cNvSpPr txBox="1"/>
          <p:nvPr/>
        </p:nvSpPr>
        <p:spPr>
          <a:xfrm>
            <a:off x="2962824" y="6356032"/>
            <a:ext cx="654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M. McNelis, D. Everett, U. Heinz, </a:t>
            </a:r>
            <a:r>
              <a:rPr lang="en-US" sz="1400" dirty="0" err="1"/>
              <a:t>Comput</a:t>
            </a:r>
            <a:r>
              <a:rPr lang="en-US" sz="1400" dirty="0"/>
              <a:t>. Phys. </a:t>
            </a:r>
            <a:r>
              <a:rPr lang="en-US" sz="1400" dirty="0" err="1"/>
              <a:t>Commun</a:t>
            </a:r>
            <a:r>
              <a:rPr lang="en-US" sz="1400" dirty="0"/>
              <a:t>. 258 (2021) 107604</a:t>
            </a:r>
          </a:p>
        </p:txBody>
      </p:sp>
      <p:sp>
        <p:nvSpPr>
          <p:cNvPr id="27" name="Slide Number Placeholder 3">
            <a:extLst>
              <a:ext uri="{FF2B5EF4-FFF2-40B4-BE49-F238E27FC236}">
                <a16:creationId xmlns:a16="http://schemas.microsoft.com/office/drawing/2014/main" id="{72A5921B-EDDB-EA4F-B88B-1E1D66A19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56032"/>
            <a:ext cx="675469" cy="365125"/>
          </a:xfrm>
          <a:ln>
            <a:noFill/>
          </a:ln>
        </p:spPr>
        <p:txBody>
          <a:bodyPr/>
          <a:lstStyle/>
          <a:p>
            <a:fld id="{C9DC48E1-BA04-F047-813C-794E56D8CB27}" type="slidenum">
              <a:rPr lang="en-BR" sz="1400" smtClean="0">
                <a:solidFill>
                  <a:schemeClr val="tx1"/>
                </a:solidFill>
              </a:rPr>
              <a:pPr/>
              <a:t>22</a:t>
            </a:fld>
            <a:endParaRPr lang="en-BR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481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C5F8F-6A4F-384D-B920-6ABFFDD01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Sampled elliptic flow coefficients</a:t>
            </a:r>
            <a:endParaRPr lang="en-BR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D9CEBE5-C347-6B45-8AC9-61672C4D24B3}"/>
              </a:ext>
            </a:extLst>
          </p:cNvPr>
          <p:cNvSpPr txBox="1"/>
          <p:nvPr/>
        </p:nvSpPr>
        <p:spPr>
          <a:xfrm>
            <a:off x="2962824" y="6356032"/>
            <a:ext cx="654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M. McNelis, D. Everett, U. Heinz, </a:t>
            </a:r>
            <a:r>
              <a:rPr lang="en-US" sz="1400" dirty="0" err="1"/>
              <a:t>Comput</a:t>
            </a:r>
            <a:r>
              <a:rPr lang="en-US" sz="1400" dirty="0"/>
              <a:t>. Phys. </a:t>
            </a:r>
            <a:r>
              <a:rPr lang="en-US" sz="1400" dirty="0" err="1"/>
              <a:t>Commun</a:t>
            </a:r>
            <a:r>
              <a:rPr lang="en-US" sz="1400" dirty="0"/>
              <a:t>. 258 (2021) 107604</a:t>
            </a:r>
          </a:p>
        </p:txBody>
      </p:sp>
      <p:sp>
        <p:nvSpPr>
          <p:cNvPr id="27" name="Slide Number Placeholder 3">
            <a:extLst>
              <a:ext uri="{FF2B5EF4-FFF2-40B4-BE49-F238E27FC236}">
                <a16:creationId xmlns:a16="http://schemas.microsoft.com/office/drawing/2014/main" id="{72A5921B-EDDB-EA4F-B88B-1E1D66A19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56032"/>
            <a:ext cx="675469" cy="365125"/>
          </a:xfrm>
          <a:ln>
            <a:noFill/>
          </a:ln>
        </p:spPr>
        <p:txBody>
          <a:bodyPr/>
          <a:lstStyle/>
          <a:p>
            <a:fld id="{C9DC48E1-BA04-F047-813C-794E56D8CB27}" type="slidenum">
              <a:rPr lang="en-BR" sz="1400" smtClean="0">
                <a:solidFill>
                  <a:schemeClr val="tx1"/>
                </a:solidFill>
              </a:rPr>
              <a:pPr/>
              <a:t>23</a:t>
            </a:fld>
            <a:endParaRPr lang="en-BR" sz="140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CF140DD-7A03-2C4F-9372-16E395B974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6550" y="1522038"/>
            <a:ext cx="8978900" cy="43738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CC5F9A8-1BC8-7A47-81C1-5CF5BB8063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6550" y="5911345"/>
            <a:ext cx="8978900" cy="337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3932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E30153-BEFE-044F-9F9A-5E86270F28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8" y="1825625"/>
                <a:ext cx="5257802" cy="4351338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1800" dirty="0"/>
                  <a:t>–differential elliptic flow of charged hadrons</a:t>
                </a:r>
              </a:p>
              <a:p>
                <a:pPr lvl="1"/>
                <a:r>
                  <a:rPr lang="en-US" sz="1600" dirty="0"/>
                  <a:t>0 – 5% (central)</a:t>
                </a:r>
              </a:p>
              <a:p>
                <a:pPr lvl="1"/>
                <a:r>
                  <a:rPr lang="en-US" sz="1600" dirty="0"/>
                  <a:t>30 – 40% (non-central)</a:t>
                </a:r>
              </a:p>
              <a:p>
                <a:pPr lvl="1"/>
                <a:endParaRPr lang="en-US" sz="1600" dirty="0"/>
              </a:p>
              <a:p>
                <a:r>
                  <a:rPr lang="en-US" sz="1800" dirty="0"/>
                  <a:t>VAH seems to better reproduce anisotropic flow induced by fluctuations in central collisions</a:t>
                </a:r>
              </a:p>
              <a:p>
                <a:pPr marL="457200" lvl="1" indent="0">
                  <a:buNone/>
                </a:pPr>
                <a:endParaRPr lang="en-US" sz="1600" dirty="0"/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ch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  <m:d>
                      <m:d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600" dirty="0"/>
                  <a:t> </a:t>
                </a:r>
                <a:r>
                  <a:rPr lang="en-US" sz="1800" dirty="0"/>
                  <a:t>at 30 – 40% centrality are essentially the same for both VAH and SIMS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E30153-BEFE-044F-9F9A-5E86270F28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8" y="1825625"/>
                <a:ext cx="5257802" cy="4351338"/>
              </a:xfrm>
              <a:blipFill>
                <a:blip r:embed="rId2"/>
                <a:stretch>
                  <a:fillRect l="-721" t="-11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CDEC5F8F-6A4F-384D-B920-6ABFFDD01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results</a:t>
            </a:r>
            <a:endParaRPr lang="en-BR" dirty="0"/>
          </a:p>
        </p:txBody>
      </p:sp>
      <p:sp>
        <p:nvSpPr>
          <p:cNvPr id="27" name="Slide Number Placeholder 3">
            <a:extLst>
              <a:ext uri="{FF2B5EF4-FFF2-40B4-BE49-F238E27FC236}">
                <a16:creationId xmlns:a16="http://schemas.microsoft.com/office/drawing/2014/main" id="{72A5921B-EDDB-EA4F-B88B-1E1D66A19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56032"/>
            <a:ext cx="675469" cy="365125"/>
          </a:xfrm>
          <a:ln>
            <a:noFill/>
          </a:ln>
        </p:spPr>
        <p:txBody>
          <a:bodyPr/>
          <a:lstStyle/>
          <a:p>
            <a:fld id="{C9DC48E1-BA04-F047-813C-794E56D8CB27}" type="slidenum">
              <a:rPr lang="en-BR" sz="1400" smtClean="0">
                <a:solidFill>
                  <a:schemeClr val="tx1"/>
                </a:solidFill>
              </a:rPr>
              <a:pPr/>
              <a:t>24</a:t>
            </a:fld>
            <a:endParaRPr lang="en-BR" sz="140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C199FE0-F3C3-8B46-BDE5-695DA233E800}"/>
                  </a:ext>
                </a:extLst>
              </p:cNvPr>
              <p:cNvSpPr txBox="1"/>
              <p:nvPr/>
            </p:nvSpPr>
            <p:spPr>
              <a:xfrm>
                <a:off x="8920018" y="4898571"/>
                <a:ext cx="325474" cy="5175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sz="16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l-GR" sz="16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sz="16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sz="16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C199FE0-F3C3-8B46-BDE5-695DA233E8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0018" y="4898571"/>
                <a:ext cx="325474" cy="517578"/>
              </a:xfrm>
              <a:prstGeom prst="rect">
                <a:avLst/>
              </a:prstGeom>
              <a:blipFill>
                <a:blip r:embed="rId6"/>
                <a:stretch>
                  <a:fillRect l="-14815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47EB357-F6B8-AB41-8646-E069C83BB13D}"/>
                  </a:ext>
                </a:extLst>
              </p:cNvPr>
              <p:cNvSpPr txBox="1"/>
              <p:nvPr/>
            </p:nvSpPr>
            <p:spPr>
              <a:xfrm>
                <a:off x="8662030" y="2349500"/>
                <a:ext cx="841448" cy="5699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sz="16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16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  <m:sub>
                                  <m:r>
                                    <a:rPr lang="en-US" sz="16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𝜇𝜈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16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sz="16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𝜇𝜈</m:t>
                                  </m:r>
                                </m:sup>
                              </m:sSup>
                            </m:e>
                          </m:rad>
                        </m:num>
                        <m:den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47EB357-F6B8-AB41-8646-E069C83BB1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2030" y="2349500"/>
                <a:ext cx="841448" cy="569900"/>
              </a:xfrm>
              <a:prstGeom prst="rect">
                <a:avLst/>
              </a:prstGeom>
              <a:blipFill>
                <a:blip r:embed="rId7"/>
                <a:stretch>
                  <a:fillRect r="-1493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6F3D3F7E-CCDE-3746-A3F2-4E2D125850C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33160" y="1235392"/>
            <a:ext cx="5120640" cy="512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386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C5F8F-6A4F-384D-B920-6ABFFDD01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  <a:endParaRPr lang="en-B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E30153-BEFE-044F-9F9A-5E86270F28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1" y="1825625"/>
                <a:ext cx="6453248" cy="4351338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sz="1800" dirty="0"/>
                  <a:t>Anisotropic hydrodynamics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US" sz="1600" dirty="0"/>
                  <a:t>Better handles longitudinal expansion rate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1600" dirty="0"/>
                  <a:t> at early times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US" sz="1600" dirty="0"/>
                  <a:t>Accounts for large pressure anisotropy and bulk viscous pressure non-perturbatively:</a:t>
                </a:r>
              </a:p>
              <a:p>
                <a:pPr lvl="2"/>
                <a:r>
                  <a:rPr lang="en-US" sz="1400" dirty="0"/>
                  <a:t>In kinetic theory these are captured by leading-order anisotropic distribution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sz="1400" dirty="0"/>
                  <a:t> (remaining dissipative corrections </a:t>
                </a:r>
                <a14:m>
                  <m:oMath xmlns:m="http://schemas.openxmlformats.org/officeDocument/2006/math">
                    <m:r>
                      <a:rPr lang="el-GR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m:rPr>
                        <m:sty m:val="p"/>
                      </m:rPr>
                      <a:rPr lang="el-GR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acc>
                      <m:accPr>
                        <m:chr m:val="̃"/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acc>
                  </m:oMath>
                </a14:m>
                <a:r>
                  <a:rPr lang="en-US" sz="1400" dirty="0"/>
                  <a:t>) </a:t>
                </a:r>
              </a:p>
              <a:p>
                <a:pPr lvl="2"/>
                <a:r>
                  <a:rPr lang="en-US" sz="1400" dirty="0"/>
                  <a:t>Macroscopic version of anisotropic hydrodynamics can be repurposed for heavy-ion collisions</a:t>
                </a:r>
              </a:p>
              <a:p>
                <a:pPr lvl="1"/>
                <a:r>
                  <a:rPr lang="en-US" sz="1600" dirty="0"/>
                  <a:t>Takes care of both pre-hydrodynamic and fluid dynamic stages</a:t>
                </a:r>
              </a:p>
              <a:p>
                <a:pPr lvl="1"/>
                <a:endParaRPr lang="en-US" sz="800" dirty="0"/>
              </a:p>
              <a:p>
                <a:r>
                  <a:rPr lang="en-US" sz="1800" dirty="0" err="1"/>
                  <a:t>Particlization</a:t>
                </a:r>
                <a:endParaRPr lang="en-US" sz="1800" dirty="0"/>
              </a:p>
              <a:p>
                <a:pPr lvl="1"/>
                <a:r>
                  <a:rPr lang="en-US" sz="1600" dirty="0"/>
                  <a:t>Derive hadronic distribution to capture large dissipative effects on Cooper-Frye spectra</a:t>
                </a:r>
              </a:p>
              <a:p>
                <a:pPr lvl="2"/>
                <a:r>
                  <a:rPr lang="en-US" sz="1400" dirty="0"/>
                  <a:t>It is also positive definite (alternative to linearized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1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400" dirty="0"/>
                  <a:t>corrections)</a:t>
                </a:r>
              </a:p>
              <a:p>
                <a:pPr lvl="1"/>
                <a:r>
                  <a:rPr lang="en-US" sz="1600" dirty="0"/>
                  <a:t>Develop particle sampler that selects from a variety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1600" dirty="0"/>
                  <a:t> models to convert fluid cells into hadrons</a:t>
                </a:r>
                <a:endParaRPr lang="en-BR" sz="1700"/>
              </a:p>
              <a:p>
                <a:pPr marL="457200" lvl="1" indent="0">
                  <a:buNone/>
                </a:pPr>
                <a:endParaRPr lang="en-US" sz="1700" dirty="0"/>
              </a:p>
              <a:p>
                <a:pPr marL="457200" lvl="1" indent="0">
                  <a:buNone/>
                </a:pPr>
                <a:endParaRPr lang="en-US" sz="1700" dirty="0"/>
              </a:p>
              <a:p>
                <a:pPr marL="457200" lvl="1" indent="0">
                  <a:buNone/>
                </a:pPr>
                <a:endParaRPr lang="en-BR" sz="17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E30153-BEFE-044F-9F9A-5E86270F28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1" y="1825625"/>
                <a:ext cx="6453248" cy="4351338"/>
              </a:xfrm>
              <a:blipFill>
                <a:blip r:embed="rId2"/>
                <a:stretch>
                  <a:fillRect l="-786" t="-291" b="-11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D7436E-164B-2F40-AA8F-5075CE156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56032"/>
            <a:ext cx="675469" cy="365125"/>
          </a:xfrm>
          <a:ln>
            <a:noFill/>
          </a:ln>
        </p:spPr>
        <p:txBody>
          <a:bodyPr/>
          <a:lstStyle/>
          <a:p>
            <a:fld id="{C9DC48E1-BA04-F047-813C-794E56D8CB27}" type="slidenum">
              <a:rPr lang="en-BR" sz="1400" smtClean="0">
                <a:solidFill>
                  <a:schemeClr val="tx1"/>
                </a:solidFill>
              </a:rPr>
              <a:pPr/>
              <a:t>3</a:t>
            </a:fld>
            <a:endParaRPr lang="en-BR" sz="140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347A1A0E-2B7C-5B47-9C2A-0D3F2AC58EE5}"/>
                  </a:ext>
                </a:extLst>
              </p:cNvPr>
              <p:cNvSpPr/>
              <p:nvPr/>
            </p:nvSpPr>
            <p:spPr>
              <a:xfrm>
                <a:off x="7515982" y="2622711"/>
                <a:ext cx="4513287" cy="8749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exp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Λ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  <m:rad>
                            <m:radPr>
                              <m:degHide m:val="on"/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sz="16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⊥</m:t>
                                      </m:r>
                                    </m:sub>
                                    <m:sup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US" sz="16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⊥</m:t>
                                      </m:r>
                                    </m:sub>
                                    <m:sup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)</m:t>
                                  </m:r>
                                </m:den>
                              </m:f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𝑧</m:t>
                                      </m:r>
                                    </m:sub>
                                    <m:sup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6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L</m:t>
                                      </m:r>
                                    </m:sub>
                                    <m:sup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)</m:t>
                                  </m:r>
                                </m:den>
                              </m:f>
                            </m:e>
                          </m:rad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347A1A0E-2B7C-5B47-9C2A-0D3F2AC58EE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5982" y="2622711"/>
                <a:ext cx="4513287" cy="8749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5F129494-3AC9-BE4E-B48C-13BDF0223632}"/>
                  </a:ext>
                </a:extLst>
              </p:cNvPr>
              <p:cNvSpPr/>
              <p:nvPr/>
            </p:nvSpPr>
            <p:spPr>
              <a:xfrm>
                <a:off x="7515982" y="2079211"/>
                <a:ext cx="2787750" cy="34913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en-US" sz="16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acc>
                        <m:accPr>
                          <m:chr m:val="̃"/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acc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5F129494-3AC9-BE4E-B48C-13BDF022363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5982" y="2079211"/>
                <a:ext cx="2787750" cy="349135"/>
              </a:xfrm>
              <a:prstGeom prst="rect">
                <a:avLst/>
              </a:prstGeom>
              <a:blipFill>
                <a:blip r:embed="rId4"/>
                <a:stretch>
                  <a:fillRect b="-103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54C0E9E-BC5F-E843-9311-DF20C9AFE66B}"/>
                  </a:ext>
                </a:extLst>
              </p:cNvPr>
              <p:cNvSpPr/>
              <p:nvPr/>
            </p:nvSpPr>
            <p:spPr>
              <a:xfrm>
                <a:off x="7481455" y="4693822"/>
                <a:ext cx="2624565" cy="854658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f>
                        <m:f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r>
                        <a:rPr lang="en-US" sz="16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nary>
                        <m:naryPr>
                          <m:limLoc m:val="undOvr"/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  <m:brk m:alnAt="24"/>
                            </m:rPr>
                            <a:rPr lang="el-G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Σ</m:t>
                          </m:r>
                        </m:sub>
                        <m:sup/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54C0E9E-BC5F-E843-9311-DF20C9AFE6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1455" y="4693822"/>
                <a:ext cx="2624565" cy="854658"/>
              </a:xfrm>
              <a:prstGeom prst="rect">
                <a:avLst/>
              </a:prstGeom>
              <a:blipFill>
                <a:blip r:embed="rId5"/>
                <a:stretch>
                  <a:fillRect t="-98529" b="-1544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ED964829-53C6-7240-A9A5-4F41BDD4587E}"/>
              </a:ext>
            </a:extLst>
          </p:cNvPr>
          <p:cNvSpPr txBox="1"/>
          <p:nvPr/>
        </p:nvSpPr>
        <p:spPr>
          <a:xfrm>
            <a:off x="10106020" y="4951874"/>
            <a:ext cx="20182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(Cooper-Frye formula)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710C047-8218-E441-905F-048EB2382391}"/>
                  </a:ext>
                </a:extLst>
              </p:cNvPr>
              <p:cNvSpPr/>
              <p:nvPr/>
            </p:nvSpPr>
            <p:spPr>
              <a:xfrm>
                <a:off x="7515982" y="3778977"/>
                <a:ext cx="265034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</m:e>
                      </m:d>
                      <m:r>
                        <a:rPr lang="en-US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↔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𝛲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𝛲</m:t>
                              </m:r>
                            </m:e>
                            <m:sub>
                              <m:r>
                                <a:rPr lang="en-US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710C047-8218-E441-905F-048EB23823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5982" y="3778977"/>
                <a:ext cx="2650341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B15A6C9F-B43D-C644-835D-03E5A194A6DC}"/>
              </a:ext>
            </a:extLst>
          </p:cNvPr>
          <p:cNvSpPr txBox="1"/>
          <p:nvPr/>
        </p:nvSpPr>
        <p:spPr>
          <a:xfrm>
            <a:off x="10095133" y="3671255"/>
            <a:ext cx="20182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(generalized Landau matching conditions)</a:t>
            </a:r>
          </a:p>
        </p:txBody>
      </p:sp>
    </p:spTree>
    <p:extLst>
      <p:ext uri="{BB962C8B-B14F-4D97-AF65-F5344CB8AC3E}">
        <p14:creationId xmlns:p14="http://schemas.microsoft.com/office/powerpoint/2010/main" val="3665473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E30153-BEFE-044F-9F9A-5E86270F28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1" y="1825625"/>
                <a:ext cx="10742620" cy="4351338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sz="1800" dirty="0"/>
                  <a:t>Fluid dynamic stage evolves energy-momentum tensor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</m:t>
                        </m:r>
                      </m:sup>
                    </m:sSup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1800" dirty="0"/>
                  <a:t>of the quark-gluon plasma </a:t>
                </a:r>
              </a:p>
              <a:p>
                <a:r>
                  <a:rPr lang="en-US" sz="1800" dirty="0"/>
                  <a:t>Standard decomposition: </a:t>
                </a:r>
              </a:p>
              <a:p>
                <a:pPr lvl="1"/>
                <a:endParaRPr lang="en-US" sz="1600" dirty="0"/>
              </a:p>
              <a:p>
                <a:pPr lvl="1"/>
                <a:endParaRPr lang="en-US" sz="1600" dirty="0"/>
              </a:p>
              <a:p>
                <a:pPr lvl="1"/>
                <a:endParaRPr lang="en-US" sz="1600" dirty="0"/>
              </a:p>
              <a:p>
                <a:pPr lvl="1"/>
                <a:endParaRPr lang="en-US" sz="1600" dirty="0"/>
              </a:p>
              <a:p>
                <a:pPr lvl="1"/>
                <a:endParaRPr lang="en-US" sz="1600" dirty="0"/>
              </a:p>
              <a:p>
                <a:pPr lvl="1"/>
                <a:endParaRPr lang="en-US" sz="1600" dirty="0"/>
              </a:p>
              <a:p>
                <a:pPr lvl="1"/>
                <a:endParaRPr lang="en-BR" sz="1600" dirty="0"/>
              </a:p>
              <a:p>
                <a:pPr lvl="1"/>
                <a:endParaRPr lang="en-US" sz="1600" dirty="0"/>
              </a:p>
              <a:p>
                <a:pPr lvl="1"/>
                <a:endParaRPr lang="en-US" sz="1600" dirty="0"/>
              </a:p>
              <a:p>
                <a:pPr lvl="1"/>
                <a:endParaRPr lang="en-US" sz="16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E30153-BEFE-044F-9F9A-5E86270F28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1" y="1825625"/>
                <a:ext cx="10742620" cy="4351338"/>
              </a:xfrm>
              <a:blipFill>
                <a:blip r:embed="rId2"/>
                <a:stretch>
                  <a:fillRect l="-472" t="-2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CDEC5F8F-6A4F-384D-B920-6ABFFDD01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Energy-momentum tensor</a:t>
            </a:r>
            <a:endParaRPr lang="en-B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D7436E-164B-2F40-AA8F-5075CE156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56032"/>
            <a:ext cx="675469" cy="365125"/>
          </a:xfrm>
          <a:ln>
            <a:noFill/>
          </a:ln>
        </p:spPr>
        <p:txBody>
          <a:bodyPr/>
          <a:lstStyle/>
          <a:p>
            <a:fld id="{C9DC48E1-BA04-F047-813C-794E56D8CB27}" type="slidenum">
              <a:rPr lang="en-BR" sz="1400" smtClean="0">
                <a:solidFill>
                  <a:schemeClr val="tx1"/>
                </a:solidFill>
              </a:rPr>
              <a:pPr/>
              <a:t>4</a:t>
            </a:fld>
            <a:endParaRPr lang="en-BR" sz="140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7D49CC2D-B3B5-F540-9CE4-0C155657D34C}"/>
                  </a:ext>
                </a:extLst>
              </p:cNvPr>
              <p:cNvSpPr/>
              <p:nvPr/>
            </p:nvSpPr>
            <p:spPr>
              <a:xfrm>
                <a:off x="1137634" y="2708554"/>
                <a:ext cx="3770904" cy="4137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ℰ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solidFill>
                              <a:srgbClr val="0019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0019FF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i="1" smtClean="0">
                            <a:solidFill>
                              <a:srgbClr val="0019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7F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b="0" i="1" smtClean="0">
                                <a:solidFill>
                                  <a:srgbClr val="7F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𝛲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rgbClr val="7F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eq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solidFill>
                              <a:srgbClr val="0084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Π</m:t>
                        </m:r>
                      </m:e>
                    </m:d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i="1" smtClean="0">
                            <a:solidFill>
                              <a:srgbClr val="F354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solidFill>
                              <a:srgbClr val="F354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i="1">
                            <a:solidFill>
                              <a:srgbClr val="F354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7D49CC2D-B3B5-F540-9CE4-0C155657D34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7634" y="2708554"/>
                <a:ext cx="3770904" cy="413768"/>
              </a:xfrm>
              <a:prstGeom prst="rect">
                <a:avLst/>
              </a:prstGeom>
              <a:blipFill>
                <a:blip r:embed="rId3"/>
                <a:stretch>
                  <a:fillRect b="-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F214815D-EA57-1645-969C-88B7142B61FF}"/>
              </a:ext>
            </a:extLst>
          </p:cNvPr>
          <p:cNvSpPr txBox="1"/>
          <p:nvPr/>
        </p:nvSpPr>
        <p:spPr>
          <a:xfrm>
            <a:off x="458345" y="3436547"/>
            <a:ext cx="778418" cy="523220"/>
          </a:xfrm>
          <a:prstGeom prst="rect">
            <a:avLst/>
          </a:prstGeom>
          <a:noFill/>
          <a:ln>
            <a:solidFill>
              <a:srgbClr val="E1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 energy density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A4FF645-5B2E-524E-B6EA-0C62F72DB799}"/>
              </a:ext>
            </a:extLst>
          </p:cNvPr>
          <p:cNvCxnSpPr>
            <a:cxnSpLocks/>
          </p:cNvCxnSpPr>
          <p:nvPr/>
        </p:nvCxnSpPr>
        <p:spPr>
          <a:xfrm flipV="1">
            <a:off x="1236763" y="3033575"/>
            <a:ext cx="593731" cy="402974"/>
          </a:xfrm>
          <a:prstGeom prst="straightConnector1">
            <a:avLst/>
          </a:prstGeom>
          <a:ln>
            <a:solidFill>
              <a:srgbClr val="E1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6AE3945-0673-C343-AEE1-5898EB3F5546}"/>
              </a:ext>
            </a:extLst>
          </p:cNvPr>
          <p:cNvSpPr txBox="1"/>
          <p:nvPr/>
        </p:nvSpPr>
        <p:spPr>
          <a:xfrm>
            <a:off x="1308778" y="3732978"/>
            <a:ext cx="765828" cy="523220"/>
          </a:xfrm>
          <a:prstGeom prst="rect">
            <a:avLst/>
          </a:prstGeom>
          <a:noFill/>
          <a:ln>
            <a:solidFill>
              <a:srgbClr val="0019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19FF"/>
                </a:solidFill>
              </a:rPr>
              <a:t>fluid velocity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0E4DCC8-AFEC-CC42-B9B3-877307873AC8}"/>
              </a:ext>
            </a:extLst>
          </p:cNvPr>
          <p:cNvCxnSpPr>
            <a:cxnSpLocks/>
            <a:stCxn id="11" idx="0"/>
          </p:cNvCxnSpPr>
          <p:nvPr/>
        </p:nvCxnSpPr>
        <p:spPr>
          <a:xfrm flipV="1">
            <a:off x="1691692" y="3076164"/>
            <a:ext cx="612708" cy="656814"/>
          </a:xfrm>
          <a:prstGeom prst="straightConnector1">
            <a:avLst/>
          </a:prstGeom>
          <a:ln>
            <a:solidFill>
              <a:srgbClr val="0019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4A2D10BF-1D97-2A47-8D15-ACD1BDD0A0F3}"/>
              </a:ext>
            </a:extLst>
          </p:cNvPr>
          <p:cNvSpPr txBox="1"/>
          <p:nvPr/>
        </p:nvSpPr>
        <p:spPr>
          <a:xfrm>
            <a:off x="2143508" y="4143012"/>
            <a:ext cx="1049657" cy="738664"/>
          </a:xfrm>
          <a:prstGeom prst="rect">
            <a:avLst/>
          </a:prstGeom>
          <a:noFill/>
          <a:ln>
            <a:solidFill>
              <a:srgbClr val="7F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7F00FF"/>
                </a:solidFill>
              </a:rPr>
              <a:t>QCD equilibrium pressure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E569249-8A4A-3646-A425-975C46FC9BBF}"/>
              </a:ext>
            </a:extLst>
          </p:cNvPr>
          <p:cNvCxnSpPr>
            <a:cxnSpLocks/>
            <a:stCxn id="24" idx="0"/>
          </p:cNvCxnSpPr>
          <p:nvPr/>
        </p:nvCxnSpPr>
        <p:spPr>
          <a:xfrm flipV="1">
            <a:off x="2668337" y="3111718"/>
            <a:ext cx="322097" cy="1031294"/>
          </a:xfrm>
          <a:prstGeom prst="straightConnector1">
            <a:avLst/>
          </a:prstGeom>
          <a:ln>
            <a:solidFill>
              <a:srgbClr val="7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7F7CED80-837B-6340-BA2A-F758E92ADBA0}"/>
              </a:ext>
            </a:extLst>
          </p:cNvPr>
          <p:cNvSpPr txBox="1"/>
          <p:nvPr/>
        </p:nvSpPr>
        <p:spPr>
          <a:xfrm>
            <a:off x="3269216" y="4143012"/>
            <a:ext cx="1074464" cy="523220"/>
          </a:xfrm>
          <a:prstGeom prst="rect">
            <a:avLst/>
          </a:prstGeom>
          <a:noFill/>
          <a:ln>
            <a:solidFill>
              <a:srgbClr val="0084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8400"/>
                </a:solidFill>
              </a:rPr>
              <a:t>bulk viscous pressure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FAC6F43-95A4-A240-9D78-186185C60B17}"/>
              </a:ext>
            </a:extLst>
          </p:cNvPr>
          <p:cNvCxnSpPr>
            <a:cxnSpLocks/>
            <a:stCxn id="30" idx="0"/>
          </p:cNvCxnSpPr>
          <p:nvPr/>
        </p:nvCxnSpPr>
        <p:spPr>
          <a:xfrm flipH="1" flipV="1">
            <a:off x="3564251" y="3122322"/>
            <a:ext cx="242197" cy="1020690"/>
          </a:xfrm>
          <a:prstGeom prst="straightConnector1">
            <a:avLst/>
          </a:prstGeom>
          <a:ln>
            <a:solidFill>
              <a:srgbClr val="0084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9B214A6B-23E1-6348-8A1E-F0C35148E18C}"/>
                  </a:ext>
                </a:extLst>
              </p:cNvPr>
              <p:cNvSpPr/>
              <p:nvPr/>
            </p:nvSpPr>
            <p:spPr>
              <a:xfrm>
                <a:off x="442914" y="5229683"/>
                <a:ext cx="178138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p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sSup>
                        <m:sSupPr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p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p>
                      </m:sSup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9B214A6B-23E1-6348-8A1E-F0C35148E1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914" y="5229683"/>
                <a:ext cx="1781385" cy="338554"/>
              </a:xfrm>
              <a:prstGeom prst="rect">
                <a:avLst/>
              </a:prstGeom>
              <a:blipFill>
                <a:blip r:embed="rId4"/>
                <a:stretch>
                  <a:fillRect b="-37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Content Placeholder 2">
            <a:extLst>
              <a:ext uri="{FF2B5EF4-FFF2-40B4-BE49-F238E27FC236}">
                <a16:creationId xmlns:a16="http://schemas.microsoft.com/office/drawing/2014/main" id="{7544B00C-EF96-7A4F-93B4-CDF5DB0850B9}"/>
              </a:ext>
            </a:extLst>
          </p:cNvPr>
          <p:cNvSpPr txBox="1">
            <a:spLocks/>
          </p:cNvSpPr>
          <p:nvPr/>
        </p:nvSpPr>
        <p:spPr>
          <a:xfrm>
            <a:off x="6096000" y="2241495"/>
            <a:ext cx="5257800" cy="40059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Anisotropic decomposition: </a:t>
            </a:r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BR" sz="160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7C03A5D-A7FC-E844-BB8F-97161EFDC307}"/>
              </a:ext>
            </a:extLst>
          </p:cNvPr>
          <p:cNvSpPr txBox="1"/>
          <p:nvPr/>
        </p:nvSpPr>
        <p:spPr>
          <a:xfrm>
            <a:off x="4420233" y="3732978"/>
            <a:ext cx="630578" cy="523220"/>
          </a:xfrm>
          <a:prstGeom prst="rect">
            <a:avLst/>
          </a:prstGeom>
          <a:noFill/>
          <a:ln>
            <a:solidFill>
              <a:srgbClr val="F354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35400"/>
                </a:solidFill>
              </a:rPr>
              <a:t> shear stress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950A9D15-5BC3-BE4C-9DA7-4810965559D8}"/>
              </a:ext>
            </a:extLst>
          </p:cNvPr>
          <p:cNvCxnSpPr>
            <a:cxnSpLocks/>
            <a:stCxn id="45" idx="0"/>
          </p:cNvCxnSpPr>
          <p:nvPr/>
        </p:nvCxnSpPr>
        <p:spPr>
          <a:xfrm flipH="1" flipV="1">
            <a:off x="4593954" y="3111718"/>
            <a:ext cx="141568" cy="621260"/>
          </a:xfrm>
          <a:prstGeom prst="straightConnector1">
            <a:avLst/>
          </a:prstGeom>
          <a:ln>
            <a:solidFill>
              <a:srgbClr val="F354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E92A440B-A817-3E4F-9F81-6A92C2EB03A4}"/>
                  </a:ext>
                </a:extLst>
              </p:cNvPr>
              <p:cNvSpPr/>
              <p:nvPr/>
            </p:nvSpPr>
            <p:spPr>
              <a:xfrm>
                <a:off x="6389913" y="2708554"/>
                <a:ext cx="5190908" cy="5510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ℰ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sSup>
                        <m:sSupPr>
                          <m:ctrlPr>
                            <a:rPr lang="en-US" i="1" smtClean="0">
                              <a:solidFill>
                                <a:srgbClr val="0019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0019FF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p>
                          <m:r>
                            <a:rPr lang="en-US" i="1" smtClean="0">
                              <a:solidFill>
                                <a:srgbClr val="0019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 smtClean="0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i="1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𝛲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sSup>
                        <m:s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 smtClean="0">
                              <a:solidFill>
                                <a:srgbClr val="B700C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i="1">
                              <a:solidFill>
                                <a:srgbClr val="B700C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𝛲</m:t>
                          </m:r>
                        </m:e>
                        <m:sub>
                          <m:r>
                            <a:rPr lang="en-US">
                              <a:solidFill>
                                <a:srgbClr val="B700C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Ξ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groupChr>
                        <m:groupChrPr>
                          <m:chr m:val="⏟"/>
                          <m:ctrlPr>
                            <a:rPr lang="en-US" b="0" i="1" smtClean="0">
                              <a:solidFill>
                                <a:srgbClr val="00B4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sSubSup>
                            <m:sSubSupPr>
                              <m:ctrlPr>
                                <a:rPr lang="en-US" i="1">
                                  <a:solidFill>
                                    <a:srgbClr val="00B4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rgbClr val="00B4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>
                                  <a:solidFill>
                                    <a:srgbClr val="00B4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⊥</m:t>
                              </m:r>
                              <m:r>
                                <a:rPr lang="en-US" i="1">
                                  <a:solidFill>
                                    <a:srgbClr val="00B4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>
                                  <a:solidFill>
                                    <a:srgbClr val="00B4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/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sup>
                          </m:sSub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i="1">
                                  <a:solidFill>
                                    <a:srgbClr val="00B4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rgbClr val="00B4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b>
                              <m:r>
                                <a:rPr lang="en-US">
                                  <a:solidFill>
                                    <a:srgbClr val="00B4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⊥</m:t>
                              </m:r>
                            </m:sub>
                            <m:sup>
                              <m:r>
                                <a:rPr lang="en-US" i="1">
                                  <a:solidFill>
                                    <a:srgbClr val="00B4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𝜇𝜈</m:t>
                              </m:r>
                            </m:sup>
                          </m:sSubSup>
                        </m:e>
                      </m:groupCh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E92A440B-A817-3E4F-9F81-6A92C2EB03A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9913" y="2708554"/>
                <a:ext cx="5190908" cy="551048"/>
              </a:xfrm>
              <a:prstGeom prst="rect">
                <a:avLst/>
              </a:prstGeom>
              <a:blipFill>
                <a:blip r:embed="rId5"/>
                <a:stretch>
                  <a:fillRect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TextBox 53">
            <a:extLst>
              <a:ext uri="{FF2B5EF4-FFF2-40B4-BE49-F238E27FC236}">
                <a16:creationId xmlns:a16="http://schemas.microsoft.com/office/drawing/2014/main" id="{45C14F34-BFC0-C643-A220-A755C4D013DA}"/>
              </a:ext>
            </a:extLst>
          </p:cNvPr>
          <p:cNvSpPr txBox="1"/>
          <p:nvPr/>
        </p:nvSpPr>
        <p:spPr>
          <a:xfrm>
            <a:off x="6389913" y="4139127"/>
            <a:ext cx="1113039" cy="523220"/>
          </a:xfrm>
          <a:prstGeom prst="rect">
            <a:avLst/>
          </a:prstGeom>
          <a:noFill/>
          <a:ln>
            <a:solidFill>
              <a:srgbClr val="006C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6CFF"/>
                </a:solidFill>
              </a:rPr>
              <a:t>longitudinal pressure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B56A400A-6BEC-F84C-AB70-549F744455D1}"/>
              </a:ext>
            </a:extLst>
          </p:cNvPr>
          <p:cNvCxnSpPr>
            <a:cxnSpLocks/>
            <a:stCxn id="54" idx="0"/>
          </p:cNvCxnSpPr>
          <p:nvPr/>
        </p:nvCxnSpPr>
        <p:spPr>
          <a:xfrm flipV="1">
            <a:off x="6946433" y="3111717"/>
            <a:ext cx="1065863" cy="1027410"/>
          </a:xfrm>
          <a:prstGeom prst="straightConnector1">
            <a:avLst/>
          </a:prstGeom>
          <a:ln>
            <a:solidFill>
              <a:srgbClr val="006C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6D4E48B5-34F0-5247-B862-E7CDB0AF2B12}"/>
              </a:ext>
            </a:extLst>
          </p:cNvPr>
          <p:cNvSpPr txBox="1"/>
          <p:nvPr/>
        </p:nvSpPr>
        <p:spPr>
          <a:xfrm>
            <a:off x="8782921" y="4135345"/>
            <a:ext cx="1074464" cy="523220"/>
          </a:xfrm>
          <a:prstGeom prst="rect">
            <a:avLst/>
          </a:prstGeom>
          <a:noFill/>
          <a:ln>
            <a:solidFill>
              <a:srgbClr val="B700C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B700C3"/>
                </a:solidFill>
              </a:rPr>
              <a:t>transverse pressure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67457EF4-AFD6-6041-9ACF-10DC310C365B}"/>
              </a:ext>
            </a:extLst>
          </p:cNvPr>
          <p:cNvCxnSpPr>
            <a:cxnSpLocks/>
            <a:stCxn id="56" idx="0"/>
          </p:cNvCxnSpPr>
          <p:nvPr/>
        </p:nvCxnSpPr>
        <p:spPr>
          <a:xfrm flipH="1" flipV="1">
            <a:off x="9177630" y="3181826"/>
            <a:ext cx="142523" cy="953519"/>
          </a:xfrm>
          <a:prstGeom prst="straightConnector1">
            <a:avLst/>
          </a:prstGeom>
          <a:ln>
            <a:solidFill>
              <a:srgbClr val="B700C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596969DC-36E8-F64E-96CA-D3FA0B20B688}"/>
              </a:ext>
            </a:extLst>
          </p:cNvPr>
          <p:cNvSpPr txBox="1"/>
          <p:nvPr/>
        </p:nvSpPr>
        <p:spPr>
          <a:xfrm>
            <a:off x="10027284" y="3439697"/>
            <a:ext cx="121516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B400"/>
                </a:solidFill>
              </a:rPr>
              <a:t>residual shear stresses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BC25FD7F-AE79-594E-9FB7-78DD9290502A}"/>
                  </a:ext>
                </a:extLst>
              </p:cNvPr>
              <p:cNvSpPr/>
              <p:nvPr/>
            </p:nvSpPr>
            <p:spPr>
              <a:xfrm>
                <a:off x="5669280" y="4910470"/>
                <a:ext cx="2006640" cy="3604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600" i="1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𝛲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𝛲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eq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l-GR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Π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LRF</m:t>
                          </m:r>
                        </m:sub>
                        <m:sup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𝑧𝑧</m:t>
                          </m:r>
                        </m:sup>
                      </m:sSubSup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BC25FD7F-AE79-594E-9FB7-78DD9290502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9280" y="4910470"/>
                <a:ext cx="2006640" cy="36048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AB97870A-D63D-5F42-840E-90309DE2468B}"/>
                  </a:ext>
                </a:extLst>
              </p:cNvPr>
              <p:cNvSpPr/>
              <p:nvPr/>
            </p:nvSpPr>
            <p:spPr>
              <a:xfrm>
                <a:off x="5660316" y="5193220"/>
                <a:ext cx="2249975" cy="5533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B700C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600" i="1">
                              <a:solidFill>
                                <a:srgbClr val="B700C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𝛲</m:t>
                          </m:r>
                        </m:e>
                        <m:sub>
                          <m:r>
                            <a:rPr lang="en-US" sz="1600">
                              <a:solidFill>
                                <a:srgbClr val="B700C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𝛲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eq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l-GR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Π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Sup>
                        <m:sSubSup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LRF</m:t>
                          </m:r>
                        </m:sub>
                        <m:sup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𝑧𝑧</m:t>
                          </m:r>
                        </m:sup>
                      </m:sSubSup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AB97870A-D63D-5F42-840E-90309DE246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0316" y="5193220"/>
                <a:ext cx="2249975" cy="553357"/>
              </a:xfrm>
              <a:prstGeom prst="rect">
                <a:avLst/>
              </a:prstGeom>
              <a:blipFill>
                <a:blip r:embed="rId7"/>
                <a:stretch>
                  <a:fillRect b="-2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A714FFB4-E131-8847-96CB-17D85D5904FC}"/>
                  </a:ext>
                </a:extLst>
              </p:cNvPr>
              <p:cNvSpPr txBox="1"/>
              <p:nvPr/>
            </p:nvSpPr>
            <p:spPr>
              <a:xfrm>
                <a:off x="8394309" y="5034129"/>
                <a:ext cx="233487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/>
                  <a:t>(relation to shear stress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</m:t>
                        </m:r>
                      </m:sup>
                    </m:sSup>
                  </m:oMath>
                </a14:m>
                <a:r>
                  <a:rPr lang="en-US" sz="1400" dirty="0"/>
                  <a:t> and bulk viscous pressure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</m:oMath>
                </a14:m>
                <a:r>
                  <a:rPr lang="en-US" sz="1400" dirty="0"/>
                  <a:t>)</a:t>
                </a:r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A714FFB4-E131-8847-96CB-17D85D5904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4309" y="5034129"/>
                <a:ext cx="2334879" cy="523220"/>
              </a:xfrm>
              <a:prstGeom prst="rect">
                <a:avLst/>
              </a:prstGeom>
              <a:blipFill>
                <a:blip r:embed="rId8"/>
                <a:stretch>
                  <a:fillRect t="-2381" b="-9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" name="TextBox 71">
            <a:extLst>
              <a:ext uri="{FF2B5EF4-FFF2-40B4-BE49-F238E27FC236}">
                <a16:creationId xmlns:a16="http://schemas.microsoft.com/office/drawing/2014/main" id="{2E92497E-4165-DD4F-9320-37DD8D0113C7}"/>
              </a:ext>
            </a:extLst>
          </p:cNvPr>
          <p:cNvSpPr txBox="1"/>
          <p:nvPr/>
        </p:nvSpPr>
        <p:spPr>
          <a:xfrm>
            <a:off x="3036405" y="5229683"/>
            <a:ext cx="1489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(spatial projector)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DB9F5CA-17AB-E043-95A7-10384C1F32CE}"/>
              </a:ext>
            </a:extLst>
          </p:cNvPr>
          <p:cNvSpPr txBox="1"/>
          <p:nvPr/>
        </p:nvSpPr>
        <p:spPr>
          <a:xfrm>
            <a:off x="7597286" y="4143012"/>
            <a:ext cx="1113039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longitudinal basis vector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617E5E1B-3ADD-C54D-B80C-C235D0E6262A}"/>
              </a:ext>
            </a:extLst>
          </p:cNvPr>
          <p:cNvCxnSpPr>
            <a:cxnSpLocks/>
            <a:stCxn id="73" idx="0"/>
          </p:cNvCxnSpPr>
          <p:nvPr/>
        </p:nvCxnSpPr>
        <p:spPr>
          <a:xfrm flipV="1">
            <a:off x="8153806" y="3122322"/>
            <a:ext cx="178395" cy="10206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FC62A6C8-006D-D14B-B168-7E359B6F74DF}"/>
                  </a:ext>
                </a:extLst>
              </p:cNvPr>
              <p:cNvSpPr/>
              <p:nvPr/>
            </p:nvSpPr>
            <p:spPr>
              <a:xfrm>
                <a:off x="442914" y="5557349"/>
                <a:ext cx="1814599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Ξ</m:t>
                          </m:r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sSup>
                        <m:sSup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p>
                      </m:sSup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FC62A6C8-006D-D14B-B168-7E359B6F74D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914" y="5557349"/>
                <a:ext cx="1814599" cy="33855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0" name="TextBox 79">
            <a:extLst>
              <a:ext uri="{FF2B5EF4-FFF2-40B4-BE49-F238E27FC236}">
                <a16:creationId xmlns:a16="http://schemas.microsoft.com/office/drawing/2014/main" id="{00510D63-F491-D149-BE06-B0E71F63711B}"/>
              </a:ext>
            </a:extLst>
          </p:cNvPr>
          <p:cNvSpPr txBox="1"/>
          <p:nvPr/>
        </p:nvSpPr>
        <p:spPr>
          <a:xfrm>
            <a:off x="3033192" y="5568237"/>
            <a:ext cx="18182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(transverse projector)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8ECFE5B7-76D4-8840-807E-0FAFF42220A9}"/>
                  </a:ext>
                </a:extLst>
              </p:cNvPr>
              <p:cNvSpPr/>
              <p:nvPr/>
            </p:nvSpPr>
            <p:spPr>
              <a:xfrm>
                <a:off x="5660316" y="5753924"/>
                <a:ext cx="4741491" cy="45954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</m:t>
                        </m:r>
                      </m:sup>
                    </m:sSup>
                  </m:oMath>
                </a14:m>
                <a:r>
                  <a:rPr lang="en-US" sz="16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den>
                    </m:f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𝛲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𝛲</m:t>
                            </m:r>
                          </m:e>
                          <m:sub>
                            <m:r>
                              <a:rPr lang="en-US" sz="16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</m:e>
                    </m:d>
                    <m:d>
                      <m:dPr>
                        <m:ctrlP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p>
                        </m:sSup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sup>
                        </m:s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Ξ</m:t>
                            </m:r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𝜇𝜈</m:t>
                            </m:r>
                          </m:sup>
                        </m:sSup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sSubSup>
                      <m:sSubSupPr>
                        <m:ctrlPr>
                          <a:rPr lang="en-US" sz="1600" i="1" smtClean="0">
                            <a:solidFill>
                              <a:srgbClr val="00B4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i="1">
                            <a:solidFill>
                              <a:srgbClr val="00B4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sz="1600">
                            <a:solidFill>
                              <a:srgbClr val="00B4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  <m:r>
                          <a:rPr lang="en-US" sz="1600" i="1">
                            <a:solidFill>
                              <a:srgbClr val="00B4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  <m:sup>
                        <m: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1600" i="1">
                            <a:solidFill>
                              <a:srgbClr val="00B4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bSup>
                    <m:sSubSup>
                      <m:sSub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e>
                      <m:sub/>
                      <m: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sup>
                    </m:sSubSup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US" sz="1600" i="1" smtClean="0">
                            <a:solidFill>
                              <a:srgbClr val="00B4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i="1">
                            <a:solidFill>
                              <a:srgbClr val="00B4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en-US" sz="1600">
                            <a:solidFill>
                              <a:srgbClr val="00B4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  <m:sup>
                        <m:r>
                          <a:rPr lang="en-US" sz="1600" i="1">
                            <a:solidFill>
                              <a:srgbClr val="00B4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</m:t>
                        </m:r>
                      </m:sup>
                    </m:sSubSup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8ECFE5B7-76D4-8840-807E-0FAFF42220A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0316" y="5753924"/>
                <a:ext cx="4741491" cy="45954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C1BF1B4E-1FBC-884B-920D-05B082010102}"/>
                  </a:ext>
                </a:extLst>
              </p:cNvPr>
              <p:cNvSpPr/>
              <p:nvPr/>
            </p:nvSpPr>
            <p:spPr>
              <a:xfrm>
                <a:off x="398057" y="5876014"/>
                <a:ext cx="1676549" cy="49705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LRF</m:t>
                          </m:r>
                        </m:sub>
                        <m:sup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𝑧𝑧</m:t>
                          </m:r>
                        </m:sup>
                      </m:sSubSup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d>
                        <m:dPr>
                          <m:ctrlP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𝛲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𝛲</m:t>
                              </m:r>
                            </m:e>
                            <m:sub>
                              <m:r>
                                <a:rPr lang="en-US" sz="1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C1BF1B4E-1FBC-884B-920D-05B08201010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057" y="5876014"/>
                <a:ext cx="1676549" cy="497059"/>
              </a:xfrm>
              <a:prstGeom prst="rect">
                <a:avLst/>
              </a:prstGeom>
              <a:blipFill>
                <a:blip r:embed="rId11"/>
                <a:stretch>
                  <a:fillRect b="-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4" name="TextBox 83">
            <a:extLst>
              <a:ext uri="{FF2B5EF4-FFF2-40B4-BE49-F238E27FC236}">
                <a16:creationId xmlns:a16="http://schemas.microsoft.com/office/drawing/2014/main" id="{F432BBC4-4D28-9246-B2E9-6547442887FF}"/>
              </a:ext>
            </a:extLst>
          </p:cNvPr>
          <p:cNvSpPr txBox="1"/>
          <p:nvPr/>
        </p:nvSpPr>
        <p:spPr>
          <a:xfrm>
            <a:off x="3726042" y="6384705"/>
            <a:ext cx="49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E. Molnar, H. </a:t>
            </a:r>
            <a:r>
              <a:rPr lang="en-US" sz="1400" dirty="0" err="1"/>
              <a:t>Niemi</a:t>
            </a:r>
            <a:r>
              <a:rPr lang="en-US" sz="1400" dirty="0"/>
              <a:t>, D.H. </a:t>
            </a:r>
            <a:r>
              <a:rPr lang="en-US" sz="1400" dirty="0" err="1"/>
              <a:t>Rischke</a:t>
            </a:r>
            <a:r>
              <a:rPr lang="en-US" sz="1400" dirty="0"/>
              <a:t>, Phys. Rev. D 93, 114025 (2016)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1785666B-ABE4-B24A-9246-FB3F31C02B3B}"/>
              </a:ext>
            </a:extLst>
          </p:cNvPr>
          <p:cNvSpPr txBox="1"/>
          <p:nvPr/>
        </p:nvSpPr>
        <p:spPr>
          <a:xfrm>
            <a:off x="3033192" y="5967241"/>
            <a:ext cx="18182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(pressure anisotropy)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61AB760-35D7-5145-8A14-DC4EFFE5C04D}"/>
              </a:ext>
            </a:extLst>
          </p:cNvPr>
          <p:cNvCxnSpPr>
            <a:cxnSpLocks/>
          </p:cNvCxnSpPr>
          <p:nvPr/>
        </p:nvCxnSpPr>
        <p:spPr>
          <a:xfrm>
            <a:off x="5106390" y="2951348"/>
            <a:ext cx="98961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2058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59">
            <a:extLst>
              <a:ext uri="{FF2B5EF4-FFF2-40B4-BE49-F238E27FC236}">
                <a16:creationId xmlns:a16="http://schemas.microsoft.com/office/drawing/2014/main" id="{C37C9C79-2FC2-AD45-8E04-5325D47498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3606" y="1842060"/>
            <a:ext cx="4972050" cy="23202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3EE2BDB-5694-E149-BC3C-DFE54DA5B4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3596" y="1825625"/>
            <a:ext cx="5132070" cy="241173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DEC5F8F-6A4F-384D-B920-6ABFFDD01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Second-order viscous hydrodynamics</a:t>
            </a:r>
            <a:endParaRPr lang="en-B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E30153-BEFE-044F-9F9A-5E86270F28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1" y="1825625"/>
                <a:ext cx="5415115" cy="4351338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sz="1800" dirty="0"/>
                  <a:t>Need relaxation-type equations to evolve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</m:t>
                        </m:r>
                      </m:sup>
                    </m:sSup>
                  </m:oMath>
                </a14:m>
                <a:r>
                  <a:rPr lang="en-US" sz="1800" dirty="0"/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</m:oMath>
                </a14:m>
                <a:endParaRPr lang="en-US" sz="1800" dirty="0"/>
              </a:p>
              <a:p>
                <a:pPr lvl="1">
                  <a:lnSpc>
                    <a:spcPct val="110000"/>
                  </a:lnSpc>
                </a:pPr>
                <a:r>
                  <a:rPr lang="en-US" sz="1400" dirty="0"/>
                  <a:t>Conservation laws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</m:t>
                        </m:r>
                      </m:sup>
                    </m:sSup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1400" dirty="0"/>
                  <a:t> and QCD equation of state evolve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ℰ</m:t>
                    </m:r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p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eq</m:t>
                        </m:r>
                      </m:sub>
                    </m:sSub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400" dirty="0"/>
                  <a:t> </a:t>
                </a:r>
              </a:p>
              <a:p>
                <a:pPr>
                  <a:lnSpc>
                    <a:spcPct val="110000"/>
                  </a:lnSpc>
                </a:pPr>
                <a:r>
                  <a:rPr lang="en-US" sz="1800" dirty="0"/>
                  <a:t>Partially based off Boltzmann equation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p>
                        </m:s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  <m:d>
                      <m:dPr>
                        <m:begChr m:val="["/>
                        <m:endChr m:val="]"/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</m:d>
                  </m:oMath>
                </a14:m>
                <a:endParaRPr lang="en-US" sz="1600" dirty="0"/>
              </a:p>
              <a:p>
                <a:pPr lvl="1">
                  <a:lnSpc>
                    <a:spcPct val="110000"/>
                  </a:lnSpc>
                </a:pPr>
                <a:endParaRPr lang="en-US" sz="1600" dirty="0"/>
              </a:p>
              <a:p>
                <a:pPr lvl="1">
                  <a:lnSpc>
                    <a:spcPct val="110000"/>
                  </a:lnSpc>
                </a:pPr>
                <a:endParaRPr lang="en-US" sz="1600" dirty="0"/>
              </a:p>
              <a:p>
                <a:pPr>
                  <a:lnSpc>
                    <a:spcPct val="110000"/>
                  </a:lnSpc>
                </a:pPr>
                <a:endParaRPr lang="en-US" sz="2000" dirty="0"/>
              </a:p>
              <a:p>
                <a:pPr marL="457200" lvl="1" indent="0">
                  <a:buNone/>
                </a:pPr>
                <a:r>
                  <a:rPr lang="en-US" sz="1600" dirty="0"/>
                  <a:t>	</a:t>
                </a:r>
              </a:p>
              <a:p>
                <a:r>
                  <a:rPr lang="en-US" sz="1800" dirty="0">
                    <a:solidFill>
                      <a:srgbClr val="0019FF"/>
                    </a:solidFill>
                  </a:rPr>
                  <a:t>Model shear and bulk viscosities phenomenologically</a:t>
                </a:r>
              </a:p>
              <a:p>
                <a:r>
                  <a:rPr lang="en-US" sz="1800" dirty="0"/>
                  <a:t>Compute other transport coefficients with standard (dashed) or quasiparticle (solid) kinetic model</a:t>
                </a:r>
              </a:p>
              <a:p>
                <a:pPr lvl="1"/>
                <a:r>
                  <a:rPr lang="en-US" sz="1400" dirty="0">
                    <a:solidFill>
                      <a:srgbClr val="B700C3"/>
                    </a:solidFill>
                  </a:rPr>
                  <a:t>Viscosities effectively gain first-order dissipative corrections from linearized expansion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rgbClr val="B700C3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1400" b="0" i="1" smtClean="0">
                        <a:solidFill>
                          <a:srgbClr val="B700C3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rgbClr val="B700C3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rgbClr val="B700C3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400" b="0" i="0" smtClean="0">
                            <a:solidFill>
                              <a:srgbClr val="B700C3"/>
                            </a:solidFill>
                            <a:latin typeface="Cambria Math" panose="02040503050406030204" pitchFamily="18" charset="0"/>
                          </a:rPr>
                          <m:t>eq</m:t>
                        </m:r>
                      </m:sub>
                    </m:sSub>
                    <m:r>
                      <a:rPr lang="en-US" sz="1400" b="0" i="1" smtClean="0">
                        <a:solidFill>
                          <a:srgbClr val="B700C3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400" b="0" i="1" smtClean="0">
                        <a:solidFill>
                          <a:srgbClr val="B700C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US" sz="1400" b="0" i="1" smtClean="0">
                        <a:solidFill>
                          <a:srgbClr val="B700C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1400" dirty="0">
                    <a:solidFill>
                      <a:srgbClr val="B700C3"/>
                    </a:solidFill>
                  </a:rPr>
                  <a:t>  </a:t>
                </a:r>
                <a:endParaRPr lang="en-US" sz="1600" dirty="0">
                  <a:solidFill>
                    <a:srgbClr val="B700C3"/>
                  </a:solidFill>
                </a:endParaRPr>
              </a:p>
              <a:p>
                <a:pPr lvl="1"/>
                <a:endParaRPr lang="en-US" sz="1600" dirty="0"/>
              </a:p>
              <a:p>
                <a:pPr lvl="1"/>
                <a:endParaRPr lang="en-BR" sz="1600" dirty="0"/>
              </a:p>
              <a:p>
                <a:pPr lvl="1"/>
                <a:endParaRPr lang="en-US" sz="1600" dirty="0"/>
              </a:p>
              <a:p>
                <a:pPr lvl="1"/>
                <a:endParaRPr lang="en-US" sz="1600" dirty="0"/>
              </a:p>
              <a:p>
                <a:pPr lvl="1"/>
                <a:endParaRPr lang="en-US" sz="16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E30153-BEFE-044F-9F9A-5E86270F28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1" y="1825625"/>
                <a:ext cx="5415115" cy="4351338"/>
              </a:xfrm>
              <a:blipFill>
                <a:blip r:embed="rId4"/>
                <a:stretch>
                  <a:fillRect l="-937" t="-2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D7436E-164B-2F40-AA8F-5075CE156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56032"/>
            <a:ext cx="675469" cy="365125"/>
          </a:xfrm>
          <a:ln>
            <a:noFill/>
          </a:ln>
        </p:spPr>
        <p:txBody>
          <a:bodyPr/>
          <a:lstStyle/>
          <a:p>
            <a:fld id="{C9DC48E1-BA04-F047-813C-794E56D8CB27}" type="slidenum">
              <a:rPr lang="en-BR" sz="1400" smtClean="0">
                <a:solidFill>
                  <a:schemeClr val="tx1"/>
                </a:solidFill>
              </a:rPr>
              <a:pPr/>
              <a:t>5</a:t>
            </a:fld>
            <a:endParaRPr lang="en-BR" sz="140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278E83-98E2-7740-AB7F-C9321FCE2536}"/>
              </a:ext>
            </a:extLst>
          </p:cNvPr>
          <p:cNvSpPr txBox="1"/>
          <p:nvPr/>
        </p:nvSpPr>
        <p:spPr>
          <a:xfrm>
            <a:off x="522146" y="6381257"/>
            <a:ext cx="60472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G.S. </a:t>
            </a:r>
            <a:r>
              <a:rPr lang="en-US" sz="1400" dirty="0" err="1"/>
              <a:t>Denicol</a:t>
            </a:r>
            <a:r>
              <a:rPr lang="en-US" sz="1400" dirty="0"/>
              <a:t>, H. Niemi, E. Molnar, D.H. </a:t>
            </a:r>
            <a:r>
              <a:rPr lang="en-US" sz="1400" dirty="0" err="1"/>
              <a:t>Rischke</a:t>
            </a:r>
            <a:r>
              <a:rPr lang="en-US" sz="1400" dirty="0"/>
              <a:t>, Phys. Rev. D 85, 114047 (2012)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1564552-79FF-8B4D-9044-2DD5299978C3}"/>
                  </a:ext>
                </a:extLst>
              </p:cNvPr>
              <p:cNvSpPr txBox="1"/>
              <p:nvPr/>
            </p:nvSpPr>
            <p:spPr>
              <a:xfrm>
                <a:off x="1096783" y="3310250"/>
                <a:ext cx="3951210" cy="31431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B4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B4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i="1">
                              <a:solidFill>
                                <a:srgbClr val="00B4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Π</m:t>
                          </m:r>
                        </m:sub>
                      </m:sSub>
                      <m:acc>
                        <m:accPr>
                          <m:chr m:val="̇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Π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m:rPr>
                          <m:sty m:val="p"/>
                        </m:rPr>
                        <a:rPr lang="el-G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Π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srgbClr val="0019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𝜁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 smtClean="0">
                                  <a:solidFill>
                                    <a:srgbClr val="B700C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B700C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i="1">
                                  <a:solidFill>
                                    <a:srgbClr val="B700C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ΠΠ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l-GR" i="1" smtClean="0">
                              <a:solidFill>
                                <a:srgbClr val="B700C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Π</m:t>
                          </m:r>
                        </m:e>
                      </m:d>
                      <m:r>
                        <a:rPr lang="en-US" b="0" i="1" smtClean="0">
                          <a:solidFill>
                            <a:srgbClr val="E1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 smtClean="0">
                              <a:solidFill>
                                <a:srgbClr val="B700C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B700C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i="1">
                              <a:solidFill>
                                <a:srgbClr val="B700C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Π</m:t>
                          </m:r>
                          <m:r>
                            <a:rPr lang="el-GR" i="1">
                              <a:solidFill>
                                <a:srgbClr val="B700C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sub>
                      </m:sSub>
                      <m:sSup>
                        <m:sSupPr>
                          <m:ctrlPr>
                            <a:rPr lang="el-GR" i="1">
                              <a:solidFill>
                                <a:srgbClr val="B700C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i="1">
                              <a:solidFill>
                                <a:srgbClr val="B700C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l-GR" i="1">
                              <a:solidFill>
                                <a:srgbClr val="B700C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sSub>
                        <m:sSubPr>
                          <m:ctrlPr>
                            <a:rPr lang="en-US" b="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1564552-79FF-8B4D-9044-2DD5299978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6783" y="3310250"/>
                <a:ext cx="3951210" cy="314317"/>
              </a:xfrm>
              <a:prstGeom prst="rect">
                <a:avLst/>
              </a:prstGeom>
              <a:blipFill>
                <a:blip r:embed="rId5"/>
                <a:stretch>
                  <a:fillRect t="-12000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F45839A1-216D-0642-A593-C0462AD9EE54}"/>
              </a:ext>
            </a:extLst>
          </p:cNvPr>
          <p:cNvSpPr txBox="1"/>
          <p:nvPr/>
        </p:nvSpPr>
        <p:spPr>
          <a:xfrm>
            <a:off x="1659583" y="3930025"/>
            <a:ext cx="871480" cy="523220"/>
          </a:xfrm>
          <a:prstGeom prst="rect">
            <a:avLst/>
          </a:prstGeom>
          <a:noFill/>
          <a:ln>
            <a:solidFill>
              <a:srgbClr val="0019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19FF"/>
                </a:solidFill>
              </a:rPr>
              <a:t>bulk viscosity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E117B56-9EC1-8C43-84A3-3C180CE22A0C}"/>
              </a:ext>
            </a:extLst>
          </p:cNvPr>
          <p:cNvCxnSpPr>
            <a:cxnSpLocks/>
            <a:stCxn id="15" idx="0"/>
          </p:cNvCxnSpPr>
          <p:nvPr/>
        </p:nvCxnSpPr>
        <p:spPr>
          <a:xfrm flipV="1">
            <a:off x="2095323" y="3624567"/>
            <a:ext cx="375803" cy="305458"/>
          </a:xfrm>
          <a:prstGeom prst="straightConnector1">
            <a:avLst/>
          </a:prstGeom>
          <a:ln>
            <a:solidFill>
              <a:srgbClr val="0019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8F73CCF-7D1D-7247-ACA2-D301CFE3D305}"/>
                  </a:ext>
                </a:extLst>
              </p:cNvPr>
              <p:cNvSpPr txBox="1"/>
              <p:nvPr/>
            </p:nvSpPr>
            <p:spPr>
              <a:xfrm>
                <a:off x="2739515" y="3928251"/>
                <a:ext cx="1004863" cy="523220"/>
              </a:xfrm>
              <a:prstGeom prst="rect">
                <a:avLst/>
              </a:prstGeom>
              <a:noFill/>
              <a:ln>
                <a:solidFill>
                  <a:srgbClr val="B700C3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rgbClr val="B700C3"/>
                    </a:solidFill>
                  </a:rPr>
                  <a:t>linear </a:t>
                </a:r>
                <a14:m>
                  <m:oMath xmlns:m="http://schemas.openxmlformats.org/officeDocument/2006/math">
                    <m:r>
                      <a:rPr lang="en-US" sz="1400" i="1" smtClean="0">
                        <a:solidFill>
                          <a:srgbClr val="B700C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US" sz="1400" b="0" i="1" smtClean="0">
                        <a:solidFill>
                          <a:srgbClr val="B700C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1400" dirty="0">
                    <a:solidFill>
                      <a:srgbClr val="B700C3"/>
                    </a:solidFill>
                  </a:rPr>
                  <a:t> corrections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8F73CCF-7D1D-7247-ACA2-D301CFE3D3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9515" y="3928251"/>
                <a:ext cx="1004863" cy="523220"/>
              </a:xfrm>
              <a:prstGeom prst="rect">
                <a:avLst/>
              </a:prstGeom>
              <a:blipFill>
                <a:blip r:embed="rId6"/>
                <a:stretch>
                  <a:fillRect l="-1235" r="-1235" b="-11628"/>
                </a:stretch>
              </a:blipFill>
              <a:ln>
                <a:solidFill>
                  <a:srgbClr val="B700C3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CED6460D-AE55-F147-AE7D-C40AF8A10EEA}"/>
              </a:ext>
            </a:extLst>
          </p:cNvPr>
          <p:cNvSpPr txBox="1"/>
          <p:nvPr/>
        </p:nvSpPr>
        <p:spPr>
          <a:xfrm>
            <a:off x="205768" y="3928251"/>
            <a:ext cx="1264863" cy="523220"/>
          </a:xfrm>
          <a:prstGeom prst="rect">
            <a:avLst/>
          </a:prstGeom>
          <a:noFill/>
          <a:ln>
            <a:solidFill>
              <a:srgbClr val="00B4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B400"/>
                </a:solidFill>
              </a:rPr>
              <a:t>bulk relaxation time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4F3667B-85D7-0D4A-A2EA-3F3778C3B15A}"/>
              </a:ext>
            </a:extLst>
          </p:cNvPr>
          <p:cNvCxnSpPr>
            <a:cxnSpLocks/>
          </p:cNvCxnSpPr>
          <p:nvPr/>
        </p:nvCxnSpPr>
        <p:spPr>
          <a:xfrm flipV="1">
            <a:off x="838200" y="3624567"/>
            <a:ext cx="258583" cy="303684"/>
          </a:xfrm>
          <a:prstGeom prst="straightConnector1">
            <a:avLst/>
          </a:prstGeom>
          <a:ln>
            <a:solidFill>
              <a:srgbClr val="00B4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F893673-1392-564C-A5AF-392F6AEFDA0B}"/>
              </a:ext>
            </a:extLst>
          </p:cNvPr>
          <p:cNvCxnSpPr>
            <a:cxnSpLocks/>
            <a:stCxn id="17" idx="0"/>
          </p:cNvCxnSpPr>
          <p:nvPr/>
        </p:nvCxnSpPr>
        <p:spPr>
          <a:xfrm flipV="1">
            <a:off x="3241947" y="3624567"/>
            <a:ext cx="0" cy="303684"/>
          </a:xfrm>
          <a:prstGeom prst="straightConnector1">
            <a:avLst/>
          </a:prstGeom>
          <a:ln>
            <a:solidFill>
              <a:srgbClr val="B700C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5BCEF219-FF81-ED45-9A4F-25B3FB696DFF}"/>
              </a:ext>
            </a:extLst>
          </p:cNvPr>
          <p:cNvSpPr txBox="1"/>
          <p:nvPr/>
        </p:nvSpPr>
        <p:spPr>
          <a:xfrm>
            <a:off x="3894030" y="3969597"/>
            <a:ext cx="809143" cy="523220"/>
          </a:xfrm>
          <a:prstGeom prst="rect">
            <a:avLst/>
          </a:prstGeom>
          <a:noFill/>
          <a:ln>
            <a:solidFill>
              <a:srgbClr val="E1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E10000"/>
                </a:solidFill>
              </a:rPr>
              <a:t>gradient forces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C6E8BE6-192F-7B46-BA19-B95F54A5D025}"/>
              </a:ext>
            </a:extLst>
          </p:cNvPr>
          <p:cNvCxnSpPr>
            <a:cxnSpLocks/>
            <a:stCxn id="39" idx="0"/>
          </p:cNvCxnSpPr>
          <p:nvPr/>
        </p:nvCxnSpPr>
        <p:spPr>
          <a:xfrm flipH="1" flipV="1">
            <a:off x="3665545" y="3573499"/>
            <a:ext cx="633057" cy="396098"/>
          </a:xfrm>
          <a:prstGeom prst="straightConnector1">
            <a:avLst/>
          </a:prstGeom>
          <a:ln>
            <a:solidFill>
              <a:srgbClr val="E1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2E54E88B-59BD-D34F-A8E6-0CBAC08DDC39}"/>
                  </a:ext>
                </a:extLst>
              </p:cNvPr>
              <p:cNvSpPr txBox="1"/>
              <p:nvPr/>
            </p:nvSpPr>
            <p:spPr>
              <a:xfrm>
                <a:off x="6713596" y="5086437"/>
                <a:ext cx="4826363" cy="29450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B4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B4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l-GR" i="1">
                              <a:solidFill>
                                <a:srgbClr val="00B4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sub>
                      </m:sSub>
                      <m:sSup>
                        <m:sSupPr>
                          <m:ctrlPr>
                            <a:rPr lang="el-G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̇"/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l-GR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</m:acc>
                        </m:e>
                        <m:sup>
                          <m:d>
                            <m:dPr>
                              <m:begChr m:val="⟨"/>
                              <m:endChr m:val="⟩"/>
                              <m:ctrlPr>
                                <a:rPr lang="el-GR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𝜇𝜈</m:t>
                              </m:r>
                            </m:e>
                          </m:d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0019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solidFill>
                                <a:srgbClr val="0019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 smtClean="0">
                                  <a:solidFill>
                                    <a:srgbClr val="B700C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solidFill>
                                    <a:srgbClr val="B700C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i="1" smtClean="0">
                                  <a:solidFill>
                                    <a:srgbClr val="B700C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m:rPr>
                                  <m:sty m:val="p"/>
                                </m:rPr>
                                <a:rPr lang="el-GR" i="1">
                                  <a:solidFill>
                                    <a:srgbClr val="B700C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l-GR" i="1" smtClean="0">
                              <a:solidFill>
                                <a:srgbClr val="B700C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Π</m:t>
                          </m:r>
                        </m:e>
                      </m:d>
                      <m:sSup>
                        <m:sSupPr>
                          <m:ctrlPr>
                            <a:rPr lang="el-GR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l-GR" i="1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 smtClean="0">
                              <a:solidFill>
                                <a:srgbClr val="B700C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solidFill>
                                <a:srgbClr val="B700C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l-GR" i="1">
                              <a:solidFill>
                                <a:srgbClr val="B700C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𝜋𝜋</m:t>
                          </m:r>
                        </m:sub>
                      </m:sSub>
                      <m:sSup>
                        <m:sSupPr>
                          <m:ctrlPr>
                            <a:rPr lang="el-GR" i="1">
                              <a:solidFill>
                                <a:srgbClr val="B700C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i="1">
                              <a:solidFill>
                                <a:srgbClr val="B700C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l-GR" i="1">
                              <a:solidFill>
                                <a:srgbClr val="B700C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r>
                        <a:rPr lang="en-US" b="0" i="1" smtClean="0">
                          <a:solidFill>
                            <a:srgbClr val="E1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en-US" b="0" dirty="0">
                  <a:solidFill>
                    <a:srgbClr val="E10000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2E54E88B-59BD-D34F-A8E6-0CBAC08DDC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3596" y="5086437"/>
                <a:ext cx="4826363" cy="294504"/>
              </a:xfrm>
              <a:prstGeom prst="rect">
                <a:avLst/>
              </a:prstGeom>
              <a:blipFill>
                <a:blip r:embed="rId7"/>
                <a:stretch>
                  <a:fillRect b="-208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4DAC794F-FDEB-9B48-B6F4-B52BFF6B4DFD}"/>
                  </a:ext>
                </a:extLst>
              </p:cNvPr>
              <p:cNvSpPr txBox="1"/>
              <p:nvPr/>
            </p:nvSpPr>
            <p:spPr>
              <a:xfrm>
                <a:off x="7829301" y="5496850"/>
                <a:ext cx="3233834" cy="4145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 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𝛼𝛽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p>
                      </m:sSub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srgbClr val="B700C3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i="1" smtClean="0">
                                  <a:solidFill>
                                    <a:srgbClr val="B700C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B700C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l-GR" i="1">
                                  <a:solidFill>
                                    <a:srgbClr val="B700C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i="1">
                                  <a:solidFill>
                                    <a:srgbClr val="B700C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rgbClr val="B700C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B700C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i="1">
                                  <a:solidFill>
                                    <a:srgbClr val="B700C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sub>
                            <m:sup>
                              <m:r>
                                <a:rPr lang="en-US" i="1" smtClean="0">
                                  <a:solidFill>
                                    <a:srgbClr val="B700C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i="1" smtClean="0">
                                  <a:solidFill>
                                    <a:srgbClr val="E1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rgbClr val="E1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/>
                            <m:sup>
                              <m:r>
                                <a:rPr lang="en-US" i="1" smtClean="0">
                                  <a:solidFill>
                                    <a:srgbClr val="E1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  <m:r>
                                <a:rPr lang="en-US" i="1">
                                  <a:solidFill>
                                    <a:srgbClr val="E1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B700C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solidFill>
                                    <a:srgbClr val="B700C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l-GR" i="1">
                                  <a:solidFill>
                                    <a:srgbClr val="B700C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𝜋𝜋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i="1">
                                  <a:solidFill>
                                    <a:srgbClr val="B700C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rgbClr val="B700C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B700C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i="1">
                                  <a:solidFill>
                                    <a:srgbClr val="B700C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sub>
                            <m:sup>
                              <m:r>
                                <a:rPr lang="en-US" i="1">
                                  <a:solidFill>
                                    <a:srgbClr val="B700C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i="1" smtClean="0">
                                  <a:solidFill>
                                    <a:srgbClr val="E1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l-GR" i="1">
                                  <a:solidFill>
                                    <a:srgbClr val="E1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/>
                            <m:sup>
                              <m:r>
                                <a:rPr lang="en-US" i="1">
                                  <a:solidFill>
                                    <a:srgbClr val="E1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𝛽𝜆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4DAC794F-FDEB-9B48-B6F4-B52BFF6B4D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9301" y="5496850"/>
                <a:ext cx="3233834" cy="414537"/>
              </a:xfrm>
              <a:prstGeom prst="rect">
                <a:avLst/>
              </a:prstGeom>
              <a:blipFill>
                <a:blip r:embed="rId8"/>
                <a:stretch>
                  <a:fillRect l="-1172" b="-147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TextBox 70">
            <a:extLst>
              <a:ext uri="{FF2B5EF4-FFF2-40B4-BE49-F238E27FC236}">
                <a16:creationId xmlns:a16="http://schemas.microsoft.com/office/drawing/2014/main" id="{2F5B339E-CFFC-8F48-B873-3E5B6E9AA506}"/>
              </a:ext>
            </a:extLst>
          </p:cNvPr>
          <p:cNvSpPr txBox="1"/>
          <p:nvPr/>
        </p:nvSpPr>
        <p:spPr>
          <a:xfrm>
            <a:off x="6866450" y="6381256"/>
            <a:ext cx="48263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L. </a:t>
            </a:r>
            <a:r>
              <a:rPr lang="en-US" sz="1400" dirty="0" err="1"/>
              <a:t>Tinti</a:t>
            </a:r>
            <a:r>
              <a:rPr lang="en-US" sz="1400" dirty="0"/>
              <a:t>, A. Jaiswal, R. </a:t>
            </a:r>
            <a:r>
              <a:rPr lang="en-US" sz="1400" dirty="0" err="1"/>
              <a:t>Ryblewski</a:t>
            </a:r>
            <a:r>
              <a:rPr lang="en-US" sz="1400" dirty="0"/>
              <a:t>, Phys. Rev. D 95, 054007 (2017)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33FCAD44-BA82-834D-A7FA-9C9E9A4017E2}"/>
              </a:ext>
            </a:extLst>
          </p:cNvPr>
          <p:cNvSpPr txBox="1"/>
          <p:nvPr/>
        </p:nvSpPr>
        <p:spPr>
          <a:xfrm>
            <a:off x="6442267" y="4252473"/>
            <a:ext cx="1433333" cy="523220"/>
          </a:xfrm>
          <a:prstGeom prst="rect">
            <a:avLst/>
          </a:prstGeom>
          <a:noFill/>
          <a:ln>
            <a:solidFill>
              <a:srgbClr val="00B4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B400"/>
                </a:solidFill>
              </a:rPr>
              <a:t>shear relaxation time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048BEC3D-1B7E-B94B-8EA3-93991A74E74E}"/>
              </a:ext>
            </a:extLst>
          </p:cNvPr>
          <p:cNvCxnSpPr>
            <a:cxnSpLocks/>
            <a:stCxn id="72" idx="2"/>
          </p:cNvCxnSpPr>
          <p:nvPr/>
        </p:nvCxnSpPr>
        <p:spPr>
          <a:xfrm flipH="1">
            <a:off x="7002686" y="4775693"/>
            <a:ext cx="156248" cy="334069"/>
          </a:xfrm>
          <a:prstGeom prst="straightConnector1">
            <a:avLst/>
          </a:prstGeom>
          <a:ln>
            <a:solidFill>
              <a:srgbClr val="00B4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A7A75065-79B8-184C-9ECA-B6889E88EEEB}"/>
              </a:ext>
            </a:extLst>
          </p:cNvPr>
          <p:cNvSpPr txBox="1"/>
          <p:nvPr/>
        </p:nvSpPr>
        <p:spPr>
          <a:xfrm>
            <a:off x="8310937" y="4462157"/>
            <a:ext cx="1433333" cy="307777"/>
          </a:xfrm>
          <a:prstGeom prst="rect">
            <a:avLst/>
          </a:prstGeom>
          <a:noFill/>
          <a:ln>
            <a:solidFill>
              <a:srgbClr val="0019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19FF"/>
                </a:solidFill>
              </a:rPr>
              <a:t>shear viscosity</a:t>
            </a: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E1BF07C7-C662-9E49-964E-474EEB948FC4}"/>
              </a:ext>
            </a:extLst>
          </p:cNvPr>
          <p:cNvCxnSpPr>
            <a:cxnSpLocks/>
            <a:stCxn id="80" idx="2"/>
          </p:cNvCxnSpPr>
          <p:nvPr/>
        </p:nvCxnSpPr>
        <p:spPr>
          <a:xfrm flipH="1">
            <a:off x="8924081" y="4769934"/>
            <a:ext cx="103523" cy="284086"/>
          </a:xfrm>
          <a:prstGeom prst="straightConnector1">
            <a:avLst/>
          </a:prstGeom>
          <a:ln>
            <a:solidFill>
              <a:srgbClr val="0019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020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3179E596-E2B2-0A40-BC3E-955553DB0A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3606" y="1842060"/>
            <a:ext cx="4972050" cy="23202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DEC5F8F-6A4F-384D-B920-6ABFFDD01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Anisotropic hydrodynamics</a:t>
            </a:r>
            <a:endParaRPr lang="en-B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E30153-BEFE-044F-9F9A-5E86270F28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1" y="1825625"/>
                <a:ext cx="5439031" cy="4351338"/>
              </a:xfrm>
            </p:spPr>
            <p:txBody>
              <a:bodyPr>
                <a:normAutofit/>
              </a:bodyPr>
              <a:lstStyle/>
              <a:p>
                <a:r>
                  <a:rPr lang="en-US" sz="1800" dirty="0"/>
                  <a:t>Reorganize distribution function as </a:t>
                </a: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1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l-GR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acc>
                      <m:accPr>
                        <m:chr m:val="̃"/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acc>
                  </m:oMath>
                </a14:m>
                <a:endParaRPr lang="en-US" sz="1800" dirty="0"/>
              </a:p>
              <a:p>
                <a:pPr lvl="1"/>
                <a:r>
                  <a:rPr lang="en-US" sz="1600" dirty="0">
                    <a:solidFill>
                      <a:srgbClr val="006CFF"/>
                    </a:solidFill>
                  </a:rPr>
                  <a:t>Match anisotropic parameters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i="1">
                            <a:solidFill>
                              <a:srgbClr val="006C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600" i="1" smtClean="0">
                            <a:solidFill>
                              <a:srgbClr val="006C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  <m:r>
                          <a:rPr lang="en-US" sz="1600" i="1">
                            <a:solidFill>
                              <a:srgbClr val="006C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600" i="1">
                                <a:solidFill>
                                  <a:srgbClr val="006C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 smtClean="0">
                                <a:solidFill>
                                  <a:srgbClr val="006C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rgbClr val="006C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r>
                          <a:rPr lang="en-US" sz="1600" i="1">
                            <a:solidFill>
                              <a:srgbClr val="006C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600" i="1">
                                <a:solidFill>
                                  <a:srgbClr val="006C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 smtClean="0">
                                <a:solidFill>
                                  <a:srgbClr val="006C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sz="1600">
                                <a:solidFill>
                                  <a:srgbClr val="006C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600" dirty="0">
                    <a:solidFill>
                      <a:srgbClr val="006CFF"/>
                    </a:solidFill>
                  </a:rPr>
                  <a:t> to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i="1">
                            <a:solidFill>
                              <a:srgbClr val="006C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 smtClean="0">
                            <a:solidFill>
                              <a:srgbClr val="006C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ℰ</m:t>
                        </m:r>
                        <m:r>
                          <a:rPr lang="en-US" sz="1600" b="0" i="1" smtClean="0">
                            <a:solidFill>
                              <a:srgbClr val="006C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600" i="1">
                                <a:solidFill>
                                  <a:srgbClr val="006C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1600" i="1">
                                <a:solidFill>
                                  <a:srgbClr val="006C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𝛲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rgbClr val="006C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r>
                          <a:rPr lang="en-US" sz="1600" i="1">
                            <a:solidFill>
                              <a:srgbClr val="006C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600" i="1">
                                <a:solidFill>
                                  <a:srgbClr val="006C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1600" i="1">
                                <a:solidFill>
                                  <a:srgbClr val="006C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𝛲</m:t>
                            </m:r>
                          </m:e>
                          <m:sub>
                            <m:r>
                              <a:rPr lang="en-US" sz="1600">
                                <a:solidFill>
                                  <a:srgbClr val="006C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600" dirty="0">
                    <a:solidFill>
                      <a:srgbClr val="006CFF"/>
                    </a:solidFill>
                  </a:rPr>
                  <a:t>  </a:t>
                </a:r>
              </a:p>
              <a:p>
                <a:pPr lvl="1"/>
                <a:endParaRPr lang="en-US" sz="1600" dirty="0"/>
              </a:p>
              <a:p>
                <a:pPr marL="457200" lvl="1" indent="0">
                  <a:buNone/>
                </a:pPr>
                <a:endParaRPr lang="en-US" sz="1600" dirty="0"/>
              </a:p>
              <a:p>
                <a:pPr lvl="1"/>
                <a:endParaRPr lang="en-US" sz="1600" dirty="0"/>
              </a:p>
              <a:p>
                <a:pPr marL="457200" lvl="1" indent="0">
                  <a:buNone/>
                </a:pPr>
                <a:endParaRPr lang="en-US" sz="1600" dirty="0"/>
              </a:p>
              <a:p>
                <a:pPr lvl="1"/>
                <a:endParaRPr lang="en-US" sz="1600" dirty="0"/>
              </a:p>
              <a:p>
                <a:pPr lvl="1"/>
                <a:endParaRPr lang="en-US" sz="1600" dirty="0"/>
              </a:p>
              <a:p>
                <a:r>
                  <a:rPr lang="en-US" sz="1800" dirty="0"/>
                  <a:t>Same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  <m:r>
                          <m:rPr>
                            <m:nor/>
                          </m:rPr>
                          <a:rPr lang="en-US" sz="1800" dirty="0"/>
                          <m:t>,</m:t>
                        </m:r>
                        <m:r>
                          <m:rPr>
                            <m:nor/>
                          </m:rPr>
                          <a:rPr lang="en-US" sz="1800" b="0" i="0" dirty="0" smtClean="0"/>
                          <m:t> </m:t>
                        </m:r>
                        <m:r>
                          <m:rPr>
                            <m:sty m:val="p"/>
                          </m:rPr>
                          <a:rPr lang="el-GR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ζ</m:t>
                        </m:r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</m:d>
                  </m:oMath>
                </a14:m>
                <a:r>
                  <a:rPr lang="en-US" sz="1800" dirty="0"/>
                  <a:t> and relaxation times (quasiparticle)</a:t>
                </a:r>
              </a:p>
              <a:p>
                <a:pPr lvl="1"/>
                <a:endParaRPr lang="en-US" sz="800" dirty="0"/>
              </a:p>
              <a:p>
                <a:r>
                  <a:rPr lang="en-US" sz="1800" dirty="0">
                    <a:solidFill>
                      <a:srgbClr val="006CFF"/>
                    </a:solidFill>
                  </a:rPr>
                  <a:t>Anisotropic transport coefficients depend on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800" i="1" smtClean="0">
                            <a:solidFill>
                              <a:srgbClr val="006C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i="1" smtClean="0">
                                <a:solidFill>
                                  <a:srgbClr val="006C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solidFill>
                                  <a:srgbClr val="006C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𝛲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rgbClr val="006C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r>
                          <a:rPr lang="en-US" sz="1800" b="0" i="1" smtClean="0">
                            <a:solidFill>
                              <a:srgbClr val="006C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800" i="1">
                                <a:solidFill>
                                  <a:srgbClr val="006C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solidFill>
                                  <a:srgbClr val="006C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𝛲</m:t>
                            </m:r>
                          </m:e>
                          <m:sub>
                            <m:r>
                              <a:rPr lang="en-US" sz="1800">
                                <a:solidFill>
                                  <a:srgbClr val="006C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800" dirty="0">
                    <a:solidFill>
                      <a:srgbClr val="006CFF"/>
                    </a:solidFill>
                  </a:rPr>
                  <a:t> nonlinearly via the leading-order distribution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solidFill>
                              <a:srgbClr val="006C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rgbClr val="006C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6C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1800" i="1">
                        <a:solidFill>
                          <a:srgbClr val="006C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1800" dirty="0">
                  <a:solidFill>
                    <a:srgbClr val="006CFF"/>
                  </a:solidFill>
                </a:endParaRPr>
              </a:p>
              <a:p>
                <a:pPr lvl="1"/>
                <a:r>
                  <a:rPr lang="en-US" sz="1600" dirty="0"/>
                  <a:t>If linearize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600" dirty="0"/>
                  <a:t> recover structure in viscous hydro</a:t>
                </a:r>
              </a:p>
              <a:p>
                <a:r>
                  <a:rPr lang="en-US" sz="1800" dirty="0">
                    <a:solidFill>
                      <a:srgbClr val="00B400"/>
                    </a:solidFill>
                  </a:rPr>
                  <a:t>Expect residual corrections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1" smtClean="0">
                        <a:solidFill>
                          <a:srgbClr val="00B4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acc>
                      <m:accPr>
                        <m:chr m:val="̃"/>
                        <m:ctrlPr>
                          <a:rPr lang="en-US" sz="1800" i="1" smtClean="0">
                            <a:solidFill>
                              <a:srgbClr val="00B4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0" i="1" smtClean="0">
                            <a:solidFill>
                              <a:srgbClr val="00B4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acc>
                  </m:oMath>
                </a14:m>
                <a:r>
                  <a:rPr lang="en-US" sz="1800" dirty="0">
                    <a:solidFill>
                      <a:srgbClr val="00B400"/>
                    </a:solidFill>
                  </a:rPr>
                  <a:t> to have small effect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E30153-BEFE-044F-9F9A-5E86270F28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1" y="1825625"/>
                <a:ext cx="5439031" cy="4351338"/>
              </a:xfrm>
              <a:blipFill>
                <a:blip r:embed="rId3"/>
                <a:stretch>
                  <a:fillRect l="-699" t="-11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D7436E-164B-2F40-AA8F-5075CE156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56032"/>
            <a:ext cx="675469" cy="365125"/>
          </a:xfrm>
          <a:ln>
            <a:noFill/>
          </a:ln>
        </p:spPr>
        <p:txBody>
          <a:bodyPr/>
          <a:lstStyle/>
          <a:p>
            <a:fld id="{C9DC48E1-BA04-F047-813C-794E56D8CB27}" type="slidenum">
              <a:rPr lang="en-BR" sz="1400" smtClean="0">
                <a:solidFill>
                  <a:schemeClr val="tx1"/>
                </a:solidFill>
              </a:rPr>
              <a:pPr/>
              <a:t>6</a:t>
            </a:fld>
            <a:endParaRPr lang="en-BR" sz="140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00831E9-D326-7B45-9C40-265533492A42}"/>
                  </a:ext>
                </a:extLst>
              </p:cNvPr>
              <p:cNvSpPr/>
              <p:nvPr/>
            </p:nvSpPr>
            <p:spPr>
              <a:xfrm>
                <a:off x="6581040" y="4402240"/>
                <a:ext cx="927883" cy="5555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l-G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00831E9-D326-7B45-9C40-265533492A4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1040" y="4402240"/>
                <a:ext cx="927883" cy="555537"/>
              </a:xfrm>
              <a:prstGeom prst="rect">
                <a:avLst/>
              </a:prstGeom>
              <a:blipFill>
                <a:blip r:embed="rId4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96109BA4-13AB-864D-A8E6-B5A6F3953993}"/>
                  </a:ext>
                </a:extLst>
              </p:cNvPr>
              <p:cNvSpPr/>
              <p:nvPr/>
            </p:nvSpPr>
            <p:spPr>
              <a:xfrm>
                <a:off x="6274905" y="5248395"/>
                <a:ext cx="3253904" cy="8749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exp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Λ</m:t>
                              </m:r>
                            </m:den>
                          </m:f>
                          <m:rad>
                            <m:radPr>
                              <m:degHide m:val="on"/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sz="16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⊥</m:t>
                                      </m:r>
                                    </m:sub>
                                    <m:sup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US" sz="16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⊥</m:t>
                                      </m:r>
                                    </m:sub>
                                    <m:sup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𝑧</m:t>
                                      </m:r>
                                    </m:sub>
                                    <m:sup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6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L</m:t>
                                      </m:r>
                                    </m:sub>
                                    <m:sup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rad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96109BA4-13AB-864D-A8E6-B5A6F395399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4905" y="5248395"/>
                <a:ext cx="3253904" cy="8749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6882305C-39AA-C740-B94D-5378671D2446}"/>
              </a:ext>
            </a:extLst>
          </p:cNvPr>
          <p:cNvSpPr txBox="1"/>
          <p:nvPr/>
        </p:nvSpPr>
        <p:spPr>
          <a:xfrm>
            <a:off x="2962824" y="6356032"/>
            <a:ext cx="654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M. McNelis, D. </a:t>
            </a:r>
            <a:r>
              <a:rPr lang="en-US" sz="1400" dirty="0" err="1"/>
              <a:t>Bazow</a:t>
            </a:r>
            <a:r>
              <a:rPr lang="en-US" sz="1400" dirty="0"/>
              <a:t>, U. Heinz, Phys. Rev. C 97, 054912 (2018)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2C0F266-7447-074E-9916-A8E14BFD759D}"/>
                  </a:ext>
                </a:extLst>
              </p:cNvPr>
              <p:cNvSpPr/>
              <p:nvPr/>
            </p:nvSpPr>
            <p:spPr>
              <a:xfrm>
                <a:off x="7901857" y="4367327"/>
                <a:ext cx="947119" cy="5965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Π</m:t>
                          </m:r>
                        </m:sub>
                      </m:sSub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𝜁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sz="1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2C0F266-7447-074E-9916-A8E14BFD75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1857" y="4367327"/>
                <a:ext cx="947119" cy="596510"/>
              </a:xfrm>
              <a:prstGeom prst="rect">
                <a:avLst/>
              </a:prstGeom>
              <a:blipFill>
                <a:blip r:embed="rId6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549B9F7-1581-7749-9018-2C86632B02A2}"/>
                  </a:ext>
                </a:extLst>
              </p:cNvPr>
              <p:cNvSpPr/>
              <p:nvPr/>
            </p:nvSpPr>
            <p:spPr>
              <a:xfrm>
                <a:off x="9851449" y="4301365"/>
                <a:ext cx="1684307" cy="624145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i="1" smtClean="0">
                          <a:solidFill>
                            <a:srgbClr val="006C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ℰ</m:t>
                      </m:r>
                      <m:r>
                        <a:rPr lang="en-US" sz="1600" i="1">
                          <a:solidFill>
                            <a:srgbClr val="006C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supHide m:val="on"/>
                          <m:ctrlPr>
                            <a:rPr lang="en-US" sz="1600" i="1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600" i="1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en-US" sz="1600" i="1">
                                  <a:solidFill>
                                    <a:srgbClr val="006C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600" i="1">
                                      <a:solidFill>
                                        <a:srgbClr val="006C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b="0" i="1" smtClean="0">
                                      <a:solidFill>
                                        <a:srgbClr val="006C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  <m:r>
                                    <a:rPr lang="en-US" sz="1600" b="0" i="1" smtClean="0">
                                      <a:solidFill>
                                        <a:srgbClr val="006C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∙</m:t>
                                  </m:r>
                                  <m:r>
                                    <a:rPr lang="en-US" sz="1600" b="0" i="1" smtClean="0">
                                      <a:solidFill>
                                        <a:srgbClr val="006C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600" i="1">
                                  <a:solidFill>
                                    <a:srgbClr val="006C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  <m:sSub>
                        <m:sSubPr>
                          <m:ctrlPr>
                            <a:rPr lang="en-US" sz="1600" i="1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sz="1600" dirty="0">
                  <a:solidFill>
                    <a:srgbClr val="006CFF"/>
                  </a:solidFill>
                </a:endParaRP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549B9F7-1581-7749-9018-2C86632B02A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51449" y="4301365"/>
                <a:ext cx="1684307" cy="624145"/>
              </a:xfrm>
              <a:prstGeom prst="rect">
                <a:avLst/>
              </a:prstGeom>
              <a:blipFill>
                <a:blip r:embed="rId7"/>
                <a:stretch>
                  <a:fillRect l="-22556" t="-158000" b="-218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56E7980F-B9DF-4B43-B468-9717281610CC}"/>
                  </a:ext>
                </a:extLst>
              </p:cNvPr>
              <p:cNvSpPr/>
              <p:nvPr/>
            </p:nvSpPr>
            <p:spPr>
              <a:xfrm>
                <a:off x="9854587" y="5560467"/>
                <a:ext cx="2289345" cy="638573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600" i="1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𝛲</m:t>
                          </m:r>
                        </m:e>
                        <m:sub>
                          <m:r>
                            <a:rPr lang="en-US" sz="1600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r>
                        <a:rPr lang="en-US" sz="1600" i="1">
                          <a:solidFill>
                            <a:srgbClr val="006C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 smtClean="0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nary>
                        <m:naryPr>
                          <m:supHide m:val="on"/>
                          <m:ctrlPr>
                            <a:rPr lang="en-US" sz="1600" i="1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600" i="1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en-US" sz="1600" i="1">
                                  <a:solidFill>
                                    <a:srgbClr val="006C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solidFill>
                                    <a:srgbClr val="006CFF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600" b="0" i="1" smtClean="0">
                                  <a:solidFill>
                                    <a:srgbClr val="006CFF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sz="1600" i="1">
                                  <a:solidFill>
                                    <a:srgbClr val="006C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m:rPr>
                                  <m:sty m:val="p"/>
                                </m:rPr>
                                <a:rPr lang="el-GR" sz="1600" i="1" smtClean="0">
                                  <a:solidFill>
                                    <a:srgbClr val="006C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Ξ</m:t>
                              </m:r>
                              <m:r>
                                <a:rPr lang="en-US" sz="1600" i="1">
                                  <a:solidFill>
                                    <a:srgbClr val="006C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US" sz="1600" i="1">
                                  <a:solidFill>
                                    <a:srgbClr val="006C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</m:d>
                        </m:e>
                      </m:nary>
                      <m:sSub>
                        <m:sSubPr>
                          <m:ctrlPr>
                            <a:rPr lang="en-US" sz="1600" i="1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56E7980F-B9DF-4B43-B468-9717281610C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54587" y="5560467"/>
                <a:ext cx="2289345" cy="638573"/>
              </a:xfrm>
              <a:prstGeom prst="rect">
                <a:avLst/>
              </a:prstGeom>
              <a:blipFill>
                <a:blip r:embed="rId8"/>
                <a:stretch>
                  <a:fillRect l="-6077" t="-152941" b="-21372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C9D23ACB-3007-5343-9852-9F96DD7B4A68}"/>
                  </a:ext>
                </a:extLst>
              </p:cNvPr>
              <p:cNvSpPr/>
              <p:nvPr/>
            </p:nvSpPr>
            <p:spPr>
              <a:xfrm>
                <a:off x="9854587" y="4936322"/>
                <a:ext cx="1957139" cy="624145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600" i="1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𝛲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sz="1600" i="1">
                          <a:solidFill>
                            <a:srgbClr val="006C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supHide m:val="on"/>
                          <m:ctrlPr>
                            <a:rPr lang="en-US" sz="1600" i="1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600" i="1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en-US" sz="1600" i="1">
                                  <a:solidFill>
                                    <a:srgbClr val="006C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600" i="1">
                                      <a:solidFill>
                                        <a:srgbClr val="006C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b="0" i="1" smtClean="0">
                                      <a:solidFill>
                                        <a:srgbClr val="006CFF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1600" b="0" i="1" smtClean="0">
                                      <a:solidFill>
                                        <a:srgbClr val="006C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  <m:r>
                                    <a:rPr lang="en-US" sz="1600" i="1">
                                      <a:solidFill>
                                        <a:srgbClr val="006C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∙</m:t>
                                  </m:r>
                                  <m:r>
                                    <a:rPr lang="en-US" sz="1600" i="1">
                                      <a:solidFill>
                                        <a:srgbClr val="006C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600" i="1">
                                  <a:solidFill>
                                    <a:srgbClr val="006C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  <m:sSub>
                        <m:sSubPr>
                          <m:ctrlPr>
                            <a:rPr lang="en-US" sz="1600" i="1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C9D23ACB-3007-5343-9852-9F96DD7B4A6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54587" y="4936322"/>
                <a:ext cx="1957139" cy="624145"/>
              </a:xfrm>
              <a:prstGeom prst="rect">
                <a:avLst/>
              </a:prstGeom>
              <a:blipFill>
                <a:blip r:embed="rId9"/>
                <a:stretch>
                  <a:fillRect l="-15484" t="-158000" b="-218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9A9D19A2-A3D1-A248-B6E8-78497824CB4B}"/>
                  </a:ext>
                </a:extLst>
              </p:cNvPr>
              <p:cNvSpPr/>
              <p:nvPr/>
            </p:nvSpPr>
            <p:spPr>
              <a:xfrm>
                <a:off x="543385" y="2898705"/>
                <a:ext cx="6028661" cy="61177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</m:acc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l-G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Π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sub>
                          </m:sSub>
                        </m:den>
                      </m:f>
                      <m:r>
                        <a:rPr lang="en-US" sz="160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l-G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𝛲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𝛲</m:t>
                              </m:r>
                            </m:e>
                            <m:sub>
                              <m:r>
                                <a:rPr lang="en-US" sz="16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/2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1600" b="0" i="1" smtClean="0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̅"/>
                              <m:ctrlPr>
                                <a:rPr lang="en-US" sz="1600" b="0" i="1" smtClean="0">
                                  <a:solidFill>
                                    <a:srgbClr val="006C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b="0" i="1" smtClean="0">
                                  <a:solidFill>
                                    <a:srgbClr val="006C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𝜁</m:t>
                              </m:r>
                            </m:e>
                          </m:acc>
                        </m:e>
                        <m:sub>
                          <m:r>
                            <a:rPr lang="en-US" sz="1600" b="0" i="1" smtClean="0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sub>
                        <m:sup>
                          <m:r>
                            <a:rPr lang="en-US" sz="1600" b="0" i="1" smtClean="0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sup>
                      </m:sSubSup>
                      <m:sSub>
                        <m:sSubPr>
                          <m:ctrlPr>
                            <a:rPr lang="en-US" sz="1600" b="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1600" i="1" smtClean="0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̅"/>
                              <m:ctrlPr>
                                <a:rPr lang="en-US" sz="1600" i="1">
                                  <a:solidFill>
                                    <a:srgbClr val="006C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i="1">
                                  <a:solidFill>
                                    <a:srgbClr val="006C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𝜁</m:t>
                              </m:r>
                            </m:e>
                          </m:acc>
                        </m:e>
                        <m:sub>
                          <m:r>
                            <a:rPr lang="en-US" sz="1600" i="1" smtClean="0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  <m:sup>
                          <m:r>
                            <a:rPr lang="en-US" sz="1600" i="1">
                              <a:solidFill>
                                <a:srgbClr val="006C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sup>
                      </m:sSubSup>
                      <m:sSub>
                        <m:sSubPr>
                          <m:ctrlPr>
                            <a:rPr lang="en-US" sz="160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160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1600" b="0" i="1" smtClean="0">
                          <a:solidFill>
                            <a:srgbClr val="00B4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sSubSup>
                        <m:sSubSupPr>
                          <m:ctrlPr>
                            <a:rPr lang="en-US" sz="1600" i="1">
                              <a:solidFill>
                                <a:srgbClr val="00B4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i="1">
                              <a:solidFill>
                                <a:srgbClr val="00B4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US" sz="1600">
                              <a:solidFill>
                                <a:srgbClr val="00B4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  <m:r>
                            <a:rPr lang="en-US" sz="1600" i="1">
                              <a:solidFill>
                                <a:srgbClr val="00B4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sub>
                        <m:sup>
                          <m:r>
                            <a:rPr lang="en-US" sz="1600" i="1">
                              <a:solidFill>
                                <a:srgbClr val="00B4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bSup>
                      <m:sSub>
                        <m:sSubPr>
                          <m:ctrlPr>
                            <a:rPr lang="el-GR" sz="160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sz="1600" i="1">
                                  <a:solidFill>
                                    <a:srgbClr val="E1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b="0" i="1" smtClean="0">
                                  <a:solidFill>
                                    <a:srgbClr val="E1000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acc>
                        </m:e>
                        <m:sub>
                          <m:r>
                            <a:rPr lang="en-US" sz="160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1600" i="1" smtClean="0">
                              <a:solidFill>
                                <a:srgbClr val="00B4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̅"/>
                              <m:ctrlPr>
                                <a:rPr lang="en-US" sz="1600" i="1" smtClean="0">
                                  <a:solidFill>
                                    <a:srgbClr val="00B4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i="1" smtClean="0">
                                  <a:solidFill>
                                    <a:srgbClr val="00B4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</m:acc>
                        </m:e>
                        <m:sub>
                          <m:r>
                            <a:rPr lang="en-US" sz="1600" b="0" i="1" smtClean="0">
                              <a:solidFill>
                                <a:srgbClr val="00B4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𝑊𝑢</m:t>
                          </m:r>
                        </m:sub>
                        <m:sup>
                          <m:r>
                            <a:rPr lang="en-US" sz="1600" i="1">
                              <a:solidFill>
                                <a:srgbClr val="00B4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sup>
                      </m:sSubSup>
                      <m:sSubSup>
                        <m:sSubSupPr>
                          <m:ctrlPr>
                            <a:rPr lang="en-US" sz="1600" i="1">
                              <a:solidFill>
                                <a:srgbClr val="00B4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i="1">
                              <a:solidFill>
                                <a:srgbClr val="00B4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US" sz="1600">
                              <a:solidFill>
                                <a:srgbClr val="00B4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  <m:r>
                            <a:rPr lang="en-US" sz="1600" i="1">
                              <a:solidFill>
                                <a:srgbClr val="00B4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sub>
                        <m:sup>
                          <m:r>
                            <a:rPr lang="en-US" sz="1600" i="1">
                              <a:solidFill>
                                <a:srgbClr val="00B4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bSup>
                      <m:sSub>
                        <m:sSubPr>
                          <m:ctrlPr>
                            <a:rPr lang="en-US" sz="160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sSub>
                        <m:sSubPr>
                          <m:ctrlPr>
                            <a:rPr lang="en-US" sz="160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160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9A9D19A2-A3D1-A248-B6E8-78497824CB4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385" y="2898705"/>
                <a:ext cx="6028661" cy="611771"/>
              </a:xfrm>
              <a:prstGeom prst="rect">
                <a:avLst/>
              </a:prstGeom>
              <a:blipFill>
                <a:blip r:embed="rId10"/>
                <a:stretch>
                  <a:fillRect b="-61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4F4934A7-3FF5-8942-BE3C-2521F3AE3137}"/>
              </a:ext>
            </a:extLst>
          </p:cNvPr>
          <p:cNvSpPr txBox="1"/>
          <p:nvPr/>
        </p:nvSpPr>
        <p:spPr>
          <a:xfrm>
            <a:off x="3185589" y="2565747"/>
            <a:ext cx="1981829" cy="307777"/>
          </a:xfrm>
          <a:prstGeom prst="rect">
            <a:avLst/>
          </a:prstGeom>
          <a:noFill/>
          <a:ln>
            <a:solidFill>
              <a:srgbClr val="006C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6CFF"/>
                </a:solidFill>
              </a:rPr>
              <a:t>anisotropic coefficients 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A2F66D4-1B8B-5E43-9DD3-2A31CC8851A7}"/>
              </a:ext>
            </a:extLst>
          </p:cNvPr>
          <p:cNvCxnSpPr>
            <a:cxnSpLocks/>
          </p:cNvCxnSpPr>
          <p:nvPr/>
        </p:nvCxnSpPr>
        <p:spPr>
          <a:xfrm flipH="1">
            <a:off x="3072804" y="2873524"/>
            <a:ext cx="112785" cy="162967"/>
          </a:xfrm>
          <a:prstGeom prst="straightConnector1">
            <a:avLst/>
          </a:prstGeom>
          <a:ln>
            <a:solidFill>
              <a:srgbClr val="006C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8CD7C0D-0F1E-8041-8778-D8CB5827E5D4}"/>
                  </a:ext>
                </a:extLst>
              </p:cNvPr>
              <p:cNvSpPr txBox="1"/>
              <p:nvPr/>
            </p:nvSpPr>
            <p:spPr>
              <a:xfrm>
                <a:off x="5167418" y="3747451"/>
                <a:ext cx="1404628" cy="317010"/>
              </a:xfrm>
              <a:prstGeom prst="rect">
                <a:avLst/>
              </a:prstGeom>
              <a:noFill/>
              <a:ln>
                <a:solidFill>
                  <a:srgbClr val="00B4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>
                        <a:solidFill>
                          <a:srgbClr val="00B4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acc>
                      <m:accPr>
                        <m:chr m:val="̃"/>
                        <m:ctrlPr>
                          <a:rPr lang="en-US" sz="1400" i="1">
                            <a:solidFill>
                              <a:srgbClr val="00B4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400" i="1">
                            <a:solidFill>
                              <a:srgbClr val="00B4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acc>
                  </m:oMath>
                </a14:m>
                <a:r>
                  <a:rPr lang="en-US" sz="1400" dirty="0">
                    <a:solidFill>
                      <a:srgbClr val="00B400"/>
                    </a:solidFill>
                  </a:rPr>
                  <a:t> corrections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8CD7C0D-0F1E-8041-8778-D8CB5827E5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7418" y="3747451"/>
                <a:ext cx="1404628" cy="317010"/>
              </a:xfrm>
              <a:prstGeom prst="rect">
                <a:avLst/>
              </a:prstGeom>
              <a:blipFill>
                <a:blip r:embed="rId11"/>
                <a:stretch>
                  <a:fillRect b="-18519"/>
                </a:stretch>
              </a:blipFill>
              <a:ln>
                <a:solidFill>
                  <a:srgbClr val="00B4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E70B2C6-76EF-3344-95AA-F998C381F30E}"/>
              </a:ext>
            </a:extLst>
          </p:cNvPr>
          <p:cNvCxnSpPr>
            <a:cxnSpLocks/>
            <a:stCxn id="19" idx="0"/>
          </p:cNvCxnSpPr>
          <p:nvPr/>
        </p:nvCxnSpPr>
        <p:spPr>
          <a:xfrm flipH="1" flipV="1">
            <a:off x="5580920" y="3403463"/>
            <a:ext cx="288812" cy="343988"/>
          </a:xfrm>
          <a:prstGeom prst="straightConnector1">
            <a:avLst/>
          </a:prstGeom>
          <a:ln>
            <a:solidFill>
              <a:srgbClr val="00B4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8783295F-F3AA-3C4C-9DB4-FA7174C666FD}"/>
                  </a:ext>
                </a:extLst>
              </p:cNvPr>
              <p:cNvSpPr/>
              <p:nvPr/>
            </p:nvSpPr>
            <p:spPr>
              <a:xfrm>
                <a:off x="1239851" y="3532007"/>
                <a:ext cx="3159390" cy="37394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 </m:t>
                      </m:r>
                      <m:sSubSup>
                        <m:sSubSupPr>
                          <m:ctrlPr>
                            <a:rPr lang="en-US" sz="1600" i="1" smtClean="0">
                              <a:solidFill>
                                <a:srgbClr val="00B4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̅"/>
                              <m:ctrlPr>
                                <a:rPr lang="en-US" sz="1600" i="1">
                                  <a:solidFill>
                                    <a:srgbClr val="00B4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i="1">
                                  <a:solidFill>
                                    <a:srgbClr val="00B4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</m:acc>
                        </m:e>
                        <m:sub>
                          <m:r>
                            <a:rPr lang="en-US" sz="1600" i="1">
                              <a:solidFill>
                                <a:srgbClr val="00B4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</m:t>
                          </m:r>
                          <m:r>
                            <a:rPr lang="en-US" sz="1600">
                              <a:solidFill>
                                <a:srgbClr val="00B4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  <m:sup>
                          <m:r>
                            <a:rPr lang="en-US" sz="1600" i="1">
                              <a:solidFill>
                                <a:srgbClr val="00B4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sup>
                      </m:sSubSup>
                      <m:sSubSup>
                        <m:sSubSupPr>
                          <m:ctrlPr>
                            <a:rPr lang="en-US" sz="1600" i="1">
                              <a:solidFill>
                                <a:srgbClr val="00B4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i="1">
                              <a:solidFill>
                                <a:srgbClr val="00B4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US" sz="1600">
                              <a:solidFill>
                                <a:srgbClr val="00B4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  <m:r>
                            <a:rPr lang="en-US" sz="1600" i="1">
                              <a:solidFill>
                                <a:srgbClr val="00B4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sub>
                        <m:sup>
                          <m:r>
                            <a:rPr lang="en-US" sz="1600" i="1">
                              <a:solidFill>
                                <a:srgbClr val="00B4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bSup>
                      <m:sSub>
                        <m:sSubPr>
                          <m:ctrlPr>
                            <a:rPr lang="en-US" sz="160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US" sz="160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sSub>
                        <m:sSubPr>
                          <m:ctrlPr>
                            <a:rPr lang="en-US" sz="160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</m:e>
                        <m:sub>
                          <m:r>
                            <a:rPr lang="en-US" sz="160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  <m:r>
                            <a:rPr lang="en-US" sz="1600" b="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p>
                        <m:sSupPr>
                          <m:ctrlPr>
                            <a:rPr lang="en-US" sz="160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e>
                        <m:sup>
                          <m:r>
                            <a:rPr lang="en-US" sz="160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p>
                      </m:sSup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US" sz="1600" i="1">
                              <a:solidFill>
                                <a:srgbClr val="00B4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̅"/>
                              <m:ctrlPr>
                                <a:rPr lang="en-US" sz="1600" i="1">
                                  <a:solidFill>
                                    <a:srgbClr val="00B4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i="1">
                                  <a:solidFill>
                                    <a:srgbClr val="00B4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</m:acc>
                        </m:e>
                        <m:sub>
                          <m:r>
                            <a:rPr lang="en-US" sz="1600" i="1" smtClean="0">
                              <a:solidFill>
                                <a:srgbClr val="00B4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sub>
                        <m:sup>
                          <m:r>
                            <a:rPr lang="en-US" sz="1600" i="1">
                              <a:solidFill>
                                <a:srgbClr val="00B4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sup>
                      </m:sSubSup>
                      <m:sSubSup>
                        <m:sSubSupPr>
                          <m:ctrlPr>
                            <a:rPr lang="en-US" sz="1600" i="1">
                              <a:solidFill>
                                <a:srgbClr val="00B4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i="1" smtClean="0">
                              <a:solidFill>
                                <a:srgbClr val="00B4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b>
                          <m:r>
                            <a:rPr lang="en-US" sz="1600">
                              <a:solidFill>
                                <a:srgbClr val="00B4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  <m:sup>
                          <m:r>
                            <a:rPr lang="en-US" sz="1600" i="1">
                              <a:solidFill>
                                <a:srgbClr val="00B4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  <m:r>
                            <a:rPr lang="en-US" sz="1600" i="1" smtClean="0">
                              <a:solidFill>
                                <a:srgbClr val="00B4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p>
                      </m:sSubSup>
                      <m:sSub>
                        <m:sSubPr>
                          <m:ctrlPr>
                            <a:rPr lang="en-US" sz="160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60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  <m:r>
                            <a:rPr lang="en-US" sz="1600" b="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8783295F-F3AA-3C4C-9DB4-FA7174C666F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9851" y="3532007"/>
                <a:ext cx="3159390" cy="373949"/>
              </a:xfrm>
              <a:prstGeom prst="rect">
                <a:avLst/>
              </a:prstGeom>
              <a:blipFill>
                <a:blip r:embed="rId12"/>
                <a:stretch>
                  <a:fillRect b="-64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>
            <a:extLst>
              <a:ext uri="{FF2B5EF4-FFF2-40B4-BE49-F238E27FC236}">
                <a16:creationId xmlns:a16="http://schemas.microsoft.com/office/drawing/2014/main" id="{935D9471-9AA5-9E4C-8FF1-9B9CB55BC4E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713596" y="1825625"/>
            <a:ext cx="5132070" cy="241173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2516BE71-3D07-594B-B973-911A9D98D714}"/>
              </a:ext>
            </a:extLst>
          </p:cNvPr>
          <p:cNvSpPr txBox="1"/>
          <p:nvPr/>
        </p:nvSpPr>
        <p:spPr>
          <a:xfrm>
            <a:off x="5247428" y="2569397"/>
            <a:ext cx="1304287" cy="307777"/>
          </a:xfrm>
          <a:prstGeom prst="rect">
            <a:avLst/>
          </a:prstGeom>
          <a:noFill/>
          <a:ln>
            <a:solidFill>
              <a:srgbClr val="E1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E10000"/>
                </a:solidFill>
              </a:rPr>
              <a:t>gradient forces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2DBCDD8-4AE7-9042-BD12-BD37F80FDF20}"/>
              </a:ext>
            </a:extLst>
          </p:cNvPr>
          <p:cNvCxnSpPr>
            <a:cxnSpLocks/>
          </p:cNvCxnSpPr>
          <p:nvPr/>
        </p:nvCxnSpPr>
        <p:spPr>
          <a:xfrm>
            <a:off x="5899571" y="2881575"/>
            <a:ext cx="71398" cy="204878"/>
          </a:xfrm>
          <a:prstGeom prst="straightConnector1">
            <a:avLst/>
          </a:prstGeom>
          <a:ln>
            <a:solidFill>
              <a:srgbClr val="E1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5431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E30153-BEFE-044F-9F9A-5E86270F28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825625"/>
                <a:ext cx="5420097" cy="4351338"/>
              </a:xfrm>
            </p:spPr>
            <p:txBody>
              <a:bodyPr>
                <a:normAutofit/>
              </a:bodyPr>
              <a:lstStyle/>
              <a:p>
                <a:r>
                  <a:rPr lang="en-US" sz="1800" dirty="0"/>
                  <a:t>VAH is an upgraded version of GPU VH code</a:t>
                </a:r>
              </a:p>
              <a:p>
                <a:pPr lvl="1"/>
                <a:r>
                  <a:rPr lang="en-US" sz="1600" dirty="0"/>
                  <a:t>D. </a:t>
                </a:r>
                <a:r>
                  <a:rPr lang="en-US" sz="1600" dirty="0" err="1"/>
                  <a:t>Bazow</a:t>
                </a:r>
                <a:r>
                  <a:rPr lang="en-US" sz="1600" dirty="0"/>
                  <a:t>, U. Heinz, M. Strickland, </a:t>
                </a:r>
                <a:r>
                  <a:rPr lang="en-US" sz="1600" dirty="0" err="1"/>
                  <a:t>Comput</a:t>
                </a:r>
                <a:r>
                  <a:rPr lang="en-US" sz="1600" dirty="0"/>
                  <a:t>. Phys. </a:t>
                </a:r>
                <a:r>
                  <a:rPr lang="en-US" sz="1600" dirty="0" err="1"/>
                  <a:t>Commun</a:t>
                </a:r>
                <a:r>
                  <a:rPr lang="en-US" sz="1600" dirty="0"/>
                  <a:t>. 225 (2018) 92-113</a:t>
                </a:r>
              </a:p>
              <a:p>
                <a:pPr lvl="1"/>
                <a:r>
                  <a:rPr lang="en-US" sz="1600" dirty="0"/>
                  <a:t>Our version written in C++ (not yet GPU-accelerated)</a:t>
                </a:r>
              </a:p>
              <a:p>
                <a:pPr lvl="1"/>
                <a:endParaRPr lang="en-US" sz="1600" dirty="0"/>
              </a:p>
              <a:p>
                <a:r>
                  <a:rPr lang="en-US" sz="1800" dirty="0"/>
                  <a:t>Can run three hydrodynamic models:</a:t>
                </a:r>
              </a:p>
              <a:p>
                <a:pPr lvl="1"/>
                <a:r>
                  <a:rPr lang="en-US" sz="1600" dirty="0">
                    <a:solidFill>
                      <a:srgbClr val="E10000"/>
                    </a:solidFill>
                  </a:rPr>
                  <a:t>Anisotropic hydro (VAH)</a:t>
                </a:r>
              </a:p>
              <a:p>
                <a:pPr lvl="1"/>
                <a:r>
                  <a:rPr lang="en-US" sz="1600" dirty="0">
                    <a:solidFill>
                      <a:srgbClr val="0019FF"/>
                    </a:solidFill>
                  </a:rPr>
                  <a:t>Quasiparticle viscous hydro (VH)</a:t>
                </a:r>
              </a:p>
              <a:p>
                <a:pPr lvl="1"/>
                <a:r>
                  <a:rPr lang="en-US" sz="1600" dirty="0">
                    <a:solidFill>
                      <a:srgbClr val="00B400"/>
                    </a:solidFill>
                  </a:rPr>
                  <a:t>Standard viscous hydro (VH2)</a:t>
                </a:r>
              </a:p>
              <a:p>
                <a:pPr marL="457200" lvl="1" indent="0">
                  <a:buNone/>
                </a:pPr>
                <a:endParaRPr lang="en-US" sz="1600" dirty="0"/>
              </a:p>
              <a:p>
                <a:r>
                  <a:rPr lang="en-US" sz="1800" dirty="0"/>
                  <a:t>Numerical algorithms to solve PDEs:</a:t>
                </a:r>
              </a:p>
              <a:p>
                <a:pPr lvl="1"/>
                <a:r>
                  <a:rPr lang="en-US" sz="1600" dirty="0" err="1"/>
                  <a:t>Kurganov-Tadmor</a:t>
                </a:r>
                <a:r>
                  <a:rPr lang="en-US" sz="1600" dirty="0"/>
                  <a:t> + Runge-</a:t>
                </a:r>
                <a:r>
                  <a:rPr lang="en-US" sz="1600" dirty="0" err="1"/>
                  <a:t>Kutta</a:t>
                </a:r>
                <a:r>
                  <a:rPr lang="en-US" sz="1600" dirty="0"/>
                  <a:t> ODE solver (standard)</a:t>
                </a:r>
                <a:endParaRPr lang="en-US" sz="1200" dirty="0"/>
              </a:p>
              <a:p>
                <a:pPr lvl="1"/>
                <a:r>
                  <a:rPr lang="en-US" sz="1600" dirty="0"/>
                  <a:t>Adaptive time step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1600" dirty="0"/>
                  <a:t> (new feature)</a:t>
                </a:r>
              </a:p>
              <a:p>
                <a:pPr lvl="2"/>
                <a:r>
                  <a:rPr lang="en-US" sz="1400" dirty="0"/>
                  <a:t>Before, standard choice was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l-GR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m:rPr>
                        <m:sty m:val="p"/>
                      </m:rPr>
                      <a:rPr lang="en-US" sz="1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min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⁡(∆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,∆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𝑦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,∆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400" dirty="0"/>
                  <a:t>  </a:t>
                </a:r>
              </a:p>
              <a:p>
                <a:pPr lvl="1"/>
                <a:endParaRPr lang="en-US" sz="1600" dirty="0"/>
              </a:p>
              <a:p>
                <a:endParaRPr lang="en-US" sz="2000" dirty="0"/>
              </a:p>
              <a:p>
                <a:pPr lvl="1"/>
                <a:endParaRPr lang="en-US" sz="1600" dirty="0"/>
              </a:p>
              <a:p>
                <a:pPr lvl="1"/>
                <a:endParaRPr lang="en-US" sz="1600" dirty="0"/>
              </a:p>
              <a:p>
                <a:endParaRPr lang="en-BR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E30153-BEFE-044F-9F9A-5E86270F28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825625"/>
                <a:ext cx="5420097" cy="4351338"/>
              </a:xfrm>
              <a:blipFill>
                <a:blip r:embed="rId2"/>
                <a:stretch>
                  <a:fillRect l="-701" t="-1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CDEC5F8F-6A4F-384D-B920-6ABFFDD01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(3+1)-d hydrodynamic simulation VAH</a:t>
            </a:r>
            <a:endParaRPr lang="en-BR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D9CEBE5-C347-6B45-8AC9-61672C4D24B3}"/>
              </a:ext>
            </a:extLst>
          </p:cNvPr>
          <p:cNvSpPr txBox="1"/>
          <p:nvPr/>
        </p:nvSpPr>
        <p:spPr>
          <a:xfrm>
            <a:off x="2962824" y="6356032"/>
            <a:ext cx="654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M. McNelis, D. </a:t>
            </a:r>
            <a:r>
              <a:rPr lang="en-US" sz="1400" dirty="0" err="1"/>
              <a:t>Bazow</a:t>
            </a:r>
            <a:r>
              <a:rPr lang="en-US" sz="1400" dirty="0"/>
              <a:t>, U. Heinz, arXiv:2101.02827</a:t>
            </a:r>
          </a:p>
        </p:txBody>
      </p:sp>
      <p:sp>
        <p:nvSpPr>
          <p:cNvPr id="27" name="Slide Number Placeholder 3">
            <a:extLst>
              <a:ext uri="{FF2B5EF4-FFF2-40B4-BE49-F238E27FC236}">
                <a16:creationId xmlns:a16="http://schemas.microsoft.com/office/drawing/2014/main" id="{72A5921B-EDDB-EA4F-B88B-1E1D66A19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56032"/>
            <a:ext cx="675469" cy="365125"/>
          </a:xfrm>
          <a:ln>
            <a:noFill/>
          </a:ln>
        </p:spPr>
        <p:txBody>
          <a:bodyPr/>
          <a:lstStyle/>
          <a:p>
            <a:fld id="{C9DC48E1-BA04-F047-813C-794E56D8CB27}" type="slidenum">
              <a:rPr lang="en-BR" sz="1400" smtClean="0">
                <a:solidFill>
                  <a:schemeClr val="tx1"/>
                </a:solidFill>
              </a:rPr>
              <a:pPr/>
              <a:t>7</a:t>
            </a:fld>
            <a:endParaRPr lang="en-BR" sz="140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3465ED-E6E7-7D49-9E1C-81243F18BE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7613" y="2201091"/>
            <a:ext cx="3956177" cy="3600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6442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E30153-BEFE-044F-9F9A-5E86270F28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825625"/>
                <a:ext cx="5062871" cy="4351338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sz="1800" dirty="0"/>
                  <a:t>(3+1)-d central </a:t>
                </a:r>
                <a:r>
                  <a:rPr lang="en-US" sz="1800" dirty="0" err="1"/>
                  <a:t>Pb+Pb</a:t>
                </a:r>
                <a:r>
                  <a:rPr lang="en-US" sz="1800" dirty="0"/>
                  <a:t> collision with smooth initial conditions</a:t>
                </a:r>
              </a:p>
              <a:p>
                <a:pPr lvl="1"/>
                <a:r>
                  <a:rPr lang="en-US" sz="1600" dirty="0"/>
                  <a:t>First look at x–slice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5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y</m:t>
                    </m:r>
                    <m:r>
                      <a:rPr lang="en-US" sz="1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1600" dirty="0"/>
                  <a:t>) at mid-rapidity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1600" dirty="0"/>
                  <a:t> </a:t>
                </a:r>
                <a:endParaRPr lang="en-US" sz="1050" dirty="0"/>
              </a:p>
              <a:p>
                <a:pPr lvl="1"/>
                <a:endParaRPr lang="en-US" sz="800" dirty="0"/>
              </a:p>
              <a:p>
                <a:r>
                  <a:rPr lang="en-US" sz="1800" dirty="0"/>
                  <a:t>Large differences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7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sz="1700" i="1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7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sz="1800" dirty="0"/>
                  <a:t> ratio near fireball edges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(</m:t>
                    </m:r>
                    <m:d>
                      <m:dPr>
                        <m:begChr m:val="|"/>
                        <m:endChr m:val="|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1600" i="1">
                        <a:latin typeface="Cambria Math" panose="02040503050406030204" pitchFamily="18" charset="0"/>
                      </a:rPr>
                      <m:t> ~ 10 </m:t>
                    </m:r>
                    <m:r>
                      <m:rPr>
                        <m:sty m:val="p"/>
                      </m:rPr>
                      <a:rPr lang="en-US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fm</m:t>
                    </m:r>
                    <m:r>
                      <a:rPr lang="en-US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800" dirty="0"/>
                  <a:t> at early times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US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&lt;0.5 </m:t>
                    </m:r>
                    <m:r>
                      <m:rPr>
                        <m:sty m:val="p"/>
                      </m:rPr>
                      <a:rPr lang="en-US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fm</m:t>
                    </m:r>
                    <m:r>
                      <a:rPr lang="en-US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</m:oMath>
                </a14:m>
                <a:endParaRPr lang="en-US" sz="1600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sz="1600" dirty="0"/>
                  <a:t> is positive in VAH</a:t>
                </a:r>
                <a:endParaRPr lang="en-US" sz="1500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en-US" sz="1600" dirty="0"/>
                  <a:t> in standard viscous hydro (VH2) </a:t>
                </a:r>
              </a:p>
              <a:p>
                <a:pPr lvl="1"/>
                <a:r>
                  <a:rPr lang="en-US" sz="1600" dirty="0"/>
                  <a:t>Besides energy density normalization,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sz="1600" dirty="0"/>
                  <a:t> has little influence on transverse dynamics </a:t>
                </a:r>
              </a:p>
              <a:p>
                <a:pPr lvl="1"/>
                <a:endParaRPr lang="en-US" sz="800" dirty="0"/>
              </a:p>
              <a:p>
                <a:r>
                  <a:rPr lang="en-US" sz="1800" dirty="0"/>
                  <a:t>Bulk viscous pressure smaller in VAH than in VH2  </a:t>
                </a:r>
              </a:p>
              <a:p>
                <a:pPr lvl="1"/>
                <a:r>
                  <a:rPr lang="en-US" sz="1600" dirty="0"/>
                  <a:t>Large bulk relaxation time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Π</m:t>
                        </m:r>
                      </m:sub>
                    </m:sSub>
                  </m:oMath>
                </a14:m>
                <a:r>
                  <a:rPr lang="en-US" sz="1600" dirty="0"/>
                  <a:t> in VAH delays transition to Navier-Stokes solution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NS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𝜁𝜃</m:t>
                    </m:r>
                  </m:oMath>
                </a14:m>
                <a:endParaRPr lang="en-US" sz="1600" dirty="0"/>
              </a:p>
              <a:p>
                <a:pPr lvl="1"/>
                <a:r>
                  <a:rPr lang="en-US" sz="1600" dirty="0"/>
                  <a:t>Results in additional build-up of transverse flow </a:t>
                </a:r>
              </a:p>
              <a:p>
                <a:pPr lvl="1"/>
                <a:endParaRPr lang="en-US" sz="800" dirty="0"/>
              </a:p>
              <a:p>
                <a:r>
                  <a:rPr lang="en-US" sz="1800" dirty="0"/>
                  <a:t>Transverse shear stress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  <m:sup>
                        <m: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</m:t>
                        </m:r>
                      </m:sup>
                    </m:sSubSup>
                  </m:oMath>
                </a14:m>
                <a:r>
                  <a:rPr lang="en-US" sz="1800" dirty="0"/>
                  <a:t> much smaller than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sz="1800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E30153-BEFE-044F-9F9A-5E86270F28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825625"/>
                <a:ext cx="5062871" cy="4351338"/>
              </a:xfrm>
              <a:blipFill>
                <a:blip r:embed="rId2"/>
                <a:stretch>
                  <a:fillRect l="-750" t="-1744" r="-1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CDEC5F8F-6A4F-384D-B920-6ABFFDD01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VAH in transverse plane</a:t>
            </a:r>
            <a:endParaRPr lang="en-BR" dirty="0"/>
          </a:p>
        </p:txBody>
      </p:sp>
      <p:sp>
        <p:nvSpPr>
          <p:cNvPr id="27" name="Slide Number Placeholder 3">
            <a:extLst>
              <a:ext uri="{FF2B5EF4-FFF2-40B4-BE49-F238E27FC236}">
                <a16:creationId xmlns:a16="http://schemas.microsoft.com/office/drawing/2014/main" id="{72A5921B-EDDB-EA4F-B88B-1E1D66A19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56032"/>
            <a:ext cx="675469" cy="365125"/>
          </a:xfrm>
          <a:ln>
            <a:noFill/>
          </a:ln>
        </p:spPr>
        <p:txBody>
          <a:bodyPr/>
          <a:lstStyle/>
          <a:p>
            <a:fld id="{C9DC48E1-BA04-F047-813C-794E56D8CB27}" type="slidenum">
              <a:rPr lang="en-BR" sz="1400" smtClean="0">
                <a:solidFill>
                  <a:schemeClr val="tx1"/>
                </a:solidFill>
              </a:rPr>
              <a:pPr/>
              <a:t>8</a:t>
            </a:fld>
            <a:endParaRPr lang="en-BR" sz="140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B83EF34-27E4-B24C-9398-CEE120A547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4546" y="201711"/>
            <a:ext cx="5006988" cy="64928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FF2F37F-2168-2449-B4DF-DABCD0759CD7}"/>
              </a:ext>
            </a:extLst>
          </p:cNvPr>
          <p:cNvSpPr txBox="1"/>
          <p:nvPr/>
        </p:nvSpPr>
        <p:spPr>
          <a:xfrm>
            <a:off x="264651" y="6350593"/>
            <a:ext cx="654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M. McNelis, D. </a:t>
            </a:r>
            <a:r>
              <a:rPr lang="en-US" sz="1400" dirty="0" err="1"/>
              <a:t>Bazow</a:t>
            </a:r>
            <a:r>
              <a:rPr lang="en-US" sz="1400" dirty="0"/>
              <a:t>, U. Heinz, arXiv:2101.02827</a:t>
            </a:r>
          </a:p>
        </p:txBody>
      </p:sp>
    </p:spTree>
    <p:extLst>
      <p:ext uri="{BB962C8B-B14F-4D97-AF65-F5344CB8AC3E}">
        <p14:creationId xmlns:p14="http://schemas.microsoft.com/office/powerpoint/2010/main" val="931326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AC3620-AFFC-2848-B2B3-56C3C2F2A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Cooper-Frye </a:t>
            </a:r>
            <a:r>
              <a:rPr lang="en-US" dirty="0" err="1"/>
              <a:t>particlization</a:t>
            </a:r>
            <a:endParaRPr lang="en-US" dirty="0"/>
          </a:p>
        </p:txBody>
      </p:sp>
      <p:sp>
        <p:nvSpPr>
          <p:cNvPr id="16" name="Slide Number Placeholder 3">
            <a:extLst>
              <a:ext uri="{FF2B5EF4-FFF2-40B4-BE49-F238E27FC236}">
                <a16:creationId xmlns:a16="http://schemas.microsoft.com/office/drawing/2014/main" id="{81A89B32-61DB-524D-B787-7079058F4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56032"/>
            <a:ext cx="675469" cy="365125"/>
          </a:xfrm>
          <a:ln>
            <a:noFill/>
          </a:ln>
        </p:spPr>
        <p:txBody>
          <a:bodyPr/>
          <a:lstStyle/>
          <a:p>
            <a:fld id="{C9DC48E1-BA04-F047-813C-794E56D8CB27}" type="slidenum">
              <a:rPr lang="en-BR" sz="1400" smtClean="0">
                <a:solidFill>
                  <a:schemeClr val="tx1"/>
                </a:solidFill>
              </a:rPr>
              <a:pPr/>
              <a:t>9</a:t>
            </a:fld>
            <a:endParaRPr lang="en-BR" sz="140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ontent Placeholder 2">
                <a:extLst>
                  <a:ext uri="{FF2B5EF4-FFF2-40B4-BE49-F238E27FC236}">
                    <a16:creationId xmlns:a16="http://schemas.microsoft.com/office/drawing/2014/main" id="{E0609684-3B90-C94E-9C8D-17B049A2674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825625"/>
                <a:ext cx="5503224" cy="4351338"/>
              </a:xfrm>
            </p:spPr>
            <p:txBody>
              <a:bodyPr>
                <a:normAutofit/>
              </a:bodyPr>
              <a:lstStyle/>
              <a:p>
                <a:r>
                  <a:rPr lang="en-US" sz="1800" dirty="0"/>
                  <a:t>Need to convert fluid cells to hadrons on hypersurface</a:t>
                </a:r>
              </a:p>
              <a:p>
                <a:pPr lvl="1"/>
                <a:endParaRPr lang="en-US" sz="1600" dirty="0"/>
              </a:p>
              <a:p>
                <a:pPr lvl="1"/>
                <a:endParaRPr lang="en-US" sz="1600" dirty="0"/>
              </a:p>
              <a:p>
                <a:pPr lvl="1"/>
                <a:endParaRPr lang="en-US" sz="1600" dirty="0"/>
              </a:p>
              <a:p>
                <a:pPr lvl="1"/>
                <a:endParaRPr lang="en-US" sz="1600" dirty="0"/>
              </a:p>
              <a:p>
                <a:pPr lvl="1"/>
                <a:endParaRPr lang="en-US" sz="1600" dirty="0"/>
              </a:p>
              <a:p>
                <a:pPr lvl="1"/>
                <a:endParaRPr lang="en-US" sz="1600" dirty="0"/>
              </a:p>
              <a:p>
                <a:r>
                  <a:rPr lang="en-US" sz="1800" dirty="0"/>
                  <a:t>Popular method for computing non-equilibrium correction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en-US" sz="17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7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17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dirty="0"/>
                  <a:t>is the 14-moment approximation</a:t>
                </a:r>
              </a:p>
              <a:p>
                <a:pPr lvl="1"/>
                <a:endParaRPr lang="en-US" sz="1200" dirty="0">
                  <a:solidFill>
                    <a:srgbClr val="E10000"/>
                  </a:solidFill>
                </a:endParaRPr>
              </a:p>
              <a:p>
                <a:pPr lvl="1"/>
                <a:endParaRPr lang="en-US" sz="1200" dirty="0">
                  <a:solidFill>
                    <a:srgbClr val="E10000"/>
                  </a:solidFill>
                </a:endParaRPr>
              </a:p>
              <a:p>
                <a:pPr lvl="1"/>
                <a:endParaRPr lang="en-US" sz="1200" dirty="0"/>
              </a:p>
              <a:p>
                <a:r>
                  <a:rPr lang="en-US" sz="1800" dirty="0"/>
                  <a:t>A linearized expansion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17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7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7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eq</m:t>
                            </m:r>
                            <m:r>
                              <a:rPr lang="en-US" sz="17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7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US" sz="17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7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en-US" sz="17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7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1800" dirty="0"/>
                  <a:t> reproduces exact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</m:t>
                        </m:r>
                      </m:sup>
                    </m:sSup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dirty="0"/>
                  <a:t>but can turn negative at high momentum</a:t>
                </a:r>
              </a:p>
              <a:p>
                <a:pPr lvl="1"/>
                <a:r>
                  <a:rPr lang="en-US" sz="1600" dirty="0"/>
                  <a:t>Situation grows worse as dissipative flows increase</a:t>
                </a:r>
              </a:p>
            </p:txBody>
          </p:sp>
        </mc:Choice>
        <mc:Fallback xmlns="">
          <p:sp>
            <p:nvSpPr>
              <p:cNvPr id="20" name="Content Placeholder 2">
                <a:extLst>
                  <a:ext uri="{FF2B5EF4-FFF2-40B4-BE49-F238E27FC236}">
                    <a16:creationId xmlns:a16="http://schemas.microsoft.com/office/drawing/2014/main" id="{E0609684-3B90-C94E-9C8D-17B049A2674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825625"/>
                <a:ext cx="5503224" cy="4351338"/>
              </a:xfrm>
              <a:blipFill>
                <a:blip r:embed="rId2"/>
                <a:stretch>
                  <a:fillRect l="-690" t="-11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97CEB189-17B9-174F-8235-E53290E56B0F}"/>
                  </a:ext>
                </a:extLst>
              </p:cNvPr>
              <p:cNvSpPr/>
              <p:nvPr/>
            </p:nvSpPr>
            <p:spPr>
              <a:xfrm>
                <a:off x="1009814" y="2183817"/>
                <a:ext cx="3512115" cy="854658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f>
                        <m:f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r>
                        <a:rPr lang="en-US" sz="16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nary>
                        <m:naryPr>
                          <m:limLoc m:val="undOvr"/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  <m:brk m:alnAt="24"/>
                            </m:rPr>
                            <a:rPr lang="el-G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Σ</m:t>
                          </m:r>
                        </m:sub>
                        <m:sup/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6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eq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𝛿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nary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97CEB189-17B9-174F-8235-E53290E56B0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9814" y="2183817"/>
                <a:ext cx="3512115" cy="854658"/>
              </a:xfrm>
              <a:prstGeom prst="rect">
                <a:avLst/>
              </a:prstGeom>
              <a:blipFill>
                <a:blip r:embed="rId3"/>
                <a:stretch>
                  <a:fillRect t="-95652" b="-15072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6DADDDD3-3029-8C46-A234-6466A3023838}"/>
              </a:ext>
            </a:extLst>
          </p:cNvPr>
          <p:cNvSpPr txBox="1"/>
          <p:nvPr/>
        </p:nvSpPr>
        <p:spPr>
          <a:xfrm>
            <a:off x="4738786" y="2441869"/>
            <a:ext cx="2425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(Cooper-Frye formula)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98A389D1-277D-0E4F-9CE1-7E3FDA986225}"/>
                  </a:ext>
                </a:extLst>
              </p:cNvPr>
              <p:cNvSpPr/>
              <p:nvPr/>
            </p:nvSpPr>
            <p:spPr>
              <a:xfrm>
                <a:off x="1009814" y="3082174"/>
                <a:ext cx="3773469" cy="6936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eq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i="1">
                          <a:solidFill>
                            <a:srgbClr val="B700C3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600">
                                      <a:latin typeface="Cambria Math" panose="02040503050406030204" pitchFamily="18" charset="0"/>
                                    </a:rPr>
                                    <m:t>exp</m:t>
                                  </m:r>
                                </m:fName>
                                <m:e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160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num>
                                        <m:den>
                                          <m: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𝑇</m:t>
                                          </m:r>
                                        </m:den>
                                      </m:f>
                                      <m:rad>
                                        <m:radPr>
                                          <m:degHide m:val="on"/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radPr>
                                        <m:deg/>
                                        <m:e>
                                          <m:sSubSup>
                                            <m:sSubSupPr>
                                              <m:ctrlP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</a:rPr>
                                                <m:t>𝑚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</a:rPr>
                                                <m:t>𝑛</m:t>
                                              </m:r>
                                            </m:sub>
                                            <m:sup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bSup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sSubSup>
                                            <m:sSubSupPr>
                                              <m:ctrlPr>
                                                <a:rPr lang="en-US" sz="160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US" sz="16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𝑝</m:t>
                                              </m:r>
                                            </m:e>
                                            <m:sub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sz="1600" b="0" i="0" smtClean="0">
                                                  <a:latin typeface="Cambria Math" panose="02040503050406030204" pitchFamily="18" charset="0"/>
                                                </a:rPr>
                                                <m:t>LRF</m:t>
                                              </m:r>
                                            </m:sub>
                                            <m:sup>
                                              <m:r>
                                                <a:rPr lang="en-US" sz="16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bSup>
                                        </m:e>
                                      </m:rad>
                                    </m:e>
                                  </m:d>
                                </m:e>
                              </m:func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±1</m:t>
                              </m:r>
                            </m:e>
                          </m:d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98A389D1-277D-0E4F-9CE1-7E3FDA98622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9814" y="3082174"/>
                <a:ext cx="3773469" cy="69365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7D278EB9-98F5-A947-8BC2-818EE8F4C80C}"/>
              </a:ext>
            </a:extLst>
          </p:cNvPr>
          <p:cNvSpPr txBox="1"/>
          <p:nvPr/>
        </p:nvSpPr>
        <p:spPr>
          <a:xfrm>
            <a:off x="4954898" y="3259722"/>
            <a:ext cx="1987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(local-equilibrium)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C41A9A6B-96D1-684E-B7EF-3827BBA74D7E}"/>
                  </a:ext>
                </a:extLst>
              </p:cNvPr>
              <p:cNvSpPr/>
              <p:nvPr/>
            </p:nvSpPr>
            <p:spPr>
              <a:xfrm>
                <a:off x="1009814" y="4637930"/>
                <a:ext cx="3403496" cy="3781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i="1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sz="1600" i="1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>
                          <m:r>
                            <a:rPr lang="en-US" sz="1600" b="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</a:rPr>
                            <m:t>14</m:t>
                          </m:r>
                        </m:sup>
                      </m:sSubSup>
                      <m:r>
                        <a:rPr lang="en-US" sz="1600" b="0" i="0" smtClean="0">
                          <a:solidFill>
                            <a:srgbClr val="E1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</a:rPr>
                            <m:t>eq</m:t>
                          </m:r>
                          <m:r>
                            <a:rPr lang="en-US" sz="1600" b="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US" sz="1600" i="1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600" i="1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∓</m:t>
                          </m:r>
                          <m:sSubSup>
                            <m:sSubSupPr>
                              <m:ctrlPr>
                                <a:rPr lang="en-US" sz="1600" i="1">
                                  <a:solidFill>
                                    <a:srgbClr val="E1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i="1">
                                  <a:solidFill>
                                    <a:srgbClr val="E10000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rgbClr val="E1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  <m:sup>
                              <m:r>
                                <a:rPr lang="en-US" sz="1600" i="1">
                                  <a:solidFill>
                                    <a:srgbClr val="E1000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E1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rgbClr val="E1000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600">
                                  <a:solidFill>
                                    <a:srgbClr val="E10000"/>
                                  </a:solidFill>
                                  <a:latin typeface="Cambria Math" panose="02040503050406030204" pitchFamily="18" charset="0"/>
                                </a:rPr>
                                <m:t>eq</m:t>
                              </m:r>
                              <m:r>
                                <a:rPr lang="en-US" sz="1600" i="1">
                                  <a:solidFill>
                                    <a:srgbClr val="E1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600" i="1">
                                  <a:solidFill>
                                    <a:srgbClr val="E1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US" sz="1600" b="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sSup>
                        <m:sSupPr>
                          <m:ctrlPr>
                            <a:rPr lang="en-US" sz="1600" b="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p>
                          <m:r>
                            <a:rPr lang="en-US" sz="1600" b="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sSup>
                        <m:sSupPr>
                          <m:ctrlPr>
                            <a:rPr lang="en-US" sz="1600" b="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p>
                          <m:r>
                            <a:rPr lang="en-US" sz="1600" b="0" i="1" smtClean="0">
                              <a:solidFill>
                                <a:srgbClr val="E1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p>
                      </m:sSup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C41A9A6B-96D1-684E-B7EF-3827BBA74D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9814" y="4637930"/>
                <a:ext cx="3403496" cy="378117"/>
              </a:xfrm>
              <a:prstGeom prst="rect">
                <a:avLst/>
              </a:prstGeom>
              <a:blipFill>
                <a:blip r:embed="rId5"/>
                <a:stretch>
                  <a:fillRect b="-32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61E9881A-9E83-B343-AADB-FCCF59691EF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88200" y="570596"/>
            <a:ext cx="4165600" cy="605536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4FC6CAA-8EDD-804F-B80C-765AEECE8050}"/>
              </a:ext>
            </a:extLst>
          </p:cNvPr>
          <p:cNvSpPr txBox="1"/>
          <p:nvPr/>
        </p:nvSpPr>
        <p:spPr>
          <a:xfrm>
            <a:off x="1179850" y="6413380"/>
            <a:ext cx="48199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A. </a:t>
            </a:r>
            <a:r>
              <a:rPr lang="en-US" sz="1400" dirty="0" err="1"/>
              <a:t>Monnai</a:t>
            </a:r>
            <a:r>
              <a:rPr lang="en-US" sz="1400" dirty="0"/>
              <a:t> and T. Hirano, Phys. Rev. C 80, 054906 (2009)</a:t>
            </a:r>
          </a:p>
        </p:txBody>
      </p:sp>
    </p:spTree>
    <p:extLst>
      <p:ext uri="{BB962C8B-B14F-4D97-AF65-F5344CB8AC3E}">
        <p14:creationId xmlns:p14="http://schemas.microsoft.com/office/powerpoint/2010/main" val="2117055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30237</TotalTime>
  <Words>2178</Words>
  <Application>Microsoft Macintosh PowerPoint</Application>
  <PresentationFormat>Widescreen</PresentationFormat>
  <Paragraphs>363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Cambria Math</vt:lpstr>
      <vt:lpstr>Office Theme</vt:lpstr>
      <vt:lpstr>PowerPoint Presentation</vt:lpstr>
      <vt:lpstr>Motivation</vt:lpstr>
      <vt:lpstr>Overview</vt:lpstr>
      <vt:lpstr>Energy-momentum tensor</vt:lpstr>
      <vt:lpstr>Second-order viscous hydrodynamics</vt:lpstr>
      <vt:lpstr>Anisotropic hydrodynamics</vt:lpstr>
      <vt:lpstr>(3+1)-d hydrodynamic simulation VAH</vt:lpstr>
      <vt:lpstr>VAH in transverse plane</vt:lpstr>
      <vt:lpstr>Cooper-Frye particlization</vt:lpstr>
      <vt:lpstr>Modified equilibrium distribution</vt:lpstr>
      <vt:lpstr>Continuous transverse momentum spectra</vt:lpstr>
      <vt:lpstr>Particlization module iS3D </vt:lpstr>
      <vt:lpstr>Sampled transverse momentum spectra</vt:lpstr>
      <vt:lpstr>Event-by-event simulations</vt:lpstr>
      <vt:lpstr>Preliminary results</vt:lpstr>
      <vt:lpstr>Preliminary results</vt:lpstr>
      <vt:lpstr>Summary</vt:lpstr>
      <vt:lpstr>PowerPoint Presentation</vt:lpstr>
      <vt:lpstr>(0+1)–d non-conformal Bjorken flow</vt:lpstr>
      <vt:lpstr>VAH in rapidity direction</vt:lpstr>
      <vt:lpstr>Continuous elliptic flow coefficients</vt:lpstr>
      <vt:lpstr>Sampled spacetime distribution</vt:lpstr>
      <vt:lpstr>Sampled elliptic flow coefficients</vt:lpstr>
      <vt:lpstr>Preliminary results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McNelis, Mike</dc:creator>
  <cp:lastModifiedBy>McNelis, Mike</cp:lastModifiedBy>
  <cp:revision>1383</cp:revision>
  <dcterms:created xsi:type="dcterms:W3CDTF">2020-06-21T21:30:08Z</dcterms:created>
  <dcterms:modified xsi:type="dcterms:W3CDTF">2021-05-25T15:49:45Z</dcterms:modified>
</cp:coreProperties>
</file>