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png" ContentType="image/png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autoCompressPictures="0">
  <p:sldMasterIdLst>
    <p:sldMasterId id="2147483648" r:id="rId1"/>
  </p:sldMasterIdLst>
  <p:notesMasterIdLst>
    <p:notesMasterId r:id="rId2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type="screen16x9" cy="6858000" cx="12192000"/>
  <p:notesSz cx="6858000" cy="9144000"/>
  <p:defaultTextStyle>
    <a:defPPr>
      <a:defRPr lang="es-ES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 horzBarState="maximized">
    <p:restoredLeft sz="15044" autoAdjust="0"/>
    <p:restoredTop sz="94660"/>
  </p:normalViewPr>
  <p:slideViewPr>
    <p:cSldViewPr snapToGrid="0">
      <p:cViewPr>
        <p:scale>
          <a:sx n="60" d="100"/>
          <a:sy n="60" d="100"/>
        </p:scale>
        <p:origin x="1134" y="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tableStyles" Target="tableStyle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9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60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61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62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66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6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‹Nº›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Diapositiva de título"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1048582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algn="ctr" indent="0" marL="0">
              <a:buNone/>
              <a:defRPr sz="2400"/>
            </a:lvl1pPr>
            <a:lvl2pPr algn="ctr" indent="0" marL="457200">
              <a:buNone/>
              <a:defRPr sz="2000"/>
            </a:lvl2pPr>
            <a:lvl3pPr algn="ctr" indent="0" marL="914400">
              <a:buNone/>
              <a:defRPr sz="1800"/>
            </a:lvl3pPr>
            <a:lvl4pPr algn="ctr" indent="0" marL="1371600">
              <a:buNone/>
              <a:defRPr sz="1600"/>
            </a:lvl4pPr>
            <a:lvl5pPr algn="ctr" indent="0" marL="1828800">
              <a:buNone/>
              <a:defRPr sz="1600"/>
            </a:lvl5pPr>
            <a:lvl6pPr algn="ctr" indent="0" marL="2286000">
              <a:buNone/>
              <a:defRPr sz="1600"/>
            </a:lvl6pPr>
            <a:lvl7pPr algn="ctr" indent="0" marL="2743200">
              <a:buNone/>
              <a:defRPr sz="1600"/>
            </a:lvl7pPr>
            <a:lvl8pPr algn="ctr" indent="0" marL="3200400">
              <a:buNone/>
              <a:defRPr sz="1600"/>
            </a:lvl8pPr>
            <a:lvl9pPr algn="ctr" indent="0" marL="3657600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04858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lang="en-US" smtClean="0"/>
              <a:t>10/26/2022</a:t>
            </a:fld>
            <a:endParaRPr dirty="0" lang="en-US"/>
          </a:p>
        </p:txBody>
      </p:sp>
      <p:sp>
        <p:nvSpPr>
          <p:cNvPr id="104858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58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lang="en-US" smtClean="0"/>
              <a:t>‹Nº›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Título y texto vertical"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6" name="Título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1048627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48628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lang="en-US" smtClean="0"/>
              <a:t>10/26/2022</a:t>
            </a:fld>
            <a:endParaRPr dirty="0" lang="en-US"/>
          </a:p>
        </p:txBody>
      </p:sp>
      <p:sp>
        <p:nvSpPr>
          <p:cNvPr id="1048629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30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lang="en-US" smtClean="0"/>
              <a:t>‹Nº›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Título vertical y texto"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5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1048616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4861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lang="en-US" smtClean="0"/>
              <a:t>10/26/2022</a:t>
            </a:fld>
            <a:endParaRPr dirty="0" lang="en-US"/>
          </a:p>
        </p:txBody>
      </p:sp>
      <p:sp>
        <p:nvSpPr>
          <p:cNvPr id="104861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1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lang="en-US" smtClean="0"/>
              <a:t>‹Nº›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ítulo y objetos">
    <p:spTree>
      <p:nvGrpSpPr>
        <p:cNvPr id="2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0" name="Título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1048591" name="Marcador de contenido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4859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lang="en-US" smtClean="0"/>
              <a:t>10/26/2022</a:t>
            </a:fld>
            <a:endParaRPr dirty="0" lang="en-US"/>
          </a:p>
        </p:txBody>
      </p:sp>
      <p:sp>
        <p:nvSpPr>
          <p:cNvPr id="104859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59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lang="en-US" smtClean="0"/>
              <a:t>‹Nº›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Encabezado de sección"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1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1048632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indent="0" mar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indent="0" marL="45720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4863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lang="en-US" smtClean="0"/>
              <a:t>10/26/2022</a:t>
            </a:fld>
            <a:endParaRPr dirty="0" lang="en-US"/>
          </a:p>
        </p:txBody>
      </p:sp>
      <p:sp>
        <p:nvSpPr>
          <p:cNvPr id="104863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3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lang="en-US" smtClean="0"/>
              <a:t>‹Nº›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Dos objetos"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6" name="Título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1048637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48638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48639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lang="en-US" smtClean="0"/>
              <a:t>10/26/2022</a:t>
            </a:fld>
            <a:endParaRPr dirty="0" lang="en-US"/>
          </a:p>
        </p:txBody>
      </p:sp>
      <p:sp>
        <p:nvSpPr>
          <p:cNvPr id="1048640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41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lang="en-US" smtClean="0"/>
              <a:t>‹Nº›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Comparación"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104864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4864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4864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4864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4864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lang="en-US" smtClean="0"/>
              <a:t>10/26/2022</a:t>
            </a:fld>
            <a:endParaRPr dirty="0" lang="en-US"/>
          </a:p>
        </p:txBody>
      </p:sp>
      <p:sp>
        <p:nvSpPr>
          <p:cNvPr id="104864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4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lang="en-US" smtClean="0"/>
              <a:t>‹Nº›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Solo el título"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1" name="Título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1048612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lang="en-US" smtClean="0"/>
              <a:t>10/26/2022</a:t>
            </a:fld>
            <a:endParaRPr dirty="0" lang="en-US"/>
          </a:p>
        </p:txBody>
      </p:sp>
      <p:sp>
        <p:nvSpPr>
          <p:cNvPr id="1048613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14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lang="en-US" smtClean="0"/>
              <a:t>‹Nº›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En blanco"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0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lang="en-US" smtClean="0"/>
              <a:t>10/26/2022</a:t>
            </a:fld>
            <a:endParaRPr dirty="0" lang="en-US"/>
          </a:p>
        </p:txBody>
      </p:sp>
      <p:sp>
        <p:nvSpPr>
          <p:cNvPr id="1048651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52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lang="en-US" smtClean="0"/>
              <a:t>‹Nº›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Contenido con título"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3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1048654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48655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48656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lang="en-US" smtClean="0"/>
              <a:t>10/26/2022</a:t>
            </a:fld>
            <a:endParaRPr dirty="0" lang="en-US"/>
          </a:p>
        </p:txBody>
      </p:sp>
      <p:sp>
        <p:nvSpPr>
          <p:cNvPr id="1048657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58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lang="en-US" smtClean="0"/>
              <a:t>‹Nº›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Imagen con título"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0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1048621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endParaRPr lang="es-ES"/>
          </a:p>
        </p:txBody>
      </p:sp>
      <p:sp>
        <p:nvSpPr>
          <p:cNvPr id="1048622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48623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lang="en-US" smtClean="0"/>
              <a:t>10/26/2022</a:t>
            </a:fld>
            <a:endParaRPr dirty="0" lang="en-US"/>
          </a:p>
        </p:txBody>
      </p:sp>
      <p:sp>
        <p:nvSpPr>
          <p:cNvPr id="1048624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25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lang="en-US" smtClean="0"/>
              <a:t>‹Nº›</a:t>
            </a:fld>
            <a:endParaRPr dirty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/>
        </p:spPr>
        <p:txBody>
          <a:bodyPr anchor="ctr" bIns="45720" lIns="91440" rIns="91440" rtlCol="0" tIns="45720" vert="horz">
            <a:normAutofit/>
          </a:bodyPr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1048577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48578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/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t>10/26/2022</a:t>
            </a:fld>
            <a:endParaRPr dirty="0" lang="en-US"/>
          </a:p>
        </p:txBody>
      </p:sp>
      <p:sp>
        <p:nvSpPr>
          <p:cNvPr id="1048579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/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 lang="en-US"/>
          </a:p>
        </p:txBody>
      </p:sp>
      <p:sp>
        <p:nvSpPr>
          <p:cNvPr id="1048580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/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t>‹Nº›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2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hyperlink" Target="https://doi.org/10.1134/S1063779615040061" TargetMode="External"/><Relationship Id="rId2" Type="http://schemas.openxmlformats.org/officeDocument/2006/relationships/hyperlink" Target="https://doi.org/10.1103/RevModPhys.89.015007" TargetMode="External"/><Relationship Id="rId3" Type="http://schemas.openxmlformats.org/officeDocument/2006/relationships/hyperlink" Target="https://arxiv.org/pdf/2203.03209" TargetMode="Externa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Título 1"/>
          <p:cNvSpPr>
            <a:spLocks noGrp="1"/>
          </p:cNvSpPr>
          <p:nvPr>
            <p:ph type="ctrTitle"/>
          </p:nvPr>
        </p:nvSpPr>
        <p:spPr>
          <a:xfrm>
            <a:off x="-562043" y="1277344"/>
            <a:ext cx="8915399" cy="919536"/>
          </a:xfrm>
        </p:spPr>
        <p:txBody>
          <a:bodyPr>
            <a:normAutofit/>
          </a:bodyPr>
          <a:p>
            <a:r>
              <a:rPr dirty="0" sz="6000" lang="es-ES">
                <a:latin typeface="Arial Rounded MT Bold" panose="020F0704030504030204" pitchFamily="34" charset="0"/>
              </a:rPr>
              <a:t>CompOSE</a:t>
            </a:r>
            <a:endParaRPr dirty="0" lang="es-ES">
              <a:latin typeface="Arial Rounded MT Bold" panose="020F0704030504030204" pitchFamily="34" charset="0"/>
            </a:endParaRPr>
          </a:p>
        </p:txBody>
      </p:sp>
      <p:sp>
        <p:nvSpPr>
          <p:cNvPr id="1048587" name="Subtítulo 2"/>
          <p:cNvSpPr>
            <a:spLocks noGrp="1"/>
          </p:cNvSpPr>
          <p:nvPr>
            <p:ph type="subTitle" idx="1"/>
          </p:nvPr>
        </p:nvSpPr>
        <p:spPr>
          <a:xfrm>
            <a:off x="1638300" y="3642341"/>
            <a:ext cx="8915399" cy="1762540"/>
          </a:xfrm>
        </p:spPr>
        <p:txBody>
          <a:bodyPr>
            <a:normAutofit fontScale="75000" lnSpcReduction="20000"/>
          </a:bodyPr>
          <a:p>
            <a:r>
              <a:rPr dirty="0" sz="3500" lang="es-ES">
                <a:latin typeface="Arial" panose="020B0604020202020204" pitchFamily="34" charset="0"/>
                <a:cs typeface="Arial" panose="020B0604020202020204" pitchFamily="34" charset="0"/>
              </a:rPr>
              <a:t>Achely Martí</a:t>
            </a:r>
            <a:r>
              <a:rPr dirty="0" sz="3500" lang="en-US" err="1">
                <a:latin typeface="Arial" panose="020B0604020202020204" pitchFamily="34" charset="0"/>
                <a:cs typeface="Arial" panose="020B0604020202020204" pitchFamily="34" charset="0"/>
              </a:rPr>
              <a:t>nez</a:t>
            </a:r>
            <a:r>
              <a:rPr dirty="0" sz="3500" lang="en-US">
                <a:latin typeface="Arial" panose="020B0604020202020204" pitchFamily="34" charset="0"/>
                <a:cs typeface="Arial" panose="020B0604020202020204" pitchFamily="34" charset="0"/>
              </a:rPr>
              <a:t> Quintero</a:t>
            </a:r>
          </a:p>
          <a:p>
            <a:r>
              <a:rPr dirty="0" sz="3500" lang="en-US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baseline="30000" dirty="0" sz="3500" lang="en-US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dirty="0" sz="3500" lang="en-US">
                <a:latin typeface="Arial" panose="020B0604020202020204" pitchFamily="34" charset="0"/>
                <a:cs typeface="Arial" panose="020B0604020202020204" pitchFamily="34" charset="0"/>
              </a:rPr>
              <a:t> year student, Faculty of Physics</a:t>
            </a:r>
          </a:p>
          <a:p>
            <a:r>
              <a:rPr dirty="0" sz="3500" lang="en-US">
                <a:latin typeface="Arial" panose="020B0604020202020204" pitchFamily="34" charset="0"/>
                <a:cs typeface="Arial" panose="020B0604020202020204" pitchFamily="34" charset="0"/>
              </a:rPr>
              <a:t>University of Havana</a:t>
            </a:r>
          </a:p>
          <a:p>
            <a:r>
              <a:rPr dirty="0" sz="3500" lang="en-US">
                <a:latin typeface="Arial" panose="020B0604020202020204" pitchFamily="34" charset="0"/>
                <a:cs typeface="Arial" panose="020B0604020202020204" pitchFamily="34" charset="0"/>
              </a:rPr>
              <a:t>Cuba</a:t>
            </a:r>
            <a:endParaRPr dirty="0" sz="2400"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8588" name="CuadroTexto 4"/>
          <p:cNvSpPr txBox="1"/>
          <p:nvPr/>
        </p:nvSpPr>
        <p:spPr>
          <a:xfrm>
            <a:off x="7212564" y="1277344"/>
            <a:ext cx="3167380" cy="624840"/>
          </a:xfrm>
          <a:prstGeom prst="rect"/>
          <a:noFill/>
        </p:spPr>
        <p:txBody>
          <a:bodyPr rtlCol="0" wrap="none">
            <a:spAutoFit/>
          </a:bodyPr>
          <a:p>
            <a:r>
              <a:rPr dirty="0" lang="es-ES" err="1"/>
              <a:t>CompStar</a:t>
            </a:r>
            <a:r>
              <a:rPr dirty="0" lang="es-ES"/>
              <a:t> Online </a:t>
            </a:r>
            <a:r>
              <a:rPr dirty="0" lang="es-ES" err="1"/>
              <a:t>Supernovae</a:t>
            </a:r>
            <a:endParaRPr dirty="0" lang="es-ES"/>
          </a:p>
          <a:p>
            <a:r>
              <a:rPr dirty="0" lang="es-ES" err="1"/>
              <a:t>Equations</a:t>
            </a:r>
            <a:r>
              <a:rPr dirty="0" lang="es-ES"/>
              <a:t> of </a:t>
            </a:r>
            <a:r>
              <a:rPr dirty="0" lang="es-ES" err="1"/>
              <a:t>State</a:t>
            </a:r>
            <a:endParaRPr dirty="0" lang="es-ES"/>
          </a:p>
        </p:txBody>
      </p:sp>
      <p:sp>
        <p:nvSpPr>
          <p:cNvPr id="1048589" name="CuadroTexto 6"/>
          <p:cNvSpPr txBox="1"/>
          <p:nvPr/>
        </p:nvSpPr>
        <p:spPr>
          <a:xfrm>
            <a:off x="7227643" y="1883921"/>
            <a:ext cx="3279913" cy="646331"/>
          </a:xfrm>
          <a:prstGeom prst="rect"/>
          <a:noFill/>
        </p:spPr>
        <p:txBody>
          <a:bodyPr rtlCol="0" wrap="square">
            <a:spAutoFit/>
          </a:bodyPr>
          <a:p>
            <a:r>
              <a:rPr b="1" dirty="0" lang="es-ES">
                <a:latin typeface="Arial" panose="020B0604020202020204" pitchFamily="34" charset="0"/>
                <a:cs typeface="Arial" panose="020B0604020202020204" pitchFamily="34" charset="0"/>
              </a:rPr>
              <a:t>htt://composeps.obspm.fr.</a:t>
            </a:r>
          </a:p>
          <a:p>
            <a:endParaRPr dirty="0" lang="es-E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0" name="2 Marcador de contenido"/>
          <p:cNvSpPr>
            <a:spLocks noGrp="1"/>
          </p:cNvSpPr>
          <p:nvPr>
            <p:ph idx="1"/>
          </p:nvPr>
        </p:nvSpPr>
        <p:spPr>
          <a:xfrm>
            <a:off x="1185285" y="2401454"/>
            <a:ext cx="8915400" cy="3777622"/>
          </a:xfrm>
        </p:spPr>
        <p:txBody>
          <a:bodyPr>
            <a:normAutofit/>
          </a:bodyPr>
          <a:p>
            <a:pPr algn="ctr" indent="0" marL="0">
              <a:buNone/>
            </a:pPr>
            <a:r>
              <a:rPr dirty="0" sz="6000" lang="es-CU">
                <a:solidFill>
                  <a:srgbClr val="FF0000"/>
                </a:solidFill>
                <a:latin typeface="Arial Rounded MT Bold" pitchFamily="34" charset="0"/>
              </a:rPr>
              <a:t>¡</a:t>
            </a:r>
            <a:r>
              <a:rPr altLang="es-US" dirty="0" sz="6000" lang="en-US">
                <a:solidFill>
                  <a:srgbClr val="FF0000"/>
                </a:solidFill>
                <a:latin typeface="Arial Rounded MT Bold" pitchFamily="34" charset="0"/>
              </a:rPr>
              <a:t>Thanks</a:t>
            </a:r>
            <a:r>
              <a:rPr dirty="0" sz="6000" lang="es-CU">
                <a:solidFill>
                  <a:srgbClr val="FF0000"/>
                </a:solidFill>
                <a:latin typeface="Arial Rounded MT Bold" pitchFamily="34" charset="0"/>
              </a:rPr>
              <a:t>!</a:t>
            </a:r>
            <a:endParaRPr dirty="0" sz="6000" lang="en-US">
              <a:solidFill>
                <a:srgbClr val="FF00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Título 1"/>
          <p:cNvSpPr>
            <a:spLocks noGrp="1"/>
          </p:cNvSpPr>
          <p:nvPr>
            <p:ph type="title"/>
          </p:nvPr>
        </p:nvSpPr>
        <p:spPr>
          <a:xfrm>
            <a:off x="2433899" y="306058"/>
            <a:ext cx="5038892" cy="475112"/>
          </a:xfrm>
        </p:spPr>
        <p:txBody>
          <a:bodyPr>
            <a:noAutofit/>
          </a:bodyPr>
          <a:p>
            <a:r>
              <a:rPr dirty="0" sz="4800" lang="en-US"/>
              <a:t>Introduction</a:t>
            </a:r>
            <a:endParaRPr dirty="0" sz="4800" lang="es-ES"/>
          </a:p>
        </p:txBody>
      </p:sp>
      <p:pic>
        <p:nvPicPr>
          <p:cNvPr id="2097152" name="Imagen 5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5122388" y="2826328"/>
            <a:ext cx="6485981" cy="3648364"/>
          </a:xfrm>
          <a:prstGeom prst="rect"/>
        </p:spPr>
      </p:pic>
      <p:sp>
        <p:nvSpPr>
          <p:cNvPr id="1048596" name="Marcador de contenido 4"/>
          <p:cNvSpPr>
            <a:spLocks noChangeAspect="1" noMove="1" noResize="1" noRot="1" noGrp="1" noAdjustHandles="1" noEditPoints="1" noChangeArrowheads="1" noChangeShapeType="1" noTextEdit="1"/>
          </p:cNvSpPr>
          <p:nvPr>
            <p:ph idx="1"/>
          </p:nvPr>
        </p:nvSpPr>
        <p:spPr>
          <a:xfrm>
            <a:off x="701040" y="1566319"/>
            <a:ext cx="8610600" cy="3343271"/>
          </a:xfrm>
          <a:blipFill>
            <a:blip xmlns:r="http://schemas.openxmlformats.org/officeDocument/2006/relationships" r:embed="rId2"/>
            <a:stretch>
              <a:fillRect l="-1274" t="-3102"/>
            </a:stretch>
          </a:blipFill>
        </p:spPr>
        <p:txBody>
          <a:bodyPr/>
          <a:p>
            <a:r>
              <a:rPr lang="es-ES">
                <a:noFill/>
              </a:rPr>
              <a:t> 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7" name="Título 1"/>
          <p:cNvSpPr>
            <a:spLocks noGrp="1"/>
          </p:cNvSpPr>
          <p:nvPr>
            <p:ph type="title"/>
          </p:nvPr>
        </p:nvSpPr>
        <p:spPr>
          <a:xfrm>
            <a:off x="2562706" y="-137639"/>
            <a:ext cx="8911687" cy="675861"/>
          </a:xfrm>
        </p:spPr>
        <p:txBody>
          <a:bodyPr>
            <a:normAutofit fontScale="90000"/>
          </a:bodyPr>
          <a:p>
            <a:br>
              <a:rPr dirty="0" lang="es-ES"/>
            </a:br>
            <a:r>
              <a:rPr dirty="0" lang="en-US">
                <a:latin typeface="Arial Rounded MT Bold" panose="020F0704030504030204" pitchFamily="34" charset="0"/>
              </a:rPr>
              <a:t>What CompOSE can do?</a:t>
            </a:r>
            <a:endParaRPr dirty="0" lang="es-ES"/>
          </a:p>
        </p:txBody>
      </p:sp>
      <p:sp>
        <p:nvSpPr>
          <p:cNvPr id="1048598" name="Marcador de contenido 2"/>
          <p:cNvSpPr>
            <a:spLocks noGrp="1"/>
          </p:cNvSpPr>
          <p:nvPr>
            <p:ph idx="1"/>
          </p:nvPr>
        </p:nvSpPr>
        <p:spPr>
          <a:xfrm>
            <a:off x="2148178" y="1034928"/>
            <a:ext cx="9566744" cy="1615507"/>
          </a:xfrm>
        </p:spPr>
        <p:txBody>
          <a:bodyPr>
            <a:noAutofit/>
          </a:bodyPr>
          <a:p>
            <a:r>
              <a:rPr dirty="0" sz="2400" lang="en-US">
                <a:latin typeface="Arial" panose="020B0604020202020204" pitchFamily="34" charset="0"/>
                <a:cs typeface="Arial" panose="020B0604020202020204" pitchFamily="34" charset="0"/>
              </a:rPr>
              <a:t>The online service CompOSE provides information and data tables for different equations of state (EoS) ready for further use in astrophysical applications, nuclear physics and beyond</a:t>
            </a:r>
            <a:r>
              <a:rPr dirty="0" sz="2400" lang="es-ES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dirty="0" sz="2400" lang="en-US">
                <a:latin typeface="Arial" panose="020B0604020202020204" pitchFamily="34" charset="0"/>
                <a:cs typeface="Arial" panose="020B0604020202020204" pitchFamily="34" charset="0"/>
              </a:rPr>
              <a:t>The cold neutron star EoS tables can be used directly within </a:t>
            </a:r>
            <a:r>
              <a:rPr b="1" dirty="0" sz="2400" lang="en-US">
                <a:latin typeface="Arial" panose="020B0604020202020204" pitchFamily="34" charset="0"/>
                <a:cs typeface="Arial" panose="020B0604020202020204" pitchFamily="34" charset="0"/>
              </a:rPr>
              <a:t>LORENE</a:t>
            </a:r>
            <a:r>
              <a:rPr dirty="0" sz="2400" lang="en-US">
                <a:latin typeface="Arial" panose="020B0604020202020204" pitchFamily="34" charset="0"/>
                <a:cs typeface="Arial" panose="020B0604020202020204" pitchFamily="34" charset="0"/>
              </a:rPr>
              <a:t> to obtain models of (rotating/</a:t>
            </a:r>
            <a:r>
              <a:rPr dirty="0" sz="2400" lang="en-US" err="1">
                <a:latin typeface="Arial" panose="020B0604020202020204" pitchFamily="34" charset="0"/>
                <a:cs typeface="Arial" panose="020B0604020202020204" pitchFamily="34" charset="0"/>
              </a:rPr>
              <a:t>magnetised</a:t>
            </a:r>
            <a:r>
              <a:rPr dirty="0" sz="2400" lang="en-US">
                <a:latin typeface="Arial" panose="020B0604020202020204" pitchFamily="34" charset="0"/>
                <a:cs typeface="Arial" panose="020B0604020202020204" pitchFamily="34" charset="0"/>
              </a:rPr>
              <a:t>) neutron stars.</a:t>
            </a:r>
            <a:endParaRPr dirty="0" sz="2400"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8599" name="3 CuadroTexto"/>
          <p:cNvSpPr txBox="1"/>
          <p:nvPr/>
        </p:nvSpPr>
        <p:spPr>
          <a:xfrm>
            <a:off x="7287489" y="6343837"/>
            <a:ext cx="4645891" cy="369332"/>
          </a:xfrm>
          <a:prstGeom prst="rect"/>
          <a:noFill/>
        </p:spPr>
        <p:txBody>
          <a:bodyPr rtlCol="0" wrap="square">
            <a:spAutoFit/>
          </a:bodyPr>
          <a:p>
            <a:r>
              <a:rPr dirty="0" lang="en-US"/>
              <a:t>[</a:t>
            </a:r>
            <a:r>
              <a:rPr dirty="0" lang="en-US" err="1"/>
              <a:t>arXiv:astro-ph</a:t>
            </a:r>
            <a:r>
              <a:rPr dirty="0" lang="en-US"/>
              <a:t>/0612132 [</a:t>
            </a:r>
            <a:r>
              <a:rPr dirty="0" lang="en-US" err="1"/>
              <a:t>astro-ph</a:t>
            </a:r>
            <a:r>
              <a:rPr dirty="0" lang="en-US"/>
              <a:t>]].</a:t>
            </a:r>
          </a:p>
        </p:txBody>
      </p:sp>
      <p:pic>
        <p:nvPicPr>
          <p:cNvPr id="2097153" name="5 Imagen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2041235" y="3243842"/>
            <a:ext cx="5246254" cy="3386322"/>
          </a:xfrm>
          <a:prstGeom prst="rect"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0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48099"/>
          </a:xfrm>
        </p:spPr>
        <p:txBody>
          <a:bodyPr>
            <a:normAutofit/>
          </a:bodyPr>
          <a:p>
            <a:r>
              <a:rPr dirty="0" sz="3200" lang="en-US">
                <a:latin typeface="Arial Rounded MT Bold" panose="020F0704030504030204" pitchFamily="34" charset="0"/>
              </a:rPr>
              <a:t>CompOSE has three main purposes:</a:t>
            </a:r>
            <a:endParaRPr dirty="0" sz="3200" lang="es-ES">
              <a:latin typeface="Arial Rounded MT Bold" panose="020F0704030504030204" pitchFamily="34" charset="0"/>
            </a:endParaRPr>
          </a:p>
        </p:txBody>
      </p:sp>
      <p:sp>
        <p:nvSpPr>
          <p:cNvPr id="1048601" name="Marcador de contenido 2"/>
          <p:cNvSpPr>
            <a:spLocks noGrp="1"/>
          </p:cNvSpPr>
          <p:nvPr>
            <p:ph idx="1"/>
          </p:nvPr>
        </p:nvSpPr>
        <p:spPr>
          <a:xfrm>
            <a:off x="2422941" y="1782619"/>
            <a:ext cx="9427297" cy="2854036"/>
          </a:xfrm>
        </p:spPr>
        <p:txBody>
          <a:bodyPr>
            <a:normAutofit/>
          </a:bodyPr>
          <a:p>
            <a:r>
              <a:rPr dirty="0" lang="en-US"/>
              <a:t> </a:t>
            </a:r>
            <a:r>
              <a:rPr dirty="0" sz="2400" lang="en-US">
                <a:latin typeface="Arial" panose="020B0604020202020204" pitchFamily="34" charset="0"/>
                <a:cs typeface="Arial" panose="020B0604020202020204" pitchFamily="34" charset="0"/>
              </a:rPr>
              <a:t>CompOSE is a deposit of EoS tables </a:t>
            </a:r>
          </a:p>
          <a:p>
            <a:r>
              <a:rPr dirty="0" sz="2400" lang="en-US">
                <a:latin typeface="Arial" panose="020B0604020202020204" pitchFamily="34" charset="0"/>
                <a:cs typeface="Arial" panose="020B0604020202020204" pitchFamily="34" charset="0"/>
              </a:rPr>
              <a:t>CompOSE permits the interpolation of the tables provided using different schemas </a:t>
            </a:r>
          </a:p>
          <a:p>
            <a:r>
              <a:rPr dirty="0" sz="2400" lang="es-ES">
                <a:latin typeface="Arial" panose="020B0604020202020204" pitchFamily="34" charset="0"/>
                <a:cs typeface="Arial" panose="020B0604020202020204" pitchFamily="34" charset="0"/>
              </a:rPr>
              <a:t>CompOSE </a:t>
            </a:r>
            <a:r>
              <a:rPr dirty="0" sz="2400" lang="en-US">
                <a:latin typeface="Arial" panose="020B0604020202020204" pitchFamily="34" charset="0"/>
                <a:cs typeface="Arial" panose="020B0604020202020204" pitchFamily="34" charset="0"/>
              </a:rPr>
              <a:t>can provide information on additional thermodynamic quantities, which are not stored in the original data tables and other quantities that characterize an EoS.</a:t>
            </a:r>
            <a:endParaRPr dirty="0" sz="2400" lang="es-E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Título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820377"/>
          </a:xfrm>
        </p:spPr>
        <p:txBody>
          <a:bodyPr>
            <a:normAutofit fontScale="90000"/>
          </a:bodyPr>
          <a:p>
            <a:r>
              <a:rPr dirty="0" lang="en-US">
                <a:latin typeface="Arial Rounded MT Bold" panose="020F0704030504030204" pitchFamily="34" charset="0"/>
              </a:rPr>
              <a:t>How to extract data from the tables?</a:t>
            </a:r>
            <a:endParaRPr dirty="0" lang="es-ES">
              <a:latin typeface="Arial Rounded MT Bold" panose="020F0704030504030204" pitchFamily="34" charset="0"/>
            </a:endParaRPr>
          </a:p>
        </p:txBody>
      </p:sp>
      <p:sp>
        <p:nvSpPr>
          <p:cNvPr id="1048603" name="Marcador de contenido 2"/>
          <p:cNvSpPr>
            <a:spLocks noGrp="1"/>
          </p:cNvSpPr>
          <p:nvPr>
            <p:ph idx="1"/>
          </p:nvPr>
        </p:nvSpPr>
        <p:spPr>
          <a:xfrm>
            <a:off x="1659572" y="2971801"/>
            <a:ext cx="9443762" cy="1607126"/>
          </a:xfrm>
        </p:spPr>
        <p:txBody>
          <a:bodyPr>
            <a:normAutofit/>
          </a:bodyPr>
          <a:p>
            <a:r>
              <a:rPr dirty="0" sz="2400" lang="en-US">
                <a:latin typeface="Arial" panose="020B0604020202020204" pitchFamily="34" charset="0"/>
                <a:cs typeface="Arial" panose="020B0604020202020204" pitchFamily="34" charset="0"/>
              </a:rPr>
              <a:t>Different computational tools are provided to extract the data from the tables that are relevant for our use. They can be obtained from the CompOSE web site:</a:t>
            </a:r>
          </a:p>
          <a:p>
            <a:pPr indent="0" marL="0">
              <a:buNone/>
            </a:pPr>
            <a:r>
              <a:rPr dirty="0" sz="2400" lang="en-US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dirty="0" sz="2400" lang="es-ES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b="1" dirty="0" sz="2400" lang="es-ES">
                <a:latin typeface="Arial" panose="020B0604020202020204" pitchFamily="34" charset="0"/>
                <a:cs typeface="Arial" panose="020B0604020202020204" pitchFamily="34" charset="0"/>
              </a:rPr>
              <a:t>https://compose.obspm.fr </a:t>
            </a:r>
          </a:p>
          <a:p>
            <a:pPr indent="0" marL="0">
              <a:buNone/>
            </a:pPr>
            <a:endParaRPr dirty="0" lang="es-E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 marL="0">
              <a:buNone/>
            </a:pPr>
            <a:endParaRPr dirty="0"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Marcador de contenido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006222"/>
          </a:xfrm>
        </p:spPr>
        <p:txBody>
          <a:bodyPr/>
          <a:p>
            <a:pPr indent="0" marL="0">
              <a:buNone/>
            </a:pPr>
            <a:endParaRPr dirty="0" lang="es-ES"/>
          </a:p>
          <a:p>
            <a:pPr indent="0" marL="0">
              <a:buNone/>
            </a:pPr>
            <a:endParaRPr dirty="0" lang="es-ES"/>
          </a:p>
          <a:p>
            <a:endParaRPr dirty="0" lang="es-ES"/>
          </a:p>
          <a:p>
            <a:endParaRPr dirty="0" lang="es-ES"/>
          </a:p>
        </p:txBody>
      </p:sp>
      <p:pic>
        <p:nvPicPr>
          <p:cNvPr id="2097154" name="Imagen 4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0" y="0"/>
            <a:ext cx="12153472" cy="6858000"/>
          </a:xfrm>
          <a:prstGeom prst="rect"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Título 1"/>
          <p:cNvSpPr>
            <a:spLocks noGrp="1"/>
          </p:cNvSpPr>
          <p:nvPr>
            <p:ph type="title"/>
          </p:nvPr>
        </p:nvSpPr>
        <p:spPr>
          <a:xfrm>
            <a:off x="838200" y="252830"/>
            <a:ext cx="10515600" cy="838033"/>
          </a:xfrm>
        </p:spPr>
        <p:txBody>
          <a:bodyPr>
            <a:normAutofit/>
          </a:bodyPr>
          <a:p>
            <a:r>
              <a:rPr dirty="0" sz="4800" lang="en-US"/>
              <a:t>Example of EoS from CompOSE</a:t>
            </a:r>
            <a:endParaRPr dirty="0" sz="4800" lang="es-ES"/>
          </a:p>
        </p:txBody>
      </p:sp>
      <p:pic>
        <p:nvPicPr>
          <p:cNvPr id="2097155" name="3 Marcador de contenido"/>
          <p:cNvPicPr>
            <a:picLocks noChangeAspect="1" noGrp="1"/>
          </p:cNvPicPr>
          <p:nvPr>
            <p:ph idx="1"/>
          </p:nvPr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1861603" y="1008388"/>
            <a:ext cx="7151427" cy="584961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6" name="Título 1"/>
          <p:cNvSpPr>
            <a:spLocks noGrp="1"/>
          </p:cNvSpPr>
          <p:nvPr>
            <p:ph type="title"/>
          </p:nvPr>
        </p:nvSpPr>
        <p:spPr>
          <a:xfrm>
            <a:off x="3414561" y="828768"/>
            <a:ext cx="3224780" cy="562712"/>
          </a:xfrm>
        </p:spPr>
        <p:txBody>
          <a:bodyPr>
            <a:normAutofit fontScale="90000"/>
          </a:bodyPr>
          <a:p>
            <a:r>
              <a:rPr dirty="0" lang="en-US"/>
              <a:t>Bibliography:</a:t>
            </a:r>
            <a:endParaRPr dirty="0" lang="es-ES"/>
          </a:p>
        </p:txBody>
      </p:sp>
      <p:sp>
        <p:nvSpPr>
          <p:cNvPr id="1048607" name="Marcador de contenido 2"/>
          <p:cNvSpPr>
            <a:spLocks noGrp="1"/>
          </p:cNvSpPr>
          <p:nvPr>
            <p:ph idx="1"/>
          </p:nvPr>
        </p:nvSpPr>
        <p:spPr>
          <a:xfrm>
            <a:off x="2708482" y="2315818"/>
            <a:ext cx="8915400" cy="2226364"/>
          </a:xfrm>
        </p:spPr>
        <p:txBody>
          <a:bodyPr>
            <a:noAutofit/>
          </a:bodyPr>
          <a:p>
            <a:r>
              <a:rPr dirty="0" sz="2400" lang="es-ES"/>
              <a:t>[</a:t>
            </a:r>
            <a:r>
              <a:rPr b="1" dirty="0" sz="2400" lang="es-ES">
                <a:hlinkClick r:id="rId1" tooltip="https://doi.org/10.1134/S1063779615040061"/>
              </a:rPr>
              <a:t>TOK_2015</a:t>
            </a:r>
            <a:r>
              <a:rPr dirty="0" sz="2400" lang="es-ES"/>
              <a:t>] S. </a:t>
            </a:r>
            <a:r>
              <a:rPr dirty="0" sz="2400" lang="es-ES" err="1"/>
              <a:t>Typel</a:t>
            </a:r>
            <a:r>
              <a:rPr dirty="0" sz="2400" lang="es-ES"/>
              <a:t>, M. </a:t>
            </a:r>
            <a:r>
              <a:rPr dirty="0" sz="2400" lang="es-ES" err="1"/>
              <a:t>Oertel</a:t>
            </a:r>
            <a:r>
              <a:rPr dirty="0" sz="2400" lang="es-ES"/>
              <a:t>, T. </a:t>
            </a:r>
            <a:r>
              <a:rPr dirty="0" sz="2400" lang="es-ES" err="1"/>
              <a:t>Klähn</a:t>
            </a:r>
            <a:r>
              <a:rPr dirty="0" sz="2400" lang="es-ES"/>
              <a:t>, </a:t>
            </a:r>
            <a:r>
              <a:rPr dirty="0" sz="2400" lang="es-ES" err="1"/>
              <a:t>Phys.Part.Nucl</a:t>
            </a:r>
            <a:r>
              <a:rPr dirty="0" sz="2400" lang="es-ES"/>
              <a:t>. 46, 633</a:t>
            </a:r>
          </a:p>
          <a:p>
            <a:r>
              <a:rPr dirty="0" sz="2400" lang="es-ES"/>
              <a:t>[</a:t>
            </a:r>
            <a:r>
              <a:rPr b="1" dirty="0" sz="2400" lang="es-ES">
                <a:hlinkClick r:id="rId2" tooltip="https://doi.org/10.1103/RevModPhys.89.015007"/>
              </a:rPr>
              <a:t>OHKT_2017</a:t>
            </a:r>
            <a:r>
              <a:rPr dirty="0" sz="2400" lang="es-ES"/>
              <a:t>]   M. </a:t>
            </a:r>
            <a:r>
              <a:rPr dirty="0" sz="2400" lang="es-ES" err="1"/>
              <a:t>Oertel</a:t>
            </a:r>
            <a:r>
              <a:rPr dirty="0" sz="2400" lang="es-ES"/>
              <a:t>, M. Hempel, T. </a:t>
            </a:r>
            <a:r>
              <a:rPr dirty="0" sz="2400" lang="es-ES" err="1"/>
              <a:t>Klähn</a:t>
            </a:r>
            <a:r>
              <a:rPr dirty="0" sz="2400" lang="es-ES"/>
              <a:t>, S. </a:t>
            </a:r>
            <a:r>
              <a:rPr dirty="0" sz="2400" lang="es-ES" err="1"/>
              <a:t>Typel</a:t>
            </a:r>
            <a:r>
              <a:rPr dirty="0" sz="2400" lang="es-ES"/>
              <a:t>, Rev. Mod. </a:t>
            </a:r>
            <a:r>
              <a:rPr dirty="0" sz="2400" lang="es-ES" err="1"/>
              <a:t>Phys</a:t>
            </a:r>
            <a:r>
              <a:rPr dirty="0" sz="2400" lang="es-ES"/>
              <a:t>. 89, 015007</a:t>
            </a:r>
          </a:p>
          <a:p>
            <a:r>
              <a:rPr dirty="0" sz="2400" lang="nb-NO"/>
              <a:t>[</a:t>
            </a:r>
            <a:r>
              <a:rPr b="1" dirty="0" sz="2400" lang="nb-NO">
                <a:hlinkClick r:id="rId3" tooltip="https://arxiv.org/pdf/2203.03209"/>
              </a:rPr>
              <a:t>TOK_2022</a:t>
            </a:r>
            <a:r>
              <a:rPr dirty="0" sz="2400" lang="nb-NO"/>
              <a:t>]   S. Typel, M. Oertel, T. Klähn et al, arxiv:2203.03209</a:t>
            </a:r>
            <a:endParaRPr b="1" dirty="0" sz="2400"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8" name="Título 1"/>
          <p:cNvSpPr>
            <a:spLocks noGrp="1"/>
          </p:cNvSpPr>
          <p:nvPr>
            <p:ph type="title"/>
          </p:nvPr>
        </p:nvSpPr>
        <p:spPr>
          <a:xfrm>
            <a:off x="1789112" y="380365"/>
            <a:ext cx="10515600" cy="1325563"/>
          </a:xfrm>
        </p:spPr>
        <p:txBody>
          <a:bodyPr>
            <a:normAutofit/>
          </a:bodyPr>
          <a:p>
            <a:r>
              <a:rPr dirty="0" sz="5400" lang="en-US"/>
              <a:t>Conclusions:</a:t>
            </a:r>
            <a:endParaRPr dirty="0" sz="5400" lang="es-ES"/>
          </a:p>
        </p:txBody>
      </p:sp>
      <p:sp>
        <p:nvSpPr>
          <p:cNvPr id="1048609" name="Marcador de contenido 2"/>
          <p:cNvSpPr>
            <a:spLocks noGrp="1"/>
          </p:cNvSpPr>
          <p:nvPr>
            <p:ph idx="1"/>
          </p:nvPr>
        </p:nvSpPr>
        <p:spPr>
          <a:xfrm>
            <a:off x="1400492" y="2133600"/>
            <a:ext cx="8915400" cy="1295400"/>
          </a:xfrm>
        </p:spPr>
        <p:txBody>
          <a:bodyPr>
            <a:normAutofit/>
          </a:bodyPr>
          <a:p>
            <a:r>
              <a:rPr dirty="0" sz="2400" lang="en-US">
                <a:latin typeface="Arial" panose="020B0604020202020204" pitchFamily="34" charset="0"/>
                <a:cs typeface="Arial" panose="020B0604020202020204" pitchFamily="34" charset="0"/>
              </a:rPr>
              <a:t>The use of CompOSE facilitates the work with EoS. </a:t>
            </a:r>
          </a:p>
          <a:p>
            <a:r>
              <a:rPr dirty="0" sz="2400" lang="en-US">
                <a:latin typeface="Arial" panose="020B0604020202020204" pitchFamily="34" charset="0"/>
                <a:cs typeface="Arial" panose="020B0604020202020204" pitchFamily="34" charset="0"/>
              </a:rPr>
              <a:t>You can use the </a:t>
            </a:r>
            <a:r>
              <a:rPr dirty="0" sz="2400" lang="en-US" err="1"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r>
              <a:rPr dirty="0" sz="2400" lang="en-US">
                <a:latin typeface="Arial" panose="020B0604020202020204" pitchFamily="34" charset="0"/>
                <a:cs typeface="Arial" panose="020B0604020202020204" pitchFamily="34" charset="0"/>
              </a:rPr>
              <a:t> tables to make calculations or contribute your own </a:t>
            </a:r>
            <a:r>
              <a:rPr dirty="0" sz="2400" lang="en-US" err="1"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r>
              <a:rPr dirty="0" sz="2400" lang="en-US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dirty="0" sz="2400"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LinksUpToDate>0</LinksUpToDate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Compose</dc:title>
  <dc:creator>Acheli</dc:creator>
  <cp:lastModifiedBy>Acheli</cp:lastModifiedBy>
  <dcterms:created xsi:type="dcterms:W3CDTF">2022-10-13T17:16:42Z</dcterms:created>
  <dcterms:modified xsi:type="dcterms:W3CDTF">2022-10-27T12:46:30Z</dcterms:modified>
</cp:coreProperties>
</file>