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76" r:id="rId3"/>
    <p:sldId id="278" r:id="rId4"/>
    <p:sldId id="280" r:id="rId5"/>
    <p:sldId id="266" r:id="rId6"/>
    <p:sldId id="270" r:id="rId7"/>
    <p:sldId id="279" r:id="rId8"/>
    <p:sldId id="267" r:id="rId9"/>
    <p:sldId id="309" r:id="rId10"/>
    <p:sldId id="261" r:id="rId11"/>
    <p:sldId id="257" r:id="rId12"/>
    <p:sldId id="300" r:id="rId13"/>
    <p:sldId id="307" r:id="rId14"/>
    <p:sldId id="305" r:id="rId15"/>
    <p:sldId id="30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14" autoAdjust="0"/>
    <p:restoredTop sz="84707" autoAdjust="0"/>
  </p:normalViewPr>
  <p:slideViewPr>
    <p:cSldViewPr snapToGrid="0">
      <p:cViewPr varScale="1">
        <p:scale>
          <a:sx n="73" d="100"/>
          <a:sy n="73" d="100"/>
        </p:scale>
        <p:origin x="1070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5_2">
  <dgm:title val=""/>
  <dgm:desc val=""/>
  <dgm:catLst>
    <dgm:cat type="accent5" pri="11200"/>
  </dgm:catLst>
  <dgm:styleLbl name="node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5"/>
    </dgm:fillClrLst>
    <dgm:linClrLst meth="repeat">
      <a:schemeClr val="accent5"/>
    </dgm:linClrLst>
    <dgm:effectClrLst/>
    <dgm:txLinClrLst/>
    <dgm:txFillClrLst/>
    <dgm:txEffectClrLst/>
  </dgm:styleLbl>
  <dgm:styleLbl name="lnNode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>
        <a:tint val="60000"/>
      </a:schemeClr>
    </dgm:fillClrLst>
    <dgm:linClrLst meth="repeat">
      <a:schemeClr val="accent5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5"/>
    </dgm:fillClrLst>
    <dgm:linClrLst meth="repeat">
      <a:schemeClr val="accent5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/>
    </dgm:fillClrLst>
    <dgm:linClrLst meth="repeat">
      <a:schemeClr val="accent5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5">
        <a:alpha val="90000"/>
        <a:tint val="40000"/>
      </a:schemeClr>
    </dgm:fillClrLst>
    <dgm:linClrLst meth="repeat">
      <a:schemeClr val="accent5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8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063A495-39CC-4C62-BD4C-923A5A1CB215}" type="doc">
      <dgm:prSet loTypeId="urn:microsoft.com/office/officeart/2008/layout/LinedList" loCatId="list" qsTypeId="urn:microsoft.com/office/officeart/2005/8/quickstyle/simple2" qsCatId="simple" csTypeId="urn:microsoft.com/office/officeart/2005/8/colors/accent5_2" csCatId="accent5" phldr="1"/>
      <dgm:spPr/>
      <dgm:t>
        <a:bodyPr/>
        <a:lstStyle/>
        <a:p>
          <a:endParaRPr lang="en-US"/>
        </a:p>
      </dgm:t>
    </dgm:pt>
    <dgm:pt modelId="{D7370EC7-A584-452B-9271-203ED75B6246}">
      <dgm:prSet/>
      <dgm:spPr/>
      <dgm:t>
        <a:bodyPr/>
        <a:lstStyle/>
        <a:p>
          <a:pPr algn="just"/>
          <a:r>
            <a:rPr lang="en-GB" b="1" i="0" dirty="0">
              <a:solidFill>
                <a:srgbClr val="0070C0"/>
              </a:solidFill>
            </a:rPr>
            <a:t>Coordination</a:t>
          </a:r>
          <a:r>
            <a:rPr lang="en-GB" b="0" i="0" dirty="0"/>
            <a:t> of the Baltic research institutions activities </a:t>
          </a:r>
          <a:r>
            <a:rPr lang="en-GB" b="1" i="0" dirty="0"/>
            <a:t>towards CERN </a:t>
          </a:r>
          <a:r>
            <a:rPr lang="en-GB" b="0" i="0" dirty="0"/>
            <a:t>and related Collaborations/Experiments</a:t>
          </a:r>
          <a:endParaRPr lang="en-US" dirty="0"/>
        </a:p>
      </dgm:t>
    </dgm:pt>
    <dgm:pt modelId="{19B97C9D-971B-435E-90C6-00196853B8BA}" type="parTrans" cxnId="{70DA0110-4FAF-4E53-8888-34E76CA125AD}">
      <dgm:prSet/>
      <dgm:spPr/>
      <dgm:t>
        <a:bodyPr/>
        <a:lstStyle/>
        <a:p>
          <a:endParaRPr lang="en-US"/>
        </a:p>
      </dgm:t>
    </dgm:pt>
    <dgm:pt modelId="{3142456D-77C5-496B-8ADB-3C788FEE0EF9}" type="sibTrans" cxnId="{70DA0110-4FAF-4E53-8888-34E76CA125AD}">
      <dgm:prSet/>
      <dgm:spPr/>
      <dgm:t>
        <a:bodyPr/>
        <a:lstStyle/>
        <a:p>
          <a:endParaRPr lang="en-US"/>
        </a:p>
      </dgm:t>
    </dgm:pt>
    <dgm:pt modelId="{40B39736-942A-4806-A7A1-052E346502A4}">
      <dgm:prSet/>
      <dgm:spPr/>
      <dgm:t>
        <a:bodyPr/>
        <a:lstStyle/>
        <a:p>
          <a:pPr algn="just"/>
          <a:r>
            <a:rPr lang="en-GB" b="1" i="0" dirty="0">
              <a:solidFill>
                <a:srgbClr val="0070C0"/>
              </a:solidFill>
            </a:rPr>
            <a:t>Strengthening</a:t>
          </a:r>
          <a:r>
            <a:rPr lang="en-GB" b="0" i="0" dirty="0"/>
            <a:t> and development of Baltic </a:t>
          </a:r>
          <a:r>
            <a:rPr lang="en-GB" b="1" i="0" dirty="0"/>
            <a:t>High Energy Physics Community </a:t>
          </a:r>
          <a:endParaRPr lang="en-US" dirty="0"/>
        </a:p>
      </dgm:t>
    </dgm:pt>
    <dgm:pt modelId="{435C6230-80AB-4F4C-95EB-D671C7C57AF6}" type="parTrans" cxnId="{DA0BFF25-D7E4-4093-9A9F-6F09B4D61209}">
      <dgm:prSet/>
      <dgm:spPr/>
      <dgm:t>
        <a:bodyPr/>
        <a:lstStyle/>
        <a:p>
          <a:endParaRPr lang="en-US"/>
        </a:p>
      </dgm:t>
    </dgm:pt>
    <dgm:pt modelId="{B6552830-6CCA-43AA-B14C-55D04CFC7717}" type="sibTrans" cxnId="{DA0BFF25-D7E4-4093-9A9F-6F09B4D61209}">
      <dgm:prSet/>
      <dgm:spPr/>
      <dgm:t>
        <a:bodyPr/>
        <a:lstStyle/>
        <a:p>
          <a:endParaRPr lang="en-US"/>
        </a:p>
      </dgm:t>
    </dgm:pt>
    <dgm:pt modelId="{FEB5922C-D8E5-4A39-B37E-50CFDA95E544}">
      <dgm:prSet/>
      <dgm:spPr/>
      <dgm:t>
        <a:bodyPr/>
        <a:lstStyle/>
        <a:p>
          <a:pPr algn="just"/>
          <a:r>
            <a:rPr lang="en-GB" b="1" i="0" dirty="0">
              <a:solidFill>
                <a:srgbClr val="0070C0"/>
              </a:solidFill>
            </a:rPr>
            <a:t>Development</a:t>
          </a:r>
          <a:r>
            <a:rPr lang="en-GB" b="1" i="0" dirty="0"/>
            <a:t> </a:t>
          </a:r>
          <a:r>
            <a:rPr lang="en-GB" b="0" i="0" dirty="0"/>
            <a:t>of the Baltic international multidisciplinary masters/doctoral level </a:t>
          </a:r>
          <a:r>
            <a:rPr lang="en-GB" b="1" i="0" dirty="0"/>
            <a:t>study programme </a:t>
          </a:r>
          <a:r>
            <a:rPr lang="en-GB" b="0" i="0" dirty="0"/>
            <a:t>in High Energy Physics and Accelerator Technologies</a:t>
          </a:r>
          <a:endParaRPr lang="en-US" dirty="0"/>
        </a:p>
      </dgm:t>
    </dgm:pt>
    <dgm:pt modelId="{F337EC49-D5B9-44A0-9EA0-A46CB0C56650}" type="parTrans" cxnId="{05EC0231-6EE1-4E66-94C7-EE4DD713BB79}">
      <dgm:prSet/>
      <dgm:spPr/>
      <dgm:t>
        <a:bodyPr/>
        <a:lstStyle/>
        <a:p>
          <a:endParaRPr lang="en-US"/>
        </a:p>
      </dgm:t>
    </dgm:pt>
    <dgm:pt modelId="{4F29E583-F914-4623-83E5-3B166A26069D}" type="sibTrans" cxnId="{05EC0231-6EE1-4E66-94C7-EE4DD713BB79}">
      <dgm:prSet/>
      <dgm:spPr/>
      <dgm:t>
        <a:bodyPr/>
        <a:lstStyle/>
        <a:p>
          <a:endParaRPr lang="en-US"/>
        </a:p>
      </dgm:t>
    </dgm:pt>
    <dgm:pt modelId="{82C05122-4A6F-4352-8C98-CDF743B277D7}" type="pres">
      <dgm:prSet presAssocID="{0063A495-39CC-4C62-BD4C-923A5A1CB215}" presName="vert0" presStyleCnt="0">
        <dgm:presLayoutVars>
          <dgm:dir/>
          <dgm:animOne val="branch"/>
          <dgm:animLvl val="lvl"/>
        </dgm:presLayoutVars>
      </dgm:prSet>
      <dgm:spPr/>
    </dgm:pt>
    <dgm:pt modelId="{F2715467-CC7B-4BC9-90AF-1C603DF01F4F}" type="pres">
      <dgm:prSet presAssocID="{D7370EC7-A584-452B-9271-203ED75B6246}" presName="thickLine" presStyleLbl="alignNode1" presStyleIdx="0" presStyleCnt="3"/>
      <dgm:spPr/>
    </dgm:pt>
    <dgm:pt modelId="{488CDF43-C0E8-4901-BA43-9BDD83D3DF7C}" type="pres">
      <dgm:prSet presAssocID="{D7370EC7-A584-452B-9271-203ED75B6246}" presName="horz1" presStyleCnt="0"/>
      <dgm:spPr/>
    </dgm:pt>
    <dgm:pt modelId="{05D0DB77-4629-4B62-93FF-0D3B00DE07F8}" type="pres">
      <dgm:prSet presAssocID="{D7370EC7-A584-452B-9271-203ED75B6246}" presName="tx1" presStyleLbl="revTx" presStyleIdx="0" presStyleCnt="3"/>
      <dgm:spPr/>
    </dgm:pt>
    <dgm:pt modelId="{8A76D4FB-96F4-4EA7-8161-7308D9A3ED9E}" type="pres">
      <dgm:prSet presAssocID="{D7370EC7-A584-452B-9271-203ED75B6246}" presName="vert1" presStyleCnt="0"/>
      <dgm:spPr/>
    </dgm:pt>
    <dgm:pt modelId="{16D8814B-45E5-4335-B546-5798D7A4C43E}" type="pres">
      <dgm:prSet presAssocID="{40B39736-942A-4806-A7A1-052E346502A4}" presName="thickLine" presStyleLbl="alignNode1" presStyleIdx="1" presStyleCnt="3"/>
      <dgm:spPr/>
    </dgm:pt>
    <dgm:pt modelId="{1BB77B5A-CE0E-4B96-A94D-412425BF5F86}" type="pres">
      <dgm:prSet presAssocID="{40B39736-942A-4806-A7A1-052E346502A4}" presName="horz1" presStyleCnt="0"/>
      <dgm:spPr/>
    </dgm:pt>
    <dgm:pt modelId="{985ECACA-F90B-45DB-9449-2F5AEAC6995D}" type="pres">
      <dgm:prSet presAssocID="{40B39736-942A-4806-A7A1-052E346502A4}" presName="tx1" presStyleLbl="revTx" presStyleIdx="1" presStyleCnt="3"/>
      <dgm:spPr/>
    </dgm:pt>
    <dgm:pt modelId="{31020691-D32F-476B-9A92-EAD50AD3A5EE}" type="pres">
      <dgm:prSet presAssocID="{40B39736-942A-4806-A7A1-052E346502A4}" presName="vert1" presStyleCnt="0"/>
      <dgm:spPr/>
    </dgm:pt>
    <dgm:pt modelId="{0093A8A5-C529-4EA1-9E5B-DB976A149859}" type="pres">
      <dgm:prSet presAssocID="{FEB5922C-D8E5-4A39-B37E-50CFDA95E544}" presName="thickLine" presStyleLbl="alignNode1" presStyleIdx="2" presStyleCnt="3"/>
      <dgm:spPr/>
    </dgm:pt>
    <dgm:pt modelId="{232AF744-0EA9-4247-A301-ECC951EFC349}" type="pres">
      <dgm:prSet presAssocID="{FEB5922C-D8E5-4A39-B37E-50CFDA95E544}" presName="horz1" presStyleCnt="0"/>
      <dgm:spPr/>
    </dgm:pt>
    <dgm:pt modelId="{DFE87134-FE75-41AD-84A6-647BD9433EC2}" type="pres">
      <dgm:prSet presAssocID="{FEB5922C-D8E5-4A39-B37E-50CFDA95E544}" presName="tx1" presStyleLbl="revTx" presStyleIdx="2" presStyleCnt="3"/>
      <dgm:spPr/>
    </dgm:pt>
    <dgm:pt modelId="{A3C1B5B9-21EA-4BB6-AC19-869C4C445FDE}" type="pres">
      <dgm:prSet presAssocID="{FEB5922C-D8E5-4A39-B37E-50CFDA95E544}" presName="vert1" presStyleCnt="0"/>
      <dgm:spPr/>
    </dgm:pt>
  </dgm:ptLst>
  <dgm:cxnLst>
    <dgm:cxn modelId="{70DA0110-4FAF-4E53-8888-34E76CA125AD}" srcId="{0063A495-39CC-4C62-BD4C-923A5A1CB215}" destId="{D7370EC7-A584-452B-9271-203ED75B6246}" srcOrd="0" destOrd="0" parTransId="{19B97C9D-971B-435E-90C6-00196853B8BA}" sibTransId="{3142456D-77C5-496B-8ADB-3C788FEE0EF9}"/>
    <dgm:cxn modelId="{DA0BFF25-D7E4-4093-9A9F-6F09B4D61209}" srcId="{0063A495-39CC-4C62-BD4C-923A5A1CB215}" destId="{40B39736-942A-4806-A7A1-052E346502A4}" srcOrd="1" destOrd="0" parTransId="{435C6230-80AB-4F4C-95EB-D671C7C57AF6}" sibTransId="{B6552830-6CCA-43AA-B14C-55D04CFC7717}"/>
    <dgm:cxn modelId="{05EC0231-6EE1-4E66-94C7-EE4DD713BB79}" srcId="{0063A495-39CC-4C62-BD4C-923A5A1CB215}" destId="{FEB5922C-D8E5-4A39-B37E-50CFDA95E544}" srcOrd="2" destOrd="0" parTransId="{F337EC49-D5B9-44A0-9EA0-A46CB0C56650}" sibTransId="{4F29E583-F914-4623-83E5-3B166A26069D}"/>
    <dgm:cxn modelId="{2EFC3D3D-023C-45E7-9842-79798CBF0416}" type="presOf" srcId="{40B39736-942A-4806-A7A1-052E346502A4}" destId="{985ECACA-F90B-45DB-9449-2F5AEAC6995D}" srcOrd="0" destOrd="0" presId="urn:microsoft.com/office/officeart/2008/layout/LinedList"/>
    <dgm:cxn modelId="{7FC84F52-A9A2-4D9D-B4BC-032E03B8CAEE}" type="presOf" srcId="{D7370EC7-A584-452B-9271-203ED75B6246}" destId="{05D0DB77-4629-4B62-93FF-0D3B00DE07F8}" srcOrd="0" destOrd="0" presId="urn:microsoft.com/office/officeart/2008/layout/LinedList"/>
    <dgm:cxn modelId="{B7212691-FFC9-4155-88E4-1D9BC55F7837}" type="presOf" srcId="{FEB5922C-D8E5-4A39-B37E-50CFDA95E544}" destId="{DFE87134-FE75-41AD-84A6-647BD9433EC2}" srcOrd="0" destOrd="0" presId="urn:microsoft.com/office/officeart/2008/layout/LinedList"/>
    <dgm:cxn modelId="{58583A96-5E68-4E9D-9C0F-D6BF13E1A67B}" type="presOf" srcId="{0063A495-39CC-4C62-BD4C-923A5A1CB215}" destId="{82C05122-4A6F-4352-8C98-CDF743B277D7}" srcOrd="0" destOrd="0" presId="urn:microsoft.com/office/officeart/2008/layout/LinedList"/>
    <dgm:cxn modelId="{69EDB3AA-89EE-49C9-B6E3-5D551E42FE30}" type="presParOf" srcId="{82C05122-4A6F-4352-8C98-CDF743B277D7}" destId="{F2715467-CC7B-4BC9-90AF-1C603DF01F4F}" srcOrd="0" destOrd="0" presId="urn:microsoft.com/office/officeart/2008/layout/LinedList"/>
    <dgm:cxn modelId="{0B0679E6-3D8D-4CC4-87DA-048ED00EAE9E}" type="presParOf" srcId="{82C05122-4A6F-4352-8C98-CDF743B277D7}" destId="{488CDF43-C0E8-4901-BA43-9BDD83D3DF7C}" srcOrd="1" destOrd="0" presId="urn:microsoft.com/office/officeart/2008/layout/LinedList"/>
    <dgm:cxn modelId="{B0173CF7-3C22-4E1E-898F-0A2A3C70A785}" type="presParOf" srcId="{488CDF43-C0E8-4901-BA43-9BDD83D3DF7C}" destId="{05D0DB77-4629-4B62-93FF-0D3B00DE07F8}" srcOrd="0" destOrd="0" presId="urn:microsoft.com/office/officeart/2008/layout/LinedList"/>
    <dgm:cxn modelId="{D08EBBFD-25D2-497A-AB66-A545FF0C34B5}" type="presParOf" srcId="{488CDF43-C0E8-4901-BA43-9BDD83D3DF7C}" destId="{8A76D4FB-96F4-4EA7-8161-7308D9A3ED9E}" srcOrd="1" destOrd="0" presId="urn:microsoft.com/office/officeart/2008/layout/LinedList"/>
    <dgm:cxn modelId="{5F614924-17B0-46AD-AD77-25DEC599BAD0}" type="presParOf" srcId="{82C05122-4A6F-4352-8C98-CDF743B277D7}" destId="{16D8814B-45E5-4335-B546-5798D7A4C43E}" srcOrd="2" destOrd="0" presId="urn:microsoft.com/office/officeart/2008/layout/LinedList"/>
    <dgm:cxn modelId="{02921C82-FAC0-435C-824A-F27313D6B9D3}" type="presParOf" srcId="{82C05122-4A6F-4352-8C98-CDF743B277D7}" destId="{1BB77B5A-CE0E-4B96-A94D-412425BF5F86}" srcOrd="3" destOrd="0" presId="urn:microsoft.com/office/officeart/2008/layout/LinedList"/>
    <dgm:cxn modelId="{68850020-E1AB-4416-A4E0-D6587D08FA00}" type="presParOf" srcId="{1BB77B5A-CE0E-4B96-A94D-412425BF5F86}" destId="{985ECACA-F90B-45DB-9449-2F5AEAC6995D}" srcOrd="0" destOrd="0" presId="urn:microsoft.com/office/officeart/2008/layout/LinedList"/>
    <dgm:cxn modelId="{EB32D32D-7B6E-4A5F-933F-1D44F8C5AFB9}" type="presParOf" srcId="{1BB77B5A-CE0E-4B96-A94D-412425BF5F86}" destId="{31020691-D32F-476B-9A92-EAD50AD3A5EE}" srcOrd="1" destOrd="0" presId="urn:microsoft.com/office/officeart/2008/layout/LinedList"/>
    <dgm:cxn modelId="{0145736C-B629-4C53-96ED-EA079082627F}" type="presParOf" srcId="{82C05122-4A6F-4352-8C98-CDF743B277D7}" destId="{0093A8A5-C529-4EA1-9E5B-DB976A149859}" srcOrd="4" destOrd="0" presId="urn:microsoft.com/office/officeart/2008/layout/LinedList"/>
    <dgm:cxn modelId="{8C8DB4DD-3252-419D-9BDD-ED684BE21090}" type="presParOf" srcId="{82C05122-4A6F-4352-8C98-CDF743B277D7}" destId="{232AF744-0EA9-4247-A301-ECC951EFC349}" srcOrd="5" destOrd="0" presId="urn:microsoft.com/office/officeart/2008/layout/LinedList"/>
    <dgm:cxn modelId="{038D279D-A257-4DBF-8EB7-7BDE1B552F02}" type="presParOf" srcId="{232AF744-0EA9-4247-A301-ECC951EFC349}" destId="{DFE87134-FE75-41AD-84A6-647BD9433EC2}" srcOrd="0" destOrd="0" presId="urn:microsoft.com/office/officeart/2008/layout/LinedList"/>
    <dgm:cxn modelId="{A5755F34-CC0C-4893-ABFD-16567406B642}" type="presParOf" srcId="{232AF744-0EA9-4247-A301-ECC951EFC349}" destId="{A3C1B5B9-21EA-4BB6-AC19-869C4C445FDE}" srcOrd="1" destOrd="0" presId="urn:microsoft.com/office/officeart/2008/layout/Lined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8D7B8430-D3CE-694D-B3B2-568D7EEAD65F}" type="doc">
      <dgm:prSet loTypeId="urn:microsoft.com/office/officeart/2005/8/layout/radial3" loCatId="relationship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0D6A166D-74C6-4845-A649-62AA916D3EAD}">
      <dgm:prSet phldrT="[Text]"/>
      <dgm:spPr/>
      <dgm:t>
        <a:bodyPr/>
        <a:lstStyle/>
        <a:p>
          <a:r>
            <a:rPr lang="en-GB" b="0" i="0" u="none" dirty="0"/>
            <a:t>General Meeting</a:t>
          </a:r>
          <a:endParaRPr lang="en-GB" dirty="0"/>
        </a:p>
      </dgm:t>
    </dgm:pt>
    <dgm:pt modelId="{14810B73-3295-334D-8B65-2AEC3D2A021C}" type="parTrans" cxnId="{1F55EE93-C603-FB4F-A4C1-CB86A07DD263}">
      <dgm:prSet/>
      <dgm:spPr/>
      <dgm:t>
        <a:bodyPr/>
        <a:lstStyle/>
        <a:p>
          <a:endParaRPr lang="en-GB"/>
        </a:p>
      </dgm:t>
    </dgm:pt>
    <dgm:pt modelId="{FB2A9E25-3057-984B-8B2D-B1086EC1FBDF}" type="sibTrans" cxnId="{1F55EE93-C603-FB4F-A4C1-CB86A07DD263}">
      <dgm:prSet/>
      <dgm:spPr/>
      <dgm:t>
        <a:bodyPr/>
        <a:lstStyle/>
        <a:p>
          <a:endParaRPr lang="en-GB"/>
        </a:p>
      </dgm:t>
    </dgm:pt>
    <dgm:pt modelId="{DFB10370-FA5B-8D4E-BEDB-1DA3088EA8D0}">
      <dgm:prSet phldrT="[Text]" custT="1"/>
      <dgm:spPr/>
      <dgm:t>
        <a:bodyPr/>
        <a:lstStyle/>
        <a:p>
          <a:r>
            <a:rPr lang="en-GB" sz="1800" b="0" i="0" u="none" dirty="0"/>
            <a:t>Coordination Team &amp; Secretariat </a:t>
          </a:r>
          <a:endParaRPr lang="en-GB" sz="1800" dirty="0"/>
        </a:p>
      </dgm:t>
    </dgm:pt>
    <dgm:pt modelId="{6F0B4EE7-8993-BD4E-8FDB-0B2EBE5D03B5}" type="parTrans" cxnId="{2A41A4BE-5425-F642-BC2B-AC4CB9F13422}">
      <dgm:prSet/>
      <dgm:spPr/>
      <dgm:t>
        <a:bodyPr/>
        <a:lstStyle/>
        <a:p>
          <a:endParaRPr lang="en-GB"/>
        </a:p>
      </dgm:t>
    </dgm:pt>
    <dgm:pt modelId="{68725A56-BD6E-084B-A589-A84189A86E6C}" type="sibTrans" cxnId="{2A41A4BE-5425-F642-BC2B-AC4CB9F13422}">
      <dgm:prSet/>
      <dgm:spPr/>
      <dgm:t>
        <a:bodyPr/>
        <a:lstStyle/>
        <a:p>
          <a:endParaRPr lang="en-GB"/>
        </a:p>
      </dgm:t>
    </dgm:pt>
    <dgm:pt modelId="{ACC5272A-B6A0-DF4A-87A5-06CBC5F5DCAF}">
      <dgm:prSet phldrT="[Text]" custT="1"/>
      <dgm:spPr/>
      <dgm:t>
        <a:bodyPr/>
        <a:lstStyle/>
        <a:p>
          <a:r>
            <a:rPr lang="en-GB" sz="1800" b="0" i="0" u="none" dirty="0"/>
            <a:t>Study Program Group</a:t>
          </a:r>
          <a:endParaRPr lang="en-GB" sz="1800" dirty="0"/>
        </a:p>
      </dgm:t>
    </dgm:pt>
    <dgm:pt modelId="{EE75BC85-2C68-314D-BB2C-2850FB190F9E}" type="parTrans" cxnId="{97671697-EE1D-6349-84B6-7D0308EB2D9F}">
      <dgm:prSet/>
      <dgm:spPr/>
      <dgm:t>
        <a:bodyPr/>
        <a:lstStyle/>
        <a:p>
          <a:endParaRPr lang="en-GB"/>
        </a:p>
      </dgm:t>
    </dgm:pt>
    <dgm:pt modelId="{1390BCC6-2EC5-604F-A7D0-A484C2B7566B}" type="sibTrans" cxnId="{97671697-EE1D-6349-84B6-7D0308EB2D9F}">
      <dgm:prSet/>
      <dgm:spPr/>
      <dgm:t>
        <a:bodyPr/>
        <a:lstStyle/>
        <a:p>
          <a:endParaRPr lang="en-GB"/>
        </a:p>
      </dgm:t>
    </dgm:pt>
    <dgm:pt modelId="{2E8F00D7-6E85-2841-8DB2-420E41E676F7}">
      <dgm:prSet phldrT="[Text]" custT="1"/>
      <dgm:spPr/>
      <dgm:t>
        <a:bodyPr/>
        <a:lstStyle/>
        <a:p>
          <a:r>
            <a:rPr lang="en-GB" sz="1800" b="0" i="0" u="none" dirty="0"/>
            <a:t>Industry Group</a:t>
          </a:r>
          <a:endParaRPr lang="en-GB" sz="1800" dirty="0"/>
        </a:p>
      </dgm:t>
    </dgm:pt>
    <dgm:pt modelId="{5EB9C234-0B77-F242-B254-E735FB423218}" type="parTrans" cxnId="{1D283447-3AFC-204C-BB46-04D6C7B185C4}">
      <dgm:prSet/>
      <dgm:spPr/>
      <dgm:t>
        <a:bodyPr/>
        <a:lstStyle/>
        <a:p>
          <a:endParaRPr lang="en-GB"/>
        </a:p>
      </dgm:t>
    </dgm:pt>
    <dgm:pt modelId="{512463E9-B44F-5742-A1C6-C9B625084D2F}" type="sibTrans" cxnId="{1D283447-3AFC-204C-BB46-04D6C7B185C4}">
      <dgm:prSet/>
      <dgm:spPr/>
      <dgm:t>
        <a:bodyPr/>
        <a:lstStyle/>
        <a:p>
          <a:endParaRPr lang="en-GB"/>
        </a:p>
      </dgm:t>
    </dgm:pt>
    <dgm:pt modelId="{04D8628B-7A12-EF4C-8B92-1DDA032458C1}">
      <dgm:prSet phldrT="[Text]" custT="1"/>
      <dgm:spPr/>
      <dgm:t>
        <a:bodyPr/>
        <a:lstStyle/>
        <a:p>
          <a:pPr>
            <a:lnSpc>
              <a:spcPct val="60000"/>
            </a:lnSpc>
          </a:pPr>
          <a:r>
            <a:rPr lang="en-GB" sz="1800" b="0" i="0" u="none" dirty="0"/>
            <a:t>CMS  </a:t>
          </a:r>
        </a:p>
        <a:p>
          <a:pPr>
            <a:lnSpc>
              <a:spcPct val="60000"/>
            </a:lnSpc>
          </a:pPr>
          <a:r>
            <a:rPr lang="en-GB" sz="1800" b="0" i="0" u="none" dirty="0"/>
            <a:t>Group</a:t>
          </a:r>
          <a:endParaRPr lang="en-GB" sz="1800" dirty="0"/>
        </a:p>
      </dgm:t>
    </dgm:pt>
    <dgm:pt modelId="{67C6009A-49FC-CC41-B178-26B48AF1653D}" type="parTrans" cxnId="{57EBA416-E2B7-F94F-8F76-8FC9CAC7B8F7}">
      <dgm:prSet/>
      <dgm:spPr/>
      <dgm:t>
        <a:bodyPr/>
        <a:lstStyle/>
        <a:p>
          <a:endParaRPr lang="en-GB"/>
        </a:p>
      </dgm:t>
    </dgm:pt>
    <dgm:pt modelId="{2545F972-9AA4-A146-853D-DF034C67E6AC}" type="sibTrans" cxnId="{57EBA416-E2B7-F94F-8F76-8FC9CAC7B8F7}">
      <dgm:prSet/>
      <dgm:spPr/>
      <dgm:t>
        <a:bodyPr/>
        <a:lstStyle/>
        <a:p>
          <a:endParaRPr lang="en-GB"/>
        </a:p>
      </dgm:t>
    </dgm:pt>
    <dgm:pt modelId="{A45B6134-E1E5-0E4D-B726-5E20730B4705}" type="pres">
      <dgm:prSet presAssocID="{8D7B8430-D3CE-694D-B3B2-568D7EEAD65F}" presName="composite" presStyleCnt="0">
        <dgm:presLayoutVars>
          <dgm:chMax val="1"/>
          <dgm:dir/>
          <dgm:resizeHandles val="exact"/>
        </dgm:presLayoutVars>
      </dgm:prSet>
      <dgm:spPr/>
    </dgm:pt>
    <dgm:pt modelId="{60E21AC5-62B0-C149-973A-C42B3AE420F6}" type="pres">
      <dgm:prSet presAssocID="{8D7B8430-D3CE-694D-B3B2-568D7EEAD65F}" presName="radial" presStyleCnt="0">
        <dgm:presLayoutVars>
          <dgm:animLvl val="ctr"/>
        </dgm:presLayoutVars>
      </dgm:prSet>
      <dgm:spPr/>
    </dgm:pt>
    <dgm:pt modelId="{721B8119-4395-4F47-867A-DF4085A63B3B}" type="pres">
      <dgm:prSet presAssocID="{0D6A166D-74C6-4845-A649-62AA916D3EAD}" presName="centerShape" presStyleLbl="vennNode1" presStyleIdx="0" presStyleCnt="5"/>
      <dgm:spPr/>
    </dgm:pt>
    <dgm:pt modelId="{41CD6DBF-15AC-464B-B536-10AD3D3ABF5E}" type="pres">
      <dgm:prSet presAssocID="{DFB10370-FA5B-8D4E-BEDB-1DA3088EA8D0}" presName="node" presStyleLbl="vennNode1" presStyleIdx="1" presStyleCnt="5" custScaleX="122939" custScaleY="119402">
        <dgm:presLayoutVars>
          <dgm:bulletEnabled val="1"/>
        </dgm:presLayoutVars>
      </dgm:prSet>
      <dgm:spPr/>
    </dgm:pt>
    <dgm:pt modelId="{DC71F7D2-CE16-EC49-A727-D24C14AD51A9}" type="pres">
      <dgm:prSet presAssocID="{ACC5272A-B6A0-DF4A-87A5-06CBC5F5DCAF}" presName="node" presStyleLbl="vennNode1" presStyleIdx="2" presStyleCnt="5" custScaleX="121622" custScaleY="118041">
        <dgm:presLayoutVars>
          <dgm:bulletEnabled val="1"/>
        </dgm:presLayoutVars>
      </dgm:prSet>
      <dgm:spPr/>
    </dgm:pt>
    <dgm:pt modelId="{7DE05777-544C-094C-954B-DF03E86B0920}" type="pres">
      <dgm:prSet presAssocID="{2E8F00D7-6E85-2841-8DB2-420E41E676F7}" presName="node" presStyleLbl="vennNode1" presStyleIdx="3" presStyleCnt="5" custScaleX="117802" custScaleY="114755">
        <dgm:presLayoutVars>
          <dgm:bulletEnabled val="1"/>
        </dgm:presLayoutVars>
      </dgm:prSet>
      <dgm:spPr/>
    </dgm:pt>
    <dgm:pt modelId="{DE05519C-C8BE-C246-919D-BBA943FC7D7C}" type="pres">
      <dgm:prSet presAssocID="{04D8628B-7A12-EF4C-8B92-1DDA032458C1}" presName="node" presStyleLbl="vennNode1" presStyleIdx="4" presStyleCnt="5" custScaleX="118422" custScaleY="116311">
        <dgm:presLayoutVars>
          <dgm:bulletEnabled val="1"/>
        </dgm:presLayoutVars>
      </dgm:prSet>
      <dgm:spPr/>
    </dgm:pt>
  </dgm:ptLst>
  <dgm:cxnLst>
    <dgm:cxn modelId="{57EBA416-E2B7-F94F-8F76-8FC9CAC7B8F7}" srcId="{0D6A166D-74C6-4845-A649-62AA916D3EAD}" destId="{04D8628B-7A12-EF4C-8B92-1DDA032458C1}" srcOrd="3" destOrd="0" parTransId="{67C6009A-49FC-CC41-B178-26B48AF1653D}" sibTransId="{2545F972-9AA4-A146-853D-DF034C67E6AC}"/>
    <dgm:cxn modelId="{498C632D-626C-1D4E-AD74-7A75092E5EE0}" type="presOf" srcId="{2E8F00D7-6E85-2841-8DB2-420E41E676F7}" destId="{7DE05777-544C-094C-954B-DF03E86B0920}" srcOrd="0" destOrd="0" presId="urn:microsoft.com/office/officeart/2005/8/layout/radial3"/>
    <dgm:cxn modelId="{1D283447-3AFC-204C-BB46-04D6C7B185C4}" srcId="{0D6A166D-74C6-4845-A649-62AA916D3EAD}" destId="{2E8F00D7-6E85-2841-8DB2-420E41E676F7}" srcOrd="2" destOrd="0" parTransId="{5EB9C234-0B77-F242-B254-E735FB423218}" sibTransId="{512463E9-B44F-5742-A1C6-C9B625084D2F}"/>
    <dgm:cxn modelId="{B4C5838B-5EEE-0241-8B26-5704B77709D5}" type="presOf" srcId="{8D7B8430-D3CE-694D-B3B2-568D7EEAD65F}" destId="{A45B6134-E1E5-0E4D-B726-5E20730B4705}" srcOrd="0" destOrd="0" presId="urn:microsoft.com/office/officeart/2005/8/layout/radial3"/>
    <dgm:cxn modelId="{1F55EE93-C603-FB4F-A4C1-CB86A07DD263}" srcId="{8D7B8430-D3CE-694D-B3B2-568D7EEAD65F}" destId="{0D6A166D-74C6-4845-A649-62AA916D3EAD}" srcOrd="0" destOrd="0" parTransId="{14810B73-3295-334D-8B65-2AEC3D2A021C}" sibTransId="{FB2A9E25-3057-984B-8B2D-B1086EC1FBDF}"/>
    <dgm:cxn modelId="{97671697-EE1D-6349-84B6-7D0308EB2D9F}" srcId="{0D6A166D-74C6-4845-A649-62AA916D3EAD}" destId="{ACC5272A-B6A0-DF4A-87A5-06CBC5F5DCAF}" srcOrd="1" destOrd="0" parTransId="{EE75BC85-2C68-314D-BB2C-2850FB190F9E}" sibTransId="{1390BCC6-2EC5-604F-A7D0-A484C2B7566B}"/>
    <dgm:cxn modelId="{A50E2FA8-4515-1D43-87B9-FFB11B111B80}" type="presOf" srcId="{0D6A166D-74C6-4845-A649-62AA916D3EAD}" destId="{721B8119-4395-4F47-867A-DF4085A63B3B}" srcOrd="0" destOrd="0" presId="urn:microsoft.com/office/officeart/2005/8/layout/radial3"/>
    <dgm:cxn modelId="{3FA6D0AC-C752-7444-9958-B4298CF59608}" type="presOf" srcId="{ACC5272A-B6A0-DF4A-87A5-06CBC5F5DCAF}" destId="{DC71F7D2-CE16-EC49-A727-D24C14AD51A9}" srcOrd="0" destOrd="0" presId="urn:microsoft.com/office/officeart/2005/8/layout/radial3"/>
    <dgm:cxn modelId="{B3B828B1-6377-D441-8857-D0CB45CBE7E0}" type="presOf" srcId="{DFB10370-FA5B-8D4E-BEDB-1DA3088EA8D0}" destId="{41CD6DBF-15AC-464B-B536-10AD3D3ABF5E}" srcOrd="0" destOrd="0" presId="urn:microsoft.com/office/officeart/2005/8/layout/radial3"/>
    <dgm:cxn modelId="{2A41A4BE-5425-F642-BC2B-AC4CB9F13422}" srcId="{0D6A166D-74C6-4845-A649-62AA916D3EAD}" destId="{DFB10370-FA5B-8D4E-BEDB-1DA3088EA8D0}" srcOrd="0" destOrd="0" parTransId="{6F0B4EE7-8993-BD4E-8FDB-0B2EBE5D03B5}" sibTransId="{68725A56-BD6E-084B-A589-A84189A86E6C}"/>
    <dgm:cxn modelId="{61228AC0-2ADC-724C-8F38-F5EA9766E338}" type="presOf" srcId="{04D8628B-7A12-EF4C-8B92-1DDA032458C1}" destId="{DE05519C-C8BE-C246-919D-BBA943FC7D7C}" srcOrd="0" destOrd="0" presId="urn:microsoft.com/office/officeart/2005/8/layout/radial3"/>
    <dgm:cxn modelId="{7B01193B-ED6B-1948-9BC1-33E7B8B57EC0}" type="presParOf" srcId="{A45B6134-E1E5-0E4D-B726-5E20730B4705}" destId="{60E21AC5-62B0-C149-973A-C42B3AE420F6}" srcOrd="0" destOrd="0" presId="urn:microsoft.com/office/officeart/2005/8/layout/radial3"/>
    <dgm:cxn modelId="{8A21A066-5A48-F549-B5AA-2A0A5B23230F}" type="presParOf" srcId="{60E21AC5-62B0-C149-973A-C42B3AE420F6}" destId="{721B8119-4395-4F47-867A-DF4085A63B3B}" srcOrd="0" destOrd="0" presId="urn:microsoft.com/office/officeart/2005/8/layout/radial3"/>
    <dgm:cxn modelId="{B5F577DF-88FE-C44C-8FD3-13E62254E1BD}" type="presParOf" srcId="{60E21AC5-62B0-C149-973A-C42B3AE420F6}" destId="{41CD6DBF-15AC-464B-B536-10AD3D3ABF5E}" srcOrd="1" destOrd="0" presId="urn:microsoft.com/office/officeart/2005/8/layout/radial3"/>
    <dgm:cxn modelId="{BA27475F-5374-B64B-A66C-D9F6A362AC85}" type="presParOf" srcId="{60E21AC5-62B0-C149-973A-C42B3AE420F6}" destId="{DC71F7D2-CE16-EC49-A727-D24C14AD51A9}" srcOrd="2" destOrd="0" presId="urn:microsoft.com/office/officeart/2005/8/layout/radial3"/>
    <dgm:cxn modelId="{9540DDDE-8910-794D-B453-0B2C3EEF7279}" type="presParOf" srcId="{60E21AC5-62B0-C149-973A-C42B3AE420F6}" destId="{7DE05777-544C-094C-954B-DF03E86B0920}" srcOrd="3" destOrd="0" presId="urn:microsoft.com/office/officeart/2005/8/layout/radial3"/>
    <dgm:cxn modelId="{0C669DA4-27F8-874C-9D2E-3C0F175388F4}" type="presParOf" srcId="{60E21AC5-62B0-C149-973A-C42B3AE420F6}" destId="{DE05519C-C8BE-C246-919D-BBA943FC7D7C}" srcOrd="4" destOrd="0" presId="urn:microsoft.com/office/officeart/2005/8/layout/radial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2715467-CC7B-4BC9-90AF-1C603DF01F4F}">
      <dsp:nvSpPr>
        <dsp:cNvPr id="0" name=""/>
        <dsp:cNvSpPr/>
      </dsp:nvSpPr>
      <dsp:spPr>
        <a:xfrm>
          <a:off x="0" y="2048"/>
          <a:ext cx="1086194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05D0DB77-4629-4B62-93FF-0D3B00DE07F8}">
      <dsp:nvSpPr>
        <dsp:cNvPr id="0" name=""/>
        <dsp:cNvSpPr/>
      </dsp:nvSpPr>
      <dsp:spPr>
        <a:xfrm>
          <a:off x="0" y="2048"/>
          <a:ext cx="10861947" cy="13971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i="0" kern="1200" dirty="0">
              <a:solidFill>
                <a:srgbClr val="0070C0"/>
              </a:solidFill>
            </a:rPr>
            <a:t>Coordination</a:t>
          </a:r>
          <a:r>
            <a:rPr lang="en-GB" sz="2800" b="0" i="0" kern="1200" dirty="0"/>
            <a:t> of the Baltic research institutions activities </a:t>
          </a:r>
          <a:r>
            <a:rPr lang="en-GB" sz="2800" b="1" i="0" kern="1200" dirty="0"/>
            <a:t>towards CERN </a:t>
          </a:r>
          <a:r>
            <a:rPr lang="en-GB" sz="2800" b="0" i="0" kern="1200" dirty="0"/>
            <a:t>and related Collaborations/Experiments</a:t>
          </a:r>
          <a:endParaRPr lang="en-US" sz="2800" kern="1200" dirty="0"/>
        </a:p>
      </dsp:txBody>
      <dsp:txXfrm>
        <a:off x="0" y="2048"/>
        <a:ext cx="10861947" cy="1397127"/>
      </dsp:txXfrm>
    </dsp:sp>
    <dsp:sp modelId="{16D8814B-45E5-4335-B546-5798D7A4C43E}">
      <dsp:nvSpPr>
        <dsp:cNvPr id="0" name=""/>
        <dsp:cNvSpPr/>
      </dsp:nvSpPr>
      <dsp:spPr>
        <a:xfrm>
          <a:off x="0" y="1399176"/>
          <a:ext cx="1086194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985ECACA-F90B-45DB-9449-2F5AEAC6995D}">
      <dsp:nvSpPr>
        <dsp:cNvPr id="0" name=""/>
        <dsp:cNvSpPr/>
      </dsp:nvSpPr>
      <dsp:spPr>
        <a:xfrm>
          <a:off x="0" y="1399176"/>
          <a:ext cx="10861947" cy="13971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i="0" kern="1200" dirty="0">
              <a:solidFill>
                <a:srgbClr val="0070C0"/>
              </a:solidFill>
            </a:rPr>
            <a:t>Strengthening</a:t>
          </a:r>
          <a:r>
            <a:rPr lang="en-GB" sz="2800" b="0" i="0" kern="1200" dirty="0"/>
            <a:t> and development of Baltic </a:t>
          </a:r>
          <a:r>
            <a:rPr lang="en-GB" sz="2800" b="1" i="0" kern="1200" dirty="0"/>
            <a:t>High Energy Physics Community </a:t>
          </a:r>
          <a:endParaRPr lang="en-US" sz="2800" kern="1200" dirty="0"/>
        </a:p>
      </dsp:txBody>
      <dsp:txXfrm>
        <a:off x="0" y="1399176"/>
        <a:ext cx="10861947" cy="1397127"/>
      </dsp:txXfrm>
    </dsp:sp>
    <dsp:sp modelId="{0093A8A5-C529-4EA1-9E5B-DB976A149859}">
      <dsp:nvSpPr>
        <dsp:cNvPr id="0" name=""/>
        <dsp:cNvSpPr/>
      </dsp:nvSpPr>
      <dsp:spPr>
        <a:xfrm>
          <a:off x="0" y="2796304"/>
          <a:ext cx="10861947" cy="0"/>
        </a:xfrm>
        <a:prstGeom prst="lin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lt1"/>
        </a:fontRef>
      </dsp:style>
    </dsp:sp>
    <dsp:sp modelId="{DFE87134-FE75-41AD-84A6-647BD9433EC2}">
      <dsp:nvSpPr>
        <dsp:cNvPr id="0" name=""/>
        <dsp:cNvSpPr/>
      </dsp:nvSpPr>
      <dsp:spPr>
        <a:xfrm>
          <a:off x="0" y="2796304"/>
          <a:ext cx="10861947" cy="139712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marL="0" lvl="0" indent="0" algn="just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800" b="1" i="0" kern="1200" dirty="0">
              <a:solidFill>
                <a:srgbClr val="0070C0"/>
              </a:solidFill>
            </a:rPr>
            <a:t>Development</a:t>
          </a:r>
          <a:r>
            <a:rPr lang="en-GB" sz="2800" b="1" i="0" kern="1200" dirty="0"/>
            <a:t> </a:t>
          </a:r>
          <a:r>
            <a:rPr lang="en-GB" sz="2800" b="0" i="0" kern="1200" dirty="0"/>
            <a:t>of the Baltic international multidisciplinary masters/doctoral level </a:t>
          </a:r>
          <a:r>
            <a:rPr lang="en-GB" sz="2800" b="1" i="0" kern="1200" dirty="0"/>
            <a:t>study programme </a:t>
          </a:r>
          <a:r>
            <a:rPr lang="en-GB" sz="2800" b="0" i="0" kern="1200" dirty="0"/>
            <a:t>in High Energy Physics and Accelerator Technologies</a:t>
          </a:r>
          <a:endParaRPr lang="en-US" sz="2800" kern="1200" dirty="0"/>
        </a:p>
      </dsp:txBody>
      <dsp:txXfrm>
        <a:off x="0" y="2796304"/>
        <a:ext cx="10861947" cy="1397127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21B8119-4395-4F47-867A-DF4085A63B3B}">
      <dsp:nvSpPr>
        <dsp:cNvPr id="0" name=""/>
        <dsp:cNvSpPr/>
      </dsp:nvSpPr>
      <dsp:spPr>
        <a:xfrm>
          <a:off x="3895064" y="1373916"/>
          <a:ext cx="3373916" cy="3373916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66040" tIns="66040" rIns="66040" bIns="66040" numCol="1" spcCol="1270" anchor="ctr" anchorCtr="0">
          <a:noAutofit/>
        </a:bodyPr>
        <a:lstStyle/>
        <a:p>
          <a:pPr marL="0" lvl="0" indent="0" algn="ctr" defTabSz="2311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5200" b="0" i="0" u="none" kern="1200" dirty="0"/>
            <a:t>General Meeting</a:t>
          </a:r>
          <a:endParaRPr lang="en-GB" sz="5200" kern="1200" dirty="0"/>
        </a:p>
      </dsp:txBody>
      <dsp:txXfrm>
        <a:off x="4389163" y="1868015"/>
        <a:ext cx="2385718" cy="2385718"/>
      </dsp:txXfrm>
    </dsp:sp>
    <dsp:sp modelId="{41CD6DBF-15AC-464B-B536-10AD3D3ABF5E}">
      <dsp:nvSpPr>
        <dsp:cNvPr id="0" name=""/>
        <dsp:cNvSpPr/>
      </dsp:nvSpPr>
      <dsp:spPr>
        <a:xfrm>
          <a:off x="4545058" y="-143451"/>
          <a:ext cx="2073929" cy="2014261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i="0" u="none" kern="1200" dirty="0"/>
            <a:t>Coordination Team &amp; Secretariat </a:t>
          </a:r>
          <a:endParaRPr lang="en-GB" sz="1800" kern="1200" dirty="0"/>
        </a:p>
      </dsp:txBody>
      <dsp:txXfrm>
        <a:off x="4848778" y="151531"/>
        <a:ext cx="1466489" cy="1424297"/>
      </dsp:txXfrm>
    </dsp:sp>
    <dsp:sp modelId="{DC71F7D2-CE16-EC49-A727-D24C14AD51A9}">
      <dsp:nvSpPr>
        <dsp:cNvPr id="0" name=""/>
        <dsp:cNvSpPr/>
      </dsp:nvSpPr>
      <dsp:spPr>
        <a:xfrm>
          <a:off x="6753362" y="2065223"/>
          <a:ext cx="2051712" cy="1991302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i="0" u="none" kern="1200" dirty="0"/>
            <a:t>Study Program Group</a:t>
          </a:r>
          <a:endParaRPr lang="en-GB" sz="1800" kern="1200" dirty="0"/>
        </a:p>
      </dsp:txBody>
      <dsp:txXfrm>
        <a:off x="7053828" y="2356842"/>
        <a:ext cx="1450780" cy="1408064"/>
      </dsp:txXfrm>
    </dsp:sp>
    <dsp:sp modelId="{7DE05777-544C-094C-954B-DF03E86B0920}">
      <dsp:nvSpPr>
        <dsp:cNvPr id="0" name=""/>
        <dsp:cNvSpPr/>
      </dsp:nvSpPr>
      <dsp:spPr>
        <a:xfrm>
          <a:off x="4588387" y="4290135"/>
          <a:ext cx="1987270" cy="1935868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i="0" u="none" kern="1200" dirty="0"/>
            <a:t>Industry Group</a:t>
          </a:r>
          <a:endParaRPr lang="en-GB" sz="1800" kern="1200" dirty="0"/>
        </a:p>
      </dsp:txBody>
      <dsp:txXfrm>
        <a:off x="4879416" y="4573636"/>
        <a:ext cx="1405212" cy="1368866"/>
      </dsp:txXfrm>
    </dsp:sp>
    <dsp:sp modelId="{DE05519C-C8BE-C246-919D-BBA943FC7D7C}">
      <dsp:nvSpPr>
        <dsp:cNvPr id="0" name=""/>
        <dsp:cNvSpPr/>
      </dsp:nvSpPr>
      <dsp:spPr>
        <a:xfrm>
          <a:off x="2385962" y="2079815"/>
          <a:ext cx="1997729" cy="1962117"/>
        </a:xfrm>
        <a:prstGeom prst="ellipse">
          <a:avLst/>
        </a:prstGeom>
        <a:solidFill>
          <a:schemeClr val="accent1">
            <a:alpha val="5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>
            <a:rot lat="0" lon="0" rev="0"/>
          </a:camera>
          <a:lightRig rig="contrasting" dir="t">
            <a:rot lat="0" lon="0" rev="1200000"/>
          </a:lightRig>
        </a:scene3d>
        <a:sp3d contourW="12700" prstMaterial="clear">
          <a:bevelT w="177800" h="254000"/>
          <a:bevelB w="152400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marL="0" lvl="0" indent="0" algn="ctr" defTabSz="800100">
            <a:lnSpc>
              <a:spcPct val="6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i="0" u="none" kern="1200" dirty="0"/>
            <a:t>CMS  </a:t>
          </a:r>
        </a:p>
        <a:p>
          <a:pPr marL="0" lvl="0" indent="0" algn="ctr" defTabSz="800100">
            <a:lnSpc>
              <a:spcPct val="6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800" b="0" i="0" u="none" kern="1200" dirty="0"/>
            <a:t>Group</a:t>
          </a:r>
          <a:endParaRPr lang="en-GB" sz="1800" kern="1200" dirty="0"/>
        </a:p>
      </dsp:txBody>
      <dsp:txXfrm>
        <a:off x="2678523" y="2367160"/>
        <a:ext cx="1412607" cy="138742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8/layout/LinedList">
  <dgm:title val=""/>
  <dgm:desc val=""/>
  <dgm:catLst>
    <dgm:cat type="hierarchy" pri="8000"/>
    <dgm:cat type="list" pri="25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</dgm:cxnLst>
      <dgm:bg/>
      <dgm:whole/>
    </dgm:dataModel>
  </dgm:clrData>
  <dgm:layoutNode name="vert0">
    <dgm:varLst>
      <dgm:dir/>
      <dgm:animOne val="branch"/>
      <dgm:animLvl val="lvl"/>
    </dgm:varLst>
    <dgm:choose name="Name0">
      <dgm:if name="Name1" func="var" arg="dir" op="equ" val="norm">
        <dgm:alg type="lin">
          <dgm:param type="linDir" val="fromT"/>
          <dgm:param type="nodeHorzAlign" val="l"/>
        </dgm:alg>
      </dgm:if>
      <dgm:else name="Name2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horz1" refType="w"/>
      <dgm:constr type="h" for="ch" forName="horz1" refType="h"/>
      <dgm:constr type="h" for="des" forName="vert1" refType="h"/>
      <dgm:constr type="h" for="des" forName="tx1" refType="h"/>
      <dgm:constr type="h" for="des" forName="horz2" refType="h"/>
      <dgm:constr type="h" for="des" forName="vert2" refType="h"/>
      <dgm:constr type="h" for="des" forName="horz3" refType="h"/>
      <dgm:constr type="h" for="des" forName="vert3" refType="h"/>
      <dgm:constr type="h" for="des" forName="horz4" refType="h"/>
      <dgm:constr type="h" for="des" ptType="node" refType="h"/>
      <dgm:constr type="primFontSz" for="des" forName="tx1" op="equ" val="65"/>
      <dgm:constr type="primFontSz" for="des" forName="tx2" op="equ" val="65"/>
      <dgm:constr type="primFontSz" for="des" forName="tx3" op="equ" val="65"/>
      <dgm:constr type="primFontSz" for="des" forName="tx4" op="equ" val="65"/>
      <dgm:constr type="w" for="des" forName="thickLine" refType="w"/>
      <dgm:constr type="h" for="des" forName="thickLine"/>
      <dgm:constr type="h" for="des" forName="thinLine1"/>
      <dgm:constr type="h" for="des" forName="thinLine2b"/>
      <dgm:constr type="h" for="des" forName="thinLine3"/>
      <dgm:constr type="h" for="des" forName="vertSpace2a" refType="h" fact="0.05"/>
      <dgm:constr type="h" for="des" forName="vertSpace2b" refType="h" refFor="des" refForName="vertSpace2a"/>
    </dgm:constrLst>
    <dgm:forEach name="Name3" axis="ch" ptType="node">
      <dgm:layoutNode name="thickLine" styleLbl="alignNode1">
        <dgm:alg type="sp"/>
        <dgm:shape xmlns:r="http://schemas.openxmlformats.org/officeDocument/2006/relationships" type="line" r:blip="">
          <dgm:adjLst/>
        </dgm:shape>
        <dgm:presOf/>
      </dgm:layoutNode>
      <dgm:layoutNode name="horz1">
        <dgm:choose name="Name4">
          <dgm:if name="Name5" func="var" arg="dir" op="equ" val="norm">
            <dgm:alg type="lin">
              <dgm:param type="linDir" val="fromL"/>
              <dgm:param type="nodeVertAlign" val="t"/>
            </dgm:alg>
          </dgm:if>
          <dgm:else name="Name6">
            <dgm:alg type="lin">
              <dgm:param type="linDir" val="fromR"/>
              <dgm:param type="nodeVertAlign" val="t"/>
            </dgm:alg>
          </dgm:else>
        </dgm:choose>
        <dgm:shape xmlns:r="http://schemas.openxmlformats.org/officeDocument/2006/relationships" r:blip="">
          <dgm:adjLst/>
        </dgm:shape>
        <dgm:presOf/>
        <dgm:choose name="Name7">
          <dgm:if name="Name8" axis="root des" func="maxDepth" op="equ" val="1">
            <dgm:constrLst>
              <dgm:constr type="w" for="ch" forName="tx1" refType="w"/>
            </dgm:constrLst>
          </dgm:if>
          <dgm:if name="Name9" axis="root des" func="maxDepth" op="equ" val="2">
            <dgm:constrLst>
              <dgm:constr type="w" for="ch" forName="tx1" refType="w" fact="0.2"/>
              <dgm:constr type="w" for="des" forName="tx2" refType="w" fact="0.785"/>
              <dgm:constr type="w" for="des" forName="horzSpace2" refType="w" fact="0.015"/>
              <dgm:constr type="w" for="des" forName="thinLine2b" refType="w" fact="0.8"/>
            </dgm:constrLst>
          </dgm:if>
          <dgm:if name="Name10" axis="root des" func="maxDepth" op="equ" val="3">
            <dgm:constrLst>
              <dgm:constr type="w" for="ch" forName="tx1" refType="w" fact="0.2"/>
              <dgm:constr type="w" for="des" forName="tx2" refType="w" fact="0.385"/>
              <dgm:constr type="w" for="des" forName="tx3" refType="w" fact="0.385"/>
              <dgm:constr type="w" for="des" forName="horzSpace2" refType="w" fact="0.015"/>
              <dgm:constr type="w" for="des" forName="horzSpace3" refType="w" fact="0.015"/>
              <dgm:constr type="w" for="des" forName="thinLine2b" refType="w" fact="0.8"/>
              <dgm:constr type="w" for="des" forName="thinLine3" refType="w" fact="0.385"/>
            </dgm:constrLst>
          </dgm:if>
          <dgm:if name="Name11" axis="root des" func="maxDepth" op="gte" val="4">
            <dgm:constrLst>
              <dgm:constr type="w" for="ch" forName="tx1" refType="w" fact="0.2"/>
              <dgm:constr type="w" for="des" forName="tx2" refType="w" fact="0.2516"/>
              <dgm:constr type="w" for="des" forName="tx3" refType="w" fact="0.2516"/>
              <dgm:constr type="w" for="des" forName="tx4" refType="w" fact="0.2516"/>
              <dgm:constr type="w" for="des" forName="horzSpace2" refType="w" fact="0.015"/>
              <dgm:constr type="w" for="des" forName="horzSpace3" refType="w" fact="0.015"/>
              <dgm:constr type="w" for="des" forName="horzSpace4" refType="w" fact="0.015"/>
              <dgm:constr type="w" for="des" forName="thinLine2b" refType="w" fact="0.8"/>
              <dgm:constr type="w" for="des" forName="thinLine3" refType="w" fact="0.5332"/>
            </dgm:constrLst>
          </dgm:if>
          <dgm:else name="Name12"/>
        </dgm:choose>
        <dgm:layoutNode name="tx1" styleLbl="revTx">
          <dgm:alg type="tx">
            <dgm:param type="parTxLTRAlign" val="l"/>
            <dgm:param type="parTxRTLAlign" val="r"/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vert1">
          <dgm:choose name="Name13">
            <dgm:if name="Name14" func="var" arg="dir" op="equ" val="norm">
              <dgm:alg type="lin">
                <dgm:param type="linDir" val="fromT"/>
                <dgm:param type="nodeHorzAlign" val="l"/>
              </dgm:alg>
            </dgm:if>
            <dgm:else name="Name15">
              <dgm:alg type="lin">
                <dgm:param type="linDir" val="fromT"/>
                <dgm:param type="nodeHorzAlign" val="r"/>
              </dgm:alg>
            </dgm:else>
          </dgm:choose>
          <dgm:shape xmlns:r="http://schemas.openxmlformats.org/officeDocument/2006/relationships" r:blip="">
            <dgm:adjLst/>
          </dgm:shape>
          <dgm:presOf/>
          <dgm:forEach name="Name16" axis="ch" ptType="node">
            <dgm:choose name="Name17">
              <dgm:if name="Name18" axis="self" ptType="node" func="pos" op="equ" val="1">
                <dgm:layoutNode name="vertSpace2a">
                  <dgm:alg type="sp"/>
                  <dgm:shape xmlns:r="http://schemas.openxmlformats.org/officeDocument/2006/relationships" r:blip="">
                    <dgm:adjLst/>
                  </dgm:shape>
                  <dgm:presOf/>
                </dgm:layoutNode>
              </dgm:if>
              <dgm:else name="Name19"/>
            </dgm:choose>
            <dgm:layoutNode name="horz2">
              <dgm:choose name="Name20">
                <dgm:if name="Name21" func="var" arg="dir" op="equ" val="norm">
                  <dgm:alg type="lin">
                    <dgm:param type="linDir" val="fromL"/>
                    <dgm:param type="nodeVertAlign" val="t"/>
                  </dgm:alg>
                </dgm:if>
                <dgm:else name="Name22">
                  <dgm:alg type="lin">
                    <dgm:param type="linDir" val="fromR"/>
                    <dgm:param type="nodeVertAlign" val="t"/>
                  </dgm:alg>
                </dgm:else>
              </dgm:choose>
              <dgm:shape xmlns:r="http://schemas.openxmlformats.org/officeDocument/2006/relationships" r:blip="">
                <dgm:adjLst/>
              </dgm:shape>
              <dgm:presOf/>
              <dgm:layoutNode name="horzSpace2">
                <dgm:alg type="sp"/>
                <dgm:shape xmlns:r="http://schemas.openxmlformats.org/officeDocument/2006/relationships" r:blip="">
                  <dgm:adjLst/>
                </dgm:shape>
                <dgm:presOf/>
              </dgm:layoutNode>
              <dgm:layoutNode name="tx2" styleLbl="revTx">
                <dgm:alg type="tx">
                  <dgm:param type="parTxLTRAlign" val="l"/>
                  <dgm:param type="parTxRTLAlign" val="r"/>
                  <dgm:param type="txAnchorVert" val="t"/>
                </dgm:alg>
                <dgm:shape xmlns:r="http://schemas.openxmlformats.org/officeDocument/2006/relationships" type="rect" r:blip="">
                  <dgm:adjLst/>
                </dgm:shape>
                <dgm:presOf axis="self"/>
                <dgm:constrLst>
                  <dgm:constr type="tMarg" refType="primFontSz" fact="0.3"/>
                  <dgm:constr type="bMarg" refType="primFontSz" fact="0.3"/>
                  <dgm:constr type="lMarg" refType="primFontSz" fact="0.3"/>
                  <dgm:constr type="rMarg" refType="primFontSz" fact="0.3"/>
                </dgm:constrLst>
                <dgm:ruleLst>
                  <dgm:rule type="primFontSz" val="5" fact="NaN" max="NaN"/>
                </dgm:ruleLst>
              </dgm:layoutNode>
              <dgm:layoutNode name="vert2">
                <dgm:choose name="Name23">
                  <dgm:if name="Name24" func="var" arg="dir" op="equ" val="norm">
                    <dgm:alg type="lin">
                      <dgm:param type="linDir" val="fromT"/>
                      <dgm:param type="nodeHorzAlign" val="l"/>
                    </dgm:alg>
                  </dgm:if>
                  <dgm:else name="Name25">
                    <dgm:alg type="lin">
                      <dgm:param type="linDir" val="fromT"/>
                      <dgm:param type="nodeHorzAlign" val="r"/>
                    </dgm:alg>
                  </dgm:else>
                </dgm:choose>
                <dgm:shape xmlns:r="http://schemas.openxmlformats.org/officeDocument/2006/relationships" r:blip="">
                  <dgm:adjLst/>
                </dgm:shape>
                <dgm:presOf/>
                <dgm:forEach name="Name26" axis="ch" ptType="node">
                  <dgm:layoutNode name="horz3">
                    <dgm:choose name="Name27">
                      <dgm:if name="Name28" func="var" arg="dir" op="equ" val="norm">
                        <dgm:alg type="lin">
                          <dgm:param type="linDir" val="fromL"/>
                          <dgm:param type="nodeVertAlign" val="t"/>
                        </dgm:alg>
                      </dgm:if>
                      <dgm:else name="Name29">
                        <dgm:alg type="lin">
                          <dgm:param type="linDir" val="fromR"/>
                          <dgm:param type="nodeVertAlign" val="t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layoutNode name="horzSpace3">
                      <dgm:alg type="sp"/>
                      <dgm:shape xmlns:r="http://schemas.openxmlformats.org/officeDocument/2006/relationships" r:blip="">
                        <dgm:adjLst/>
                      </dgm:shape>
                      <dgm:presOf/>
                    </dgm:layoutNode>
                    <dgm:layoutNode name="tx3" styleLbl="revTx">
                      <dgm:alg type="tx">
                        <dgm:param type="parTxLTRAlign" val="l"/>
                        <dgm:param type="parTxRTLAlign" val="r"/>
                        <dgm:param type="txAnchorVert" val="t"/>
                      </dgm:alg>
                      <dgm:shape xmlns:r="http://schemas.openxmlformats.org/officeDocument/2006/relationships" type="rect" r:blip="">
                        <dgm:adjLst/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vert3">
                      <dgm:choose name="Name30">
                        <dgm:if name="Name31" func="var" arg="dir" op="equ" val="norm">
                          <dgm:alg type="lin">
                            <dgm:param type="linDir" val="fromT"/>
                            <dgm:param type="nodeHorzAlign" val="l"/>
                          </dgm:alg>
                        </dgm:if>
                        <dgm:else name="Name32">
                          <dgm:alg type="lin">
                            <dgm:param type="linDir" val="fromT"/>
                            <dgm:param type="nodeHorzAlign" val="r"/>
                          </dgm:alg>
                        </dgm:else>
                      </dgm:choose>
                      <dgm:shape xmlns:r="http://schemas.openxmlformats.org/officeDocument/2006/relationships" r:blip="">
                        <dgm:adjLst/>
                      </dgm:shape>
                      <dgm:presOf/>
                      <dgm:forEach name="Name33" axis="ch" ptType="node">
                        <dgm:layoutNode name="horz4">
                          <dgm:choose name="Name34">
                            <dgm:if name="Name35" func="var" arg="dir" op="equ" val="norm">
                              <dgm:alg type="lin">
                                <dgm:param type="linDir" val="fromL"/>
                                <dgm:param type="nodeVertAlign" val="t"/>
                              </dgm:alg>
                            </dgm:if>
                            <dgm:else name="Name36">
                              <dgm:alg type="lin">
                                <dgm:param type="linDir" val="fromR"/>
                                <dgm:param type="nodeVertAlign" val="t"/>
                              </dgm:alg>
                            </dgm:else>
                          </dgm:choose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layoutNode name="horzSpace4">
                            <dgm:alg type="sp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</dgm:layoutNode>
                          <dgm:layoutNode name="tx4" styleLbl="revTx">
                            <dgm:varLst>
                              <dgm:bulletEnabled val="1"/>
                            </dgm:varLst>
                            <dgm:alg type="tx">
                              <dgm:param type="parTxLTRAlign" val="l"/>
                              <dgm:param type="parTxRTLAlign" val="r"/>
                              <dgm:param type="txAnchorVert" val="t"/>
                            </dgm:alg>
                            <dgm:shape xmlns:r="http://schemas.openxmlformats.org/officeDocument/2006/relationships" type="rect" r:blip="">
                              <dgm:adjLst/>
                            </dgm:shape>
                            <dgm:presOf axis="desOrSelf" ptType="node"/>
                            <dgm:constrLst>
                              <dgm:constr type="tMarg" refType="primFontSz" fact="0.3"/>
                              <dgm:constr type="bMarg" refType="primFontSz" fact="0.3"/>
                              <dgm:constr type="lMarg" refType="primFontSz" fact="0.3"/>
                              <dgm:constr type="rMarg" refType="primFontSz" fact="0.3"/>
                            </dgm:constrLst>
                            <dgm:ruleLst>
                              <dgm:rule type="primFontSz" val="5" fact="NaN" max="NaN"/>
                            </dgm:ruleLst>
                          </dgm:layoutNode>
                        </dgm:layoutNode>
                      </dgm:forEach>
                    </dgm:layoutNode>
                  </dgm:layoutNode>
                  <dgm:forEach name="Name37" axis="followSib" ptType="sibTrans" cnt="1">
                    <dgm:layoutNode name="thinLine3" styleLbl="callout">
                      <dgm:alg type="sp"/>
                      <dgm:shape xmlns:r="http://schemas.openxmlformats.org/officeDocument/2006/relationships" type="line" r:blip="">
                        <dgm:adjLst/>
                      </dgm:shape>
                      <dgm:presOf/>
                    </dgm:layoutNode>
                  </dgm:forEach>
                </dgm:forEach>
              </dgm:layoutNode>
            </dgm:layoutNode>
            <dgm:layoutNode name="thinLine2b" styleLbl="callout">
              <dgm:alg type="sp"/>
              <dgm:shape xmlns:r="http://schemas.openxmlformats.org/officeDocument/2006/relationships" type="line" r:blip="">
                <dgm:adjLst/>
              </dgm:shape>
              <dgm:presOf/>
            </dgm:layoutNode>
            <dgm:layoutNode name="vertSpace2b">
              <dgm:alg type="sp"/>
              <dgm:shape xmlns:r="http://schemas.openxmlformats.org/officeDocument/2006/relationships" r:blip="">
                <dgm:adjLst/>
              </dgm:shape>
              <dgm:presOf/>
            </dgm:layoutNode>
          </dgm:forEach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3">
  <dgm:title val=""/>
  <dgm:desc val=""/>
  <dgm:catLst>
    <dgm:cat type="relationship" pri="31000"/>
    <dgm:cat type="cycle" pri="1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omposite">
    <dgm:varLst>
      <dgm:chMax val="1"/>
      <dgm:dir/>
      <dgm:resizeHandles val="exact"/>
    </dgm:varLst>
    <dgm:alg type="composite">
      <dgm:param type="ar" val="1"/>
    </dgm:alg>
    <dgm:shape xmlns:r="http://schemas.openxmlformats.org/officeDocument/2006/relationships" r:blip="">
      <dgm:adjLst/>
    </dgm:shape>
    <dgm:presOf/>
    <dgm:constrLst/>
    <dgm:ruleLst/>
    <dgm:layoutNode name="radial">
      <dgm:varLst>
        <dgm:animLvl val="ctr"/>
      </dgm:varLst>
      <dgm:choose name="Name0">
        <dgm:if name="Name1" func="var" arg="dir" op="equ" val="norm">
          <dgm:choose name="Name2">
            <dgm:if name="Name3" axis="ch ch" ptType="node node" st="1 1" cnt="1 0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else name="Name4">
              <dgm:alg type="cycle">
                <dgm:param type="stAng" val="0"/>
                <dgm:param type="spanAng" val="360"/>
                <dgm:param type="ctrShpMap" val="fNode"/>
              </dgm:alg>
            </dgm:else>
          </dgm:choose>
        </dgm:if>
        <dgm:else name="Name5">
          <dgm:alg type="cycle">
            <dgm:param type="stAng" val="0"/>
            <dgm:param type="spanAng" val="-360"/>
            <dgm:param type="ctrShpMap" val="fNode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enterShape" refType="w"/>
        <dgm:constr type="h" for="ch" forName="centerShape" refType="h"/>
        <dgm:constr type="w" for="ch" forName="node" refType="w" fact="0.5"/>
        <dgm:constr type="h" for="ch" forName="node" refType="h" fact="0.5"/>
        <dgm:constr type="sp" refType="w" refFor="ch" refForName="node" fact="-0.2"/>
        <dgm:constr type="sibSp" refType="w" refFor="ch" refForName="node" fact="-0.2"/>
        <dgm:constr type="primFontSz" for="ch" forName="centerShape" val="65"/>
        <dgm:constr type="primFontSz" for="des" forName="node" val="65"/>
        <dgm:constr type="primFontSz" for="ch" forName="node" refType="primFontSz" refFor="ch" refForName="centerShape" op="lte"/>
      </dgm:constrLst>
      <dgm:ruleLst/>
      <dgm:forEach name="Name6" axis="ch" ptType="node" cnt="1">
        <dgm:layoutNode name="centerShape" styleLbl="vennNode1">
          <dgm:alg type="tx"/>
          <dgm:shape xmlns:r="http://schemas.openxmlformats.org/officeDocument/2006/relationships" type="ellipse" r:blip="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7" axis="ch" ptType="node">
          <dgm:layoutNode name="node" styleLbl="venn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2C4840-F7FA-4F70-BD19-E6C32409CD1D}" type="datetimeFigureOut">
              <a:rPr lang="en-US" smtClean="0"/>
              <a:t>9/24/2023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E688B8D-032D-4FC7-A0BC-067C6911E2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1553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88B8D-032D-4FC7-A0BC-067C6911E2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83841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200" b="0" i="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The CERN Baltic Group (CBG) is a collaboration of Estonian, Latvian and Lithuanian higher education and research institutions involved in CERN-related activities.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88B8D-032D-4FC7-A0BC-067C6911E296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716062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88B8D-032D-4FC7-A0BC-067C6911E296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34741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E41982-9C9C-C141-8575-EDABC0346C3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164795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E688B8D-032D-4FC7-A0BC-067C6911E296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863879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300" dirty="0"/>
              <a:t>The school will focus on the fundamental aspects of high-energy physics theory and touch on the cutting edge research currently on-going. In addition, the school will also cover both the basic principles and the current cutting edge technologies of particle accelerators, as well as their applications.</a:t>
            </a:r>
          </a:p>
          <a:p>
            <a:r>
              <a:rPr lang="en-GB" sz="1300" dirty="0"/>
              <a:t>The school is organised by the CERN Baltic Group, a collaboration of nine higher education and research institutions in the Baltic states, and is endorsed by CERN. 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E41982-9C9C-C141-8575-EDABC0346C3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2180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300" dirty="0"/>
              <a:t>The school will focus on the fundamental aspects of high-energy physics theory and touch on the cutting edge research currently on-going. In addition, the school will also cover both the basic principles and the current cutting edge technologies of particle accelerators, as well as their applications.</a:t>
            </a:r>
          </a:p>
          <a:p>
            <a:r>
              <a:rPr lang="en-GB" sz="1300" dirty="0"/>
              <a:t>The school is organised by the CERN Baltic Group, a collaboration of nine higher education and research institutions in the Baltic states, and is endorsed by CERN. 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E41982-9C9C-C141-8575-EDABC0346C3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01496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sz="1300" b="1" dirty="0"/>
              <a:t>The Scope and Topics</a:t>
            </a:r>
          </a:p>
          <a:p>
            <a:r>
              <a:rPr lang="en-GB" sz="1300" dirty="0"/>
              <a:t>The scientific and technical CERN Baltic Conference covers the full spectrum of CERN and related activities (e.g. research, engineering, computing, industrial, and policy). </a:t>
            </a:r>
          </a:p>
          <a:p>
            <a:r>
              <a:rPr lang="en-GB" sz="1300" dirty="0"/>
              <a:t>Topics are related, but not limited to: </a:t>
            </a:r>
            <a:r>
              <a:rPr lang="en-GB" sz="1300" b="1" dirty="0"/>
              <a:t>Accelerator, Detector and other Advanced Technologies, High Energy Physics, Data Science and Computing, Nuclear Medicine.</a:t>
            </a:r>
            <a:r>
              <a:rPr lang="en-GB" sz="1300" dirty="0"/>
              <a:t> From physics to engineering, from fundamental science to industry. </a:t>
            </a:r>
          </a:p>
          <a:p>
            <a:r>
              <a:rPr lang="en-GB" sz="1300" dirty="0"/>
              <a:t>Topics will be logically linked to the CBG activities within the CERN collaborations, experiments and studies: such as CMS, CLIC, FCC, MEDICIS, AEGIS, CLOUD, and others.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6E41982-9C9C-C141-8575-EDABC0346C3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011115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emf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26A6-4A1C-4DB4-A36A-DE2970B058E4}" type="datetimeFigureOut">
              <a:rPr lang="en-US" smtClean="0"/>
              <a:t>9/24/2023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58B8-7284-4357-9CB7-2577390EB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0505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26A6-4A1C-4DB4-A36A-DE2970B058E4}" type="datetimeFigureOut">
              <a:rPr lang="en-US" smtClean="0"/>
              <a:t>9/24/2023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58B8-7284-4357-9CB7-2577390EB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32706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26A6-4A1C-4DB4-A36A-DE2970B058E4}" type="datetimeFigureOut">
              <a:rPr lang="en-US" smtClean="0"/>
              <a:t>9/24/2023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58B8-7284-4357-9CB7-2577390EB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05229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ext_Slogan_White background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 Placeholder 4">
            <a:extLst>
              <a:ext uri="{FF2B5EF4-FFF2-40B4-BE49-F238E27FC236}">
                <a16:creationId xmlns:a16="http://schemas.microsoft.com/office/drawing/2014/main" id="{DCD1856C-F327-BF49-A715-D3258E845AB5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641644" y="600737"/>
            <a:ext cx="9908045" cy="50963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000" b="1" i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/>
              <a:t>Header</a:t>
            </a:r>
          </a:p>
        </p:txBody>
      </p:sp>
      <p:sp>
        <p:nvSpPr>
          <p:cNvPr id="19" name="Text Placeholder 2">
            <a:extLst>
              <a:ext uri="{FF2B5EF4-FFF2-40B4-BE49-F238E27FC236}">
                <a16:creationId xmlns:a16="http://schemas.microsoft.com/office/drawing/2014/main" id="{CD1AB869-1A97-C74F-B22C-8C4A3C8553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 rot="16200000">
            <a:off x="9406361" y="3040008"/>
            <a:ext cx="4397904" cy="1173382"/>
          </a:xfrm>
          <a:prstGeom prst="rect">
            <a:avLst/>
          </a:prstGeom>
        </p:spPr>
        <p:txBody>
          <a:bodyPr anchor="ctr"/>
          <a:lstStyle>
            <a:lvl1pPr marL="0" indent="0">
              <a:lnSpc>
                <a:spcPct val="130000"/>
              </a:lnSpc>
              <a:spcBef>
                <a:spcPts val="0"/>
              </a:spcBef>
              <a:buNone/>
              <a:defRPr sz="1300" b="1" i="0">
                <a:solidFill>
                  <a:schemeClr val="tx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2pPr>
            <a:lvl3pPr marL="9144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3pPr>
            <a:lvl4pPr marL="13716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4pPr>
            <a:lvl5pPr marL="1828800" indent="0">
              <a:buNone/>
              <a:defRPr sz="1500" b="0" i="0">
                <a:solidFill>
                  <a:schemeClr val="bg1"/>
                </a:solidFill>
                <a:latin typeface="Inter Medium" panose="020B0502030000000004" pitchFamily="34" charset="0"/>
                <a:ea typeface="Inter Medium" panose="020B0502030000000004" pitchFamily="34" charset="0"/>
                <a:cs typeface="Inter Medium" panose="020B0502030000000004" pitchFamily="34" charset="0"/>
              </a:defRPr>
            </a:lvl5pPr>
          </a:lstStyle>
          <a:p>
            <a:pPr lvl="0"/>
            <a:r>
              <a:rPr lang="en-GB" dirty="0"/>
              <a:t>HUMAN SIDE OF TECHNOLOGY</a:t>
            </a:r>
            <a:endParaRPr lang="en-LT" dirty="0"/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B4B86B12-DA76-274D-9D4F-46D64739DB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639930" y="4374624"/>
            <a:ext cx="9828212" cy="1860720"/>
          </a:xfrm>
          <a:prstGeom prst="rect">
            <a:avLst/>
          </a:prstGeom>
        </p:spPr>
        <p:txBody>
          <a:bodyPr anchor="t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1600" b="0" i="0">
                <a:solidFill>
                  <a:schemeClr val="tx1"/>
                </a:solidFill>
                <a:latin typeface="Arial" panose="020B0604020202020204" pitchFamily="34" charset="0"/>
                <a:ea typeface="Inter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Text</a:t>
            </a:r>
            <a:endParaRPr lang="lt-LT" dirty="0"/>
          </a:p>
          <a:p>
            <a:pPr lvl="0"/>
            <a:r>
              <a:rPr lang="lt-LT" dirty="0" err="1"/>
              <a:t>second</a:t>
            </a:r>
            <a:r>
              <a:rPr lang="lt-LT" dirty="0"/>
              <a:t> line</a:t>
            </a:r>
          </a:p>
        </p:txBody>
      </p:sp>
      <p:sp>
        <p:nvSpPr>
          <p:cNvPr id="22" name="Text Placeholder 20">
            <a:extLst>
              <a:ext uri="{FF2B5EF4-FFF2-40B4-BE49-F238E27FC236}">
                <a16:creationId xmlns:a16="http://schemas.microsoft.com/office/drawing/2014/main" id="{587BF503-4657-4144-AE5A-7FC3C4A8467D}"/>
              </a:ext>
            </a:extLst>
          </p:cNvPr>
          <p:cNvSpPr>
            <a:spLocks noGrp="1"/>
          </p:cNvSpPr>
          <p:nvPr>
            <p:ph type="body" sz="quarter" idx="12" hasCustomPrompt="1"/>
          </p:nvPr>
        </p:nvSpPr>
        <p:spPr>
          <a:xfrm>
            <a:off x="643723" y="3048000"/>
            <a:ext cx="9828212" cy="1019347"/>
          </a:xfrm>
          <a:prstGeom prst="rect">
            <a:avLst/>
          </a:prstGeom>
        </p:spPr>
        <p:txBody>
          <a:bodyPr anchor="b"/>
          <a:lstStyle>
            <a:lvl1pPr marL="0" indent="0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Font typeface="+mj-lt"/>
              <a:buNone/>
              <a:defRPr sz="2200" b="1" i="0">
                <a:solidFill>
                  <a:schemeClr val="tx1"/>
                </a:solidFill>
                <a:latin typeface="Arial" panose="020B0604020202020204" pitchFamily="34" charset="0"/>
                <a:ea typeface="Inter Medium" panose="020B0502030000000004" pitchFamily="34" charset="0"/>
                <a:cs typeface="Arial" panose="020B0604020202020204" pitchFamily="34" charset="0"/>
              </a:defRPr>
            </a:lvl1pPr>
          </a:lstStyle>
          <a:p>
            <a:pPr lvl="0"/>
            <a:r>
              <a:rPr lang="lt-LT" dirty="0" err="1"/>
              <a:t>Header</a:t>
            </a:r>
            <a:r>
              <a:rPr lang="lt-LT" dirty="0"/>
              <a:t> 2</a:t>
            </a:r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BC028207-03C6-EB4F-8087-70DFE414C3FB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1314563" y="696316"/>
            <a:ext cx="590985" cy="318475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E8B3520C-4886-5844-B632-0EFDEEFA04BE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1010097" y="0"/>
            <a:ext cx="38100" cy="6858000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DBBDCAF9-A99D-AB48-B61A-DEA4A9FF6C9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/>
          <a:srcRect r="9625" b="-49952"/>
          <a:stretch/>
        </p:blipFill>
        <p:spPr>
          <a:xfrm>
            <a:off x="0" y="1356709"/>
            <a:ext cx="11018622" cy="285659"/>
          </a:xfrm>
          <a:prstGeom prst="rect">
            <a:avLst/>
          </a:prstGeom>
        </p:spPr>
      </p:pic>
      <p:sp>
        <p:nvSpPr>
          <p:cNvPr id="10" name="Slide Number Placeholder 3">
            <a:extLst>
              <a:ext uri="{FF2B5EF4-FFF2-40B4-BE49-F238E27FC236}">
                <a16:creationId xmlns:a16="http://schemas.microsoft.com/office/drawing/2014/main" id="{75DBDACD-F72D-4347-B282-C11CA7E9B316}"/>
              </a:ext>
            </a:extLst>
          </p:cNvPr>
          <p:cNvSpPr txBox="1">
            <a:spLocks/>
          </p:cNvSpPr>
          <p:nvPr userDrawn="1"/>
        </p:nvSpPr>
        <p:spPr>
          <a:xfrm>
            <a:off x="11163044" y="6286367"/>
            <a:ext cx="922601" cy="365125"/>
          </a:xfrm>
          <a:prstGeom prst="rect">
            <a:avLst/>
          </a:prstGeom>
        </p:spPr>
        <p:txBody>
          <a:bodyPr anchor="b"/>
          <a:lstStyle>
            <a:defPPr>
              <a:defRPr lang="en-US"/>
            </a:defPPr>
            <a:lvl1pPr marL="0" algn="r" defTabSz="914400" rtl="0" eaLnBrk="1" latinLnBrk="0" hangingPunct="1">
              <a:defRPr sz="1500" b="1" i="0" kern="1200">
                <a:solidFill>
                  <a:schemeClr val="bg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D6F01323-A656-431B-B19E-EE6A8E2AF848}" type="slidenum">
              <a:rPr lang="en-US" sz="1400" b="1" i="0" smtClean="0">
                <a:solidFill>
                  <a:schemeClr val="tx1"/>
                </a:solidFill>
                <a:latin typeface="Arial" panose="020B0604020202020204" pitchFamily="34" charset="0"/>
                <a:ea typeface="Inter Semi Bold" panose="020B0502030000000004" pitchFamily="34" charset="0"/>
                <a:cs typeface="Arial" panose="020B0604020202020204" pitchFamily="34" charset="0"/>
              </a:rPr>
              <a:pPr algn="ctr"/>
              <a:t>‹#›</a:t>
            </a:fld>
            <a:endParaRPr lang="en-US" sz="1400" b="1" i="0" dirty="0">
              <a:solidFill>
                <a:schemeClr val="tx1"/>
              </a:solidFill>
              <a:latin typeface="Arial" panose="020B0604020202020204" pitchFamily="34" charset="0"/>
              <a:ea typeface="Inter Semi Bold" panose="020B05020300000000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840530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702">
          <p15:clr>
            <a:srgbClr val="FBAE40"/>
          </p15:clr>
        </p15:guide>
        <p15:guide id="2" pos="1096">
          <p15:clr>
            <a:srgbClr val="FBAE40"/>
          </p15:clr>
        </p15:guide>
        <p15:guide id="3" pos="4384">
          <p15:clr>
            <a:srgbClr val="FBAE40"/>
          </p15:clr>
        </p15:guide>
        <p15:guide id="4" pos="2184">
          <p15:clr>
            <a:srgbClr val="FBAE40"/>
          </p15:clr>
        </p15:guide>
        <p15:guide id="5" pos="3296">
          <p15:clr>
            <a:srgbClr val="FBAE40"/>
          </p15:clr>
        </p15:guide>
        <p15:guide id="6" pos="5473">
          <p15:clr>
            <a:srgbClr val="FBAE40"/>
          </p15:clr>
        </p15:guide>
        <p15:guide id="8" pos="6584">
          <p15:clr>
            <a:srgbClr val="FBAE40"/>
          </p15:clr>
        </p15:guide>
        <p15:guide id="9" pos="6040">
          <p15:clr>
            <a:srgbClr val="FBAE40"/>
          </p15:clr>
        </p15:guide>
        <p15:guide id="10" orient="horz" pos="3090">
          <p15:clr>
            <a:srgbClr val="FBAE40"/>
          </p15:clr>
        </p15:guide>
        <p15:guide id="11" orient="horz" pos="1842">
          <p15:clr>
            <a:srgbClr val="FBAE40"/>
          </p15:clr>
        </p15:guide>
        <p15:guide id="12" orient="horz" pos="1230">
          <p15:clr>
            <a:srgbClr val="FBAE40"/>
          </p15:clr>
        </p15:guide>
        <p15:guide id="13" orient="horz" pos="913">
          <p15:clr>
            <a:srgbClr val="FBAE40"/>
          </p15:clr>
        </p15:guide>
        <p15:guide id="14" orient="horz" pos="618">
          <p15:clr>
            <a:srgbClr val="FBAE40"/>
          </p15:clr>
        </p15:guide>
        <p15:guide id="15" orient="horz" pos="2478">
          <p15:clr>
            <a:srgbClr val="FBAE40"/>
          </p15:clr>
        </p15:guide>
        <p15:guide id="16" pos="393">
          <p15:clr>
            <a:srgbClr val="FBAE40"/>
          </p15:clr>
        </p15:guide>
        <p15:guide id="17" orient="horz" pos="3929">
          <p15:clr>
            <a:srgbClr val="FBAE40"/>
          </p15:clr>
        </p15:guide>
        <p15:guide id="18" orient="horz" pos="368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26A6-4A1C-4DB4-A36A-DE2970B058E4}" type="datetimeFigureOut">
              <a:rPr lang="en-US" smtClean="0"/>
              <a:t>9/24/2023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58B8-7284-4357-9CB7-2577390EB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425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26A6-4A1C-4DB4-A36A-DE2970B058E4}" type="datetimeFigureOut">
              <a:rPr lang="en-US" smtClean="0"/>
              <a:t>9/24/2023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58B8-7284-4357-9CB7-2577390EB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86914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26A6-4A1C-4DB4-A36A-DE2970B058E4}" type="datetimeFigureOut">
              <a:rPr lang="en-US" smtClean="0"/>
              <a:t>9/24/2023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58B8-7284-4357-9CB7-2577390EB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84935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26A6-4A1C-4DB4-A36A-DE2970B058E4}" type="datetimeFigureOut">
              <a:rPr lang="en-US" smtClean="0"/>
              <a:t>9/24/2023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58B8-7284-4357-9CB7-2577390EB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42158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26A6-4A1C-4DB4-A36A-DE2970B058E4}" type="datetimeFigureOut">
              <a:rPr lang="en-US" smtClean="0"/>
              <a:t>9/24/2023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58B8-7284-4357-9CB7-2577390EB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1079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26A6-4A1C-4DB4-A36A-DE2970B058E4}" type="datetimeFigureOut">
              <a:rPr lang="en-US" smtClean="0"/>
              <a:t>9/24/2023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58B8-7284-4357-9CB7-2577390EB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76160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26A6-4A1C-4DB4-A36A-DE2970B058E4}" type="datetimeFigureOut">
              <a:rPr lang="en-US" smtClean="0"/>
              <a:t>9/24/2023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58B8-7284-4357-9CB7-2577390EB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62575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A226A6-4A1C-4DB4-A36A-DE2970B058E4}" type="datetimeFigureOut">
              <a:rPr lang="en-US" smtClean="0"/>
              <a:t>9/24/2023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E158B8-7284-4357-9CB7-2577390EB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07417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A226A6-4A1C-4DB4-A36A-DE2970B058E4}" type="datetimeFigureOut">
              <a:rPr lang="en-US" smtClean="0"/>
              <a:t>9/24/2023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E158B8-7284-4357-9CB7-2577390EBFA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60302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brigita.abakeviciene@ktu.lt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s://indico.cern.ch/category/10023/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hyperlink" Target="https://indico.cern.ch/category/10023/" TargetMode="Externa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hyperlink" Target="https://indico.cern.ch/event/1123671/" TargetMode="External"/><Relationship Id="rId3" Type="http://schemas.openxmlformats.org/officeDocument/2006/relationships/image" Target="../media/image5.png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Relationship Id="rId6" Type="http://schemas.openxmlformats.org/officeDocument/2006/relationships/hyperlink" Target="https://indico.cern.ch/event/1249205/" TargetMode="Externa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5.png"/><Relationship Id="rId5" Type="http://schemas.openxmlformats.org/officeDocument/2006/relationships/hyperlink" Target="https://indico.cern.ch/event/1147717/" TargetMode="External"/><Relationship Id="rId4" Type="http://schemas.openxmlformats.org/officeDocument/2006/relationships/image" Target="../media/image1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2.xml"/><Relationship Id="rId4" Type="http://schemas.openxmlformats.org/officeDocument/2006/relationships/hyperlink" Target="https://indico.cern.ch/event/1288731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s://www.rtu.lv/en/hep/baltics-cern-grupa" TargetMode="Externa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Relationship Id="rId4" Type="http://schemas.openxmlformats.org/officeDocument/2006/relationships/hyperlink" Target="mailto:Arvydas.ziliukas@ktu.lt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3FA2FB-FD04-46D7-84E7-51D3C189F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227559" y="582076"/>
            <a:ext cx="9144000" cy="2016556"/>
          </a:xfrm>
        </p:spPr>
        <p:txBody>
          <a:bodyPr>
            <a:normAutofit/>
          </a:bodyPr>
          <a:lstStyle/>
          <a:p>
            <a:r>
              <a:rPr lang="lt-LT" sz="6600" b="1">
                <a:solidFill>
                  <a:srgbClr val="0070C0"/>
                </a:solidFill>
              </a:rPr>
              <a:t>CERN </a:t>
            </a:r>
            <a:r>
              <a:rPr lang="en-US" sz="6600" b="1">
                <a:solidFill>
                  <a:srgbClr val="0070C0"/>
                </a:solidFill>
              </a:rPr>
              <a:t>Baltic Group</a:t>
            </a:r>
            <a:br>
              <a:rPr lang="en-US" b="1">
                <a:solidFill>
                  <a:srgbClr val="0070C0"/>
                </a:solidFill>
              </a:rPr>
            </a:br>
            <a:endParaRPr lang="en-US" sz="4000" b="1" i="1" dirty="0">
              <a:solidFill>
                <a:srgbClr val="0070C0"/>
              </a:solidFill>
            </a:endParaRP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CD30956D-1FAD-491A-B474-897B40E2D3B0}"/>
              </a:ext>
            </a:extLst>
          </p:cNvPr>
          <p:cNvSpPr txBox="1">
            <a:spLocks/>
          </p:cNvSpPr>
          <p:nvPr/>
        </p:nvSpPr>
        <p:spPr>
          <a:xfrm>
            <a:off x="1524000" y="5950427"/>
            <a:ext cx="9144000" cy="50413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2400" b="1" dirty="0"/>
              <a:t>25/9/</a:t>
            </a:r>
            <a:r>
              <a:rPr lang="lt-LT" sz="2400" b="1" dirty="0"/>
              <a:t>20</a:t>
            </a:r>
            <a:r>
              <a:rPr lang="en-US" sz="2400" b="1" dirty="0"/>
              <a:t>23</a:t>
            </a:r>
            <a:endParaRPr lang="lt-LT" sz="2400" b="1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5A75B754-40BD-4613-9FF4-3550DE993758}"/>
              </a:ext>
            </a:extLst>
          </p:cNvPr>
          <p:cNvSpPr/>
          <p:nvPr/>
        </p:nvSpPr>
        <p:spPr>
          <a:xfrm>
            <a:off x="6713034" y="4353396"/>
            <a:ext cx="5319132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b="1" dirty="0"/>
              <a:t>Dr. Brigita </a:t>
            </a:r>
            <a:r>
              <a:rPr lang="en-US" sz="2800" b="1" dirty="0" err="1"/>
              <a:t>Abakevi</a:t>
            </a:r>
            <a:r>
              <a:rPr lang="lt-LT" sz="2800" b="1" dirty="0" err="1"/>
              <a:t>čienė</a:t>
            </a:r>
            <a:r>
              <a:rPr lang="en-US" sz="2800" b="1" dirty="0"/>
              <a:t> </a:t>
            </a:r>
          </a:p>
          <a:p>
            <a:r>
              <a:rPr lang="en-US" sz="2400" b="1" dirty="0" err="1">
                <a:hlinkClick r:id="rId3"/>
              </a:rPr>
              <a:t>brigita.abakeviciene@ktu.lt</a:t>
            </a:r>
            <a:r>
              <a:rPr lang="en-US" sz="2400" b="1" dirty="0"/>
              <a:t> </a:t>
            </a:r>
          </a:p>
          <a:p>
            <a:r>
              <a:rPr lang="en-US" sz="2800" b="1" dirty="0"/>
              <a:t>Kaunas University of Technology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ED227D84-CF31-4A29-81F9-6A9AC8FE651F}"/>
              </a:ext>
            </a:extLst>
          </p:cNvPr>
          <p:cNvSpPr/>
          <p:nvPr/>
        </p:nvSpPr>
        <p:spPr>
          <a:xfrm>
            <a:off x="6713034" y="2872224"/>
            <a:ext cx="517096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2400" dirty="0">
                <a:hlinkClick r:id="rId4"/>
              </a:rPr>
              <a:t>https://indico.cern.ch/category/10023/</a:t>
            </a:r>
            <a:r>
              <a:rPr lang="en-US" sz="2400" dirty="0"/>
              <a:t> </a:t>
            </a:r>
            <a:endParaRPr lang="lt-LT" sz="2400" dirty="0"/>
          </a:p>
        </p:txBody>
      </p:sp>
    </p:spTree>
    <p:extLst>
      <p:ext uri="{BB962C8B-B14F-4D97-AF65-F5344CB8AC3E}">
        <p14:creationId xmlns:p14="http://schemas.microsoft.com/office/powerpoint/2010/main" val="412695231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A4F41-3452-484E-9737-9E72E789971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1304" y="160788"/>
            <a:ext cx="4536688" cy="726141"/>
          </a:xfrm>
        </p:spPr>
        <p:txBody>
          <a:bodyPr>
            <a:normAutofit/>
          </a:bodyPr>
          <a:lstStyle/>
          <a:p>
            <a:r>
              <a:rPr lang="lv-LV" sz="3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Still valid and </a:t>
            </a:r>
            <a:r>
              <a:rPr lang="en-US" sz="3600" b="1" dirty="0">
                <a:solidFill>
                  <a:schemeClr val="accent1">
                    <a:lumMod val="75000"/>
                  </a:schemeClr>
                </a:solidFill>
                <a:latin typeface="+mn-lt"/>
              </a:rPr>
              <a:t>OK</a:t>
            </a:r>
            <a:endParaRPr lang="en-GB" sz="3600" b="1" dirty="0">
              <a:solidFill>
                <a:schemeClr val="accent1">
                  <a:lumMod val="75000"/>
                </a:schemeClr>
              </a:solidFill>
              <a:latin typeface="+mn-lt"/>
            </a:endParaRPr>
          </a:p>
        </p:txBody>
      </p:sp>
      <p:graphicFrame>
        <p:nvGraphicFramePr>
          <p:cNvPr id="4" name="Content Placeholder 3">
            <a:extLst>
              <a:ext uri="{FF2B5EF4-FFF2-40B4-BE49-F238E27FC236}">
                <a16:creationId xmlns:a16="http://schemas.microsoft.com/office/drawing/2014/main" id="{E2C1FF45-962D-5949-81D3-53F8D7A4E108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13850026"/>
              </p:ext>
            </p:extLst>
          </p:nvPr>
        </p:nvGraphicFramePr>
        <p:xfrm>
          <a:off x="2971799" y="475130"/>
          <a:ext cx="11191037" cy="608255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5" name="TextBox 4">
            <a:extLst>
              <a:ext uri="{FF2B5EF4-FFF2-40B4-BE49-F238E27FC236}">
                <a16:creationId xmlns:a16="http://schemas.microsoft.com/office/drawing/2014/main" id="{BF036EDE-3B2C-0542-9399-1F5D4B628AD6}"/>
              </a:ext>
            </a:extLst>
          </p:cNvPr>
          <p:cNvSpPr txBox="1"/>
          <p:nvPr/>
        </p:nvSpPr>
        <p:spPr>
          <a:xfrm>
            <a:off x="210323" y="1536174"/>
            <a:ext cx="491012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itchFamily="2" charset="2"/>
              <a:buChar char="Ø"/>
            </a:pPr>
            <a:r>
              <a:rPr lang="en-GB" sz="2400" b="1" dirty="0"/>
              <a:t>General Meetings</a:t>
            </a:r>
            <a:r>
              <a:rPr lang="en-GB" sz="2400" dirty="0"/>
              <a:t>: Riga-Geneva-Tallinn-Kaunas-…-</a:t>
            </a:r>
            <a:r>
              <a:rPr lang="en-GB" sz="2400" i="1" dirty="0"/>
              <a:t>virtual </a:t>
            </a:r>
            <a:r>
              <a:rPr lang="en-GB" sz="2400" dirty="0"/>
              <a:t>/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/>
              <a:t>Daily work of the Coordination Team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dirty="0"/>
              <a:t>Regular </a:t>
            </a:r>
            <a:r>
              <a:rPr lang="en-GB" sz="2400" b="1" dirty="0"/>
              <a:t>Technical Coordination Meetings</a:t>
            </a:r>
            <a:r>
              <a:rPr lang="en-GB" sz="2400" dirty="0"/>
              <a:t> /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b="1" dirty="0"/>
              <a:t>Study Programme</a:t>
            </a:r>
            <a:r>
              <a:rPr lang="en-GB" sz="2400" dirty="0"/>
              <a:t> Meetings: Vilnius-Tartu… / </a:t>
            </a:r>
            <a:r>
              <a:rPr lang="en-GB" sz="2400" b="1" dirty="0"/>
              <a:t>CMS Group </a:t>
            </a:r>
            <a:r>
              <a:rPr lang="en-GB" sz="2400" dirty="0"/>
              <a:t>Meetings /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en-GB" sz="2400" b="1" dirty="0"/>
              <a:t>Industry Group </a:t>
            </a:r>
            <a:r>
              <a:rPr lang="en-GB" sz="2400" dirty="0"/>
              <a:t>Meetings /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B38E13F-A725-AE4D-B764-42A7C8245DF0}"/>
              </a:ext>
            </a:extLst>
          </p:cNvPr>
          <p:cNvSpPr/>
          <p:nvPr/>
        </p:nvSpPr>
        <p:spPr>
          <a:xfrm>
            <a:off x="642475" y="6327880"/>
            <a:ext cx="465864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7"/>
              </a:rPr>
              <a:t>https://indico.cern.ch/category/10023/</a:t>
            </a:r>
            <a:r>
              <a:rPr lang="en-GB" dirty="0"/>
              <a:t> 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F1588781-1334-344C-9803-8FBF0ECE6ABE}"/>
              </a:ext>
            </a:extLst>
          </p:cNvPr>
          <p:cNvSpPr/>
          <p:nvPr/>
        </p:nvSpPr>
        <p:spPr>
          <a:xfrm>
            <a:off x="10291090" y="5151181"/>
            <a:ext cx="4151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connecting </a:t>
            </a:r>
          </a:p>
          <a:p>
            <a:r>
              <a:rPr lang="en-GB" sz="2000" dirty="0"/>
              <a:t>- developing  </a:t>
            </a:r>
          </a:p>
          <a:p>
            <a:r>
              <a:rPr lang="en-GB" sz="2000" dirty="0"/>
              <a:t>- motivating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09A27354-A20B-2E43-8F00-5D7DA7E87FE2}"/>
              </a:ext>
            </a:extLst>
          </p:cNvPr>
          <p:cNvSpPr/>
          <p:nvPr/>
        </p:nvSpPr>
        <p:spPr>
          <a:xfrm>
            <a:off x="5617741" y="5151181"/>
            <a:ext cx="172099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community</a:t>
            </a:r>
          </a:p>
          <a:p>
            <a:r>
              <a:rPr lang="en-GB" sz="2000" dirty="0"/>
              <a:t>- visibility</a:t>
            </a:r>
          </a:p>
          <a:p>
            <a:r>
              <a:rPr lang="en-GB" sz="2000" dirty="0"/>
              <a:t>- goal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76CC6540-B38F-0248-9D06-BEE2BCC36263}"/>
              </a:ext>
            </a:extLst>
          </p:cNvPr>
          <p:cNvSpPr/>
          <p:nvPr/>
        </p:nvSpPr>
        <p:spPr>
          <a:xfrm>
            <a:off x="10152217" y="1391583"/>
            <a:ext cx="4151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involving </a:t>
            </a:r>
          </a:p>
          <a:p>
            <a:r>
              <a:rPr lang="en-GB" sz="2000" dirty="0"/>
              <a:t>- engaging </a:t>
            </a:r>
          </a:p>
          <a:p>
            <a:r>
              <a:rPr lang="en-GB" sz="2000" dirty="0"/>
              <a:t>- recognising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D846EBE7-05DB-1548-97AA-BDF94D863380}"/>
              </a:ext>
            </a:extLst>
          </p:cNvPr>
          <p:cNvSpPr/>
          <p:nvPr/>
        </p:nvSpPr>
        <p:spPr>
          <a:xfrm>
            <a:off x="5617741" y="1362911"/>
            <a:ext cx="41514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2000" dirty="0"/>
              <a:t>- exchanging </a:t>
            </a:r>
          </a:p>
          <a:p>
            <a:r>
              <a:rPr lang="en-GB" sz="2000" dirty="0"/>
              <a:t>- learning</a:t>
            </a:r>
          </a:p>
          <a:p>
            <a:r>
              <a:rPr lang="en-GB" sz="2000" dirty="0"/>
              <a:t>- building</a:t>
            </a:r>
          </a:p>
        </p:txBody>
      </p:sp>
    </p:spTree>
    <p:extLst>
      <p:ext uri="{BB962C8B-B14F-4D97-AF65-F5344CB8AC3E}">
        <p14:creationId xmlns:p14="http://schemas.microsoft.com/office/powerpoint/2010/main" val="42017666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241CD5-8E0B-4199-9BA9-0DD9196CAE3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220420" y="123687"/>
            <a:ext cx="7307966" cy="750710"/>
          </a:xfrm>
        </p:spPr>
        <p:txBody>
          <a:bodyPr anchor="ctr">
            <a:normAutofit fontScale="92500"/>
          </a:bodyPr>
          <a:lstStyle/>
          <a:p>
            <a:pPr marL="0" indent="0">
              <a:buNone/>
            </a:pPr>
            <a:r>
              <a:rPr lang="lt-LT" sz="3900" b="1" dirty="0">
                <a:solidFill>
                  <a:schemeClr val="accent1">
                    <a:lumMod val="75000"/>
                  </a:schemeClr>
                </a:solidFill>
              </a:rPr>
              <a:t>CERN Baltic Group </a:t>
            </a:r>
            <a:r>
              <a:rPr lang="en-US" sz="3900" b="1" dirty="0">
                <a:solidFill>
                  <a:schemeClr val="accent1">
                    <a:lumMod val="75000"/>
                  </a:schemeClr>
                </a:solidFill>
              </a:rPr>
              <a:t>General </a:t>
            </a:r>
            <a:r>
              <a:rPr lang="lt-LT" sz="3900" b="1" dirty="0" err="1">
                <a:solidFill>
                  <a:schemeClr val="accent1">
                    <a:lumMod val="75000"/>
                  </a:schemeClr>
                </a:solidFill>
              </a:rPr>
              <a:t>meetings</a:t>
            </a:r>
            <a:r>
              <a:rPr lang="lt-LT" sz="3900" b="1" dirty="0">
                <a:solidFill>
                  <a:schemeClr val="accent1">
                    <a:lumMod val="75000"/>
                  </a:schemeClr>
                </a:solidFill>
              </a:rPr>
              <a:t>: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FCAE5870-E1E0-4B23-8158-FA12121E2E13}"/>
              </a:ext>
            </a:extLst>
          </p:cNvPr>
          <p:cNvSpPr/>
          <p:nvPr/>
        </p:nvSpPr>
        <p:spPr>
          <a:xfrm>
            <a:off x="5002924" y="1498290"/>
            <a:ext cx="6787670" cy="169706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b="1" dirty="0">
                <a:solidFill>
                  <a:srgbClr val="000000"/>
                </a:solidFill>
              </a:rPr>
              <a:t> 9</a:t>
            </a:r>
            <a:r>
              <a:rPr lang="en-US" sz="2400" b="1" baseline="30000" dirty="0">
                <a:solidFill>
                  <a:srgbClr val="000000"/>
                </a:solidFill>
              </a:rPr>
              <a:t>th</a:t>
            </a:r>
            <a:r>
              <a:rPr lang="lt-LT" sz="2400" b="1" dirty="0">
                <a:solidFill>
                  <a:srgbClr val="000000"/>
                </a:solidFill>
              </a:rPr>
              <a:t> </a:t>
            </a:r>
            <a:r>
              <a:rPr lang="lt-LT" sz="2400" b="1" dirty="0" err="1">
                <a:solidFill>
                  <a:srgbClr val="000000"/>
                </a:solidFill>
              </a:rPr>
              <a:t>meeting</a:t>
            </a:r>
            <a:r>
              <a:rPr lang="lt-LT" sz="2400" b="1" dirty="0">
                <a:solidFill>
                  <a:srgbClr val="000000"/>
                </a:solidFill>
              </a:rPr>
              <a:t>: </a:t>
            </a:r>
            <a:r>
              <a:rPr lang="en-US" sz="2400" dirty="0">
                <a:solidFill>
                  <a:srgbClr val="000000"/>
                </a:solidFill>
              </a:rPr>
              <a:t>April 21</a:t>
            </a:r>
            <a:r>
              <a:rPr lang="lt-LT" sz="2400" dirty="0">
                <a:solidFill>
                  <a:srgbClr val="000000"/>
                </a:solidFill>
              </a:rPr>
              <a:t>, 20</a:t>
            </a:r>
            <a:r>
              <a:rPr lang="en-US" sz="2400" dirty="0">
                <a:solidFill>
                  <a:srgbClr val="000000"/>
                </a:solidFill>
              </a:rPr>
              <a:t>22, Riga</a:t>
            </a:r>
          </a:p>
          <a:p>
            <a:pPr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b="1" dirty="0">
                <a:solidFill>
                  <a:srgbClr val="000000"/>
                </a:solidFill>
              </a:rPr>
              <a:t>10</a:t>
            </a:r>
            <a:r>
              <a:rPr lang="en-US" sz="2400" b="1" baseline="30000" dirty="0">
                <a:solidFill>
                  <a:srgbClr val="000000"/>
                </a:solidFill>
              </a:rPr>
              <a:t>th</a:t>
            </a:r>
            <a:r>
              <a:rPr lang="lt-LT" sz="2400" b="1" dirty="0">
                <a:solidFill>
                  <a:srgbClr val="000000"/>
                </a:solidFill>
              </a:rPr>
              <a:t> </a:t>
            </a:r>
            <a:r>
              <a:rPr lang="lt-LT" sz="2400" b="1" dirty="0" err="1">
                <a:solidFill>
                  <a:srgbClr val="000000"/>
                </a:solidFill>
              </a:rPr>
              <a:t>meeting</a:t>
            </a:r>
            <a:r>
              <a:rPr lang="lt-LT" sz="2400" b="1" dirty="0">
                <a:solidFill>
                  <a:srgbClr val="000000"/>
                </a:solidFill>
              </a:rPr>
              <a:t>: </a:t>
            </a:r>
            <a:r>
              <a:rPr lang="en-US" sz="2400" dirty="0">
                <a:solidFill>
                  <a:srgbClr val="000000"/>
                </a:solidFill>
              </a:rPr>
              <a:t>November 21-20</a:t>
            </a:r>
            <a:r>
              <a:rPr lang="lt-LT" sz="2400" dirty="0">
                <a:solidFill>
                  <a:srgbClr val="000000"/>
                </a:solidFill>
              </a:rPr>
              <a:t>, 20</a:t>
            </a:r>
            <a:r>
              <a:rPr lang="en-US" sz="2400" dirty="0">
                <a:solidFill>
                  <a:srgbClr val="000000"/>
                </a:solidFill>
              </a:rPr>
              <a:t>22, Tallinn</a:t>
            </a:r>
          </a:p>
          <a:p>
            <a:pPr>
              <a:lnSpc>
                <a:spcPct val="150000"/>
              </a:lnSpc>
              <a:buClr>
                <a:schemeClr val="accent1"/>
              </a:buClr>
              <a:buFont typeface="Wingdings" panose="05000000000000000000" pitchFamily="2" charset="2"/>
              <a:buChar char="Ø"/>
            </a:pPr>
            <a:r>
              <a:rPr lang="en-US" sz="2400" dirty="0">
                <a:solidFill>
                  <a:srgbClr val="000000"/>
                </a:solidFill>
              </a:rPr>
              <a:t> </a:t>
            </a:r>
            <a:r>
              <a:rPr lang="en-US" sz="2400" b="1" dirty="0">
                <a:solidFill>
                  <a:srgbClr val="000000"/>
                </a:solidFill>
              </a:rPr>
              <a:t>11</a:t>
            </a:r>
            <a:r>
              <a:rPr lang="en-US" sz="2400" b="1" baseline="30000" dirty="0">
                <a:solidFill>
                  <a:srgbClr val="000000"/>
                </a:solidFill>
              </a:rPr>
              <a:t>th</a:t>
            </a:r>
            <a:r>
              <a:rPr lang="lt-LT" sz="2400" b="1" dirty="0">
                <a:solidFill>
                  <a:srgbClr val="000000"/>
                </a:solidFill>
              </a:rPr>
              <a:t> </a:t>
            </a:r>
            <a:r>
              <a:rPr lang="lt-LT" sz="2400" b="1" dirty="0" err="1">
                <a:solidFill>
                  <a:srgbClr val="000000"/>
                </a:solidFill>
              </a:rPr>
              <a:t>meeting</a:t>
            </a:r>
            <a:r>
              <a:rPr lang="lt-LT" sz="2400" b="1" dirty="0">
                <a:solidFill>
                  <a:srgbClr val="000000"/>
                </a:solidFill>
              </a:rPr>
              <a:t>: </a:t>
            </a:r>
            <a:r>
              <a:rPr lang="en-US" sz="2400" dirty="0">
                <a:solidFill>
                  <a:srgbClr val="000000"/>
                </a:solidFill>
              </a:rPr>
              <a:t>May 4-5</a:t>
            </a:r>
            <a:r>
              <a:rPr lang="lt-LT" sz="2400" dirty="0">
                <a:solidFill>
                  <a:srgbClr val="000000"/>
                </a:solidFill>
              </a:rPr>
              <a:t>, 20</a:t>
            </a:r>
            <a:r>
              <a:rPr lang="en-US" sz="2400" dirty="0">
                <a:solidFill>
                  <a:srgbClr val="000000"/>
                </a:solidFill>
              </a:rPr>
              <a:t>23, Kaunas</a:t>
            </a: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BD06FC4F-6B7A-48FF-BD19-FCD8227E69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64" y="2033293"/>
            <a:ext cx="4604589" cy="2556224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BCDA45FE-D5BB-4ECA-BC4B-2FB5B0F45BE0}"/>
              </a:ext>
            </a:extLst>
          </p:cNvPr>
          <p:cNvSpPr/>
          <p:nvPr/>
        </p:nvSpPr>
        <p:spPr>
          <a:xfrm>
            <a:off x="6096000" y="4327907"/>
            <a:ext cx="47889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70C0"/>
                </a:solidFill>
              </a:rPr>
              <a:t>12</a:t>
            </a:r>
            <a:r>
              <a:rPr lang="en-US" sz="2800" b="1" baseline="30000" dirty="0">
                <a:solidFill>
                  <a:srgbClr val="0070C0"/>
                </a:solidFill>
              </a:rPr>
              <a:t>th</a:t>
            </a:r>
            <a:r>
              <a:rPr lang="lt-LT" sz="2800" b="1" dirty="0">
                <a:solidFill>
                  <a:srgbClr val="0070C0"/>
                </a:solidFill>
              </a:rPr>
              <a:t> </a:t>
            </a:r>
            <a:r>
              <a:rPr lang="lt-LT" sz="2800" b="1" dirty="0" err="1">
                <a:solidFill>
                  <a:srgbClr val="0070C0"/>
                </a:solidFill>
              </a:rPr>
              <a:t>meeting</a:t>
            </a:r>
            <a:r>
              <a:rPr lang="lt-LT" sz="2800" b="1" dirty="0">
                <a:solidFill>
                  <a:srgbClr val="0070C0"/>
                </a:solidFill>
              </a:rPr>
              <a:t>: </a:t>
            </a:r>
            <a:r>
              <a:rPr lang="en-US" sz="2800" dirty="0">
                <a:solidFill>
                  <a:srgbClr val="0070C0"/>
                </a:solidFill>
              </a:rPr>
              <a:t>October 12, 2023</a:t>
            </a:r>
            <a:endParaRPr lang="en-GB" sz="2800" dirty="0"/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FAC223F-6BD2-435B-9049-77D2DECB9972}"/>
              </a:ext>
            </a:extLst>
          </p:cNvPr>
          <p:cNvSpPr/>
          <p:nvPr/>
        </p:nvSpPr>
        <p:spPr>
          <a:xfrm>
            <a:off x="7277852" y="5058483"/>
            <a:ext cx="383739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dirty="0"/>
              <a:t>https://indico.cern.ch/event/1325565/</a:t>
            </a:r>
          </a:p>
        </p:txBody>
      </p:sp>
    </p:spTree>
    <p:extLst>
      <p:ext uri="{BB962C8B-B14F-4D97-AF65-F5344CB8AC3E}">
        <p14:creationId xmlns:p14="http://schemas.microsoft.com/office/powerpoint/2010/main" val="15052611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F2F8B4D-3359-47BE-B2C2-83531C218F1F}"/>
              </a:ext>
            </a:extLst>
          </p:cNvPr>
          <p:cNvSpPr txBox="1">
            <a:spLocks/>
          </p:cNvSpPr>
          <p:nvPr/>
        </p:nvSpPr>
        <p:spPr>
          <a:xfrm>
            <a:off x="2130287" y="-3669"/>
            <a:ext cx="8656983" cy="11449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b="1" dirty="0">
                <a:solidFill>
                  <a:srgbClr val="0070C0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2</a:t>
            </a:r>
            <a:r>
              <a:rPr lang="en-US" sz="3600" b="1" baseline="30000" dirty="0">
                <a:solidFill>
                  <a:srgbClr val="0070C0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nd</a:t>
            </a:r>
            <a:r>
              <a:rPr lang="en-US" sz="3600" b="1" dirty="0">
                <a:solidFill>
                  <a:srgbClr val="0070C0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 Baltic School of High-Energy and Accelerator Technologies</a:t>
            </a:r>
            <a:endParaRPr lang="en-US" sz="3600" dirty="0">
              <a:solidFill>
                <a:srgbClr val="0070C0"/>
              </a:solidFill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DFE839-1BDD-4928-90D3-64B61AE44B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45" y="35192"/>
            <a:ext cx="2364889" cy="131286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97B68257-5B36-4BD9-AD00-D1E2DC075E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345" y="1582229"/>
            <a:ext cx="5225453" cy="3050807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C30F20FD-BCC3-4BCC-A573-12EBB18991C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3358" y="4745158"/>
            <a:ext cx="7140559" cy="2103302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39840C6-3D6E-4FE4-BF89-9AF93FFBBBC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720653" y="1659271"/>
            <a:ext cx="4551921" cy="210330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085ECDBA-4690-430E-8E01-300C950A949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63964" y="4169717"/>
            <a:ext cx="3005469" cy="2380170"/>
          </a:xfrm>
          <a:prstGeom prst="rect">
            <a:avLst/>
          </a:prstGeom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E0FED76B-268C-4E0F-99BD-0CFBED0BF467}"/>
              </a:ext>
            </a:extLst>
          </p:cNvPr>
          <p:cNvSpPr/>
          <p:nvPr/>
        </p:nvSpPr>
        <p:spPr>
          <a:xfrm>
            <a:off x="7155074" y="1030931"/>
            <a:ext cx="3890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8"/>
              </a:rPr>
              <a:t>https://indico.cern.ch/event/1123671/</a:t>
            </a:r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91610474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2">
            <a:extLst>
              <a:ext uri="{FF2B5EF4-FFF2-40B4-BE49-F238E27FC236}">
                <a16:creationId xmlns:a16="http://schemas.microsoft.com/office/drawing/2014/main" id="{AF2F8B4D-3359-47BE-B2C2-83531C218F1F}"/>
              </a:ext>
            </a:extLst>
          </p:cNvPr>
          <p:cNvSpPr txBox="1">
            <a:spLocks/>
          </p:cNvSpPr>
          <p:nvPr/>
        </p:nvSpPr>
        <p:spPr>
          <a:xfrm>
            <a:off x="2130287" y="-3669"/>
            <a:ext cx="8656983" cy="11449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b="1" dirty="0">
                <a:solidFill>
                  <a:srgbClr val="0070C0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3</a:t>
            </a:r>
            <a:r>
              <a:rPr lang="en-US" sz="3600" b="1" baseline="30000" dirty="0">
                <a:solidFill>
                  <a:srgbClr val="0070C0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rd</a:t>
            </a:r>
            <a:r>
              <a:rPr lang="en-US" sz="3600" b="1" dirty="0">
                <a:solidFill>
                  <a:srgbClr val="0070C0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 Baltic School of High-Energy and Accelerator Technologies</a:t>
            </a:r>
            <a:endParaRPr lang="en-US" sz="3600" dirty="0">
              <a:solidFill>
                <a:srgbClr val="0070C0"/>
              </a:solidFill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97DFE839-1BDD-4928-90D3-64B61AE44B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45" y="35192"/>
            <a:ext cx="2364889" cy="1312861"/>
          </a:xfrm>
          <a:prstGeom prst="rect">
            <a:avLst/>
          </a:prstGeom>
        </p:spPr>
      </p:pic>
      <p:pic>
        <p:nvPicPr>
          <p:cNvPr id="2" name="Picture 1">
            <a:extLst>
              <a:ext uri="{FF2B5EF4-FFF2-40B4-BE49-F238E27FC236}">
                <a16:creationId xmlns:a16="http://schemas.microsoft.com/office/drawing/2014/main" id="{A22AE6B8-A993-4C12-827E-28A2B05789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3927" y="1848952"/>
            <a:ext cx="5365264" cy="252335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9B25226-3133-4571-8B59-F6DBE8CA0FE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9345" y="4479151"/>
            <a:ext cx="6073962" cy="2005732"/>
          </a:xfrm>
          <a:prstGeom prst="rect">
            <a:avLst/>
          </a:prstGeom>
        </p:spPr>
      </p:pic>
      <p:sp>
        <p:nvSpPr>
          <p:cNvPr id="12" name="Rectangle 11">
            <a:extLst>
              <a:ext uri="{FF2B5EF4-FFF2-40B4-BE49-F238E27FC236}">
                <a16:creationId xmlns:a16="http://schemas.microsoft.com/office/drawing/2014/main" id="{11FED67C-FD5C-4E64-96FF-D52BAD621081}"/>
              </a:ext>
            </a:extLst>
          </p:cNvPr>
          <p:cNvSpPr/>
          <p:nvPr/>
        </p:nvSpPr>
        <p:spPr>
          <a:xfrm>
            <a:off x="6637915" y="6300217"/>
            <a:ext cx="3890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dirty="0">
                <a:hlinkClick r:id="rId6"/>
              </a:rPr>
              <a:t>https://indico.cern.ch/event/1249205/</a:t>
            </a:r>
            <a:r>
              <a:rPr lang="en-US" dirty="0"/>
              <a:t> </a:t>
            </a:r>
            <a:endParaRPr lang="lt-LT" dirty="0"/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E4C07E14-4468-4F9A-83E2-2266F431DA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8777" y="1848952"/>
            <a:ext cx="5613827" cy="37425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50736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1E8E9D6E-5919-4E30-A133-4A2B7FF4239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45" y="35192"/>
            <a:ext cx="2364889" cy="1312861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FFFF387B-F45D-4311-8896-1D66A222309B}"/>
              </a:ext>
            </a:extLst>
          </p:cNvPr>
          <p:cNvSpPr txBox="1">
            <a:spLocks/>
          </p:cNvSpPr>
          <p:nvPr/>
        </p:nvSpPr>
        <p:spPr>
          <a:xfrm>
            <a:off x="2249557" y="8196"/>
            <a:ext cx="8656983" cy="945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b="1" dirty="0">
                <a:solidFill>
                  <a:srgbClr val="0070C0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2</a:t>
            </a:r>
            <a:r>
              <a:rPr lang="en-US" sz="3600" b="1" baseline="30000" dirty="0">
                <a:solidFill>
                  <a:srgbClr val="0070C0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nd</a:t>
            </a:r>
            <a:r>
              <a:rPr lang="en-US" sz="3600" b="1" dirty="0">
                <a:solidFill>
                  <a:srgbClr val="0070C0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 CERN Baltic Conference</a:t>
            </a:r>
            <a:endParaRPr lang="en-US" sz="3600" dirty="0">
              <a:solidFill>
                <a:srgbClr val="0070C0"/>
              </a:solidFill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978AACA-17FE-4500-BE57-D8D2210326F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480" y="1649670"/>
            <a:ext cx="9030719" cy="1447859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D160A39-AECE-47FB-B427-5EA3E47DBBC2}"/>
              </a:ext>
            </a:extLst>
          </p:cNvPr>
          <p:cNvSpPr/>
          <p:nvPr/>
        </p:nvSpPr>
        <p:spPr>
          <a:xfrm>
            <a:off x="7139162" y="922505"/>
            <a:ext cx="38902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dirty="0">
                <a:hlinkClick r:id="rId5"/>
              </a:rPr>
              <a:t>https://indico.cern.ch/event/1147717/</a:t>
            </a:r>
            <a:r>
              <a:rPr lang="lt-LT" dirty="0"/>
              <a:t> </a:t>
            </a:r>
            <a:endParaRPr lang="en-GB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8261909-CAE2-447E-8E72-B74536B26EF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391789" y="3850752"/>
            <a:ext cx="7843651" cy="2532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9432144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64A88E9F-186D-49E3-B265-AED6B2A7D0A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9345" y="35192"/>
            <a:ext cx="2364889" cy="1312861"/>
          </a:xfrm>
          <a:prstGeom prst="rect">
            <a:avLst/>
          </a:prstGeom>
        </p:spPr>
      </p:pic>
      <p:sp>
        <p:nvSpPr>
          <p:cNvPr id="7" name="Content Placeholder 2">
            <a:extLst>
              <a:ext uri="{FF2B5EF4-FFF2-40B4-BE49-F238E27FC236}">
                <a16:creationId xmlns:a16="http://schemas.microsoft.com/office/drawing/2014/main" id="{2BA45C70-5113-4071-BDA8-9D27227BFF2E}"/>
              </a:ext>
            </a:extLst>
          </p:cNvPr>
          <p:cNvSpPr txBox="1">
            <a:spLocks/>
          </p:cNvSpPr>
          <p:nvPr/>
        </p:nvSpPr>
        <p:spPr>
          <a:xfrm>
            <a:off x="2249557" y="8196"/>
            <a:ext cx="8656983" cy="945962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buNone/>
            </a:pPr>
            <a:r>
              <a:rPr lang="en-US" sz="3600" b="1" dirty="0">
                <a:solidFill>
                  <a:srgbClr val="0070C0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3</a:t>
            </a:r>
            <a:r>
              <a:rPr lang="en-US" sz="3600" b="1" baseline="30000" dirty="0">
                <a:solidFill>
                  <a:srgbClr val="0070C0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rd</a:t>
            </a:r>
            <a:r>
              <a:rPr lang="en-US" sz="3600" b="1" dirty="0">
                <a:solidFill>
                  <a:srgbClr val="0070C0"/>
                </a:solidFill>
                <a:latin typeface="Garamond" panose="02020404030301010803" pitchFamily="18" charset="0"/>
                <a:cs typeface="Arial" panose="020B0604020202020204" pitchFamily="34" charset="0"/>
              </a:rPr>
              <a:t> CERN Baltic Conference</a:t>
            </a:r>
            <a:endParaRPr lang="en-US" sz="3600" dirty="0">
              <a:solidFill>
                <a:srgbClr val="0070C0"/>
              </a:solidFill>
              <a:latin typeface="Garamond" panose="02020404030301010803" pitchFamily="18" charset="0"/>
              <a:cs typeface="Arial" panose="020B0604020202020204" pitchFamily="34" charset="0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13626FF3-7271-4AD9-9F12-2D56A761399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35317" y="1871111"/>
            <a:ext cx="9943717" cy="4130296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20B67B74-FCB7-4083-8CA2-BBF1C31A1C4B}"/>
              </a:ext>
            </a:extLst>
          </p:cNvPr>
          <p:cNvSpPr/>
          <p:nvPr/>
        </p:nvSpPr>
        <p:spPr>
          <a:xfrm>
            <a:off x="5123232" y="6239782"/>
            <a:ext cx="429861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t-LT" sz="2000" dirty="0">
                <a:hlinkClick r:id="rId4"/>
              </a:rPr>
              <a:t>https://indico.cern.ch/event/1288731/</a:t>
            </a:r>
            <a:r>
              <a:rPr lang="en-US" sz="2000" dirty="0"/>
              <a:t> </a:t>
            </a:r>
            <a:endParaRPr lang="lt-LT" sz="2000" dirty="0"/>
          </a:p>
        </p:txBody>
      </p:sp>
    </p:spTree>
    <p:extLst>
      <p:ext uri="{BB962C8B-B14F-4D97-AF65-F5344CB8AC3E}">
        <p14:creationId xmlns:p14="http://schemas.microsoft.com/office/powerpoint/2010/main" val="212369871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B59BC47-9467-442D-B3E5-00B0E382B1D0}"/>
              </a:ext>
            </a:extLst>
          </p:cNvPr>
          <p:cNvSpPr/>
          <p:nvPr/>
        </p:nvSpPr>
        <p:spPr>
          <a:xfrm>
            <a:off x="167832" y="2723729"/>
            <a:ext cx="11856335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br>
              <a:rPr lang="en-US" dirty="0">
                <a:solidFill>
                  <a:srgbClr val="212121"/>
                </a:solidFill>
                <a:latin typeface="MarkPro"/>
              </a:rPr>
            </a:br>
            <a:r>
              <a:rPr lang="en-US" dirty="0">
                <a:solidFill>
                  <a:srgbClr val="212121"/>
                </a:solidFill>
                <a:latin typeface="MarkPro"/>
              </a:rPr>
              <a:t>This is a group of </a:t>
            </a:r>
            <a:r>
              <a:rPr lang="en-US" b="1" dirty="0">
                <a:solidFill>
                  <a:srgbClr val="212121"/>
                </a:solidFill>
                <a:latin typeface="MarkPro"/>
              </a:rPr>
              <a:t>Latvian, Estonian</a:t>
            </a:r>
            <a:r>
              <a:rPr lang="lt-LT" b="1" dirty="0">
                <a:solidFill>
                  <a:srgbClr val="212121"/>
                </a:solidFill>
                <a:latin typeface="MarkPro"/>
              </a:rPr>
              <a:t>,</a:t>
            </a:r>
            <a:r>
              <a:rPr lang="en-US" b="1" dirty="0">
                <a:solidFill>
                  <a:srgbClr val="212121"/>
                </a:solidFill>
                <a:latin typeface="MarkPro"/>
              </a:rPr>
              <a:t> and Lithuanian research </a:t>
            </a:r>
            <a:r>
              <a:rPr lang="en-US" dirty="0">
                <a:solidFill>
                  <a:srgbClr val="212121"/>
                </a:solidFill>
                <a:latin typeface="MarkPro"/>
              </a:rPr>
              <a:t>institutions which are involved in CERN activities. The group is designed to meet regularly and to coordinate activities between Baltic countries and CERN.</a:t>
            </a:r>
          </a:p>
          <a:p>
            <a:endParaRPr lang="en-US" dirty="0">
              <a:solidFill>
                <a:srgbClr val="212121"/>
              </a:solidFill>
              <a:latin typeface="MarkPro"/>
            </a:endParaRPr>
          </a:p>
          <a:p>
            <a:r>
              <a:rPr lang="en-US" dirty="0">
                <a:solidFill>
                  <a:srgbClr val="212121"/>
                </a:solidFill>
                <a:latin typeface="MarkPro"/>
              </a:rPr>
              <a:t>The </a:t>
            </a:r>
            <a:r>
              <a:rPr lang="en-US" u="sng" dirty="0">
                <a:solidFill>
                  <a:srgbClr val="212121"/>
                </a:solidFill>
                <a:latin typeface="MarkPro"/>
              </a:rPr>
              <a:t>main objectives </a:t>
            </a:r>
            <a:r>
              <a:rPr lang="en-US" dirty="0">
                <a:solidFill>
                  <a:srgbClr val="212121"/>
                </a:solidFill>
                <a:latin typeface="MarkPro"/>
              </a:rPr>
              <a:t>of the CERN Baltic Group are:</a:t>
            </a:r>
            <a:endParaRPr lang="lt-LT" dirty="0">
              <a:solidFill>
                <a:srgbClr val="212121"/>
              </a:solidFill>
              <a:latin typeface="MarkPro"/>
            </a:endParaRPr>
          </a:p>
          <a:p>
            <a:pPr lvl="1">
              <a:buFont typeface="+mj-lt"/>
              <a:buAutoNum type="arabicPeriod"/>
            </a:pPr>
            <a:r>
              <a:rPr lang="lt-LT" dirty="0">
                <a:solidFill>
                  <a:srgbClr val="212121"/>
                </a:solidFill>
                <a:latin typeface="MarkPro"/>
              </a:rPr>
              <a:t> </a:t>
            </a:r>
            <a:r>
              <a:rPr lang="en-US" dirty="0">
                <a:solidFill>
                  <a:srgbClr val="212121"/>
                </a:solidFill>
                <a:latin typeface="MarkPro"/>
              </a:rPr>
              <a:t>Coordination of the Baltic research institutions activities towards CERN and related Collaborations/experiments.</a:t>
            </a:r>
          </a:p>
          <a:p>
            <a:pPr lvl="1">
              <a:buFont typeface="+mj-lt"/>
              <a:buAutoNum type="arabicPeriod"/>
            </a:pPr>
            <a:r>
              <a:rPr lang="lt-LT" dirty="0">
                <a:solidFill>
                  <a:srgbClr val="212121"/>
                </a:solidFill>
                <a:latin typeface="MarkPro"/>
              </a:rPr>
              <a:t> </a:t>
            </a:r>
            <a:r>
              <a:rPr lang="en-US" dirty="0">
                <a:solidFill>
                  <a:srgbClr val="212121"/>
                </a:solidFill>
                <a:latin typeface="MarkPro"/>
              </a:rPr>
              <a:t>Strengthening and development of Baltic High Energy Physics community.</a:t>
            </a:r>
          </a:p>
          <a:p>
            <a:pPr lvl="1">
              <a:buFont typeface="+mj-lt"/>
              <a:buAutoNum type="arabicPeriod"/>
            </a:pPr>
            <a:r>
              <a:rPr lang="lt-LT" dirty="0">
                <a:solidFill>
                  <a:srgbClr val="212121"/>
                </a:solidFill>
                <a:latin typeface="MarkPro"/>
              </a:rPr>
              <a:t> </a:t>
            </a:r>
            <a:r>
              <a:rPr lang="en-US" dirty="0">
                <a:solidFill>
                  <a:srgbClr val="212121"/>
                </a:solidFill>
                <a:latin typeface="MarkPro"/>
              </a:rPr>
              <a:t>Development of the Baltic international multidisciplinary masters/doctoral lever study program in High Energy Physics and Accelerator Technologies.</a:t>
            </a:r>
          </a:p>
          <a:p>
            <a:endParaRPr lang="lt-LT" dirty="0">
              <a:solidFill>
                <a:srgbClr val="212121"/>
              </a:solidFill>
              <a:latin typeface="MarkPro"/>
            </a:endParaRPr>
          </a:p>
          <a:p>
            <a:r>
              <a:rPr lang="en-US" dirty="0">
                <a:solidFill>
                  <a:srgbClr val="212121"/>
                </a:solidFill>
                <a:latin typeface="MarkPro"/>
              </a:rPr>
              <a:t>The group was founded on </a:t>
            </a:r>
            <a:r>
              <a:rPr lang="en-US" b="1" dirty="0">
                <a:solidFill>
                  <a:srgbClr val="212121"/>
                </a:solidFill>
                <a:latin typeface="MarkPro"/>
              </a:rPr>
              <a:t>28.05.201</a:t>
            </a:r>
            <a:r>
              <a:rPr lang="lt-LT" b="1" dirty="0">
                <a:solidFill>
                  <a:srgbClr val="212121"/>
                </a:solidFill>
                <a:latin typeface="MarkPro"/>
              </a:rPr>
              <a:t>8</a:t>
            </a:r>
            <a:r>
              <a:rPr lang="en-US" b="1" dirty="0">
                <a:solidFill>
                  <a:srgbClr val="212121"/>
                </a:solidFill>
                <a:latin typeface="MarkPro"/>
              </a:rPr>
              <a:t>. at CERN.</a:t>
            </a:r>
            <a:endParaRPr lang="lt-LT" b="1" dirty="0">
              <a:solidFill>
                <a:srgbClr val="212121"/>
              </a:solidFill>
              <a:latin typeface="MarkPro"/>
            </a:endParaRPr>
          </a:p>
          <a:p>
            <a:endParaRPr lang="en-US" dirty="0">
              <a:solidFill>
                <a:srgbClr val="212121"/>
              </a:solidFill>
              <a:latin typeface="MarkPro"/>
            </a:endParaRPr>
          </a:p>
          <a:p>
            <a:r>
              <a:rPr lang="en-US" dirty="0">
                <a:solidFill>
                  <a:srgbClr val="212121"/>
                </a:solidFill>
                <a:latin typeface="MarkPro"/>
              </a:rPr>
              <a:t>Chairman of CERN Baltic Group: </a:t>
            </a:r>
            <a:r>
              <a:rPr lang="en-US" b="1" dirty="0">
                <a:solidFill>
                  <a:srgbClr val="212121"/>
                </a:solidFill>
                <a:latin typeface="MarkPro"/>
              </a:rPr>
              <a:t>Ants Koel </a:t>
            </a:r>
            <a:r>
              <a:rPr lang="en-US" dirty="0">
                <a:solidFill>
                  <a:srgbClr val="212121"/>
                </a:solidFill>
                <a:latin typeface="MarkPro"/>
              </a:rPr>
              <a:t>(</a:t>
            </a:r>
            <a:r>
              <a:rPr lang="lt-LT" dirty="0" err="1">
                <a:solidFill>
                  <a:srgbClr val="212121"/>
                </a:solidFill>
                <a:latin typeface="MarkPro"/>
              </a:rPr>
              <a:t>Tallinn</a:t>
            </a:r>
            <a:r>
              <a:rPr lang="lt-LT" dirty="0">
                <a:solidFill>
                  <a:srgbClr val="212121"/>
                </a:solidFill>
                <a:latin typeface="MarkPro"/>
              </a:rPr>
              <a:t> </a:t>
            </a:r>
            <a:r>
              <a:rPr lang="en-US" dirty="0">
                <a:solidFill>
                  <a:srgbClr val="212121"/>
                </a:solidFill>
                <a:latin typeface="MarkPro"/>
              </a:rPr>
              <a:t>University</a:t>
            </a:r>
            <a:r>
              <a:rPr lang="lt-LT" dirty="0">
                <a:solidFill>
                  <a:srgbClr val="212121"/>
                </a:solidFill>
                <a:latin typeface="MarkPro"/>
              </a:rPr>
              <a:t> </a:t>
            </a:r>
            <a:r>
              <a:rPr lang="lt-LT" dirty="0" err="1">
                <a:solidFill>
                  <a:srgbClr val="212121"/>
                </a:solidFill>
                <a:latin typeface="MarkPro"/>
              </a:rPr>
              <a:t>of</a:t>
            </a:r>
            <a:r>
              <a:rPr lang="lt-LT" dirty="0">
                <a:solidFill>
                  <a:srgbClr val="212121"/>
                </a:solidFill>
                <a:latin typeface="MarkPro"/>
              </a:rPr>
              <a:t> </a:t>
            </a:r>
            <a:r>
              <a:rPr lang="lt-LT" dirty="0" err="1">
                <a:solidFill>
                  <a:srgbClr val="212121"/>
                </a:solidFill>
                <a:latin typeface="MarkPro"/>
              </a:rPr>
              <a:t>Technology</a:t>
            </a:r>
            <a:r>
              <a:rPr lang="en-US" dirty="0">
                <a:solidFill>
                  <a:srgbClr val="212121"/>
                </a:solidFill>
                <a:latin typeface="MarkPro"/>
              </a:rPr>
              <a:t>)</a:t>
            </a:r>
          </a:p>
          <a:p>
            <a:r>
              <a:rPr lang="en-US" dirty="0">
                <a:solidFill>
                  <a:srgbClr val="212121"/>
                </a:solidFill>
                <a:latin typeface="MarkPro"/>
              </a:rPr>
              <a:t>Deputy Chair: </a:t>
            </a:r>
            <a:r>
              <a:rPr lang="en-US" b="1" dirty="0">
                <a:solidFill>
                  <a:srgbClr val="212121"/>
                </a:solidFill>
                <a:latin typeface="MarkPro"/>
              </a:rPr>
              <a:t>Brigita Abakevi</a:t>
            </a:r>
            <a:r>
              <a:rPr lang="lt-LT" b="1" dirty="0">
                <a:solidFill>
                  <a:srgbClr val="212121"/>
                </a:solidFill>
                <a:latin typeface="MarkPro"/>
              </a:rPr>
              <a:t>čienė </a:t>
            </a:r>
            <a:r>
              <a:rPr lang="en-US" dirty="0">
                <a:solidFill>
                  <a:srgbClr val="212121"/>
                </a:solidFill>
                <a:latin typeface="MarkPro"/>
              </a:rPr>
              <a:t>(Kaunas University of Technology</a:t>
            </a:r>
            <a:r>
              <a:rPr lang="lt-LT" dirty="0">
                <a:solidFill>
                  <a:srgbClr val="212121"/>
                </a:solidFill>
                <a:latin typeface="MarkPro"/>
              </a:rPr>
              <a:t>)		</a:t>
            </a:r>
            <a:endParaRPr lang="en-US" b="0" i="0" dirty="0">
              <a:solidFill>
                <a:srgbClr val="212121"/>
              </a:solidFill>
              <a:effectLst/>
              <a:latin typeface="MarkPro"/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4A400970-CB2C-4B47-B9C9-B814E09EB608}"/>
              </a:ext>
            </a:extLst>
          </p:cNvPr>
          <p:cNvSpPr/>
          <p:nvPr/>
        </p:nvSpPr>
        <p:spPr>
          <a:xfrm>
            <a:off x="288858" y="-57629"/>
            <a:ext cx="58806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cap="all" dirty="0">
                <a:solidFill>
                  <a:schemeClr val="accent1">
                    <a:lumMod val="75000"/>
                  </a:schemeClr>
                </a:solidFill>
              </a:rPr>
              <a:t>CERN BALTIC GROUP</a:t>
            </a:r>
            <a:r>
              <a:rPr lang="lt-LT" sz="4000" b="1" cap="all" dirty="0">
                <a:solidFill>
                  <a:schemeClr val="accent1">
                    <a:lumMod val="75000"/>
                  </a:schemeClr>
                </a:solidFill>
              </a:rPr>
              <a:t> (CBG)</a:t>
            </a:r>
            <a:endParaRPr lang="en-US" sz="4000" b="1" i="0" cap="all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A32881F-43B8-44BD-A53A-0660B07BDC4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4875" y="575923"/>
            <a:ext cx="7174255" cy="239141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DD0912A-E360-47A7-965C-822C5408B13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8858" y="829565"/>
            <a:ext cx="3716928" cy="2063441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658929E3-482F-4DD0-99C7-FC5A17B77DF0}"/>
              </a:ext>
            </a:extLst>
          </p:cNvPr>
          <p:cNvSpPr/>
          <p:nvPr/>
        </p:nvSpPr>
        <p:spPr>
          <a:xfrm>
            <a:off x="7226057" y="111648"/>
            <a:ext cx="45580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>
                <a:hlinkClick r:id="rId5"/>
              </a:rPr>
              <a:t>https://www.rtu.lv/en/hep/baltics-cern-grupa</a:t>
            </a:r>
            <a:r>
              <a:rPr lang="lt-LT" dirty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2586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EAAAA279-8229-4579-9D32-C9E1FC1A596C}"/>
              </a:ext>
            </a:extLst>
          </p:cNvPr>
          <p:cNvSpPr/>
          <p:nvPr/>
        </p:nvSpPr>
        <p:spPr>
          <a:xfrm>
            <a:off x="288858" y="-57629"/>
            <a:ext cx="5880649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4000" b="1" cap="all" dirty="0">
                <a:solidFill>
                  <a:schemeClr val="accent1">
                    <a:lumMod val="75000"/>
                  </a:schemeClr>
                </a:solidFill>
              </a:rPr>
              <a:t>CERN BALTIC GROUP</a:t>
            </a:r>
            <a:r>
              <a:rPr lang="lt-LT" sz="4000" b="1" cap="all" dirty="0">
                <a:solidFill>
                  <a:schemeClr val="accent1">
                    <a:lumMod val="75000"/>
                  </a:schemeClr>
                </a:solidFill>
              </a:rPr>
              <a:t> (CBG)</a:t>
            </a:r>
            <a:endParaRPr lang="en-US" sz="4000" b="1" i="0" cap="all" dirty="0">
              <a:solidFill>
                <a:schemeClr val="accent1">
                  <a:lumMod val="75000"/>
                </a:schemeClr>
              </a:solidFill>
              <a:effectLst/>
            </a:endParaRP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9005F1AB-7A90-4B40-B995-86B343F9863A}"/>
              </a:ext>
            </a:extLst>
          </p:cNvPr>
          <p:cNvSpPr/>
          <p:nvPr/>
        </p:nvSpPr>
        <p:spPr>
          <a:xfrm>
            <a:off x="1375558" y="2189140"/>
            <a:ext cx="839665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000" dirty="0">
                <a:latin typeface="MarkPro"/>
              </a:rPr>
              <a:t>1. Riga Technical University (RTU) - Latvia</a:t>
            </a:r>
            <a:br>
              <a:rPr lang="en-GB" sz="2000" dirty="0">
                <a:latin typeface="MarkPro"/>
              </a:rPr>
            </a:br>
            <a:r>
              <a:rPr lang="en-GB" sz="2000" dirty="0">
                <a:latin typeface="MarkPro"/>
              </a:rPr>
              <a:t>2. University of Latvia (UL) - Latvia</a:t>
            </a:r>
            <a:br>
              <a:rPr lang="en-GB" sz="2000" dirty="0">
                <a:latin typeface="MarkPro"/>
              </a:rPr>
            </a:br>
            <a:r>
              <a:rPr lang="en-GB" sz="2000" dirty="0">
                <a:latin typeface="MarkPro"/>
              </a:rPr>
              <a:t>3. Tallinn University of Technology (</a:t>
            </a:r>
            <a:r>
              <a:rPr lang="en-GB" sz="2000" dirty="0" err="1">
                <a:latin typeface="MarkPro"/>
              </a:rPr>
              <a:t>TalTech</a:t>
            </a:r>
            <a:r>
              <a:rPr lang="en-GB" sz="2000" dirty="0">
                <a:latin typeface="MarkPro"/>
              </a:rPr>
              <a:t>) - Estonia</a:t>
            </a:r>
            <a:br>
              <a:rPr lang="en-GB" sz="2000" dirty="0">
                <a:latin typeface="MarkPro"/>
              </a:rPr>
            </a:br>
            <a:r>
              <a:rPr lang="en-GB" sz="2000" dirty="0">
                <a:latin typeface="MarkPro"/>
              </a:rPr>
              <a:t>4. National Institute of Chemical Physics and Biophysics (NICPB) - Estonia</a:t>
            </a:r>
            <a:br>
              <a:rPr lang="en-GB" sz="2000" dirty="0">
                <a:latin typeface="MarkPro"/>
              </a:rPr>
            </a:br>
            <a:r>
              <a:rPr lang="en-GB" sz="2000" dirty="0">
                <a:latin typeface="MarkPro"/>
              </a:rPr>
              <a:t>5. </a:t>
            </a:r>
            <a:r>
              <a:rPr lang="en-GB" sz="2000" b="1" dirty="0">
                <a:latin typeface="MarkPro"/>
              </a:rPr>
              <a:t>Vilnius University (UV) - Lithuania</a:t>
            </a:r>
            <a:br>
              <a:rPr lang="en-GB" sz="2000" dirty="0">
                <a:latin typeface="MarkPro"/>
              </a:rPr>
            </a:br>
            <a:r>
              <a:rPr lang="en-GB" sz="2000" dirty="0">
                <a:latin typeface="MarkPro"/>
              </a:rPr>
              <a:t>6. Riga </a:t>
            </a:r>
            <a:r>
              <a:rPr lang="en-GB" sz="2000" dirty="0" err="1">
                <a:latin typeface="MarkPro"/>
              </a:rPr>
              <a:t>Stradins</a:t>
            </a:r>
            <a:r>
              <a:rPr lang="en-GB" sz="2000" dirty="0">
                <a:latin typeface="MarkPro"/>
              </a:rPr>
              <a:t> University (RSU) - Latvia</a:t>
            </a:r>
            <a:br>
              <a:rPr lang="en-GB" sz="2000" dirty="0">
                <a:latin typeface="MarkPro"/>
              </a:rPr>
            </a:br>
            <a:r>
              <a:rPr lang="en-GB" sz="2000" dirty="0">
                <a:latin typeface="MarkPro"/>
              </a:rPr>
              <a:t>7. University of Tartu (UT) - Estonia</a:t>
            </a:r>
            <a:br>
              <a:rPr lang="en-GB" sz="2000" dirty="0">
                <a:latin typeface="MarkPro"/>
              </a:rPr>
            </a:br>
            <a:r>
              <a:rPr lang="en-GB" sz="2000" dirty="0">
                <a:latin typeface="MarkPro"/>
              </a:rPr>
              <a:t>8. </a:t>
            </a:r>
            <a:r>
              <a:rPr lang="en-GB" sz="2000" b="1" dirty="0">
                <a:latin typeface="MarkPro"/>
              </a:rPr>
              <a:t>Kaunas University of Technology (KTU) - Lithuania</a:t>
            </a:r>
            <a:br>
              <a:rPr lang="en-GB" sz="2000" dirty="0">
                <a:latin typeface="MarkPro"/>
              </a:rPr>
            </a:br>
            <a:r>
              <a:rPr lang="en-GB" sz="2000" dirty="0">
                <a:latin typeface="MarkPro"/>
              </a:rPr>
              <a:t>9. </a:t>
            </a:r>
            <a:r>
              <a:rPr lang="en-GB" sz="2000" b="1" dirty="0">
                <a:latin typeface="MarkPro"/>
              </a:rPr>
              <a:t>Vytautas Magnus University (VMU) - Lithuania</a:t>
            </a:r>
            <a:endParaRPr lang="lt-LT" sz="2000" b="1" dirty="0">
              <a:latin typeface="MarkPro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F5E7345-5A0F-4970-9E29-E5ED72749A38}"/>
              </a:ext>
            </a:extLst>
          </p:cNvPr>
          <p:cNvSpPr/>
          <p:nvPr/>
        </p:nvSpPr>
        <p:spPr>
          <a:xfrm>
            <a:off x="155043" y="650257"/>
            <a:ext cx="86321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>
                <a:solidFill>
                  <a:srgbClr val="0070C0"/>
                </a:solidFill>
                <a:latin typeface="MarkPro"/>
              </a:rPr>
              <a:t>The main principles of the CERN Baltic Group are:</a:t>
            </a:r>
          </a:p>
          <a:p>
            <a:r>
              <a:rPr lang="en-US" sz="2400" b="1" dirty="0">
                <a:solidFill>
                  <a:srgbClr val="0070C0"/>
                </a:solidFill>
                <a:latin typeface="MarkPro"/>
              </a:rPr>
              <a:t>       transparency, honesty, sharing, and collaboration. </a:t>
            </a:r>
            <a:endParaRPr lang="lt-LT" sz="2400" b="1" dirty="0">
              <a:solidFill>
                <a:srgbClr val="0070C0"/>
              </a:solidFill>
              <a:latin typeface="MarkPro"/>
            </a:endParaRP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1220D6A9-39B3-4278-9178-58D591891671}"/>
              </a:ext>
            </a:extLst>
          </p:cNvPr>
          <p:cNvSpPr/>
          <p:nvPr/>
        </p:nvSpPr>
        <p:spPr>
          <a:xfrm>
            <a:off x="390503" y="1465865"/>
            <a:ext cx="171117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GB" sz="2800" b="1" dirty="0">
                <a:latin typeface="MarkPro"/>
              </a:rPr>
              <a:t>Members:</a:t>
            </a:r>
            <a:endParaRPr lang="lt-LT" sz="2800" b="1" dirty="0">
              <a:latin typeface="MarkPro"/>
            </a:endParaRP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095B425-4DD3-45EA-9DA8-2DEE4302591E}"/>
              </a:ext>
            </a:extLst>
          </p:cNvPr>
          <p:cNvSpPr/>
          <p:nvPr/>
        </p:nvSpPr>
        <p:spPr>
          <a:xfrm>
            <a:off x="1299575" y="4952528"/>
            <a:ext cx="83966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000" dirty="0">
                <a:latin typeface="MarkPro"/>
              </a:rPr>
              <a:t>10</a:t>
            </a:r>
            <a:r>
              <a:rPr lang="en-GB" sz="2000" dirty="0">
                <a:latin typeface="MarkPro"/>
              </a:rPr>
              <a:t>. </a:t>
            </a:r>
            <a:r>
              <a:rPr lang="en-GB" sz="2000" b="1" dirty="0">
                <a:latin typeface="MarkPro"/>
              </a:rPr>
              <a:t>Lithuanian Energy Institute (LEI) – Lithuania</a:t>
            </a:r>
            <a:br>
              <a:rPr lang="en-GB" sz="2000" dirty="0">
                <a:latin typeface="MarkPro"/>
              </a:rPr>
            </a:br>
            <a:r>
              <a:rPr lang="en-GB" sz="2000" dirty="0">
                <a:latin typeface="MarkPro"/>
              </a:rPr>
              <a:t>11. </a:t>
            </a:r>
            <a:r>
              <a:rPr lang="en-GB" sz="2000" b="1" dirty="0">
                <a:latin typeface="MarkPro"/>
              </a:rPr>
              <a:t>Lithuanian University of Health Sciences (LSMU) – Lithuania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A9DCDC4-F828-41F9-97BB-373B584FC4D1}"/>
              </a:ext>
            </a:extLst>
          </p:cNvPr>
          <p:cNvSpPr/>
          <p:nvPr/>
        </p:nvSpPr>
        <p:spPr>
          <a:xfrm>
            <a:off x="1283490" y="5629353"/>
            <a:ext cx="839665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1200"/>
              </a:spcBef>
              <a:spcAft>
                <a:spcPts val="1200"/>
              </a:spcAft>
            </a:pPr>
            <a:r>
              <a:rPr lang="en-US" sz="2000" dirty="0">
                <a:latin typeface="MarkPro"/>
              </a:rPr>
              <a:t>12</a:t>
            </a:r>
            <a:r>
              <a:rPr lang="en-GB" sz="2000" dirty="0">
                <a:latin typeface="MarkPro"/>
              </a:rPr>
              <a:t>. </a:t>
            </a:r>
            <a:r>
              <a:rPr lang="en-GB" sz="2000" dirty="0" err="1">
                <a:latin typeface="MarkPro"/>
              </a:rPr>
              <a:t>Ventspils</a:t>
            </a:r>
            <a:r>
              <a:rPr lang="en-GB" sz="2000" dirty="0">
                <a:latin typeface="MarkPro"/>
              </a:rPr>
              <a:t> University of Applied sciences (VU) – Latvia</a:t>
            </a:r>
            <a:br>
              <a:rPr lang="en-GB" sz="2000" dirty="0">
                <a:latin typeface="MarkPro"/>
              </a:rPr>
            </a:br>
            <a:r>
              <a:rPr lang="en-GB" sz="2000" dirty="0">
                <a:latin typeface="MarkPro"/>
              </a:rPr>
              <a:t>13. Daugavpils University (DU) – Latvia</a:t>
            </a:r>
          </a:p>
        </p:txBody>
      </p:sp>
    </p:spTree>
    <p:extLst>
      <p:ext uri="{BB962C8B-B14F-4D97-AF65-F5344CB8AC3E}">
        <p14:creationId xmlns:p14="http://schemas.microsoft.com/office/powerpoint/2010/main" val="3299203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D71A7130-B59B-43B8-A6B5-E3D88C5B2B09}"/>
              </a:ext>
            </a:extLst>
          </p:cNvPr>
          <p:cNvSpPr/>
          <p:nvPr/>
        </p:nvSpPr>
        <p:spPr>
          <a:xfrm>
            <a:off x="631902" y="367319"/>
            <a:ext cx="362079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GB" sz="4400" b="1" dirty="0">
                <a:solidFill>
                  <a:schemeClr val="accent1">
                    <a:lumMod val="75000"/>
                  </a:schemeClr>
                </a:solidFill>
                <a:latin typeface="+mj-lt"/>
              </a:rPr>
              <a:t>CBG objectives </a:t>
            </a:r>
            <a:endParaRPr lang="en-GB" sz="4400" dirty="0">
              <a:latin typeface="+mj-lt"/>
            </a:endParaRP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D85995CF-D381-4B78-85E3-AAAC6863AEE5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51789249"/>
              </p:ext>
            </p:extLst>
          </p:nvPr>
        </p:nvGraphicFramePr>
        <p:xfrm>
          <a:off x="746473" y="1584567"/>
          <a:ext cx="10861947" cy="41954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73680841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D6887-A4A8-BB47-92F8-6D2073E06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2262" y="1475715"/>
            <a:ext cx="11398312" cy="5287223"/>
          </a:xfrm>
        </p:spPr>
        <p:txBody>
          <a:bodyPr vert="horz" lIns="91440" tIns="45720" rIns="91440" bIns="45720" rtlCol="0" anchor="ctr">
            <a:normAutofit/>
          </a:bodyPr>
          <a:lstStyle/>
          <a:p>
            <a:pPr>
              <a:lnSpc>
                <a:spcPct val="9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 To support to the </a:t>
            </a:r>
            <a:r>
              <a:rPr lang="en-US" sz="2400" b="1" dirty="0"/>
              <a:t>Baltic Teacher </a:t>
            </a:r>
            <a:r>
              <a:rPr lang="en-US" sz="2400" b="1" dirty="0" err="1"/>
              <a:t>Programme</a:t>
            </a:r>
            <a:endParaRPr lang="en-US" sz="2400" b="1" dirty="0"/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en-US" sz="2400" dirty="0" err="1"/>
              <a:t>Organising</a:t>
            </a:r>
            <a:r>
              <a:rPr lang="en-US" sz="2400" dirty="0"/>
              <a:t> the </a:t>
            </a:r>
            <a:r>
              <a:rPr lang="en-US" sz="2400" b="1" dirty="0"/>
              <a:t>Baltic School on High Energy Physics and Accelerator Technologies</a:t>
            </a: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 To continue active engagement with </a:t>
            </a:r>
            <a:r>
              <a:rPr lang="en-US" sz="2400" b="1" dirty="0"/>
              <a:t>TIARA </a:t>
            </a:r>
            <a:r>
              <a:rPr lang="en-US" sz="2400" dirty="0"/>
              <a:t> in  order  to  promote  </a:t>
            </a:r>
            <a:r>
              <a:rPr lang="en-US" sz="2400" b="1" dirty="0"/>
              <a:t>CBG  </a:t>
            </a:r>
            <a:r>
              <a:rPr lang="en-US" sz="2400" dirty="0"/>
              <a:t>member  institution  participation  in  the accelerator community projects</a:t>
            </a: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 To  support  and  encourage  member  institution  participation </a:t>
            </a:r>
            <a:r>
              <a:rPr lang="en-US" sz="2400" b="1" dirty="0"/>
              <a:t>FCC project</a:t>
            </a:r>
            <a:r>
              <a:rPr lang="en-US" sz="2400" dirty="0"/>
              <a:t>. To  seek synergies between  partners of CBG</a:t>
            </a: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 Engaging in the major CERN-coordinated projects: I.FAST – </a:t>
            </a:r>
            <a:r>
              <a:rPr lang="en-US" sz="2400" dirty="0" err="1"/>
              <a:t>RTU+TalTech+VMU</a:t>
            </a:r>
            <a:r>
              <a:rPr lang="en-US" sz="2400" dirty="0"/>
              <a:t>; </a:t>
            </a:r>
            <a:r>
              <a:rPr lang="en-US" sz="2400" dirty="0" err="1"/>
              <a:t>HITRIplus</a:t>
            </a:r>
            <a:r>
              <a:rPr lang="en-US" sz="2400" dirty="0"/>
              <a:t>/NIMMS – RTU+KTU; PRISMAP – LU+RTU; HERTIS – RTU+UT</a:t>
            </a: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 Investigating feasibility of the </a:t>
            </a:r>
            <a:r>
              <a:rPr lang="en-US" sz="2400" b="1" dirty="0"/>
              <a:t>CERN Baltic Internship </a:t>
            </a:r>
            <a:r>
              <a:rPr lang="en-US" sz="2400" b="1" dirty="0" err="1"/>
              <a:t>Programme</a:t>
            </a:r>
            <a:r>
              <a:rPr lang="en-US" sz="2400" b="1" dirty="0"/>
              <a:t> </a:t>
            </a: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 Investigating participation options for the CBG and its Members in </a:t>
            </a:r>
            <a:r>
              <a:rPr lang="en-US" sz="2400" b="1" dirty="0"/>
              <a:t>CERN project Science Gateway </a:t>
            </a:r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00C71F53-B2CD-420A-911F-708DCAD7F99A}"/>
              </a:ext>
            </a:extLst>
          </p:cNvPr>
          <p:cNvSpPr txBox="1">
            <a:spLocks/>
          </p:cNvSpPr>
          <p:nvPr/>
        </p:nvSpPr>
        <p:spPr>
          <a:xfrm>
            <a:off x="646111" y="452718"/>
            <a:ext cx="11129577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600" b="1" dirty="0">
                <a:solidFill>
                  <a:srgbClr val="0070C0"/>
                </a:solidFill>
              </a:rPr>
              <a:t>Policy Actions - strengthening and developing the Baltic High Energy Physics community </a:t>
            </a:r>
            <a:br>
              <a:rPr lang="en-US" sz="3600" b="1" dirty="0">
                <a:solidFill>
                  <a:srgbClr val="0070C0"/>
                </a:solidFill>
              </a:rPr>
            </a:br>
            <a:endParaRPr lang="en-US" sz="3600" b="1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93561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itle 1">
            <a:extLst>
              <a:ext uri="{FF2B5EF4-FFF2-40B4-BE49-F238E27FC236}">
                <a16:creationId xmlns:a16="http://schemas.microsoft.com/office/drawing/2014/main" id="{274ED285-DB16-4946-9674-D538490E43A9}"/>
              </a:ext>
            </a:extLst>
          </p:cNvPr>
          <p:cNvSpPr txBox="1">
            <a:spLocks/>
          </p:cNvSpPr>
          <p:nvPr/>
        </p:nvSpPr>
        <p:spPr>
          <a:xfrm>
            <a:off x="646111" y="452718"/>
            <a:ext cx="11129577" cy="1400530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4200" b="0" i="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3600" b="1" dirty="0">
                <a:solidFill>
                  <a:srgbClr val="0070C0"/>
                </a:solidFill>
              </a:rPr>
              <a:t>Policy Actions - strengthening and developing the Baltic High Energy Physics community </a:t>
            </a:r>
            <a:br>
              <a:rPr lang="en-US" sz="3600" b="1" dirty="0">
                <a:solidFill>
                  <a:srgbClr val="0070C0"/>
                </a:solidFill>
              </a:rPr>
            </a:br>
            <a:endParaRPr lang="en-US" sz="3600" b="1" dirty="0">
              <a:solidFill>
                <a:srgbClr val="0070C0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BAD6887-A4A8-BB47-92F8-6D2073E06B7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2384" y="1853248"/>
            <a:ext cx="10803505" cy="4395151"/>
          </a:xfrm>
        </p:spPr>
        <p:txBody>
          <a:bodyPr vert="horz" lIns="91440" tIns="45720" rIns="91440" bIns="45720" rtlCol="0" anchor="ctr">
            <a:noAutofit/>
          </a:bodyPr>
          <a:lstStyle/>
          <a:p>
            <a:pPr>
              <a:lnSpc>
                <a:spcPct val="10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 To continue successful liaison with </a:t>
            </a:r>
            <a:r>
              <a:rPr lang="en-US" sz="2400" b="1" dirty="0"/>
              <a:t>Baltic Assembly</a:t>
            </a:r>
            <a:r>
              <a:rPr lang="lv-LV" sz="2400" b="1" dirty="0"/>
              <a:t> </a:t>
            </a:r>
            <a:r>
              <a:rPr lang="en-US" sz="2400" b="1" dirty="0"/>
              <a:t>- Parliamentary </a:t>
            </a:r>
            <a:r>
              <a:rPr lang="en-US" sz="2400" dirty="0"/>
              <a:t>support at a Baltic level for the CERN related activities</a:t>
            </a:r>
          </a:p>
          <a:p>
            <a:pPr>
              <a:lnSpc>
                <a:spcPct val="10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 Inviting </a:t>
            </a:r>
            <a:r>
              <a:rPr lang="en-US" sz="2400" b="1" dirty="0"/>
              <a:t>new Partners</a:t>
            </a:r>
            <a:r>
              <a:rPr lang="en-US" sz="2400" dirty="0"/>
              <a:t> to join the CBG</a:t>
            </a:r>
          </a:p>
          <a:p>
            <a:pPr>
              <a:lnSpc>
                <a:spcPct val="10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 Maintaining a high-efficiency and collegiality of the </a:t>
            </a:r>
            <a:r>
              <a:rPr lang="en-US" sz="2400" b="1" dirty="0"/>
              <a:t>CBG Technical Coordination Team </a:t>
            </a:r>
            <a:r>
              <a:rPr lang="en-US" sz="2400" dirty="0"/>
              <a:t>and the </a:t>
            </a:r>
            <a:r>
              <a:rPr lang="en-US" sz="2400" b="1" dirty="0"/>
              <a:t>CBG Secretariat</a:t>
            </a:r>
          </a:p>
          <a:p>
            <a:pPr>
              <a:lnSpc>
                <a:spcPct val="10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 Organizing a </a:t>
            </a:r>
            <a:r>
              <a:rPr lang="en-US" sz="2400" b="1" dirty="0"/>
              <a:t>CBG Conference </a:t>
            </a:r>
            <a:r>
              <a:rPr lang="en-US" sz="2400" dirty="0"/>
              <a:t>under auspices of University of Tartu</a:t>
            </a:r>
            <a:endParaRPr lang="lv-LV" sz="2400" dirty="0"/>
          </a:p>
          <a:p>
            <a:pPr>
              <a:lnSpc>
                <a:spcPct val="10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lv-LV" sz="2400" b="1" dirty="0"/>
              <a:t>CBG Mission Statement </a:t>
            </a:r>
            <a:r>
              <a:rPr lang="lv-LV" sz="2400" dirty="0"/>
              <a:t>– </a:t>
            </a:r>
            <a:r>
              <a:rPr lang="lv-LV" sz="2400" i="1" dirty="0"/>
              <a:t>work in progress</a:t>
            </a:r>
          </a:p>
          <a:p>
            <a:pPr>
              <a:lnSpc>
                <a:spcPct val="10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US" sz="2400" dirty="0"/>
              <a:t> </a:t>
            </a:r>
            <a:r>
              <a:rPr lang="lv-LV" sz="2400" b="1" dirty="0"/>
              <a:t>CBG </a:t>
            </a:r>
            <a:r>
              <a:rPr lang="en-US" sz="2400" b="1" dirty="0"/>
              <a:t>collaboration </a:t>
            </a:r>
            <a:r>
              <a:rPr lang="en-US" sz="2400" dirty="0"/>
              <a:t>with Scandinavia </a:t>
            </a:r>
            <a:r>
              <a:rPr lang="lv-LV" sz="2400" dirty="0"/>
              <a:t>and Finland </a:t>
            </a:r>
            <a:r>
              <a:rPr lang="en-US" sz="2400" i="1" dirty="0"/>
              <a:t>still to be explored </a:t>
            </a:r>
            <a:r>
              <a:rPr lang="lv-LV" sz="2400" i="1" dirty="0"/>
              <a:t>..</a:t>
            </a:r>
            <a:r>
              <a:rPr lang="en-US" sz="2400" i="1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78122328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481C33-60DE-DC45-B20F-F5984F7934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2" y="84728"/>
            <a:ext cx="9404723" cy="1400530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Study Programme Actions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80B1563-AA93-4D49-8AB2-49A7C2681B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6112" y="1661020"/>
            <a:ext cx="11018064" cy="4587379"/>
          </a:xfrm>
        </p:spPr>
        <p:txBody>
          <a:bodyPr anchor="ctr">
            <a:normAutofit/>
          </a:bodyPr>
          <a:lstStyle/>
          <a:p>
            <a:pPr>
              <a:lnSpc>
                <a:spcPct val="15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GB" sz="2800" b="1" dirty="0"/>
              <a:t>Certifying</a:t>
            </a:r>
            <a:r>
              <a:rPr lang="en-GB" sz="2800" dirty="0"/>
              <a:t> the HEP&amp;AT doctoral Study Programme between RTU and LU</a:t>
            </a:r>
          </a:p>
          <a:p>
            <a:pPr>
              <a:lnSpc>
                <a:spcPct val="15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GB" sz="2800" dirty="0"/>
              <a:t>CBG expresses </a:t>
            </a:r>
            <a:r>
              <a:rPr lang="en-GB" sz="2800" b="1" dirty="0"/>
              <a:t>gratitude</a:t>
            </a:r>
            <a:r>
              <a:rPr lang="en-GB" sz="2800" dirty="0"/>
              <a:t> to all member institution experts for substantial contribution to the development of the curricula</a:t>
            </a:r>
          </a:p>
          <a:p>
            <a:pPr>
              <a:lnSpc>
                <a:spcPct val="15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GB" sz="2800" dirty="0"/>
              <a:t> CBG is reiterates importance of the linked </a:t>
            </a:r>
            <a:r>
              <a:rPr lang="en-GB" sz="2800" b="1" dirty="0"/>
              <a:t>master level study programme</a:t>
            </a:r>
            <a:endParaRPr lang="en-GB" sz="2800" dirty="0"/>
          </a:p>
        </p:txBody>
      </p:sp>
    </p:spTree>
    <p:extLst>
      <p:ext uri="{BB962C8B-B14F-4D97-AF65-F5344CB8AC3E}">
        <p14:creationId xmlns:p14="http://schemas.microsoft.com/office/powerpoint/2010/main" val="182977442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7BB7C63D-48DD-A143-B3E0-6219A3B3E3C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accent5">
                <a:tint val="45000"/>
                <a:satMod val="400000"/>
              </a:schemeClr>
            </a:duotone>
            <a:alphaModFix amt="15000"/>
          </a:blip>
          <a:srcRect t="22449" b="21301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50BEE307-C083-AA4F-906F-0873C9C42A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6111" y="452718"/>
            <a:ext cx="9404723" cy="1400530"/>
          </a:xfrm>
        </p:spPr>
        <p:txBody>
          <a:bodyPr>
            <a:normAutofit/>
          </a:bodyPr>
          <a:lstStyle/>
          <a:p>
            <a:r>
              <a:rPr lang="en-GB" b="1" dirty="0">
                <a:solidFill>
                  <a:srgbClr val="0070C0"/>
                </a:solidFill>
              </a:rPr>
              <a:t>CMS Actions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D4A0DCC-5ECA-C94C-AE49-65072850621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103312" y="1702052"/>
            <a:ext cx="10728132" cy="4546348"/>
          </a:xfrm>
        </p:spPr>
        <p:txBody>
          <a:bodyPr anchor="ctr">
            <a:normAutofit/>
          </a:bodyPr>
          <a:lstStyle/>
          <a:p>
            <a:pPr>
              <a:lnSpc>
                <a:spcPct val="9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GB" dirty="0"/>
              <a:t> Development of </a:t>
            </a:r>
            <a:r>
              <a:rPr lang="en-GB" b="1" dirty="0"/>
              <a:t>Tier2 Center in Latvia </a:t>
            </a:r>
            <a:r>
              <a:rPr lang="en-GB" dirty="0"/>
              <a:t>- strong technical support and advise of Estonia (NICPB) and Lithuania was joined on 2023</a:t>
            </a: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GB" dirty="0"/>
              <a:t> The </a:t>
            </a:r>
            <a:r>
              <a:rPr lang="en-GB" b="1" dirty="0"/>
              <a:t>Baltics contribution</a:t>
            </a:r>
            <a:r>
              <a:rPr lang="en-GB" dirty="0"/>
              <a:t> to CMS projects is of </a:t>
            </a:r>
            <a:r>
              <a:rPr lang="en-GB" b="1" dirty="0"/>
              <a:t>1.4 MCHF</a:t>
            </a:r>
            <a:r>
              <a:rPr lang="en-GB" dirty="0"/>
              <a:t> in total </a:t>
            </a: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GB" dirty="0"/>
              <a:t> Collaborative and aligned efforts for the </a:t>
            </a:r>
            <a:r>
              <a:rPr lang="en-GB" b="1" dirty="0"/>
              <a:t>CMS Phase 2</a:t>
            </a:r>
            <a:r>
              <a:rPr lang="en-GB" dirty="0"/>
              <a:t> upgrade - </a:t>
            </a:r>
            <a:r>
              <a:rPr lang="en-GB" b="1" dirty="0"/>
              <a:t>in-kind</a:t>
            </a:r>
            <a:r>
              <a:rPr lang="en-GB" dirty="0"/>
              <a:t> contribution via national industries and research entities - instead of cash payments </a:t>
            </a: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GB" dirty="0"/>
              <a:t> Representative to the </a:t>
            </a:r>
            <a:r>
              <a:rPr lang="en-GB" b="1" dirty="0"/>
              <a:t>CMS Computing Resources Board</a:t>
            </a:r>
          </a:p>
          <a:p>
            <a:pPr>
              <a:lnSpc>
                <a:spcPct val="90000"/>
              </a:lnSpc>
              <a:buClr>
                <a:srgbClr val="0070C0"/>
              </a:buClr>
              <a:buFont typeface="Wingdings" panose="05000000000000000000" pitchFamily="2" charset="2"/>
              <a:buChar char="Ø"/>
            </a:pPr>
            <a:r>
              <a:rPr lang="en-GB" dirty="0"/>
              <a:t> To intensify work by engaging partner institutions and personal working in CMS projects</a:t>
            </a:r>
            <a:r>
              <a:rPr lang="en-GB" b="1" dirty="0"/>
              <a:t>: better coordination and personal encouragement is needed</a:t>
            </a:r>
          </a:p>
        </p:txBody>
      </p:sp>
    </p:spTree>
    <p:extLst>
      <p:ext uri="{BB962C8B-B14F-4D97-AF65-F5344CB8AC3E}">
        <p14:creationId xmlns:p14="http://schemas.microsoft.com/office/powerpoint/2010/main" val="25067453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>
            <a:extLst>
              <a:ext uri="{FF2B5EF4-FFF2-40B4-BE49-F238E27FC236}">
                <a16:creationId xmlns:a16="http://schemas.microsoft.com/office/drawing/2014/main" id="{C89AA097-6697-45FF-8DE3-A562378ACCD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45" y="35192"/>
            <a:ext cx="2364889" cy="1312861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CAF40AF5-C89C-4CB9-ABBC-24B3870F8E6F}"/>
              </a:ext>
            </a:extLst>
          </p:cNvPr>
          <p:cNvSpPr/>
          <p:nvPr/>
        </p:nvSpPr>
        <p:spPr>
          <a:xfrm>
            <a:off x="3199704" y="176482"/>
            <a:ext cx="557524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lv-LV" sz="3600" b="1" dirty="0">
                <a:solidFill>
                  <a:srgbClr val="002060"/>
                </a:solidFill>
                <a:latin typeface="Garamond" panose="02020404030301010803" pitchFamily="18" charset="0"/>
              </a:rPr>
              <a:t>CERN CMS TIER2 project</a:t>
            </a:r>
            <a:endParaRPr lang="en-US" sz="3600" b="1" dirty="0">
              <a:solidFill>
                <a:srgbClr val="002060"/>
              </a:solidFill>
              <a:latin typeface="Garamond" panose="02020404030301010803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B6902315-795E-41D0-917F-5185B4D36FC5}"/>
              </a:ext>
            </a:extLst>
          </p:cNvPr>
          <p:cNvSpPr/>
          <p:nvPr/>
        </p:nvSpPr>
        <p:spPr>
          <a:xfrm>
            <a:off x="209345" y="1604495"/>
            <a:ext cx="10554449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lv-LV" sz="2400" b="1" dirty="0">
                <a:latin typeface="Garamond" panose="02020404030301010803" pitchFamily="18" charset="0"/>
              </a:rPr>
              <a:t>The main goal </a:t>
            </a:r>
            <a:r>
              <a:rPr lang="lv-LV" sz="2400" dirty="0">
                <a:latin typeface="Garamond" panose="02020404030301010803" pitchFamily="18" charset="0"/>
              </a:rPr>
              <a:t>is to unite </a:t>
            </a:r>
            <a:r>
              <a:rPr lang="en-US" sz="2400" dirty="0">
                <a:latin typeface="Garamond" panose="02020404030301010803" pitchFamily="18" charset="0"/>
              </a:rPr>
              <a:t>high-performance computing resources from multiple academic institutions </a:t>
            </a:r>
            <a:r>
              <a:rPr lang="lv-LV" sz="2400" dirty="0">
                <a:latin typeface="Garamond" panose="02020404030301010803" pitchFamily="18" charset="0"/>
              </a:rPr>
              <a:t>in </a:t>
            </a:r>
            <a:r>
              <a:rPr lang="en-US" sz="2400" dirty="0">
                <a:latin typeface="Garamond" panose="02020404030301010803" pitchFamily="18" charset="0"/>
              </a:rPr>
              <a:t>a federated HPC resource pool for efficient processing of CERN CMS T</a:t>
            </a:r>
            <a:r>
              <a:rPr lang="lv-LV" sz="2400" dirty="0">
                <a:latin typeface="Garamond" panose="02020404030301010803" pitchFamily="18" charset="0"/>
              </a:rPr>
              <a:t>IER</a:t>
            </a:r>
            <a:r>
              <a:rPr lang="en-US" sz="2400" dirty="0">
                <a:latin typeface="Garamond" panose="02020404030301010803" pitchFamily="18" charset="0"/>
              </a:rPr>
              <a:t> II</a:t>
            </a:r>
            <a:r>
              <a:rPr lang="lv-LV" sz="2400" dirty="0">
                <a:latin typeface="Garamond" panose="02020404030301010803" pitchFamily="18" charset="0"/>
              </a:rPr>
              <a:t> workloads</a:t>
            </a:r>
            <a:r>
              <a:rPr lang="en-US" sz="2400" dirty="0">
                <a:latin typeface="Garamond" panose="02020404030301010803" pitchFamily="18" charset="0"/>
              </a:rPr>
              <a:t>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Garamond" panose="02020404030301010803" pitchFamily="18" charset="0"/>
              </a:rPr>
              <a:t>To establish framework between individual institutions IT teams for HPC resources availabilities and accessibilities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Garamond" panose="02020404030301010803" pitchFamily="18" charset="0"/>
              </a:rPr>
              <a:t>To create collaboration and experience sharing platform for best practices of managing HPC resources and serving them to TIER II community.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US" sz="2400" dirty="0">
                <a:latin typeface="Garamond" panose="02020404030301010803" pitchFamily="18" charset="0"/>
              </a:rPr>
              <a:t>Using Baltic NREN’s and GEANT optical networks infrastructure interconnect institutional HPC resources at international-Baltic level for at least of 100Gbps lines</a:t>
            </a:r>
            <a:endParaRPr lang="lv-LV" sz="2400" dirty="0">
              <a:latin typeface="Garamond" panose="02020404030301010803" pitchFamily="18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88DC575-0B37-4DA1-B7F5-E99EDB3943FE}"/>
              </a:ext>
            </a:extLst>
          </p:cNvPr>
          <p:cNvSpPr/>
          <p:nvPr/>
        </p:nvSpPr>
        <p:spPr>
          <a:xfrm>
            <a:off x="177722" y="5020815"/>
            <a:ext cx="5918278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lt-LT" b="1" dirty="0" err="1">
                <a:solidFill>
                  <a:srgbClr val="393939"/>
                </a:solidFill>
                <a:latin typeface="Arial" panose="020B0604020202020204" pitchFamily="34" charset="0"/>
              </a:rPr>
              <a:t>Contact</a:t>
            </a:r>
            <a:r>
              <a:rPr lang="lt-LT" b="1" dirty="0">
                <a:solidFill>
                  <a:srgbClr val="393939"/>
                </a:solidFill>
                <a:latin typeface="Arial" panose="020B0604020202020204" pitchFamily="34" charset="0"/>
              </a:rPr>
              <a:t> </a:t>
            </a:r>
            <a:r>
              <a:rPr lang="lt-LT" b="1" dirty="0" err="1">
                <a:solidFill>
                  <a:srgbClr val="393939"/>
                </a:solidFill>
                <a:latin typeface="Arial" panose="020B0604020202020204" pitchFamily="34" charset="0"/>
              </a:rPr>
              <a:t>person</a:t>
            </a:r>
            <a:r>
              <a:rPr lang="lt-LT" b="1" dirty="0">
                <a:solidFill>
                  <a:srgbClr val="393939"/>
                </a:solidFill>
                <a:latin typeface="Arial" panose="020B0604020202020204" pitchFamily="34" charset="0"/>
              </a:rPr>
              <a:t>:</a:t>
            </a:r>
          </a:p>
          <a:p>
            <a:r>
              <a:rPr lang="lt-LT" sz="2000" b="1" dirty="0">
                <a:solidFill>
                  <a:srgbClr val="393939"/>
                </a:solidFill>
                <a:latin typeface="Arial" panose="020B0604020202020204" pitchFamily="34" charset="0"/>
              </a:rPr>
              <a:t>Arvydas Žiliukas</a:t>
            </a:r>
          </a:p>
          <a:p>
            <a:r>
              <a:rPr lang="en-GB" dirty="0"/>
              <a:t>Director of Department of Information Technology Services</a:t>
            </a:r>
          </a:p>
          <a:p>
            <a:r>
              <a:rPr lang="en-GB" dirty="0"/>
              <a:t>Computer Networks Centre</a:t>
            </a:r>
          </a:p>
          <a:p>
            <a:r>
              <a:rPr lang="lt-LT" i="0" dirty="0" err="1">
                <a:solidFill>
                  <a:srgbClr val="393939"/>
                </a:solidFill>
                <a:effectLst/>
                <a:latin typeface="Arial" panose="020B0604020202020204" pitchFamily="34" charset="0"/>
                <a:hlinkClick r:id="rId4"/>
              </a:rPr>
              <a:t>arvydas.ziliukas</a:t>
            </a:r>
            <a:r>
              <a:rPr lang="en-US" dirty="0">
                <a:solidFill>
                  <a:srgbClr val="393939"/>
                </a:solidFill>
                <a:latin typeface="Arial" panose="020B0604020202020204" pitchFamily="34" charset="0"/>
                <a:hlinkClick r:id="rId4"/>
              </a:rPr>
              <a:t>@</a:t>
            </a:r>
            <a:r>
              <a:rPr lang="en-US" dirty="0" err="1">
                <a:solidFill>
                  <a:srgbClr val="393939"/>
                </a:solidFill>
                <a:latin typeface="Arial" panose="020B0604020202020204" pitchFamily="34" charset="0"/>
                <a:hlinkClick r:id="rId4"/>
              </a:rPr>
              <a:t>ktu.lt</a:t>
            </a:r>
            <a:r>
              <a:rPr lang="en-US" dirty="0">
                <a:solidFill>
                  <a:srgbClr val="393939"/>
                </a:solidFill>
                <a:latin typeface="Arial" panose="020B0604020202020204" pitchFamily="34" charset="0"/>
              </a:rPr>
              <a:t> </a:t>
            </a:r>
            <a:endParaRPr lang="en-GB" i="0" dirty="0">
              <a:solidFill>
                <a:srgbClr val="393939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35035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420</TotalTime>
  <Words>1425</Words>
  <Application>Microsoft Office PowerPoint</Application>
  <PresentationFormat>Widescreen</PresentationFormat>
  <Paragraphs>121</Paragraphs>
  <Slides>15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5" baseType="lpstr">
      <vt:lpstr>Arial</vt:lpstr>
      <vt:lpstr>Calibri</vt:lpstr>
      <vt:lpstr>Calibri Light</vt:lpstr>
      <vt:lpstr>Garamond</vt:lpstr>
      <vt:lpstr>Inter</vt:lpstr>
      <vt:lpstr>Inter Medium</vt:lpstr>
      <vt:lpstr>Inter Semi Bold</vt:lpstr>
      <vt:lpstr>MarkPro</vt:lpstr>
      <vt:lpstr>Wingdings</vt:lpstr>
      <vt:lpstr>Office Theme</vt:lpstr>
      <vt:lpstr>CERN Baltic Group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Study Programme Actions </vt:lpstr>
      <vt:lpstr>CMS Actions</vt:lpstr>
      <vt:lpstr>PowerPoint Presentation</vt:lpstr>
      <vt:lpstr>Still valid and OK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CERN veiklų aptarimas</dc:title>
  <dc:creator>Abakevičienė Brigita</dc:creator>
  <cp:lastModifiedBy>BrigitA</cp:lastModifiedBy>
  <cp:revision>50</cp:revision>
  <dcterms:created xsi:type="dcterms:W3CDTF">2019-02-26T12:18:23Z</dcterms:created>
  <dcterms:modified xsi:type="dcterms:W3CDTF">2023-09-24T18:19:16Z</dcterms:modified>
</cp:coreProperties>
</file>