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48" r:id="rId2"/>
  </p:sldMasterIdLst>
  <p:notesMasterIdLst>
    <p:notesMasterId r:id="rId16"/>
  </p:notesMasterIdLst>
  <p:sldIdLst>
    <p:sldId id="256" r:id="rId3"/>
    <p:sldId id="350" r:id="rId4"/>
    <p:sldId id="329" r:id="rId5"/>
    <p:sldId id="260" r:id="rId6"/>
    <p:sldId id="267" r:id="rId7"/>
    <p:sldId id="258" r:id="rId8"/>
    <p:sldId id="365" r:id="rId9"/>
    <p:sldId id="360" r:id="rId10"/>
    <p:sldId id="259" r:id="rId11"/>
    <p:sldId id="261" r:id="rId12"/>
    <p:sldId id="268" r:id="rId13"/>
    <p:sldId id="265" r:id="rId14"/>
    <p:sldId id="3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07"/>
    <p:restoredTop sz="94291" autoAdjust="0"/>
  </p:normalViewPr>
  <p:slideViewPr>
    <p:cSldViewPr snapToGrid="0" snapToObjects="1">
      <p:cViewPr varScale="1">
        <p:scale>
          <a:sx n="68" d="100"/>
          <a:sy n="68" d="100"/>
        </p:scale>
        <p:origin x="42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416DE-AE08-4190-B6A9-48DB06542769}" type="datetimeFigureOut">
              <a:rPr lang="lt-LT" smtClean="0"/>
              <a:pPr/>
              <a:t>2023-09-24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76B57-9590-4A7F-A75F-14D28F170BAD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30845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011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14147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b="0" i="0" dirty="0">
              <a:solidFill>
                <a:srgbClr val="575757"/>
              </a:solidFill>
              <a:effectLst/>
              <a:latin typeface="dinproregular"/>
            </a:endParaRPr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57257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5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91907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66058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lt-LT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7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26396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lt-LT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81790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06530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10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71471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76B57-9590-4A7F-A75F-14D28F170BAD}" type="slidenum">
              <a:rPr lang="lt-LT" smtClean="0"/>
              <a:pPr/>
              <a:t>11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62182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04D77-1F2B-CA43-BC67-DABEC29678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15D50F-8876-1D43-B32A-825FA9503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33333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35088-A9BF-8846-B39F-05732E131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60A15-087A-914B-B725-F6A6248C4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C698D-D058-CF44-A61D-66BD3FEBC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71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7C03F-BB00-F645-9586-0EC222BD3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D1D8AA-2CDA-B54A-90C5-D54A6400ED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FCDC4-2058-FC4D-B94D-20A0EE05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6457E-2589-C348-AE61-BEEDB1BEB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9E6CA-BC1C-B146-9818-7194A7593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0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ACCFBC-0DAB-0247-AD1F-A750A15CBC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7D92F-F985-C84D-B693-E164028B9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97529-0880-1C4D-8FF6-7CF26D10E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81D94-BDFE-8F45-8714-9D4C97EB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84FDD-F79D-6C47-9AEA-6A2EC92A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315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9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132DE-B905-1F41-95C8-EC435BD3F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F1BD8-79CF-C94A-929C-BC3BB5A3EC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B7643-E106-D040-B41D-D578AFC98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A263D-6E83-2B4B-B745-E4EC863EA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2DFD0-0A45-584A-90FC-84E3E1FA6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47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9826C-428F-F04F-8C44-E78A5FFC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CC158-5D68-3A4F-B83C-AF48D15C3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33333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5EB204-6D4B-8844-8C9C-DEA4724E1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B9F60-9274-0C4B-8265-586B54FE2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FD408-5B99-E643-92C5-670C53E6B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93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6F57D-D32C-544E-9D42-0ACDF6E92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80E41-4CC3-8044-892E-5428C45AA3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FFDC95-3884-3C4F-8047-F51CBA961A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2E5967-1490-D240-B0CC-28B19DF11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7C3A05-3812-9445-B140-F57680BEA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D9E636-E6C4-1F46-A2D4-F20ACBAB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8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DB344-3549-CB4D-A8C1-FFD50EA5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971B5-ABD9-F943-A8F9-61EB61CBD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33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42F6BE-2B5E-A942-830B-80893BBA9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F741AE-B5BB-4349-9120-566411DED6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33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1BFDEC-0511-3448-BD02-2EA892900E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27F107-0380-5E4F-9EB7-810F6EC18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A9D19F-4485-6449-9037-EF1AF186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60E6AA-1739-C141-9A2B-F925FFC93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6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7E6D7-F832-B945-9703-786E9873E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1B0079-A0A9-D544-9A27-E6D38BAB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0741F9-F1AD-AC42-9113-FF99B1FC9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852895-D4E0-B547-80A0-10295725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12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F3B434-52B8-9D41-BC8F-9877377A3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2C36EE-E4AD-274F-B8C7-D550CFF94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D42C05-4A69-874A-89AB-E20D5390D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8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316D4-9060-EC41-B390-8A213E9F1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F906F-6DF6-F74F-8AF4-4DABABD14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333333"/>
                </a:solidFill>
              </a:defRPr>
            </a:lvl1pPr>
            <a:lvl2pPr>
              <a:defRPr sz="2800">
                <a:solidFill>
                  <a:srgbClr val="333333"/>
                </a:solidFill>
              </a:defRPr>
            </a:lvl2pPr>
            <a:lvl3pPr>
              <a:defRPr sz="2400">
                <a:solidFill>
                  <a:srgbClr val="333333"/>
                </a:solidFill>
              </a:defRPr>
            </a:lvl3pPr>
            <a:lvl4pPr>
              <a:defRPr sz="2000">
                <a:solidFill>
                  <a:srgbClr val="333333"/>
                </a:solidFill>
              </a:defRPr>
            </a:lvl4pPr>
            <a:lvl5pPr>
              <a:defRPr sz="2000">
                <a:solidFill>
                  <a:srgbClr val="333333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1B2A5D-63A7-5444-BCC2-46694E211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50E45-675D-0D40-B4BF-25CBC806B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CA61B8-BBA6-184A-B4C2-094929402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87238C-4A69-AC47-B5D9-13E13C1F5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66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DBB8B-5D68-3A42-BA71-C4CC8A099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561ABA-FB05-DD49-8D9F-F650CB7C24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7F09AB-5AFA-4D4E-AD12-2E1FFB1F84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E56FD0-0F83-D847-AD1C-CBD5E5F41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2BDDD-68B9-B446-BDC2-515C80D7F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0B990-67F2-0348-B3C4-FB8ACF6EF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45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2CA0D7-0759-6A40-BF25-2DB035444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79507-A284-E143-84BE-7DAA44A27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AE599-FD11-ED44-82F9-1014E6BDE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6FCCA-0E18-3D4F-ADBB-C22F71E9127A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C0127-ED4E-A34B-944E-F667FAF09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C1388-3B1C-1C4A-BFA3-45261EDFE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A picture containing shape&#10;&#10;Description automatically generated">
            <a:extLst>
              <a:ext uri="{FF2B5EF4-FFF2-40B4-BE49-F238E27FC236}">
                <a16:creationId xmlns:a16="http://schemas.microsoft.com/office/drawing/2014/main" id="{6ACA3004-F050-3743-BED6-27E69642B7A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1506" y="-9000"/>
            <a:ext cx="12215012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86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BB869A-EA10-4543-8FD9-BD91F0EF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ABDD3-AB66-4D40-8A33-1F71C1765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ADB16-0DF1-C946-BA05-393A130C95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73CF-730A-DF4C-9257-E169B08C373B}" type="datetimeFigureOut">
              <a:rPr lang="en-US" smtClean="0"/>
              <a:pPr/>
              <a:t>9/24/2023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05ED6-4976-8940-9D23-56E4FE41CE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743F5-FB4A-2348-9B9D-B794A05BF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6897-392F-3D45-862F-37B1611D26F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A screenshot of a computer game&#10;&#10;Description automatically generated with medium confidence">
            <a:extLst>
              <a:ext uri="{FF2B5EF4-FFF2-40B4-BE49-F238E27FC236}">
                <a16:creationId xmlns:a16="http://schemas.microsoft.com/office/drawing/2014/main" id="{A0862357-B924-1F40-9339-0D0F30981A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1506" y="-9000"/>
            <a:ext cx="12215012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0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1540" y="2229214"/>
            <a:ext cx="11714671" cy="2769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4400" dirty="0">
                <a:latin typeface="Book Antiqua" pitchFamily="18" charset="0"/>
                <a:cs typeface="Arial" pitchFamily="34" charset="0"/>
              </a:rPr>
              <a:t>LSMU – CERN</a:t>
            </a:r>
          </a:p>
          <a:p>
            <a:pPr algn="ctr"/>
            <a:endParaRPr lang="lt-LT" sz="6000" dirty="0"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53264" y="5349985"/>
            <a:ext cx="6685472" cy="12644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3600" dirty="0">
                <a:latin typeface="Book Antiqua" pitchFamily="18" charset="0"/>
                <a:cs typeface="Arial" pitchFamily="34" charset="0"/>
              </a:rPr>
              <a:t>Prof. dr. Rasa </a:t>
            </a:r>
            <a:r>
              <a:rPr lang="lt-LT" sz="3600" dirty="0" err="1">
                <a:latin typeface="Book Antiqua" pitchFamily="18" charset="0"/>
                <a:cs typeface="Arial" pitchFamily="34" charset="0"/>
              </a:rPr>
              <a:t>Ugenskienė</a:t>
            </a:r>
            <a:r>
              <a:rPr lang="lt-LT" sz="3600" dirty="0">
                <a:latin typeface="Book Antiqua" pitchFamily="18" charset="0"/>
                <a:cs typeface="Arial" pitchFamily="34" charset="0"/>
              </a:rPr>
              <a:t>;</a:t>
            </a:r>
          </a:p>
          <a:p>
            <a:pPr algn="ctr"/>
            <a:r>
              <a:rPr lang="lt-LT" sz="3600" dirty="0">
                <a:latin typeface="Book Antiqua" pitchFamily="18" charset="0"/>
                <a:cs typeface="Arial" pitchFamily="34" charset="0"/>
              </a:rPr>
              <a:t>Prof. dr. </a:t>
            </a:r>
            <a:r>
              <a:rPr lang="lt-LT" sz="3600" dirty="0" err="1">
                <a:latin typeface="Book Antiqua" pitchFamily="18" charset="0"/>
                <a:cs typeface="Arial" pitchFamily="34" charset="0"/>
              </a:rPr>
              <a:t>Elona</a:t>
            </a:r>
            <a:r>
              <a:rPr lang="lt-LT" sz="3600" dirty="0">
                <a:latin typeface="Book Antiqua" pitchFamily="18" charset="0"/>
                <a:cs typeface="Arial" pitchFamily="34" charset="0"/>
              </a:rPr>
              <a:t> Juozaitytė</a:t>
            </a:r>
          </a:p>
          <a:p>
            <a:pPr algn="ctr"/>
            <a:r>
              <a:rPr lang="lt-LT" sz="2000" dirty="0">
                <a:latin typeface="Book Antiqua" pitchFamily="18" charset="0"/>
                <a:cs typeface="Arial" pitchFamily="34" charset="0"/>
              </a:rPr>
              <a:t>202</a:t>
            </a:r>
            <a:r>
              <a:rPr lang="en-US" sz="2000" dirty="0">
                <a:latin typeface="Book Antiqua" pitchFamily="18" charset="0"/>
                <a:cs typeface="Arial" pitchFamily="34" charset="0"/>
              </a:rPr>
              <a:t>3</a:t>
            </a:r>
            <a:r>
              <a:rPr lang="lt-LT" sz="2000" dirty="0">
                <a:latin typeface="Book Antiqua" pitchFamily="18" charset="0"/>
                <a:cs typeface="Arial" pitchFamily="34" charset="0"/>
              </a:rPr>
              <a:t>-</a:t>
            </a:r>
            <a:r>
              <a:rPr lang="en-US" sz="2000" dirty="0">
                <a:latin typeface="Book Antiqua" pitchFamily="18" charset="0"/>
                <a:cs typeface="Arial" pitchFamily="34" charset="0"/>
              </a:rPr>
              <a:t>09</a:t>
            </a:r>
            <a:r>
              <a:rPr lang="lt-LT" sz="2000" dirty="0">
                <a:latin typeface="Book Antiqua" pitchFamily="18" charset="0"/>
                <a:cs typeface="Arial" pitchFamily="34" charset="0"/>
              </a:rPr>
              <a:t>-24</a:t>
            </a:r>
          </a:p>
        </p:txBody>
      </p:sp>
      <p:sp>
        <p:nvSpPr>
          <p:cNvPr id="5" name="Rectangle 4"/>
          <p:cNvSpPr/>
          <p:nvPr/>
        </p:nvSpPr>
        <p:spPr>
          <a:xfrm>
            <a:off x="241540" y="3469559"/>
            <a:ext cx="117146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Book Antiqua" pitchFamily="18" charset="0"/>
                <a:cs typeface="Arial" pitchFamily="34" charset="0"/>
              </a:rPr>
              <a:t>The search of </a:t>
            </a:r>
            <a:r>
              <a:rPr lang="en-US" sz="4000" dirty="0" err="1">
                <a:solidFill>
                  <a:schemeClr val="bg1"/>
                </a:solidFill>
                <a:latin typeface="Book Antiqua" pitchFamily="18" charset="0"/>
                <a:cs typeface="Arial" pitchFamily="34" charset="0"/>
              </a:rPr>
              <a:t>radiosensitising</a:t>
            </a:r>
            <a:r>
              <a:rPr lang="en-US" sz="4000" dirty="0">
                <a:solidFill>
                  <a:schemeClr val="bg1"/>
                </a:solidFill>
                <a:latin typeface="Book Antiqua" pitchFamily="18" charset="0"/>
                <a:cs typeface="Arial" pitchFamily="34" charset="0"/>
              </a:rPr>
              <a:t> agents using breast cancer cell line models</a:t>
            </a:r>
            <a:endParaRPr lang="lt-LT" sz="4000" dirty="0">
              <a:solidFill>
                <a:schemeClr val="bg1"/>
              </a:solidFill>
              <a:latin typeface="Book Antiqu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020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94AF56-1CC9-4E0B-14B4-C6B7695CC70D}"/>
              </a:ext>
            </a:extLst>
          </p:cNvPr>
          <p:cNvSpPr txBox="1"/>
          <p:nvPr/>
        </p:nvSpPr>
        <p:spPr>
          <a:xfrm>
            <a:off x="159711" y="5888392"/>
            <a:ext cx="36428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Cell viability following exposure to </a:t>
            </a:r>
            <a:r>
              <a:rPr lang="lt-LT" sz="1400" i="1" dirty="0">
                <a:effectLst/>
                <a:ea typeface="Calibri" panose="020F0502020204030204" pitchFamily="34" charset="0"/>
              </a:rPr>
              <a:t>SFN</a:t>
            </a:r>
            <a:r>
              <a:rPr lang="en-US" sz="1400" i="1" dirty="0">
                <a:effectLst/>
                <a:ea typeface="Calibri" panose="020F0502020204030204" pitchFamily="34" charset="0"/>
              </a:rPr>
              <a:t> and ionizing radiation</a:t>
            </a:r>
            <a:endParaRPr lang="lt-LT" sz="1400" i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D14C10-338E-1A06-92B5-AC39A410E11A}"/>
              </a:ext>
            </a:extLst>
          </p:cNvPr>
          <p:cNvGrpSpPr>
            <a:grpSpLocks noChangeAspect="1"/>
          </p:cNvGrpSpPr>
          <p:nvPr/>
        </p:nvGrpSpPr>
        <p:grpSpPr>
          <a:xfrm>
            <a:off x="4280810" y="2440786"/>
            <a:ext cx="3677339" cy="3310138"/>
            <a:chOff x="4460108" y="3093712"/>
            <a:chExt cx="3598042" cy="321488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950FDE4-EC7D-D826-4E62-06B152BFE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0108" y="4670595"/>
              <a:ext cx="3598042" cy="1637997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3C4CEC8-3872-34AF-3BF9-B22CBD357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0108" y="3093712"/>
              <a:ext cx="3598042" cy="1576883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072C999-BF13-11F3-4D63-A3DE312314F2}"/>
              </a:ext>
            </a:extLst>
          </p:cNvPr>
          <p:cNvSpPr txBox="1"/>
          <p:nvPr/>
        </p:nvSpPr>
        <p:spPr>
          <a:xfrm>
            <a:off x="4260732" y="5993242"/>
            <a:ext cx="34567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t-LT" sz="1400" i="1" dirty="0"/>
              <a:t>E</a:t>
            </a:r>
            <a:r>
              <a:rPr lang="en-US" sz="1400" i="1" dirty="0" err="1"/>
              <a:t>ffect</a:t>
            </a:r>
            <a:r>
              <a:rPr lang="en-US" sz="1400" i="1" dirty="0"/>
              <a:t> of </a:t>
            </a:r>
            <a:r>
              <a:rPr lang="lt-LT" sz="1400" i="1" dirty="0"/>
              <a:t>SFN</a:t>
            </a:r>
            <a:r>
              <a:rPr lang="en-US" sz="1400" i="1" dirty="0"/>
              <a:t> and ionizing radiation on apoptosis</a:t>
            </a:r>
            <a:endParaRPr lang="lt-LT" sz="14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84C1D4-B34F-05DE-34D3-D2718D4C0F3A}"/>
              </a:ext>
            </a:extLst>
          </p:cNvPr>
          <p:cNvSpPr txBox="1"/>
          <p:nvPr/>
        </p:nvSpPr>
        <p:spPr>
          <a:xfrm>
            <a:off x="4260732" y="1551071"/>
            <a:ext cx="37174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SNF and SNF + I</a:t>
            </a:r>
            <a:r>
              <a:rPr lang="lt-LT" sz="1600" dirty="0"/>
              <a:t>R</a:t>
            </a:r>
            <a:r>
              <a:rPr lang="en-US" sz="1600" dirty="0"/>
              <a:t>  </a:t>
            </a:r>
            <a:r>
              <a:rPr lang="en-US" sz="1600" b="1" dirty="0"/>
              <a:t>increases apoptosis.</a:t>
            </a:r>
          </a:p>
          <a:p>
            <a:pPr algn="just"/>
            <a:r>
              <a:rPr lang="en-US" sz="1600" dirty="0"/>
              <a:t>The combination of 50 µM SFN and 2 </a:t>
            </a:r>
            <a:r>
              <a:rPr lang="en-US" sz="1600" dirty="0" err="1"/>
              <a:t>Gy</a:t>
            </a:r>
            <a:r>
              <a:rPr lang="en-US" sz="1600" dirty="0"/>
              <a:t> IR was the most effective.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1F2B5A-2CAE-0721-C531-9FAB09077BD2}"/>
              </a:ext>
            </a:extLst>
          </p:cNvPr>
          <p:cNvSpPr txBox="1"/>
          <p:nvPr/>
        </p:nvSpPr>
        <p:spPr>
          <a:xfrm>
            <a:off x="403572" y="1618381"/>
            <a:ext cx="3631707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600" dirty="0"/>
              <a:t>SNF and SNF + I</a:t>
            </a:r>
            <a:r>
              <a:rPr lang="lt-LT" sz="1600" dirty="0"/>
              <a:t>R</a:t>
            </a:r>
            <a:r>
              <a:rPr lang="en-US" sz="1600" dirty="0"/>
              <a:t>  </a:t>
            </a:r>
            <a:r>
              <a:rPr lang="en-US" sz="1600" b="1" dirty="0"/>
              <a:t>decreased</a:t>
            </a:r>
            <a:r>
              <a:rPr lang="en-US" sz="1600" dirty="0"/>
              <a:t> </a:t>
            </a:r>
            <a:r>
              <a:rPr lang="en-US" sz="1600" b="1" dirty="0"/>
              <a:t>cell</a:t>
            </a:r>
            <a:r>
              <a:rPr lang="en-US" sz="1600" dirty="0"/>
              <a:t> </a:t>
            </a:r>
            <a:r>
              <a:rPr lang="en-US" sz="1600" b="1" dirty="0"/>
              <a:t>viability</a:t>
            </a:r>
            <a:r>
              <a:rPr lang="lt-LT" sz="1600" b="1" dirty="0"/>
              <a:t> </a:t>
            </a:r>
            <a:r>
              <a:rPr lang="lt-LT" sz="1600" b="1" dirty="0" err="1"/>
              <a:t>in</a:t>
            </a:r>
            <a:r>
              <a:rPr lang="lt-LT" sz="1600" b="1" dirty="0"/>
              <a:t> MDA-MB-231 </a:t>
            </a:r>
            <a:r>
              <a:rPr lang="lt-LT" sz="1600" b="1" dirty="0" err="1"/>
              <a:t>cells</a:t>
            </a:r>
            <a:endParaRPr lang="en-US" sz="1600" b="1" dirty="0"/>
          </a:p>
          <a:p>
            <a:pPr algn="just">
              <a:spcBef>
                <a:spcPts val="600"/>
              </a:spcBef>
            </a:pPr>
            <a:endParaRPr lang="en-US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84350C-7335-99CF-AF1D-6150C51DE049}"/>
              </a:ext>
            </a:extLst>
          </p:cNvPr>
          <p:cNvGrpSpPr>
            <a:grpSpLocks noChangeAspect="1"/>
          </p:cNvGrpSpPr>
          <p:nvPr/>
        </p:nvGrpSpPr>
        <p:grpSpPr>
          <a:xfrm>
            <a:off x="385190" y="2326687"/>
            <a:ext cx="3559382" cy="3475990"/>
            <a:chOff x="185742" y="1256278"/>
            <a:chExt cx="4986960" cy="487012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A24A416-DF5C-4684-E047-83DCD0AB6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5742" y="1256278"/>
              <a:ext cx="4986960" cy="245690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901159A-EC54-5650-D982-06209A5D7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5742" y="3669498"/>
              <a:ext cx="4986960" cy="2456901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EED1F5-61EC-749D-B3AC-D01424582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10</a:t>
            </a:fld>
            <a:endParaRPr lang="lt-L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000869-2C28-DA28-5BBB-470F4C87D3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8942714-06CC-0C4A-313C-C6FFDD67C92A}"/>
              </a:ext>
            </a:extLst>
          </p:cNvPr>
          <p:cNvSpPr txBox="1"/>
          <p:nvPr/>
        </p:nvSpPr>
        <p:spPr>
          <a:xfrm>
            <a:off x="1535730" y="272584"/>
            <a:ext cx="101649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The effect of sulforaphane (SFN) and SFN</a:t>
            </a:r>
            <a:r>
              <a:rPr lang="en-US" sz="3200" b="1" dirty="0"/>
              <a:t> +</a:t>
            </a:r>
            <a:r>
              <a:rPr lang="en-US" sz="3200" dirty="0"/>
              <a:t> IR on cell survival, apoptosis and gene expression</a:t>
            </a:r>
            <a:endParaRPr lang="lt-LT" sz="3200" dirty="0"/>
          </a:p>
        </p:txBody>
      </p:sp>
      <p:pic>
        <p:nvPicPr>
          <p:cNvPr id="10" name="Paveikslėlis 9">
            <a:extLst>
              <a:ext uri="{FF2B5EF4-FFF2-40B4-BE49-F238E27FC236}">
                <a16:creationId xmlns:a16="http://schemas.microsoft.com/office/drawing/2014/main" id="{834184B5-5A50-963E-2B55-2DF168F03F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6723" y="2438385"/>
            <a:ext cx="3631707" cy="3312539"/>
          </a:xfrm>
          <a:prstGeom prst="rect">
            <a:avLst/>
          </a:prstGeom>
        </p:spPr>
      </p:pic>
      <p:pic>
        <p:nvPicPr>
          <p:cNvPr id="15" name="Paveikslėlis 14">
            <a:extLst>
              <a:ext uri="{FF2B5EF4-FFF2-40B4-BE49-F238E27FC236}">
                <a16:creationId xmlns:a16="http://schemas.microsoft.com/office/drawing/2014/main" id="{B5FF3BCB-648B-26FE-1DE9-2D4227A437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94387" y="1483800"/>
            <a:ext cx="3424290" cy="9655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6F797CF-1266-2F76-57F9-6221733F79EC}"/>
              </a:ext>
            </a:extLst>
          </p:cNvPr>
          <p:cNvSpPr txBox="1"/>
          <p:nvPr/>
        </p:nvSpPr>
        <p:spPr>
          <a:xfrm>
            <a:off x="8294386" y="5888392"/>
            <a:ext cx="38976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t-LT" sz="1600" i="1" dirty="0"/>
              <a:t>E</a:t>
            </a:r>
            <a:r>
              <a:rPr lang="en-US" sz="1600" i="1" dirty="0" err="1"/>
              <a:t>ffect</a:t>
            </a:r>
            <a:r>
              <a:rPr lang="en-US" sz="1600" i="1" dirty="0"/>
              <a:t> of </a:t>
            </a:r>
            <a:r>
              <a:rPr lang="lt-LT" sz="1600" i="1" dirty="0"/>
              <a:t>SFN</a:t>
            </a:r>
            <a:r>
              <a:rPr lang="en-US" sz="1600" i="1" dirty="0"/>
              <a:t> and IR on BCL-2 gene expression</a:t>
            </a:r>
            <a:endParaRPr lang="lt-LT" sz="1600" i="1" dirty="0"/>
          </a:p>
        </p:txBody>
      </p:sp>
    </p:spTree>
    <p:extLst>
      <p:ext uri="{BB962C8B-B14F-4D97-AF65-F5344CB8AC3E}">
        <p14:creationId xmlns:p14="http://schemas.microsoft.com/office/powerpoint/2010/main" val="1472288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18857-2555-2CC3-7428-10184C16C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7505"/>
          </a:xfrm>
        </p:spPr>
        <p:txBody>
          <a:bodyPr/>
          <a:lstStyle/>
          <a:p>
            <a:pPr algn="ctr"/>
            <a:r>
              <a:rPr lang="lt-LT" dirty="0"/>
              <a:t>FUTURE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1F53B-41FA-5E1C-28B6-ECC8E1D30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717" y="1389187"/>
            <a:ext cx="11112375" cy="4549886"/>
          </a:xfrm>
        </p:spPr>
        <p:txBody>
          <a:bodyPr>
            <a:normAutofit fontScale="92500" lnSpcReduction="20000"/>
          </a:bodyPr>
          <a:lstStyle/>
          <a:p>
            <a:r>
              <a:rPr lang="lt-LT" dirty="0" err="1"/>
              <a:t>Combined</a:t>
            </a:r>
            <a:r>
              <a:rPr lang="lt-LT" dirty="0"/>
              <a:t>  </a:t>
            </a:r>
            <a:r>
              <a:rPr lang="lt-LT" dirty="0" err="1"/>
              <a:t>radiosensitizing</a:t>
            </a:r>
            <a:r>
              <a:rPr lang="lt-LT" dirty="0"/>
              <a:t> </a:t>
            </a:r>
            <a:r>
              <a:rPr lang="lt-LT" dirty="0" err="1"/>
              <a:t>agent</a:t>
            </a:r>
            <a:r>
              <a:rPr lang="lt-LT" dirty="0"/>
              <a:t> </a:t>
            </a:r>
            <a:r>
              <a:rPr lang="lt-LT" dirty="0" err="1"/>
              <a:t>effect</a:t>
            </a:r>
            <a:r>
              <a:rPr lang="lt-LT" dirty="0"/>
              <a:t> </a:t>
            </a:r>
            <a:r>
              <a:rPr lang="lt-LT" dirty="0" err="1"/>
              <a:t>analyses</a:t>
            </a:r>
            <a:endParaRPr lang="lt-LT" dirty="0"/>
          </a:p>
          <a:p>
            <a:endParaRPr lang="lt-LT" dirty="0"/>
          </a:p>
          <a:p>
            <a:r>
              <a:rPr lang="lt-LT" dirty="0" err="1"/>
              <a:t>Multiple</a:t>
            </a:r>
            <a:r>
              <a:rPr lang="lt-LT" dirty="0"/>
              <a:t> gene </a:t>
            </a:r>
            <a:r>
              <a:rPr lang="lt-LT" dirty="0" err="1"/>
              <a:t>expression</a:t>
            </a:r>
            <a:r>
              <a:rPr lang="lt-LT" dirty="0"/>
              <a:t> </a:t>
            </a:r>
            <a:r>
              <a:rPr lang="lt-LT" dirty="0" err="1"/>
              <a:t>analysis</a:t>
            </a:r>
            <a:r>
              <a:rPr lang="lt-LT" dirty="0"/>
              <a:t> at RNA </a:t>
            </a:r>
            <a:r>
              <a:rPr lang="lt-LT" dirty="0" err="1"/>
              <a:t>and</a:t>
            </a:r>
            <a:r>
              <a:rPr lang="lt-LT" dirty="0"/>
              <a:t> </a:t>
            </a:r>
            <a:r>
              <a:rPr lang="lt-LT" dirty="0" err="1"/>
              <a:t>protein</a:t>
            </a:r>
            <a:r>
              <a:rPr lang="lt-LT" dirty="0"/>
              <a:t> </a:t>
            </a:r>
            <a:r>
              <a:rPr lang="lt-LT" dirty="0" err="1"/>
              <a:t>level</a:t>
            </a:r>
            <a:endParaRPr lang="lt-LT" dirty="0"/>
          </a:p>
          <a:p>
            <a:endParaRPr lang="lt-LT" dirty="0"/>
          </a:p>
          <a:p>
            <a:r>
              <a:rPr lang="en-US" dirty="0"/>
              <a:t>3</a:t>
            </a:r>
            <a:r>
              <a:rPr lang="lt-LT" dirty="0"/>
              <a:t>D </a:t>
            </a:r>
            <a:r>
              <a:rPr lang="lt-LT" dirty="0" err="1"/>
              <a:t>cell</a:t>
            </a:r>
            <a:r>
              <a:rPr lang="lt-LT" dirty="0"/>
              <a:t> </a:t>
            </a:r>
            <a:r>
              <a:rPr lang="lt-LT" dirty="0" err="1"/>
              <a:t>model</a:t>
            </a:r>
            <a:r>
              <a:rPr lang="en-US" dirty="0"/>
              <a:t>s</a:t>
            </a:r>
            <a:endParaRPr lang="lt-LT" dirty="0"/>
          </a:p>
          <a:p>
            <a:endParaRPr lang="lt-LT" dirty="0"/>
          </a:p>
          <a:p>
            <a:r>
              <a:rPr lang="lt-LT" dirty="0" err="1"/>
              <a:t>Aditional</a:t>
            </a:r>
            <a:r>
              <a:rPr lang="lt-LT" dirty="0"/>
              <a:t>  </a:t>
            </a:r>
            <a:r>
              <a:rPr lang="lt-LT" dirty="0" err="1"/>
              <a:t>functional</a:t>
            </a:r>
            <a:r>
              <a:rPr lang="lt-LT" dirty="0"/>
              <a:t> </a:t>
            </a:r>
            <a:r>
              <a:rPr lang="lt-LT" dirty="0" err="1"/>
              <a:t>cell</a:t>
            </a:r>
            <a:r>
              <a:rPr lang="lt-LT" dirty="0"/>
              <a:t> </a:t>
            </a:r>
            <a:r>
              <a:rPr lang="lt-LT" dirty="0" err="1"/>
              <a:t>assays</a:t>
            </a:r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r>
              <a:rPr lang="lt-LT" dirty="0"/>
              <a:t>P</a:t>
            </a:r>
            <a:r>
              <a:rPr lang="en-US" dirty="0" err="1"/>
              <a:t>recision</a:t>
            </a:r>
            <a:r>
              <a:rPr lang="en-US" dirty="0"/>
              <a:t> radiotherapy</a:t>
            </a:r>
            <a:r>
              <a:rPr lang="lt-LT" dirty="0"/>
              <a:t> </a:t>
            </a:r>
            <a:r>
              <a:rPr lang="lt-LT" dirty="0" err="1"/>
              <a:t>biomarkers</a:t>
            </a:r>
            <a:r>
              <a:rPr lang="lt-LT" dirty="0"/>
              <a:t> </a:t>
            </a:r>
            <a:r>
              <a:rPr lang="lt-LT" dirty="0" err="1"/>
              <a:t>analyses</a:t>
            </a:r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9DA142-A9FA-DD3C-AB15-B660E90FB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11</a:t>
            </a:fld>
            <a:endParaRPr lang="lt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530B4D-4C57-1F94-2DDF-2B1608D65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2385" t="24467"/>
          <a:stretch/>
        </p:blipFill>
        <p:spPr>
          <a:xfrm>
            <a:off x="8220547" y="1162589"/>
            <a:ext cx="1466134" cy="954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178" t="43168" r="58530"/>
          <a:stretch/>
        </p:blipFill>
        <p:spPr>
          <a:xfrm>
            <a:off x="10103666" y="1768318"/>
            <a:ext cx="1683943" cy="14587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t="41238" b="4348"/>
          <a:stretch/>
        </p:blipFill>
        <p:spPr>
          <a:xfrm>
            <a:off x="5598059" y="3602513"/>
            <a:ext cx="3194154" cy="13461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1921" y="2670375"/>
            <a:ext cx="1113408" cy="11134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7225025" y="5165658"/>
            <a:ext cx="2771149" cy="126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44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4417F-8AEF-65A1-382C-F35736B24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/>
              <a:t>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9498F-DCC1-5FA2-8766-9D8B8BC37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735" y="1690688"/>
            <a:ext cx="11931445" cy="5049325"/>
          </a:xfrm>
        </p:spPr>
        <p:txBody>
          <a:bodyPr>
            <a:noAutofit/>
          </a:bodyPr>
          <a:lstStyle/>
          <a:p>
            <a:pPr marL="285750" indent="-285750" algn="just">
              <a:spcBef>
                <a:spcPts val="600"/>
              </a:spcBef>
            </a:pPr>
            <a:r>
              <a:rPr lang="lt-LT" sz="1400" dirty="0" err="1"/>
              <a:t>Laukaitienė</a:t>
            </a:r>
            <a:r>
              <a:rPr lang="lt-LT" sz="1400" dirty="0"/>
              <a:t>, Danguolė; </a:t>
            </a:r>
            <a:r>
              <a:rPr lang="lt-LT" sz="1400" dirty="0" err="1"/>
              <a:t>Ugenskienė</a:t>
            </a:r>
            <a:r>
              <a:rPr lang="lt-LT" sz="1400" dirty="0"/>
              <a:t>, Rasa; Inčiūra, Arturas;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Radiosensitizer</a:t>
            </a:r>
            <a:r>
              <a:rPr lang="lt-LT" sz="1400" b="1" dirty="0"/>
              <a:t> </a:t>
            </a:r>
            <a:r>
              <a:rPr lang="lt-LT" sz="1400" b="1" dirty="0" err="1"/>
              <a:t>Potential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Sulforaphane</a:t>
            </a:r>
            <a:r>
              <a:rPr lang="lt-LT" sz="1400" b="1" dirty="0"/>
              <a:t> </a:t>
            </a:r>
            <a:r>
              <a:rPr lang="lt-LT" sz="1400" b="1" dirty="0" err="1"/>
              <a:t>on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Cells</a:t>
            </a:r>
            <a:r>
              <a:rPr lang="lt-LT" sz="1400" b="1" dirty="0"/>
              <a:t> </a:t>
            </a:r>
            <a:r>
              <a:rPr lang="lt-LT" sz="1400" dirty="0"/>
              <a:t>// 7th Kaunas / Lithuania International </a:t>
            </a:r>
            <a:r>
              <a:rPr lang="lt-LT" sz="1400" dirty="0" err="1"/>
              <a:t>Hematology</a:t>
            </a:r>
            <a:r>
              <a:rPr lang="lt-LT" sz="1400" dirty="0"/>
              <a:t> / </a:t>
            </a:r>
            <a:r>
              <a:rPr lang="lt-LT" sz="1400" dirty="0" err="1"/>
              <a:t>Oncology</a:t>
            </a:r>
            <a:r>
              <a:rPr lang="lt-LT" sz="1400" dirty="0"/>
              <a:t> </a:t>
            </a:r>
            <a:r>
              <a:rPr lang="lt-LT" sz="1400" dirty="0" err="1"/>
              <a:t>Colloquium</a:t>
            </a:r>
            <a:r>
              <a:rPr lang="lt-LT" sz="1400" dirty="0"/>
              <a:t> : 26 </a:t>
            </a:r>
            <a:r>
              <a:rPr lang="lt-LT" sz="1400" dirty="0" err="1"/>
              <a:t>May</a:t>
            </a:r>
            <a:r>
              <a:rPr lang="lt-LT" sz="1400" dirty="0"/>
              <a:t> </a:t>
            </a:r>
            <a:r>
              <a:rPr lang="lt-LT" sz="1400" b="1" dirty="0"/>
              <a:t>2022</a:t>
            </a:r>
            <a:r>
              <a:rPr lang="lt-LT" sz="1400" dirty="0"/>
              <a:t>, Kaunas, Lithuania : Online </a:t>
            </a:r>
            <a:r>
              <a:rPr lang="lt-LT" sz="1400" dirty="0" err="1"/>
              <a:t>Poster</a:t>
            </a:r>
            <a:r>
              <a:rPr lang="lt-LT" sz="1400" dirty="0"/>
              <a:t> </a:t>
            </a:r>
            <a:r>
              <a:rPr lang="lt-LT" sz="1400" dirty="0" err="1"/>
              <a:t>Abstract</a:t>
            </a:r>
            <a:r>
              <a:rPr lang="lt-LT" sz="1400" dirty="0"/>
              <a:t> </a:t>
            </a:r>
            <a:r>
              <a:rPr lang="lt-LT" sz="1400" dirty="0" err="1"/>
              <a:t>Book</a:t>
            </a:r>
            <a:r>
              <a:rPr lang="lt-LT" sz="1400" dirty="0"/>
              <a:t> / </a:t>
            </a:r>
            <a:r>
              <a:rPr lang="lt-LT" sz="1400" dirty="0" err="1"/>
              <a:t>Editor</a:t>
            </a:r>
            <a:r>
              <a:rPr lang="lt-LT" sz="1400" dirty="0"/>
              <a:t> </a:t>
            </a:r>
            <a:r>
              <a:rPr lang="lt-LT" sz="1400" dirty="0" err="1"/>
              <a:t>Elona</a:t>
            </a:r>
            <a:r>
              <a:rPr lang="lt-LT" sz="1400" dirty="0"/>
              <a:t> Juozaitytė ; </a:t>
            </a:r>
            <a:r>
              <a:rPr lang="lt-LT" sz="1400" dirty="0" err="1"/>
              <a:t>Abstracts</a:t>
            </a:r>
            <a:r>
              <a:rPr lang="lt-LT" sz="1400" dirty="0"/>
              <a:t>' </a:t>
            </a:r>
            <a:r>
              <a:rPr lang="lt-LT" sz="1400" dirty="0" err="1"/>
              <a:t>Reviewers</a:t>
            </a:r>
            <a:r>
              <a:rPr lang="lt-LT" sz="1400" dirty="0"/>
              <a:t> Rolandas </a:t>
            </a:r>
            <a:r>
              <a:rPr lang="lt-LT" sz="1400" dirty="0" err="1"/>
              <a:t>Gerbutavičius</a:t>
            </a:r>
            <a:r>
              <a:rPr lang="lt-LT" sz="1400" dirty="0"/>
              <a:t>, Arturas Inčiūra, </a:t>
            </a:r>
            <a:r>
              <a:rPr lang="lt-LT" sz="1400" dirty="0" err="1"/>
              <a:t>Dietger</a:t>
            </a:r>
            <a:r>
              <a:rPr lang="lt-LT" sz="1400" dirty="0"/>
              <a:t> </a:t>
            </a:r>
            <a:r>
              <a:rPr lang="lt-LT" sz="1400" dirty="0" err="1"/>
              <a:t>Niederwieser</a:t>
            </a:r>
            <a:r>
              <a:rPr lang="lt-LT" sz="1400" dirty="0"/>
              <a:t>, Domas Vaitiekus ; Kaunas </a:t>
            </a:r>
            <a:r>
              <a:rPr lang="lt-LT" sz="1400" dirty="0" err="1"/>
              <a:t>Region</a:t>
            </a:r>
            <a:r>
              <a:rPr lang="lt-LT" sz="1400" dirty="0"/>
              <a:t> </a:t>
            </a:r>
            <a:r>
              <a:rPr lang="lt-LT" sz="1400" dirty="0" err="1"/>
              <a:t>Society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Oncologists</a:t>
            </a:r>
            <a:r>
              <a:rPr lang="lt-LT" sz="1400" dirty="0"/>
              <a:t>, </a:t>
            </a:r>
            <a:r>
              <a:rPr lang="lt-LT" sz="1400" dirty="0" err="1"/>
              <a:t>Hematologists</a:t>
            </a:r>
            <a:r>
              <a:rPr lang="lt-LT" sz="1400" dirty="0"/>
              <a:t> </a:t>
            </a:r>
            <a:r>
              <a:rPr lang="lt-LT" sz="1400" dirty="0" err="1"/>
              <a:t>and</a:t>
            </a:r>
            <a:r>
              <a:rPr lang="lt-LT" sz="1400" dirty="0"/>
              <a:t> </a:t>
            </a:r>
            <a:r>
              <a:rPr lang="lt-LT" sz="1400" dirty="0" err="1"/>
              <a:t>Transfusiologists</a:t>
            </a:r>
            <a:r>
              <a:rPr lang="lt-LT" sz="1400" dirty="0"/>
              <a:t>. Kaunas : </a:t>
            </a:r>
            <a:r>
              <a:rPr lang="lt-LT" sz="1400" dirty="0" err="1"/>
              <a:t>Eventas</a:t>
            </a:r>
            <a:r>
              <a:rPr lang="lt-LT" sz="1400" dirty="0"/>
              <a:t>, 2022. ISBN 9786099616759, p. 9-9.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Laukaitienė</a:t>
            </a:r>
            <a:r>
              <a:rPr lang="lt-LT" sz="1400" dirty="0"/>
              <a:t>, Danguolė; Vaitkus, Antanas; </a:t>
            </a:r>
            <a:r>
              <a:rPr lang="lt-LT" sz="1400" dirty="0" err="1"/>
              <a:t>Savukaitytė</a:t>
            </a:r>
            <a:r>
              <a:rPr lang="lt-LT" sz="1400" dirty="0"/>
              <a:t>, Aistė; </a:t>
            </a:r>
            <a:r>
              <a:rPr lang="lt-LT" sz="1400" dirty="0" err="1"/>
              <a:t>Vadeikienė</a:t>
            </a:r>
            <a:r>
              <a:rPr lang="lt-LT" sz="1400" dirty="0"/>
              <a:t>, Roberta; Inčiūra, Arturas; </a:t>
            </a:r>
            <a:r>
              <a:rPr lang="lt-LT" sz="1400" dirty="0" err="1"/>
              <a:t>Ugenskienė</a:t>
            </a:r>
            <a:r>
              <a:rPr lang="lt-LT" sz="1400" dirty="0"/>
              <a:t>, Rasa;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/>
              <a:t>Skirtingų krūties vėžio ląstelių linijų atsparumo radioterapijai tyrimas</a:t>
            </a:r>
            <a:r>
              <a:rPr lang="lt-LT" sz="1400" dirty="0"/>
              <a:t> // Sveikatos mokslai = </a:t>
            </a:r>
            <a:r>
              <a:rPr lang="lt-LT" sz="1400" dirty="0" err="1"/>
              <a:t>Health</a:t>
            </a:r>
            <a:r>
              <a:rPr lang="lt-LT" sz="1400" dirty="0"/>
              <a:t> </a:t>
            </a:r>
            <a:r>
              <a:rPr lang="lt-LT" sz="1400" dirty="0" err="1"/>
              <a:t>sciences</a:t>
            </a:r>
            <a:r>
              <a:rPr lang="lt-LT" sz="1400" dirty="0"/>
              <a:t> </a:t>
            </a:r>
            <a:r>
              <a:rPr lang="lt-LT" sz="1400" dirty="0" err="1"/>
              <a:t>in</a:t>
            </a:r>
            <a:r>
              <a:rPr lang="lt-LT" sz="1400" dirty="0"/>
              <a:t> Eastern </a:t>
            </a:r>
            <a:r>
              <a:rPr lang="lt-LT" sz="1400" dirty="0" err="1"/>
              <a:t>Europe</a:t>
            </a:r>
            <a:r>
              <a:rPr lang="lt-LT" sz="1400" dirty="0"/>
              <a:t>. Vilnius : Sveikatos mokslai. ISSN 1392-6373, </a:t>
            </a:r>
            <a:r>
              <a:rPr lang="lt-LT" sz="1400" b="1" dirty="0"/>
              <a:t>2021</a:t>
            </a:r>
            <a:r>
              <a:rPr lang="lt-LT" sz="1400" dirty="0"/>
              <a:t>, t. 31, Nr. 3, p. 81-87. doi:10.35988/sm-hs.2021.085. Prieiga per internetą: &lt;https://doi.org/10.35988/sm-hs.2021.085&gt;.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Laukaitienė</a:t>
            </a:r>
            <a:r>
              <a:rPr lang="lt-LT" sz="1400" dirty="0"/>
              <a:t>, Danguolė; Bartnykaitė, Agnė; </a:t>
            </a:r>
            <a:r>
              <a:rPr lang="lt-LT" sz="1400" dirty="0" err="1"/>
              <a:t>Ugenskienė</a:t>
            </a:r>
            <a:r>
              <a:rPr lang="lt-LT" sz="1400" dirty="0"/>
              <a:t>, Rasa; Inčiūra, Arturas;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 err="1"/>
              <a:t>Radiosensitization</a:t>
            </a:r>
            <a:r>
              <a:rPr lang="lt-LT" sz="1400" b="1" dirty="0"/>
              <a:t> </a:t>
            </a:r>
            <a:r>
              <a:rPr lang="lt-LT" sz="1400" b="1" dirty="0" err="1"/>
              <a:t>Effect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Resveratrol</a:t>
            </a:r>
            <a:r>
              <a:rPr lang="lt-LT" sz="1400" b="1" dirty="0"/>
              <a:t> </a:t>
            </a:r>
            <a:r>
              <a:rPr lang="lt-LT" sz="1400" b="1" dirty="0" err="1"/>
              <a:t>on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</a:t>
            </a:r>
            <a:r>
              <a:rPr lang="lt-LT" sz="1400" b="1" dirty="0"/>
              <a:t> </a:t>
            </a:r>
            <a:r>
              <a:rPr lang="lt-LT" sz="1400" dirty="0"/>
              <a:t>// 6th Kaunas / Lithuania International </a:t>
            </a:r>
            <a:r>
              <a:rPr lang="lt-LT" sz="1400" dirty="0" err="1"/>
              <a:t>Hematology</a:t>
            </a:r>
            <a:r>
              <a:rPr lang="lt-LT" sz="1400" dirty="0"/>
              <a:t> / </a:t>
            </a:r>
            <a:r>
              <a:rPr lang="lt-LT" sz="1400" dirty="0" err="1"/>
              <a:t>Oncology</a:t>
            </a:r>
            <a:r>
              <a:rPr lang="lt-LT" sz="1400" dirty="0"/>
              <a:t> </a:t>
            </a:r>
            <a:r>
              <a:rPr lang="lt-LT" sz="1400" dirty="0" err="1"/>
              <a:t>Colloquium</a:t>
            </a:r>
            <a:r>
              <a:rPr lang="lt-LT" sz="1400" dirty="0"/>
              <a:t> : 28 </a:t>
            </a:r>
            <a:r>
              <a:rPr lang="lt-LT" sz="1400" dirty="0" err="1"/>
              <a:t>May</a:t>
            </a:r>
            <a:r>
              <a:rPr lang="lt-LT" sz="1400" dirty="0"/>
              <a:t> </a:t>
            </a:r>
            <a:r>
              <a:rPr lang="lt-LT" sz="1400" b="1" dirty="0"/>
              <a:t>2021</a:t>
            </a:r>
            <a:r>
              <a:rPr lang="lt-LT" sz="1400" dirty="0"/>
              <a:t>, Kaunas / Lithuania : Online </a:t>
            </a:r>
            <a:r>
              <a:rPr lang="lt-LT" sz="1400" dirty="0" err="1"/>
              <a:t>Poster</a:t>
            </a:r>
            <a:r>
              <a:rPr lang="lt-LT" sz="1400" dirty="0"/>
              <a:t> </a:t>
            </a:r>
            <a:r>
              <a:rPr lang="lt-LT" sz="1400" dirty="0" err="1"/>
              <a:t>Abstract</a:t>
            </a:r>
            <a:r>
              <a:rPr lang="lt-LT" sz="1400" dirty="0"/>
              <a:t> </a:t>
            </a:r>
            <a:r>
              <a:rPr lang="lt-LT" sz="1400" dirty="0" err="1"/>
              <a:t>Book</a:t>
            </a:r>
            <a:r>
              <a:rPr lang="lt-LT" sz="1400" dirty="0"/>
              <a:t> / </a:t>
            </a:r>
            <a:r>
              <a:rPr lang="lt-LT" sz="1400" dirty="0" err="1"/>
              <a:t>Editor</a:t>
            </a:r>
            <a:r>
              <a:rPr lang="lt-LT" sz="1400" dirty="0"/>
              <a:t> </a:t>
            </a:r>
            <a:r>
              <a:rPr lang="lt-LT" sz="1400" dirty="0" err="1"/>
              <a:t>Elona</a:t>
            </a:r>
            <a:r>
              <a:rPr lang="lt-LT" sz="1400" dirty="0"/>
              <a:t> Juozaitytė ; </a:t>
            </a:r>
            <a:r>
              <a:rPr lang="lt-LT" sz="1400" dirty="0" err="1"/>
              <a:t>Abstracts</a:t>
            </a:r>
            <a:r>
              <a:rPr lang="lt-LT" sz="1400" dirty="0"/>
              <a:t>' </a:t>
            </a:r>
            <a:r>
              <a:rPr lang="lt-LT" sz="1400" dirty="0" err="1"/>
              <a:t>Reviewers</a:t>
            </a:r>
            <a:r>
              <a:rPr lang="lt-LT" sz="1400" dirty="0"/>
              <a:t> Arturas Inčiūra, Viktoras Rudžianskas, Milda </a:t>
            </a:r>
            <a:r>
              <a:rPr lang="lt-LT" sz="1400" dirty="0" err="1"/>
              <a:t>Rudžianskienė</a:t>
            </a:r>
            <a:r>
              <a:rPr lang="lt-LT" sz="1400" dirty="0"/>
              <a:t>, Aistė </a:t>
            </a:r>
            <a:r>
              <a:rPr lang="lt-LT" sz="1400" dirty="0" err="1"/>
              <a:t>Savukaitytė</a:t>
            </a:r>
            <a:r>
              <a:rPr lang="lt-LT" sz="1400" dirty="0"/>
              <a:t> ; Kaunas </a:t>
            </a:r>
            <a:r>
              <a:rPr lang="lt-LT" sz="1400" dirty="0" err="1"/>
              <a:t>Region</a:t>
            </a:r>
            <a:r>
              <a:rPr lang="lt-LT" sz="1400" dirty="0"/>
              <a:t> </a:t>
            </a:r>
            <a:r>
              <a:rPr lang="lt-LT" sz="1400" dirty="0" err="1"/>
              <a:t>Society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Oncologists</a:t>
            </a:r>
            <a:r>
              <a:rPr lang="lt-LT" sz="1400" dirty="0"/>
              <a:t>, </a:t>
            </a:r>
            <a:r>
              <a:rPr lang="lt-LT" sz="1400" dirty="0" err="1"/>
              <a:t>Hematologists</a:t>
            </a:r>
            <a:r>
              <a:rPr lang="lt-LT" sz="1400" dirty="0"/>
              <a:t> </a:t>
            </a:r>
            <a:r>
              <a:rPr lang="lt-LT" sz="1400" dirty="0" err="1"/>
              <a:t>and</a:t>
            </a:r>
            <a:r>
              <a:rPr lang="lt-LT" sz="1400" dirty="0"/>
              <a:t> </a:t>
            </a:r>
            <a:r>
              <a:rPr lang="lt-LT" sz="1400" dirty="0" err="1"/>
              <a:t>Transfusiologists</a:t>
            </a:r>
            <a:r>
              <a:rPr lang="lt-LT" sz="1400" dirty="0"/>
              <a:t>. Kaunas : </a:t>
            </a:r>
            <a:r>
              <a:rPr lang="lt-LT" sz="1400" dirty="0" err="1"/>
              <a:t>Eventas</a:t>
            </a:r>
            <a:r>
              <a:rPr lang="lt-LT" sz="1400" dirty="0"/>
              <a:t>, 2021. ISBN 9786099616728, p. 10-11.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Gudoitytė</a:t>
            </a:r>
            <a:r>
              <a:rPr lang="lt-LT" sz="1400" dirty="0"/>
              <a:t>, Greta; </a:t>
            </a:r>
            <a:r>
              <a:rPr lang="lt-LT" sz="1400" dirty="0" err="1"/>
              <a:t>Ugenskienė</a:t>
            </a:r>
            <a:r>
              <a:rPr lang="lt-LT" sz="1400" dirty="0"/>
              <a:t>, Rasa; </a:t>
            </a:r>
            <a:r>
              <a:rPr lang="lt-LT" sz="1400" dirty="0" err="1"/>
              <a:t>Savukaitytė</a:t>
            </a:r>
            <a:r>
              <a:rPr lang="lt-LT" sz="1400" dirty="0"/>
              <a:t>, Aistė; Bartnykaitė, Agnė; Vaitkus, Antanas;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Effect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Kaempferol</a:t>
            </a:r>
            <a:r>
              <a:rPr lang="lt-LT" sz="1400" b="1" dirty="0"/>
              <a:t> </a:t>
            </a:r>
            <a:r>
              <a:rPr lang="lt-LT" sz="1400" b="1" dirty="0" err="1"/>
              <a:t>on</a:t>
            </a:r>
            <a:r>
              <a:rPr lang="lt-LT" sz="1400" b="1" dirty="0"/>
              <a:t>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Change</a:t>
            </a:r>
            <a:r>
              <a:rPr lang="lt-LT" sz="1400" b="1" dirty="0"/>
              <a:t> </a:t>
            </a:r>
            <a:r>
              <a:rPr lang="lt-LT" sz="1400" b="1" dirty="0" err="1"/>
              <a:t>in</a:t>
            </a:r>
            <a:r>
              <a:rPr lang="lt-LT" sz="1400" b="1" dirty="0"/>
              <a:t> </a:t>
            </a:r>
            <a:r>
              <a:rPr lang="lt-LT" sz="1400" b="1" dirty="0" err="1"/>
              <a:t>Vitality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Cells</a:t>
            </a:r>
            <a:r>
              <a:rPr lang="lt-LT" sz="1400" b="1" dirty="0"/>
              <a:t> </a:t>
            </a:r>
            <a:r>
              <a:rPr lang="lt-LT" sz="1400" b="1" dirty="0" err="1"/>
              <a:t>in</a:t>
            </a:r>
            <a:r>
              <a:rPr lang="lt-LT" sz="1400" b="1" dirty="0"/>
              <a:t> </a:t>
            </a:r>
            <a:r>
              <a:rPr lang="lt-LT" sz="1400" b="1" dirty="0" err="1"/>
              <a:t>Combination</a:t>
            </a:r>
            <a:r>
              <a:rPr lang="lt-LT" sz="1400" b="1" dirty="0"/>
              <a:t> </a:t>
            </a:r>
            <a:r>
              <a:rPr lang="lt-LT" sz="1400" b="1" dirty="0" err="1"/>
              <a:t>with</a:t>
            </a:r>
            <a:r>
              <a:rPr lang="lt-LT" sz="1400" b="1" dirty="0"/>
              <a:t> </a:t>
            </a:r>
            <a:r>
              <a:rPr lang="lt-LT" sz="1400" b="1" dirty="0" err="1"/>
              <a:t>Ionizing</a:t>
            </a:r>
            <a:r>
              <a:rPr lang="lt-LT" sz="1400" b="1" dirty="0"/>
              <a:t> </a:t>
            </a:r>
            <a:r>
              <a:rPr lang="lt-LT" sz="1400" b="1" dirty="0" err="1"/>
              <a:t>Radiation</a:t>
            </a:r>
            <a:r>
              <a:rPr lang="lt-LT" sz="1400" b="1" dirty="0"/>
              <a:t> </a:t>
            </a:r>
            <a:r>
              <a:rPr lang="lt-LT" sz="1400" dirty="0"/>
              <a:t>// 5th International </a:t>
            </a:r>
            <a:r>
              <a:rPr lang="lt-LT" sz="1400" dirty="0" err="1"/>
              <a:t>Hematology</a:t>
            </a:r>
            <a:r>
              <a:rPr lang="lt-LT" sz="1400" dirty="0"/>
              <a:t> / </a:t>
            </a:r>
            <a:r>
              <a:rPr lang="lt-LT" sz="1400" dirty="0" err="1"/>
              <a:t>Oncology</a:t>
            </a:r>
            <a:r>
              <a:rPr lang="lt-LT" sz="1400" dirty="0"/>
              <a:t> </a:t>
            </a:r>
            <a:r>
              <a:rPr lang="lt-LT" sz="1400" dirty="0" err="1"/>
              <a:t>Colloquium</a:t>
            </a:r>
            <a:r>
              <a:rPr lang="lt-LT" sz="1400" dirty="0"/>
              <a:t> : 26 June </a:t>
            </a:r>
            <a:r>
              <a:rPr lang="lt-LT" sz="1400" b="1" dirty="0"/>
              <a:t>2020</a:t>
            </a:r>
            <a:r>
              <a:rPr lang="lt-LT" sz="1400" dirty="0"/>
              <a:t>, Kaunas / Lithuania : Online </a:t>
            </a:r>
            <a:r>
              <a:rPr lang="lt-LT" sz="1400" dirty="0" err="1"/>
              <a:t>Poster</a:t>
            </a:r>
            <a:r>
              <a:rPr lang="lt-LT" sz="1400" dirty="0"/>
              <a:t> </a:t>
            </a:r>
            <a:r>
              <a:rPr lang="lt-LT" sz="1400" dirty="0" err="1"/>
              <a:t>Abstract</a:t>
            </a:r>
            <a:r>
              <a:rPr lang="lt-LT" sz="1400" dirty="0"/>
              <a:t> </a:t>
            </a:r>
            <a:r>
              <a:rPr lang="lt-LT" sz="1400" dirty="0" err="1"/>
              <a:t>Book</a:t>
            </a:r>
            <a:r>
              <a:rPr lang="lt-LT" sz="1400" dirty="0"/>
              <a:t> / </a:t>
            </a:r>
            <a:r>
              <a:rPr lang="lt-LT" sz="1400" dirty="0" err="1"/>
              <a:t>Editor</a:t>
            </a:r>
            <a:r>
              <a:rPr lang="lt-LT" sz="1400" dirty="0"/>
              <a:t> </a:t>
            </a:r>
            <a:r>
              <a:rPr lang="lt-LT" sz="1400" dirty="0" err="1"/>
              <a:t>Elona</a:t>
            </a:r>
            <a:r>
              <a:rPr lang="lt-LT" sz="1400" dirty="0"/>
              <a:t> Juozaitytė ; </a:t>
            </a:r>
            <a:r>
              <a:rPr lang="lt-LT" sz="1400" dirty="0" err="1"/>
              <a:t>Abstracts</a:t>
            </a:r>
            <a:r>
              <a:rPr lang="lt-LT" sz="1400" dirty="0"/>
              <a:t>' </a:t>
            </a:r>
            <a:r>
              <a:rPr lang="lt-LT" sz="1400" dirty="0" err="1"/>
              <a:t>Reviewers</a:t>
            </a:r>
            <a:r>
              <a:rPr lang="lt-LT" sz="1400" dirty="0"/>
              <a:t> Arturas Inčiūra, Rolandas </a:t>
            </a:r>
            <a:r>
              <a:rPr lang="lt-LT" sz="1400" dirty="0" err="1"/>
              <a:t>Gerbutavičius</a:t>
            </a:r>
            <a:r>
              <a:rPr lang="lt-LT" sz="1400" dirty="0"/>
              <a:t>, Sigita </a:t>
            </a:r>
            <a:r>
              <a:rPr lang="lt-LT" sz="1400" dirty="0" err="1"/>
              <a:t>Liutkauskienė</a:t>
            </a:r>
            <a:r>
              <a:rPr lang="lt-LT" sz="1400" dirty="0"/>
              <a:t> ; Kaunas </a:t>
            </a:r>
            <a:r>
              <a:rPr lang="lt-LT" sz="1400" dirty="0" err="1"/>
              <a:t>Region</a:t>
            </a:r>
            <a:r>
              <a:rPr lang="lt-LT" sz="1400" dirty="0"/>
              <a:t> </a:t>
            </a:r>
            <a:r>
              <a:rPr lang="lt-LT" sz="1400" dirty="0" err="1"/>
              <a:t>Society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Oncologists</a:t>
            </a:r>
            <a:r>
              <a:rPr lang="lt-LT" sz="1400" dirty="0"/>
              <a:t>, </a:t>
            </a:r>
            <a:r>
              <a:rPr lang="lt-LT" sz="1400" dirty="0" err="1"/>
              <a:t>Hematologists</a:t>
            </a:r>
            <a:r>
              <a:rPr lang="lt-LT" sz="1400" dirty="0"/>
              <a:t> </a:t>
            </a:r>
            <a:r>
              <a:rPr lang="lt-LT" sz="1400" dirty="0" err="1"/>
              <a:t>and</a:t>
            </a:r>
            <a:r>
              <a:rPr lang="lt-LT" sz="1400" dirty="0"/>
              <a:t> </a:t>
            </a:r>
            <a:r>
              <a:rPr lang="lt-LT" sz="1400" dirty="0" err="1"/>
              <a:t>Transfusiologists</a:t>
            </a:r>
            <a:r>
              <a:rPr lang="lt-LT" sz="1400" dirty="0"/>
              <a:t>. Kaunas : </a:t>
            </a:r>
            <a:r>
              <a:rPr lang="lt-LT" sz="1400" dirty="0" err="1"/>
              <a:t>Eventas</a:t>
            </a:r>
            <a:r>
              <a:rPr lang="lt-LT" sz="1400" dirty="0"/>
              <a:t>, 2020. ISBN 9786099616704, p. 7-8, </a:t>
            </a:r>
            <a:r>
              <a:rPr lang="lt-LT" sz="1400" dirty="0" err="1"/>
              <a:t>no</a:t>
            </a:r>
            <a:r>
              <a:rPr lang="lt-LT" sz="1400" dirty="0"/>
              <a:t>. 7.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Gudoitytė</a:t>
            </a:r>
            <a:r>
              <a:rPr lang="lt-LT" sz="1400" dirty="0"/>
              <a:t>, Greta; </a:t>
            </a:r>
            <a:r>
              <a:rPr lang="lt-LT" sz="1400" dirty="0" err="1"/>
              <a:t>Ugenskienė</a:t>
            </a:r>
            <a:r>
              <a:rPr lang="lt-LT" sz="1400" dirty="0"/>
              <a:t>, Rasa; </a:t>
            </a:r>
            <a:r>
              <a:rPr lang="lt-LT" sz="1400" dirty="0" err="1"/>
              <a:t>Savukaitytė</a:t>
            </a:r>
            <a:r>
              <a:rPr lang="lt-LT" sz="1400" dirty="0"/>
              <a:t>, Aistė; Bartnykaitė, Agnė; Vaitkus, Antanas;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Effect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Resveratrol</a:t>
            </a:r>
            <a:r>
              <a:rPr lang="lt-LT" sz="1400" b="1" dirty="0"/>
              <a:t> </a:t>
            </a:r>
            <a:r>
              <a:rPr lang="lt-LT" sz="1400" b="1" dirty="0" err="1"/>
              <a:t>on</a:t>
            </a:r>
            <a:r>
              <a:rPr lang="lt-LT" sz="1400" b="1" dirty="0"/>
              <a:t>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change</a:t>
            </a:r>
            <a:r>
              <a:rPr lang="lt-LT" sz="1400" b="1" dirty="0"/>
              <a:t> </a:t>
            </a:r>
            <a:r>
              <a:rPr lang="lt-LT" sz="1400" b="1" dirty="0" err="1"/>
              <a:t>in</a:t>
            </a:r>
            <a:r>
              <a:rPr lang="lt-LT" sz="1400" b="1" dirty="0"/>
              <a:t> </a:t>
            </a:r>
            <a:r>
              <a:rPr lang="lt-LT" sz="1400" b="1" dirty="0" err="1"/>
              <a:t>vitality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cells</a:t>
            </a:r>
            <a:r>
              <a:rPr lang="lt-LT" sz="1400" b="1" dirty="0"/>
              <a:t> </a:t>
            </a:r>
            <a:r>
              <a:rPr lang="lt-LT" sz="1400" b="1" dirty="0" err="1"/>
              <a:t>in</a:t>
            </a:r>
            <a:r>
              <a:rPr lang="lt-LT" sz="1400" b="1" dirty="0"/>
              <a:t> </a:t>
            </a:r>
            <a:r>
              <a:rPr lang="lt-LT" sz="1400" b="1" dirty="0" err="1"/>
              <a:t>combination</a:t>
            </a:r>
            <a:r>
              <a:rPr lang="lt-LT" sz="1400" b="1" dirty="0"/>
              <a:t> </a:t>
            </a:r>
            <a:r>
              <a:rPr lang="lt-LT" sz="1400" b="1" dirty="0" err="1"/>
              <a:t>with</a:t>
            </a:r>
            <a:r>
              <a:rPr lang="lt-LT" sz="1400" b="1" dirty="0"/>
              <a:t> </a:t>
            </a:r>
            <a:r>
              <a:rPr lang="lt-LT" sz="1400" b="1" dirty="0" err="1"/>
              <a:t>ionizing</a:t>
            </a:r>
            <a:r>
              <a:rPr lang="lt-LT" sz="1400" b="1" dirty="0"/>
              <a:t> </a:t>
            </a:r>
            <a:r>
              <a:rPr lang="lt-LT" sz="1400" b="1" dirty="0" err="1"/>
              <a:t>radiation</a:t>
            </a:r>
            <a:r>
              <a:rPr lang="lt-LT" sz="1400" dirty="0"/>
              <a:t> // </a:t>
            </a:r>
            <a:r>
              <a:rPr lang="lt-LT" sz="1400" dirty="0" err="1"/>
              <a:t>Eighth</a:t>
            </a:r>
            <a:r>
              <a:rPr lang="lt-LT" sz="1400" dirty="0"/>
              <a:t> International </a:t>
            </a:r>
            <a:r>
              <a:rPr lang="lt-LT" sz="1400" dirty="0" err="1"/>
              <a:t>Conference</a:t>
            </a:r>
            <a:r>
              <a:rPr lang="lt-LT" sz="1400" dirty="0"/>
              <a:t> </a:t>
            </a:r>
            <a:r>
              <a:rPr lang="lt-LT" sz="1400" dirty="0" err="1"/>
              <a:t>on</a:t>
            </a:r>
            <a:r>
              <a:rPr lang="lt-LT" sz="1400" dirty="0"/>
              <a:t> </a:t>
            </a:r>
            <a:r>
              <a:rPr lang="lt-LT" sz="1400" dirty="0" err="1"/>
              <a:t>Radiation</a:t>
            </a:r>
            <a:r>
              <a:rPr lang="lt-LT" sz="1400" dirty="0"/>
              <a:t> </a:t>
            </a:r>
            <a:r>
              <a:rPr lang="lt-LT" sz="1400" dirty="0" err="1"/>
              <a:t>in</a:t>
            </a:r>
            <a:r>
              <a:rPr lang="lt-LT" sz="1400" dirty="0"/>
              <a:t> </a:t>
            </a:r>
            <a:r>
              <a:rPr lang="lt-LT" sz="1400" dirty="0" err="1"/>
              <a:t>Various</a:t>
            </a:r>
            <a:r>
              <a:rPr lang="lt-LT" sz="1400" dirty="0"/>
              <a:t> </a:t>
            </a:r>
            <a:r>
              <a:rPr lang="lt-LT" sz="1400" dirty="0" err="1"/>
              <a:t>Fields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Research</a:t>
            </a:r>
            <a:r>
              <a:rPr lang="lt-LT" sz="1400" dirty="0"/>
              <a:t>, </a:t>
            </a:r>
            <a:r>
              <a:rPr lang="lt-LT" sz="1400" dirty="0" err="1"/>
              <a:t>Virtual</a:t>
            </a:r>
            <a:r>
              <a:rPr lang="lt-LT" sz="1400" dirty="0"/>
              <a:t> </a:t>
            </a:r>
            <a:r>
              <a:rPr lang="lt-LT" sz="1400" dirty="0" err="1"/>
              <a:t>Conference</a:t>
            </a:r>
            <a:r>
              <a:rPr lang="lt-LT" sz="1400" dirty="0"/>
              <a:t>, </a:t>
            </a:r>
            <a:r>
              <a:rPr lang="lt-LT" sz="1400" b="1" dirty="0"/>
              <a:t>2020</a:t>
            </a:r>
            <a:r>
              <a:rPr lang="lt-LT" sz="1400" dirty="0"/>
              <a:t> : (RAD 2020) : </a:t>
            </a:r>
            <a:r>
              <a:rPr lang="lt-LT" sz="1400" dirty="0" err="1"/>
              <a:t>Book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Abstracts</a:t>
            </a:r>
            <a:r>
              <a:rPr lang="lt-LT" sz="1400" dirty="0"/>
              <a:t> : [</a:t>
            </a:r>
            <a:r>
              <a:rPr lang="lt-LT" sz="1400" dirty="0" err="1"/>
              <a:t>July</a:t>
            </a:r>
            <a:r>
              <a:rPr lang="lt-LT" sz="1400" dirty="0"/>
              <a:t> 20-24, 2020, </a:t>
            </a:r>
            <a:r>
              <a:rPr lang="lt-LT" sz="1400" dirty="0" err="1"/>
              <a:t>Herceg</a:t>
            </a:r>
            <a:r>
              <a:rPr lang="lt-LT" sz="1400" dirty="0"/>
              <a:t> </a:t>
            </a:r>
            <a:r>
              <a:rPr lang="lt-LT" sz="1400" dirty="0" err="1"/>
              <a:t>Novi</a:t>
            </a:r>
            <a:r>
              <a:rPr lang="lt-LT" sz="1400" dirty="0"/>
              <a:t>, </a:t>
            </a:r>
            <a:r>
              <a:rPr lang="lt-LT" sz="1400" dirty="0" err="1"/>
              <a:t>Montenegro</a:t>
            </a:r>
            <a:r>
              <a:rPr lang="lt-LT" sz="1400" dirty="0"/>
              <a:t>] / [</a:t>
            </a:r>
            <a:r>
              <a:rPr lang="lt-LT" sz="1400" dirty="0" err="1"/>
              <a:t>editor</a:t>
            </a:r>
            <a:r>
              <a:rPr lang="lt-LT" sz="1400" dirty="0"/>
              <a:t> Goran </a:t>
            </a:r>
            <a:r>
              <a:rPr lang="lt-LT" sz="1400" dirty="0" err="1"/>
              <a:t>Ristić</a:t>
            </a:r>
            <a:r>
              <a:rPr lang="lt-LT" sz="1400" dirty="0"/>
              <a:t>]. Niš : RAD Centre, 2020. ISBN 9788690115013, p. 127-127.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Laukaitienė</a:t>
            </a:r>
            <a:r>
              <a:rPr lang="lt-LT" sz="1400" dirty="0"/>
              <a:t>, Danguolė; </a:t>
            </a:r>
            <a:r>
              <a:rPr lang="lt-LT" sz="1400" dirty="0" err="1"/>
              <a:t>Savukaitytė</a:t>
            </a:r>
            <a:r>
              <a:rPr lang="lt-LT" sz="1400" dirty="0"/>
              <a:t>, Aistė; </a:t>
            </a:r>
            <a:r>
              <a:rPr lang="lt-LT" sz="1400" dirty="0" err="1"/>
              <a:t>Vadeikienė</a:t>
            </a:r>
            <a:r>
              <a:rPr lang="lt-LT" sz="1400" dirty="0"/>
              <a:t>, Roberta; Vaitkus, Antanas; </a:t>
            </a:r>
            <a:r>
              <a:rPr lang="lt-LT" sz="1400" dirty="0" err="1"/>
              <a:t>Ugenskienė</a:t>
            </a:r>
            <a:r>
              <a:rPr lang="lt-LT" sz="1400" dirty="0"/>
              <a:t>, Rasa; Juozaitytė, </a:t>
            </a:r>
            <a:r>
              <a:rPr lang="lt-LT" sz="1400" dirty="0" err="1"/>
              <a:t>Elona</a:t>
            </a:r>
            <a:r>
              <a:rPr lang="lt-LT" sz="1400" dirty="0"/>
              <a:t>; Inčiūra, Arturas. </a:t>
            </a:r>
            <a:r>
              <a:rPr lang="lt-LT" sz="1400" b="1" dirty="0" err="1"/>
              <a:t>Evaluation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resistance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different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</a:t>
            </a:r>
            <a:r>
              <a:rPr lang="lt-LT" sz="1400" b="1" dirty="0"/>
              <a:t> </a:t>
            </a:r>
            <a:r>
              <a:rPr lang="lt-LT" sz="1400" b="1" dirty="0" err="1"/>
              <a:t>lines</a:t>
            </a:r>
            <a:r>
              <a:rPr lang="lt-LT" sz="1400" b="1" dirty="0"/>
              <a:t> to </a:t>
            </a:r>
            <a:r>
              <a:rPr lang="lt-LT" sz="1400" b="1" dirty="0" err="1"/>
              <a:t>radiotherapy</a:t>
            </a:r>
            <a:r>
              <a:rPr lang="lt-LT" sz="1400" dirty="0"/>
              <a:t> // 1st International </a:t>
            </a:r>
            <a:r>
              <a:rPr lang="lt-LT" sz="1400" dirty="0" err="1"/>
              <a:t>doctoral</a:t>
            </a:r>
            <a:r>
              <a:rPr lang="lt-LT" sz="1400" dirty="0"/>
              <a:t> </a:t>
            </a:r>
            <a:r>
              <a:rPr lang="lt-LT" sz="1400" dirty="0" err="1"/>
              <a:t>students</a:t>
            </a:r>
            <a:r>
              <a:rPr lang="lt-LT" sz="1400" dirty="0"/>
              <a:t>’ </a:t>
            </a:r>
            <a:r>
              <a:rPr lang="lt-LT" sz="1400" dirty="0" err="1"/>
              <a:t>conference</a:t>
            </a:r>
            <a:r>
              <a:rPr lang="lt-LT" sz="1400" dirty="0"/>
              <a:t> “</a:t>
            </a:r>
            <a:r>
              <a:rPr lang="lt-LT" sz="1400" dirty="0" err="1"/>
              <a:t>Science</a:t>
            </a:r>
            <a:r>
              <a:rPr lang="lt-LT" sz="1400" dirty="0"/>
              <a:t> </a:t>
            </a:r>
            <a:r>
              <a:rPr lang="lt-LT" sz="1400" dirty="0" err="1"/>
              <a:t>for</a:t>
            </a:r>
            <a:r>
              <a:rPr lang="lt-LT" sz="1400" dirty="0"/>
              <a:t> </a:t>
            </a:r>
            <a:r>
              <a:rPr lang="lt-LT" sz="1400" dirty="0" err="1"/>
              <a:t>Health</a:t>
            </a:r>
            <a:r>
              <a:rPr lang="lt-LT" sz="1400" dirty="0"/>
              <a:t>” : </a:t>
            </a:r>
            <a:r>
              <a:rPr lang="lt-LT" sz="1400" dirty="0" err="1"/>
              <a:t>book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abstracts</a:t>
            </a:r>
            <a:r>
              <a:rPr lang="lt-LT" sz="1400" dirty="0"/>
              <a:t> : </a:t>
            </a:r>
            <a:r>
              <a:rPr lang="lt-LT" sz="1400" dirty="0" err="1"/>
              <a:t>April</a:t>
            </a:r>
            <a:r>
              <a:rPr lang="lt-LT" sz="1400" dirty="0"/>
              <a:t> 13, </a:t>
            </a:r>
            <a:r>
              <a:rPr lang="lt-LT" sz="1400" b="1" dirty="0"/>
              <a:t>2018</a:t>
            </a:r>
            <a:r>
              <a:rPr lang="lt-LT" sz="1400" dirty="0"/>
              <a:t>, Kaunas, Lithuania / Lithuanian </a:t>
            </a:r>
            <a:r>
              <a:rPr lang="lt-LT" sz="1400" dirty="0" err="1"/>
              <a:t>university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health</a:t>
            </a:r>
            <a:r>
              <a:rPr lang="lt-LT" sz="1400" dirty="0"/>
              <a:t> </a:t>
            </a:r>
            <a:r>
              <a:rPr lang="lt-LT" sz="1400" dirty="0" err="1"/>
              <a:t>sciences</a:t>
            </a:r>
            <a:r>
              <a:rPr lang="lt-LT" sz="1400" dirty="0"/>
              <a:t>. LSMU </a:t>
            </a:r>
            <a:r>
              <a:rPr lang="lt-LT" sz="1400" dirty="0" err="1"/>
              <a:t>Department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Research</a:t>
            </a:r>
            <a:r>
              <a:rPr lang="lt-LT" sz="1400" dirty="0"/>
              <a:t> </a:t>
            </a:r>
            <a:r>
              <a:rPr lang="lt-LT" sz="1400" dirty="0" err="1"/>
              <a:t>Affairs</a:t>
            </a:r>
            <a:r>
              <a:rPr lang="lt-LT" sz="1400" dirty="0"/>
              <a:t>. </a:t>
            </a:r>
            <a:r>
              <a:rPr lang="lt-LT" sz="1400" dirty="0" err="1"/>
              <a:t>Council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LSMU </a:t>
            </a:r>
            <a:r>
              <a:rPr lang="lt-LT" sz="1400" dirty="0" err="1"/>
              <a:t>Doctoral</a:t>
            </a:r>
            <a:r>
              <a:rPr lang="lt-LT" sz="1400" dirty="0"/>
              <a:t> </a:t>
            </a:r>
            <a:r>
              <a:rPr lang="lt-LT" sz="1400" dirty="0" err="1"/>
              <a:t>Students</a:t>
            </a:r>
            <a:r>
              <a:rPr lang="lt-LT" sz="1400" dirty="0"/>
              <a:t> ; [</a:t>
            </a:r>
            <a:r>
              <a:rPr lang="lt-LT" sz="1400" dirty="0" err="1"/>
              <a:t>Edited</a:t>
            </a:r>
            <a:r>
              <a:rPr lang="lt-LT" sz="1400" dirty="0"/>
              <a:t> </a:t>
            </a:r>
            <a:r>
              <a:rPr lang="lt-LT" sz="1400" dirty="0" err="1"/>
              <a:t>by</a:t>
            </a:r>
            <a:r>
              <a:rPr lang="lt-LT" sz="1400" dirty="0"/>
              <a:t> Indrė </a:t>
            </a:r>
            <a:r>
              <a:rPr lang="lt-LT" sz="1400" dirty="0" err="1"/>
              <a:t>Šveikauskaitė</a:t>
            </a:r>
            <a:r>
              <a:rPr lang="lt-LT" sz="1400" dirty="0"/>
              <a:t>]. Kaunas : Lietuvos sveikatos mokslų universiteto Leidybos namai, 2018. ISBN 9789955155300, p. 59-60.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E0E5F4-5CD1-A186-1502-22E022BA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12</a:t>
            </a:fld>
            <a:endParaRPr lang="lt-L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64A268-D7CF-D3DA-B2AA-1DB2D08DF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755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7888" y="2686190"/>
            <a:ext cx="11714671" cy="2769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5400" dirty="0"/>
              <a:t>Thank</a:t>
            </a:r>
            <a:r>
              <a:rPr lang="lt-LT" sz="5400" dirty="0"/>
              <a:t> </a:t>
            </a:r>
            <a:r>
              <a:rPr lang="lt-LT" sz="5400" dirty="0" err="1"/>
              <a:t>You</a:t>
            </a:r>
            <a:r>
              <a:rPr lang="lt-LT" sz="5400" dirty="0"/>
              <a:t> F</a:t>
            </a:r>
            <a:r>
              <a:rPr lang="en-US" sz="5400" dirty="0"/>
              <a:t>or </a:t>
            </a:r>
            <a:r>
              <a:rPr lang="lt-LT" sz="5400" dirty="0"/>
              <a:t>Y</a:t>
            </a:r>
            <a:r>
              <a:rPr lang="en-US" sz="5400" dirty="0"/>
              <a:t>our </a:t>
            </a:r>
            <a:r>
              <a:rPr lang="lt-LT" sz="5400" dirty="0"/>
              <a:t>A</a:t>
            </a:r>
            <a:r>
              <a:rPr lang="en-US" sz="5400" dirty="0" err="1"/>
              <a:t>ttention</a:t>
            </a:r>
            <a:endParaRPr lang="lt-LT" sz="5400" dirty="0"/>
          </a:p>
          <a:p>
            <a:pPr algn="ctr"/>
            <a:endParaRPr lang="lt-LT" sz="6000" dirty="0">
              <a:latin typeface="Book Antiqu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376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>
                <a:solidFill>
                  <a:schemeClr val="tx1"/>
                </a:solidFill>
                <a:latin typeface="Book Antiqua" pitchFamily="18" charset="0"/>
              </a:rPr>
              <a:t>About </a:t>
            </a:r>
            <a:r>
              <a:rPr lang="en-US" dirty="0">
                <a:solidFill>
                  <a:schemeClr val="tx1"/>
                </a:solidFill>
                <a:latin typeface="Book Antiqua" pitchFamily="18" charset="0"/>
              </a:rPr>
              <a:t>Lithuanian University of Health Sciences</a:t>
            </a:r>
            <a:r>
              <a:rPr lang="lt-LT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endParaRPr lang="en-US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0594" y="2208441"/>
            <a:ext cx="7163206" cy="3716921"/>
          </a:xfrm>
        </p:spPr>
        <p:txBody>
          <a:bodyPr/>
          <a:lstStyle/>
          <a:p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T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he largest institution of higher education for biomedical sciences in Lithuania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;</a:t>
            </a:r>
          </a:p>
          <a:p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Integration of 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studies, research and clinical practice. </a:t>
            </a:r>
            <a:endParaRPr lang="lt-LT" sz="2400" dirty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C</a:t>
            </a:r>
            <a:r>
              <a:rPr lang="en-US" sz="2400" dirty="0" err="1">
                <a:solidFill>
                  <a:schemeClr val="tx1"/>
                </a:solidFill>
                <a:latin typeface="Book Antiqua" pitchFamily="18" charset="0"/>
              </a:rPr>
              <a:t>onsists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 of two main academies: Medical Academy and Veterinary Academy.</a:t>
            </a:r>
            <a:endParaRPr lang="lt-LT" sz="2400" dirty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I</a:t>
            </a:r>
            <a:r>
              <a:rPr lang="en-US" sz="2400" dirty="0" err="1">
                <a:solidFill>
                  <a:schemeClr val="tx1"/>
                </a:solidFill>
                <a:latin typeface="Book Antiqua" pitchFamily="18" charset="0"/>
              </a:rPr>
              <a:t>ncludes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 7 faculties, 6 research institutes, two animal clinics and the Hospital of 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LUHS.</a:t>
            </a:r>
            <a:endParaRPr lang="en-US" sz="2400" dirty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lt-LT" sz="2400" dirty="0" err="1">
                <a:solidFill>
                  <a:schemeClr val="tx1"/>
                </a:solidFill>
                <a:latin typeface="Book Antiqua" pitchFamily="18" charset="0"/>
              </a:rPr>
              <a:t>Has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lt-LT" sz="2400" dirty="0" err="1">
                <a:solidFill>
                  <a:schemeClr val="tx1"/>
                </a:solidFill>
                <a:latin typeface="Book Antiqua" pitchFamily="18" charset="0"/>
              </a:rPr>
              <a:t>more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lt-LT" sz="2400" dirty="0" err="1">
                <a:solidFill>
                  <a:schemeClr val="tx1"/>
                </a:solidFill>
                <a:latin typeface="Book Antiqua" pitchFamily="18" charset="0"/>
              </a:rPr>
              <a:t>than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7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,000 students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lt-LT" sz="2400" dirty="0" err="1">
                <a:solidFill>
                  <a:schemeClr val="tx1"/>
                </a:solidFill>
                <a:latin typeface="Book Antiqua" pitchFamily="18" charset="0"/>
              </a:rPr>
              <a:t>enrolled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. </a:t>
            </a:r>
            <a:endParaRPr lang="en-US" sz="2400" dirty="0"/>
          </a:p>
        </p:txBody>
      </p:sp>
      <p:pic>
        <p:nvPicPr>
          <p:cNvPr id="48130" name="Picture 2" descr="00148_20110210.jpg (regular, 333x500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990" y="1976845"/>
            <a:ext cx="2976331" cy="4180115"/>
          </a:xfrm>
          <a:prstGeom prst="rect">
            <a:avLst/>
          </a:prstGeom>
          <a:noFill/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783B6DDA-24BA-8C47-2872-915A2D95B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401" y="3437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Book Antiqua" pitchFamily="18" charset="0"/>
              </a:rPr>
              <a:t>Hospital of Lithuanian University of Health Sciences </a:t>
            </a:r>
            <a:r>
              <a:rPr lang="en-US" sz="4000" dirty="0" err="1">
                <a:latin typeface="Book Antiqua" pitchFamily="18" charset="0"/>
              </a:rPr>
              <a:t>Kauno</a:t>
            </a:r>
            <a:r>
              <a:rPr lang="en-US" sz="4000" dirty="0">
                <a:latin typeface="Book Antiqua" pitchFamily="18" charset="0"/>
              </a:rPr>
              <a:t> </a:t>
            </a:r>
            <a:r>
              <a:rPr lang="en-US" sz="4000" dirty="0" err="1">
                <a:latin typeface="Book Antiqua" pitchFamily="18" charset="0"/>
              </a:rPr>
              <a:t>Klinikos</a:t>
            </a:r>
            <a:endParaRPr lang="lt-LT" sz="4000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4"/>
            <a:ext cx="6442494" cy="46959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t-LT" dirty="0" err="1">
                <a:latin typeface="Book Antiqua" pitchFamily="18" charset="0"/>
              </a:rPr>
              <a:t>The</a:t>
            </a:r>
            <a:r>
              <a:rPr lang="lt-LT" dirty="0">
                <a:latin typeface="Book Antiqua" pitchFamily="18" charset="0"/>
              </a:rPr>
              <a:t> l</a:t>
            </a:r>
            <a:r>
              <a:rPr lang="en-US" dirty="0" err="1">
                <a:latin typeface="Book Antiqua" pitchFamily="18" charset="0"/>
              </a:rPr>
              <a:t>argest</a:t>
            </a:r>
            <a:r>
              <a:rPr lang="en-US" dirty="0">
                <a:latin typeface="Book Antiqua" pitchFamily="18" charset="0"/>
              </a:rPr>
              <a:t> healthcare institution in</a:t>
            </a:r>
            <a:r>
              <a:rPr lang="lt-LT" dirty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Lithuania</a:t>
            </a:r>
            <a:r>
              <a:rPr lang="lt-LT" dirty="0">
                <a:latin typeface="Book Antiqua" pitchFamily="18" charset="0"/>
              </a:rPr>
              <a:t> </a:t>
            </a:r>
            <a:r>
              <a:rPr lang="lt-LT" b="1" dirty="0" err="1">
                <a:latin typeface="Book Antiqua" pitchFamily="18" charset="0"/>
              </a:rPr>
              <a:t>which</a:t>
            </a:r>
            <a:r>
              <a:rPr lang="lt-LT" b="1" dirty="0">
                <a:latin typeface="Book Antiqua" pitchFamily="18" charset="0"/>
              </a:rPr>
              <a:t> </a:t>
            </a:r>
            <a:r>
              <a:rPr lang="lt-LT" b="1" dirty="0" err="1">
                <a:latin typeface="Book Antiqua" pitchFamily="18" charset="0"/>
              </a:rPr>
              <a:t>aims</a:t>
            </a:r>
            <a:r>
              <a:rPr lang="lt-LT" b="1" dirty="0">
                <a:latin typeface="Book Antiqua" pitchFamily="18" charset="0"/>
              </a:rPr>
              <a:t> to</a:t>
            </a:r>
            <a:r>
              <a:rPr lang="lt-LT" dirty="0">
                <a:latin typeface="Book Antiqua" pitchFamily="18" charset="0"/>
              </a:rPr>
              <a:t>:</a:t>
            </a:r>
            <a:endParaRPr lang="en-US" dirty="0">
              <a:latin typeface="Book Antiqua" pitchFamily="18" charset="0"/>
            </a:endParaRPr>
          </a:p>
          <a:p>
            <a:r>
              <a:rPr lang="en-US" dirty="0">
                <a:latin typeface="Book Antiqua" pitchFamily="18" charset="0"/>
              </a:rPr>
              <a:t>improve the health and life quality of </a:t>
            </a:r>
            <a:r>
              <a:rPr lang="en-US" dirty="0" err="1">
                <a:latin typeface="Book Antiqua" pitchFamily="18" charset="0"/>
              </a:rPr>
              <a:t>of</a:t>
            </a:r>
            <a:r>
              <a:rPr lang="en-US" dirty="0">
                <a:latin typeface="Book Antiqua" pitchFamily="18" charset="0"/>
              </a:rPr>
              <a:t> population</a:t>
            </a:r>
          </a:p>
          <a:p>
            <a:r>
              <a:rPr lang="en-US" dirty="0">
                <a:latin typeface="Book Antiqua" pitchFamily="18" charset="0"/>
              </a:rPr>
              <a:t>develop ambitious and advanced health specialists</a:t>
            </a:r>
          </a:p>
          <a:p>
            <a:r>
              <a:rPr lang="en-US" dirty="0">
                <a:latin typeface="Book Antiqua" pitchFamily="18" charset="0"/>
              </a:rPr>
              <a:t>create and implement innovations based on scientific research</a:t>
            </a:r>
            <a:r>
              <a:rPr lang="lt-LT" dirty="0">
                <a:latin typeface="Book Antiqua" pitchFamily="18" charset="0"/>
              </a:rPr>
              <a:t>.</a:t>
            </a:r>
            <a:endParaRPr lang="en-US" dirty="0">
              <a:latin typeface="Book Antiqua" pitchFamily="18" charset="0"/>
            </a:endParaRPr>
          </a:p>
          <a:p>
            <a:r>
              <a:rPr lang="lt-LT" dirty="0" err="1">
                <a:latin typeface="Book Antiqua" pitchFamily="18" charset="0"/>
              </a:rPr>
              <a:t>uses</a:t>
            </a:r>
            <a:r>
              <a:rPr lang="lt-LT" dirty="0">
                <a:latin typeface="Book Antiqua" pitchFamily="18" charset="0"/>
              </a:rPr>
              <a:t> s</a:t>
            </a:r>
            <a:r>
              <a:rPr lang="en-US" dirty="0" err="1">
                <a:latin typeface="Book Antiqua" pitchFamily="18" charset="0"/>
              </a:rPr>
              <a:t>tate</a:t>
            </a:r>
            <a:r>
              <a:rPr lang="en-US" dirty="0">
                <a:latin typeface="Book Antiqua" pitchFamily="18" charset="0"/>
              </a:rPr>
              <a:t>-of-the-art technologies in </a:t>
            </a:r>
            <a:r>
              <a:rPr lang="lt-LT" dirty="0" err="1">
                <a:latin typeface="Book Antiqua" pitchFamily="18" charset="0"/>
              </a:rPr>
              <a:t>radiotherapy</a:t>
            </a:r>
            <a:r>
              <a:rPr lang="lt-LT" dirty="0">
                <a:latin typeface="Book Antiqua" pitchFamily="18" charset="0"/>
              </a:rPr>
              <a:t>.</a:t>
            </a:r>
            <a:endParaRPr lang="en-US" dirty="0">
              <a:latin typeface="Book Antiqua" pitchFamily="18" charset="0"/>
            </a:endParaRPr>
          </a:p>
        </p:txBody>
      </p:sp>
      <p:pic>
        <p:nvPicPr>
          <p:cNvPr id="4" name="Picture 3" descr="IMG_95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0695" y="2057509"/>
            <a:ext cx="4321833" cy="3259017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00E5C4EE-26CE-4C34-E70B-41275E020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515DD-9741-2ABE-6944-284AFB716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/>
              <a:t>LSMU-CERN PROJECT No.1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9DF33-9E43-9791-A281-DF2EF1001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2" y="1746959"/>
            <a:ext cx="10515600" cy="45873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2017.07.01 – 2017.12.31</a:t>
            </a:r>
          </a:p>
          <a:p>
            <a:pPr marL="0" indent="0" algn="just">
              <a:buNone/>
            </a:pPr>
            <a:r>
              <a:rPr lang="en-US" sz="2400" b="1" dirty="0"/>
              <a:t>“Molecular mechanisms determining breast cancer cells</a:t>
            </a:r>
          </a:p>
          <a:p>
            <a:pPr marL="0" indent="0" algn="just">
              <a:buNone/>
            </a:pPr>
            <a:r>
              <a:rPr lang="en-US" sz="2400" b="1" dirty="0"/>
              <a:t> resistance to radiotherapy”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400" dirty="0"/>
              <a:t>(lt. ,,</a:t>
            </a:r>
            <a:r>
              <a:rPr lang="lt-LT" sz="2400" dirty="0"/>
              <a:t>Molekuliniai mechanizmai lemiantys krūties vėžio </a:t>
            </a:r>
            <a:endParaRPr lang="en-US" sz="24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lt-LT" sz="2400" dirty="0"/>
              <a:t>ląstelių</a:t>
            </a:r>
            <a:r>
              <a:rPr lang="en-US" sz="2400" dirty="0"/>
              <a:t> </a:t>
            </a:r>
            <a:r>
              <a:rPr lang="lt-LT" sz="2400" dirty="0"/>
              <a:t>atsparumą radioterapijai</a:t>
            </a:r>
            <a:r>
              <a:rPr lang="en-US" sz="2400" dirty="0"/>
              <a:t>”)</a:t>
            </a:r>
            <a:endParaRPr lang="lt-LT" sz="2400" dirty="0"/>
          </a:p>
          <a:p>
            <a:pPr algn="just"/>
            <a:endParaRPr lang="lt-LT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36045B-C49D-2C8B-8EC0-20B4B6D65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4</a:t>
            </a:fld>
            <a:endParaRPr lang="lt-L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0E5DCE-41FE-08D2-7085-AF8CBDBE94BE}"/>
              </a:ext>
            </a:extLst>
          </p:cNvPr>
          <p:cNvSpPr txBox="1"/>
          <p:nvPr/>
        </p:nvSpPr>
        <p:spPr>
          <a:xfrm>
            <a:off x="490817" y="4503043"/>
            <a:ext cx="1121036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000" dirty="0" err="1"/>
              <a:t>The</a:t>
            </a:r>
            <a:r>
              <a:rPr lang="lt-LT" sz="2000" dirty="0"/>
              <a:t> </a:t>
            </a:r>
            <a:r>
              <a:rPr lang="lt-LT" sz="2000" dirty="0" err="1"/>
              <a:t>aim</a:t>
            </a:r>
            <a:r>
              <a:rPr lang="lt-LT" sz="2000" dirty="0"/>
              <a:t>: </a:t>
            </a:r>
            <a:r>
              <a:rPr lang="en-US" sz="2000" dirty="0"/>
              <a:t>to compare the response of </a:t>
            </a:r>
            <a:r>
              <a:rPr lang="lt-LT" sz="2000" dirty="0" err="1"/>
              <a:t>breast</a:t>
            </a:r>
            <a:r>
              <a:rPr lang="lt-LT" sz="2000" dirty="0"/>
              <a:t> </a:t>
            </a:r>
            <a:r>
              <a:rPr lang="lt-LT" sz="2000" dirty="0" err="1"/>
              <a:t>cancer</a:t>
            </a:r>
            <a:r>
              <a:rPr lang="lt-LT" sz="2000" dirty="0"/>
              <a:t> </a:t>
            </a:r>
            <a:r>
              <a:rPr lang="en-US" sz="2000" dirty="0"/>
              <a:t>cell</a:t>
            </a:r>
            <a:r>
              <a:rPr lang="lt-LT" sz="2000" dirty="0"/>
              <a:t>s </a:t>
            </a:r>
            <a:r>
              <a:rPr lang="en-US" sz="2000" dirty="0"/>
              <a:t>to radiotherapy</a:t>
            </a:r>
            <a:r>
              <a:rPr lang="lt-LT" sz="2000" dirty="0"/>
              <a:t>.</a:t>
            </a:r>
          </a:p>
          <a:p>
            <a:pPr>
              <a:spcBef>
                <a:spcPts val="1200"/>
              </a:spcBef>
            </a:pPr>
            <a:r>
              <a:rPr lang="lt-LT" sz="2000" dirty="0" err="1"/>
              <a:t>Cell</a:t>
            </a:r>
            <a:r>
              <a:rPr lang="lt-LT" sz="2000" dirty="0"/>
              <a:t> </a:t>
            </a:r>
            <a:r>
              <a:rPr lang="lt-LT" sz="2000" dirty="0" err="1"/>
              <a:t>survival</a:t>
            </a:r>
            <a:r>
              <a:rPr lang="lt-LT" sz="2000" dirty="0"/>
              <a:t>, </a:t>
            </a:r>
            <a:r>
              <a:rPr lang="en-US" sz="2000" dirty="0"/>
              <a:t>intensity of apoptosis,</a:t>
            </a:r>
            <a:r>
              <a:rPr lang="lt-LT" sz="2000" dirty="0"/>
              <a:t> </a:t>
            </a:r>
            <a:r>
              <a:rPr lang="lt-LT" sz="2000" dirty="0" err="1"/>
              <a:t>and</a:t>
            </a:r>
            <a:r>
              <a:rPr lang="lt-LT" sz="2000" dirty="0"/>
              <a:t> </a:t>
            </a:r>
            <a:r>
              <a:rPr lang="en-US" sz="2000" dirty="0"/>
              <a:t>cell cycle changes</a:t>
            </a:r>
            <a:r>
              <a:rPr lang="lt-LT" sz="2000" dirty="0"/>
              <a:t> </a:t>
            </a:r>
            <a:r>
              <a:rPr lang="lt-LT" sz="2000" dirty="0" err="1"/>
              <a:t>were</a:t>
            </a:r>
            <a:r>
              <a:rPr lang="lt-LT" sz="2000" dirty="0"/>
              <a:t> </a:t>
            </a:r>
            <a:r>
              <a:rPr lang="lt-LT" sz="2000" dirty="0" err="1"/>
              <a:t>analyzed</a:t>
            </a:r>
            <a:r>
              <a:rPr lang="lt-LT" sz="2000" dirty="0"/>
              <a:t> </a:t>
            </a:r>
            <a:r>
              <a:rPr lang="lt-LT" sz="2000" dirty="0" err="1"/>
              <a:t>on</a:t>
            </a:r>
            <a:r>
              <a:rPr lang="lt-LT" sz="2000" dirty="0"/>
              <a:t> </a:t>
            </a:r>
            <a:r>
              <a:rPr lang="en-US" sz="2000" dirty="0"/>
              <a:t>MCF-7 and MDA-MB-231 </a:t>
            </a:r>
            <a:r>
              <a:rPr lang="lt-LT" sz="2000" dirty="0" err="1"/>
              <a:t>breast</a:t>
            </a:r>
            <a:r>
              <a:rPr lang="lt-LT" sz="2000" dirty="0"/>
              <a:t> </a:t>
            </a:r>
            <a:r>
              <a:rPr lang="lt-LT" sz="2000" dirty="0" err="1"/>
              <a:t>cancer</a:t>
            </a:r>
            <a:r>
              <a:rPr lang="lt-LT" sz="2000" dirty="0"/>
              <a:t> </a:t>
            </a:r>
            <a:r>
              <a:rPr lang="lt-LT" sz="2000" dirty="0" err="1"/>
              <a:t>cells</a:t>
            </a:r>
            <a:r>
              <a:rPr lang="en-US" sz="2000" dirty="0"/>
              <a:t>.</a:t>
            </a:r>
            <a:endParaRPr lang="lt-LT" sz="2000" dirty="0"/>
          </a:p>
          <a:p>
            <a:endParaRPr lang="lt-LT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3ABCD1-0559-A504-8447-01FAA57E3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pic>
        <p:nvPicPr>
          <p:cNvPr id="5" name="Picture 3" descr="image1.jpeg">
            <a:extLst>
              <a:ext uri="{FF2B5EF4-FFF2-40B4-BE49-F238E27FC236}">
                <a16:creationId xmlns:a16="http://schemas.microsoft.com/office/drawing/2014/main" id="{4652FD8B-CF36-712D-75DA-2CA0E7602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8585" y="1569969"/>
            <a:ext cx="3494335" cy="263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49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77464C-02A0-FC3E-3E4D-C5BB87D8F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5</a:t>
            </a:fld>
            <a:endParaRPr lang="lt-L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506480-FB39-3629-50C7-2DE7EC56D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07" y="1491324"/>
            <a:ext cx="4401423" cy="26316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F7F8A7-6297-301F-6274-DBB1B7BA40F8}"/>
              </a:ext>
            </a:extLst>
          </p:cNvPr>
          <p:cNvSpPr txBox="1"/>
          <p:nvPr/>
        </p:nvSpPr>
        <p:spPr>
          <a:xfrm>
            <a:off x="349334" y="4070886"/>
            <a:ext cx="46971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Cell survival following the exposure to ionizing radiation (IR).</a:t>
            </a:r>
            <a:endParaRPr lang="lt-LT" sz="14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08423E-58AA-E87D-7E29-FFFA9902CD3F}"/>
              </a:ext>
            </a:extLst>
          </p:cNvPr>
          <p:cNvSpPr txBox="1"/>
          <p:nvPr/>
        </p:nvSpPr>
        <p:spPr>
          <a:xfrm>
            <a:off x="8457306" y="4082959"/>
            <a:ext cx="31805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The apoptosis following the exposure to IR</a:t>
            </a:r>
            <a:r>
              <a:rPr lang="lt-LT" sz="1200" i="1" dirty="0"/>
              <a:t>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B36709-E578-C017-8554-847C3CD962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9018" y="1540681"/>
            <a:ext cx="4453648" cy="25578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ABFD07-B994-3238-643B-CFECC81E02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7782" y="4328427"/>
            <a:ext cx="4119524" cy="21163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F27530B-6CDF-FC55-01C0-29BB9517EC77}"/>
              </a:ext>
            </a:extLst>
          </p:cNvPr>
          <p:cNvSpPr txBox="1"/>
          <p:nvPr/>
        </p:nvSpPr>
        <p:spPr>
          <a:xfrm>
            <a:off x="4753684" y="6400412"/>
            <a:ext cx="33215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The cell-cycle phase distributions following  IR. </a:t>
            </a:r>
            <a:endParaRPr lang="lt-LT" sz="1200" i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F6FB67-80F6-02A2-8665-E25059A61F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9A689D-A071-5C45-8418-037F8131083D}"/>
              </a:ext>
            </a:extLst>
          </p:cNvPr>
          <p:cNvSpPr txBox="1"/>
          <p:nvPr/>
        </p:nvSpPr>
        <p:spPr>
          <a:xfrm>
            <a:off x="1720933" y="426818"/>
            <a:ext cx="938700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The effect of ionizing radiation (IR) on cell survival, apoptosis and cell cycle delay</a:t>
            </a:r>
            <a:endParaRPr lang="lt-LT" sz="2800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417114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A35C4-6B65-4F86-A413-A23E3F00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7441"/>
            <a:ext cx="10515600" cy="1325563"/>
          </a:xfrm>
        </p:spPr>
        <p:txBody>
          <a:bodyPr/>
          <a:lstStyle/>
          <a:p>
            <a:pPr algn="ctr"/>
            <a:r>
              <a:rPr lang="lt-LT" dirty="0"/>
              <a:t>CERN-LSMU PROJECT </a:t>
            </a:r>
            <a:r>
              <a:rPr lang="lt-LT" dirty="0" err="1"/>
              <a:t>No</a:t>
            </a:r>
            <a:r>
              <a:rPr lang="lt-LT" dirty="0"/>
              <a:t>.</a:t>
            </a:r>
            <a:r>
              <a:rPr lang="en-US" dirty="0"/>
              <a:t>2</a:t>
            </a:r>
            <a:endParaRPr lang="lt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49C8B-738D-AC11-B059-941F2CD83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110" y="1808382"/>
            <a:ext cx="10683689" cy="18454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lt-LT" sz="2400" kern="50" dirty="0">
                <a:effectLst/>
                <a:ea typeface="SimSun" panose="02010600030101010101" pitchFamily="2" charset="-122"/>
                <a:cs typeface="Mangal" panose="02040503050203030202" pitchFamily="18" charset="0"/>
              </a:rPr>
              <a:t>2019.07.01 – 2020.12.31 </a:t>
            </a:r>
          </a:p>
          <a:p>
            <a:pPr marL="0" indent="0" algn="just">
              <a:buNone/>
            </a:pPr>
            <a:r>
              <a:rPr lang="lt-LT" sz="2400" kern="50" dirty="0">
                <a:ea typeface="SimSun" panose="02010600030101010101" pitchFamily="2" charset="-122"/>
              </a:rPr>
              <a:t>“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Molecular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mechanisms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resistance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radiotherapy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breast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cancer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cells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effect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radio-sensitizing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agents</a:t>
            </a: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“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lt-LT" sz="2400" kern="50" dirty="0" err="1">
                <a:ea typeface="SimSun" panose="02010600030101010101" pitchFamily="2" charset="-122"/>
              </a:rPr>
              <a:t>lt</a:t>
            </a:r>
            <a:r>
              <a:rPr lang="lt-LT" sz="2400" kern="50" dirty="0">
                <a:ea typeface="SimSun" panose="02010600030101010101" pitchFamily="2" charset="-122"/>
              </a:rPr>
              <a:t>. ,,</a:t>
            </a: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Molekuliniai mechanizmai lemiantys krūties vėžio atsparumą radioterapijai ir </a:t>
            </a:r>
            <a:r>
              <a:rPr lang="lt-LT" sz="2400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radiojautrumą</a:t>
            </a: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didinančių medžiagų poveikio analizė</a:t>
            </a:r>
            <a:r>
              <a:rPr lang="lt-LT" sz="2400" kern="50" dirty="0">
                <a:ea typeface="SimSun" panose="02010600030101010101" pitchFamily="2" charset="-122"/>
                <a:cs typeface="Mangal" panose="02040503050203030202" pitchFamily="18" charset="0"/>
              </a:rPr>
              <a:t>“</a:t>
            </a: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3004D8-AB65-5D9B-73D9-377F5D39C0F0}"/>
              </a:ext>
            </a:extLst>
          </p:cNvPr>
          <p:cNvSpPr txBox="1"/>
          <p:nvPr/>
        </p:nvSpPr>
        <p:spPr>
          <a:xfrm>
            <a:off x="670111" y="4245993"/>
            <a:ext cx="108517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/>
              <a:t>Th</a:t>
            </a:r>
            <a:r>
              <a:rPr lang="lt-LT" sz="2000" dirty="0"/>
              <a:t>e </a:t>
            </a:r>
            <a:r>
              <a:rPr lang="en-US" sz="2000" dirty="0"/>
              <a:t>aim</a:t>
            </a:r>
            <a:r>
              <a:rPr lang="lt-LT" sz="2000" dirty="0"/>
              <a:t>:</a:t>
            </a:r>
            <a:r>
              <a:rPr lang="en-US" sz="2000" dirty="0"/>
              <a:t> to analyze the substances which could decrease </a:t>
            </a:r>
            <a:r>
              <a:rPr lang="en-US" sz="2000" dirty="0" err="1"/>
              <a:t>radioresistance</a:t>
            </a:r>
            <a:r>
              <a:rPr lang="en-US" sz="2000" dirty="0"/>
              <a:t> in breast cancer cell lines (MDA-MB-231 and MCF-7). </a:t>
            </a:r>
          </a:p>
          <a:p>
            <a:pPr algn="just">
              <a:spcBef>
                <a:spcPts val="1200"/>
              </a:spcBef>
            </a:pPr>
            <a:r>
              <a:rPr lang="lt-LT" sz="2000" dirty="0"/>
              <a:t>T</a:t>
            </a:r>
            <a:r>
              <a:rPr lang="en-US" sz="2000" dirty="0"/>
              <a:t>wo phytochemicals were selected as potential </a:t>
            </a:r>
            <a:r>
              <a:rPr lang="en-US" sz="2000" dirty="0" err="1"/>
              <a:t>radiosensitizing</a:t>
            </a:r>
            <a:r>
              <a:rPr lang="en-US" sz="2000" dirty="0"/>
              <a:t> agents: </a:t>
            </a:r>
            <a:r>
              <a:rPr lang="en-US" sz="2000" u="sng" dirty="0"/>
              <a:t>resveratrol</a:t>
            </a:r>
            <a:r>
              <a:rPr lang="en-US" sz="2000" dirty="0"/>
              <a:t> (RSV) and </a:t>
            </a:r>
            <a:r>
              <a:rPr lang="en-US" sz="2000" u="sng" dirty="0"/>
              <a:t>kaempferol</a:t>
            </a:r>
            <a:r>
              <a:rPr lang="en-US" sz="2000" dirty="0"/>
              <a:t> (KMF).</a:t>
            </a:r>
            <a:endParaRPr lang="lt-LT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9EFFEE-3DFA-E755-1886-4B80DE95D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6</a:t>
            </a:fld>
            <a:endParaRPr lang="lt-L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3CADE5-FB15-1D62-112F-0D8B5E7DE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03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295FEE54-FB81-57D4-57A2-F094683544AD}"/>
              </a:ext>
            </a:extLst>
          </p:cNvPr>
          <p:cNvSpPr txBox="1"/>
          <p:nvPr/>
        </p:nvSpPr>
        <p:spPr>
          <a:xfrm>
            <a:off x="8575894" y="1395755"/>
            <a:ext cx="37248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In MDA-MB-231 cells, both </a:t>
            </a:r>
            <a:r>
              <a:rPr lang="en-US" sz="1600" b="1" dirty="0"/>
              <a:t>RSV</a:t>
            </a:r>
            <a:r>
              <a:rPr lang="en-US" sz="1600" dirty="0"/>
              <a:t> and </a:t>
            </a:r>
            <a:r>
              <a:rPr lang="lt-LT" sz="1600" dirty="0"/>
              <a:t>RSV+IR</a:t>
            </a:r>
            <a:r>
              <a:rPr lang="en-US" sz="1600" dirty="0"/>
              <a:t> combination increased apoptosis. </a:t>
            </a:r>
            <a:endParaRPr lang="lt-LT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DBDDC2B-68C7-FC93-F385-47DAF0F14765}"/>
              </a:ext>
            </a:extLst>
          </p:cNvPr>
          <p:cNvSpPr txBox="1"/>
          <p:nvPr/>
        </p:nvSpPr>
        <p:spPr>
          <a:xfrm>
            <a:off x="-85178" y="1454478"/>
            <a:ext cx="42547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RSV</a:t>
            </a:r>
            <a:r>
              <a:rPr lang="en-US" sz="1600" dirty="0"/>
              <a:t> and </a:t>
            </a:r>
            <a:r>
              <a:rPr lang="en-US" sz="1600" b="1" dirty="0"/>
              <a:t>RSV+IR </a:t>
            </a:r>
            <a:r>
              <a:rPr lang="en-US" sz="1600" dirty="0"/>
              <a:t>significantly reduced the viability of  cell lines. </a:t>
            </a:r>
            <a:endParaRPr lang="lt-LT"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4C3CD1-C4EF-F7DE-C632-DEBEECAC4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7</a:t>
            </a:fld>
            <a:endParaRPr lang="lt-LT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700B663-558A-FDE1-9BFD-C05CE5554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28" y="2087642"/>
            <a:ext cx="3515017" cy="38265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742FE53-4E3F-3D21-FA25-FC030B5924D0}"/>
              </a:ext>
            </a:extLst>
          </p:cNvPr>
          <p:cNvSpPr txBox="1"/>
          <p:nvPr/>
        </p:nvSpPr>
        <p:spPr>
          <a:xfrm>
            <a:off x="191510" y="6077247"/>
            <a:ext cx="37013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Cell viability following exposure to 25, 50, 80 µM of RSV and IR (2 and 10 </a:t>
            </a:r>
            <a:r>
              <a:rPr lang="en-US" sz="1200" i="1" dirty="0" err="1"/>
              <a:t>Gy</a:t>
            </a:r>
            <a:r>
              <a:rPr lang="en-US" sz="1200" i="1" dirty="0"/>
              <a:t>)</a:t>
            </a:r>
            <a:endParaRPr lang="lt-LT" sz="1200" i="1" dirty="0"/>
          </a:p>
        </p:txBody>
      </p:sp>
      <p:pic>
        <p:nvPicPr>
          <p:cNvPr id="13" name="Picture 8">
            <a:extLst>
              <a:ext uri="{FF2B5EF4-FFF2-40B4-BE49-F238E27FC236}">
                <a16:creationId xmlns:a16="http://schemas.microsoft.com/office/drawing/2014/main" id="{17AE2D61-6912-1C30-660E-76B1107A1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0006" y="2000096"/>
            <a:ext cx="3465256" cy="19425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854B6000-71D2-A097-D688-6622EBD40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4247" y="1967206"/>
            <a:ext cx="3515017" cy="19425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48426CE-F4A4-6017-A2F5-2D6F2424E8C2}"/>
              </a:ext>
            </a:extLst>
          </p:cNvPr>
          <p:cNvSpPr txBox="1"/>
          <p:nvPr/>
        </p:nvSpPr>
        <p:spPr>
          <a:xfrm>
            <a:off x="4348146" y="1415321"/>
            <a:ext cx="399316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In MCF-7 apoptosis was induced by </a:t>
            </a:r>
            <a:r>
              <a:rPr lang="lt-LT" sz="1600" b="1" dirty="0"/>
              <a:t>RSV</a:t>
            </a:r>
            <a:r>
              <a:rPr lang="en-US" sz="1600" dirty="0"/>
              <a:t>, but RSV + </a:t>
            </a:r>
            <a:r>
              <a:rPr lang="lt-LT" sz="1600" dirty="0"/>
              <a:t>IR</a:t>
            </a:r>
            <a:r>
              <a:rPr lang="en-US" sz="1600" dirty="0"/>
              <a:t> combination had no effect. </a:t>
            </a:r>
            <a:endParaRPr lang="lt-LT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0206CB-F0F5-B0BF-4C18-776E1585DAD0}"/>
              </a:ext>
            </a:extLst>
          </p:cNvPr>
          <p:cNvSpPr txBox="1"/>
          <p:nvPr/>
        </p:nvSpPr>
        <p:spPr>
          <a:xfrm>
            <a:off x="1725514" y="67598"/>
            <a:ext cx="97815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The effect of </a:t>
            </a:r>
            <a:r>
              <a:rPr lang="en-US" sz="3200" dirty="0" err="1"/>
              <a:t>restveratrol</a:t>
            </a:r>
            <a:r>
              <a:rPr lang="en-US" sz="3200" dirty="0"/>
              <a:t> (RSV) and </a:t>
            </a:r>
            <a:r>
              <a:rPr lang="en-US" sz="3200" dirty="0" err="1"/>
              <a:t>RSV</a:t>
            </a:r>
            <a:r>
              <a:rPr lang="en-US" sz="3200" b="1" dirty="0" err="1"/>
              <a:t>+</a:t>
            </a:r>
            <a:r>
              <a:rPr lang="en-US" sz="3200" dirty="0" err="1"/>
              <a:t>ionizing</a:t>
            </a:r>
            <a:r>
              <a:rPr lang="en-US" sz="3200" dirty="0"/>
              <a:t> </a:t>
            </a:r>
            <a:r>
              <a:rPr lang="en-US" sz="3200" dirty="0" err="1"/>
              <a:t>radation</a:t>
            </a:r>
            <a:r>
              <a:rPr lang="en-US" sz="3200" dirty="0"/>
              <a:t>  on cell survival, apoptosis and gene expression</a:t>
            </a:r>
            <a:endParaRPr lang="lt-LT" sz="3200" dirty="0"/>
          </a:p>
        </p:txBody>
      </p:sp>
      <p:pic>
        <p:nvPicPr>
          <p:cNvPr id="4" name="Paveikslėlis 3">
            <a:extLst>
              <a:ext uri="{FF2B5EF4-FFF2-40B4-BE49-F238E27FC236}">
                <a16:creationId xmlns:a16="http://schemas.microsoft.com/office/drawing/2014/main" id="{AA43FC1A-972B-DB48-3F5A-B26782EA32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149" y="225580"/>
            <a:ext cx="1381365" cy="919236"/>
          </a:xfrm>
          <a:prstGeom prst="rect">
            <a:avLst/>
          </a:prstGeom>
        </p:spPr>
      </p:pic>
      <p:pic>
        <p:nvPicPr>
          <p:cNvPr id="5" name="Paveikslėlis 4">
            <a:extLst>
              <a:ext uri="{FF2B5EF4-FFF2-40B4-BE49-F238E27FC236}">
                <a16:creationId xmlns:a16="http://schemas.microsoft.com/office/drawing/2014/main" id="{870F86A5-499A-D9F3-08C3-EE4D4AB4E3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8146" y="4694152"/>
            <a:ext cx="3515017" cy="18447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833658-1466-40DA-3C15-50347B0DE297}"/>
              </a:ext>
            </a:extLst>
          </p:cNvPr>
          <p:cNvSpPr txBox="1"/>
          <p:nvPr/>
        </p:nvSpPr>
        <p:spPr>
          <a:xfrm>
            <a:off x="4201158" y="4192273"/>
            <a:ext cx="37896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lt-LT" sz="1600" dirty="0"/>
              <a:t>RSV</a:t>
            </a:r>
            <a:r>
              <a:rPr lang="en-US" sz="1600" dirty="0"/>
              <a:t> did not affect the expression of </a:t>
            </a:r>
            <a:r>
              <a:rPr lang="en-US" sz="1600" i="1" dirty="0"/>
              <a:t>BCL-2</a:t>
            </a:r>
            <a:r>
              <a:rPr lang="en-US" sz="1600" dirty="0"/>
              <a:t> or </a:t>
            </a:r>
            <a:r>
              <a:rPr lang="en-US" sz="1600" i="1" dirty="0"/>
              <a:t>MCL-1 </a:t>
            </a:r>
            <a:r>
              <a:rPr lang="en-US" sz="1600" dirty="0"/>
              <a:t>in</a:t>
            </a:r>
            <a:r>
              <a:rPr lang="lt-LT" sz="1600" dirty="0"/>
              <a:t>MCF-7 </a:t>
            </a:r>
            <a:r>
              <a:rPr lang="lt-LT" sz="1600" dirty="0" err="1"/>
              <a:t>cells</a:t>
            </a:r>
            <a:r>
              <a:rPr lang="lt-LT" sz="1600" dirty="0"/>
              <a:t>.</a:t>
            </a:r>
            <a:endParaRPr lang="en-US" sz="1600" dirty="0"/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0BC033BA-E73C-2DF1-EC00-A4BC029E97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65738" y="4699717"/>
            <a:ext cx="3465256" cy="18486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441F78-B011-1CE2-B9E0-73E08BC885F9}"/>
              </a:ext>
            </a:extLst>
          </p:cNvPr>
          <p:cNvSpPr txBox="1"/>
          <p:nvPr/>
        </p:nvSpPr>
        <p:spPr>
          <a:xfrm>
            <a:off x="8585142" y="4111284"/>
            <a:ext cx="34652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RSV downregulated </a:t>
            </a:r>
            <a:r>
              <a:rPr lang="en-US" sz="1600" i="1" dirty="0"/>
              <a:t>BCL-2</a:t>
            </a:r>
            <a:r>
              <a:rPr lang="en-US" sz="1600" dirty="0"/>
              <a:t> gene expression on MDA-MB-231 cells. </a:t>
            </a:r>
          </a:p>
        </p:txBody>
      </p:sp>
    </p:spTree>
    <p:extLst>
      <p:ext uri="{BB962C8B-B14F-4D97-AF65-F5344CB8AC3E}">
        <p14:creationId xmlns:p14="http://schemas.microsoft.com/office/powerpoint/2010/main" val="1441785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5E9E4BC3-69C3-4CA4-8237-968484E64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0203" y="2131245"/>
            <a:ext cx="3518379" cy="16348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4C3CD1-C4EF-F7DE-C632-DEBEECAC4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8</a:t>
            </a:fld>
            <a:endParaRPr lang="lt-L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71BC3B-1BF4-809C-27B6-66D05C186E37}"/>
              </a:ext>
            </a:extLst>
          </p:cNvPr>
          <p:cNvSpPr txBox="1"/>
          <p:nvPr/>
        </p:nvSpPr>
        <p:spPr>
          <a:xfrm>
            <a:off x="5332667" y="2246430"/>
            <a:ext cx="29885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KMF</a:t>
            </a:r>
            <a:r>
              <a:rPr lang="en-US" sz="1600" dirty="0"/>
              <a:t> did not induce</a:t>
            </a:r>
            <a:r>
              <a:rPr lang="lt-LT" sz="1600" dirty="0"/>
              <a:t> </a:t>
            </a:r>
            <a:r>
              <a:rPr lang="lt-LT" sz="1600" dirty="0" err="1"/>
              <a:t>significant</a:t>
            </a:r>
            <a:r>
              <a:rPr lang="en-US" sz="1600" dirty="0"/>
              <a:t> apoptosis of MCF-7 cells either alone or in combination with IR.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60E1F2-8EC5-5791-6BE9-B876CFF8B98D}"/>
              </a:ext>
            </a:extLst>
          </p:cNvPr>
          <p:cNvSpPr txBox="1"/>
          <p:nvPr/>
        </p:nvSpPr>
        <p:spPr>
          <a:xfrm>
            <a:off x="8472986" y="3729924"/>
            <a:ext cx="32590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Effect of KMF and ionizing radiation on the apoptosis</a:t>
            </a:r>
            <a:r>
              <a:rPr lang="lt-LT" sz="1200" i="1" dirty="0"/>
              <a:t> </a:t>
            </a:r>
            <a:r>
              <a:rPr lang="lt-LT" sz="1200" i="1" dirty="0" err="1"/>
              <a:t>of</a:t>
            </a:r>
            <a:r>
              <a:rPr lang="lt-LT" sz="1200" i="1" dirty="0"/>
              <a:t> </a:t>
            </a:r>
            <a:r>
              <a:rPr lang="en-US" sz="1200" i="1" dirty="0"/>
              <a:t>MCF-7 cells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DDCE35-95B4-480D-8D24-8A0179D5ED91}"/>
              </a:ext>
            </a:extLst>
          </p:cNvPr>
          <p:cNvSpPr txBox="1"/>
          <p:nvPr/>
        </p:nvSpPr>
        <p:spPr>
          <a:xfrm>
            <a:off x="243118" y="1965092"/>
            <a:ext cx="47099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KMF</a:t>
            </a:r>
            <a:r>
              <a:rPr lang="en-US" sz="1600" dirty="0"/>
              <a:t> was effective only on MCF-7 cells. </a:t>
            </a:r>
          </a:p>
          <a:p>
            <a:pPr algn="ctr"/>
            <a:r>
              <a:rPr lang="en-US" sz="1600" dirty="0"/>
              <a:t>MDA-MB-231 cell line showed the resistance to KMF.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B3459B2-21E3-81F7-7D32-4D3AE22D11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21" y="2683362"/>
            <a:ext cx="4399732" cy="31219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0FCEEAB-E1FD-DD82-07CD-BB73946FC752}"/>
              </a:ext>
            </a:extLst>
          </p:cNvPr>
          <p:cNvSpPr txBox="1"/>
          <p:nvPr/>
        </p:nvSpPr>
        <p:spPr>
          <a:xfrm>
            <a:off x="430721" y="5805327"/>
            <a:ext cx="45223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Cell viability following exposure to 10, 20, 30, 40 µM of KMF and IR (2 and 10 </a:t>
            </a:r>
            <a:r>
              <a:rPr lang="en-US" sz="1200" i="1" dirty="0" err="1"/>
              <a:t>Gy</a:t>
            </a:r>
            <a:r>
              <a:rPr lang="en-US" sz="1200" i="1" dirty="0"/>
              <a:t>)</a:t>
            </a:r>
            <a:endParaRPr lang="lt-LT" sz="1200" i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C0981B7-145B-D764-32EF-B6FB892AE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5FDD5097-5247-2B82-C32E-1A87DA0BDA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6457" y="4424495"/>
            <a:ext cx="3552125" cy="17316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D75D67-71A1-5D7A-FFF2-079E17059799}"/>
              </a:ext>
            </a:extLst>
          </p:cNvPr>
          <p:cNvSpPr txBox="1"/>
          <p:nvPr/>
        </p:nvSpPr>
        <p:spPr>
          <a:xfrm>
            <a:off x="8270205" y="6173152"/>
            <a:ext cx="398224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/>
              <a:t>Effect of </a:t>
            </a:r>
            <a:r>
              <a:rPr lang="lt-LT" sz="1600" i="1" dirty="0"/>
              <a:t>KMF</a:t>
            </a:r>
            <a:r>
              <a:rPr lang="en-US" sz="1600" i="1" dirty="0"/>
              <a:t> and ionizing radiation on the cell cycle</a:t>
            </a:r>
            <a:endParaRPr lang="lt-LT" sz="16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1A549E-63BA-729C-EBFD-AA4711D36541}"/>
              </a:ext>
            </a:extLst>
          </p:cNvPr>
          <p:cNvSpPr txBox="1"/>
          <p:nvPr/>
        </p:nvSpPr>
        <p:spPr>
          <a:xfrm>
            <a:off x="5487561" y="4909660"/>
            <a:ext cx="27775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lt-LT" sz="1600" b="1" dirty="0"/>
              <a:t>KMF</a:t>
            </a:r>
            <a:r>
              <a:rPr lang="en-US" sz="1600" dirty="0"/>
              <a:t> did not induce cell cycle changes in MCF-7 either alone or in combination with </a:t>
            </a:r>
            <a:r>
              <a:rPr lang="lt-LT" sz="1600" dirty="0"/>
              <a:t>IR</a:t>
            </a:r>
            <a:r>
              <a:rPr lang="en-US" sz="1600" dirty="0"/>
              <a:t>.</a:t>
            </a:r>
            <a:endParaRPr lang="lt-LT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6A387-ADB2-9D32-556F-6013B29D5627}"/>
              </a:ext>
            </a:extLst>
          </p:cNvPr>
          <p:cNvSpPr txBox="1"/>
          <p:nvPr/>
        </p:nvSpPr>
        <p:spPr>
          <a:xfrm>
            <a:off x="1449203" y="406820"/>
            <a:ext cx="108542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The</a:t>
            </a:r>
            <a:r>
              <a:rPr lang="en-US" sz="2800" dirty="0"/>
              <a:t> effect of kaempferol (KMF) and KMF</a:t>
            </a:r>
            <a:r>
              <a:rPr lang="en-US" sz="2800" b="1" dirty="0"/>
              <a:t>+</a:t>
            </a:r>
            <a:r>
              <a:rPr lang="en-US" sz="2800" dirty="0"/>
              <a:t>IR effect on  cell survival, apoptosis and cell cycle delay</a:t>
            </a:r>
            <a:endParaRPr lang="lt-LT" sz="2800" dirty="0"/>
          </a:p>
        </p:txBody>
      </p:sp>
    </p:spTree>
    <p:extLst>
      <p:ext uri="{BB962C8B-B14F-4D97-AF65-F5344CB8AC3E}">
        <p14:creationId xmlns:p14="http://schemas.microsoft.com/office/powerpoint/2010/main" val="2444354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5B600-74F1-BFF1-0D95-32A9D2C22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70195"/>
          </a:xfrm>
        </p:spPr>
        <p:txBody>
          <a:bodyPr/>
          <a:lstStyle/>
          <a:p>
            <a:pPr algn="ctr"/>
            <a:r>
              <a:rPr lang="en-US" dirty="0"/>
              <a:t>LSMU-</a:t>
            </a:r>
            <a:r>
              <a:rPr lang="lt-LT" dirty="0"/>
              <a:t>CERN PROJECT </a:t>
            </a:r>
            <a:r>
              <a:rPr lang="lt-LT" dirty="0" err="1"/>
              <a:t>No</a:t>
            </a:r>
            <a:r>
              <a:rPr lang="lt-LT" dirty="0"/>
              <a:t>.</a:t>
            </a:r>
            <a:r>
              <a:rPr lang="en-US" dirty="0"/>
              <a:t>3</a:t>
            </a:r>
            <a:endParaRPr lang="lt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F7DCD-0843-D76A-A346-F34B7897C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083" y="1823456"/>
            <a:ext cx="10515600" cy="189921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lt-LT" sz="2400" kern="100" dirty="0">
                <a:effectLst/>
                <a:ea typeface="SimSun" panose="02010600030101010101" pitchFamily="2" charset="-122"/>
                <a:cs typeface="Mangal" panose="02040503050203030202" pitchFamily="18" charset="0"/>
              </a:rPr>
              <a:t>2021.07.01 – 2022.12.31</a:t>
            </a:r>
          </a:p>
          <a:p>
            <a:pPr marL="0" indent="0" algn="just">
              <a:buNone/>
            </a:pPr>
            <a:r>
              <a:rPr lang="lt-LT" sz="2400" kern="50" dirty="0">
                <a:ea typeface="SimSun" panose="02010600030101010101" pitchFamily="2" charset="-122"/>
              </a:rPr>
              <a:t>“</a:t>
            </a:r>
            <a:r>
              <a:rPr lang="en-US" sz="2400" b="1" dirty="0">
                <a:effectLst/>
                <a:ea typeface="Times New Roman" panose="02020603050405020304" pitchFamily="18" charset="0"/>
              </a:rPr>
              <a:t>The search for </a:t>
            </a:r>
            <a:r>
              <a:rPr lang="en-US" sz="2400" b="1" dirty="0" err="1">
                <a:effectLst/>
                <a:ea typeface="Times New Roman" panose="02020603050405020304" pitchFamily="18" charset="0"/>
              </a:rPr>
              <a:t>radiosensitizing</a:t>
            </a:r>
            <a:r>
              <a:rPr lang="en-US" sz="2400" b="1" dirty="0">
                <a:effectLst/>
                <a:ea typeface="Times New Roman" panose="02020603050405020304" pitchFamily="18" charset="0"/>
              </a:rPr>
              <a:t> phytochemicals and the analysis of their effect on apoptosis mechanism in breast cancer cells </a:t>
            </a:r>
            <a:r>
              <a:rPr lang="en-US" sz="2400" b="1" i="1" dirty="0">
                <a:effectLst/>
                <a:ea typeface="Times New Roman" panose="02020603050405020304" pitchFamily="18" charset="0"/>
              </a:rPr>
              <a:t>in vitro</a:t>
            </a:r>
            <a:r>
              <a:rPr lang="lt-LT" sz="2400" dirty="0">
                <a:effectLst/>
                <a:ea typeface="Times New Roman" panose="02020603050405020304" pitchFamily="18" charset="0"/>
              </a:rPr>
              <a:t>“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lt-LT" sz="2400" dirty="0">
                <a:effectLst/>
                <a:ea typeface="Times New Roman" panose="02020603050405020304" pitchFamily="18" charset="0"/>
              </a:rPr>
              <a:t>(</a:t>
            </a:r>
            <a:r>
              <a:rPr lang="lt-LT" sz="2400" kern="50" dirty="0" err="1">
                <a:ea typeface="SimSun" panose="02010600030101010101" pitchFamily="2" charset="-122"/>
              </a:rPr>
              <a:t>lt</a:t>
            </a:r>
            <a:r>
              <a:rPr lang="lt-LT" sz="2400" kern="50" dirty="0">
                <a:ea typeface="SimSun" panose="02010600030101010101" pitchFamily="2" charset="-122"/>
              </a:rPr>
              <a:t>. ,,</a:t>
            </a:r>
            <a:r>
              <a:rPr lang="lt-LT" sz="2400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Radiojautrumą</a:t>
            </a:r>
            <a:r>
              <a:rPr lang="lt-LT" sz="2400" kern="1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didinančių </a:t>
            </a:r>
            <a:r>
              <a:rPr lang="lt-LT" sz="2400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fitocheminių</a:t>
            </a:r>
            <a:r>
              <a:rPr lang="lt-LT" sz="2400" kern="1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medžiagų paieška ir jų poveikio </a:t>
            </a:r>
            <a:r>
              <a:rPr lang="lt-LT" sz="2400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apoptozės</a:t>
            </a:r>
            <a:r>
              <a:rPr lang="lt-LT" sz="2400" kern="1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mechanizmui analizė krūties vėžio ląstelėms </a:t>
            </a:r>
            <a:r>
              <a:rPr lang="lt-LT" sz="2400" i="1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lt-LT" sz="2400" i="1" kern="1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i="1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vitro</a:t>
            </a:r>
            <a:r>
              <a:rPr lang="lt-LT" sz="2400" kern="100" dirty="0"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  <a:endParaRPr lang="lt-LT" sz="2400" dirty="0">
              <a:effectLst/>
              <a:ea typeface="Times New Roman" panose="02020603050405020304" pitchFamily="18" charset="0"/>
            </a:endParaRPr>
          </a:p>
          <a:p>
            <a:endParaRPr lang="lt-LT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06B8F9-6979-D891-B2CF-87F56AB0488E}"/>
              </a:ext>
            </a:extLst>
          </p:cNvPr>
          <p:cNvSpPr txBox="1"/>
          <p:nvPr/>
        </p:nvSpPr>
        <p:spPr>
          <a:xfrm>
            <a:off x="645082" y="4145739"/>
            <a:ext cx="1117177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/>
              <a:t>The purpose: to continue the search for </a:t>
            </a:r>
            <a:r>
              <a:rPr lang="en-US" sz="2000" dirty="0" err="1"/>
              <a:t>radiosensitizing</a:t>
            </a:r>
            <a:r>
              <a:rPr lang="en-US" sz="2000" dirty="0"/>
              <a:t> phytochemicals and their analysis on breast cancer cells. </a:t>
            </a:r>
          </a:p>
          <a:p>
            <a:pPr algn="just">
              <a:spcBef>
                <a:spcPts val="1200"/>
              </a:spcBef>
            </a:pPr>
            <a:r>
              <a:rPr lang="en-US" sz="2000" u="sng" dirty="0"/>
              <a:t>Sulforaphane</a:t>
            </a:r>
            <a:r>
              <a:rPr lang="en-US" sz="2000" dirty="0"/>
              <a:t> (SFN), which is one of the strongest natural antioxidants, was chosen for this study. </a:t>
            </a:r>
          </a:p>
          <a:p>
            <a:pPr algn="just">
              <a:spcBef>
                <a:spcPts val="1200"/>
              </a:spcBef>
            </a:pPr>
            <a:r>
              <a:rPr lang="en-US" sz="2000" dirty="0">
                <a:effectLst/>
                <a:ea typeface="Calibri" panose="020F0502020204030204" pitchFamily="34" charset="0"/>
              </a:rPr>
              <a:t>Cell viability, the 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i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ntensity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of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apoptosis</a:t>
            </a:r>
            <a:r>
              <a:rPr lang="lt-LT" sz="2000" dirty="0">
                <a:effectLst/>
                <a:ea typeface="Calibri" panose="020F0502020204030204" pitchFamily="34" charset="0"/>
              </a:rPr>
              <a:t>,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apoptosis-related</a:t>
            </a:r>
            <a:r>
              <a:rPr lang="lt-LT" sz="2000" dirty="0">
                <a:effectLst/>
                <a:ea typeface="Calibri" panose="020F0502020204030204" pitchFamily="34" charset="0"/>
              </a:rPr>
              <a:t> gene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expression</a:t>
            </a:r>
            <a:r>
              <a:rPr lang="lt-LT" sz="2000" dirty="0">
                <a:effectLst/>
                <a:ea typeface="Calibri" panose="020F0502020204030204" pitchFamily="34" charset="0"/>
              </a:rPr>
              <a:t> at RNA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and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protein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levels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following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the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combined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effect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of</a:t>
            </a:r>
            <a:r>
              <a:rPr lang="lt-LT" sz="2000" dirty="0">
                <a:effectLst/>
                <a:ea typeface="Calibri" panose="020F0502020204030204" pitchFamily="34" charset="0"/>
              </a:rPr>
              <a:t> SFN</a:t>
            </a:r>
            <a:r>
              <a:rPr lang="en-US" sz="2000" dirty="0">
                <a:effectLst/>
                <a:ea typeface="Calibri" panose="020F0502020204030204" pitchFamily="34" charset="0"/>
              </a:rPr>
              <a:t> and ionizing radiation </a:t>
            </a:r>
            <a:r>
              <a:rPr lang="lt-LT" sz="2000" dirty="0">
                <a:effectLst/>
                <a:ea typeface="Calibri" panose="020F0502020204030204" pitchFamily="34" charset="0"/>
              </a:rPr>
              <a:t>are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currently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under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investigation</a:t>
            </a:r>
            <a:r>
              <a:rPr lang="en-US" sz="2000" dirty="0">
                <a:effectLst/>
                <a:ea typeface="Calibri" panose="020F0502020204030204" pitchFamily="34" charset="0"/>
              </a:rPr>
              <a:t> on </a:t>
            </a:r>
            <a:r>
              <a:rPr lang="en-US" sz="2000" dirty="0"/>
              <a:t>MDA-MB-231 and MCF-7 breast cancer cells</a:t>
            </a:r>
            <a:r>
              <a:rPr lang="en-US" sz="2000" dirty="0">
                <a:effectLst/>
                <a:ea typeface="Calibri" panose="020F0502020204030204" pitchFamily="34" charset="0"/>
              </a:rPr>
              <a:t>.</a:t>
            </a:r>
            <a:endParaRPr lang="lt-LT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862C1D-DDCD-3C3C-6648-E1EC24DA1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9</a:t>
            </a:fld>
            <a:endParaRPr lang="lt-L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038665-069C-103A-6F52-874A21486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91901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2679</TotalTime>
  <Words>1429</Words>
  <Application>Microsoft Office PowerPoint</Application>
  <PresentationFormat>Plačiaekranė</PresentationFormat>
  <Paragraphs>106</Paragraphs>
  <Slides>13</Slides>
  <Notes>10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2</vt:i4>
      </vt:variant>
      <vt:variant>
        <vt:lpstr>Skaidrių pavadinimai</vt:lpstr>
      </vt:variant>
      <vt:variant>
        <vt:i4>13</vt:i4>
      </vt:variant>
    </vt:vector>
  </HeadingPairs>
  <TitlesOfParts>
    <vt:vector size="20" baseType="lpstr">
      <vt:lpstr>Arial</vt:lpstr>
      <vt:lpstr>Book Antiqua</vt:lpstr>
      <vt:lpstr>Calibri</vt:lpstr>
      <vt:lpstr>Calibri Light</vt:lpstr>
      <vt:lpstr>dinproregular</vt:lpstr>
      <vt:lpstr>1_Custom Design</vt:lpstr>
      <vt:lpstr>Office Theme</vt:lpstr>
      <vt:lpstr>„PowerPoint“ pateiktis</vt:lpstr>
      <vt:lpstr>About Lithuanian University of Health Sciences </vt:lpstr>
      <vt:lpstr>Hospital of Lithuanian University of Health Sciences Kauno Klinikos</vt:lpstr>
      <vt:lpstr>LSMU-CERN PROJECT No.1</vt:lpstr>
      <vt:lpstr>„PowerPoint“ pateiktis</vt:lpstr>
      <vt:lpstr>CERN-LSMU PROJECT No.2</vt:lpstr>
      <vt:lpstr>„PowerPoint“ pateiktis</vt:lpstr>
      <vt:lpstr>„PowerPoint“ pateiktis</vt:lpstr>
      <vt:lpstr>LSMU-CERN PROJECT No.3</vt:lpstr>
      <vt:lpstr>„PowerPoint“ pateiktis</vt:lpstr>
      <vt:lpstr>FUTURE DIRECTIONS</vt:lpstr>
      <vt:lpstr>PUBLICATIONS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Elona Juozaityte</dc:creator>
  <cp:lastModifiedBy>HP</cp:lastModifiedBy>
  <cp:revision>220</cp:revision>
  <dcterms:created xsi:type="dcterms:W3CDTF">2019-12-15T18:49:34Z</dcterms:created>
  <dcterms:modified xsi:type="dcterms:W3CDTF">2023-09-24T20:13:16Z</dcterms:modified>
</cp:coreProperties>
</file>