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9"/>
  </p:notesMasterIdLst>
  <p:handoutMasterIdLst>
    <p:handoutMasterId r:id="rId10"/>
  </p:handoutMasterIdLst>
  <p:sldIdLst>
    <p:sldId id="275" r:id="rId2"/>
    <p:sldId id="280" r:id="rId3"/>
    <p:sldId id="281" r:id="rId4"/>
    <p:sldId id="258" r:id="rId5"/>
    <p:sldId id="276" r:id="rId6"/>
    <p:sldId id="269" r:id="rId7"/>
    <p:sldId id="27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čardas Rotomskis" initials="RR" lastIdx="13" clrIdx="0">
    <p:extLst>
      <p:ext uri="{19B8F6BF-5375-455C-9EA6-DF929625EA0E}">
        <p15:presenceInfo xmlns:p15="http://schemas.microsoft.com/office/powerpoint/2012/main" userId="S::ricardas.rotomskis@ff.vu.lt::8c62802c-4091-45cc-b6cb-03dae418cee2" providerId="AD"/>
      </p:ext>
    </p:extLst>
  </p:cmAuthor>
  <p:cmAuthor id="2" name="Eugenijus Stumbrys | Lietuvos mokslo taryba" initials="ES|Lmt" lastIdx="0" clrIdx="1">
    <p:extLst>
      <p:ext uri="{19B8F6BF-5375-455C-9EA6-DF929625EA0E}">
        <p15:presenceInfo xmlns:p15="http://schemas.microsoft.com/office/powerpoint/2012/main" userId="Eugenijus Stumbrys | Lietuvos mokslo taryb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6600CC"/>
    <a:srgbClr val="FF9900"/>
    <a:srgbClr val="339933"/>
    <a:srgbClr val="669900"/>
    <a:srgbClr val="004432"/>
    <a:srgbClr val="003300"/>
    <a:srgbClr val="339966"/>
    <a:srgbClr val="66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84" d="100"/>
          <a:sy n="84" d="100"/>
        </p:scale>
        <p:origin x="128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EF22DF-1819-4BA3-81E0-4A26EC53894B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830C97-914E-4A9A-8D74-C51CE0E8CA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88175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903910-503B-4F65-9E4A-E789B82F0E96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6652C-03F0-492D-B6C7-74EBE7BA3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83039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46140" y="1122363"/>
            <a:ext cx="6046940" cy="2126864"/>
          </a:xfrm>
        </p:spPr>
        <p:txBody>
          <a:bodyPr anchor="b">
            <a:normAutofit/>
          </a:bodyPr>
          <a:lstStyle>
            <a:lvl1pPr algn="ctr">
              <a:defRPr sz="4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46140" y="3566527"/>
            <a:ext cx="6027520" cy="890063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75059"/>
            <a:ext cx="2057400" cy="365125"/>
          </a:xfrm>
        </p:spPr>
        <p:txBody>
          <a:bodyPr/>
          <a:lstStyle/>
          <a:p>
            <a:fld id="{F0A4BAF4-0B47-404E-9B04-704BD327231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9192" y="2131741"/>
            <a:ext cx="2012153" cy="911710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 flipV="1">
            <a:off x="2946140" y="3338004"/>
            <a:ext cx="6046940" cy="2358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7770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4BAF4-0B47-404E-9B04-704BD3272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350816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4BAF4-0B47-404E-9B04-704BD3272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158489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46" y="116571"/>
            <a:ext cx="6439344" cy="1029840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841" y="1340528"/>
            <a:ext cx="8726749" cy="525558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80016" y="6492814"/>
            <a:ext cx="363984" cy="365125"/>
          </a:xfrm>
        </p:spPr>
        <p:txBody>
          <a:bodyPr/>
          <a:lstStyle/>
          <a:p>
            <a:fld id="{F0A4BAF4-0B47-404E-9B04-704BD327231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6357" y="365127"/>
            <a:ext cx="1668773" cy="762386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>
            <a:off x="2589246" y="1146411"/>
            <a:ext cx="6352979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4061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4BAF4-0B47-404E-9B04-704BD3272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935688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4BAF4-0B47-404E-9B04-704BD3272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380061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4BAF4-0B47-404E-9B04-704BD3272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936705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4BAF4-0B47-404E-9B04-704BD3272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473369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4BAF4-0B47-404E-9B04-704BD3272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538629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4BAF4-0B47-404E-9B04-704BD3272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818784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4BAF4-0B47-404E-9B04-704BD3272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007336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4BAF4-0B47-404E-9B04-704BD3272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59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79C38-470A-8C55-FDF8-4A8B0297C4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46140" y="936702"/>
            <a:ext cx="6046940" cy="2312525"/>
          </a:xfrm>
        </p:spPr>
        <p:txBody>
          <a:bodyPr>
            <a:noAutofit/>
          </a:bodyPr>
          <a:lstStyle/>
          <a:p>
            <a:pPr algn="l"/>
            <a:r>
              <a:rPr lang="lt-LT" sz="4000" cap="all" dirty="0" smtClean="0"/>
              <a:t>LITHUANIA</a:t>
            </a:r>
            <a:r>
              <a:rPr lang="en-US" sz="4000" cap="all" dirty="0" smtClean="0"/>
              <a:t>N </a:t>
            </a:r>
            <a:r>
              <a:rPr lang="lt-LT" sz="4000" cap="all" dirty="0" smtClean="0"/>
              <a:t>PARTICIPATI</a:t>
            </a:r>
            <a:r>
              <a:rPr lang="en-US" sz="4000" cap="all" dirty="0" smtClean="0"/>
              <a:t>ON IN INTERNATIONAL RESEARCH INFRASTRUCTURES</a:t>
            </a:r>
            <a:endParaRPr lang="en-US" sz="4000" cap="al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503271-7D72-0086-45E3-FB5ED56C9D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46140" y="3694543"/>
            <a:ext cx="6027520" cy="1993025"/>
          </a:xfrm>
        </p:spPr>
        <p:txBody>
          <a:bodyPr>
            <a:noAutofit/>
          </a:bodyPr>
          <a:lstStyle/>
          <a:p>
            <a:pPr algn="l"/>
            <a:r>
              <a:rPr lang="en-GB" sz="2400" dirty="0" err="1" smtClean="0"/>
              <a:t>Dr.</a:t>
            </a:r>
            <a:r>
              <a:rPr lang="en-GB" sz="2400" dirty="0" smtClean="0"/>
              <a:t> Eugenijus Stumbrys, Head of Research and Higher Education Policy Analysis Unit of the Research Council of Lithuania</a:t>
            </a:r>
          </a:p>
          <a:p>
            <a:pPr algn="l"/>
            <a:endParaRPr lang="lt-LT" sz="2400" dirty="0" smtClean="0"/>
          </a:p>
          <a:p>
            <a:pPr algn="l"/>
            <a:r>
              <a:rPr lang="lt-LT" sz="2400" dirty="0" smtClean="0"/>
              <a:t>Vilnius</a:t>
            </a:r>
            <a:r>
              <a:rPr lang="lt-LT" sz="2400" dirty="0"/>
              <a:t>, September </a:t>
            </a:r>
            <a:r>
              <a:rPr lang="en-US" sz="2400" dirty="0"/>
              <a:t>25</a:t>
            </a:r>
            <a:r>
              <a:rPr lang="en-US" sz="2400" baseline="30000" dirty="0"/>
              <a:t>th</a:t>
            </a:r>
            <a:r>
              <a:rPr lang="en-US" sz="2400" dirty="0"/>
              <a:t>, </a:t>
            </a:r>
            <a:r>
              <a:rPr lang="lt-LT" sz="2400" dirty="0"/>
              <a:t>202</a:t>
            </a:r>
            <a:r>
              <a:rPr lang="en-US" sz="2400" dirty="0" smtClean="0"/>
              <a:t>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93739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ESFRI Roadmap</a:t>
            </a:r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4BAF4-0B47-404E-9B04-704BD327231D}" type="slidenum">
              <a:rPr lang="en-US" smtClean="0"/>
              <a:t>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0816" t="9774" r="26357" b="7516"/>
          <a:stretch/>
        </p:blipFill>
        <p:spPr>
          <a:xfrm>
            <a:off x="661649" y="2064908"/>
            <a:ext cx="3061735" cy="433927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851400" y="3266936"/>
            <a:ext cx="50457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ESFRI PROJECTS are RIs in their </a:t>
            </a:r>
            <a:r>
              <a:rPr lang="en-US" dirty="0" smtClean="0"/>
              <a:t>Preparation Phase</a:t>
            </a:r>
            <a:r>
              <a:rPr lang="en-US" dirty="0"/>
              <a:t>, which have been selected for the excellence</a:t>
            </a:r>
          </a:p>
          <a:p>
            <a:r>
              <a:rPr lang="en-US" dirty="0"/>
              <a:t>of their scientific case and for their </a:t>
            </a:r>
            <a:r>
              <a:rPr lang="en-US" dirty="0" smtClean="0"/>
              <a:t>maturity, according </a:t>
            </a:r>
            <a:r>
              <a:rPr lang="en-US" dirty="0"/>
              <a:t>to a sound expectation that the Project will </a:t>
            </a:r>
            <a:r>
              <a:rPr lang="en-US" dirty="0" smtClean="0"/>
              <a:t>reach the </a:t>
            </a:r>
            <a:r>
              <a:rPr lang="en-US" dirty="0"/>
              <a:t>Implementation Phase within a ten-year period.</a:t>
            </a:r>
            <a:endParaRPr lang="lt-LT" dirty="0"/>
          </a:p>
        </p:txBody>
      </p:sp>
      <p:sp>
        <p:nvSpPr>
          <p:cNvPr id="7" name="Rectangle 6"/>
          <p:cNvSpPr/>
          <p:nvPr/>
        </p:nvSpPr>
        <p:spPr>
          <a:xfrm>
            <a:off x="3851400" y="519466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The ESFRI LANDMARKS are RIs that </a:t>
            </a:r>
            <a:r>
              <a:rPr lang="en-US" dirty="0" smtClean="0"/>
              <a:t>are implemented – reached </a:t>
            </a:r>
            <a:r>
              <a:rPr lang="en-US" dirty="0"/>
              <a:t>an </a:t>
            </a:r>
            <a:r>
              <a:rPr lang="en-US" dirty="0" smtClean="0"/>
              <a:t>advanced implementation stage – </a:t>
            </a:r>
            <a:r>
              <a:rPr lang="en-US" dirty="0"/>
              <a:t>and represent major elements of </a:t>
            </a:r>
            <a:r>
              <a:rPr lang="en-US" dirty="0" smtClean="0"/>
              <a:t>the competitiveness </a:t>
            </a:r>
            <a:r>
              <a:rPr lang="en-US" dirty="0"/>
              <a:t>of the ERA.</a:t>
            </a:r>
            <a:endParaRPr lang="lt-LT" dirty="0"/>
          </a:p>
        </p:txBody>
      </p:sp>
      <p:sp>
        <p:nvSpPr>
          <p:cNvPr id="8" name="Rectangle 7"/>
          <p:cNvSpPr/>
          <p:nvPr/>
        </p:nvSpPr>
        <p:spPr>
          <a:xfrm>
            <a:off x="3851400" y="212014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There is in Roadmap 2021 the updated and </a:t>
            </a:r>
            <a:r>
              <a:rPr lang="en-US" dirty="0"/>
              <a:t>complete list of 22 ESFRI PROJECTS and </a:t>
            </a:r>
            <a:r>
              <a:rPr lang="en-US" dirty="0" smtClean="0"/>
              <a:t>41 </a:t>
            </a:r>
            <a:r>
              <a:rPr lang="lt-LT" dirty="0" smtClean="0"/>
              <a:t>ESFRI LANDMARKS</a:t>
            </a:r>
            <a:r>
              <a:rPr lang="en-US" dirty="0" smtClean="0"/>
              <a:t>.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349095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4BAF4-0B47-404E-9B04-704BD327231D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94944" y="1859340"/>
            <a:ext cx="78089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The Landscape Analysis has been realized </a:t>
            </a:r>
            <a:r>
              <a:rPr lang="en-US" dirty="0" smtClean="0">
                <a:solidFill>
                  <a:srgbClr val="000000"/>
                </a:solidFill>
              </a:rPr>
              <a:t>in 6 domains:</a:t>
            </a:r>
          </a:p>
          <a:p>
            <a:pPr marL="1344613" indent="-449263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949699"/>
                </a:solidFill>
              </a:rPr>
              <a:t>DATA</a:t>
            </a:r>
            <a:r>
              <a:rPr lang="en-US" dirty="0">
                <a:solidFill>
                  <a:srgbClr val="949699"/>
                </a:solidFill>
              </a:rPr>
              <a:t>, COMPUTING &amp; DIGITAL </a:t>
            </a:r>
            <a:r>
              <a:rPr lang="en-US" dirty="0" smtClean="0">
                <a:solidFill>
                  <a:srgbClr val="949699"/>
                </a:solidFill>
              </a:rPr>
              <a:t>RESEARCH </a:t>
            </a:r>
            <a:r>
              <a:rPr lang="lt-LT" dirty="0" smtClean="0">
                <a:solidFill>
                  <a:srgbClr val="949699"/>
                </a:solidFill>
              </a:rPr>
              <a:t>INFRASTRUCTURES</a:t>
            </a:r>
            <a:r>
              <a:rPr lang="en-US" dirty="0" smtClean="0"/>
              <a:t>,</a:t>
            </a:r>
          </a:p>
          <a:p>
            <a:pPr marL="1344613" indent="-449263">
              <a:buFont typeface="Wingdings" panose="05000000000000000000" pitchFamily="2" charset="2"/>
              <a:buChar char="q"/>
            </a:pPr>
            <a:r>
              <a:rPr lang="lt-LT" dirty="0" smtClean="0">
                <a:solidFill>
                  <a:srgbClr val="BCC647"/>
                </a:solidFill>
              </a:rPr>
              <a:t>ENERGY</a:t>
            </a:r>
            <a:r>
              <a:rPr lang="en-US" dirty="0" smtClean="0"/>
              <a:t>,</a:t>
            </a:r>
          </a:p>
          <a:p>
            <a:pPr marL="1344613" indent="-449263">
              <a:buFont typeface="Wingdings" panose="05000000000000000000" pitchFamily="2" charset="2"/>
              <a:buChar char="q"/>
            </a:pPr>
            <a:r>
              <a:rPr lang="lt-LT" dirty="0" smtClean="0">
                <a:solidFill>
                  <a:srgbClr val="01A74E"/>
                </a:solidFill>
              </a:rPr>
              <a:t>ENVIRONMENT</a:t>
            </a:r>
            <a:r>
              <a:rPr lang="lt-LT" dirty="0" smtClean="0">
                <a:solidFill>
                  <a:srgbClr val="000000"/>
                </a:solidFill>
              </a:rPr>
              <a:t>,</a:t>
            </a:r>
            <a:endParaRPr lang="en-US" dirty="0" smtClean="0">
              <a:solidFill>
                <a:srgbClr val="000000"/>
              </a:solidFill>
            </a:endParaRPr>
          </a:p>
          <a:p>
            <a:pPr marL="1344613" indent="-449263">
              <a:buFont typeface="Wingdings" panose="05000000000000000000" pitchFamily="2" charset="2"/>
              <a:buChar char="q"/>
            </a:pPr>
            <a:r>
              <a:rPr lang="lt-LT" dirty="0" smtClean="0">
                <a:solidFill>
                  <a:srgbClr val="F68320"/>
                </a:solidFill>
              </a:rPr>
              <a:t>HEALTH &amp; FOOD</a:t>
            </a:r>
            <a:r>
              <a:rPr lang="lt-LT" dirty="0" smtClean="0">
                <a:solidFill>
                  <a:srgbClr val="000000"/>
                </a:solidFill>
              </a:rPr>
              <a:t>,</a:t>
            </a:r>
            <a:endParaRPr lang="en-US" dirty="0" smtClean="0">
              <a:solidFill>
                <a:srgbClr val="000000"/>
              </a:solidFill>
            </a:endParaRPr>
          </a:p>
          <a:p>
            <a:pPr marL="1344613" indent="-449263">
              <a:buFont typeface="Wingdings" panose="05000000000000000000" pitchFamily="2" charset="2"/>
              <a:buChar char="q"/>
            </a:pPr>
            <a:r>
              <a:rPr lang="lt-LT" dirty="0" smtClean="0">
                <a:solidFill>
                  <a:srgbClr val="8A6CB0"/>
                </a:solidFill>
              </a:rPr>
              <a:t>PHYSICAL SCIENCES &amp; ENGINEERING</a:t>
            </a:r>
            <a:r>
              <a:rPr lang="en-US" dirty="0" smtClean="0">
                <a:solidFill>
                  <a:srgbClr val="000000"/>
                </a:solidFill>
              </a:rPr>
              <a:t>,</a:t>
            </a:r>
          </a:p>
          <a:p>
            <a:pPr marL="1344613" indent="-449263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DB3F7C"/>
                </a:solidFill>
              </a:rPr>
              <a:t>SOCIAL &amp; CULTURAL INNOVATION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  <a:endParaRPr lang="lt-LT" dirty="0"/>
          </a:p>
        </p:txBody>
      </p:sp>
      <p:sp>
        <p:nvSpPr>
          <p:cNvPr id="6" name="Rectangle 5"/>
          <p:cNvSpPr/>
          <p:nvPr/>
        </p:nvSpPr>
        <p:spPr>
          <a:xfrm>
            <a:off x="694945" y="3890665"/>
            <a:ext cx="67299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Lithuania doesn’t participate in any </a:t>
            </a:r>
            <a:r>
              <a:rPr lang="en-US" dirty="0" smtClean="0"/>
              <a:t>ESFRI PROJECT and participates in 7 </a:t>
            </a:r>
            <a:r>
              <a:rPr lang="en-US" dirty="0"/>
              <a:t>ESFRI </a:t>
            </a:r>
            <a:r>
              <a:rPr lang="en-US" dirty="0" smtClean="0"/>
              <a:t>LANDMARKS</a:t>
            </a:r>
            <a:r>
              <a:rPr lang="en-US" dirty="0" smtClean="0">
                <a:solidFill>
                  <a:srgbClr val="000000"/>
                </a:solidFill>
              </a:rPr>
              <a:t>:</a:t>
            </a:r>
          </a:p>
          <a:p>
            <a:pPr marL="1344613" indent="-449263">
              <a:buFont typeface="Wingdings" panose="05000000000000000000" pitchFamily="2" charset="2"/>
              <a:buChar char="q"/>
            </a:pPr>
            <a:r>
              <a:rPr lang="lt-LT" dirty="0">
                <a:solidFill>
                  <a:srgbClr val="F68320"/>
                </a:solidFill>
              </a:rPr>
              <a:t>HEALTH &amp; </a:t>
            </a:r>
            <a:r>
              <a:rPr lang="lt-LT" dirty="0" smtClean="0">
                <a:solidFill>
                  <a:srgbClr val="F68320"/>
                </a:solidFill>
              </a:rPr>
              <a:t>FOOD</a:t>
            </a:r>
            <a:r>
              <a:rPr lang="en-US" dirty="0" smtClean="0">
                <a:solidFill>
                  <a:srgbClr val="F68320"/>
                </a:solidFill>
              </a:rPr>
              <a:t> (2 RI)</a:t>
            </a:r>
            <a:r>
              <a:rPr lang="lt-LT" dirty="0" smtClean="0">
                <a:solidFill>
                  <a:srgbClr val="000000"/>
                </a:solidFill>
              </a:rPr>
              <a:t>,</a:t>
            </a:r>
            <a:endParaRPr lang="en-US" dirty="0" smtClean="0">
              <a:solidFill>
                <a:srgbClr val="000000"/>
              </a:solidFill>
            </a:endParaRPr>
          </a:p>
          <a:p>
            <a:pPr marL="1344613" indent="-449263">
              <a:buFont typeface="Wingdings" panose="05000000000000000000" pitchFamily="2" charset="2"/>
              <a:buChar char="q"/>
            </a:pPr>
            <a:r>
              <a:rPr lang="lt-LT" dirty="0">
                <a:solidFill>
                  <a:srgbClr val="8A6CB0"/>
                </a:solidFill>
              </a:rPr>
              <a:t>PHYSICAL SCIENCES &amp; </a:t>
            </a:r>
            <a:r>
              <a:rPr lang="lt-LT" dirty="0" smtClean="0">
                <a:solidFill>
                  <a:srgbClr val="8A6CB0"/>
                </a:solidFill>
              </a:rPr>
              <a:t>ENGINEERING</a:t>
            </a:r>
            <a:r>
              <a:rPr lang="en-US" dirty="0" smtClean="0">
                <a:solidFill>
                  <a:srgbClr val="8A6CB0"/>
                </a:solidFill>
              </a:rPr>
              <a:t> (2 RI),</a:t>
            </a:r>
          </a:p>
          <a:p>
            <a:pPr marL="1344613" indent="-449263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DB3F7C"/>
                </a:solidFill>
              </a:rPr>
              <a:t>SOCIAL &amp; CULTURAL </a:t>
            </a:r>
            <a:r>
              <a:rPr lang="en-US" dirty="0" smtClean="0">
                <a:solidFill>
                  <a:srgbClr val="DB3F7C"/>
                </a:solidFill>
              </a:rPr>
              <a:t>INNOVATION (2 +2).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89246" y="116571"/>
            <a:ext cx="6439344" cy="1029840"/>
          </a:xfrm>
        </p:spPr>
        <p:txBody>
          <a:bodyPr/>
          <a:lstStyle/>
          <a:p>
            <a:r>
              <a:rPr lang="en-US" dirty="0" smtClean="0"/>
              <a:t>Lithuanian Participation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595931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4BAF4-0B47-404E-9B04-704BD327231D}" type="slidenum">
              <a:rPr lang="en-US" smtClean="0"/>
              <a:t>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0731" t="17033" r="9408" b="73329"/>
          <a:stretch/>
        </p:blipFill>
        <p:spPr>
          <a:xfrm>
            <a:off x="410359" y="1725623"/>
            <a:ext cx="8432279" cy="6543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3794" t="30778" r="9336" b="24558"/>
          <a:stretch/>
        </p:blipFill>
        <p:spPr>
          <a:xfrm>
            <a:off x="474366" y="2379986"/>
            <a:ext cx="8315846" cy="3124318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452966" y="2604784"/>
            <a:ext cx="973498" cy="221530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8" name="Oval 7"/>
          <p:cNvSpPr/>
          <p:nvPr/>
        </p:nvSpPr>
        <p:spPr>
          <a:xfrm>
            <a:off x="443822" y="5043184"/>
            <a:ext cx="1211242" cy="251192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1" name="Rectangle 10"/>
          <p:cNvSpPr/>
          <p:nvPr/>
        </p:nvSpPr>
        <p:spPr>
          <a:xfrm>
            <a:off x="3336823" y="1316160"/>
            <a:ext cx="17733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68320"/>
                </a:solidFill>
              </a:rPr>
              <a:t>Health &amp; Food RI</a:t>
            </a:r>
            <a:endParaRPr lang="en-GB" b="1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589246" y="116571"/>
            <a:ext cx="6439344" cy="1029840"/>
          </a:xfrm>
        </p:spPr>
        <p:txBody>
          <a:bodyPr/>
          <a:lstStyle/>
          <a:p>
            <a:r>
              <a:rPr lang="en-US" dirty="0" smtClean="0"/>
              <a:t>Lithuanian Participation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796156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526192-3959-EA4F-161D-BB58243E8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4BAF4-0B47-404E-9B04-704BD327231D}" type="slidenum">
              <a:rPr lang="en-US" smtClean="0"/>
              <a:t>5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24081" t="27837" r="9438" b="30684"/>
          <a:stretch/>
        </p:blipFill>
        <p:spPr>
          <a:xfrm>
            <a:off x="416389" y="2180272"/>
            <a:ext cx="8389051" cy="294419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23340" t="70118" r="9438" b="14393"/>
          <a:stretch/>
        </p:blipFill>
        <p:spPr>
          <a:xfrm>
            <a:off x="297460" y="5439070"/>
            <a:ext cx="8482556" cy="109941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750161" y="1209988"/>
            <a:ext cx="33855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8A6CB0"/>
                </a:solidFill>
              </a:rPr>
              <a:t>Physical Sciences &amp; Engineering RI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825374" y="5073310"/>
            <a:ext cx="307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DB3F7C"/>
                </a:solidFill>
              </a:rPr>
              <a:t>Social </a:t>
            </a:r>
            <a:r>
              <a:rPr lang="en-US" dirty="0">
                <a:solidFill>
                  <a:srgbClr val="DB3F7C"/>
                </a:solidFill>
              </a:rPr>
              <a:t>&amp; </a:t>
            </a:r>
            <a:r>
              <a:rPr lang="en-US" dirty="0" smtClean="0">
                <a:solidFill>
                  <a:srgbClr val="DB3F7C"/>
                </a:solidFill>
              </a:rPr>
              <a:t>Cultural Innovation  RI</a:t>
            </a:r>
            <a:endParaRPr lang="lt-LT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34094" y="2430707"/>
            <a:ext cx="1211242" cy="251192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6" name="Oval 15"/>
          <p:cNvSpPr/>
          <p:nvPr/>
        </p:nvSpPr>
        <p:spPr>
          <a:xfrm>
            <a:off x="343238" y="4171456"/>
            <a:ext cx="1211242" cy="251192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8" name="Oval 17"/>
          <p:cNvSpPr/>
          <p:nvPr/>
        </p:nvSpPr>
        <p:spPr>
          <a:xfrm>
            <a:off x="346851" y="6057411"/>
            <a:ext cx="1211242" cy="251192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9" name="Oval 18"/>
          <p:cNvSpPr/>
          <p:nvPr/>
        </p:nvSpPr>
        <p:spPr>
          <a:xfrm>
            <a:off x="334659" y="6255531"/>
            <a:ext cx="1211242" cy="251192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0" name="Oval 19"/>
          <p:cNvSpPr/>
          <p:nvPr/>
        </p:nvSpPr>
        <p:spPr>
          <a:xfrm>
            <a:off x="334659" y="5661171"/>
            <a:ext cx="1211242" cy="251192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1" name="Oval 20"/>
          <p:cNvSpPr/>
          <p:nvPr/>
        </p:nvSpPr>
        <p:spPr>
          <a:xfrm>
            <a:off x="340755" y="5475243"/>
            <a:ext cx="1211242" cy="251192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/>
          <a:srcRect l="20731" t="17033" r="9408" b="73329"/>
          <a:stretch/>
        </p:blipFill>
        <p:spPr>
          <a:xfrm>
            <a:off x="410359" y="1506167"/>
            <a:ext cx="8432279" cy="654364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589246" y="116571"/>
            <a:ext cx="6439344" cy="1029840"/>
          </a:xfrm>
        </p:spPr>
        <p:txBody>
          <a:bodyPr/>
          <a:lstStyle/>
          <a:p>
            <a:r>
              <a:rPr lang="en-US" dirty="0" smtClean="0"/>
              <a:t>Lithuanian Participation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805003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4BAF4-0B47-404E-9B04-704BD327231D}" type="slidenum">
              <a:rPr lang="en-US" smtClean="0"/>
              <a:t>6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589246" y="116571"/>
            <a:ext cx="6439344" cy="1029840"/>
          </a:xfrm>
        </p:spPr>
        <p:txBody>
          <a:bodyPr/>
          <a:lstStyle/>
          <a:p>
            <a:r>
              <a:rPr lang="en-US" dirty="0" smtClean="0"/>
              <a:t>Cost of Participation</a:t>
            </a:r>
            <a:r>
              <a:rPr lang="lt-LT" dirty="0" smtClean="0"/>
              <a:t> in RI</a:t>
            </a:r>
            <a:endParaRPr lang="lt-LT" dirty="0"/>
          </a:p>
        </p:txBody>
      </p:sp>
      <p:pic>
        <p:nvPicPr>
          <p:cNvPr id="14" name="Picture 13" descr="U.S. scientists celebrate the restart of the Large Hadron Collider | New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712" y="4662288"/>
            <a:ext cx="877824" cy="857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1258593" y="6153242"/>
            <a:ext cx="38831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The cost of participation </a:t>
            </a:r>
            <a:r>
              <a:rPr lang="en-GB" sz="1600" dirty="0" smtClean="0"/>
              <a:t>in </a:t>
            </a:r>
            <a:r>
              <a:rPr lang="en-GB" sz="1600" dirty="0"/>
              <a:t>millions of euros.</a:t>
            </a:r>
            <a:endParaRPr lang="lt-LT" sz="16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8593" y="1564872"/>
            <a:ext cx="6919438" cy="4509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463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4BAF4-0B47-404E-9B04-704BD327231D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891427" y="3002347"/>
            <a:ext cx="4085445" cy="941820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Thank you for Attention</a:t>
            </a:r>
            <a:r>
              <a:rPr lang="en-US" dirty="0"/>
              <a:t>!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511419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4447</TotalTime>
  <Words>246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Theme</vt:lpstr>
      <vt:lpstr>LITHUANIAN PARTICIPATION IN INTERNATIONAL RESEARCH INFRASTRUCTURES</vt:lpstr>
      <vt:lpstr>ESFRI Roadmap</vt:lpstr>
      <vt:lpstr>Lithuanian Participation</vt:lpstr>
      <vt:lpstr>Lithuanian Participation</vt:lpstr>
      <vt:lpstr>Lithuanian Participation</vt:lpstr>
      <vt:lpstr>Cost of Participation in RI</vt:lpstr>
      <vt:lpstr>Thank you for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Jolanta Paunksnienė</dc:creator>
  <cp:lastModifiedBy>Eugenijus Stumbrys | Lietuvos mokslo taryba</cp:lastModifiedBy>
  <cp:revision>188</cp:revision>
  <dcterms:created xsi:type="dcterms:W3CDTF">2019-06-25T11:58:34Z</dcterms:created>
  <dcterms:modified xsi:type="dcterms:W3CDTF">2023-09-25T09:14:13Z</dcterms:modified>
</cp:coreProperties>
</file>