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unknown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image2.jpg" ContentType="image/jpeg"/>
  <Override PartName="/ppt/media/image3.jpg" ContentType="image/jpeg"/>
  <Override PartName="/ppt/media/image4.jpg" ContentType="image/jpeg"/>
  <Override PartName="/ppt/media/image5.jpg" ContentType="image/jpe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0" r:id="rId3"/>
    <p:sldId id="265" r:id="rId4"/>
    <p:sldId id="266" r:id="rId5"/>
    <p:sldId id="264" r:id="rId6"/>
    <p:sldId id="271" r:id="rId7"/>
    <p:sldId id="282" r:id="rId8"/>
    <p:sldId id="272" r:id="rId9"/>
    <p:sldId id="273" r:id="rId10"/>
    <p:sldId id="274" r:id="rId11"/>
    <p:sldId id="279" r:id="rId12"/>
    <p:sldId id="280" r:id="rId13"/>
    <p:sldId id="267" r:id="rId14"/>
    <p:sldId id="281" r:id="rId15"/>
    <p:sldId id="269" r:id="rId1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8253" autoAdjust="0"/>
  </p:normalViewPr>
  <p:slideViewPr>
    <p:cSldViewPr snapToGrid="0">
      <p:cViewPr varScale="1">
        <p:scale>
          <a:sx n="59" d="100"/>
          <a:sy n="59" d="100"/>
        </p:scale>
        <p:origin x="921" y="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Relationship Id="rId5" Type="http://schemas.openxmlformats.org/officeDocument/2006/relationships/image" Target="../media/image13.wmf"/><Relationship Id="rId4" Type="http://schemas.openxmlformats.org/officeDocument/2006/relationships/image" Target="../media/image1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4651FAB-21B2-44C2-97AE-8EA6EBE9B6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A7DE599F-CAA3-4F3F-A178-387F8FC53C1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71D36CD-46ED-4DED-B9C4-AEC944FB5D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36037-D474-4A01-9C74-74E29FB80FC9}" type="datetimeFigureOut">
              <a:rPr lang="zh-CN" altLang="en-US" smtClean="0"/>
              <a:t>2022/3/15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FD705D5-CC69-4DD2-96E0-3BE28BD1D1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A660AAB-BDB8-410E-98EC-B677A286B5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7DE05-B892-4E39-88E9-6974BC3E3D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28040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BD813A3-3E47-4B21-A2B4-3EDC51F268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25BD55E1-6DE5-4A03-ADE4-66BC3F2E67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F167D68-C916-43C2-9C49-DF87DCCAF1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36037-D474-4A01-9C74-74E29FB80FC9}" type="datetimeFigureOut">
              <a:rPr lang="zh-CN" altLang="en-US" smtClean="0"/>
              <a:t>2022/3/15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CCAE6B5-4A35-4102-8F72-C489E4D5FF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6DBAE20F-9E30-4F88-9903-D0F477DBD3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7DE05-B892-4E39-88E9-6974BC3E3D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41330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55CF7E3D-0EEA-4C7A-B7E0-8EFD29DC087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943886B8-BFC8-473A-9BD9-7E4D33D727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893389A1-AFC0-444A-A562-0F9B76324D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36037-D474-4A01-9C74-74E29FB80FC9}" type="datetimeFigureOut">
              <a:rPr lang="zh-CN" altLang="en-US" smtClean="0"/>
              <a:t>2022/3/15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05076B6-81F3-4C4F-8CEB-E45F6F109F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A58F8A3-6E97-493D-84C2-320C2ACDAC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7DE05-B892-4E39-88E9-6974BC3E3D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79400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496365B-E2D7-4813-B3A2-93188E7918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3F15F9C-0B6E-47B2-9D23-505ACB584F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60F9E6B-F53D-4637-92CD-C4F22B49C0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36037-D474-4A01-9C74-74E29FB80FC9}" type="datetimeFigureOut">
              <a:rPr lang="zh-CN" altLang="en-US" smtClean="0"/>
              <a:t>2022/3/15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47CF9D7-D9FF-45A1-A497-D0905FAF0F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0F73FBC-019A-4E8C-B0C3-C6077B3CDD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7DE05-B892-4E39-88E9-6974BC3E3D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6442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DD38901-702B-439E-88D3-A5680DC5E7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1C7B4C45-663F-43D2-BB58-A571FB0CD3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53EF9EC-59E7-4ED9-B016-D7D67D7AC0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36037-D474-4A01-9C74-74E29FB80FC9}" type="datetimeFigureOut">
              <a:rPr lang="zh-CN" altLang="en-US" smtClean="0"/>
              <a:t>2022/3/15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7D9FC43-4A1D-4858-BA5B-5F10BCB436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B590A06-86D8-44C7-A1BC-E38847AF0E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7DE05-B892-4E39-88E9-6974BC3E3D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3516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AF94060-4FC3-44F7-A892-502E032AA7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324E050-4B41-4192-B388-37B20D8EFF6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900BE6D4-8802-4F24-9B1C-88F191C547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2E91693B-718F-4934-A3F6-6A9F20731F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36037-D474-4A01-9C74-74E29FB80FC9}" type="datetimeFigureOut">
              <a:rPr lang="zh-CN" altLang="en-US" smtClean="0"/>
              <a:t>2022/3/15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9E27C9DC-DE77-4475-BF07-1AC2CC3C2C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483EEF36-5A02-4A45-A5E9-ADE01D1C74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7DE05-B892-4E39-88E9-6974BC3E3D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21854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76D9B23-584D-48AA-9D50-2B23103207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E58FA104-805D-4AE7-A63E-5ACB62E14F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E9109325-595A-4D28-B66E-99CA871FAD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7C1A4A0F-F46B-4A9E-BAFC-9B096381CAC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0C038F34-01B3-46C7-AB50-573E7D485F9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B8657422-DD05-40A2-BF98-201E73FD8E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36037-D474-4A01-9C74-74E29FB80FC9}" type="datetimeFigureOut">
              <a:rPr lang="zh-CN" altLang="en-US" smtClean="0"/>
              <a:t>2022/3/15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99D55791-F33E-41DB-AE8F-5AE5521048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4EC80CCD-A93F-4F28-8531-0573C41A88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7DE05-B892-4E39-88E9-6974BC3E3D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89272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AEBD58E-93ED-4982-A52E-0B55056829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6A14497A-798B-4DF0-B68B-3217EB8F6C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36037-D474-4A01-9C74-74E29FB80FC9}" type="datetimeFigureOut">
              <a:rPr lang="zh-CN" altLang="en-US" smtClean="0"/>
              <a:t>2022/3/15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95927A7C-E37D-4EA4-B17E-FFFA13014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92DF0952-011E-443B-A477-86BA2D31EA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7DE05-B892-4E39-88E9-6974BC3E3D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30757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D0B03F1D-7766-47E7-945C-B5E15FBF07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36037-D474-4A01-9C74-74E29FB80FC9}" type="datetimeFigureOut">
              <a:rPr lang="zh-CN" altLang="en-US" smtClean="0"/>
              <a:t>2022/3/15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91384BF4-BF47-45E9-B664-797ED9ABF7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B7A2A266-0102-40D9-90EA-516875DBCA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7DE05-B892-4E39-88E9-6974BC3E3D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80352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1F491F0-35CE-49D0-B6DF-8A9A683879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A77F026-FD0E-4056-A1C5-3A0EC1E05C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E5C480B8-4CE9-4D37-B1C0-F9D50794B8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EA69A5E1-EAAE-4205-AEC3-4595E9F2C1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36037-D474-4A01-9C74-74E29FB80FC9}" type="datetimeFigureOut">
              <a:rPr lang="zh-CN" altLang="en-US" smtClean="0"/>
              <a:t>2022/3/15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2B1A5875-7C19-4FF7-99D2-F809C94AE8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AE05BDCD-17CB-4629-800F-2498C9CAF4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7DE05-B892-4E39-88E9-6974BC3E3D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2917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BD5F0EE-103E-4233-AA3A-4B7D6817D0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327A436E-FBC1-4399-9A29-0B447F5DCC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C8929015-C8D7-4C17-8F19-83ABA97D9A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74489810-5948-42B7-B714-2B81E0CAE9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36037-D474-4A01-9C74-74E29FB80FC9}" type="datetimeFigureOut">
              <a:rPr lang="zh-CN" altLang="en-US" smtClean="0"/>
              <a:t>2022/3/15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0E360301-7626-4DD3-9337-CEBDAD79B9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BF6FE872-1E2D-47B0-A75D-FEB0DF9F0E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7DE05-B892-4E39-88E9-6974BC3E3D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6714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D7171984-E43A-4DE4-B3AE-B30D8C2165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ECFD6F24-D3BC-47BC-9A21-9C12A48784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FD4AC65-D7CF-4DE4-9843-53A1D47FB24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A36037-D474-4A01-9C74-74E29FB80FC9}" type="datetimeFigureOut">
              <a:rPr lang="zh-CN" altLang="en-US" smtClean="0"/>
              <a:t>2022/3/15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7471821-132E-405D-938C-6F2BD68CFB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DE62D142-FBFD-4D2F-8D2B-1C01E0A845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07DE05-B892-4E39-88E9-6974BC3E3D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896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arxiv.org/abs/2110.14942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13" Type="http://schemas.openxmlformats.org/officeDocument/2006/relationships/image" Target="../media/image32.png"/><Relationship Id="rId7" Type="http://schemas.openxmlformats.org/officeDocument/2006/relationships/image" Target="../media/image52.png"/><Relationship Id="rId12" Type="http://schemas.openxmlformats.org/officeDocument/2006/relationships/image" Target="../media/image310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png"/><Relationship Id="rId11" Type="http://schemas.openxmlformats.org/officeDocument/2006/relationships/image" Target="../media/image300.png"/><Relationship Id="rId5" Type="http://schemas.openxmlformats.org/officeDocument/2006/relationships/image" Target="../media/image50.png"/><Relationship Id="rId10" Type="http://schemas.openxmlformats.org/officeDocument/2006/relationships/image" Target="../media/image55.png"/><Relationship Id="rId4" Type="http://schemas.openxmlformats.org/officeDocument/2006/relationships/image" Target="../media/image490.png"/><Relationship Id="rId9" Type="http://schemas.openxmlformats.org/officeDocument/2006/relationships/image" Target="../media/image5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0.png"/><Relationship Id="rId2" Type="http://schemas.openxmlformats.org/officeDocument/2006/relationships/image" Target="../media/image65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23.png"/><Relationship Id="rId18" Type="http://schemas.openxmlformats.org/officeDocument/2006/relationships/image" Target="../media/image27.png"/><Relationship Id="rId3" Type="http://schemas.openxmlformats.org/officeDocument/2006/relationships/image" Target="../media/image17.png"/><Relationship Id="rId21" Type="http://schemas.openxmlformats.org/officeDocument/2006/relationships/image" Target="../media/image30.png"/><Relationship Id="rId7" Type="http://schemas.openxmlformats.org/officeDocument/2006/relationships/image" Target="../media/image20.png"/><Relationship Id="rId12" Type="http://schemas.openxmlformats.org/officeDocument/2006/relationships/image" Target="../media/image22.png"/><Relationship Id="rId17" Type="http://schemas.openxmlformats.org/officeDocument/2006/relationships/image" Target="../media/image26.png"/><Relationship Id="rId2" Type="http://schemas.openxmlformats.org/officeDocument/2006/relationships/image" Target="../media/image3.jpg"/><Relationship Id="rId16" Type="http://schemas.openxmlformats.org/officeDocument/2006/relationships/image" Target="../media/image140.png"/><Relationship Id="rId20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15" Type="http://schemas.openxmlformats.org/officeDocument/2006/relationships/image" Target="../media/image25.png"/><Relationship Id="rId19" Type="http://schemas.openxmlformats.org/officeDocument/2006/relationships/image" Target="../media/image28.png"/><Relationship Id="rId4" Type="http://schemas.openxmlformats.org/officeDocument/2006/relationships/image" Target="../media/image170.png"/><Relationship Id="rId14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wmf"/><Relationship Id="rId13" Type="http://schemas.openxmlformats.org/officeDocument/2006/relationships/oleObject" Target="../embeddings/oleObject5.bin"/><Relationship Id="rId3" Type="http://schemas.openxmlformats.org/officeDocument/2006/relationships/image" Target="../media/image14.png"/><Relationship Id="rId7" Type="http://schemas.openxmlformats.org/officeDocument/2006/relationships/oleObject" Target="../embeddings/oleObject2.bin"/><Relationship Id="rId12" Type="http://schemas.openxmlformats.org/officeDocument/2006/relationships/image" Target="../media/image12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5.png"/><Relationship Id="rId11" Type="http://schemas.openxmlformats.org/officeDocument/2006/relationships/oleObject" Target="../embeddings/oleObject4.bin"/><Relationship Id="rId5" Type="http://schemas.openxmlformats.org/officeDocument/2006/relationships/image" Target="../media/image9.wmf"/><Relationship Id="rId10" Type="http://schemas.openxmlformats.org/officeDocument/2006/relationships/image" Target="../media/image11.wmf"/><Relationship Id="rId4" Type="http://schemas.openxmlformats.org/officeDocument/2006/relationships/oleObject" Target="../embeddings/oleObject1.bin"/><Relationship Id="rId9" Type="http://schemas.openxmlformats.org/officeDocument/2006/relationships/oleObject" Target="../embeddings/oleObject3.bin"/><Relationship Id="rId14" Type="http://schemas.openxmlformats.org/officeDocument/2006/relationships/image" Target="../media/image13.w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13" Type="http://schemas.openxmlformats.org/officeDocument/2006/relationships/image" Target="../media/image45.png"/><Relationship Id="rId3" Type="http://schemas.openxmlformats.org/officeDocument/2006/relationships/image" Target="../media/image39.png"/><Relationship Id="rId7" Type="http://schemas.openxmlformats.org/officeDocument/2006/relationships/image" Target="../media/image390.png"/><Relationship Id="rId12" Type="http://schemas.openxmlformats.org/officeDocument/2006/relationships/image" Target="../media/image44.png"/><Relationship Id="rId17" Type="http://schemas.openxmlformats.org/officeDocument/2006/relationships/image" Target="../media/image49.png"/><Relationship Id="rId2" Type="http://schemas.openxmlformats.org/officeDocument/2006/relationships/image" Target="../media/image3.jpg"/><Relationship Id="rId16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0.png"/><Relationship Id="rId11" Type="http://schemas.openxmlformats.org/officeDocument/2006/relationships/image" Target="../media/image43.png"/><Relationship Id="rId5" Type="http://schemas.openxmlformats.org/officeDocument/2006/relationships/image" Target="../media/image370.png"/><Relationship Id="rId15" Type="http://schemas.openxmlformats.org/officeDocument/2006/relationships/image" Target="../media/image47.png"/><Relationship Id="rId10" Type="http://schemas.openxmlformats.org/officeDocument/2006/relationships/image" Target="../media/image42.png"/><Relationship Id="rId4" Type="http://schemas.openxmlformats.org/officeDocument/2006/relationships/image" Target="../media/image36.png"/><Relationship Id="rId9" Type="http://schemas.openxmlformats.org/officeDocument/2006/relationships/image" Target="../media/image41.png"/><Relationship Id="rId14" Type="http://schemas.openxmlformats.org/officeDocument/2006/relationships/image" Target="../media/image4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>
            <a:extLst>
              <a:ext uri="{FF2B5EF4-FFF2-40B4-BE49-F238E27FC236}">
                <a16:creationId xmlns:a16="http://schemas.microsoft.com/office/drawing/2014/main" id="{87EB7953-FC62-4BB5-AC62-11A53F90BF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62990" y="3229470"/>
            <a:ext cx="10066020" cy="3082318"/>
          </a:xfrm>
        </p:spPr>
        <p:txBody>
          <a:bodyPr>
            <a:normAutofit fontScale="92500" lnSpcReduction="10000"/>
          </a:bodyPr>
          <a:lstStyle/>
          <a:p>
            <a:endParaRPr lang="en-US" altLang="zh-CN" dirty="0"/>
          </a:p>
          <a:p>
            <a:r>
              <a:rPr lang="en-US" altLang="zh-CN" b="1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Zhan-Feng Mai</a:t>
            </a:r>
          </a:p>
          <a:p>
            <a:r>
              <a:rPr lang="en-US" altLang="zh-CN" b="1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Center for Joint Quantum Studies, School of Science</a:t>
            </a:r>
          </a:p>
          <a:p>
            <a:r>
              <a:rPr lang="en-US" altLang="zh-CN" b="1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Tianjin University</a:t>
            </a:r>
          </a:p>
          <a:p>
            <a:endParaRPr lang="en-US" altLang="zh-CN" b="1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  <a:p>
            <a:r>
              <a:rPr lang="en-US" altLang="zh-CN" sz="2000" b="1" dirty="0" err="1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Arxiv</a:t>
            </a:r>
            <a:r>
              <a:rPr lang="en-US" altLang="zh-CN" sz="2000" b="1" dirty="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: </a:t>
            </a:r>
            <a:r>
              <a:rPr lang="en-US" altLang="zh-CN" sz="2000" b="0" i="0" dirty="0">
                <a:effectLst/>
                <a:latin typeface="-apple-system"/>
              </a:rPr>
              <a:t>: </a:t>
            </a:r>
            <a:r>
              <a:rPr lang="en-US" altLang="zh-CN" sz="2000" b="0" i="0" u="none" strike="noStrike" dirty="0">
                <a:solidFill>
                  <a:srgbClr val="0050B3"/>
                </a:solidFill>
                <a:effectLst/>
                <a:latin typeface="-apple-system"/>
                <a:hlinkClick r:id="rId2"/>
              </a:rPr>
              <a:t>2110.14942</a:t>
            </a:r>
            <a:r>
              <a:rPr lang="en-US" altLang="zh-CN" sz="2000" b="0" i="0" u="none" strike="noStrike" dirty="0">
                <a:solidFill>
                  <a:srgbClr val="0050B3"/>
                </a:solidFill>
                <a:effectLst/>
                <a:latin typeface="-apple-system"/>
              </a:rPr>
              <a:t> </a:t>
            </a:r>
          </a:p>
          <a:p>
            <a:endParaRPr lang="en-US" altLang="zh-CN" sz="2000" b="0" i="0" u="none" strike="noStrike" dirty="0">
              <a:solidFill>
                <a:srgbClr val="0050B3"/>
              </a:solidFill>
              <a:effectLst/>
              <a:latin typeface="Bahnschrift Light" panose="020B0502040204020203" pitchFamily="34" charset="0"/>
            </a:endParaRPr>
          </a:p>
          <a:p>
            <a:pPr algn="l"/>
            <a:r>
              <a:rPr lang="en-US" altLang="zh-CN" sz="2000" b="0" i="0" u="none" strike="noStrike" dirty="0">
                <a:effectLst/>
                <a:latin typeface="-apple-system"/>
              </a:rPr>
              <a:t>Collaborating with Run-</a:t>
            </a:r>
            <a:r>
              <a:rPr lang="en-US" altLang="zh-CN" sz="2000" b="0" i="0" u="none" strike="noStrike" dirty="0" err="1">
                <a:effectLst/>
                <a:latin typeface="-apple-system"/>
              </a:rPr>
              <a:t>Qiu</a:t>
            </a:r>
            <a:r>
              <a:rPr lang="en-US" altLang="zh-CN" sz="2000" b="0" i="0" u="none" strike="noStrike" dirty="0">
                <a:effectLst/>
                <a:latin typeface="-apple-system"/>
              </a:rPr>
              <a:t> Yang and Hong Lu</a:t>
            </a:r>
            <a:endParaRPr lang="zh-CN" altLang="en-US" sz="2000" b="0" i="0" dirty="0">
              <a:effectLst/>
              <a:latin typeface="-apple-system"/>
            </a:endParaRPr>
          </a:p>
          <a:p>
            <a:endParaRPr lang="en-US" altLang="zh-CN" b="1" dirty="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4" name="矩形: 圆角 3">
            <a:extLst>
              <a:ext uri="{FF2B5EF4-FFF2-40B4-BE49-F238E27FC236}">
                <a16:creationId xmlns:a16="http://schemas.microsoft.com/office/drawing/2014/main" id="{E481C2D5-EA45-413C-9EC1-46944F585A48}"/>
              </a:ext>
            </a:extLst>
          </p:cNvPr>
          <p:cNvSpPr/>
          <p:nvPr/>
        </p:nvSpPr>
        <p:spPr>
          <a:xfrm>
            <a:off x="1062990" y="776087"/>
            <a:ext cx="10066020" cy="1915245"/>
          </a:xfrm>
          <a:prstGeom prst="roundRect">
            <a:avLst/>
          </a:prstGeom>
          <a:solidFill>
            <a:srgbClr val="6382F3"/>
          </a:solidFill>
          <a:ln>
            <a:solidFill>
              <a:schemeClr val="accent1">
                <a:lumMod val="75000"/>
              </a:schemeClr>
            </a:solidFill>
          </a:ln>
          <a:effectLst>
            <a:outerShdw blurRad="88900" dist="190500" dir="4320000" sx="94000" sy="94000" algn="ctr" rotWithShape="0">
              <a:schemeClr val="bg1">
                <a:lumMod val="50000"/>
              </a:schemeClr>
            </a:outerShdw>
            <a:softEdge rad="50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4800" b="1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Superradiant</a:t>
            </a:r>
            <a:r>
              <a:rPr kumimoji="0" lang="en-US" altLang="zh-CN" sz="4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 panose="020F0502020204030204"/>
                <a:ea typeface="等线" panose="02010600030101010101" pitchFamily="2" charset="-122"/>
                <a:cs typeface="+mn-cs"/>
              </a:rPr>
              <a:t> Instability of Extremal Black Hole in STU Model</a:t>
            </a:r>
            <a:endParaRPr kumimoji="0" lang="zh-CN" altLang="en-US" sz="4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F0502020204030204"/>
              <a:ea typeface="等线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654196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D7F1801-276A-4D9C-9EB4-483E9322C1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7385" y="33817"/>
            <a:ext cx="10515600" cy="1325563"/>
          </a:xfrm>
        </p:spPr>
        <p:txBody>
          <a:bodyPr/>
          <a:lstStyle/>
          <a:p>
            <a:r>
              <a:rPr lang="en-US" altLang="zh-CN" b="1" dirty="0" err="1"/>
              <a:t>Superradiant</a:t>
            </a:r>
            <a:r>
              <a:rPr lang="en-US" altLang="zh-CN" b="1" dirty="0"/>
              <a:t> Condition for Complex Frequency</a:t>
            </a:r>
            <a:endParaRPr lang="zh-CN" altLang="en-US" b="1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22A63717-DB79-4166-B89B-D50852B88A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487" y="4483753"/>
            <a:ext cx="1550030" cy="1550030"/>
          </a:xfrm>
          <a:prstGeom prst="rect">
            <a:avLst/>
          </a:prstGeom>
        </p:spPr>
      </p:pic>
      <p:cxnSp>
        <p:nvCxnSpPr>
          <p:cNvPr id="6" name="直接箭头连接符 5">
            <a:extLst>
              <a:ext uri="{FF2B5EF4-FFF2-40B4-BE49-F238E27FC236}">
                <a16:creationId xmlns:a16="http://schemas.microsoft.com/office/drawing/2014/main" id="{7A895078-23E0-4D6B-AFB5-38CF38DF43C7}"/>
              </a:ext>
            </a:extLst>
          </p:cNvPr>
          <p:cNvCxnSpPr>
            <a:cxnSpLocks/>
          </p:cNvCxnSpPr>
          <p:nvPr/>
        </p:nvCxnSpPr>
        <p:spPr>
          <a:xfrm>
            <a:off x="1127202" y="5311132"/>
            <a:ext cx="9722444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1D2424D4-AC27-47FA-AA58-B664C6023D7D}"/>
                  </a:ext>
                </a:extLst>
              </p:cNvPr>
              <p:cNvSpPr txBox="1"/>
              <p:nvPr/>
            </p:nvSpPr>
            <p:spPr>
              <a:xfrm>
                <a:off x="537511" y="1398075"/>
                <a:ext cx="4564688" cy="58522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2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num>
                        <m:den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US" altLang="zh-CN" sz="2000" b="0" i="1" smtClean="0">
                          <a:latin typeface="Cambria Math" panose="02040503050406030204" pitchFamily="18" charset="0"/>
                        </a:rPr>
                        <m:t>=2</m:t>
                      </m:r>
                      <m:sSub>
                        <m:sSubPr>
                          <m:ctrlP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altLang="zh-CN" sz="20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altLang="zh-CN" sz="2000" b="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altLang="zh-CN" sz="2000" b="0" i="1" smtClean="0">
                          <a:latin typeface="Cambria Math" panose="02040503050406030204" pitchFamily="18" charset="0"/>
                        </a:rPr>
                        <m:t>,  </m:t>
                      </m:r>
                      <m:f>
                        <m:fPr>
                          <m:ctrlP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num>
                        <m:den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US" altLang="zh-CN" sz="2000" b="0" i="1" smtClean="0">
                          <a:latin typeface="Cambria Math" panose="02040503050406030204" pitchFamily="18" charset="0"/>
                        </a:rPr>
                        <m:t>=2 </m:t>
                      </m:r>
                      <m:sSub>
                        <m:sSubPr>
                          <m:ctrlP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altLang="zh-CN" sz="2000" b="0" i="1" smtClean="0">
                          <a:latin typeface="Cambria Math" panose="02040503050406030204" pitchFamily="18" charset="0"/>
                        </a:rPr>
                        <m:t>𝑄</m:t>
                      </m:r>
                    </m:oMath>
                  </m:oMathPara>
                </a14:m>
                <a:endParaRPr lang="zh-CN" altLang="en-US" sz="2000" dirty="0"/>
              </a:p>
            </p:txBody>
          </p:sp>
        </mc:Choice>
        <mc:Fallback xmlns="">
          <p:sp>
            <p:nvSpPr>
              <p:cNvPr id="8" name="文本框 7">
                <a:extLst>
                  <a:ext uri="{FF2B5EF4-FFF2-40B4-BE49-F238E27FC236}">
                    <a16:creationId xmlns:a16="http://schemas.microsoft.com/office/drawing/2014/main" id="{1D2424D4-AC27-47FA-AA58-B664C6023D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7511" y="1398075"/>
                <a:ext cx="4564688" cy="58522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箭头: 右 2">
            <a:extLst>
              <a:ext uri="{FF2B5EF4-FFF2-40B4-BE49-F238E27FC236}">
                <a16:creationId xmlns:a16="http://schemas.microsoft.com/office/drawing/2014/main" id="{4CB5EEAF-0455-48CC-93E4-C8FA6681D6C8}"/>
              </a:ext>
            </a:extLst>
          </p:cNvPr>
          <p:cNvSpPr/>
          <p:nvPr/>
        </p:nvSpPr>
        <p:spPr>
          <a:xfrm>
            <a:off x="4957214" y="1482815"/>
            <a:ext cx="891347" cy="415744"/>
          </a:xfrm>
          <a:prstGeom prst="rightArrow">
            <a:avLst/>
          </a:prstGeom>
          <a:solidFill>
            <a:schemeClr val="bg2">
              <a:lumMod val="9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9" name="直接连接符 8">
            <a:extLst>
              <a:ext uri="{FF2B5EF4-FFF2-40B4-BE49-F238E27FC236}">
                <a16:creationId xmlns:a16="http://schemas.microsoft.com/office/drawing/2014/main" id="{6D1562B0-4A22-442C-A0A6-534468C0492E}"/>
              </a:ext>
            </a:extLst>
          </p:cNvPr>
          <p:cNvCxnSpPr/>
          <p:nvPr/>
        </p:nvCxnSpPr>
        <p:spPr>
          <a:xfrm>
            <a:off x="6577533" y="1690687"/>
            <a:ext cx="495620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C2B997A4-7BE8-4AB9-9D00-6189285F263B}"/>
                  </a:ext>
                </a:extLst>
              </p:cNvPr>
              <p:cNvSpPr txBox="1"/>
              <p:nvPr/>
            </p:nvSpPr>
            <p:spPr>
              <a:xfrm>
                <a:off x="7070052" y="1344315"/>
                <a:ext cx="78476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&gt;0 </m:t>
                      </m:r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C2B997A4-7BE8-4AB9-9D00-6189285F26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70052" y="1344315"/>
                <a:ext cx="784766" cy="276999"/>
              </a:xfrm>
              <a:prstGeom prst="rect">
                <a:avLst/>
              </a:prstGeom>
              <a:blipFill>
                <a:blip r:embed="rId5"/>
                <a:stretch>
                  <a:fillRect l="-3101" b="-1777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文本框 10">
                <a:extLst>
                  <a:ext uri="{FF2B5EF4-FFF2-40B4-BE49-F238E27FC236}">
                    <a16:creationId xmlns:a16="http://schemas.microsoft.com/office/drawing/2014/main" id="{D807140C-8979-400E-8E07-79FAF297E0A5}"/>
                  </a:ext>
                </a:extLst>
              </p:cNvPr>
              <p:cNvSpPr txBox="1"/>
              <p:nvPr/>
            </p:nvSpPr>
            <p:spPr>
              <a:xfrm>
                <a:off x="7070052" y="1844800"/>
                <a:ext cx="78476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&lt;0 </m:t>
                      </m:r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11" name="文本框 10">
                <a:extLst>
                  <a:ext uri="{FF2B5EF4-FFF2-40B4-BE49-F238E27FC236}">
                    <a16:creationId xmlns:a16="http://schemas.microsoft.com/office/drawing/2014/main" id="{D807140C-8979-400E-8E07-79FAF297E0A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70052" y="1844800"/>
                <a:ext cx="784767" cy="276999"/>
              </a:xfrm>
              <a:prstGeom prst="rect">
                <a:avLst/>
              </a:prstGeom>
              <a:blipFill>
                <a:blip r:embed="rId6"/>
                <a:stretch>
                  <a:fillRect l="-3101" b="-1777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7DEEBCBE-261E-4E53-AEE7-50E4747ABF40}"/>
                  </a:ext>
                </a:extLst>
              </p:cNvPr>
              <p:cNvSpPr txBox="1"/>
              <p:nvPr/>
            </p:nvSpPr>
            <p:spPr>
              <a:xfrm>
                <a:off x="8756599" y="1344314"/>
                <a:ext cx="46461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𝑄</m:t>
                      </m:r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7DEEBCBE-261E-4E53-AEE7-50E4747ABF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56599" y="1344314"/>
                <a:ext cx="464614" cy="276999"/>
              </a:xfrm>
              <a:prstGeom prst="rect">
                <a:avLst/>
              </a:prstGeom>
              <a:blipFill>
                <a:blip r:embed="rId7"/>
                <a:stretch>
                  <a:fillRect l="-10390" r="-12987" b="-311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id="{FBEB7BF6-2D99-4D2A-AE65-944912D13CEF}"/>
                  </a:ext>
                </a:extLst>
              </p:cNvPr>
              <p:cNvSpPr txBox="1"/>
              <p:nvPr/>
            </p:nvSpPr>
            <p:spPr>
              <a:xfrm>
                <a:off x="8756599" y="1844800"/>
                <a:ext cx="464614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𝑄</m:t>
                      </m:r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id="{FBEB7BF6-2D99-4D2A-AE65-944912D13C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56599" y="1844800"/>
                <a:ext cx="464614" cy="276999"/>
              </a:xfrm>
              <a:prstGeom prst="rect">
                <a:avLst/>
              </a:prstGeom>
              <a:blipFill>
                <a:blip r:embed="rId8"/>
                <a:stretch>
                  <a:fillRect l="-10390" r="-12987" b="-3111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箭头: 上 13">
            <a:extLst>
              <a:ext uri="{FF2B5EF4-FFF2-40B4-BE49-F238E27FC236}">
                <a16:creationId xmlns:a16="http://schemas.microsoft.com/office/drawing/2014/main" id="{F03DA13A-7778-47F0-AD3A-8F164256E983}"/>
              </a:ext>
            </a:extLst>
          </p:cNvPr>
          <p:cNvSpPr/>
          <p:nvPr/>
        </p:nvSpPr>
        <p:spPr>
          <a:xfrm>
            <a:off x="9521902" y="1237465"/>
            <a:ext cx="262641" cy="399551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箭头: 上 14">
            <a:extLst>
              <a:ext uri="{FF2B5EF4-FFF2-40B4-BE49-F238E27FC236}">
                <a16:creationId xmlns:a16="http://schemas.microsoft.com/office/drawing/2014/main" id="{5338504A-BB83-4CEC-89BC-1D5831C694FC}"/>
              </a:ext>
            </a:extLst>
          </p:cNvPr>
          <p:cNvSpPr/>
          <p:nvPr/>
        </p:nvSpPr>
        <p:spPr>
          <a:xfrm rot="10800000">
            <a:off x="9530124" y="1826976"/>
            <a:ext cx="262641" cy="399551"/>
          </a:xfrm>
          <a:prstGeom prst="up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17666056-E59C-4BBD-8F92-3428A0B5B001}"/>
              </a:ext>
            </a:extLst>
          </p:cNvPr>
          <p:cNvSpPr txBox="1"/>
          <p:nvPr/>
        </p:nvSpPr>
        <p:spPr>
          <a:xfrm>
            <a:off x="10395034" y="1255890"/>
            <a:ext cx="1210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/>
              <a:t>Unstable</a:t>
            </a:r>
            <a:endParaRPr lang="zh-CN" altLang="en-US" sz="2000" b="1" dirty="0"/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06C7614A-944C-465B-B983-0674E2432B33}"/>
              </a:ext>
            </a:extLst>
          </p:cNvPr>
          <p:cNvSpPr txBox="1"/>
          <p:nvPr/>
        </p:nvSpPr>
        <p:spPr>
          <a:xfrm>
            <a:off x="10403762" y="1783244"/>
            <a:ext cx="9092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b="1" dirty="0"/>
              <a:t>Stable</a:t>
            </a:r>
            <a:endParaRPr lang="zh-CN" altLang="en-US" sz="2000" b="1" dirty="0"/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270E8781-4066-4DED-9F20-3D3CABC03611}"/>
              </a:ext>
            </a:extLst>
          </p:cNvPr>
          <p:cNvSpPr txBox="1"/>
          <p:nvPr/>
        </p:nvSpPr>
        <p:spPr>
          <a:xfrm>
            <a:off x="453142" y="2856606"/>
            <a:ext cx="25735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/>
              <a:t>Conservation Law:</a:t>
            </a:r>
            <a:endParaRPr lang="zh-CN" altLang="en-US" sz="20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文本框 19">
                <a:extLst>
                  <a:ext uri="{FF2B5EF4-FFF2-40B4-BE49-F238E27FC236}">
                    <a16:creationId xmlns:a16="http://schemas.microsoft.com/office/drawing/2014/main" id="{A382CAB1-F8D9-408F-945F-8A8D043D26C8}"/>
                  </a:ext>
                </a:extLst>
              </p:cNvPr>
              <p:cNvSpPr txBox="1"/>
              <p:nvPr/>
            </p:nvSpPr>
            <p:spPr>
              <a:xfrm>
                <a:off x="3275051" y="2669397"/>
                <a:ext cx="2573510" cy="86318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num>
                        <m:den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US" altLang="zh-CN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sub>
                        <m:sup/>
                        <m:e>
                          <m:sSubSup>
                            <m:sSubSupPr>
                              <m:ctrlPr>
                                <a:rPr lang="en-US" altLang="zh-CN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zh-CN" sz="2400" b="0" i="1" smtClean="0"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altLang="zh-CN" sz="2400" b="0" i="1" smtClean="0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sub>
                            <m:sup>
                              <m:r>
                                <a:rPr lang="en-US" altLang="zh-CN" sz="2400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p>
                          </m:sSubSup>
                        </m:e>
                      </m:nary>
                      <m:sSubSup>
                        <m:sSubSupPr>
                          <m:ctrlP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d>
                            <m:dPr>
                              <m:begChr m:val=""/>
                              <m:endChr m:val="|"/>
                              <m:ctrlPr>
                                <a:rPr lang="en-US" altLang="zh-CN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zh-CN" altLang="en-US" sz="2400">
                                  <a:latin typeface="Cambria Math" panose="02040503050406030204" pitchFamily="18" charset="0"/>
                                </a:rPr>
                                <m:t>​</m:t>
                              </m:r>
                            </m:e>
                          </m:d>
                        </m:e>
                        <m:sub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→∞</m:t>
                          </m:r>
                        </m:sub>
                        <m:sup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→0</m:t>
                          </m:r>
                        </m:sup>
                      </m:sSubSup>
                      <m:r>
                        <a:rPr lang="en-US" altLang="zh-CN" sz="2400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zh-CN" altLang="en-US" sz="2400" dirty="0"/>
              </a:p>
            </p:txBody>
          </p:sp>
        </mc:Choice>
        <mc:Fallback xmlns="">
          <p:sp>
            <p:nvSpPr>
              <p:cNvPr id="20" name="文本框 19">
                <a:extLst>
                  <a:ext uri="{FF2B5EF4-FFF2-40B4-BE49-F238E27FC236}">
                    <a16:creationId xmlns:a16="http://schemas.microsoft.com/office/drawing/2014/main" id="{A382CAB1-F8D9-408F-945F-8A8D043D26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5051" y="2669397"/>
                <a:ext cx="2573510" cy="863185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文本框 20">
                <a:extLst>
                  <a:ext uri="{FF2B5EF4-FFF2-40B4-BE49-F238E27FC236}">
                    <a16:creationId xmlns:a16="http://schemas.microsoft.com/office/drawing/2014/main" id="{380C540C-EA0F-44A9-B562-73DE61821EA0}"/>
                  </a:ext>
                </a:extLst>
              </p:cNvPr>
              <p:cNvSpPr txBox="1"/>
              <p:nvPr/>
            </p:nvSpPr>
            <p:spPr>
              <a:xfrm>
                <a:off x="6285911" y="2669396"/>
                <a:ext cx="2573510" cy="86318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num>
                        <m:den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US" altLang="zh-CN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𝑆</m:t>
                          </m:r>
                        </m:sub>
                        <m:sup/>
                        <m:e>
                          <m:sSubSup>
                            <m:sSubSupPr>
                              <m:ctrlPr>
                                <a:rPr lang="en-US" altLang="zh-CN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altLang="zh-CN" sz="2400" b="0" i="1" smtClean="0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altLang="zh-CN" sz="2400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sub>
                            <m:sup>
                              <m:r>
                                <a:rPr lang="en-US" altLang="zh-CN" sz="2400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sup>
                          </m:sSubSup>
                        </m:e>
                      </m:nary>
                      <m:sSubSup>
                        <m:sSubSupPr>
                          <m:ctrlP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d>
                            <m:dPr>
                              <m:begChr m:val=""/>
                              <m:endChr m:val="|"/>
                              <m:ctrlPr>
                                <a:rPr lang="en-US" altLang="zh-CN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zh-CN" altLang="en-US" sz="2400">
                                  <a:latin typeface="Cambria Math" panose="02040503050406030204" pitchFamily="18" charset="0"/>
                                </a:rPr>
                                <m:t>​</m:t>
                              </m:r>
                            </m:e>
                          </m:d>
                        </m:e>
                        <m:sub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→∞</m:t>
                          </m:r>
                        </m:sub>
                        <m:sup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→0</m:t>
                          </m:r>
                        </m:sup>
                      </m:sSubSup>
                      <m:r>
                        <a:rPr lang="en-US" altLang="zh-CN" sz="2400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zh-CN" altLang="en-US" sz="2400" dirty="0"/>
              </a:p>
            </p:txBody>
          </p:sp>
        </mc:Choice>
        <mc:Fallback xmlns="">
          <p:sp>
            <p:nvSpPr>
              <p:cNvPr id="21" name="文本框 20">
                <a:extLst>
                  <a:ext uri="{FF2B5EF4-FFF2-40B4-BE49-F238E27FC236}">
                    <a16:creationId xmlns:a16="http://schemas.microsoft.com/office/drawing/2014/main" id="{380C540C-EA0F-44A9-B562-73DE61821E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85911" y="2669396"/>
                <a:ext cx="2573510" cy="863185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文本框 27">
            <a:extLst>
              <a:ext uri="{FF2B5EF4-FFF2-40B4-BE49-F238E27FC236}">
                <a16:creationId xmlns:a16="http://schemas.microsoft.com/office/drawing/2014/main" id="{8D075CDA-73A6-465D-89EA-979BE0186084}"/>
              </a:ext>
            </a:extLst>
          </p:cNvPr>
          <p:cNvSpPr txBox="1"/>
          <p:nvPr/>
        </p:nvSpPr>
        <p:spPr>
          <a:xfrm>
            <a:off x="1353999" y="6316609"/>
            <a:ext cx="55769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err="1">
                <a:solidFill>
                  <a:srgbClr val="FF0000"/>
                </a:solidFill>
              </a:rPr>
              <a:t>Superradiant</a:t>
            </a:r>
            <a:r>
              <a:rPr lang="en-US" altLang="zh-CN" sz="2400" b="1" dirty="0">
                <a:solidFill>
                  <a:srgbClr val="FF0000"/>
                </a:solidFill>
              </a:rPr>
              <a:t> Condition for instability </a:t>
            </a:r>
            <a:r>
              <a:rPr lang="en-US" altLang="zh-CN" dirty="0"/>
              <a:t>: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文本框 28">
                <a:extLst>
                  <a:ext uri="{FF2B5EF4-FFF2-40B4-BE49-F238E27FC236}">
                    <a16:creationId xmlns:a16="http://schemas.microsoft.com/office/drawing/2014/main" id="{FE1BE55A-7681-4FFA-A0AB-704DD7ECE96F}"/>
                  </a:ext>
                </a:extLst>
              </p:cNvPr>
              <p:cNvSpPr txBox="1"/>
              <p:nvPr/>
            </p:nvSpPr>
            <p:spPr>
              <a:xfrm>
                <a:off x="6930998" y="6301574"/>
                <a:ext cx="2982227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8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sSub>
                            <m:sSubPr>
                              <m:ctrlPr>
                                <a:rPr lang="en-US" altLang="zh-CN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2800" b="0" i="1" smtClean="0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altLang="zh-CN" sz="28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altLang="zh-CN" sz="2800" b="0" i="1" smtClean="0">
                              <a:latin typeface="Cambria Math" panose="02040503050406030204" pitchFamily="18" charset="0"/>
                            </a:rPr>
                            <m:t>&gt;0→ </m:t>
                          </m:r>
                          <m:r>
                            <a:rPr lang="en-US" altLang="zh-CN" sz="2800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altLang="zh-CN" sz="28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r>
                        <a:rPr lang="en-US" altLang="zh-CN" sz="2800" b="0" i="1" smtClean="0">
                          <a:latin typeface="Cambria Math" panose="02040503050406030204" pitchFamily="18" charset="0"/>
                        </a:rPr>
                        <m:t>&lt;</m:t>
                      </m:r>
                      <m:sSub>
                        <m:sSubPr>
                          <m:ctrlPr>
                            <a:rPr lang="en-US" altLang="zh-CN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800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altLang="zh-CN" sz="28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</m:oMath>
                  </m:oMathPara>
                </a14:m>
                <a:endParaRPr lang="zh-CN" altLang="en-US" sz="2800" dirty="0"/>
              </a:p>
            </p:txBody>
          </p:sp>
        </mc:Choice>
        <mc:Fallback xmlns="">
          <p:sp>
            <p:nvSpPr>
              <p:cNvPr id="29" name="文本框 28">
                <a:extLst>
                  <a:ext uri="{FF2B5EF4-FFF2-40B4-BE49-F238E27FC236}">
                    <a16:creationId xmlns:a16="http://schemas.microsoft.com/office/drawing/2014/main" id="{FE1BE55A-7681-4FFA-A0AB-704DD7ECE9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30998" y="6301574"/>
                <a:ext cx="2982227" cy="430887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箭头: 右 4">
            <a:extLst>
              <a:ext uri="{FF2B5EF4-FFF2-40B4-BE49-F238E27FC236}">
                <a16:creationId xmlns:a16="http://schemas.microsoft.com/office/drawing/2014/main" id="{78531910-5395-46C7-B422-A8F74DD6F64C}"/>
              </a:ext>
            </a:extLst>
          </p:cNvPr>
          <p:cNvSpPr/>
          <p:nvPr/>
        </p:nvSpPr>
        <p:spPr>
          <a:xfrm rot="10800000">
            <a:off x="1921009" y="4814611"/>
            <a:ext cx="607471" cy="400106"/>
          </a:xfrm>
          <a:prstGeom prst="rightArrow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文本框 29">
                <a:extLst>
                  <a:ext uri="{FF2B5EF4-FFF2-40B4-BE49-F238E27FC236}">
                    <a16:creationId xmlns:a16="http://schemas.microsoft.com/office/drawing/2014/main" id="{25FE430B-65FC-41E1-A86C-A4C655C075C6}"/>
                  </a:ext>
                </a:extLst>
              </p:cNvPr>
              <p:cNvSpPr txBox="1"/>
              <p:nvPr/>
            </p:nvSpPr>
            <p:spPr>
              <a:xfrm>
                <a:off x="2992611" y="5504165"/>
                <a:ext cx="1379930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800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altLang="zh-CN" sz="28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r>
                        <a:rPr lang="en-US" altLang="zh-CN" sz="2800" b="0" i="1" smtClean="0">
                          <a:latin typeface="Cambria Math" panose="02040503050406030204" pitchFamily="18" charset="0"/>
                        </a:rPr>
                        <m:t>&lt;</m:t>
                      </m:r>
                      <m:sSub>
                        <m:sSubPr>
                          <m:ctrlPr>
                            <a:rPr lang="en-US" altLang="zh-CN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800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altLang="zh-CN" sz="28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</m:oMath>
                  </m:oMathPara>
                </a14:m>
                <a:endParaRPr lang="zh-CN" altLang="en-US" sz="2800" dirty="0"/>
              </a:p>
            </p:txBody>
          </p:sp>
        </mc:Choice>
        <mc:Fallback xmlns="">
          <p:sp>
            <p:nvSpPr>
              <p:cNvPr id="30" name="文本框 29">
                <a:extLst>
                  <a:ext uri="{FF2B5EF4-FFF2-40B4-BE49-F238E27FC236}">
                    <a16:creationId xmlns:a16="http://schemas.microsoft.com/office/drawing/2014/main" id="{25FE430B-65FC-41E1-A86C-A4C655C075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92611" y="5504165"/>
                <a:ext cx="1379930" cy="430887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1" name="箭头: 右 30">
            <a:extLst>
              <a:ext uri="{FF2B5EF4-FFF2-40B4-BE49-F238E27FC236}">
                <a16:creationId xmlns:a16="http://schemas.microsoft.com/office/drawing/2014/main" id="{6178579E-B5BE-4A3F-AFDE-3D026EB78836}"/>
              </a:ext>
            </a:extLst>
          </p:cNvPr>
          <p:cNvSpPr/>
          <p:nvPr/>
        </p:nvSpPr>
        <p:spPr>
          <a:xfrm>
            <a:off x="1982914" y="5512405"/>
            <a:ext cx="607471" cy="400106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文本框 31">
                <a:extLst>
                  <a:ext uri="{FF2B5EF4-FFF2-40B4-BE49-F238E27FC236}">
                    <a16:creationId xmlns:a16="http://schemas.microsoft.com/office/drawing/2014/main" id="{EA8A2094-F830-4E6C-AD23-095738DB7D55}"/>
                  </a:ext>
                </a:extLst>
              </p:cNvPr>
              <p:cNvSpPr txBox="1"/>
              <p:nvPr/>
            </p:nvSpPr>
            <p:spPr>
              <a:xfrm>
                <a:off x="2992611" y="4827881"/>
                <a:ext cx="1379930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800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altLang="zh-CN" sz="28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r>
                        <a:rPr lang="en-US" altLang="zh-CN" sz="2800" b="0" i="1" smtClean="0">
                          <a:latin typeface="Cambria Math" panose="02040503050406030204" pitchFamily="18" charset="0"/>
                        </a:rPr>
                        <m:t>&gt;</m:t>
                      </m:r>
                      <m:sSub>
                        <m:sSubPr>
                          <m:ctrlPr>
                            <a:rPr lang="en-US" altLang="zh-CN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800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altLang="zh-CN" sz="28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</m:oMath>
                  </m:oMathPara>
                </a14:m>
                <a:endParaRPr lang="zh-CN" altLang="en-US" sz="2800" dirty="0"/>
              </a:p>
            </p:txBody>
          </p:sp>
        </mc:Choice>
        <mc:Fallback xmlns="">
          <p:sp>
            <p:nvSpPr>
              <p:cNvPr id="32" name="文本框 31">
                <a:extLst>
                  <a:ext uri="{FF2B5EF4-FFF2-40B4-BE49-F238E27FC236}">
                    <a16:creationId xmlns:a16="http://schemas.microsoft.com/office/drawing/2014/main" id="{EA8A2094-F830-4E6C-AD23-095738DB7D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92611" y="4827881"/>
                <a:ext cx="1379930" cy="430887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箭头: 右 15">
            <a:extLst>
              <a:ext uri="{FF2B5EF4-FFF2-40B4-BE49-F238E27FC236}">
                <a16:creationId xmlns:a16="http://schemas.microsoft.com/office/drawing/2014/main" id="{CD25BFC6-B1B3-4549-BA14-B5C1494BF3BA}"/>
              </a:ext>
            </a:extLst>
          </p:cNvPr>
          <p:cNvSpPr/>
          <p:nvPr/>
        </p:nvSpPr>
        <p:spPr>
          <a:xfrm>
            <a:off x="10128411" y="4868580"/>
            <a:ext cx="533246" cy="328129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乘号 23">
            <a:extLst>
              <a:ext uri="{FF2B5EF4-FFF2-40B4-BE49-F238E27FC236}">
                <a16:creationId xmlns:a16="http://schemas.microsoft.com/office/drawing/2014/main" id="{87FB4A80-B239-4981-ACB0-A70E43D5AE89}"/>
              </a:ext>
            </a:extLst>
          </p:cNvPr>
          <p:cNvSpPr/>
          <p:nvPr/>
        </p:nvSpPr>
        <p:spPr>
          <a:xfrm>
            <a:off x="10128411" y="4827881"/>
            <a:ext cx="533246" cy="430887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id="{D363D9E0-4C5E-4A82-8B72-15CA8ACDB238}"/>
              </a:ext>
            </a:extLst>
          </p:cNvPr>
          <p:cNvSpPr txBox="1"/>
          <p:nvPr/>
        </p:nvSpPr>
        <p:spPr>
          <a:xfrm>
            <a:off x="7823201" y="4824879"/>
            <a:ext cx="23052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Quasi-Bound State</a:t>
            </a:r>
            <a:endParaRPr lang="zh-CN" altLang="en-US" dirty="0"/>
          </a:p>
        </p:txBody>
      </p:sp>
      <p:sp>
        <p:nvSpPr>
          <p:cNvPr id="34" name="箭头: 右 33">
            <a:extLst>
              <a:ext uri="{FF2B5EF4-FFF2-40B4-BE49-F238E27FC236}">
                <a16:creationId xmlns:a16="http://schemas.microsoft.com/office/drawing/2014/main" id="{5B5C8781-9561-41CC-BE21-6692E23E6F31}"/>
              </a:ext>
            </a:extLst>
          </p:cNvPr>
          <p:cNvSpPr/>
          <p:nvPr/>
        </p:nvSpPr>
        <p:spPr>
          <a:xfrm>
            <a:off x="10155298" y="5485741"/>
            <a:ext cx="533246" cy="328129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id="{478711CB-7C9F-4543-A7E4-F29AEB00443E}"/>
              </a:ext>
            </a:extLst>
          </p:cNvPr>
          <p:cNvSpPr txBox="1"/>
          <p:nvPr/>
        </p:nvSpPr>
        <p:spPr>
          <a:xfrm>
            <a:off x="7750475" y="5466931"/>
            <a:ext cx="25077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/>
              <a:t>Quasinormal</a:t>
            </a:r>
            <a:r>
              <a:rPr lang="en-US" altLang="zh-CN" dirty="0"/>
              <a:t> Modes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17643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标题 1">
                <a:extLst>
                  <a:ext uri="{FF2B5EF4-FFF2-40B4-BE49-F238E27FC236}">
                    <a16:creationId xmlns:a16="http://schemas.microsoft.com/office/drawing/2014/main" id="{E071FF83-1DEE-4691-B1AF-3CE9CA4345C1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576943" y="234496"/>
                <a:ext cx="10515600" cy="1325563"/>
              </a:xfrm>
            </p:spPr>
            <p:txBody>
              <a:bodyPr>
                <a:normAutofit/>
              </a:bodyPr>
              <a:lstStyle/>
              <a:p>
                <a:r>
                  <a:rPr lang="en-US" altLang="zh-CN" sz="3200" dirty="0"/>
                  <a:t>Numerical Result: Single Peak (Only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32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32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3200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altLang="zh-CN" sz="32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32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altLang="zh-CN" sz="32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3200" b="0" i="1" smtClean="0">
                                <a:latin typeface="Cambria Math" panose="02040503050406030204" pitchFamily="18" charset="0"/>
                              </a:rPr>
                              <m:t>𝑁</m:t>
                            </m:r>
                          </m:e>
                          <m:sub>
                            <m:r>
                              <a:rPr lang="en-US" altLang="zh-CN" sz="32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d>
                    <m:r>
                      <a:rPr lang="en-US" altLang="zh-CN" sz="3200" b="0" i="1" smtClean="0">
                        <a:latin typeface="Cambria Math" panose="02040503050406030204" pitchFamily="18" charset="0"/>
                      </a:rPr>
                      <m:t>=(2,2)</m:t>
                    </m:r>
                  </m:oMath>
                </a14:m>
                <a:r>
                  <a:rPr lang="en-US" altLang="zh-CN" sz="3200" dirty="0"/>
                  <a:t>)</a:t>
                </a:r>
                <a:endParaRPr lang="zh-CN" altLang="en-US" sz="3200" dirty="0"/>
              </a:p>
            </p:txBody>
          </p:sp>
        </mc:Choice>
        <mc:Fallback xmlns="">
          <p:sp>
            <p:nvSpPr>
              <p:cNvPr id="2" name="标题 1">
                <a:extLst>
                  <a:ext uri="{FF2B5EF4-FFF2-40B4-BE49-F238E27FC236}">
                    <a16:creationId xmlns:a16="http://schemas.microsoft.com/office/drawing/2014/main" id="{E071FF83-1DEE-4691-B1AF-3CE9CA4345C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576943" y="234496"/>
                <a:ext cx="10515600" cy="1325563"/>
              </a:xfrm>
              <a:blipFill>
                <a:blip r:embed="rId2"/>
                <a:stretch>
                  <a:fillRect l="-150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02558A93-C250-4DD2-BC61-4BA7EE15605E}"/>
                  </a:ext>
                </a:extLst>
              </p:cNvPr>
              <p:cNvSpPr txBox="1"/>
              <p:nvPr/>
            </p:nvSpPr>
            <p:spPr>
              <a:xfrm>
                <a:off x="838200" y="4764302"/>
                <a:ext cx="11034272" cy="16287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2800" b="1" dirty="0"/>
                  <a:t>Parameters Choice:  </a:t>
                </a:r>
                <a:endParaRPr lang="en-US" altLang="zh-CN" sz="2800" b="0" i="0" dirty="0"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altLang="zh-CN" sz="2800" b="0" i="0" smtClean="0">
                          <a:latin typeface="Cambria Math" panose="02040503050406030204" pitchFamily="18" charset="0"/>
                        </a:rPr>
                        <m:t>ϵ</m:t>
                      </m:r>
                      <m:r>
                        <a:rPr lang="en-US" altLang="zh-CN" sz="2800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28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ad>
                            <m:radPr>
                              <m:degHide m:val="on"/>
                              <m:ctrlPr>
                                <a:rPr lang="en-US" altLang="zh-CN" sz="280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US" altLang="zh-CN" sz="28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800" b="0" i="0" smtClean="0">
                                      <a:latin typeface="Cambria Math" panose="02040503050406030204" pitchFamily="18" charset="0"/>
                                    </a:rPr>
                                    <m:t>N</m:t>
                                  </m:r>
                                </m:e>
                                <m:sub>
                                  <m:r>
                                    <a:rPr lang="en-US" altLang="zh-CN" sz="2800" b="0" i="0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rad>
                          <m:sSub>
                            <m:sSubPr>
                              <m:ctrlPr>
                                <a:rPr lang="en-US" altLang="zh-CN" sz="28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altLang="zh-CN" sz="2800" b="0" i="0" smtClean="0">
                                  <a:latin typeface="Cambria Math" panose="02040503050406030204" pitchFamily="18" charset="0"/>
                                </a:rPr>
                                <m:t>Q</m:t>
                              </m:r>
                            </m:e>
                            <m:sub>
                              <m:r>
                                <a:rPr lang="en-US" altLang="zh-CN" sz="2800" b="0" i="0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altLang="zh-CN" sz="280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>
                                <m:sSubPr>
                                  <m:ctrlPr>
                                    <a:rPr lang="en-US" altLang="zh-CN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800" b="0" i="1" smtClean="0"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n-US" altLang="zh-CN" sz="28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rad>
                          <m:sSub>
                            <m:sSubPr>
                              <m:ctrlPr>
                                <a:rPr lang="en-US" altLang="zh-CN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2800" b="0" i="1" smtClean="0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altLang="zh-CN" sz="28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den>
                      </m:f>
                      <m:r>
                        <a:rPr lang="en-US" altLang="zh-CN" sz="2800" b="0" i="0" smtClean="0">
                          <a:latin typeface="Cambria Math" panose="02040503050406030204" pitchFamily="18" charset="0"/>
                        </a:rPr>
                        <m:t>−1,</m:t>
                      </m:r>
                      <m:r>
                        <a:rPr lang="en-US" altLang="zh-CN" sz="2800" b="0" i="1" smtClean="0">
                          <a:latin typeface="Cambria Math" panose="02040503050406030204" pitchFamily="18" charset="0"/>
                        </a:rPr>
                        <m:t> ℓ=1, </m:t>
                      </m:r>
                      <m:sSub>
                        <m:sSubPr>
                          <m:ctrlPr>
                            <a:rPr lang="en-US" altLang="zh-CN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800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en-US" altLang="zh-CN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altLang="zh-CN" sz="2800" b="0" i="1" smtClean="0">
                          <a:latin typeface="Cambria Math" panose="02040503050406030204" pitchFamily="18" charset="0"/>
                        </a:rPr>
                        <m:t>=1, </m:t>
                      </m:r>
                      <m:sSub>
                        <m:sSubPr>
                          <m:ctrlPr>
                            <a:rPr lang="en-US" altLang="zh-CN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800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en-US" altLang="zh-CN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altLang="zh-CN" sz="2800" b="0" i="1" smtClean="0">
                          <a:latin typeface="Cambria Math" panose="02040503050406030204" pitchFamily="18" charset="0"/>
                        </a:rPr>
                        <m:t>=0,</m:t>
                      </m:r>
                      <m:sSub>
                        <m:sSubPr>
                          <m:ctrlPr>
                            <a:rPr lang="en-US" altLang="zh-CN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800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b>
                          <m:r>
                            <a:rPr lang="en-US" altLang="zh-CN" sz="2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altLang="zh-CN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en-US" altLang="zh-CN" sz="28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den>
                      </m:f>
                      <m:r>
                        <a:rPr lang="en-US" altLang="zh-CN" sz="2800" b="0" i="1" smtClean="0">
                          <a:latin typeface="Cambria Math" panose="02040503050406030204" pitchFamily="18" charset="0"/>
                        </a:rPr>
                        <m:t>, </m:t>
                      </m:r>
                      <m:sSub>
                        <m:sSubPr>
                          <m:ctrlPr>
                            <a:rPr lang="en-US" altLang="zh-CN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8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altLang="zh-CN" sz="28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altLang="zh-CN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altLang="zh-CN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en-US" altLang="zh-CN" sz="28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den>
                      </m:f>
                      <m:r>
                        <a:rPr lang="en-US" altLang="zh-CN" sz="2800" b="0" i="1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zh-CN" altLang="en-US" sz="2800" dirty="0"/>
              </a:p>
            </p:txBody>
          </p:sp>
        </mc:Choice>
        <mc:Fallback xmlns="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02558A93-C250-4DD2-BC61-4BA7EE1560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4764302"/>
                <a:ext cx="11034272" cy="1628779"/>
              </a:xfrm>
              <a:prstGeom prst="rect">
                <a:avLst/>
              </a:prstGeom>
              <a:blipFill>
                <a:blip r:embed="rId3"/>
                <a:stretch>
                  <a:fillRect l="-1160" t="-412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图片 4">
            <a:extLst>
              <a:ext uri="{FF2B5EF4-FFF2-40B4-BE49-F238E27FC236}">
                <a16:creationId xmlns:a16="http://schemas.microsoft.com/office/drawing/2014/main" id="{F08979B3-A90E-4EE4-84D8-1B4C0D9443D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183" y="1560059"/>
            <a:ext cx="4246425" cy="2796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23905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>
            <a:extLst>
              <a:ext uri="{FF2B5EF4-FFF2-40B4-BE49-F238E27FC236}">
                <a16:creationId xmlns:a16="http://schemas.microsoft.com/office/drawing/2014/main" id="{9A453768-B265-407A-8482-FBF4C46BD9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altLang="zh-CN" dirty="0"/>
              <a:t>Numerical Result: Single Peak</a:t>
            </a:r>
            <a:endParaRPr lang="zh-CN" altLang="en-US" dirty="0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E7B49259-8364-4392-907E-529230185F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420" y="1562095"/>
            <a:ext cx="10619159" cy="4792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97850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FA28E74-5D15-4F60-81CB-3F3510A132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5256" y="103868"/>
            <a:ext cx="10515600" cy="1325563"/>
          </a:xfrm>
        </p:spPr>
        <p:txBody>
          <a:bodyPr/>
          <a:lstStyle/>
          <a:p>
            <a:r>
              <a:rPr lang="en-US" altLang="zh-CN" dirty="0"/>
              <a:t>Result</a:t>
            </a:r>
            <a:endParaRPr lang="zh-CN" altLang="en-US" dirty="0"/>
          </a:p>
        </p:txBody>
      </p:sp>
      <p:pic>
        <p:nvPicPr>
          <p:cNvPr id="29" name="图片 28">
            <a:extLst>
              <a:ext uri="{FF2B5EF4-FFF2-40B4-BE49-F238E27FC236}">
                <a16:creationId xmlns:a16="http://schemas.microsoft.com/office/drawing/2014/main" id="{AB19DA67-F84C-435D-8C50-DF56B5F046D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1361" r="-6249" b="48780"/>
          <a:stretch/>
        </p:blipFill>
        <p:spPr>
          <a:xfrm>
            <a:off x="135297" y="1100202"/>
            <a:ext cx="4929587" cy="3057998"/>
          </a:xfrm>
          <a:prstGeom prst="rect">
            <a:avLst/>
          </a:prstGeom>
        </p:spPr>
      </p:pic>
      <p:cxnSp>
        <p:nvCxnSpPr>
          <p:cNvPr id="31" name="直接箭头连接符 30">
            <a:extLst>
              <a:ext uri="{FF2B5EF4-FFF2-40B4-BE49-F238E27FC236}">
                <a16:creationId xmlns:a16="http://schemas.microsoft.com/office/drawing/2014/main" id="{F264D81C-1572-47DD-9162-151E84B60163}"/>
              </a:ext>
            </a:extLst>
          </p:cNvPr>
          <p:cNvCxnSpPr>
            <a:cxnSpLocks/>
          </p:cNvCxnSpPr>
          <p:nvPr/>
        </p:nvCxnSpPr>
        <p:spPr>
          <a:xfrm flipH="1" flipV="1">
            <a:off x="876710" y="3830653"/>
            <a:ext cx="517888" cy="1537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文本框 32">
            <a:extLst>
              <a:ext uri="{FF2B5EF4-FFF2-40B4-BE49-F238E27FC236}">
                <a16:creationId xmlns:a16="http://schemas.microsoft.com/office/drawing/2014/main" id="{F2E44256-B988-4107-9686-25B4BB26E709}"/>
              </a:ext>
            </a:extLst>
          </p:cNvPr>
          <p:cNvSpPr txBox="1"/>
          <p:nvPr/>
        </p:nvSpPr>
        <p:spPr>
          <a:xfrm>
            <a:off x="1434838" y="3830653"/>
            <a:ext cx="11652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RN limit</a:t>
            </a:r>
            <a:endParaRPr lang="zh-CN" altLang="en-US" dirty="0"/>
          </a:p>
        </p:txBody>
      </p:sp>
      <p:pic>
        <p:nvPicPr>
          <p:cNvPr id="34" name="图片 33">
            <a:extLst>
              <a:ext uri="{FF2B5EF4-FFF2-40B4-BE49-F238E27FC236}">
                <a16:creationId xmlns:a16="http://schemas.microsoft.com/office/drawing/2014/main" id="{4CAC8041-91C4-4F9C-9114-521A54CCC71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4064"/>
          <a:stretch/>
        </p:blipFill>
        <p:spPr>
          <a:xfrm>
            <a:off x="5644843" y="1069503"/>
            <a:ext cx="5137700" cy="3130482"/>
          </a:xfrm>
          <a:prstGeom prst="rect">
            <a:avLst/>
          </a:prstGeom>
        </p:spPr>
      </p:pic>
      <p:cxnSp>
        <p:nvCxnSpPr>
          <p:cNvPr id="35" name="直接箭头连接符 34">
            <a:extLst>
              <a:ext uri="{FF2B5EF4-FFF2-40B4-BE49-F238E27FC236}">
                <a16:creationId xmlns:a16="http://schemas.microsoft.com/office/drawing/2014/main" id="{4B7CAB00-11D9-4F81-8D34-3E68E24969B0}"/>
              </a:ext>
            </a:extLst>
          </p:cNvPr>
          <p:cNvCxnSpPr>
            <a:cxnSpLocks/>
          </p:cNvCxnSpPr>
          <p:nvPr/>
        </p:nvCxnSpPr>
        <p:spPr>
          <a:xfrm flipV="1">
            <a:off x="7690094" y="1754943"/>
            <a:ext cx="0" cy="4823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6" name="文本框 35">
            <a:extLst>
              <a:ext uri="{FF2B5EF4-FFF2-40B4-BE49-F238E27FC236}">
                <a16:creationId xmlns:a16="http://schemas.microsoft.com/office/drawing/2014/main" id="{24282687-828D-4B0A-9BB8-019D3F8E9C7E}"/>
              </a:ext>
            </a:extLst>
          </p:cNvPr>
          <p:cNvSpPr txBox="1"/>
          <p:nvPr/>
        </p:nvSpPr>
        <p:spPr>
          <a:xfrm>
            <a:off x="7225253" y="2395066"/>
            <a:ext cx="16069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/>
              <a:t>Grow again!</a:t>
            </a:r>
            <a:endParaRPr lang="zh-CN" altLang="en-US" sz="1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9" name="文本框 38">
                <a:extLst>
                  <a:ext uri="{FF2B5EF4-FFF2-40B4-BE49-F238E27FC236}">
                    <a16:creationId xmlns:a16="http://schemas.microsoft.com/office/drawing/2014/main" id="{77685008-A068-458B-A079-D37CC060DFBD}"/>
                  </a:ext>
                </a:extLst>
              </p:cNvPr>
              <p:cNvSpPr txBox="1"/>
              <p:nvPr/>
            </p:nvSpPr>
            <p:spPr>
              <a:xfrm>
                <a:off x="5644843" y="4118474"/>
                <a:ext cx="5387664" cy="209429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US" altLang="zh-CN" sz="2400" dirty="0"/>
              </a:p>
              <a:p>
                <a14:m>
                  <m:oMath xmlns:m="http://schemas.openxmlformats.org/officeDocument/2006/math">
                    <m:r>
                      <a:rPr lang="en-US" altLang="zh-CN" sz="2400" b="0" i="1" smtClean="0">
                        <a:latin typeface="Cambria Math" panose="02040503050406030204" pitchFamily="18" charset="0"/>
                      </a:rPr>
                      <m:t>𝜖</m:t>
                    </m:r>
                    <m:r>
                      <a:rPr lang="en-US" altLang="zh-CN" sz="2400" b="0" i="1" smtClean="0">
                        <a:latin typeface="Cambria Math" panose="02040503050406030204" pitchFamily="18" charset="0"/>
                      </a:rPr>
                      <m:t>=0.01, </m:t>
                    </m:r>
                    <m:sSub>
                      <m:sSubPr>
                        <m:ctrlPr>
                          <a:rPr lang="en-US" altLang="zh-CN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4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altLang="zh-CN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altLang="zh-CN" sz="2400" b="0" i="1" smtClean="0">
                        <a:latin typeface="Cambria Math" panose="02040503050406030204" pitchFamily="18" charset="0"/>
                      </a:rPr>
                      <m:t>=1, </m:t>
                    </m:r>
                    <m:sSub>
                      <m:sSubPr>
                        <m:ctrlPr>
                          <a:rPr lang="en-US" altLang="zh-CN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altLang="zh-CN" sz="24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altLang="zh-CN" sz="24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zh-CN" sz="24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altLang="zh-CN" sz="24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den>
                    </m:f>
                    <m:r>
                      <a:rPr lang="en-US" altLang="zh-CN" sz="2400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altLang="zh-CN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400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altLang="zh-CN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altLang="zh-CN" sz="2400" b="0" i="1" smtClean="0">
                        <a:latin typeface="Cambria Math" panose="02040503050406030204" pitchFamily="18" charset="0"/>
                      </a:rPr>
                      <m:t>=  20.2, </m:t>
                    </m:r>
                    <m:sSub>
                      <m:sSubPr>
                        <m:ctrlPr>
                          <a:rPr lang="en-US" altLang="zh-CN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2400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  <m:sub>
                        <m:r>
                          <a:rPr lang="en-US" altLang="zh-CN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altLang="zh-CN" sz="2400" b="0" i="1" smtClean="0">
                        <a:latin typeface="Cambria Math" panose="02040503050406030204" pitchFamily="18" charset="0"/>
                      </a:rPr>
                      <m:t>=−20</m:t>
                    </m:r>
                  </m:oMath>
                </a14:m>
                <a:r>
                  <a:rPr lang="en-US" altLang="zh-CN" sz="2400" dirty="0"/>
                  <a:t>,</a:t>
                </a:r>
              </a:p>
              <a:p>
                <a:endParaRPr lang="en-US" altLang="zh-CN" sz="240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altLang="zh-CN" sz="2400" b="0" i="1" smtClean="0">
                          <a:latin typeface="Cambria Math" panose="02040503050406030204" pitchFamily="18" charset="0"/>
                        </a:rPr>
                        <m:t>=0.1927+3.752×</m:t>
                      </m:r>
                      <m:sSup>
                        <m:sSupPr>
                          <m:ctrlP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−8</m:t>
                          </m:r>
                        </m:sup>
                      </m:sSup>
                      <m:r>
                        <a:rPr lang="en-US" altLang="zh-CN" sz="2400" b="0" i="1" smtClean="0">
                          <a:latin typeface="Cambria Math" panose="02040503050406030204" pitchFamily="18" charset="0"/>
                        </a:rPr>
                        <m:t>𝑖</m:t>
                      </m:r>
                    </m:oMath>
                  </m:oMathPara>
                </a14:m>
                <a:endParaRPr lang="en-US" altLang="zh-CN" sz="2400" dirty="0"/>
              </a:p>
            </p:txBody>
          </p:sp>
        </mc:Choice>
        <mc:Fallback>
          <p:sp>
            <p:nvSpPr>
              <p:cNvPr id="39" name="文本框 38">
                <a:extLst>
                  <a:ext uri="{FF2B5EF4-FFF2-40B4-BE49-F238E27FC236}">
                    <a16:creationId xmlns:a16="http://schemas.microsoft.com/office/drawing/2014/main" id="{77685008-A068-458B-A079-D37CC060DFB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44843" y="4118474"/>
                <a:ext cx="5387664" cy="209429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0" name="文本框 39">
            <a:extLst>
              <a:ext uri="{FF2B5EF4-FFF2-40B4-BE49-F238E27FC236}">
                <a16:creationId xmlns:a16="http://schemas.microsoft.com/office/drawing/2014/main" id="{EF0362AB-37ED-4E1A-804B-348D58731498}"/>
              </a:ext>
            </a:extLst>
          </p:cNvPr>
          <p:cNvSpPr txBox="1"/>
          <p:nvPr/>
        </p:nvSpPr>
        <p:spPr>
          <a:xfrm>
            <a:off x="1675051" y="5235547"/>
            <a:ext cx="34964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err="1">
                <a:solidFill>
                  <a:srgbClr val="FF0000"/>
                </a:solidFill>
              </a:rPr>
              <a:t>Superradiantly</a:t>
            </a:r>
            <a:r>
              <a:rPr lang="en-US" altLang="zh-CN" b="1" dirty="0">
                <a:solidFill>
                  <a:srgbClr val="FF0000"/>
                </a:solidFill>
              </a:rPr>
              <a:t> stable RN black hole is a fine-tuning case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4530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6" grpId="0"/>
      <p:bldP spid="39" grpId="0"/>
      <p:bldP spid="4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CE8303A-1291-413C-B1B6-16C499CEB3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Conclusion</a:t>
            </a:r>
            <a:endParaRPr lang="zh-CN" altLang="en-US" dirty="0"/>
          </a:p>
        </p:txBody>
      </p:sp>
      <p:sp>
        <p:nvSpPr>
          <p:cNvPr id="4" name="内容占位符 2">
            <a:extLst>
              <a:ext uri="{FF2B5EF4-FFF2-40B4-BE49-F238E27FC236}">
                <a16:creationId xmlns:a16="http://schemas.microsoft.com/office/drawing/2014/main" id="{36948C3E-49B4-4658-9945-6A4E1BD761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r>
              <a:rPr lang="en-US" altLang="zh-CN" dirty="0"/>
              <a:t>The relation between </a:t>
            </a:r>
            <a:r>
              <a:rPr lang="en-US" altLang="zh-CN" dirty="0" err="1"/>
              <a:t>superradiant</a:t>
            </a:r>
            <a:r>
              <a:rPr lang="en-US" altLang="zh-CN" dirty="0"/>
              <a:t> instability and unstable quasi-bound states or quasi-normal modes.</a:t>
            </a:r>
          </a:p>
          <a:p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  <a:p>
            <a:endParaRPr lang="en-US" altLang="zh-CN" dirty="0"/>
          </a:p>
          <a:p>
            <a:r>
              <a:rPr lang="en-US" altLang="zh-CN" dirty="0"/>
              <a:t>RN black hole is a fine-tuning case in </a:t>
            </a:r>
            <a:r>
              <a:rPr lang="en-US" altLang="zh-CN" dirty="0" err="1"/>
              <a:t>superradiant</a:t>
            </a:r>
            <a:r>
              <a:rPr lang="en-US" altLang="zh-CN" dirty="0"/>
              <a:t> instability in the framework of STU supergravity model.</a:t>
            </a:r>
          </a:p>
          <a:p>
            <a:pPr marL="0" indent="0">
              <a:buNone/>
            </a:pP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0425690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1E2F0EB-F9A5-4AD0-A024-74D07A0C4F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1325563"/>
          </a:xfrm>
        </p:spPr>
        <p:txBody>
          <a:bodyPr/>
          <a:lstStyle/>
          <a:p>
            <a:pPr algn="ctr"/>
            <a:r>
              <a:rPr lang="en-US" altLang="zh-CN" dirty="0"/>
              <a:t>Thank you for your attention !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399520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90DB239-4D83-4A03-92A2-5C7B96F365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 dirty="0">
                <a:latin typeface="+mn-ea"/>
                <a:ea typeface="+mn-ea"/>
              </a:rPr>
              <a:t>Black Hole Stability</a:t>
            </a:r>
            <a:endParaRPr lang="zh-CN" altLang="en-US" b="1" dirty="0">
              <a:latin typeface="+mn-ea"/>
              <a:ea typeface="+mn-ea"/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6844C65-F6C8-49C2-9064-50B6516B53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Black Hole is important objects in gravitational physics.  </a:t>
            </a:r>
            <a:endParaRPr lang="zh-CN" altLang="en-US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B3EB7402-C57D-409B-8A83-90324F9AD9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9337" y="2672864"/>
            <a:ext cx="2637105" cy="279582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8FB5C1FA-F82C-4365-9A7A-3C4447D51A1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2347" y="2672864"/>
            <a:ext cx="5267832" cy="2795820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73026A64-ABA3-4A67-9056-CA703B7441E9}"/>
              </a:ext>
            </a:extLst>
          </p:cNvPr>
          <p:cNvSpPr txBox="1"/>
          <p:nvPr/>
        </p:nvSpPr>
        <p:spPr>
          <a:xfrm>
            <a:off x="1252498" y="5653743"/>
            <a:ext cx="29045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/>
              <a:t>Black Hole image</a:t>
            </a:r>
            <a:endParaRPr lang="zh-CN" altLang="en-US" sz="2800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C3BAD4EA-0287-4040-AB2A-1E2701B2763A}"/>
              </a:ext>
            </a:extLst>
          </p:cNvPr>
          <p:cNvSpPr txBox="1"/>
          <p:nvPr/>
        </p:nvSpPr>
        <p:spPr>
          <a:xfrm>
            <a:off x="6002298" y="5644353"/>
            <a:ext cx="38279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/>
              <a:t>Gravitational Wave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7293325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椭圆 17">
            <a:extLst>
              <a:ext uri="{FF2B5EF4-FFF2-40B4-BE49-F238E27FC236}">
                <a16:creationId xmlns:a16="http://schemas.microsoft.com/office/drawing/2014/main" id="{9EA9B0AB-8A18-42E0-92F6-AB9760D88812}"/>
              </a:ext>
            </a:extLst>
          </p:cNvPr>
          <p:cNvSpPr/>
          <p:nvPr/>
        </p:nvSpPr>
        <p:spPr>
          <a:xfrm>
            <a:off x="10777821" y="3731752"/>
            <a:ext cx="630091" cy="1292699"/>
          </a:xfrm>
          <a:prstGeom prst="ellipse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3C0A764D-6557-4F65-9431-B9E5C8B9E2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71682"/>
          </a:xfrm>
        </p:spPr>
        <p:txBody>
          <a:bodyPr/>
          <a:lstStyle/>
          <a:p>
            <a:r>
              <a:rPr lang="en-US" altLang="zh-CN" b="1" dirty="0"/>
              <a:t>Motivation</a:t>
            </a:r>
            <a:endParaRPr lang="zh-CN" altLang="en-US" b="1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78604658-568C-41A9-A83B-2C39D65FCC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8010" y="1785699"/>
            <a:ext cx="1171682" cy="1171682"/>
          </a:xfrm>
          <a:prstGeom prst="rect">
            <a:avLst/>
          </a:prstGeom>
        </p:spPr>
      </p:pic>
      <p:sp>
        <p:nvSpPr>
          <p:cNvPr id="5" name="箭头: 左弧形 4">
            <a:extLst>
              <a:ext uri="{FF2B5EF4-FFF2-40B4-BE49-F238E27FC236}">
                <a16:creationId xmlns:a16="http://schemas.microsoft.com/office/drawing/2014/main" id="{53D0D444-6491-4C98-BB0C-6EEACE7D3ED6}"/>
              </a:ext>
            </a:extLst>
          </p:cNvPr>
          <p:cNvSpPr/>
          <p:nvPr/>
        </p:nvSpPr>
        <p:spPr>
          <a:xfrm>
            <a:off x="838200" y="2140271"/>
            <a:ext cx="366994" cy="462538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cxnSp>
        <p:nvCxnSpPr>
          <p:cNvPr id="6" name="直接箭头连接符 5">
            <a:extLst>
              <a:ext uri="{FF2B5EF4-FFF2-40B4-BE49-F238E27FC236}">
                <a16:creationId xmlns:a16="http://schemas.microsoft.com/office/drawing/2014/main" id="{E0D465DE-BE03-45CD-A34F-228ABFD93407}"/>
              </a:ext>
            </a:extLst>
          </p:cNvPr>
          <p:cNvCxnSpPr>
            <a:cxnSpLocks/>
          </p:cNvCxnSpPr>
          <p:nvPr/>
        </p:nvCxnSpPr>
        <p:spPr>
          <a:xfrm>
            <a:off x="1793851" y="2371540"/>
            <a:ext cx="9722444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箭头: 左 6">
            <a:extLst>
              <a:ext uri="{FF2B5EF4-FFF2-40B4-BE49-F238E27FC236}">
                <a16:creationId xmlns:a16="http://schemas.microsoft.com/office/drawing/2014/main" id="{06E5A768-3F69-4BDF-9A57-DFAA98F1DF75}"/>
              </a:ext>
            </a:extLst>
          </p:cNvPr>
          <p:cNvSpPr/>
          <p:nvPr/>
        </p:nvSpPr>
        <p:spPr>
          <a:xfrm>
            <a:off x="10737531" y="2043932"/>
            <a:ext cx="492918" cy="192678"/>
          </a:xfrm>
          <a:prstGeom prst="leftArrow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箭头: 左 7">
            <a:extLst>
              <a:ext uri="{FF2B5EF4-FFF2-40B4-BE49-F238E27FC236}">
                <a16:creationId xmlns:a16="http://schemas.microsoft.com/office/drawing/2014/main" id="{B0FC0F8E-1CCE-403F-97A3-DC3751198966}"/>
              </a:ext>
            </a:extLst>
          </p:cNvPr>
          <p:cNvSpPr/>
          <p:nvPr/>
        </p:nvSpPr>
        <p:spPr>
          <a:xfrm rot="10800000">
            <a:off x="10737531" y="2446859"/>
            <a:ext cx="710673" cy="593750"/>
          </a:xfrm>
          <a:prstGeom prst="leftArrow">
            <a:avLst/>
          </a:prstGeom>
          <a:solidFill>
            <a:srgbClr val="FF0000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7FDBEDDD-E29F-4300-A3FD-2AC44429E3C0}"/>
              </a:ext>
            </a:extLst>
          </p:cNvPr>
          <p:cNvSpPr txBox="1"/>
          <p:nvPr/>
        </p:nvSpPr>
        <p:spPr>
          <a:xfrm>
            <a:off x="4844340" y="1909438"/>
            <a:ext cx="32853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err="1">
                <a:solidFill>
                  <a:srgbClr val="FF0000"/>
                </a:solidFill>
              </a:rPr>
              <a:t>Superradiance</a:t>
            </a:r>
            <a:r>
              <a:rPr lang="en-US" altLang="zh-CN" sz="2400" b="1" dirty="0">
                <a:solidFill>
                  <a:srgbClr val="FF0000"/>
                </a:solidFill>
              </a:rPr>
              <a:t> effect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  <p:sp>
        <p:nvSpPr>
          <p:cNvPr id="10" name="任意多边形: 形状 9">
            <a:extLst>
              <a:ext uri="{FF2B5EF4-FFF2-40B4-BE49-F238E27FC236}">
                <a16:creationId xmlns:a16="http://schemas.microsoft.com/office/drawing/2014/main" id="{50D86D83-EDDA-4180-801F-39B75C603869}"/>
              </a:ext>
            </a:extLst>
          </p:cNvPr>
          <p:cNvSpPr/>
          <p:nvPr/>
        </p:nvSpPr>
        <p:spPr>
          <a:xfrm>
            <a:off x="2451470" y="2236716"/>
            <a:ext cx="1028125" cy="268773"/>
          </a:xfrm>
          <a:custGeom>
            <a:avLst/>
            <a:gdLst>
              <a:gd name="connsiteX0" fmla="*/ 0 w 1900237"/>
              <a:gd name="connsiteY0" fmla="*/ 964461 h 971634"/>
              <a:gd name="connsiteX1" fmla="*/ 85725 w 1900237"/>
              <a:gd name="connsiteY1" fmla="*/ 707286 h 971634"/>
              <a:gd name="connsiteX2" fmla="*/ 307181 w 1900237"/>
              <a:gd name="connsiteY2" fmla="*/ 35774 h 971634"/>
              <a:gd name="connsiteX3" fmla="*/ 735806 w 1900237"/>
              <a:gd name="connsiteY3" fmla="*/ 971605 h 971634"/>
              <a:gd name="connsiteX4" fmla="*/ 1207294 w 1900237"/>
              <a:gd name="connsiteY4" fmla="*/ 55 h 971634"/>
              <a:gd name="connsiteX5" fmla="*/ 1550194 w 1900237"/>
              <a:gd name="connsiteY5" fmla="*/ 921599 h 971634"/>
              <a:gd name="connsiteX6" fmla="*/ 1900237 w 1900237"/>
              <a:gd name="connsiteY6" fmla="*/ 7199 h 971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00237" h="971634">
                <a:moveTo>
                  <a:pt x="0" y="964461"/>
                </a:moveTo>
                <a:cubicBezTo>
                  <a:pt x="17264" y="913264"/>
                  <a:pt x="85725" y="707286"/>
                  <a:pt x="85725" y="707286"/>
                </a:cubicBezTo>
                <a:cubicBezTo>
                  <a:pt x="136922" y="552505"/>
                  <a:pt x="198834" y="-8279"/>
                  <a:pt x="307181" y="35774"/>
                </a:cubicBezTo>
                <a:cubicBezTo>
                  <a:pt x="415528" y="79827"/>
                  <a:pt x="585787" y="977558"/>
                  <a:pt x="735806" y="971605"/>
                </a:cubicBezTo>
                <a:cubicBezTo>
                  <a:pt x="885825" y="965652"/>
                  <a:pt x="1071563" y="8389"/>
                  <a:pt x="1207294" y="55"/>
                </a:cubicBezTo>
                <a:cubicBezTo>
                  <a:pt x="1343025" y="-8279"/>
                  <a:pt x="1434704" y="920408"/>
                  <a:pt x="1550194" y="921599"/>
                </a:cubicBezTo>
                <a:cubicBezTo>
                  <a:pt x="1665685" y="922790"/>
                  <a:pt x="1782961" y="464994"/>
                  <a:pt x="1900237" y="7199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1" name="任意多边形: 形状 10">
            <a:extLst>
              <a:ext uri="{FF2B5EF4-FFF2-40B4-BE49-F238E27FC236}">
                <a16:creationId xmlns:a16="http://schemas.microsoft.com/office/drawing/2014/main" id="{254B1EB6-9050-4781-86CC-88D11D846162}"/>
              </a:ext>
            </a:extLst>
          </p:cNvPr>
          <p:cNvSpPr/>
          <p:nvPr/>
        </p:nvSpPr>
        <p:spPr>
          <a:xfrm>
            <a:off x="10362549" y="2243322"/>
            <a:ext cx="1112649" cy="261928"/>
          </a:xfrm>
          <a:custGeom>
            <a:avLst/>
            <a:gdLst>
              <a:gd name="connsiteX0" fmla="*/ 0 w 1900237"/>
              <a:gd name="connsiteY0" fmla="*/ 964461 h 971634"/>
              <a:gd name="connsiteX1" fmla="*/ 85725 w 1900237"/>
              <a:gd name="connsiteY1" fmla="*/ 707286 h 971634"/>
              <a:gd name="connsiteX2" fmla="*/ 307181 w 1900237"/>
              <a:gd name="connsiteY2" fmla="*/ 35774 h 971634"/>
              <a:gd name="connsiteX3" fmla="*/ 735806 w 1900237"/>
              <a:gd name="connsiteY3" fmla="*/ 971605 h 971634"/>
              <a:gd name="connsiteX4" fmla="*/ 1207294 w 1900237"/>
              <a:gd name="connsiteY4" fmla="*/ 55 h 971634"/>
              <a:gd name="connsiteX5" fmla="*/ 1550194 w 1900237"/>
              <a:gd name="connsiteY5" fmla="*/ 921599 h 971634"/>
              <a:gd name="connsiteX6" fmla="*/ 1900237 w 1900237"/>
              <a:gd name="connsiteY6" fmla="*/ 7199 h 971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00237" h="971634">
                <a:moveTo>
                  <a:pt x="0" y="964461"/>
                </a:moveTo>
                <a:cubicBezTo>
                  <a:pt x="17264" y="913264"/>
                  <a:pt x="85725" y="707286"/>
                  <a:pt x="85725" y="707286"/>
                </a:cubicBezTo>
                <a:cubicBezTo>
                  <a:pt x="136922" y="552505"/>
                  <a:pt x="198834" y="-8279"/>
                  <a:pt x="307181" y="35774"/>
                </a:cubicBezTo>
                <a:cubicBezTo>
                  <a:pt x="415528" y="79827"/>
                  <a:pt x="585787" y="977558"/>
                  <a:pt x="735806" y="971605"/>
                </a:cubicBezTo>
                <a:cubicBezTo>
                  <a:pt x="885825" y="965652"/>
                  <a:pt x="1071563" y="8389"/>
                  <a:pt x="1207294" y="55"/>
                </a:cubicBezTo>
                <a:cubicBezTo>
                  <a:pt x="1343025" y="-8279"/>
                  <a:pt x="1434704" y="920408"/>
                  <a:pt x="1550194" y="921599"/>
                </a:cubicBezTo>
                <a:cubicBezTo>
                  <a:pt x="1665685" y="922790"/>
                  <a:pt x="1782961" y="464994"/>
                  <a:pt x="1900237" y="7199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31B06455-FACF-41F7-92AA-3A0F2F589F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9788" y="3731752"/>
            <a:ext cx="1171682" cy="1171682"/>
          </a:xfrm>
          <a:prstGeom prst="rect">
            <a:avLst/>
          </a:prstGeom>
        </p:spPr>
      </p:pic>
      <p:sp>
        <p:nvSpPr>
          <p:cNvPr id="13" name="箭头: 左弧形 12">
            <a:extLst>
              <a:ext uri="{FF2B5EF4-FFF2-40B4-BE49-F238E27FC236}">
                <a16:creationId xmlns:a16="http://schemas.microsoft.com/office/drawing/2014/main" id="{5B366FAF-24AC-44DA-97C1-01B036BAF2E2}"/>
              </a:ext>
            </a:extLst>
          </p:cNvPr>
          <p:cNvSpPr/>
          <p:nvPr/>
        </p:nvSpPr>
        <p:spPr>
          <a:xfrm>
            <a:off x="912794" y="4183066"/>
            <a:ext cx="366994" cy="462538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cxnSp>
        <p:nvCxnSpPr>
          <p:cNvPr id="14" name="直接箭头连接符 13">
            <a:extLst>
              <a:ext uri="{FF2B5EF4-FFF2-40B4-BE49-F238E27FC236}">
                <a16:creationId xmlns:a16="http://schemas.microsoft.com/office/drawing/2014/main" id="{6563E33F-85D4-4F53-A9F8-B2F43E0E9E6D}"/>
              </a:ext>
            </a:extLst>
          </p:cNvPr>
          <p:cNvCxnSpPr>
            <a:cxnSpLocks/>
          </p:cNvCxnSpPr>
          <p:nvPr/>
        </p:nvCxnSpPr>
        <p:spPr>
          <a:xfrm>
            <a:off x="1865629" y="4409153"/>
            <a:ext cx="9722444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4">
            <a:extLst>
              <a:ext uri="{FF2B5EF4-FFF2-40B4-BE49-F238E27FC236}">
                <a16:creationId xmlns:a16="http://schemas.microsoft.com/office/drawing/2014/main" id="{B1A0E88C-D4DE-4401-85B0-DB14FBDE7CB3}"/>
              </a:ext>
            </a:extLst>
          </p:cNvPr>
          <p:cNvSpPr txBox="1"/>
          <p:nvPr/>
        </p:nvSpPr>
        <p:spPr>
          <a:xfrm>
            <a:off x="3840415" y="4415100"/>
            <a:ext cx="24011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solidFill>
                  <a:srgbClr val="FF0000"/>
                </a:solidFill>
                <a:latin typeface="Arial Rounded MT Bold" panose="020F0704030504030204" pitchFamily="34" charset="0"/>
              </a:rPr>
              <a:t>Boom!!!</a:t>
            </a:r>
            <a:endParaRPr lang="zh-CN" altLang="en-US" sz="2400" dirty="0">
              <a:solidFill>
                <a:srgbClr val="FF0000"/>
              </a:solidFill>
              <a:latin typeface="Arial Rounded MT Bold" panose="020F07040305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文本框 15">
                <a:extLst>
                  <a:ext uri="{FF2B5EF4-FFF2-40B4-BE49-F238E27FC236}">
                    <a16:creationId xmlns:a16="http://schemas.microsoft.com/office/drawing/2014/main" id="{5A87853F-D35E-4444-B076-10475C7D9C3F}"/>
                  </a:ext>
                </a:extLst>
              </p:cNvPr>
              <p:cNvSpPr txBox="1"/>
              <p:nvPr/>
            </p:nvSpPr>
            <p:spPr>
              <a:xfrm>
                <a:off x="3783190" y="3934408"/>
                <a:ext cx="712215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400" b="0" i="1" smtClean="0">
                          <a:latin typeface="Cambria Math" panose="02040503050406030204" pitchFamily="18" charset="0"/>
                        </a:rPr>
                        <m:t>𝐸</m:t>
                      </m:r>
                    </m:oMath>
                  </m:oMathPara>
                </a14:m>
                <a:endParaRPr lang="zh-CN" altLang="en-US" sz="2400" dirty="0"/>
              </a:p>
            </p:txBody>
          </p:sp>
        </mc:Choice>
        <mc:Fallback xmlns="">
          <p:sp>
            <p:nvSpPr>
              <p:cNvPr id="16" name="文本框 15">
                <a:extLst>
                  <a:ext uri="{FF2B5EF4-FFF2-40B4-BE49-F238E27FC236}">
                    <a16:creationId xmlns:a16="http://schemas.microsoft.com/office/drawing/2014/main" id="{5A87853F-D35E-4444-B076-10475C7D9C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83190" y="3934408"/>
                <a:ext cx="712215" cy="369332"/>
              </a:xfrm>
              <a:prstGeom prst="rect">
                <a:avLst/>
              </a:prstGeom>
              <a:blipFill>
                <a:blip r:embed="rId3"/>
                <a:stretch>
                  <a:fillRect b="-65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箭头: 上 16">
            <a:extLst>
              <a:ext uri="{FF2B5EF4-FFF2-40B4-BE49-F238E27FC236}">
                <a16:creationId xmlns:a16="http://schemas.microsoft.com/office/drawing/2014/main" id="{0307584F-C6D2-4328-B77F-E9291353440B}"/>
              </a:ext>
            </a:extLst>
          </p:cNvPr>
          <p:cNvSpPr/>
          <p:nvPr/>
        </p:nvSpPr>
        <p:spPr>
          <a:xfrm>
            <a:off x="4486644" y="3899721"/>
            <a:ext cx="361626" cy="404019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/>
          </a:p>
        </p:txBody>
      </p:sp>
      <p:sp>
        <p:nvSpPr>
          <p:cNvPr id="19" name="箭头: 左 18">
            <a:extLst>
              <a:ext uri="{FF2B5EF4-FFF2-40B4-BE49-F238E27FC236}">
                <a16:creationId xmlns:a16="http://schemas.microsoft.com/office/drawing/2014/main" id="{7914855C-ED26-4C68-8F4D-436A401B6A0B}"/>
              </a:ext>
            </a:extLst>
          </p:cNvPr>
          <p:cNvSpPr/>
          <p:nvPr/>
        </p:nvSpPr>
        <p:spPr>
          <a:xfrm rot="10800000">
            <a:off x="10515459" y="4481572"/>
            <a:ext cx="630093" cy="542879"/>
          </a:xfrm>
          <a:prstGeom prst="leftArrow">
            <a:avLst/>
          </a:prstGeom>
          <a:solidFill>
            <a:srgbClr val="FF0000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箭头: 左 19">
            <a:extLst>
              <a:ext uri="{FF2B5EF4-FFF2-40B4-BE49-F238E27FC236}">
                <a16:creationId xmlns:a16="http://schemas.microsoft.com/office/drawing/2014/main" id="{120A8B65-8832-40F9-B15B-FF0F16E8B8B3}"/>
              </a:ext>
            </a:extLst>
          </p:cNvPr>
          <p:cNvSpPr/>
          <p:nvPr/>
        </p:nvSpPr>
        <p:spPr>
          <a:xfrm>
            <a:off x="10431983" y="3784351"/>
            <a:ext cx="710673" cy="593750"/>
          </a:xfrm>
          <a:prstGeom prst="leftArrow">
            <a:avLst/>
          </a:prstGeom>
          <a:solidFill>
            <a:srgbClr val="FF0000"/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箭头: 左 20">
            <a:extLst>
              <a:ext uri="{FF2B5EF4-FFF2-40B4-BE49-F238E27FC236}">
                <a16:creationId xmlns:a16="http://schemas.microsoft.com/office/drawing/2014/main" id="{1552EAE1-7FCB-4FF9-8130-26B9D616FBDA}"/>
              </a:ext>
            </a:extLst>
          </p:cNvPr>
          <p:cNvSpPr/>
          <p:nvPr/>
        </p:nvSpPr>
        <p:spPr>
          <a:xfrm>
            <a:off x="2468213" y="4039510"/>
            <a:ext cx="492918" cy="192678"/>
          </a:xfrm>
          <a:prstGeom prst="leftArrow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任意多边形: 形状 21">
            <a:extLst>
              <a:ext uri="{FF2B5EF4-FFF2-40B4-BE49-F238E27FC236}">
                <a16:creationId xmlns:a16="http://schemas.microsoft.com/office/drawing/2014/main" id="{EE7B32C7-091A-4855-A8E0-A7463DC53559}"/>
              </a:ext>
            </a:extLst>
          </p:cNvPr>
          <p:cNvSpPr/>
          <p:nvPr/>
        </p:nvSpPr>
        <p:spPr>
          <a:xfrm>
            <a:off x="2379692" y="4274916"/>
            <a:ext cx="1112649" cy="261928"/>
          </a:xfrm>
          <a:custGeom>
            <a:avLst/>
            <a:gdLst>
              <a:gd name="connsiteX0" fmla="*/ 0 w 1900237"/>
              <a:gd name="connsiteY0" fmla="*/ 964461 h 971634"/>
              <a:gd name="connsiteX1" fmla="*/ 85725 w 1900237"/>
              <a:gd name="connsiteY1" fmla="*/ 707286 h 971634"/>
              <a:gd name="connsiteX2" fmla="*/ 307181 w 1900237"/>
              <a:gd name="connsiteY2" fmla="*/ 35774 h 971634"/>
              <a:gd name="connsiteX3" fmla="*/ 735806 w 1900237"/>
              <a:gd name="connsiteY3" fmla="*/ 971605 h 971634"/>
              <a:gd name="connsiteX4" fmla="*/ 1207294 w 1900237"/>
              <a:gd name="connsiteY4" fmla="*/ 55 h 971634"/>
              <a:gd name="connsiteX5" fmla="*/ 1550194 w 1900237"/>
              <a:gd name="connsiteY5" fmla="*/ 921599 h 971634"/>
              <a:gd name="connsiteX6" fmla="*/ 1900237 w 1900237"/>
              <a:gd name="connsiteY6" fmla="*/ 7199 h 971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00237" h="971634">
                <a:moveTo>
                  <a:pt x="0" y="964461"/>
                </a:moveTo>
                <a:cubicBezTo>
                  <a:pt x="17264" y="913264"/>
                  <a:pt x="85725" y="707286"/>
                  <a:pt x="85725" y="707286"/>
                </a:cubicBezTo>
                <a:cubicBezTo>
                  <a:pt x="136922" y="552505"/>
                  <a:pt x="198834" y="-8279"/>
                  <a:pt x="307181" y="35774"/>
                </a:cubicBezTo>
                <a:cubicBezTo>
                  <a:pt x="415528" y="79827"/>
                  <a:pt x="585787" y="977558"/>
                  <a:pt x="735806" y="971605"/>
                </a:cubicBezTo>
                <a:cubicBezTo>
                  <a:pt x="885825" y="965652"/>
                  <a:pt x="1071563" y="8389"/>
                  <a:pt x="1207294" y="55"/>
                </a:cubicBezTo>
                <a:cubicBezTo>
                  <a:pt x="1343025" y="-8279"/>
                  <a:pt x="1434704" y="920408"/>
                  <a:pt x="1550194" y="921599"/>
                </a:cubicBezTo>
                <a:cubicBezTo>
                  <a:pt x="1665685" y="922790"/>
                  <a:pt x="1782961" y="464994"/>
                  <a:pt x="1900237" y="7199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45F546B7-66C2-4A82-8FD1-E1C011CD8E92}"/>
              </a:ext>
            </a:extLst>
          </p:cNvPr>
          <p:cNvSpPr txBox="1"/>
          <p:nvPr/>
        </p:nvSpPr>
        <p:spPr>
          <a:xfrm>
            <a:off x="5438849" y="3996993"/>
            <a:ext cx="444821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</a:rPr>
              <a:t>Black Hole Bomb</a:t>
            </a:r>
            <a:r>
              <a:rPr lang="en-US" altLang="zh-CN" sz="2400" dirty="0">
                <a:solidFill>
                  <a:srgbClr val="0070C0"/>
                </a:solidFill>
              </a:rPr>
              <a:t> </a:t>
            </a:r>
            <a:r>
              <a:rPr lang="en-US" altLang="zh-CN" sz="1600" dirty="0">
                <a:solidFill>
                  <a:srgbClr val="0070C0"/>
                </a:solidFill>
              </a:rPr>
              <a:t>[S. A. </a:t>
            </a:r>
            <a:r>
              <a:rPr lang="en-US" altLang="zh-CN" sz="1600" dirty="0" err="1">
                <a:solidFill>
                  <a:srgbClr val="0070C0"/>
                </a:solidFill>
              </a:rPr>
              <a:t>Teukolsky</a:t>
            </a:r>
            <a:r>
              <a:rPr lang="en-US" altLang="zh-CN" sz="1600" dirty="0">
                <a:solidFill>
                  <a:srgbClr val="0070C0"/>
                </a:solidFill>
              </a:rPr>
              <a:t> (1972)]</a:t>
            </a:r>
            <a:endParaRPr lang="zh-CN" altLang="en-US" sz="1600" b="1" dirty="0">
              <a:solidFill>
                <a:srgbClr val="FF0000"/>
              </a:solidFill>
            </a:endParaRPr>
          </a:p>
        </p:txBody>
      </p:sp>
      <p:sp>
        <p:nvSpPr>
          <p:cNvPr id="24" name="内容占位符 2">
            <a:extLst>
              <a:ext uri="{FF2B5EF4-FFF2-40B4-BE49-F238E27FC236}">
                <a16:creationId xmlns:a16="http://schemas.microsoft.com/office/drawing/2014/main" id="{B7D127C0-D6ED-4795-A84C-004912A900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5497" y="5315594"/>
            <a:ext cx="10441006" cy="42675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CN" sz="2000" b="1" dirty="0"/>
              <a:t>Kerr black hole  </a:t>
            </a:r>
            <a:r>
              <a:rPr lang="en-US" altLang="zh-CN" sz="1400" b="1" dirty="0"/>
              <a:t>    </a:t>
            </a:r>
            <a:r>
              <a:rPr lang="en-US" altLang="zh-CN" sz="1400" dirty="0">
                <a:solidFill>
                  <a:schemeClr val="accent1"/>
                </a:solidFill>
              </a:rPr>
              <a:t>[A.A. </a:t>
            </a:r>
            <a:r>
              <a:rPr lang="en-US" altLang="zh-CN" sz="1400" dirty="0" err="1">
                <a:solidFill>
                  <a:schemeClr val="accent1"/>
                </a:solidFill>
              </a:rPr>
              <a:t>Starobinskil</a:t>
            </a:r>
            <a:r>
              <a:rPr lang="en-US" altLang="zh-CN" sz="1400" dirty="0">
                <a:solidFill>
                  <a:schemeClr val="accent1"/>
                </a:solidFill>
              </a:rPr>
              <a:t> and S.M. </a:t>
            </a:r>
            <a:r>
              <a:rPr lang="en-US" altLang="zh-CN" sz="1400" dirty="0" err="1">
                <a:solidFill>
                  <a:schemeClr val="accent1"/>
                </a:solidFill>
              </a:rPr>
              <a:t>Churilov</a:t>
            </a:r>
            <a:r>
              <a:rPr lang="en-US" altLang="zh-CN" sz="1400" dirty="0">
                <a:solidFill>
                  <a:schemeClr val="accent1"/>
                </a:solidFill>
              </a:rPr>
              <a:t> (1974)] [</a:t>
            </a:r>
            <a:r>
              <a:rPr lang="en-US" altLang="zh-CN" sz="1400" dirty="0" err="1">
                <a:solidFill>
                  <a:schemeClr val="accent1"/>
                </a:solidFill>
              </a:rPr>
              <a:t>S.M.Dolan</a:t>
            </a:r>
            <a:r>
              <a:rPr lang="en-US" altLang="zh-CN" sz="1400" dirty="0">
                <a:solidFill>
                  <a:schemeClr val="accent1"/>
                </a:solidFill>
              </a:rPr>
              <a:t> (2007)]  </a:t>
            </a:r>
            <a:r>
              <a:rPr lang="en-US" altLang="zh-CN" sz="1400" dirty="0"/>
              <a:t>     </a:t>
            </a:r>
          </a:p>
          <a:p>
            <a:pPr marL="0" indent="0">
              <a:buNone/>
            </a:pPr>
            <a:r>
              <a:rPr lang="en-US" altLang="zh-CN" sz="2000" b="1" dirty="0"/>
              <a:t>Kerr-</a:t>
            </a:r>
            <a:r>
              <a:rPr lang="en-US" altLang="zh-CN" sz="2000" b="1" dirty="0" err="1"/>
              <a:t>Newmann</a:t>
            </a:r>
            <a:r>
              <a:rPr lang="en-US" altLang="zh-CN" sz="2000" b="1" dirty="0"/>
              <a:t> Black Hole</a:t>
            </a:r>
            <a:r>
              <a:rPr lang="en-US" altLang="zh-CN" sz="1400" b="1" dirty="0"/>
              <a:t>     </a:t>
            </a:r>
            <a:r>
              <a:rPr lang="en-US" altLang="zh-CN" sz="1400" dirty="0">
                <a:solidFill>
                  <a:schemeClr val="accent1"/>
                </a:solidFill>
              </a:rPr>
              <a:t>[H. </a:t>
            </a:r>
            <a:r>
              <a:rPr lang="en-US" altLang="zh-CN" sz="1400" dirty="0" err="1">
                <a:solidFill>
                  <a:schemeClr val="accent1"/>
                </a:solidFill>
              </a:rPr>
              <a:t>Furuhashi</a:t>
            </a:r>
            <a:r>
              <a:rPr lang="en-US" altLang="zh-CN" sz="1400" dirty="0">
                <a:solidFill>
                  <a:schemeClr val="accent1"/>
                </a:solidFill>
              </a:rPr>
              <a:t> and Y. </a:t>
            </a:r>
            <a:r>
              <a:rPr lang="en-US" altLang="zh-CN" sz="1400" dirty="0" err="1">
                <a:solidFill>
                  <a:schemeClr val="accent1"/>
                </a:solidFill>
              </a:rPr>
              <a:t>Nambu</a:t>
            </a:r>
            <a:r>
              <a:rPr lang="en-US" altLang="zh-CN" sz="1400" dirty="0">
                <a:solidFill>
                  <a:schemeClr val="accent1"/>
                </a:solidFill>
              </a:rPr>
              <a:t> (2004)] [</a:t>
            </a:r>
            <a:r>
              <a:rPr lang="en-US" altLang="zh-CN" sz="1400" dirty="0" err="1">
                <a:solidFill>
                  <a:schemeClr val="accent1"/>
                </a:solidFill>
              </a:rPr>
              <a:t>Y.Huang</a:t>
            </a:r>
            <a:r>
              <a:rPr lang="en-US" altLang="zh-CN" sz="1400" dirty="0">
                <a:solidFill>
                  <a:schemeClr val="accent1"/>
                </a:solidFill>
              </a:rPr>
              <a:t> (2018)]</a:t>
            </a:r>
          </a:p>
          <a:p>
            <a:pPr marL="0" indent="0">
              <a:buNone/>
            </a:pPr>
            <a:r>
              <a:rPr lang="en-US" altLang="zh-CN" sz="2000" b="1" dirty="0"/>
              <a:t>RN Black Hole      </a:t>
            </a:r>
            <a:r>
              <a:rPr lang="en-US" altLang="zh-CN" sz="2000" dirty="0">
                <a:solidFill>
                  <a:schemeClr val="accent1"/>
                </a:solidFill>
              </a:rPr>
              <a:t>[</a:t>
            </a:r>
            <a:r>
              <a:rPr lang="en-US" altLang="zh-CN" sz="1400" dirty="0">
                <a:solidFill>
                  <a:schemeClr val="accent1"/>
                </a:solidFill>
              </a:rPr>
              <a:t>S. Hod (2012)][S. Hod(2015)][J. H. Huang and Z. F. Mai (2016)]</a:t>
            </a:r>
            <a:endParaRPr lang="zh-CN" altLang="en-US" sz="1400" dirty="0">
              <a:solidFill>
                <a:schemeClr val="accent1"/>
              </a:solidFill>
            </a:endParaRPr>
          </a:p>
        </p:txBody>
      </p:sp>
      <p:sp>
        <p:nvSpPr>
          <p:cNvPr id="25" name="圆: 空心 24">
            <a:extLst>
              <a:ext uri="{FF2B5EF4-FFF2-40B4-BE49-F238E27FC236}">
                <a16:creationId xmlns:a16="http://schemas.microsoft.com/office/drawing/2014/main" id="{6D657277-3719-45EE-A625-35B203073236}"/>
              </a:ext>
            </a:extLst>
          </p:cNvPr>
          <p:cNvSpPr/>
          <p:nvPr/>
        </p:nvSpPr>
        <p:spPr>
          <a:xfrm>
            <a:off x="586225" y="5315594"/>
            <a:ext cx="326569" cy="295948"/>
          </a:xfrm>
          <a:prstGeom prst="donu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6" name="圆: 空心 25">
            <a:extLst>
              <a:ext uri="{FF2B5EF4-FFF2-40B4-BE49-F238E27FC236}">
                <a16:creationId xmlns:a16="http://schemas.microsoft.com/office/drawing/2014/main" id="{843E0599-1CAB-4ACF-B6C0-4174AB882592}"/>
              </a:ext>
            </a:extLst>
          </p:cNvPr>
          <p:cNvSpPr/>
          <p:nvPr/>
        </p:nvSpPr>
        <p:spPr>
          <a:xfrm rot="19494125">
            <a:off x="556955" y="5733040"/>
            <a:ext cx="345104" cy="339288"/>
          </a:xfrm>
          <a:prstGeom prst="donu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7" name="乘号 26">
            <a:extLst>
              <a:ext uri="{FF2B5EF4-FFF2-40B4-BE49-F238E27FC236}">
                <a16:creationId xmlns:a16="http://schemas.microsoft.com/office/drawing/2014/main" id="{AE0D1FAB-0405-41A0-B57A-00A433B8F9F0}"/>
              </a:ext>
            </a:extLst>
          </p:cNvPr>
          <p:cNvSpPr/>
          <p:nvPr/>
        </p:nvSpPr>
        <p:spPr>
          <a:xfrm>
            <a:off x="475307" y="6080708"/>
            <a:ext cx="492919" cy="472147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id="{8167C35A-C345-44D7-A160-2F1669507EDF}"/>
              </a:ext>
            </a:extLst>
          </p:cNvPr>
          <p:cNvSpPr txBox="1"/>
          <p:nvPr/>
        </p:nvSpPr>
        <p:spPr>
          <a:xfrm>
            <a:off x="4508384" y="722119"/>
            <a:ext cx="39572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rgbClr val="FF0000"/>
                </a:solidFill>
              </a:rPr>
              <a:t>What is </a:t>
            </a:r>
            <a:r>
              <a:rPr lang="en-US" altLang="zh-CN" sz="2000" b="1" dirty="0" err="1">
                <a:solidFill>
                  <a:srgbClr val="FF0000"/>
                </a:solidFill>
              </a:rPr>
              <a:t>superradiant</a:t>
            </a:r>
            <a:r>
              <a:rPr lang="en-US" altLang="zh-CN" sz="2000" b="1" dirty="0">
                <a:solidFill>
                  <a:srgbClr val="FF0000"/>
                </a:solidFill>
              </a:rPr>
              <a:t> </a:t>
            </a:r>
            <a:r>
              <a:rPr lang="en-US" altLang="zh-CN" sz="2000" b="1" dirty="0" err="1">
                <a:solidFill>
                  <a:srgbClr val="FF0000"/>
                </a:solidFill>
              </a:rPr>
              <a:t>Instablity</a:t>
            </a:r>
            <a:r>
              <a:rPr lang="en-US" altLang="zh-CN" sz="2000" b="1" dirty="0">
                <a:solidFill>
                  <a:srgbClr val="FF0000"/>
                </a:solidFill>
              </a:rPr>
              <a:t>?</a:t>
            </a:r>
          </a:p>
          <a:p>
            <a:r>
              <a:rPr lang="en-US" altLang="zh-CN" sz="2000" b="1" dirty="0">
                <a:solidFill>
                  <a:srgbClr val="FF0000"/>
                </a:solidFill>
              </a:rPr>
              <a:t>Can it arise in static black hole ?</a:t>
            </a:r>
            <a:endParaRPr lang="zh-CN" altLang="en-US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4324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5" grpId="0" animBg="1"/>
      <p:bldP spid="7" grpId="0" animBg="1"/>
      <p:bldP spid="8" grpId="0" animBg="1"/>
      <p:bldP spid="9" grpId="0"/>
      <p:bldP spid="10" grpId="0" animBg="1"/>
      <p:bldP spid="11" grpId="0" animBg="1"/>
      <p:bldP spid="13" grpId="0" animBg="1"/>
      <p:bldP spid="15" grpId="0"/>
      <p:bldP spid="16" grpId="0"/>
      <p:bldP spid="17" grpId="0" animBg="1"/>
      <p:bldP spid="19" grpId="0" animBg="1"/>
      <p:bldP spid="20" grpId="0" animBg="1"/>
      <p:bldP spid="21" grpId="0" animBg="1"/>
      <p:bldP spid="22" grpId="0" animBg="1"/>
      <p:bldP spid="23" grpId="0"/>
      <p:bldP spid="25" grpId="0" animBg="1"/>
      <p:bldP spid="26" grpId="0" animBg="1"/>
      <p:bldP spid="2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>
            <a:extLst>
              <a:ext uri="{FF2B5EF4-FFF2-40B4-BE49-F238E27FC236}">
                <a16:creationId xmlns:a16="http://schemas.microsoft.com/office/drawing/2014/main" id="{5619C925-C5E8-477D-98D8-5D1D50F2CF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71682"/>
          </a:xfrm>
        </p:spPr>
        <p:txBody>
          <a:bodyPr>
            <a:normAutofit/>
          </a:bodyPr>
          <a:lstStyle/>
          <a:p>
            <a:r>
              <a:rPr lang="en-US" altLang="zh-CN" sz="2800" b="1" dirty="0"/>
              <a:t>Motivation: Why Extremal black hole in STU</a:t>
            </a:r>
            <a:endParaRPr lang="zh-CN" altLang="en-US" sz="2800" b="1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2F7C3D66-0024-497E-B7ED-598F14DF65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5147" y="1373369"/>
            <a:ext cx="9253560" cy="1385468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F84936D3-D917-4C0E-A6D1-C729DDC3B959}"/>
              </a:ext>
            </a:extLst>
          </p:cNvPr>
          <p:cNvSpPr txBox="1"/>
          <p:nvPr/>
        </p:nvSpPr>
        <p:spPr>
          <a:xfrm>
            <a:off x="922084" y="2850777"/>
            <a:ext cx="915168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/>
              <a:t>Remark:</a:t>
            </a:r>
          </a:p>
          <a:p>
            <a:pPr marL="457200" indent="-457200">
              <a:buAutoNum type="arabicPeriod"/>
            </a:pPr>
            <a:r>
              <a:rPr lang="en-US" altLang="zh-CN" sz="2400" b="1" dirty="0">
                <a:solidFill>
                  <a:srgbClr val="FF0000"/>
                </a:solidFill>
              </a:rPr>
              <a:t>No</a:t>
            </a:r>
            <a:r>
              <a:rPr lang="en-US" altLang="zh-CN" sz="2400" b="1" dirty="0"/>
              <a:t> Hawking Radiation.                     </a:t>
            </a:r>
          </a:p>
          <a:p>
            <a:pPr marL="457200" indent="-457200">
              <a:buAutoNum type="arabicPeriod"/>
            </a:pPr>
            <a:r>
              <a:rPr lang="en-US" altLang="zh-CN" sz="2400" b="1" dirty="0"/>
              <a:t> It is a </a:t>
            </a:r>
            <a:r>
              <a:rPr lang="en-US" altLang="zh-CN" sz="2400" b="1" dirty="0">
                <a:solidFill>
                  <a:srgbClr val="FF0000"/>
                </a:solidFill>
              </a:rPr>
              <a:t>static </a:t>
            </a:r>
            <a:r>
              <a:rPr lang="en-US" altLang="zh-CN" sz="2400" b="1" dirty="0"/>
              <a:t>black hole.       </a:t>
            </a:r>
          </a:p>
          <a:p>
            <a:pPr marL="457200" indent="-457200">
              <a:buAutoNum type="arabicPeriod"/>
            </a:pPr>
            <a:r>
              <a:rPr lang="en-US" altLang="zh-CN" sz="2400" b="1" dirty="0"/>
              <a:t>  When four charges are </a:t>
            </a:r>
            <a:r>
              <a:rPr lang="en-US" altLang="zh-CN" sz="2400" b="1" dirty="0">
                <a:solidFill>
                  <a:srgbClr val="FF0000"/>
                </a:solidFill>
              </a:rPr>
              <a:t>equal</a:t>
            </a:r>
            <a:r>
              <a:rPr lang="en-US" altLang="zh-CN" sz="2400" b="1" dirty="0"/>
              <a:t>, it </a:t>
            </a:r>
            <a:r>
              <a:rPr lang="en-US" altLang="zh-CN" sz="2400" b="1" dirty="0">
                <a:solidFill>
                  <a:srgbClr val="FF0000"/>
                </a:solidFill>
              </a:rPr>
              <a:t>reduce</a:t>
            </a:r>
            <a:r>
              <a:rPr lang="en-US" altLang="zh-CN" sz="2400" b="1" dirty="0"/>
              <a:t> to  Extremal RN black hole</a:t>
            </a:r>
            <a:r>
              <a:rPr lang="en-US" altLang="zh-CN" sz="2000" dirty="0"/>
              <a:t>.</a:t>
            </a:r>
            <a:endParaRPr lang="zh-CN" altLang="en-US" sz="2000" dirty="0"/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327E2A79-3C6D-45C3-8D74-F33CFD4985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6725" y="5653415"/>
            <a:ext cx="929868" cy="929868"/>
          </a:xfrm>
          <a:prstGeom prst="rect">
            <a:avLst/>
          </a:prstGeom>
        </p:spPr>
      </p:pic>
      <p:sp>
        <p:nvSpPr>
          <p:cNvPr id="8" name="椭圆 7">
            <a:extLst>
              <a:ext uri="{FF2B5EF4-FFF2-40B4-BE49-F238E27FC236}">
                <a16:creationId xmlns:a16="http://schemas.microsoft.com/office/drawing/2014/main" id="{D26461F9-4C61-43BC-90A4-760C86D46052}"/>
              </a:ext>
            </a:extLst>
          </p:cNvPr>
          <p:cNvSpPr/>
          <p:nvPr/>
        </p:nvSpPr>
        <p:spPr>
          <a:xfrm>
            <a:off x="5310870" y="5989879"/>
            <a:ext cx="333718" cy="33371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箭头: 左 8">
            <a:extLst>
              <a:ext uri="{FF2B5EF4-FFF2-40B4-BE49-F238E27FC236}">
                <a16:creationId xmlns:a16="http://schemas.microsoft.com/office/drawing/2014/main" id="{6E2D3E22-4307-47C2-8032-1BF0BD3E354D}"/>
              </a:ext>
            </a:extLst>
          </p:cNvPr>
          <p:cNvSpPr/>
          <p:nvPr/>
        </p:nvSpPr>
        <p:spPr>
          <a:xfrm>
            <a:off x="4302072" y="5989879"/>
            <a:ext cx="660827" cy="33371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箭头: 左 9">
            <a:extLst>
              <a:ext uri="{FF2B5EF4-FFF2-40B4-BE49-F238E27FC236}">
                <a16:creationId xmlns:a16="http://schemas.microsoft.com/office/drawing/2014/main" id="{56EDAC3C-B06F-41E7-A739-A93CC55CAAE6}"/>
              </a:ext>
            </a:extLst>
          </p:cNvPr>
          <p:cNvSpPr/>
          <p:nvPr/>
        </p:nvSpPr>
        <p:spPr>
          <a:xfrm rot="10800000">
            <a:off x="5897151" y="6023230"/>
            <a:ext cx="631371" cy="33371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D8358602-6E89-4A6B-AD00-C80D1B3FD483}"/>
              </a:ext>
            </a:extLst>
          </p:cNvPr>
          <p:cNvSpPr txBox="1"/>
          <p:nvPr/>
        </p:nvSpPr>
        <p:spPr>
          <a:xfrm>
            <a:off x="7218907" y="5925905"/>
            <a:ext cx="38003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</a:rPr>
              <a:t>STU: rich structure 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27135B05-E8E9-44EA-B45F-4DD8CFBE4AEF}"/>
              </a:ext>
            </a:extLst>
          </p:cNvPr>
          <p:cNvSpPr txBox="1"/>
          <p:nvPr/>
        </p:nvSpPr>
        <p:spPr>
          <a:xfrm>
            <a:off x="4647733" y="5620547"/>
            <a:ext cx="5763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G</a:t>
            </a:r>
            <a:endParaRPr lang="zh-CN" altLang="en-US" dirty="0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F8940E80-2A97-4DFE-B592-9B772935A96D}"/>
              </a:ext>
            </a:extLst>
          </p:cNvPr>
          <p:cNvSpPr txBox="1"/>
          <p:nvPr/>
        </p:nvSpPr>
        <p:spPr>
          <a:xfrm>
            <a:off x="6055511" y="5620547"/>
            <a:ext cx="461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F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2657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/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196C556-5EDD-4E83-86A1-9E4692D50F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 dirty="0"/>
              <a:t>Linear Perturbation</a:t>
            </a:r>
            <a:endParaRPr lang="zh-CN" altLang="en-US" b="1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DB8996D4-2BC2-4A0E-A21A-7A7C563688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2979" y="1583977"/>
            <a:ext cx="9507058" cy="788274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0DECC77D-6EA2-4F69-AC6B-682992878285}"/>
              </a:ext>
            </a:extLst>
          </p:cNvPr>
          <p:cNvSpPr txBox="1"/>
          <p:nvPr/>
        </p:nvSpPr>
        <p:spPr>
          <a:xfrm>
            <a:off x="1260182" y="1590595"/>
            <a:ext cx="17212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/>
              <a:t>KG equation:</a:t>
            </a:r>
            <a:endParaRPr lang="zh-CN" altLang="en-US" sz="2400" dirty="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6387C7A7-CD47-44A7-BF2A-8E6026EB9FEB}"/>
              </a:ext>
            </a:extLst>
          </p:cNvPr>
          <p:cNvSpPr txBox="1"/>
          <p:nvPr/>
        </p:nvSpPr>
        <p:spPr>
          <a:xfrm>
            <a:off x="1393764" y="3185397"/>
            <a:ext cx="14540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 err="1"/>
              <a:t>Anstaz</a:t>
            </a:r>
            <a:r>
              <a:rPr lang="en-US" altLang="zh-CN" sz="2400" dirty="0"/>
              <a:t>:</a:t>
            </a:r>
            <a:endParaRPr lang="zh-CN" altLang="en-US" sz="2400" dirty="0"/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5EF6BCF4-55FC-4A6C-9BC7-F07D67F6322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4950" y="2989673"/>
            <a:ext cx="3655188" cy="919313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id="{5BBBC882-06E9-4DAC-95A4-930DFB5E7ABA}"/>
              </a:ext>
            </a:extLst>
          </p:cNvPr>
          <p:cNvSpPr txBox="1"/>
          <p:nvPr/>
        </p:nvSpPr>
        <p:spPr>
          <a:xfrm>
            <a:off x="1337022" y="4825573"/>
            <a:ext cx="17423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Radial Equation</a:t>
            </a:r>
            <a:endParaRPr lang="zh-CN" altLang="en-US" dirty="0"/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158E87C4-8634-4316-AC1B-D765C144A5D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9480" y="4331453"/>
            <a:ext cx="4813039" cy="1262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25490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>
            <a:extLst>
              <a:ext uri="{FF2B5EF4-FFF2-40B4-BE49-F238E27FC236}">
                <a16:creationId xmlns:a16="http://schemas.microsoft.com/office/drawing/2014/main" id="{73602A76-CAC7-4AE7-AF23-CEDFDF8642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066" y="5168040"/>
            <a:ext cx="1465298" cy="1465298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40B0E29E-17D2-44BB-A66D-25B7AE97C1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386" y="3000478"/>
            <a:ext cx="1465298" cy="1465298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373046E2-90A0-420A-9129-FC25E875F8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449" y="1175464"/>
            <a:ext cx="1465298" cy="1465298"/>
          </a:xfrm>
          <a:prstGeom prst="rect">
            <a:avLst/>
          </a:prstGeom>
        </p:spPr>
      </p:pic>
      <p:sp>
        <p:nvSpPr>
          <p:cNvPr id="2" name="标题 1">
            <a:extLst>
              <a:ext uri="{FF2B5EF4-FFF2-40B4-BE49-F238E27FC236}">
                <a16:creationId xmlns:a16="http://schemas.microsoft.com/office/drawing/2014/main" id="{E00FC3AC-C930-4B93-AC8F-06A939A59E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7317"/>
            <a:ext cx="10515600" cy="1325563"/>
          </a:xfrm>
        </p:spPr>
        <p:txBody>
          <a:bodyPr/>
          <a:lstStyle/>
          <a:p>
            <a:r>
              <a:rPr lang="en-US" altLang="zh-CN" dirty="0"/>
              <a:t>Boundary Condition</a:t>
            </a:r>
            <a:endParaRPr lang="zh-CN" altLang="en-US" dirty="0"/>
          </a:p>
        </p:txBody>
      </p:sp>
      <p:cxnSp>
        <p:nvCxnSpPr>
          <p:cNvPr id="7" name="直接箭头连接符 6">
            <a:extLst>
              <a:ext uri="{FF2B5EF4-FFF2-40B4-BE49-F238E27FC236}">
                <a16:creationId xmlns:a16="http://schemas.microsoft.com/office/drawing/2014/main" id="{639E3B3C-9860-45FD-AD90-8B0705ACA5A8}"/>
              </a:ext>
            </a:extLst>
          </p:cNvPr>
          <p:cNvCxnSpPr>
            <a:cxnSpLocks/>
          </p:cNvCxnSpPr>
          <p:nvPr/>
        </p:nvCxnSpPr>
        <p:spPr>
          <a:xfrm>
            <a:off x="1130098" y="1908113"/>
            <a:ext cx="9722444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箭头连接符 7">
            <a:extLst>
              <a:ext uri="{FF2B5EF4-FFF2-40B4-BE49-F238E27FC236}">
                <a16:creationId xmlns:a16="http://schemas.microsoft.com/office/drawing/2014/main" id="{D3FAAAD8-2E9F-416C-937D-2B56A54C5ECD}"/>
              </a:ext>
            </a:extLst>
          </p:cNvPr>
          <p:cNvCxnSpPr>
            <a:cxnSpLocks/>
          </p:cNvCxnSpPr>
          <p:nvPr/>
        </p:nvCxnSpPr>
        <p:spPr>
          <a:xfrm>
            <a:off x="1130098" y="3687190"/>
            <a:ext cx="9722444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箭头连接符 8">
            <a:extLst>
              <a:ext uri="{FF2B5EF4-FFF2-40B4-BE49-F238E27FC236}">
                <a16:creationId xmlns:a16="http://schemas.microsoft.com/office/drawing/2014/main" id="{A54FAD1B-7708-4D5C-8A49-EE7F668C62AA}"/>
              </a:ext>
            </a:extLst>
          </p:cNvPr>
          <p:cNvCxnSpPr>
            <a:cxnSpLocks/>
          </p:cNvCxnSpPr>
          <p:nvPr/>
        </p:nvCxnSpPr>
        <p:spPr>
          <a:xfrm>
            <a:off x="1234778" y="5847233"/>
            <a:ext cx="9722444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文本框 15">
                <a:extLst>
                  <a:ext uri="{FF2B5EF4-FFF2-40B4-BE49-F238E27FC236}">
                    <a16:creationId xmlns:a16="http://schemas.microsoft.com/office/drawing/2014/main" id="{3C20C768-A809-42E7-AD96-F5F0DD64A10A}"/>
                  </a:ext>
                </a:extLst>
              </p:cNvPr>
              <p:cNvSpPr txBox="1"/>
              <p:nvPr/>
            </p:nvSpPr>
            <p:spPr>
              <a:xfrm>
                <a:off x="1176035" y="3863859"/>
                <a:ext cx="255630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</m:sub>
                      </m:sSub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16" name="文本框 15">
                <a:extLst>
                  <a:ext uri="{FF2B5EF4-FFF2-40B4-BE49-F238E27FC236}">
                    <a16:creationId xmlns:a16="http://schemas.microsoft.com/office/drawing/2014/main" id="{3C20C768-A809-42E7-AD96-F5F0DD64A10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6035" y="3863859"/>
                <a:ext cx="2556309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文本框 16">
                <a:extLst>
                  <a:ext uri="{FF2B5EF4-FFF2-40B4-BE49-F238E27FC236}">
                    <a16:creationId xmlns:a16="http://schemas.microsoft.com/office/drawing/2014/main" id="{20FE5178-9AE4-4CA9-9426-0AA8F2A1C263}"/>
                  </a:ext>
                </a:extLst>
              </p:cNvPr>
              <p:cNvSpPr txBox="1"/>
              <p:nvPr/>
            </p:nvSpPr>
            <p:spPr>
              <a:xfrm>
                <a:off x="1098341" y="6001571"/>
                <a:ext cx="255630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</m:sub>
                      </m:sSub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17" name="文本框 16">
                <a:extLst>
                  <a:ext uri="{FF2B5EF4-FFF2-40B4-BE49-F238E27FC236}">
                    <a16:creationId xmlns:a16="http://schemas.microsoft.com/office/drawing/2014/main" id="{20FE5178-9AE4-4CA9-9426-0AA8F2A1C2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8341" y="6001571"/>
                <a:ext cx="2556309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文本框 17">
                <a:extLst>
                  <a:ext uri="{FF2B5EF4-FFF2-40B4-BE49-F238E27FC236}">
                    <a16:creationId xmlns:a16="http://schemas.microsoft.com/office/drawing/2014/main" id="{3D4E375F-56B3-4F13-8F11-25F64964AB7D}"/>
                  </a:ext>
                </a:extLst>
              </p:cNvPr>
              <p:cNvSpPr txBox="1"/>
              <p:nvPr/>
            </p:nvSpPr>
            <p:spPr>
              <a:xfrm>
                <a:off x="1130098" y="2001229"/>
                <a:ext cx="255630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</m:sub>
                      </m:sSub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18" name="文本框 17">
                <a:extLst>
                  <a:ext uri="{FF2B5EF4-FFF2-40B4-BE49-F238E27FC236}">
                    <a16:creationId xmlns:a16="http://schemas.microsoft.com/office/drawing/2014/main" id="{3D4E375F-56B3-4F13-8F11-25F64964AB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30098" y="2001229"/>
                <a:ext cx="2556309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任意多边形: 形状 18">
            <a:extLst>
              <a:ext uri="{FF2B5EF4-FFF2-40B4-BE49-F238E27FC236}">
                <a16:creationId xmlns:a16="http://schemas.microsoft.com/office/drawing/2014/main" id="{8F032B3A-068B-41EA-ACEC-402881C5CDA2}"/>
              </a:ext>
            </a:extLst>
          </p:cNvPr>
          <p:cNvSpPr/>
          <p:nvPr/>
        </p:nvSpPr>
        <p:spPr>
          <a:xfrm>
            <a:off x="2013364" y="5668533"/>
            <a:ext cx="1363653" cy="357400"/>
          </a:xfrm>
          <a:custGeom>
            <a:avLst/>
            <a:gdLst>
              <a:gd name="connsiteX0" fmla="*/ 0 w 1900237"/>
              <a:gd name="connsiteY0" fmla="*/ 964461 h 971634"/>
              <a:gd name="connsiteX1" fmla="*/ 85725 w 1900237"/>
              <a:gd name="connsiteY1" fmla="*/ 707286 h 971634"/>
              <a:gd name="connsiteX2" fmla="*/ 307181 w 1900237"/>
              <a:gd name="connsiteY2" fmla="*/ 35774 h 971634"/>
              <a:gd name="connsiteX3" fmla="*/ 735806 w 1900237"/>
              <a:gd name="connsiteY3" fmla="*/ 971605 h 971634"/>
              <a:gd name="connsiteX4" fmla="*/ 1207294 w 1900237"/>
              <a:gd name="connsiteY4" fmla="*/ 55 h 971634"/>
              <a:gd name="connsiteX5" fmla="*/ 1550194 w 1900237"/>
              <a:gd name="connsiteY5" fmla="*/ 921599 h 971634"/>
              <a:gd name="connsiteX6" fmla="*/ 1900237 w 1900237"/>
              <a:gd name="connsiteY6" fmla="*/ 7199 h 971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00237" h="971634">
                <a:moveTo>
                  <a:pt x="0" y="964461"/>
                </a:moveTo>
                <a:cubicBezTo>
                  <a:pt x="17264" y="913264"/>
                  <a:pt x="85725" y="707286"/>
                  <a:pt x="85725" y="707286"/>
                </a:cubicBezTo>
                <a:cubicBezTo>
                  <a:pt x="136922" y="552505"/>
                  <a:pt x="198834" y="-8279"/>
                  <a:pt x="307181" y="35774"/>
                </a:cubicBezTo>
                <a:cubicBezTo>
                  <a:pt x="415528" y="79827"/>
                  <a:pt x="585787" y="977558"/>
                  <a:pt x="735806" y="971605"/>
                </a:cubicBezTo>
                <a:cubicBezTo>
                  <a:pt x="885825" y="965652"/>
                  <a:pt x="1071563" y="8389"/>
                  <a:pt x="1207294" y="55"/>
                </a:cubicBezTo>
                <a:cubicBezTo>
                  <a:pt x="1343025" y="-8279"/>
                  <a:pt x="1434704" y="920408"/>
                  <a:pt x="1550194" y="921599"/>
                </a:cubicBezTo>
                <a:cubicBezTo>
                  <a:pt x="1665685" y="922790"/>
                  <a:pt x="1782961" y="464994"/>
                  <a:pt x="1900237" y="7199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0" name="任意多边形: 形状 19">
            <a:extLst>
              <a:ext uri="{FF2B5EF4-FFF2-40B4-BE49-F238E27FC236}">
                <a16:creationId xmlns:a16="http://schemas.microsoft.com/office/drawing/2014/main" id="{D44BA11F-1EF0-41E4-A9FD-F5E6B756D9D9}"/>
              </a:ext>
            </a:extLst>
          </p:cNvPr>
          <p:cNvSpPr/>
          <p:nvPr/>
        </p:nvSpPr>
        <p:spPr>
          <a:xfrm>
            <a:off x="1908684" y="3483980"/>
            <a:ext cx="1363653" cy="357400"/>
          </a:xfrm>
          <a:custGeom>
            <a:avLst/>
            <a:gdLst>
              <a:gd name="connsiteX0" fmla="*/ 0 w 1900237"/>
              <a:gd name="connsiteY0" fmla="*/ 964461 h 971634"/>
              <a:gd name="connsiteX1" fmla="*/ 85725 w 1900237"/>
              <a:gd name="connsiteY1" fmla="*/ 707286 h 971634"/>
              <a:gd name="connsiteX2" fmla="*/ 307181 w 1900237"/>
              <a:gd name="connsiteY2" fmla="*/ 35774 h 971634"/>
              <a:gd name="connsiteX3" fmla="*/ 735806 w 1900237"/>
              <a:gd name="connsiteY3" fmla="*/ 971605 h 971634"/>
              <a:gd name="connsiteX4" fmla="*/ 1207294 w 1900237"/>
              <a:gd name="connsiteY4" fmla="*/ 55 h 971634"/>
              <a:gd name="connsiteX5" fmla="*/ 1550194 w 1900237"/>
              <a:gd name="connsiteY5" fmla="*/ 921599 h 971634"/>
              <a:gd name="connsiteX6" fmla="*/ 1900237 w 1900237"/>
              <a:gd name="connsiteY6" fmla="*/ 7199 h 971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00237" h="971634">
                <a:moveTo>
                  <a:pt x="0" y="964461"/>
                </a:moveTo>
                <a:cubicBezTo>
                  <a:pt x="17264" y="913264"/>
                  <a:pt x="85725" y="707286"/>
                  <a:pt x="85725" y="707286"/>
                </a:cubicBezTo>
                <a:cubicBezTo>
                  <a:pt x="136922" y="552505"/>
                  <a:pt x="198834" y="-8279"/>
                  <a:pt x="307181" y="35774"/>
                </a:cubicBezTo>
                <a:cubicBezTo>
                  <a:pt x="415528" y="79827"/>
                  <a:pt x="585787" y="977558"/>
                  <a:pt x="735806" y="971605"/>
                </a:cubicBezTo>
                <a:cubicBezTo>
                  <a:pt x="885825" y="965652"/>
                  <a:pt x="1071563" y="8389"/>
                  <a:pt x="1207294" y="55"/>
                </a:cubicBezTo>
                <a:cubicBezTo>
                  <a:pt x="1343025" y="-8279"/>
                  <a:pt x="1434704" y="920408"/>
                  <a:pt x="1550194" y="921599"/>
                </a:cubicBezTo>
                <a:cubicBezTo>
                  <a:pt x="1665685" y="922790"/>
                  <a:pt x="1782961" y="464994"/>
                  <a:pt x="1900237" y="7199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1" name="任意多边形: 形状 20">
            <a:extLst>
              <a:ext uri="{FF2B5EF4-FFF2-40B4-BE49-F238E27FC236}">
                <a16:creationId xmlns:a16="http://schemas.microsoft.com/office/drawing/2014/main" id="{1BA5A4B2-D7B6-41B3-8901-85F3A1FB6DB0}"/>
              </a:ext>
            </a:extLst>
          </p:cNvPr>
          <p:cNvSpPr/>
          <p:nvPr/>
        </p:nvSpPr>
        <p:spPr>
          <a:xfrm>
            <a:off x="1862747" y="1706894"/>
            <a:ext cx="1363653" cy="357400"/>
          </a:xfrm>
          <a:custGeom>
            <a:avLst/>
            <a:gdLst>
              <a:gd name="connsiteX0" fmla="*/ 0 w 1900237"/>
              <a:gd name="connsiteY0" fmla="*/ 964461 h 971634"/>
              <a:gd name="connsiteX1" fmla="*/ 85725 w 1900237"/>
              <a:gd name="connsiteY1" fmla="*/ 707286 h 971634"/>
              <a:gd name="connsiteX2" fmla="*/ 307181 w 1900237"/>
              <a:gd name="connsiteY2" fmla="*/ 35774 h 971634"/>
              <a:gd name="connsiteX3" fmla="*/ 735806 w 1900237"/>
              <a:gd name="connsiteY3" fmla="*/ 971605 h 971634"/>
              <a:gd name="connsiteX4" fmla="*/ 1207294 w 1900237"/>
              <a:gd name="connsiteY4" fmla="*/ 55 h 971634"/>
              <a:gd name="connsiteX5" fmla="*/ 1550194 w 1900237"/>
              <a:gd name="connsiteY5" fmla="*/ 921599 h 971634"/>
              <a:gd name="connsiteX6" fmla="*/ 1900237 w 1900237"/>
              <a:gd name="connsiteY6" fmla="*/ 7199 h 971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00237" h="971634">
                <a:moveTo>
                  <a:pt x="0" y="964461"/>
                </a:moveTo>
                <a:cubicBezTo>
                  <a:pt x="17264" y="913264"/>
                  <a:pt x="85725" y="707286"/>
                  <a:pt x="85725" y="707286"/>
                </a:cubicBezTo>
                <a:cubicBezTo>
                  <a:pt x="136922" y="552505"/>
                  <a:pt x="198834" y="-8279"/>
                  <a:pt x="307181" y="35774"/>
                </a:cubicBezTo>
                <a:cubicBezTo>
                  <a:pt x="415528" y="79827"/>
                  <a:pt x="585787" y="977558"/>
                  <a:pt x="735806" y="971605"/>
                </a:cubicBezTo>
                <a:cubicBezTo>
                  <a:pt x="885825" y="965652"/>
                  <a:pt x="1071563" y="8389"/>
                  <a:pt x="1207294" y="55"/>
                </a:cubicBezTo>
                <a:cubicBezTo>
                  <a:pt x="1343025" y="-8279"/>
                  <a:pt x="1434704" y="920408"/>
                  <a:pt x="1550194" y="921599"/>
                </a:cubicBezTo>
                <a:cubicBezTo>
                  <a:pt x="1665685" y="922790"/>
                  <a:pt x="1782961" y="464994"/>
                  <a:pt x="1900237" y="7199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2" name="任意多边形: 形状 21">
            <a:extLst>
              <a:ext uri="{FF2B5EF4-FFF2-40B4-BE49-F238E27FC236}">
                <a16:creationId xmlns:a16="http://schemas.microsoft.com/office/drawing/2014/main" id="{B390650C-B818-4001-BD06-3E80A90A1C09}"/>
              </a:ext>
            </a:extLst>
          </p:cNvPr>
          <p:cNvSpPr/>
          <p:nvPr/>
        </p:nvSpPr>
        <p:spPr>
          <a:xfrm>
            <a:off x="9305941" y="1729413"/>
            <a:ext cx="1363653" cy="357400"/>
          </a:xfrm>
          <a:custGeom>
            <a:avLst/>
            <a:gdLst>
              <a:gd name="connsiteX0" fmla="*/ 0 w 1900237"/>
              <a:gd name="connsiteY0" fmla="*/ 964461 h 971634"/>
              <a:gd name="connsiteX1" fmla="*/ 85725 w 1900237"/>
              <a:gd name="connsiteY1" fmla="*/ 707286 h 971634"/>
              <a:gd name="connsiteX2" fmla="*/ 307181 w 1900237"/>
              <a:gd name="connsiteY2" fmla="*/ 35774 h 971634"/>
              <a:gd name="connsiteX3" fmla="*/ 735806 w 1900237"/>
              <a:gd name="connsiteY3" fmla="*/ 971605 h 971634"/>
              <a:gd name="connsiteX4" fmla="*/ 1207294 w 1900237"/>
              <a:gd name="connsiteY4" fmla="*/ 55 h 971634"/>
              <a:gd name="connsiteX5" fmla="*/ 1550194 w 1900237"/>
              <a:gd name="connsiteY5" fmla="*/ 921599 h 971634"/>
              <a:gd name="connsiteX6" fmla="*/ 1900237 w 1900237"/>
              <a:gd name="connsiteY6" fmla="*/ 7199 h 971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00237" h="971634">
                <a:moveTo>
                  <a:pt x="0" y="964461"/>
                </a:moveTo>
                <a:cubicBezTo>
                  <a:pt x="17264" y="913264"/>
                  <a:pt x="85725" y="707286"/>
                  <a:pt x="85725" y="707286"/>
                </a:cubicBezTo>
                <a:cubicBezTo>
                  <a:pt x="136922" y="552505"/>
                  <a:pt x="198834" y="-8279"/>
                  <a:pt x="307181" y="35774"/>
                </a:cubicBezTo>
                <a:cubicBezTo>
                  <a:pt x="415528" y="79827"/>
                  <a:pt x="585787" y="977558"/>
                  <a:pt x="735806" y="971605"/>
                </a:cubicBezTo>
                <a:cubicBezTo>
                  <a:pt x="885825" y="965652"/>
                  <a:pt x="1071563" y="8389"/>
                  <a:pt x="1207294" y="55"/>
                </a:cubicBezTo>
                <a:cubicBezTo>
                  <a:pt x="1343025" y="-8279"/>
                  <a:pt x="1434704" y="920408"/>
                  <a:pt x="1550194" y="921599"/>
                </a:cubicBezTo>
                <a:cubicBezTo>
                  <a:pt x="1665685" y="922790"/>
                  <a:pt x="1782961" y="464994"/>
                  <a:pt x="1900237" y="7199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3" name="任意多边形: 形状 22">
            <a:extLst>
              <a:ext uri="{FF2B5EF4-FFF2-40B4-BE49-F238E27FC236}">
                <a16:creationId xmlns:a16="http://schemas.microsoft.com/office/drawing/2014/main" id="{17C45909-F9CA-4EF9-83B2-9B9C134D420F}"/>
              </a:ext>
            </a:extLst>
          </p:cNvPr>
          <p:cNvSpPr/>
          <p:nvPr/>
        </p:nvSpPr>
        <p:spPr>
          <a:xfrm>
            <a:off x="9305941" y="3483980"/>
            <a:ext cx="1363653" cy="357400"/>
          </a:xfrm>
          <a:custGeom>
            <a:avLst/>
            <a:gdLst>
              <a:gd name="connsiteX0" fmla="*/ 0 w 1900237"/>
              <a:gd name="connsiteY0" fmla="*/ 964461 h 971634"/>
              <a:gd name="connsiteX1" fmla="*/ 85725 w 1900237"/>
              <a:gd name="connsiteY1" fmla="*/ 707286 h 971634"/>
              <a:gd name="connsiteX2" fmla="*/ 307181 w 1900237"/>
              <a:gd name="connsiteY2" fmla="*/ 35774 h 971634"/>
              <a:gd name="connsiteX3" fmla="*/ 735806 w 1900237"/>
              <a:gd name="connsiteY3" fmla="*/ 971605 h 971634"/>
              <a:gd name="connsiteX4" fmla="*/ 1207294 w 1900237"/>
              <a:gd name="connsiteY4" fmla="*/ 55 h 971634"/>
              <a:gd name="connsiteX5" fmla="*/ 1550194 w 1900237"/>
              <a:gd name="connsiteY5" fmla="*/ 921599 h 971634"/>
              <a:gd name="connsiteX6" fmla="*/ 1900237 w 1900237"/>
              <a:gd name="connsiteY6" fmla="*/ 7199 h 9716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00237" h="971634">
                <a:moveTo>
                  <a:pt x="0" y="964461"/>
                </a:moveTo>
                <a:cubicBezTo>
                  <a:pt x="17264" y="913264"/>
                  <a:pt x="85725" y="707286"/>
                  <a:pt x="85725" y="707286"/>
                </a:cubicBezTo>
                <a:cubicBezTo>
                  <a:pt x="136922" y="552505"/>
                  <a:pt x="198834" y="-8279"/>
                  <a:pt x="307181" y="35774"/>
                </a:cubicBezTo>
                <a:cubicBezTo>
                  <a:pt x="415528" y="79827"/>
                  <a:pt x="585787" y="977558"/>
                  <a:pt x="735806" y="971605"/>
                </a:cubicBezTo>
                <a:cubicBezTo>
                  <a:pt x="885825" y="965652"/>
                  <a:pt x="1071563" y="8389"/>
                  <a:pt x="1207294" y="55"/>
                </a:cubicBezTo>
                <a:cubicBezTo>
                  <a:pt x="1343025" y="-8279"/>
                  <a:pt x="1434704" y="920408"/>
                  <a:pt x="1550194" y="921599"/>
                </a:cubicBezTo>
                <a:cubicBezTo>
                  <a:pt x="1665685" y="922790"/>
                  <a:pt x="1782961" y="464994"/>
                  <a:pt x="1900237" y="7199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5" name="箭头: 左 24">
            <a:extLst>
              <a:ext uri="{FF2B5EF4-FFF2-40B4-BE49-F238E27FC236}">
                <a16:creationId xmlns:a16="http://schemas.microsoft.com/office/drawing/2014/main" id="{EF67D0DE-69B6-4D67-87A8-8E2615945C5B}"/>
              </a:ext>
            </a:extLst>
          </p:cNvPr>
          <p:cNvSpPr/>
          <p:nvPr/>
        </p:nvSpPr>
        <p:spPr>
          <a:xfrm>
            <a:off x="1985633" y="1362598"/>
            <a:ext cx="788944" cy="282476"/>
          </a:xfrm>
          <a:prstGeom prst="leftArrow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箭头: 左 25">
            <a:extLst>
              <a:ext uri="{FF2B5EF4-FFF2-40B4-BE49-F238E27FC236}">
                <a16:creationId xmlns:a16="http://schemas.microsoft.com/office/drawing/2014/main" id="{C53B1C9D-A08A-40E2-A936-085E965E963C}"/>
              </a:ext>
            </a:extLst>
          </p:cNvPr>
          <p:cNvSpPr/>
          <p:nvPr/>
        </p:nvSpPr>
        <p:spPr>
          <a:xfrm>
            <a:off x="2059717" y="3123223"/>
            <a:ext cx="788944" cy="282476"/>
          </a:xfrm>
          <a:prstGeom prst="leftArrow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箭头: 左 26">
            <a:extLst>
              <a:ext uri="{FF2B5EF4-FFF2-40B4-BE49-F238E27FC236}">
                <a16:creationId xmlns:a16="http://schemas.microsoft.com/office/drawing/2014/main" id="{41B7EFE2-C202-483B-AAA0-3A13FAB4CBEB}"/>
              </a:ext>
            </a:extLst>
          </p:cNvPr>
          <p:cNvSpPr/>
          <p:nvPr/>
        </p:nvSpPr>
        <p:spPr>
          <a:xfrm>
            <a:off x="2118460" y="5245921"/>
            <a:ext cx="788944" cy="268276"/>
          </a:xfrm>
          <a:prstGeom prst="leftArrow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任意多边形: 形状 10">
            <a:extLst>
              <a:ext uri="{FF2B5EF4-FFF2-40B4-BE49-F238E27FC236}">
                <a16:creationId xmlns:a16="http://schemas.microsoft.com/office/drawing/2014/main" id="{EE8ADAAA-7013-4DA0-A50C-56CFFCC84DEF}"/>
              </a:ext>
            </a:extLst>
          </p:cNvPr>
          <p:cNvSpPr/>
          <p:nvPr/>
        </p:nvSpPr>
        <p:spPr>
          <a:xfrm>
            <a:off x="9676347" y="5590895"/>
            <a:ext cx="1114184" cy="431444"/>
          </a:xfrm>
          <a:custGeom>
            <a:avLst/>
            <a:gdLst>
              <a:gd name="connsiteX0" fmla="*/ 0 w 1114184"/>
              <a:gd name="connsiteY0" fmla="*/ 0 h 431444"/>
              <a:gd name="connsiteX1" fmla="*/ 245889 w 1114184"/>
              <a:gd name="connsiteY1" fmla="*/ 207469 h 431444"/>
              <a:gd name="connsiteX2" fmla="*/ 407253 w 1114184"/>
              <a:gd name="connsiteY2" fmla="*/ 307361 h 431444"/>
              <a:gd name="connsiteX3" fmla="*/ 630090 w 1114184"/>
              <a:gd name="connsiteY3" fmla="*/ 376517 h 431444"/>
              <a:gd name="connsiteX4" fmla="*/ 845243 w 1114184"/>
              <a:gd name="connsiteY4" fmla="*/ 414937 h 431444"/>
              <a:gd name="connsiteX5" fmla="*/ 960504 w 1114184"/>
              <a:gd name="connsiteY5" fmla="*/ 430306 h 431444"/>
              <a:gd name="connsiteX6" fmla="*/ 1045028 w 1114184"/>
              <a:gd name="connsiteY6" fmla="*/ 430306 h 431444"/>
              <a:gd name="connsiteX7" fmla="*/ 1114184 w 1114184"/>
              <a:gd name="connsiteY7" fmla="*/ 414937 h 431444"/>
              <a:gd name="connsiteX8" fmla="*/ 1114184 w 1114184"/>
              <a:gd name="connsiteY8" fmla="*/ 414937 h 4314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114184" h="431444">
                <a:moveTo>
                  <a:pt x="0" y="0"/>
                </a:moveTo>
                <a:cubicBezTo>
                  <a:pt x="89007" y="78121"/>
                  <a:pt x="178014" y="156242"/>
                  <a:pt x="245889" y="207469"/>
                </a:cubicBezTo>
                <a:cubicBezTo>
                  <a:pt x="313764" y="258696"/>
                  <a:pt x="343220" y="279186"/>
                  <a:pt x="407253" y="307361"/>
                </a:cubicBezTo>
                <a:cubicBezTo>
                  <a:pt x="471287" y="335536"/>
                  <a:pt x="557092" y="358588"/>
                  <a:pt x="630090" y="376517"/>
                </a:cubicBezTo>
                <a:cubicBezTo>
                  <a:pt x="703088" y="394446"/>
                  <a:pt x="790174" y="405972"/>
                  <a:pt x="845243" y="414937"/>
                </a:cubicBezTo>
                <a:cubicBezTo>
                  <a:pt x="900312" y="423902"/>
                  <a:pt x="927207" y="427745"/>
                  <a:pt x="960504" y="430306"/>
                </a:cubicBezTo>
                <a:cubicBezTo>
                  <a:pt x="993801" y="432867"/>
                  <a:pt x="1045028" y="430306"/>
                  <a:pt x="1045028" y="430306"/>
                </a:cubicBezTo>
                <a:cubicBezTo>
                  <a:pt x="1070641" y="427745"/>
                  <a:pt x="1114184" y="414937"/>
                  <a:pt x="1114184" y="414937"/>
                </a:cubicBezTo>
                <a:lnTo>
                  <a:pt x="1114184" y="414937"/>
                </a:ln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箭头: 左 28">
            <a:extLst>
              <a:ext uri="{FF2B5EF4-FFF2-40B4-BE49-F238E27FC236}">
                <a16:creationId xmlns:a16="http://schemas.microsoft.com/office/drawing/2014/main" id="{8448343A-2109-4282-B0A9-6382D425CA0E}"/>
              </a:ext>
            </a:extLst>
          </p:cNvPr>
          <p:cNvSpPr/>
          <p:nvPr/>
        </p:nvSpPr>
        <p:spPr>
          <a:xfrm>
            <a:off x="9305941" y="1366431"/>
            <a:ext cx="788944" cy="282476"/>
          </a:xfrm>
          <a:prstGeom prst="leftArrow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箭头: 左 29">
            <a:extLst>
              <a:ext uri="{FF2B5EF4-FFF2-40B4-BE49-F238E27FC236}">
                <a16:creationId xmlns:a16="http://schemas.microsoft.com/office/drawing/2014/main" id="{DAE6B878-9D73-4A2A-AF2D-532569A8D59E}"/>
              </a:ext>
            </a:extLst>
          </p:cNvPr>
          <p:cNvSpPr/>
          <p:nvPr/>
        </p:nvSpPr>
        <p:spPr>
          <a:xfrm rot="10800000">
            <a:off x="9373404" y="2193629"/>
            <a:ext cx="788944" cy="282476"/>
          </a:xfrm>
          <a:prstGeom prst="leftArrow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30BB26A0-0C9B-4B41-A099-2136C9277D3D}"/>
                  </a:ext>
                </a:extLst>
              </p:cNvPr>
              <p:cNvSpPr txBox="1"/>
              <p:nvPr/>
            </p:nvSpPr>
            <p:spPr>
              <a:xfrm>
                <a:off x="10087281" y="1067750"/>
                <a:ext cx="1867306" cy="60189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𝑅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∼</m:t>
                      </m:r>
                      <m:f>
                        <m:fPr>
                          <m:ctrlPr>
                            <a:rPr lang="en-US" altLang="zh-CN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ℐ</m:t>
                          </m:r>
                        </m:num>
                        <m:den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</m:t>
                          </m:r>
                        </m:den>
                      </m:f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rad>
                            <m:radPr>
                              <m:degHide m:val="on"/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en-US" altLang="zh-CN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p>
                                  <m:r>
                                    <a:rPr lang="en-US" altLang="zh-CN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sSubSup>
                                <m:sSubSupPr>
                                  <m:ctrlPr>
                                    <a:rPr lang="en-US" altLang="zh-CN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zh-CN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altLang="zh-CN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  <m:sup>
                                  <m:r>
                                    <a:rPr lang="en-US" altLang="zh-CN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e>
                          </m:rad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</m:t>
                          </m:r>
                        </m:sup>
                      </m:sSup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12" name="文本框 11">
                <a:extLst>
                  <a:ext uri="{FF2B5EF4-FFF2-40B4-BE49-F238E27FC236}">
                    <a16:creationId xmlns:a16="http://schemas.microsoft.com/office/drawing/2014/main" id="{30BB26A0-0C9B-4B41-A099-2136C9277D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87281" y="1067750"/>
                <a:ext cx="1867306" cy="601896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文本框 31">
                <a:extLst>
                  <a:ext uri="{FF2B5EF4-FFF2-40B4-BE49-F238E27FC236}">
                    <a16:creationId xmlns:a16="http://schemas.microsoft.com/office/drawing/2014/main" id="{C58E6C31-84DD-4A57-99CA-1CCDE26E06F9}"/>
                  </a:ext>
                </a:extLst>
              </p:cNvPr>
              <p:cNvSpPr txBox="1"/>
              <p:nvPr/>
            </p:nvSpPr>
            <p:spPr>
              <a:xfrm>
                <a:off x="7573956" y="2096050"/>
                <a:ext cx="1808636" cy="60189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𝑅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∼</m:t>
                      </m:r>
                      <m:f>
                        <m:fPr>
                          <m:ctrlPr>
                            <a:rPr lang="en-US" altLang="zh-CN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ℛ</m:t>
                          </m:r>
                        </m:num>
                        <m:den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</m:t>
                          </m:r>
                        </m:den>
                      </m:f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rad>
                            <m:radPr>
                              <m:degHide m:val="on"/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en-US" altLang="zh-CN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p>
                                  <m:r>
                                    <a:rPr lang="en-US" altLang="zh-CN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sSubSup>
                                <m:sSubSupPr>
                                  <m:ctrlPr>
                                    <a:rPr lang="en-US" altLang="zh-CN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zh-CN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altLang="zh-CN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  <m:sup>
                                  <m:r>
                                    <a:rPr lang="en-US" altLang="zh-CN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e>
                          </m:rad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</m:t>
                          </m:r>
                        </m:sup>
                      </m:sSup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32" name="文本框 31">
                <a:extLst>
                  <a:ext uri="{FF2B5EF4-FFF2-40B4-BE49-F238E27FC236}">
                    <a16:creationId xmlns:a16="http://schemas.microsoft.com/office/drawing/2014/main" id="{C58E6C31-84DD-4A57-99CA-1CCDE26E06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73956" y="2096050"/>
                <a:ext cx="1808636" cy="601896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箭头: 左 32">
            <a:extLst>
              <a:ext uri="{FF2B5EF4-FFF2-40B4-BE49-F238E27FC236}">
                <a16:creationId xmlns:a16="http://schemas.microsoft.com/office/drawing/2014/main" id="{50DCCD5F-452B-4C04-B935-2898FE9BE3B1}"/>
              </a:ext>
            </a:extLst>
          </p:cNvPr>
          <p:cNvSpPr/>
          <p:nvPr/>
        </p:nvSpPr>
        <p:spPr>
          <a:xfrm rot="10800000">
            <a:off x="9528451" y="3176011"/>
            <a:ext cx="788944" cy="282476"/>
          </a:xfrm>
          <a:prstGeom prst="leftArrow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4" name="文本框 33">
                <a:extLst>
                  <a:ext uri="{FF2B5EF4-FFF2-40B4-BE49-F238E27FC236}">
                    <a16:creationId xmlns:a16="http://schemas.microsoft.com/office/drawing/2014/main" id="{6AEE7898-3265-424B-943B-38BCBE76F0E5}"/>
                  </a:ext>
                </a:extLst>
              </p:cNvPr>
              <p:cNvSpPr txBox="1"/>
              <p:nvPr/>
            </p:nvSpPr>
            <p:spPr>
              <a:xfrm>
                <a:off x="9030882" y="3973872"/>
                <a:ext cx="1759649" cy="60189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𝑅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∼</m:t>
                      </m:r>
                      <m:f>
                        <m:fPr>
                          <m:ctrlPr>
                            <a:rPr lang="en-US" altLang="zh-CN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</m:t>
                          </m:r>
                        </m:den>
                      </m:f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rad>
                            <m:radPr>
                              <m:degHide m:val="on"/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en-US" altLang="zh-CN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p>
                                  <m:r>
                                    <a:rPr lang="en-US" altLang="zh-CN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sSubSup>
                                <m:sSubSupPr>
                                  <m:ctrlPr>
                                    <a:rPr lang="en-US" altLang="zh-CN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zh-CN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altLang="zh-CN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  <m:sup>
                                  <m:r>
                                    <a:rPr lang="en-US" altLang="zh-CN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e>
                          </m:rad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</m:t>
                          </m:r>
                        </m:sup>
                      </m:sSup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34" name="文本框 33">
                <a:extLst>
                  <a:ext uri="{FF2B5EF4-FFF2-40B4-BE49-F238E27FC236}">
                    <a16:creationId xmlns:a16="http://schemas.microsoft.com/office/drawing/2014/main" id="{6AEE7898-3265-424B-943B-38BCBE76F0E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30882" y="3973872"/>
                <a:ext cx="1759649" cy="601896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文本框 34">
            <a:extLst>
              <a:ext uri="{FF2B5EF4-FFF2-40B4-BE49-F238E27FC236}">
                <a16:creationId xmlns:a16="http://schemas.microsoft.com/office/drawing/2014/main" id="{A245BBC4-CE68-4D5D-8BC6-C6D4657C08F6}"/>
              </a:ext>
            </a:extLst>
          </p:cNvPr>
          <p:cNvSpPr txBox="1"/>
          <p:nvPr/>
        </p:nvSpPr>
        <p:spPr>
          <a:xfrm>
            <a:off x="5290260" y="1511340"/>
            <a:ext cx="1465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Scattering</a:t>
            </a:r>
            <a:endParaRPr lang="zh-CN" altLang="en-US" dirty="0"/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id="{1D114309-FFB4-4774-BD76-852A27FF1049}"/>
              </a:ext>
            </a:extLst>
          </p:cNvPr>
          <p:cNvSpPr txBox="1"/>
          <p:nvPr/>
        </p:nvSpPr>
        <p:spPr>
          <a:xfrm>
            <a:off x="4877655" y="3317248"/>
            <a:ext cx="26869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Quasi-Normal Modes</a:t>
            </a:r>
            <a:endParaRPr lang="zh-CN" altLang="en-US" dirty="0"/>
          </a:p>
        </p:txBody>
      </p:sp>
      <p:sp>
        <p:nvSpPr>
          <p:cNvPr id="37" name="文本框 36">
            <a:extLst>
              <a:ext uri="{FF2B5EF4-FFF2-40B4-BE49-F238E27FC236}">
                <a16:creationId xmlns:a16="http://schemas.microsoft.com/office/drawing/2014/main" id="{5142F7A4-D7A5-4462-A2DB-A8B813113C89}"/>
              </a:ext>
            </a:extLst>
          </p:cNvPr>
          <p:cNvSpPr txBox="1"/>
          <p:nvPr/>
        </p:nvSpPr>
        <p:spPr>
          <a:xfrm>
            <a:off x="5065579" y="5432584"/>
            <a:ext cx="26869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Quasi-Bound States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8" name="文本框 37">
                <a:extLst>
                  <a:ext uri="{FF2B5EF4-FFF2-40B4-BE49-F238E27FC236}">
                    <a16:creationId xmlns:a16="http://schemas.microsoft.com/office/drawing/2014/main" id="{B99FB314-BDA3-4EC2-BC9E-2C867DF19312}"/>
                  </a:ext>
                </a:extLst>
              </p:cNvPr>
              <p:cNvSpPr txBox="1"/>
              <p:nvPr/>
            </p:nvSpPr>
            <p:spPr>
              <a:xfrm>
                <a:off x="8925268" y="6036342"/>
                <a:ext cx="1816395" cy="60189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𝑅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∼</m:t>
                      </m:r>
                      <m:f>
                        <m:fPr>
                          <m:ctrlPr>
                            <a:rPr lang="en-US" altLang="zh-CN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</m:t>
                          </m:r>
                        </m:den>
                      </m:f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p>
                        <m:sSup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ad>
                            <m:radPr>
                              <m:degHide m:val="on"/>
                              <m:ctrlPr>
                                <a:rPr lang="en-US" altLang="zh-CN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bSup>
                                <m:sSubSupPr>
                                  <m:ctrlPr>
                                    <a:rPr lang="en-US" altLang="zh-CN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zh-CN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altLang="zh-CN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  <m:sup>
                                  <m:r>
                                    <a:rPr lang="en-US" altLang="zh-CN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US" altLang="zh-CN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en-US" altLang="zh-CN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p>
                                  <m:r>
                                    <a:rPr lang="en-US" altLang="zh-CN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rad>
                          <m:r>
                            <a:rPr lang="en-US" altLang="zh-CN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</m:t>
                          </m:r>
                        </m:sup>
                      </m:sSup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38" name="文本框 37">
                <a:extLst>
                  <a:ext uri="{FF2B5EF4-FFF2-40B4-BE49-F238E27FC236}">
                    <a16:creationId xmlns:a16="http://schemas.microsoft.com/office/drawing/2014/main" id="{B99FB314-BDA3-4EC2-BC9E-2C867DF193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25268" y="6036342"/>
                <a:ext cx="1816395" cy="601896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0" name="文本框 39">
                <a:extLst>
                  <a:ext uri="{FF2B5EF4-FFF2-40B4-BE49-F238E27FC236}">
                    <a16:creationId xmlns:a16="http://schemas.microsoft.com/office/drawing/2014/main" id="{098F43D1-E385-4C10-9576-0D69F3450026}"/>
                  </a:ext>
                </a:extLst>
              </p:cNvPr>
              <p:cNvSpPr txBox="1"/>
              <p:nvPr/>
            </p:nvSpPr>
            <p:spPr>
              <a:xfrm>
                <a:off x="5465021" y="2008081"/>
                <a:ext cx="72962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𝜔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∈ 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ℝ</m:t>
                      </m:r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40" name="文本框 39">
                <a:extLst>
                  <a:ext uri="{FF2B5EF4-FFF2-40B4-BE49-F238E27FC236}">
                    <a16:creationId xmlns:a16="http://schemas.microsoft.com/office/drawing/2014/main" id="{098F43D1-E385-4C10-9576-0D69F345002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65021" y="2008081"/>
                <a:ext cx="729623" cy="276999"/>
              </a:xfrm>
              <a:prstGeom prst="rect">
                <a:avLst/>
              </a:prstGeom>
              <a:blipFill>
                <a:blip r:embed="rId13"/>
                <a:stretch>
                  <a:fillRect l="-3333" r="-6667" b="-652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文本框 40">
                <a:extLst>
                  <a:ext uri="{FF2B5EF4-FFF2-40B4-BE49-F238E27FC236}">
                    <a16:creationId xmlns:a16="http://schemas.microsoft.com/office/drawing/2014/main" id="{7D5B1E63-EED0-44D0-A341-53572B78E15B}"/>
                  </a:ext>
                </a:extLst>
              </p:cNvPr>
              <p:cNvSpPr txBox="1"/>
              <p:nvPr/>
            </p:nvSpPr>
            <p:spPr>
              <a:xfrm>
                <a:off x="5093231" y="3812149"/>
                <a:ext cx="185935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𝜔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𝑖</m:t>
                      </m:r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∈ 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ℂ</m:t>
                      </m:r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41" name="文本框 40">
                <a:extLst>
                  <a:ext uri="{FF2B5EF4-FFF2-40B4-BE49-F238E27FC236}">
                    <a16:creationId xmlns:a16="http://schemas.microsoft.com/office/drawing/2014/main" id="{7D5B1E63-EED0-44D0-A341-53572B78E15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93231" y="3812149"/>
                <a:ext cx="1859355" cy="276999"/>
              </a:xfrm>
              <a:prstGeom prst="rect">
                <a:avLst/>
              </a:prstGeom>
              <a:blipFill>
                <a:blip r:embed="rId14"/>
                <a:stretch>
                  <a:fillRect l="-984" r="-2295" b="-173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文本框 41">
                <a:extLst>
                  <a:ext uri="{FF2B5EF4-FFF2-40B4-BE49-F238E27FC236}">
                    <a16:creationId xmlns:a16="http://schemas.microsoft.com/office/drawing/2014/main" id="{08B1CA6D-7DA3-4915-968E-1DA4995BB9B6}"/>
                  </a:ext>
                </a:extLst>
              </p:cNvPr>
              <p:cNvSpPr txBox="1"/>
              <p:nvPr/>
            </p:nvSpPr>
            <p:spPr>
              <a:xfrm>
                <a:off x="5158116" y="6000449"/>
                <a:ext cx="185935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𝜔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𝑖</m:t>
                      </m:r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∈ 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ℂ</m:t>
                      </m:r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42" name="文本框 41">
                <a:extLst>
                  <a:ext uri="{FF2B5EF4-FFF2-40B4-BE49-F238E27FC236}">
                    <a16:creationId xmlns:a16="http://schemas.microsoft.com/office/drawing/2014/main" id="{08B1CA6D-7DA3-4915-968E-1DA4995BB9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58116" y="6000449"/>
                <a:ext cx="1859355" cy="276999"/>
              </a:xfrm>
              <a:prstGeom prst="rect">
                <a:avLst/>
              </a:prstGeom>
              <a:blipFill>
                <a:blip r:embed="rId15"/>
                <a:stretch>
                  <a:fillRect l="-984" r="-2623" b="-173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9" name="文本框 38">
                <a:extLst>
                  <a:ext uri="{FF2B5EF4-FFF2-40B4-BE49-F238E27FC236}">
                    <a16:creationId xmlns:a16="http://schemas.microsoft.com/office/drawing/2014/main" id="{53A92EA0-7F8E-424A-B73E-5591B3D8EB38}"/>
                  </a:ext>
                </a:extLst>
              </p:cNvPr>
              <p:cNvSpPr txBox="1"/>
              <p:nvPr/>
            </p:nvSpPr>
            <p:spPr>
              <a:xfrm>
                <a:off x="2376495" y="5091608"/>
                <a:ext cx="2781621" cy="46391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zh-CN" sz="20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∼</m:t>
                          </m:r>
                          <m:r>
                            <a:rPr lang="en-US" altLang="zh-CN" sz="200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f>
                            <m:fPr>
                              <m:ctrlPr>
                                <a:rPr lang="en-US" altLang="zh-CN" sz="200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altLang="zh-CN" sz="20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 altLang="zh-CN" sz="2000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altLang="zh-CN" sz="2000" b="0" i="1" smtClean="0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  <m:r>
                                <a:rPr lang="en-US" altLang="zh-CN" sz="20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altLang="zh-CN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000" b="0" i="1" smtClean="0">
                                      <a:latin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altLang="zh-CN" sz="2000" b="0" i="1" smtClean="0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sub>
                              </m:sSub>
                              <m:r>
                                <a:rPr lang="en-US" altLang="zh-CN" sz="2000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num>
                            <m:den>
                              <m:r>
                                <a:rPr lang="en-US" altLang="zh-CN" sz="2000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zh-CN" altLang="en-US" sz="2000" dirty="0"/>
              </a:p>
            </p:txBody>
          </p:sp>
        </mc:Choice>
        <mc:Fallback xmlns="">
          <p:sp>
            <p:nvSpPr>
              <p:cNvPr id="39" name="文本框 38">
                <a:extLst>
                  <a:ext uri="{FF2B5EF4-FFF2-40B4-BE49-F238E27FC236}">
                    <a16:creationId xmlns:a16="http://schemas.microsoft.com/office/drawing/2014/main" id="{53A92EA0-7F8E-424A-B73E-5591B3D8EB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76495" y="5091608"/>
                <a:ext cx="2781621" cy="463910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3" name="文本框 42">
                <a:extLst>
                  <a:ext uri="{FF2B5EF4-FFF2-40B4-BE49-F238E27FC236}">
                    <a16:creationId xmlns:a16="http://schemas.microsoft.com/office/drawing/2014/main" id="{A9B4DDE6-0C39-4C1F-893E-62A54CCA4396}"/>
                  </a:ext>
                </a:extLst>
              </p:cNvPr>
              <p:cNvSpPr txBox="1"/>
              <p:nvPr/>
            </p:nvSpPr>
            <p:spPr>
              <a:xfrm>
                <a:off x="2295596" y="2943389"/>
                <a:ext cx="2781621" cy="46391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zh-CN" sz="20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∼</m:t>
                          </m:r>
                          <m:r>
                            <a:rPr lang="en-US" altLang="zh-CN" sz="200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f>
                            <m:fPr>
                              <m:ctrlPr>
                                <a:rPr lang="en-US" altLang="zh-CN" sz="200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altLang="zh-CN" sz="20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 altLang="zh-CN" sz="2000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altLang="zh-CN" sz="2000" b="0" i="1" smtClean="0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  <m:r>
                                <a:rPr lang="en-US" altLang="zh-CN" sz="20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altLang="zh-CN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000" b="0" i="1" smtClean="0">
                                      <a:latin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altLang="zh-CN" sz="2000" b="0" i="1" smtClean="0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sub>
                              </m:sSub>
                              <m:r>
                                <a:rPr lang="en-US" altLang="zh-CN" sz="2000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num>
                            <m:den>
                              <m:r>
                                <a:rPr lang="en-US" altLang="zh-CN" sz="2000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zh-CN" altLang="en-US" sz="2000" dirty="0"/>
              </a:p>
            </p:txBody>
          </p:sp>
        </mc:Choice>
        <mc:Fallback xmlns="">
          <p:sp>
            <p:nvSpPr>
              <p:cNvPr id="43" name="文本框 42">
                <a:extLst>
                  <a:ext uri="{FF2B5EF4-FFF2-40B4-BE49-F238E27FC236}">
                    <a16:creationId xmlns:a16="http://schemas.microsoft.com/office/drawing/2014/main" id="{A9B4DDE6-0C39-4C1F-893E-62A54CCA43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95596" y="2943389"/>
                <a:ext cx="2781621" cy="463910"/>
              </a:xfrm>
              <a:prstGeom prst="rect">
                <a:avLst/>
              </a:prstGeom>
              <a:blipFill>
                <a:blip r:embed="rId1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4" name="文本框 43">
                <a:extLst>
                  <a:ext uri="{FF2B5EF4-FFF2-40B4-BE49-F238E27FC236}">
                    <a16:creationId xmlns:a16="http://schemas.microsoft.com/office/drawing/2014/main" id="{2E20632A-38E4-44BF-8721-EBEC3B28B2AE}"/>
                  </a:ext>
                </a:extLst>
              </p:cNvPr>
              <p:cNvSpPr txBox="1"/>
              <p:nvPr/>
            </p:nvSpPr>
            <p:spPr>
              <a:xfrm>
                <a:off x="2233588" y="1165296"/>
                <a:ext cx="2781621" cy="46391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zh-CN" sz="20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  <m:r>
                            <a:rPr lang="en-US" altLang="zh-CN" sz="2000" b="0" i="1" smtClean="0">
                              <a:latin typeface="Cambria Math" panose="02040503050406030204" pitchFamily="18" charset="0"/>
                            </a:rPr>
                            <m:t>∼</m:t>
                          </m:r>
                          <m:r>
                            <a:rPr lang="en-US" altLang="zh-CN" sz="200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f>
                            <m:fPr>
                              <m:ctrlPr>
                                <a:rPr lang="en-US" altLang="zh-CN" sz="200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altLang="zh-CN" sz="20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 altLang="zh-CN" sz="2000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altLang="zh-CN" sz="2000" b="0" i="1" smtClean="0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  <m:r>
                                <a:rPr lang="en-US" altLang="zh-CN" sz="20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altLang="zh-CN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000" b="0" i="1" smtClean="0">
                                      <a:latin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b>
                                  <m:r>
                                    <a:rPr lang="en-US" altLang="zh-CN" sz="2000" b="0" i="1" smtClean="0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sub>
                              </m:sSub>
                              <m:r>
                                <a:rPr lang="en-US" altLang="zh-CN" sz="2000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num>
                            <m:den>
                              <m:r>
                                <a:rPr lang="en-US" altLang="zh-CN" sz="2000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zh-CN" altLang="en-US" sz="2000" dirty="0"/>
              </a:p>
            </p:txBody>
          </p:sp>
        </mc:Choice>
        <mc:Fallback xmlns="">
          <p:sp>
            <p:nvSpPr>
              <p:cNvPr id="44" name="文本框 43">
                <a:extLst>
                  <a:ext uri="{FF2B5EF4-FFF2-40B4-BE49-F238E27FC236}">
                    <a16:creationId xmlns:a16="http://schemas.microsoft.com/office/drawing/2014/main" id="{2E20632A-38E4-44BF-8721-EBEC3B28B2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33588" y="1165296"/>
                <a:ext cx="2781621" cy="463910"/>
              </a:xfrm>
              <a:prstGeom prst="rect">
                <a:avLst/>
              </a:prstGeom>
              <a:blipFill>
                <a:blip r:embed="rId1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A3CA12AA-0230-4BD2-B3AC-A5513C415F81}"/>
                  </a:ext>
                </a:extLst>
              </p:cNvPr>
              <p:cNvSpPr txBox="1"/>
              <p:nvPr/>
            </p:nvSpPr>
            <p:spPr>
              <a:xfrm>
                <a:off x="4592399" y="4575768"/>
                <a:ext cx="1240019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400" b="0" i="1" smtClean="0">
                          <a:latin typeface="Cambria Math" panose="02040503050406030204" pitchFamily="18" charset="0"/>
                        </a:rPr>
                        <m:t>𝜙</m:t>
                      </m:r>
                      <m:r>
                        <a:rPr lang="en-US" altLang="zh-CN" sz="2400" b="0" i="1" smtClean="0">
                          <a:latin typeface="Cambria Math" panose="02040503050406030204" pitchFamily="18" charset="0"/>
                        </a:rPr>
                        <m:t>∼</m:t>
                      </m:r>
                      <m:sSup>
                        <m:sSupPr>
                          <m:ctrlP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sSub>
                            <m:sSubPr>
                              <m:ctrlPr>
                                <a:rPr lang="en-US" altLang="zh-CN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2400" b="0" i="1" smtClean="0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altLang="zh-CN" sz="2400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altLang="zh-CN" sz="24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</m:sSup>
                    </m:oMath>
                  </m:oMathPara>
                </a14:m>
                <a:endParaRPr lang="zh-CN" altLang="en-US" sz="2400" dirty="0"/>
              </a:p>
            </p:txBody>
          </p:sp>
        </mc:Choice>
        <mc:Fallback xmlns="">
          <p:sp>
            <p:nvSpPr>
              <p:cNvPr id="4" name="文本框 3">
                <a:extLst>
                  <a:ext uri="{FF2B5EF4-FFF2-40B4-BE49-F238E27FC236}">
                    <a16:creationId xmlns:a16="http://schemas.microsoft.com/office/drawing/2014/main" id="{A3CA12AA-0230-4BD2-B3AC-A5513C415F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92399" y="4575768"/>
                <a:ext cx="1240019" cy="369332"/>
              </a:xfrm>
              <a:prstGeom prst="rect">
                <a:avLst/>
              </a:prstGeom>
              <a:blipFill>
                <a:blip r:embed="rId19"/>
                <a:stretch>
                  <a:fillRect l="-7353" t="-1667" r="-490" b="-350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6D65CDF6-4CA3-4013-97B6-1FEE809E045D}"/>
                  </a:ext>
                </a:extLst>
              </p:cNvPr>
              <p:cNvSpPr txBox="1"/>
              <p:nvPr/>
            </p:nvSpPr>
            <p:spPr>
              <a:xfrm>
                <a:off x="6132867" y="4251121"/>
                <a:ext cx="73347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&gt;0</m:t>
                      </m:r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6D65CDF6-4CA3-4013-97B6-1FEE809E04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32867" y="4251121"/>
                <a:ext cx="733471" cy="276999"/>
              </a:xfrm>
              <a:prstGeom prst="rect">
                <a:avLst/>
              </a:prstGeom>
              <a:blipFill>
                <a:blip r:embed="rId20"/>
                <a:stretch>
                  <a:fillRect l="-3333" r="-7500" b="-1739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5" name="箭头: 上 44">
            <a:extLst>
              <a:ext uri="{FF2B5EF4-FFF2-40B4-BE49-F238E27FC236}">
                <a16:creationId xmlns:a16="http://schemas.microsoft.com/office/drawing/2014/main" id="{5402BB44-0B63-4CA4-8D4D-1AEA34803952}"/>
              </a:ext>
            </a:extLst>
          </p:cNvPr>
          <p:cNvSpPr/>
          <p:nvPr/>
        </p:nvSpPr>
        <p:spPr>
          <a:xfrm>
            <a:off x="7017471" y="4164215"/>
            <a:ext cx="262641" cy="399551"/>
          </a:xfrm>
          <a:prstGeom prst="up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文本框 45">
                <a:extLst>
                  <a:ext uri="{FF2B5EF4-FFF2-40B4-BE49-F238E27FC236}">
                    <a16:creationId xmlns:a16="http://schemas.microsoft.com/office/drawing/2014/main" id="{ACFAFD37-B5E8-4C8D-A727-70C02D6CC26F}"/>
                  </a:ext>
                </a:extLst>
              </p:cNvPr>
              <p:cNvSpPr txBox="1"/>
              <p:nvPr/>
            </p:nvSpPr>
            <p:spPr>
              <a:xfrm>
                <a:off x="6132866" y="4864610"/>
                <a:ext cx="733471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&lt;0</m:t>
                      </m:r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46" name="文本框 45">
                <a:extLst>
                  <a:ext uri="{FF2B5EF4-FFF2-40B4-BE49-F238E27FC236}">
                    <a16:creationId xmlns:a16="http://schemas.microsoft.com/office/drawing/2014/main" id="{ACFAFD37-B5E8-4C8D-A727-70C02D6CC2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32866" y="4864610"/>
                <a:ext cx="733471" cy="276999"/>
              </a:xfrm>
              <a:prstGeom prst="rect">
                <a:avLst/>
              </a:prstGeom>
              <a:blipFill>
                <a:blip r:embed="rId21"/>
                <a:stretch>
                  <a:fillRect l="-3333" r="-7500" b="-1777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7" name="箭头: 上 46">
            <a:extLst>
              <a:ext uri="{FF2B5EF4-FFF2-40B4-BE49-F238E27FC236}">
                <a16:creationId xmlns:a16="http://schemas.microsoft.com/office/drawing/2014/main" id="{9A361910-5E0F-48DD-BB4A-426128104ED3}"/>
              </a:ext>
            </a:extLst>
          </p:cNvPr>
          <p:cNvSpPr/>
          <p:nvPr/>
        </p:nvSpPr>
        <p:spPr>
          <a:xfrm rot="10800000">
            <a:off x="7033886" y="4870132"/>
            <a:ext cx="262641" cy="399551"/>
          </a:xfrm>
          <a:prstGeom prst="up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52EDB357-001D-4444-8F3C-0F44B0769081}"/>
              </a:ext>
            </a:extLst>
          </p:cNvPr>
          <p:cNvCxnSpPr/>
          <p:nvPr/>
        </p:nvCxnSpPr>
        <p:spPr>
          <a:xfrm>
            <a:off x="6087793" y="4730754"/>
            <a:ext cx="148616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33423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FB3FD1A-C940-44D1-8D29-73E739A21D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/>
              <a:t>Superradiant</a:t>
            </a:r>
            <a:r>
              <a:rPr lang="en-US" altLang="zh-CN" dirty="0"/>
              <a:t> Scattering</a:t>
            </a:r>
            <a:endParaRPr lang="zh-CN" altLang="en-US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AACF4DE0-1D2F-42F2-ABA0-06CE69A0DF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730" y="1638623"/>
            <a:ext cx="11558540" cy="1879011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A15631B5-80A5-40CE-A442-CE3DC8A70EE6}"/>
              </a:ext>
            </a:extLst>
          </p:cNvPr>
          <p:cNvSpPr txBox="1"/>
          <p:nvPr/>
        </p:nvSpPr>
        <p:spPr>
          <a:xfrm>
            <a:off x="316730" y="4263752"/>
            <a:ext cx="39419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 err="1"/>
              <a:t>Wroskain</a:t>
            </a:r>
            <a:r>
              <a:rPr lang="en-US" altLang="zh-CN" sz="2800" b="1" dirty="0"/>
              <a:t> Determinant</a:t>
            </a:r>
            <a:endParaRPr lang="zh-CN" altLang="en-US" sz="28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8DD0F942-B87F-4A71-A02A-BF224177110B}"/>
                  </a:ext>
                </a:extLst>
              </p:cNvPr>
              <p:cNvSpPr txBox="1"/>
              <p:nvPr/>
            </p:nvSpPr>
            <p:spPr>
              <a:xfrm>
                <a:off x="3161895" y="4855054"/>
                <a:ext cx="5868210" cy="16378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zh-CN" sz="3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US" altLang="zh-CN" sz="3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zh-CN" sz="3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ℛ</m:t>
                              </m:r>
                            </m:e>
                          </m:d>
                        </m:e>
                        <m:sup>
                          <m:r>
                            <a:rPr lang="en-US" altLang="zh-CN" sz="3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altLang="zh-CN" sz="36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altLang="zh-CN" sz="3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US" altLang="zh-CN" sz="3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altLang="zh-CN" sz="3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ℐ</m:t>
                              </m:r>
                            </m:e>
                          </m:d>
                        </m:e>
                        <m:sup>
                          <m:r>
                            <a:rPr lang="en-US" altLang="zh-CN" sz="3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altLang="zh-CN" sz="3600" b="0" i="1" smtClean="0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altLang="zh-CN" sz="3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3600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  <m:r>
                            <a:rPr lang="en-US" altLang="zh-CN" sz="36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altLang="zh-CN" sz="3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3600" b="0" i="1" smtClean="0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altLang="zh-CN" sz="3600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US" altLang="zh-CN" sz="3600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en-US" altLang="zh-CN" sz="3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3600" b="0" i="1" smtClean="0">
                                      <a:latin typeface="Cambria Math" panose="02040503050406030204" pitchFamily="18" charset="0"/>
                                    </a:rPr>
                                    <m:t>𝜔</m:t>
                                  </m:r>
                                </m:e>
                                <m:sup>
                                  <m:r>
                                    <a:rPr lang="en-US" altLang="zh-CN" sz="36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altLang="zh-CN" sz="36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Sup>
                                <m:sSubSupPr>
                                  <m:ctrlPr>
                                    <a:rPr lang="en-US" altLang="zh-CN" sz="3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zh-CN" sz="3600" b="0" i="1" smtClean="0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altLang="zh-CN" sz="3600" b="0" i="1" smtClean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  <m:sup>
                                  <m:r>
                                    <a:rPr lang="en-US" altLang="zh-CN" sz="36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e>
                          </m:rad>
                        </m:den>
                      </m:f>
                      <m:sSup>
                        <m:sSupPr>
                          <m:ctrlPr>
                            <a:rPr lang="en-US" altLang="zh-CN" sz="36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US" altLang="zh-CN" sz="3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zh-CN" altLang="en-US" sz="3600" b="0" i="1" smtClean="0">
                                  <a:latin typeface="Cambria Math" panose="02040503050406030204" pitchFamily="18" charset="0"/>
                                </a:rPr>
                                <m:t>𝒯</m:t>
                              </m:r>
                            </m:e>
                          </m:d>
                        </m:e>
                        <m:sup>
                          <m:r>
                            <a:rPr lang="en-US" altLang="zh-CN" sz="36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zh-CN" altLang="en-US" sz="3600" dirty="0"/>
              </a:p>
            </p:txBody>
          </p:sp>
        </mc:Choice>
        <mc:Fallback xmlns="">
          <p:sp>
            <p:nvSpPr>
              <p:cNvPr id="7" name="文本框 6">
                <a:extLst>
                  <a:ext uri="{FF2B5EF4-FFF2-40B4-BE49-F238E27FC236}">
                    <a16:creationId xmlns:a16="http://schemas.microsoft.com/office/drawing/2014/main" id="{8DD0F942-B87F-4A71-A02A-BF22417711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61895" y="4855054"/>
                <a:ext cx="5868210" cy="163782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844945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7DA7286-0E8E-4779-814E-2B272EB6A1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Conserved Current</a:t>
            </a:r>
            <a:endParaRPr lang="zh-CN" altLang="en-US" dirty="0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C7675952-A0D9-4869-9432-8CB191383D64}"/>
              </a:ext>
            </a:extLst>
          </p:cNvPr>
          <p:cNvSpPr txBox="1"/>
          <p:nvPr/>
        </p:nvSpPr>
        <p:spPr>
          <a:xfrm>
            <a:off x="838199" y="1475334"/>
            <a:ext cx="34418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/>
              <a:t>Energy Momentum Tensor</a:t>
            </a:r>
            <a:endParaRPr lang="zh-CN" altLang="en-US" sz="2000" b="1" dirty="0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72BC92EF-F6CF-467C-B54A-1D20BFEEE7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0681" y="1892285"/>
            <a:ext cx="9085590" cy="1227441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D96A51ED-8BD7-4DFB-8832-FBEF84CBA1CF}"/>
              </a:ext>
            </a:extLst>
          </p:cNvPr>
          <p:cNvSpPr txBox="1"/>
          <p:nvPr/>
        </p:nvSpPr>
        <p:spPr>
          <a:xfrm>
            <a:off x="669149" y="3136567"/>
            <a:ext cx="34418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/>
              <a:t>Energy Current: </a:t>
            </a:r>
            <a:endParaRPr lang="zh-CN" altLang="en-US" sz="2000" b="1" dirty="0"/>
          </a:p>
        </p:txBody>
      </p:sp>
      <p:graphicFrame>
        <p:nvGraphicFramePr>
          <p:cNvPr id="10" name="对象 9">
            <a:extLst>
              <a:ext uri="{FF2B5EF4-FFF2-40B4-BE49-F238E27FC236}">
                <a16:creationId xmlns:a16="http://schemas.microsoft.com/office/drawing/2014/main" id="{A42E8F49-FCBB-4BD1-9FBF-155E7F42796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940736" y="2883799"/>
          <a:ext cx="2202127" cy="989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1" name="Equation" r:id="rId4" imgW="876240" imgH="393480" progId="Equation.DSMT4">
                  <p:embed/>
                </p:oleObj>
              </mc:Choice>
              <mc:Fallback>
                <p:oleObj name="Equation" r:id="rId4" imgW="876240" imgH="393480" progId="Equation.DSMT4">
                  <p:embed/>
                  <p:pic>
                    <p:nvPicPr>
                      <p:cNvPr id="10" name="对象 9">
                        <a:extLst>
                          <a:ext uri="{FF2B5EF4-FFF2-40B4-BE49-F238E27FC236}">
                            <a16:creationId xmlns:a16="http://schemas.microsoft.com/office/drawing/2014/main" id="{A42E8F49-FCBB-4BD1-9FBF-155E7F42796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940736" y="2883799"/>
                        <a:ext cx="2202127" cy="9893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文本框 10">
            <a:extLst>
              <a:ext uri="{FF2B5EF4-FFF2-40B4-BE49-F238E27FC236}">
                <a16:creationId xmlns:a16="http://schemas.microsoft.com/office/drawing/2014/main" id="{DAD35500-6B37-45EB-A77C-A410CDD9C1ED}"/>
              </a:ext>
            </a:extLst>
          </p:cNvPr>
          <p:cNvSpPr txBox="1"/>
          <p:nvPr/>
        </p:nvSpPr>
        <p:spPr>
          <a:xfrm>
            <a:off x="669149" y="4982556"/>
            <a:ext cx="23359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/>
              <a:t>Charge Current</a:t>
            </a:r>
            <a:endParaRPr lang="zh-CN" altLang="en-US" sz="2000" b="1" dirty="0"/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id="{96A37227-9AB2-4C10-823C-E4424EE48AE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5095" y="4704507"/>
            <a:ext cx="3758381" cy="896560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id="{7A6118D7-6A9C-4909-AF98-DAB8189D4829}"/>
              </a:ext>
            </a:extLst>
          </p:cNvPr>
          <p:cNvSpPr txBox="1"/>
          <p:nvPr/>
        </p:nvSpPr>
        <p:spPr>
          <a:xfrm>
            <a:off x="5568035" y="3178425"/>
            <a:ext cx="16290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/>
              <a:t>Total Energy:</a:t>
            </a:r>
            <a:endParaRPr lang="zh-CN" altLang="en-US" sz="2000" b="1" dirty="0"/>
          </a:p>
        </p:txBody>
      </p:sp>
      <p:graphicFrame>
        <p:nvGraphicFramePr>
          <p:cNvPr id="15" name="对象 14">
            <a:extLst>
              <a:ext uri="{FF2B5EF4-FFF2-40B4-BE49-F238E27FC236}">
                <a16:creationId xmlns:a16="http://schemas.microsoft.com/office/drawing/2014/main" id="{C0DBF77B-7009-4D27-A8BF-84B3AEAAA5D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414450" y="3104197"/>
          <a:ext cx="2063887" cy="6685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2" name="Equation" r:id="rId7" imgW="901440" imgH="291960" progId="Equation.DSMT4">
                  <p:embed/>
                </p:oleObj>
              </mc:Choice>
              <mc:Fallback>
                <p:oleObj name="Equation" r:id="rId7" imgW="901440" imgH="291960" progId="Equation.DSMT4">
                  <p:embed/>
                  <p:pic>
                    <p:nvPicPr>
                      <p:cNvPr id="15" name="对象 14">
                        <a:extLst>
                          <a:ext uri="{FF2B5EF4-FFF2-40B4-BE49-F238E27FC236}">
                            <a16:creationId xmlns:a16="http://schemas.microsoft.com/office/drawing/2014/main" id="{C0DBF77B-7009-4D27-A8BF-84B3AEAAA5D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7414450" y="3104197"/>
                        <a:ext cx="2063887" cy="66858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文本框 15">
            <a:extLst>
              <a:ext uri="{FF2B5EF4-FFF2-40B4-BE49-F238E27FC236}">
                <a16:creationId xmlns:a16="http://schemas.microsoft.com/office/drawing/2014/main" id="{D970EC4A-C680-43B1-BEC4-D6F109894005}"/>
              </a:ext>
            </a:extLst>
          </p:cNvPr>
          <p:cNvSpPr txBox="1"/>
          <p:nvPr/>
        </p:nvSpPr>
        <p:spPr>
          <a:xfrm>
            <a:off x="7197050" y="4917782"/>
            <a:ext cx="19898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/>
              <a:t>Total Charge</a:t>
            </a:r>
            <a:endParaRPr lang="zh-CN" altLang="en-US" sz="2000" b="1" dirty="0"/>
          </a:p>
        </p:txBody>
      </p:sp>
      <p:graphicFrame>
        <p:nvGraphicFramePr>
          <p:cNvPr id="17" name="对象 16">
            <a:extLst>
              <a:ext uri="{FF2B5EF4-FFF2-40B4-BE49-F238E27FC236}">
                <a16:creationId xmlns:a16="http://schemas.microsoft.com/office/drawing/2014/main" id="{B354C1C0-3553-4782-AA9A-6D1450738F6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9562542" y="4885164"/>
          <a:ext cx="1605739" cy="5352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3" name="Equation" r:id="rId9" imgW="876240" imgH="291960" progId="Equation.DSMT4">
                  <p:embed/>
                </p:oleObj>
              </mc:Choice>
              <mc:Fallback>
                <p:oleObj name="Equation" r:id="rId9" imgW="876240" imgH="291960" progId="Equation.DSMT4">
                  <p:embed/>
                  <p:pic>
                    <p:nvPicPr>
                      <p:cNvPr id="17" name="对象 16">
                        <a:extLst>
                          <a:ext uri="{FF2B5EF4-FFF2-40B4-BE49-F238E27FC236}">
                            <a16:creationId xmlns:a16="http://schemas.microsoft.com/office/drawing/2014/main" id="{B354C1C0-3553-4782-AA9A-6D1450738F6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9562542" y="4885164"/>
                        <a:ext cx="1605739" cy="53524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文本框 17">
            <a:extLst>
              <a:ext uri="{FF2B5EF4-FFF2-40B4-BE49-F238E27FC236}">
                <a16:creationId xmlns:a16="http://schemas.microsoft.com/office/drawing/2014/main" id="{F670524D-74AB-4AA4-9C95-75D8B4BE5329}"/>
              </a:ext>
            </a:extLst>
          </p:cNvPr>
          <p:cNvSpPr txBox="1"/>
          <p:nvPr/>
        </p:nvSpPr>
        <p:spPr>
          <a:xfrm>
            <a:off x="5660245" y="4049144"/>
            <a:ext cx="15368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/>
              <a:t>Energy Flux:</a:t>
            </a:r>
            <a:endParaRPr lang="zh-CN" altLang="en-US" sz="2000" b="1" dirty="0"/>
          </a:p>
        </p:txBody>
      </p:sp>
      <p:graphicFrame>
        <p:nvGraphicFramePr>
          <p:cNvPr id="20" name="对象 19">
            <a:extLst>
              <a:ext uri="{FF2B5EF4-FFF2-40B4-BE49-F238E27FC236}">
                <a16:creationId xmlns:a16="http://schemas.microsoft.com/office/drawing/2014/main" id="{326EF8FF-9433-41D2-B5BC-5A9E10D7695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414450" y="3935410"/>
          <a:ext cx="490818" cy="5828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4" name="Equation" r:id="rId11" imgW="203040" imgH="241200" progId="Equation.DSMT4">
                  <p:embed/>
                </p:oleObj>
              </mc:Choice>
              <mc:Fallback>
                <p:oleObj name="Equation" r:id="rId11" imgW="203040" imgH="241200" progId="Equation.DSMT4">
                  <p:embed/>
                  <p:pic>
                    <p:nvPicPr>
                      <p:cNvPr id="20" name="对象 19">
                        <a:extLst>
                          <a:ext uri="{FF2B5EF4-FFF2-40B4-BE49-F238E27FC236}">
                            <a16:creationId xmlns:a16="http://schemas.microsoft.com/office/drawing/2014/main" id="{326EF8FF-9433-41D2-B5BC-5A9E10D7695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7414450" y="3935410"/>
                        <a:ext cx="490818" cy="58284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文本框 20">
            <a:extLst>
              <a:ext uri="{FF2B5EF4-FFF2-40B4-BE49-F238E27FC236}">
                <a16:creationId xmlns:a16="http://schemas.microsoft.com/office/drawing/2014/main" id="{72B7BDDB-F552-40BE-A349-7C63281A885A}"/>
              </a:ext>
            </a:extLst>
          </p:cNvPr>
          <p:cNvSpPr txBox="1"/>
          <p:nvPr/>
        </p:nvSpPr>
        <p:spPr>
          <a:xfrm>
            <a:off x="7197050" y="5725102"/>
            <a:ext cx="19898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/>
              <a:t>Charge Current: </a:t>
            </a:r>
            <a:endParaRPr lang="zh-CN" altLang="en-US" sz="2000" b="1" dirty="0"/>
          </a:p>
        </p:txBody>
      </p:sp>
      <p:graphicFrame>
        <p:nvGraphicFramePr>
          <p:cNvPr id="22" name="对象 21">
            <a:extLst>
              <a:ext uri="{FF2B5EF4-FFF2-40B4-BE49-F238E27FC236}">
                <a16:creationId xmlns:a16="http://schemas.microsoft.com/office/drawing/2014/main" id="{468F2C94-E62B-4392-97CA-6659671A9DA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9562542" y="5601067"/>
          <a:ext cx="447382" cy="6391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5" name="Equation" r:id="rId13" imgW="177480" imgH="253800" progId="Equation.DSMT4">
                  <p:embed/>
                </p:oleObj>
              </mc:Choice>
              <mc:Fallback>
                <p:oleObj name="Equation" r:id="rId13" imgW="177480" imgH="253800" progId="Equation.DSMT4">
                  <p:embed/>
                  <p:pic>
                    <p:nvPicPr>
                      <p:cNvPr id="22" name="对象 21">
                        <a:extLst>
                          <a:ext uri="{FF2B5EF4-FFF2-40B4-BE49-F238E27FC236}">
                            <a16:creationId xmlns:a16="http://schemas.microsoft.com/office/drawing/2014/main" id="{468F2C94-E62B-4392-97CA-6659671A9DA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9562542" y="5601067"/>
                        <a:ext cx="447382" cy="6391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4" name="直接连接符 23">
            <a:extLst>
              <a:ext uri="{FF2B5EF4-FFF2-40B4-BE49-F238E27FC236}">
                <a16:creationId xmlns:a16="http://schemas.microsoft.com/office/drawing/2014/main" id="{1B2D7CA0-205C-45B5-91E4-E48340945D33}"/>
              </a:ext>
            </a:extLst>
          </p:cNvPr>
          <p:cNvCxnSpPr>
            <a:cxnSpLocks/>
          </p:cNvCxnSpPr>
          <p:nvPr/>
        </p:nvCxnSpPr>
        <p:spPr>
          <a:xfrm>
            <a:off x="0" y="4704507"/>
            <a:ext cx="120217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02557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839C804-8512-4642-A5DA-3FE91654B9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b="1" dirty="0"/>
              <a:t>Current (</a:t>
            </a:r>
            <a:r>
              <a:rPr lang="en-US" altLang="zh-CN" b="1" dirty="0" err="1"/>
              <a:t>Superradiant</a:t>
            </a:r>
            <a:r>
              <a:rPr lang="en-US" altLang="zh-CN" b="1" dirty="0"/>
              <a:t> Scattering)</a:t>
            </a:r>
            <a:endParaRPr lang="zh-CN" altLang="en-US" b="1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485CCF4C-9ABB-4354-866E-ACDD4DBA46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497" y="2248011"/>
            <a:ext cx="1465298" cy="146529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29B1CF53-4E3F-4122-8970-9C9BB16C1402}"/>
                  </a:ext>
                </a:extLst>
              </p:cNvPr>
              <p:cNvSpPr txBox="1"/>
              <p:nvPr/>
            </p:nvSpPr>
            <p:spPr>
              <a:xfrm>
                <a:off x="5194406" y="1813916"/>
                <a:ext cx="1329338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800" b="0" i="1" smtClean="0">
                          <a:latin typeface="Cambria Math" panose="02040503050406030204" pitchFamily="18" charset="0"/>
                        </a:rPr>
                        <m:t>𝜔</m:t>
                      </m:r>
                      <m:r>
                        <a:rPr lang="en-US" altLang="zh-CN" sz="2800" b="0" i="1" smtClean="0">
                          <a:latin typeface="Cambria Math" panose="02040503050406030204" pitchFamily="18" charset="0"/>
                        </a:rPr>
                        <m:t>&gt;</m:t>
                      </m:r>
                      <m:sSub>
                        <m:sSubPr>
                          <m:ctrlPr>
                            <a:rPr lang="en-US" altLang="zh-CN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800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altLang="zh-CN" sz="28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</m:oMath>
                  </m:oMathPara>
                </a14:m>
                <a:endParaRPr lang="zh-CN" altLang="en-US" sz="2800" dirty="0"/>
              </a:p>
            </p:txBody>
          </p:sp>
        </mc:Choice>
        <mc:Fallback xmlns="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29B1CF53-4E3F-4122-8970-9C9BB16C14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94406" y="1813916"/>
                <a:ext cx="1329338" cy="43088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直接连接符 6">
            <a:extLst>
              <a:ext uri="{FF2B5EF4-FFF2-40B4-BE49-F238E27FC236}">
                <a16:creationId xmlns:a16="http://schemas.microsoft.com/office/drawing/2014/main" id="{0347CE22-4CB8-4041-8CA6-F7E1718DA0D1}"/>
              </a:ext>
            </a:extLst>
          </p:cNvPr>
          <p:cNvCxnSpPr>
            <a:cxnSpLocks/>
          </p:cNvCxnSpPr>
          <p:nvPr/>
        </p:nvCxnSpPr>
        <p:spPr>
          <a:xfrm>
            <a:off x="76840" y="4041802"/>
            <a:ext cx="12010145" cy="461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45830618-8642-4204-8620-9D2B581095D1}"/>
                  </a:ext>
                </a:extLst>
              </p:cNvPr>
              <p:cNvSpPr txBox="1"/>
              <p:nvPr/>
            </p:nvSpPr>
            <p:spPr>
              <a:xfrm>
                <a:off x="5517135" y="4200955"/>
                <a:ext cx="1329338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800" b="0" i="1" smtClean="0">
                          <a:latin typeface="Cambria Math" panose="02040503050406030204" pitchFamily="18" charset="0"/>
                        </a:rPr>
                        <m:t>𝜔</m:t>
                      </m:r>
                      <m:r>
                        <a:rPr lang="en-US" altLang="zh-CN" sz="2800" b="0" i="1" smtClean="0">
                          <a:latin typeface="Cambria Math" panose="02040503050406030204" pitchFamily="18" charset="0"/>
                        </a:rPr>
                        <m:t>&lt;</m:t>
                      </m:r>
                      <m:sSub>
                        <m:sSubPr>
                          <m:ctrlPr>
                            <a:rPr lang="en-US" altLang="zh-CN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2800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US" altLang="zh-CN" sz="28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</m:oMath>
                  </m:oMathPara>
                </a14:m>
                <a:endParaRPr lang="zh-CN" altLang="en-US" sz="2800" dirty="0"/>
              </a:p>
            </p:txBody>
          </p:sp>
        </mc:Choice>
        <mc:Fallback xmlns="">
          <p:sp>
            <p:nvSpPr>
              <p:cNvPr id="10" name="文本框 9">
                <a:extLst>
                  <a:ext uri="{FF2B5EF4-FFF2-40B4-BE49-F238E27FC236}">
                    <a16:creationId xmlns:a16="http://schemas.microsoft.com/office/drawing/2014/main" id="{45830618-8642-4204-8620-9D2B581095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7135" y="4200955"/>
                <a:ext cx="1329338" cy="43088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图片 10">
            <a:extLst>
              <a:ext uri="{FF2B5EF4-FFF2-40B4-BE49-F238E27FC236}">
                <a16:creationId xmlns:a16="http://schemas.microsoft.com/office/drawing/2014/main" id="{087C4C76-A732-4C74-AE7D-7BC7A2A13B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497" y="4843934"/>
            <a:ext cx="1465298" cy="1465298"/>
          </a:xfrm>
          <a:prstGeom prst="rect">
            <a:avLst/>
          </a:prstGeom>
        </p:spPr>
      </p:pic>
      <p:cxnSp>
        <p:nvCxnSpPr>
          <p:cNvPr id="12" name="直接箭头连接符 11">
            <a:extLst>
              <a:ext uri="{FF2B5EF4-FFF2-40B4-BE49-F238E27FC236}">
                <a16:creationId xmlns:a16="http://schemas.microsoft.com/office/drawing/2014/main" id="{96A31D98-295B-42CF-A720-09A0695B8FB1}"/>
              </a:ext>
            </a:extLst>
          </p:cNvPr>
          <p:cNvCxnSpPr>
            <a:cxnSpLocks/>
          </p:cNvCxnSpPr>
          <p:nvPr/>
        </p:nvCxnSpPr>
        <p:spPr>
          <a:xfrm>
            <a:off x="1234778" y="2991334"/>
            <a:ext cx="9722444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12">
            <a:extLst>
              <a:ext uri="{FF2B5EF4-FFF2-40B4-BE49-F238E27FC236}">
                <a16:creationId xmlns:a16="http://schemas.microsoft.com/office/drawing/2014/main" id="{8581B511-CD7E-44B8-9FE0-438DEE7D714E}"/>
              </a:ext>
            </a:extLst>
          </p:cNvPr>
          <p:cNvCxnSpPr>
            <a:cxnSpLocks/>
          </p:cNvCxnSpPr>
          <p:nvPr/>
        </p:nvCxnSpPr>
        <p:spPr>
          <a:xfrm>
            <a:off x="1234778" y="5633361"/>
            <a:ext cx="9722444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文本框 13">
                <a:extLst>
                  <a:ext uri="{FF2B5EF4-FFF2-40B4-BE49-F238E27FC236}">
                    <a16:creationId xmlns:a16="http://schemas.microsoft.com/office/drawing/2014/main" id="{9ED22FAE-A7A0-4FD9-AC3C-F43EC9BCC005}"/>
                  </a:ext>
                </a:extLst>
              </p:cNvPr>
              <p:cNvSpPr txBox="1"/>
              <p:nvPr/>
            </p:nvSpPr>
            <p:spPr>
              <a:xfrm>
                <a:off x="988890" y="3255845"/>
                <a:ext cx="255630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</m:sub>
                      </m:sSub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14" name="文本框 13">
                <a:extLst>
                  <a:ext uri="{FF2B5EF4-FFF2-40B4-BE49-F238E27FC236}">
                    <a16:creationId xmlns:a16="http://schemas.microsoft.com/office/drawing/2014/main" id="{9ED22FAE-A7A0-4FD9-AC3C-F43EC9BCC0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8890" y="3255845"/>
                <a:ext cx="2556309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id="{32BE4A5F-E0C6-4A7A-BCF3-4A42CDA5FA52}"/>
                  </a:ext>
                </a:extLst>
              </p:cNvPr>
              <p:cNvSpPr txBox="1"/>
              <p:nvPr/>
            </p:nvSpPr>
            <p:spPr>
              <a:xfrm>
                <a:off x="1157938" y="5939900"/>
                <a:ext cx="255630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𝑟</m:t>
                      </m:r>
                      <m:r>
                        <a:rPr lang="en-US" altLang="zh-CN" b="0" i="1" smtClean="0">
                          <a:latin typeface="Cambria Math" panose="02040503050406030204" pitchFamily="18" charset="0"/>
                        </a:rPr>
                        <m:t>→</m:t>
                      </m:r>
                      <m:sSub>
                        <m:sSub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h</m:t>
                          </m:r>
                        </m:sub>
                      </m:sSub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15" name="文本框 14">
                <a:extLst>
                  <a:ext uri="{FF2B5EF4-FFF2-40B4-BE49-F238E27FC236}">
                    <a16:creationId xmlns:a16="http://schemas.microsoft.com/office/drawing/2014/main" id="{32BE4A5F-E0C6-4A7A-BCF3-4A42CDA5FA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7938" y="5939900"/>
                <a:ext cx="2556309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箭头: 右 15">
            <a:extLst>
              <a:ext uri="{FF2B5EF4-FFF2-40B4-BE49-F238E27FC236}">
                <a16:creationId xmlns:a16="http://schemas.microsoft.com/office/drawing/2014/main" id="{063C7E8F-7249-4E63-8E79-9EBC02633A02}"/>
              </a:ext>
            </a:extLst>
          </p:cNvPr>
          <p:cNvSpPr/>
          <p:nvPr/>
        </p:nvSpPr>
        <p:spPr>
          <a:xfrm rot="10800000">
            <a:off x="1918553" y="2226583"/>
            <a:ext cx="1324110" cy="812383"/>
          </a:xfrm>
          <a:prstGeom prst="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文本框 16">
                <a:extLst>
                  <a:ext uri="{FF2B5EF4-FFF2-40B4-BE49-F238E27FC236}">
                    <a16:creationId xmlns:a16="http://schemas.microsoft.com/office/drawing/2014/main" id="{84BDB48D-61E4-444C-B010-5C434C1AD95E}"/>
                  </a:ext>
                </a:extLst>
              </p:cNvPr>
              <p:cNvSpPr txBox="1"/>
              <p:nvPr/>
            </p:nvSpPr>
            <p:spPr>
              <a:xfrm>
                <a:off x="2373176" y="2464265"/>
                <a:ext cx="281038" cy="33400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sub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p>
                      </m:sSubSup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17" name="文本框 16">
                <a:extLst>
                  <a:ext uri="{FF2B5EF4-FFF2-40B4-BE49-F238E27FC236}">
                    <a16:creationId xmlns:a16="http://schemas.microsoft.com/office/drawing/2014/main" id="{84BDB48D-61E4-444C-B010-5C434C1AD9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73176" y="2464265"/>
                <a:ext cx="281038" cy="334002"/>
              </a:xfrm>
              <a:prstGeom prst="rect">
                <a:avLst/>
              </a:prstGeom>
              <a:blipFill>
                <a:blip r:embed="rId7"/>
                <a:stretch>
                  <a:fillRect l="-17391" r="-6522" b="-218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文本框 17">
                <a:extLst>
                  <a:ext uri="{FF2B5EF4-FFF2-40B4-BE49-F238E27FC236}">
                    <a16:creationId xmlns:a16="http://schemas.microsoft.com/office/drawing/2014/main" id="{05E3C32A-A19E-405D-98FE-3F04CF984604}"/>
                  </a:ext>
                </a:extLst>
              </p:cNvPr>
              <p:cNvSpPr txBox="1"/>
              <p:nvPr/>
            </p:nvSpPr>
            <p:spPr>
              <a:xfrm>
                <a:off x="2763339" y="2478292"/>
                <a:ext cx="278218" cy="30309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sub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p>
                      </m:sSubSup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18" name="文本框 17">
                <a:extLst>
                  <a:ext uri="{FF2B5EF4-FFF2-40B4-BE49-F238E27FC236}">
                    <a16:creationId xmlns:a16="http://schemas.microsoft.com/office/drawing/2014/main" id="{05E3C32A-A19E-405D-98FE-3F04CF9846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63339" y="2478292"/>
                <a:ext cx="278218" cy="303096"/>
              </a:xfrm>
              <a:prstGeom prst="rect">
                <a:avLst/>
              </a:prstGeom>
              <a:blipFill>
                <a:blip r:embed="rId8"/>
                <a:stretch>
                  <a:fillRect l="-26087" t="-2041" r="-6522" b="-2653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箭头: 右 18">
            <a:extLst>
              <a:ext uri="{FF2B5EF4-FFF2-40B4-BE49-F238E27FC236}">
                <a16:creationId xmlns:a16="http://schemas.microsoft.com/office/drawing/2014/main" id="{9BDD6866-E14F-4C9D-B665-48D31DFF3583}"/>
              </a:ext>
            </a:extLst>
          </p:cNvPr>
          <p:cNvSpPr/>
          <p:nvPr/>
        </p:nvSpPr>
        <p:spPr>
          <a:xfrm rot="10800000">
            <a:off x="9568653" y="2250829"/>
            <a:ext cx="1293221" cy="684679"/>
          </a:xfrm>
          <a:prstGeom prst="rightArrow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文本框 19">
                <a:extLst>
                  <a:ext uri="{FF2B5EF4-FFF2-40B4-BE49-F238E27FC236}">
                    <a16:creationId xmlns:a16="http://schemas.microsoft.com/office/drawing/2014/main" id="{E5B20B80-713D-424D-821B-C4FF888DF29E}"/>
                  </a:ext>
                </a:extLst>
              </p:cNvPr>
              <p:cNvSpPr txBox="1"/>
              <p:nvPr/>
            </p:nvSpPr>
            <p:spPr>
              <a:xfrm>
                <a:off x="9992410" y="2439986"/>
                <a:ext cx="281038" cy="33400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sub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p>
                      </m:sSubSup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20" name="文本框 19">
                <a:extLst>
                  <a:ext uri="{FF2B5EF4-FFF2-40B4-BE49-F238E27FC236}">
                    <a16:creationId xmlns:a16="http://schemas.microsoft.com/office/drawing/2014/main" id="{E5B20B80-713D-424D-821B-C4FF888DF2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92410" y="2439986"/>
                <a:ext cx="281038" cy="334002"/>
              </a:xfrm>
              <a:prstGeom prst="rect">
                <a:avLst/>
              </a:prstGeom>
              <a:blipFill>
                <a:blip r:embed="rId9"/>
                <a:stretch>
                  <a:fillRect l="-17391" r="-6522" b="-218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文本框 20">
                <a:extLst>
                  <a:ext uri="{FF2B5EF4-FFF2-40B4-BE49-F238E27FC236}">
                    <a16:creationId xmlns:a16="http://schemas.microsoft.com/office/drawing/2014/main" id="{B24E3FD1-4499-45C7-8D5A-894E9DBC5C73}"/>
                  </a:ext>
                </a:extLst>
              </p:cNvPr>
              <p:cNvSpPr txBox="1"/>
              <p:nvPr/>
            </p:nvSpPr>
            <p:spPr>
              <a:xfrm>
                <a:off x="10434916" y="2430213"/>
                <a:ext cx="278218" cy="30309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sub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p>
                      </m:sSubSup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21" name="文本框 20">
                <a:extLst>
                  <a:ext uri="{FF2B5EF4-FFF2-40B4-BE49-F238E27FC236}">
                    <a16:creationId xmlns:a16="http://schemas.microsoft.com/office/drawing/2014/main" id="{B24E3FD1-4499-45C7-8D5A-894E9DBC5C7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4916" y="2430213"/>
                <a:ext cx="278218" cy="303096"/>
              </a:xfrm>
              <a:prstGeom prst="rect">
                <a:avLst/>
              </a:prstGeom>
              <a:blipFill>
                <a:blip r:embed="rId10"/>
                <a:stretch>
                  <a:fillRect l="-26667" t="-2041" r="-8889" b="-2653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箭头: 右 21">
            <a:extLst>
              <a:ext uri="{FF2B5EF4-FFF2-40B4-BE49-F238E27FC236}">
                <a16:creationId xmlns:a16="http://schemas.microsoft.com/office/drawing/2014/main" id="{7A8FD558-2292-45FD-92E0-E3F7793093DB}"/>
              </a:ext>
            </a:extLst>
          </p:cNvPr>
          <p:cNvSpPr/>
          <p:nvPr/>
        </p:nvSpPr>
        <p:spPr>
          <a:xfrm>
            <a:off x="10049458" y="3147236"/>
            <a:ext cx="770915" cy="369332"/>
          </a:xfrm>
          <a:prstGeom prst="rightArrow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箭头: 右 22">
            <a:extLst>
              <a:ext uri="{FF2B5EF4-FFF2-40B4-BE49-F238E27FC236}">
                <a16:creationId xmlns:a16="http://schemas.microsoft.com/office/drawing/2014/main" id="{F54FD51E-BA4F-4BE3-9DD6-878A23148D59}"/>
              </a:ext>
            </a:extLst>
          </p:cNvPr>
          <p:cNvSpPr/>
          <p:nvPr/>
        </p:nvSpPr>
        <p:spPr>
          <a:xfrm>
            <a:off x="1993460" y="4843934"/>
            <a:ext cx="1324110" cy="812383"/>
          </a:xfrm>
          <a:prstGeom prst="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文本框 23">
                <a:extLst>
                  <a:ext uri="{FF2B5EF4-FFF2-40B4-BE49-F238E27FC236}">
                    <a16:creationId xmlns:a16="http://schemas.microsoft.com/office/drawing/2014/main" id="{E24877E2-00CF-4363-833D-A6F5B724F3DE}"/>
                  </a:ext>
                </a:extLst>
              </p:cNvPr>
              <p:cNvSpPr txBox="1"/>
              <p:nvPr/>
            </p:nvSpPr>
            <p:spPr>
              <a:xfrm>
                <a:off x="2155054" y="5074108"/>
                <a:ext cx="281038" cy="33400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sub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p>
                      </m:sSubSup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24" name="文本框 23">
                <a:extLst>
                  <a:ext uri="{FF2B5EF4-FFF2-40B4-BE49-F238E27FC236}">
                    <a16:creationId xmlns:a16="http://schemas.microsoft.com/office/drawing/2014/main" id="{E24877E2-00CF-4363-833D-A6F5B724F3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55054" y="5074108"/>
                <a:ext cx="281038" cy="334002"/>
              </a:xfrm>
              <a:prstGeom prst="rect">
                <a:avLst/>
              </a:prstGeom>
              <a:blipFill>
                <a:blip r:embed="rId11"/>
                <a:stretch>
                  <a:fillRect l="-19565" r="-6522" b="-218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文本框 24">
                <a:extLst>
                  <a:ext uri="{FF2B5EF4-FFF2-40B4-BE49-F238E27FC236}">
                    <a16:creationId xmlns:a16="http://schemas.microsoft.com/office/drawing/2014/main" id="{7436500B-2124-480E-9564-A6E20F7525BA}"/>
                  </a:ext>
                </a:extLst>
              </p:cNvPr>
              <p:cNvSpPr txBox="1"/>
              <p:nvPr/>
            </p:nvSpPr>
            <p:spPr>
              <a:xfrm>
                <a:off x="2598613" y="5066092"/>
                <a:ext cx="278218" cy="30309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sub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p>
                      </m:sSubSup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25" name="文本框 24">
                <a:extLst>
                  <a:ext uri="{FF2B5EF4-FFF2-40B4-BE49-F238E27FC236}">
                    <a16:creationId xmlns:a16="http://schemas.microsoft.com/office/drawing/2014/main" id="{7436500B-2124-480E-9564-A6E20F7525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8613" y="5066092"/>
                <a:ext cx="278218" cy="303096"/>
              </a:xfrm>
              <a:prstGeom prst="rect">
                <a:avLst/>
              </a:prstGeom>
              <a:blipFill>
                <a:blip r:embed="rId12"/>
                <a:stretch>
                  <a:fillRect l="-26087" r="-6522" b="-24000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箭头: 右 25">
            <a:extLst>
              <a:ext uri="{FF2B5EF4-FFF2-40B4-BE49-F238E27FC236}">
                <a16:creationId xmlns:a16="http://schemas.microsoft.com/office/drawing/2014/main" id="{894DE054-0C36-4590-9220-020076E39EFF}"/>
              </a:ext>
            </a:extLst>
          </p:cNvPr>
          <p:cNvSpPr/>
          <p:nvPr/>
        </p:nvSpPr>
        <p:spPr>
          <a:xfrm>
            <a:off x="9740841" y="5738110"/>
            <a:ext cx="1293221" cy="684679"/>
          </a:xfrm>
          <a:prstGeom prst="rightArrow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文本框 26">
                <a:extLst>
                  <a:ext uri="{FF2B5EF4-FFF2-40B4-BE49-F238E27FC236}">
                    <a16:creationId xmlns:a16="http://schemas.microsoft.com/office/drawing/2014/main" id="{314D8D66-7A7C-4BD0-931D-0811CC9E7E05}"/>
                  </a:ext>
                </a:extLst>
              </p:cNvPr>
              <p:cNvSpPr txBox="1"/>
              <p:nvPr/>
            </p:nvSpPr>
            <p:spPr>
              <a:xfrm>
                <a:off x="9998732" y="5913448"/>
                <a:ext cx="281038" cy="33400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sub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p>
                      </m:sSubSup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27" name="文本框 26">
                <a:extLst>
                  <a:ext uri="{FF2B5EF4-FFF2-40B4-BE49-F238E27FC236}">
                    <a16:creationId xmlns:a16="http://schemas.microsoft.com/office/drawing/2014/main" id="{314D8D66-7A7C-4BD0-931D-0811CC9E7E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98732" y="5913448"/>
                <a:ext cx="281038" cy="334002"/>
              </a:xfrm>
              <a:prstGeom prst="rect">
                <a:avLst/>
              </a:prstGeom>
              <a:blipFill>
                <a:blip r:embed="rId13"/>
                <a:stretch>
                  <a:fillRect l="-17391" r="-6522" b="-218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文本框 27">
                <a:extLst>
                  <a:ext uri="{FF2B5EF4-FFF2-40B4-BE49-F238E27FC236}">
                    <a16:creationId xmlns:a16="http://schemas.microsoft.com/office/drawing/2014/main" id="{F59ECC1B-EF4D-461B-8E32-2835720C0A33}"/>
                  </a:ext>
                </a:extLst>
              </p:cNvPr>
              <p:cNvSpPr txBox="1"/>
              <p:nvPr/>
            </p:nvSpPr>
            <p:spPr>
              <a:xfrm>
                <a:off x="10434916" y="5911014"/>
                <a:ext cx="278218" cy="30309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sub>
                        <m:sup>
                          <m:r>
                            <a:rPr lang="en-US" altLang="zh-CN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sup>
                      </m:sSubSup>
                    </m:oMath>
                  </m:oMathPara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28" name="文本框 27">
                <a:extLst>
                  <a:ext uri="{FF2B5EF4-FFF2-40B4-BE49-F238E27FC236}">
                    <a16:creationId xmlns:a16="http://schemas.microsoft.com/office/drawing/2014/main" id="{F59ECC1B-EF4D-461B-8E32-2835720C0A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34916" y="5911014"/>
                <a:ext cx="278218" cy="303096"/>
              </a:xfrm>
              <a:prstGeom prst="rect">
                <a:avLst/>
              </a:prstGeom>
              <a:blipFill>
                <a:blip r:embed="rId14"/>
                <a:stretch>
                  <a:fillRect l="-26667" t="-2041" r="-8889" b="-26531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箭头: 右 28">
            <a:extLst>
              <a:ext uri="{FF2B5EF4-FFF2-40B4-BE49-F238E27FC236}">
                <a16:creationId xmlns:a16="http://schemas.microsoft.com/office/drawing/2014/main" id="{225B350B-ED77-45F1-B044-D19D890C067A}"/>
              </a:ext>
            </a:extLst>
          </p:cNvPr>
          <p:cNvSpPr/>
          <p:nvPr/>
        </p:nvSpPr>
        <p:spPr>
          <a:xfrm rot="10800000">
            <a:off x="9829805" y="5038778"/>
            <a:ext cx="770915" cy="369332"/>
          </a:xfrm>
          <a:prstGeom prst="rightArrow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" name="文本框 29">
                <a:extLst>
                  <a:ext uri="{FF2B5EF4-FFF2-40B4-BE49-F238E27FC236}">
                    <a16:creationId xmlns:a16="http://schemas.microsoft.com/office/drawing/2014/main" id="{247F9105-6C19-46FE-8AC8-0D7A11880272}"/>
                  </a:ext>
                </a:extLst>
              </p:cNvPr>
              <p:cNvSpPr txBox="1"/>
              <p:nvPr/>
            </p:nvSpPr>
            <p:spPr>
              <a:xfrm>
                <a:off x="4678361" y="3030879"/>
                <a:ext cx="2675531" cy="81926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28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800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altLang="zh-CN" sz="28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num>
                        <m:den>
                          <m:r>
                            <a:rPr lang="en-US" altLang="zh-CN" sz="2800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altLang="zh-CN" sz="28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US" altLang="zh-CN" sz="2800" b="0" i="1" smtClean="0">
                          <a:latin typeface="Cambria Math" panose="02040503050406030204" pitchFamily="18" charset="0"/>
                        </a:rPr>
                        <m:t>=0, </m:t>
                      </m:r>
                      <m:f>
                        <m:fPr>
                          <m:ctrlPr>
                            <a:rPr lang="en-US" altLang="zh-CN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800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altLang="zh-CN" sz="2800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num>
                        <m:den>
                          <m:r>
                            <a:rPr lang="en-US" altLang="zh-CN" sz="2800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altLang="zh-CN" sz="28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US" altLang="zh-CN" sz="28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zh-CN" altLang="en-US" sz="2800" dirty="0"/>
              </a:p>
            </p:txBody>
          </p:sp>
        </mc:Choice>
        <mc:Fallback xmlns="">
          <p:sp>
            <p:nvSpPr>
              <p:cNvPr id="30" name="文本框 29">
                <a:extLst>
                  <a:ext uri="{FF2B5EF4-FFF2-40B4-BE49-F238E27FC236}">
                    <a16:creationId xmlns:a16="http://schemas.microsoft.com/office/drawing/2014/main" id="{247F9105-6C19-46FE-8AC8-0D7A118802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8361" y="3030879"/>
                <a:ext cx="2675531" cy="819263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文本框 31">
                <a:extLst>
                  <a:ext uri="{FF2B5EF4-FFF2-40B4-BE49-F238E27FC236}">
                    <a16:creationId xmlns:a16="http://schemas.microsoft.com/office/drawing/2014/main" id="{2E84F438-746A-46D3-AC4C-6D5A5BBA2701}"/>
                  </a:ext>
                </a:extLst>
              </p:cNvPr>
              <p:cNvSpPr txBox="1"/>
              <p:nvPr/>
            </p:nvSpPr>
            <p:spPr>
              <a:xfrm>
                <a:off x="4844038" y="5767665"/>
                <a:ext cx="2675531" cy="81926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altLang="zh-CN" sz="28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800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altLang="zh-CN" sz="2800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num>
                        <m:den>
                          <m:r>
                            <a:rPr lang="en-US" altLang="zh-CN" sz="2800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altLang="zh-CN" sz="28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US" altLang="zh-CN" sz="2800" b="0" i="1" smtClean="0">
                          <a:latin typeface="Cambria Math" panose="02040503050406030204" pitchFamily="18" charset="0"/>
                        </a:rPr>
                        <m:t>=0, </m:t>
                      </m:r>
                      <m:f>
                        <m:fPr>
                          <m:ctrlPr>
                            <a:rPr lang="en-US" altLang="zh-CN" sz="28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altLang="zh-CN" sz="2800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altLang="zh-CN" sz="2800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num>
                        <m:den>
                          <m:r>
                            <a:rPr lang="en-US" altLang="zh-CN" sz="2800" b="0" i="1" smtClean="0">
                              <a:latin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altLang="zh-CN" sz="2800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US" altLang="zh-CN" sz="28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zh-CN" altLang="en-US" sz="2800" dirty="0"/>
              </a:p>
            </p:txBody>
          </p:sp>
        </mc:Choice>
        <mc:Fallback xmlns="">
          <p:sp>
            <p:nvSpPr>
              <p:cNvPr id="32" name="文本框 31">
                <a:extLst>
                  <a:ext uri="{FF2B5EF4-FFF2-40B4-BE49-F238E27FC236}">
                    <a16:creationId xmlns:a16="http://schemas.microsoft.com/office/drawing/2014/main" id="{2E84F438-746A-46D3-AC4C-6D5A5BBA270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44038" y="5767665"/>
                <a:ext cx="2675531" cy="819263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文本框 30">
                <a:extLst>
                  <a:ext uri="{FF2B5EF4-FFF2-40B4-BE49-F238E27FC236}">
                    <a16:creationId xmlns:a16="http://schemas.microsoft.com/office/drawing/2014/main" id="{5BC81B7A-F92A-4DC8-AB02-DDAF1148C1A6}"/>
                  </a:ext>
                </a:extLst>
              </p:cNvPr>
              <p:cNvSpPr txBox="1"/>
              <p:nvPr/>
            </p:nvSpPr>
            <p:spPr>
              <a:xfrm>
                <a:off x="7519569" y="3903240"/>
                <a:ext cx="974369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2400" b="0" i="1" smtClean="0">
                          <a:latin typeface="Cambria Math" panose="02040503050406030204" pitchFamily="18" charset="0"/>
                        </a:rPr>
                        <m:t>𝜔</m:t>
                      </m:r>
                      <m:r>
                        <a:rPr lang="en-US" altLang="zh-CN" sz="2400" b="0" i="1" smtClean="0">
                          <a:latin typeface="Cambria Math" panose="02040503050406030204" pitchFamily="18" charset="0"/>
                        </a:rPr>
                        <m:t>∈ </m:t>
                      </m:r>
                      <m:r>
                        <a:rPr lang="en-US" altLang="zh-CN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ℝ</m:t>
                      </m:r>
                    </m:oMath>
                  </m:oMathPara>
                </a14:m>
                <a:endParaRPr lang="zh-CN" altLang="en-US" sz="2400" dirty="0"/>
              </a:p>
            </p:txBody>
          </p:sp>
        </mc:Choice>
        <mc:Fallback xmlns="">
          <p:sp>
            <p:nvSpPr>
              <p:cNvPr id="31" name="文本框 30">
                <a:extLst>
                  <a:ext uri="{FF2B5EF4-FFF2-40B4-BE49-F238E27FC236}">
                    <a16:creationId xmlns:a16="http://schemas.microsoft.com/office/drawing/2014/main" id="{5BC81B7A-F92A-4DC8-AB02-DDAF1148C1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19569" y="3903240"/>
                <a:ext cx="974369" cy="369332"/>
              </a:xfrm>
              <a:prstGeom prst="rect">
                <a:avLst/>
              </a:prstGeom>
              <a:blipFill>
                <a:blip r:embed="rId17"/>
                <a:stretch>
                  <a:fillRect l="-3145" r="-6289" b="-655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329966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279</TotalTime>
  <Words>530</Words>
  <Application>Microsoft Office PowerPoint</Application>
  <PresentationFormat>宽屏</PresentationFormat>
  <Paragraphs>118</Paragraphs>
  <Slides>15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5" baseType="lpstr">
      <vt:lpstr>-apple-system</vt:lpstr>
      <vt:lpstr>等线</vt:lpstr>
      <vt:lpstr>等线 Light</vt:lpstr>
      <vt:lpstr>微软雅黑 Light</vt:lpstr>
      <vt:lpstr>Arial</vt:lpstr>
      <vt:lpstr>Arial Rounded MT Bold</vt:lpstr>
      <vt:lpstr>Bahnschrift Light</vt:lpstr>
      <vt:lpstr>Cambria Math</vt:lpstr>
      <vt:lpstr>Office 主题​​</vt:lpstr>
      <vt:lpstr>Equation</vt:lpstr>
      <vt:lpstr>PowerPoint 演示文稿</vt:lpstr>
      <vt:lpstr>Black Hole Stability</vt:lpstr>
      <vt:lpstr>Motivation</vt:lpstr>
      <vt:lpstr>Motivation: Why Extremal black hole in STU</vt:lpstr>
      <vt:lpstr>Linear Perturbation</vt:lpstr>
      <vt:lpstr>Boundary Condition</vt:lpstr>
      <vt:lpstr>Superradiant Scattering</vt:lpstr>
      <vt:lpstr>Conserved Current</vt:lpstr>
      <vt:lpstr>Current (Superradiant Scattering)</vt:lpstr>
      <vt:lpstr>Superradiant Condition for Complex Frequency</vt:lpstr>
      <vt:lpstr>Numerical Result: Single Peak (Only (N_1,N_2 )=(2,2))</vt:lpstr>
      <vt:lpstr>Numerical Result: Single Peak</vt:lpstr>
      <vt:lpstr>Result</vt:lpstr>
      <vt:lpstr>Conclusion</vt:lpstr>
      <vt:lpstr>Thank you for your attention 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麦 展风</dc:creator>
  <cp:lastModifiedBy>麦 展风</cp:lastModifiedBy>
  <cp:revision>39</cp:revision>
  <dcterms:created xsi:type="dcterms:W3CDTF">2021-12-25T15:51:03Z</dcterms:created>
  <dcterms:modified xsi:type="dcterms:W3CDTF">2022-03-14T16:44:26Z</dcterms:modified>
</cp:coreProperties>
</file>