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7" r:id="rId9"/>
    <p:sldId id="266" r:id="rId10"/>
    <p:sldId id="262" r:id="rId11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48" userDrawn="1">
          <p15:clr>
            <a:srgbClr val="A4A3A4"/>
          </p15:clr>
        </p15:guide>
        <p15:guide id="2" pos="6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438" y="78"/>
      </p:cViewPr>
      <p:guideLst>
        <p:guide orient="horz" pos="3748"/>
        <p:guide pos="6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E1A848-08D3-44EA-85E6-1CB8A181E3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8EBDF9F6-86EC-4706-AE0E-C033CDCA9F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8DBC7EC-87F7-4362-AF13-819F21910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EDBC5-786B-4E45-9AEB-B56132B1B6F4}" type="datetimeFigureOut">
              <a:rPr lang="zh-TW" altLang="en-US" smtClean="0"/>
              <a:t>2022/5/12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1BA998C-2D4D-4255-BC83-482991C80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2B8F3BA-4ECF-4869-8114-7AE0AD6FF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4F65-182F-4FF4-819D-814986214D9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18828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E6128B7-63FD-41DD-A802-D5F0F2991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CE51E076-BB47-4384-8C23-E4E71096FF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0BBB322-64D3-4E51-883A-A2E436CE2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EDBC5-786B-4E45-9AEB-B56132B1B6F4}" type="datetimeFigureOut">
              <a:rPr lang="zh-TW" altLang="en-US" smtClean="0"/>
              <a:t>2022/5/12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CA3BDF-6CFB-4D97-9A34-6D7D33D52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01F31FC-4A37-4542-A3D7-52905C416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4F65-182F-4FF4-819D-814986214D9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73616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F7DA0C5B-7FC3-4DBD-92B9-90A6BD1010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3066EF48-71F7-40AB-B877-969BA977F3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4C55071-651E-4066-AD8E-F289C5F2C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EDBC5-786B-4E45-9AEB-B56132B1B6F4}" type="datetimeFigureOut">
              <a:rPr lang="zh-TW" altLang="en-US" smtClean="0"/>
              <a:t>2022/5/12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BB45388-6D0B-405B-8592-C4A1AF4EA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89C1079-5F60-4AAC-9980-D60BAD21B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4F65-182F-4FF4-819D-814986214D9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4770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C95BD47-8682-4E45-8EA9-87958C3AA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9D93D38-AFA3-4828-802D-2120B0D039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4A68274-83B0-4C60-B896-B820EEBB6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EDBC5-786B-4E45-9AEB-B56132B1B6F4}" type="datetimeFigureOut">
              <a:rPr lang="zh-TW" altLang="en-US" smtClean="0"/>
              <a:t>2022/5/12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ECD427E-ADA4-4539-A58C-F93770E16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0047685-E737-411C-A67D-81FBF526F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4F65-182F-4FF4-819D-814986214D9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23142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3130D8F-CDAC-4F8B-AEEB-94E036B38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AF9B6935-0F47-47EC-92E6-8BDB7192B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9563247A-3D36-4E73-8324-E7BC5D665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EDBC5-786B-4E45-9AEB-B56132B1B6F4}" type="datetimeFigureOut">
              <a:rPr lang="zh-TW" altLang="en-US" smtClean="0"/>
              <a:t>2022/5/12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23C7625-2A53-4FB8-B7DF-E67FDFFE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7D4E1E0-FB06-4FD5-917C-6AF512C1D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4F65-182F-4FF4-819D-814986214D9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8214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E589634-02A3-473B-A0E9-6D96D9EC1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7743FF9-0358-41E5-87FA-B99DD02C32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864FFAAB-DD7D-4610-A36B-D5B9B2E854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3D82665D-2D17-4473-A769-B8C63FC66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EDBC5-786B-4E45-9AEB-B56132B1B6F4}" type="datetimeFigureOut">
              <a:rPr lang="zh-TW" altLang="en-US" smtClean="0"/>
              <a:t>2022/5/12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1F20471-382A-460A-8E25-D966EA9AD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3BD1D669-EC21-4ECA-A5BE-0734379FB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4F65-182F-4FF4-819D-814986214D9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0662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64751FD-65A6-40C1-8B6E-3E1A26021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A491D07-B16E-4092-8831-6FA9187B1D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B10F199E-DA27-49F0-A11C-CCEB623D3C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E95115D0-161D-46EC-B9C5-AC64B1E884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CD94A217-7013-4E7C-80C8-04B0154D62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0518497-6C4F-4481-A58D-64926DC2A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EDBC5-786B-4E45-9AEB-B56132B1B6F4}" type="datetimeFigureOut">
              <a:rPr lang="zh-TW" altLang="en-US" smtClean="0"/>
              <a:t>2022/5/12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3934B16-6E2A-49B1-B165-C2E6A5C61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879852F1-4FD0-43A2-BA3C-D213E2B04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4F65-182F-4FF4-819D-814986214D9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43253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792A49C-1E31-464D-B691-7EAEAAA5F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99D8F0E5-CF97-4EC9-9D5F-9F17545F5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EDBC5-786B-4E45-9AEB-B56132B1B6F4}" type="datetimeFigureOut">
              <a:rPr lang="zh-TW" altLang="en-US" smtClean="0"/>
              <a:t>2022/5/12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077672AF-7077-446F-B3EC-D851C5195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8493E911-5EC9-4552-AEA6-11A9759ED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4F65-182F-4FF4-819D-814986214D9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93666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B76D4F80-E628-4A21-9B9B-AD29A0B84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EDBC5-786B-4E45-9AEB-B56132B1B6F4}" type="datetimeFigureOut">
              <a:rPr lang="zh-TW" altLang="en-US" smtClean="0"/>
              <a:t>2022/5/12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15FC7D82-DB13-4B90-9998-553CA5B11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40F777B9-42E5-40E6-A158-7F040635F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4F65-182F-4FF4-819D-814986214D9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75198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2B4DF0E-C11C-455E-8942-BB8A153B7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D02AED2-3D70-4DD2-A9EA-17C9D7633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C0BC6052-A3F6-4E3A-A87F-C054FFECD1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72277AC2-26A1-4AA2-A545-FF69EF13E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EDBC5-786B-4E45-9AEB-B56132B1B6F4}" type="datetimeFigureOut">
              <a:rPr lang="zh-TW" altLang="en-US" smtClean="0"/>
              <a:t>2022/5/12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FF69A46-88B6-44F6-B35E-1FBE6F718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3A02EE71-016A-4CC9-A08C-DD671B6E1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4F65-182F-4FF4-819D-814986214D9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43726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6632DD-956D-42D2-A927-394B4D4C0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9D99EBEB-7570-4BD6-B2C9-3CBC6D4FF8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D2A90F7-82F2-4120-AC2C-97B9B569E6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1C5C362-D53C-4A95-8D27-33A2A760B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EDBC5-786B-4E45-9AEB-B56132B1B6F4}" type="datetimeFigureOut">
              <a:rPr lang="zh-TW" altLang="en-US" smtClean="0"/>
              <a:t>2022/5/12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9D7D21C-2FA7-4DB3-8D9D-9AC7C2684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E4C4A66-EA7B-4C4A-A361-E4F1ED176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4F65-182F-4FF4-819D-814986214D9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3556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C8F54FFB-6702-4042-B768-644C1BA7E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BB298080-46E9-4B5A-9C49-A9EAB592CE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88D41ED-9450-4421-8D1B-86E7219203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EDBC5-786B-4E45-9AEB-B56132B1B6F4}" type="datetimeFigureOut">
              <a:rPr lang="zh-TW" altLang="en-US" smtClean="0"/>
              <a:t>2022/5/12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B757E62-6967-4C22-9594-A7B6C37B5E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0F67358D-6866-469B-B0C9-32509C9BC4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D4F65-182F-4FF4-819D-814986214D9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867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0B57416-3AEC-45AC-B701-14C5D16296A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Hidden Markov Model and Viterbi algorithm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A55BE30A-4FF8-4AA8-BF00-EB0F4D57887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770234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3F4256-F261-4BBD-BA6F-67FF0CBD5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altLang="zh-TW" dirty="0"/>
              <a:t>Viterbi Algorithm</a:t>
            </a:r>
            <a:endParaRPr lang="zh-TW" altLang="en-US" dirty="0"/>
          </a:p>
        </p:txBody>
      </p:sp>
      <p:pic>
        <p:nvPicPr>
          <p:cNvPr id="4" name="內容版面配置區 3">
            <a:extLst>
              <a:ext uri="{FF2B5EF4-FFF2-40B4-BE49-F238E27FC236}">
                <a16:creationId xmlns:a16="http://schemas.microsoft.com/office/drawing/2014/main" id="{AF641551-1F90-4B6D-8AFD-5DD12C074C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3009" y="1690688"/>
            <a:ext cx="5222850" cy="5119891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BC8F4E36-907A-4861-A69E-E2A90770C6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9632" y="1885119"/>
            <a:ext cx="4962792" cy="5012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977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185523B-57A4-4A59-A563-F1B779CE1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Hidden </a:t>
            </a:r>
            <a:r>
              <a:rPr lang="en-US" altLang="zh-TW" dirty="0" err="1"/>
              <a:t>Morkov</a:t>
            </a:r>
            <a:r>
              <a:rPr lang="en-US" altLang="zh-TW" dirty="0"/>
              <a:t> Model (HMM)</a:t>
            </a:r>
            <a:endParaRPr lang="zh-TW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2EF52D53-A859-49E0-B656-FDD7E63A5A6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𝐻𝑖𝑑𝑑𝑒𝑛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𝑠𝑡𝑎𝑡𝑒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:{</m:t>
                    </m:r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TW" i="1">
                        <a:latin typeface="Cambria Math" panose="02040503050406030204" pitchFamily="18" charset="0"/>
                      </a:rPr>
                      <m:t>…</m:t>
                    </m:r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sSub>
                          <m:sSubPr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sub>
                        </m:sSub>
                      </m:sub>
                    </m:sSub>
                    <m:r>
                      <a:rPr lang="en-US" altLang="zh-TW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zh-TW" altLang="en-US" dirty="0"/>
                  <a:t> </a:t>
                </a:r>
                <a:endParaRPr lang="en-US" altLang="zh-TW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TW" b="0" i="0" smtClean="0">
                        <a:latin typeface="Cambria Math" panose="02040503050406030204" pitchFamily="18" charset="0"/>
                      </a:rPr>
                      <m:t>Observable</m:t>
                    </m:r>
                    <m:r>
                      <a:rPr lang="en-US" altLang="zh-TW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TW" b="0" i="0" smtClean="0">
                        <a:latin typeface="Cambria Math" panose="02040503050406030204" pitchFamily="18" charset="0"/>
                      </a:rPr>
                      <m:t>state</m:t>
                    </m:r>
                    <m:r>
                      <a:rPr lang="en-US" altLang="zh-TW" b="0" i="0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{</m:t>
                    </m:r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TW" i="1">
                        <a:latin typeface="Cambria Math" panose="02040503050406030204" pitchFamily="18" charset="0"/>
                      </a:rPr>
                      <m:t>…</m:t>
                    </m:r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sSub>
                          <m:sSubPr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𝑂</m:t>
                            </m:r>
                          </m:sub>
                        </m:sSub>
                      </m:sub>
                    </m:sSub>
                    <m:r>
                      <a:rPr lang="en-US" altLang="zh-TW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zh-TW" altLang="en-US" dirty="0"/>
                  <a:t> </a:t>
                </a:r>
                <a:endParaRPr lang="en-US" altLang="zh-TW" dirty="0"/>
              </a:p>
              <a:p>
                <a14:m>
                  <m:oMath xmlns:m="http://schemas.openxmlformats.org/officeDocument/2006/math"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𝑇𝑟𝑎𝑛𝑠𝑖𝑡𝑖𝑜𝑛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𝑝𝑟𝑜𝑏𝑎𝑏𝑖𝑙𝑖𝑡𝑦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𝑚𝑎𝑡𝑟𝑖𝑥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zh-TW" altLang="en-US" dirty="0"/>
                  <a:t> </a:t>
                </a:r>
                <a:endParaRPr lang="en-US" altLang="zh-TW" dirty="0"/>
              </a:p>
              <a:p>
                <a14:m>
                  <m:oMath xmlns:m="http://schemas.openxmlformats.org/officeDocument/2006/math"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𝐸𝑚𝑖𝑠𝑠𝑖𝑜𝑛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𝑝𝑟𝑜𝑏𝑎𝑏𝑖𝑙𝑖𝑡𝑦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𝑚𝑎𝑡𝑟𝑖𝑥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zh-TW" altLang="en-US" dirty="0"/>
                  <a:t> </a:t>
                </a:r>
                <a:endParaRPr lang="en-US" altLang="zh-TW" dirty="0"/>
              </a:p>
              <a:p>
                <a:endParaRPr lang="en-US" altLang="zh-TW" dirty="0"/>
              </a:p>
              <a:p>
                <a:endParaRPr lang="en-US" altLang="zh-TW" dirty="0"/>
              </a:p>
              <a:p>
                <a:endParaRPr lang="en-US" altLang="zh-TW" dirty="0"/>
              </a:p>
              <a:p>
                <a:endParaRPr lang="en-US" altLang="zh-TW" dirty="0"/>
              </a:p>
            </p:txBody>
          </p:sp>
        </mc:Choice>
        <mc:Fallback xmlns="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2EF52D53-A859-49E0-B656-FDD7E63A5A6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圖片 6">
            <a:extLst>
              <a:ext uri="{FF2B5EF4-FFF2-40B4-BE49-F238E27FC236}">
                <a16:creationId xmlns:a16="http://schemas.microsoft.com/office/drawing/2014/main" id="{7D459856-0365-4BBD-BB57-ECBF988847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8" r="-1"/>
          <a:stretch/>
        </p:blipFill>
        <p:spPr>
          <a:xfrm>
            <a:off x="7210697" y="1388522"/>
            <a:ext cx="4652554" cy="423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6BD4DA7-622F-421E-8B27-E1FCAD452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Hidden </a:t>
            </a:r>
            <a:r>
              <a:rPr lang="en-US" altLang="zh-TW" dirty="0" err="1"/>
              <a:t>Morkov</a:t>
            </a:r>
            <a:r>
              <a:rPr lang="en-US" altLang="zh-TW" dirty="0"/>
              <a:t> Model (HMM)</a:t>
            </a:r>
            <a:endParaRPr lang="zh-TW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45E40CA5-8F64-4BCF-AD90-0CD17B4D003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TW" smtClean="0">
                        <a:latin typeface="Cambria Math" panose="02040503050406030204" pitchFamily="18" charset="0"/>
                      </a:rPr>
                      <m:t>Discrete</m:t>
                    </m:r>
                    <m:r>
                      <a:rPr lang="en-US" altLang="zh-TW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TW" smtClean="0">
                        <a:latin typeface="Cambria Math" panose="02040503050406030204" pitchFamily="18" charset="0"/>
                      </a:rPr>
                      <m:t>time</m:t>
                    </m:r>
                    <m:r>
                      <a:rPr lang="en-US" altLang="zh-TW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{</m:t>
                    </m:r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TW" i="1">
                        <a:latin typeface="Cambria Math" panose="02040503050406030204" pitchFamily="18" charset="0"/>
                      </a:rPr>
                      <m:t>…</m:t>
                    </m:r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sSub>
                          <m:sSubPr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sub>
                    </m:sSub>
                    <m:r>
                      <a:rPr lang="en-US" altLang="zh-TW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altLang="zh-TW" dirty="0"/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TW" dirty="0"/>
                      <m:t>Hidden</m:t>
                    </m:r>
                    <m:r>
                      <m:rPr>
                        <m:nor/>
                      </m:rPr>
                      <a:rPr lang="en-US" altLang="zh-TW" dirty="0"/>
                      <m:t> </m:t>
                    </m:r>
                    <m:r>
                      <m:rPr>
                        <m:nor/>
                      </m:rPr>
                      <a:rPr lang="en-US" altLang="zh-TW" dirty="0"/>
                      <m:t>state</m:t>
                    </m:r>
                    <m:r>
                      <m:rPr>
                        <m:nor/>
                      </m:rPr>
                      <a:rPr lang="en-US" altLang="zh-TW" dirty="0"/>
                      <m:t> </m:t>
                    </m:r>
                    <m:r>
                      <m:rPr>
                        <m:nor/>
                      </m:rPr>
                      <a:rPr lang="en-US" altLang="zh-TW" dirty="0"/>
                      <m:t>variable</m:t>
                    </m:r>
                    <m:r>
                      <a:rPr lang="en-US" altLang="zh-TW" i="1" dirty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𝑞</m:t>
                    </m:r>
                    <m:d>
                      <m:d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altLang="zh-TW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zh-TW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altLang="zh-TW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endParaRPr lang="en-US" altLang="zh-TW" dirty="0"/>
              </a:p>
              <a:p>
                <a:r>
                  <a:rPr lang="en-US" altLang="zh-TW" dirty="0"/>
                  <a:t>Observable state variable o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altLang="zh-TW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zh-TW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altLang="zh-TW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endParaRPr lang="en-US" altLang="zh-TW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sSub>
                          <m:sSubPr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</m:sSub>
                    <m:r>
                      <a:rPr lang="en-US" altLang="zh-TW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TW">
                        <a:latin typeface="Cambria Math" panose="02040503050406030204" pitchFamily="18" charset="0"/>
                      </a:rPr>
                      <m:t>Pr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⁡[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𝑞</m:t>
                    </m:r>
                    <m:d>
                      <m:d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</m:e>
                    </m:d>
                    <m:r>
                      <a:rPr lang="en-US" altLang="zh-TW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altLang="zh-TW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𝑞</m:t>
                    </m:r>
                    <m:d>
                      <m:d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altLang="zh-TW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i="1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altLang="zh-TW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sSub>
                          <m:sSubPr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𝑜</m:t>
                            </m:r>
                          </m:e>
                          <m:sub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</m:sSub>
                    <m:r>
                      <a:rPr lang="en-US" altLang="zh-TW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TW">
                        <a:latin typeface="Cambria Math" panose="02040503050406030204" pitchFamily="18" charset="0"/>
                      </a:rPr>
                      <m:t>Pr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⁡[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𝑞</m:t>
                    </m:r>
                    <m:d>
                      <m:d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altLang="zh-TW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altLang="zh-TW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𝑞</m:t>
                    </m:r>
                    <m:d>
                      <m:d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altLang="zh-TW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i="1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altLang="zh-TW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𝛱</m:t>
                        </m:r>
                      </m:e>
                      <m:sub>
                        <m:sSub>
                          <m:sSubPr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</m:sSub>
                    <m:r>
                      <a:rPr lang="en-US" altLang="zh-TW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TW">
                        <a:latin typeface="Cambria Math" panose="02040503050406030204" pitchFamily="18" charset="0"/>
                      </a:rPr>
                      <m:t>Pr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⁡[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𝑞</m:t>
                    </m:r>
                    <m:d>
                      <m:d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altLang="zh-TW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i="1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altLang="zh-TW" dirty="0"/>
              </a:p>
              <a:p>
                <a:endParaRPr lang="zh-TW" altLang="en-US" dirty="0"/>
              </a:p>
            </p:txBody>
          </p:sp>
        </mc:Choice>
        <mc:Fallback xmlns="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45E40CA5-8F64-4BCF-AD90-0CD17B4D003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文字方塊 3">
            <a:extLst>
              <a:ext uri="{FF2B5EF4-FFF2-40B4-BE49-F238E27FC236}">
                <a16:creationId xmlns:a16="http://schemas.microsoft.com/office/drawing/2014/main" id="{31A097FE-6D9C-456E-BFEC-47618EC7C675}"/>
              </a:ext>
            </a:extLst>
          </p:cNvPr>
          <p:cNvSpPr txBox="1"/>
          <p:nvPr/>
        </p:nvSpPr>
        <p:spPr>
          <a:xfrm>
            <a:off x="5636623" y="2971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34188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655CD28-35FD-4C86-B3FE-ABA1BFA0F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Hidden </a:t>
            </a:r>
            <a:r>
              <a:rPr lang="en-US" altLang="zh-TW" dirty="0" err="1"/>
              <a:t>Morkov</a:t>
            </a:r>
            <a:r>
              <a:rPr lang="en-US" altLang="zh-TW" dirty="0"/>
              <a:t> Model (HMM)</a:t>
            </a:r>
            <a:endParaRPr lang="zh-TW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286E9363-8B3B-4748-9989-CA44A8911F8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𝐻𝑖𝑑𝑑𝑒𝑛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𝑝𝑎𝑡h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={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𝑞</m:t>
                    </m:r>
                    <m:d>
                      <m:d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…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sSub>
                          <m:sSub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TW" i="1">
                                <a:latin typeface="Cambria Math" panose="02040503050406030204" pitchFamily="18" charset="0"/>
                              </a:rPr>
                              <m:t>N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TW" i="1">
                                <a:latin typeface="Cambria Math" panose="02040503050406030204" pitchFamily="18" charset="0"/>
                              </a:rPr>
                              <m:t>T</m:t>
                            </m:r>
                          </m:sub>
                        </m:sSub>
                      </m:sub>
                    </m:sSub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)}</m:t>
                    </m:r>
                  </m:oMath>
                </a14:m>
                <a:endParaRPr lang="en-US" altLang="zh-TW" dirty="0"/>
              </a:p>
              <a:p>
                <a14:m>
                  <m:oMath xmlns:m="http://schemas.openxmlformats.org/officeDocument/2006/math"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𝑂𝑏𝑠𝑒𝑟𝑣𝑒𝑑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𝑠𝑒𝑞𝑢𝑒𝑛𝑐𝑒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  <m:d>
                          <m:dPr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…</m:t>
                        </m:r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  <m:d>
                          <m:d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zh-TW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TW" i="1">
                                        <a:latin typeface="Cambria Math" panose="02040503050406030204" pitchFamily="18" charset="0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zh-TW" i="1">
                                        <a:latin typeface="Cambria Math" panose="02040503050406030204" pitchFamily="18" charset="0"/>
                                      </a:rPr>
                                      <m:t>T</m:t>
                                    </m:r>
                                  </m:sub>
                                </m:sSub>
                              </m:sub>
                            </m:sSub>
                          </m:e>
                        </m:d>
                      </m:e>
                    </m:d>
                  </m:oMath>
                </a14:m>
                <a:endParaRPr lang="en-US" altLang="zh-TW" dirty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TW" b="0" i="0" smtClean="0"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d>
                          <m:d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e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</m:d>
                      </m:e>
                    </m:func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TW" b="0" i="0" smtClean="0">
                                <a:latin typeface="Cambria Math" panose="02040503050406030204" pitchFamily="18" charset="0"/>
                              </a:rPr>
                              <m:t>Pr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</m:d>
                          </m:e>
                        </m:func>
                        <m:r>
                          <m:rPr>
                            <m:sty m:val="p"/>
                          </m:rPr>
                          <a:rPr lang="en-US" altLang="zh-TW" b="0" i="0" smtClean="0">
                            <a:latin typeface="Cambria Math" panose="02040503050406030204" pitchFamily="18" charset="0"/>
                          </a:rPr>
                          <m:t>Pr</m:t>
                        </m:r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TW" b="0" i="0" smtClean="0">
                            <a:latin typeface="Cambria Math" panose="02040503050406030204" pitchFamily="18" charset="0"/>
                          </a:rPr>
                          <m:t>Pr</m:t>
                        </m:r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altLang="zh-TW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TW" b="0" i="0" smtClean="0"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d>
                          <m:d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d>
                      </m:e>
                    </m:func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TW" i="1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d>
                          <m:d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zh-TW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TW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altLang="zh-TW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</m:sSub>
                              </m:sub>
                            </m:sSub>
                          </m:e>
                        </m:d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b>
                            </m:sSub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TW" i="1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𝑞</m:t>
                        </m:r>
                        <m:d>
                          <m:dPr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zh-TW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TW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altLang="zh-TW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</m:sSub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sub>
                            </m:sSub>
                          </m:e>
                        </m:d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b>
                            </m:sSub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…</m:t>
                    </m:r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d>
                          <m:dPr>
                            <m:ctrlPr>
                              <a:rPr lang="en-US" altLang="zh-TW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d>
                          <m:d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sub>
                    </m:sSub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𝛱</m:t>
                        </m:r>
                      </m:e>
                      <m:sub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𝑞</m:t>
                        </m:r>
                        <m:d>
                          <m:dPr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i="1" dirty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TW" i="1" dirty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sub>
                    </m:sSub>
                  </m:oMath>
                </a14:m>
                <a:endParaRPr lang="en-US" altLang="zh-TW" dirty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TW" b="0" i="0" smtClean="0"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d>
                          <m:d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e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d>
                      </m:e>
                    </m:func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</m:t>
                        </m:r>
                        <m:d>
                          <m:dPr>
                            <m:ctrlPr>
                              <a:rPr lang="en-US" altLang="zh-TW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zh-TW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TW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altLang="zh-TW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</m:sSub>
                              </m:sub>
                            </m:sSub>
                          </m:e>
                        </m:d>
                        <m: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d>
                          <m:dPr>
                            <m:ctrlPr>
                              <a:rPr lang="en-US" altLang="zh-TW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zh-TW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TW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altLang="zh-TW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</m:sSub>
                              </m:sub>
                            </m:sSub>
                          </m:e>
                        </m:d>
                      </m:sub>
                    </m:sSub>
                  </m:oMath>
                </a14:m>
                <a:r>
                  <a:rPr lang="en-US" altLang="zh-TW" dirty="0"/>
                  <a:t>…</a:t>
                </a:r>
                <a:r>
                  <a:rPr lang="en-US" altLang="zh-TW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</m:t>
                        </m:r>
                        <m:d>
                          <m:dPr>
                            <m:ctrlPr>
                              <a:rPr lang="en-US" altLang="zh-TW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d>
                          <m:dPr>
                            <m:ctrlPr>
                              <a:rPr lang="en-US" altLang="zh-TW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sub>
                    </m:sSub>
                  </m:oMath>
                </a14:m>
                <a:endParaRPr lang="en-US" altLang="zh-TW" dirty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TW" b="0" i="0" smtClean="0"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d>
                          <m:d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</m:d>
                      </m:e>
                    </m:func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TW" i="1" dirty="0" smtClean="0">
                        <a:latin typeface="Cambria Math" panose="02040503050406030204" pitchFamily="18" charset="0"/>
                      </a:rPr>
                      <m:t>𝛴</m:t>
                    </m:r>
                    <m:func>
                      <m:funcPr>
                        <m:ctrlP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TW" b="0" i="0" dirty="0" smtClean="0"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d>
                          <m:dPr>
                            <m:ctrlPr>
                              <a:rPr lang="en-US" altLang="zh-TW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TW" b="0" i="1" dirty="0" smtClean="0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e>
                            <m:r>
                              <a:rPr lang="en-US" altLang="zh-TW" b="0" i="1" dirty="0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d>
                      </m:e>
                    </m:func>
                  </m:oMath>
                </a14:m>
                <a:endParaRPr lang="en-US" altLang="zh-TW" dirty="0"/>
              </a:p>
              <a:p>
                <a:endParaRPr lang="en-US" altLang="zh-TW" dirty="0"/>
              </a:p>
              <a:p>
                <a:endParaRPr lang="en-US" altLang="zh-TW" dirty="0"/>
              </a:p>
              <a:p>
                <a:endParaRPr lang="zh-TW" altLang="en-US" dirty="0"/>
              </a:p>
              <a:p>
                <a:endParaRPr lang="zh-TW" altLang="en-US" dirty="0"/>
              </a:p>
            </p:txBody>
          </p:sp>
        </mc:Choice>
        <mc:Fallback xmlns="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286E9363-8B3B-4748-9989-CA44A8911F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0798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0905D91-FAB4-457C-9A4B-6F099C602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Hidden </a:t>
            </a:r>
            <a:r>
              <a:rPr lang="en-US" altLang="zh-TW" dirty="0" err="1"/>
              <a:t>Morkov</a:t>
            </a:r>
            <a:r>
              <a:rPr lang="en-US" altLang="zh-TW" dirty="0"/>
              <a:t> Model (HMM)</a:t>
            </a:r>
            <a:endParaRPr lang="zh-TW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5CCCB4D5-2A9C-4973-A601-EF8DF2B6108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altLang="zh-TW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TW"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d>
                          <m:dPr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e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</m:d>
                      </m:e>
                    </m:func>
                    <m:r>
                      <a:rPr lang="en-US" altLang="zh-TW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</m:t>
                        </m:r>
                        <m:d>
                          <m:dPr>
                            <m:ctrlPr>
                              <a:rPr lang="en-US" altLang="zh-TW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zh-TW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TW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altLang="zh-TW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</m:sSub>
                              </m:sub>
                            </m:sSub>
                          </m:e>
                        </m:d>
                        <m: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d>
                          <m:dPr>
                            <m:ctrlPr>
                              <a:rPr lang="en-US" altLang="zh-TW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zh-TW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TW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altLang="zh-TW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</m:sSub>
                              </m:sub>
                            </m:sSub>
                          </m:e>
                        </m:d>
                      </m:sub>
                    </m:sSub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d>
                          <m:dPr>
                            <m:ctrlPr>
                              <a:rPr lang="en-US" altLang="zh-TW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zh-TW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TW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altLang="zh-TW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</m:sSub>
                              </m:sub>
                            </m:sSub>
                          </m:e>
                        </m:d>
                        <m: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d>
                          <m:dPr>
                            <m:ctrlPr>
                              <a:rPr lang="en-US" altLang="zh-TW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zh-TW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TW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altLang="zh-TW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</m:sSub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−1</m:t>
                                </m:r>
                              </m:sub>
                            </m:sSub>
                          </m:e>
                        </m:d>
                      </m:sub>
                    </m:sSub>
                    <m:r>
                      <a:rPr lang="en-US" altLang="zh-TW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…</m:t>
                    </m:r>
                    <m:sSub>
                      <m:sSubPr>
                        <m:ctrlPr>
                          <a:rPr lang="en-US" altLang="zh-TW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</m:t>
                        </m:r>
                        <m:d>
                          <m:dPr>
                            <m:ctrlPr>
                              <a:rPr lang="en-US" altLang="zh-TW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d>
                          <m:dPr>
                            <m:ctrlPr>
                              <a:rPr lang="en-US" altLang="zh-TW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sub>
                    </m:sSub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d>
                          <m:dPr>
                            <m:ctrlPr>
                              <a:rPr lang="en-US" altLang="zh-TW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d>
                          <m:dPr>
                            <m:ctrlPr>
                              <a:rPr lang="en-US" altLang="zh-TW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sub>
                    </m:sSub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𝛱</m:t>
                        </m:r>
                      </m:e>
                      <m:sub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d>
                      <m:d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i="1" dirty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TW" i="1" dirty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endParaRPr lang="en-US" altLang="zh-TW" dirty="0"/>
              </a:p>
              <a:p>
                <a:endParaRPr lang="en-US" altLang="zh-TW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𝑇h𝑒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𝑚𝑜𝑠𝑡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𝑝𝑟𝑜𝑏𝑎𝑏𝑙𝑒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𝑝𝑎𝑡h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:</m:t>
                    </m:r>
                    <m:sSup>
                      <m:sSup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d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TW" b="0" i="0" smtClean="0">
                        <a:latin typeface="Cambria Math" panose="02040503050406030204" pitchFamily="18" charset="0"/>
                      </a:rPr>
                      <m:t>arg</m:t>
                    </m:r>
                    <m:r>
                      <m:rPr>
                        <m:sty m:val="p"/>
                      </m:rPr>
                      <a:rPr lang="en-US" altLang="zh-TW">
                        <a:latin typeface="Cambria Math" panose="02040503050406030204" pitchFamily="18" charset="0"/>
                      </a:rPr>
                      <m:t>max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⁡{</m:t>
                    </m:r>
                    <m:r>
                      <m:rPr>
                        <m:sty m:val="p"/>
                      </m:rPr>
                      <a:rPr lang="en-US" altLang="zh-TW">
                        <a:latin typeface="Cambria Math" panose="02040503050406030204" pitchFamily="18" charset="0"/>
                      </a:rPr>
                      <m:t>Pr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⁡(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)}</m:t>
                    </m:r>
                  </m:oMath>
                </a14:m>
                <a:endParaRPr lang="en-US" altLang="zh-TW" dirty="0"/>
              </a:p>
            </p:txBody>
          </p:sp>
        </mc:Choice>
        <mc:Fallback xmlns="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5CCCB4D5-2A9C-4973-A601-EF8DF2B610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182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8388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FCBC7E9-965B-4742-8427-09B561D29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Application of HMM in GWs search</a:t>
            </a:r>
            <a:endParaRPr lang="zh-TW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44967814-523E-4A53-9869-03D2C200556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TW" i="1" dirty="0">
                    <a:latin typeface="Cambria Math" panose="02040503050406030204" pitchFamily="18" charset="0"/>
                  </a:rPr>
                  <a:t>Consider a single detector</a:t>
                </a:r>
              </a:p>
              <a:p>
                <a:r>
                  <a:rPr lang="en-US" altLang="zh-TW" b="0" i="1" dirty="0">
                    <a:latin typeface="Cambria Math" panose="02040503050406030204" pitchFamily="18" charset="0"/>
                  </a:rPr>
                  <a:t>Divide the time series into N equal-length and contiguous segments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endParaRPr lang="en-US" altLang="zh-TW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𝑂𝑏𝑠𝑒𝑟𝑣𝑎𝑏𝑙𝑒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𝑠𝑒𝑞𝑢𝑒𝑛𝑐𝑒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≡{</m:t>
                    </m:r>
                    <m:sSub>
                      <m:sSubPr>
                        <m:ctrlP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altLang="zh-TW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</m:oMath>
                </a14:m>
                <a:endParaRPr lang="en-US" altLang="zh-TW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𝑓𝑟𝑒𝑞𝑢𝑒𝑛𝑐𝑦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𝑖𝑛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𝑡h𝑒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𝑠𝑒𝑔𝑚𝑒𝑛𝑡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endParaRPr lang="en-US" altLang="zh-TW" dirty="0"/>
              </a:p>
              <a:p>
                <a14:m>
                  <m:oMath xmlns:m="http://schemas.openxmlformats.org/officeDocument/2006/math"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𝐻𝑖𝑑𝑑𝑒𝑛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𝑠𝑡𝑎𝑡𝑒</m:t>
                    </m:r>
                    <m:r>
                      <a:rPr lang="en-US" altLang="zh-TW" b="1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zh-TW" altLang="en-US" b="1" i="1" smtClean="0">
                        <a:latin typeface="Cambria Math" panose="02040503050406030204" pitchFamily="18" charset="0"/>
                      </a:rPr>
                      <m:t>𝝂</m:t>
                    </m:r>
                    <m:r>
                      <a:rPr lang="zh-TW" altLang="en-US" b="1" i="1" smtClean="0">
                        <a:latin typeface="Cambria Math" panose="02040503050406030204" pitchFamily="18" charset="0"/>
                      </a:rPr>
                      <m:t>≡{</m:t>
                    </m:r>
                    <m:sSub>
                      <m:sSubPr>
                        <m:ctrlPr>
                          <a:rPr lang="en-US" altLang="zh-TW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1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TW" b="1" i="1" smtClean="0"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</m:sSub>
                    <m:r>
                      <a:rPr lang="en-US" altLang="zh-TW" b="1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altLang="zh-TW" b="0" i="1" dirty="0"/>
              </a:p>
              <a:p>
                <a:endParaRPr lang="zh-TW" altLang="en-US" i="1" dirty="0"/>
              </a:p>
            </p:txBody>
          </p:sp>
        </mc:Choice>
        <mc:Fallback xmlns="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44967814-523E-4A53-9869-03D2C200556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9802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4ED510D-9991-41C0-8394-259614135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Application of HMM in GWs search</a:t>
            </a:r>
            <a:endParaRPr lang="zh-TW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D90B8AC9-A401-4412-94ED-31013E60559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altLang="zh-TW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TW">
                            <a:latin typeface="Cambria Math" panose="02040503050406030204" pitchFamily="18" charset="0"/>
                          </a:rPr>
                          <m:t>max</m:t>
                        </m:r>
                      </m:fName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d>
                              <m:dPr>
                                <m:ctrlPr>
                                  <a:rPr lang="en-US" altLang="zh-TW" b="1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TW" b="1" i="1">
                                    <a:latin typeface="Cambria Math" panose="02040503050406030204" pitchFamily="18" charset="0"/>
                                  </a:rPr>
                                  <m:t>𝝂</m:t>
                                </m:r>
                              </m:e>
                              <m:e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</m:d>
                          </m:e>
                        </m:d>
                      </m:e>
                    </m:func>
                  </m:oMath>
                </a14:m>
                <a:endParaRPr lang="en-US" altLang="zh-TW" dirty="0"/>
              </a:p>
              <a:p>
                <a14:m>
                  <m:oMath xmlns:m="http://schemas.openxmlformats.org/officeDocument/2006/math"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e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d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TW" b="0" i="0" smtClean="0">
                            <a:latin typeface="Cambria Math" panose="02040503050406030204" pitchFamily="18" charset="0"/>
                          </a:rPr>
                          <m:t>max</m:t>
                        </m:r>
                      </m:fName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d>
                              <m:dPr>
                                <m:ctrlP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TW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TW" b="0" i="1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zh-TW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d>
                              <m:d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TW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US" altLang="zh-TW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TW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altLang="zh-TW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r>
                                      <a:rPr lang="en-US" altLang="zh-TW" b="0" i="1" smtClean="0"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  <m:r>
                                      <a:rPr lang="en-US" altLang="zh-TW" i="1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zh-TW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  <m:nary>
                              <m:naryPr>
                                <m:chr m:val="∏"/>
                                <m:ctrlPr>
                                  <a:rPr lang="en-US" altLang="zh-TW" i="1" smtClean="0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sup>
                              <m:e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d>
                                  <m:dPr>
                                    <m:ctrlPr>
                                      <a:rPr lang="en-US" altLang="zh-TW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zh-TW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sSub>
                                          <m:sSubPr>
                                            <m:ctrlPr>
                                              <a:rPr lang="en-US" altLang="zh-TW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zh-TW" i="1" smtClean="0">
                                                <a:latin typeface="Cambria Math" panose="02040503050406030204" pitchFamily="18" charset="0"/>
                                              </a:rPr>
                                              <m:t>𝜈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zh-TW" b="0" i="1" smtClean="0">
                                                <a:latin typeface="Cambria Math" panose="02040503050406030204" pitchFamily="18" charset="0"/>
                                              </a:rPr>
                                              <m:t>𝑗</m:t>
                                            </m:r>
                                          </m:sub>
                                        </m:sSub>
                                        <m:r>
                                          <a:rPr lang="en-US" altLang="zh-TW" i="1">
                                            <a:latin typeface="Cambria Math" panose="02040503050406030204" pitchFamily="18" charset="0"/>
                                          </a:rPr>
                                          <m:t>|</m:t>
                                        </m:r>
                                        <m:r>
                                          <a:rPr lang="en-US" altLang="zh-TW" i="1">
                                            <a:latin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</m:e>
                                      <m:sub>
                                        <m:r>
                                          <a:rPr lang="en-US" altLang="zh-TW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altLang="zh-TW" b="0" i="1" smtClean="0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d>
                                  <m:dPr>
                                    <m:ctrlPr>
                                      <a:rPr lang="en-US" altLang="zh-TW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zh-TW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sSub>
                                          <m:sSubPr>
                                            <m:ctrlPr>
                                              <a:rPr lang="en-US" altLang="zh-TW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zh-TW" i="1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zh-TW" b="0" i="1" smtClean="0">
                                                <a:latin typeface="Cambria Math" panose="02040503050406030204" pitchFamily="18" charset="0"/>
                                              </a:rPr>
                                              <m:t>𝑗</m:t>
                                            </m:r>
                                          </m:sub>
                                        </m:sSub>
                                        <m:r>
                                          <a:rPr lang="en-US" altLang="zh-TW" i="1">
                                            <a:latin typeface="Cambria Math" panose="02040503050406030204" pitchFamily="18" charset="0"/>
                                          </a:rPr>
                                          <m:t>|</m:t>
                                        </m:r>
                                        <m:r>
                                          <a:rPr lang="en-US" altLang="zh-TW" i="1">
                                            <a:latin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</m:e>
                                      <m:sub>
                                        <m:r>
                                          <a:rPr lang="en-US" altLang="zh-TW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nary>
                          </m:e>
                        </m:d>
                      </m:e>
                    </m:func>
                  </m:oMath>
                </a14:m>
                <a:endParaRPr lang="en-US" altLang="zh-TW" dirty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altLang="zh-TW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TW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̂"/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</m:acc>
                          </m:e>
                          <m:e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</m:d>
                      </m:e>
                    </m:func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TW">
                            <a:latin typeface="Cambria Math" panose="02040503050406030204" pitchFamily="18" charset="0"/>
                          </a:rPr>
                          <m:t>max</m:t>
                        </m:r>
                      </m:fName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altLang="zh-TW" b="0" i="0" smtClean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fName>
                              <m:e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d>
                                  <m:dPr>
                                    <m:ctrlPr>
                                      <a:rPr lang="en-US" altLang="zh-TW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zh-TW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TW" i="1">
                                            <a:latin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</m:e>
                                      <m:sub>
                                        <m:r>
                                          <a:rPr lang="en-US" altLang="zh-TW" i="1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e>
                            </m:func>
                            <m:func>
                              <m:funcPr>
                                <m:ctrlP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altLang="zh-TW" b="0" i="0" smtClean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fName>
                              <m:e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d>
                                  <m:dPr>
                                    <m:ctrlPr>
                                      <a:rPr lang="en-US" altLang="zh-TW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zh-TW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sSub>
                                          <m:sSubPr>
                                            <m:ctrlPr>
                                              <a:rPr lang="en-US" altLang="zh-TW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zh-TW" i="1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zh-TW" i="1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  <m:r>
                                          <a:rPr lang="en-US" altLang="zh-TW" i="1">
                                            <a:latin typeface="Cambria Math" panose="02040503050406030204" pitchFamily="18" charset="0"/>
                                          </a:rPr>
                                          <m:t>|</m:t>
                                        </m:r>
                                        <m:r>
                                          <a:rPr lang="en-US" altLang="zh-TW" i="1">
                                            <a:latin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</m:e>
                                      <m:sub>
                                        <m:r>
                                          <a:rPr lang="en-US" altLang="zh-TW" i="1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nary>
                                  <m:naryPr>
                                    <m:chr m:val="∑"/>
                                    <m:ctrlPr>
                                      <a:rPr lang="en-US" altLang="zh-TW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en-US" altLang="zh-TW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  <m:r>
                                      <a:rPr lang="en-US" altLang="zh-TW" b="0" i="1" smtClean="0">
                                        <a:latin typeface="Cambria Math" panose="02040503050406030204" pitchFamily="18" charset="0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en-US" altLang="zh-TW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  <m:r>
                                      <a:rPr lang="en-US" altLang="zh-TW" b="0" i="1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  <m:e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n-US" altLang="zh-TW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unc>
                                          <m:funcPr>
                                            <m:ctrlPr>
                                              <a:rPr lang="en-US" altLang="zh-TW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uncPr>
                                          <m:fNam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altLang="zh-TW" b="0" i="0" smtClean="0">
                                                <a:latin typeface="Cambria Math" panose="02040503050406030204" pitchFamily="18" charset="0"/>
                                              </a:rPr>
                                              <m:t>log</m:t>
                                            </m:r>
                                          </m:fName>
                                          <m:e>
                                            <m:r>
                                              <a:rPr lang="en-US" altLang="zh-TW" b="0" i="1" smtClean="0">
                                                <a:latin typeface="Cambria Math" panose="02040503050406030204" pitchFamily="18" charset="0"/>
                                              </a:rPr>
                                              <m:t>𝑝</m:t>
                                            </m:r>
                                            <m:d>
                                              <m:dPr>
                                                <m:ctrlPr>
                                                  <a:rPr lang="en-US" altLang="zh-TW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sSub>
                                                  <m:sSubPr>
                                                    <m:ctrlPr>
                                                      <a:rPr lang="en-US" altLang="zh-TW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sSub>
                                                      <m:sSubPr>
                                                        <m:ctrlPr>
                                                          <a:rPr lang="en-US" altLang="zh-TW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a:rPr lang="en-US" altLang="zh-TW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𝜈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a:rPr lang="en-US" altLang="zh-TW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𝑗</m:t>
                                                        </m:r>
                                                      </m:sub>
                                                    </m:sSub>
                                                    <m:r>
                                                      <a:rPr lang="en-US" altLang="zh-TW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|</m:t>
                                                    </m:r>
                                                    <m:r>
                                                      <a:rPr lang="en-US" altLang="zh-TW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𝜈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altLang="zh-TW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𝑗</m:t>
                                                    </m:r>
                                                    <m:r>
                                                      <a:rPr lang="en-US" altLang="zh-TW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−1</m:t>
                                                    </m:r>
                                                  </m:sub>
                                                </m:sSub>
                                              </m:e>
                                            </m:d>
                                            <m:r>
                                              <a:rPr lang="en-US" altLang="zh-TW" i="1" smtClean="0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func>
                                              <m:funcPr>
                                                <m:ctrlPr>
                                                  <a:rPr lang="en-US" altLang="zh-TW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uncPr>
                                              <m:fNam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altLang="zh-TW" b="0" i="0" smtClean="0">
                                                    <a:latin typeface="Cambria Math" panose="02040503050406030204" pitchFamily="18" charset="0"/>
                                                  </a:rPr>
                                                  <m:t>log</m:t>
                                                </m:r>
                                              </m:fName>
                                              <m:e>
                                                <m:r>
                                                  <a:rPr lang="en-US" altLang="zh-TW" i="1">
                                                    <a:latin typeface="Cambria Math" panose="02040503050406030204" pitchFamily="18" charset="0"/>
                                                  </a:rPr>
                                                  <m:t>𝑝</m:t>
                                                </m:r>
                                                <m:d>
                                                  <m:dPr>
                                                    <m:ctrlPr>
                                                      <a:rPr lang="en-US" altLang="zh-TW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dPr>
                                                  <m:e>
                                                    <m:sSub>
                                                      <m:sSubPr>
                                                        <m:ctrlPr>
                                                          <a:rPr lang="en-US" altLang="zh-TW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sSub>
                                                          <m:sSubPr>
                                                            <m:ctrlPr>
                                                              <a:rPr lang="en-US" altLang="zh-TW" i="1"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</m:ctrlPr>
                                                          </m:sSubPr>
                                                          <m:e>
                                                            <m:r>
                                                              <a:rPr lang="en-US" altLang="zh-TW" i="1"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𝑥</m:t>
                                                            </m:r>
                                                          </m:e>
                                                          <m:sub>
                                                            <m:r>
                                                              <a:rPr lang="en-US" altLang="zh-TW" i="1"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𝑗</m:t>
                                                            </m:r>
                                                          </m:sub>
                                                        </m:sSub>
                                                        <m:r>
                                                          <a:rPr lang="en-US" altLang="zh-TW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|</m:t>
                                                        </m:r>
                                                        <m:r>
                                                          <a:rPr lang="en-US" altLang="zh-TW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𝜈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a:rPr lang="en-US" altLang="zh-TW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𝑗</m:t>
                                                        </m:r>
                                                      </m:sub>
                                                    </m:sSub>
                                                  </m:e>
                                                </m:d>
                                              </m:e>
                                            </m:func>
                                          </m:e>
                                        </m:func>
                                      </m:e>
                                    </m:d>
                                    <m:r>
                                      <a:rPr lang="en-US" altLang="zh-TW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altLang="zh-TW" b="0" i="1" smtClean="0">
                                        <a:latin typeface="Cambria Math" panose="02040503050406030204" pitchFamily="18" charset="0"/>
                                      </a:rPr>
                                      <m:t>𝑐𝑜𝑛𝑠𝑡</m:t>
                                    </m:r>
                                    <m:r>
                                      <a:rPr lang="en-US" altLang="zh-TW" b="0" i="1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</m:e>
                                </m:nary>
                              </m:e>
                            </m:func>
                          </m:e>
                        </m:d>
                      </m:e>
                    </m:func>
                  </m:oMath>
                </a14:m>
                <a:endParaRPr lang="en-US" altLang="zh-TW" dirty="0"/>
              </a:p>
              <a:p>
                <a:endParaRPr lang="en-US" altLang="zh-TW" dirty="0"/>
              </a:p>
              <a:p>
                <a:r>
                  <a:rPr lang="en-US" altLang="zh-TW" dirty="0"/>
                  <a:t>The Viterbi algorithm finds the most probable track by calculating the quantities in above equation for each frequency at each time step</a:t>
                </a:r>
              </a:p>
            </p:txBody>
          </p:sp>
        </mc:Choice>
        <mc:Fallback xmlns="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D90B8AC9-A401-4412-94ED-31013E6055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2" t="-154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8161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E72554D-79FC-46AA-9476-14F4077BF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Viterbi algorithm</a:t>
            </a:r>
            <a:endParaRPr lang="zh-TW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624FEAB9-E56D-4DD6-97B4-C89B98089C2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TW" dirty="0"/>
                  <a:t>Transition matrix T 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TW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altLang="zh-TW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TW" i="1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zh-TW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endParaRPr lang="en-US" altLang="zh-TW" dirty="0"/>
              </a:p>
              <a:p>
                <a:endParaRPr lang="en-US" altLang="zh-TW" dirty="0"/>
              </a:p>
              <a:p>
                <a:r>
                  <a:rPr lang="en-US" altLang="zh-TW" dirty="0"/>
                  <a:t>Log-likelihood C :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TW" i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altLang="zh-TW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TW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TW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endParaRPr lang="en-US" altLang="zh-TW" dirty="0"/>
              </a:p>
              <a:p>
                <a:pPr marL="0" indent="0">
                  <a:buNone/>
                </a:pPr>
                <a:r>
                  <a:rPr lang="en-US" altLang="zh-TW" b="0" dirty="0"/>
                  <a:t>		       	</a:t>
                </a:r>
                <a14:m>
                  <m:oMath xmlns:m="http://schemas.openxmlformats.org/officeDocument/2006/math"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d>
                    <m:r>
                      <a:rPr lang="en-US" altLang="zh-TW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m:rPr>
                        <m:sty m:val="p"/>
                      </m:rPr>
                      <a:rPr lang="en-US" altLang="zh-TW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exp</m:t>
                    </m:r>
                    <m:d>
                      <m:dPr>
                        <m:begChr m:val="["/>
                        <m:endChr m:val="]"/>
                        <m:ctrlP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  <m:d>
                          <m:d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endParaRPr lang="en-US" altLang="zh-TW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altLang="zh-TW" dirty="0">
                    <a:ea typeface="Cambria Math" panose="02040503050406030204" pitchFamily="18" charset="0"/>
                  </a:rPr>
                  <a:t>		       	</a:t>
                </a:r>
                <a14:m>
                  <m:oMath xmlns:m="http://schemas.openxmlformats.org/officeDocument/2006/math">
                    <m:r>
                      <a:rPr lang="en-US" altLang="zh-TW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TW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altLang="zh-TW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TW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altLang="zh-TW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zh-TW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f>
                      <m:fPr>
                        <m:ctrlP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  <m:d>
                      <m:dPr>
                        <m:begChr m:val="|"/>
                        <m:endChr m:val="|"/>
                        <m:ctrlP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chr m:val="∑"/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=0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e>
                        </m:nary>
                        <m:sSup>
                          <m:sSup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  <m:sSub>
                              <m:sSubPr>
                                <m:ctrlP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sup>
                        </m:sSup>
                      </m:e>
                    </m:d>
                  </m:oMath>
                </a14:m>
                <a:endParaRPr lang="en-US" altLang="zh-TW" dirty="0"/>
              </a:p>
              <a:p>
                <a:endParaRPr lang="zh-TW" altLang="en-US" dirty="0"/>
              </a:p>
            </p:txBody>
          </p:sp>
        </mc:Choice>
        <mc:Fallback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624FEAB9-E56D-4DD6-97B4-C89B98089C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140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6588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02F594-0AF9-45F6-BC50-4D999B615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Viterbi Algorithm</a:t>
            </a:r>
            <a:endParaRPr lang="zh-TW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34C3A312-9846-4993-AC5E-E2C1F816CDA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altLang="zh-TW" dirty="0"/>
                  <a:t>Input: C, T  {log-likelihood, transition matrix}</a:t>
                </a:r>
              </a:p>
              <a:p>
                <a:r>
                  <a:rPr lang="en-US" altLang="zh-TW" dirty="0"/>
                  <a:t>Output: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TW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TW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</m:acc>
                    <m:r>
                      <a:rPr lang="en-US" altLang="zh-TW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altLang="zh-TW" b="0" i="0" smtClean="0">
                        <a:latin typeface="Cambria Math" panose="02040503050406030204" pitchFamily="18" charset="0"/>
                      </a:rPr>
                      <m:t>V</m:t>
                    </m:r>
                    <m:r>
                      <a:rPr lang="en-US" altLang="zh-TW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altLang="zh-TW" b="0" i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altLang="zh-TW" b="0" i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{"/>
                        <m:endChr m:val="}"/>
                        <m:ctrlPr>
                          <a:rPr lang="en-US" altLang="zh-TW" b="0" i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altLang="zh-TW"/>
                          <m:t>most</m:t>
                        </m:r>
                        <m:r>
                          <m:rPr>
                            <m:nor/>
                          </m:rPr>
                          <a:rPr lang="en-US" altLang="zh-TW"/>
                          <m:t> </m:t>
                        </m:r>
                        <m:r>
                          <m:rPr>
                            <m:nor/>
                          </m:rPr>
                          <a:rPr lang="en-US" altLang="zh-TW"/>
                          <m:t>probable</m:t>
                        </m:r>
                        <m:r>
                          <m:rPr>
                            <m:nor/>
                          </m:rPr>
                          <a:rPr lang="en-US" altLang="zh-TW"/>
                          <m:t> </m:t>
                        </m:r>
                        <m:r>
                          <m:rPr>
                            <m:nor/>
                          </m:rPr>
                          <a:rPr lang="en-US" altLang="zh-TW"/>
                          <m:t>track</m:t>
                        </m:r>
                        <m:r>
                          <m:rPr>
                            <m:nor/>
                          </m:rPr>
                          <a:rPr lang="en-US" altLang="zh-TW"/>
                          <m:t>, </m:t>
                        </m:r>
                        <m:r>
                          <m:rPr>
                            <m:nor/>
                          </m:rPr>
                          <a:rPr lang="en-US" altLang="zh-TW"/>
                          <m:t>track</m:t>
                        </m:r>
                        <m:r>
                          <m:rPr>
                            <m:nor/>
                          </m:rPr>
                          <a:rPr lang="en-US" altLang="zh-TW"/>
                          <m:t> </m:t>
                        </m:r>
                        <m:r>
                          <m:rPr>
                            <m:nor/>
                          </m:rPr>
                          <a:rPr lang="en-US" altLang="zh-TW"/>
                          <m:t>probabilities</m:t>
                        </m:r>
                        <m:r>
                          <m:rPr>
                            <m:nor/>
                          </m:rPr>
                          <a:rPr lang="en-US" altLang="zh-TW"/>
                          <m:t>, </m:t>
                        </m:r>
                        <m:r>
                          <m:rPr>
                            <m:nor/>
                          </m:rPr>
                          <a:rPr lang="en-US" altLang="zh-TW"/>
                          <m:t>jumps</m:t>
                        </m:r>
                      </m:e>
                    </m:d>
                  </m:oMath>
                </a14:m>
                <a:endParaRPr lang="en-US" altLang="zh-TW" b="0" dirty="0"/>
              </a:p>
              <a:p>
                <a:endParaRPr lang="en-US" altLang="zh-TW" dirty="0"/>
              </a:p>
              <a:p>
                <a:pPr marL="0" indent="0">
                  <a:buNone/>
                </a:pPr>
                <a:r>
                  <a:rPr lang="pt-BR" altLang="zh-TW" dirty="0"/>
                  <a:t>for Segment, </a:t>
                </a:r>
                <a14:m>
                  <m:oMath xmlns:m="http://schemas.openxmlformats.org/officeDocument/2006/math"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=1→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−1 </m:t>
                    </m:r>
                  </m:oMath>
                </a14:m>
                <a:r>
                  <a:rPr lang="pt-BR" altLang="zh-TW" dirty="0"/>
                  <a:t>do</a:t>
                </a:r>
              </a:p>
              <a:p>
                <a:pPr marL="0" indent="0">
                  <a:buNone/>
                </a:pPr>
                <a:r>
                  <a:rPr lang="en-US" altLang="zh-TW" dirty="0"/>
                  <a:t>	for Frequency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=0→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altLang="zh-TW" dirty="0"/>
                  <a:t> do</a:t>
                </a:r>
              </a:p>
              <a:p>
                <a:pPr marL="0" indent="0">
                  <a:buNone/>
                </a:pPr>
                <a:r>
                  <a:rPr lang="en-US" altLang="zh-TW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zh-TW" i="1" dirty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altLang="zh-TW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e>
                      <m:sub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i="1" dirty="0" smtClean="0">
                        <a:latin typeface="Cambria Math" panose="02040503050406030204" pitchFamily="18" charset="0"/>
                      </a:rPr>
                      <m:t>⁡( </m:t>
                    </m:r>
                    <m:sSub>
                      <m:sSubPr>
                        <m:ctrlPr>
                          <a:rPr lang="en-US" altLang="zh-TW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zh-TW" i="1" dirty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TW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i="1" dirty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TW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−1,</m:t>
                        </m:r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TW" dirty="0"/>
              </a:p>
              <a:p>
                <a:pPr marL="0" indent="0">
                  <a:buNone/>
                </a:pPr>
                <a:r>
                  <a:rPr lang="en-US" altLang="zh-TW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zh-TW" i="1" dirty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altLang="zh-TW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𝑎𝑟𝑔𝑚𝑎𝑥</m:t>
                        </m:r>
                      </m:e>
                      <m:sub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b="0" i="1" dirty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zh-TW" i="1" dirty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TW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 dirty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TW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i="1" dirty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TW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 dirty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zh-TW" i="1" dirty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altLang="zh-TW" i="1" dirty="0">
                            <a:latin typeface="Cambria Math" panose="02040503050406030204" pitchFamily="18" charset="0"/>
                          </a:rPr>
                          <m:t>−1,</m:t>
                        </m:r>
                        <m:r>
                          <a:rPr lang="en-US" altLang="zh-TW" i="1" dirty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TW" i="1" dirty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TW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TW" dirty="0"/>
              </a:p>
              <a:p>
                <a:pPr marL="0" indent="0">
                  <a:buNone/>
                </a:pPr>
                <a:r>
                  <a:rPr lang="en-US" altLang="zh-TW" dirty="0"/>
                  <a:t>	end for</a:t>
                </a:r>
              </a:p>
              <a:p>
                <a:pPr marL="0" indent="0">
                  <a:buNone/>
                </a:pPr>
                <a:r>
                  <a:rPr lang="en-US" altLang="zh-TW" dirty="0"/>
                  <a:t>end for</a:t>
                </a:r>
                <a:endParaRPr lang="zh-TW" altLang="en-US" dirty="0"/>
              </a:p>
            </p:txBody>
          </p:sp>
        </mc:Choice>
        <mc:Fallback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34C3A312-9846-4993-AC5E-E2C1F816CD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80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8529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380</Words>
  <Application>Microsoft Office PowerPoint</Application>
  <PresentationFormat>寬螢幕</PresentationFormat>
  <Paragraphs>57</Paragraphs>
  <Slides>10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6" baseType="lpstr">
      <vt:lpstr>新細明體</vt:lpstr>
      <vt:lpstr>Arial</vt:lpstr>
      <vt:lpstr>Calibri</vt:lpstr>
      <vt:lpstr>Calibri Light</vt:lpstr>
      <vt:lpstr>Cambria Math</vt:lpstr>
      <vt:lpstr>Office 佈景主題</vt:lpstr>
      <vt:lpstr>Hidden Markov Model and Viterbi algorithm</vt:lpstr>
      <vt:lpstr>Hidden Morkov Model (HMM)</vt:lpstr>
      <vt:lpstr>Hidden Morkov Model (HMM)</vt:lpstr>
      <vt:lpstr>Hidden Morkov Model (HMM)</vt:lpstr>
      <vt:lpstr>Hidden Morkov Model (HMM)</vt:lpstr>
      <vt:lpstr>Application of HMM in GWs search</vt:lpstr>
      <vt:lpstr>Application of HMM in GWs search</vt:lpstr>
      <vt:lpstr>Viterbi algorithm</vt:lpstr>
      <vt:lpstr>Viterbi Algorithm</vt:lpstr>
      <vt:lpstr>Viterbi Algorithm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30</cp:revision>
  <dcterms:created xsi:type="dcterms:W3CDTF">2022-05-11T20:02:30Z</dcterms:created>
  <dcterms:modified xsi:type="dcterms:W3CDTF">2022-05-12T14:25:56Z</dcterms:modified>
</cp:coreProperties>
</file>