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11b1a5e2415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11b1a5e2415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12254c8f467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12254c8f467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124fa4944fe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124fa4944fe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12254c8f467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12254c8f467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12254c8f467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12254c8f467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11b1a5e2415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11b1a5e2415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11b1a5e2415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11b1a5e2415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12254c8f467_0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12254c8f467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12254c8f467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12254c8f467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24fa4944fe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124fa4944fe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12254c8f467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12254c8f467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dk1"/>
              </a:buClr>
              <a:buSzPts val="1800"/>
              <a:buChar char="●"/>
              <a:defRPr>
                <a:solidFill>
                  <a:schemeClr val="dk1"/>
                </a:solidFill>
              </a:defRPr>
            </a:lvl1pPr>
            <a:lvl2pPr indent="-317500" lvl="1" marL="914400">
              <a:spcBef>
                <a:spcPts val="0"/>
              </a:spcBef>
              <a:spcAft>
                <a:spcPts val="0"/>
              </a:spcAft>
              <a:buClr>
                <a:schemeClr val="dk1"/>
              </a:buClr>
              <a:buSzPts val="1400"/>
              <a:buChar char="○"/>
              <a:defRPr>
                <a:solidFill>
                  <a:schemeClr val="dk1"/>
                </a:solidFill>
              </a:defRPr>
            </a:lvl2pPr>
            <a:lvl3pPr indent="-317500" lvl="2" marL="1371600">
              <a:spcBef>
                <a:spcPts val="0"/>
              </a:spcBef>
              <a:spcAft>
                <a:spcPts val="0"/>
              </a:spcAft>
              <a:buClr>
                <a:schemeClr val="dk1"/>
              </a:buClr>
              <a:buSzPts val="1400"/>
              <a:buChar char="■"/>
              <a:defRPr>
                <a:solidFill>
                  <a:schemeClr val="dk1"/>
                </a:solidFill>
              </a:defRPr>
            </a:lvl3pPr>
            <a:lvl4pPr indent="-317500" lvl="3" marL="1828800">
              <a:spcBef>
                <a:spcPts val="0"/>
              </a:spcBef>
              <a:spcAft>
                <a:spcPts val="0"/>
              </a:spcAft>
              <a:buClr>
                <a:schemeClr val="dk1"/>
              </a:buClr>
              <a:buSzPts val="1400"/>
              <a:buChar char="●"/>
              <a:defRPr>
                <a:solidFill>
                  <a:schemeClr val="dk1"/>
                </a:solidFill>
              </a:defRPr>
            </a:lvl4pPr>
            <a:lvl5pPr indent="-317500" lvl="4" marL="2286000">
              <a:spcBef>
                <a:spcPts val="0"/>
              </a:spcBef>
              <a:spcAft>
                <a:spcPts val="0"/>
              </a:spcAft>
              <a:buClr>
                <a:schemeClr val="dk1"/>
              </a:buClr>
              <a:buSzPts val="1400"/>
              <a:buChar char="○"/>
              <a:defRPr>
                <a:solidFill>
                  <a:schemeClr val="dk1"/>
                </a:solidFill>
              </a:defRPr>
            </a:lvl5pPr>
            <a:lvl6pPr indent="-317500" lvl="5" marL="2743200">
              <a:spcBef>
                <a:spcPts val="0"/>
              </a:spcBef>
              <a:spcAft>
                <a:spcPts val="0"/>
              </a:spcAft>
              <a:buClr>
                <a:schemeClr val="dk1"/>
              </a:buClr>
              <a:buSzPts val="1400"/>
              <a:buChar char="■"/>
              <a:defRPr>
                <a:solidFill>
                  <a:schemeClr val="dk1"/>
                </a:solidFill>
              </a:defRPr>
            </a:lvl6pPr>
            <a:lvl7pPr indent="-317500" lvl="6" marL="3200400">
              <a:spcBef>
                <a:spcPts val="0"/>
              </a:spcBef>
              <a:spcAft>
                <a:spcPts val="0"/>
              </a:spcAft>
              <a:buClr>
                <a:schemeClr val="dk1"/>
              </a:buClr>
              <a:buSzPts val="1400"/>
              <a:buChar char="●"/>
              <a:defRPr>
                <a:solidFill>
                  <a:schemeClr val="dk1"/>
                </a:solidFill>
              </a:defRPr>
            </a:lvl7pPr>
            <a:lvl8pPr indent="-317500" lvl="7" marL="3657600">
              <a:spcBef>
                <a:spcPts val="0"/>
              </a:spcBef>
              <a:spcAft>
                <a:spcPts val="0"/>
              </a:spcAft>
              <a:buClr>
                <a:schemeClr val="dk1"/>
              </a:buClr>
              <a:buSzPts val="1400"/>
              <a:buChar char="○"/>
              <a:defRPr>
                <a:solidFill>
                  <a:schemeClr val="dk1"/>
                </a:solidFill>
              </a:defRPr>
            </a:lvl8pPr>
            <a:lvl9pPr indent="-317500" lvl="8" marL="4114800">
              <a:spcBef>
                <a:spcPts val="0"/>
              </a:spcBef>
              <a:spcAft>
                <a:spcPts val="0"/>
              </a:spcAft>
              <a:buClr>
                <a:schemeClr val="dk1"/>
              </a:buClr>
              <a:buSzPts val="1400"/>
              <a:buChar char="■"/>
              <a:defRPr>
                <a:solidFill>
                  <a:schemeClr val="dk1"/>
                </a:solidFill>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dark-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lt2"/>
              </a:buClr>
              <a:buSzPts val="1800"/>
              <a:buChar char="●"/>
              <a:defRPr sz="1800">
                <a:solidFill>
                  <a:schemeClr val="lt2"/>
                </a:solidFill>
              </a:defRPr>
            </a:lvl1pPr>
            <a:lvl2pPr indent="-317500" lvl="1" marL="914400">
              <a:lnSpc>
                <a:spcPct val="115000"/>
              </a:lnSpc>
              <a:spcBef>
                <a:spcPts val="0"/>
              </a:spcBef>
              <a:spcAft>
                <a:spcPts val="0"/>
              </a:spcAft>
              <a:buClr>
                <a:schemeClr val="lt2"/>
              </a:buClr>
              <a:buSzPts val="1400"/>
              <a:buChar char="○"/>
              <a:defRPr>
                <a:solidFill>
                  <a:schemeClr val="lt2"/>
                </a:solidFill>
              </a:defRPr>
            </a:lvl2pPr>
            <a:lvl3pPr indent="-317500" lvl="2" marL="1371600">
              <a:lnSpc>
                <a:spcPct val="115000"/>
              </a:lnSpc>
              <a:spcBef>
                <a:spcPts val="0"/>
              </a:spcBef>
              <a:spcAft>
                <a:spcPts val="0"/>
              </a:spcAft>
              <a:buClr>
                <a:schemeClr val="lt2"/>
              </a:buClr>
              <a:buSzPts val="1400"/>
              <a:buChar char="■"/>
              <a:defRPr>
                <a:solidFill>
                  <a:schemeClr val="lt2"/>
                </a:solidFill>
              </a:defRPr>
            </a:lvl3pPr>
            <a:lvl4pPr indent="-317500" lvl="3" marL="1828800">
              <a:lnSpc>
                <a:spcPct val="115000"/>
              </a:lnSpc>
              <a:spcBef>
                <a:spcPts val="0"/>
              </a:spcBef>
              <a:spcAft>
                <a:spcPts val="0"/>
              </a:spcAft>
              <a:buClr>
                <a:schemeClr val="lt2"/>
              </a:buClr>
              <a:buSzPts val="1400"/>
              <a:buChar char="●"/>
              <a:defRPr>
                <a:solidFill>
                  <a:schemeClr val="lt2"/>
                </a:solidFill>
              </a:defRPr>
            </a:lvl4pPr>
            <a:lvl5pPr indent="-317500" lvl="4" marL="2286000">
              <a:lnSpc>
                <a:spcPct val="115000"/>
              </a:lnSpc>
              <a:spcBef>
                <a:spcPts val="0"/>
              </a:spcBef>
              <a:spcAft>
                <a:spcPts val="0"/>
              </a:spcAft>
              <a:buClr>
                <a:schemeClr val="lt2"/>
              </a:buClr>
              <a:buSzPts val="1400"/>
              <a:buChar char="○"/>
              <a:defRPr>
                <a:solidFill>
                  <a:schemeClr val="lt2"/>
                </a:solidFill>
              </a:defRPr>
            </a:lvl5pPr>
            <a:lvl6pPr indent="-317500" lvl="5" marL="2743200">
              <a:lnSpc>
                <a:spcPct val="115000"/>
              </a:lnSpc>
              <a:spcBef>
                <a:spcPts val="0"/>
              </a:spcBef>
              <a:spcAft>
                <a:spcPts val="0"/>
              </a:spcAft>
              <a:buClr>
                <a:schemeClr val="lt2"/>
              </a:buClr>
              <a:buSzPts val="1400"/>
              <a:buChar char="■"/>
              <a:defRPr>
                <a:solidFill>
                  <a:schemeClr val="lt2"/>
                </a:solidFill>
              </a:defRPr>
            </a:lvl6pPr>
            <a:lvl7pPr indent="-317500" lvl="6" marL="3200400">
              <a:lnSpc>
                <a:spcPct val="115000"/>
              </a:lnSpc>
              <a:spcBef>
                <a:spcPts val="0"/>
              </a:spcBef>
              <a:spcAft>
                <a:spcPts val="0"/>
              </a:spcAft>
              <a:buClr>
                <a:schemeClr val="lt2"/>
              </a:buClr>
              <a:buSzPts val="1400"/>
              <a:buChar char="●"/>
              <a:defRPr>
                <a:solidFill>
                  <a:schemeClr val="lt2"/>
                </a:solidFill>
              </a:defRPr>
            </a:lvl7pPr>
            <a:lvl8pPr indent="-317500" lvl="7" marL="3657600">
              <a:lnSpc>
                <a:spcPct val="115000"/>
              </a:lnSpc>
              <a:spcBef>
                <a:spcPts val="0"/>
              </a:spcBef>
              <a:spcAft>
                <a:spcPts val="0"/>
              </a:spcAft>
              <a:buClr>
                <a:schemeClr val="lt2"/>
              </a:buClr>
              <a:buSzPts val="1400"/>
              <a:buChar char="○"/>
              <a:defRPr>
                <a:solidFill>
                  <a:schemeClr val="lt2"/>
                </a:solidFill>
              </a:defRPr>
            </a:lvl8pPr>
            <a:lvl9pPr indent="-317500" lvl="8" marL="4114800">
              <a:lnSpc>
                <a:spcPct val="115000"/>
              </a:lnSpc>
              <a:spcBef>
                <a:spcPts val="0"/>
              </a:spcBef>
              <a:spcAft>
                <a:spcPts val="0"/>
              </a:spcAft>
              <a:buClr>
                <a:schemeClr val="lt2"/>
              </a:buClr>
              <a:buSzPts val="1400"/>
              <a:buChar char="■"/>
              <a:defRPr>
                <a:solidFill>
                  <a:schemeClr val="lt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indent="0" lvl="0" marL="0" rtl="0" algn="r">
              <a:spcBef>
                <a:spcPts val="0"/>
              </a:spcBef>
              <a:spcAft>
                <a:spcPts val="0"/>
              </a:spcAft>
              <a:buNone/>
            </a:pPr>
            <a:fld id="{00000000-1234-1234-1234-123412341234}" type="slidenum">
              <a:rPr lang="zh-TW"/>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s://git.ligo.org/emfollow/mock-data-challeng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s://arxiv.org/abs/2005.06534" TargetMode="External"/><Relationship Id="rId4" Type="http://schemas.openxmlformats.org/officeDocument/2006/relationships/hyperlink" Target="https://arxiv.org/abs/2108.12430"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s://arxiv.org/abs/2005.06534" TargetMode="External"/><Relationship Id="rId4" Type="http://schemas.openxmlformats.org/officeDocument/2006/relationships/hyperlink" Target="https://arxiv.org/abs/2108.1243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s://developer.nvidia.com/nvidia-triton-inference-server" TargetMode="External"/><Relationship Id="rId4" Type="http://schemas.openxmlformats.org/officeDocument/2006/relationships/hyperlink" Target="https://github.com/triton-inference-server/server"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zh-TW" sz="4280"/>
              <a:t>Plans on Deploying Deepclean for Low-Latency Denoising during O4 in KAGRA</a:t>
            </a:r>
            <a:endParaRPr sz="4280"/>
          </a:p>
        </p:txBody>
      </p:sp>
      <p:sp>
        <p:nvSpPr>
          <p:cNvPr id="55" name="Google Shape;55;p13"/>
          <p:cNvSpPr txBox="1"/>
          <p:nvPr/>
        </p:nvSpPr>
        <p:spPr>
          <a:xfrm>
            <a:off x="311700" y="2834125"/>
            <a:ext cx="8520600" cy="1654500"/>
          </a:xfrm>
          <a:prstGeom prst="rect">
            <a:avLst/>
          </a:prstGeom>
          <a:noFill/>
          <a:ln>
            <a:noFill/>
          </a:ln>
        </p:spPr>
        <p:txBody>
          <a:bodyPr anchorCtr="0" anchor="t" bIns="91425" lIns="91425" spcFirstLastPara="1" rIns="91425" wrap="square" tIns="91425">
            <a:normAutofit/>
          </a:bodyPr>
          <a:lstStyle/>
          <a:p>
            <a:pPr indent="0" lvl="0" marL="0" rtl="0" algn="ctr">
              <a:spcBef>
                <a:spcPts val="0"/>
              </a:spcBef>
              <a:spcAft>
                <a:spcPts val="0"/>
              </a:spcAft>
              <a:buNone/>
            </a:pPr>
            <a:r>
              <a:rPr lang="zh-TW" sz="2800">
                <a:solidFill>
                  <a:srgbClr val="ADADAD"/>
                </a:solidFill>
              </a:rPr>
              <a:t>Chai-Jui Chou</a:t>
            </a:r>
            <a:endParaRPr sz="2800">
              <a:solidFill>
                <a:srgbClr val="ADADAD"/>
              </a:solidFill>
            </a:endParaRPr>
          </a:p>
          <a:p>
            <a:pPr indent="0" lvl="0" marL="0" rtl="0" algn="ctr">
              <a:spcBef>
                <a:spcPts val="0"/>
              </a:spcBef>
              <a:spcAft>
                <a:spcPts val="0"/>
              </a:spcAft>
              <a:buNone/>
            </a:pPr>
            <a:r>
              <a:rPr lang="zh-TW" sz="2000">
                <a:solidFill>
                  <a:srgbClr val="ADADAD"/>
                </a:solidFill>
              </a:rPr>
              <a:t>National Yang Ming Chiao Tung University, Taiwan</a:t>
            </a:r>
            <a:endParaRPr sz="2000">
              <a:solidFill>
                <a:srgbClr val="ADADAD"/>
              </a:solidFill>
            </a:endParaRPr>
          </a:p>
          <a:p>
            <a:pPr indent="0" lvl="0" marL="0" rtl="0" algn="ctr">
              <a:spcBef>
                <a:spcPts val="0"/>
              </a:spcBef>
              <a:spcAft>
                <a:spcPts val="0"/>
              </a:spcAft>
              <a:buNone/>
            </a:pPr>
            <a:r>
              <a:t/>
            </a:r>
            <a:endParaRPr sz="2000">
              <a:solidFill>
                <a:srgbClr val="ADADAD"/>
              </a:solidFill>
            </a:endParaRPr>
          </a:p>
          <a:p>
            <a:pPr indent="0" lvl="0" marL="0" rtl="0" algn="ctr">
              <a:spcBef>
                <a:spcPts val="0"/>
              </a:spcBef>
              <a:spcAft>
                <a:spcPts val="0"/>
              </a:spcAft>
              <a:buNone/>
            </a:pPr>
            <a:r>
              <a:rPr lang="zh-TW" sz="2800">
                <a:solidFill>
                  <a:srgbClr val="ADADAD"/>
                </a:solidFill>
              </a:rPr>
              <a:t>2022/04/25</a:t>
            </a:r>
            <a:endParaRPr sz="2800">
              <a:solidFill>
                <a:srgbClr val="ADADAD"/>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zh-TW"/>
              <a:t>Spec Reference from LIGO</a:t>
            </a:r>
            <a:endParaRPr/>
          </a:p>
        </p:txBody>
      </p:sp>
      <p:sp>
        <p:nvSpPr>
          <p:cNvPr id="172" name="Google Shape;172;p2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zh-TW"/>
              <a:t>2 Intel Xeon Gold 6342</a:t>
            </a:r>
            <a:endParaRPr/>
          </a:p>
          <a:p>
            <a:pPr indent="-342900" lvl="0" marL="457200" rtl="0" algn="l">
              <a:spcBef>
                <a:spcPts val="0"/>
              </a:spcBef>
              <a:spcAft>
                <a:spcPts val="0"/>
              </a:spcAft>
              <a:buSzPts val="1800"/>
              <a:buChar char="●"/>
            </a:pPr>
            <a:r>
              <a:rPr lang="zh-TW"/>
              <a:t>256GB RAM</a:t>
            </a:r>
            <a:endParaRPr/>
          </a:p>
          <a:p>
            <a:pPr indent="-342900" lvl="0" marL="457200" rtl="0" algn="l">
              <a:spcBef>
                <a:spcPts val="0"/>
              </a:spcBef>
              <a:spcAft>
                <a:spcPts val="0"/>
              </a:spcAft>
              <a:buSzPts val="1800"/>
              <a:buChar char="●"/>
            </a:pPr>
            <a:r>
              <a:rPr lang="zh-TW"/>
              <a:t>2 NVIDIA A30 GPUs connected by NVLink</a:t>
            </a:r>
            <a:endParaRPr/>
          </a:p>
          <a:p>
            <a:pPr indent="-342900" lvl="0" marL="457200" rtl="0" algn="l">
              <a:spcBef>
                <a:spcPts val="0"/>
              </a:spcBef>
              <a:spcAft>
                <a:spcPts val="0"/>
              </a:spcAft>
              <a:buSzPts val="1800"/>
              <a:buChar char="●"/>
            </a:pPr>
            <a:r>
              <a:rPr lang="zh-TW"/>
              <a:t>It’s better to set the Triton server, Deepclean models and Triton client on the same machine near the detector to reduce the latency.</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zh-TW"/>
              <a:t>Hardware Solution:</a:t>
            </a:r>
            <a:endParaRPr/>
          </a:p>
        </p:txBody>
      </p:sp>
      <p:sp>
        <p:nvSpPr>
          <p:cNvPr id="178" name="Google Shape;178;p2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zh-TW"/>
              <a:t>Case: Dell T550 Tower Server</a:t>
            </a:r>
            <a:endParaRPr/>
          </a:p>
          <a:p>
            <a:pPr indent="-342900" lvl="0" marL="457200" rtl="0" algn="l">
              <a:spcBef>
                <a:spcPts val="0"/>
              </a:spcBef>
              <a:spcAft>
                <a:spcPts val="0"/>
              </a:spcAft>
              <a:buSzPts val="1800"/>
              <a:buChar char="●"/>
            </a:pPr>
            <a:r>
              <a:rPr lang="zh-TW"/>
              <a:t>CPU: Xeon Gold 6326 * 2 (16 cores 2.9GHz) including coolers</a:t>
            </a:r>
            <a:endParaRPr/>
          </a:p>
          <a:p>
            <a:pPr indent="-342900" lvl="0" marL="457200" rtl="0" algn="l">
              <a:spcBef>
                <a:spcPts val="0"/>
              </a:spcBef>
              <a:spcAft>
                <a:spcPts val="0"/>
              </a:spcAft>
              <a:buSzPts val="1800"/>
              <a:buChar char="●"/>
            </a:pPr>
            <a:r>
              <a:rPr lang="zh-TW"/>
              <a:t>GPU: Dell Nvidia Ampere A30 * 2, PCIe, 165W, 24GB Passive, Double Wide, Full Height GPU with cable</a:t>
            </a:r>
            <a:endParaRPr/>
          </a:p>
          <a:p>
            <a:pPr indent="-342900" lvl="0" marL="457200" rtl="0" algn="l">
              <a:spcBef>
                <a:spcPts val="0"/>
              </a:spcBef>
              <a:spcAft>
                <a:spcPts val="0"/>
              </a:spcAft>
              <a:buSzPts val="1800"/>
              <a:buChar char="●"/>
            </a:pPr>
            <a:r>
              <a:rPr lang="zh-TW"/>
              <a:t>Storage: HDD 3.5” 8TB * 8 (RAID5) + 960GB NVME SSD * 2</a:t>
            </a:r>
            <a:endParaRPr/>
          </a:p>
          <a:p>
            <a:pPr indent="-342900" lvl="0" marL="457200" rtl="0" algn="l">
              <a:spcBef>
                <a:spcPts val="0"/>
              </a:spcBef>
              <a:spcAft>
                <a:spcPts val="0"/>
              </a:spcAft>
              <a:buSzPts val="1800"/>
              <a:buChar char="●"/>
            </a:pPr>
            <a:r>
              <a:rPr lang="zh-TW"/>
              <a:t>RAM: DDR4-2933 ECC REG 32GB * 8 (256GB)</a:t>
            </a:r>
            <a:endParaRPr/>
          </a:p>
          <a:p>
            <a:pPr indent="-342900" lvl="0" marL="457200" rtl="0" algn="l">
              <a:spcBef>
                <a:spcPts val="0"/>
              </a:spcBef>
              <a:spcAft>
                <a:spcPts val="0"/>
              </a:spcAft>
              <a:buSzPts val="1800"/>
              <a:buChar char="●"/>
            </a:pPr>
            <a:r>
              <a:rPr lang="zh-TW"/>
              <a:t>RAID: H745</a:t>
            </a:r>
            <a:endParaRPr/>
          </a:p>
          <a:p>
            <a:pPr indent="-342900" lvl="0" marL="457200" rtl="0" algn="l">
              <a:spcBef>
                <a:spcPts val="0"/>
              </a:spcBef>
              <a:spcAft>
                <a:spcPts val="0"/>
              </a:spcAft>
              <a:buSzPts val="1800"/>
              <a:buChar char="●"/>
            </a:pPr>
            <a:r>
              <a:rPr lang="zh-TW"/>
              <a:t>Power: 1400W Power Supplies (1+1)</a:t>
            </a:r>
            <a:endParaRPr/>
          </a:p>
          <a:p>
            <a:pPr indent="-342900" lvl="0" marL="457200" rtl="0" algn="l">
              <a:spcBef>
                <a:spcPts val="0"/>
              </a:spcBef>
              <a:spcAft>
                <a:spcPts val="0"/>
              </a:spcAft>
              <a:buSzPts val="1800"/>
              <a:buChar char="●"/>
            </a:pPr>
            <a:r>
              <a:rPr lang="zh-TW"/>
              <a:t>1024506 NTD (4467368.66 Yen)</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zh-TW"/>
              <a:t>Before O4:</a:t>
            </a:r>
            <a:endParaRPr/>
          </a:p>
        </p:txBody>
      </p:sp>
      <p:sp>
        <p:nvSpPr>
          <p:cNvPr id="184" name="Google Shape;184;p2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zh-TW"/>
              <a:t>We are setting up and testing the prototype of online Deepclean pipeline in Taiwan (Academia Sinica, NCHC).</a:t>
            </a:r>
            <a:endParaRPr/>
          </a:p>
          <a:p>
            <a:pPr indent="-342900" lvl="0" marL="457200" rtl="0" algn="l">
              <a:spcBef>
                <a:spcPts val="0"/>
              </a:spcBef>
              <a:spcAft>
                <a:spcPts val="0"/>
              </a:spcAft>
              <a:buSzPts val="1800"/>
              <a:buChar char="●"/>
            </a:pPr>
            <a:r>
              <a:rPr lang="zh-TW"/>
              <a:t>We will run the </a:t>
            </a:r>
            <a:r>
              <a:rPr lang="zh-TW" u="sng">
                <a:solidFill>
                  <a:schemeClr val="hlink"/>
                </a:solidFill>
                <a:hlinkClick r:id="rId3"/>
              </a:rPr>
              <a:t>Mock Data Challenge</a:t>
            </a:r>
            <a:r>
              <a:rPr lang="zh-TW"/>
              <a:t> to show the performance including latency, ASD ratio, improvement on SNR of BNS events, etc. of the online Deepclean. Parameter Estimation of the injected signals have to be done to show that Deepclean does not corrupt the GW signals.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zh-TW"/>
              <a:t>Low-Latency Detection and Multi-Messenger Astronomy</a:t>
            </a:r>
            <a:endParaRPr/>
          </a:p>
        </p:txBody>
      </p:sp>
      <p:sp>
        <p:nvSpPr>
          <p:cNvPr id="61" name="Google Shape;61;p1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36550" lvl="0" marL="457200" rtl="0" algn="l">
              <a:spcBef>
                <a:spcPts val="0"/>
              </a:spcBef>
              <a:spcAft>
                <a:spcPts val="0"/>
              </a:spcAft>
              <a:buSzPts val="1700"/>
              <a:buChar char="●"/>
            </a:pPr>
            <a:r>
              <a:rPr lang="zh-TW" sz="1700"/>
              <a:t>Gravitational Wave detection can provide early alert and the information of sky location to the Binary Neutron Star mergers.</a:t>
            </a:r>
            <a:endParaRPr sz="1700"/>
          </a:p>
          <a:p>
            <a:pPr indent="-336550" lvl="0" marL="457200" rtl="0" algn="l">
              <a:spcBef>
                <a:spcPts val="0"/>
              </a:spcBef>
              <a:spcAft>
                <a:spcPts val="0"/>
              </a:spcAft>
              <a:buSzPts val="1700"/>
              <a:buChar char="●"/>
            </a:pPr>
            <a:r>
              <a:rPr lang="zh-TW" sz="1700"/>
              <a:t>Low-latency noise subtraction will increase the Signal-to-Noise Ratio of the detection.</a:t>
            </a:r>
            <a:endParaRPr sz="1700"/>
          </a:p>
          <a:p>
            <a:pPr indent="-336550" lvl="0" marL="457200" rtl="0" algn="l">
              <a:spcBef>
                <a:spcPts val="0"/>
              </a:spcBef>
              <a:spcAft>
                <a:spcPts val="0"/>
              </a:spcAft>
              <a:buSzPts val="1700"/>
              <a:buChar char="●"/>
            </a:pPr>
            <a:r>
              <a:rPr lang="zh-TW" sz="1700"/>
              <a:t>Deepclean is the low-latency denoising technique based on Machine Learning developed in LIGO.</a:t>
            </a:r>
            <a:endParaRPr sz="1700"/>
          </a:p>
          <a:p>
            <a:pPr indent="-336550" lvl="0" marL="457200" rtl="0" algn="l">
              <a:spcBef>
                <a:spcPts val="0"/>
              </a:spcBef>
              <a:spcAft>
                <a:spcPts val="0"/>
              </a:spcAft>
              <a:buSzPts val="1700"/>
              <a:buChar char="●"/>
            </a:pPr>
            <a:r>
              <a:rPr lang="zh-TW"/>
              <a:t>Ref: </a:t>
            </a:r>
            <a:r>
              <a:rPr lang="zh-TW" u="sng">
                <a:solidFill>
                  <a:schemeClr val="accent5"/>
                </a:solidFill>
                <a:hlinkClick r:id="rId3">
                  <a:extLst>
                    <a:ext uri="{A12FA001-AC4F-418D-AE19-62706E023703}">
                      <ahyp:hlinkClr val="tx"/>
                    </a:ext>
                  </a:extLst>
                </a:hlinkClick>
              </a:rPr>
              <a:t>2005.06534</a:t>
            </a:r>
            <a:r>
              <a:rPr lang="zh-TW"/>
              <a:t>, </a:t>
            </a:r>
            <a:r>
              <a:rPr lang="zh-TW" u="sng">
                <a:solidFill>
                  <a:schemeClr val="accent5"/>
                </a:solidFill>
                <a:hlinkClick r:id="rId4">
                  <a:extLst>
                    <a:ext uri="{A12FA001-AC4F-418D-AE19-62706E023703}">
                      <ahyp:hlinkClr val="tx"/>
                    </a:ext>
                  </a:extLst>
                </a:hlinkClick>
              </a:rPr>
              <a:t>2108.12430</a:t>
            </a:r>
            <a:endParaRPr sz="17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zh-TW"/>
              <a:t>Deepclean: Denoising using PEM and Auxiliary Channels</a:t>
            </a:r>
            <a:endParaRPr/>
          </a:p>
        </p:txBody>
      </p:sp>
      <p:sp>
        <p:nvSpPr>
          <p:cNvPr id="67" name="Google Shape;67;p1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36550" lvl="0" marL="457200" rtl="0" algn="l">
              <a:spcBef>
                <a:spcPts val="0"/>
              </a:spcBef>
              <a:spcAft>
                <a:spcPts val="0"/>
              </a:spcAft>
              <a:buSzPts val="1700"/>
              <a:buChar char="●"/>
            </a:pPr>
            <a:r>
              <a:rPr lang="zh-TW" sz="1700"/>
              <a:t>w(t): witness channels that record the data from the auxiliary sensors and PEM.</a:t>
            </a:r>
            <a:endParaRPr sz="1700"/>
          </a:p>
          <a:p>
            <a:pPr indent="-336550" lvl="0" marL="457200" rtl="0" algn="l">
              <a:spcBef>
                <a:spcPts val="0"/>
              </a:spcBef>
              <a:spcAft>
                <a:spcPts val="0"/>
              </a:spcAft>
              <a:buSzPts val="1700"/>
              <a:buChar char="●"/>
            </a:pPr>
            <a:r>
              <a:rPr lang="zh-TW" sz="1700"/>
              <a:t>p(t): predicted noise in strain by Deepclean from w(t).</a:t>
            </a:r>
            <a:endParaRPr sz="1700"/>
          </a:p>
          <a:p>
            <a:pPr indent="-336550" lvl="0" marL="457200" rtl="0" algn="l">
              <a:spcBef>
                <a:spcPts val="0"/>
              </a:spcBef>
              <a:spcAft>
                <a:spcPts val="0"/>
              </a:spcAft>
              <a:buSzPts val="1700"/>
              <a:buChar char="●"/>
            </a:pPr>
            <a:r>
              <a:rPr lang="zh-TW" sz="1700"/>
              <a:t>Both w(t) and p(t) are timeseries with the same sampling rate (4096Hz) and duration.</a:t>
            </a:r>
            <a:endParaRPr sz="1700"/>
          </a:p>
          <a:p>
            <a:pPr indent="-336550" lvl="0" marL="457200" rtl="0" algn="l">
              <a:spcBef>
                <a:spcPts val="0"/>
              </a:spcBef>
              <a:spcAft>
                <a:spcPts val="0"/>
              </a:spcAft>
              <a:buSzPts val="1700"/>
              <a:buChar char="●"/>
            </a:pPr>
            <a:r>
              <a:rPr lang="zh-TW"/>
              <a:t>Ref: </a:t>
            </a:r>
            <a:r>
              <a:rPr lang="zh-TW" u="sng">
                <a:solidFill>
                  <a:schemeClr val="accent5"/>
                </a:solidFill>
                <a:hlinkClick r:id="rId3">
                  <a:extLst>
                    <a:ext uri="{A12FA001-AC4F-418D-AE19-62706E023703}">
                      <ahyp:hlinkClr val="tx"/>
                    </a:ext>
                  </a:extLst>
                </a:hlinkClick>
              </a:rPr>
              <a:t>2005.06534</a:t>
            </a:r>
            <a:r>
              <a:rPr lang="zh-TW"/>
              <a:t>, </a:t>
            </a:r>
            <a:r>
              <a:rPr lang="zh-TW" u="sng">
                <a:solidFill>
                  <a:schemeClr val="accent5"/>
                </a:solidFill>
                <a:hlinkClick r:id="rId4">
                  <a:extLst>
                    <a:ext uri="{A12FA001-AC4F-418D-AE19-62706E023703}">
                      <ahyp:hlinkClr val="tx"/>
                    </a:ext>
                  </a:extLst>
                </a:hlinkClick>
              </a:rPr>
              <a:t>2108.12430</a:t>
            </a:r>
            <a:endParaRPr sz="1700"/>
          </a:p>
        </p:txBody>
      </p:sp>
      <p:grpSp>
        <p:nvGrpSpPr>
          <p:cNvPr id="68" name="Google Shape;68;p15"/>
          <p:cNvGrpSpPr/>
          <p:nvPr/>
        </p:nvGrpSpPr>
        <p:grpSpPr>
          <a:xfrm>
            <a:off x="311700" y="3174838"/>
            <a:ext cx="7385150" cy="1348363"/>
            <a:chOff x="646375" y="2533188"/>
            <a:chExt cx="7385150" cy="1348363"/>
          </a:xfrm>
        </p:grpSpPr>
        <p:sp>
          <p:nvSpPr>
            <p:cNvPr id="69" name="Google Shape;69;p15"/>
            <p:cNvSpPr txBox="1"/>
            <p:nvPr/>
          </p:nvSpPr>
          <p:spPr>
            <a:xfrm rot="5400000">
              <a:off x="6687250" y="2758500"/>
              <a:ext cx="845100" cy="400200"/>
            </a:xfrm>
            <a:prstGeom prst="rect">
              <a:avLst/>
            </a:prstGeom>
            <a:solidFill>
              <a:schemeClr val="dk1"/>
            </a:solid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zh-TW"/>
                <a:t>Conv1d</a:t>
              </a:r>
              <a:endParaRPr/>
            </a:p>
          </p:txBody>
        </p:sp>
        <p:sp>
          <p:nvSpPr>
            <p:cNvPr id="70" name="Google Shape;70;p15"/>
            <p:cNvSpPr txBox="1"/>
            <p:nvPr/>
          </p:nvSpPr>
          <p:spPr>
            <a:xfrm rot="5400000">
              <a:off x="1080025" y="2758488"/>
              <a:ext cx="845100" cy="400200"/>
            </a:xfrm>
            <a:prstGeom prst="rect">
              <a:avLst/>
            </a:prstGeom>
            <a:solidFill>
              <a:schemeClr val="dk1"/>
            </a:solid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zh-TW"/>
                <a:t>Conv1d</a:t>
              </a:r>
              <a:endParaRPr/>
            </a:p>
          </p:txBody>
        </p:sp>
        <p:sp>
          <p:nvSpPr>
            <p:cNvPr id="71" name="Google Shape;71;p15"/>
            <p:cNvSpPr txBox="1"/>
            <p:nvPr/>
          </p:nvSpPr>
          <p:spPr>
            <a:xfrm rot="5400000">
              <a:off x="2140775" y="2755638"/>
              <a:ext cx="845100" cy="400200"/>
            </a:xfrm>
            <a:prstGeom prst="rect">
              <a:avLst/>
            </a:prstGeom>
            <a:solidFill>
              <a:schemeClr val="dk1"/>
            </a:solid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zh-TW"/>
                <a:t>Conv1d</a:t>
              </a:r>
              <a:endParaRPr/>
            </a:p>
          </p:txBody>
        </p:sp>
        <p:sp>
          <p:nvSpPr>
            <p:cNvPr id="72" name="Google Shape;72;p15"/>
            <p:cNvSpPr txBox="1"/>
            <p:nvPr/>
          </p:nvSpPr>
          <p:spPr>
            <a:xfrm rot="5400000">
              <a:off x="2671150" y="2755638"/>
              <a:ext cx="845100" cy="400200"/>
            </a:xfrm>
            <a:prstGeom prst="rect">
              <a:avLst/>
            </a:prstGeom>
            <a:solidFill>
              <a:schemeClr val="dk1"/>
            </a:solid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zh-TW"/>
                <a:t>Conv1d</a:t>
              </a:r>
              <a:endParaRPr/>
            </a:p>
          </p:txBody>
        </p:sp>
        <p:cxnSp>
          <p:nvCxnSpPr>
            <p:cNvPr id="73" name="Google Shape;73;p15"/>
            <p:cNvCxnSpPr/>
            <p:nvPr/>
          </p:nvCxnSpPr>
          <p:spPr>
            <a:xfrm flipH="1" rot="10800000">
              <a:off x="1702663" y="2952888"/>
              <a:ext cx="143700" cy="5700"/>
            </a:xfrm>
            <a:prstGeom prst="straightConnector1">
              <a:avLst/>
            </a:prstGeom>
            <a:noFill/>
            <a:ln cap="flat" cmpd="sng" w="9525">
              <a:solidFill>
                <a:srgbClr val="FF0000"/>
              </a:solidFill>
              <a:prstDash val="solid"/>
              <a:round/>
              <a:headEnd len="med" w="med" type="none"/>
              <a:tailEnd len="med" w="med" type="triangle"/>
            </a:ln>
          </p:spPr>
        </p:cxnSp>
        <p:sp>
          <p:nvSpPr>
            <p:cNvPr id="74" name="Google Shape;74;p15"/>
            <p:cNvSpPr txBox="1"/>
            <p:nvPr/>
          </p:nvSpPr>
          <p:spPr>
            <a:xfrm rot="5400000">
              <a:off x="6114613" y="2709438"/>
              <a:ext cx="845100" cy="492600"/>
            </a:xfrm>
            <a:prstGeom prst="rect">
              <a:avLst/>
            </a:prstGeom>
            <a:solidFill>
              <a:schemeClr val="dk1"/>
            </a:solid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zh-TW" sz="1000"/>
                <a:t>TransposeConv1d</a:t>
              </a:r>
              <a:endParaRPr sz="1000"/>
            </a:p>
          </p:txBody>
        </p:sp>
        <p:sp>
          <p:nvSpPr>
            <p:cNvPr id="75" name="Google Shape;75;p15"/>
            <p:cNvSpPr txBox="1"/>
            <p:nvPr/>
          </p:nvSpPr>
          <p:spPr>
            <a:xfrm rot="5400000">
              <a:off x="5495788" y="2712288"/>
              <a:ext cx="845100" cy="492600"/>
            </a:xfrm>
            <a:prstGeom prst="rect">
              <a:avLst/>
            </a:prstGeom>
            <a:solidFill>
              <a:schemeClr val="dk1"/>
            </a:solid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zh-TW" sz="1000"/>
                <a:t>TransposeConv1d</a:t>
              </a:r>
              <a:endParaRPr sz="1000"/>
            </a:p>
          </p:txBody>
        </p:sp>
        <p:sp>
          <p:nvSpPr>
            <p:cNvPr id="76" name="Google Shape;76;p15"/>
            <p:cNvSpPr txBox="1"/>
            <p:nvPr/>
          </p:nvSpPr>
          <p:spPr>
            <a:xfrm rot="5400000">
              <a:off x="4876963" y="2709438"/>
              <a:ext cx="845100" cy="492600"/>
            </a:xfrm>
            <a:prstGeom prst="rect">
              <a:avLst/>
            </a:prstGeom>
            <a:solidFill>
              <a:schemeClr val="dk1"/>
            </a:solid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zh-TW" sz="1000"/>
                <a:t>TransposeConv1d</a:t>
              </a:r>
              <a:endParaRPr sz="1000"/>
            </a:p>
          </p:txBody>
        </p:sp>
        <p:sp>
          <p:nvSpPr>
            <p:cNvPr id="77" name="Google Shape;77;p15"/>
            <p:cNvSpPr txBox="1"/>
            <p:nvPr/>
          </p:nvSpPr>
          <p:spPr>
            <a:xfrm rot="5400000">
              <a:off x="4258138" y="2709438"/>
              <a:ext cx="845100" cy="492600"/>
            </a:xfrm>
            <a:prstGeom prst="rect">
              <a:avLst/>
            </a:prstGeom>
            <a:solidFill>
              <a:schemeClr val="dk1"/>
            </a:solid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zh-TW" sz="1000"/>
                <a:t>TransposeConv1d</a:t>
              </a:r>
              <a:endParaRPr sz="1000"/>
            </a:p>
          </p:txBody>
        </p:sp>
        <p:sp>
          <p:nvSpPr>
            <p:cNvPr id="78" name="Google Shape;78;p15"/>
            <p:cNvSpPr txBox="1"/>
            <p:nvPr/>
          </p:nvSpPr>
          <p:spPr>
            <a:xfrm>
              <a:off x="646375" y="2755650"/>
              <a:ext cx="487800" cy="400200"/>
            </a:xfrm>
            <a:prstGeom prst="rect">
              <a:avLst/>
            </a:prstGeom>
            <a:solidFill>
              <a:srgbClr val="76A5AF"/>
            </a:solid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zh-TW"/>
                <a:t>w(t)</a:t>
              </a:r>
              <a:endParaRPr/>
            </a:p>
          </p:txBody>
        </p:sp>
        <p:sp>
          <p:nvSpPr>
            <p:cNvPr id="79" name="Google Shape;79;p15"/>
            <p:cNvSpPr txBox="1"/>
            <p:nvPr/>
          </p:nvSpPr>
          <p:spPr>
            <a:xfrm>
              <a:off x="3512500" y="2647950"/>
              <a:ext cx="703200" cy="615600"/>
            </a:xfrm>
            <a:prstGeom prst="rect">
              <a:avLst/>
            </a:prstGeom>
            <a:solidFill>
              <a:srgbClr val="FF9900"/>
            </a:solid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zh-TW"/>
                <a:t>latent vector</a:t>
              </a:r>
              <a:endParaRPr/>
            </a:p>
          </p:txBody>
        </p:sp>
        <p:cxnSp>
          <p:nvCxnSpPr>
            <p:cNvPr id="80" name="Google Shape;80;p15"/>
            <p:cNvCxnSpPr>
              <a:stCxn id="78" idx="3"/>
            </p:cNvCxnSpPr>
            <p:nvPr/>
          </p:nvCxnSpPr>
          <p:spPr>
            <a:xfrm>
              <a:off x="1134175" y="2955750"/>
              <a:ext cx="168300" cy="0"/>
            </a:xfrm>
            <a:prstGeom prst="straightConnector1">
              <a:avLst/>
            </a:prstGeom>
            <a:noFill/>
            <a:ln cap="flat" cmpd="sng" w="9525">
              <a:solidFill>
                <a:srgbClr val="FF0000"/>
              </a:solidFill>
              <a:prstDash val="solid"/>
              <a:round/>
              <a:headEnd len="med" w="med" type="none"/>
              <a:tailEnd len="med" w="med" type="triangle"/>
            </a:ln>
          </p:spPr>
        </p:cxnSp>
        <p:cxnSp>
          <p:nvCxnSpPr>
            <p:cNvPr id="81" name="Google Shape;81;p15"/>
            <p:cNvCxnSpPr>
              <a:stCxn id="72" idx="0"/>
              <a:endCxn id="79" idx="1"/>
            </p:cNvCxnSpPr>
            <p:nvPr/>
          </p:nvCxnSpPr>
          <p:spPr>
            <a:xfrm>
              <a:off x="3293800" y="2955738"/>
              <a:ext cx="218700" cy="0"/>
            </a:xfrm>
            <a:prstGeom prst="straightConnector1">
              <a:avLst/>
            </a:prstGeom>
            <a:noFill/>
            <a:ln cap="flat" cmpd="sng" w="9525">
              <a:solidFill>
                <a:srgbClr val="FF0000"/>
              </a:solidFill>
              <a:prstDash val="solid"/>
              <a:round/>
              <a:headEnd len="med" w="med" type="none"/>
              <a:tailEnd len="med" w="med" type="triangle"/>
            </a:ln>
          </p:spPr>
        </p:cxnSp>
        <p:sp>
          <p:nvSpPr>
            <p:cNvPr id="82" name="Google Shape;82;p15"/>
            <p:cNvSpPr txBox="1"/>
            <p:nvPr/>
          </p:nvSpPr>
          <p:spPr>
            <a:xfrm>
              <a:off x="7543725" y="2758500"/>
              <a:ext cx="487800" cy="400200"/>
            </a:xfrm>
            <a:prstGeom prst="rect">
              <a:avLst/>
            </a:prstGeom>
            <a:solidFill>
              <a:schemeClr val="accent6"/>
            </a:solid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zh-TW"/>
                <a:t>p(t)</a:t>
              </a:r>
              <a:endParaRPr/>
            </a:p>
          </p:txBody>
        </p:sp>
        <p:sp>
          <p:nvSpPr>
            <p:cNvPr id="83" name="Google Shape;83;p15"/>
            <p:cNvSpPr txBox="1"/>
            <p:nvPr/>
          </p:nvSpPr>
          <p:spPr>
            <a:xfrm>
              <a:off x="1179000" y="3481350"/>
              <a:ext cx="2251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zh-TW">
                  <a:solidFill>
                    <a:srgbClr val="00FF00"/>
                  </a:solidFill>
                </a:rPr>
                <a:t>Encoder (down-sampler)</a:t>
              </a:r>
              <a:endParaRPr>
                <a:solidFill>
                  <a:srgbClr val="00FF00"/>
                </a:solidFill>
              </a:endParaRPr>
            </a:p>
          </p:txBody>
        </p:sp>
        <p:sp>
          <p:nvSpPr>
            <p:cNvPr id="84" name="Google Shape;84;p15"/>
            <p:cNvSpPr txBox="1"/>
            <p:nvPr/>
          </p:nvSpPr>
          <p:spPr>
            <a:xfrm>
              <a:off x="4792450" y="3481350"/>
              <a:ext cx="2251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zh-TW">
                  <a:solidFill>
                    <a:srgbClr val="00FF00"/>
                  </a:solidFill>
                </a:rPr>
                <a:t>Decoder (up-sampler)</a:t>
              </a:r>
              <a:endParaRPr>
                <a:solidFill>
                  <a:srgbClr val="00FF00"/>
                </a:solidFill>
              </a:endParaRPr>
            </a:p>
          </p:txBody>
        </p:sp>
        <p:sp>
          <p:nvSpPr>
            <p:cNvPr id="85" name="Google Shape;85;p15"/>
            <p:cNvSpPr txBox="1"/>
            <p:nvPr/>
          </p:nvSpPr>
          <p:spPr>
            <a:xfrm rot="5400000">
              <a:off x="1610392" y="2755638"/>
              <a:ext cx="845100" cy="400200"/>
            </a:xfrm>
            <a:prstGeom prst="rect">
              <a:avLst/>
            </a:prstGeom>
            <a:solidFill>
              <a:schemeClr val="dk1"/>
            </a:solid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zh-TW"/>
                <a:t>Conv1d</a:t>
              </a:r>
              <a:endParaRPr/>
            </a:p>
          </p:txBody>
        </p:sp>
        <p:cxnSp>
          <p:nvCxnSpPr>
            <p:cNvPr id="86" name="Google Shape;86;p15"/>
            <p:cNvCxnSpPr/>
            <p:nvPr/>
          </p:nvCxnSpPr>
          <p:spPr>
            <a:xfrm flipH="1" rot="10800000">
              <a:off x="2233038" y="2955738"/>
              <a:ext cx="143700" cy="5700"/>
            </a:xfrm>
            <a:prstGeom prst="straightConnector1">
              <a:avLst/>
            </a:prstGeom>
            <a:noFill/>
            <a:ln cap="flat" cmpd="sng" w="9525">
              <a:solidFill>
                <a:srgbClr val="FF0000"/>
              </a:solidFill>
              <a:prstDash val="solid"/>
              <a:round/>
              <a:headEnd len="med" w="med" type="none"/>
              <a:tailEnd len="med" w="med" type="triangle"/>
            </a:ln>
          </p:spPr>
        </p:cxnSp>
        <p:cxnSp>
          <p:nvCxnSpPr>
            <p:cNvPr id="87" name="Google Shape;87;p15"/>
            <p:cNvCxnSpPr/>
            <p:nvPr/>
          </p:nvCxnSpPr>
          <p:spPr>
            <a:xfrm flipH="1" rot="10800000">
              <a:off x="2749888" y="2955738"/>
              <a:ext cx="143700" cy="5700"/>
            </a:xfrm>
            <a:prstGeom prst="straightConnector1">
              <a:avLst/>
            </a:prstGeom>
            <a:noFill/>
            <a:ln cap="flat" cmpd="sng" w="9525">
              <a:solidFill>
                <a:srgbClr val="FF0000"/>
              </a:solidFill>
              <a:prstDash val="solid"/>
              <a:round/>
              <a:headEnd len="med" w="med" type="none"/>
              <a:tailEnd len="med" w="med" type="triangle"/>
            </a:ln>
          </p:spPr>
        </p:cxnSp>
        <p:cxnSp>
          <p:nvCxnSpPr>
            <p:cNvPr id="88" name="Google Shape;88;p15"/>
            <p:cNvCxnSpPr/>
            <p:nvPr/>
          </p:nvCxnSpPr>
          <p:spPr>
            <a:xfrm>
              <a:off x="4215700" y="2955738"/>
              <a:ext cx="218700" cy="0"/>
            </a:xfrm>
            <a:prstGeom prst="straightConnector1">
              <a:avLst/>
            </a:prstGeom>
            <a:noFill/>
            <a:ln cap="flat" cmpd="sng" w="9525">
              <a:solidFill>
                <a:srgbClr val="FF0000"/>
              </a:solidFill>
              <a:prstDash val="solid"/>
              <a:round/>
              <a:headEnd len="med" w="med" type="none"/>
              <a:tailEnd len="med" w="med" type="triangle"/>
            </a:ln>
          </p:spPr>
        </p:cxnSp>
        <p:cxnSp>
          <p:nvCxnSpPr>
            <p:cNvPr id="89" name="Google Shape;89;p15"/>
            <p:cNvCxnSpPr/>
            <p:nvPr/>
          </p:nvCxnSpPr>
          <p:spPr>
            <a:xfrm flipH="1" rot="10800000">
              <a:off x="4927000" y="2955738"/>
              <a:ext cx="143700" cy="5700"/>
            </a:xfrm>
            <a:prstGeom prst="straightConnector1">
              <a:avLst/>
            </a:prstGeom>
            <a:noFill/>
            <a:ln cap="flat" cmpd="sng" w="9525">
              <a:solidFill>
                <a:srgbClr val="FF0000"/>
              </a:solidFill>
              <a:prstDash val="solid"/>
              <a:round/>
              <a:headEnd len="med" w="med" type="none"/>
              <a:tailEnd len="med" w="med" type="triangle"/>
            </a:ln>
          </p:spPr>
        </p:cxnSp>
        <p:cxnSp>
          <p:nvCxnSpPr>
            <p:cNvPr id="90" name="Google Shape;90;p15"/>
            <p:cNvCxnSpPr/>
            <p:nvPr/>
          </p:nvCxnSpPr>
          <p:spPr>
            <a:xfrm flipH="1" rot="10800000">
              <a:off x="5545825" y="2952888"/>
              <a:ext cx="143700" cy="5700"/>
            </a:xfrm>
            <a:prstGeom prst="straightConnector1">
              <a:avLst/>
            </a:prstGeom>
            <a:noFill/>
            <a:ln cap="flat" cmpd="sng" w="9525">
              <a:solidFill>
                <a:srgbClr val="FF0000"/>
              </a:solidFill>
              <a:prstDash val="solid"/>
              <a:round/>
              <a:headEnd len="med" w="med" type="none"/>
              <a:tailEnd len="med" w="med" type="triangle"/>
            </a:ln>
          </p:spPr>
        </p:cxnSp>
        <p:cxnSp>
          <p:nvCxnSpPr>
            <p:cNvPr id="91" name="Google Shape;91;p15"/>
            <p:cNvCxnSpPr/>
            <p:nvPr/>
          </p:nvCxnSpPr>
          <p:spPr>
            <a:xfrm flipH="1" rot="10800000">
              <a:off x="6155913" y="2952888"/>
              <a:ext cx="143700" cy="5700"/>
            </a:xfrm>
            <a:prstGeom prst="straightConnector1">
              <a:avLst/>
            </a:prstGeom>
            <a:noFill/>
            <a:ln cap="flat" cmpd="sng" w="9525">
              <a:solidFill>
                <a:srgbClr val="FF0000"/>
              </a:solidFill>
              <a:prstDash val="solid"/>
              <a:round/>
              <a:headEnd len="med" w="med" type="none"/>
              <a:tailEnd len="med" w="med" type="triangle"/>
            </a:ln>
          </p:spPr>
        </p:cxnSp>
        <p:cxnSp>
          <p:nvCxnSpPr>
            <p:cNvPr id="92" name="Google Shape;92;p15"/>
            <p:cNvCxnSpPr/>
            <p:nvPr/>
          </p:nvCxnSpPr>
          <p:spPr>
            <a:xfrm flipH="1" rot="10800000">
              <a:off x="6783475" y="2952888"/>
              <a:ext cx="143700" cy="5700"/>
            </a:xfrm>
            <a:prstGeom prst="straightConnector1">
              <a:avLst/>
            </a:prstGeom>
            <a:noFill/>
            <a:ln cap="flat" cmpd="sng" w="9525">
              <a:solidFill>
                <a:srgbClr val="FF0000"/>
              </a:solidFill>
              <a:prstDash val="solid"/>
              <a:round/>
              <a:headEnd len="med" w="med" type="none"/>
              <a:tailEnd len="med" w="med" type="triangle"/>
            </a:ln>
          </p:spPr>
        </p:cxnSp>
        <p:cxnSp>
          <p:nvCxnSpPr>
            <p:cNvPr id="93" name="Google Shape;93;p15"/>
            <p:cNvCxnSpPr>
              <a:stCxn id="69" idx="0"/>
              <a:endCxn id="82" idx="1"/>
            </p:cNvCxnSpPr>
            <p:nvPr/>
          </p:nvCxnSpPr>
          <p:spPr>
            <a:xfrm>
              <a:off x="7309900" y="2958600"/>
              <a:ext cx="233700" cy="0"/>
            </a:xfrm>
            <a:prstGeom prst="straightConnector1">
              <a:avLst/>
            </a:prstGeom>
            <a:noFill/>
            <a:ln cap="flat" cmpd="sng" w="9525">
              <a:solidFill>
                <a:srgbClr val="FF0000"/>
              </a:solidFill>
              <a:prstDash val="solid"/>
              <a:round/>
              <a:headEnd len="med" w="med" type="none"/>
              <a:tailEnd len="med" w="med" type="triangle"/>
            </a:ln>
          </p:spPr>
        </p:cxnSp>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zh-TW"/>
              <a:t>Deepclean: Training and Cleaning</a:t>
            </a:r>
            <a:endParaRPr/>
          </a:p>
          <a:p>
            <a:pPr indent="0" lvl="0" marL="0" rtl="0" algn="l">
              <a:spcBef>
                <a:spcPts val="0"/>
              </a:spcBef>
              <a:spcAft>
                <a:spcPts val="0"/>
              </a:spcAft>
              <a:buNone/>
            </a:pPr>
            <a:r>
              <a:t/>
            </a:r>
            <a:endParaRPr/>
          </a:p>
        </p:txBody>
      </p:sp>
      <p:sp>
        <p:nvSpPr>
          <p:cNvPr id="99" name="Google Shape;99;p16"/>
          <p:cNvSpPr txBox="1"/>
          <p:nvPr>
            <p:ph idx="1" type="body"/>
          </p:nvPr>
        </p:nvSpPr>
        <p:spPr>
          <a:xfrm>
            <a:off x="311700" y="1137750"/>
            <a:ext cx="8520600" cy="3416400"/>
          </a:xfrm>
          <a:prstGeom prst="rect">
            <a:avLst/>
          </a:prstGeom>
        </p:spPr>
        <p:txBody>
          <a:bodyPr anchorCtr="0" anchor="t" bIns="91425" lIns="91425" spcFirstLastPara="1" rIns="91425" wrap="square" tIns="91425">
            <a:normAutofit/>
          </a:bodyPr>
          <a:lstStyle/>
          <a:p>
            <a:pPr indent="-336550" lvl="0" marL="457200" rtl="0" algn="l">
              <a:spcBef>
                <a:spcPts val="0"/>
              </a:spcBef>
              <a:spcAft>
                <a:spcPts val="0"/>
              </a:spcAft>
              <a:buSzPts val="1700"/>
              <a:buChar char="●"/>
            </a:pPr>
            <a:r>
              <a:rPr lang="zh-TW" sz="1700"/>
              <a:t>h(t): raw strain data.</a:t>
            </a:r>
            <a:endParaRPr sz="1700"/>
          </a:p>
          <a:p>
            <a:pPr indent="-336550" lvl="0" marL="457200" rtl="0" algn="l">
              <a:spcBef>
                <a:spcPts val="0"/>
              </a:spcBef>
              <a:spcAft>
                <a:spcPts val="0"/>
              </a:spcAft>
              <a:buSzPts val="1700"/>
              <a:buChar char="●"/>
            </a:pPr>
            <a:r>
              <a:rPr lang="zh-TW" sz="1700"/>
              <a:t>r(t) = h(t) - p(t): residual.</a:t>
            </a:r>
            <a:endParaRPr sz="1700"/>
          </a:p>
          <a:p>
            <a:pPr indent="-336550" lvl="0" marL="457200" rtl="0" algn="l">
              <a:spcBef>
                <a:spcPts val="0"/>
              </a:spcBef>
              <a:spcAft>
                <a:spcPts val="0"/>
              </a:spcAft>
              <a:buSzPts val="1700"/>
              <a:buChar char="●"/>
            </a:pPr>
            <a:r>
              <a:rPr lang="zh-TW" sz="1700"/>
              <a:t>Loss function:</a:t>
            </a:r>
            <a:endParaRPr sz="1700"/>
          </a:p>
          <a:p>
            <a:pPr indent="-336550" lvl="0" marL="457200" rtl="0" algn="l">
              <a:spcBef>
                <a:spcPts val="0"/>
              </a:spcBef>
              <a:spcAft>
                <a:spcPts val="0"/>
              </a:spcAft>
              <a:buSzPts val="1700"/>
              <a:buChar char="●"/>
            </a:pPr>
            <a:r>
              <a:rPr lang="zh-TW" sz="1700"/>
              <a:t>Training: Minimizing the ASD ratio of r(t) over h(t).</a:t>
            </a:r>
            <a:endParaRPr sz="1700"/>
          </a:p>
          <a:p>
            <a:pPr indent="-336550" lvl="0" marL="457200" rtl="0" algn="l">
              <a:spcBef>
                <a:spcPts val="0"/>
              </a:spcBef>
              <a:spcAft>
                <a:spcPts val="0"/>
              </a:spcAft>
              <a:buSzPts val="1700"/>
              <a:buChar char="●"/>
            </a:pPr>
            <a:r>
              <a:rPr lang="zh-TW" sz="1700"/>
              <a:t>Inferencing: produce p(t) using trained Deepclean model and get the cleaned strain r(t).</a:t>
            </a:r>
            <a:endParaRPr sz="1700"/>
          </a:p>
        </p:txBody>
      </p:sp>
      <p:pic>
        <p:nvPicPr>
          <p:cNvPr descr="J_{asd} = \frac{1}{M} \sum_{i=0}^{M-1} \sqrt{\frac{S[r, r][i]}{S[h, h][i]}}." id="100" name="Google Shape;100;p16" title="MathEquation,#d0d0c8"/>
          <p:cNvPicPr preferRelativeResize="0"/>
          <p:nvPr/>
        </p:nvPicPr>
        <p:blipFill>
          <a:blip r:embed="rId3">
            <a:alphaModFix/>
          </a:blip>
          <a:stretch>
            <a:fillRect/>
          </a:stretch>
        </p:blipFill>
        <p:spPr>
          <a:xfrm>
            <a:off x="2295299" y="1712751"/>
            <a:ext cx="2251676" cy="520700"/>
          </a:xfrm>
          <a:prstGeom prst="rect">
            <a:avLst/>
          </a:prstGeom>
          <a:noFill/>
          <a:ln>
            <a:noFill/>
          </a:ln>
        </p:spPr>
      </p:pic>
      <p:grpSp>
        <p:nvGrpSpPr>
          <p:cNvPr id="101" name="Google Shape;101;p16"/>
          <p:cNvGrpSpPr/>
          <p:nvPr/>
        </p:nvGrpSpPr>
        <p:grpSpPr>
          <a:xfrm>
            <a:off x="311700" y="3174838"/>
            <a:ext cx="8498483" cy="1348363"/>
            <a:chOff x="311700" y="2489038"/>
            <a:chExt cx="8498483" cy="1348363"/>
          </a:xfrm>
        </p:grpSpPr>
        <p:sp>
          <p:nvSpPr>
            <p:cNvPr id="102" name="Google Shape;102;p16"/>
            <p:cNvSpPr txBox="1"/>
            <p:nvPr/>
          </p:nvSpPr>
          <p:spPr>
            <a:xfrm>
              <a:off x="7209050" y="3275975"/>
              <a:ext cx="487800" cy="400200"/>
            </a:xfrm>
            <a:prstGeom prst="rect">
              <a:avLst/>
            </a:prstGeom>
            <a:solidFill>
              <a:srgbClr val="FF0000"/>
            </a:solid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zh-TW"/>
                <a:t>h(t)</a:t>
              </a:r>
              <a:endParaRPr/>
            </a:p>
          </p:txBody>
        </p:sp>
        <p:grpSp>
          <p:nvGrpSpPr>
            <p:cNvPr id="103" name="Google Shape;103;p16"/>
            <p:cNvGrpSpPr/>
            <p:nvPr/>
          </p:nvGrpSpPr>
          <p:grpSpPr>
            <a:xfrm>
              <a:off x="7858750" y="3014628"/>
              <a:ext cx="316500" cy="400200"/>
              <a:chOff x="7299500" y="1410203"/>
              <a:chExt cx="316500" cy="400200"/>
            </a:xfrm>
          </p:grpSpPr>
          <p:sp>
            <p:nvSpPr>
              <p:cNvPr id="104" name="Google Shape;104;p16"/>
              <p:cNvSpPr/>
              <p:nvPr/>
            </p:nvSpPr>
            <p:spPr>
              <a:xfrm>
                <a:off x="7299500" y="1464325"/>
                <a:ext cx="316500" cy="3165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6"/>
              <p:cNvSpPr txBox="1"/>
              <p:nvPr/>
            </p:nvSpPr>
            <p:spPr>
              <a:xfrm>
                <a:off x="7343600" y="1410203"/>
                <a:ext cx="228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zh-TW"/>
                  <a:t>-</a:t>
                </a:r>
                <a:endParaRPr/>
              </a:p>
            </p:txBody>
          </p:sp>
        </p:grpSp>
        <p:cxnSp>
          <p:nvCxnSpPr>
            <p:cNvPr id="106" name="Google Shape;106;p16"/>
            <p:cNvCxnSpPr>
              <a:endCxn id="105" idx="0"/>
            </p:cNvCxnSpPr>
            <p:nvPr/>
          </p:nvCxnSpPr>
          <p:spPr>
            <a:xfrm>
              <a:off x="7712500" y="2889228"/>
              <a:ext cx="304500" cy="125400"/>
            </a:xfrm>
            <a:prstGeom prst="bentConnector2">
              <a:avLst/>
            </a:prstGeom>
            <a:noFill/>
            <a:ln cap="flat" cmpd="sng" w="9525">
              <a:solidFill>
                <a:srgbClr val="FF0000"/>
              </a:solidFill>
              <a:prstDash val="solid"/>
              <a:round/>
              <a:headEnd len="med" w="med" type="none"/>
              <a:tailEnd len="med" w="med" type="triangle"/>
            </a:ln>
          </p:spPr>
        </p:cxnSp>
        <p:cxnSp>
          <p:nvCxnSpPr>
            <p:cNvPr id="107" name="Google Shape;107;p16"/>
            <p:cNvCxnSpPr/>
            <p:nvPr/>
          </p:nvCxnSpPr>
          <p:spPr>
            <a:xfrm flipH="1" rot="10800000">
              <a:off x="7712500" y="3427119"/>
              <a:ext cx="304500" cy="125400"/>
            </a:xfrm>
            <a:prstGeom prst="bentConnector2">
              <a:avLst/>
            </a:prstGeom>
            <a:noFill/>
            <a:ln cap="flat" cmpd="sng" w="9525">
              <a:solidFill>
                <a:srgbClr val="FF0000"/>
              </a:solidFill>
              <a:prstDash val="solid"/>
              <a:round/>
              <a:headEnd len="med" w="med" type="none"/>
              <a:tailEnd len="med" w="med" type="triangle"/>
            </a:ln>
          </p:spPr>
        </p:cxnSp>
        <p:cxnSp>
          <p:nvCxnSpPr>
            <p:cNvPr id="108" name="Google Shape;108;p16"/>
            <p:cNvCxnSpPr>
              <a:stCxn id="104" idx="6"/>
              <a:endCxn id="109" idx="1"/>
            </p:cNvCxnSpPr>
            <p:nvPr/>
          </p:nvCxnSpPr>
          <p:spPr>
            <a:xfrm>
              <a:off x="8175250" y="3227000"/>
              <a:ext cx="147000" cy="0"/>
            </a:xfrm>
            <a:prstGeom prst="straightConnector1">
              <a:avLst/>
            </a:prstGeom>
            <a:noFill/>
            <a:ln cap="flat" cmpd="sng" w="9525">
              <a:solidFill>
                <a:srgbClr val="FF0000"/>
              </a:solidFill>
              <a:prstDash val="solid"/>
              <a:round/>
              <a:headEnd len="med" w="med" type="none"/>
              <a:tailEnd len="med" w="med" type="triangle"/>
            </a:ln>
          </p:spPr>
        </p:cxnSp>
        <p:sp>
          <p:nvSpPr>
            <p:cNvPr id="109" name="Google Shape;109;p16"/>
            <p:cNvSpPr txBox="1"/>
            <p:nvPr/>
          </p:nvSpPr>
          <p:spPr>
            <a:xfrm>
              <a:off x="8322383" y="3026900"/>
              <a:ext cx="487800" cy="400200"/>
            </a:xfrm>
            <a:prstGeom prst="rect">
              <a:avLst/>
            </a:prstGeom>
            <a:solidFill>
              <a:srgbClr val="6AA84F"/>
            </a:solid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zh-TW"/>
                <a:t>r(t)</a:t>
              </a:r>
              <a:endParaRPr/>
            </a:p>
          </p:txBody>
        </p:sp>
        <p:grpSp>
          <p:nvGrpSpPr>
            <p:cNvPr id="110" name="Google Shape;110;p16"/>
            <p:cNvGrpSpPr/>
            <p:nvPr/>
          </p:nvGrpSpPr>
          <p:grpSpPr>
            <a:xfrm>
              <a:off x="311700" y="2489038"/>
              <a:ext cx="7385150" cy="1348363"/>
              <a:chOff x="646375" y="2533188"/>
              <a:chExt cx="7385150" cy="1348363"/>
            </a:xfrm>
          </p:grpSpPr>
          <p:sp>
            <p:nvSpPr>
              <p:cNvPr id="111" name="Google Shape;111;p16"/>
              <p:cNvSpPr txBox="1"/>
              <p:nvPr/>
            </p:nvSpPr>
            <p:spPr>
              <a:xfrm rot="5400000">
                <a:off x="6687250" y="2758500"/>
                <a:ext cx="845100" cy="400200"/>
              </a:xfrm>
              <a:prstGeom prst="rect">
                <a:avLst/>
              </a:prstGeom>
              <a:solidFill>
                <a:schemeClr val="dk1"/>
              </a:solid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zh-TW"/>
                  <a:t>Conv1d</a:t>
                </a:r>
                <a:endParaRPr/>
              </a:p>
            </p:txBody>
          </p:sp>
          <p:sp>
            <p:nvSpPr>
              <p:cNvPr id="112" name="Google Shape;112;p16"/>
              <p:cNvSpPr txBox="1"/>
              <p:nvPr/>
            </p:nvSpPr>
            <p:spPr>
              <a:xfrm rot="5400000">
                <a:off x="1080025" y="2758488"/>
                <a:ext cx="845100" cy="400200"/>
              </a:xfrm>
              <a:prstGeom prst="rect">
                <a:avLst/>
              </a:prstGeom>
              <a:solidFill>
                <a:schemeClr val="dk1"/>
              </a:solid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zh-TW"/>
                  <a:t>Conv1d</a:t>
                </a:r>
                <a:endParaRPr/>
              </a:p>
            </p:txBody>
          </p:sp>
          <p:sp>
            <p:nvSpPr>
              <p:cNvPr id="113" name="Google Shape;113;p16"/>
              <p:cNvSpPr txBox="1"/>
              <p:nvPr/>
            </p:nvSpPr>
            <p:spPr>
              <a:xfrm rot="5400000">
                <a:off x="2140775" y="2755638"/>
                <a:ext cx="845100" cy="400200"/>
              </a:xfrm>
              <a:prstGeom prst="rect">
                <a:avLst/>
              </a:prstGeom>
              <a:solidFill>
                <a:schemeClr val="dk1"/>
              </a:solid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zh-TW"/>
                  <a:t>Conv1d</a:t>
                </a:r>
                <a:endParaRPr/>
              </a:p>
            </p:txBody>
          </p:sp>
          <p:sp>
            <p:nvSpPr>
              <p:cNvPr id="114" name="Google Shape;114;p16"/>
              <p:cNvSpPr txBox="1"/>
              <p:nvPr/>
            </p:nvSpPr>
            <p:spPr>
              <a:xfrm rot="5400000">
                <a:off x="2671150" y="2755638"/>
                <a:ext cx="845100" cy="400200"/>
              </a:xfrm>
              <a:prstGeom prst="rect">
                <a:avLst/>
              </a:prstGeom>
              <a:solidFill>
                <a:schemeClr val="dk1"/>
              </a:solid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zh-TW"/>
                  <a:t>Conv1d</a:t>
                </a:r>
                <a:endParaRPr/>
              </a:p>
            </p:txBody>
          </p:sp>
          <p:cxnSp>
            <p:nvCxnSpPr>
              <p:cNvPr id="115" name="Google Shape;115;p16"/>
              <p:cNvCxnSpPr/>
              <p:nvPr/>
            </p:nvCxnSpPr>
            <p:spPr>
              <a:xfrm flipH="1" rot="10800000">
                <a:off x="1702663" y="2952888"/>
                <a:ext cx="143700" cy="5700"/>
              </a:xfrm>
              <a:prstGeom prst="straightConnector1">
                <a:avLst/>
              </a:prstGeom>
              <a:noFill/>
              <a:ln cap="flat" cmpd="sng" w="9525">
                <a:solidFill>
                  <a:srgbClr val="FF0000"/>
                </a:solidFill>
                <a:prstDash val="solid"/>
                <a:round/>
                <a:headEnd len="med" w="med" type="none"/>
                <a:tailEnd len="med" w="med" type="triangle"/>
              </a:ln>
            </p:spPr>
          </p:cxnSp>
          <p:sp>
            <p:nvSpPr>
              <p:cNvPr id="116" name="Google Shape;116;p16"/>
              <p:cNvSpPr txBox="1"/>
              <p:nvPr/>
            </p:nvSpPr>
            <p:spPr>
              <a:xfrm rot="5400000">
                <a:off x="6114613" y="2709438"/>
                <a:ext cx="845100" cy="492600"/>
              </a:xfrm>
              <a:prstGeom prst="rect">
                <a:avLst/>
              </a:prstGeom>
              <a:solidFill>
                <a:schemeClr val="dk1"/>
              </a:solid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zh-TW" sz="1000"/>
                  <a:t>TransposeConv1d</a:t>
                </a:r>
                <a:endParaRPr sz="1000"/>
              </a:p>
            </p:txBody>
          </p:sp>
          <p:sp>
            <p:nvSpPr>
              <p:cNvPr id="117" name="Google Shape;117;p16"/>
              <p:cNvSpPr txBox="1"/>
              <p:nvPr/>
            </p:nvSpPr>
            <p:spPr>
              <a:xfrm rot="5400000">
                <a:off x="5495788" y="2712288"/>
                <a:ext cx="845100" cy="492600"/>
              </a:xfrm>
              <a:prstGeom prst="rect">
                <a:avLst/>
              </a:prstGeom>
              <a:solidFill>
                <a:schemeClr val="dk1"/>
              </a:solid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zh-TW" sz="1000"/>
                  <a:t>TransposeConv1d</a:t>
                </a:r>
                <a:endParaRPr sz="1000"/>
              </a:p>
            </p:txBody>
          </p:sp>
          <p:sp>
            <p:nvSpPr>
              <p:cNvPr id="118" name="Google Shape;118;p16"/>
              <p:cNvSpPr txBox="1"/>
              <p:nvPr/>
            </p:nvSpPr>
            <p:spPr>
              <a:xfrm rot="5400000">
                <a:off x="4876963" y="2709438"/>
                <a:ext cx="845100" cy="492600"/>
              </a:xfrm>
              <a:prstGeom prst="rect">
                <a:avLst/>
              </a:prstGeom>
              <a:solidFill>
                <a:schemeClr val="dk1"/>
              </a:solid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zh-TW" sz="1000"/>
                  <a:t>TransposeConv1d</a:t>
                </a:r>
                <a:endParaRPr sz="1000"/>
              </a:p>
            </p:txBody>
          </p:sp>
          <p:sp>
            <p:nvSpPr>
              <p:cNvPr id="119" name="Google Shape;119;p16"/>
              <p:cNvSpPr txBox="1"/>
              <p:nvPr/>
            </p:nvSpPr>
            <p:spPr>
              <a:xfrm rot="5400000">
                <a:off x="4258138" y="2709438"/>
                <a:ext cx="845100" cy="492600"/>
              </a:xfrm>
              <a:prstGeom prst="rect">
                <a:avLst/>
              </a:prstGeom>
              <a:solidFill>
                <a:schemeClr val="dk1"/>
              </a:solid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zh-TW" sz="1000"/>
                  <a:t>TransposeConv1d</a:t>
                </a:r>
                <a:endParaRPr sz="1000"/>
              </a:p>
            </p:txBody>
          </p:sp>
          <p:sp>
            <p:nvSpPr>
              <p:cNvPr id="120" name="Google Shape;120;p16"/>
              <p:cNvSpPr txBox="1"/>
              <p:nvPr/>
            </p:nvSpPr>
            <p:spPr>
              <a:xfrm>
                <a:off x="646375" y="2755650"/>
                <a:ext cx="487800" cy="400200"/>
              </a:xfrm>
              <a:prstGeom prst="rect">
                <a:avLst/>
              </a:prstGeom>
              <a:solidFill>
                <a:srgbClr val="76A5AF"/>
              </a:solid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zh-TW"/>
                  <a:t>w(t)</a:t>
                </a:r>
                <a:endParaRPr/>
              </a:p>
            </p:txBody>
          </p:sp>
          <p:sp>
            <p:nvSpPr>
              <p:cNvPr id="121" name="Google Shape;121;p16"/>
              <p:cNvSpPr txBox="1"/>
              <p:nvPr/>
            </p:nvSpPr>
            <p:spPr>
              <a:xfrm>
                <a:off x="3512500" y="2647950"/>
                <a:ext cx="703200" cy="615600"/>
              </a:xfrm>
              <a:prstGeom prst="rect">
                <a:avLst/>
              </a:prstGeom>
              <a:solidFill>
                <a:srgbClr val="FF9900"/>
              </a:solid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zh-TW"/>
                  <a:t>latent vector</a:t>
                </a:r>
                <a:endParaRPr/>
              </a:p>
            </p:txBody>
          </p:sp>
          <p:cxnSp>
            <p:nvCxnSpPr>
              <p:cNvPr id="122" name="Google Shape;122;p16"/>
              <p:cNvCxnSpPr>
                <a:stCxn id="120" idx="3"/>
              </p:cNvCxnSpPr>
              <p:nvPr/>
            </p:nvCxnSpPr>
            <p:spPr>
              <a:xfrm>
                <a:off x="1134175" y="2955750"/>
                <a:ext cx="168300" cy="0"/>
              </a:xfrm>
              <a:prstGeom prst="straightConnector1">
                <a:avLst/>
              </a:prstGeom>
              <a:noFill/>
              <a:ln cap="flat" cmpd="sng" w="9525">
                <a:solidFill>
                  <a:srgbClr val="FF0000"/>
                </a:solidFill>
                <a:prstDash val="solid"/>
                <a:round/>
                <a:headEnd len="med" w="med" type="none"/>
                <a:tailEnd len="med" w="med" type="triangle"/>
              </a:ln>
            </p:spPr>
          </p:cxnSp>
          <p:cxnSp>
            <p:nvCxnSpPr>
              <p:cNvPr id="123" name="Google Shape;123;p16"/>
              <p:cNvCxnSpPr>
                <a:stCxn id="114" idx="0"/>
                <a:endCxn id="121" idx="1"/>
              </p:cNvCxnSpPr>
              <p:nvPr/>
            </p:nvCxnSpPr>
            <p:spPr>
              <a:xfrm>
                <a:off x="3293800" y="2955738"/>
                <a:ext cx="218700" cy="0"/>
              </a:xfrm>
              <a:prstGeom prst="straightConnector1">
                <a:avLst/>
              </a:prstGeom>
              <a:noFill/>
              <a:ln cap="flat" cmpd="sng" w="9525">
                <a:solidFill>
                  <a:srgbClr val="FF0000"/>
                </a:solidFill>
                <a:prstDash val="solid"/>
                <a:round/>
                <a:headEnd len="med" w="med" type="none"/>
                <a:tailEnd len="med" w="med" type="triangle"/>
              </a:ln>
            </p:spPr>
          </p:cxnSp>
          <p:sp>
            <p:nvSpPr>
              <p:cNvPr id="124" name="Google Shape;124;p16"/>
              <p:cNvSpPr txBox="1"/>
              <p:nvPr/>
            </p:nvSpPr>
            <p:spPr>
              <a:xfrm>
                <a:off x="7543725" y="2758500"/>
                <a:ext cx="487800" cy="400200"/>
              </a:xfrm>
              <a:prstGeom prst="rect">
                <a:avLst/>
              </a:prstGeom>
              <a:solidFill>
                <a:schemeClr val="accent6"/>
              </a:solid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zh-TW"/>
                  <a:t>p(t)</a:t>
                </a:r>
                <a:endParaRPr/>
              </a:p>
            </p:txBody>
          </p:sp>
          <p:sp>
            <p:nvSpPr>
              <p:cNvPr id="125" name="Google Shape;125;p16"/>
              <p:cNvSpPr txBox="1"/>
              <p:nvPr/>
            </p:nvSpPr>
            <p:spPr>
              <a:xfrm>
                <a:off x="1179000" y="3481350"/>
                <a:ext cx="2251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zh-TW">
                    <a:solidFill>
                      <a:srgbClr val="00FF00"/>
                    </a:solidFill>
                  </a:rPr>
                  <a:t>Encoder (down-sampler)</a:t>
                </a:r>
                <a:endParaRPr>
                  <a:solidFill>
                    <a:srgbClr val="00FF00"/>
                  </a:solidFill>
                </a:endParaRPr>
              </a:p>
            </p:txBody>
          </p:sp>
          <p:sp>
            <p:nvSpPr>
              <p:cNvPr id="126" name="Google Shape;126;p16"/>
              <p:cNvSpPr txBox="1"/>
              <p:nvPr/>
            </p:nvSpPr>
            <p:spPr>
              <a:xfrm>
                <a:off x="4792450" y="3481350"/>
                <a:ext cx="2251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zh-TW">
                    <a:solidFill>
                      <a:srgbClr val="00FF00"/>
                    </a:solidFill>
                  </a:rPr>
                  <a:t>Decoder (up-sampler)</a:t>
                </a:r>
                <a:endParaRPr>
                  <a:solidFill>
                    <a:srgbClr val="00FF00"/>
                  </a:solidFill>
                </a:endParaRPr>
              </a:p>
            </p:txBody>
          </p:sp>
          <p:sp>
            <p:nvSpPr>
              <p:cNvPr id="127" name="Google Shape;127;p16"/>
              <p:cNvSpPr txBox="1"/>
              <p:nvPr/>
            </p:nvSpPr>
            <p:spPr>
              <a:xfrm rot="5400000">
                <a:off x="1610392" y="2755638"/>
                <a:ext cx="845100" cy="400200"/>
              </a:xfrm>
              <a:prstGeom prst="rect">
                <a:avLst/>
              </a:prstGeom>
              <a:solidFill>
                <a:schemeClr val="dk1"/>
              </a:solid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zh-TW"/>
                  <a:t>Conv1d</a:t>
                </a:r>
                <a:endParaRPr/>
              </a:p>
            </p:txBody>
          </p:sp>
          <p:cxnSp>
            <p:nvCxnSpPr>
              <p:cNvPr id="128" name="Google Shape;128;p16"/>
              <p:cNvCxnSpPr/>
              <p:nvPr/>
            </p:nvCxnSpPr>
            <p:spPr>
              <a:xfrm flipH="1" rot="10800000">
                <a:off x="2233038" y="2955738"/>
                <a:ext cx="143700" cy="5700"/>
              </a:xfrm>
              <a:prstGeom prst="straightConnector1">
                <a:avLst/>
              </a:prstGeom>
              <a:noFill/>
              <a:ln cap="flat" cmpd="sng" w="9525">
                <a:solidFill>
                  <a:srgbClr val="FF0000"/>
                </a:solidFill>
                <a:prstDash val="solid"/>
                <a:round/>
                <a:headEnd len="med" w="med" type="none"/>
                <a:tailEnd len="med" w="med" type="triangle"/>
              </a:ln>
            </p:spPr>
          </p:cxnSp>
          <p:cxnSp>
            <p:nvCxnSpPr>
              <p:cNvPr id="129" name="Google Shape;129;p16"/>
              <p:cNvCxnSpPr/>
              <p:nvPr/>
            </p:nvCxnSpPr>
            <p:spPr>
              <a:xfrm flipH="1" rot="10800000">
                <a:off x="2749888" y="2955738"/>
                <a:ext cx="143700" cy="5700"/>
              </a:xfrm>
              <a:prstGeom prst="straightConnector1">
                <a:avLst/>
              </a:prstGeom>
              <a:noFill/>
              <a:ln cap="flat" cmpd="sng" w="9525">
                <a:solidFill>
                  <a:srgbClr val="FF0000"/>
                </a:solidFill>
                <a:prstDash val="solid"/>
                <a:round/>
                <a:headEnd len="med" w="med" type="none"/>
                <a:tailEnd len="med" w="med" type="triangle"/>
              </a:ln>
            </p:spPr>
          </p:cxnSp>
          <p:cxnSp>
            <p:nvCxnSpPr>
              <p:cNvPr id="130" name="Google Shape;130;p16"/>
              <p:cNvCxnSpPr/>
              <p:nvPr/>
            </p:nvCxnSpPr>
            <p:spPr>
              <a:xfrm>
                <a:off x="4215700" y="2955738"/>
                <a:ext cx="218700" cy="0"/>
              </a:xfrm>
              <a:prstGeom prst="straightConnector1">
                <a:avLst/>
              </a:prstGeom>
              <a:noFill/>
              <a:ln cap="flat" cmpd="sng" w="9525">
                <a:solidFill>
                  <a:srgbClr val="FF0000"/>
                </a:solidFill>
                <a:prstDash val="solid"/>
                <a:round/>
                <a:headEnd len="med" w="med" type="none"/>
                <a:tailEnd len="med" w="med" type="triangle"/>
              </a:ln>
            </p:spPr>
          </p:cxnSp>
          <p:cxnSp>
            <p:nvCxnSpPr>
              <p:cNvPr id="131" name="Google Shape;131;p16"/>
              <p:cNvCxnSpPr/>
              <p:nvPr/>
            </p:nvCxnSpPr>
            <p:spPr>
              <a:xfrm flipH="1" rot="10800000">
                <a:off x="4927000" y="2955738"/>
                <a:ext cx="143700" cy="5700"/>
              </a:xfrm>
              <a:prstGeom prst="straightConnector1">
                <a:avLst/>
              </a:prstGeom>
              <a:noFill/>
              <a:ln cap="flat" cmpd="sng" w="9525">
                <a:solidFill>
                  <a:srgbClr val="FF0000"/>
                </a:solidFill>
                <a:prstDash val="solid"/>
                <a:round/>
                <a:headEnd len="med" w="med" type="none"/>
                <a:tailEnd len="med" w="med" type="triangle"/>
              </a:ln>
            </p:spPr>
          </p:cxnSp>
          <p:cxnSp>
            <p:nvCxnSpPr>
              <p:cNvPr id="132" name="Google Shape;132;p16"/>
              <p:cNvCxnSpPr/>
              <p:nvPr/>
            </p:nvCxnSpPr>
            <p:spPr>
              <a:xfrm flipH="1" rot="10800000">
                <a:off x="5545825" y="2952888"/>
                <a:ext cx="143700" cy="5700"/>
              </a:xfrm>
              <a:prstGeom prst="straightConnector1">
                <a:avLst/>
              </a:prstGeom>
              <a:noFill/>
              <a:ln cap="flat" cmpd="sng" w="9525">
                <a:solidFill>
                  <a:srgbClr val="FF0000"/>
                </a:solidFill>
                <a:prstDash val="solid"/>
                <a:round/>
                <a:headEnd len="med" w="med" type="none"/>
                <a:tailEnd len="med" w="med" type="triangle"/>
              </a:ln>
            </p:spPr>
          </p:cxnSp>
          <p:cxnSp>
            <p:nvCxnSpPr>
              <p:cNvPr id="133" name="Google Shape;133;p16"/>
              <p:cNvCxnSpPr/>
              <p:nvPr/>
            </p:nvCxnSpPr>
            <p:spPr>
              <a:xfrm flipH="1" rot="10800000">
                <a:off x="6155913" y="2952888"/>
                <a:ext cx="143700" cy="5700"/>
              </a:xfrm>
              <a:prstGeom prst="straightConnector1">
                <a:avLst/>
              </a:prstGeom>
              <a:noFill/>
              <a:ln cap="flat" cmpd="sng" w="9525">
                <a:solidFill>
                  <a:srgbClr val="FF0000"/>
                </a:solidFill>
                <a:prstDash val="solid"/>
                <a:round/>
                <a:headEnd len="med" w="med" type="none"/>
                <a:tailEnd len="med" w="med" type="triangle"/>
              </a:ln>
            </p:spPr>
          </p:cxnSp>
          <p:cxnSp>
            <p:nvCxnSpPr>
              <p:cNvPr id="134" name="Google Shape;134;p16"/>
              <p:cNvCxnSpPr/>
              <p:nvPr/>
            </p:nvCxnSpPr>
            <p:spPr>
              <a:xfrm flipH="1" rot="10800000">
                <a:off x="6783475" y="2952888"/>
                <a:ext cx="143700" cy="5700"/>
              </a:xfrm>
              <a:prstGeom prst="straightConnector1">
                <a:avLst/>
              </a:prstGeom>
              <a:noFill/>
              <a:ln cap="flat" cmpd="sng" w="9525">
                <a:solidFill>
                  <a:srgbClr val="FF0000"/>
                </a:solidFill>
                <a:prstDash val="solid"/>
                <a:round/>
                <a:headEnd len="med" w="med" type="none"/>
                <a:tailEnd len="med" w="med" type="triangle"/>
              </a:ln>
            </p:spPr>
          </p:cxnSp>
          <p:cxnSp>
            <p:nvCxnSpPr>
              <p:cNvPr id="135" name="Google Shape;135;p16"/>
              <p:cNvCxnSpPr>
                <a:stCxn id="111" idx="0"/>
                <a:endCxn id="124" idx="1"/>
              </p:cNvCxnSpPr>
              <p:nvPr/>
            </p:nvCxnSpPr>
            <p:spPr>
              <a:xfrm>
                <a:off x="7309900" y="2958600"/>
                <a:ext cx="233700" cy="0"/>
              </a:xfrm>
              <a:prstGeom prst="straightConnector1">
                <a:avLst/>
              </a:prstGeom>
              <a:noFill/>
              <a:ln cap="flat" cmpd="sng" w="9525">
                <a:solidFill>
                  <a:srgbClr val="FF0000"/>
                </a:solidFill>
                <a:prstDash val="solid"/>
                <a:round/>
                <a:headEnd len="med" w="med" type="none"/>
                <a:tailEnd len="med" w="med" type="triangle"/>
              </a:ln>
            </p:spPr>
          </p:cxnSp>
        </p:gr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zh-TW"/>
              <a:t>Members from Taiwan</a:t>
            </a:r>
            <a:endParaRPr/>
          </a:p>
        </p:txBody>
      </p:sp>
      <p:sp>
        <p:nvSpPr>
          <p:cNvPr id="141" name="Google Shape;141;p1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36550" lvl="0" marL="457200" rtl="0" algn="l">
              <a:spcBef>
                <a:spcPts val="0"/>
              </a:spcBef>
              <a:spcAft>
                <a:spcPts val="0"/>
              </a:spcAft>
              <a:buSzPts val="1700"/>
              <a:buChar char="●"/>
            </a:pPr>
            <a:r>
              <a:rPr lang="zh-TW" sz="1700"/>
              <a:t>Shih-Chieh Hsu (UW), </a:t>
            </a:r>
            <a:r>
              <a:rPr lang="zh-TW" sz="1700"/>
              <a:t>Yi Yang (NYCU), Guo-Chin Liu (TKU), </a:t>
            </a:r>
            <a:r>
              <a:rPr lang="zh-TW" sz="1700"/>
              <a:t>Albert Kong (NTHU)</a:t>
            </a:r>
            <a:endParaRPr sz="1700"/>
          </a:p>
          <a:p>
            <a:pPr indent="-336550" lvl="0" marL="457200" rtl="0" algn="l">
              <a:spcBef>
                <a:spcPts val="0"/>
              </a:spcBef>
              <a:spcAft>
                <a:spcPts val="0"/>
              </a:spcAft>
              <a:buSzPts val="1700"/>
              <a:buChar char="●"/>
            </a:pPr>
            <a:r>
              <a:rPr lang="zh-TW" sz="1700"/>
              <a:t>Chia-Jui Chou (NYCU), Hong-Yin Chen (NYCU), Li-Cheng Yang (NYCU), Sheng-Hong Lai (NYCU), Shu-Wei Yeh (NTHU)</a:t>
            </a:r>
            <a:endParaRPr sz="17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zh-TW"/>
              <a:t>Collaboration with LIGO</a:t>
            </a:r>
            <a:endParaRPr/>
          </a:p>
        </p:txBody>
      </p:sp>
      <p:sp>
        <p:nvSpPr>
          <p:cNvPr id="147" name="Google Shape;147;p1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36550" lvl="0" marL="457200" rtl="0" algn="l">
              <a:spcBef>
                <a:spcPts val="0"/>
              </a:spcBef>
              <a:spcAft>
                <a:spcPts val="0"/>
              </a:spcAft>
              <a:buSzPts val="1700"/>
              <a:buChar char="●"/>
            </a:pPr>
            <a:r>
              <a:rPr lang="zh-TW" sz="1700"/>
              <a:t>Michael Coughlin (UMN), Phillip Harris (UMN), Erik Katsavounidis (MIT), Tri Nguyen (MIT), Alec Gunny (MIT), </a:t>
            </a:r>
            <a:r>
              <a:rPr lang="zh-TW" sz="1700"/>
              <a:t>Muhammed </a:t>
            </a:r>
            <a:r>
              <a:rPr lang="zh-TW" sz="1700"/>
              <a:t>Saleem (UMN), Ryan Magee (CIT)</a:t>
            </a:r>
            <a:endParaRPr sz="1700"/>
          </a:p>
          <a:p>
            <a:pPr indent="-336550" lvl="0" marL="457200" rtl="0" algn="l">
              <a:spcBef>
                <a:spcPts val="0"/>
              </a:spcBef>
              <a:spcAft>
                <a:spcPts val="0"/>
              </a:spcAft>
              <a:buSzPts val="1700"/>
              <a:buChar char="●"/>
            </a:pPr>
            <a:r>
              <a:rPr lang="zh-TW" sz="1700"/>
              <a:t>The onine Deepclean for low-latency denoising is under development in LIGO, focusing on 60Hz powermain noise and low-frequency noise (8Hz ~ 22Hz).</a:t>
            </a:r>
            <a:endParaRPr sz="1700"/>
          </a:p>
          <a:p>
            <a:pPr indent="-336550" lvl="0" marL="457200" rtl="0" algn="l">
              <a:spcBef>
                <a:spcPts val="0"/>
              </a:spcBef>
              <a:spcAft>
                <a:spcPts val="0"/>
              </a:spcAft>
              <a:buSzPts val="1700"/>
              <a:buChar char="●"/>
            </a:pPr>
            <a:r>
              <a:rPr lang="zh-TW" sz="1700"/>
              <a:t>We are parallely pushing the Deepclean for low-latency denoising both in KAGRA and LIGO.</a:t>
            </a:r>
            <a:endParaRPr sz="17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zh-TW"/>
              <a:t>Collaboration in KAGRA</a:t>
            </a:r>
            <a:endParaRPr/>
          </a:p>
        </p:txBody>
      </p:sp>
      <p:sp>
        <p:nvSpPr>
          <p:cNvPr id="153" name="Google Shape;153;p1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36550" lvl="0" marL="457200" rtl="0" algn="l">
              <a:spcBef>
                <a:spcPts val="0"/>
              </a:spcBef>
              <a:spcAft>
                <a:spcPts val="0"/>
              </a:spcAft>
              <a:buSzPts val="1700"/>
              <a:buChar char="●"/>
            </a:pPr>
            <a:r>
              <a:rPr lang="zh-TW" sz="1700"/>
              <a:t>Takaaki Yokozawa (ICRR), Yousuke Itoh (OCU), Tatsuki Washimi (NAOJ), Junya Kume (RESCEU)</a:t>
            </a:r>
            <a:endParaRPr sz="1700"/>
          </a:p>
          <a:p>
            <a:pPr indent="-336550" lvl="0" marL="457200" rtl="0" algn="l">
              <a:spcBef>
                <a:spcPts val="0"/>
              </a:spcBef>
              <a:spcAft>
                <a:spcPts val="0"/>
              </a:spcAft>
              <a:buSzPts val="1700"/>
              <a:buChar char="●"/>
            </a:pPr>
            <a:r>
              <a:rPr lang="zh-TW" sz="1700"/>
              <a:t>We are working with PEM team to test the ability of Deepclean.</a:t>
            </a:r>
            <a:endParaRPr sz="1700"/>
          </a:p>
          <a:p>
            <a:pPr indent="-336550" lvl="0" marL="457200" rtl="0" algn="l">
              <a:spcBef>
                <a:spcPts val="0"/>
              </a:spcBef>
              <a:spcAft>
                <a:spcPts val="0"/>
              </a:spcAft>
              <a:buSzPts val="1700"/>
              <a:buChar char="●"/>
            </a:pPr>
            <a:r>
              <a:rPr lang="zh-TW" sz="1700"/>
              <a:t>The denoising result should be consistent with the Independent Component Analysis.</a:t>
            </a:r>
            <a:endParaRPr sz="17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zh-TW"/>
              <a:t>Low-Latency Denoising during O4</a:t>
            </a:r>
            <a:endParaRPr/>
          </a:p>
        </p:txBody>
      </p:sp>
      <p:sp>
        <p:nvSpPr>
          <p:cNvPr id="159" name="Google Shape;159;p2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zh-TW"/>
              <a:t>We will focus on subtracting the </a:t>
            </a:r>
            <a:r>
              <a:rPr lang="zh-TW">
                <a:solidFill>
                  <a:schemeClr val="accent6"/>
                </a:solidFill>
              </a:rPr>
              <a:t>60Hz powermain noise</a:t>
            </a:r>
            <a:r>
              <a:rPr lang="zh-TW"/>
              <a:t> or the </a:t>
            </a:r>
            <a:r>
              <a:rPr lang="zh-TW">
                <a:solidFill>
                  <a:schemeClr val="accent6"/>
                </a:solidFill>
              </a:rPr>
              <a:t>acoustic noise</a:t>
            </a:r>
            <a:r>
              <a:rPr lang="zh-TW"/>
              <a:t> or the </a:t>
            </a:r>
            <a:r>
              <a:rPr lang="zh-TW">
                <a:solidFill>
                  <a:schemeClr val="accent6"/>
                </a:solidFill>
              </a:rPr>
              <a:t>control noise in Vibration Isolation System</a:t>
            </a:r>
            <a:r>
              <a:rPr lang="zh-TW"/>
              <a:t> from the </a:t>
            </a:r>
            <a:r>
              <a:rPr lang="zh-TW">
                <a:solidFill>
                  <a:schemeClr val="accent6"/>
                </a:solidFill>
              </a:rPr>
              <a:t>calibrated low-latency strain</a:t>
            </a:r>
            <a:r>
              <a:rPr lang="zh-TW"/>
              <a:t> (1-sec-long frame files).</a:t>
            </a:r>
            <a:endParaRPr/>
          </a:p>
          <a:p>
            <a:pPr indent="-342900" lvl="0" marL="457200" rtl="0" algn="l">
              <a:spcBef>
                <a:spcPts val="0"/>
              </a:spcBef>
              <a:spcAft>
                <a:spcPts val="0"/>
              </a:spcAft>
              <a:buSzPts val="1800"/>
              <a:buChar char="●"/>
            </a:pPr>
            <a:r>
              <a:rPr lang="zh-TW">
                <a:solidFill>
                  <a:schemeClr val="accent6"/>
                </a:solidFill>
              </a:rPr>
              <a:t>PEM channels</a:t>
            </a:r>
            <a:r>
              <a:rPr lang="zh-TW"/>
              <a:t> related to the target noises at the same time of the low-latency strain is needed during online cleaning.</a:t>
            </a:r>
            <a:endParaRPr/>
          </a:p>
          <a:p>
            <a:pPr indent="-342900" lvl="0" marL="457200" rtl="0" algn="l">
              <a:spcBef>
                <a:spcPts val="0"/>
              </a:spcBef>
              <a:spcAft>
                <a:spcPts val="0"/>
              </a:spcAft>
              <a:buSzPts val="1800"/>
              <a:buChar char="●"/>
            </a:pPr>
            <a:r>
              <a:rPr lang="zh-TW"/>
              <a:t>Setup the </a:t>
            </a:r>
            <a:r>
              <a:rPr lang="zh-TW" u="sng">
                <a:solidFill>
                  <a:schemeClr val="hlink"/>
                </a:solidFill>
                <a:hlinkClick r:id="rId3"/>
              </a:rPr>
              <a:t>Triton Server</a:t>
            </a:r>
            <a:r>
              <a:rPr lang="zh-TW"/>
              <a:t> (</a:t>
            </a:r>
            <a:r>
              <a:rPr lang="zh-TW" u="sng">
                <a:solidFill>
                  <a:schemeClr val="hlink"/>
                </a:solidFill>
                <a:hlinkClick r:id="rId4"/>
              </a:rPr>
              <a:t>Github</a:t>
            </a:r>
            <a:r>
              <a:rPr lang="zh-TW"/>
              <a:t>) within a singularity container and the Triton Client API to do the cleaning (using 1 GPU) and stream out the cleaned 1-sec-long frame files online.</a:t>
            </a:r>
            <a:endParaRPr/>
          </a:p>
          <a:p>
            <a:pPr indent="-342900" lvl="0" marL="457200" rtl="0" algn="l">
              <a:spcBef>
                <a:spcPts val="0"/>
              </a:spcBef>
              <a:spcAft>
                <a:spcPts val="0"/>
              </a:spcAft>
              <a:buSzPts val="1800"/>
              <a:buChar char="●"/>
            </a:pPr>
            <a:r>
              <a:rPr lang="zh-TW"/>
              <a:t>Regularly train and update the Deepclean model during O4 (using the other GPU). The model will be trained using the earlier data of the PEM channels and the low-latency strain channels.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zh-TW"/>
              <a:t>Low-Latency Denoising during O4</a:t>
            </a:r>
            <a:endParaRPr/>
          </a:p>
        </p:txBody>
      </p:sp>
      <p:sp>
        <p:nvSpPr>
          <p:cNvPr id="165" name="Google Shape;165;p2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457200" lvl="0" marL="5486400" rtl="0" algn="l">
              <a:spcBef>
                <a:spcPts val="1200"/>
              </a:spcBef>
              <a:spcAft>
                <a:spcPts val="1200"/>
              </a:spcAft>
              <a:buNone/>
            </a:pPr>
            <a:r>
              <a:rPr lang="zh-TW"/>
              <a:t>by Sawada-san</a:t>
            </a:r>
            <a:endParaRPr/>
          </a:p>
        </p:txBody>
      </p:sp>
      <p:pic>
        <p:nvPicPr>
          <p:cNvPr id="166" name="Google Shape;166;p21"/>
          <p:cNvPicPr preferRelativeResize="0"/>
          <p:nvPr/>
        </p:nvPicPr>
        <p:blipFill>
          <a:blip r:embed="rId3">
            <a:alphaModFix/>
          </a:blip>
          <a:stretch>
            <a:fillRect/>
          </a:stretch>
        </p:blipFill>
        <p:spPr>
          <a:xfrm>
            <a:off x="1524000" y="1114425"/>
            <a:ext cx="6096000" cy="29146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