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197b2c445a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197b2c445a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1197b2c445a_0_3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1197b2c445a_0_3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197b2c445a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197b2c445a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197b2c445a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197b2c445a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197b2c445a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197b2c445a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197b2c445a_0_2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197b2c445a_0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197b2c445a_0_2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197b2c445a_0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197b2c445a_0_2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197b2c445a_0_2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197b2c445a_0_2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1197b2c445a_0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197b2c445a_0_3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1197b2c445a_0_3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arxiv.org/abs/2005.06534" TargetMode="External"/><Relationship Id="rId4" Type="http://schemas.openxmlformats.org/officeDocument/2006/relationships/hyperlink" Target="https://arxiv.org/abs/2108.12430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3880"/>
              <a:t>Deepclean: Offline and Online Tests</a:t>
            </a:r>
            <a:endParaRPr sz="3880"/>
          </a:p>
        </p:txBody>
      </p:sp>
      <p:sp>
        <p:nvSpPr>
          <p:cNvPr id="55" name="Google Shape;55;p13"/>
          <p:cNvSpPr txBox="1"/>
          <p:nvPr/>
        </p:nvSpPr>
        <p:spPr>
          <a:xfrm>
            <a:off x="311700" y="2834125"/>
            <a:ext cx="8520600" cy="17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800">
                <a:solidFill>
                  <a:srgbClr val="ADADAD"/>
                </a:solidFill>
              </a:rPr>
              <a:t>Chia-Jui Chou</a:t>
            </a:r>
            <a:endParaRPr sz="28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40">
                <a:solidFill>
                  <a:srgbClr val="ADADAD"/>
                </a:solidFill>
              </a:rPr>
              <a:t>National Yang Ming Chiao Tung University, Taiwan</a:t>
            </a:r>
            <a:endParaRPr sz="2240">
              <a:solidFill>
                <a:srgbClr val="ADADAD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4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40">
                <a:solidFill>
                  <a:srgbClr val="ADADAD"/>
                </a:solidFill>
              </a:rPr>
              <a:t>2022/03/10</a:t>
            </a:r>
            <a:endParaRPr sz="2240">
              <a:solidFill>
                <a:srgbClr val="ADADAD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Performance Evaluation and Safety check for Online Test</a:t>
            </a:r>
            <a:endParaRPr/>
          </a:p>
        </p:txBody>
      </p:sp>
      <p:sp>
        <p:nvSpPr>
          <p:cNvPr id="242" name="Google Shape;242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 for CBC events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Stochastic signals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Deepclean: Denoising using PEM and Auxiliary Channels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w(t): witness channels that record the data from the auxiliary sensors and PEM.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p(t): predicted noise in strain.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Both w(t) and p(t) are 8-second long timeseries with the same sampling rate.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/>
              <a:t>Ref: </a:t>
            </a:r>
            <a:r>
              <a:rPr lang="zh-TW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2005.06534</a:t>
            </a:r>
            <a:r>
              <a:rPr lang="zh-TW"/>
              <a:t>, </a:t>
            </a:r>
            <a:r>
              <a:rPr lang="zh-TW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2108.12430</a:t>
            </a:r>
            <a:endParaRPr sz="1700"/>
          </a:p>
        </p:txBody>
      </p:sp>
      <p:grpSp>
        <p:nvGrpSpPr>
          <p:cNvPr id="62" name="Google Shape;62;p14"/>
          <p:cNvGrpSpPr/>
          <p:nvPr/>
        </p:nvGrpSpPr>
        <p:grpSpPr>
          <a:xfrm>
            <a:off x="311700" y="2489038"/>
            <a:ext cx="7385150" cy="1348363"/>
            <a:chOff x="646375" y="2533188"/>
            <a:chExt cx="7385150" cy="1348363"/>
          </a:xfrm>
        </p:grpSpPr>
        <p:sp>
          <p:nvSpPr>
            <p:cNvPr id="63" name="Google Shape;63;p14"/>
            <p:cNvSpPr txBox="1"/>
            <p:nvPr/>
          </p:nvSpPr>
          <p:spPr>
            <a:xfrm rot="5400000">
              <a:off x="6687250" y="2758500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64" name="Google Shape;64;p14"/>
            <p:cNvSpPr txBox="1"/>
            <p:nvPr/>
          </p:nvSpPr>
          <p:spPr>
            <a:xfrm rot="5400000">
              <a:off x="1080025" y="275848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65" name="Google Shape;65;p14"/>
            <p:cNvSpPr txBox="1"/>
            <p:nvPr/>
          </p:nvSpPr>
          <p:spPr>
            <a:xfrm rot="5400000">
              <a:off x="2140775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66" name="Google Shape;66;p14"/>
            <p:cNvSpPr txBox="1"/>
            <p:nvPr/>
          </p:nvSpPr>
          <p:spPr>
            <a:xfrm rot="5400000">
              <a:off x="2671150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cxnSp>
          <p:nvCxnSpPr>
            <p:cNvPr id="67" name="Google Shape;67;p14"/>
            <p:cNvCxnSpPr/>
            <p:nvPr/>
          </p:nvCxnSpPr>
          <p:spPr>
            <a:xfrm flipH="1" rot="10800000">
              <a:off x="1702663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68" name="Google Shape;68;p14"/>
            <p:cNvSpPr txBox="1"/>
            <p:nvPr/>
          </p:nvSpPr>
          <p:spPr>
            <a:xfrm rot="5400000">
              <a:off x="6114613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69" name="Google Shape;69;p14"/>
            <p:cNvSpPr txBox="1"/>
            <p:nvPr/>
          </p:nvSpPr>
          <p:spPr>
            <a:xfrm rot="5400000">
              <a:off x="5495788" y="271228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0" name="Google Shape;70;p14"/>
            <p:cNvSpPr txBox="1"/>
            <p:nvPr/>
          </p:nvSpPr>
          <p:spPr>
            <a:xfrm rot="5400000">
              <a:off x="4876963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1" name="Google Shape;71;p14"/>
            <p:cNvSpPr txBox="1"/>
            <p:nvPr/>
          </p:nvSpPr>
          <p:spPr>
            <a:xfrm rot="5400000">
              <a:off x="4258138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2" name="Google Shape;72;p14"/>
            <p:cNvSpPr txBox="1"/>
            <p:nvPr/>
          </p:nvSpPr>
          <p:spPr>
            <a:xfrm>
              <a:off x="646375" y="2755650"/>
              <a:ext cx="487800" cy="400200"/>
            </a:xfrm>
            <a:prstGeom prst="rect">
              <a:avLst/>
            </a:prstGeom>
            <a:solidFill>
              <a:srgbClr val="76A5AF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w(t)</a:t>
              </a:r>
              <a:endParaRPr/>
            </a:p>
          </p:txBody>
        </p:sp>
        <p:sp>
          <p:nvSpPr>
            <p:cNvPr id="73" name="Google Shape;73;p14"/>
            <p:cNvSpPr txBox="1"/>
            <p:nvPr/>
          </p:nvSpPr>
          <p:spPr>
            <a:xfrm>
              <a:off x="3512500" y="2647950"/>
              <a:ext cx="703200" cy="615600"/>
            </a:xfrm>
            <a:prstGeom prst="rect">
              <a:avLst/>
            </a:prstGeom>
            <a:solidFill>
              <a:srgbClr val="FF99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latent vector</a:t>
              </a:r>
              <a:endParaRPr/>
            </a:p>
          </p:txBody>
        </p:sp>
        <p:cxnSp>
          <p:nvCxnSpPr>
            <p:cNvPr id="74" name="Google Shape;74;p14"/>
            <p:cNvCxnSpPr>
              <a:stCxn id="72" idx="3"/>
            </p:cNvCxnSpPr>
            <p:nvPr/>
          </p:nvCxnSpPr>
          <p:spPr>
            <a:xfrm>
              <a:off x="1134175" y="2955750"/>
              <a:ext cx="1683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5" name="Google Shape;75;p14"/>
            <p:cNvCxnSpPr>
              <a:stCxn id="66" idx="0"/>
              <a:endCxn id="73" idx="1"/>
            </p:cNvCxnSpPr>
            <p:nvPr/>
          </p:nvCxnSpPr>
          <p:spPr>
            <a:xfrm>
              <a:off x="3293800" y="2955738"/>
              <a:ext cx="218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6" name="Google Shape;76;p14"/>
            <p:cNvSpPr txBox="1"/>
            <p:nvPr/>
          </p:nvSpPr>
          <p:spPr>
            <a:xfrm>
              <a:off x="7543725" y="2758500"/>
              <a:ext cx="487800" cy="400200"/>
            </a:xfrm>
            <a:prstGeom prst="rect">
              <a:avLst/>
            </a:prstGeom>
            <a:solidFill>
              <a:schemeClr val="accent6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p(t)</a:t>
              </a:r>
              <a:endParaRPr/>
            </a:p>
          </p:txBody>
        </p:sp>
        <p:sp>
          <p:nvSpPr>
            <p:cNvPr id="77" name="Google Shape;77;p14"/>
            <p:cNvSpPr txBox="1"/>
            <p:nvPr/>
          </p:nvSpPr>
          <p:spPr>
            <a:xfrm>
              <a:off x="1179000" y="3481350"/>
              <a:ext cx="22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rgbClr val="00FF00"/>
                  </a:solidFill>
                </a:rPr>
                <a:t>Encoder (down-sampler)</a:t>
              </a:r>
              <a:endParaRPr>
                <a:solidFill>
                  <a:srgbClr val="00FF00"/>
                </a:solidFill>
              </a:endParaRPr>
            </a:p>
          </p:txBody>
        </p:sp>
        <p:sp>
          <p:nvSpPr>
            <p:cNvPr id="78" name="Google Shape;78;p14"/>
            <p:cNvSpPr txBox="1"/>
            <p:nvPr/>
          </p:nvSpPr>
          <p:spPr>
            <a:xfrm>
              <a:off x="4792450" y="3481350"/>
              <a:ext cx="22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rgbClr val="00FF00"/>
                  </a:solidFill>
                </a:rPr>
                <a:t>Decoder (up-sampler)</a:t>
              </a:r>
              <a:endParaRPr>
                <a:solidFill>
                  <a:srgbClr val="00FF00"/>
                </a:solidFill>
              </a:endParaRPr>
            </a:p>
          </p:txBody>
        </p:sp>
        <p:sp>
          <p:nvSpPr>
            <p:cNvPr id="79" name="Google Shape;79;p14"/>
            <p:cNvSpPr txBox="1"/>
            <p:nvPr/>
          </p:nvSpPr>
          <p:spPr>
            <a:xfrm rot="5400000">
              <a:off x="1610392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cxnSp>
          <p:nvCxnSpPr>
            <p:cNvPr id="80" name="Google Shape;80;p14"/>
            <p:cNvCxnSpPr/>
            <p:nvPr/>
          </p:nvCxnSpPr>
          <p:spPr>
            <a:xfrm flipH="1" rot="10800000">
              <a:off x="2233038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81" name="Google Shape;81;p14"/>
            <p:cNvCxnSpPr/>
            <p:nvPr/>
          </p:nvCxnSpPr>
          <p:spPr>
            <a:xfrm flipH="1" rot="10800000">
              <a:off x="2749888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82" name="Google Shape;82;p14"/>
            <p:cNvCxnSpPr/>
            <p:nvPr/>
          </p:nvCxnSpPr>
          <p:spPr>
            <a:xfrm>
              <a:off x="4215700" y="2955738"/>
              <a:ext cx="218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83" name="Google Shape;83;p14"/>
            <p:cNvCxnSpPr/>
            <p:nvPr/>
          </p:nvCxnSpPr>
          <p:spPr>
            <a:xfrm flipH="1" rot="10800000">
              <a:off x="4927000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84" name="Google Shape;84;p14"/>
            <p:cNvCxnSpPr/>
            <p:nvPr/>
          </p:nvCxnSpPr>
          <p:spPr>
            <a:xfrm flipH="1" rot="10800000">
              <a:off x="5545825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85" name="Google Shape;85;p14"/>
            <p:cNvCxnSpPr/>
            <p:nvPr/>
          </p:nvCxnSpPr>
          <p:spPr>
            <a:xfrm flipH="1" rot="10800000">
              <a:off x="6155913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86" name="Google Shape;86;p14"/>
            <p:cNvCxnSpPr/>
            <p:nvPr/>
          </p:nvCxnSpPr>
          <p:spPr>
            <a:xfrm flipH="1" rot="10800000">
              <a:off x="6783475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87" name="Google Shape;87;p14"/>
            <p:cNvCxnSpPr>
              <a:stCxn id="63" idx="0"/>
              <a:endCxn id="76" idx="1"/>
            </p:cNvCxnSpPr>
            <p:nvPr/>
          </p:nvCxnSpPr>
          <p:spPr>
            <a:xfrm>
              <a:off x="7309900" y="2958600"/>
              <a:ext cx="233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Deepclean: Training and Inferencing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5"/>
          <p:cNvSpPr txBox="1"/>
          <p:nvPr>
            <p:ph idx="1" type="body"/>
          </p:nvPr>
        </p:nvSpPr>
        <p:spPr>
          <a:xfrm>
            <a:off x="311700" y="11377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h(t): raw strain data.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r(t) = h(t) - p(t): residual.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Loss function: </a:t>
            </a:r>
            <a:endParaRPr sz="1700"/>
          </a:p>
        </p:txBody>
      </p:sp>
      <p:sp>
        <p:nvSpPr>
          <p:cNvPr id="94" name="Google Shape;94;p15"/>
          <p:cNvSpPr txBox="1"/>
          <p:nvPr/>
        </p:nvSpPr>
        <p:spPr>
          <a:xfrm>
            <a:off x="7209050" y="3275975"/>
            <a:ext cx="487800" cy="400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h(t)</a:t>
            </a:r>
            <a:endParaRPr/>
          </a:p>
        </p:txBody>
      </p:sp>
      <p:grpSp>
        <p:nvGrpSpPr>
          <p:cNvPr id="95" name="Google Shape;95;p15"/>
          <p:cNvGrpSpPr/>
          <p:nvPr/>
        </p:nvGrpSpPr>
        <p:grpSpPr>
          <a:xfrm>
            <a:off x="7858750" y="3014628"/>
            <a:ext cx="316500" cy="400200"/>
            <a:chOff x="7299500" y="1410203"/>
            <a:chExt cx="316500" cy="400200"/>
          </a:xfrm>
        </p:grpSpPr>
        <p:sp>
          <p:nvSpPr>
            <p:cNvPr id="96" name="Google Shape;96;p15"/>
            <p:cNvSpPr/>
            <p:nvPr/>
          </p:nvSpPr>
          <p:spPr>
            <a:xfrm>
              <a:off x="7299500" y="1464325"/>
              <a:ext cx="316500" cy="3165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15"/>
            <p:cNvSpPr txBox="1"/>
            <p:nvPr/>
          </p:nvSpPr>
          <p:spPr>
            <a:xfrm>
              <a:off x="7343600" y="1410203"/>
              <a:ext cx="2283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-</a:t>
              </a:r>
              <a:endParaRPr/>
            </a:p>
          </p:txBody>
        </p:sp>
      </p:grpSp>
      <p:cxnSp>
        <p:nvCxnSpPr>
          <p:cNvPr id="98" name="Google Shape;98;p15"/>
          <p:cNvCxnSpPr>
            <a:endCxn id="97" idx="0"/>
          </p:cNvCxnSpPr>
          <p:nvPr/>
        </p:nvCxnSpPr>
        <p:spPr>
          <a:xfrm>
            <a:off x="7712500" y="2889228"/>
            <a:ext cx="304500" cy="1254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9" name="Google Shape;99;p15"/>
          <p:cNvCxnSpPr/>
          <p:nvPr/>
        </p:nvCxnSpPr>
        <p:spPr>
          <a:xfrm flipH="1" rot="10800000">
            <a:off x="7712500" y="3427119"/>
            <a:ext cx="304500" cy="1254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" name="Google Shape;100;p15"/>
          <p:cNvCxnSpPr>
            <a:stCxn id="96" idx="6"/>
            <a:endCxn id="101" idx="1"/>
          </p:cNvCxnSpPr>
          <p:nvPr/>
        </p:nvCxnSpPr>
        <p:spPr>
          <a:xfrm>
            <a:off x="8175250" y="3227000"/>
            <a:ext cx="1470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1" name="Google Shape;101;p15"/>
          <p:cNvSpPr txBox="1"/>
          <p:nvPr/>
        </p:nvSpPr>
        <p:spPr>
          <a:xfrm>
            <a:off x="8322383" y="3026900"/>
            <a:ext cx="487800" cy="4002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r(t)</a:t>
            </a:r>
            <a:endParaRPr/>
          </a:p>
        </p:txBody>
      </p:sp>
      <p:pic>
        <p:nvPicPr>
          <p:cNvPr descr="L = \omega_{asd} J_{asd} + \omega_{mse} J_{mse}, ~ J_{asd} = \frac{1}{M} \sum_{i=0}^{M-1} \sqrt{\frac{S[r, r][i]}{S[h, h][i]}}, ~ J_{mse} = \frac{1}{N} \sum_{i=0}^{N-1} r[i]^2." id="102" name="Google Shape;102;p15" title="MathEquation,#d0d0c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92196" y="1725698"/>
            <a:ext cx="6408616" cy="520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3" name="Google Shape;103;p15"/>
          <p:cNvGrpSpPr/>
          <p:nvPr/>
        </p:nvGrpSpPr>
        <p:grpSpPr>
          <a:xfrm>
            <a:off x="311700" y="2489038"/>
            <a:ext cx="7385150" cy="1348363"/>
            <a:chOff x="646375" y="2533188"/>
            <a:chExt cx="7385150" cy="1348363"/>
          </a:xfrm>
        </p:grpSpPr>
        <p:sp>
          <p:nvSpPr>
            <p:cNvPr id="104" name="Google Shape;104;p15"/>
            <p:cNvSpPr txBox="1"/>
            <p:nvPr/>
          </p:nvSpPr>
          <p:spPr>
            <a:xfrm rot="5400000">
              <a:off x="6687250" y="2758500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105" name="Google Shape;105;p15"/>
            <p:cNvSpPr txBox="1"/>
            <p:nvPr/>
          </p:nvSpPr>
          <p:spPr>
            <a:xfrm rot="5400000">
              <a:off x="1080025" y="275848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106" name="Google Shape;106;p15"/>
            <p:cNvSpPr txBox="1"/>
            <p:nvPr/>
          </p:nvSpPr>
          <p:spPr>
            <a:xfrm rot="5400000">
              <a:off x="2140775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107" name="Google Shape;107;p15"/>
            <p:cNvSpPr txBox="1"/>
            <p:nvPr/>
          </p:nvSpPr>
          <p:spPr>
            <a:xfrm rot="5400000">
              <a:off x="2671150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cxnSp>
          <p:nvCxnSpPr>
            <p:cNvPr id="108" name="Google Shape;108;p15"/>
            <p:cNvCxnSpPr/>
            <p:nvPr/>
          </p:nvCxnSpPr>
          <p:spPr>
            <a:xfrm flipH="1" rot="10800000">
              <a:off x="1702663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09" name="Google Shape;109;p15"/>
            <p:cNvSpPr txBox="1"/>
            <p:nvPr/>
          </p:nvSpPr>
          <p:spPr>
            <a:xfrm rot="5400000">
              <a:off x="6114613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110" name="Google Shape;110;p15"/>
            <p:cNvSpPr txBox="1"/>
            <p:nvPr/>
          </p:nvSpPr>
          <p:spPr>
            <a:xfrm rot="5400000">
              <a:off x="5495788" y="271228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111" name="Google Shape;111;p15"/>
            <p:cNvSpPr txBox="1"/>
            <p:nvPr/>
          </p:nvSpPr>
          <p:spPr>
            <a:xfrm rot="5400000">
              <a:off x="4876963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112" name="Google Shape;112;p15"/>
            <p:cNvSpPr txBox="1"/>
            <p:nvPr/>
          </p:nvSpPr>
          <p:spPr>
            <a:xfrm rot="5400000">
              <a:off x="4258138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113" name="Google Shape;113;p15"/>
            <p:cNvSpPr txBox="1"/>
            <p:nvPr/>
          </p:nvSpPr>
          <p:spPr>
            <a:xfrm>
              <a:off x="646375" y="2755650"/>
              <a:ext cx="487800" cy="400200"/>
            </a:xfrm>
            <a:prstGeom prst="rect">
              <a:avLst/>
            </a:prstGeom>
            <a:solidFill>
              <a:srgbClr val="76A5AF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w(t)</a:t>
              </a:r>
              <a:endParaRPr/>
            </a:p>
          </p:txBody>
        </p:sp>
        <p:sp>
          <p:nvSpPr>
            <p:cNvPr id="114" name="Google Shape;114;p15"/>
            <p:cNvSpPr txBox="1"/>
            <p:nvPr/>
          </p:nvSpPr>
          <p:spPr>
            <a:xfrm>
              <a:off x="3512500" y="2647950"/>
              <a:ext cx="703200" cy="615600"/>
            </a:xfrm>
            <a:prstGeom prst="rect">
              <a:avLst/>
            </a:prstGeom>
            <a:solidFill>
              <a:srgbClr val="FF99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latent vector</a:t>
              </a:r>
              <a:endParaRPr/>
            </a:p>
          </p:txBody>
        </p:sp>
        <p:cxnSp>
          <p:nvCxnSpPr>
            <p:cNvPr id="115" name="Google Shape;115;p15"/>
            <p:cNvCxnSpPr>
              <a:stCxn id="113" idx="3"/>
            </p:cNvCxnSpPr>
            <p:nvPr/>
          </p:nvCxnSpPr>
          <p:spPr>
            <a:xfrm>
              <a:off x="1134175" y="2955750"/>
              <a:ext cx="1683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16" name="Google Shape;116;p15"/>
            <p:cNvCxnSpPr>
              <a:stCxn id="107" idx="0"/>
              <a:endCxn id="114" idx="1"/>
            </p:cNvCxnSpPr>
            <p:nvPr/>
          </p:nvCxnSpPr>
          <p:spPr>
            <a:xfrm>
              <a:off x="3293800" y="2955738"/>
              <a:ext cx="218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17" name="Google Shape;117;p15"/>
            <p:cNvSpPr txBox="1"/>
            <p:nvPr/>
          </p:nvSpPr>
          <p:spPr>
            <a:xfrm>
              <a:off x="7543725" y="2758500"/>
              <a:ext cx="487800" cy="400200"/>
            </a:xfrm>
            <a:prstGeom prst="rect">
              <a:avLst/>
            </a:prstGeom>
            <a:solidFill>
              <a:schemeClr val="accent6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p(t)</a:t>
              </a:r>
              <a:endParaRPr/>
            </a:p>
          </p:txBody>
        </p:sp>
        <p:sp>
          <p:nvSpPr>
            <p:cNvPr id="118" name="Google Shape;118;p15"/>
            <p:cNvSpPr txBox="1"/>
            <p:nvPr/>
          </p:nvSpPr>
          <p:spPr>
            <a:xfrm>
              <a:off x="1179000" y="3481350"/>
              <a:ext cx="22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rgbClr val="00FF00"/>
                  </a:solidFill>
                </a:rPr>
                <a:t>Encoder (down-sampler)</a:t>
              </a:r>
              <a:endParaRPr>
                <a:solidFill>
                  <a:srgbClr val="00FF00"/>
                </a:solidFill>
              </a:endParaRPr>
            </a:p>
          </p:txBody>
        </p:sp>
        <p:sp>
          <p:nvSpPr>
            <p:cNvPr id="119" name="Google Shape;119;p15"/>
            <p:cNvSpPr txBox="1"/>
            <p:nvPr/>
          </p:nvSpPr>
          <p:spPr>
            <a:xfrm>
              <a:off x="4792450" y="3481350"/>
              <a:ext cx="22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rgbClr val="00FF00"/>
                  </a:solidFill>
                </a:rPr>
                <a:t>Decoder (up-sampler)</a:t>
              </a:r>
              <a:endParaRPr>
                <a:solidFill>
                  <a:srgbClr val="00FF00"/>
                </a:solidFill>
              </a:endParaRPr>
            </a:p>
          </p:txBody>
        </p:sp>
        <p:sp>
          <p:nvSpPr>
            <p:cNvPr id="120" name="Google Shape;120;p15"/>
            <p:cNvSpPr txBox="1"/>
            <p:nvPr/>
          </p:nvSpPr>
          <p:spPr>
            <a:xfrm rot="5400000">
              <a:off x="1610392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cxnSp>
          <p:nvCxnSpPr>
            <p:cNvPr id="121" name="Google Shape;121;p15"/>
            <p:cNvCxnSpPr/>
            <p:nvPr/>
          </p:nvCxnSpPr>
          <p:spPr>
            <a:xfrm flipH="1" rot="10800000">
              <a:off x="2233038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22" name="Google Shape;122;p15"/>
            <p:cNvCxnSpPr/>
            <p:nvPr/>
          </p:nvCxnSpPr>
          <p:spPr>
            <a:xfrm flipH="1" rot="10800000">
              <a:off x="2749888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23" name="Google Shape;123;p15"/>
            <p:cNvCxnSpPr/>
            <p:nvPr/>
          </p:nvCxnSpPr>
          <p:spPr>
            <a:xfrm>
              <a:off x="4215700" y="2955738"/>
              <a:ext cx="218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24" name="Google Shape;124;p15"/>
            <p:cNvCxnSpPr/>
            <p:nvPr/>
          </p:nvCxnSpPr>
          <p:spPr>
            <a:xfrm flipH="1" rot="10800000">
              <a:off x="4927000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25" name="Google Shape;125;p15"/>
            <p:cNvCxnSpPr/>
            <p:nvPr/>
          </p:nvCxnSpPr>
          <p:spPr>
            <a:xfrm flipH="1" rot="10800000">
              <a:off x="5545825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26" name="Google Shape;126;p15"/>
            <p:cNvCxnSpPr/>
            <p:nvPr/>
          </p:nvCxnSpPr>
          <p:spPr>
            <a:xfrm flipH="1" rot="10800000">
              <a:off x="6155913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27" name="Google Shape;127;p15"/>
            <p:cNvCxnSpPr/>
            <p:nvPr/>
          </p:nvCxnSpPr>
          <p:spPr>
            <a:xfrm flipH="1" rot="10800000">
              <a:off x="6783475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28" name="Google Shape;128;p15"/>
            <p:cNvCxnSpPr>
              <a:stCxn id="104" idx="0"/>
              <a:endCxn id="117" idx="1"/>
            </p:cNvCxnSpPr>
            <p:nvPr/>
          </p:nvCxnSpPr>
          <p:spPr>
            <a:xfrm>
              <a:off x="7309900" y="2958600"/>
              <a:ext cx="233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Offline Test</a:t>
            </a:r>
            <a:endParaRPr/>
          </a:p>
        </p:txBody>
      </p:sp>
      <p:sp>
        <p:nvSpPr>
          <p:cNvPr id="134" name="Google Shape;13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Data used: LIGO Hanford and Livingston data from 2019/04/01 ~ 2019/06/01.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Target noise: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power-line noise at 60Hz and its side-bands (55 ~ 65 Hz, 8th-order Butterworth filter),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low-frequency band (8~22Hz).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channel: GDS-CALIB_STRAIN.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Sample rate: 16384Hz downsampled to 4096Hz.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Loss function: ASD loss function only.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Metric of Performance</a:t>
            </a:r>
            <a:r>
              <a:rPr lang="zh-TW"/>
              <a:t>: Improvements in Detection Range</a:t>
            </a:r>
            <a:endParaRPr/>
          </a:p>
        </p:txBody>
      </p:sp>
      <p:sp>
        <p:nvSpPr>
          <p:cNvPr id="140" name="Google Shape;14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BNS merger in 20~1024Hz band,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IMBBH merger in 20~80Hz band.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Improvements of IMBBH range should be seen in cleaned strain.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Evaluation of detection range?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Other metric: SNR, GstLAL?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Safety Check: PE on Injected CBC Events</a:t>
            </a:r>
            <a:endParaRPr/>
          </a:p>
        </p:txBody>
      </p:sp>
      <p:sp>
        <p:nvSpPr>
          <p:cNvPr id="146" name="Google Shape;146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128 events are injected in a 4096-second segment, one injection inevery 32-second segments in this </a:t>
            </a:r>
            <a:r>
              <a:rPr lang="zh-TW"/>
              <a:t>4096-second</a:t>
            </a:r>
            <a:r>
              <a:rPr lang="zh-TW"/>
              <a:t> segment.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Estimated parameter: chirp mass,</a:t>
            </a:r>
            <a:r>
              <a:rPr lang="zh-TW"/>
              <a:t> mass ratio</a:t>
            </a:r>
            <a:r>
              <a:rPr lang="zh-TW"/>
              <a:t>, luminosity distance.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 shoud be done on both cleaned and uncleand data to show that noise subtraction does not destroy the astrophysical signals.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Online Deployment</a:t>
            </a:r>
            <a:endParaRPr/>
          </a:p>
        </p:txBody>
      </p:sp>
      <p:sp>
        <p:nvSpPr>
          <p:cNvPr id="152" name="Google Shape;152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1-second long strain written in frame files.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Edge effect: Quality Degrading of the noise prediction happens at the edge of the 8s-kernels (around 0.5s from the edge). It’s caused by the windowing the data.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Edge effect becomes serious when cleaning 1s data.</a:t>
            </a:r>
            <a:endParaRPr/>
          </a:p>
        </p:txBody>
      </p:sp>
      <p:grpSp>
        <p:nvGrpSpPr>
          <p:cNvPr id="153" name="Google Shape;153;p19"/>
          <p:cNvGrpSpPr/>
          <p:nvPr/>
        </p:nvGrpSpPr>
        <p:grpSpPr>
          <a:xfrm>
            <a:off x="2666888" y="2952750"/>
            <a:ext cx="3810600" cy="1997125"/>
            <a:chOff x="2666888" y="2571750"/>
            <a:chExt cx="3810600" cy="1997125"/>
          </a:xfrm>
        </p:grpSpPr>
        <p:grpSp>
          <p:nvGrpSpPr>
            <p:cNvPr id="154" name="Google Shape;154;p19"/>
            <p:cNvGrpSpPr/>
            <p:nvPr/>
          </p:nvGrpSpPr>
          <p:grpSpPr>
            <a:xfrm>
              <a:off x="2666888" y="3050800"/>
              <a:ext cx="3810600" cy="1518075"/>
              <a:chOff x="2666888" y="3050800"/>
              <a:chExt cx="3810600" cy="1518075"/>
            </a:xfrm>
          </p:grpSpPr>
          <p:grpSp>
            <p:nvGrpSpPr>
              <p:cNvPr id="155" name="Google Shape;155;p19"/>
              <p:cNvGrpSpPr/>
              <p:nvPr/>
            </p:nvGrpSpPr>
            <p:grpSpPr>
              <a:xfrm>
                <a:off x="2666888" y="3050800"/>
                <a:ext cx="3810600" cy="948025"/>
                <a:chOff x="2666888" y="3050800"/>
                <a:chExt cx="3810600" cy="948025"/>
              </a:xfrm>
            </p:grpSpPr>
            <p:cxnSp>
              <p:nvCxnSpPr>
                <p:cNvPr id="156" name="Google Shape;156;p19"/>
                <p:cNvCxnSpPr/>
                <p:nvPr/>
              </p:nvCxnSpPr>
              <p:spPr>
                <a:xfrm>
                  <a:off x="2666888" y="3870825"/>
                  <a:ext cx="3810600" cy="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999999"/>
                  </a:solidFill>
                  <a:prstDash val="solid"/>
                  <a:round/>
                  <a:headEnd len="med" w="med" type="none"/>
                  <a:tailEnd len="med" w="med" type="stealth"/>
                </a:ln>
              </p:spPr>
            </p:cxnSp>
            <p:grpSp>
              <p:nvGrpSpPr>
                <p:cNvPr id="157" name="Google Shape;157;p19"/>
                <p:cNvGrpSpPr/>
                <p:nvPr/>
              </p:nvGrpSpPr>
              <p:grpSpPr>
                <a:xfrm>
                  <a:off x="3743700" y="3050800"/>
                  <a:ext cx="1656980" cy="948025"/>
                  <a:chOff x="3743700" y="2409825"/>
                  <a:chExt cx="1656980" cy="948025"/>
                </a:xfrm>
              </p:grpSpPr>
              <p:grpSp>
                <p:nvGrpSpPr>
                  <p:cNvPr id="158" name="Google Shape;158;p19"/>
                  <p:cNvGrpSpPr/>
                  <p:nvPr/>
                </p:nvGrpSpPr>
                <p:grpSpPr>
                  <a:xfrm>
                    <a:off x="3743989" y="3101650"/>
                    <a:ext cx="1656691" cy="256200"/>
                    <a:chOff x="2839100" y="2860675"/>
                    <a:chExt cx="1852500" cy="256200"/>
                  </a:xfrm>
                </p:grpSpPr>
                <p:cxnSp>
                  <p:nvCxnSpPr>
                    <p:cNvPr id="159" name="Google Shape;159;p19"/>
                    <p:cNvCxnSpPr/>
                    <p:nvPr/>
                  </p:nvCxnSpPr>
                  <p:spPr>
                    <a:xfrm>
                      <a:off x="2839100" y="2988775"/>
                      <a:ext cx="1852500" cy="0"/>
                    </a:xfrm>
                    <a:prstGeom prst="straightConnector1">
                      <a:avLst/>
                    </a:prstGeom>
                    <a:noFill/>
                    <a:ln cap="flat" cmpd="sng" w="9525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>
                  </p:spPr>
                </p:cxnSp>
                <p:cxnSp>
                  <p:nvCxnSpPr>
                    <p:cNvPr id="160" name="Google Shape;160;p19"/>
                    <p:cNvCxnSpPr/>
                    <p:nvPr/>
                  </p:nvCxnSpPr>
                  <p:spPr>
                    <a:xfrm rot="10800000">
                      <a:off x="2839100" y="2860675"/>
                      <a:ext cx="0" cy="256200"/>
                    </a:xfrm>
                    <a:prstGeom prst="straightConnector1">
                      <a:avLst/>
                    </a:prstGeom>
                    <a:noFill/>
                    <a:ln cap="flat" cmpd="sng" w="19050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>
                  </p:spPr>
                </p:cxnSp>
                <p:cxnSp>
                  <p:nvCxnSpPr>
                    <p:cNvPr id="161" name="Google Shape;161;p19"/>
                    <p:cNvCxnSpPr/>
                    <p:nvPr/>
                  </p:nvCxnSpPr>
                  <p:spPr>
                    <a:xfrm rot="10800000">
                      <a:off x="4691600" y="2860675"/>
                      <a:ext cx="0" cy="256200"/>
                    </a:xfrm>
                    <a:prstGeom prst="straightConnector1">
                      <a:avLst/>
                    </a:prstGeom>
                    <a:noFill/>
                    <a:ln cap="flat" cmpd="sng" w="19050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>
                  </p:spPr>
                </p:cxnSp>
              </p:grpSp>
              <p:grpSp>
                <p:nvGrpSpPr>
                  <p:cNvPr id="162" name="Google Shape;162;p19"/>
                  <p:cNvGrpSpPr/>
                  <p:nvPr/>
                </p:nvGrpSpPr>
                <p:grpSpPr>
                  <a:xfrm>
                    <a:off x="3743700" y="2409825"/>
                    <a:ext cx="1656600" cy="805800"/>
                    <a:chOff x="1061825" y="2620700"/>
                    <a:chExt cx="1656600" cy="805800"/>
                  </a:xfrm>
                </p:grpSpPr>
                <p:cxnSp>
                  <p:nvCxnSpPr>
                    <p:cNvPr id="163" name="Google Shape;163;p19"/>
                    <p:cNvCxnSpPr/>
                    <p:nvPr/>
                  </p:nvCxnSpPr>
                  <p:spPr>
                    <a:xfrm flipH="1" rot="10800000">
                      <a:off x="1061825" y="2620700"/>
                      <a:ext cx="828300" cy="805800"/>
                    </a:xfrm>
                    <a:prstGeom prst="curvedConnector3">
                      <a:avLst>
                        <a:gd fmla="val 50000" name="adj1"/>
                      </a:avLst>
                    </a:prstGeom>
                    <a:noFill/>
                    <a:ln cap="flat" cmpd="sng" w="19050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>
                  </p:spPr>
                </p:cxnSp>
                <p:cxnSp>
                  <p:nvCxnSpPr>
                    <p:cNvPr id="164" name="Google Shape;164;p19"/>
                    <p:cNvCxnSpPr/>
                    <p:nvPr/>
                  </p:nvCxnSpPr>
                  <p:spPr>
                    <a:xfrm rot="10800000">
                      <a:off x="1890125" y="2620700"/>
                      <a:ext cx="828300" cy="805800"/>
                    </a:xfrm>
                    <a:prstGeom prst="curvedConnector3">
                      <a:avLst>
                        <a:gd fmla="val 50000" name="adj1"/>
                      </a:avLst>
                    </a:prstGeom>
                    <a:noFill/>
                    <a:ln cap="flat" cmpd="sng" w="19050">
                      <a:solidFill>
                        <a:schemeClr val="lt2"/>
                      </a:solidFill>
                      <a:prstDash val="solid"/>
                      <a:round/>
                      <a:headEnd len="med" w="med" type="none"/>
                      <a:tailEnd len="med" w="med" type="none"/>
                    </a:ln>
                  </p:spPr>
                </p:cxnSp>
              </p:grpSp>
            </p:grpSp>
            <p:cxnSp>
              <p:nvCxnSpPr>
                <p:cNvPr id="165" name="Google Shape;165;p19"/>
                <p:cNvCxnSpPr/>
                <p:nvPr/>
              </p:nvCxnSpPr>
              <p:spPr>
                <a:xfrm>
                  <a:off x="3742775" y="3870825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FF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66" name="Google Shape;166;p19"/>
                <p:cNvCxnSpPr/>
                <p:nvPr/>
              </p:nvCxnSpPr>
              <p:spPr>
                <a:xfrm>
                  <a:off x="5128575" y="3870825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FF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sp>
            <p:nvSpPr>
              <p:cNvPr id="167" name="Google Shape;167;p19"/>
              <p:cNvSpPr txBox="1"/>
              <p:nvPr/>
            </p:nvSpPr>
            <p:spPr>
              <a:xfrm>
                <a:off x="3838200" y="4168675"/>
                <a:ext cx="1467600" cy="400200"/>
              </a:xfrm>
              <a:prstGeom prst="rect">
                <a:avLst/>
              </a:prstGeom>
              <a:noFill/>
              <a:ln cap="flat" cmpd="sng" w="952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>
                    <a:solidFill>
                      <a:srgbClr val="FF0000"/>
                    </a:solidFill>
                  </a:rPr>
                  <a:t>Bad Predictions</a:t>
                </a:r>
                <a:endParaRPr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68" name="Google Shape;168;p19"/>
              <p:cNvCxnSpPr/>
              <p:nvPr/>
            </p:nvCxnSpPr>
            <p:spPr>
              <a:xfrm rot="10800000">
                <a:off x="3893550" y="3946100"/>
                <a:ext cx="37500" cy="218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169" name="Google Shape;169;p19"/>
              <p:cNvCxnSpPr/>
              <p:nvPr/>
            </p:nvCxnSpPr>
            <p:spPr>
              <a:xfrm flipH="1" rot="10800000">
                <a:off x="5190475" y="3938600"/>
                <a:ext cx="36000" cy="2259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</p:grpSp>
        <p:sp>
          <p:nvSpPr>
            <p:cNvPr id="170" name="Google Shape;170;p19"/>
            <p:cNvSpPr txBox="1"/>
            <p:nvPr/>
          </p:nvSpPr>
          <p:spPr>
            <a:xfrm>
              <a:off x="3762650" y="2571750"/>
              <a:ext cx="1619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chemeClr val="lt2"/>
                  </a:solidFill>
                </a:rPr>
                <a:t>Windowed Kernel</a:t>
              </a:r>
              <a:endParaRPr>
                <a:solidFill>
                  <a:schemeClr val="lt2"/>
                </a:solidFill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By taking 6s before and 1s after the target 1s to form a 8s kernel, we can avoid the edge effects.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Only the green segment will be extracted after cleaning.</a:t>
            </a:r>
            <a:endParaRPr/>
          </a:p>
        </p:txBody>
      </p:sp>
      <p:sp>
        <p:nvSpPr>
          <p:cNvPr id="176" name="Google Shape;17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Working Model for 1s latency</a:t>
            </a:r>
            <a:endParaRPr/>
          </a:p>
        </p:txBody>
      </p:sp>
      <p:grpSp>
        <p:nvGrpSpPr>
          <p:cNvPr id="177" name="Google Shape;177;p20"/>
          <p:cNvGrpSpPr/>
          <p:nvPr/>
        </p:nvGrpSpPr>
        <p:grpSpPr>
          <a:xfrm>
            <a:off x="2258238" y="2571750"/>
            <a:ext cx="4627500" cy="1480600"/>
            <a:chOff x="2523588" y="2884975"/>
            <a:chExt cx="4627500" cy="1480600"/>
          </a:xfrm>
        </p:grpSpPr>
        <p:cxnSp>
          <p:nvCxnSpPr>
            <p:cNvPr id="178" name="Google Shape;178;p20"/>
            <p:cNvCxnSpPr/>
            <p:nvPr/>
          </p:nvCxnSpPr>
          <p:spPr>
            <a:xfrm>
              <a:off x="2523588" y="3446050"/>
              <a:ext cx="3810600" cy="0"/>
            </a:xfrm>
            <a:prstGeom prst="straightConnector1">
              <a:avLst/>
            </a:prstGeom>
            <a:noFill/>
            <a:ln cap="flat" cmpd="sng" w="28575">
              <a:solidFill>
                <a:srgbClr val="999999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179" name="Google Shape;179;p20"/>
            <p:cNvCxnSpPr/>
            <p:nvPr/>
          </p:nvCxnSpPr>
          <p:spPr>
            <a:xfrm>
              <a:off x="2788938" y="3716150"/>
              <a:ext cx="3810600" cy="0"/>
            </a:xfrm>
            <a:prstGeom prst="straightConnector1">
              <a:avLst/>
            </a:prstGeom>
            <a:noFill/>
            <a:ln cap="flat" cmpd="sng" w="28575">
              <a:solidFill>
                <a:srgbClr val="999999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180" name="Google Shape;180;p20"/>
            <p:cNvCxnSpPr/>
            <p:nvPr/>
          </p:nvCxnSpPr>
          <p:spPr>
            <a:xfrm>
              <a:off x="3069363" y="3986250"/>
              <a:ext cx="3810600" cy="0"/>
            </a:xfrm>
            <a:prstGeom prst="straightConnector1">
              <a:avLst/>
            </a:prstGeom>
            <a:noFill/>
            <a:ln cap="flat" cmpd="sng" w="28575">
              <a:solidFill>
                <a:srgbClr val="999999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181" name="Google Shape;181;p20"/>
            <p:cNvSpPr txBox="1"/>
            <p:nvPr/>
          </p:nvSpPr>
          <p:spPr>
            <a:xfrm>
              <a:off x="3792575" y="2884975"/>
              <a:ext cx="1619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chemeClr val="lt2"/>
                  </a:solidFill>
                </a:rPr>
                <a:t>Windowed Kernel</a:t>
              </a:r>
              <a:endParaRPr>
                <a:solidFill>
                  <a:schemeClr val="lt2"/>
                </a:solidFill>
              </a:endParaRPr>
            </a:p>
          </p:txBody>
        </p:sp>
        <p:grpSp>
          <p:nvGrpSpPr>
            <p:cNvPr id="182" name="Google Shape;182;p20"/>
            <p:cNvGrpSpPr/>
            <p:nvPr/>
          </p:nvGrpSpPr>
          <p:grpSpPr>
            <a:xfrm>
              <a:off x="3483600" y="3351875"/>
              <a:ext cx="2176800" cy="203400"/>
              <a:chOff x="3483600" y="3555200"/>
              <a:chExt cx="2176800" cy="203400"/>
            </a:xfrm>
          </p:grpSpPr>
          <p:grpSp>
            <p:nvGrpSpPr>
              <p:cNvPr id="183" name="Google Shape;183;p20"/>
              <p:cNvGrpSpPr/>
              <p:nvPr/>
            </p:nvGrpSpPr>
            <p:grpSpPr>
              <a:xfrm>
                <a:off x="3483600" y="3656900"/>
                <a:ext cx="2176800" cy="0"/>
                <a:chOff x="2011125" y="4170800"/>
                <a:chExt cx="2176800" cy="0"/>
              </a:xfrm>
            </p:grpSpPr>
            <p:cxnSp>
              <p:nvCxnSpPr>
                <p:cNvPr id="184" name="Google Shape;184;p20"/>
                <p:cNvCxnSpPr/>
                <p:nvPr/>
              </p:nvCxnSpPr>
              <p:spPr>
                <a:xfrm>
                  <a:off x="36437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85" name="Google Shape;185;p20"/>
                <p:cNvCxnSpPr/>
                <p:nvPr/>
              </p:nvCxnSpPr>
              <p:spPr>
                <a:xfrm>
                  <a:off x="33716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86" name="Google Shape;186;p20"/>
                <p:cNvCxnSpPr/>
                <p:nvPr/>
              </p:nvCxnSpPr>
              <p:spPr>
                <a:xfrm>
                  <a:off x="30995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87" name="Google Shape;187;p20"/>
                <p:cNvCxnSpPr/>
                <p:nvPr/>
              </p:nvCxnSpPr>
              <p:spPr>
                <a:xfrm>
                  <a:off x="28274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88" name="Google Shape;188;p20"/>
                <p:cNvCxnSpPr/>
                <p:nvPr/>
              </p:nvCxnSpPr>
              <p:spPr>
                <a:xfrm>
                  <a:off x="25553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89" name="Google Shape;189;p20"/>
                <p:cNvCxnSpPr/>
                <p:nvPr/>
              </p:nvCxnSpPr>
              <p:spPr>
                <a:xfrm>
                  <a:off x="22832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90" name="Google Shape;190;p20"/>
                <p:cNvCxnSpPr/>
                <p:nvPr/>
              </p:nvCxnSpPr>
              <p:spPr>
                <a:xfrm>
                  <a:off x="20111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91" name="Google Shape;191;p20"/>
                <p:cNvCxnSpPr/>
                <p:nvPr/>
              </p:nvCxnSpPr>
              <p:spPr>
                <a:xfrm>
                  <a:off x="39158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4A86E8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cxnSp>
            <p:nvCxnSpPr>
              <p:cNvPr id="192" name="Google Shape;192;p20"/>
              <p:cNvCxnSpPr/>
              <p:nvPr/>
            </p:nvCxnSpPr>
            <p:spPr>
              <a:xfrm>
                <a:off x="3483600" y="3555200"/>
                <a:ext cx="0" cy="2034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lt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3" name="Google Shape;193;p20"/>
              <p:cNvCxnSpPr/>
              <p:nvPr/>
            </p:nvCxnSpPr>
            <p:spPr>
              <a:xfrm>
                <a:off x="5660400" y="3555200"/>
                <a:ext cx="0" cy="2034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lt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94" name="Google Shape;194;p20"/>
            <p:cNvGrpSpPr/>
            <p:nvPr/>
          </p:nvGrpSpPr>
          <p:grpSpPr>
            <a:xfrm>
              <a:off x="3748950" y="3621975"/>
              <a:ext cx="2176800" cy="203400"/>
              <a:chOff x="3483600" y="3555200"/>
              <a:chExt cx="2176800" cy="203400"/>
            </a:xfrm>
          </p:grpSpPr>
          <p:grpSp>
            <p:nvGrpSpPr>
              <p:cNvPr id="195" name="Google Shape;195;p20"/>
              <p:cNvGrpSpPr/>
              <p:nvPr/>
            </p:nvGrpSpPr>
            <p:grpSpPr>
              <a:xfrm>
                <a:off x="3483600" y="3656900"/>
                <a:ext cx="2176800" cy="0"/>
                <a:chOff x="2011125" y="4170800"/>
                <a:chExt cx="2176800" cy="0"/>
              </a:xfrm>
            </p:grpSpPr>
            <p:cxnSp>
              <p:nvCxnSpPr>
                <p:cNvPr id="196" name="Google Shape;196;p20"/>
                <p:cNvCxnSpPr/>
                <p:nvPr/>
              </p:nvCxnSpPr>
              <p:spPr>
                <a:xfrm>
                  <a:off x="36437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97" name="Google Shape;197;p20"/>
                <p:cNvCxnSpPr/>
                <p:nvPr/>
              </p:nvCxnSpPr>
              <p:spPr>
                <a:xfrm>
                  <a:off x="33716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98" name="Google Shape;198;p20"/>
                <p:cNvCxnSpPr/>
                <p:nvPr/>
              </p:nvCxnSpPr>
              <p:spPr>
                <a:xfrm>
                  <a:off x="30995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99" name="Google Shape;199;p20"/>
                <p:cNvCxnSpPr/>
                <p:nvPr/>
              </p:nvCxnSpPr>
              <p:spPr>
                <a:xfrm>
                  <a:off x="28274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00" name="Google Shape;200;p20"/>
                <p:cNvCxnSpPr/>
                <p:nvPr/>
              </p:nvCxnSpPr>
              <p:spPr>
                <a:xfrm>
                  <a:off x="25553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01" name="Google Shape;201;p20"/>
                <p:cNvCxnSpPr/>
                <p:nvPr/>
              </p:nvCxnSpPr>
              <p:spPr>
                <a:xfrm>
                  <a:off x="22832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02" name="Google Shape;202;p20"/>
                <p:cNvCxnSpPr/>
                <p:nvPr/>
              </p:nvCxnSpPr>
              <p:spPr>
                <a:xfrm>
                  <a:off x="20111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03" name="Google Shape;203;p20"/>
                <p:cNvCxnSpPr/>
                <p:nvPr/>
              </p:nvCxnSpPr>
              <p:spPr>
                <a:xfrm>
                  <a:off x="39158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4A86E8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cxnSp>
            <p:nvCxnSpPr>
              <p:cNvPr id="204" name="Google Shape;204;p20"/>
              <p:cNvCxnSpPr/>
              <p:nvPr/>
            </p:nvCxnSpPr>
            <p:spPr>
              <a:xfrm>
                <a:off x="3483600" y="3555200"/>
                <a:ext cx="0" cy="2034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lt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5" name="Google Shape;205;p20"/>
              <p:cNvCxnSpPr/>
              <p:nvPr/>
            </p:nvCxnSpPr>
            <p:spPr>
              <a:xfrm>
                <a:off x="5660400" y="3555200"/>
                <a:ext cx="0" cy="2034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lt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206" name="Google Shape;206;p20"/>
            <p:cNvGrpSpPr/>
            <p:nvPr/>
          </p:nvGrpSpPr>
          <p:grpSpPr>
            <a:xfrm>
              <a:off x="4029375" y="3892075"/>
              <a:ext cx="2176800" cy="203400"/>
              <a:chOff x="3483600" y="3555200"/>
              <a:chExt cx="2176800" cy="203400"/>
            </a:xfrm>
          </p:grpSpPr>
          <p:grpSp>
            <p:nvGrpSpPr>
              <p:cNvPr id="207" name="Google Shape;207;p20"/>
              <p:cNvGrpSpPr/>
              <p:nvPr/>
            </p:nvGrpSpPr>
            <p:grpSpPr>
              <a:xfrm>
                <a:off x="3483600" y="3656900"/>
                <a:ext cx="2176800" cy="0"/>
                <a:chOff x="2011125" y="4170800"/>
                <a:chExt cx="2176800" cy="0"/>
              </a:xfrm>
            </p:grpSpPr>
            <p:cxnSp>
              <p:nvCxnSpPr>
                <p:cNvPr id="208" name="Google Shape;208;p20"/>
                <p:cNvCxnSpPr/>
                <p:nvPr/>
              </p:nvCxnSpPr>
              <p:spPr>
                <a:xfrm>
                  <a:off x="36437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09" name="Google Shape;209;p20"/>
                <p:cNvCxnSpPr/>
                <p:nvPr/>
              </p:nvCxnSpPr>
              <p:spPr>
                <a:xfrm>
                  <a:off x="33716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10" name="Google Shape;210;p20"/>
                <p:cNvCxnSpPr/>
                <p:nvPr/>
              </p:nvCxnSpPr>
              <p:spPr>
                <a:xfrm>
                  <a:off x="30995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11" name="Google Shape;211;p20"/>
                <p:cNvCxnSpPr/>
                <p:nvPr/>
              </p:nvCxnSpPr>
              <p:spPr>
                <a:xfrm>
                  <a:off x="28274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12" name="Google Shape;212;p20"/>
                <p:cNvCxnSpPr/>
                <p:nvPr/>
              </p:nvCxnSpPr>
              <p:spPr>
                <a:xfrm>
                  <a:off x="25553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13" name="Google Shape;213;p20"/>
                <p:cNvCxnSpPr/>
                <p:nvPr/>
              </p:nvCxnSpPr>
              <p:spPr>
                <a:xfrm>
                  <a:off x="22832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14" name="Google Shape;214;p20"/>
                <p:cNvCxnSpPr/>
                <p:nvPr/>
              </p:nvCxnSpPr>
              <p:spPr>
                <a:xfrm>
                  <a:off x="20111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15" name="Google Shape;215;p20"/>
                <p:cNvCxnSpPr/>
                <p:nvPr/>
              </p:nvCxnSpPr>
              <p:spPr>
                <a:xfrm>
                  <a:off x="3915825" y="4170800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4A86E8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cxnSp>
            <p:nvCxnSpPr>
              <p:cNvPr id="216" name="Google Shape;216;p20"/>
              <p:cNvCxnSpPr/>
              <p:nvPr/>
            </p:nvCxnSpPr>
            <p:spPr>
              <a:xfrm>
                <a:off x="3483600" y="3555200"/>
                <a:ext cx="0" cy="2034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lt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17" name="Google Shape;217;p20"/>
              <p:cNvCxnSpPr/>
              <p:nvPr/>
            </p:nvCxnSpPr>
            <p:spPr>
              <a:xfrm>
                <a:off x="5660400" y="3555200"/>
                <a:ext cx="0" cy="2034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lt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cxnSp>
          <p:nvCxnSpPr>
            <p:cNvPr id="218" name="Google Shape;218;p20"/>
            <p:cNvCxnSpPr/>
            <p:nvPr/>
          </p:nvCxnSpPr>
          <p:spPr>
            <a:xfrm>
              <a:off x="3340488" y="4256350"/>
              <a:ext cx="3810600" cy="0"/>
            </a:xfrm>
            <a:prstGeom prst="straightConnector1">
              <a:avLst/>
            </a:prstGeom>
            <a:noFill/>
            <a:ln cap="flat" cmpd="sng" w="28575">
              <a:solidFill>
                <a:srgbClr val="999999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grpSp>
          <p:nvGrpSpPr>
            <p:cNvPr id="219" name="Google Shape;219;p20"/>
            <p:cNvGrpSpPr/>
            <p:nvPr/>
          </p:nvGrpSpPr>
          <p:grpSpPr>
            <a:xfrm>
              <a:off x="4299900" y="4162175"/>
              <a:ext cx="2176800" cy="203400"/>
              <a:chOff x="3626100" y="3562725"/>
              <a:chExt cx="2176800" cy="203400"/>
            </a:xfrm>
          </p:grpSpPr>
          <p:grpSp>
            <p:nvGrpSpPr>
              <p:cNvPr id="220" name="Google Shape;220;p20"/>
              <p:cNvGrpSpPr/>
              <p:nvPr/>
            </p:nvGrpSpPr>
            <p:grpSpPr>
              <a:xfrm>
                <a:off x="3626100" y="3664425"/>
                <a:ext cx="2176800" cy="0"/>
                <a:chOff x="2153625" y="4178325"/>
                <a:chExt cx="2176800" cy="0"/>
              </a:xfrm>
            </p:grpSpPr>
            <p:cxnSp>
              <p:nvCxnSpPr>
                <p:cNvPr id="221" name="Google Shape;221;p20"/>
                <p:cNvCxnSpPr/>
                <p:nvPr/>
              </p:nvCxnSpPr>
              <p:spPr>
                <a:xfrm>
                  <a:off x="3786225" y="4178325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22" name="Google Shape;222;p20"/>
                <p:cNvCxnSpPr/>
                <p:nvPr/>
              </p:nvCxnSpPr>
              <p:spPr>
                <a:xfrm>
                  <a:off x="3514125" y="4178325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23" name="Google Shape;223;p20"/>
                <p:cNvCxnSpPr/>
                <p:nvPr/>
              </p:nvCxnSpPr>
              <p:spPr>
                <a:xfrm>
                  <a:off x="3242025" y="4178325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24" name="Google Shape;224;p20"/>
                <p:cNvCxnSpPr/>
                <p:nvPr/>
              </p:nvCxnSpPr>
              <p:spPr>
                <a:xfrm>
                  <a:off x="2969925" y="4178325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25" name="Google Shape;225;p20"/>
                <p:cNvCxnSpPr/>
                <p:nvPr/>
              </p:nvCxnSpPr>
              <p:spPr>
                <a:xfrm>
                  <a:off x="2697825" y="4178325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26" name="Google Shape;226;p20"/>
                <p:cNvCxnSpPr/>
                <p:nvPr/>
              </p:nvCxnSpPr>
              <p:spPr>
                <a:xfrm>
                  <a:off x="2425725" y="4178325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27" name="Google Shape;227;p20"/>
                <p:cNvCxnSpPr/>
                <p:nvPr/>
              </p:nvCxnSpPr>
              <p:spPr>
                <a:xfrm>
                  <a:off x="2153625" y="4178325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00FFFF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28" name="Google Shape;228;p20"/>
                <p:cNvCxnSpPr/>
                <p:nvPr/>
              </p:nvCxnSpPr>
              <p:spPr>
                <a:xfrm>
                  <a:off x="4058325" y="4178325"/>
                  <a:ext cx="272100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rgbClr val="4A86E8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cxnSp>
            <p:nvCxnSpPr>
              <p:cNvPr id="229" name="Google Shape;229;p20"/>
              <p:cNvCxnSpPr/>
              <p:nvPr/>
            </p:nvCxnSpPr>
            <p:spPr>
              <a:xfrm>
                <a:off x="3626100" y="3562725"/>
                <a:ext cx="0" cy="2034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lt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0" name="Google Shape;230;p20"/>
              <p:cNvCxnSpPr/>
              <p:nvPr/>
            </p:nvCxnSpPr>
            <p:spPr>
              <a:xfrm>
                <a:off x="5802900" y="3562725"/>
                <a:ext cx="0" cy="2034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lt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Training Optimizations</a:t>
            </a:r>
            <a:endParaRPr/>
          </a:p>
        </p:txBody>
      </p:sp>
      <p:sp>
        <p:nvSpPr>
          <p:cNvPr id="236" name="Google Shape;236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There are Hyper Parameters of Neural Network to be tuned for better performance.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In this work, the following parameters are focused: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zh-TW"/>
              <a:t>the duration of the data,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zh-TW"/>
              <a:t>selection of segments and the frequency of training (the cadence for re-training),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zh-TW"/>
              <a:t>choice of loss function weighting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Further Hyper Parameter Tuning can be done with the help of the Inference as a Service (IaaS) model.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For the online test, we need pre-trained models.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