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13716000" cx="24384000"/>
  <p:notesSz cx="6858000" cy="9144000"/>
  <p:embeddedFontLst>
    <p:embeddedFont>
      <p:font typeface="Helvetica Neue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font" Target="fonts/HelveticaNeue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HelveticaNeue-bold.fntdata"/><Relationship Id="rId6" Type="http://schemas.openxmlformats.org/officeDocument/2006/relationships/slide" Target="slides/slide2.xml"/><Relationship Id="rId18" Type="http://schemas.openxmlformats.org/officeDocument/2006/relationships/font" Target="fonts/HelveticaNeue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26ea992019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126ea992019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27f26eab73_0_16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127f26eab73_0_16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27f26eab73_0_17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127f26eab73_0_17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27f26eab73_0_17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127f26eab73_0_17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27f26eab73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27f26eab7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7f26eab73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27f26eab73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7f26eab73_0_15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127f26eab73_0_1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27f26eab73_0_14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127f26eab73_0_1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27f26eab73_0_1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127f26eab73_0_1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7f26eab73_0_15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27f26eab73_0_15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大標題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body"/>
          </p:nvPr>
        </p:nvSpPr>
        <p:spPr>
          <a:xfrm>
            <a:off x="1206496" y="11839047"/>
            <a:ext cx="21971006" cy="6369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elvetica Neue"/>
              <a:buNone/>
              <a:defRPr b="1" sz="3000"/>
            </a:lvl1pPr>
            <a:lvl2pPr indent="-462915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90"/>
              <a:buFont typeface="Helvetica Neue"/>
              <a:buChar char="•"/>
              <a:defRPr b="1" sz="3000"/>
            </a:lvl2pPr>
            <a:lvl3pPr indent="-462914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90"/>
              <a:buFont typeface="Helvetica Neue"/>
              <a:buChar char="•"/>
              <a:defRPr b="1" sz="3000"/>
            </a:lvl3pPr>
            <a:lvl4pPr indent="-462914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90"/>
              <a:buFont typeface="Helvetica Neue"/>
              <a:buChar char="•"/>
              <a:defRPr b="1" sz="3000"/>
            </a:lvl4pPr>
            <a:lvl5pPr indent="-462914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90"/>
              <a:buFont typeface="Helvetica Neue"/>
              <a:buChar char="•"/>
              <a:defRPr b="1" sz="30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type="title"/>
          </p:nvPr>
        </p:nvSpPr>
        <p:spPr>
          <a:xfrm>
            <a:off x="1206496" y="2574991"/>
            <a:ext cx="21971005" cy="4648203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600"/>
              <a:buFont typeface="Helvetica Neue"/>
              <a:buNone/>
              <a:defRPr sz="11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2" type="body"/>
          </p:nvPr>
        </p:nvSpPr>
        <p:spPr>
          <a:xfrm>
            <a:off x="1206500" y="7196865"/>
            <a:ext cx="21971000" cy="1905003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章節">
  <p:cSld name="章節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/>
          <p:nvPr>
            <p:ph type="title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600"/>
              <a:buFont typeface="Helvetica Neue"/>
              <a:buNone/>
              <a:defRPr b="0" sz="1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只有大標題">
  <p:cSld name="只有大標題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type="title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" type="body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40"/>
              <a:buFont typeface="Helvetica Neue"/>
              <a:buNone/>
              <a:defRPr b="1" sz="484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議程">
  <p:cSld name="議程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" type="body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40"/>
              <a:buFont typeface="Helvetica Neue"/>
              <a:buNone/>
              <a:defRPr b="1" sz="484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61" name="Google Shape;61;p13"/>
          <p:cNvSpPr txBox="1"/>
          <p:nvPr>
            <p:ph idx="2" type="body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sz="5500"/>
            </a:lvl1pPr>
            <a:lvl2pPr indent="-228600" lvl="1" marL="9144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sz="5500"/>
            </a:lvl2pPr>
            <a:lvl3pPr indent="-228600" lvl="2" marL="1371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sz="5500"/>
            </a:lvl3pPr>
            <a:lvl4pPr indent="-228600" lvl="3" marL="18288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sz="5500"/>
            </a:lvl4pPr>
            <a:lvl5pPr indent="-228600" lvl="4" marL="22860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62" name="Google Shape;62;p13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聲明">
  <p:cSld name="聲明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重要事實">
  <p:cSld name="重要事實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40"/>
              <a:buFont typeface="Helvetica Neue"/>
              <a:buNone/>
              <a:defRPr b="1" sz="484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2" type="body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0"/>
              <a:buFont typeface="Helvetica Neue"/>
              <a:buNone/>
              <a:defRPr b="1" sz="25000"/>
            </a:lvl1pPr>
            <a:lvl2pPr indent="-228600" lvl="1" marL="9144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0"/>
              <a:buFont typeface="Helvetica Neue"/>
              <a:buNone/>
              <a:defRPr b="1" sz="25000"/>
            </a:lvl2pPr>
            <a:lvl3pPr indent="-228600" lvl="2" marL="1371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0"/>
              <a:buFont typeface="Helvetica Neue"/>
              <a:buNone/>
              <a:defRPr b="1" sz="25000"/>
            </a:lvl3pPr>
            <a:lvl4pPr indent="-228600" lvl="3" marL="18288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0"/>
              <a:buFont typeface="Helvetica Neue"/>
              <a:buNone/>
              <a:defRPr b="1" sz="25000"/>
            </a:lvl4pPr>
            <a:lvl5pPr indent="-228600" lvl="4" marL="22860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0"/>
              <a:buFont typeface="Helvetica Neue"/>
              <a:buNone/>
              <a:defRPr b="1" sz="250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名言語錄">
  <p:cSld name="名言語錄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60"/>
              <a:buFont typeface="Helvetica Neue"/>
              <a:buNone/>
              <a:defRPr b="1" sz="306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2" type="body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照片 - 一頁三張">
  <p:cSld name="照片 - 一頁三張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/>
          <p:nvPr>
            <p:ph idx="2" type="pic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17"/>
          <p:cNvSpPr/>
          <p:nvPr>
            <p:ph idx="3" type="pic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17"/>
          <p:cNvSpPr/>
          <p:nvPr>
            <p:ph idx="4" type="pic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照片">
  <p:cSld name="照片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/>
          <p:nvPr>
            <p:ph idx="2" type="pic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1">
  <p:cSld name="TITLE_AND_BODY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title"/>
          </p:nvPr>
        </p:nvSpPr>
        <p:spPr>
          <a:xfrm>
            <a:off x="831200" y="1186733"/>
            <a:ext cx="22721700" cy="1527300"/>
          </a:xfrm>
          <a:prstGeom prst="rect">
            <a:avLst/>
          </a:prstGeom>
        </p:spPr>
        <p:txBody>
          <a:bodyPr anchorCtr="0" anchor="t" bIns="50800" lIns="50800" spcFirstLastPara="1" rIns="50800" wrap="square" tIns="508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" type="body"/>
          </p:nvPr>
        </p:nvSpPr>
        <p:spPr>
          <a:xfrm>
            <a:off x="831200" y="3073267"/>
            <a:ext cx="22721700" cy="9110400"/>
          </a:xfrm>
          <a:prstGeom prst="rect">
            <a:avLst/>
          </a:prstGeom>
        </p:spPr>
        <p:txBody>
          <a:bodyPr anchorCtr="0" anchor="t" bIns="50800" lIns="50800" spcFirstLastPara="1" rIns="50800" wrap="square" tIns="50800">
            <a:normAutofit/>
          </a:bodyPr>
          <a:lstStyle>
            <a:lvl1pPr indent="-603504" lvl="0" marL="4572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1pPr>
            <a:lvl2pPr indent="-603504" lvl="1" marL="9144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2pPr>
            <a:lvl3pPr indent="-603504" lvl="2" marL="13716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3pPr>
            <a:lvl4pPr indent="-603504" lvl="3" marL="18288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4pPr>
            <a:lvl5pPr indent="-603504" lvl="4" marL="22860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5pPr>
            <a:lvl6pPr indent="-603504" lvl="5" marL="27432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6pPr>
            <a:lvl7pPr indent="-603504" lvl="6" marL="32004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7pPr>
            <a:lvl8pPr indent="-603504" lvl="7" marL="36576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8pPr>
            <a:lvl9pPr indent="-603503" lvl="8" marL="41148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9pPr>
          </a:lstStyle>
          <a:p/>
        </p:txBody>
      </p:sp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22593221" y="12435245"/>
            <a:ext cx="1463100" cy="379800"/>
          </a:xfrm>
          <a:prstGeom prst="rect">
            <a:avLst/>
          </a:prstGeom>
        </p:spPr>
        <p:txBody>
          <a:bodyPr anchorCtr="0" anchor="b" bIns="50800" lIns="50800" spcFirstLastPara="1" rIns="50800" wrap="square" tIns="5080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2">
  <p:cSld name="TITLE_AND_BODY_2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title"/>
          </p:nvPr>
        </p:nvSpPr>
        <p:spPr>
          <a:xfrm>
            <a:off x="831200" y="1186733"/>
            <a:ext cx="22721700" cy="1527300"/>
          </a:xfrm>
          <a:prstGeom prst="rect">
            <a:avLst/>
          </a:prstGeom>
        </p:spPr>
        <p:txBody>
          <a:bodyPr anchorCtr="0" anchor="t" bIns="50800" lIns="50800" spcFirstLastPara="1" rIns="50800" wrap="square" tIns="508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831200" y="3073267"/>
            <a:ext cx="22721700" cy="9110400"/>
          </a:xfrm>
          <a:prstGeom prst="rect">
            <a:avLst/>
          </a:prstGeom>
        </p:spPr>
        <p:txBody>
          <a:bodyPr anchorCtr="0" anchor="t" bIns="50800" lIns="50800" spcFirstLastPara="1" rIns="50800" wrap="square" tIns="50800">
            <a:normAutofit/>
          </a:bodyPr>
          <a:lstStyle>
            <a:lvl1pPr indent="-603504" lvl="0" marL="4572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1pPr>
            <a:lvl2pPr indent="-603504" lvl="1" marL="9144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2pPr>
            <a:lvl3pPr indent="-603504" lvl="2" marL="13716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3pPr>
            <a:lvl4pPr indent="-603504" lvl="3" marL="18288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4pPr>
            <a:lvl5pPr indent="-603504" lvl="4" marL="22860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5pPr>
            <a:lvl6pPr indent="-603504" lvl="5" marL="27432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6pPr>
            <a:lvl7pPr indent="-603504" lvl="6" marL="32004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7pPr>
            <a:lvl8pPr indent="-603504" lvl="7" marL="36576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8pPr>
            <a:lvl9pPr indent="-603503" lvl="8" marL="4114800" rtl="0">
              <a:spcBef>
                <a:spcPts val="4500"/>
              </a:spcBef>
              <a:spcAft>
                <a:spcPts val="0"/>
              </a:spcAft>
              <a:buSzPts val="5904"/>
              <a:buChar char="•"/>
              <a:defRPr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22593221" y="12435245"/>
            <a:ext cx="1463100" cy="379800"/>
          </a:xfrm>
          <a:prstGeom prst="rect">
            <a:avLst/>
          </a:prstGeom>
        </p:spPr>
        <p:txBody>
          <a:bodyPr anchorCtr="0" anchor="b" bIns="50800" lIns="50800" spcFirstLastPara="1" rIns="50800" wrap="square" tIns="5080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大標題與項目符號">
  <p:cSld name="大標題與項目符號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1206500" y="952500"/>
            <a:ext cx="21971000" cy="143316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1206500" y="2245960"/>
            <a:ext cx="21971000" cy="9347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Helvetica Neue"/>
              <a:buNone/>
              <a:defRPr b="1"/>
            </a:lvl1pPr>
            <a:lvl2pPr indent="-603504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1"/>
            </a:lvl2pPr>
            <a:lvl3pPr indent="-603504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1"/>
            </a:lvl3pPr>
            <a:lvl4pPr indent="-603504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1"/>
            </a:lvl4pPr>
            <a:lvl5pPr indent="-603504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1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2" type="body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空白">
  <p:cSld name="空白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大標題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60"/>
              <a:buFont typeface="Helvetica Neue"/>
              <a:buNone/>
              <a:defRPr b="1" sz="306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type="title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600"/>
              <a:buFont typeface="Helvetica Neue"/>
              <a:buNone/>
              <a:defRPr sz="11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大標題與照片">
  <p:cSld name="大標題與照片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>
            <p:ph idx="2" type="pic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  <a:noFill/>
          <a:ln>
            <a:noFill/>
          </a:ln>
        </p:spPr>
      </p:sp>
      <p:sp>
        <p:nvSpPr>
          <p:cNvPr id="28" name="Google Shape;28;p6"/>
          <p:cNvSpPr txBox="1"/>
          <p:nvPr>
            <p:ph type="title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600"/>
              <a:buFont typeface="Helvetica Neue"/>
              <a:buNone/>
              <a:defRPr sz="11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60"/>
              <a:buFont typeface="Helvetica Neue"/>
              <a:buNone/>
              <a:defRPr b="1" sz="306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3" type="body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大標題與替用照片 ">
  <p:cSld name="大標題與替用照片 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5" name="Google Shape;35;p7"/>
          <p:cNvSpPr/>
          <p:nvPr>
            <p:ph idx="2" type="pic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  <a:noFill/>
          <a:ln>
            <a:noFill/>
          </a:ln>
        </p:spPr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大標題與項目符號">
  <p:cSld name="大標題與項目符號 2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40"/>
              <a:buFont typeface="Helvetica Neue"/>
              <a:buNone/>
              <a:defRPr b="1" sz="484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2" type="body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項目符號">
  <p:cSld name="項目符號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/>
          <p:nvPr>
            <p:ph idx="1" type="body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大標題、項目符號與照片">
  <p:cSld name="大標題、項目符號與照片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40"/>
              <a:buFont typeface="Helvetica Neue"/>
              <a:buNone/>
              <a:defRPr b="1" sz="484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9" name="Google Shape;49;p10"/>
          <p:cNvSpPr/>
          <p:nvPr>
            <p:ph idx="3" type="pic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603504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3504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3504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3504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3504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3504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3504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3504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3503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/>
          <p:nvPr>
            <p:ph type="title"/>
          </p:nvPr>
        </p:nvSpPr>
        <p:spPr>
          <a:xfrm>
            <a:off x="1206494" y="2574991"/>
            <a:ext cx="219711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800"/>
              <a:buFont typeface="Arial"/>
              <a:buNone/>
            </a:pPr>
            <a:r>
              <a:rPr b="0" lang="en-US" sz="9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offline Deepclean in MDC data</a:t>
            </a:r>
            <a:endParaRPr/>
          </a:p>
        </p:txBody>
      </p:sp>
      <p:sp>
        <p:nvSpPr>
          <p:cNvPr id="95" name="Google Shape;95;p21"/>
          <p:cNvSpPr txBox="1"/>
          <p:nvPr/>
        </p:nvSpPr>
        <p:spPr>
          <a:xfrm>
            <a:off x="1206500" y="8286918"/>
            <a:ext cx="21971000" cy="1905003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Arial"/>
              <a:buNone/>
            </a:pPr>
            <a:r>
              <a:rPr b="0" i="0" lang="en-US" sz="5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Li-Cheng Yang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Arial"/>
              <a:buNone/>
            </a:pPr>
            <a:r>
              <a:rPr b="0" i="0" lang="en-US" sz="5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National Yang Ming Chiao Tung University, Taiwan</a:t>
            </a:r>
            <a:endParaRPr/>
          </a:p>
        </p:txBody>
      </p:sp>
      <p:sp>
        <p:nvSpPr>
          <p:cNvPr id="96" name="Google Shape;96;p21"/>
          <p:cNvSpPr txBox="1"/>
          <p:nvPr>
            <p:ph idx="1" type="body"/>
          </p:nvPr>
        </p:nvSpPr>
        <p:spPr>
          <a:xfrm>
            <a:off x="1206499" y="11839047"/>
            <a:ext cx="21971002" cy="6369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 lnSpcReduction="1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b="0" lang="en-US" sz="3600">
                <a:latin typeface="Arial"/>
                <a:ea typeface="Arial"/>
                <a:cs typeface="Arial"/>
                <a:sym typeface="Arial"/>
              </a:rPr>
              <a:t>2022/05/05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title"/>
          </p:nvPr>
        </p:nvSpPr>
        <p:spPr>
          <a:xfrm>
            <a:off x="1206500" y="952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Training and Cleaning setup (ASC arm)</a:t>
            </a:r>
            <a:endParaRPr sz="6700"/>
          </a:p>
        </p:txBody>
      </p:sp>
      <p:sp>
        <p:nvSpPr>
          <p:cNvPr id="162" name="Google Shape;162;p30"/>
          <p:cNvSpPr txBox="1"/>
          <p:nvPr/>
        </p:nvSpPr>
        <p:spPr>
          <a:xfrm>
            <a:off x="1248425" y="2836975"/>
            <a:ext cx="6801900" cy="827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A9A9A9"/>
                </a:solidFill>
              </a:rPr>
              <a:t># GPS time to train on</a:t>
            </a:r>
            <a:endParaRPr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A9A9A9"/>
                </a:solidFill>
              </a:rPr>
              <a:t>train_t0 = 1265280000</a:t>
            </a:r>
            <a:endParaRPr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FAE031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A9A9A9"/>
                </a:solidFill>
              </a:rPr>
              <a:t>train_duration = 2000</a:t>
            </a:r>
            <a:endParaRPr sz="48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GPS time to clean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clean_t0 = </a:t>
            </a:r>
            <a:r>
              <a:rPr lang="en-US" sz="4800">
                <a:solidFill>
                  <a:srgbClr val="A9A9A9"/>
                </a:solidFill>
              </a:rPr>
              <a:t>1265280000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clean_duration = </a:t>
            </a:r>
            <a:r>
              <a:rPr lang="en-US" sz="4800">
                <a:solidFill>
                  <a:srgbClr val="A9A9A9"/>
                </a:solidFill>
              </a:rPr>
              <a:t>2000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sampling rate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fs = 4096</a:t>
            </a:r>
            <a:endParaRPr>
              <a:solidFill>
                <a:srgbClr val="A9A9A9"/>
              </a:solidFill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9051725" y="3355687"/>
            <a:ext cx="6280500" cy="73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timeseries properties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train_kernel = 8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train_stride = 0.25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clean_kernel = 8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clean_stride = 4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window = hanning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pad_mode = median</a:t>
            </a:r>
            <a:endParaRPr>
              <a:solidFill>
                <a:srgbClr val="A9A9A9"/>
              </a:solidFill>
            </a:endParaRPr>
          </a:p>
        </p:txBody>
      </p:sp>
      <p:sp>
        <p:nvSpPr>
          <p:cNvPr id="164" name="Google Shape;164;p30"/>
          <p:cNvSpPr txBox="1"/>
          <p:nvPr/>
        </p:nvSpPr>
        <p:spPr>
          <a:xfrm>
            <a:off x="16676724" y="4911803"/>
            <a:ext cx="4587600" cy="411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bandpass filter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AE031"/>
                </a:solidFill>
                <a:latin typeface="Arial"/>
                <a:ea typeface="Arial"/>
                <a:cs typeface="Arial"/>
                <a:sym typeface="Arial"/>
              </a:rPr>
              <a:t>filt_fl =</a:t>
            </a:r>
            <a:r>
              <a:rPr lang="en-US" sz="4800">
                <a:solidFill>
                  <a:srgbClr val="FAE031"/>
                </a:solidFill>
              </a:rPr>
              <a:t> 8</a:t>
            </a:r>
            <a:endParaRPr b="0" i="0" sz="2400" u="none" cap="none" strike="noStrike">
              <a:solidFill>
                <a:srgbClr val="FAE03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AE031"/>
                </a:solidFill>
                <a:latin typeface="Arial"/>
                <a:ea typeface="Arial"/>
                <a:cs typeface="Arial"/>
                <a:sym typeface="Arial"/>
              </a:rPr>
              <a:t>filt_fh = </a:t>
            </a:r>
            <a:r>
              <a:rPr lang="en-US" sz="4800">
                <a:solidFill>
                  <a:srgbClr val="FAE031"/>
                </a:solidFill>
              </a:rPr>
              <a:t>22</a:t>
            </a:r>
            <a:endParaRPr sz="4800">
              <a:solidFill>
                <a:srgbClr val="FAE031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filt_order = 8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1206500" y="952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Channel List </a:t>
            </a:r>
            <a:r>
              <a:rPr b="0" lang="en-US" sz="6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(ASC arm)</a:t>
            </a:r>
            <a:endParaRPr sz="6700"/>
          </a:p>
        </p:txBody>
      </p:sp>
      <p:sp>
        <p:nvSpPr>
          <p:cNvPr id="170" name="Google Shape;170;p31"/>
          <p:cNvSpPr txBox="1"/>
          <p:nvPr/>
        </p:nvSpPr>
        <p:spPr>
          <a:xfrm>
            <a:off x="1345832" y="3091498"/>
            <a:ext cx="7435800" cy="64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FAE031"/>
                </a:solidFill>
              </a:rPr>
              <a:t>H1:DCS-CALIB_STRAIN_DC60hz_DClf</a:t>
            </a:r>
            <a:endParaRPr sz="2500">
              <a:solidFill>
                <a:srgbClr val="FAE031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H1:ASC-DHARD_P_OUT_DQ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H1:ASC-DHARD_Y_OUT_DQ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H1:ASC-CHARD_P_OUT_DQ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H1:ASC-CHARD_Y_OUT_DQ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H1:ASC-DSOFT_P_OUT_DQ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H1:ASC-CSOFT_P_OUT_DQ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H1:ASC-MICH_P_OUT_DQ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H1:ASC-MICH_Y_OUT_DQ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500">
              <a:solidFill>
                <a:srgbClr val="A9A9A9"/>
              </a:solidFill>
            </a:endParaRPr>
          </a:p>
        </p:txBody>
      </p:sp>
      <p:sp>
        <p:nvSpPr>
          <p:cNvPr id="171" name="Google Shape;171;p31"/>
          <p:cNvSpPr txBox="1"/>
          <p:nvPr/>
        </p:nvSpPr>
        <p:spPr>
          <a:xfrm>
            <a:off x="12452340" y="2982795"/>
            <a:ext cx="7990200" cy="71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H1:ASC-PRC2_P_OUT_DQ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H1:ASC-PRC2_Y_OUT_DQ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H1:ASC-SRC1_P_OUT_DQ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H1:ASC-SRC1_Y_OUT_DQ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H1:ASC-SRC2_P_OUT_DQ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H1:ASC-SRC2_Y_OUT_DQ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H1:LSC-MICH_OUT_DQ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H1:LSC-PRCL_OUT_DQ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H1:LSC-SRCL_OUT_DQ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Arial"/>
              <a:buNone/>
            </a:pPr>
            <a:r>
              <a:t/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t/>
            </a:r>
            <a:endParaRPr sz="2500">
              <a:solidFill>
                <a:srgbClr val="A9A9A9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/>
          <p:nvPr>
            <p:ph type="title"/>
          </p:nvPr>
        </p:nvSpPr>
        <p:spPr>
          <a:xfrm>
            <a:off x="1206500" y="952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result </a:t>
            </a:r>
            <a:r>
              <a:rPr b="0" lang="en-US" sz="6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(60hz + ASC dither + ASC arm)</a:t>
            </a:r>
            <a:endParaRPr sz="6700"/>
          </a:p>
        </p:txBody>
      </p:sp>
      <p:pic>
        <p:nvPicPr>
          <p:cNvPr id="177" name="Google Shape;17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6500" y="2385600"/>
            <a:ext cx="21828500" cy="1091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3"/>
          <p:cNvSpPr txBox="1"/>
          <p:nvPr>
            <p:ph type="title"/>
          </p:nvPr>
        </p:nvSpPr>
        <p:spPr>
          <a:xfrm>
            <a:off x="1206500" y="952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result </a:t>
            </a:r>
            <a:r>
              <a:rPr b="0" lang="en-US" sz="6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(60hz + ASC dither + ASC arm)</a:t>
            </a:r>
            <a:endParaRPr sz="6700"/>
          </a:p>
        </p:txBody>
      </p:sp>
      <p:pic>
        <p:nvPicPr>
          <p:cNvPr id="183" name="Google Shape;18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6500" y="2385600"/>
            <a:ext cx="21828500" cy="1091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/>
          <p:nvPr>
            <p:ph type="title"/>
          </p:nvPr>
        </p:nvSpPr>
        <p:spPr>
          <a:xfrm>
            <a:off x="831200" y="1186733"/>
            <a:ext cx="22721700" cy="1527300"/>
          </a:xfrm>
          <a:prstGeom prst="rect">
            <a:avLst/>
          </a:prstGeom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4800"/>
              </a:spcBef>
              <a:spcAft>
                <a:spcPts val="1100"/>
              </a:spcAft>
              <a:buNone/>
            </a:pPr>
            <a:r>
              <a:rPr b="0" lang="en-US" sz="6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MDC</a:t>
            </a:r>
            <a:endParaRPr b="0" sz="6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2"/>
          <p:cNvSpPr txBox="1"/>
          <p:nvPr>
            <p:ph idx="1" type="body"/>
          </p:nvPr>
        </p:nvSpPr>
        <p:spPr>
          <a:xfrm>
            <a:off x="831200" y="3073267"/>
            <a:ext cx="22721700" cy="9110400"/>
          </a:xfrm>
          <a:prstGeom prst="rect">
            <a:avLst/>
          </a:prstGeom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spcBef>
                <a:spcPts val="45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covers a 40-day period: [1262304000, 1265760000) = [Sun Jan 05 23:59:42 GMT 2020, Fri Feb 14 23:59:42 GMT 2020).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4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45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choose gps time </a:t>
            </a:r>
            <a:r>
              <a:rPr lang="en-US">
                <a:solidFill>
                  <a:srgbClr val="FAE031"/>
                </a:solidFill>
                <a:latin typeface="Arial"/>
                <a:ea typeface="Arial"/>
                <a:cs typeface="Arial"/>
                <a:sym typeface="Arial"/>
              </a:rPr>
              <a:t>1265280000</a:t>
            </a: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and 2000 second long to test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/>
          <p:nvPr>
            <p:ph type="title"/>
          </p:nvPr>
        </p:nvSpPr>
        <p:spPr>
          <a:xfrm>
            <a:off x="831200" y="1186733"/>
            <a:ext cx="22721700" cy="1527300"/>
          </a:xfrm>
          <a:prstGeom prst="rect">
            <a:avLst/>
          </a:prstGeom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6700">
                <a:solidFill>
                  <a:schemeClr val="lt1"/>
                </a:solidFill>
              </a:rPr>
              <a:t>Step</a:t>
            </a:r>
            <a:endParaRPr b="0" sz="6700">
              <a:solidFill>
                <a:schemeClr val="lt1"/>
              </a:solidFill>
            </a:endParaRPr>
          </a:p>
        </p:txBody>
      </p:sp>
      <p:sp>
        <p:nvSpPr>
          <p:cNvPr id="108" name="Google Shape;108;p23"/>
          <p:cNvSpPr/>
          <p:nvPr/>
        </p:nvSpPr>
        <p:spPr>
          <a:xfrm>
            <a:off x="3850075" y="5033950"/>
            <a:ext cx="3964200" cy="3203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243800" lIns="243800" spcFirstLastPara="1" rIns="243800" wrap="square" tIns="2438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/>
              <a:t>60hz line</a:t>
            </a:r>
            <a:endParaRPr sz="3700"/>
          </a:p>
        </p:txBody>
      </p:sp>
      <p:sp>
        <p:nvSpPr>
          <p:cNvPr id="109" name="Google Shape;109;p23"/>
          <p:cNvSpPr/>
          <p:nvPr/>
        </p:nvSpPr>
        <p:spPr>
          <a:xfrm>
            <a:off x="9890998" y="5033950"/>
            <a:ext cx="3964200" cy="3203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243800" lIns="243800" spcFirstLastPara="1" rIns="243800" wrap="square" tIns="243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/>
              <a:t>ASC dither lines</a:t>
            </a:r>
            <a:endParaRPr sz="3700"/>
          </a:p>
        </p:txBody>
      </p:sp>
      <p:sp>
        <p:nvSpPr>
          <p:cNvPr id="110" name="Google Shape;110;p23"/>
          <p:cNvSpPr/>
          <p:nvPr/>
        </p:nvSpPr>
        <p:spPr>
          <a:xfrm>
            <a:off x="15931926" y="5033950"/>
            <a:ext cx="3964200" cy="3203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243800" lIns="243800" spcFirstLastPara="1" rIns="243800" wrap="square" tIns="243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/>
              <a:t>ASC arm noise</a:t>
            </a:r>
            <a:endParaRPr sz="3700"/>
          </a:p>
        </p:txBody>
      </p:sp>
      <p:sp>
        <p:nvSpPr>
          <p:cNvPr id="111" name="Google Shape;111;p23"/>
          <p:cNvSpPr txBox="1"/>
          <p:nvPr/>
        </p:nvSpPr>
        <p:spPr>
          <a:xfrm>
            <a:off x="3850075" y="5033950"/>
            <a:ext cx="7218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latin typeface="Helvetica Neue"/>
                <a:ea typeface="Helvetica Neue"/>
                <a:cs typeface="Helvetica Neue"/>
                <a:sym typeface="Helvetica Neue"/>
              </a:rPr>
              <a:t>1.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2" name="Google Shape;112;p23"/>
          <p:cNvSpPr txBox="1"/>
          <p:nvPr/>
        </p:nvSpPr>
        <p:spPr>
          <a:xfrm>
            <a:off x="9891000" y="5033950"/>
            <a:ext cx="7218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lang="en-US" sz="3700"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" name="Google Shape;113;p23"/>
          <p:cNvSpPr txBox="1"/>
          <p:nvPr/>
        </p:nvSpPr>
        <p:spPr>
          <a:xfrm>
            <a:off x="15931925" y="5033950"/>
            <a:ext cx="7218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lang="en-US" sz="3700"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06500" y="952500"/>
            <a:ext cx="21971000" cy="143316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Training and Cleaning setup(60hz)</a:t>
            </a:r>
            <a:endParaRPr sz="6700"/>
          </a:p>
        </p:txBody>
      </p:sp>
      <p:sp>
        <p:nvSpPr>
          <p:cNvPr id="119" name="Google Shape;119;p24"/>
          <p:cNvSpPr txBox="1"/>
          <p:nvPr/>
        </p:nvSpPr>
        <p:spPr>
          <a:xfrm>
            <a:off x="1248425" y="2836975"/>
            <a:ext cx="6801900" cy="827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A9A9A9"/>
                </a:solidFill>
              </a:rPr>
              <a:t># GPS time to train on</a:t>
            </a:r>
            <a:endParaRPr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A9A9A9"/>
                </a:solidFill>
              </a:rPr>
              <a:t>train_t0 = 1265280000</a:t>
            </a:r>
            <a:endParaRPr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FAE031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A9A9A9"/>
                </a:solidFill>
              </a:rPr>
              <a:t>train_duration = 2000</a:t>
            </a:r>
            <a:endParaRPr sz="48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GPS time to clean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clean_t0 = </a:t>
            </a:r>
            <a:r>
              <a:rPr lang="en-US" sz="4800">
                <a:solidFill>
                  <a:srgbClr val="A9A9A9"/>
                </a:solidFill>
              </a:rPr>
              <a:t>1265280000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clean_duration = </a:t>
            </a:r>
            <a:r>
              <a:rPr lang="en-US" sz="4800">
                <a:solidFill>
                  <a:srgbClr val="A9A9A9"/>
                </a:solidFill>
              </a:rPr>
              <a:t>2000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sampling rate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fs = 4096</a:t>
            </a:r>
            <a:endParaRPr>
              <a:solidFill>
                <a:srgbClr val="A9A9A9"/>
              </a:solidFill>
            </a:endParaRPr>
          </a:p>
        </p:txBody>
      </p:sp>
      <p:sp>
        <p:nvSpPr>
          <p:cNvPr id="120" name="Google Shape;120;p24"/>
          <p:cNvSpPr txBox="1"/>
          <p:nvPr/>
        </p:nvSpPr>
        <p:spPr>
          <a:xfrm>
            <a:off x="9051725" y="3355687"/>
            <a:ext cx="6280500" cy="73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timeseries properties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train_kernel = 8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train_stride = 0.25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clean_kernel = 8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clean_stride = 4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window = hanning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pad_mode = median</a:t>
            </a:r>
            <a:endParaRPr>
              <a:solidFill>
                <a:srgbClr val="A9A9A9"/>
              </a:solidFill>
            </a:endParaRPr>
          </a:p>
        </p:txBody>
      </p:sp>
      <p:sp>
        <p:nvSpPr>
          <p:cNvPr id="121" name="Google Shape;121;p24"/>
          <p:cNvSpPr txBox="1"/>
          <p:nvPr/>
        </p:nvSpPr>
        <p:spPr>
          <a:xfrm>
            <a:off x="16676724" y="4911803"/>
            <a:ext cx="4587600" cy="411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bandpass filter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AE031"/>
                </a:solidFill>
                <a:latin typeface="Arial"/>
                <a:ea typeface="Arial"/>
                <a:cs typeface="Arial"/>
                <a:sym typeface="Arial"/>
              </a:rPr>
              <a:t>filt_fl = </a:t>
            </a:r>
            <a:r>
              <a:rPr lang="en-US" sz="4800">
                <a:solidFill>
                  <a:srgbClr val="FAE031"/>
                </a:solidFill>
              </a:rPr>
              <a:t>55</a:t>
            </a:r>
            <a:endParaRPr b="0" i="0" sz="2400" u="none" cap="none" strike="noStrike">
              <a:solidFill>
                <a:srgbClr val="FAE03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AE031"/>
                </a:solidFill>
                <a:latin typeface="Arial"/>
                <a:ea typeface="Arial"/>
                <a:cs typeface="Arial"/>
                <a:sym typeface="Arial"/>
              </a:rPr>
              <a:t>filt_fh = </a:t>
            </a:r>
            <a:r>
              <a:rPr lang="en-US" sz="4800">
                <a:solidFill>
                  <a:srgbClr val="FAE031"/>
                </a:solidFill>
              </a:rPr>
              <a:t>65</a:t>
            </a:r>
            <a:endParaRPr sz="4800">
              <a:solidFill>
                <a:srgbClr val="FAE031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filt_order = 8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1206500" y="952500"/>
            <a:ext cx="21971000" cy="143316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Channel List (60hz)</a:t>
            </a:r>
            <a:endParaRPr sz="6700"/>
          </a:p>
        </p:txBody>
      </p:sp>
      <p:sp>
        <p:nvSpPr>
          <p:cNvPr id="127" name="Google Shape;127;p25"/>
          <p:cNvSpPr txBox="1"/>
          <p:nvPr/>
        </p:nvSpPr>
        <p:spPr>
          <a:xfrm>
            <a:off x="1345832" y="3091498"/>
            <a:ext cx="7435800" cy="71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H1:GDS-CALIB_STRAIN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H1:PEM-CS_MAINSMON_EBAY_1_DQ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H1:ASC-INP1_P_INMON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H1:ASC-INP1_Y_INMON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H1:ASC-MICH_P_INMON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H1:ASC-MICH_Y_INMON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H1:ASC-PRC1_P_INMON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H1:ASC-PRC1_Y_INMON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H1:ASC-PRC2_P_INMON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H1:ASC-PRC2_Y_INMON</a:t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H1:ASC-SRC1_P_INMON</a:t>
            </a:r>
            <a:endParaRPr sz="2500">
              <a:solidFill>
                <a:srgbClr val="A9A9A9"/>
              </a:solidFill>
            </a:endParaRPr>
          </a:p>
        </p:txBody>
      </p:sp>
      <p:sp>
        <p:nvSpPr>
          <p:cNvPr id="128" name="Google Shape;128;p25"/>
          <p:cNvSpPr txBox="1"/>
          <p:nvPr/>
        </p:nvSpPr>
        <p:spPr>
          <a:xfrm>
            <a:off x="12452340" y="2982795"/>
            <a:ext cx="7990200" cy="849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H1:ASC-SRC1_Y_INMON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H1:ASC-SRC2_P_INMON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H1:ASC-SRC2_Y_INMON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H1:ASC-DHARD_P_INMON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H1:ASC-DHARD_Y_INMON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H1:ASC-CHARD_P_INMON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H1:ASC-CHARD_Y_INMON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H1:ASC-DSOFT_P_INMON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H1:ASC-DSOFT_Y_INMON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H1:ASC-CSOFT_P_INMON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A9A9A9"/>
                </a:solidFill>
              </a:rPr>
              <a:t>H1:ASC-CSOFT_Y_INMON</a:t>
            </a:r>
            <a:endParaRPr sz="2500"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Arial"/>
              <a:buNone/>
            </a:pPr>
            <a:r>
              <a:t/>
            </a:r>
            <a:endParaRPr sz="25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t/>
            </a:r>
            <a:endParaRPr sz="2500">
              <a:solidFill>
                <a:srgbClr val="A9A9A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1206500" y="952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result</a:t>
            </a: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 (60 hz)</a:t>
            </a:r>
            <a:endParaRPr sz="6700"/>
          </a:p>
        </p:txBody>
      </p:sp>
      <p:pic>
        <p:nvPicPr>
          <p:cNvPr id="134" name="Google Shape;13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6500" y="2385600"/>
            <a:ext cx="21828500" cy="1091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>
            <a:off x="1206500" y="952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Training and Cleaning setup (ASC dither)</a:t>
            </a:r>
            <a:endParaRPr sz="6700"/>
          </a:p>
        </p:txBody>
      </p:sp>
      <p:sp>
        <p:nvSpPr>
          <p:cNvPr id="140" name="Google Shape;140;p27"/>
          <p:cNvSpPr txBox="1"/>
          <p:nvPr/>
        </p:nvSpPr>
        <p:spPr>
          <a:xfrm>
            <a:off x="1248425" y="2836975"/>
            <a:ext cx="6801900" cy="827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A9A9A9"/>
                </a:solidFill>
              </a:rPr>
              <a:t># GPS time to train on</a:t>
            </a:r>
            <a:endParaRPr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A9A9A9"/>
                </a:solidFill>
              </a:rPr>
              <a:t>train_t0 = 1265280000</a:t>
            </a:r>
            <a:endParaRPr>
              <a:solidFill>
                <a:srgbClr val="A9A9A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FAE031"/>
              </a:buClr>
              <a:buSzPts val="4800"/>
              <a:buFont typeface="Arial"/>
              <a:buNone/>
            </a:pPr>
            <a:r>
              <a:rPr lang="en-US" sz="4800">
                <a:solidFill>
                  <a:srgbClr val="A9A9A9"/>
                </a:solidFill>
              </a:rPr>
              <a:t>train_duration = 2000</a:t>
            </a:r>
            <a:endParaRPr sz="4800"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GPS time to clean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clean_t0 = </a:t>
            </a:r>
            <a:r>
              <a:rPr lang="en-US" sz="4800">
                <a:solidFill>
                  <a:srgbClr val="A9A9A9"/>
                </a:solidFill>
              </a:rPr>
              <a:t>1265280000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clean_duration = </a:t>
            </a:r>
            <a:r>
              <a:rPr lang="en-US" sz="4800">
                <a:solidFill>
                  <a:srgbClr val="A9A9A9"/>
                </a:solidFill>
              </a:rPr>
              <a:t>2000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sampling rate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fs = 4096</a:t>
            </a:r>
            <a:endParaRPr>
              <a:solidFill>
                <a:srgbClr val="A9A9A9"/>
              </a:solidFill>
            </a:endParaRPr>
          </a:p>
        </p:txBody>
      </p:sp>
      <p:sp>
        <p:nvSpPr>
          <p:cNvPr id="141" name="Google Shape;141;p27"/>
          <p:cNvSpPr txBox="1"/>
          <p:nvPr/>
        </p:nvSpPr>
        <p:spPr>
          <a:xfrm>
            <a:off x="9051725" y="3355687"/>
            <a:ext cx="6280500" cy="73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timeseries properties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train_kernel = 8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train_stride = 0.25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clean_kernel = 8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clean_stride = 4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window = hanning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pad_mode = median</a:t>
            </a:r>
            <a:endParaRPr>
              <a:solidFill>
                <a:srgbClr val="A9A9A9"/>
              </a:solidFill>
            </a:endParaRPr>
          </a:p>
        </p:txBody>
      </p:sp>
      <p:sp>
        <p:nvSpPr>
          <p:cNvPr id="142" name="Google Shape;142;p27"/>
          <p:cNvSpPr txBox="1"/>
          <p:nvPr/>
        </p:nvSpPr>
        <p:spPr>
          <a:xfrm>
            <a:off x="16676724" y="4911803"/>
            <a:ext cx="4587600" cy="411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# bandpass filter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AE031"/>
                </a:solidFill>
                <a:latin typeface="Arial"/>
                <a:ea typeface="Arial"/>
                <a:cs typeface="Arial"/>
                <a:sym typeface="Arial"/>
              </a:rPr>
              <a:t>filt_fl = </a:t>
            </a:r>
            <a:r>
              <a:rPr lang="en-US" sz="4800">
                <a:solidFill>
                  <a:srgbClr val="FAE031"/>
                </a:solidFill>
              </a:rPr>
              <a:t>10</a:t>
            </a:r>
            <a:endParaRPr b="0" i="0" sz="2400" u="none" cap="none" strike="noStrike">
              <a:solidFill>
                <a:srgbClr val="FAE03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AE031"/>
                </a:solidFill>
                <a:latin typeface="Arial"/>
                <a:ea typeface="Arial"/>
                <a:cs typeface="Arial"/>
                <a:sym typeface="Arial"/>
              </a:rPr>
              <a:t>filt_fh = </a:t>
            </a:r>
            <a:r>
              <a:rPr lang="en-US" sz="4800">
                <a:solidFill>
                  <a:srgbClr val="FAE031"/>
                </a:solidFill>
              </a:rPr>
              <a:t>30</a:t>
            </a:r>
            <a:endParaRPr sz="4800">
              <a:solidFill>
                <a:srgbClr val="FAE031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filt_order = 8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06500" y="952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Channel List </a:t>
            </a:r>
            <a:r>
              <a:rPr b="0" lang="en-US" sz="6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(ASC dither)</a:t>
            </a:r>
            <a:endParaRPr sz="6700"/>
          </a:p>
        </p:txBody>
      </p:sp>
      <p:sp>
        <p:nvSpPr>
          <p:cNvPr id="148" name="Google Shape;148;p28"/>
          <p:cNvSpPr txBox="1"/>
          <p:nvPr/>
        </p:nvSpPr>
        <p:spPr>
          <a:xfrm>
            <a:off x="1345832" y="3091498"/>
            <a:ext cx="7435800" cy="897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>
                <a:solidFill>
                  <a:srgbClr val="FAE031"/>
                </a:solidFill>
              </a:rPr>
              <a:t>H1:GDS-CALIB_STRAIN_DC60</a:t>
            </a:r>
            <a:endParaRPr>
              <a:solidFill>
                <a:srgbClr val="FAE031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H1:FAKE_SINE_FREQ_18POINT37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AE031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H1:FAKE_SINE_FREQ_19POINT653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AE031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H1:FAKE_SINE_FREQ_20POINT131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AE031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H1:FAKE_SINE_FREQ_20POINT789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AE031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H1:FAKE_SINE_FREQ_21POINT9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AE031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H1:FAKE_SINE_FREQ_22POINT</a:t>
            </a:r>
            <a:r>
              <a:rPr lang="en-US" sz="2500">
                <a:solidFill>
                  <a:srgbClr val="A9A9A9"/>
                </a:solidFill>
              </a:rPr>
              <a:t>1</a:t>
            </a: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47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H1:ASC-INP1_P_INMON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H1:ASC-INP1_Y_INMON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H1:ASC-MICH_P_INMON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H1:ASC-MICH_Y_INMON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H1:ASC-PRC1_P_INMON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H1:ASC-PRC1_Y_INMON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H1:ASC-PRC2_P_INMON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H1:ASC-PRC2_Y_INMON</a:t>
            </a:r>
            <a:endParaRPr>
              <a:solidFill>
                <a:srgbClr val="A9A9A9"/>
              </a:solidFill>
            </a:endParaRPr>
          </a:p>
        </p:txBody>
      </p:sp>
      <p:sp>
        <p:nvSpPr>
          <p:cNvPr id="149" name="Google Shape;149;p28"/>
          <p:cNvSpPr txBox="1"/>
          <p:nvPr/>
        </p:nvSpPr>
        <p:spPr>
          <a:xfrm>
            <a:off x="9389765" y="2304670"/>
            <a:ext cx="7990200" cy="104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H1:ASC-SRC1_P_INMON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H1:ASC-SRC1_Y_INMON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H1:ASC-SRC2_P_INMON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H1:ASC-SRC2_Y_INMON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H1:ASC-DHARD_P_INMON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H1:ASC-DHARD_Y_INMON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H1:ASC-CHARD_P_INMON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H1:ASC-CHARD_Y_INMON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H1:ASC-DSOFT_P_INMON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H1:ASC-DSOFT_Y_INMON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H1:ASC-CSOFT_P_INMON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H1:ASC-CSOFT_Y_INMON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H1:ASC-ADS_PIT10_DEMOD_I_OUT16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H1:ASC-ADS_YAW10_DEMOD_I_OUT16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H1:ASC-ADS_PIT10_DEMOD_Q_OUT16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H1:ASC-ADS_YAW10_DEMOD_Q_OUT16</a:t>
            </a:r>
            <a:endParaRPr>
              <a:solidFill>
                <a:srgbClr val="A9A9A9"/>
              </a:solidFill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6850749" y="2304669"/>
            <a:ext cx="11101800" cy="104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H1:ASC-ADS_PIT2_DEMOD_I_OUT16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H1:ASC-ADS_YAW2_DEMOD_I_OUT16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H1:ASC-ADS_PIT2_DEMOD_Q_OUT16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H1:ASC-ADS_YAW2_DEMOD_Q_OUT16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H1:ASC-ADS_PIT3_DEMOD_I_OUT16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H1:ASC-ADS_YAW3_DEMOD_I_OUT16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H1:ASC-ADS_PIT3_DEMOD_Q_OUT16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H1:ASC-ADS_YAW3_DEMOD_Q_OUT16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H1:ASC-ADS_PIT4_DEMOD_I_OUT16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H1:ASC-ADS_YAW4_DEMOD_I_OUT16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H1:ASC-ADS_PIT4_DEMOD_Q_OUT16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H1:ASC-ADS_YAW4_DEMOD_Q_OUT16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H1:ASC-ADS_PIT5_DEMOD_I_OUT16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H1:ASC-ADS_YAW5_DEMOD_I_OUT16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H1:ASC-ADS_PIT5_DEMOD_Q_OUT16</a:t>
            </a:r>
            <a:endParaRPr>
              <a:solidFill>
                <a:srgbClr val="A9A9A9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rgbClr val="A9A9A9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A9A9A9"/>
                </a:solidFill>
                <a:latin typeface="Arial"/>
                <a:ea typeface="Arial"/>
                <a:cs typeface="Arial"/>
                <a:sym typeface="Arial"/>
              </a:rPr>
              <a:t>H1:ASC-ADS_YAW5_DEMOD_Q_OUT16</a:t>
            </a:r>
            <a:endParaRPr>
              <a:solidFill>
                <a:srgbClr val="A9A9A9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06500" y="952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Arial"/>
              <a:buNone/>
            </a:pPr>
            <a:r>
              <a:rPr b="0" lang="en-US" sz="6700">
                <a:latin typeface="Arial"/>
                <a:ea typeface="Arial"/>
                <a:cs typeface="Arial"/>
                <a:sym typeface="Arial"/>
              </a:rPr>
              <a:t>result </a:t>
            </a:r>
            <a:r>
              <a:rPr b="0" lang="en-US" sz="6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(60hz + ASC dither)</a:t>
            </a:r>
            <a:endParaRPr sz="6700"/>
          </a:p>
        </p:txBody>
      </p:sp>
      <p:pic>
        <p:nvPicPr>
          <p:cNvPr id="156" name="Google Shape;15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6500" y="2385600"/>
            <a:ext cx="21828500" cy="1091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