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7" Type="http://schemas.openxmlformats.org/officeDocument/2006/relationships/slide" Target="slides/slide102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109" Type="http://schemas.openxmlformats.org/officeDocument/2006/relationships/slide" Target="slides/slide104.xml"/><Relationship Id="rId108" Type="http://schemas.openxmlformats.org/officeDocument/2006/relationships/slide" Target="slides/slide103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10" Type="http://schemas.openxmlformats.org/officeDocument/2006/relationships/slide" Target="slides/slide105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1f8d137ca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1f8d137ca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12072087f02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12072087f0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11d87ae8b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11d87ae8b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11d87ae8b0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11d87ae8b0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11d87ae8b0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11d87ae8b0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11d87ae8b07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11d87ae8b0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11d87ae8b0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11d87ae8b0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497762dbd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497762db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497762dbd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2497762db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497762dbd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497762dbd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497762dbd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2497762db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1fec8f299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1fec8f299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1fec8f299_0_4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1fec8f299_0_4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1fec8f299_0_4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1fec8f299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21fec8f299_0_4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21fec8f299_0_4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1fec8f299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21fec8f299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442faab0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442faab0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1fec8f299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21fec8f299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21fec8f299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21fec8f299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21fec8f299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21fec8f299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21fec8f299_0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21fec8f299_0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21fec8f299_0_5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21fec8f299_0_5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21fec8f299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21fec8f299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21fec8f299_0_5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21fec8f299_0_5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21fec8f299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21fec8f299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21fec8f299_0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21fec8f299_0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21fec8f299_0_5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21fec8f299_0_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d87ae8b07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d87ae8b0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21fec8f299_0_5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21fec8f299_0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21fec8f299_0_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21fec8f299_0_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21fec8f299_0_5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21fec8f299_0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21fec8f299_0_5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21fec8f299_0_5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21fec8f299_0_5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21fec8f299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21fec8f299_0_5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21fec8f299_0_5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21fec8f299_0_5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21fec8f299_0_5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21fec8f299_0_5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21fec8f299_0_5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21fec8f299_0_5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21fec8f299_0_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21fec8f299_0_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21fec8f299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d87ae8b07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d87ae8b07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21fec8f299_0_6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21fec8f299_0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21fec8f299_0_6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21fec8f299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21fec8f299_0_6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121fec8f299_0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21fec8f299_0_6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21fec8f299_0_6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21fec8f299_0_6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121fec8f299_0_6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21fec8f299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121fec8f299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21fec8f299_0_6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121fec8f299_0_6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21fec8f299_0_6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21fec8f299_0_6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21fec8f299_0_6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21fec8f299_0_6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21fec8f299_0_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21fec8f299_0_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2497762db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2497762db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21fec8f299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21fec8f299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21fec8f299_0_6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21fec8f299_0_6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21fec8f299_0_6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21fec8f299_0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121fec8f299_0_6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121fec8f299_0_6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21fec8f299_0_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121fec8f299_0_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21fec8f299_0_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21fec8f299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1d87ae8b07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1d87ae8b07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11d87ae8b07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11d87ae8b07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2497762dbd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2497762dbd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2497762dbd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12497762dbd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d87ae8b07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d87ae8b07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2497762dbd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2497762dbd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2497762db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12497762db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2497762dbd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2497762db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12497762db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12497762db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12497762dbd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12497762dbd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21fec8f29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121fec8f29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21fec8f29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121fec8f29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21fec8f29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121fec8f29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121fec8f29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121fec8f29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121fec8f29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121fec8f2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497762dbd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497762dbd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121fec8f299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121fec8f29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121fec8f29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121fec8f29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121fec8f299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121fec8f29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121fec8f299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121fec8f299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121fec8f299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121fec8f29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121fec8f299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121fec8f299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121fec8f299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121fec8f299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121fec8f299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121fec8f299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121fec8f299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121fec8f299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121fec8f29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121fec8f29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d87ae8b07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1d87ae8b07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21fec8f299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121fec8f299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121fec8f299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Google Shape;609;g121fec8f299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21fec8f299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121fec8f299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121fec8f299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121fec8f29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121fec8f299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121fec8f299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121fec8f299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7" name="Google Shape;637;g121fec8f299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121fec8f299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121fec8f299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21fec8f299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121fec8f299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121fec8f299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8" name="Google Shape;658;g121fec8f299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121fec8f299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121fec8f299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497762d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497762d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121fec8f299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Google Shape;672;g121fec8f299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121fec8f299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121fec8f299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121fec8f299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121fec8f299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121fec8f299_0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121fec8f299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21fec8f299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21fec8f299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121fec8f299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121fec8f299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g121fec8f299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4" name="Google Shape;714;g121fec8f299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110bd23e7ce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110bd23e7c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10dd1081b47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10dd1081b47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12072087f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12072087f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0.xml"/><Relationship Id="rId3" Type="http://schemas.openxmlformats.org/officeDocument/2006/relationships/image" Target="../media/image1.png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79.png"/><Relationship Id="rId4" Type="http://schemas.openxmlformats.org/officeDocument/2006/relationships/image" Target="../media/image81.png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90.png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83.png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5.xml"/><Relationship Id="rId3" Type="http://schemas.openxmlformats.org/officeDocument/2006/relationships/image" Target="../media/image8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gwwiki.icrr.u-tokyo.ac.jp/JGWwiki/KAGRA/Subgroups/PEM/PEMinjection/O3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0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7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0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7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9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4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9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5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57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0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56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5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6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47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5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9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58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54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5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59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48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0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69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61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6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63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73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66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62.pn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70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74.pn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77.pn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67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72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7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71.pn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65.png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75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68.png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78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80.png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82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91.png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86.pn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8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89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93.png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88.pn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87.png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95.pn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92.png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94.pn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9.xml"/><Relationship Id="rId3" Type="http://schemas.openxmlformats.org/officeDocument/2006/relationships/hyperlink" Target="https://arxiv.org/abs/2005.06534" TargetMode="External"/><Relationship Id="rId4" Type="http://schemas.openxmlformats.org/officeDocument/2006/relationships/hyperlink" Target="https://arxiv.org/abs/2108.1243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680"/>
              <a:t>Software Injection Tests on Deepclean: Long Single Frequency Injection</a:t>
            </a:r>
            <a:endParaRPr sz="3680"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6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Chai-Jui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>
                <a:solidFill>
                  <a:srgbClr val="ADADAD"/>
                </a:solidFill>
              </a:rPr>
              <a:t>National Yang Ming Chiao Tung University, Taiwan</a:t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2022/04/19</a:t>
            </a:r>
            <a:endParaRPr sz="2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1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Training and Inferencing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112"/>
          <p:cNvSpPr txBox="1"/>
          <p:nvPr>
            <p:ph idx="1" type="body"/>
          </p:nvPr>
        </p:nvSpPr>
        <p:spPr>
          <a:xfrm>
            <a:off x="311700" y="11377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h(t): raw strain data.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r(t) = h(t) - p(t): residual.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Loss function: </a:t>
            </a:r>
            <a:endParaRPr sz="1700"/>
          </a:p>
        </p:txBody>
      </p:sp>
      <p:sp>
        <p:nvSpPr>
          <p:cNvPr id="768" name="Google Shape;768;p112"/>
          <p:cNvSpPr txBox="1"/>
          <p:nvPr/>
        </p:nvSpPr>
        <p:spPr>
          <a:xfrm>
            <a:off x="7209050" y="3275975"/>
            <a:ext cx="487800" cy="400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h(t)</a:t>
            </a:r>
            <a:endParaRPr/>
          </a:p>
        </p:txBody>
      </p:sp>
      <p:grpSp>
        <p:nvGrpSpPr>
          <p:cNvPr id="769" name="Google Shape;769;p112"/>
          <p:cNvGrpSpPr/>
          <p:nvPr/>
        </p:nvGrpSpPr>
        <p:grpSpPr>
          <a:xfrm>
            <a:off x="7858750" y="3014628"/>
            <a:ext cx="316500" cy="400200"/>
            <a:chOff x="7299500" y="1410203"/>
            <a:chExt cx="316500" cy="400200"/>
          </a:xfrm>
        </p:grpSpPr>
        <p:sp>
          <p:nvSpPr>
            <p:cNvPr id="770" name="Google Shape;770;p112"/>
            <p:cNvSpPr/>
            <p:nvPr/>
          </p:nvSpPr>
          <p:spPr>
            <a:xfrm>
              <a:off x="7299500" y="1464325"/>
              <a:ext cx="316500" cy="3165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112"/>
            <p:cNvSpPr txBox="1"/>
            <p:nvPr/>
          </p:nvSpPr>
          <p:spPr>
            <a:xfrm>
              <a:off x="7343600" y="1410203"/>
              <a:ext cx="228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-</a:t>
              </a:r>
              <a:endParaRPr/>
            </a:p>
          </p:txBody>
        </p:sp>
      </p:grpSp>
      <p:cxnSp>
        <p:nvCxnSpPr>
          <p:cNvPr id="772" name="Google Shape;772;p112"/>
          <p:cNvCxnSpPr>
            <a:endCxn id="771" idx="0"/>
          </p:cNvCxnSpPr>
          <p:nvPr/>
        </p:nvCxnSpPr>
        <p:spPr>
          <a:xfrm>
            <a:off x="7712500" y="2889228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3" name="Google Shape;773;p112"/>
          <p:cNvCxnSpPr/>
          <p:nvPr/>
        </p:nvCxnSpPr>
        <p:spPr>
          <a:xfrm flipH="1" rot="10800000">
            <a:off x="7712500" y="3427119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4" name="Google Shape;774;p112"/>
          <p:cNvCxnSpPr>
            <a:stCxn id="770" idx="6"/>
            <a:endCxn id="775" idx="1"/>
          </p:cNvCxnSpPr>
          <p:nvPr/>
        </p:nvCxnSpPr>
        <p:spPr>
          <a:xfrm>
            <a:off x="8175250" y="3227000"/>
            <a:ext cx="147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5" name="Google Shape;775;p112"/>
          <p:cNvSpPr txBox="1"/>
          <p:nvPr/>
        </p:nvSpPr>
        <p:spPr>
          <a:xfrm>
            <a:off x="8322383" y="3026900"/>
            <a:ext cx="487800" cy="4002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r(t)</a:t>
            </a:r>
            <a:endParaRPr/>
          </a:p>
        </p:txBody>
      </p:sp>
      <p:pic>
        <p:nvPicPr>
          <p:cNvPr descr="J_{asd} = \frac{1}{M} \sum_{i=0}^{M-1} \sqrt{\frac{S[r, r][i]}{S[h, h][i]}}." id="776" name="Google Shape;776;p112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5299" y="1712751"/>
            <a:ext cx="2251676" cy="52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77" name="Google Shape;777;p112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778" name="Google Shape;778;p112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79" name="Google Shape;779;p112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80" name="Google Shape;780;p112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81" name="Google Shape;781;p112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82" name="Google Shape;782;p112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83" name="Google Shape;783;p112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4" name="Google Shape;784;p112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5" name="Google Shape;785;p112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6" name="Google Shape;786;p112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7" name="Google Shape;787;p112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788" name="Google Shape;788;p112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789" name="Google Shape;789;p112"/>
            <p:cNvCxnSpPr>
              <a:stCxn id="787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0" name="Google Shape;790;p112"/>
            <p:cNvCxnSpPr>
              <a:stCxn id="781" idx="0"/>
              <a:endCxn id="788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91" name="Google Shape;791;p112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792" name="Google Shape;792;p112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93" name="Google Shape;793;p112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94" name="Google Shape;794;p112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95" name="Google Shape;795;p112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6" name="Google Shape;796;p112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7" name="Google Shape;797;p112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8" name="Google Shape;798;p112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9" name="Google Shape;799;p112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00" name="Google Shape;800;p112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01" name="Google Shape;801;p112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02" name="Google Shape;802;p112"/>
            <p:cNvCxnSpPr>
              <a:stCxn id="778" idx="0"/>
              <a:endCxn id="791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08" name="Google Shape;808;p1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experiment is performed on 2020/06/11.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acoustic noise at the input optics (Pre-Stablized Laser room and Power Recycling booth) is focused.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Confirmation of the </a:t>
            </a:r>
            <a:r>
              <a:rPr lang="zh-TW">
                <a:solidFill>
                  <a:schemeClr val="accent6"/>
                </a:solidFill>
              </a:rPr>
              <a:t>frequency conversion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PSD linearity (so we can set ε to 1)</a:t>
            </a:r>
            <a:r>
              <a:rPr lang="zh-TW"/>
              <a:t> are performed by single-frequency PEM injection varying the injection power.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Acoustic injection: 200 frequencies from approximately 70.0 Hz to 1070.0 Hz, 10 s for each frequency.</a:t>
            </a:r>
            <a:endParaRPr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814" name="Google Shape;814;p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2757960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5" name="Google Shape;815;p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060" y="1017725"/>
            <a:ext cx="5769541" cy="302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821" name="Google Shape;821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4200" y="1017725"/>
            <a:ext cx="4915606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Google Shape;822;p1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28" name="Google Shape;828;p1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29" name="Google Shape;829;p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200" y="1017725"/>
            <a:ext cx="3907609" cy="4125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35" name="Google Shape;835;p1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36" name="Google Shape;836;p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4225" y="1028225"/>
            <a:ext cx="3155527" cy="40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43" name="Google Shape;14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Training Deepclean: 30 Epochs</a:t>
            </a:r>
            <a:endParaRPr/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channel: 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1275901678 ~ 1275901998 (320 seconds)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r>
              <a:rPr lang="zh-TW">
                <a:solidFill>
                  <a:schemeClr val="accent6"/>
                </a:solidFill>
              </a:rPr>
              <a:t>115Hz ~ 150Hz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Loss Function: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FFT Length: </a:t>
            </a:r>
            <a:r>
              <a:rPr lang="zh-TW">
                <a:solidFill>
                  <a:schemeClr val="accent6"/>
                </a:solidFill>
              </a:rPr>
              <a:t>4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Batch Size: 32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Epochs: </a:t>
            </a:r>
            <a:r>
              <a:rPr lang="zh-TW">
                <a:solidFill>
                  <a:schemeClr val="accent6"/>
                </a:solidFill>
              </a:rPr>
              <a:t>30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Weight Decay: 1e-5</a:t>
            </a:r>
            <a:endParaRPr/>
          </a:p>
        </p:txBody>
      </p:sp>
      <p:pic>
        <p:nvPicPr>
          <p:cNvPr descr="J_{asd} = \frac{1}{M} \sum_{i=0}^{M-1} \sqrt{\frac{S[r, r][i]}{S[h, h][i]}}." id="151" name="Google Shape;151;p27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2212" y="2428187"/>
            <a:ext cx="2251676" cy="52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</p:txBody>
      </p: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Software Injection  based on Noise Injection Tests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PEM injection before/after O3GK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Hardware Injection: </a:t>
            </a:r>
            <a:r>
              <a:rPr lang="zh-TW">
                <a:solidFill>
                  <a:srgbClr val="FFFF00"/>
                </a:solidFill>
              </a:rPr>
              <a:t>15:21 NoInjection_6.xml</a:t>
            </a:r>
            <a:endParaRPr>
              <a:solidFill>
                <a:srgbClr val="FFFF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</a:t>
            </a:r>
            <a:r>
              <a:rPr lang="zh-TW">
                <a:solidFill>
                  <a:schemeClr val="accent6"/>
                </a:solidFill>
              </a:rPr>
              <a:t>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channel: </a:t>
            </a: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10Hz wide, centered at the injected frequency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120Hz ~ 150Hz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1275891678 ~ 1275891998 (320 seconds)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1275891678 ~ 1275891998 (320 seconds)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3" name="Google Shape;19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</p:txBody>
      </p:sp>
      <p:sp>
        <p:nvSpPr>
          <p:cNvPr id="220" name="Google Shape;2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1" name="Google Shape;22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8" name="Google Shape;22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2" name="Google Shape;24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9" name="Google Shape;24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Training Data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1275891678 ~ 1275891998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Inject sine waves with frequencies: </a:t>
            </a:r>
            <a:r>
              <a:rPr lang="zh-TW">
                <a:solidFill>
                  <a:schemeClr val="accent6"/>
                </a:solidFill>
              </a:rPr>
              <a:t>125</a:t>
            </a:r>
            <a:r>
              <a:rPr lang="zh-TW">
                <a:solidFill>
                  <a:schemeClr val="accent6"/>
                </a:solidFill>
              </a:rPr>
              <a:t>Hz</a:t>
            </a:r>
            <a:r>
              <a:rPr lang="zh-TW">
                <a:solidFill>
                  <a:schemeClr val="accent6"/>
                </a:solidFill>
              </a:rPr>
              <a:t>, 130</a:t>
            </a:r>
            <a:r>
              <a:rPr lang="zh-TW">
                <a:solidFill>
                  <a:schemeClr val="accent6"/>
                </a:solidFill>
              </a:rPr>
              <a:t>Hz</a:t>
            </a:r>
            <a:r>
              <a:rPr lang="zh-TW">
                <a:solidFill>
                  <a:schemeClr val="accent6"/>
                </a:solidFill>
              </a:rPr>
              <a:t>, 135</a:t>
            </a:r>
            <a:r>
              <a:rPr lang="zh-TW">
                <a:solidFill>
                  <a:schemeClr val="accent6"/>
                </a:solidFill>
              </a:rPr>
              <a:t>Hz</a:t>
            </a:r>
            <a:r>
              <a:rPr lang="zh-TW">
                <a:solidFill>
                  <a:schemeClr val="accent6"/>
                </a:solidFill>
              </a:rPr>
              <a:t>, …, 145Hz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Each injection lasts for </a:t>
            </a:r>
            <a:r>
              <a:rPr lang="zh-TW">
                <a:solidFill>
                  <a:schemeClr val="accent6"/>
                </a:solidFill>
              </a:rPr>
              <a:t>300 seconds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Amplitude: </a:t>
            </a:r>
            <a:r>
              <a:rPr lang="zh-TW">
                <a:solidFill>
                  <a:schemeClr val="accent6"/>
                </a:solidFill>
              </a:rPr>
              <a:t>8e-3 Pa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Amplitude: </a:t>
            </a:r>
            <a:r>
              <a:rPr lang="zh-TW">
                <a:solidFill>
                  <a:schemeClr val="accent6"/>
                </a:solidFill>
              </a:rPr>
              <a:t>2e-20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No phase shift</a:t>
            </a:r>
            <a:r>
              <a:rPr lang="zh-TW"/>
              <a:t> between PEM and Strain injection.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6" name="Google Shape;25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3" name="Google Shape;26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0" name="Google Shape;27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</p:txBody>
      </p:sp>
      <p:sp>
        <p:nvSpPr>
          <p:cNvPr id="276" name="Google Shape;276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7" name="Google Shape;27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4" name="Google Shape;28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1" name="Google Shape;29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8" name="Google Shape;29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05" name="Google Shape;30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2" name="Google Shape;31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9" name="Google Shape;31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Background PEM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26" name="Google Shape;32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</p:txBody>
      </p:sp>
      <p:sp>
        <p:nvSpPr>
          <p:cNvPr id="332" name="Google Shape;332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3" name="Google Shape;33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0" name="Google Shape;34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7" name="Google Shape;34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4" name="Google Shape;35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1" name="Google Shape;361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8" name="Google Shape;368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5" name="Google Shape;37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2" name="Google Shape;382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</p:txBody>
      </p:sp>
      <p:sp>
        <p:nvSpPr>
          <p:cNvPr id="388" name="Google Shape;388;p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9" name="Google Shape;389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Background Strain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6" name="Google Shape;396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3" name="Google Shape;40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0" name="Google Shape;410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7" name="Google Shape;417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4" name="Google Shape;424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1" name="Google Shape;431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Training Deepclean: 30 Epochs</a:t>
            </a:r>
            <a:endParaRPr/>
          </a:p>
        </p:txBody>
      </p:sp>
      <p:sp>
        <p:nvSpPr>
          <p:cNvPr id="437" name="Google Shape;437;p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channel: 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1275901678 ~ 1275901998 (320 seconds)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r>
              <a:rPr lang="zh-TW">
                <a:solidFill>
                  <a:schemeClr val="accent6"/>
                </a:solidFill>
              </a:rPr>
              <a:t>10Hz wide, centered at the injected frequency</a:t>
            </a:r>
            <a:r>
              <a:rPr lang="zh-TW" sz="1400">
                <a:solidFill>
                  <a:schemeClr val="accent6"/>
                </a:solidFill>
              </a:rPr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Loss Function: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FFT Length: </a:t>
            </a:r>
            <a:r>
              <a:rPr lang="zh-TW">
                <a:solidFill>
                  <a:schemeClr val="accent6"/>
                </a:solidFill>
              </a:rPr>
              <a:t>4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Batch Size: 32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Epochs: </a:t>
            </a:r>
            <a:r>
              <a:rPr lang="zh-TW">
                <a:solidFill>
                  <a:schemeClr val="accent6"/>
                </a:solidFill>
              </a:rPr>
              <a:t>30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Weight Decay: 1e-5</a:t>
            </a:r>
            <a:endParaRPr/>
          </a:p>
        </p:txBody>
      </p:sp>
      <p:pic>
        <p:nvPicPr>
          <p:cNvPr descr="J_{asd} = \frac{1}{M} \sum_{i=0}^{M-1} \sqrt{\frac{S[r, r][i]}{S[h, h][i]}}." id="438" name="Google Shape;438;p68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2212" y="2428187"/>
            <a:ext cx="2251676" cy="52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44" name="Google Shape;444;p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5" name="Google Shape;445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51" name="Google Shape;451;p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2" name="Google Shape;45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58" name="Google Shape;458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9" name="Google Shape;459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Sine Wave (125Hz)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65" name="Google Shape;465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6" name="Google Shape;466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72" name="Google Shape;472;p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3" name="Google Shape;473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79" name="Google Shape;479;p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0" name="Google Shape;480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86" name="Google Shape;486;p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7" name="Google Shape;487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93" name="Google Shape;493;p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94" name="Google Shape;494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</p:txBody>
      </p:sp>
      <p:sp>
        <p:nvSpPr>
          <p:cNvPr id="500" name="Google Shape;500;p7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01" name="Google Shape;501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</p:txBody>
      </p:sp>
      <p:sp>
        <p:nvSpPr>
          <p:cNvPr id="507" name="Google Shape;507;p7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08" name="Google Shape;50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15" name="Google Shape;515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8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22" name="Google Shape;522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29" name="Google Shape;529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Sine Wave (125Hz)</a:t>
            </a:r>
            <a:endParaRPr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8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36" name="Google Shape;536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8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43" name="Google Shape;543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8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50" name="Google Shape;550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</p:txBody>
      </p:sp>
      <p:sp>
        <p:nvSpPr>
          <p:cNvPr id="556" name="Google Shape;556;p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57" name="Google Shape;557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</p:txBody>
      </p:sp>
      <p:sp>
        <p:nvSpPr>
          <p:cNvPr id="563" name="Google Shape;563;p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64" name="Google Shape;564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71" name="Google Shape;571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8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78" name="Google Shape;578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8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85" name="Google Shape;585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92" name="Google Shape;592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99" name="Google Shape;59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PEM (125Hz)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06" name="Google Shape;606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</p:txBody>
      </p:sp>
      <p:sp>
        <p:nvSpPr>
          <p:cNvPr id="612" name="Google Shape;612;p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13" name="Google Shape;613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</p:txBody>
      </p:sp>
      <p:sp>
        <p:nvSpPr>
          <p:cNvPr id="619" name="Google Shape;619;p9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0" name="Google Shape;620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9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7" name="Google Shape;627;p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34" name="Google Shape;634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41" name="Google Shape;641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7" name="Google Shape;647;p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48" name="Google Shape;648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9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55" name="Google Shape;655;p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10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p10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2" name="Google Shape;662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</p:txBody>
      </p:sp>
      <p:sp>
        <p:nvSpPr>
          <p:cNvPr id="668" name="Google Shape;668;p10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9" name="Google Shape;669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Strain (125Hz)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</p:txBody>
      </p:sp>
      <p:sp>
        <p:nvSpPr>
          <p:cNvPr id="675" name="Google Shape;675;p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76" name="Google Shape;676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83" name="Google Shape;683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1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0" name="Google Shape;690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1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1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7" name="Google Shape;697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1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3" name="Google Shape;703;p10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4" name="Google Shape;704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0" name="Google Shape;710;p10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1" name="Google Shape;711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10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8" name="Google Shape;718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Summary and Discussion</a:t>
            </a:r>
            <a:endParaRPr/>
          </a:p>
        </p:txBody>
      </p:sp>
      <p:sp>
        <p:nvSpPr>
          <p:cNvPr id="724" name="Google Shape;724;p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prepare the 5-minute long single-frequency injection to the PEM background and strain background.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shown the training and cleaning on the same segment of the 125Hz, 130Hz, 135Hz, …, 145Hz injection.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10Hz-wide </a:t>
            </a:r>
            <a:r>
              <a:rPr lang="zh-TW"/>
              <a:t>band filter</a:t>
            </a:r>
            <a:r>
              <a:rPr lang="zh-TW"/>
              <a:t> and 120Hz-150Hz band filter have been used and 10Hz-wide band filter performs better on each frequency of injections.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Next: fake white Gaussian channel with fake transfer function.</a:t>
            </a:r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Appendix</a:t>
            </a:r>
            <a:endParaRPr sz="388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1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Denoising using PEM and Auxiliary Channels</a:t>
            </a:r>
            <a:endParaRPr/>
          </a:p>
        </p:txBody>
      </p:sp>
      <p:sp>
        <p:nvSpPr>
          <p:cNvPr id="735" name="Google Shape;735;p1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w(t): witness channels that record the data from the auxiliary sensors and PEM.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p(t): predicted noise in strain.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Both w(t) and p(t) are timeseries with the same sampling rate and duration.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/>
              <a:t>Ref: </a:t>
            </a:r>
            <a:r>
              <a:rPr lang="zh-TW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2005.06534</a:t>
            </a:r>
            <a:r>
              <a:rPr lang="zh-TW"/>
              <a:t>, </a:t>
            </a:r>
            <a:r>
              <a:rPr lang="zh-TW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2108.12430</a:t>
            </a:r>
            <a:endParaRPr sz="1700"/>
          </a:p>
        </p:txBody>
      </p:sp>
      <p:grpSp>
        <p:nvGrpSpPr>
          <p:cNvPr id="736" name="Google Shape;736;p111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737" name="Google Shape;737;p111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38" name="Google Shape;738;p111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39" name="Google Shape;739;p111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40" name="Google Shape;740;p111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41" name="Google Shape;741;p111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42" name="Google Shape;742;p111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3" name="Google Shape;743;p111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4" name="Google Shape;744;p111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5" name="Google Shape;745;p111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6" name="Google Shape;746;p111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747" name="Google Shape;747;p111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748" name="Google Shape;748;p111"/>
            <p:cNvCxnSpPr>
              <a:stCxn id="746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49" name="Google Shape;749;p111"/>
            <p:cNvCxnSpPr>
              <a:stCxn id="740" idx="0"/>
              <a:endCxn id="747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50" name="Google Shape;750;p111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751" name="Google Shape;751;p111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52" name="Google Shape;752;p111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53" name="Google Shape;753;p111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54" name="Google Shape;754;p111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5" name="Google Shape;755;p111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6" name="Google Shape;756;p111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7" name="Google Shape;757;p111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8" name="Google Shape;758;p111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9" name="Google Shape;759;p111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60" name="Google Shape;760;p111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61" name="Google Shape;761;p111"/>
            <p:cNvCxnSpPr>
              <a:stCxn id="737" idx="0"/>
              <a:endCxn id="750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