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0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7" Type="http://schemas.openxmlformats.org/officeDocument/2006/relationships/slide" Target="slides/slide102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109" Type="http://schemas.openxmlformats.org/officeDocument/2006/relationships/slide" Target="slides/slide104.xml"/><Relationship Id="rId108" Type="http://schemas.openxmlformats.org/officeDocument/2006/relationships/slide" Target="slides/slide103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10" Type="http://schemas.openxmlformats.org/officeDocument/2006/relationships/slide" Target="slides/slide105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1f8d137ca4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1f8d137ca4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g12072087f02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4" name="Google Shape;764;g12072087f02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11d87ae8b0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5" name="Google Shape;805;g11d87ae8b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11d87ae8b0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1" name="Google Shape;811;g11d87ae8b0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g11d87ae8b0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8" name="Google Shape;818;g11d87ae8b0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11d87ae8b07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11d87ae8b0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11d87ae8b07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2" name="Google Shape;832;g11d87ae8b0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497762dbd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497762db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2497762dbd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2497762dbd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2497762dbd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2497762dbd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497762dbd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2497762dbd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1fec8f299_0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21fec8f299_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1fec8f299_0_4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1fec8f299_0_4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1fec8f299_0_4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21fec8f299_0_4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21fec8f299_0_4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21fec8f299_0_4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1fec8f299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21fec8f299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442faab0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442faab0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21fec8f299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21fec8f299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21fec8f299_0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21fec8f299_0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21fec8f299_0_5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21fec8f299_0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21fec8f299_0_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21fec8f299_0_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21fec8f299_0_5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121fec8f299_0_5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21fec8f299_0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21fec8f299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21fec8f299_0_5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121fec8f299_0_5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21fec8f299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21fec8f299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21fec8f299_0_5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21fec8f299_0_5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21fec8f299_0_5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21fec8f299_0_5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d87ae8b07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1d87ae8b07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21fec8f299_0_5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21fec8f299_0_5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21fec8f299_0_5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21fec8f299_0_5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21fec8f299_0_5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21fec8f299_0_5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21fec8f299_0_5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121fec8f299_0_5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21fec8f299_0_5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21fec8f299_0_5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21fec8f299_0_5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21fec8f299_0_5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21fec8f299_0_5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121fec8f299_0_5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21fec8f299_0_5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21fec8f299_0_5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21fec8f299_0_5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21fec8f299_0_5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21fec8f299_0_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121fec8f299_0_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d87ae8b07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d87ae8b07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21fec8f299_0_6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21fec8f299_0_6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21fec8f299_0_6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121fec8f299_0_6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21fec8f299_0_6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121fec8f299_0_6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21fec8f299_0_6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21fec8f299_0_6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21fec8f299_0_6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121fec8f299_0_6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21fec8f299_0_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121fec8f299_0_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21fec8f299_0_6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121fec8f299_0_6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21fec8f299_0_6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21fec8f299_0_6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21fec8f299_0_6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121fec8f299_0_6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21fec8f299_0_6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21fec8f299_0_6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2497762db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2497762db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21fec8f299_0_6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121fec8f299_0_6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21fec8f299_0_6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121fec8f299_0_6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21fec8f299_0_6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121fec8f299_0_6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121fec8f299_0_6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121fec8f299_0_6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121fec8f299_0_6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121fec8f299_0_6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21fec8f299_0_6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121fec8f299_0_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1d87ae8b07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11d87ae8b07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11d87ae8b07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11d87ae8b07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2497762dbd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12497762dbd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12497762dbd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12497762dbd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d87ae8b07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d87ae8b07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12497762dbd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12497762dbd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12497762dbd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12497762db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2497762dbd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12497762dbd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12497762dbd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12497762db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12497762dbd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12497762dbd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121fec8f29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121fec8f29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121fec8f29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121fec8f29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121fec8f29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121fec8f29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121fec8f299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121fec8f29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121fec8f29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5" name="Google Shape;525;g121fec8f29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497762dbd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2497762dbd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121fec8f299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121fec8f299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121fec8f29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121fec8f29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121fec8f299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121fec8f299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121fec8f299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121fec8f299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121fec8f299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121fec8f299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121fec8f299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121fec8f299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121fec8f299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4" name="Google Shape;574;g121fec8f299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121fec8f299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121fec8f299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121fec8f299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121fec8f299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121fec8f299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121fec8f299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d87ae8b07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1d87ae8b07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121fec8f299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121fec8f299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121fec8f299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9" name="Google Shape;609;g121fec8f299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121fec8f299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Google Shape;616;g121fec8f299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121fec8f299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3" name="Google Shape;623;g121fec8f299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121fec8f299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0" name="Google Shape;630;g121fec8f299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g121fec8f299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7" name="Google Shape;637;g121fec8f299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121fec8f299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121fec8f299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121fec8f299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1" name="Google Shape;651;g121fec8f299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121fec8f299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8" name="Google Shape;658;g121fec8f299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121fec8f299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121fec8f299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497762db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2497762db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121fec8f299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2" name="Google Shape;672;g121fec8f299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121fec8f299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121fec8f299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121fec8f299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121fec8f299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121fec8f299_0_1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121fec8f299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21fec8f299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21fec8f299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121fec8f299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121fec8f299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g121fec8f299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4" name="Google Shape;714;g121fec8f299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110bd23e7ce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110bd23e7c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10dd1081b47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10dd1081b47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12072087f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2" name="Google Shape;732;g12072087f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0.xml"/><Relationship Id="rId3" Type="http://schemas.openxmlformats.org/officeDocument/2006/relationships/image" Target="../media/image1.png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1.xml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3.xml"/><Relationship Id="rId3" Type="http://schemas.openxmlformats.org/officeDocument/2006/relationships/image" Target="../media/image84.png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4.xml"/><Relationship Id="rId3" Type="http://schemas.openxmlformats.org/officeDocument/2006/relationships/image" Target="../media/image86.png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5.xml"/><Relationship Id="rId3" Type="http://schemas.openxmlformats.org/officeDocument/2006/relationships/image" Target="../media/image9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gwwiki.icrr.u-tokyo.ac.jp/JGWwiki/KAGRA/Subgroups/PEM/PEMinjection/O3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7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9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0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8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5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6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0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9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2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6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3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9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4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57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50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55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2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48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54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5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6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53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56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14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58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59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62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66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60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6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65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67.pn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72.pn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63.png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69.png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76.png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64.png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68.png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73.png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9.xml"/><Relationship Id="rId3" Type="http://schemas.openxmlformats.org/officeDocument/2006/relationships/image" Target="../media/image7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75.png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1.xml"/><Relationship Id="rId3" Type="http://schemas.openxmlformats.org/officeDocument/2006/relationships/image" Target="../media/image71.png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74.png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3.xml"/><Relationship Id="rId3" Type="http://schemas.openxmlformats.org/officeDocument/2006/relationships/image" Target="../media/image77.png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4.xml"/><Relationship Id="rId3" Type="http://schemas.openxmlformats.org/officeDocument/2006/relationships/image" Target="../media/image80.png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5.xml"/><Relationship Id="rId3" Type="http://schemas.openxmlformats.org/officeDocument/2006/relationships/image" Target="../media/image79.png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83.png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78.png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82.png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9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93.png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1.xml"/><Relationship Id="rId3" Type="http://schemas.openxmlformats.org/officeDocument/2006/relationships/image" Target="../media/image81.png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89.png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3.xml"/><Relationship Id="rId3" Type="http://schemas.openxmlformats.org/officeDocument/2006/relationships/image" Target="../media/image85.png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90.png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5.xml"/><Relationship Id="rId3" Type="http://schemas.openxmlformats.org/officeDocument/2006/relationships/image" Target="../media/image94.png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6.xml"/><Relationship Id="rId3" Type="http://schemas.openxmlformats.org/officeDocument/2006/relationships/image" Target="../media/image92.png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9.xml"/><Relationship Id="rId3" Type="http://schemas.openxmlformats.org/officeDocument/2006/relationships/hyperlink" Target="https://arxiv.org/abs/2005.06534" TargetMode="External"/><Relationship Id="rId4" Type="http://schemas.openxmlformats.org/officeDocument/2006/relationships/hyperlink" Target="https://arxiv.org/abs/2108.1243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680"/>
              <a:t>Software Injection Tests on Deepclean: Long Single Frequency Injection</a:t>
            </a:r>
            <a:endParaRPr sz="3680"/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2834125"/>
            <a:ext cx="8520600" cy="16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Chai-Jui Chou</a:t>
            </a:r>
            <a:endParaRPr sz="28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>
                <a:solidFill>
                  <a:srgbClr val="ADADAD"/>
                </a:solidFill>
              </a:rPr>
              <a:t>National Yang Ming Chiao Tung University, Taiwan</a:t>
            </a:r>
            <a:endParaRPr sz="20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2022/04/19</a:t>
            </a:r>
            <a:endParaRPr sz="280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1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Deepclean: Training and Inferencing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p112"/>
          <p:cNvSpPr txBox="1"/>
          <p:nvPr>
            <p:ph idx="1" type="body"/>
          </p:nvPr>
        </p:nvSpPr>
        <p:spPr>
          <a:xfrm>
            <a:off x="311700" y="11377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h(t): raw strain data.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r(t) = h(t) - p(t): residual.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Loss function: </a:t>
            </a:r>
            <a:endParaRPr sz="1700"/>
          </a:p>
        </p:txBody>
      </p:sp>
      <p:sp>
        <p:nvSpPr>
          <p:cNvPr id="768" name="Google Shape;768;p112"/>
          <p:cNvSpPr txBox="1"/>
          <p:nvPr/>
        </p:nvSpPr>
        <p:spPr>
          <a:xfrm>
            <a:off x="7209050" y="3275975"/>
            <a:ext cx="487800" cy="400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h(t)</a:t>
            </a:r>
            <a:endParaRPr/>
          </a:p>
        </p:txBody>
      </p:sp>
      <p:grpSp>
        <p:nvGrpSpPr>
          <p:cNvPr id="769" name="Google Shape;769;p112"/>
          <p:cNvGrpSpPr/>
          <p:nvPr/>
        </p:nvGrpSpPr>
        <p:grpSpPr>
          <a:xfrm>
            <a:off x="7858750" y="3014628"/>
            <a:ext cx="316500" cy="400200"/>
            <a:chOff x="7299500" y="1410203"/>
            <a:chExt cx="316500" cy="400200"/>
          </a:xfrm>
        </p:grpSpPr>
        <p:sp>
          <p:nvSpPr>
            <p:cNvPr id="770" name="Google Shape;770;p112"/>
            <p:cNvSpPr/>
            <p:nvPr/>
          </p:nvSpPr>
          <p:spPr>
            <a:xfrm>
              <a:off x="7299500" y="1464325"/>
              <a:ext cx="316500" cy="3165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112"/>
            <p:cNvSpPr txBox="1"/>
            <p:nvPr/>
          </p:nvSpPr>
          <p:spPr>
            <a:xfrm>
              <a:off x="7343600" y="1410203"/>
              <a:ext cx="2283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-</a:t>
              </a:r>
              <a:endParaRPr/>
            </a:p>
          </p:txBody>
        </p:sp>
      </p:grpSp>
      <p:cxnSp>
        <p:nvCxnSpPr>
          <p:cNvPr id="772" name="Google Shape;772;p112"/>
          <p:cNvCxnSpPr>
            <a:endCxn id="771" idx="0"/>
          </p:cNvCxnSpPr>
          <p:nvPr/>
        </p:nvCxnSpPr>
        <p:spPr>
          <a:xfrm>
            <a:off x="7712500" y="2889228"/>
            <a:ext cx="304500" cy="1254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73" name="Google Shape;773;p112"/>
          <p:cNvCxnSpPr/>
          <p:nvPr/>
        </p:nvCxnSpPr>
        <p:spPr>
          <a:xfrm flipH="1" rot="10800000">
            <a:off x="7712500" y="3427119"/>
            <a:ext cx="304500" cy="1254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74" name="Google Shape;774;p112"/>
          <p:cNvCxnSpPr>
            <a:stCxn id="770" idx="6"/>
            <a:endCxn id="775" idx="1"/>
          </p:cNvCxnSpPr>
          <p:nvPr/>
        </p:nvCxnSpPr>
        <p:spPr>
          <a:xfrm>
            <a:off x="8175250" y="3227000"/>
            <a:ext cx="1470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75" name="Google Shape;775;p112"/>
          <p:cNvSpPr txBox="1"/>
          <p:nvPr/>
        </p:nvSpPr>
        <p:spPr>
          <a:xfrm>
            <a:off x="8322383" y="3026900"/>
            <a:ext cx="487800" cy="4002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r(t)</a:t>
            </a:r>
            <a:endParaRPr/>
          </a:p>
        </p:txBody>
      </p:sp>
      <p:pic>
        <p:nvPicPr>
          <p:cNvPr descr="J_{asd} = \frac{1}{M} \sum_{i=0}^{M-1} \sqrt{\frac{S[r, r][i]}{S[h, h][i]}}." id="776" name="Google Shape;776;p112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5299" y="1712751"/>
            <a:ext cx="2251676" cy="520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77" name="Google Shape;777;p112"/>
          <p:cNvGrpSpPr/>
          <p:nvPr/>
        </p:nvGrpSpPr>
        <p:grpSpPr>
          <a:xfrm>
            <a:off x="311700" y="2489038"/>
            <a:ext cx="7385150" cy="1348363"/>
            <a:chOff x="646375" y="2533188"/>
            <a:chExt cx="7385150" cy="1348363"/>
          </a:xfrm>
        </p:grpSpPr>
        <p:sp>
          <p:nvSpPr>
            <p:cNvPr id="778" name="Google Shape;778;p112"/>
            <p:cNvSpPr txBox="1"/>
            <p:nvPr/>
          </p:nvSpPr>
          <p:spPr>
            <a:xfrm rot="5400000">
              <a:off x="6687250" y="2758500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79" name="Google Shape;779;p112"/>
            <p:cNvSpPr txBox="1"/>
            <p:nvPr/>
          </p:nvSpPr>
          <p:spPr>
            <a:xfrm rot="5400000">
              <a:off x="1080025" y="275848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80" name="Google Shape;780;p112"/>
            <p:cNvSpPr txBox="1"/>
            <p:nvPr/>
          </p:nvSpPr>
          <p:spPr>
            <a:xfrm rot="5400000">
              <a:off x="2140775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81" name="Google Shape;781;p112"/>
            <p:cNvSpPr txBox="1"/>
            <p:nvPr/>
          </p:nvSpPr>
          <p:spPr>
            <a:xfrm rot="5400000">
              <a:off x="2671150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782" name="Google Shape;782;p112"/>
            <p:cNvCxnSpPr/>
            <p:nvPr/>
          </p:nvCxnSpPr>
          <p:spPr>
            <a:xfrm flipH="1" rot="10800000">
              <a:off x="170266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83" name="Google Shape;783;p112"/>
            <p:cNvSpPr txBox="1"/>
            <p:nvPr/>
          </p:nvSpPr>
          <p:spPr>
            <a:xfrm rot="5400000">
              <a:off x="611461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84" name="Google Shape;784;p112"/>
            <p:cNvSpPr txBox="1"/>
            <p:nvPr/>
          </p:nvSpPr>
          <p:spPr>
            <a:xfrm rot="5400000">
              <a:off x="5495788" y="271228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85" name="Google Shape;785;p112"/>
            <p:cNvSpPr txBox="1"/>
            <p:nvPr/>
          </p:nvSpPr>
          <p:spPr>
            <a:xfrm rot="5400000">
              <a:off x="487696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86" name="Google Shape;786;p112"/>
            <p:cNvSpPr txBox="1"/>
            <p:nvPr/>
          </p:nvSpPr>
          <p:spPr>
            <a:xfrm rot="5400000">
              <a:off x="4258138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87" name="Google Shape;787;p112"/>
            <p:cNvSpPr txBox="1"/>
            <p:nvPr/>
          </p:nvSpPr>
          <p:spPr>
            <a:xfrm>
              <a:off x="646375" y="2755650"/>
              <a:ext cx="487800" cy="400200"/>
            </a:xfrm>
            <a:prstGeom prst="rect">
              <a:avLst/>
            </a:prstGeom>
            <a:solidFill>
              <a:srgbClr val="76A5A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w(t)</a:t>
              </a:r>
              <a:endParaRPr/>
            </a:p>
          </p:txBody>
        </p:sp>
        <p:sp>
          <p:nvSpPr>
            <p:cNvPr id="788" name="Google Shape;788;p112"/>
            <p:cNvSpPr txBox="1"/>
            <p:nvPr/>
          </p:nvSpPr>
          <p:spPr>
            <a:xfrm>
              <a:off x="3512500" y="2647950"/>
              <a:ext cx="703200" cy="615600"/>
            </a:xfrm>
            <a:prstGeom prst="rect">
              <a:avLst/>
            </a:prstGeom>
            <a:solidFill>
              <a:srgbClr val="FF99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latent vector</a:t>
              </a:r>
              <a:endParaRPr/>
            </a:p>
          </p:txBody>
        </p:sp>
        <p:cxnSp>
          <p:nvCxnSpPr>
            <p:cNvPr id="789" name="Google Shape;789;p112"/>
            <p:cNvCxnSpPr>
              <a:stCxn id="787" idx="3"/>
            </p:cNvCxnSpPr>
            <p:nvPr/>
          </p:nvCxnSpPr>
          <p:spPr>
            <a:xfrm>
              <a:off x="1134175" y="2955750"/>
              <a:ext cx="1683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0" name="Google Shape;790;p112"/>
            <p:cNvCxnSpPr>
              <a:stCxn id="781" idx="0"/>
              <a:endCxn id="788" idx="1"/>
            </p:cNvCxnSpPr>
            <p:nvPr/>
          </p:nvCxnSpPr>
          <p:spPr>
            <a:xfrm>
              <a:off x="32938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91" name="Google Shape;791;p112"/>
            <p:cNvSpPr txBox="1"/>
            <p:nvPr/>
          </p:nvSpPr>
          <p:spPr>
            <a:xfrm>
              <a:off x="7543725" y="2758500"/>
              <a:ext cx="487800" cy="400200"/>
            </a:xfrm>
            <a:prstGeom prst="rect">
              <a:avLst/>
            </a:prstGeom>
            <a:solidFill>
              <a:schemeClr val="accent6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p(t)</a:t>
              </a:r>
              <a:endParaRPr/>
            </a:p>
          </p:txBody>
        </p:sp>
        <p:sp>
          <p:nvSpPr>
            <p:cNvPr id="792" name="Google Shape;792;p112"/>
            <p:cNvSpPr txBox="1"/>
            <p:nvPr/>
          </p:nvSpPr>
          <p:spPr>
            <a:xfrm>
              <a:off x="117900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Encoder (down-sampler)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93" name="Google Shape;793;p112"/>
            <p:cNvSpPr txBox="1"/>
            <p:nvPr/>
          </p:nvSpPr>
          <p:spPr>
            <a:xfrm>
              <a:off x="479245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Decoder (up-sampler)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94" name="Google Shape;794;p112"/>
            <p:cNvSpPr txBox="1"/>
            <p:nvPr/>
          </p:nvSpPr>
          <p:spPr>
            <a:xfrm rot="5400000">
              <a:off x="1610392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795" name="Google Shape;795;p112"/>
            <p:cNvCxnSpPr/>
            <p:nvPr/>
          </p:nvCxnSpPr>
          <p:spPr>
            <a:xfrm flipH="1" rot="10800000">
              <a:off x="223303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6" name="Google Shape;796;p112"/>
            <p:cNvCxnSpPr/>
            <p:nvPr/>
          </p:nvCxnSpPr>
          <p:spPr>
            <a:xfrm flipH="1" rot="10800000">
              <a:off x="274988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7" name="Google Shape;797;p112"/>
            <p:cNvCxnSpPr/>
            <p:nvPr/>
          </p:nvCxnSpPr>
          <p:spPr>
            <a:xfrm>
              <a:off x="42157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8" name="Google Shape;798;p112"/>
            <p:cNvCxnSpPr/>
            <p:nvPr/>
          </p:nvCxnSpPr>
          <p:spPr>
            <a:xfrm flipH="1" rot="10800000">
              <a:off x="4927000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99" name="Google Shape;799;p112"/>
            <p:cNvCxnSpPr/>
            <p:nvPr/>
          </p:nvCxnSpPr>
          <p:spPr>
            <a:xfrm flipH="1" rot="10800000">
              <a:off x="554582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00" name="Google Shape;800;p112"/>
            <p:cNvCxnSpPr/>
            <p:nvPr/>
          </p:nvCxnSpPr>
          <p:spPr>
            <a:xfrm flipH="1" rot="10800000">
              <a:off x="615591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01" name="Google Shape;801;p112"/>
            <p:cNvCxnSpPr/>
            <p:nvPr/>
          </p:nvCxnSpPr>
          <p:spPr>
            <a:xfrm flipH="1" rot="10800000">
              <a:off x="678347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02" name="Google Shape;802;p112"/>
            <p:cNvCxnSpPr>
              <a:stCxn id="778" idx="0"/>
              <a:endCxn id="791" idx="1"/>
            </p:cNvCxnSpPr>
            <p:nvPr/>
          </p:nvCxnSpPr>
          <p:spPr>
            <a:xfrm>
              <a:off x="7309900" y="2958600"/>
              <a:ext cx="233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1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808" name="Google Shape;808;p1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experiment is performed on 2020/06/11.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acoustic noise at the input optics (Pre-Stablized Laser room and Power Recycling booth) is focused.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Confirmation of the </a:t>
            </a:r>
            <a:r>
              <a:rPr lang="zh-TW">
                <a:solidFill>
                  <a:schemeClr val="accent6"/>
                </a:solidFill>
              </a:rPr>
              <a:t>frequency conversion</a:t>
            </a:r>
            <a:r>
              <a:rPr lang="zh-TW"/>
              <a:t> and </a:t>
            </a:r>
            <a:r>
              <a:rPr lang="zh-TW">
                <a:solidFill>
                  <a:schemeClr val="accent6"/>
                </a:solidFill>
              </a:rPr>
              <a:t>PSD linearity (so we can set ε to 1)</a:t>
            </a:r>
            <a:r>
              <a:rPr lang="zh-TW"/>
              <a:t> are performed by single-frequency PEM injection varying the injection power.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Acoustic injection: 200 frequencies from approximately 70.0 Hz to 1070.0 Hz, 10 s for each frequency.</a:t>
            </a:r>
            <a:endParaRPr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1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814" name="Google Shape;814;p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17725"/>
            <a:ext cx="2757960" cy="3820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5" name="Google Shape;815;p1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2060" y="1017725"/>
            <a:ext cx="5769541" cy="302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1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pic>
        <p:nvPicPr>
          <p:cNvPr id="821" name="Google Shape;821;p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4200" y="1017725"/>
            <a:ext cx="4915606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822" name="Google Shape;822;p1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1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828" name="Google Shape;828;p1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29" name="Google Shape;829;p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200" y="1017725"/>
            <a:ext cx="3907609" cy="4125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1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Noise Esimation via Injection Tests</a:t>
            </a:r>
            <a:endParaRPr/>
          </a:p>
        </p:txBody>
      </p:sp>
      <p:sp>
        <p:nvSpPr>
          <p:cNvPr id="835" name="Google Shape;835;p1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36" name="Google Shape;836;p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4225" y="1028225"/>
            <a:ext cx="3155527" cy="403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22" name="Google Shape;122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29" name="Google Shape;12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36" name="Google Shape;136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ASD: Background and Injected</a:t>
            </a:r>
            <a:endParaRPr/>
          </a:p>
        </p:txBody>
      </p:sp>
      <p:sp>
        <p:nvSpPr>
          <p:cNvPr id="143" name="Google Shape;143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4" name="Google Shape;14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Training Deepclean: 30 Epochs</a:t>
            </a:r>
            <a:endParaRPr/>
          </a:p>
        </p:txBody>
      </p:sp>
      <p:sp>
        <p:nvSpPr>
          <p:cNvPr id="150" name="Google Shape;150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channel: K1:CAL-CS_PROC_C00_STRAIN_DBL_DQ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channel: 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1275901678 ~ 1275901998 (320 seconds)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</a:t>
            </a:r>
            <a:r>
              <a:rPr lang="zh-TW">
                <a:solidFill>
                  <a:schemeClr val="accent6"/>
                </a:solidFill>
              </a:rPr>
              <a:t>115Hz ~ 150Hz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Loss Function: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FFT Length: </a:t>
            </a:r>
            <a:r>
              <a:rPr lang="zh-TW">
                <a:solidFill>
                  <a:schemeClr val="accent6"/>
                </a:solidFill>
              </a:rPr>
              <a:t>4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Batch Size: 32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Epochs: </a:t>
            </a:r>
            <a:r>
              <a:rPr lang="zh-TW">
                <a:solidFill>
                  <a:schemeClr val="accent6"/>
                </a:solidFill>
              </a:rPr>
              <a:t>30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Weight Decay: 1e-5</a:t>
            </a:r>
            <a:endParaRPr/>
          </a:p>
        </p:txBody>
      </p:sp>
      <p:pic>
        <p:nvPicPr>
          <p:cNvPr descr="J_{asd} = \frac{1}{M} \sum_{i=0}^{M-1} \sqrt{\frac{S[r, r][i]}{S[h, h][i]}}." id="151" name="Google Shape;151;p27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2212" y="2428187"/>
            <a:ext cx="2251676" cy="52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</p:txBody>
      </p:sp>
      <p:sp>
        <p:nvSpPr>
          <p:cNvPr id="164" name="Google Shape;164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5" name="Google Shape;16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2" name="Google Shape;17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9" name="Google Shape;17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Software Injection  based on Noise Injection Tests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 u="sng">
                <a:solidFill>
                  <a:schemeClr val="hlink"/>
                </a:solidFill>
                <a:hlinkClick r:id="rId3"/>
              </a:rPr>
              <a:t>PEM injection before/after O3GK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Hardware Injection: </a:t>
            </a:r>
            <a:r>
              <a:rPr lang="zh-TW">
                <a:solidFill>
                  <a:srgbClr val="FFFF00"/>
                </a:solidFill>
              </a:rPr>
              <a:t>15:21 NoInjection_6.xml</a:t>
            </a:r>
            <a:endParaRPr>
              <a:solidFill>
                <a:srgbClr val="FFFF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channel: </a:t>
            </a:r>
            <a:r>
              <a:rPr lang="zh-TW">
                <a:solidFill>
                  <a:schemeClr val="accent6"/>
                </a:solidFill>
              </a:rPr>
              <a:t>K1:CAL-CS_PROC_C00_STRAIN_DBL_DQ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channel: </a:t>
            </a: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10Hz wide, centered at the injected frequency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120Hz ~ 150Hz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1275891678 ~ 1275891998 (320 seconds)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1275891678 ~ 1275891998 (320 seconds)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6" name="Google Shape;1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3" name="Google Shape;19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125Hz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4" name="Google Shape;21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</p:txBody>
      </p:sp>
      <p:sp>
        <p:nvSpPr>
          <p:cNvPr id="220" name="Google Shape;22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1" name="Google Shape;22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8" name="Google Shape;22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5" name="Google Shape;23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2" name="Google Shape;24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9" name="Google Shape;24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Training Data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>
                <a:solidFill>
                  <a:schemeClr val="accent6"/>
                </a:solidFill>
              </a:rPr>
              <a:t>1275891678 ~ 1275891998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Inject sine waves with frequencies: </a:t>
            </a:r>
            <a:r>
              <a:rPr lang="zh-TW">
                <a:solidFill>
                  <a:schemeClr val="accent6"/>
                </a:solidFill>
              </a:rPr>
              <a:t>125</a:t>
            </a:r>
            <a:r>
              <a:rPr lang="zh-TW">
                <a:solidFill>
                  <a:schemeClr val="accent6"/>
                </a:solidFill>
              </a:rPr>
              <a:t>Hz</a:t>
            </a:r>
            <a:r>
              <a:rPr lang="zh-TW">
                <a:solidFill>
                  <a:schemeClr val="accent6"/>
                </a:solidFill>
              </a:rPr>
              <a:t>, 130</a:t>
            </a:r>
            <a:r>
              <a:rPr lang="zh-TW">
                <a:solidFill>
                  <a:schemeClr val="accent6"/>
                </a:solidFill>
              </a:rPr>
              <a:t>Hz</a:t>
            </a:r>
            <a:r>
              <a:rPr lang="zh-TW">
                <a:solidFill>
                  <a:schemeClr val="accent6"/>
                </a:solidFill>
              </a:rPr>
              <a:t>, 135</a:t>
            </a:r>
            <a:r>
              <a:rPr lang="zh-TW">
                <a:solidFill>
                  <a:schemeClr val="accent6"/>
                </a:solidFill>
              </a:rPr>
              <a:t>Hz</a:t>
            </a:r>
            <a:r>
              <a:rPr lang="zh-TW">
                <a:solidFill>
                  <a:schemeClr val="accent6"/>
                </a:solidFill>
              </a:rPr>
              <a:t>, …, 145Hz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Each injection lasts for </a:t>
            </a:r>
            <a:r>
              <a:rPr lang="zh-TW">
                <a:solidFill>
                  <a:schemeClr val="accent6"/>
                </a:solidFill>
              </a:rPr>
              <a:t>300 seconds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Amplitude: </a:t>
            </a:r>
            <a:r>
              <a:rPr lang="zh-TW">
                <a:solidFill>
                  <a:schemeClr val="accent6"/>
                </a:solidFill>
              </a:rPr>
              <a:t>8e-3 Pa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Amplitude: </a:t>
            </a:r>
            <a:r>
              <a:rPr lang="zh-TW">
                <a:solidFill>
                  <a:schemeClr val="accent6"/>
                </a:solidFill>
              </a:rPr>
              <a:t>2e-20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>
                <a:solidFill>
                  <a:schemeClr val="accent6"/>
                </a:solidFill>
              </a:rPr>
              <a:t>No phase shift</a:t>
            </a:r>
            <a:r>
              <a:rPr lang="zh-TW"/>
              <a:t> between PEM and Strain injection.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6" name="Google Shape;25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63" name="Google Shape;263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70" name="Google Shape;27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</p:txBody>
      </p:sp>
      <p:sp>
        <p:nvSpPr>
          <p:cNvPr id="276" name="Google Shape;276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77" name="Google Shape;27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4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84" name="Google Shape;28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1" name="Google Shape;29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8" name="Google Shape;298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4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05" name="Google Shape;305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12" name="Google Shape;312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5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19" name="Google Shape;31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Background PEM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26" name="Google Shape;326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</p:txBody>
      </p:sp>
      <p:sp>
        <p:nvSpPr>
          <p:cNvPr id="332" name="Google Shape;332;p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33" name="Google Shape;333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40" name="Google Shape;34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47" name="Google Shape;347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54" name="Google Shape;35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61" name="Google Shape;361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5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68" name="Google Shape;368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75" name="Google Shape;375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6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2" name="Google Shape;382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</p:txBody>
      </p:sp>
      <p:sp>
        <p:nvSpPr>
          <p:cNvPr id="388" name="Google Shape;388;p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9" name="Google Shape;389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Background Strain</a:t>
            </a:r>
            <a:endParaRPr/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6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96" name="Google Shape;396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3" name="Google Shape;403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10" name="Google Shape;410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17" name="Google Shape;417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4" name="Google Shape;424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115Hz ~ 150Hz-Band: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31" name="Google Shape;431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Training Deepclean: 30 Epochs</a:t>
            </a:r>
            <a:endParaRPr/>
          </a:p>
        </p:txBody>
      </p:sp>
      <p:sp>
        <p:nvSpPr>
          <p:cNvPr id="437" name="Google Shape;437;p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channel: K1:CAL-CS_PROC_C00_STRAIN_DBL_DQ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channel: 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1275901678 ~ 1275901998 (320 seconds)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</a:t>
            </a:r>
            <a:r>
              <a:rPr lang="zh-TW">
                <a:solidFill>
                  <a:schemeClr val="accent6"/>
                </a:solidFill>
              </a:rPr>
              <a:t>10Hz wide, centered at the injected frequency</a:t>
            </a:r>
            <a:r>
              <a:rPr lang="zh-TW" sz="1400">
                <a:solidFill>
                  <a:schemeClr val="accent6"/>
                </a:solidFill>
              </a:rPr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Loss Function: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FFT Length: </a:t>
            </a:r>
            <a:r>
              <a:rPr lang="zh-TW">
                <a:solidFill>
                  <a:schemeClr val="accent6"/>
                </a:solidFill>
              </a:rPr>
              <a:t>4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Batch Size: 32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Epochs: </a:t>
            </a:r>
            <a:r>
              <a:rPr lang="zh-TW">
                <a:solidFill>
                  <a:schemeClr val="accent6"/>
                </a:solidFill>
              </a:rPr>
              <a:t>30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Weight Decay: 1e-5</a:t>
            </a:r>
            <a:endParaRPr/>
          </a:p>
        </p:txBody>
      </p:sp>
      <p:pic>
        <p:nvPicPr>
          <p:cNvPr descr="J_{asd} = \frac{1}{M} \sum_{i=0}^{M-1} \sqrt{\frac{S[r, r][i]}{S[h, h][i]}}." id="438" name="Google Shape;438;p68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2212" y="2428187"/>
            <a:ext cx="2251676" cy="52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44" name="Google Shape;444;p6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45" name="Google Shape;445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51" name="Google Shape;451;p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2" name="Google Shape;452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58" name="Google Shape;458;p7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9" name="Google Shape;459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Injected Sine Wave (125Hz)</a:t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65" name="Google Shape;465;p7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66" name="Google Shape;466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72" name="Google Shape;472;p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73" name="Google Shape;473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79" name="Google Shape;479;p7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80" name="Google Shape;480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86" name="Google Shape;486;p7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87" name="Google Shape;487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7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125Hz</a:t>
            </a:r>
            <a:endParaRPr/>
          </a:p>
        </p:txBody>
      </p:sp>
      <p:sp>
        <p:nvSpPr>
          <p:cNvPr id="493" name="Google Shape;493;p7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94" name="Google Shape;494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</p:txBody>
      </p:sp>
      <p:sp>
        <p:nvSpPr>
          <p:cNvPr id="500" name="Google Shape;500;p7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01" name="Google Shape;501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</p:txBody>
      </p:sp>
      <p:sp>
        <p:nvSpPr>
          <p:cNvPr id="507" name="Google Shape;507;p7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08" name="Google Shape;508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15" name="Google Shape;515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8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22" name="Google Shape;522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29" name="Google Shape;529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Injected Sine Wave (125Hz)</a:t>
            </a:r>
            <a:endParaRPr/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8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8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36" name="Google Shape;536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8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43" name="Google Shape;543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8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50" name="Google Shape;550;p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</p:txBody>
      </p:sp>
      <p:sp>
        <p:nvSpPr>
          <p:cNvPr id="556" name="Google Shape;556;p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57" name="Google Shape;557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</p:txBody>
      </p:sp>
      <p:sp>
        <p:nvSpPr>
          <p:cNvPr id="563" name="Google Shape;563;p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64" name="Google Shape;564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8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p8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71" name="Google Shape;571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8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8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78" name="Google Shape;578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8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85" name="Google Shape;585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p9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92" name="Google Shape;592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9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99" name="Google Shape;59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Injected PEM (125Hz)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135Hz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9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06" name="Google Shape;606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9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</p:txBody>
      </p:sp>
      <p:sp>
        <p:nvSpPr>
          <p:cNvPr id="612" name="Google Shape;612;p9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13" name="Google Shape;613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9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</p:txBody>
      </p:sp>
      <p:sp>
        <p:nvSpPr>
          <p:cNvPr id="619" name="Google Shape;619;p9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0" name="Google Shape;620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9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7" name="Google Shape;627;p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9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34" name="Google Shape;634;p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0" name="Google Shape;640;p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41" name="Google Shape;641;p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7" name="Google Shape;647;p9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48" name="Google Shape;648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4" name="Google Shape;654;p9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55" name="Google Shape;655;p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10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140Hz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1" name="Google Shape;661;p10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62" name="Google Shape;662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</p:txBody>
      </p:sp>
      <p:sp>
        <p:nvSpPr>
          <p:cNvPr id="668" name="Google Shape;668;p10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69" name="Google Shape;669;p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Injection: Injected Strain (125Hz)</a:t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1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</p:txBody>
      </p:sp>
      <p:sp>
        <p:nvSpPr>
          <p:cNvPr id="675" name="Google Shape;675;p10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76" name="Google Shape;676;p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1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10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83" name="Google Shape;683;p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1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9" name="Google Shape;689;p10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90" name="Google Shape;690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10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6" name="Google Shape;696;p10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97" name="Google Shape;697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10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3" name="Google Shape;703;p10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04" name="Google Shape;704;p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10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0" name="Google Shape;710;p10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11" name="Google Shape;711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10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10Hz-Band: 145Hz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p10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18" name="Google Shape;718;p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Summary and Discussion</a:t>
            </a:r>
            <a:endParaRPr/>
          </a:p>
        </p:txBody>
      </p:sp>
      <p:sp>
        <p:nvSpPr>
          <p:cNvPr id="724" name="Google Shape;724;p10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prepare the 5-minute long single-frequency injection to the PEM background and strain background.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have shown the training and cleaning on the same segment of the 125Hz, 130Hz, 135Hz, …, 145Hz injection.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10Hz-wide </a:t>
            </a:r>
            <a:r>
              <a:rPr lang="zh-TW"/>
              <a:t>band filter</a:t>
            </a:r>
            <a:r>
              <a:rPr lang="zh-TW"/>
              <a:t> and 120Hz-150Hz band filter have been used and 10Hz-wide band filter performs better on each frequency of injections.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Next: fake white Gaussian channel with fake transfer function.</a:t>
            </a:r>
            <a:endParaRPr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880"/>
              <a:t>Appendix</a:t>
            </a:r>
            <a:endParaRPr sz="388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1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Deepclean: Denoising using PEM and Auxiliary Channels</a:t>
            </a:r>
            <a:endParaRPr/>
          </a:p>
        </p:txBody>
      </p:sp>
      <p:sp>
        <p:nvSpPr>
          <p:cNvPr id="735" name="Google Shape;735;p1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w(t): witness channels that record the data from the auxiliary sensors and PEM.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p(t): predicted noise in strain.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Both w(t) and p(t) are timeseries with the same sampling rate and duration.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/>
              <a:t>Ref: </a:t>
            </a:r>
            <a:r>
              <a:rPr lang="zh-TW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2005.06534</a:t>
            </a:r>
            <a:r>
              <a:rPr lang="zh-TW"/>
              <a:t>, </a:t>
            </a:r>
            <a:r>
              <a:rPr lang="zh-TW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2108.12430</a:t>
            </a:r>
            <a:endParaRPr sz="1700"/>
          </a:p>
        </p:txBody>
      </p:sp>
      <p:grpSp>
        <p:nvGrpSpPr>
          <p:cNvPr id="736" name="Google Shape;736;p111"/>
          <p:cNvGrpSpPr/>
          <p:nvPr/>
        </p:nvGrpSpPr>
        <p:grpSpPr>
          <a:xfrm>
            <a:off x="311700" y="2489038"/>
            <a:ext cx="7385150" cy="1348363"/>
            <a:chOff x="646375" y="2533188"/>
            <a:chExt cx="7385150" cy="1348363"/>
          </a:xfrm>
        </p:grpSpPr>
        <p:sp>
          <p:nvSpPr>
            <p:cNvPr id="737" name="Google Shape;737;p111"/>
            <p:cNvSpPr txBox="1"/>
            <p:nvPr/>
          </p:nvSpPr>
          <p:spPr>
            <a:xfrm rot="5400000">
              <a:off x="6687250" y="2758500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38" name="Google Shape;738;p111"/>
            <p:cNvSpPr txBox="1"/>
            <p:nvPr/>
          </p:nvSpPr>
          <p:spPr>
            <a:xfrm rot="5400000">
              <a:off x="1080025" y="275848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39" name="Google Shape;739;p111"/>
            <p:cNvSpPr txBox="1"/>
            <p:nvPr/>
          </p:nvSpPr>
          <p:spPr>
            <a:xfrm rot="5400000">
              <a:off x="2140775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740" name="Google Shape;740;p111"/>
            <p:cNvSpPr txBox="1"/>
            <p:nvPr/>
          </p:nvSpPr>
          <p:spPr>
            <a:xfrm rot="5400000">
              <a:off x="2671150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741" name="Google Shape;741;p111"/>
            <p:cNvCxnSpPr/>
            <p:nvPr/>
          </p:nvCxnSpPr>
          <p:spPr>
            <a:xfrm flipH="1" rot="10800000">
              <a:off x="170266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42" name="Google Shape;742;p111"/>
            <p:cNvSpPr txBox="1"/>
            <p:nvPr/>
          </p:nvSpPr>
          <p:spPr>
            <a:xfrm rot="5400000">
              <a:off x="611461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43" name="Google Shape;743;p111"/>
            <p:cNvSpPr txBox="1"/>
            <p:nvPr/>
          </p:nvSpPr>
          <p:spPr>
            <a:xfrm rot="5400000">
              <a:off x="5495788" y="271228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44" name="Google Shape;744;p111"/>
            <p:cNvSpPr txBox="1"/>
            <p:nvPr/>
          </p:nvSpPr>
          <p:spPr>
            <a:xfrm rot="5400000">
              <a:off x="487696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45" name="Google Shape;745;p111"/>
            <p:cNvSpPr txBox="1"/>
            <p:nvPr/>
          </p:nvSpPr>
          <p:spPr>
            <a:xfrm rot="5400000">
              <a:off x="4258138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746" name="Google Shape;746;p111"/>
            <p:cNvSpPr txBox="1"/>
            <p:nvPr/>
          </p:nvSpPr>
          <p:spPr>
            <a:xfrm>
              <a:off x="646375" y="2755650"/>
              <a:ext cx="487800" cy="400200"/>
            </a:xfrm>
            <a:prstGeom prst="rect">
              <a:avLst/>
            </a:prstGeom>
            <a:solidFill>
              <a:srgbClr val="76A5A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w(t)</a:t>
              </a:r>
              <a:endParaRPr/>
            </a:p>
          </p:txBody>
        </p:sp>
        <p:sp>
          <p:nvSpPr>
            <p:cNvPr id="747" name="Google Shape;747;p111"/>
            <p:cNvSpPr txBox="1"/>
            <p:nvPr/>
          </p:nvSpPr>
          <p:spPr>
            <a:xfrm>
              <a:off x="3512500" y="2647950"/>
              <a:ext cx="703200" cy="615600"/>
            </a:xfrm>
            <a:prstGeom prst="rect">
              <a:avLst/>
            </a:prstGeom>
            <a:solidFill>
              <a:srgbClr val="FF99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latent vector</a:t>
              </a:r>
              <a:endParaRPr/>
            </a:p>
          </p:txBody>
        </p:sp>
        <p:cxnSp>
          <p:nvCxnSpPr>
            <p:cNvPr id="748" name="Google Shape;748;p111"/>
            <p:cNvCxnSpPr>
              <a:stCxn id="746" idx="3"/>
            </p:cNvCxnSpPr>
            <p:nvPr/>
          </p:nvCxnSpPr>
          <p:spPr>
            <a:xfrm>
              <a:off x="1134175" y="2955750"/>
              <a:ext cx="1683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49" name="Google Shape;749;p111"/>
            <p:cNvCxnSpPr>
              <a:stCxn id="740" idx="0"/>
              <a:endCxn id="747" idx="1"/>
            </p:cNvCxnSpPr>
            <p:nvPr/>
          </p:nvCxnSpPr>
          <p:spPr>
            <a:xfrm>
              <a:off x="32938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50" name="Google Shape;750;p111"/>
            <p:cNvSpPr txBox="1"/>
            <p:nvPr/>
          </p:nvSpPr>
          <p:spPr>
            <a:xfrm>
              <a:off x="7543725" y="2758500"/>
              <a:ext cx="487800" cy="400200"/>
            </a:xfrm>
            <a:prstGeom prst="rect">
              <a:avLst/>
            </a:prstGeom>
            <a:solidFill>
              <a:schemeClr val="accent6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p(t)</a:t>
              </a:r>
              <a:endParaRPr/>
            </a:p>
          </p:txBody>
        </p:sp>
        <p:sp>
          <p:nvSpPr>
            <p:cNvPr id="751" name="Google Shape;751;p111"/>
            <p:cNvSpPr txBox="1"/>
            <p:nvPr/>
          </p:nvSpPr>
          <p:spPr>
            <a:xfrm>
              <a:off x="117900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Encoder (down-sampler)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52" name="Google Shape;752;p111"/>
            <p:cNvSpPr txBox="1"/>
            <p:nvPr/>
          </p:nvSpPr>
          <p:spPr>
            <a:xfrm>
              <a:off x="479245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Decoder (up-sampler)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753" name="Google Shape;753;p111"/>
            <p:cNvSpPr txBox="1"/>
            <p:nvPr/>
          </p:nvSpPr>
          <p:spPr>
            <a:xfrm rot="5400000">
              <a:off x="1610392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754" name="Google Shape;754;p111"/>
            <p:cNvCxnSpPr/>
            <p:nvPr/>
          </p:nvCxnSpPr>
          <p:spPr>
            <a:xfrm flipH="1" rot="10800000">
              <a:off x="223303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5" name="Google Shape;755;p111"/>
            <p:cNvCxnSpPr/>
            <p:nvPr/>
          </p:nvCxnSpPr>
          <p:spPr>
            <a:xfrm flipH="1" rot="10800000">
              <a:off x="274988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6" name="Google Shape;756;p111"/>
            <p:cNvCxnSpPr/>
            <p:nvPr/>
          </p:nvCxnSpPr>
          <p:spPr>
            <a:xfrm>
              <a:off x="42157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7" name="Google Shape;757;p111"/>
            <p:cNvCxnSpPr/>
            <p:nvPr/>
          </p:nvCxnSpPr>
          <p:spPr>
            <a:xfrm flipH="1" rot="10800000">
              <a:off x="4927000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8" name="Google Shape;758;p111"/>
            <p:cNvCxnSpPr/>
            <p:nvPr/>
          </p:nvCxnSpPr>
          <p:spPr>
            <a:xfrm flipH="1" rot="10800000">
              <a:off x="554582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59" name="Google Shape;759;p111"/>
            <p:cNvCxnSpPr/>
            <p:nvPr/>
          </p:nvCxnSpPr>
          <p:spPr>
            <a:xfrm flipH="1" rot="10800000">
              <a:off x="615591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60" name="Google Shape;760;p111"/>
            <p:cNvCxnSpPr/>
            <p:nvPr/>
          </p:nvCxnSpPr>
          <p:spPr>
            <a:xfrm flipH="1" rot="10800000">
              <a:off x="678347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61" name="Google Shape;761;p111"/>
            <p:cNvCxnSpPr>
              <a:stCxn id="737" idx="0"/>
              <a:endCxn id="750" idx="1"/>
            </p:cNvCxnSpPr>
            <p:nvPr/>
          </p:nvCxnSpPr>
          <p:spPr>
            <a:xfrm>
              <a:off x="7309900" y="2958600"/>
              <a:ext cx="233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