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33D5BE3-84D4-4A9D-AAC2-58A8E0547298}">
  <a:tblStyle styleId="{D33D5BE3-84D4-4A9D-AAC2-58A8E054729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0ee732b6de_0_9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0ee732b6de_0_9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0ee2f56712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0ee2f56712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0c8c0f038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0c8c0f038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0c8c0f0382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0c8c0f0382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0c8c0f0382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0c8c0f0382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0ee2f56712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0ee2f56712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0ee2f56712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0ee2f56712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0c8c0f038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0c8c0f038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0ee2f56712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0ee2f56712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0ee2f56712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0ee2f56712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0c8c0f038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10c8c0f038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ee732b6de_0_13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ee732b6de_0_1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0ee732b6de_0_1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0ee732b6de_0_1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0ee732b6de_0_1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10ee732b6de_0_1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0ee732b6de_0_1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0ee732b6de_0_1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0ee732b6de_0_1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0ee732b6de_0_1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10ee2f5671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10ee2f5671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0ee732b6de_0_1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0ee732b6de_0_1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0ee732b6de_0_1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0ee732b6de_0_1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0ee732b6de_0_1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0ee732b6de_0_1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0ee732b6de_0_1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0ee732b6de_0_1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0ee2f5671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10ee2f5671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0ee2f56712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0ee2f56712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0ee2f56712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10ee2f56712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0ee2f56712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10ee2f56712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0ee2f56712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0ee2f56712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0ee2f56712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0ee2f56712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10ee2f56712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10ee2f56712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10ee2f56712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10ee2f56712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10ee2f56712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10ee2f56712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10ee2f56712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10ee2f56712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ee2f56712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10ee2f5671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0ee2f56712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10ee2f56712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0ee732b6de_0_1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0ee732b6de_0_1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0ee2f56712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10ee2f56712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0ee2f56712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10ee2f56712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10ee2f56712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10ee2f56712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10ee2f56712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10ee2f56712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ee732b6de_0_1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0ee732b6de_0_1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0ee2f56712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0ee2f56712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0ee732b6de_0_1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0ee732b6de_0_1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ee732b6de_0_1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0ee732b6de_0_1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ee2f56712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0ee2f56712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19.png"/><Relationship Id="rId6" Type="http://schemas.openxmlformats.org/officeDocument/2006/relationships/image" Target="../media/image2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1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5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8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arxiv.org/abs/2005.06534" TargetMode="External"/><Relationship Id="rId4" Type="http://schemas.openxmlformats.org/officeDocument/2006/relationships/hyperlink" Target="https://arxiv.org/abs/2108.12430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Deepclean: Denosing of Gravitational Wave using Machine Learning</a:t>
            </a:r>
            <a:endParaRPr sz="3880"/>
          </a:p>
        </p:txBody>
      </p:sp>
      <p:sp>
        <p:nvSpPr>
          <p:cNvPr id="55" name="Google Shape;55;p13"/>
          <p:cNvSpPr txBox="1"/>
          <p:nvPr/>
        </p:nvSpPr>
        <p:spPr>
          <a:xfrm>
            <a:off x="311700" y="2834125"/>
            <a:ext cx="8520600" cy="17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>
                <a:solidFill>
                  <a:srgbClr val="ADADAD"/>
                </a:solidFill>
              </a:rPr>
              <a:t>Chia-Jui Chou</a:t>
            </a:r>
            <a:endParaRPr sz="280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>
                <a:solidFill>
                  <a:srgbClr val="ADADAD"/>
                </a:solidFill>
              </a:rPr>
              <a:t>National Yang Ming Chiao Tung University, Taiwan</a:t>
            </a:r>
            <a:endParaRPr sz="2240">
              <a:solidFill>
                <a:srgbClr val="ADADA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40">
              <a:solidFill>
                <a:srgbClr val="ADADA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240">
                <a:solidFill>
                  <a:srgbClr val="ADADAD"/>
                </a:solidFill>
              </a:rPr>
              <a:t>2022/01/25</a:t>
            </a:r>
            <a:endParaRPr sz="224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Raw Strain</a:t>
            </a:r>
            <a:endParaRPr/>
          </a:p>
        </p:txBody>
      </p:sp>
      <p:sp>
        <p:nvSpPr>
          <p:cNvPr id="221" name="Google Shape;22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22" name="Google Shape;2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2"/>
          <p:cNvSpPr txBox="1"/>
          <p:nvPr/>
        </p:nvSpPr>
        <p:spPr>
          <a:xfrm>
            <a:off x="311700" y="1047750"/>
            <a:ext cx="487800" cy="400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h(t)</a:t>
            </a:r>
            <a:endParaRPr/>
          </a:p>
        </p:txBody>
      </p:sp>
      <p:pic>
        <p:nvPicPr>
          <p:cNvPr id="224" name="Google Shape;22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876550"/>
            <a:ext cx="9144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C20 State Vector</a:t>
            </a:r>
            <a:endParaRPr/>
          </a:p>
        </p:txBody>
      </p:sp>
      <p:sp>
        <p:nvSpPr>
          <p:cNvPr id="230" name="Google Shape;23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31" name="Google Shape;231;p23"/>
          <p:cNvGraphicFramePr/>
          <p:nvPr/>
        </p:nvGraphicFramePr>
        <p:xfrm>
          <a:off x="952500" y="112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{D33D5BE3-84D4-4A9D-AAC2-58A8E0547298}</a:tableStyleId>
              </a:tblPr>
              <a:tblGrid>
                <a:gridCol w="478600"/>
                <a:gridCol w="2379725"/>
                <a:gridCol w="4380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bit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Identifier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Description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0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HOFT_OK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h(t) was successfully computed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1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OBS_INTENT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“observation intent” is set by the operator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2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OBS_READY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Interferometer is in “observation ready” mode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3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(not in use)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4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NO_GAP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The input data was present (not a gap)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5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NO_STOCH_HW_INJ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stochastic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6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NO_CBC_HW_INJ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compact binary coalescence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7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NO_BURST_HW_INJ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burst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8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NO_DETCHAR_HW_INJ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/>
                        <a:t>No detector characterization hardware injections</a:t>
                      </a:r>
                      <a:endParaRPr/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C20 Data Quality</a:t>
            </a:r>
            <a:endParaRPr/>
          </a:p>
        </p:txBody>
      </p:sp>
      <p:sp>
        <p:nvSpPr>
          <p:cNvPr id="237" name="Google Shape;23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1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C20 Data Quality</a:t>
            </a:r>
            <a:endParaRPr/>
          </a:p>
        </p:txBody>
      </p:sp>
      <p:sp>
        <p:nvSpPr>
          <p:cNvPr id="244" name="Google Shape;244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45" name="Google Shape;2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3950"/>
            <a:ext cx="91440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PEM Channels</a:t>
            </a:r>
            <a:endParaRPr/>
          </a:p>
        </p:txBody>
      </p:sp>
      <p:sp>
        <p:nvSpPr>
          <p:cNvPr id="252" name="Google Shape;252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6"/>
          <p:cNvSpPr txBox="1"/>
          <p:nvPr/>
        </p:nvSpPr>
        <p:spPr>
          <a:xfrm>
            <a:off x="311700" y="1047750"/>
            <a:ext cx="487800" cy="400200"/>
          </a:xfrm>
          <a:prstGeom prst="rect">
            <a:avLst/>
          </a:prstGeom>
          <a:solidFill>
            <a:srgbClr val="76A5A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w(t)</a:t>
            </a:r>
            <a:endParaRPr/>
          </a:p>
        </p:txBody>
      </p:sp>
      <p:pic>
        <p:nvPicPr>
          <p:cNvPr id="254" name="Google Shape;25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066600"/>
            <a:ext cx="9144000" cy="20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Predicted Noise </a:t>
            </a:r>
            <a:endParaRPr/>
          </a:p>
        </p:txBody>
      </p:sp>
      <p:sp>
        <p:nvSpPr>
          <p:cNvPr id="261" name="Google Shape;26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7"/>
          <p:cNvSpPr txBox="1"/>
          <p:nvPr/>
        </p:nvSpPr>
        <p:spPr>
          <a:xfrm>
            <a:off x="311700" y="1301750"/>
            <a:ext cx="487800" cy="4002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p(t)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Predicted Noise </a:t>
            </a:r>
            <a:endParaRPr/>
          </a:p>
        </p:txBody>
      </p:sp>
      <p:sp>
        <p:nvSpPr>
          <p:cNvPr id="268" name="Google Shape;268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9" name="Google Shape;26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8"/>
          <p:cNvSpPr txBox="1"/>
          <p:nvPr/>
        </p:nvSpPr>
        <p:spPr>
          <a:xfrm>
            <a:off x="311700" y="1301750"/>
            <a:ext cx="487800" cy="4002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p(t)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ASD of PEM Channels</a:t>
            </a:r>
            <a:endParaRPr/>
          </a:p>
        </p:txBody>
      </p:sp>
      <p:sp>
        <p:nvSpPr>
          <p:cNvPr id="276" name="Google Shape;276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7" name="Google Shape;27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ASD of the Strain</a:t>
            </a:r>
            <a:endParaRPr/>
          </a:p>
        </p:txBody>
      </p:sp>
      <p:sp>
        <p:nvSpPr>
          <p:cNvPr id="283" name="Google Shape;283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84" name="Google Shape;28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Channels: ASD of the Strain</a:t>
            </a:r>
            <a:endParaRPr/>
          </a:p>
        </p:txBody>
      </p:sp>
      <p:sp>
        <p:nvSpPr>
          <p:cNvPr id="290" name="Google Shape;290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1" name="Google Shape;29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 </a:t>
            </a:r>
            <a:r>
              <a:rPr lang="zh-TW"/>
              <a:t>Denoising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GW signals are small compared to the background noise.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Proper denosing will increase the Signal-to-Noise Ratio (SNR) and the sensitivity of the detector which gives better ability to detect events and imporve the accuracy of parameter estimation.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Independent Component Analysis (ICA) is designed for the denoising in data analysis.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is designed to do the denoising for the low-latency online search.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Comparison to Independent Component Analysis (ICA)</a:t>
            </a:r>
            <a:endParaRPr/>
          </a:p>
        </p:txBody>
      </p:sp>
      <p:sp>
        <p:nvSpPr>
          <p:cNvPr id="297" name="Google Shape;297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8" name="Google Shape;29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250" y="1152475"/>
            <a:ext cx="4948294" cy="3827724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2"/>
          <p:cNvSpPr txBox="1"/>
          <p:nvPr/>
        </p:nvSpPr>
        <p:spPr>
          <a:xfrm>
            <a:off x="5534750" y="4148900"/>
            <a:ext cx="2472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chemeClr val="lt2"/>
                </a:solidFill>
              </a:rPr>
              <a:t>From Jun’ya Kume’s talk in 7th KAGRA International Workshop, 2020/12/19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Comparison to Independent Component Analysis (ICA)</a:t>
            </a:r>
            <a:endParaRPr/>
          </a:p>
        </p:txBody>
      </p:sp>
      <p:sp>
        <p:nvSpPr>
          <p:cNvPr id="305" name="Google Shape;305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can see the 60Hz peak and the 58.68Hz peak in the ASD of C10 strain are decreased by the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Further optimization of Deepclean needs to be done.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ICA has better subtraction on the 58.68Hz peak.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Summary</a:t>
            </a:r>
            <a:endParaRPr/>
          </a:p>
        </p:txBody>
      </p:sp>
      <p:sp>
        <p:nvSpPr>
          <p:cNvPr id="311" name="Google Shape;311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use the data from the auxiliary sensors and PEM to predict the noise p(t) in the strain h(t). The cleaned strain: h(t) - p(t).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Deepclean aims to do fast online denosing to increase the sensitivity of the detector in the low-latency search of GW.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We have shown that Deepclean has the ability to subtract the </a:t>
            </a:r>
            <a:r>
              <a:rPr lang="zh-TW">
                <a:solidFill>
                  <a:schemeClr val="accent6"/>
                </a:solidFill>
              </a:rPr>
              <a:t>60Hz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58.68Hz</a:t>
            </a:r>
            <a:r>
              <a:rPr lang="zh-TW"/>
              <a:t> noise captured by the PEM channels.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Low-frequency (8Hz ~ 22Hz) denoising is essential in early detection, which noise sources and related PEM channels we need to look at?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Thank you for the attention</a:t>
            </a:r>
            <a:endParaRPr sz="388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880"/>
              <a:t>Appendix</a:t>
            </a:r>
            <a:endParaRPr sz="388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Amplitude Spectral Density</a:t>
            </a:r>
            <a:endParaRPr/>
          </a:p>
        </p:txBody>
      </p:sp>
      <p:sp>
        <p:nvSpPr>
          <p:cNvPr id="327" name="Google Shape;327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28" name="Google Shape;32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700" y="1010050"/>
            <a:ext cx="5104208" cy="399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7"/>
          <p:cNvSpPr txBox="1"/>
          <p:nvPr/>
        </p:nvSpPr>
        <p:spPr>
          <a:xfrm>
            <a:off x="5673375" y="3954375"/>
            <a:ext cx="2980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chemeClr val="lt2"/>
                </a:solidFill>
              </a:rPr>
              <a:t>From Nami Uchikata (ICRR), Kideyuki Tagoshi (ICRR), Re-computing of O3GK BNS range, Detchar meeting 2020/01/28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Calibration and Strain</a:t>
            </a:r>
            <a:endParaRPr/>
          </a:p>
        </p:txBody>
      </p:sp>
      <p:sp>
        <p:nvSpPr>
          <p:cNvPr id="335" name="Google Shape;335;p38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zh-TW" sz="1800">
                <a:solidFill>
                  <a:srgbClr val="ADADAD"/>
                </a:solidFill>
              </a:rPr>
              <a:t>The strain:</a:t>
            </a:r>
            <a:endParaRPr sz="1800">
              <a:solidFill>
                <a:srgbClr val="ADADAD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zh-TW" sz="1800">
                <a:solidFill>
                  <a:srgbClr val="ADADAD"/>
                </a:solidFill>
              </a:rPr>
              <a:t>Photon calibrator (PCAL) and gravity field calibrator (GCAL) are used for precise calibration.</a:t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zh-TW" sz="1800">
                <a:solidFill>
                  <a:schemeClr val="lt2"/>
                </a:solidFill>
              </a:rPr>
              <a:t>Variation of h(t):</a:t>
            </a:r>
            <a:endParaRPr sz="1800">
              <a:solidFill>
                <a:schemeClr val="lt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zh-TW">
                <a:solidFill>
                  <a:schemeClr val="lt2"/>
                </a:solidFill>
              </a:rPr>
              <a:t>C00: generated in the digital control,</a:t>
            </a:r>
            <a:endParaRPr>
              <a:solidFill>
                <a:schemeClr val="lt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zh-TW">
                <a:solidFill>
                  <a:schemeClr val="lt2"/>
                </a:solidFill>
              </a:rPr>
              <a:t>C10: generated by real time pipeline of calibration (Finite Impulse Response (FIR) filters using gstlal),</a:t>
            </a:r>
            <a:endParaRPr>
              <a:solidFill>
                <a:schemeClr val="lt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zh-TW">
                <a:solidFill>
                  <a:schemeClr val="lt2"/>
                </a:solidFill>
              </a:rPr>
              <a:t>C20: generated by offline calibration several months after the data acquisition (gstlal).</a:t>
            </a:r>
            <a:endParaRPr sz="1800">
              <a:solidFill>
                <a:srgbClr val="ADADAD"/>
              </a:solidFill>
            </a:endParaRPr>
          </a:p>
        </p:txBody>
      </p:sp>
      <p:pic>
        <p:nvPicPr>
          <p:cNvPr descr="h(t) = \frac{L_x(t) - L_y(t)}{L_0}, ~ L_0 = 3000 \text{m in KAGRA}. " id="336" name="Google Shape;336;p38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8195" y="1573800"/>
            <a:ext cx="5575610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PEM in KAGRA</a:t>
            </a:r>
            <a:endParaRPr/>
          </a:p>
        </p:txBody>
      </p:sp>
      <p:sp>
        <p:nvSpPr>
          <p:cNvPr id="342" name="Google Shape;342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3" name="Google Shape;34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4650" y="1017725"/>
            <a:ext cx="5314699" cy="3990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Amplitude Spectral Density</a:t>
            </a:r>
            <a:endParaRPr/>
          </a:p>
        </p:txBody>
      </p:sp>
      <p:sp>
        <p:nvSpPr>
          <p:cNvPr id="349" name="Google Shape;349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Pick a Fourier Transform Length T (usually 8 second).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Multiply h(t) wth a window function (hann) to avoid spectral leakage.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Apply Fourier transform to h(t):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Estimate the power of h in frequency domain: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Do the estimation above in many different time segements and get the average of all segements to get the power spectral density (PSD) of h(t):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 startAt="6"/>
            </a:pPr>
            <a:r>
              <a:rPr lang="zh-TW"/>
              <a:t>Take the square root of the PSD to get the amplitude spectral density (ASD):</a:t>
            </a:r>
            <a:endParaRPr/>
          </a:p>
        </p:txBody>
      </p:sp>
      <p:pic>
        <p:nvPicPr>
          <p:cNvPr descr="\tilde{h}(f) = \int_{-T/2}^{T/2} h(t) e^{-2\pi ift} dt." id="350" name="Google Shape;350;p40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5811" y="1873175"/>
            <a:ext cx="2065040" cy="31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langle \tilde{h}^\ast(f) \cdot \tilde{h}(f) \rangle = \frac{T}{2} S[h, h](f) ~ \rightarrow ~ S[h, h](f) = \frac{2}{T} \langle \tilde{h}^\ast(f) \cdot \tilde{h}(f) \rangle.&#10;" id="351" name="Google Shape;351;p40" title="MathEquation,#d0d0c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616" y="3254443"/>
            <a:ext cx="5521740" cy="31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tilde{h}^\ast(f) \cdot \tilde{h}(f).&#10;" id="352" name="Google Shape;352;p40" title="MathEquation,#d0d0c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61515" y="2190668"/>
            <a:ext cx="1203792" cy="31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sqrt{S[h, h](f)}.&#10;" id="353" name="Google Shape;353;p40" title="MathEquation,#d0d0c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7453" y="4098543"/>
            <a:ext cx="1186916" cy="31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</a:t>
            </a:r>
            <a:endParaRPr/>
          </a:p>
        </p:txBody>
      </p:sp>
      <p:sp>
        <p:nvSpPr>
          <p:cNvPr id="359" name="Google Shape;359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O3GK run: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2020/04/07-08:00:00 UTC (1270281618) ~ 2020/04/21-00:00:00 UTC (1271462418)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Calibration parameters was switched on: 2020/04/15 23:00:30 UTC (1271026848)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K1:DCS-CALIB_STRAIN_C10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 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1270299936 ~ 1270300064 (128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1270300064 ~ 1270300192 (128 second)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Low-latency GW Search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detection of the GW of BNS or CCSN provides the early warning for the follow-up detection of X-ray and neutrino.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Fast denoising using Deepclean will increase the sensitivity in the low-latency GW search.</a:t>
            </a:r>
            <a:endParaRPr/>
          </a:p>
        </p:txBody>
      </p:sp>
      <p:grpSp>
        <p:nvGrpSpPr>
          <p:cNvPr id="68" name="Google Shape;68;p15"/>
          <p:cNvGrpSpPr/>
          <p:nvPr/>
        </p:nvGrpSpPr>
        <p:grpSpPr>
          <a:xfrm>
            <a:off x="2450350" y="2921495"/>
            <a:ext cx="6381683" cy="1927839"/>
            <a:chOff x="0" y="1194388"/>
            <a:chExt cx="9011131" cy="2748951"/>
          </a:xfrm>
        </p:grpSpPr>
        <p:pic>
          <p:nvPicPr>
            <p:cNvPr id="69" name="Google Shape;69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1240022"/>
              <a:ext cx="9011131" cy="27033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0" name="Google Shape;70;p15"/>
            <p:cNvSpPr txBox="1"/>
            <p:nvPr/>
          </p:nvSpPr>
          <p:spPr>
            <a:xfrm>
              <a:off x="2965475" y="1194400"/>
              <a:ext cx="919800" cy="48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Inspiral</a:t>
              </a:r>
              <a:endParaRPr sz="1000"/>
            </a:p>
          </p:txBody>
        </p:sp>
        <p:sp>
          <p:nvSpPr>
            <p:cNvPr id="71" name="Google Shape;71;p15"/>
            <p:cNvSpPr txBox="1"/>
            <p:nvPr/>
          </p:nvSpPr>
          <p:spPr>
            <a:xfrm>
              <a:off x="6070226" y="1194388"/>
              <a:ext cx="919800" cy="48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Merger</a:t>
              </a:r>
              <a:endParaRPr sz="1000"/>
            </a:p>
          </p:txBody>
        </p:sp>
        <p:sp>
          <p:nvSpPr>
            <p:cNvPr id="72" name="Google Shape;72;p15"/>
            <p:cNvSpPr txBox="1"/>
            <p:nvPr/>
          </p:nvSpPr>
          <p:spPr>
            <a:xfrm>
              <a:off x="6917289" y="1194394"/>
              <a:ext cx="1104000" cy="48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Ringdown</a:t>
              </a:r>
              <a:endParaRPr sz="1000"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Noise: C10 (Low-latency)</a:t>
            </a:r>
            <a:endParaRPr/>
          </a:p>
        </p:txBody>
      </p:sp>
      <p:sp>
        <p:nvSpPr>
          <p:cNvPr id="365" name="Google Shape;365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66" name="Google Shape;36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42"/>
          <p:cNvSpPr txBox="1"/>
          <p:nvPr/>
        </p:nvSpPr>
        <p:spPr>
          <a:xfrm>
            <a:off x="311700" y="1428750"/>
            <a:ext cx="487800" cy="400200"/>
          </a:xfrm>
          <a:prstGeom prst="rect">
            <a:avLst/>
          </a:prstGeom>
          <a:solidFill>
            <a:srgbClr val="76A5A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w(t)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Noise: C10 (Low-latency)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4" name="Google Shape;37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Noise: C10 (Low-latency)</a:t>
            </a:r>
            <a:endParaRPr/>
          </a:p>
        </p:txBody>
      </p:sp>
      <p:sp>
        <p:nvSpPr>
          <p:cNvPr id="380" name="Google Shape;380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1" name="Google Shape;38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44"/>
          <p:cNvSpPr txBox="1"/>
          <p:nvPr/>
        </p:nvSpPr>
        <p:spPr>
          <a:xfrm>
            <a:off x="311700" y="1301750"/>
            <a:ext cx="487800" cy="4002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p(t)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Noise: C10 (Low-latency)</a:t>
            </a:r>
            <a:endParaRPr/>
          </a:p>
        </p:txBody>
      </p:sp>
      <p:sp>
        <p:nvSpPr>
          <p:cNvPr id="388" name="Google Shape;38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89" name="Google Shape;38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Noise: C20</a:t>
            </a:r>
            <a:endParaRPr/>
          </a:p>
        </p:txBody>
      </p:sp>
      <p:sp>
        <p:nvSpPr>
          <p:cNvPr id="395" name="Google Shape;395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6" name="Google Shape;39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46"/>
          <p:cNvSpPr txBox="1"/>
          <p:nvPr/>
        </p:nvSpPr>
        <p:spPr>
          <a:xfrm>
            <a:off x="311700" y="1301750"/>
            <a:ext cx="487800" cy="4002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p(t)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60Hz Powermain Noise: C20</a:t>
            </a:r>
            <a:endParaRPr/>
          </a:p>
        </p:txBody>
      </p:sp>
      <p:sp>
        <p:nvSpPr>
          <p:cNvPr id="403" name="Google Shape;403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04" name="Google Shape;404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Denoising of 58.68Hz using Microphone</a:t>
            </a:r>
            <a:endParaRPr/>
          </a:p>
        </p:txBody>
      </p:sp>
      <p:sp>
        <p:nvSpPr>
          <p:cNvPr id="410" name="Google Shape;410;p4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O3GK run: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2020/04/07-08:00:00 UTC (1270281618) ~ 2020/04/21-00:00:00 UTC (1271462418)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Calibration parameters was switched on: 2020/04/15 23:00:30 UTC (1271026848)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K1:DCS-CALIB_STRAIN_C10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K1:DAC-STRAIN_C20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 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1270299936 ~ 1270300064 (128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1270300064 ~ 1270300192 (128 second)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420"/>
              <a:t>Denoising of 58.68Hz using Microphone: C10 (Low-latency)</a:t>
            </a:r>
            <a:endParaRPr sz="2420"/>
          </a:p>
        </p:txBody>
      </p:sp>
      <p:sp>
        <p:nvSpPr>
          <p:cNvPr id="416" name="Google Shape;416;p4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17" name="Google Shape;41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49"/>
          <p:cNvSpPr txBox="1"/>
          <p:nvPr/>
        </p:nvSpPr>
        <p:spPr>
          <a:xfrm>
            <a:off x="311700" y="1428750"/>
            <a:ext cx="487800" cy="400200"/>
          </a:xfrm>
          <a:prstGeom prst="rect">
            <a:avLst/>
          </a:prstGeom>
          <a:solidFill>
            <a:srgbClr val="76A5A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w(t)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420"/>
              <a:t>Denoising of 58.68Hz using Microphone: C10 (Low-latency)</a:t>
            </a:r>
            <a:endParaRPr sz="24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420"/>
          </a:p>
        </p:txBody>
      </p:sp>
      <p:sp>
        <p:nvSpPr>
          <p:cNvPr id="424" name="Google Shape;424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25" name="Google Shape;42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420"/>
              <a:t>Denoising of 58.68Hz using Microphone: C10 (Low-latency)</a:t>
            </a:r>
            <a:endParaRPr sz="2420"/>
          </a:p>
        </p:txBody>
      </p:sp>
      <p:sp>
        <p:nvSpPr>
          <p:cNvPr id="431" name="Google Shape;431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32" name="Google Shape;43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1"/>
          <p:cNvSpPr txBox="1"/>
          <p:nvPr/>
        </p:nvSpPr>
        <p:spPr>
          <a:xfrm>
            <a:off x="311700" y="1301750"/>
            <a:ext cx="487800" cy="4002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p(t)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Calibration and Strain</a:t>
            </a:r>
            <a:endParaRPr/>
          </a:p>
        </p:txBody>
      </p:sp>
      <p:sp>
        <p:nvSpPr>
          <p:cNvPr id="78" name="Google Shape;78;p16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zh-TW" sz="1800">
                <a:solidFill>
                  <a:schemeClr val="lt2"/>
                </a:solidFill>
              </a:rPr>
              <a:t>Variation of h(t):</a:t>
            </a:r>
            <a:endParaRPr sz="1800">
              <a:solidFill>
                <a:schemeClr val="lt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zh-TW">
                <a:solidFill>
                  <a:schemeClr val="lt2"/>
                </a:solidFill>
              </a:rPr>
              <a:t>C00 (Front-End Calibration): generated in the digital control,</a:t>
            </a:r>
            <a:endParaRPr>
              <a:solidFill>
                <a:schemeClr val="lt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zh-TW">
                <a:solidFill>
                  <a:schemeClr val="lt2"/>
                </a:solidFill>
              </a:rPr>
              <a:t>C10 (C00 in LIGO, Virgo): generated by the Low-Latency pipeline of calibration (Finite Impulse Response (FIR) filters based on gstlal library),</a:t>
            </a:r>
            <a:endParaRPr>
              <a:solidFill>
                <a:schemeClr val="lt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zh-TW">
                <a:solidFill>
                  <a:schemeClr val="lt2"/>
                </a:solidFill>
              </a:rPr>
              <a:t>C20 (C10 in LIGO, Virgo): generated by offline calibration several months after the data acquisition (gstlal-based).</a:t>
            </a:r>
            <a:endParaRPr sz="1800">
              <a:solidFill>
                <a:srgbClr val="ADADAD"/>
              </a:solidFill>
            </a:endParaRPr>
          </a:p>
        </p:txBody>
      </p:sp>
      <p:grpSp>
        <p:nvGrpSpPr>
          <p:cNvPr id="79" name="Google Shape;79;p16"/>
          <p:cNvGrpSpPr/>
          <p:nvPr/>
        </p:nvGrpSpPr>
        <p:grpSpPr>
          <a:xfrm>
            <a:off x="311700" y="2894200"/>
            <a:ext cx="6772425" cy="1572175"/>
            <a:chOff x="311700" y="2437000"/>
            <a:chExt cx="6772425" cy="1572175"/>
          </a:xfrm>
        </p:grpSpPr>
        <p:sp>
          <p:nvSpPr>
            <p:cNvPr id="80" name="Google Shape;80;p16"/>
            <p:cNvSpPr txBox="1"/>
            <p:nvPr/>
          </p:nvSpPr>
          <p:spPr>
            <a:xfrm>
              <a:off x="1775375" y="2437000"/>
              <a:ext cx="1690800" cy="400200"/>
            </a:xfrm>
            <a:prstGeom prst="rect">
              <a:avLst/>
            </a:prstGeom>
            <a:solidFill>
              <a:srgbClr val="CC4125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C00 (Front-End)</a:t>
              </a:r>
              <a:endParaRPr/>
            </a:p>
          </p:txBody>
        </p:sp>
        <p:sp>
          <p:nvSpPr>
            <p:cNvPr id="81" name="Google Shape;81;p16"/>
            <p:cNvSpPr txBox="1"/>
            <p:nvPr/>
          </p:nvSpPr>
          <p:spPr>
            <a:xfrm>
              <a:off x="3742446" y="2437000"/>
              <a:ext cx="1690800" cy="400200"/>
            </a:xfrm>
            <a:prstGeom prst="rect">
              <a:avLst/>
            </a:prstGeom>
            <a:solidFill>
              <a:srgbClr val="E06666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C10 (Low-Latency)</a:t>
              </a:r>
              <a:endParaRPr/>
            </a:p>
          </p:txBody>
        </p:sp>
        <p:sp>
          <p:nvSpPr>
            <p:cNvPr id="82" name="Google Shape;82;p16"/>
            <p:cNvSpPr txBox="1"/>
            <p:nvPr/>
          </p:nvSpPr>
          <p:spPr>
            <a:xfrm>
              <a:off x="5709525" y="2437000"/>
              <a:ext cx="1337700" cy="400200"/>
            </a:xfrm>
            <a:prstGeom prst="rect">
              <a:avLst/>
            </a:prstGeom>
            <a:solidFill>
              <a:srgbClr val="F6B26B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C20 (Offline)</a:t>
              </a:r>
              <a:endParaRPr/>
            </a:p>
          </p:txBody>
        </p:sp>
        <p:sp>
          <p:nvSpPr>
            <p:cNvPr id="83" name="Google Shape;83;p16"/>
            <p:cNvSpPr txBox="1"/>
            <p:nvPr/>
          </p:nvSpPr>
          <p:spPr>
            <a:xfrm>
              <a:off x="1915013" y="3090175"/>
              <a:ext cx="1411500" cy="3693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chemeClr val="lt1"/>
                  </a:solidFill>
                </a:rPr>
                <a:t>Partial Calibration</a:t>
              </a:r>
              <a:endParaRPr sz="1200">
                <a:solidFill>
                  <a:schemeClr val="lt1"/>
                </a:solidFill>
              </a:endParaRPr>
            </a:p>
          </p:txBody>
        </p:sp>
        <p:sp>
          <p:nvSpPr>
            <p:cNvPr id="84" name="Google Shape;84;p16"/>
            <p:cNvSpPr txBox="1"/>
            <p:nvPr/>
          </p:nvSpPr>
          <p:spPr>
            <a:xfrm>
              <a:off x="5672625" y="3639875"/>
              <a:ext cx="1411500" cy="3693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chemeClr val="lt1"/>
                  </a:solidFill>
                </a:rPr>
                <a:t>Full Calibration</a:t>
              </a:r>
              <a:endParaRPr sz="1200">
                <a:solidFill>
                  <a:schemeClr val="lt1"/>
                </a:solidFill>
              </a:endParaRPr>
            </a:p>
          </p:txBody>
        </p:sp>
        <p:cxnSp>
          <p:nvCxnSpPr>
            <p:cNvPr id="85" name="Google Shape;85;p16"/>
            <p:cNvCxnSpPr>
              <a:stCxn id="83" idx="3"/>
              <a:endCxn id="86" idx="1"/>
            </p:cNvCxnSpPr>
            <p:nvPr/>
          </p:nvCxnSpPr>
          <p:spPr>
            <a:xfrm>
              <a:off x="3326513" y="3274825"/>
              <a:ext cx="4461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87" name="Google Shape;87;p16"/>
            <p:cNvCxnSpPr>
              <a:endCxn id="83" idx="1"/>
            </p:cNvCxnSpPr>
            <p:nvPr/>
          </p:nvCxnSpPr>
          <p:spPr>
            <a:xfrm>
              <a:off x="418313" y="3274825"/>
              <a:ext cx="1496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6" name="Google Shape;86;p16"/>
            <p:cNvSpPr txBox="1"/>
            <p:nvPr/>
          </p:nvSpPr>
          <p:spPr>
            <a:xfrm>
              <a:off x="3772488" y="3090175"/>
              <a:ext cx="1599000" cy="3693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chemeClr val="lt1"/>
                  </a:solidFill>
                </a:rPr>
                <a:t>Residual Calibration</a:t>
              </a:r>
              <a:endParaRPr sz="1200">
                <a:solidFill>
                  <a:schemeClr val="lt1"/>
                </a:solidFill>
              </a:endParaRPr>
            </a:p>
          </p:txBody>
        </p:sp>
        <p:sp>
          <p:nvSpPr>
            <p:cNvPr id="88" name="Google Shape;88;p16"/>
            <p:cNvSpPr txBox="1"/>
            <p:nvPr/>
          </p:nvSpPr>
          <p:spPr>
            <a:xfrm>
              <a:off x="311700" y="2437000"/>
              <a:ext cx="1187400" cy="400200"/>
            </a:xfrm>
            <a:prstGeom prst="rect">
              <a:avLst/>
            </a:prstGeom>
            <a:solidFill>
              <a:srgbClr val="CC4125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DARM Loop</a:t>
              </a:r>
              <a:endParaRPr/>
            </a:p>
          </p:txBody>
        </p:sp>
        <p:cxnSp>
          <p:nvCxnSpPr>
            <p:cNvPr id="89" name="Google Shape;89;p16"/>
            <p:cNvCxnSpPr>
              <a:endCxn id="84" idx="1"/>
            </p:cNvCxnSpPr>
            <p:nvPr/>
          </p:nvCxnSpPr>
          <p:spPr>
            <a:xfrm>
              <a:off x="1331925" y="3274325"/>
              <a:ext cx="4340700" cy="550200"/>
            </a:xfrm>
            <a:prstGeom prst="bentConnector3">
              <a:avLst>
                <a:gd fmla="val 168" name="adj1"/>
              </a:avLst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420"/>
              <a:t>Denoising of 58.68Hz using Microphone: C10 (Low-latency)</a:t>
            </a:r>
            <a:endParaRPr sz="2420"/>
          </a:p>
        </p:txBody>
      </p:sp>
      <p:sp>
        <p:nvSpPr>
          <p:cNvPr id="439" name="Google Shape;439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0" name="Google Shape;44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0909"/>
              <a:buFont typeface="Arial"/>
              <a:buNone/>
            </a:pPr>
            <a:r>
              <a:rPr lang="zh-TW" sz="2420"/>
              <a:t>Denoising of 58.68Hz using Microphone: C20</a:t>
            </a:r>
            <a:endParaRPr sz="242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47" name="Google Shape;447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8750"/>
            <a:ext cx="9144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53"/>
          <p:cNvSpPr txBox="1"/>
          <p:nvPr/>
        </p:nvSpPr>
        <p:spPr>
          <a:xfrm>
            <a:off x="311700" y="1428750"/>
            <a:ext cx="487800" cy="400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h(t)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420"/>
              <a:t>Denoising of 58.68Hz using Microphone: C20</a:t>
            </a:r>
            <a:endParaRPr sz="2420"/>
          </a:p>
        </p:txBody>
      </p:sp>
      <p:sp>
        <p:nvSpPr>
          <p:cNvPr id="454" name="Google Shape;454;p5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55" name="Google Shape;455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1750"/>
            <a:ext cx="9143999" cy="2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54"/>
          <p:cNvSpPr txBox="1"/>
          <p:nvPr/>
        </p:nvSpPr>
        <p:spPr>
          <a:xfrm>
            <a:off x="311700" y="1301750"/>
            <a:ext cx="487800" cy="400200"/>
          </a:xfrm>
          <a:prstGeom prst="rect">
            <a:avLst/>
          </a:prstGeom>
          <a:solidFill>
            <a:schemeClr val="accent6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p(t)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2420"/>
              <a:t>Denoising of 58.68Hz using Microphone: C20</a:t>
            </a:r>
            <a:endParaRPr sz="2420"/>
          </a:p>
        </p:txBody>
      </p:sp>
      <p:sp>
        <p:nvSpPr>
          <p:cNvPr id="462" name="Google Shape;462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63" name="Google Shape;463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47750"/>
            <a:ext cx="91440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ICA</a:t>
            </a:r>
            <a:endParaRPr/>
          </a:p>
        </p:txBody>
      </p:sp>
      <p:sp>
        <p:nvSpPr>
          <p:cNvPr id="95" name="Google Shape;95;p17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zh-TW" sz="1800">
                <a:solidFill>
                  <a:schemeClr val="lt2"/>
                </a:solidFill>
              </a:rPr>
              <a:t>ICA is used to do the denoising of C20 strain.</a:t>
            </a:r>
            <a:endParaRPr sz="1800">
              <a:solidFill>
                <a:schemeClr val="lt2"/>
              </a:solidFill>
            </a:endParaRPr>
          </a:p>
        </p:txBody>
      </p:sp>
      <p:grpSp>
        <p:nvGrpSpPr>
          <p:cNvPr id="96" name="Google Shape;96;p17"/>
          <p:cNvGrpSpPr/>
          <p:nvPr/>
        </p:nvGrpSpPr>
        <p:grpSpPr>
          <a:xfrm>
            <a:off x="311700" y="2894200"/>
            <a:ext cx="8041400" cy="1572175"/>
            <a:chOff x="311700" y="2894200"/>
            <a:chExt cx="8041400" cy="1572175"/>
          </a:xfrm>
        </p:grpSpPr>
        <p:grpSp>
          <p:nvGrpSpPr>
            <p:cNvPr id="97" name="Google Shape;97;p17"/>
            <p:cNvGrpSpPr/>
            <p:nvPr/>
          </p:nvGrpSpPr>
          <p:grpSpPr>
            <a:xfrm>
              <a:off x="311700" y="2894200"/>
              <a:ext cx="6772425" cy="1572175"/>
              <a:chOff x="311700" y="2437000"/>
              <a:chExt cx="6772425" cy="1572175"/>
            </a:xfrm>
          </p:grpSpPr>
          <p:sp>
            <p:nvSpPr>
              <p:cNvPr id="98" name="Google Shape;98;p17"/>
              <p:cNvSpPr txBox="1"/>
              <p:nvPr/>
            </p:nvSpPr>
            <p:spPr>
              <a:xfrm>
                <a:off x="1775375" y="2437000"/>
                <a:ext cx="1690800" cy="400200"/>
              </a:xfrm>
              <a:prstGeom prst="rect">
                <a:avLst/>
              </a:prstGeom>
              <a:solidFill>
                <a:srgbClr val="CC4125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/>
                  <a:t>C00 (Front-End)</a:t>
                </a:r>
                <a:endParaRPr/>
              </a:p>
            </p:txBody>
          </p:sp>
          <p:sp>
            <p:nvSpPr>
              <p:cNvPr id="99" name="Google Shape;99;p17"/>
              <p:cNvSpPr txBox="1"/>
              <p:nvPr/>
            </p:nvSpPr>
            <p:spPr>
              <a:xfrm>
                <a:off x="3742446" y="2437000"/>
                <a:ext cx="1690800" cy="400200"/>
              </a:xfrm>
              <a:prstGeom prst="rect">
                <a:avLst/>
              </a:prstGeom>
              <a:solidFill>
                <a:srgbClr val="E06666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/>
                  <a:t>C10 (Low-Latency)</a:t>
                </a:r>
                <a:endParaRPr/>
              </a:p>
            </p:txBody>
          </p:sp>
          <p:sp>
            <p:nvSpPr>
              <p:cNvPr id="100" name="Google Shape;100;p17"/>
              <p:cNvSpPr txBox="1"/>
              <p:nvPr/>
            </p:nvSpPr>
            <p:spPr>
              <a:xfrm>
                <a:off x="5709525" y="2437000"/>
                <a:ext cx="1337700" cy="400200"/>
              </a:xfrm>
              <a:prstGeom prst="rect">
                <a:avLst/>
              </a:prstGeom>
              <a:solidFill>
                <a:srgbClr val="F6B26B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/>
                  <a:t>C20 (Offline)</a:t>
                </a:r>
                <a:endParaRPr/>
              </a:p>
            </p:txBody>
          </p:sp>
          <p:sp>
            <p:nvSpPr>
              <p:cNvPr id="101" name="Google Shape;101;p17"/>
              <p:cNvSpPr txBox="1"/>
              <p:nvPr/>
            </p:nvSpPr>
            <p:spPr>
              <a:xfrm>
                <a:off x="1915013" y="3090175"/>
                <a:ext cx="1411500" cy="369300"/>
              </a:xfrm>
              <a:prstGeom prst="rect">
                <a:avLst/>
              </a:prstGeom>
              <a:solidFill>
                <a:schemeClr val="dk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chemeClr val="lt1"/>
                    </a:solidFill>
                  </a:rPr>
                  <a:t>Partial Calibration</a:t>
                </a:r>
                <a:endParaRPr sz="1200">
                  <a:solidFill>
                    <a:schemeClr val="lt1"/>
                  </a:solidFill>
                </a:endParaRPr>
              </a:p>
            </p:txBody>
          </p:sp>
          <p:sp>
            <p:nvSpPr>
              <p:cNvPr id="102" name="Google Shape;102;p17"/>
              <p:cNvSpPr txBox="1"/>
              <p:nvPr/>
            </p:nvSpPr>
            <p:spPr>
              <a:xfrm>
                <a:off x="5672625" y="3639875"/>
                <a:ext cx="1411500" cy="369300"/>
              </a:xfrm>
              <a:prstGeom prst="rect">
                <a:avLst/>
              </a:prstGeom>
              <a:solidFill>
                <a:schemeClr val="dk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chemeClr val="lt1"/>
                    </a:solidFill>
                  </a:rPr>
                  <a:t>Full Calibration</a:t>
                </a:r>
                <a:endParaRPr sz="1200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03" name="Google Shape;103;p17"/>
              <p:cNvCxnSpPr>
                <a:stCxn id="101" idx="3"/>
                <a:endCxn id="104" idx="1"/>
              </p:cNvCxnSpPr>
              <p:nvPr/>
            </p:nvCxnSpPr>
            <p:spPr>
              <a:xfrm>
                <a:off x="3326513" y="3274825"/>
                <a:ext cx="4461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105" name="Google Shape;105;p17"/>
              <p:cNvCxnSpPr>
                <a:endCxn id="101" idx="1"/>
              </p:cNvCxnSpPr>
              <p:nvPr/>
            </p:nvCxnSpPr>
            <p:spPr>
              <a:xfrm>
                <a:off x="418313" y="3274825"/>
                <a:ext cx="14967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04" name="Google Shape;104;p17"/>
              <p:cNvSpPr txBox="1"/>
              <p:nvPr/>
            </p:nvSpPr>
            <p:spPr>
              <a:xfrm>
                <a:off x="3772488" y="3090175"/>
                <a:ext cx="1599000" cy="369300"/>
              </a:xfrm>
              <a:prstGeom prst="rect">
                <a:avLst/>
              </a:prstGeom>
              <a:solidFill>
                <a:schemeClr val="dk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chemeClr val="lt1"/>
                    </a:solidFill>
                  </a:rPr>
                  <a:t>Residual Calibration</a:t>
                </a:r>
                <a:endParaRPr sz="1200">
                  <a:solidFill>
                    <a:schemeClr val="lt1"/>
                  </a:solidFill>
                </a:endParaRPr>
              </a:p>
            </p:txBody>
          </p:sp>
          <p:sp>
            <p:nvSpPr>
              <p:cNvPr id="106" name="Google Shape;106;p17"/>
              <p:cNvSpPr txBox="1"/>
              <p:nvPr/>
            </p:nvSpPr>
            <p:spPr>
              <a:xfrm>
                <a:off x="311700" y="2437000"/>
                <a:ext cx="1187400" cy="400200"/>
              </a:xfrm>
              <a:prstGeom prst="rect">
                <a:avLst/>
              </a:prstGeom>
              <a:solidFill>
                <a:srgbClr val="CC4125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/>
                  <a:t>DARM Loop</a:t>
                </a:r>
                <a:endParaRPr/>
              </a:p>
            </p:txBody>
          </p:sp>
          <p:cxnSp>
            <p:nvCxnSpPr>
              <p:cNvPr id="107" name="Google Shape;107;p17"/>
              <p:cNvCxnSpPr>
                <a:endCxn id="102" idx="1"/>
              </p:cNvCxnSpPr>
              <p:nvPr/>
            </p:nvCxnSpPr>
            <p:spPr>
              <a:xfrm>
                <a:off x="1331925" y="3274325"/>
                <a:ext cx="4340700" cy="550200"/>
              </a:xfrm>
              <a:prstGeom prst="bentConnector3">
                <a:avLst>
                  <a:gd fmla="val 168" name="adj1"/>
                </a:avLst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sp>
          <p:nvSpPr>
            <p:cNvPr id="108" name="Google Shape;108;p17"/>
            <p:cNvSpPr txBox="1"/>
            <p:nvPr/>
          </p:nvSpPr>
          <p:spPr>
            <a:xfrm>
              <a:off x="7607600" y="4090150"/>
              <a:ext cx="461400" cy="3693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chemeClr val="lt1"/>
                  </a:solidFill>
                </a:rPr>
                <a:t>ICA</a:t>
              </a:r>
              <a:endParaRPr sz="1200">
                <a:solidFill>
                  <a:schemeClr val="lt1"/>
                </a:solidFill>
              </a:endParaRPr>
            </a:p>
          </p:txBody>
        </p:sp>
        <p:cxnSp>
          <p:nvCxnSpPr>
            <p:cNvPr id="109" name="Google Shape;109;p17"/>
            <p:cNvCxnSpPr>
              <a:stCxn id="102" idx="3"/>
              <a:endCxn id="108" idx="1"/>
            </p:cNvCxnSpPr>
            <p:nvPr/>
          </p:nvCxnSpPr>
          <p:spPr>
            <a:xfrm flipH="1" rot="10800000">
              <a:off x="7084125" y="4274825"/>
              <a:ext cx="523500" cy="69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10" name="Google Shape;110;p17"/>
            <p:cNvSpPr txBox="1"/>
            <p:nvPr/>
          </p:nvSpPr>
          <p:spPr>
            <a:xfrm>
              <a:off x="7323500" y="2909650"/>
              <a:ext cx="1029600" cy="369300"/>
            </a:xfrm>
            <a:prstGeom prst="rect">
              <a:avLst/>
            </a:prstGeom>
            <a:solidFill>
              <a:srgbClr val="6AA84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/>
                <a:t>cleaned h(t)</a:t>
              </a:r>
              <a:endParaRPr sz="120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and ICA</a:t>
            </a:r>
            <a:endParaRPr/>
          </a:p>
        </p:txBody>
      </p:sp>
      <p:sp>
        <p:nvSpPr>
          <p:cNvPr id="116" name="Google Shape;116;p18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zh-TW" sz="1800">
                <a:solidFill>
                  <a:schemeClr val="lt2"/>
                </a:solidFill>
              </a:rPr>
              <a:t>ICA is used to do the denoising of C20 strain.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zh-TW" sz="1800">
                <a:solidFill>
                  <a:schemeClr val="lt2"/>
                </a:solidFill>
              </a:rPr>
              <a:t>Deepclean is designed to do the fast denoising of low-latency C10 strain.</a:t>
            </a:r>
            <a:endParaRPr sz="1800">
              <a:solidFill>
                <a:schemeClr val="lt2"/>
              </a:solidFill>
            </a:endParaRPr>
          </a:p>
        </p:txBody>
      </p:sp>
      <p:grpSp>
        <p:nvGrpSpPr>
          <p:cNvPr id="117" name="Google Shape;117;p18"/>
          <p:cNvGrpSpPr/>
          <p:nvPr/>
        </p:nvGrpSpPr>
        <p:grpSpPr>
          <a:xfrm>
            <a:off x="311700" y="2894200"/>
            <a:ext cx="8041400" cy="2043975"/>
            <a:chOff x="311700" y="2894200"/>
            <a:chExt cx="8041400" cy="2043975"/>
          </a:xfrm>
        </p:grpSpPr>
        <p:sp>
          <p:nvSpPr>
            <p:cNvPr id="118" name="Google Shape;118;p18"/>
            <p:cNvSpPr txBox="1"/>
            <p:nvPr/>
          </p:nvSpPr>
          <p:spPr>
            <a:xfrm>
              <a:off x="4095000" y="4568875"/>
              <a:ext cx="954000" cy="3693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>
                  <a:solidFill>
                    <a:schemeClr val="lt1"/>
                  </a:solidFill>
                </a:rPr>
                <a:t>Deepclean</a:t>
              </a:r>
              <a:endParaRPr sz="1200">
                <a:solidFill>
                  <a:schemeClr val="lt1"/>
                </a:solidFill>
              </a:endParaRPr>
            </a:p>
          </p:txBody>
        </p:sp>
        <p:cxnSp>
          <p:nvCxnSpPr>
            <p:cNvPr id="119" name="Google Shape;119;p18"/>
            <p:cNvCxnSpPr>
              <a:stCxn id="118" idx="3"/>
              <a:endCxn id="120" idx="1"/>
            </p:cNvCxnSpPr>
            <p:nvPr/>
          </p:nvCxnSpPr>
          <p:spPr>
            <a:xfrm>
              <a:off x="5049000" y="4753525"/>
              <a:ext cx="4428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20" name="Google Shape;120;p18"/>
            <p:cNvSpPr txBox="1"/>
            <p:nvPr/>
          </p:nvSpPr>
          <p:spPr>
            <a:xfrm>
              <a:off x="5491875" y="4568875"/>
              <a:ext cx="1410300" cy="369300"/>
            </a:xfrm>
            <a:prstGeom prst="rect">
              <a:avLst/>
            </a:prstGeom>
            <a:solidFill>
              <a:srgbClr val="6AA84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200"/>
                <a:t>r(t) in low-latency</a:t>
              </a:r>
              <a:endParaRPr sz="1200"/>
            </a:p>
          </p:txBody>
        </p:sp>
        <p:grpSp>
          <p:nvGrpSpPr>
            <p:cNvPr id="121" name="Google Shape;121;p18"/>
            <p:cNvGrpSpPr/>
            <p:nvPr/>
          </p:nvGrpSpPr>
          <p:grpSpPr>
            <a:xfrm>
              <a:off x="311700" y="2894200"/>
              <a:ext cx="8041400" cy="1572175"/>
              <a:chOff x="311700" y="2894200"/>
              <a:chExt cx="8041400" cy="1572175"/>
            </a:xfrm>
          </p:grpSpPr>
          <p:grpSp>
            <p:nvGrpSpPr>
              <p:cNvPr id="122" name="Google Shape;122;p18"/>
              <p:cNvGrpSpPr/>
              <p:nvPr/>
            </p:nvGrpSpPr>
            <p:grpSpPr>
              <a:xfrm>
                <a:off x="311700" y="2894200"/>
                <a:ext cx="6772425" cy="1572175"/>
                <a:chOff x="311700" y="2437000"/>
                <a:chExt cx="6772425" cy="1572175"/>
              </a:xfrm>
            </p:grpSpPr>
            <p:sp>
              <p:nvSpPr>
                <p:cNvPr id="123" name="Google Shape;123;p18"/>
                <p:cNvSpPr txBox="1"/>
                <p:nvPr/>
              </p:nvSpPr>
              <p:spPr>
                <a:xfrm>
                  <a:off x="1775375" y="2437000"/>
                  <a:ext cx="16908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C00 (Front-End)</a:t>
                  </a:r>
                  <a:endParaRPr/>
                </a:p>
              </p:txBody>
            </p:sp>
            <p:sp>
              <p:nvSpPr>
                <p:cNvPr id="124" name="Google Shape;124;p18"/>
                <p:cNvSpPr txBox="1"/>
                <p:nvPr/>
              </p:nvSpPr>
              <p:spPr>
                <a:xfrm>
                  <a:off x="3742446" y="2437000"/>
                  <a:ext cx="1690800" cy="400200"/>
                </a:xfrm>
                <a:prstGeom prst="rect">
                  <a:avLst/>
                </a:prstGeom>
                <a:solidFill>
                  <a:srgbClr val="E06666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C10 (Low-Latency)</a:t>
                  </a:r>
                  <a:endParaRPr/>
                </a:p>
              </p:txBody>
            </p:sp>
            <p:sp>
              <p:nvSpPr>
                <p:cNvPr id="125" name="Google Shape;125;p18"/>
                <p:cNvSpPr txBox="1"/>
                <p:nvPr/>
              </p:nvSpPr>
              <p:spPr>
                <a:xfrm>
                  <a:off x="5709525" y="2437000"/>
                  <a:ext cx="1337700" cy="400200"/>
                </a:xfrm>
                <a:prstGeom prst="rect">
                  <a:avLst/>
                </a:prstGeom>
                <a:solidFill>
                  <a:srgbClr val="F6B26B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C20 (Offline)</a:t>
                  </a:r>
                  <a:endParaRPr/>
                </a:p>
              </p:txBody>
            </p:sp>
            <p:sp>
              <p:nvSpPr>
                <p:cNvPr id="126" name="Google Shape;126;p18"/>
                <p:cNvSpPr txBox="1"/>
                <p:nvPr/>
              </p:nvSpPr>
              <p:spPr>
                <a:xfrm>
                  <a:off x="1915013" y="3090175"/>
                  <a:ext cx="1411500" cy="369300"/>
                </a:xfrm>
                <a:prstGeom prst="rect">
                  <a:avLst/>
                </a:prstGeom>
                <a:solidFill>
                  <a:schemeClr val="dk1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chemeClr val="lt1"/>
                      </a:solidFill>
                    </a:rPr>
                    <a:t>Partial Calibration</a:t>
                  </a:r>
                  <a:endParaRPr sz="12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27" name="Google Shape;127;p18"/>
                <p:cNvSpPr txBox="1"/>
                <p:nvPr/>
              </p:nvSpPr>
              <p:spPr>
                <a:xfrm>
                  <a:off x="5672625" y="3639875"/>
                  <a:ext cx="1411500" cy="369300"/>
                </a:xfrm>
                <a:prstGeom prst="rect">
                  <a:avLst/>
                </a:prstGeom>
                <a:solidFill>
                  <a:schemeClr val="dk1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chemeClr val="lt1"/>
                      </a:solidFill>
                    </a:rPr>
                    <a:t>Full Calibration</a:t>
                  </a:r>
                  <a:endParaRPr sz="1200">
                    <a:solidFill>
                      <a:schemeClr val="lt1"/>
                    </a:solidFill>
                  </a:endParaRPr>
                </a:p>
              </p:txBody>
            </p:sp>
            <p:cxnSp>
              <p:nvCxnSpPr>
                <p:cNvPr id="128" name="Google Shape;128;p18"/>
                <p:cNvCxnSpPr>
                  <a:stCxn id="126" idx="3"/>
                  <a:endCxn id="129" idx="1"/>
                </p:cNvCxnSpPr>
                <p:nvPr/>
              </p:nvCxnSpPr>
              <p:spPr>
                <a:xfrm>
                  <a:off x="3326513" y="3274825"/>
                  <a:ext cx="4461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cxnSp>
              <p:nvCxnSpPr>
                <p:cNvPr id="130" name="Google Shape;130;p18"/>
                <p:cNvCxnSpPr>
                  <a:endCxn id="126" idx="1"/>
                </p:cNvCxnSpPr>
                <p:nvPr/>
              </p:nvCxnSpPr>
              <p:spPr>
                <a:xfrm>
                  <a:off x="418313" y="3274825"/>
                  <a:ext cx="14967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129" name="Google Shape;129;p18"/>
                <p:cNvSpPr txBox="1"/>
                <p:nvPr/>
              </p:nvSpPr>
              <p:spPr>
                <a:xfrm>
                  <a:off x="3772488" y="3090175"/>
                  <a:ext cx="1599000" cy="369300"/>
                </a:xfrm>
                <a:prstGeom prst="rect">
                  <a:avLst/>
                </a:prstGeom>
                <a:solidFill>
                  <a:schemeClr val="dk1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 sz="1200">
                      <a:solidFill>
                        <a:schemeClr val="lt1"/>
                      </a:solidFill>
                    </a:rPr>
                    <a:t>Residual Calibration</a:t>
                  </a:r>
                  <a:endParaRPr sz="12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31" name="Google Shape;131;p18"/>
                <p:cNvSpPr txBox="1"/>
                <p:nvPr/>
              </p:nvSpPr>
              <p:spPr>
                <a:xfrm>
                  <a:off x="311700" y="2437000"/>
                  <a:ext cx="1187400" cy="400200"/>
                </a:xfrm>
                <a:prstGeom prst="rect">
                  <a:avLst/>
                </a:prstGeom>
                <a:solidFill>
                  <a:srgbClr val="CC4125"/>
                </a:solidFill>
                <a:ln cap="flat" cmpd="sng" w="9525">
                  <a:solidFill>
                    <a:schemeClr val="lt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zh-TW"/>
                    <a:t>DARM Loop</a:t>
                  </a:r>
                  <a:endParaRPr/>
                </a:p>
              </p:txBody>
            </p:sp>
            <p:cxnSp>
              <p:nvCxnSpPr>
                <p:cNvPr id="132" name="Google Shape;132;p18"/>
                <p:cNvCxnSpPr>
                  <a:endCxn id="127" idx="1"/>
                </p:cNvCxnSpPr>
                <p:nvPr/>
              </p:nvCxnSpPr>
              <p:spPr>
                <a:xfrm>
                  <a:off x="1331925" y="3274325"/>
                  <a:ext cx="4340700" cy="550200"/>
                </a:xfrm>
                <a:prstGeom prst="bentConnector3">
                  <a:avLst>
                    <a:gd fmla="val -1" name="adj1"/>
                  </a:avLst>
                </a:prstGeom>
                <a:noFill/>
                <a:ln cap="flat" cmpd="sng" w="9525">
                  <a:solidFill>
                    <a:srgbClr val="FF0000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</p:grpSp>
          <p:sp>
            <p:nvSpPr>
              <p:cNvPr id="133" name="Google Shape;133;p18"/>
              <p:cNvSpPr txBox="1"/>
              <p:nvPr/>
            </p:nvSpPr>
            <p:spPr>
              <a:xfrm>
                <a:off x="7607600" y="4090150"/>
                <a:ext cx="461400" cy="369300"/>
              </a:xfrm>
              <a:prstGeom prst="rect">
                <a:avLst/>
              </a:prstGeom>
              <a:solidFill>
                <a:schemeClr val="dk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>
                    <a:solidFill>
                      <a:schemeClr val="lt1"/>
                    </a:solidFill>
                  </a:rPr>
                  <a:t>ICA</a:t>
                </a:r>
                <a:endParaRPr sz="1200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34" name="Google Shape;134;p18"/>
              <p:cNvCxnSpPr>
                <a:stCxn id="127" idx="3"/>
                <a:endCxn id="133" idx="1"/>
              </p:cNvCxnSpPr>
              <p:nvPr/>
            </p:nvCxnSpPr>
            <p:spPr>
              <a:xfrm flipH="1" rot="10800000">
                <a:off x="7084125" y="4274825"/>
                <a:ext cx="523500" cy="69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135" name="Google Shape;135;p18"/>
              <p:cNvSpPr txBox="1"/>
              <p:nvPr/>
            </p:nvSpPr>
            <p:spPr>
              <a:xfrm>
                <a:off x="7323500" y="2909650"/>
                <a:ext cx="1029600" cy="369300"/>
              </a:xfrm>
              <a:prstGeom prst="rect">
                <a:avLst/>
              </a:prstGeom>
              <a:solidFill>
                <a:srgbClr val="6AA84F"/>
              </a:solidFill>
              <a:ln cap="flat" cmpd="sng" w="952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 sz="1200"/>
                  <a:t>cleaned h(t)</a:t>
                </a:r>
                <a:endParaRPr sz="1200"/>
              </a:p>
            </p:txBody>
          </p:sp>
        </p:grpSp>
      </p:grpSp>
      <p:cxnSp>
        <p:nvCxnSpPr>
          <p:cNvPr id="136" name="Google Shape;136;p18"/>
          <p:cNvCxnSpPr>
            <a:stCxn id="129" idx="2"/>
            <a:endCxn id="118" idx="0"/>
          </p:cNvCxnSpPr>
          <p:nvPr/>
        </p:nvCxnSpPr>
        <p:spPr>
          <a:xfrm>
            <a:off x="4571988" y="3916675"/>
            <a:ext cx="0" cy="652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lgDash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Denoising using PEM and Auxiliary Channels</a:t>
            </a:r>
            <a:endParaRPr/>
          </a:p>
        </p:txBody>
      </p:sp>
      <p:sp>
        <p:nvSpPr>
          <p:cNvPr id="142" name="Google Shape;14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w(t): witness channels that record the data from the auxiliary sensors and PEM.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p(t): predicted noise in strain.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Both w(t) and p(t) are 8-second long timeseries with the same sampling rate.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/>
              <a:t>Ref: </a:t>
            </a:r>
            <a:r>
              <a:rPr lang="zh-TW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2005.06534</a:t>
            </a:r>
            <a:r>
              <a:rPr lang="zh-TW"/>
              <a:t>, </a:t>
            </a:r>
            <a:r>
              <a:rPr lang="zh-TW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2108.12430</a:t>
            </a:r>
            <a:endParaRPr sz="1700"/>
          </a:p>
        </p:txBody>
      </p:sp>
      <p:grpSp>
        <p:nvGrpSpPr>
          <p:cNvPr id="143" name="Google Shape;143;p19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144" name="Google Shape;144;p19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45" name="Google Shape;145;p19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46" name="Google Shape;146;p19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47" name="Google Shape;147;p19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148" name="Google Shape;148;p19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49" name="Google Shape;149;p19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50" name="Google Shape;150;p19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51" name="Google Shape;151;p19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52" name="Google Shape;152;p19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53" name="Google Shape;153;p19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154" name="Google Shape;154;p19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155" name="Google Shape;155;p19"/>
            <p:cNvCxnSpPr>
              <a:stCxn id="153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6" name="Google Shape;156;p19"/>
            <p:cNvCxnSpPr>
              <a:stCxn id="147" idx="0"/>
              <a:endCxn id="154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7" name="Google Shape;157;p19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158" name="Google Shape;158;p19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159" name="Google Shape;159;p19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160" name="Google Shape;160;p19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161" name="Google Shape;161;p19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2" name="Google Shape;162;p19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3" name="Google Shape;163;p19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4" name="Google Shape;164;p19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5" name="Google Shape;165;p19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6" name="Google Shape;166;p19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7" name="Google Shape;167;p19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8" name="Google Shape;168;p19"/>
            <p:cNvCxnSpPr>
              <a:stCxn id="144" idx="0"/>
              <a:endCxn id="157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Deepclean: Training and Inferencing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0"/>
          <p:cNvSpPr txBox="1"/>
          <p:nvPr>
            <p:ph idx="1" type="body"/>
          </p:nvPr>
        </p:nvSpPr>
        <p:spPr>
          <a:xfrm>
            <a:off x="311700" y="11377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h(t): raw strain data.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r(t) = h(t) - p(t): residual.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zh-TW" sz="1700"/>
              <a:t>Loss function: </a:t>
            </a:r>
            <a:endParaRPr sz="1700"/>
          </a:p>
        </p:txBody>
      </p:sp>
      <p:sp>
        <p:nvSpPr>
          <p:cNvPr id="175" name="Google Shape;175;p20"/>
          <p:cNvSpPr txBox="1"/>
          <p:nvPr/>
        </p:nvSpPr>
        <p:spPr>
          <a:xfrm>
            <a:off x="7209050" y="3275975"/>
            <a:ext cx="487800" cy="400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h(t)</a:t>
            </a:r>
            <a:endParaRPr/>
          </a:p>
        </p:txBody>
      </p:sp>
      <p:grpSp>
        <p:nvGrpSpPr>
          <p:cNvPr id="176" name="Google Shape;176;p20"/>
          <p:cNvGrpSpPr/>
          <p:nvPr/>
        </p:nvGrpSpPr>
        <p:grpSpPr>
          <a:xfrm>
            <a:off x="7858750" y="3014628"/>
            <a:ext cx="316500" cy="400200"/>
            <a:chOff x="7299500" y="1410203"/>
            <a:chExt cx="316500" cy="400200"/>
          </a:xfrm>
        </p:grpSpPr>
        <p:sp>
          <p:nvSpPr>
            <p:cNvPr id="177" name="Google Shape;177;p20"/>
            <p:cNvSpPr/>
            <p:nvPr/>
          </p:nvSpPr>
          <p:spPr>
            <a:xfrm>
              <a:off x="7299500" y="1464325"/>
              <a:ext cx="316500" cy="3165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0"/>
            <p:cNvSpPr txBox="1"/>
            <p:nvPr/>
          </p:nvSpPr>
          <p:spPr>
            <a:xfrm>
              <a:off x="7343600" y="1410203"/>
              <a:ext cx="228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-</a:t>
              </a:r>
              <a:endParaRPr/>
            </a:p>
          </p:txBody>
        </p:sp>
      </p:grpSp>
      <p:cxnSp>
        <p:nvCxnSpPr>
          <p:cNvPr id="179" name="Google Shape;179;p20"/>
          <p:cNvCxnSpPr>
            <a:endCxn id="178" idx="0"/>
          </p:cNvCxnSpPr>
          <p:nvPr/>
        </p:nvCxnSpPr>
        <p:spPr>
          <a:xfrm>
            <a:off x="7712500" y="2889228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0" name="Google Shape;180;p20"/>
          <p:cNvCxnSpPr/>
          <p:nvPr/>
        </p:nvCxnSpPr>
        <p:spPr>
          <a:xfrm flipH="1" rot="10800000">
            <a:off x="7712500" y="3427119"/>
            <a:ext cx="304500" cy="125400"/>
          </a:xfrm>
          <a:prstGeom prst="bentConnector2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1" name="Google Shape;181;p20"/>
          <p:cNvCxnSpPr>
            <a:stCxn id="177" idx="6"/>
            <a:endCxn id="182" idx="1"/>
          </p:cNvCxnSpPr>
          <p:nvPr/>
        </p:nvCxnSpPr>
        <p:spPr>
          <a:xfrm>
            <a:off x="8175250" y="3227000"/>
            <a:ext cx="147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2" name="Google Shape;182;p20"/>
          <p:cNvSpPr txBox="1"/>
          <p:nvPr/>
        </p:nvSpPr>
        <p:spPr>
          <a:xfrm>
            <a:off x="8322383" y="3026900"/>
            <a:ext cx="487800" cy="400200"/>
          </a:xfrm>
          <a:prstGeom prst="rect">
            <a:avLst/>
          </a:prstGeom>
          <a:solidFill>
            <a:srgbClr val="6AA84F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r(t)</a:t>
            </a:r>
            <a:endParaRPr/>
          </a:p>
        </p:txBody>
      </p:sp>
      <p:pic>
        <p:nvPicPr>
          <p:cNvPr descr="J_{asd} = \frac{1}{M} \sum_{i=0}^{M-1} \sqrt{\frac{S[r, r][i]}{S[h, h][i]}}." id="183" name="Google Shape;183;p20" title="MathEquation,#d0d0c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5299" y="1712751"/>
            <a:ext cx="2251676" cy="52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4" name="Google Shape;184;p20"/>
          <p:cNvGrpSpPr/>
          <p:nvPr/>
        </p:nvGrpSpPr>
        <p:grpSpPr>
          <a:xfrm>
            <a:off x="311700" y="2489038"/>
            <a:ext cx="7385150" cy="1348363"/>
            <a:chOff x="646375" y="2533188"/>
            <a:chExt cx="7385150" cy="1348363"/>
          </a:xfrm>
        </p:grpSpPr>
        <p:sp>
          <p:nvSpPr>
            <p:cNvPr id="185" name="Google Shape;185;p20"/>
            <p:cNvSpPr txBox="1"/>
            <p:nvPr/>
          </p:nvSpPr>
          <p:spPr>
            <a:xfrm rot="5400000">
              <a:off x="6687250" y="2758500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86" name="Google Shape;186;p20"/>
            <p:cNvSpPr txBox="1"/>
            <p:nvPr/>
          </p:nvSpPr>
          <p:spPr>
            <a:xfrm rot="5400000">
              <a:off x="1080025" y="275848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87" name="Google Shape;187;p20"/>
            <p:cNvSpPr txBox="1"/>
            <p:nvPr/>
          </p:nvSpPr>
          <p:spPr>
            <a:xfrm rot="5400000">
              <a:off x="2140775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sp>
          <p:nvSpPr>
            <p:cNvPr id="188" name="Google Shape;188;p20"/>
            <p:cNvSpPr txBox="1"/>
            <p:nvPr/>
          </p:nvSpPr>
          <p:spPr>
            <a:xfrm rot="5400000">
              <a:off x="2671150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189" name="Google Shape;189;p20"/>
            <p:cNvCxnSpPr/>
            <p:nvPr/>
          </p:nvCxnSpPr>
          <p:spPr>
            <a:xfrm flipH="1" rot="10800000">
              <a:off x="170266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90" name="Google Shape;190;p20"/>
            <p:cNvSpPr txBox="1"/>
            <p:nvPr/>
          </p:nvSpPr>
          <p:spPr>
            <a:xfrm rot="5400000">
              <a:off x="611461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91" name="Google Shape;191;p20"/>
            <p:cNvSpPr txBox="1"/>
            <p:nvPr/>
          </p:nvSpPr>
          <p:spPr>
            <a:xfrm rot="5400000">
              <a:off x="5495788" y="271228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92" name="Google Shape;192;p20"/>
            <p:cNvSpPr txBox="1"/>
            <p:nvPr/>
          </p:nvSpPr>
          <p:spPr>
            <a:xfrm rot="5400000">
              <a:off x="4876963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93" name="Google Shape;193;p20"/>
            <p:cNvSpPr txBox="1"/>
            <p:nvPr/>
          </p:nvSpPr>
          <p:spPr>
            <a:xfrm rot="5400000">
              <a:off x="4258138" y="2709438"/>
              <a:ext cx="845100" cy="492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1000"/>
                <a:t>TransposeConv1d</a:t>
              </a:r>
              <a:endParaRPr sz="1000"/>
            </a:p>
          </p:txBody>
        </p:sp>
        <p:sp>
          <p:nvSpPr>
            <p:cNvPr id="194" name="Google Shape;194;p20"/>
            <p:cNvSpPr txBox="1"/>
            <p:nvPr/>
          </p:nvSpPr>
          <p:spPr>
            <a:xfrm>
              <a:off x="646375" y="2755650"/>
              <a:ext cx="487800" cy="400200"/>
            </a:xfrm>
            <a:prstGeom prst="rect">
              <a:avLst/>
            </a:prstGeom>
            <a:solidFill>
              <a:srgbClr val="76A5AF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w(t)</a:t>
              </a:r>
              <a:endParaRPr/>
            </a:p>
          </p:txBody>
        </p:sp>
        <p:sp>
          <p:nvSpPr>
            <p:cNvPr id="195" name="Google Shape;195;p20"/>
            <p:cNvSpPr txBox="1"/>
            <p:nvPr/>
          </p:nvSpPr>
          <p:spPr>
            <a:xfrm>
              <a:off x="3512500" y="2647950"/>
              <a:ext cx="703200" cy="615600"/>
            </a:xfrm>
            <a:prstGeom prst="rect">
              <a:avLst/>
            </a:prstGeom>
            <a:solidFill>
              <a:srgbClr val="FF99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latent vector</a:t>
              </a:r>
              <a:endParaRPr/>
            </a:p>
          </p:txBody>
        </p:sp>
        <p:cxnSp>
          <p:nvCxnSpPr>
            <p:cNvPr id="196" name="Google Shape;196;p20"/>
            <p:cNvCxnSpPr>
              <a:stCxn id="194" idx="3"/>
            </p:cNvCxnSpPr>
            <p:nvPr/>
          </p:nvCxnSpPr>
          <p:spPr>
            <a:xfrm>
              <a:off x="1134175" y="2955750"/>
              <a:ext cx="1683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97" name="Google Shape;197;p20"/>
            <p:cNvCxnSpPr>
              <a:stCxn id="188" idx="0"/>
              <a:endCxn id="195" idx="1"/>
            </p:cNvCxnSpPr>
            <p:nvPr/>
          </p:nvCxnSpPr>
          <p:spPr>
            <a:xfrm>
              <a:off x="32938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98" name="Google Shape;198;p20"/>
            <p:cNvSpPr txBox="1"/>
            <p:nvPr/>
          </p:nvSpPr>
          <p:spPr>
            <a:xfrm>
              <a:off x="7543725" y="2758500"/>
              <a:ext cx="487800" cy="400200"/>
            </a:xfrm>
            <a:prstGeom prst="rect">
              <a:avLst/>
            </a:prstGeom>
            <a:solidFill>
              <a:schemeClr val="accent6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p(t)</a:t>
              </a:r>
              <a:endParaRPr/>
            </a:p>
          </p:txBody>
        </p:sp>
        <p:sp>
          <p:nvSpPr>
            <p:cNvPr id="199" name="Google Shape;199;p20"/>
            <p:cNvSpPr txBox="1"/>
            <p:nvPr/>
          </p:nvSpPr>
          <p:spPr>
            <a:xfrm>
              <a:off x="117900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Encoder (down-sampler)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200" name="Google Shape;200;p20"/>
            <p:cNvSpPr txBox="1"/>
            <p:nvPr/>
          </p:nvSpPr>
          <p:spPr>
            <a:xfrm>
              <a:off x="4792450" y="3481350"/>
              <a:ext cx="2251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>
                  <a:solidFill>
                    <a:srgbClr val="00FF00"/>
                  </a:solidFill>
                </a:rPr>
                <a:t>Decoder (up-sampler)</a:t>
              </a:r>
              <a:endParaRPr>
                <a:solidFill>
                  <a:srgbClr val="00FF00"/>
                </a:solidFill>
              </a:endParaRPr>
            </a:p>
          </p:txBody>
        </p:sp>
        <p:sp>
          <p:nvSpPr>
            <p:cNvPr id="201" name="Google Shape;201;p20"/>
            <p:cNvSpPr txBox="1"/>
            <p:nvPr/>
          </p:nvSpPr>
          <p:spPr>
            <a:xfrm rot="5400000">
              <a:off x="1610392" y="2755638"/>
              <a:ext cx="845100" cy="4002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/>
                <a:t>Conv1d</a:t>
              </a:r>
              <a:endParaRPr/>
            </a:p>
          </p:txBody>
        </p:sp>
        <p:cxnSp>
          <p:nvCxnSpPr>
            <p:cNvPr id="202" name="Google Shape;202;p20"/>
            <p:cNvCxnSpPr/>
            <p:nvPr/>
          </p:nvCxnSpPr>
          <p:spPr>
            <a:xfrm flipH="1" rot="10800000">
              <a:off x="223303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3" name="Google Shape;203;p20"/>
            <p:cNvCxnSpPr/>
            <p:nvPr/>
          </p:nvCxnSpPr>
          <p:spPr>
            <a:xfrm flipH="1" rot="10800000">
              <a:off x="2749888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4" name="Google Shape;204;p20"/>
            <p:cNvCxnSpPr/>
            <p:nvPr/>
          </p:nvCxnSpPr>
          <p:spPr>
            <a:xfrm>
              <a:off x="4215700" y="2955738"/>
              <a:ext cx="218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5" name="Google Shape;205;p20"/>
            <p:cNvCxnSpPr/>
            <p:nvPr/>
          </p:nvCxnSpPr>
          <p:spPr>
            <a:xfrm flipH="1" rot="10800000">
              <a:off x="4927000" y="295573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6" name="Google Shape;206;p20"/>
            <p:cNvCxnSpPr/>
            <p:nvPr/>
          </p:nvCxnSpPr>
          <p:spPr>
            <a:xfrm flipH="1" rot="10800000">
              <a:off x="554582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7" name="Google Shape;207;p20"/>
            <p:cNvCxnSpPr/>
            <p:nvPr/>
          </p:nvCxnSpPr>
          <p:spPr>
            <a:xfrm flipH="1" rot="10800000">
              <a:off x="6155913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8" name="Google Shape;208;p20"/>
            <p:cNvCxnSpPr/>
            <p:nvPr/>
          </p:nvCxnSpPr>
          <p:spPr>
            <a:xfrm flipH="1" rot="10800000">
              <a:off x="6783475" y="2952888"/>
              <a:ext cx="143700" cy="5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09" name="Google Shape;209;p20"/>
            <p:cNvCxnSpPr>
              <a:stCxn id="185" idx="0"/>
              <a:endCxn id="198" idx="1"/>
            </p:cNvCxnSpPr>
            <p:nvPr/>
          </p:nvCxnSpPr>
          <p:spPr>
            <a:xfrm>
              <a:off x="7309900" y="2958600"/>
              <a:ext cx="233700" cy="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Deepclean using 2 PEM Channels</a:t>
            </a:r>
            <a:endParaRPr/>
          </a:p>
        </p:txBody>
      </p:sp>
      <p:sp>
        <p:nvSpPr>
          <p:cNvPr id="215" name="Google Shape;21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O3GK run: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2020/04/07-08:00:00 UTC (1270281618) ~ 2020/04/21-00:00:00 UTC (1271462418)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Calibration parameters was switched on: 2020/04/15 23:00:30 UTC (1271026848)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Strain data used:</a:t>
            </a:r>
            <a:endParaRPr>
              <a:solidFill>
                <a:schemeClr val="accent6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K1:DCS-CALIB_STRAIN_C10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PEM channel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K1:PEM-MIC_PSL_TABLE_PSL4_Z_OUT_DQ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>
                <a:solidFill>
                  <a:schemeClr val="accent6"/>
                </a:solidFill>
              </a:rPr>
              <a:t>K1:PEM-SENSOR_RACK_OMC1_DSUB2_OUT_DQ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Frequency Filter: 55Hz ~ 65 Hz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Training Time: </a:t>
            </a:r>
            <a:r>
              <a:rPr lang="zh-TW">
                <a:solidFill>
                  <a:schemeClr val="accent6"/>
                </a:solidFill>
              </a:rPr>
              <a:t>1270299936 ~ 1270300064 (128 second)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Cleaning Time: </a:t>
            </a:r>
            <a:r>
              <a:rPr lang="zh-TW">
                <a:solidFill>
                  <a:schemeClr val="accent6"/>
                </a:solidFill>
              </a:rPr>
              <a:t>1270300064 ~ 1270300192 (128 second)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