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48FB3EF-CD58-462C-98EB-E7D19F2F254A}">
  <a:tblStyle styleId="{F48FB3EF-CD58-462C-98EB-E7D19F2F254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20" Type="http://schemas.openxmlformats.org/officeDocument/2006/relationships/slide" Target="slides/slide14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22" Type="http://schemas.openxmlformats.org/officeDocument/2006/relationships/slide" Target="slides/slide16.xml"/><Relationship Id="rId66" Type="http://schemas.openxmlformats.org/officeDocument/2006/relationships/slide" Target="slides/slide60.xml"/><Relationship Id="rId21" Type="http://schemas.openxmlformats.org/officeDocument/2006/relationships/slide" Target="slides/slide15.xml"/><Relationship Id="rId65" Type="http://schemas.openxmlformats.org/officeDocument/2006/relationships/slide" Target="slides/slide59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60" Type="http://schemas.openxmlformats.org/officeDocument/2006/relationships/slide" Target="slides/slide54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slide" Target="slides/slide49.xml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slide" Target="slides/slide51.xml"/><Relationship Id="rId12" Type="http://schemas.openxmlformats.org/officeDocument/2006/relationships/slide" Target="slides/slide6.xml"/><Relationship Id="rId56" Type="http://schemas.openxmlformats.org/officeDocument/2006/relationships/slide" Target="slides/slide50.xml"/><Relationship Id="rId15" Type="http://schemas.openxmlformats.org/officeDocument/2006/relationships/slide" Target="slides/slide9.xml"/><Relationship Id="rId59" Type="http://schemas.openxmlformats.org/officeDocument/2006/relationships/slide" Target="slides/slide53.xml"/><Relationship Id="rId14" Type="http://schemas.openxmlformats.org/officeDocument/2006/relationships/slide" Target="slides/slide8.xml"/><Relationship Id="rId58" Type="http://schemas.openxmlformats.org/officeDocument/2006/relationships/slide" Target="slides/slide5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10bd23e7ce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10bd23e7ce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1442faab03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1442faab0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0dd1081b47_0_3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0dd1081b47_0_3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10bd23e7ce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10bd23e7ce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10bd23e7c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10bd23e7c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10bd23e7ce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10bd23e7ce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10bd23e7ce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110bd23e7ce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10bd23e7ce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10bd23e7ce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10bd23e7ce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10bd23e7ce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10bd23e7ce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110bd23e7ce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0dd1081b47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0dd1081b47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10bd23e7ce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110bd23e7ce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10bd23e7ce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10bd23e7ce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10bd23e7ce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10bd23e7ce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10bd23e7ce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110bd23e7ce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10bd23e7ce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10bd23e7ce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10bd23e7ce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110bd23e7ce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10bd23e7ce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110bd23e7ce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10bd23e7ce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110bd23e7ce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10bd23e7ce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110bd23e7ce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10bd23e7ce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110bd23e7ce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0dd1081b47_0_3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0dd1081b47_0_3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10bd23e7ce_0_1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10bd23e7ce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110bd23e7ce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110bd23e7ce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10bd23e7ce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110bd23e7ce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0dd1081b47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10dd1081b47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10dd1081b47_0_3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10dd1081b47_0_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110bd23e7ce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110bd23e7ce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10dd1081b47_0_3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10dd1081b47_0_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0dd1081b47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10dd1081b47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10dd1081b47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10dd1081b47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10dd1081b47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10dd1081b47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10bd23e7ce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10bd23e7ce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10dd1081b47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10dd1081b47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10dd1081b47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10dd1081b47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10dd1081b47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10dd1081b47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10dd1081b47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10dd1081b47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10dd1081b47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10dd1081b47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10dd1081b47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10dd1081b47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10dd1081b47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10dd1081b47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0dd1081b47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10dd1081b47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10dd1081b47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10dd1081b47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10dd1081b47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10dd1081b47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10bd23e7ce_0_2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10bd23e7ce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10dd1081b47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10dd1081b47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10dd1081b47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10dd1081b47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10dd1081b47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10dd1081b47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10dd1081b47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10dd1081b47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10dd1081b47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10dd1081b47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10dd1081b47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10dd1081b47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10dd1081b47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10dd1081b47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10dd1081b47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10dd1081b47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10dd1081b47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10dd1081b47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10dd1081b47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10dd1081b47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10bd23e7ce_0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10bd23e7ce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10dd1081b47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10dd1081b47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10bd23e7ce_0_2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10bd23e7ce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10bd23e7ce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10bd23e7ce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10bd23e7ce_0_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10bd23e7ce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gwwiki.icrr.u-tokyo.ac.jp/JGWwiki/KAGRA/Subgroups/PEM/PEMinjection/O3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arxiv.org/abs/2012.09294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6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hyperlink" Target="https://docs.google.com/spreadsheets/d/1NZHsRnnbFrY5ugd1RdGZq6qse-0Y17Hg/edit?usp=sharing&amp;ouid=100333135665037995839&amp;rtpof=true&amp;sd=true" TargetMode="Externa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2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9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7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5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3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24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28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30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31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32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3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39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40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36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35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37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38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42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41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43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4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4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Software Injection tests on Deepclean</a:t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311700" y="2834125"/>
            <a:ext cx="8520600" cy="16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>
                <a:solidFill>
                  <a:srgbClr val="ADADAD"/>
                </a:solidFill>
              </a:rPr>
              <a:t>Chai-Jui Chou</a:t>
            </a:r>
            <a:endParaRPr sz="28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000">
                <a:solidFill>
                  <a:srgbClr val="ADADAD"/>
                </a:solidFill>
              </a:rPr>
              <a:t>National Yang Ming Chiao Tung University, Taiwan</a:t>
            </a:r>
            <a:endParaRPr sz="20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>
                <a:solidFill>
                  <a:srgbClr val="ADADAD"/>
                </a:solidFill>
              </a:rPr>
              <a:t>2022/02/15</a:t>
            </a:r>
            <a:endParaRPr sz="2800">
              <a:solidFill>
                <a:srgbClr val="ADADAD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117" name="Google Shape;117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8" name="Google Shape;11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4225" y="1028225"/>
            <a:ext cx="3155527" cy="403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Software Injection  based on Noise Injection Tests</a:t>
            </a:r>
            <a:endParaRPr/>
          </a:p>
        </p:txBody>
      </p:sp>
      <p:sp>
        <p:nvSpPr>
          <p:cNvPr id="124" name="Google Shape;124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 u="sng">
                <a:solidFill>
                  <a:schemeClr val="hlink"/>
                </a:solidFill>
                <a:hlinkClick r:id="rId3"/>
              </a:rPr>
              <a:t>PEM injection before/after O3GK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channel: K1:CAL-CS_PROC_C00_STRAIN_DBL_DQ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Can we use the coupling function model or response function model to generate the DARM noise from the injection to the PEM channels?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Evaluation of Deepclean: ASD, SNR to the Glitch injection?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Comparison to Independent Component Analysis (ICA)</a:t>
            </a:r>
            <a:endParaRPr/>
          </a:p>
        </p:txBody>
      </p:sp>
      <p:sp>
        <p:nvSpPr>
          <p:cNvPr id="130" name="Google Shape;130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1" name="Google Shape;13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250" y="1152475"/>
            <a:ext cx="4948294" cy="3827724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4"/>
          <p:cNvSpPr txBox="1"/>
          <p:nvPr/>
        </p:nvSpPr>
        <p:spPr>
          <a:xfrm>
            <a:off x="5534750" y="4148900"/>
            <a:ext cx="2472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>
                <a:solidFill>
                  <a:schemeClr val="lt2"/>
                </a:solidFill>
              </a:rPr>
              <a:t>From Jun’ya Kume’s talk in 7th KAGRA International Workshop, 2020/12/19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State Vector of C01 Strain in O3GK</a:t>
            </a:r>
            <a:endParaRPr/>
          </a:p>
        </p:txBody>
      </p:sp>
      <p:sp>
        <p:nvSpPr>
          <p:cNvPr id="138" name="Google Shape;138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39" name="Google Shape;139;p25"/>
          <p:cNvGraphicFramePr/>
          <p:nvPr/>
        </p:nvGraphicFramePr>
        <p:xfrm>
          <a:off x="952500" y="1123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{F48FB3EF-CD58-462C-98EB-E7D19F2F254A}</a:tableStyleId>
              </a:tblPr>
              <a:tblGrid>
                <a:gridCol w="478600"/>
                <a:gridCol w="2379725"/>
                <a:gridCol w="43806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bit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Identifier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Description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HOFT_OK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h(t) was successfully computed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OBS_INTENT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The “observation intent” is set by the operator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2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OBS_READY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Interferometer is in “observation ready” mode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3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(not in use)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(not in use)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4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NO_GAP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The input data was present (not a gap)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5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NO_STOCH_HW_INJ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stochastic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6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NO_CBC_HW_INJ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compact binary coalescence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7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NO_BURST_HW_INJ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burst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8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NO_DETCHAR_HW_INJ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detector characterization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Quality: 1270291623 ~ 1270299514</a:t>
            </a:r>
            <a:endParaRPr/>
          </a:p>
        </p:txBody>
      </p:sp>
      <p:sp>
        <p:nvSpPr>
          <p:cNvPr id="145" name="Google Shape;145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6" name="Google Shape;14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 (2-Channel)</a:t>
            </a:r>
            <a:endParaRPr/>
          </a:p>
        </p:txBody>
      </p:sp>
      <p:sp>
        <p:nvSpPr>
          <p:cNvPr id="152" name="Google Shape;152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K1:PEM-SENSOR_RACK_OMC1_DSUB2_OUT_DQ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K1:PEM-MIC_PSL_TABLE_PSL4_Z_OUT_DQ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55Hz ~ 65Hz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 (2-Channel)</a:t>
            </a:r>
            <a:endParaRPr/>
          </a:p>
        </p:txBody>
      </p:sp>
      <p:pic>
        <p:nvPicPr>
          <p:cNvPr id="158" name="Google Shape;15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 (2-Channel)</a:t>
            </a:r>
            <a:endParaRPr/>
          </a:p>
        </p:txBody>
      </p:sp>
      <p:pic>
        <p:nvPicPr>
          <p:cNvPr id="164" name="Google Shape;16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 (Sensor)</a:t>
            </a:r>
            <a:endParaRPr/>
          </a:p>
        </p:txBody>
      </p:sp>
      <p:sp>
        <p:nvSpPr>
          <p:cNvPr id="170" name="Google Shape;170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K1:PEM-SENSOR_RACK_OMC1_DSUB2_OUT_DQ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55Hz ~ 65Hz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1270291623 ~ 127029371</a:t>
            </a:r>
            <a:r>
              <a:rPr lang="zh-TW">
                <a:solidFill>
                  <a:schemeClr val="accent6"/>
                </a:solidFill>
              </a:rPr>
              <a:t> (2048 second)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</a:t>
            </a:r>
            <a:r>
              <a:rPr lang="zh-TW"/>
              <a:t> (Sensor)</a:t>
            </a:r>
            <a:endParaRPr/>
          </a:p>
        </p:txBody>
      </p:sp>
      <p:pic>
        <p:nvPicPr>
          <p:cNvPr id="176" name="Google Shape;17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Applying Deepclean in KAGRA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 need to show that Deepclean can do the </a:t>
            </a:r>
            <a:r>
              <a:rPr lang="zh-TW">
                <a:solidFill>
                  <a:schemeClr val="accent6"/>
                </a:solidFill>
              </a:rPr>
              <a:t>“correct”</a:t>
            </a:r>
            <a:r>
              <a:rPr lang="zh-TW"/>
              <a:t> denoising and pass the Noise Injection Tests.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Noise Injection Tests: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Hardware Injection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Software Injection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Comparison to Independent Component Analysis (ICA)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 (Sensor)</a:t>
            </a:r>
            <a:endParaRPr/>
          </a:p>
        </p:txBody>
      </p:sp>
      <p:pic>
        <p:nvPicPr>
          <p:cNvPr id="182" name="Google Shape;18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 (MIC)</a:t>
            </a:r>
            <a:endParaRPr/>
          </a:p>
        </p:txBody>
      </p:sp>
      <p:sp>
        <p:nvSpPr>
          <p:cNvPr id="188" name="Google Shape;188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K1:PEM-MIC_PSL_TABLE_PSL4_Z_OUT_DQ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55Hz ~ 65Hz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 (MIC)</a:t>
            </a:r>
            <a:endParaRPr/>
          </a:p>
        </p:txBody>
      </p:sp>
      <p:pic>
        <p:nvPicPr>
          <p:cNvPr id="194" name="Google Shape;19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 (MIC)</a:t>
            </a:r>
            <a:endParaRPr/>
          </a:p>
        </p:txBody>
      </p:sp>
      <p:pic>
        <p:nvPicPr>
          <p:cNvPr id="200" name="Google Shape;20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59 ~ 61Hz (MIC)</a:t>
            </a:r>
            <a:endParaRPr/>
          </a:p>
        </p:txBody>
      </p:sp>
      <p:sp>
        <p:nvSpPr>
          <p:cNvPr id="206" name="Google Shape;206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K1:PEM-MIC_PSL_TABLE_PSL4_Z_OUT_DQ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59Hz ~ 61Hz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59 ~ 61Hz (MIC)</a:t>
            </a:r>
            <a:endParaRPr/>
          </a:p>
        </p:txBody>
      </p:sp>
      <p:pic>
        <p:nvPicPr>
          <p:cNvPr id="212" name="Google Shape;212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58 ~ 59Hz (MIC)</a:t>
            </a:r>
            <a:endParaRPr/>
          </a:p>
        </p:txBody>
      </p:sp>
      <p:sp>
        <p:nvSpPr>
          <p:cNvPr id="218" name="Google Shape;218;p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K1:PEM-MIC_PSL_TABLE_PSL4_Z_OUT_DQ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58Hz ~ 59Hz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58 ~ 59Hz (MIC)</a:t>
            </a:r>
            <a:endParaRPr/>
          </a:p>
        </p:txBody>
      </p:sp>
      <p:sp>
        <p:nvSpPr>
          <p:cNvPr id="224" name="Google Shape;224;p3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25" name="Google Shape;22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59 ~ 61Hz (Sensor)</a:t>
            </a:r>
            <a:endParaRPr/>
          </a:p>
        </p:txBody>
      </p:sp>
      <p:sp>
        <p:nvSpPr>
          <p:cNvPr id="231" name="Google Shape;231;p4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K1:PEM-SENSOR_RACK_OMC1_DSUB2_OUT_DQ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59Hz ~ 61Hz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59 ~ 61Hz (Sensor)</a:t>
            </a:r>
            <a:endParaRPr/>
          </a:p>
        </p:txBody>
      </p:sp>
      <p:pic>
        <p:nvPicPr>
          <p:cNvPr id="237" name="Google Shape;23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Low frequency(&lt; 100 Hz): control noise of the suspensions,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Floor level of the high frequency (approximately &gt; 400Hz): shot noise,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peaks: violin-modes of the suspension thermal noise, artificila lines used to control the interferometer.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 u="sng">
                <a:solidFill>
                  <a:schemeClr val="hlink"/>
                </a:solidFill>
                <a:hlinkClick r:id="rId3"/>
              </a:rPr>
              <a:t>2012.09294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58 ~ 59Hz (Sensor)</a:t>
            </a:r>
            <a:endParaRPr/>
          </a:p>
        </p:txBody>
      </p:sp>
      <p:sp>
        <p:nvSpPr>
          <p:cNvPr id="243" name="Google Shape;243;p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K1:PEM-SENSOR_RACK_OMC1_DSUB2_OUT_DQ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58Hz ~ 59Hz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58 ~ 59Hz (Sensor)</a:t>
            </a:r>
            <a:endParaRPr/>
          </a:p>
        </p:txBody>
      </p:sp>
      <p:sp>
        <p:nvSpPr>
          <p:cNvPr id="249" name="Google Shape;249;p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50" name="Google Shape;250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Summary</a:t>
            </a:r>
            <a:endParaRPr/>
          </a:p>
        </p:txBody>
      </p:sp>
      <p:sp>
        <p:nvSpPr>
          <p:cNvPr id="256" name="Google Shape;256;p4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Only C01 strain during O3GK can be used to show the capability of Deepclean doing the correct denoising.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Using the verified witness channels from the PEM team in KAGRA.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denoising results from Deepclean has to be compared to the Independent Component Analysis (ICA).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Establish the evaluation of performance and the improvement of current Deepclean.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Deepclean as a witness channel finder?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3880"/>
              <a:t>Appendix</a:t>
            </a:r>
            <a:endParaRPr sz="388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and Independent Component Analysis (ICA)</a:t>
            </a:r>
            <a:endParaRPr/>
          </a:p>
        </p:txBody>
      </p:sp>
      <p:sp>
        <p:nvSpPr>
          <p:cNvPr id="267" name="Google Shape;267;p4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ICA is used to do the denoising of C01 strain.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Deepclean is designed to do the fast denoising of low-latency C00 strain.</a:t>
            </a:r>
            <a:endParaRPr>
              <a:solidFill>
                <a:schemeClr val="accent6"/>
              </a:solidFill>
            </a:endParaRPr>
          </a:p>
        </p:txBody>
      </p:sp>
      <p:grpSp>
        <p:nvGrpSpPr>
          <p:cNvPr id="268" name="Google Shape;268;p46"/>
          <p:cNvGrpSpPr/>
          <p:nvPr/>
        </p:nvGrpSpPr>
        <p:grpSpPr>
          <a:xfrm>
            <a:off x="311700" y="2894200"/>
            <a:ext cx="8041400" cy="2043975"/>
            <a:chOff x="311700" y="2894200"/>
            <a:chExt cx="8041400" cy="2043975"/>
          </a:xfrm>
        </p:grpSpPr>
        <p:sp>
          <p:nvSpPr>
            <p:cNvPr id="269" name="Google Shape;269;p46"/>
            <p:cNvSpPr txBox="1"/>
            <p:nvPr/>
          </p:nvSpPr>
          <p:spPr>
            <a:xfrm>
              <a:off x="4095000" y="4568875"/>
              <a:ext cx="954000" cy="3693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21212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200">
                  <a:solidFill>
                    <a:srgbClr val="212121"/>
                  </a:solidFill>
                </a:rPr>
                <a:t>Deepclean</a:t>
              </a:r>
              <a:endParaRPr sz="1200">
                <a:solidFill>
                  <a:srgbClr val="212121"/>
                </a:solidFill>
              </a:endParaRPr>
            </a:p>
          </p:txBody>
        </p:sp>
        <p:cxnSp>
          <p:nvCxnSpPr>
            <p:cNvPr id="270" name="Google Shape;270;p46"/>
            <p:cNvCxnSpPr>
              <a:stCxn id="269" idx="3"/>
              <a:endCxn id="271" idx="1"/>
            </p:cNvCxnSpPr>
            <p:nvPr/>
          </p:nvCxnSpPr>
          <p:spPr>
            <a:xfrm>
              <a:off x="5049000" y="4753525"/>
              <a:ext cx="4428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71" name="Google Shape;271;p46"/>
            <p:cNvSpPr txBox="1"/>
            <p:nvPr/>
          </p:nvSpPr>
          <p:spPr>
            <a:xfrm>
              <a:off x="5491875" y="4568875"/>
              <a:ext cx="1940100" cy="369300"/>
            </a:xfrm>
            <a:prstGeom prst="rect">
              <a:avLst/>
            </a:prstGeom>
            <a:solidFill>
              <a:srgbClr val="6AA84F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200"/>
                <a:t>cleand h</a:t>
              </a:r>
              <a:r>
                <a:rPr lang="zh-TW" sz="1200"/>
                <a:t>(t) in low-latency</a:t>
              </a:r>
              <a:endParaRPr sz="1200"/>
            </a:p>
          </p:txBody>
        </p:sp>
        <p:grpSp>
          <p:nvGrpSpPr>
            <p:cNvPr id="272" name="Google Shape;272;p46"/>
            <p:cNvGrpSpPr/>
            <p:nvPr/>
          </p:nvGrpSpPr>
          <p:grpSpPr>
            <a:xfrm>
              <a:off x="311700" y="2894200"/>
              <a:ext cx="8041400" cy="1572175"/>
              <a:chOff x="311700" y="2894200"/>
              <a:chExt cx="8041400" cy="1572175"/>
            </a:xfrm>
          </p:grpSpPr>
          <p:grpSp>
            <p:nvGrpSpPr>
              <p:cNvPr id="273" name="Google Shape;273;p46"/>
              <p:cNvGrpSpPr/>
              <p:nvPr/>
            </p:nvGrpSpPr>
            <p:grpSpPr>
              <a:xfrm>
                <a:off x="311700" y="2894200"/>
                <a:ext cx="6772425" cy="1572175"/>
                <a:chOff x="311700" y="2437000"/>
                <a:chExt cx="6772425" cy="1572175"/>
              </a:xfrm>
            </p:grpSpPr>
            <p:sp>
              <p:nvSpPr>
                <p:cNvPr id="274" name="Google Shape;274;p46"/>
                <p:cNvSpPr txBox="1"/>
                <p:nvPr/>
              </p:nvSpPr>
              <p:spPr>
                <a:xfrm>
                  <a:off x="1775375" y="2437000"/>
                  <a:ext cx="1690800" cy="400200"/>
                </a:xfrm>
                <a:prstGeom prst="rect">
                  <a:avLst/>
                </a:prstGeom>
                <a:solidFill>
                  <a:srgbClr val="CC4125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(Front-End)</a:t>
                  </a:r>
                  <a:endParaRPr/>
                </a:p>
              </p:txBody>
            </p:sp>
            <p:sp>
              <p:nvSpPr>
                <p:cNvPr id="275" name="Google Shape;275;p46"/>
                <p:cNvSpPr txBox="1"/>
                <p:nvPr/>
              </p:nvSpPr>
              <p:spPr>
                <a:xfrm>
                  <a:off x="3742446" y="2437000"/>
                  <a:ext cx="1690800" cy="400200"/>
                </a:xfrm>
                <a:prstGeom prst="rect">
                  <a:avLst/>
                </a:prstGeom>
                <a:solidFill>
                  <a:srgbClr val="E06666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C00 (Low-Latency)</a:t>
                  </a:r>
                  <a:endParaRPr/>
                </a:p>
              </p:txBody>
            </p:sp>
            <p:sp>
              <p:nvSpPr>
                <p:cNvPr id="276" name="Google Shape;276;p46"/>
                <p:cNvSpPr txBox="1"/>
                <p:nvPr/>
              </p:nvSpPr>
              <p:spPr>
                <a:xfrm>
                  <a:off x="5709525" y="2437000"/>
                  <a:ext cx="1337700" cy="400200"/>
                </a:xfrm>
                <a:prstGeom prst="rect">
                  <a:avLst/>
                </a:prstGeom>
                <a:solidFill>
                  <a:srgbClr val="F6B26B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C01 (Offline)</a:t>
                  </a:r>
                  <a:endParaRPr/>
                </a:p>
              </p:txBody>
            </p:sp>
            <p:sp>
              <p:nvSpPr>
                <p:cNvPr id="277" name="Google Shape;277;p46"/>
                <p:cNvSpPr txBox="1"/>
                <p:nvPr/>
              </p:nvSpPr>
              <p:spPr>
                <a:xfrm>
                  <a:off x="1915013" y="3090175"/>
                  <a:ext cx="1411500" cy="36930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 sz="1200">
                      <a:solidFill>
                        <a:srgbClr val="212121"/>
                      </a:solidFill>
                    </a:rPr>
                    <a:t>Partial Calibration</a:t>
                  </a:r>
                  <a:endParaRPr sz="1200">
                    <a:solidFill>
                      <a:srgbClr val="212121"/>
                    </a:solidFill>
                  </a:endParaRPr>
                </a:p>
              </p:txBody>
            </p:sp>
            <p:sp>
              <p:nvSpPr>
                <p:cNvPr id="278" name="Google Shape;278;p46"/>
                <p:cNvSpPr txBox="1"/>
                <p:nvPr/>
              </p:nvSpPr>
              <p:spPr>
                <a:xfrm>
                  <a:off x="5672625" y="3639875"/>
                  <a:ext cx="1411500" cy="36930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 sz="1200">
                      <a:solidFill>
                        <a:srgbClr val="212121"/>
                      </a:solidFill>
                    </a:rPr>
                    <a:t>Full Calibration</a:t>
                  </a:r>
                  <a:endParaRPr sz="1200">
                    <a:solidFill>
                      <a:srgbClr val="212121"/>
                    </a:solidFill>
                  </a:endParaRPr>
                </a:p>
              </p:txBody>
            </p:sp>
            <p:cxnSp>
              <p:nvCxnSpPr>
                <p:cNvPr id="279" name="Google Shape;279;p46"/>
                <p:cNvCxnSpPr>
                  <a:stCxn id="277" idx="3"/>
                  <a:endCxn id="280" idx="1"/>
                </p:cNvCxnSpPr>
                <p:nvPr/>
              </p:nvCxnSpPr>
              <p:spPr>
                <a:xfrm>
                  <a:off x="3326513" y="3274825"/>
                  <a:ext cx="4461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  <p:cxnSp>
              <p:nvCxnSpPr>
                <p:cNvPr id="281" name="Google Shape;281;p46"/>
                <p:cNvCxnSpPr>
                  <a:endCxn id="277" idx="1"/>
                </p:cNvCxnSpPr>
                <p:nvPr/>
              </p:nvCxnSpPr>
              <p:spPr>
                <a:xfrm>
                  <a:off x="418313" y="3274825"/>
                  <a:ext cx="14967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  <p:sp>
              <p:nvSpPr>
                <p:cNvPr id="280" name="Google Shape;280;p46"/>
                <p:cNvSpPr txBox="1"/>
                <p:nvPr/>
              </p:nvSpPr>
              <p:spPr>
                <a:xfrm>
                  <a:off x="3772488" y="3090175"/>
                  <a:ext cx="1599000" cy="36930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 sz="1200">
                      <a:solidFill>
                        <a:srgbClr val="212121"/>
                      </a:solidFill>
                    </a:rPr>
                    <a:t>Residual Calibration</a:t>
                  </a:r>
                  <a:endParaRPr sz="1200">
                    <a:solidFill>
                      <a:srgbClr val="212121"/>
                    </a:solidFill>
                  </a:endParaRPr>
                </a:p>
              </p:txBody>
            </p:sp>
            <p:sp>
              <p:nvSpPr>
                <p:cNvPr id="282" name="Google Shape;282;p46"/>
                <p:cNvSpPr txBox="1"/>
                <p:nvPr/>
              </p:nvSpPr>
              <p:spPr>
                <a:xfrm>
                  <a:off x="311700" y="2437000"/>
                  <a:ext cx="1187400" cy="400200"/>
                </a:xfrm>
                <a:prstGeom prst="rect">
                  <a:avLst/>
                </a:prstGeom>
                <a:solidFill>
                  <a:srgbClr val="CC4125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DARM Loop</a:t>
                  </a:r>
                  <a:endParaRPr/>
                </a:p>
              </p:txBody>
            </p:sp>
            <p:cxnSp>
              <p:nvCxnSpPr>
                <p:cNvPr id="283" name="Google Shape;283;p46"/>
                <p:cNvCxnSpPr>
                  <a:endCxn id="278" idx="1"/>
                </p:cNvCxnSpPr>
                <p:nvPr/>
              </p:nvCxnSpPr>
              <p:spPr>
                <a:xfrm>
                  <a:off x="1331925" y="3274325"/>
                  <a:ext cx="4340700" cy="550200"/>
                </a:xfrm>
                <a:prstGeom prst="bentConnector3">
                  <a:avLst>
                    <a:gd fmla="val 168" name="adj1"/>
                  </a:avLst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</p:grpSp>
          <p:sp>
            <p:nvSpPr>
              <p:cNvPr id="284" name="Google Shape;284;p46"/>
              <p:cNvSpPr txBox="1"/>
              <p:nvPr/>
            </p:nvSpPr>
            <p:spPr>
              <a:xfrm>
                <a:off x="7607600" y="4090150"/>
                <a:ext cx="461400" cy="369300"/>
              </a:xfrm>
              <a:prstGeom prst="rect">
                <a:avLst/>
              </a:prstGeom>
              <a:solidFill>
                <a:srgbClr val="FFFFFF"/>
              </a:solidFill>
              <a:ln cap="flat" cmpd="sng" w="9525">
                <a:solidFill>
                  <a:srgbClr val="21212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 sz="1200">
                    <a:solidFill>
                      <a:srgbClr val="212121"/>
                    </a:solidFill>
                  </a:rPr>
                  <a:t>ICA</a:t>
                </a:r>
                <a:endParaRPr sz="1200">
                  <a:solidFill>
                    <a:srgbClr val="212121"/>
                  </a:solidFill>
                </a:endParaRPr>
              </a:p>
            </p:txBody>
          </p:sp>
          <p:cxnSp>
            <p:nvCxnSpPr>
              <p:cNvPr id="285" name="Google Shape;285;p46"/>
              <p:cNvCxnSpPr>
                <a:stCxn id="278" idx="3"/>
                <a:endCxn id="284" idx="1"/>
              </p:cNvCxnSpPr>
              <p:nvPr/>
            </p:nvCxnSpPr>
            <p:spPr>
              <a:xfrm flipH="1" rot="10800000">
                <a:off x="7084125" y="4274825"/>
                <a:ext cx="523500" cy="69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286" name="Google Shape;286;p46"/>
              <p:cNvSpPr txBox="1"/>
              <p:nvPr/>
            </p:nvSpPr>
            <p:spPr>
              <a:xfrm>
                <a:off x="7323500" y="2909650"/>
                <a:ext cx="1029600" cy="369300"/>
              </a:xfrm>
              <a:prstGeom prst="rect">
                <a:avLst/>
              </a:prstGeom>
              <a:solidFill>
                <a:srgbClr val="6AA84F"/>
              </a:solidFill>
              <a:ln cap="flat" cmpd="sng" w="952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 sz="1200"/>
                  <a:t>cleaned h(t)</a:t>
                </a:r>
                <a:endParaRPr sz="1200"/>
              </a:p>
            </p:txBody>
          </p:sp>
        </p:grpSp>
      </p:grpSp>
      <p:cxnSp>
        <p:nvCxnSpPr>
          <p:cNvPr id="287" name="Google Shape;287;p46"/>
          <p:cNvCxnSpPr/>
          <p:nvPr/>
        </p:nvCxnSpPr>
        <p:spPr>
          <a:xfrm>
            <a:off x="4571988" y="3916675"/>
            <a:ext cx="0" cy="652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lgDash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and Independent Component Analysis (ICA)</a:t>
            </a:r>
            <a:endParaRPr/>
          </a:p>
        </p:txBody>
      </p:sp>
      <p:sp>
        <p:nvSpPr>
          <p:cNvPr id="293" name="Google Shape;293;p4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ICA is used to do the denoising of C01 strain.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Deepclean is designed to do the fast denoising of low-latency C00 strain.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●"/>
            </a:pPr>
            <a:r>
              <a:rPr lang="zh-TW">
                <a:solidFill>
                  <a:schemeClr val="accent6"/>
                </a:solidFill>
              </a:rPr>
              <a:t>However, during O3GK, only C01 strain can be used for any analysis. The C00 strain is corrupted.</a:t>
            </a:r>
            <a:endParaRPr>
              <a:solidFill>
                <a:schemeClr val="accent6"/>
              </a:solidFill>
            </a:endParaRPr>
          </a:p>
        </p:txBody>
      </p:sp>
      <p:grpSp>
        <p:nvGrpSpPr>
          <p:cNvPr id="294" name="Google Shape;294;p47"/>
          <p:cNvGrpSpPr/>
          <p:nvPr/>
        </p:nvGrpSpPr>
        <p:grpSpPr>
          <a:xfrm>
            <a:off x="311700" y="2894200"/>
            <a:ext cx="8041400" cy="2043975"/>
            <a:chOff x="311700" y="2894200"/>
            <a:chExt cx="8041400" cy="2043975"/>
          </a:xfrm>
        </p:grpSpPr>
        <p:sp>
          <p:nvSpPr>
            <p:cNvPr id="295" name="Google Shape;295;p47"/>
            <p:cNvSpPr txBox="1"/>
            <p:nvPr/>
          </p:nvSpPr>
          <p:spPr>
            <a:xfrm>
              <a:off x="7361300" y="4568875"/>
              <a:ext cx="954000" cy="3693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21212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200">
                  <a:solidFill>
                    <a:srgbClr val="212121"/>
                  </a:solidFill>
                </a:rPr>
                <a:t>Deepclean</a:t>
              </a:r>
              <a:endParaRPr sz="1200">
                <a:solidFill>
                  <a:srgbClr val="212121"/>
                </a:solidFill>
              </a:endParaRPr>
            </a:p>
          </p:txBody>
        </p:sp>
        <p:grpSp>
          <p:nvGrpSpPr>
            <p:cNvPr id="296" name="Google Shape;296;p47"/>
            <p:cNvGrpSpPr/>
            <p:nvPr/>
          </p:nvGrpSpPr>
          <p:grpSpPr>
            <a:xfrm>
              <a:off x="311700" y="2894200"/>
              <a:ext cx="8041400" cy="1572175"/>
              <a:chOff x="311700" y="2894200"/>
              <a:chExt cx="8041400" cy="1572175"/>
            </a:xfrm>
          </p:grpSpPr>
          <p:grpSp>
            <p:nvGrpSpPr>
              <p:cNvPr id="297" name="Google Shape;297;p47"/>
              <p:cNvGrpSpPr/>
              <p:nvPr/>
            </p:nvGrpSpPr>
            <p:grpSpPr>
              <a:xfrm>
                <a:off x="311700" y="2894200"/>
                <a:ext cx="6772425" cy="1572175"/>
                <a:chOff x="311700" y="2437000"/>
                <a:chExt cx="6772425" cy="1572175"/>
              </a:xfrm>
            </p:grpSpPr>
            <p:sp>
              <p:nvSpPr>
                <p:cNvPr id="298" name="Google Shape;298;p47"/>
                <p:cNvSpPr txBox="1"/>
                <p:nvPr/>
              </p:nvSpPr>
              <p:spPr>
                <a:xfrm>
                  <a:off x="1775375" y="2437000"/>
                  <a:ext cx="1690800" cy="400200"/>
                </a:xfrm>
                <a:prstGeom prst="rect">
                  <a:avLst/>
                </a:prstGeom>
                <a:solidFill>
                  <a:srgbClr val="CC4125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(Front-End)</a:t>
                  </a:r>
                  <a:endParaRPr/>
                </a:p>
              </p:txBody>
            </p:sp>
            <p:sp>
              <p:nvSpPr>
                <p:cNvPr id="299" name="Google Shape;299;p47"/>
                <p:cNvSpPr txBox="1"/>
                <p:nvPr/>
              </p:nvSpPr>
              <p:spPr>
                <a:xfrm>
                  <a:off x="3742446" y="2437000"/>
                  <a:ext cx="1690800" cy="400200"/>
                </a:xfrm>
                <a:prstGeom prst="rect">
                  <a:avLst/>
                </a:prstGeom>
                <a:solidFill>
                  <a:srgbClr val="E06666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C00 (Low-Latency)</a:t>
                  </a:r>
                  <a:endParaRPr/>
                </a:p>
              </p:txBody>
            </p:sp>
            <p:sp>
              <p:nvSpPr>
                <p:cNvPr id="300" name="Google Shape;300;p47"/>
                <p:cNvSpPr txBox="1"/>
                <p:nvPr/>
              </p:nvSpPr>
              <p:spPr>
                <a:xfrm>
                  <a:off x="5709525" y="2437000"/>
                  <a:ext cx="1337700" cy="400200"/>
                </a:xfrm>
                <a:prstGeom prst="rect">
                  <a:avLst/>
                </a:prstGeom>
                <a:solidFill>
                  <a:srgbClr val="F6B26B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C01 (Offline)</a:t>
                  </a:r>
                  <a:endParaRPr/>
                </a:p>
              </p:txBody>
            </p:sp>
            <p:sp>
              <p:nvSpPr>
                <p:cNvPr id="301" name="Google Shape;301;p47"/>
                <p:cNvSpPr txBox="1"/>
                <p:nvPr/>
              </p:nvSpPr>
              <p:spPr>
                <a:xfrm>
                  <a:off x="1915013" y="3090175"/>
                  <a:ext cx="1411500" cy="36930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 sz="1200">
                      <a:solidFill>
                        <a:srgbClr val="212121"/>
                      </a:solidFill>
                    </a:rPr>
                    <a:t>Partial Calibration</a:t>
                  </a:r>
                  <a:endParaRPr sz="1200">
                    <a:solidFill>
                      <a:srgbClr val="212121"/>
                    </a:solidFill>
                  </a:endParaRPr>
                </a:p>
              </p:txBody>
            </p:sp>
            <p:sp>
              <p:nvSpPr>
                <p:cNvPr id="302" name="Google Shape;302;p47"/>
                <p:cNvSpPr txBox="1"/>
                <p:nvPr/>
              </p:nvSpPr>
              <p:spPr>
                <a:xfrm>
                  <a:off x="5672625" y="3639875"/>
                  <a:ext cx="1411500" cy="36930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 sz="1200">
                      <a:solidFill>
                        <a:srgbClr val="212121"/>
                      </a:solidFill>
                    </a:rPr>
                    <a:t>Full Calibration</a:t>
                  </a:r>
                  <a:endParaRPr sz="1200">
                    <a:solidFill>
                      <a:srgbClr val="212121"/>
                    </a:solidFill>
                  </a:endParaRPr>
                </a:p>
              </p:txBody>
            </p:sp>
            <p:cxnSp>
              <p:nvCxnSpPr>
                <p:cNvPr id="303" name="Google Shape;303;p47"/>
                <p:cNvCxnSpPr>
                  <a:stCxn id="301" idx="3"/>
                  <a:endCxn id="304" idx="1"/>
                </p:cNvCxnSpPr>
                <p:nvPr/>
              </p:nvCxnSpPr>
              <p:spPr>
                <a:xfrm>
                  <a:off x="3326513" y="3274825"/>
                  <a:ext cx="4461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  <p:cxnSp>
              <p:nvCxnSpPr>
                <p:cNvPr id="305" name="Google Shape;305;p47"/>
                <p:cNvCxnSpPr>
                  <a:endCxn id="301" idx="1"/>
                </p:cNvCxnSpPr>
                <p:nvPr/>
              </p:nvCxnSpPr>
              <p:spPr>
                <a:xfrm>
                  <a:off x="418313" y="3274825"/>
                  <a:ext cx="14967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  <p:sp>
              <p:nvSpPr>
                <p:cNvPr id="304" name="Google Shape;304;p47"/>
                <p:cNvSpPr txBox="1"/>
                <p:nvPr/>
              </p:nvSpPr>
              <p:spPr>
                <a:xfrm>
                  <a:off x="3772488" y="3090175"/>
                  <a:ext cx="1599000" cy="36930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 sz="1200">
                      <a:solidFill>
                        <a:srgbClr val="212121"/>
                      </a:solidFill>
                    </a:rPr>
                    <a:t>Residual Calibration</a:t>
                  </a:r>
                  <a:endParaRPr sz="1200">
                    <a:solidFill>
                      <a:srgbClr val="212121"/>
                    </a:solidFill>
                  </a:endParaRPr>
                </a:p>
              </p:txBody>
            </p:sp>
            <p:sp>
              <p:nvSpPr>
                <p:cNvPr id="306" name="Google Shape;306;p47"/>
                <p:cNvSpPr txBox="1"/>
                <p:nvPr/>
              </p:nvSpPr>
              <p:spPr>
                <a:xfrm>
                  <a:off x="311700" y="2437000"/>
                  <a:ext cx="1187400" cy="400200"/>
                </a:xfrm>
                <a:prstGeom prst="rect">
                  <a:avLst/>
                </a:prstGeom>
                <a:solidFill>
                  <a:srgbClr val="CC4125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DARM Loop</a:t>
                  </a:r>
                  <a:endParaRPr/>
                </a:p>
              </p:txBody>
            </p:sp>
            <p:cxnSp>
              <p:nvCxnSpPr>
                <p:cNvPr id="307" name="Google Shape;307;p47"/>
                <p:cNvCxnSpPr>
                  <a:endCxn id="302" idx="1"/>
                </p:cNvCxnSpPr>
                <p:nvPr/>
              </p:nvCxnSpPr>
              <p:spPr>
                <a:xfrm>
                  <a:off x="1331925" y="3274325"/>
                  <a:ext cx="4340700" cy="550200"/>
                </a:xfrm>
                <a:prstGeom prst="bentConnector3">
                  <a:avLst>
                    <a:gd fmla="val 168" name="adj1"/>
                  </a:avLst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</p:grpSp>
          <p:sp>
            <p:nvSpPr>
              <p:cNvPr id="308" name="Google Shape;308;p47"/>
              <p:cNvSpPr txBox="1"/>
              <p:nvPr/>
            </p:nvSpPr>
            <p:spPr>
              <a:xfrm>
                <a:off x="7607600" y="4090150"/>
                <a:ext cx="461400" cy="369300"/>
              </a:xfrm>
              <a:prstGeom prst="rect">
                <a:avLst/>
              </a:prstGeom>
              <a:solidFill>
                <a:srgbClr val="FFFFFF"/>
              </a:solidFill>
              <a:ln cap="flat" cmpd="sng" w="9525">
                <a:solidFill>
                  <a:srgbClr val="21212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 sz="1200">
                    <a:solidFill>
                      <a:srgbClr val="212121"/>
                    </a:solidFill>
                  </a:rPr>
                  <a:t>ICA</a:t>
                </a:r>
                <a:endParaRPr sz="1200">
                  <a:solidFill>
                    <a:srgbClr val="212121"/>
                  </a:solidFill>
                </a:endParaRPr>
              </a:p>
            </p:txBody>
          </p:sp>
          <p:cxnSp>
            <p:nvCxnSpPr>
              <p:cNvPr id="309" name="Google Shape;309;p47"/>
              <p:cNvCxnSpPr>
                <a:stCxn id="302" idx="3"/>
                <a:endCxn id="308" idx="1"/>
              </p:cNvCxnSpPr>
              <p:nvPr/>
            </p:nvCxnSpPr>
            <p:spPr>
              <a:xfrm flipH="1" rot="10800000">
                <a:off x="7084125" y="4274825"/>
                <a:ext cx="523500" cy="69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310" name="Google Shape;310;p47"/>
              <p:cNvSpPr txBox="1"/>
              <p:nvPr/>
            </p:nvSpPr>
            <p:spPr>
              <a:xfrm>
                <a:off x="7323500" y="2909650"/>
                <a:ext cx="1029600" cy="369300"/>
              </a:xfrm>
              <a:prstGeom prst="rect">
                <a:avLst/>
              </a:prstGeom>
              <a:solidFill>
                <a:srgbClr val="6AA84F"/>
              </a:solidFill>
              <a:ln cap="flat" cmpd="sng" w="952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 sz="1200"/>
                  <a:t>cleaned h(t)</a:t>
                </a:r>
                <a:endParaRPr sz="1200"/>
              </a:p>
            </p:txBody>
          </p:sp>
        </p:grpSp>
      </p:grpSp>
      <p:cxnSp>
        <p:nvCxnSpPr>
          <p:cNvPr id="311" name="Google Shape;311;p47"/>
          <p:cNvCxnSpPr>
            <a:stCxn id="302" idx="2"/>
            <a:endCxn id="295" idx="1"/>
          </p:cNvCxnSpPr>
          <p:nvPr/>
        </p:nvCxnSpPr>
        <p:spPr>
          <a:xfrm flipH="1" rot="-5400000">
            <a:off x="6726225" y="4118525"/>
            <a:ext cx="287100" cy="9828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Segments of</a:t>
            </a:r>
            <a:r>
              <a:rPr lang="zh-TW"/>
              <a:t> C01 Strain in O3GK</a:t>
            </a:r>
            <a:endParaRPr/>
          </a:p>
        </p:txBody>
      </p:sp>
      <p:sp>
        <p:nvSpPr>
          <p:cNvPr id="317" name="Google Shape;317;p4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Observation summary and the available segements for science research can be found in this </a:t>
            </a:r>
            <a:r>
              <a:rPr lang="zh-TW" u="sng">
                <a:solidFill>
                  <a:schemeClr val="hlink"/>
                </a:solidFill>
                <a:hlinkClick r:id="rId3"/>
              </a:rPr>
              <a:t>Sheet</a:t>
            </a:r>
            <a:r>
              <a:rPr lang="zh-TW"/>
              <a:t>.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State Vector of C01 Strain in O3GK</a:t>
            </a:r>
            <a:endParaRPr/>
          </a:p>
        </p:txBody>
      </p:sp>
      <p:sp>
        <p:nvSpPr>
          <p:cNvPr id="323" name="Google Shape;323;p4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324" name="Google Shape;324;p49"/>
          <p:cNvGraphicFramePr/>
          <p:nvPr/>
        </p:nvGraphicFramePr>
        <p:xfrm>
          <a:off x="952500" y="1123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{F48FB3EF-CD58-462C-98EB-E7D19F2F254A}</a:tableStyleId>
              </a:tblPr>
              <a:tblGrid>
                <a:gridCol w="478600"/>
                <a:gridCol w="2379725"/>
                <a:gridCol w="43806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bit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Identifier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Description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HOFT_OK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h(t) was successfully computed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OBS_INTENT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The “observation intent” is set by the operator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2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OBS_READY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Interferometer is in “observation ready” mode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3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(not in use)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(not in use)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4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NO_GAP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The input data was present (not a gap)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5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NO_STOCH_HW_INJ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stochastic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6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NO_CBC_HW_INJ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compact binary coalescence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7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NO_BURST_HW_INJ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burst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8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NO_DETCHAR_HW_INJ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detector characterization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30" name="Google Shape;330;p5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31" name="Google Shape;331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37" name="Google Shape;337;p5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38" name="Google Shape;338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power spectral density (PSD):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coupling function model: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descr="S(f) = S_{PEM}(f) + S_{other}(f)." id="74" name="Google Shape;74;p16" title="MathEquation,#d0d0c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8162" y="1604231"/>
            <a:ext cx="3907692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_{PEM}(f) = C^2(f) \cdot P_{bkg}(f) = \frac{S_{inj}(f) - S_{bkg}(f)}{P_{inj}(f) - P_{bkg}(f)} \cdot P_{bkg}(f)." id="75" name="Google Shape;75;p16" title="MathEquation,#d0d0c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82812" y="2571728"/>
            <a:ext cx="6178378" cy="57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44" name="Google Shape;344;p5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45" name="Google Shape;345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51" name="Google Shape;351;p5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52" name="Google Shape;352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58" name="Google Shape;358;p5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59" name="Google Shape;359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65" name="Google Shape;365;p5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66" name="Google Shape;366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72" name="Google Shape;372;p5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73" name="Google Shape;373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79" name="Google Shape;379;p5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80" name="Google Shape;380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86" name="Google Shape;386;p5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87" name="Google Shape;387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5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93" name="Google Shape;393;p5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94" name="Google Shape;394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00" name="Google Shape;400;p6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01" name="Google Shape;401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07" name="Google Shape;407;p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08" name="Google Shape;408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response function model: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coupling function model is included as: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For a single frequency f’ PEM Injection:</a:t>
            </a:r>
            <a:endParaRPr/>
          </a:p>
        </p:txBody>
      </p:sp>
      <p:pic>
        <p:nvPicPr>
          <p:cNvPr descr="R_{CF}(f, f') = \frac{S_{inj}(f) - S_{bkg}(f)}{P_{inj}(f') - P_{bkg}(f')} \cdot \delta(f - f'), ~ \epsilon = 1." id="82" name="Google Shape;82;p17" title="MathEquation,#d0d0c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2590" y="2495528"/>
            <a:ext cx="5378824" cy="571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_{PEM}(f) = \int \left[ R(f, f') \cdot P_{bkg}(f') \cdot \epsilon \right] df'," id="83" name="Google Shape;83;p17" title="MathEquation,#d0d0c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4263" y="1572463"/>
            <a:ext cx="5735484" cy="444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(f, f') \cdot \epsilon = \frac{S_{inj}(f) - S_{bkg}(f)}{P_{inj}(f') - P_{bkg}(f')} \cdot \frac{1}{\Delta f'}." id="84" name="Google Shape;84;p17" title="MathEquation,#d0d0c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01312" y="3469378"/>
            <a:ext cx="3941380" cy="57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14" name="Google Shape;414;p6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15" name="Google Shape;415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6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21" name="Google Shape;421;p6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22" name="Google Shape;422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28" name="Google Shape;428;p6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29" name="Google Shape;429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35" name="Google Shape;435;p6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36" name="Google Shape;436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42" name="Google Shape;442;p6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43" name="Google Shape;443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49" name="Google Shape;449;p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50" name="Google Shape;450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6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56" name="Google Shape;456;p6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57" name="Google Shape;457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6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63" name="Google Shape;463;p6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64" name="Google Shape;464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7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70" name="Google Shape;470;p7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71" name="Google Shape;471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77" name="Google Shape;477;p7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78" name="Google Shape;478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experiment is performed on 2020/06/11.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acoustic noise at the input optics (Pre-Stablized Laser room and Power Recycling booth) is focused.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Confirmation of the </a:t>
            </a:r>
            <a:r>
              <a:rPr lang="zh-TW">
                <a:solidFill>
                  <a:schemeClr val="accent6"/>
                </a:solidFill>
              </a:rPr>
              <a:t>frequency conversion</a:t>
            </a:r>
            <a:r>
              <a:rPr lang="zh-TW"/>
              <a:t> and </a:t>
            </a:r>
            <a:r>
              <a:rPr lang="zh-TW">
                <a:solidFill>
                  <a:schemeClr val="accent6"/>
                </a:solidFill>
              </a:rPr>
              <a:t>PSD linearity (so we can set ε to 1)</a:t>
            </a:r>
            <a:r>
              <a:rPr lang="zh-TW"/>
              <a:t> are performed by single-frequency PEM injection varying the injection power.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Acoustic injection: 200 frequencies from approximately 70.0 Hz to 1070.0 Hz, 10 s for each frequency.</a:t>
            </a:r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84" name="Google Shape;484;p7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85" name="Google Shape;485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17725"/>
            <a:ext cx="2757960" cy="3820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2060" y="1017725"/>
            <a:ext cx="5769541" cy="302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4200" y="1017725"/>
            <a:ext cx="4915606" cy="3820976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110" name="Google Shape;110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8200" y="1017725"/>
            <a:ext cx="3907609" cy="4125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