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e92d17583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e92d17583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0e92d17583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0e92d17583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e92d1758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0e92d1758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0e92d17583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0e92d17583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0e92d17583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0e92d17583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0e92d17583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0e92d17583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e92d17583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0e92d17583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e92d17583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0e92d17583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arxiv.org/abs/2009.09305" TargetMode="External"/><Relationship Id="rId4" Type="http://schemas.openxmlformats.org/officeDocument/2006/relationships/hyperlink" Target="https://www.icrr.u-tokyo.ac.jp/~washimi/KAGRA/PEM/PEMmap/archives/O3GK/" TargetMode="External"/><Relationship Id="rId5" Type="http://schemas.openxmlformats.org/officeDocument/2006/relationships/hyperlink" Target="http://gwwiki.icrr.u-tokyo.ac.jp/JGWwiki/KAGRA/Subgroups/DET/DataQuality" TargetMode="External"/><Relationship Id="rId6" Type="http://schemas.openxmlformats.org/officeDocument/2006/relationships/hyperlink" Target="https://gwpy.github.io/docs/latest/timeseries/statevector.html#multi-bit-state-vecto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Calibration and Data Quality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Chia-Jui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/>
              <a:t>National Yang Ming Chiao Tung University, Taiwan</a:t>
            </a:r>
            <a:endParaRPr sz="224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4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/>
              <a:t>2022/01/18</a:t>
            </a:r>
            <a:endParaRPr sz="224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 Detector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3207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zh-TW"/>
              <a:t>Suspended cavities need to be kept on resonance with the laser by active control on the mirrors.</a:t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3622675" y="1017725"/>
            <a:ext cx="5106600" cy="3988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14"/>
          <p:cNvGrpSpPr/>
          <p:nvPr/>
        </p:nvGrpSpPr>
        <p:grpSpPr>
          <a:xfrm>
            <a:off x="3851325" y="3205050"/>
            <a:ext cx="397200" cy="191400"/>
            <a:chOff x="2332600" y="2560700"/>
            <a:chExt cx="397200" cy="191400"/>
          </a:xfrm>
        </p:grpSpPr>
        <p:sp>
          <p:nvSpPr>
            <p:cNvPr id="64" name="Google Shape;64;p14"/>
            <p:cNvSpPr/>
            <p:nvPr/>
          </p:nvSpPr>
          <p:spPr>
            <a:xfrm>
              <a:off x="2332600" y="2560700"/>
              <a:ext cx="257700" cy="191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4"/>
            <p:cNvSpPr/>
            <p:nvPr/>
          </p:nvSpPr>
          <p:spPr>
            <a:xfrm>
              <a:off x="2590300" y="2633600"/>
              <a:ext cx="139500" cy="45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14"/>
          <p:cNvSpPr/>
          <p:nvPr/>
        </p:nvSpPr>
        <p:spPr>
          <a:xfrm>
            <a:off x="5998550" y="4612300"/>
            <a:ext cx="316800" cy="191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" name="Google Shape;67;p14"/>
          <p:cNvGrpSpPr/>
          <p:nvPr/>
        </p:nvGrpSpPr>
        <p:grpSpPr>
          <a:xfrm>
            <a:off x="5966138" y="1166447"/>
            <a:ext cx="381613" cy="1190965"/>
            <a:chOff x="4381188" y="652772"/>
            <a:chExt cx="381613" cy="1190965"/>
          </a:xfrm>
        </p:grpSpPr>
        <p:grpSp>
          <p:nvGrpSpPr>
            <p:cNvPr id="68" name="Google Shape;68;p14"/>
            <p:cNvGrpSpPr/>
            <p:nvPr/>
          </p:nvGrpSpPr>
          <p:grpSpPr>
            <a:xfrm>
              <a:off x="4381188" y="652772"/>
              <a:ext cx="381613" cy="145490"/>
              <a:chOff x="4381188" y="652772"/>
              <a:chExt cx="381613" cy="145490"/>
            </a:xfrm>
          </p:grpSpPr>
          <p:sp>
            <p:nvSpPr>
              <p:cNvPr id="69" name="Google Shape;69;p14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4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14"/>
            <p:cNvGrpSpPr/>
            <p:nvPr/>
          </p:nvGrpSpPr>
          <p:grpSpPr>
            <a:xfrm rot="10800000">
              <a:off x="4381188" y="1698247"/>
              <a:ext cx="381613" cy="145490"/>
              <a:chOff x="4381188" y="652772"/>
              <a:chExt cx="381613" cy="145490"/>
            </a:xfrm>
          </p:grpSpPr>
          <p:sp>
            <p:nvSpPr>
              <p:cNvPr id="72" name="Google Shape;72;p14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4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4" name="Google Shape;74;p14"/>
          <p:cNvGrpSpPr/>
          <p:nvPr/>
        </p:nvGrpSpPr>
        <p:grpSpPr>
          <a:xfrm rot="5400000">
            <a:off x="7639588" y="2705272"/>
            <a:ext cx="381613" cy="1190965"/>
            <a:chOff x="4381188" y="652772"/>
            <a:chExt cx="381613" cy="1190965"/>
          </a:xfrm>
        </p:grpSpPr>
        <p:grpSp>
          <p:nvGrpSpPr>
            <p:cNvPr id="75" name="Google Shape;75;p14"/>
            <p:cNvGrpSpPr/>
            <p:nvPr/>
          </p:nvGrpSpPr>
          <p:grpSpPr>
            <a:xfrm>
              <a:off x="4381188" y="652772"/>
              <a:ext cx="381613" cy="145490"/>
              <a:chOff x="4381188" y="652772"/>
              <a:chExt cx="381613" cy="145490"/>
            </a:xfrm>
          </p:grpSpPr>
          <p:sp>
            <p:nvSpPr>
              <p:cNvPr id="76" name="Google Shape;76;p14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14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8" name="Google Shape;78;p14"/>
            <p:cNvGrpSpPr/>
            <p:nvPr/>
          </p:nvGrpSpPr>
          <p:grpSpPr>
            <a:xfrm rot="10800000">
              <a:off x="4381188" y="1698247"/>
              <a:ext cx="381613" cy="145490"/>
              <a:chOff x="4381188" y="652772"/>
              <a:chExt cx="381613" cy="145490"/>
            </a:xfrm>
          </p:grpSpPr>
          <p:sp>
            <p:nvSpPr>
              <p:cNvPr id="79" name="Google Shape;79;p14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4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1" name="Google Shape;81;p14"/>
          <p:cNvGrpSpPr/>
          <p:nvPr/>
        </p:nvGrpSpPr>
        <p:grpSpPr>
          <a:xfrm rot="10800000">
            <a:off x="5966138" y="4167485"/>
            <a:ext cx="381613" cy="145490"/>
            <a:chOff x="4381188" y="652772"/>
            <a:chExt cx="381613" cy="145490"/>
          </a:xfrm>
        </p:grpSpPr>
        <p:sp>
          <p:nvSpPr>
            <p:cNvPr id="82" name="Google Shape;82;p14"/>
            <p:cNvSpPr/>
            <p:nvPr/>
          </p:nvSpPr>
          <p:spPr>
            <a:xfrm rot="5400000">
              <a:off x="4513188" y="548663"/>
              <a:ext cx="117600" cy="381600"/>
            </a:xfrm>
            <a:prstGeom prst="rect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4"/>
            <p:cNvSpPr/>
            <p:nvPr/>
          </p:nvSpPr>
          <p:spPr>
            <a:xfrm rot="5400000">
              <a:off x="4558050" y="475922"/>
              <a:ext cx="27900" cy="381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4" name="Google Shape;84;p14"/>
          <p:cNvGrpSpPr/>
          <p:nvPr/>
        </p:nvGrpSpPr>
        <p:grpSpPr>
          <a:xfrm rot="-5400000">
            <a:off x="4998950" y="3228010"/>
            <a:ext cx="381613" cy="145490"/>
            <a:chOff x="4381188" y="652772"/>
            <a:chExt cx="381613" cy="145490"/>
          </a:xfrm>
        </p:grpSpPr>
        <p:sp>
          <p:nvSpPr>
            <p:cNvPr id="85" name="Google Shape;85;p14"/>
            <p:cNvSpPr/>
            <p:nvPr/>
          </p:nvSpPr>
          <p:spPr>
            <a:xfrm rot="5400000">
              <a:off x="4513188" y="548663"/>
              <a:ext cx="117600" cy="381600"/>
            </a:xfrm>
            <a:prstGeom prst="rect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4"/>
            <p:cNvSpPr/>
            <p:nvPr/>
          </p:nvSpPr>
          <p:spPr>
            <a:xfrm rot="5400000">
              <a:off x="4558050" y="475922"/>
              <a:ext cx="27900" cy="381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" name="Google Shape;87;p14"/>
          <p:cNvSpPr txBox="1"/>
          <p:nvPr/>
        </p:nvSpPr>
        <p:spPr>
          <a:xfrm>
            <a:off x="6399875" y="452335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Photodiode</a:t>
            </a:r>
            <a:endParaRPr sz="1000"/>
          </a:p>
        </p:txBody>
      </p:sp>
      <p:cxnSp>
        <p:nvCxnSpPr>
          <p:cNvPr id="88" name="Google Shape;88;p14"/>
          <p:cNvCxnSpPr>
            <a:stCxn id="65" idx="3"/>
            <a:endCxn id="86" idx="1"/>
          </p:cNvCxnSpPr>
          <p:nvPr/>
        </p:nvCxnSpPr>
        <p:spPr>
          <a:xfrm>
            <a:off x="4248525" y="3300750"/>
            <a:ext cx="8685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4"/>
          <p:cNvCxnSpPr>
            <a:stCxn id="79" idx="3"/>
            <a:endCxn id="76" idx="3"/>
          </p:cNvCxnSpPr>
          <p:nvPr/>
        </p:nvCxnSpPr>
        <p:spPr>
          <a:xfrm>
            <a:off x="7380401" y="3300761"/>
            <a:ext cx="900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0" name="Google Shape;90;p14"/>
          <p:cNvCxnSpPr/>
          <p:nvPr/>
        </p:nvCxnSpPr>
        <p:spPr>
          <a:xfrm rot="5400000">
            <a:off x="5706951" y="1761949"/>
            <a:ext cx="900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" name="Google Shape;91;p14"/>
          <p:cNvCxnSpPr>
            <a:stCxn id="73" idx="1"/>
            <a:endCxn id="82" idx="3"/>
          </p:cNvCxnSpPr>
          <p:nvPr/>
        </p:nvCxnSpPr>
        <p:spPr>
          <a:xfrm>
            <a:off x="6156938" y="2357413"/>
            <a:ext cx="0" cy="1810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14"/>
          <p:cNvCxnSpPr>
            <a:stCxn id="85" idx="3"/>
            <a:endCxn id="80" idx="1"/>
          </p:cNvCxnSpPr>
          <p:nvPr/>
        </p:nvCxnSpPr>
        <p:spPr>
          <a:xfrm>
            <a:off x="5262501" y="3300761"/>
            <a:ext cx="19725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3" name="Google Shape;93;p14"/>
          <p:cNvGrpSpPr/>
          <p:nvPr/>
        </p:nvGrpSpPr>
        <p:grpSpPr>
          <a:xfrm rot="-2700000">
            <a:off x="5876102" y="3238050"/>
            <a:ext cx="561713" cy="125389"/>
            <a:chOff x="4470657" y="3523026"/>
            <a:chExt cx="453000" cy="125390"/>
          </a:xfrm>
        </p:grpSpPr>
        <p:sp>
          <p:nvSpPr>
            <p:cNvPr id="94" name="Google Shape;94;p14"/>
            <p:cNvSpPr/>
            <p:nvPr/>
          </p:nvSpPr>
          <p:spPr>
            <a:xfrm flipH="1" rot="5400000">
              <a:off x="4654257" y="3339426"/>
              <a:ext cx="85800" cy="453000"/>
            </a:xfrm>
            <a:prstGeom prst="rect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4"/>
            <p:cNvSpPr/>
            <p:nvPr/>
          </p:nvSpPr>
          <p:spPr>
            <a:xfrm flipH="1" rot="5400000">
              <a:off x="4677357" y="3402116"/>
              <a:ext cx="39600" cy="453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6" name="Google Shape;96;p14"/>
          <p:cNvCxnSpPr>
            <a:stCxn id="83" idx="1"/>
            <a:endCxn id="66" idx="0"/>
          </p:cNvCxnSpPr>
          <p:nvPr/>
        </p:nvCxnSpPr>
        <p:spPr>
          <a:xfrm>
            <a:off x="6156938" y="4312975"/>
            <a:ext cx="0" cy="299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" name="Google Shape;97;p14"/>
          <p:cNvSpPr txBox="1"/>
          <p:nvPr/>
        </p:nvSpPr>
        <p:spPr>
          <a:xfrm>
            <a:off x="6202875" y="336340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Beam Spliter</a:t>
            </a:r>
            <a:endParaRPr sz="1000"/>
          </a:p>
        </p:txBody>
      </p:sp>
      <p:sp>
        <p:nvSpPr>
          <p:cNvPr id="98" name="Google Shape;98;p14"/>
          <p:cNvSpPr txBox="1"/>
          <p:nvPr/>
        </p:nvSpPr>
        <p:spPr>
          <a:xfrm>
            <a:off x="6860100" y="277125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Input X Mirror</a:t>
            </a:r>
            <a:endParaRPr sz="1000"/>
          </a:p>
        </p:txBody>
      </p:sp>
      <p:sp>
        <p:nvSpPr>
          <p:cNvPr id="99" name="Google Shape;99;p14"/>
          <p:cNvSpPr txBox="1"/>
          <p:nvPr/>
        </p:nvSpPr>
        <p:spPr>
          <a:xfrm>
            <a:off x="7846200" y="277125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End</a:t>
            </a:r>
            <a:r>
              <a:rPr lang="zh-TW" sz="1000"/>
              <a:t> X Mirror</a:t>
            </a:r>
            <a:endParaRPr sz="1000"/>
          </a:p>
        </p:txBody>
      </p:sp>
      <p:sp>
        <p:nvSpPr>
          <p:cNvPr id="100" name="Google Shape;100;p14"/>
          <p:cNvSpPr txBox="1"/>
          <p:nvPr/>
        </p:nvSpPr>
        <p:spPr>
          <a:xfrm>
            <a:off x="6347750" y="2114525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Input Y Mirror</a:t>
            </a:r>
            <a:endParaRPr sz="1000"/>
          </a:p>
        </p:txBody>
      </p:sp>
      <p:sp>
        <p:nvSpPr>
          <p:cNvPr id="101" name="Google Shape;101;p14"/>
          <p:cNvSpPr txBox="1"/>
          <p:nvPr/>
        </p:nvSpPr>
        <p:spPr>
          <a:xfrm>
            <a:off x="6347750" y="1082325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End Y Mirror</a:t>
            </a:r>
            <a:endParaRPr sz="1000"/>
          </a:p>
        </p:txBody>
      </p:sp>
      <p:cxnSp>
        <p:nvCxnSpPr>
          <p:cNvPr id="102" name="Google Shape;102;p14"/>
          <p:cNvCxnSpPr/>
          <p:nvPr/>
        </p:nvCxnSpPr>
        <p:spPr>
          <a:xfrm>
            <a:off x="7380401" y="3453161"/>
            <a:ext cx="90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3" name="Google Shape;103;p14"/>
          <p:cNvSpPr txBox="1"/>
          <p:nvPr/>
        </p:nvSpPr>
        <p:spPr>
          <a:xfrm>
            <a:off x="7385975" y="3491550"/>
            <a:ext cx="939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X-arm Cavity</a:t>
            </a:r>
            <a:endParaRPr sz="1000"/>
          </a:p>
        </p:txBody>
      </p:sp>
      <p:cxnSp>
        <p:nvCxnSpPr>
          <p:cNvPr id="104" name="Google Shape;104;p14"/>
          <p:cNvCxnSpPr/>
          <p:nvPr/>
        </p:nvCxnSpPr>
        <p:spPr>
          <a:xfrm rot="5400000">
            <a:off x="5548636" y="1761995"/>
            <a:ext cx="90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5" name="Google Shape;105;p14"/>
          <p:cNvSpPr txBox="1"/>
          <p:nvPr/>
        </p:nvSpPr>
        <p:spPr>
          <a:xfrm rot="5400000">
            <a:off x="5274719" y="1612605"/>
            <a:ext cx="939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Y</a:t>
            </a:r>
            <a:r>
              <a:rPr lang="zh-TW" sz="1000"/>
              <a:t>-arm Cavity</a:t>
            </a:r>
            <a:endParaRPr sz="1000"/>
          </a:p>
        </p:txBody>
      </p:sp>
      <p:cxnSp>
        <p:nvCxnSpPr>
          <p:cNvPr id="106" name="Google Shape;106;p14"/>
          <p:cNvCxnSpPr/>
          <p:nvPr/>
        </p:nvCxnSpPr>
        <p:spPr>
          <a:xfrm>
            <a:off x="5973548" y="3543670"/>
            <a:ext cx="0" cy="59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7" name="Google Shape;107;p14"/>
          <p:cNvSpPr txBox="1"/>
          <p:nvPr/>
        </p:nvSpPr>
        <p:spPr>
          <a:xfrm>
            <a:off x="5262500" y="3519525"/>
            <a:ext cx="81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Signal Recycling Cavity</a:t>
            </a:r>
            <a:endParaRPr sz="1000"/>
          </a:p>
        </p:txBody>
      </p:sp>
      <p:cxnSp>
        <p:nvCxnSpPr>
          <p:cNvPr id="108" name="Google Shape;108;p14"/>
          <p:cNvCxnSpPr/>
          <p:nvPr/>
        </p:nvCxnSpPr>
        <p:spPr>
          <a:xfrm>
            <a:off x="5268976" y="3146661"/>
            <a:ext cx="90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9" name="Google Shape;109;p14"/>
          <p:cNvSpPr txBox="1"/>
          <p:nvPr/>
        </p:nvSpPr>
        <p:spPr>
          <a:xfrm>
            <a:off x="5274725" y="2537163"/>
            <a:ext cx="939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Power Recycling</a:t>
            </a:r>
            <a:r>
              <a:rPr lang="zh-TW" sz="1000"/>
              <a:t> Cavity</a:t>
            </a:r>
            <a:endParaRPr sz="1000"/>
          </a:p>
        </p:txBody>
      </p:sp>
      <p:sp>
        <p:nvSpPr>
          <p:cNvPr id="110" name="Google Shape;110;p14"/>
          <p:cNvSpPr txBox="1"/>
          <p:nvPr/>
        </p:nvSpPr>
        <p:spPr>
          <a:xfrm>
            <a:off x="3750425" y="3363388"/>
            <a:ext cx="939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Laser Output</a:t>
            </a: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Pound-Drever-Hall Locking</a:t>
            </a:r>
            <a:endParaRPr/>
          </a:p>
        </p:txBody>
      </p:sp>
      <p:sp>
        <p:nvSpPr>
          <p:cNvPr id="116" name="Google Shape;11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DARM = Lx - 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CARM = (Lx + Ly)/2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MICH = Ix - Iy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PRCL = Ip + (</a:t>
            </a:r>
            <a:r>
              <a:rPr lang="zh-TW"/>
              <a:t>Ix - Iy</a:t>
            </a:r>
            <a:r>
              <a:rPr lang="zh-TW"/>
              <a:t>)/2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</a:t>
            </a:r>
            <a:r>
              <a:rPr lang="zh-TW"/>
              <a:t>RCL = Is + (Ix - Iy)/2</a:t>
            </a:r>
            <a:endParaRPr/>
          </a:p>
        </p:txBody>
      </p:sp>
      <p:sp>
        <p:nvSpPr>
          <p:cNvPr id="117" name="Google Shape;117;p15"/>
          <p:cNvSpPr/>
          <p:nvPr/>
        </p:nvSpPr>
        <p:spPr>
          <a:xfrm>
            <a:off x="3622675" y="1017725"/>
            <a:ext cx="5106600" cy="3988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8" name="Google Shape;118;p15"/>
          <p:cNvGrpSpPr/>
          <p:nvPr/>
        </p:nvGrpSpPr>
        <p:grpSpPr>
          <a:xfrm>
            <a:off x="3851325" y="3205050"/>
            <a:ext cx="397200" cy="191400"/>
            <a:chOff x="2332600" y="2560700"/>
            <a:chExt cx="397200" cy="191400"/>
          </a:xfrm>
        </p:grpSpPr>
        <p:sp>
          <p:nvSpPr>
            <p:cNvPr id="119" name="Google Shape;119;p15"/>
            <p:cNvSpPr/>
            <p:nvPr/>
          </p:nvSpPr>
          <p:spPr>
            <a:xfrm>
              <a:off x="2332600" y="2560700"/>
              <a:ext cx="257700" cy="191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5"/>
            <p:cNvSpPr/>
            <p:nvPr/>
          </p:nvSpPr>
          <p:spPr>
            <a:xfrm>
              <a:off x="2590300" y="2633600"/>
              <a:ext cx="139500" cy="45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1" name="Google Shape;121;p15"/>
          <p:cNvSpPr/>
          <p:nvPr/>
        </p:nvSpPr>
        <p:spPr>
          <a:xfrm>
            <a:off x="5998550" y="4612300"/>
            <a:ext cx="316800" cy="191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2" name="Google Shape;122;p15"/>
          <p:cNvGrpSpPr/>
          <p:nvPr/>
        </p:nvGrpSpPr>
        <p:grpSpPr>
          <a:xfrm>
            <a:off x="5966138" y="1166447"/>
            <a:ext cx="381613" cy="1190965"/>
            <a:chOff x="4381188" y="652772"/>
            <a:chExt cx="381613" cy="1190965"/>
          </a:xfrm>
        </p:grpSpPr>
        <p:grpSp>
          <p:nvGrpSpPr>
            <p:cNvPr id="123" name="Google Shape;123;p15"/>
            <p:cNvGrpSpPr/>
            <p:nvPr/>
          </p:nvGrpSpPr>
          <p:grpSpPr>
            <a:xfrm>
              <a:off x="4381188" y="652772"/>
              <a:ext cx="381613" cy="145490"/>
              <a:chOff x="4381188" y="652772"/>
              <a:chExt cx="381613" cy="145490"/>
            </a:xfrm>
          </p:grpSpPr>
          <p:sp>
            <p:nvSpPr>
              <p:cNvPr id="124" name="Google Shape;124;p15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6" name="Google Shape;126;p15"/>
            <p:cNvGrpSpPr/>
            <p:nvPr/>
          </p:nvGrpSpPr>
          <p:grpSpPr>
            <a:xfrm rot="10800000">
              <a:off x="4381188" y="1698247"/>
              <a:ext cx="381613" cy="145490"/>
              <a:chOff x="4381188" y="652772"/>
              <a:chExt cx="381613" cy="145490"/>
            </a:xfrm>
          </p:grpSpPr>
          <p:sp>
            <p:nvSpPr>
              <p:cNvPr id="127" name="Google Shape;127;p15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29" name="Google Shape;129;p15"/>
          <p:cNvGrpSpPr/>
          <p:nvPr/>
        </p:nvGrpSpPr>
        <p:grpSpPr>
          <a:xfrm rot="5400000">
            <a:off x="7639588" y="2705272"/>
            <a:ext cx="381613" cy="1190965"/>
            <a:chOff x="4381188" y="652772"/>
            <a:chExt cx="381613" cy="1190965"/>
          </a:xfrm>
        </p:grpSpPr>
        <p:grpSp>
          <p:nvGrpSpPr>
            <p:cNvPr id="130" name="Google Shape;130;p15"/>
            <p:cNvGrpSpPr/>
            <p:nvPr/>
          </p:nvGrpSpPr>
          <p:grpSpPr>
            <a:xfrm>
              <a:off x="4381188" y="652772"/>
              <a:ext cx="381613" cy="145490"/>
              <a:chOff x="4381188" y="652772"/>
              <a:chExt cx="381613" cy="145490"/>
            </a:xfrm>
          </p:grpSpPr>
          <p:sp>
            <p:nvSpPr>
              <p:cNvPr id="131" name="Google Shape;131;p15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15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3" name="Google Shape;133;p15"/>
            <p:cNvGrpSpPr/>
            <p:nvPr/>
          </p:nvGrpSpPr>
          <p:grpSpPr>
            <a:xfrm rot="10800000">
              <a:off x="4381188" y="1698247"/>
              <a:ext cx="381613" cy="145490"/>
              <a:chOff x="4381188" y="652772"/>
              <a:chExt cx="381613" cy="145490"/>
            </a:xfrm>
          </p:grpSpPr>
          <p:sp>
            <p:nvSpPr>
              <p:cNvPr id="134" name="Google Shape;134;p15"/>
              <p:cNvSpPr/>
              <p:nvPr/>
            </p:nvSpPr>
            <p:spPr>
              <a:xfrm rot="5400000">
                <a:off x="4513188" y="548663"/>
                <a:ext cx="117600" cy="381600"/>
              </a:xfrm>
              <a:prstGeom prst="rect">
                <a:avLst/>
              </a:prstGeom>
              <a:solidFill>
                <a:schemeClr val="accent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15"/>
              <p:cNvSpPr/>
              <p:nvPr/>
            </p:nvSpPr>
            <p:spPr>
              <a:xfrm rot="5400000">
                <a:off x="4558050" y="475922"/>
                <a:ext cx="27900" cy="3816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6" name="Google Shape;136;p15"/>
          <p:cNvGrpSpPr/>
          <p:nvPr/>
        </p:nvGrpSpPr>
        <p:grpSpPr>
          <a:xfrm rot="10800000">
            <a:off x="5966138" y="4167485"/>
            <a:ext cx="381613" cy="145490"/>
            <a:chOff x="4381188" y="652772"/>
            <a:chExt cx="381613" cy="145490"/>
          </a:xfrm>
        </p:grpSpPr>
        <p:sp>
          <p:nvSpPr>
            <p:cNvPr id="137" name="Google Shape;137;p15"/>
            <p:cNvSpPr/>
            <p:nvPr/>
          </p:nvSpPr>
          <p:spPr>
            <a:xfrm rot="5400000">
              <a:off x="4513188" y="548663"/>
              <a:ext cx="117600" cy="381600"/>
            </a:xfrm>
            <a:prstGeom prst="rect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5"/>
            <p:cNvSpPr/>
            <p:nvPr/>
          </p:nvSpPr>
          <p:spPr>
            <a:xfrm rot="5400000">
              <a:off x="4558050" y="475922"/>
              <a:ext cx="27900" cy="381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" name="Google Shape;139;p15"/>
          <p:cNvGrpSpPr/>
          <p:nvPr/>
        </p:nvGrpSpPr>
        <p:grpSpPr>
          <a:xfrm rot="-5400000">
            <a:off x="4998950" y="3228010"/>
            <a:ext cx="381613" cy="145490"/>
            <a:chOff x="4381188" y="652772"/>
            <a:chExt cx="381613" cy="145490"/>
          </a:xfrm>
        </p:grpSpPr>
        <p:sp>
          <p:nvSpPr>
            <p:cNvPr id="140" name="Google Shape;140;p15"/>
            <p:cNvSpPr/>
            <p:nvPr/>
          </p:nvSpPr>
          <p:spPr>
            <a:xfrm rot="5400000">
              <a:off x="4513188" y="548663"/>
              <a:ext cx="117600" cy="381600"/>
            </a:xfrm>
            <a:prstGeom prst="rect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5"/>
            <p:cNvSpPr/>
            <p:nvPr/>
          </p:nvSpPr>
          <p:spPr>
            <a:xfrm rot="5400000">
              <a:off x="4558050" y="475922"/>
              <a:ext cx="27900" cy="381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2" name="Google Shape;142;p15"/>
          <p:cNvSpPr txBox="1"/>
          <p:nvPr/>
        </p:nvSpPr>
        <p:spPr>
          <a:xfrm>
            <a:off x="6399875" y="452335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Photodiode</a:t>
            </a:r>
            <a:endParaRPr sz="1000"/>
          </a:p>
        </p:txBody>
      </p:sp>
      <p:cxnSp>
        <p:nvCxnSpPr>
          <p:cNvPr id="143" name="Google Shape;143;p15"/>
          <p:cNvCxnSpPr>
            <a:stCxn id="120" idx="3"/>
            <a:endCxn id="141" idx="1"/>
          </p:cNvCxnSpPr>
          <p:nvPr/>
        </p:nvCxnSpPr>
        <p:spPr>
          <a:xfrm>
            <a:off x="4248525" y="3300750"/>
            <a:ext cx="8685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15"/>
          <p:cNvCxnSpPr>
            <a:stCxn id="134" idx="3"/>
            <a:endCxn id="131" idx="3"/>
          </p:cNvCxnSpPr>
          <p:nvPr/>
        </p:nvCxnSpPr>
        <p:spPr>
          <a:xfrm>
            <a:off x="7380401" y="3300761"/>
            <a:ext cx="900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15"/>
          <p:cNvCxnSpPr/>
          <p:nvPr/>
        </p:nvCxnSpPr>
        <p:spPr>
          <a:xfrm rot="5400000">
            <a:off x="5706951" y="1761949"/>
            <a:ext cx="900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15"/>
          <p:cNvCxnSpPr>
            <a:stCxn id="128" idx="1"/>
            <a:endCxn id="137" idx="3"/>
          </p:cNvCxnSpPr>
          <p:nvPr/>
        </p:nvCxnSpPr>
        <p:spPr>
          <a:xfrm>
            <a:off x="6156938" y="2357413"/>
            <a:ext cx="0" cy="1810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15"/>
          <p:cNvCxnSpPr>
            <a:stCxn id="140" idx="3"/>
            <a:endCxn id="135" idx="1"/>
          </p:cNvCxnSpPr>
          <p:nvPr/>
        </p:nvCxnSpPr>
        <p:spPr>
          <a:xfrm>
            <a:off x="5262501" y="3300761"/>
            <a:ext cx="19725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48" name="Google Shape;148;p15"/>
          <p:cNvGrpSpPr/>
          <p:nvPr/>
        </p:nvGrpSpPr>
        <p:grpSpPr>
          <a:xfrm rot="-2700000">
            <a:off x="5876102" y="3238050"/>
            <a:ext cx="561713" cy="125389"/>
            <a:chOff x="4470657" y="3523026"/>
            <a:chExt cx="453000" cy="125390"/>
          </a:xfrm>
        </p:grpSpPr>
        <p:sp>
          <p:nvSpPr>
            <p:cNvPr id="149" name="Google Shape;149;p15"/>
            <p:cNvSpPr/>
            <p:nvPr/>
          </p:nvSpPr>
          <p:spPr>
            <a:xfrm flipH="1" rot="5400000">
              <a:off x="4654257" y="3339426"/>
              <a:ext cx="85800" cy="453000"/>
            </a:xfrm>
            <a:prstGeom prst="rect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5"/>
            <p:cNvSpPr/>
            <p:nvPr/>
          </p:nvSpPr>
          <p:spPr>
            <a:xfrm flipH="1" rot="5400000">
              <a:off x="4677357" y="3402116"/>
              <a:ext cx="39600" cy="453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51" name="Google Shape;151;p15"/>
          <p:cNvCxnSpPr>
            <a:stCxn id="138" idx="1"/>
            <a:endCxn id="121" idx="0"/>
          </p:cNvCxnSpPr>
          <p:nvPr/>
        </p:nvCxnSpPr>
        <p:spPr>
          <a:xfrm>
            <a:off x="6156938" y="4312975"/>
            <a:ext cx="0" cy="299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15"/>
          <p:cNvSpPr txBox="1"/>
          <p:nvPr/>
        </p:nvSpPr>
        <p:spPr>
          <a:xfrm>
            <a:off x="6860100" y="277125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Input X Mirror</a:t>
            </a:r>
            <a:endParaRPr sz="1000"/>
          </a:p>
        </p:txBody>
      </p:sp>
      <p:sp>
        <p:nvSpPr>
          <p:cNvPr id="153" name="Google Shape;153;p15"/>
          <p:cNvSpPr txBox="1"/>
          <p:nvPr/>
        </p:nvSpPr>
        <p:spPr>
          <a:xfrm>
            <a:off x="7846200" y="2771250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End X Mirror</a:t>
            </a:r>
            <a:endParaRPr sz="1000"/>
          </a:p>
        </p:txBody>
      </p:sp>
      <p:sp>
        <p:nvSpPr>
          <p:cNvPr id="154" name="Google Shape;154;p15"/>
          <p:cNvSpPr txBox="1"/>
          <p:nvPr/>
        </p:nvSpPr>
        <p:spPr>
          <a:xfrm>
            <a:off x="6347750" y="2114525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Input Y Mirror</a:t>
            </a:r>
            <a:endParaRPr sz="1000"/>
          </a:p>
        </p:txBody>
      </p:sp>
      <p:sp>
        <p:nvSpPr>
          <p:cNvPr id="155" name="Google Shape;155;p15"/>
          <p:cNvSpPr txBox="1"/>
          <p:nvPr/>
        </p:nvSpPr>
        <p:spPr>
          <a:xfrm>
            <a:off x="6347750" y="1082325"/>
            <a:ext cx="98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End Y Mirror</a:t>
            </a:r>
            <a:endParaRPr sz="1000"/>
          </a:p>
        </p:txBody>
      </p:sp>
      <p:cxnSp>
        <p:nvCxnSpPr>
          <p:cNvPr id="156" name="Google Shape;156;p15"/>
          <p:cNvCxnSpPr/>
          <p:nvPr/>
        </p:nvCxnSpPr>
        <p:spPr>
          <a:xfrm>
            <a:off x="7380401" y="3453161"/>
            <a:ext cx="90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57" name="Google Shape;157;p15"/>
          <p:cNvSpPr txBox="1"/>
          <p:nvPr/>
        </p:nvSpPr>
        <p:spPr>
          <a:xfrm>
            <a:off x="7681288" y="3453150"/>
            <a:ext cx="4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Lx</a:t>
            </a:r>
            <a:endParaRPr sz="1000"/>
          </a:p>
        </p:txBody>
      </p:sp>
      <p:cxnSp>
        <p:nvCxnSpPr>
          <p:cNvPr id="158" name="Google Shape;158;p15"/>
          <p:cNvCxnSpPr/>
          <p:nvPr/>
        </p:nvCxnSpPr>
        <p:spPr>
          <a:xfrm rot="5400000">
            <a:off x="5548636" y="1761995"/>
            <a:ext cx="90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59" name="Google Shape;159;p15"/>
          <p:cNvCxnSpPr/>
          <p:nvPr/>
        </p:nvCxnSpPr>
        <p:spPr>
          <a:xfrm>
            <a:off x="5973548" y="3543670"/>
            <a:ext cx="0" cy="59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60" name="Google Shape;160;p15"/>
          <p:cNvSpPr txBox="1"/>
          <p:nvPr/>
        </p:nvSpPr>
        <p:spPr>
          <a:xfrm>
            <a:off x="5713825" y="3686225"/>
            <a:ext cx="397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Is</a:t>
            </a:r>
            <a:endParaRPr sz="1000"/>
          </a:p>
        </p:txBody>
      </p:sp>
      <p:cxnSp>
        <p:nvCxnSpPr>
          <p:cNvPr id="161" name="Google Shape;161;p15"/>
          <p:cNvCxnSpPr/>
          <p:nvPr/>
        </p:nvCxnSpPr>
        <p:spPr>
          <a:xfrm>
            <a:off x="5268976" y="3146661"/>
            <a:ext cx="90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62" name="Google Shape;162;p15"/>
          <p:cNvSpPr txBox="1"/>
          <p:nvPr/>
        </p:nvSpPr>
        <p:spPr>
          <a:xfrm>
            <a:off x="5518925" y="2771250"/>
            <a:ext cx="381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Ip</a:t>
            </a:r>
            <a:endParaRPr sz="1000"/>
          </a:p>
        </p:txBody>
      </p:sp>
      <p:sp>
        <p:nvSpPr>
          <p:cNvPr id="163" name="Google Shape;163;p15"/>
          <p:cNvSpPr txBox="1"/>
          <p:nvPr/>
        </p:nvSpPr>
        <p:spPr>
          <a:xfrm>
            <a:off x="5488863" y="1592588"/>
            <a:ext cx="46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Ly</a:t>
            </a:r>
            <a:endParaRPr sz="1000"/>
          </a:p>
        </p:txBody>
      </p:sp>
      <p:cxnSp>
        <p:nvCxnSpPr>
          <p:cNvPr id="164" name="Google Shape;164;p15"/>
          <p:cNvCxnSpPr>
            <a:endCxn id="149" idx="0"/>
          </p:cNvCxnSpPr>
          <p:nvPr/>
        </p:nvCxnSpPr>
        <p:spPr>
          <a:xfrm flipH="1">
            <a:off x="6341557" y="2357352"/>
            <a:ext cx="6300" cy="73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5" name="Google Shape;165;p15"/>
          <p:cNvCxnSpPr/>
          <p:nvPr/>
        </p:nvCxnSpPr>
        <p:spPr>
          <a:xfrm>
            <a:off x="6242450" y="3453150"/>
            <a:ext cx="999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66" name="Google Shape;166;p15"/>
          <p:cNvSpPr txBox="1"/>
          <p:nvPr/>
        </p:nvSpPr>
        <p:spPr>
          <a:xfrm>
            <a:off x="6341550" y="2538275"/>
            <a:ext cx="381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Iy</a:t>
            </a:r>
            <a:endParaRPr sz="1000"/>
          </a:p>
        </p:txBody>
      </p:sp>
      <p:sp>
        <p:nvSpPr>
          <p:cNvPr id="167" name="Google Shape;167;p15"/>
          <p:cNvSpPr txBox="1"/>
          <p:nvPr/>
        </p:nvSpPr>
        <p:spPr>
          <a:xfrm>
            <a:off x="6505125" y="3453150"/>
            <a:ext cx="381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Ix</a:t>
            </a:r>
            <a:endParaRPr sz="1000"/>
          </a:p>
        </p:txBody>
      </p:sp>
      <p:sp>
        <p:nvSpPr>
          <p:cNvPr id="168" name="Google Shape;168;p15"/>
          <p:cNvSpPr txBox="1"/>
          <p:nvPr/>
        </p:nvSpPr>
        <p:spPr>
          <a:xfrm>
            <a:off x="3750425" y="3363388"/>
            <a:ext cx="939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/>
              <a:t>Laser Output</a:t>
            </a: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Sensors in the Interferometer</a:t>
            </a:r>
            <a:endParaRPr/>
          </a:p>
        </p:txBody>
      </p:sp>
      <p:sp>
        <p:nvSpPr>
          <p:cNvPr id="174" name="Google Shape;1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Auxiliary sensors in optics and vibration-isolated system are used to investigate noise derived from control of the interferometer.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Physical envitonmental monitors (PEM).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Geophysics interferometer (GIF) in X-arm.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Calibration</a:t>
            </a:r>
            <a:endParaRPr/>
          </a:p>
        </p:txBody>
      </p:sp>
      <p:sp>
        <p:nvSpPr>
          <p:cNvPr id="180" name="Google Shape;1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strain: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4 real-time digital feedback loops are used to control the lengths of the cavities.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Photon calibrator (PCAL) and gravity field calibrator (GCAL) are used for precise calibration.</a:t>
            </a:r>
            <a:endParaRPr/>
          </a:p>
        </p:txBody>
      </p:sp>
      <p:pic>
        <p:nvPicPr>
          <p:cNvPr descr="h(t) = \frac{L_x(t) - L_y(t)}{L_0}, ~ L_0 = 3000 \text{km in KAGRA}. " id="181" name="Google Shape;181;p17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8500" y="1573800"/>
            <a:ext cx="5715000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Reconstruction Pipelines</a:t>
            </a:r>
            <a:endParaRPr/>
          </a:p>
        </p:txBody>
      </p:sp>
      <p:sp>
        <p:nvSpPr>
          <p:cNvPr id="187" name="Google Shape;1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C10: Low-latency pipeline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Recieve DARM loop signals partially calibrated in the C00 pipline.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Generate h(t) with a latency less than 10 s using “gstlal”.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Calibration flags are provided.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(DQ) State Vector</a:t>
            </a:r>
            <a:endParaRPr/>
          </a:p>
        </p:txBody>
      </p:sp>
      <p:sp>
        <p:nvSpPr>
          <p:cNvPr id="193" name="Google Shape;19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recorded data are classified in 2 categories: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GW search,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Evaluation of detector and the noise status.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Data-quality state vectors</a:t>
            </a:r>
            <a:r>
              <a:rPr lang="zh-TW"/>
              <a:t> are provided when some criteria of auxiliary channels are satisfied.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Each GW search pipeline evaluates the false alarm probability from the background noise.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Glitch pipelines detect bursts of excess power to identify transient noise.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(DQ) State Vector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200" y="1152474"/>
            <a:ext cx="8391599" cy="377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Refs:</a:t>
            </a:r>
            <a:endParaRPr/>
          </a:p>
        </p:txBody>
      </p:sp>
      <p:sp>
        <p:nvSpPr>
          <p:cNvPr id="206" name="Google Shape;20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https://arxiv.org/abs/2009.09305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4"/>
              </a:rPr>
              <a:t>https://www.icrr.u-tokyo.ac.jp/~washimi/KAGRA/PEM/PEMmap/archives/O3GK/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5"/>
              </a:rPr>
              <a:t>http://gwwiki.icrr.u-tokyo.ac.jp/JGWwiki/KAGRA/Subgroups/DET/DataQuality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GWpy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