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271" r:id="rId3"/>
    <p:sldId id="269" r:id="rId4"/>
    <p:sldId id="270" r:id="rId5"/>
    <p:sldId id="273" r:id="rId6"/>
    <p:sldId id="2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/>
    <p:restoredTop sz="96405"/>
  </p:normalViewPr>
  <p:slideViewPr>
    <p:cSldViewPr snapToGrid="0" showGuides="1">
      <p:cViewPr varScale="1">
        <p:scale>
          <a:sx n="150" d="100"/>
          <a:sy n="150" d="100"/>
        </p:scale>
        <p:origin x="224" y="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1" d="100"/>
        <a:sy n="16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325BC-A59D-734A-AA36-0B6252E15794}" type="datetimeFigureOut">
              <a:rPr lang="en-US" smtClean="0"/>
              <a:t>6/5/23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378E7-01DF-964F-BCE4-5F4FF830AF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77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517EE-479A-4A57-28BE-E1ED576BB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FD22CC-BB29-3E33-4459-1B9E0795A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D2C47-1858-F398-C1E8-A3C1CB06D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C1890-E2D1-BF10-A7D0-50387CF55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2F79C-1FEF-031E-9313-948CDAC7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70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10896-60DB-4EE3-15E7-219EA51D3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712E2E-8B5D-BEAD-B495-8FD22A7541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6D747-61F0-8866-9BE2-B9DE2CDBE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55D7F-A41C-9F32-8D6F-39517227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604B1-EBD5-6653-BC32-F12F2CC31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00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737DD7-17EE-EFF2-6D1C-CD602CDADD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FE200B-4D05-EC97-14B5-52438DFFF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77D8F-AECA-E2A5-70FC-32B0E3130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3ED25-03D1-C492-C5BC-E2D19CB43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B1CD54-C8DA-6CF0-FD33-B6C525A26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064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FED56-6095-49F1-CB2D-265B9C19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BD56A-571B-9E1B-83F0-D3362FFBA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81F94-5A83-7F38-3B7E-2C1605111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1017D-B42F-ACC3-6AE4-F5581C214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A5A02-845E-03AC-A31F-C77C4E5E8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442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2DE8B-AFBE-73A1-7012-E393C886F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CAC04-B086-03DD-171D-9D5FF83E1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807AA-701F-1676-E612-C0DCF47EC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9D8CE-A2AF-2C4C-5AC2-070847F8E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0AAF1-7977-B367-772A-44BFB4A0F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02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A996D-6311-A467-F25C-EB6A2A7AA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4DA91-1580-C3A2-9D92-3A356854A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9CB83-BC77-8458-691F-43C1137C12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B3E46-4D1A-DD74-8239-094E8B1E3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C950A7-4E0D-11BB-663D-5F797B3BE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209D44-C4CB-7D01-87CE-2EC0408A8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97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58C94-C99E-078D-5804-FAC5F7976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6E927-2915-8A55-6CBD-EB114D041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F3E93-5E3C-4684-F24E-3E5145887E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499B4C-B1D7-BA1F-2891-B33DED2E24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0432D8-64DE-011D-BAB3-0A6125A265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26E892-4B76-825F-E847-F3AA2E2C1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BA93FA-9CC5-B345-AB0B-80EED8A7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191FCB-FC03-9B68-67C2-DFF33F03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23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8744D-7AF9-FA6C-44F2-FBCA46648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D75B36-0ACC-060C-8135-9A308D76E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F09F5A-80EC-E104-243A-629FDDCFB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C57208-5755-B5F8-DF14-6C9D3AF2B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46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56C258-624F-E0DF-B3CE-2B9E4E6D9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E9AFD0-7ACD-EF09-9ABB-E4808C45F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553447-40C3-32F8-4763-06620A58E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3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5CEDA-F2B0-8679-A222-1FCE60987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BD7FA-2260-BF41-409F-6E50CA01D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C46C4-E596-403F-E35D-96F103BE2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9338B-E61F-75C4-E2FE-AEBFC233C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35ABDF-82D0-087B-FB74-95B6300EB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29E953-FDD5-BC33-E620-DCF3D0129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75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9F91B-B131-5A24-FA07-0E879F760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19F0E6-D838-6972-7450-040320F1AD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9ED14-1307-D986-F5E9-1FA6BE25E5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41500-8C46-E156-ACAA-4269ADDD5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729252-E1B3-9B6B-309B-17D320DD1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7FC2F-859C-45B0-495D-7D1ADAF8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85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B97304-2AC4-8610-DD04-640ED00FA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188756-84C8-E00D-B642-869A82554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7AA40-5822-6BB3-8BE6-A59F31067E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AD36C-421B-7546-BE6C-ABE17B0DDCDB}" type="datetimeFigureOut">
              <a:rPr lang="en-US" smtClean="0"/>
              <a:t>6/5/23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370C1-56B2-BFD5-82D5-4CB6D4005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8F424-0114-C042-16A6-AC87E390C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031EA-2321-B24C-A4DA-143D66D83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02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Hz8mxsaT30foSM1LqJtExPkWXnySr9WCD_s7oRQQZ1w/edit#gid=0" TargetMode="External"/><Relationship Id="rId2" Type="http://schemas.openxmlformats.org/officeDocument/2006/relationships/hyperlink" Target="https://drive.google.com/drive/folders/1ByVSS3MuvjJYxJN3c7EBACDdeU8-Q1SL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indico.cern.ch/category/1695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A6B71-8499-CB0F-1E72-3987699C3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211905"/>
            <a:ext cx="10515600" cy="742315"/>
          </a:xfrm>
        </p:spPr>
        <p:txBody>
          <a:bodyPr/>
          <a:lstStyle/>
          <a:p>
            <a:r>
              <a:rPr lang="en-US" dirty="0" err="1"/>
              <a:t>RADiCAL</a:t>
            </a:r>
            <a:r>
              <a:rPr lang="en-US" dirty="0"/>
              <a:t> going forward - 5 June, 2023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03DA0F-0A23-F821-5FB4-687186A5F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013" y="974354"/>
            <a:ext cx="5157787" cy="600446"/>
          </a:xfrm>
        </p:spPr>
        <p:txBody>
          <a:bodyPr/>
          <a:lstStyle/>
          <a:p>
            <a:r>
              <a:rPr lang="en-US" dirty="0"/>
              <a:t>Fundamental/Initial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A38F2-EDB0-3C07-8937-B86793BD0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199" y="1594934"/>
            <a:ext cx="5157787" cy="4454526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We have equipment yet to be returned to the US.  Status: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 err="1"/>
              <a:t>RADiCAL</a:t>
            </a:r>
            <a:r>
              <a:rPr lang="en-US" dirty="0"/>
              <a:t> module - gamma spectroscopy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Pb glass - Ba 186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Other items:  MCP, CAEN DRS4, FE cards,…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We have requested per diem for students.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b="1" dirty="0">
                <a:solidFill>
                  <a:srgbClr val="C00000"/>
                </a:solidFill>
              </a:rPr>
              <a:t>No word yet from Euro - Labs fund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We have 30+M triggers over electron energy range from 25 &lt; E &lt; 150 GeV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James has created a google site for information and also a google sheets logbook.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hlinkClick r:id="rId2"/>
              </a:rPr>
              <a:t>https://drive.google.com/drive/folders/1ByVSS3MuvjJYxJN3c7EBACDdeU8-Q1SL</a:t>
            </a:r>
            <a:endParaRPr lang="en-US" dirty="0"/>
          </a:p>
          <a:p>
            <a:pPr marL="971550" lvl="1" indent="-514350">
              <a:buFont typeface="+mj-lt"/>
              <a:buAutoNum type="alphaLcPeriod"/>
            </a:pPr>
            <a:r>
              <a:rPr lang="en-US" dirty="0">
                <a:hlinkClick r:id="rId3"/>
              </a:rPr>
              <a:t>https://docs.google.com/spreadsheets/d/1Hz8mxsaT30foSM1LqJtExPkWXnySr9WCD_s7oRQQZ1w/edit#gid=0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Priority is to get this data analyzed.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Given extensive international collaboration, this will need to be a weekly meeting to match time zones appropriately.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We now have an Indico Page for our work on Global Indico.   Randy will set up access permissions and this will be used to post sides, papers, etc.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>
                <a:hlinkClick r:id="rId4"/>
              </a:rPr>
              <a:t>https://indico.cern.ch/category/16950/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AB33F6-64CB-E166-0D0B-8AD0E00D6A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976631"/>
            <a:ext cx="5183188" cy="560440"/>
          </a:xfrm>
        </p:spPr>
        <p:txBody>
          <a:bodyPr/>
          <a:lstStyle/>
          <a:p>
            <a:r>
              <a:rPr lang="en-US" dirty="0"/>
              <a:t>Analyses  - for DSB1, for </a:t>
            </a:r>
            <a:r>
              <a:rPr lang="en-US" dirty="0" err="1"/>
              <a:t>LuAG:Ce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74D76B2-AAA8-BF33-4F71-FEC9EA7019C2}"/>
              </a:ext>
            </a:extLst>
          </p:cNvPr>
          <p:cNvSpPr txBox="1">
            <a:spLocks/>
          </p:cNvSpPr>
          <p:nvPr/>
        </p:nvSpPr>
        <p:spPr>
          <a:xfrm>
            <a:off x="6172201" y="969591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B886CFA-A5D6-A6A1-5AC3-877C3AFCF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3" y="1537071"/>
            <a:ext cx="5183188" cy="368458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000" dirty="0"/>
              <a:t>Energy resolution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Timing resolution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Position/spatial resolution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Simulation studies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Novel fiber arrangements including timing and energy measurement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958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A6B71-8499-CB0F-1E72-3987699C3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RADiCAL</a:t>
            </a:r>
            <a:r>
              <a:rPr lang="en-US" dirty="0"/>
              <a:t> going forward - analysis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903DA0F-0A23-F821-5FB4-687186A5F0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36627"/>
            <a:ext cx="5157787" cy="50812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Organization - Initial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A38F2-EDB0-3C07-8937-B86793BD0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101179"/>
            <a:ext cx="5157787" cy="4391696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Data all moved to convenient and accessible location(s)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Discard bad or marginal data files.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Event synchronization between CAEN modules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Set up a ROOT file structure for events for group to use.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Set up a set of ROOT tutorial sessions to train analysis team.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Wire chamber (WC)localization at the </a:t>
            </a:r>
            <a:r>
              <a:rPr lang="en-US" dirty="0" err="1"/>
              <a:t>RADiCAL</a:t>
            </a:r>
            <a:r>
              <a:rPr lang="en-US" dirty="0"/>
              <a:t> module: determine (</a:t>
            </a:r>
            <a:r>
              <a:rPr lang="en-US" dirty="0" err="1"/>
              <a:t>x,y</a:t>
            </a:r>
            <a:r>
              <a:rPr lang="en-US" dirty="0"/>
              <a:t>) coordinate system.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Review MCP pulse shape as a function of chamber (</a:t>
            </a:r>
            <a:r>
              <a:rPr lang="en-US" dirty="0" err="1"/>
              <a:t>x,y</a:t>
            </a:r>
            <a:r>
              <a:rPr lang="en-US" dirty="0"/>
              <a:t>) and set threshold for appropriate regions to set MCP time stamp.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Organization needed and responsibilities taken.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Milestones/Timeline need to be established with attention given to meetings and presentation opportunities.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AB33F6-64CB-E166-0D0B-8AD0E00D6A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34986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Energy analysis  - for DSB1, for </a:t>
            </a:r>
            <a:r>
              <a:rPr lang="en-US" dirty="0" err="1"/>
              <a:t>LuAG:Ce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7DD46A-C631-EB4D-A122-A46B7A4872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7603" y="2101179"/>
            <a:ext cx="5183188" cy="3684588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Calibration of Capillary Energy Signals - up and downstream.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Use WC info to locate beam within the 14x14 module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Develop energy shape script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Sum of energy scaled to beam energy of the data file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Set up ROOT script for general usage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Calibration of </a:t>
            </a:r>
            <a:r>
              <a:rPr lang="en-US" dirty="0" err="1"/>
              <a:t>PbGlass</a:t>
            </a:r>
            <a:r>
              <a:rPr lang="en-US" dirty="0"/>
              <a:t> Energy Signals -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Use WC info to locate beam outside of 14x14 module, but within the 20x20 trigger counter region. 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Sum of energy scaled to beam energy of the data file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Set up ROOT script for general usage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Compare </a:t>
            </a:r>
            <a:r>
              <a:rPr lang="en-US" dirty="0" err="1"/>
              <a:t>RADiCAL</a:t>
            </a:r>
            <a:r>
              <a:rPr lang="en-US" dirty="0"/>
              <a:t> Energy vs </a:t>
            </a:r>
            <a:r>
              <a:rPr lang="en-US" dirty="0" err="1"/>
              <a:t>PbGlass</a:t>
            </a:r>
            <a:r>
              <a:rPr lang="en-US" dirty="0"/>
              <a:t> Energy 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For various beam energies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Look at upstream and downstream signals - do we see evidence for Cherenkov signals downstream?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74D76B2-AAA8-BF33-4F71-FEC9EA7019C2}"/>
              </a:ext>
            </a:extLst>
          </p:cNvPr>
          <p:cNvSpPr txBox="1">
            <a:spLocks/>
          </p:cNvSpPr>
          <p:nvPr/>
        </p:nvSpPr>
        <p:spPr>
          <a:xfrm>
            <a:off x="6172201" y="969591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0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FD5F4-D1B3-9C37-9E1A-B06D09371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RADiCAL</a:t>
            </a:r>
            <a:r>
              <a:rPr lang="en-US" dirty="0"/>
              <a:t> going forward -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C7A81-CF44-F7B8-D497-EDAD0F2DCF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Timing Analysis - DSB1 and </a:t>
            </a:r>
            <a:r>
              <a:rPr lang="en-US" dirty="0" err="1"/>
              <a:t>LuAG:Ce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BFA13-1517-94BE-4ECE-2269B3A13C4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Develop timing pulse shape script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Compare timing pulses upstream and downstream in capillaries.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Scale/compare these with corresponding energy signals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Set thresholds appropriate for upstream and downstream time stamps.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Divide module into 9 </a:t>
            </a:r>
            <a:r>
              <a:rPr lang="en-US" dirty="0" err="1"/>
              <a:t>subsquares</a:t>
            </a:r>
            <a:r>
              <a:rPr lang="en-US" dirty="0"/>
              <a:t> of 4.67 x 4.67 mm</a:t>
            </a:r>
            <a:r>
              <a:rPr lang="en-US" baseline="30000" dirty="0"/>
              <a:t>2</a:t>
            </a:r>
            <a:r>
              <a:rPr lang="en-US" dirty="0"/>
              <a:t> based on WC beam position 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Find average time (sum of 8) for each region and compare with MCP time stamp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Find time resolution for each beam energy based on these </a:t>
            </a:r>
            <a:r>
              <a:rPr lang="en-US" dirty="0" err="1"/>
              <a:t>subsquare</a:t>
            </a:r>
            <a:r>
              <a:rPr lang="en-US" dirty="0"/>
              <a:t> locations.  At this stage optimal would be the central region.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3D28D1-9CE6-09CC-6BB3-45830DC935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Timing Analysis - DSB1 and </a:t>
            </a:r>
            <a:r>
              <a:rPr lang="en-US" dirty="0" err="1"/>
              <a:t>LuAG:Ce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6B358E-B0D0-7F5A-2C35-3D9F336B42A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/>
              <a:t>Time walk correction - for upstream and downstream time stamps.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For each high gain signal, compute time difference with respect to the MCP.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Plot this difference vs the distance of the WC beam position from the capillary center.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Use resulting correlation fit to correct time walk.</a:t>
            </a:r>
          </a:p>
        </p:txBody>
      </p:sp>
    </p:spTree>
    <p:extLst>
      <p:ext uri="{BB962C8B-B14F-4D97-AF65-F5344CB8AC3E}">
        <p14:creationId xmlns:p14="http://schemas.microsoft.com/office/powerpoint/2010/main" val="2155526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FD5F4-D1B3-9C37-9E1A-B06D09371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RADiCAL</a:t>
            </a:r>
            <a:r>
              <a:rPr lang="en-US" dirty="0"/>
              <a:t> going forward -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C7A81-CF44-F7B8-D497-EDAD0F2DCF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Position Analysis - DSB1 and </a:t>
            </a:r>
            <a:r>
              <a:rPr lang="en-US" dirty="0" err="1"/>
              <a:t>LuAG:Ce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BFA13-1517-94BE-4ECE-2269B3A13C4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Develop energy pulse shape script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Compare energy pulses upstream and downstream in capillaries.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/>
              <a:t>Sum these for each capillary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Plot energy pulse integral (or amplitude) vs distance from capillary center for each capillary as a function of WC location.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Identify, if possible, a correlation fit parameter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May benefit from 9 </a:t>
            </a:r>
            <a:r>
              <a:rPr lang="en-US" dirty="0" err="1"/>
              <a:t>subsquares</a:t>
            </a:r>
            <a:r>
              <a:rPr lang="en-US" dirty="0"/>
              <a:t> of 4.67 x 4.67 mm</a:t>
            </a:r>
            <a:r>
              <a:rPr lang="en-US" baseline="30000" dirty="0"/>
              <a:t>2</a:t>
            </a:r>
            <a:r>
              <a:rPr lang="en-US" dirty="0"/>
              <a:t> based on WC beam position  to help form correlations based on subregion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3D28D1-9CE6-09CC-6BB3-45830DC935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Position Analysis - DSB1 and </a:t>
            </a:r>
            <a:r>
              <a:rPr lang="en-US" dirty="0" err="1"/>
              <a:t>LuAG:Ce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6B358E-B0D0-7F5A-2C35-3D9F336B42A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/>
              <a:t>Analytical possibilities (may be more)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Form Sasha (</a:t>
            </a:r>
            <a:r>
              <a:rPr lang="en-US" dirty="0" err="1"/>
              <a:t>u,v</a:t>
            </a:r>
            <a:r>
              <a:rPr lang="en-US" dirty="0"/>
              <a:t>) coordinate system approach:</a:t>
            </a:r>
          </a:p>
          <a:p>
            <a:pPr marL="1428750" lvl="2" indent="-514350">
              <a:buFont typeface="+mj-lt"/>
              <a:buAutoNum type="alphaLcPeriod"/>
            </a:pPr>
            <a:r>
              <a:rPr lang="en-US" dirty="0"/>
              <a:t>V = (</a:t>
            </a:r>
            <a:r>
              <a:rPr lang="en-US" dirty="0" err="1"/>
              <a:t>Ene</a:t>
            </a:r>
            <a:r>
              <a:rPr lang="en-US" dirty="0"/>
              <a:t> - </a:t>
            </a:r>
            <a:r>
              <a:rPr lang="en-US" dirty="0" err="1"/>
              <a:t>Esw</a:t>
            </a:r>
            <a:r>
              <a:rPr lang="en-US" dirty="0"/>
              <a:t>)/(</a:t>
            </a:r>
            <a:r>
              <a:rPr lang="en-US" dirty="0" err="1"/>
              <a:t>Ene</a:t>
            </a:r>
            <a:r>
              <a:rPr lang="en-US" dirty="0"/>
              <a:t> + </a:t>
            </a:r>
            <a:r>
              <a:rPr lang="en-US" dirty="0" err="1"/>
              <a:t>Esw</a:t>
            </a:r>
            <a:r>
              <a:rPr lang="en-US" dirty="0"/>
              <a:t>)</a:t>
            </a:r>
          </a:p>
          <a:p>
            <a:pPr marL="1428750" lvl="2" indent="-514350">
              <a:buFont typeface="+mj-lt"/>
              <a:buAutoNum type="alphaLcPeriod"/>
            </a:pPr>
            <a:r>
              <a:rPr lang="en-US" dirty="0"/>
              <a:t>U = (</a:t>
            </a:r>
            <a:r>
              <a:rPr lang="en-US" dirty="0" err="1"/>
              <a:t>Enw</a:t>
            </a:r>
            <a:r>
              <a:rPr lang="en-US" dirty="0"/>
              <a:t> - Ese)/(</a:t>
            </a:r>
            <a:r>
              <a:rPr lang="en-US" dirty="0" err="1"/>
              <a:t>Enw</a:t>
            </a:r>
            <a:r>
              <a:rPr lang="en-US" dirty="0"/>
              <a:t> + Ese)</a:t>
            </a:r>
          </a:p>
          <a:p>
            <a:pPr marL="1428750" lvl="2" indent="-514350">
              <a:buFont typeface="+mj-lt"/>
              <a:buAutoNum type="alphaLcPeriod"/>
            </a:pPr>
            <a:r>
              <a:rPr lang="en-US" dirty="0"/>
              <a:t>Plot comparison of </a:t>
            </a:r>
            <a:r>
              <a:rPr lang="en-US" dirty="0" err="1"/>
              <a:t>RADiCAL</a:t>
            </a:r>
            <a:r>
              <a:rPr lang="en-US" dirty="0"/>
              <a:t> (U,V)  vs  WC ( X,Y) to determine position resolution for EM shower.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dirty="0"/>
              <a:t>If a fit form form </a:t>
            </a:r>
            <a:r>
              <a:rPr lang="en-US" dirty="0" err="1"/>
              <a:t>Ei</a:t>
            </a:r>
            <a:r>
              <a:rPr lang="en-US" dirty="0"/>
              <a:t> vs radial distance </a:t>
            </a:r>
            <a:r>
              <a:rPr lang="en-US" dirty="0" err="1"/>
              <a:t>ri</a:t>
            </a:r>
            <a:r>
              <a:rPr lang="en-US" dirty="0"/>
              <a:t> to WC location can be found, for example: </a:t>
            </a:r>
            <a:r>
              <a:rPr lang="en-US" dirty="0" err="1"/>
              <a:t>Ei</a:t>
            </a:r>
            <a:r>
              <a:rPr lang="en-US" dirty="0"/>
              <a:t> = Ei0 * (1 - a*</a:t>
            </a:r>
            <a:r>
              <a:rPr lang="en-US" dirty="0" err="1"/>
              <a:t>ri</a:t>
            </a:r>
            <a:r>
              <a:rPr lang="en-US" dirty="0"/>
              <a:t>)</a:t>
            </a:r>
          </a:p>
          <a:p>
            <a:pPr marL="1428750" lvl="2" indent="-514350">
              <a:buFont typeface="+mj-lt"/>
              <a:buAutoNum type="alphaLcPeriod"/>
            </a:pPr>
            <a:r>
              <a:rPr lang="en-US" dirty="0"/>
              <a:t>Find </a:t>
            </a:r>
            <a:r>
              <a:rPr lang="en-US" dirty="0" err="1"/>
              <a:t>ri</a:t>
            </a:r>
            <a:r>
              <a:rPr lang="en-US" dirty="0"/>
              <a:t> for each capillary.   Note a may not be universal but may depend on </a:t>
            </a:r>
            <a:r>
              <a:rPr lang="en-US" dirty="0" err="1"/>
              <a:t>subsquare</a:t>
            </a:r>
            <a:r>
              <a:rPr lang="en-US" dirty="0"/>
              <a:t>.</a:t>
            </a:r>
          </a:p>
          <a:p>
            <a:pPr marL="1428750" lvl="2" indent="-514350">
              <a:buFont typeface="+mj-lt"/>
              <a:buAutoNum type="alphaLcPeriod"/>
            </a:pPr>
            <a:r>
              <a:rPr lang="en-US" dirty="0"/>
              <a:t>Compare such forms in the 9 </a:t>
            </a:r>
            <a:r>
              <a:rPr lang="en-US" dirty="0" err="1"/>
              <a:t>subsquares</a:t>
            </a:r>
            <a:r>
              <a:rPr lang="en-US" dirty="0"/>
              <a:t> and find intersections of circles of radii </a:t>
            </a:r>
            <a:r>
              <a:rPr lang="en-US" dirty="0" err="1"/>
              <a:t>ri</a:t>
            </a:r>
            <a:r>
              <a:rPr lang="en-US" dirty="0"/>
              <a:t> from each of the four capillaries to find possible hit location.</a:t>
            </a:r>
          </a:p>
          <a:p>
            <a:pPr marL="1428750" lvl="2" indent="-514350">
              <a:buFont typeface="+mj-lt"/>
              <a:buAutoNum type="alphaLcPeriod"/>
            </a:pPr>
            <a:r>
              <a:rPr lang="en-US" dirty="0"/>
              <a:t>Then compare with WC(X,Y) </a:t>
            </a:r>
            <a:r>
              <a:rPr lang="en-US" dirty="0" err="1"/>
              <a:t>tp</a:t>
            </a:r>
            <a:r>
              <a:rPr lang="en-US" dirty="0"/>
              <a:t> determine position resolution for EM shower.</a:t>
            </a:r>
          </a:p>
        </p:txBody>
      </p:sp>
    </p:spTree>
    <p:extLst>
      <p:ext uri="{BB962C8B-B14F-4D97-AF65-F5344CB8AC3E}">
        <p14:creationId xmlns:p14="http://schemas.microsoft.com/office/powerpoint/2010/main" val="2482080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FD5F4-D1B3-9C37-9E1A-B06D09371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RADiCAL</a:t>
            </a:r>
            <a:r>
              <a:rPr lang="en-US" dirty="0"/>
              <a:t> going forward - analysis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C7A81-CF44-F7B8-D497-EDAD0F2DCF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Simulations - DSB1 and </a:t>
            </a:r>
            <a:r>
              <a:rPr lang="en-US" dirty="0" err="1"/>
              <a:t>LuAG:Ce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FBFA13-1517-94BE-4ECE-2269B3A13C4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Build on Sasha’s existing work if possible.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Optical transmissions and effects with GEANT vs </a:t>
            </a:r>
            <a:r>
              <a:rPr lang="en-US" dirty="0" err="1"/>
              <a:t>Slitrani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Confirm current performances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Develop future designs based on this test beam experience.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3D28D1-9CE6-09CC-6BB3-45830DC935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Novel arrangements of WLS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6B358E-B0D0-7F5A-2C35-3D9F336B42A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  To be studied once basic measurements are understood and determined.</a:t>
            </a:r>
          </a:p>
        </p:txBody>
      </p:sp>
    </p:spTree>
    <p:extLst>
      <p:ext uri="{BB962C8B-B14F-4D97-AF65-F5344CB8AC3E}">
        <p14:creationId xmlns:p14="http://schemas.microsoft.com/office/powerpoint/2010/main" val="3983351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28C408C-0554-2004-6E33-D92104114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During Alignment Procedures: May 26, from Sasha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DC856C0-F573-4E3F-F9F4-AC91FB6E1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8409" y="1825625"/>
            <a:ext cx="5375182" cy="4351338"/>
          </a:xfrm>
        </p:spPr>
      </p:pic>
    </p:spTree>
    <p:extLst>
      <p:ext uri="{BB962C8B-B14F-4D97-AF65-F5344CB8AC3E}">
        <p14:creationId xmlns:p14="http://schemas.microsoft.com/office/powerpoint/2010/main" val="2901904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2238</TotalTime>
  <Words>950</Words>
  <Application>Microsoft Macintosh PowerPoint</Application>
  <PresentationFormat>Widescreen</PresentationFormat>
  <Paragraphs>88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RADiCAL going forward - 5 June, 2023</vt:lpstr>
      <vt:lpstr>RADiCAL going forward - analysis</vt:lpstr>
      <vt:lpstr>RADiCAL going forward - analysis</vt:lpstr>
      <vt:lpstr>RADiCAL going forward - analysis</vt:lpstr>
      <vt:lpstr>RADiCAL going forward - analysis</vt:lpstr>
      <vt:lpstr>During Alignment Procedures: May 26, from Sasha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RADiCAL Test Beam Meeting 27.May.23</dc:title>
  <dc:creator>Microsoft Office User</dc:creator>
  <cp:lastModifiedBy>Microsoft Office User</cp:lastModifiedBy>
  <cp:revision>20</cp:revision>
  <dcterms:created xsi:type="dcterms:W3CDTF">2023-05-27T01:32:51Z</dcterms:created>
  <dcterms:modified xsi:type="dcterms:W3CDTF">2023-06-05T21:14:46Z</dcterms:modified>
</cp:coreProperties>
</file>