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  <p:sldMasterId id="2147483713" r:id="rId3"/>
  </p:sldMasterIdLst>
  <p:notesMasterIdLst>
    <p:notesMasterId r:id="rId43"/>
  </p:notesMasterIdLst>
  <p:handoutMasterIdLst>
    <p:handoutMasterId r:id="rId44"/>
  </p:handoutMasterIdLst>
  <p:sldIdLst>
    <p:sldId id="529" r:id="rId4"/>
    <p:sldId id="1006" r:id="rId5"/>
    <p:sldId id="1088" r:id="rId6"/>
    <p:sldId id="892" r:id="rId7"/>
    <p:sldId id="1071" r:id="rId8"/>
    <p:sldId id="1086" r:id="rId9"/>
    <p:sldId id="1036" r:id="rId10"/>
    <p:sldId id="945" r:id="rId11"/>
    <p:sldId id="948" r:id="rId12"/>
    <p:sldId id="1019" r:id="rId13"/>
    <p:sldId id="1089" r:id="rId14"/>
    <p:sldId id="1093" r:id="rId15"/>
    <p:sldId id="914" r:id="rId16"/>
    <p:sldId id="794" r:id="rId17"/>
    <p:sldId id="1021" r:id="rId18"/>
    <p:sldId id="1024" r:id="rId19"/>
    <p:sldId id="1077" r:id="rId20"/>
    <p:sldId id="1078" r:id="rId21"/>
    <p:sldId id="1023" r:id="rId22"/>
    <p:sldId id="1094" r:id="rId23"/>
    <p:sldId id="1014" r:id="rId24"/>
    <p:sldId id="1062" r:id="rId25"/>
    <p:sldId id="1083" r:id="rId26"/>
    <p:sldId id="1084" r:id="rId27"/>
    <p:sldId id="1085" r:id="rId28"/>
    <p:sldId id="1090" r:id="rId29"/>
    <p:sldId id="1095" r:id="rId30"/>
    <p:sldId id="1096" r:id="rId31"/>
    <p:sldId id="1097" r:id="rId32"/>
    <p:sldId id="1099" r:id="rId33"/>
    <p:sldId id="1098" r:id="rId34"/>
    <p:sldId id="936" r:id="rId35"/>
    <p:sldId id="1020" r:id="rId36"/>
    <p:sldId id="1082" r:id="rId37"/>
    <p:sldId id="1040" r:id="rId38"/>
    <p:sldId id="1064" r:id="rId39"/>
    <p:sldId id="1080" r:id="rId40"/>
    <p:sldId id="1075" r:id="rId41"/>
    <p:sldId id="1079" r:id="rId42"/>
  </p:sldIdLst>
  <p:sldSz cx="9144000" cy="6858000" type="screen4x3"/>
  <p:notesSz cx="6858000" cy="9144000"/>
  <p:custDataLst>
    <p:tags r:id="rId45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AF56D80-BC06-4726-98C7-78192B54F860}">
          <p14:sldIdLst>
            <p14:sldId id="529"/>
            <p14:sldId id="1006"/>
            <p14:sldId id="1088"/>
            <p14:sldId id="892"/>
            <p14:sldId id="1071"/>
            <p14:sldId id="1086"/>
            <p14:sldId id="1036"/>
            <p14:sldId id="945"/>
            <p14:sldId id="948"/>
            <p14:sldId id="1019"/>
            <p14:sldId id="1089"/>
            <p14:sldId id="1093"/>
            <p14:sldId id="914"/>
            <p14:sldId id="794"/>
            <p14:sldId id="1021"/>
            <p14:sldId id="1024"/>
            <p14:sldId id="1077"/>
            <p14:sldId id="1078"/>
            <p14:sldId id="1023"/>
            <p14:sldId id="1094"/>
            <p14:sldId id="1014"/>
            <p14:sldId id="1062"/>
            <p14:sldId id="1083"/>
            <p14:sldId id="1084"/>
            <p14:sldId id="1085"/>
            <p14:sldId id="1090"/>
            <p14:sldId id="1095"/>
            <p14:sldId id="1096"/>
            <p14:sldId id="1097"/>
            <p14:sldId id="1099"/>
            <p14:sldId id="1098"/>
            <p14:sldId id="936"/>
            <p14:sldId id="1020"/>
            <p14:sldId id="1082"/>
            <p14:sldId id="1040"/>
            <p14:sldId id="1064"/>
            <p14:sldId id="1080"/>
            <p14:sldId id="1075"/>
            <p14:sldId id="107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CC00CC"/>
    <a:srgbClr val="FF0000"/>
    <a:srgbClr val="FF7C80"/>
    <a:srgbClr val="FFFB25"/>
    <a:srgbClr val="FF6600"/>
    <a:srgbClr val="CC0000"/>
    <a:srgbClr val="003300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D4D487-72F7-4755-A204-1129957351E5}" v="33" dt="2025-05-30T18:26:59.1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36" autoAdjust="0"/>
    <p:restoredTop sz="91543" autoAdjust="0"/>
  </p:normalViewPr>
  <p:slideViewPr>
    <p:cSldViewPr snapToGrid="0">
      <p:cViewPr varScale="1">
        <p:scale>
          <a:sx n="55" d="100"/>
          <a:sy n="55" d="100"/>
        </p:scale>
        <p:origin x="68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microsoft.com/office/2015/10/relationships/revisionInfo" Target="revisionInfo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xon, Lance J." userId="d9e44568-159a-4371-919a-ec07106736d5" providerId="ADAL" clId="{57D4D487-72F7-4755-A204-1129957351E5}"/>
    <pc:docChg chg="modSld">
      <pc:chgData name="Dixon, Lance J." userId="d9e44568-159a-4371-919a-ec07106736d5" providerId="ADAL" clId="{57D4D487-72F7-4755-A204-1129957351E5}" dt="2025-05-30T18:26:59.117" v="228" actId="20577"/>
      <pc:docMkLst>
        <pc:docMk/>
      </pc:docMkLst>
      <pc:sldChg chg="modSp mod">
        <pc:chgData name="Dixon, Lance J." userId="d9e44568-159a-4371-919a-ec07106736d5" providerId="ADAL" clId="{57D4D487-72F7-4755-A204-1129957351E5}" dt="2025-05-30T18:23:11.897" v="172" actId="20577"/>
        <pc:sldMkLst>
          <pc:docMk/>
          <pc:sldMk cId="0" sldId="529"/>
        </pc:sldMkLst>
        <pc:spChg chg="mod">
          <ac:chgData name="Dixon, Lance J." userId="d9e44568-159a-4371-919a-ec07106736d5" providerId="ADAL" clId="{57D4D487-72F7-4755-A204-1129957351E5}" dt="2025-05-30T18:22:38.848" v="90" actId="20577"/>
          <ac:spMkLst>
            <pc:docMk/>
            <pc:sldMk cId="0" sldId="529"/>
            <ac:spMk id="6" creationId="{00000000-0000-0000-0000-000000000000}"/>
          </ac:spMkLst>
        </pc:spChg>
        <pc:spChg chg="mod">
          <ac:chgData name="Dixon, Lance J." userId="d9e44568-159a-4371-919a-ec07106736d5" providerId="ADAL" clId="{57D4D487-72F7-4755-A204-1129957351E5}" dt="2025-05-30T18:23:00.686" v="163" actId="1076"/>
          <ac:spMkLst>
            <pc:docMk/>
            <pc:sldMk cId="0" sldId="529"/>
            <ac:spMk id="8" creationId="{113E69B5-91F7-34F5-FCA7-BB1746B0B779}"/>
          </ac:spMkLst>
        </pc:spChg>
        <pc:spChg chg="mod">
          <ac:chgData name="Dixon, Lance J." userId="d9e44568-159a-4371-919a-ec07106736d5" providerId="ADAL" clId="{57D4D487-72F7-4755-A204-1129957351E5}" dt="2025-05-30T18:23:11.897" v="172" actId="20577"/>
          <ac:spMkLst>
            <pc:docMk/>
            <pc:sldMk cId="0" sldId="529"/>
            <ac:spMk id="463874" creationId="{00000000-0000-0000-0000-000000000000}"/>
          </ac:spMkLst>
        </pc:spChg>
      </pc:sldChg>
      <pc:sldChg chg="modSp mod">
        <pc:chgData name="Dixon, Lance J." userId="d9e44568-159a-4371-919a-ec07106736d5" providerId="ADAL" clId="{57D4D487-72F7-4755-A204-1129957351E5}" dt="2025-05-30T18:26:59.117" v="228" actId="20577"/>
        <pc:sldMkLst>
          <pc:docMk/>
          <pc:sldMk cId="3396880494" sldId="1062"/>
        </pc:sldMkLst>
        <pc:spChg chg="mod">
          <ac:chgData name="Dixon, Lance J." userId="d9e44568-159a-4371-919a-ec07106736d5" providerId="ADAL" clId="{57D4D487-72F7-4755-A204-1129957351E5}" dt="2025-05-30T18:26:59.117" v="228" actId="20577"/>
          <ac:spMkLst>
            <pc:docMk/>
            <pc:sldMk cId="3396880494" sldId="1062"/>
            <ac:spMk id="7" creationId="{1CC0E272-B16D-7364-BADE-86B9260C6667}"/>
          </ac:spMkLst>
        </pc:spChg>
        <pc:spChg chg="mod">
          <ac:chgData name="Dixon, Lance J." userId="d9e44568-159a-4371-919a-ec07106736d5" providerId="ADAL" clId="{57D4D487-72F7-4755-A204-1129957351E5}" dt="2025-05-30T18:26:24.904" v="209" actId="14100"/>
          <ac:spMkLst>
            <pc:docMk/>
            <pc:sldMk cId="3396880494" sldId="1062"/>
            <ac:spMk id="8" creationId="{4C398335-C099-4EB6-1321-AAD57902D189}"/>
          </ac:spMkLst>
        </pc:spChg>
        <pc:spChg chg="mod">
          <ac:chgData name="Dixon, Lance J." userId="d9e44568-159a-4371-919a-ec07106736d5" providerId="ADAL" clId="{57D4D487-72F7-4755-A204-1129957351E5}" dt="2025-05-30T18:26:33.165" v="224" actId="1036"/>
          <ac:spMkLst>
            <pc:docMk/>
            <pc:sldMk cId="3396880494" sldId="1062"/>
            <ac:spMk id="26" creationId="{E86F746D-1CF7-74A3-0B3B-09B4483B7587}"/>
          </ac:spMkLst>
        </pc:spChg>
        <pc:spChg chg="mod">
          <ac:chgData name="Dixon, Lance J." userId="d9e44568-159a-4371-919a-ec07106736d5" providerId="ADAL" clId="{57D4D487-72F7-4755-A204-1129957351E5}" dt="2025-05-30T18:26:33.165" v="224" actId="1036"/>
          <ac:spMkLst>
            <pc:docMk/>
            <pc:sldMk cId="3396880494" sldId="1062"/>
            <ac:spMk id="28" creationId="{BC1E7A8B-0F69-86F8-C5A7-5D0DA9F43F1B}"/>
          </ac:spMkLst>
        </pc:spChg>
        <pc:picChg chg="mod">
          <ac:chgData name="Dixon, Lance J." userId="d9e44568-159a-4371-919a-ec07106736d5" providerId="ADAL" clId="{57D4D487-72F7-4755-A204-1129957351E5}" dt="2025-05-30T18:26:33.165" v="224" actId="1036"/>
          <ac:picMkLst>
            <pc:docMk/>
            <pc:sldMk cId="3396880494" sldId="1062"/>
            <ac:picMk id="11" creationId="{C48DFC71-FB19-020F-CC1B-1BBCEFA0347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r>
              <a:rPr lang="en-US"/>
              <a:t>Precision Collider Physics &amp; Search for Higgs Boson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23C17A2-C436-4883-B01C-F4EB9A0B676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1768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r>
              <a:rPr lang="en-US"/>
              <a:t>Precision Collider Physics &amp; Search for Higgs Boson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7B4605A5-8F51-460B-91D0-A3782B9808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3708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4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878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5EC63-59ED-4451-8852-0EB77508AD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AFE6B-6F0D-431F-A142-646405A70B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639CD-BF49-489F-88D3-B15A876ACF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4572000" cy="4730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029200" y="6248400"/>
            <a:ext cx="27432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0A8514B-642F-4ADF-B2CF-E9F0155ECB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5EC63-59ED-4451-8852-0EB77508AD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2177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B1A4B4-E5FE-4751-BB2E-402E3D07F0D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589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1D2BED-0AC4-4F61-9320-D71B0C0516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4176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934427-18A6-4520-8285-51D45EEA8C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8749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9D238-2EEA-4C63-8D96-B373C44F5C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2239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F14E78-47F4-472E-8DD0-31C36EE837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4229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BC0A11-D87F-44D9-B3C5-F72DD51059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585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B1A4B4-E5FE-4751-BB2E-402E3D07F0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9796A-4A60-48A4-9409-AD6C78AA5F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630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52582-0126-4B9D-8620-9C01293BD8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1417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AFE6B-6F0D-431F-A142-646405A70B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505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639CD-BF49-489F-88D3-B15A876ACF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6375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4572000" cy="4730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029200" y="6248400"/>
            <a:ext cx="27432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0A8514B-642F-4ADF-B2CF-E9F0155ECB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426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5EC63-59ED-4451-8852-0EB77508AD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769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B1A4B4-E5FE-4751-BB2E-402E3D07F0D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0597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1D2BED-0AC4-4F61-9320-D71B0C0516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3432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934427-18A6-4520-8285-51D45EEA8C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1412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9D238-2EEA-4C63-8D96-B373C44F5C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245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1D2BED-0AC4-4F61-9320-D71B0C0516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F14E78-47F4-472E-8DD0-31C36EE837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1260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BC0A11-D87F-44D9-B3C5-F72DD51059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9626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9796A-4A60-48A4-9409-AD6C78AA5F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261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52582-0126-4B9D-8620-9C01293BD8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5384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AFE6B-6F0D-431F-A142-646405A70B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4941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639CD-BF49-489F-88D3-B15A876ACF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0014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4572000" cy="4730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029200" y="6248400"/>
            <a:ext cx="27432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0A8514B-642F-4ADF-B2CF-E9F0155ECB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721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934427-18A6-4520-8285-51D45EEA8C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9D238-2EEA-4C63-8D96-B373C44F5C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F14E78-47F4-472E-8DD0-31C36EE837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BC0A11-D87F-44D9-B3C5-F72DD51059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9796A-4A60-48A4-9409-AD6C78AA5F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52582-0126-4B9D-8620-9C01293BD8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45720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29200" y="6248400"/>
            <a:ext cx="2743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4CCC0879-E9E8-4664-AADA-1ED3806401F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45720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29200" y="6248400"/>
            <a:ext cx="2743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4CCC0879-E9E8-4664-AADA-1ED3806401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428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45720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r>
              <a:rPr lang="en-US"/>
              <a:t>L. Dixon      Antipodal Self-Duality &amp; Fishnets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29200" y="6248400"/>
            <a:ext cx="2743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r>
              <a:rPr lang="fr-FR"/>
              <a:t>Amplitudes 2025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4CCC0879-E9E8-4664-AADA-1ED3806401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986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7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2.png"/><Relationship Id="rId7" Type="http://schemas.openxmlformats.org/officeDocument/2006/relationships/image" Target="../media/image19.png"/><Relationship Id="rId12" Type="http://schemas.openxmlformats.org/officeDocument/2006/relationships/image" Target="../media/image2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11" Type="http://schemas.openxmlformats.org/officeDocument/2006/relationships/image" Target="../media/image24.png"/><Relationship Id="rId5" Type="http://schemas.openxmlformats.org/officeDocument/2006/relationships/image" Target="../media/image18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8" Type="http://schemas.openxmlformats.org/officeDocument/2006/relationships/image" Target="../media/image250.png"/><Relationship Id="rId26" Type="http://schemas.openxmlformats.org/officeDocument/2006/relationships/image" Target="../media/image361.png"/><Relationship Id="rId3" Type="http://schemas.openxmlformats.org/officeDocument/2006/relationships/tags" Target="../tags/tag4.xml"/><Relationship Id="rId21" Type="http://schemas.openxmlformats.org/officeDocument/2006/relationships/image" Target="../media/image28.png"/><Relationship Id="rId7" Type="http://schemas.openxmlformats.org/officeDocument/2006/relationships/image" Target="../media/image23.png"/><Relationship Id="rId17" Type="http://schemas.openxmlformats.org/officeDocument/2006/relationships/image" Target="../media/image241.png"/><Relationship Id="rId25" Type="http://schemas.openxmlformats.org/officeDocument/2006/relationships/image" Target="../media/image351.png"/><Relationship Id="rId2" Type="http://schemas.openxmlformats.org/officeDocument/2006/relationships/tags" Target="../tags/tag3.xml"/><Relationship Id="rId20" Type="http://schemas.openxmlformats.org/officeDocument/2006/relationships/image" Target="../media/image230.png"/><Relationship Id="rId29" Type="http://schemas.openxmlformats.org/officeDocument/2006/relationships/image" Target="../media/image280.png"/><Relationship Id="rId1" Type="http://schemas.openxmlformats.org/officeDocument/2006/relationships/tags" Target="../tags/tag2.xml"/><Relationship Id="rId6" Type="http://schemas.openxmlformats.org/officeDocument/2006/relationships/image" Target="../media/image27.png"/><Relationship Id="rId24" Type="http://schemas.openxmlformats.org/officeDocument/2006/relationships/image" Target="../media/image341.png"/><Relationship Id="rId5" Type="http://schemas.openxmlformats.org/officeDocument/2006/relationships/notesSlide" Target="../notesSlides/notesSlide2.xml"/><Relationship Id="rId23" Type="http://schemas.openxmlformats.org/officeDocument/2006/relationships/image" Target="../media/image330.png"/><Relationship Id="rId28" Type="http://schemas.openxmlformats.org/officeDocument/2006/relationships/image" Target="../media/image38.png"/><Relationship Id="rId19" Type="http://schemas.openxmlformats.org/officeDocument/2006/relationships/image" Target="../media/image260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6.png"/><Relationship Id="rId27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34.png"/><Relationship Id="rId7" Type="http://schemas.openxmlformats.org/officeDocument/2006/relationships/image" Target="../media/image3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4.png"/><Relationship Id="rId5" Type="http://schemas.openxmlformats.org/officeDocument/2006/relationships/image" Target="../media/image43.emf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50.png"/><Relationship Id="rId5" Type="http://schemas.openxmlformats.org/officeDocument/2006/relationships/image" Target="../media/image12.emf"/><Relationship Id="rId10" Type="http://schemas.openxmlformats.org/officeDocument/2006/relationships/image" Target="../media/image49.svg"/><Relationship Id="rId4" Type="http://schemas.openxmlformats.org/officeDocument/2006/relationships/image" Target="../media/image55.png"/><Relationship Id="rId9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0.png"/><Relationship Id="rId7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0.png"/><Relationship Id="rId4" Type="http://schemas.openxmlformats.org/officeDocument/2006/relationships/image" Target="../media/image51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69.png"/><Relationship Id="rId7" Type="http://schemas.openxmlformats.org/officeDocument/2006/relationships/image" Target="../media/image76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image" Target="../media/image710.png"/><Relationship Id="rId1" Type="http://schemas.openxmlformats.org/officeDocument/2006/relationships/slideLayout" Target="../slideLayouts/slideLayout3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7" Type="http://schemas.openxmlformats.org/officeDocument/2006/relationships/image" Target="../media/image420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11.png"/><Relationship Id="rId5" Type="http://schemas.openxmlformats.org/officeDocument/2006/relationships/image" Target="../media/image401.png"/><Relationship Id="rId4" Type="http://schemas.openxmlformats.org/officeDocument/2006/relationships/image" Target="../media/image390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0.png"/><Relationship Id="rId3" Type="http://schemas.openxmlformats.org/officeDocument/2006/relationships/image" Target="../media/image46.png"/><Relationship Id="rId7" Type="http://schemas.openxmlformats.org/officeDocument/2006/relationships/image" Target="../media/image51.png"/><Relationship Id="rId2" Type="http://schemas.openxmlformats.org/officeDocument/2006/relationships/image" Target="../media/image4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0.png"/><Relationship Id="rId5" Type="http://schemas.openxmlformats.org/officeDocument/2006/relationships/image" Target="../media/image490.png"/><Relationship Id="rId4" Type="http://schemas.openxmlformats.org/officeDocument/2006/relationships/image" Target="../media/image48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emf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85505" y="4837785"/>
            <a:ext cx="3136694" cy="32996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 dirty="0">
                <a:solidFill>
                  <a:srgbClr val="0000FF"/>
                </a:solidFill>
              </a:rPr>
              <a:t>Lance Dixon (SLAC)</a:t>
            </a:r>
            <a:endParaRPr lang="en-US" sz="2400" dirty="0">
              <a:solidFill>
                <a:srgbClr val="0000FF"/>
              </a:solidFill>
            </a:endParaRPr>
          </a:p>
          <a:p>
            <a:pPr lvl="0">
              <a:lnSpc>
                <a:spcPct val="80000"/>
              </a:lnSpc>
            </a:pP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262946" y="5648115"/>
            <a:ext cx="45903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8000"/>
                </a:solidFill>
              </a:rPr>
              <a:t>Amplitudes 2025</a:t>
            </a:r>
          </a:p>
          <a:p>
            <a:pPr algn="ctr"/>
            <a:r>
              <a:rPr lang="en-US" dirty="0">
                <a:solidFill>
                  <a:srgbClr val="008000"/>
                </a:solidFill>
              </a:rPr>
              <a:t>Seoul National University</a:t>
            </a:r>
          </a:p>
          <a:p>
            <a:pPr algn="ctr"/>
            <a:r>
              <a:rPr lang="en-US" dirty="0">
                <a:solidFill>
                  <a:srgbClr val="008000"/>
                </a:solidFill>
              </a:rPr>
              <a:t>20 June 2025</a:t>
            </a:r>
          </a:p>
        </p:txBody>
      </p:sp>
      <p:sp>
        <p:nvSpPr>
          <p:cNvPr id="463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5690" y="273483"/>
            <a:ext cx="8132619" cy="1568684"/>
          </a:xfrm>
          <a:solidFill>
            <a:srgbClr val="FFFF99"/>
          </a:solidFill>
        </p:spPr>
        <p:txBody>
          <a:bodyPr/>
          <a:lstStyle/>
          <a:p>
            <a:r>
              <a:rPr lang="en-US" sz="4000" b="1" dirty="0">
                <a:solidFill>
                  <a:srgbClr val="0000FF"/>
                </a:solidFill>
              </a:rPr>
              <a:t>Antipodal (Self-)Duality in Planar N=4 SYM and Fishnet Theory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FE5A3BE-C66D-4F5F-D7A6-F4154F1754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083" y="6144488"/>
            <a:ext cx="1902260" cy="68085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13E69B5-91F7-34F5-FCA7-BB1746B0B779}"/>
              </a:ext>
            </a:extLst>
          </p:cNvPr>
          <p:cNvSpPr txBox="1"/>
          <p:nvPr/>
        </p:nvSpPr>
        <p:spPr>
          <a:xfrm>
            <a:off x="2819530" y="5263797"/>
            <a:ext cx="3662186" cy="39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CC00CC"/>
                </a:solidFill>
              </a:rPr>
              <a:t>with Claude Duhr, 2502.00862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CC00CC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10" name="Picture 9" descr="A grid with purple lines&#10;&#10;AI-generated content may be incorrect.">
            <a:extLst>
              <a:ext uri="{FF2B5EF4-FFF2-40B4-BE49-F238E27FC236}">
                <a16:creationId xmlns:a16="http://schemas.microsoft.com/office/drawing/2014/main" id="{512AB2B9-9016-356F-8E92-E4DE8DB4B32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925" y="1980177"/>
            <a:ext cx="2600154" cy="2600154"/>
          </a:xfrm>
          <a:prstGeom prst="rect">
            <a:avLst/>
          </a:prstGeom>
        </p:spPr>
      </p:pic>
      <p:pic>
        <p:nvPicPr>
          <p:cNvPr id="3" name="Picture 2" descr="A person in glasses standing in front of a chalkboard&#10;&#10;AI-generated content may be incorrect.">
            <a:extLst>
              <a:ext uri="{FF2B5EF4-FFF2-40B4-BE49-F238E27FC236}">
                <a16:creationId xmlns:a16="http://schemas.microsoft.com/office/drawing/2014/main" id="{2824514F-B48F-E731-DC4A-0D6DEE5337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281" y="4333280"/>
            <a:ext cx="1371603" cy="137160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034CAED-F5A0-D708-5C5C-D7CDE4E0CAD5}"/>
              </a:ext>
            </a:extLst>
          </p:cNvPr>
          <p:cNvGrpSpPr/>
          <p:nvPr/>
        </p:nvGrpSpPr>
        <p:grpSpPr>
          <a:xfrm>
            <a:off x="145774" y="2566609"/>
            <a:ext cx="2157529" cy="3145076"/>
            <a:chOff x="119270" y="2659375"/>
            <a:chExt cx="2157529" cy="3145076"/>
          </a:xfrm>
        </p:grpSpPr>
        <p:pic>
          <p:nvPicPr>
            <p:cNvPr id="5" name="Picture 4" descr="A close-up of a cover&#10;&#10;AI-generated content may be incorrect.">
              <a:extLst>
                <a:ext uri="{FF2B5EF4-FFF2-40B4-BE49-F238E27FC236}">
                  <a16:creationId xmlns:a16="http://schemas.microsoft.com/office/drawing/2014/main" id="{FE713CF6-F3F7-A4F8-7BB3-6F1E42A6D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449" y="2659375"/>
              <a:ext cx="2119350" cy="2997855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F996725-5F0F-18FE-551A-550F1DC14B0F}"/>
                </a:ext>
              </a:extLst>
            </p:cNvPr>
            <p:cNvSpPr/>
            <p:nvPr/>
          </p:nvSpPr>
          <p:spPr bwMode="auto">
            <a:xfrm>
              <a:off x="119270" y="4884479"/>
              <a:ext cx="2157529" cy="91997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5DF59EC-E9D8-66FA-A415-049B902FA91D}"/>
                </a:ext>
              </a:extLst>
            </p:cNvPr>
            <p:cNvSpPr/>
            <p:nvPr/>
          </p:nvSpPr>
          <p:spPr bwMode="auto">
            <a:xfrm>
              <a:off x="1696278" y="4804967"/>
              <a:ext cx="371061" cy="24064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16" name="Picture 15" descr="A drawing of a stop sign&#10;&#10;Description automatically generated">
            <a:extLst>
              <a:ext uri="{FF2B5EF4-FFF2-40B4-BE49-F238E27FC236}">
                <a16:creationId xmlns:a16="http://schemas.microsoft.com/office/drawing/2014/main" id="{1D44EE62-CF18-781C-D090-7C48BF98FF1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86" y="6153799"/>
            <a:ext cx="680854" cy="68085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88F5F-68A3-404B-811F-583C7775A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77332"/>
          </a:xfrm>
        </p:spPr>
        <p:txBody>
          <a:bodyPr/>
          <a:lstStyle/>
          <a:p>
            <a:r>
              <a:rPr lang="en-US" sz="3600" b="1" dirty="0"/>
              <a:t>Example 1</a:t>
            </a:r>
            <a:r>
              <a:rPr lang="en-US" sz="3600" dirty="0"/>
              <a:t>: Classical polylogarithms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0A2532-2B95-4F7E-B424-E527F2687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FD75FA-0E78-49B1-92F4-41A069AEF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Amplitudes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49A4AB-13A3-4C42-B42F-CC32A12D2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10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05BDCB5-0D9C-4761-9BCC-4F8ACA97A06D}"/>
                  </a:ext>
                </a:extLst>
              </p:cNvPr>
              <p:cNvSpPr txBox="1"/>
              <p:nvPr/>
            </p:nvSpPr>
            <p:spPr>
              <a:xfrm>
                <a:off x="390145" y="769329"/>
                <a:ext cx="8229600" cy="56607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Li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=−</m:t>
                          </m:r>
                          <m:func>
                            <m:func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nary>
                                <m:naryPr>
                                  <m:chr m:val="∑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16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∞</m:t>
                                  </m:r>
                                </m:sup>
                                <m:e>
                                  <m:f>
                                    <m:f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𝑘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𝑘</m:t>
                                      </m:r>
                                    </m:den>
                                  </m:f>
                                </m:e>
                              </m:nary>
                            </m:e>
                          </m:func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                  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Li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−1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sup>
                        <m:e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𝑑𝑡</m:t>
                              </m:r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Li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−1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  <m:r>
                        <a:rPr lang="en-US" sz="2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                             </m:t>
                        </m:r>
                        <m:f>
                          <m:f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𝑑𝑥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Li</m:t>
                        </m:r>
                      </m:e>
                      <m:sub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Li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−1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</m:d>
                      </m:num>
                      <m:den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den>
                    </m:f>
                    <m: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Li</m:t>
                        </m:r>
                      </m:e>
                      <m:sub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f>
                      <m:f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</m:func>
                      </m:num>
                      <m:den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𝑑𝑥</m:t>
                        </m:r>
                      </m:den>
                    </m:f>
                  </m:oMath>
                </a14:m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All are regular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=0,</m:t>
                    </m:r>
                  </m:oMath>
                </a14:m>
                <a:r>
                  <a:rPr lang="en-US" dirty="0"/>
                  <a:t> branch cut starts 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.   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Iterated differentiation gives symbol: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𝒮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Li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d>
                      <m:r>
                        <a:rPr lang="en-US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𝒮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Li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b="0" i="1" dirty="0">
                  <a:solidFill>
                    <a:srgbClr val="0000FF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b="0" dirty="0">
                    <a:solidFill>
                      <a:srgbClr val="0000FF"/>
                    </a:solidFill>
                    <a:ea typeface="Cambria Math" panose="02040503050406030204" pitchFamily="18" charset="0"/>
                  </a:rPr>
                  <a:t>                     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=…=−(1−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nary>
                      <m:naryPr>
                        <m:chr m:val="⨂"/>
                        <m:subHide m:val="on"/>
                        <m:supHide m:val="on"/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nary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…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⨂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endParaRPr lang="en-US" dirty="0">
                  <a:solidFill>
                    <a:srgbClr val="0000FF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00"/>
                    </a:solidFill>
                  </a:rPr>
                  <a:t>Branch cut </a:t>
                </a:r>
                <a:r>
                  <a:rPr lang="en-US" dirty="0"/>
                  <a:t>discontinuities displayed in </a:t>
                </a:r>
                <a:r>
                  <a:rPr lang="en-US" dirty="0">
                    <a:solidFill>
                      <a:srgbClr val="FF0000"/>
                    </a:solidFill>
                  </a:rPr>
                  <a:t>first</a:t>
                </a:r>
                <a:r>
                  <a:rPr lang="en-US" dirty="0"/>
                  <a:t> entry of symbol, e.g. clip off leading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 to compute discontinuity 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.  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00FF"/>
                    </a:solidFill>
                  </a:rPr>
                  <a:t>Derivatives</a:t>
                </a:r>
                <a:r>
                  <a:rPr lang="en-US" dirty="0"/>
                  <a:t> computed from symbol by clipping </a:t>
                </a:r>
                <a:r>
                  <a:rPr lang="en-US" dirty="0">
                    <a:solidFill>
                      <a:srgbClr val="0000FF"/>
                    </a:solidFill>
                  </a:rPr>
                  <a:t>last</a:t>
                </a:r>
                <a:r>
                  <a:rPr lang="en-US" dirty="0"/>
                  <a:t> entry, multiplying by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…</m:t>
                            </m:r>
                          </m:e>
                        </m:d>
                      </m:e>
                    </m:func>
                  </m:oMath>
                </a14:m>
                <a:r>
                  <a:rPr lang="en-US" dirty="0"/>
                  <a:t>.          </a:t>
                </a:r>
                <a:r>
                  <a:rPr lang="en-US" b="1" dirty="0"/>
                  <a:t>Alphabet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={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,1−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05BDCB5-0D9C-4761-9BCC-4F8ACA97A0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145" y="769329"/>
                <a:ext cx="8229600" cy="5660717"/>
              </a:xfrm>
              <a:prstGeom prst="rect">
                <a:avLst/>
              </a:prstGeom>
              <a:blipFill>
                <a:blip r:embed="rId2"/>
                <a:stretch>
                  <a:fillRect l="-963" r="-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C8861840-313E-DEB5-FC2B-48525BCF4A4D}"/>
              </a:ext>
            </a:extLst>
          </p:cNvPr>
          <p:cNvSpPr/>
          <p:nvPr/>
        </p:nvSpPr>
        <p:spPr bwMode="auto">
          <a:xfrm>
            <a:off x="2292096" y="1816608"/>
            <a:ext cx="4962144" cy="877332"/>
          </a:xfrm>
          <a:prstGeom prst="rect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095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BEF1E-95C4-D912-710D-D11B61B1C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025" y="274638"/>
            <a:ext cx="8229600" cy="625965"/>
          </a:xfrm>
        </p:spPr>
        <p:txBody>
          <a:bodyPr/>
          <a:lstStyle/>
          <a:p>
            <a:r>
              <a:rPr lang="en-US" dirty="0">
                <a:solidFill>
                  <a:srgbClr val="008000"/>
                </a:solidFill>
              </a:rPr>
              <a:t>Example 2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0E547E-FCCF-3DE7-277E-89CEB727F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7970B3-00EA-61A9-C255-3EDA4103B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6610A-D905-CD87-A191-AAA8BE15F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A49A5C8-DF3E-F6B7-71C7-E99DCAEF0E15}"/>
                  </a:ext>
                </a:extLst>
              </p:cNvPr>
              <p:cNvSpPr txBox="1"/>
              <p:nvPr/>
            </p:nvSpPr>
            <p:spPr>
              <a:xfrm>
                <a:off x="348921" y="1212826"/>
                <a:ext cx="8446157" cy="49986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First note that </a:t>
                </a:r>
              </a:p>
              <a:p>
                <a:r>
                  <a:rPr lang="en-US" b="0" dirty="0">
                    <a:solidFill>
                      <a:srgbClr val="0000FF"/>
                    </a:solidFill>
                    <a:ea typeface="Cambria Math" panose="02040503050406030204" pitchFamily="18" charset="0"/>
                  </a:rPr>
                  <a:t>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𝒮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func>
                        <m:func>
                          <m:func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</m:func>
                      </m:e>
                    </m:d>
                    <m: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endParaRPr lang="en-US" dirty="0"/>
              </a:p>
              <a:p>
                <a:r>
                  <a:rPr lang="en-US" dirty="0"/>
                  <a:t>and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…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𝑥𝑦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…=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…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⊗…+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…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⊗…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Consider the </a:t>
                </a:r>
                <a:r>
                  <a:rPr lang="en-US" dirty="0">
                    <a:solidFill>
                      <a:srgbClr val="008000"/>
                    </a:solidFill>
                  </a:rPr>
                  <a:t>1 loop box integral                                     </a:t>
                </a:r>
                <a:r>
                  <a:rPr lang="en-US" dirty="0"/>
                  <a:t>[also known as the “(1,1) 4-point fishnet”]                             given by the Bloch-Wigner (single-valued) dilogarithm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1,1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=2[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en-US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]+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acc>
                        <m:accPr>
                          <m:chr m:val="̅"/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US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acc>
                        </m:den>
                      </m:f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  <a:p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Its symbol is</a:t>
                </a:r>
                <a:r>
                  <a:rPr lang="en-US" b="0" dirty="0">
                    <a:solidFill>
                      <a:srgbClr val="0000FF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en-US" i="1" dirty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𝒮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1,1</m:t>
                        </m:r>
                      </m:sub>
                    </m:sSub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  <m: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acc>
                      <m:accPr>
                        <m:chr m:val="̅"/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  <m:f>
                      <m:f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</m:t>
                        </m:r>
                        <m:acc>
                          <m:accPr>
                            <m:chr m:val="̅"/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</m:acc>
                      </m:den>
                    </m:f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d>
                      <m:d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acc>
                          <m:accPr>
                            <m:chr m:val="̅"/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acc>
                      </m:e>
                    </m:d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  <m:f>
                      <m:f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num>
                      <m:den>
                        <m:acc>
                          <m:accPr>
                            <m:chr m:val="̅"/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</m:acc>
                      </m:den>
                    </m:f>
                  </m:oMath>
                </a14:m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Symbol alphabet: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={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,1−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̅"/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,1−</m:t>
                    </m:r>
                    <m:acc>
                      <m:accPr>
                        <m:chr m:val="̅"/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1,1</m:t>
                        </m:r>
                      </m:sub>
                    </m:sSub>
                  </m:oMath>
                </a14:m>
                <a:r>
                  <a:rPr lang="en-US" dirty="0"/>
                  <a:t> has an antipodal self-duality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A49A5C8-DF3E-F6B7-71C7-E99DCAEF0E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921" y="1212826"/>
                <a:ext cx="8446157" cy="4998676"/>
              </a:xfrm>
              <a:prstGeom prst="rect">
                <a:avLst/>
              </a:prstGeom>
              <a:blipFill>
                <a:blip r:embed="rId2"/>
                <a:stretch>
                  <a:fillRect l="-1082" t="-854" r="-1659" b="-18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id="{4535309F-55DC-4FEB-BE0E-4AD6C12E8D36}"/>
              </a:ext>
            </a:extLst>
          </p:cNvPr>
          <p:cNvGrpSpPr/>
          <p:nvPr/>
        </p:nvGrpSpPr>
        <p:grpSpPr>
          <a:xfrm>
            <a:off x="2631199" y="4481618"/>
            <a:ext cx="1268809" cy="458753"/>
            <a:chOff x="1855694" y="3372678"/>
            <a:chExt cx="1268809" cy="45875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B91CB9E0-3629-38BE-00AD-DA6D2A1A1B6C}"/>
                    </a:ext>
                  </a:extLst>
                </p:cNvPr>
                <p:cNvSpPr txBox="1"/>
                <p:nvPr/>
              </p:nvSpPr>
              <p:spPr>
                <a:xfrm>
                  <a:off x="1855694" y="3523654"/>
                  <a:ext cx="126880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en-US" sz="14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14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  <m:r>
                          <a:rPr lang="en-US" sz="14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⊗</m:t>
                        </m:r>
                        <m:r>
                          <a:rPr lang="en-US" sz="1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US" sz="1400" dirty="0">
                    <a:solidFill>
                      <a:srgbClr val="0000FF"/>
                    </a:solidFill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B91CB9E0-3629-38BE-00AD-DA6D2A1A1B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55694" y="3523654"/>
                  <a:ext cx="1268809" cy="307777"/>
                </a:xfrm>
                <a:prstGeom prst="rect">
                  <a:avLst/>
                </a:prstGeom>
                <a:blipFill>
                  <a:blip r:embed="rId4"/>
                  <a:stretch>
                    <a:fillRect b="-196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Left Brace 11">
              <a:extLst>
                <a:ext uri="{FF2B5EF4-FFF2-40B4-BE49-F238E27FC236}">
                  <a16:creationId xmlns:a16="http://schemas.microsoft.com/office/drawing/2014/main" id="{F1E122C3-67A7-A28A-CD39-C89B04A873F1}"/>
                </a:ext>
              </a:extLst>
            </p:cNvPr>
            <p:cNvSpPr/>
            <p:nvPr/>
          </p:nvSpPr>
          <p:spPr bwMode="auto">
            <a:xfrm rot="16200000">
              <a:off x="2460671" y="3094875"/>
              <a:ext cx="112643" cy="668250"/>
            </a:xfrm>
            <a:prstGeom prst="leftBrac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9" name="Picture 8" descr="A black background with a pink square&#10;&#10;AI-generated content may be incorrect.">
            <a:extLst>
              <a:ext uri="{FF2B5EF4-FFF2-40B4-BE49-F238E27FC236}">
                <a16:creationId xmlns:a16="http://schemas.microsoft.com/office/drawing/2014/main" id="{56AAD8CA-3072-7BC6-9AC5-258B3C15378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121" y="133350"/>
            <a:ext cx="2131436" cy="21815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24827EE-DF50-0BFC-895D-4C2A321BA929}"/>
              </a:ext>
            </a:extLst>
          </p:cNvPr>
          <p:cNvSpPr txBox="1"/>
          <p:nvPr/>
        </p:nvSpPr>
        <p:spPr>
          <a:xfrm>
            <a:off x="6841365" y="2457831"/>
            <a:ext cx="23519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CC00CC"/>
                </a:solidFill>
              </a:rPr>
              <a:t>Bourjaily talk</a:t>
            </a:r>
          </a:p>
          <a:p>
            <a:r>
              <a:rPr lang="en-US" sz="1800" dirty="0">
                <a:solidFill>
                  <a:srgbClr val="CC00CC"/>
                </a:solidFill>
              </a:rPr>
              <a:t>Hodges (1977)</a:t>
            </a:r>
          </a:p>
          <a:p>
            <a:r>
              <a:rPr lang="en-US" sz="1800" dirty="0">
                <a:solidFill>
                  <a:srgbClr val="CC00CC"/>
                </a:solidFill>
              </a:rPr>
              <a:t>Bloch, Wigner (1978)</a:t>
            </a:r>
          </a:p>
        </p:txBody>
      </p:sp>
    </p:spTree>
    <p:extLst>
      <p:ext uri="{BB962C8B-B14F-4D97-AF65-F5344CB8AC3E}">
        <p14:creationId xmlns:p14="http://schemas.microsoft.com/office/powerpoint/2010/main" val="1430212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6AE59C-B6C2-BD24-D3F2-CB0165A17A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3B1D0-0706-EFDD-8432-7B838F7D8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071" y="229437"/>
            <a:ext cx="8538882" cy="754393"/>
          </a:xfrm>
        </p:spPr>
        <p:txBody>
          <a:bodyPr/>
          <a:lstStyle/>
          <a:p>
            <a:r>
              <a:rPr lang="en-US" sz="4000" dirty="0">
                <a:solidFill>
                  <a:schemeClr val="tx1"/>
                </a:solidFill>
              </a:rPr>
              <a:t>ASD for (1,1) fishnet [box]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E29521-6775-9C9D-C5D5-B8A5BF08E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2000D-221C-67B8-4834-4590EAE60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A2DA01-77FF-312E-662D-D11E087BA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12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DD4C2E58-0622-57E4-21BB-2492FE17CCC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0946" y="1170207"/>
                <a:ext cx="8229600" cy="5033643"/>
              </a:xfrm>
              <a:solidFill>
                <a:schemeClr val="accent1"/>
              </a:solidFill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𝒮</m:t>
                      </m:r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1,1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  <m:r>
                        <a:rPr lang="en-US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</m:acc>
                        </m:den>
                      </m:f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acc>
                        </m:e>
                      </m:d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acc>
                            <m:accPr>
                              <m:chr m:val="̅"/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</m:acc>
                        </m:den>
                      </m:f>
                    </m:oMath>
                  </m:oMathPara>
                </a14:m>
                <a:endParaRPr lang="en-US" dirty="0"/>
              </a:p>
              <a:p>
                <a:r>
                  <a:rPr lang="en-US" sz="2800" dirty="0">
                    <a:solidFill>
                      <a:srgbClr val="008000"/>
                    </a:solidFill>
                  </a:rPr>
                  <a:t>Invariant</a:t>
                </a:r>
                <a:r>
                  <a:rPr lang="en-US" sz="2800" dirty="0"/>
                  <a:t> under </a:t>
                </a:r>
                <a:r>
                  <a:rPr lang="en-US" sz="2800" dirty="0">
                    <a:solidFill>
                      <a:srgbClr val="0000FF"/>
                    </a:solidFill>
                  </a:rPr>
                  <a:t>antipodal symmetry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800" dirty="0">
                    <a:solidFill>
                      <a:srgbClr val="0000FF"/>
                    </a:solidFill>
                  </a:rPr>
                  <a:t> (reverse letter order in symbol) </a:t>
                </a:r>
                <a:r>
                  <a:rPr lang="en-US" sz="2800" dirty="0"/>
                  <a:t>combined with </a:t>
                </a:r>
                <a:r>
                  <a:rPr lang="en-US" sz="2800" dirty="0">
                    <a:solidFill>
                      <a:srgbClr val="008000"/>
                    </a:solidFill>
                  </a:rPr>
                  <a:t>kinematic (letter) map</a:t>
                </a:r>
                <a:r>
                  <a:rPr lang="en-US" sz="2800" dirty="0"/>
                  <a:t>:</a:t>
                </a:r>
              </a:p>
              <a:p>
                <a:pPr marL="0" indent="0">
                  <a:buNone/>
                </a:pPr>
                <a:r>
                  <a:rPr lang="en-US" b="0" dirty="0">
                    <a:solidFill>
                      <a:srgbClr val="0000FF"/>
                    </a:solidFill>
                  </a:rPr>
                  <a:t>               </a:t>
                </a:r>
                <a14:m>
                  <m:oMath xmlns:m="http://schemas.openxmlformats.org/officeDocument/2006/math">
                    <m:r>
                      <a:rPr lang="en-US" sz="28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𝐂</m:t>
                    </m:r>
                    <m:r>
                      <a:rPr lang="en-US" sz="28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:      </m:t>
                    </m:r>
                    <m:r>
                      <a:rPr lang="en-US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US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      1−</m:t>
                    </m:r>
                    <m:r>
                      <a:rPr lang="en-US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→1−</m:t>
                    </m:r>
                    <m:acc>
                      <m:accPr>
                        <m:chr m:val="̅"/>
                        <m:ctrlP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US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              </m:t>
                    </m:r>
                  </m:oMath>
                </a14:m>
                <a:endParaRPr lang="en-US" sz="2800" b="0" i="1" dirty="0">
                  <a:solidFill>
                    <a:srgbClr val="0000FF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      </m:t>
                      </m:r>
                      <m:acc>
                        <m:accPr>
                          <m:chr m:val="̅"/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  <m:r>
                        <a:rPr lang="en-US" sz="2800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    1−</m:t>
                      </m:r>
                      <m:acc>
                        <m:accPr>
                          <m:chr m:val="̅"/>
                          <m:ctrlP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US" sz="2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en-US" sz="28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𝐒</m:t>
                        </m:r>
                      </m:e>
                    </m:acc>
                    <m:r>
                      <a:rPr lang="en-US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𝐂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/>
                  <a:t>.  By inspection:  </a:t>
                </a:r>
              </a:p>
              <a:p>
                <a:pPr marL="0" indent="0">
                  <a:buNone/>
                </a:pPr>
                <a:r>
                  <a:rPr lang="en-US" dirty="0"/>
                  <a:t>                  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𝐒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rgbClr val="0000FF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1,1</m:t>
                        </m:r>
                      </m:sub>
                    </m:sSub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  <m:r>
                      <a:rPr lang="en-US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1,1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DD4C2E58-0622-57E4-21BB-2492FE17CC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0946" y="1170207"/>
                <a:ext cx="8229600" cy="5033643"/>
              </a:xfrm>
              <a:blipFill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1881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EE757-5C34-4AD1-8B08-3ED853CB6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7023" y="146029"/>
            <a:ext cx="6363546" cy="821071"/>
          </a:xfrm>
        </p:spPr>
        <p:txBody>
          <a:bodyPr/>
          <a:lstStyle/>
          <a:p>
            <a:r>
              <a:rPr lang="en-US" sz="4000" dirty="0"/>
              <a:t>Three-gluon form factor</a:t>
            </a:r>
            <a:endParaRPr lang="en-US" sz="3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C78168-0B29-466F-8B0F-02917DF93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045C5A-FDBB-460D-9E02-10E1B44BF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1ABE14-EF52-438C-8359-DDBA90C83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4ABCAAB-BC48-43A3-A5E3-6AC0FE852269}"/>
                  </a:ext>
                </a:extLst>
              </p:cNvPr>
              <p:cNvSpPr txBox="1"/>
              <p:nvPr/>
            </p:nvSpPr>
            <p:spPr>
              <a:xfrm>
                <a:off x="2403821" y="1760941"/>
                <a:ext cx="300389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i="1">
                        <a:latin typeface="Cambria Math" panose="02040503050406030204" pitchFamily="18" charset="0"/>
                      </a:rPr>
                      <m:t>=0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4ABCAAB-BC48-43A3-A5E3-6AC0FE8522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3821" y="1760941"/>
                <a:ext cx="3003899" cy="461665"/>
              </a:xfrm>
              <a:prstGeom prst="rect">
                <a:avLst/>
              </a:prstGeom>
              <a:blipFill>
                <a:blip r:embed="rId2"/>
                <a:stretch>
                  <a:fillRect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0DB46F8-959E-4804-8C26-E03032E4D359}"/>
                  </a:ext>
                </a:extLst>
              </p:cNvPr>
              <p:cNvSpPr txBox="1"/>
              <p:nvPr/>
            </p:nvSpPr>
            <p:spPr>
              <a:xfrm>
                <a:off x="123823" y="2289750"/>
                <a:ext cx="30064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𝒪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0DB46F8-959E-4804-8C26-E03032E4D3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823" y="2289750"/>
                <a:ext cx="3006400" cy="461665"/>
              </a:xfrm>
              <a:prstGeom prst="rect">
                <a:avLst/>
              </a:prstGeom>
              <a:blipFill>
                <a:blip r:embed="rId5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8A04DA1-AF53-4706-B314-C1D6E1A60215}"/>
                  </a:ext>
                </a:extLst>
              </p:cNvPr>
              <p:cNvSpPr txBox="1"/>
              <p:nvPr/>
            </p:nvSpPr>
            <p:spPr>
              <a:xfrm>
                <a:off x="5677936" y="1726358"/>
                <a:ext cx="3313664" cy="4314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123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23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31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/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8A04DA1-AF53-4706-B314-C1D6E1A602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7936" y="1726358"/>
                <a:ext cx="3313664" cy="431465"/>
              </a:xfrm>
              <a:prstGeom prst="rect">
                <a:avLst/>
              </a:prstGeom>
              <a:blipFill>
                <a:blip r:embed="rId6"/>
                <a:stretch>
                  <a:fillRect b="-70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D85BB53-D18F-428B-AFD3-FA6BF2F3E5B4}"/>
                  </a:ext>
                </a:extLst>
              </p:cNvPr>
              <p:cNvSpPr txBox="1"/>
              <p:nvPr/>
            </p:nvSpPr>
            <p:spPr>
              <a:xfrm>
                <a:off x="3649661" y="2364158"/>
                <a:ext cx="4473975" cy="555537"/>
              </a:xfrm>
              <a:prstGeom prst="rect">
                <a:avLst/>
              </a:prstGeom>
              <a:noFill/>
              <a:ln w="22225">
                <a:solidFill>
                  <a:srgbClr val="0000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123</m:t>
                              </m:r>
                            </m:sub>
                          </m:sSub>
                        </m:den>
                      </m:f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      </m:t>
                      </m:r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16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123</m:t>
                              </m:r>
                            </m:sub>
                          </m:sSub>
                        </m:den>
                      </m:f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      </m:t>
                      </m:r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16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123</m:t>
                              </m:r>
                            </m:sub>
                          </m:sSub>
                        </m:den>
                      </m:f>
                      <m:r>
                        <a:rPr lang="en-US" sz="1600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=1−</m:t>
                      </m:r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16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</m:oMath>
                  </m:oMathPara>
                </a14:m>
                <a:endParaRPr lang="en-US" i="1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D85BB53-D18F-428B-AFD3-FA6BF2F3E5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9661" y="2364158"/>
                <a:ext cx="4473975" cy="55553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22225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0335FF7B-EF76-3C6C-B4EC-39C7A1BAE884}"/>
              </a:ext>
            </a:extLst>
          </p:cNvPr>
          <p:cNvGrpSpPr/>
          <p:nvPr/>
        </p:nvGrpSpPr>
        <p:grpSpPr>
          <a:xfrm>
            <a:off x="152400" y="177737"/>
            <a:ext cx="2074114" cy="2198453"/>
            <a:chOff x="7117360" y="2732894"/>
            <a:chExt cx="2074114" cy="2198453"/>
          </a:xfrm>
        </p:grpSpPr>
        <p:pic>
          <p:nvPicPr>
            <p:cNvPr id="15" name="Picture 14" descr="A white oval with green spirals and black text&#10;&#10;Description automatically generated">
              <a:extLst>
                <a:ext uri="{FF2B5EF4-FFF2-40B4-BE49-F238E27FC236}">
                  <a16:creationId xmlns:a16="http://schemas.microsoft.com/office/drawing/2014/main" id="{F2CB2DA3-8F74-940B-BB77-173F9526986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7655" y="3149165"/>
              <a:ext cx="1507823" cy="141597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83542B5-70C4-7B9F-B806-37E9970681DE}"/>
                    </a:ext>
                  </a:extLst>
                </p:cNvPr>
                <p:cNvSpPr txBox="1"/>
                <p:nvPr/>
              </p:nvSpPr>
              <p:spPr>
                <a:xfrm>
                  <a:off x="7898876" y="2732894"/>
                  <a:ext cx="47493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𝒪</m:t>
                        </m:r>
                      </m:oMath>
                    </m:oMathPara>
                  </a14:m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83542B5-70C4-7B9F-B806-37E9970681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98876" y="2732894"/>
                  <a:ext cx="474938" cy="461665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30CE6C7-DE9B-B2AC-B6A9-634536B9691B}"/>
                </a:ext>
              </a:extLst>
            </p:cNvPr>
            <p:cNvSpPr txBox="1"/>
            <p:nvPr/>
          </p:nvSpPr>
          <p:spPr>
            <a:xfrm>
              <a:off x="8852920" y="4295555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A59C236-1FC6-19DA-87B6-03C9F0B9266A}"/>
                </a:ext>
              </a:extLst>
            </p:cNvPr>
            <p:cNvSpPr txBox="1"/>
            <p:nvPr/>
          </p:nvSpPr>
          <p:spPr>
            <a:xfrm>
              <a:off x="7939217" y="4469682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B87CEC4-8397-EE6B-DC81-8510ED2A23E2}"/>
                </a:ext>
              </a:extLst>
            </p:cNvPr>
            <p:cNvSpPr txBox="1"/>
            <p:nvPr/>
          </p:nvSpPr>
          <p:spPr>
            <a:xfrm>
              <a:off x="7117360" y="4172298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C04F269-4918-3C2F-DBB4-6C3DC727B025}"/>
                  </a:ext>
                </a:extLst>
              </p:cNvPr>
              <p:cNvSpPr txBox="1"/>
              <p:nvPr/>
            </p:nvSpPr>
            <p:spPr>
              <a:xfrm>
                <a:off x="2435421" y="1131211"/>
                <a:ext cx="427315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2 dimensionless variables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C04F269-4918-3C2F-DBB4-6C3DC727B0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5421" y="1131211"/>
                <a:ext cx="4273157" cy="461665"/>
              </a:xfrm>
              <a:prstGeom prst="rect">
                <a:avLst/>
              </a:prstGeom>
              <a:blipFill>
                <a:blip r:embed="rId12"/>
                <a:stretch>
                  <a:fillRect l="-2286" t="-9333" b="-3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0161F40-07CF-B867-35BF-26FFD6572C1A}"/>
                  </a:ext>
                </a:extLst>
              </p:cNvPr>
              <p:cNvSpPr txBox="1"/>
              <p:nvPr/>
            </p:nvSpPr>
            <p:spPr>
              <a:xfrm>
                <a:off x="316835" y="3079637"/>
                <a:ext cx="8480427" cy="32943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0" dirty="0">
                    <a:latin typeface="+mn-lt"/>
                    <a:ea typeface="Cambria Math" panose="02040503050406030204" pitchFamily="18" charset="0"/>
                  </a:rPr>
                  <a:t>6 letter symbol alphabet:</a:t>
                </a:r>
              </a:p>
              <a:p>
                <a:r>
                  <a:rPr lang="en-US" sz="2000" b="0" dirty="0">
                    <a:solidFill>
                      <a:srgbClr val="008000"/>
                    </a:solidFill>
                    <a:ea typeface="Cambria Math" panose="02040503050406030204" pitchFamily="18" charset="0"/>
                  </a:rPr>
                  <a:t>         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={ </m:t>
                    </m:r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𝑣𝑤</m:t>
                        </m:r>
                      </m:den>
                    </m:f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𝑤𝑢</m:t>
                        </m:r>
                      </m:den>
                    </m:f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𝑢𝑣</m:t>
                        </m:r>
                      </m:den>
                    </m:f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den>
                    </m:f>
                    <m:r>
                      <a:rPr lang="en-US" sz="2000" b="0" i="0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sz="20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rgbClr val="00800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srgbClr val="008000"/>
                    </a:solidFill>
                  </a:rPr>
                  <a:t> }</a:t>
                </a:r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Symbols of form factor</a:t>
                </a:r>
                <a:r>
                  <a:rPr lang="en-US" dirty="0">
                    <a:solidFill>
                      <a:srgbClr val="0000FF"/>
                    </a:solidFill>
                  </a:rPr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en-US" dirty="0"/>
                  <a:t> at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=1, 2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/>
                  <a:t>loops are just          1 and 2 terms, plus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dihedral images: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𝒮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(1)</m:t>
                              </m:r>
                            </m:sup>
                          </m:sSubSup>
                        </m:e>
                      </m:d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=(−1) 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dihedral</m:t>
                      </m:r>
                    </m:oMath>
                  </m:oMathPara>
                </a14:m>
                <a:endParaRPr lang="en-US" sz="18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𝒮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(2)</m:t>
                              </m:r>
                            </m:sup>
                          </m:sSubSup>
                        </m:e>
                      </m:d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=4 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+2 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dihedral</m:t>
                      </m:r>
                    </m:oMath>
                  </m:oMathPara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endParaRPr lang="en-US" dirty="0">
                  <a:solidFill>
                    <a:srgbClr val="0000FF"/>
                  </a:solidFill>
                  <a:ea typeface="Cambria Math" panose="02040503050406030204" pitchFamily="18" charset="0"/>
                </a:endParaRPr>
              </a:p>
              <a:p>
                <a:r>
                  <a:rPr lang="en-US" dirty="0">
                    <a:solidFill>
                      <a:srgbClr val="0000FF"/>
                    </a:solidFill>
                    <a:ea typeface="Cambria Math" panose="02040503050406030204" pitchFamily="18" charset="0"/>
                  </a:rPr>
                  <a:t>known to 8 loops!</a:t>
                </a: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0161F40-07CF-B867-35BF-26FFD6572C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835" y="3079637"/>
                <a:ext cx="8480427" cy="3294363"/>
              </a:xfrm>
              <a:prstGeom prst="rect">
                <a:avLst/>
              </a:prstGeom>
              <a:blipFill>
                <a:blip r:embed="rId13"/>
                <a:stretch>
                  <a:fillRect l="-1150" t="-1294" r="-575" b="-33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21FA549F-5826-0C29-2095-5D804218944D}"/>
              </a:ext>
            </a:extLst>
          </p:cNvPr>
          <p:cNvSpPr txBox="1"/>
          <p:nvPr/>
        </p:nvSpPr>
        <p:spPr>
          <a:xfrm>
            <a:off x="4779083" y="5659306"/>
            <a:ext cx="44276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Brandhuber, Travaglini, Yang, 1201.4170 </a:t>
            </a:r>
            <a:endParaRPr lang="en-US" sz="2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1EC184-4DAB-8A7E-4714-5931482D41FA}"/>
              </a:ext>
            </a:extLst>
          </p:cNvPr>
          <p:cNvSpPr txBox="1"/>
          <p:nvPr/>
        </p:nvSpPr>
        <p:spPr>
          <a:xfrm>
            <a:off x="3568390" y="5903471"/>
            <a:ext cx="56648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CC00CC"/>
                </a:solidFill>
              </a:rPr>
              <a:t>LD, Gürdoğan, A. McLeod, M. Wilhelm, 2204.11901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745057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L. Dixon      Antipodal Self-Duality &amp; Fishnets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solidFill>
                  <a:srgbClr val="000000"/>
                </a:solidFill>
              </a:rPr>
              <a:t>Amplitudes 2025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39E87-DB75-4832-825F-7FE1EC34336F}" type="slidenum">
              <a:rPr lang="en-US">
                <a:solidFill>
                  <a:srgbClr val="000000"/>
                </a:solidFill>
              </a:rPr>
              <a:pPr/>
              <a:t>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536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1566"/>
            <a:ext cx="8534400" cy="762000"/>
          </a:xfrm>
        </p:spPr>
        <p:txBody>
          <a:bodyPr/>
          <a:lstStyle/>
          <a:p>
            <a:r>
              <a:rPr lang="en-US" dirty="0"/>
              <a:t>Six-gluon MHV amplitude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3648" name="Text Box 16"/>
              <p:cNvSpPr txBox="1">
                <a:spLocks noChangeArrowheads="1"/>
              </p:cNvSpPr>
              <p:nvPr/>
            </p:nvSpPr>
            <p:spPr bwMode="auto">
              <a:xfrm>
                <a:off x="275365" y="1335612"/>
                <a:ext cx="5710197" cy="1569660"/>
              </a:xfrm>
              <a:prstGeom prst="rect">
                <a:avLst/>
              </a:prstGeom>
              <a:noFill/>
              <a:ln w="22225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r>
                  <a:rPr lang="en-US" dirty="0"/>
                  <a:t>Dual to Wilson hexagon, </a:t>
                </a:r>
              </a:p>
              <a:p>
                <a:pPr eaLnBrk="1" hangingPunct="1"/>
                <a:r>
                  <a:rPr lang="en-US" dirty="0"/>
                  <a:t>invariant under </a:t>
                </a:r>
                <a:r>
                  <a:rPr lang="en-US" dirty="0">
                    <a:solidFill>
                      <a:srgbClr val="008000"/>
                    </a:solidFill>
                  </a:rPr>
                  <a:t>dual conformal</a:t>
                </a:r>
              </a:p>
              <a:p>
                <a:pPr eaLnBrk="1" hangingPunct="1"/>
                <a:r>
                  <a:rPr lang="en-US" dirty="0">
                    <a:solidFill>
                      <a:srgbClr val="008000"/>
                    </a:solidFill>
                  </a:rPr>
                  <a:t>transformations; </a:t>
                </a:r>
                <a:r>
                  <a:rPr lang="en-US" dirty="0"/>
                  <a:t>it only depends</a:t>
                </a:r>
              </a:p>
              <a:p>
                <a:pPr eaLnBrk="1" hangingPunct="1"/>
                <a:r>
                  <a:rPr lang="en-US" dirty="0"/>
                  <a:t>on </a:t>
                </a:r>
                <a:r>
                  <a:rPr lang="en-US" dirty="0">
                    <a:solidFill>
                      <a:srgbClr val="008000"/>
                    </a:solidFill>
                  </a:rPr>
                  <a:t>3 dual conformal cross ratios,</a:t>
                </a:r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acc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̂"/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̂"/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rgbClr val="008000"/>
                    </a:solidFill>
                  </a:rPr>
                  <a:t> :</a:t>
                </a:r>
              </a:p>
            </p:txBody>
          </p:sp>
        </mc:Choice>
        <mc:Fallback xmlns="">
          <p:sp>
            <p:nvSpPr>
              <p:cNvPr id="453648" name="Text 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5365" y="1335612"/>
                <a:ext cx="5710197" cy="1569660"/>
              </a:xfrm>
              <a:prstGeom prst="rect">
                <a:avLst/>
              </a:prstGeom>
              <a:blipFill>
                <a:blip r:embed="rId6"/>
                <a:stretch>
                  <a:fillRect l="-1601" t="-2713" r="-5443" b="-8140"/>
                </a:stretch>
              </a:blipFill>
              <a:ln w="222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/>
          <p:cNvGrpSpPr/>
          <p:nvPr/>
        </p:nvGrpSpPr>
        <p:grpSpPr>
          <a:xfrm>
            <a:off x="510481" y="3236115"/>
            <a:ext cx="2484701" cy="1887071"/>
            <a:chOff x="3429000" y="2971800"/>
            <a:chExt cx="2484701" cy="1887071"/>
          </a:xfrm>
        </p:grpSpPr>
        <p:pic>
          <p:nvPicPr>
            <p:cNvPr id="2" name="Picture 1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5200" y="2971800"/>
              <a:ext cx="2408501" cy="5831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rgbClr r="0" g="0" b="0">
                      <a:alpha val="0"/>
                    </a:scrgbClr>
                  </a:solidFill>
                </a14:hiddenFill>
              </a:ext>
            </a:extLst>
          </p:spPr>
        </p:pic>
        <p:pic>
          <p:nvPicPr>
            <p:cNvPr id="5" name="Picture 4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5200" y="3733800"/>
              <a:ext cx="1336995" cy="445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rgbClr r="0" g="0" b="0">
                      <a:alpha val="0"/>
                    </a:scrgbClr>
                  </a:solidFill>
                </a14:hiddenFill>
              </a:ext>
            </a:extLst>
          </p:spPr>
        </p:pic>
        <p:pic>
          <p:nvPicPr>
            <p:cNvPr id="6" name="Picture 5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0" y="4413206"/>
              <a:ext cx="1389839" cy="445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rgbClr r="0" g="0" b="0">
                      <a:alpha val="0"/>
                    </a:scrgbClr>
                  </a:solidFill>
                </a14:hiddenFill>
              </a:ext>
            </a:extLst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53864DF-75AA-413D-B0E8-C75834126733}"/>
              </a:ext>
            </a:extLst>
          </p:cNvPr>
          <p:cNvGrpSpPr/>
          <p:nvPr/>
        </p:nvGrpSpPr>
        <p:grpSpPr>
          <a:xfrm>
            <a:off x="3130303" y="3176257"/>
            <a:ext cx="2384734" cy="2000310"/>
            <a:chOff x="4419600" y="4324290"/>
            <a:chExt cx="2384734" cy="2000310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4114215-0F4B-4198-9D94-BB12AA53773C}"/>
                </a:ext>
              </a:extLst>
            </p:cNvPr>
            <p:cNvGrpSpPr/>
            <p:nvPr/>
          </p:nvGrpSpPr>
          <p:grpSpPr>
            <a:xfrm>
              <a:off x="4419600" y="4324290"/>
              <a:ext cx="2384734" cy="2000310"/>
              <a:chOff x="4419600" y="4324290"/>
              <a:chExt cx="2384734" cy="2000310"/>
            </a:xfrm>
          </p:grpSpPr>
          <p:sp>
            <p:nvSpPr>
              <p:cNvPr id="35" name="Hexagon 34">
                <a:extLst>
                  <a:ext uri="{FF2B5EF4-FFF2-40B4-BE49-F238E27FC236}">
                    <a16:creationId xmlns:a16="http://schemas.microsoft.com/office/drawing/2014/main" id="{7E0711FA-810A-4B39-A2BE-75124C47C5FE}"/>
                  </a:ext>
                </a:extLst>
              </p:cNvPr>
              <p:cNvSpPr/>
              <p:nvPr/>
            </p:nvSpPr>
            <p:spPr bwMode="auto">
              <a:xfrm>
                <a:off x="4800600" y="4476690"/>
                <a:ext cx="1676400" cy="1600200"/>
              </a:xfrm>
              <a:prstGeom prst="hexagon">
                <a:avLst/>
              </a:prstGeom>
              <a:noFill/>
              <a:ln w="285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EBC4405B-B60F-4BC5-8E0A-5C0C057AC9F8}"/>
                  </a:ext>
                </a:extLst>
              </p:cNvPr>
              <p:cNvGrpSpPr/>
              <p:nvPr/>
            </p:nvGrpSpPr>
            <p:grpSpPr>
              <a:xfrm>
                <a:off x="4419600" y="4324290"/>
                <a:ext cx="2384734" cy="2000310"/>
                <a:chOff x="4419600" y="4324290"/>
                <a:chExt cx="2384734" cy="2000310"/>
              </a:xfrm>
            </p:grpSpPr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891539A2-F939-44E3-B0BD-7D1F595C9D2D}"/>
                    </a:ext>
                  </a:extLst>
                </p:cNvPr>
                <p:cNvSpPr txBox="1"/>
                <p:nvPr/>
              </p:nvSpPr>
              <p:spPr>
                <a:xfrm>
                  <a:off x="6096000" y="4324290"/>
                  <a:ext cx="32733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>
                      <a:solidFill>
                        <a:srgbClr val="0000FF"/>
                      </a:solidFill>
                    </a:rPr>
                    <a:t>1</a:t>
                  </a:r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7832CE83-DF6E-47DF-B2FE-C4E29BADC944}"/>
                    </a:ext>
                  </a:extLst>
                </p:cNvPr>
                <p:cNvSpPr txBox="1"/>
                <p:nvPr/>
              </p:nvSpPr>
              <p:spPr>
                <a:xfrm>
                  <a:off x="6477000" y="5086290"/>
                  <a:ext cx="32733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>
                      <a:solidFill>
                        <a:srgbClr val="0000FF"/>
                      </a:solidFill>
                    </a:rPr>
                    <a:t>2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2D3F3C5B-7AF5-4203-8E08-3FCD6481BB36}"/>
                    </a:ext>
                  </a:extLst>
                </p:cNvPr>
                <p:cNvSpPr txBox="1"/>
                <p:nvPr/>
              </p:nvSpPr>
              <p:spPr>
                <a:xfrm>
                  <a:off x="6096000" y="5924490"/>
                  <a:ext cx="32733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>
                      <a:solidFill>
                        <a:srgbClr val="0000FF"/>
                      </a:solidFill>
                    </a:rPr>
                    <a:t>3</a:t>
                  </a:r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5134E948-0D0D-4FB7-A0FF-C3CD46332158}"/>
                    </a:ext>
                  </a:extLst>
                </p:cNvPr>
                <p:cNvSpPr txBox="1"/>
                <p:nvPr/>
              </p:nvSpPr>
              <p:spPr>
                <a:xfrm>
                  <a:off x="4876800" y="5924490"/>
                  <a:ext cx="32733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>
                      <a:solidFill>
                        <a:srgbClr val="0000FF"/>
                      </a:solidFill>
                    </a:rPr>
                    <a:t>4</a:t>
                  </a:r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BBCB6B38-50B8-40C2-B516-54727E6C19A8}"/>
                    </a:ext>
                  </a:extLst>
                </p:cNvPr>
                <p:cNvSpPr txBox="1"/>
                <p:nvPr/>
              </p:nvSpPr>
              <p:spPr>
                <a:xfrm>
                  <a:off x="4419600" y="5086290"/>
                  <a:ext cx="32733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>
                      <a:solidFill>
                        <a:srgbClr val="0000FF"/>
                      </a:solidFill>
                    </a:rPr>
                    <a:t>5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F0AF9E0D-E5EB-4731-A4DF-88725301B8B6}"/>
                    </a:ext>
                  </a:extLst>
                </p:cNvPr>
                <p:cNvSpPr txBox="1"/>
                <p:nvPr/>
              </p:nvSpPr>
              <p:spPr>
                <a:xfrm>
                  <a:off x="4800600" y="4324290"/>
                  <a:ext cx="32733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>
                      <a:solidFill>
                        <a:srgbClr val="0000FF"/>
                      </a:solidFill>
                    </a:rPr>
                    <a:t>6</a:t>
                  </a:r>
                </a:p>
              </p:txBody>
            </p:sp>
          </p:grp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E2991F61-5512-4CA4-B469-AD5BC40F74BB}"/>
                </a:ext>
              </a:extLst>
            </p:cNvPr>
            <p:cNvGrpSpPr/>
            <p:nvPr/>
          </p:nvGrpSpPr>
          <p:grpSpPr>
            <a:xfrm>
              <a:off x="5200650" y="4476690"/>
              <a:ext cx="895350" cy="1600200"/>
              <a:chOff x="5200650" y="4476690"/>
              <a:chExt cx="895350" cy="1600200"/>
            </a:xfrm>
          </p:grpSpPr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1E34B6E1-D65B-4FE0-A72A-CE7AA87CCFF3}"/>
                  </a:ext>
                </a:extLst>
              </p:cNvPr>
              <p:cNvCxnSpPr>
                <a:stCxn id="35" idx="4"/>
                <a:endCxn id="35" idx="2"/>
              </p:cNvCxnSpPr>
              <p:nvPr/>
            </p:nvCxnSpPr>
            <p:spPr bwMode="auto">
              <a:xfrm rot="16200000" flipH="1">
                <a:off x="4400550" y="5276790"/>
                <a:ext cx="1600200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4B6D2C31-8958-4688-9A76-8AAC080DDD22}"/>
                  </a:ext>
                </a:extLst>
              </p:cNvPr>
              <p:cNvCxnSpPr/>
              <p:nvPr/>
            </p:nvCxnSpPr>
            <p:spPr bwMode="auto">
              <a:xfrm rot="16200000" flipH="1">
                <a:off x="5295900" y="5276790"/>
                <a:ext cx="1600200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AA59603F-502B-4A26-92C0-BAF061BF880E}"/>
                  </a:ext>
                </a:extLst>
              </p:cNvPr>
              <p:cNvCxnSpPr>
                <a:stCxn id="35" idx="4"/>
                <a:endCxn id="35" idx="1"/>
              </p:cNvCxnSpPr>
              <p:nvPr/>
            </p:nvCxnSpPr>
            <p:spPr bwMode="auto">
              <a:xfrm rot="16200000" flipH="1">
                <a:off x="4838700" y="4838640"/>
                <a:ext cx="1600200" cy="87630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8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8FE91D8F-A1C1-4E26-AEA2-5D2C9C9FE0C3}"/>
                  </a:ext>
                </a:extLst>
              </p:cNvPr>
              <p:cNvCxnSpPr>
                <a:stCxn id="35" idx="5"/>
                <a:endCxn id="35" idx="2"/>
              </p:cNvCxnSpPr>
              <p:nvPr/>
            </p:nvCxnSpPr>
            <p:spPr bwMode="auto">
              <a:xfrm rot="16200000" flipH="1" flipV="1">
                <a:off x="4838700" y="4838640"/>
                <a:ext cx="1600200" cy="87630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8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5BE2811-E1F8-4336-997D-93DA9781043F}"/>
              </a:ext>
            </a:extLst>
          </p:cNvPr>
          <p:cNvGrpSpPr/>
          <p:nvPr/>
        </p:nvGrpSpPr>
        <p:grpSpPr>
          <a:xfrm>
            <a:off x="3506650" y="3322930"/>
            <a:ext cx="1730066" cy="1600200"/>
            <a:chOff x="3511303" y="3309547"/>
            <a:chExt cx="1730066" cy="1600200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B69B247-7E53-49E8-99C2-D5E7E2B7DB9C}"/>
                </a:ext>
              </a:extLst>
            </p:cNvPr>
            <p:cNvCxnSpPr>
              <a:stCxn id="38" idx="1"/>
            </p:cNvCxnSpPr>
            <p:nvPr/>
          </p:nvCxnSpPr>
          <p:spPr bwMode="auto">
            <a:xfrm rot="10800000" flipV="1">
              <a:off x="3892303" y="4138312"/>
              <a:ext cx="1295400" cy="762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5215921-80F9-4968-845F-3C52414AE62F}"/>
                </a:ext>
              </a:extLst>
            </p:cNvPr>
            <p:cNvCxnSpPr>
              <a:endCxn id="35" idx="3"/>
            </p:cNvCxnSpPr>
            <p:nvPr/>
          </p:nvCxnSpPr>
          <p:spPr bwMode="auto">
            <a:xfrm rot="10800000" flipV="1">
              <a:off x="3511303" y="3328655"/>
              <a:ext cx="1276350" cy="80010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65286C1A-DCD3-48AB-A714-CCF371C3B254}"/>
                </a:ext>
              </a:extLst>
            </p:cNvPr>
            <p:cNvCxnSpPr>
              <a:stCxn id="35" idx="5"/>
              <a:endCxn id="35" idx="2"/>
            </p:cNvCxnSpPr>
            <p:nvPr/>
          </p:nvCxnSpPr>
          <p:spPr bwMode="auto">
            <a:xfrm flipH="1">
              <a:off x="3965019" y="3309547"/>
              <a:ext cx="876300" cy="16002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605435A3-9250-464A-9BDC-DA335A28E42A}"/>
                </a:ext>
              </a:extLst>
            </p:cNvPr>
            <p:cNvCxnSpPr>
              <a:stCxn id="38" idx="1"/>
              <a:endCxn id="35" idx="3"/>
            </p:cNvCxnSpPr>
            <p:nvPr/>
          </p:nvCxnSpPr>
          <p:spPr bwMode="auto">
            <a:xfrm flipH="1" flipV="1">
              <a:off x="3564969" y="4109647"/>
              <a:ext cx="1676400" cy="955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4F897B8-B84B-46C9-8AFE-70113843D012}"/>
              </a:ext>
            </a:extLst>
          </p:cNvPr>
          <p:cNvGrpSpPr/>
          <p:nvPr/>
        </p:nvGrpSpPr>
        <p:grpSpPr>
          <a:xfrm>
            <a:off x="3511303" y="3370586"/>
            <a:ext cx="1676400" cy="1600201"/>
            <a:chOff x="4800600" y="4248090"/>
            <a:chExt cx="1676400" cy="1600201"/>
          </a:xfrm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87346AA-FAB6-4A1F-80FF-F4CB4D070D2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165084" y="4248090"/>
              <a:ext cx="1276350" cy="8001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780CB70A-F49D-4A61-A328-C5FCC7E0424C}"/>
                </a:ext>
              </a:extLst>
            </p:cNvPr>
            <p:cNvCxnSpPr/>
            <p:nvPr/>
          </p:nvCxnSpPr>
          <p:spPr bwMode="auto">
            <a:xfrm rot="16200000" flipH="1">
              <a:off x="5033948" y="4805287"/>
              <a:ext cx="809655" cy="12763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6C903B86-614C-4181-AAC0-4CAB769A7418}"/>
                </a:ext>
              </a:extLst>
            </p:cNvPr>
            <p:cNvCxnSpPr/>
            <p:nvPr/>
          </p:nvCxnSpPr>
          <p:spPr bwMode="auto">
            <a:xfrm rot="10800000">
              <a:off x="4800600" y="5086290"/>
              <a:ext cx="1676400" cy="955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EC814AD7-5930-4041-A8D6-CAF7FFB3C47A}"/>
                </a:ext>
              </a:extLst>
            </p:cNvPr>
            <p:cNvCxnSpPr>
              <a:cxnSpLocks/>
            </p:cNvCxnSpPr>
            <p:nvPr/>
          </p:nvCxnSpPr>
          <p:spPr bwMode="auto">
            <a:xfrm rot="16200000" flipV="1">
              <a:off x="4865503" y="4676716"/>
              <a:ext cx="1524000" cy="81915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B0F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1757837-28F5-66F6-D12D-2A0A23BCEE09}"/>
              </a:ext>
            </a:extLst>
          </p:cNvPr>
          <p:cNvGrpSpPr/>
          <p:nvPr/>
        </p:nvGrpSpPr>
        <p:grpSpPr>
          <a:xfrm>
            <a:off x="457200" y="3383841"/>
            <a:ext cx="344091" cy="1629275"/>
            <a:chOff x="4091418" y="4356655"/>
            <a:chExt cx="344091" cy="162927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68BB4BE6-24CC-8630-04B6-5E3A912EA161}"/>
                    </a:ext>
                  </a:extLst>
                </p:cNvPr>
                <p:cNvSpPr txBox="1"/>
                <p:nvPr/>
              </p:nvSpPr>
              <p:spPr>
                <a:xfrm>
                  <a:off x="4159792" y="4356655"/>
                  <a:ext cx="275717" cy="31015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/>
                        </m:acc>
                      </m:oMath>
                    </m:oMathPara>
                  </a14:m>
                  <a:endParaRPr lang="en-US" sz="1800" dirty="0"/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68BB4BE6-24CC-8630-04B6-5E3A912EA1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59792" y="4356655"/>
                  <a:ext cx="275717" cy="310150"/>
                </a:xfrm>
                <a:prstGeom prst="rect">
                  <a:avLst/>
                </a:prstGeom>
                <a:blipFill>
                  <a:blip r:embed="rId17"/>
                  <a:stretch>
                    <a:fillRect t="-15686" r="-478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4AFBEB59-E9C1-193A-9E80-C535604075DE}"/>
                    </a:ext>
                  </a:extLst>
                </p:cNvPr>
                <p:cNvSpPr txBox="1"/>
                <p:nvPr/>
              </p:nvSpPr>
              <p:spPr>
                <a:xfrm>
                  <a:off x="4159791" y="4992132"/>
                  <a:ext cx="275717" cy="31015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/>
                        </m:acc>
                      </m:oMath>
                    </m:oMathPara>
                  </a14:m>
                  <a:endParaRPr lang="en-US" sz="18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4AFBEB59-E9C1-193A-9E80-C535604075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59791" y="4992132"/>
                  <a:ext cx="275717" cy="310150"/>
                </a:xfrm>
                <a:prstGeom prst="rect">
                  <a:avLst/>
                </a:prstGeom>
                <a:blipFill>
                  <a:blip r:embed="rId18"/>
                  <a:stretch>
                    <a:fillRect t="-15686" r="-478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9A7C7A9A-BB90-64BD-66E2-5900A20FB99F}"/>
                    </a:ext>
                  </a:extLst>
                </p:cNvPr>
                <p:cNvSpPr txBox="1"/>
                <p:nvPr/>
              </p:nvSpPr>
              <p:spPr>
                <a:xfrm>
                  <a:off x="4091418" y="5675780"/>
                  <a:ext cx="275717" cy="31015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/>
                        </m:acc>
                      </m:oMath>
                    </m:oMathPara>
                  </a14:m>
                  <a:endParaRPr lang="en-US" sz="180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9A7C7A9A-BB90-64BD-66E2-5900A20FB99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91418" y="5675780"/>
                  <a:ext cx="275717" cy="310150"/>
                </a:xfrm>
                <a:prstGeom prst="rect">
                  <a:avLst/>
                </a:prstGeom>
                <a:blipFill>
                  <a:blip r:embed="rId19"/>
                  <a:stretch>
                    <a:fillRect t="-13725" r="-5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92C01AD-4460-B5FE-203E-825111E87264}"/>
                  </a:ext>
                </a:extLst>
              </p:cNvPr>
              <p:cNvSpPr txBox="1"/>
              <p:nvPr/>
            </p:nvSpPr>
            <p:spPr>
              <a:xfrm>
                <a:off x="6183991" y="3753007"/>
                <a:ext cx="2782813" cy="1323439"/>
              </a:xfrm>
              <a:prstGeom prst="rect">
                <a:avLst/>
              </a:prstGeom>
              <a:noFill/>
              <a:ln w="22225">
                <a:solidFill>
                  <a:srgbClr val="008000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008000"/>
                    </a:solidFill>
                  </a:rPr>
                  <a:t> dihedral symmetry</a:t>
                </a:r>
                <a:r>
                  <a:rPr lang="en-US" sz="2000" dirty="0"/>
                  <a:t>:</a:t>
                </a:r>
              </a:p>
              <a:p>
                <a:r>
                  <a:rPr lang="en-US" sz="2000" dirty="0"/>
                  <a:t>cycle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mod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6</m:t>
                        </m:r>
                      </m:e>
                    </m:d>
                  </m:oMath>
                </a14:m>
                <a:r>
                  <a:rPr lang="en-US" sz="2000" dirty="0"/>
                  <a:t> and flip, </a:t>
                </a:r>
              </a:p>
              <a:p>
                <a:r>
                  <a:rPr lang="en-US" sz="2000" dirty="0"/>
                  <a:t>but it acts on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acc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̂"/>
                        <m:ctrlP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̂"/>
                        <m:ctrlP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</m:oMath>
                </a14:m>
                <a:r>
                  <a:rPr lang="en-US" sz="2000" b="0" i="1" dirty="0">
                    <a:solidFill>
                      <a:srgbClr val="0000FF"/>
                    </a:solidFill>
                    <a:latin typeface="Cambria Math" panose="02040503050406030204" pitchFamily="18" charset="0"/>
                  </a:rPr>
                  <a:t> </a:t>
                </a:r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r>
                  <a:rPr lang="en-US" sz="2000" dirty="0"/>
                  <a:t>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000" b="0" i="0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92C01AD-4460-B5FE-203E-825111E872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3991" y="3753007"/>
                <a:ext cx="2782813" cy="1323439"/>
              </a:xfrm>
              <a:prstGeom prst="rect">
                <a:avLst/>
              </a:prstGeom>
              <a:blipFill>
                <a:blip r:embed="rId20"/>
                <a:stretch>
                  <a:fillRect l="-1735" t="-1357" r="-868" b="-6787"/>
                </a:stretch>
              </a:blipFill>
              <a:ln w="22225">
                <a:solidFill>
                  <a:srgbClr val="008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>
            <a:extLst>
              <a:ext uri="{FF2B5EF4-FFF2-40B4-BE49-F238E27FC236}">
                <a16:creationId xmlns:a16="http://schemas.microsoft.com/office/drawing/2014/main" id="{E5E55230-5B5A-CCA3-A5E0-F4FBBA0779D4}"/>
              </a:ext>
            </a:extLst>
          </p:cNvPr>
          <p:cNvGrpSpPr/>
          <p:nvPr/>
        </p:nvGrpSpPr>
        <p:grpSpPr>
          <a:xfrm>
            <a:off x="6046669" y="1144279"/>
            <a:ext cx="3136923" cy="2549506"/>
            <a:chOff x="6002412" y="1358945"/>
            <a:chExt cx="3136923" cy="2549506"/>
          </a:xfrm>
        </p:grpSpPr>
        <p:pic>
          <p:nvPicPr>
            <p:cNvPr id="22" name="Picture 21" descr="A white circle with green spirals and a letter a&#10;&#10;Description automatically generated">
              <a:extLst>
                <a:ext uri="{FF2B5EF4-FFF2-40B4-BE49-F238E27FC236}">
                  <a16:creationId xmlns:a16="http://schemas.microsoft.com/office/drawing/2014/main" id="{4F2E407C-5782-7ED9-B2FA-1820779F77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0046" y="1678876"/>
              <a:ext cx="2414047" cy="201511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AC72472F-34DB-E3E3-29BE-8A856CCF60A0}"/>
                    </a:ext>
                  </a:extLst>
                </p:cNvPr>
                <p:cNvSpPr txBox="1"/>
                <p:nvPr/>
              </p:nvSpPr>
              <p:spPr>
                <a:xfrm>
                  <a:off x="6350046" y="1422791"/>
                  <a:ext cx="49885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AC72472F-34DB-E3E3-29BE-8A856CCF60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50046" y="1422791"/>
                  <a:ext cx="498855" cy="461665"/>
                </a:xfrm>
                <a:prstGeom prst="rect">
                  <a:avLst/>
                </a:prstGeom>
                <a:blipFill>
                  <a:blip r:embed="rId2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ABCA44CF-6310-89E9-79E1-3D108E88BDA0}"/>
                    </a:ext>
                  </a:extLst>
                </p:cNvPr>
                <p:cNvSpPr txBox="1"/>
                <p:nvPr/>
              </p:nvSpPr>
              <p:spPr>
                <a:xfrm>
                  <a:off x="8640480" y="2443607"/>
                  <a:ext cx="49885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ABCA44CF-6310-89E9-79E1-3D108E88BD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40480" y="2443607"/>
                  <a:ext cx="498855" cy="461665"/>
                </a:xfrm>
                <a:prstGeom prst="rect">
                  <a:avLst/>
                </a:prstGeom>
                <a:blipFill>
                  <a:blip r:embed="rId2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259BD2C3-48FC-E5C3-8231-2B24EC201CB3}"/>
                    </a:ext>
                  </a:extLst>
                </p:cNvPr>
                <p:cNvSpPr txBox="1"/>
                <p:nvPr/>
              </p:nvSpPr>
              <p:spPr>
                <a:xfrm>
                  <a:off x="6422763" y="3412182"/>
                  <a:ext cx="49885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259BD2C3-48FC-E5C3-8231-2B24EC201C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2763" y="3412182"/>
                  <a:ext cx="498855" cy="461665"/>
                </a:xfrm>
                <a:prstGeom prst="rect">
                  <a:avLst/>
                </a:prstGeom>
                <a:blipFill>
                  <a:blip r:embed="rId2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4742DF6E-F52D-77C6-F624-34C7B3863B28}"/>
                    </a:ext>
                  </a:extLst>
                </p:cNvPr>
                <p:cNvSpPr txBox="1"/>
                <p:nvPr/>
              </p:nvSpPr>
              <p:spPr>
                <a:xfrm>
                  <a:off x="6002412" y="2337447"/>
                  <a:ext cx="49885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4742DF6E-F52D-77C6-F624-34C7B3863B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02412" y="2337447"/>
                  <a:ext cx="498855" cy="461665"/>
                </a:xfrm>
                <a:prstGeom prst="rect">
                  <a:avLst/>
                </a:prstGeom>
                <a:blipFill>
                  <a:blip r:embed="rId2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7F120CDD-14BE-907C-D8E8-6A2B87C39D05}"/>
                    </a:ext>
                  </a:extLst>
                </p:cNvPr>
                <p:cNvSpPr txBox="1"/>
                <p:nvPr/>
              </p:nvSpPr>
              <p:spPr>
                <a:xfrm>
                  <a:off x="8137627" y="3446786"/>
                  <a:ext cx="49885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7F120CDD-14BE-907C-D8E8-6A2B87C39D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37627" y="3446786"/>
                  <a:ext cx="498855" cy="461665"/>
                </a:xfrm>
                <a:prstGeom prst="rect">
                  <a:avLst/>
                </a:prstGeom>
                <a:blipFill>
                  <a:blip r:embed="rId2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CFDEE51D-29D7-9E0A-76E8-1B231DE83D40}"/>
                    </a:ext>
                  </a:extLst>
                </p:cNvPr>
                <p:cNvSpPr txBox="1"/>
                <p:nvPr/>
              </p:nvSpPr>
              <p:spPr>
                <a:xfrm>
                  <a:off x="8207832" y="1358945"/>
                  <a:ext cx="49885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CFDEE51D-29D7-9E0A-76E8-1B231DE83D4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07832" y="1358945"/>
                  <a:ext cx="498855" cy="461665"/>
                </a:xfrm>
                <a:prstGeom prst="rect">
                  <a:avLst/>
                </a:prstGeom>
                <a:blipFill>
                  <a:blip r:embed="rId2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3A85CA9-C6C6-6FF0-734E-1A13F5480C8A}"/>
                  </a:ext>
                </a:extLst>
              </p:cNvPr>
              <p:cNvSpPr txBox="1"/>
              <p:nvPr/>
            </p:nvSpPr>
            <p:spPr>
              <a:xfrm>
                <a:off x="4015950" y="5431088"/>
                <a:ext cx="4838700" cy="461665"/>
              </a:xfrm>
              <a:prstGeom prst="rect">
                <a:avLst/>
              </a:prstGeom>
              <a:noFill/>
              <a:ln w="22225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r>
                        <a:rPr lang="el-GR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≡(1−</m:t>
                      </m:r>
                      <m:acc>
                        <m:accPr>
                          <m:chr m:val="̂"/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acc>
                        <m:accPr>
                          <m:chr m:val="̂"/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acc>
                        <m:accPr>
                          <m:chr m:val="̂"/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</m:acc>
                      <m:sSup>
                        <m:sSupPr>
                          <m:ctrlPr>
                            <a:rPr lang="en-US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sz="2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4</m:t>
                      </m:r>
                      <m:acc>
                        <m:accPr>
                          <m:chr m:val="̂"/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e>
                      </m:acc>
                      <m:acc>
                        <m:accPr>
                          <m:chr m:val="̂"/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</m:acc>
                      <m:acc>
                        <m:accPr>
                          <m:chr m:val="̂"/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3A85CA9-C6C6-6FF0-734E-1A13F5480C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5950" y="5431088"/>
                <a:ext cx="4838700" cy="461665"/>
              </a:xfrm>
              <a:prstGeom prst="rect">
                <a:avLst/>
              </a:prstGeom>
              <a:blipFill>
                <a:blip r:embed="rId29"/>
                <a:stretch>
                  <a:fillRect b="-16250"/>
                </a:stretch>
              </a:blipFill>
              <a:ln w="2222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87B448B6-EEC5-F14C-568A-518E849F71AC}"/>
              </a:ext>
            </a:extLst>
          </p:cNvPr>
          <p:cNvSpPr txBox="1"/>
          <p:nvPr/>
        </p:nvSpPr>
        <p:spPr>
          <a:xfrm>
            <a:off x="438360" y="5485201"/>
            <a:ext cx="37064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Parity-preserving surface:</a:t>
            </a:r>
          </a:p>
          <a:p>
            <a:r>
              <a:rPr lang="en-US" sz="2000" dirty="0">
                <a:solidFill>
                  <a:srgbClr val="0000FF"/>
                </a:solidFill>
              </a:rPr>
              <a:t>(lower-dimensional kinematics)</a:t>
            </a:r>
          </a:p>
        </p:txBody>
      </p:sp>
    </p:spTree>
    <p:extLst>
      <p:ext uri="{BB962C8B-B14F-4D97-AF65-F5344CB8AC3E}">
        <p14:creationId xmlns:p14="http://schemas.microsoft.com/office/powerpoint/2010/main" val="10209569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91402-E020-4B53-8B0B-4D1663DB7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639762"/>
          </a:xfrm>
        </p:spPr>
        <p:txBody>
          <a:bodyPr/>
          <a:lstStyle/>
          <a:p>
            <a:r>
              <a:rPr lang="en-US" sz="4000" dirty="0"/>
              <a:t>6-gluon symbol alphabet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D5B867-E99B-451D-AA64-30F4DD865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DFB765-C06E-4BF4-BE8A-D24C9DA25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A7E67A-5060-49EE-A690-03EEA8808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15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F12BAF4-6B44-403E-90EB-B0464EA1757E}"/>
                  </a:ext>
                </a:extLst>
              </p:cNvPr>
              <p:cNvSpPr txBox="1"/>
              <p:nvPr/>
            </p:nvSpPr>
            <p:spPr>
              <a:xfrm>
                <a:off x="222619" y="1311159"/>
                <a:ext cx="8665887" cy="4655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={ </m:t>
                    </m:r>
                    <m:acc>
                      <m:accPr>
                        <m:chr m:val="̂"/>
                        <m:ctrlP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acc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̂"/>
                        <m:ctrlP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̂"/>
                        <m:ctrlP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,1−</m:t>
                    </m:r>
                    <m:acc>
                      <m:accPr>
                        <m:chr m:val="̂"/>
                        <m:ctrlP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acc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,1−</m:t>
                    </m:r>
                    <m:acc>
                      <m:accPr>
                        <m:chr m:val="̂"/>
                        <m:ctrlP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acc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,1−</m:t>
                    </m:r>
                    <m:acc>
                      <m:accPr>
                        <m:chr m:val="̂"/>
                        <m:ctrlP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8000"/>
                    </a:solidFill>
                  </a:rPr>
                  <a:t>}</a:t>
                </a:r>
              </a:p>
              <a:p>
                <a:pPr marL="342900" indent="-342900">
                  <a:buFont typeface="Wingdings" panose="05000000000000000000" pitchFamily="2" charset="2"/>
                  <a:buChar char="à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={ </m:t>
                    </m:r>
                    <m:acc>
                      <m:accPr>
                        <m:chr m:val="̂"/>
                        <m:ctrlP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̂"/>
                            <m:ctrlP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num>
                      <m:den>
                        <m:acc>
                          <m:accPr>
                            <m:chr m:val="̂"/>
                            <m:ctrlP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  <m:acc>
                          <m:accPr>
                            <m:chr m:val="̂"/>
                            <m:ctrlP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den>
                    </m:f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acc>
                      <m:accPr>
                        <m:chr m:val="̂"/>
                        <m:ctrlPr>
                          <a:rPr lang="en-US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num>
                      <m:den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den>
                    </m:f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acc>
                      <m:accPr>
                        <m:chr m:val="̂"/>
                        <m:ctrlPr>
                          <a:rPr lang="en-US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num>
                      <m:den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den>
                    </m:f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acc>
                      <m:accPr>
                        <m:chr m:val="̂"/>
                        <m:ctrlPr>
                          <a:rPr lang="en-US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acc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num>
                      <m:den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den>
                    </m:f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acc>
                      <m:accPr>
                        <m:chr m:val="̂"/>
                        <m:ctrlPr>
                          <a:rPr lang="en-US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</m:acc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num>
                      <m:den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den>
                    </m:f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acc>
                      <m:accPr>
                        <m:chr m:val="̂"/>
                        <m:ctrlPr>
                          <a:rPr lang="en-US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r>
                      <a:rPr lang="en-US" i="1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num>
                      <m:den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acc>
                      </m:den>
                    </m:f>
                  </m:oMath>
                </a14:m>
                <a:r>
                  <a:rPr lang="en-US" dirty="0">
                    <a:solidFill>
                      <a:srgbClr val="008000"/>
                    </a:solidFill>
                  </a:rPr>
                  <a:t> }</a:t>
                </a:r>
              </a:p>
              <a:p>
                <a:pPr marL="342900" indent="-342900">
                  <a:buFont typeface="Wingdings" panose="05000000000000000000" pitchFamily="2" charset="2"/>
                  <a:buChar char="à"/>
                </a:pPr>
                <a:endParaRPr lang="en-US" dirty="0">
                  <a:solidFill>
                    <a:srgbClr val="0080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Symbols of amplitude</a:t>
                </a:r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 </m:t>
                    </m:r>
                  </m:oMath>
                </a14:m>
                <a:r>
                  <a:rPr lang="en-US" dirty="0"/>
                  <a:t>at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=1, 2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dirty="0"/>
                  <a:t>loops are just 1 and 2 terms, plus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dihedral images: </a:t>
                </a:r>
              </a:p>
              <a:p>
                <a:r>
                  <a:rPr lang="en-US" dirty="0"/>
                  <a:t>             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𝒮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sub>
                            <m:sup>
                              <m: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(1)</m:t>
                              </m:r>
                            </m:sup>
                          </m:sSubSup>
                        </m:e>
                      </m:d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=(−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acc>
                        <m:accPr>
                          <m:chr m:val="̂"/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acc>
                        <m:accPr>
                          <m:chr m:val="̂"/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acc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dihedral</m:t>
                      </m:r>
                    </m:oMath>
                  </m:oMathPara>
                </a14:m>
                <a:endParaRPr lang="en-US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𝒮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sub>
                            <m:sup>
                              <m:r>
                                <a:rPr 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(2)</m:t>
                              </m:r>
                            </m:sup>
                          </m:sSubSup>
                        </m:e>
                      </m:d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acc>
                        <m:accPr>
                          <m:chr m:val="̂"/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acc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acc>
                        <m:accPr>
                          <m:chr m:val="̂"/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acc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acc>
                        <m:accPr>
                          <m:chr m:val="̂"/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acc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acc>
                        <m:accPr>
                          <m:chr m:val="̂"/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acc>
                        <m:accPr>
                          <m:chr m:val="̂"/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acc>
                        <m:accPr>
                          <m:chr m:val="̂"/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⨂</m:t>
                      </m:r>
                      <m:acc>
                        <m:accPr>
                          <m:chr m:val="̂"/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acc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dihedral</m:t>
                      </m:r>
                    </m:oMath>
                  </m:oMathPara>
                </a14:m>
                <a:endParaRPr lang="en-US" sz="2000" b="0" dirty="0">
                  <a:solidFill>
                    <a:srgbClr val="0000FF"/>
                  </a:solidFill>
                  <a:ea typeface="Cambria Math" panose="02040503050406030204" pitchFamily="18" charset="0"/>
                </a:endParaRPr>
              </a:p>
              <a:p>
                <a:r>
                  <a:rPr lang="en-US" sz="2000" b="0" dirty="0">
                    <a:solidFill>
                      <a:srgbClr val="0000FF"/>
                    </a:solidFill>
                    <a:ea typeface="Cambria Math" panose="02040503050406030204" pitchFamily="18" charset="0"/>
                  </a:rPr>
                  <a:t>                                              …</a:t>
                </a:r>
              </a:p>
              <a:p>
                <a:endParaRPr lang="en-US" sz="2000" dirty="0">
                  <a:solidFill>
                    <a:srgbClr val="0000FF"/>
                  </a:solidFill>
                  <a:ea typeface="Cambria Math" panose="02040503050406030204" pitchFamily="18" charset="0"/>
                </a:endParaRPr>
              </a:p>
              <a:p>
                <a:r>
                  <a:rPr lang="en-US" sz="2000" dirty="0">
                    <a:solidFill>
                      <a:srgbClr val="0000FF"/>
                    </a:solidFill>
                    <a:ea typeface="Cambria Math" panose="02040503050406030204" pitchFamily="18" charset="0"/>
                  </a:rPr>
                  <a:t>was known to 7 loops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F12BAF4-6B44-403E-90EB-B0464EA175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619" y="1311159"/>
                <a:ext cx="8665887" cy="4655442"/>
              </a:xfrm>
              <a:prstGeom prst="rect">
                <a:avLst/>
              </a:prstGeom>
              <a:blipFill>
                <a:blip r:embed="rId2"/>
                <a:stretch>
                  <a:fillRect l="-985" t="-916" r="-1407" b="-14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05A69AB-AAF6-4BC7-AA72-CD403A32AAA6}"/>
              </a:ext>
            </a:extLst>
          </p:cNvPr>
          <p:cNvCxnSpPr/>
          <p:nvPr/>
        </p:nvCxnSpPr>
        <p:spPr bwMode="auto">
          <a:xfrm flipV="1">
            <a:off x="4913376" y="1476189"/>
            <a:ext cx="1639824" cy="197965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2925F0-49B3-44D8-9AA8-C0F90086F59B}"/>
                  </a:ext>
                </a:extLst>
              </p:cNvPr>
              <p:cNvSpPr txBox="1"/>
              <p:nvPr/>
            </p:nvSpPr>
            <p:spPr>
              <a:xfrm>
                <a:off x="6553200" y="1149408"/>
                <a:ext cx="196156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for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800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12925F0-49B3-44D8-9AA8-C0F90086F5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3200" y="1149408"/>
                <a:ext cx="1961563" cy="523220"/>
              </a:xfrm>
              <a:prstGeom prst="rect">
                <a:avLst/>
              </a:prstGeom>
              <a:blipFill>
                <a:blip r:embed="rId3"/>
                <a:stretch>
                  <a:fillRect l="-6211" t="-12941" b="-3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054FCFDB-C082-F943-7707-F49AE2E870EE}"/>
              </a:ext>
            </a:extLst>
          </p:cNvPr>
          <p:cNvSpPr txBox="1"/>
          <p:nvPr/>
        </p:nvSpPr>
        <p:spPr>
          <a:xfrm>
            <a:off x="3218329" y="5396184"/>
            <a:ext cx="60870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</a:rPr>
              <a:t>Goncharov, Spradlin, Vergu, Volovich, 1006.5703, …,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rgbClr val="CC00CC"/>
                </a:solidFill>
                <a:latin typeface="Arial"/>
                <a:cs typeface="Times New Roman" panose="02020603050405020304" pitchFamily="18" charset="0"/>
              </a:rPr>
              <a:t>Caron-Huot, LD, Dulat, McLeod, von Hippel, 1903.10890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CC00CC"/>
              </a:solidFill>
              <a:effectLst/>
              <a:uLnTx/>
              <a:uFillTx/>
              <a:latin typeface="Arial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291A237-6D5A-4AB5-C21B-198CAAC3188A}"/>
              </a:ext>
            </a:extLst>
          </p:cNvPr>
          <p:cNvSpPr txBox="1"/>
          <p:nvPr/>
        </p:nvSpPr>
        <p:spPr>
          <a:xfrm>
            <a:off x="7133685" y="717848"/>
            <a:ext cx="2023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C00CC"/>
                </a:solidFill>
              </a:rPr>
              <a:t>talk by Volovich </a:t>
            </a:r>
          </a:p>
        </p:txBody>
      </p:sp>
    </p:spTree>
    <p:extLst>
      <p:ext uri="{BB962C8B-B14F-4D97-AF65-F5344CB8AC3E}">
        <p14:creationId xmlns:p14="http://schemas.microsoft.com/office/powerpoint/2010/main" val="1735074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E9737-B3C4-473B-97C1-4093A2206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3350"/>
            <a:ext cx="8229600" cy="747878"/>
          </a:xfrm>
        </p:spPr>
        <p:txBody>
          <a:bodyPr/>
          <a:lstStyle/>
          <a:p>
            <a:r>
              <a:rPr lang="en-US" dirty="0"/>
              <a:t>Antipodal duality (AD)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A5C6B40-B15F-4B9B-B1E6-48F6DF7948B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3768" y="2462999"/>
                <a:ext cx="8496463" cy="3442881"/>
              </a:xfrm>
            </p:spPr>
            <p:txBody>
              <a:bodyPr/>
              <a:lstStyle/>
              <a:p>
                <a:r>
                  <a:rPr lang="en-US" sz="2400" dirty="0">
                    <a:solidFill>
                      <a:srgbClr val="FF0000"/>
                    </a:solidFill>
                  </a:rPr>
                  <a:t>Antipode map</a:t>
                </a:r>
                <a:r>
                  <a:rPr lang="en-US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</a:t>
                </a:r>
                <a:r>
                  <a:rPr lang="en-US" sz="2400" dirty="0"/>
                  <a:t>, is a “</a:t>
                </a:r>
                <a:r>
                  <a:rPr lang="en-US" sz="2400" dirty="0" err="1"/>
                  <a:t>coinverse</a:t>
                </a:r>
                <a:r>
                  <a:rPr lang="en-US" sz="2400" dirty="0"/>
                  <a:t>” for the </a:t>
                </a:r>
                <a:r>
                  <a:rPr lang="en-US" sz="2400" dirty="0" err="1"/>
                  <a:t>Hopf</a:t>
                </a:r>
                <a:r>
                  <a:rPr lang="en-US" sz="2400" dirty="0"/>
                  <a:t> algebra.</a:t>
                </a:r>
              </a:p>
              <a:p>
                <a:r>
                  <a:rPr lang="en-US" sz="2400" dirty="0"/>
                  <a:t>At symbol level, it simply </a:t>
                </a:r>
                <a:r>
                  <a:rPr lang="en-US" sz="2400" dirty="0">
                    <a:solidFill>
                      <a:srgbClr val="FF0000"/>
                    </a:solidFill>
                  </a:rPr>
                  <a:t>reverses order of all letters</a:t>
                </a:r>
                <a:r>
                  <a:rPr lang="en-US" sz="2400" dirty="0"/>
                  <a:t>:</a:t>
                </a:r>
              </a:p>
              <a:p>
                <a:pPr marL="0" indent="0">
                  <a:buNone/>
                </a:pPr>
                <a:endParaRPr lang="en-US" sz="2800" dirty="0"/>
              </a:p>
              <a:p>
                <a:pPr marL="0" indent="0">
                  <a:buNone/>
                </a:pPr>
                <a:endParaRPr lang="en-US" sz="2400" dirty="0">
                  <a:solidFill>
                    <a:srgbClr val="0000FF"/>
                  </a:solidFill>
                </a:endParaRPr>
              </a:p>
              <a:p>
                <a:r>
                  <a:rPr lang="en-US" sz="2400" dirty="0">
                    <a:solidFill>
                      <a:srgbClr val="0000FF"/>
                    </a:solidFill>
                  </a:rPr>
                  <a:t>Kinematic map </a:t>
                </a:r>
                <a:r>
                  <a:rPr lang="en-US" sz="2400" dirty="0"/>
                  <a:t>in terms of </a:t>
                </a:r>
                <a:r>
                  <a:rPr lang="en-US" sz="2400" dirty="0">
                    <a:solidFill>
                      <a:srgbClr val="008000"/>
                    </a:solidFill>
                  </a:rPr>
                  <a:t>underlying variables</a:t>
                </a:r>
                <a:r>
                  <a:rPr lang="en-US" sz="2400" dirty="0"/>
                  <a:t> is: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e>
                      </m:acc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𝑣𝑤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(1−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)(1−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𝑤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  </m:t>
                      </m:r>
                      <m:acc>
                        <m:accPr>
                          <m:chr m:val="̂"/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</m:acc>
                      <m:r>
                        <a:rPr lang="en-US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𝑤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(1−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𝑤</m:t>
                          </m:r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)(1−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  </m:t>
                      </m:r>
                      <m:acc>
                        <m:accPr>
                          <m:chr m:val="̂"/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</m:acc>
                      <m:r>
                        <a:rPr lang="en-US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𝑢𝑣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(1−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)(1−</m:t>
                          </m:r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  <m: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000" i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solidFill>
                      <a:srgbClr val="003300"/>
                    </a:solidFill>
                    <a:cs typeface="Times New Roman" panose="02020603050405020304" pitchFamily="18" charset="0"/>
                  </a:rPr>
                  <a:t>Maps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𝑢</m:t>
                    </m:r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𝑣</m:t>
                    </m:r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𝑤</m:t>
                    </m:r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</m:t>
                    </m:r>
                  </m:oMath>
                </a14:m>
                <a:r>
                  <a:rPr lang="en-US" sz="2400" dirty="0">
                    <a:solidFill>
                      <a:srgbClr val="003300"/>
                    </a:solidFill>
                    <a:cs typeface="Times New Roman" panose="02020603050405020304" pitchFamily="18" charset="0"/>
                  </a:rPr>
                  <a:t>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400" dirty="0">
                    <a:solidFill>
                      <a:srgbClr val="003300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solidFill>
                      <a:srgbClr val="008000"/>
                    </a:solidFill>
                    <a:cs typeface="Times New Roman" panose="02020603050405020304" pitchFamily="18" charset="0"/>
                  </a:rPr>
                  <a:t>parity-preserving surface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b>
                    </m:sSub>
                  </m:oMath>
                </a14:m>
                <a:endParaRPr lang="en-US" sz="2800" b="0" i="0" dirty="0">
                  <a:solidFill>
                    <a:srgbClr val="00800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2800" dirty="0">
                  <a:solidFill>
                    <a:srgbClr val="008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A5C6B40-B15F-4B9B-B1E6-48F6DF7948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768" y="2462999"/>
                <a:ext cx="8496463" cy="3442881"/>
              </a:xfrm>
              <a:blipFill>
                <a:blip r:embed="rId2"/>
                <a:stretch>
                  <a:fillRect l="-1076" t="-1416" b="-17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69F1C9-9378-403A-B5C1-C61134EE4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556EDE-6418-4759-9627-384E6E9FA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724A69-7EB5-4E6F-8201-205B9CCE4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893380-F30F-42B1-B2A8-12BF2C89A1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1307" y="1450083"/>
            <a:ext cx="5692793" cy="788674"/>
          </a:xfrm>
          <a:prstGeom prst="rect">
            <a:avLst/>
          </a:prstGeom>
          <a:ln w="19050">
            <a:solidFill>
              <a:srgbClr val="0000FF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99618C-5B8D-46AB-8C62-4AE3183E86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" y="3562515"/>
            <a:ext cx="8229600" cy="5160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74DC01D-5899-4FE5-BD23-E2E57C7B6489}"/>
              </a:ext>
            </a:extLst>
          </p:cNvPr>
          <p:cNvSpPr txBox="1"/>
          <p:nvPr/>
        </p:nvSpPr>
        <p:spPr>
          <a:xfrm>
            <a:off x="3420090" y="975270"/>
            <a:ext cx="58910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CC00CC"/>
                </a:solidFill>
              </a:rPr>
              <a:t>LD, Ö. Gürdoğan, A. McLeod, M. Wilhelm, 2112.06243</a:t>
            </a:r>
          </a:p>
        </p:txBody>
      </p:sp>
    </p:spTree>
    <p:extLst>
      <p:ext uri="{BB962C8B-B14F-4D97-AF65-F5344CB8AC3E}">
        <p14:creationId xmlns:p14="http://schemas.microsoft.com/office/powerpoint/2010/main" val="12998338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91402-E020-4B53-8B0B-4D1663DB7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639762"/>
          </a:xfrm>
        </p:spPr>
        <p:txBody>
          <a:bodyPr/>
          <a:lstStyle/>
          <a:p>
            <a:r>
              <a:rPr lang="en-US" sz="4000" dirty="0"/>
              <a:t>Kinematic map on letters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D5B867-E99B-451D-AA64-30F4DD865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DFB765-C06E-4BF4-BE8A-D24C9DA25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A7E67A-5060-49EE-A690-03EEA8808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17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F12BAF4-6B44-403E-90EB-B0464EA1757E}"/>
                  </a:ext>
                </a:extLst>
              </p:cNvPr>
              <p:cNvSpPr txBox="1"/>
              <p:nvPr/>
            </p:nvSpPr>
            <p:spPr>
              <a:xfrm>
                <a:off x="468691" y="884308"/>
                <a:ext cx="7516738" cy="16814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dirty="0"/>
              </a:p>
              <a:p>
                <a:pPr lvl="0"/>
                <a:r>
                  <a:rPr lang="en-US" dirty="0"/>
                  <a:t>         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acc>
                          <m:accPr>
                            <m:chr m:val="̂"/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</m:rad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rad>
                      <m:radPr>
                        <m:degHide m:val="on"/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</m:acc>
                      </m:e>
                    </m:rad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rad>
                      <m:radPr>
                        <m:degHide m:val="on"/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acc>
                      </m:e>
                    </m:rad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acc>
                      <m:accPr>
                        <m:chr m:val="̂"/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acc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acc>
                      <m:accPr>
                        <m:chr m:val="̂"/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</m:acc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acc>
                      <m:accPr>
                        <m:chr m:val="̂"/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sz="2000" dirty="0">
                  <a:solidFill>
                    <a:srgbClr val="0000FF"/>
                  </a:solidFill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b="0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r>
                  <a:rPr lang="en-US" sz="2800" b="0" dirty="0">
                    <a:solidFill>
                      <a:srgbClr val="008000"/>
                    </a:solidFill>
                    <a:ea typeface="Cambria Math" panose="02040503050406030204" pitchFamily="18" charset="0"/>
                  </a:rPr>
                  <a:t>Works through 8 loops (even beyond symbol)!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F12BAF4-6B44-403E-90EB-B0464EA175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691" y="884308"/>
                <a:ext cx="7516738" cy="1681422"/>
              </a:xfrm>
              <a:prstGeom prst="rect">
                <a:avLst/>
              </a:prstGeom>
              <a:blipFill>
                <a:blip r:embed="rId2"/>
                <a:stretch>
                  <a:fillRect l="-1703" r="-568" b="-90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C4BD977F-43F2-8CDA-1497-4E6A91A6DEA4}"/>
              </a:ext>
            </a:extLst>
          </p:cNvPr>
          <p:cNvGrpSpPr/>
          <p:nvPr/>
        </p:nvGrpSpPr>
        <p:grpSpPr>
          <a:xfrm>
            <a:off x="1518122" y="2750355"/>
            <a:ext cx="4059706" cy="3235090"/>
            <a:chOff x="2314188" y="2776859"/>
            <a:chExt cx="4059706" cy="323509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2DE4DCB-1D80-47F0-8600-8496E2FC1E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14188" y="2866881"/>
              <a:ext cx="2743199" cy="3145068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2ABA5B3-BF13-2A27-0238-928533AB990B}"/>
                </a:ext>
              </a:extLst>
            </p:cNvPr>
            <p:cNvSpPr txBox="1"/>
            <p:nvPr/>
          </p:nvSpPr>
          <p:spPr>
            <a:xfrm>
              <a:off x="4967740" y="2776859"/>
              <a:ext cx="14061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 symbol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E2CA622-E5D2-7D9A-923F-CE86B3CBE8B2}"/>
                </a:ext>
              </a:extLst>
            </p:cNvPr>
            <p:cNvCxnSpPr/>
            <p:nvPr/>
          </p:nvCxnSpPr>
          <p:spPr bwMode="auto">
            <a:xfrm>
              <a:off x="4940846" y="3225077"/>
              <a:ext cx="1406154" cy="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A54F07A-77C9-5CA9-0721-3093A62D4D33}"/>
              </a:ext>
            </a:extLst>
          </p:cNvPr>
          <p:cNvSpPr txBox="1"/>
          <p:nvPr/>
        </p:nvSpPr>
        <p:spPr>
          <a:xfrm>
            <a:off x="6230095" y="5283198"/>
            <a:ext cx="2210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But why?!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BDCF0D-9D29-62CB-7FF1-47ADFFAC951F}"/>
              </a:ext>
            </a:extLst>
          </p:cNvPr>
          <p:cNvSpPr txBox="1"/>
          <p:nvPr/>
        </p:nvSpPr>
        <p:spPr>
          <a:xfrm>
            <a:off x="5840565" y="2814327"/>
            <a:ext cx="29899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(number of nonzero</a:t>
            </a:r>
          </a:p>
          <a:p>
            <a:r>
              <a:rPr lang="en-US" dirty="0">
                <a:solidFill>
                  <a:srgbClr val="0000FF"/>
                </a:solidFill>
              </a:rPr>
              <a:t> integers that match)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CB0E048-1075-286A-EA81-E3681B24D0CE}"/>
              </a:ext>
            </a:extLst>
          </p:cNvPr>
          <p:cNvSpPr/>
          <p:nvPr/>
        </p:nvSpPr>
        <p:spPr bwMode="auto">
          <a:xfrm>
            <a:off x="1380233" y="1196396"/>
            <a:ext cx="6605196" cy="750717"/>
          </a:xfrm>
          <a:prstGeom prst="rect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3B582C-66FB-60C2-C568-3BC6EBB7BF7C}"/>
              </a:ext>
            </a:extLst>
          </p:cNvPr>
          <p:cNvSpPr txBox="1"/>
          <p:nvPr/>
        </p:nvSpPr>
        <p:spPr>
          <a:xfrm>
            <a:off x="6963386" y="2521632"/>
            <a:ext cx="2044087" cy="352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LD, Liu, 23</a:t>
            </a:r>
            <a:r>
              <a:rPr lang="en-US" sz="1600" dirty="0">
                <a:solidFill>
                  <a:srgbClr val="CC00CC"/>
                </a:solidFill>
              </a:rPr>
              <a:t>08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.08199</a:t>
            </a:r>
          </a:p>
        </p:txBody>
      </p:sp>
    </p:spTree>
    <p:extLst>
      <p:ext uri="{BB962C8B-B14F-4D97-AF65-F5344CB8AC3E}">
        <p14:creationId xmlns:p14="http://schemas.microsoft.com/office/powerpoint/2010/main" val="29786014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5E02F-05D9-E805-58A7-BC0EE23AC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524"/>
            <a:ext cx="8229600" cy="865499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Antipodal </a:t>
            </a:r>
            <a:r>
              <a:rPr lang="en-US" dirty="0">
                <a:solidFill>
                  <a:srgbClr val="0000FF"/>
                </a:solidFill>
              </a:rPr>
              <a:t>Self </a:t>
            </a:r>
            <a:r>
              <a:rPr lang="en-US" dirty="0">
                <a:solidFill>
                  <a:schemeClr val="tx1"/>
                </a:solidFill>
              </a:rPr>
              <a:t>Duality</a:t>
            </a:r>
          </a:p>
        </p:txBody>
      </p:sp>
      <p:pic>
        <p:nvPicPr>
          <p:cNvPr id="8" name="Content Placeholder 7" descr="Sunburst chart&#10;&#10;Description automatically generated">
            <a:extLst>
              <a:ext uri="{FF2B5EF4-FFF2-40B4-BE49-F238E27FC236}">
                <a16:creationId xmlns:a16="http://schemas.microsoft.com/office/drawing/2014/main" id="{6FBA563E-ED1A-D817-B8E1-F077588C62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718" y="2351881"/>
            <a:ext cx="4641006" cy="377211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437308-A4CD-0F56-F722-2223ADCBC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0A805-E6D7-686E-3B91-2E8D8A4FC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C9B81D-0BEB-3340-B581-3149F4275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18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FC0FD01-C009-F8AA-B5C7-0DA03F6204F0}"/>
                  </a:ext>
                </a:extLst>
              </p:cNvPr>
              <p:cNvSpPr txBox="1"/>
              <p:nvPr/>
            </p:nvSpPr>
            <p:spPr>
              <a:xfrm>
                <a:off x="324149" y="864576"/>
                <a:ext cx="8443334" cy="1200329"/>
              </a:xfrm>
              <a:prstGeom prst="rect">
                <a:avLst/>
              </a:prstGeom>
              <a:solidFill>
                <a:srgbClr val="008000">
                  <a:alpha val="24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Given antipodal duality relating 2-collinear and 3-collinear </a:t>
                </a:r>
                <a:r>
                  <a:rPr lang="en-US" dirty="0">
                    <a:solidFill>
                      <a:srgbClr val="008000"/>
                    </a:solidFill>
                  </a:rPr>
                  <a:t>limits </a:t>
                </a:r>
                <a:r>
                  <a:rPr lang="en-US" dirty="0"/>
                  <a:t>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dirty="0"/>
                  <a:t>, natural to search for </a:t>
                </a:r>
                <a:r>
                  <a:rPr lang="en-US" dirty="0">
                    <a:solidFill>
                      <a:srgbClr val="0000FF"/>
                    </a:solidFill>
                  </a:rPr>
                  <a:t>self</a:t>
                </a:r>
                <a:r>
                  <a:rPr lang="en-US" dirty="0"/>
                  <a:t>-duality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dirty="0"/>
                  <a:t> that holds for all </a:t>
                </a:r>
                <a:r>
                  <a:rPr lang="en-US" dirty="0">
                    <a:solidFill>
                      <a:srgbClr val="FF0000"/>
                    </a:solidFill>
                  </a:rPr>
                  <a:t>parity-preserving</a:t>
                </a:r>
                <a:r>
                  <a:rPr lang="en-US" dirty="0"/>
                  <a:t> bulk kinematics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FC0FD01-C009-F8AA-B5C7-0DA03F6204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149" y="864576"/>
                <a:ext cx="8443334" cy="1200329"/>
              </a:xfrm>
              <a:prstGeom prst="rect">
                <a:avLst/>
              </a:prstGeom>
              <a:blipFill>
                <a:blip r:embed="rId3"/>
                <a:stretch>
                  <a:fillRect l="-1083" t="-3553" b="-111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Arrow: Curved Down 12">
            <a:extLst>
              <a:ext uri="{FF2B5EF4-FFF2-40B4-BE49-F238E27FC236}">
                <a16:creationId xmlns:a16="http://schemas.microsoft.com/office/drawing/2014/main" id="{9DE33773-529E-D728-C322-9AEA557D64DE}"/>
              </a:ext>
            </a:extLst>
          </p:cNvPr>
          <p:cNvSpPr/>
          <p:nvPr/>
        </p:nvSpPr>
        <p:spPr bwMode="auto">
          <a:xfrm>
            <a:off x="2138653" y="2106128"/>
            <a:ext cx="834390" cy="619723"/>
          </a:xfrm>
          <a:prstGeom prst="curvedDown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589C924-C328-5713-53CB-70F61A52FB15}"/>
              </a:ext>
            </a:extLst>
          </p:cNvPr>
          <p:cNvGrpSpPr/>
          <p:nvPr/>
        </p:nvGrpSpPr>
        <p:grpSpPr>
          <a:xfrm>
            <a:off x="5583969" y="4022054"/>
            <a:ext cx="3315951" cy="2172876"/>
            <a:chOff x="5382279" y="4023320"/>
            <a:chExt cx="3315951" cy="217287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D29FAF3-E8AD-5FF0-4056-5EEE8B0389E7}"/>
                </a:ext>
              </a:extLst>
            </p:cNvPr>
            <p:cNvSpPr/>
            <p:nvPr/>
          </p:nvSpPr>
          <p:spPr bwMode="auto">
            <a:xfrm>
              <a:off x="5382279" y="4023320"/>
              <a:ext cx="3315951" cy="2153414"/>
            </a:xfrm>
            <a:prstGeom prst="rect">
              <a:avLst/>
            </a:prstGeom>
            <a:solidFill>
              <a:schemeClr val="bg1"/>
            </a:solidFill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6CC147C9-371A-2BA1-DB12-1D1C83439023}"/>
                    </a:ext>
                  </a:extLst>
                </p:cNvPr>
                <p:cNvSpPr txBox="1"/>
                <p:nvPr/>
              </p:nvSpPr>
              <p:spPr>
                <a:xfrm>
                  <a:off x="5417889" y="4137970"/>
                  <a:ext cx="3089435" cy="617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/>
                    <a:t>  </a:t>
                  </a:r>
                  <a14:m>
                    <m:oMath xmlns:m="http://schemas.openxmlformats.org/officeDocument/2006/math"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𝐂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:    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,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𝑇𝑆</m:t>
                          </m:r>
                        </m:den>
                      </m:f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6CC147C9-371A-2BA1-DB12-1D1C834390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17889" y="4137970"/>
                  <a:ext cx="3089435" cy="61722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9208673C-F985-484D-0522-030D6BFAEACC}"/>
                    </a:ext>
                  </a:extLst>
                </p:cNvPr>
                <p:cNvSpPr txBox="1"/>
                <p:nvPr/>
              </p:nvSpPr>
              <p:spPr>
                <a:xfrm>
                  <a:off x="5382279" y="4847527"/>
                  <a:ext cx="3304521" cy="1009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rad>
                          <m:radPr>
                            <m:degHide m:val="on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, 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→ </m:t>
                        </m:r>
                        <m:rad>
                          <m:radPr>
                            <m:degHide m:val="on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9208673C-F985-484D-0522-030D6BFAEA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82279" y="4847527"/>
                  <a:ext cx="3304521" cy="100944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C7D71EF1-E185-3329-606D-543BB4DF2D7B}"/>
                    </a:ext>
                  </a:extLst>
                </p:cNvPr>
                <p:cNvSpPr txBox="1"/>
                <p:nvPr/>
              </p:nvSpPr>
              <p:spPr>
                <a:xfrm>
                  <a:off x="6553198" y="5796086"/>
                  <a:ext cx="98142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C7D71EF1-E185-3329-606D-543BB4DF2D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53198" y="5796086"/>
                  <a:ext cx="981423" cy="400110"/>
                </a:xfrm>
                <a:prstGeom prst="rect">
                  <a:avLst/>
                </a:prstGeom>
                <a:blipFill>
                  <a:blip r:embed="rId6"/>
                  <a:stretch>
                    <a:fillRect b="-46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5FADF07-5B95-D654-55DF-15C78A8A17AC}"/>
                  </a:ext>
                </a:extLst>
              </p:cNvPr>
              <p:cNvSpPr txBox="1"/>
              <p:nvPr/>
            </p:nvSpPr>
            <p:spPr>
              <a:xfrm>
                <a:off x="4084768" y="2803406"/>
                <a:ext cx="4888582" cy="558486"/>
              </a:xfrm>
              <a:prstGeom prst="rect">
                <a:avLst/>
              </a:prstGeom>
              <a:noFill/>
              <a:ln w="22225">
                <a:solidFill>
                  <a:srgbClr val="0000FF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d>
                        </m:sup>
                      </m:sSubSup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d>
                        </m:sup>
                      </m:sSubSup>
                      <m:d>
                        <m:dPr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𝐂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1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𝐂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5FADF07-5B95-D654-55DF-15C78A8A17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4768" y="2803406"/>
                <a:ext cx="4888582" cy="55848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22225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AD2C3D7-2EBD-79B2-DD27-0EFDE6A38320}"/>
                  </a:ext>
                </a:extLst>
              </p:cNvPr>
              <p:cNvSpPr txBox="1"/>
              <p:nvPr/>
            </p:nvSpPr>
            <p:spPr>
              <a:xfrm>
                <a:off x="1504157" y="5859368"/>
                <a:ext cx="2173287" cy="398442"/>
              </a:xfrm>
              <a:prstGeom prst="rect">
                <a:avLst/>
              </a:prstGeom>
              <a:noFill/>
              <a:ln w="22225"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d>
                        </m:sup>
                      </m:sSubSup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sSubSup>
                        <m:sSubSupPr>
                          <m:ctrlP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  <m:sup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</m:d>
                        </m:sup>
                      </m:sSubSup>
                      <m:d>
                        <m:dPr>
                          <m:ctrlP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AD2C3D7-2EBD-79B2-DD27-0EFDE6A383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4157" y="5859368"/>
                <a:ext cx="2173287" cy="398442"/>
              </a:xfrm>
              <a:prstGeom prst="rect">
                <a:avLst/>
              </a:prstGeom>
              <a:blipFill>
                <a:blip r:embed="rId8"/>
                <a:stretch>
                  <a:fillRect b="-6061"/>
                </a:stretch>
              </a:blipFill>
              <a:ln w="22225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9A06D4F6-E419-FFA6-AB70-444713E64CD3}"/>
              </a:ext>
            </a:extLst>
          </p:cNvPr>
          <p:cNvSpPr txBox="1"/>
          <p:nvPr/>
        </p:nvSpPr>
        <p:spPr>
          <a:xfrm>
            <a:off x="4434735" y="2191204"/>
            <a:ext cx="2241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And it’s there!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C46665-E545-6FF9-6A6F-2A0C04DCB881}"/>
              </a:ext>
            </a:extLst>
          </p:cNvPr>
          <p:cNvSpPr txBox="1"/>
          <p:nvPr/>
        </p:nvSpPr>
        <p:spPr>
          <a:xfrm>
            <a:off x="3932386" y="3524189"/>
            <a:ext cx="5253361" cy="400110"/>
          </a:xfrm>
          <a:prstGeom prst="rect">
            <a:avLst/>
          </a:prstGeom>
          <a:solidFill>
            <a:srgbClr val="FFFB25">
              <a:alpha val="38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2000" dirty="0"/>
              <a:t>Kinematic map </a:t>
            </a:r>
            <a:r>
              <a:rPr lang="en-US" sz="2000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</a:t>
            </a:r>
            <a:r>
              <a:rPr lang="en-US" sz="2000" i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+mn-lt"/>
                <a:ea typeface="Cambria" panose="02040503050406030204" pitchFamily="18" charset="0"/>
                <a:cs typeface="Times New Roman" panose="02020603050405020304" pitchFamily="18" charset="0"/>
              </a:rPr>
              <a:t>simple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/>
              <a:t>in FFOPE variables: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76C4D5-CF33-FC66-F9BC-789A610E5C27}"/>
              </a:ext>
            </a:extLst>
          </p:cNvPr>
          <p:cNvSpPr txBox="1"/>
          <p:nvPr/>
        </p:nvSpPr>
        <p:spPr>
          <a:xfrm>
            <a:off x="2973043" y="2213949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  <a:r>
              <a:rPr lang="en-US" b="1" dirty="0">
                <a:solidFill>
                  <a:srgbClr val="0000FF"/>
                </a:solidFill>
              </a:rPr>
              <a:t>S</a:t>
            </a:r>
            <a:r>
              <a:rPr lang="en-US" b="1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9832824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5B83815-6436-46B5-91F1-051B5CA0A3B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84028" y="1220998"/>
                <a:ext cx="8375944" cy="4887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eaLnBrk="1" hangingPunct="1"/>
                <a:r>
                  <a:rPr lang="en-US" sz="2000" kern="0" dirty="0">
                    <a:solidFill>
                      <a:srgbClr val="0000FF"/>
                    </a:solidFill>
                  </a:rPr>
                  <a:t>4-point form factor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kern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kern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000" b="0" i="1" kern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  <m:sup>
                        <m:r>
                          <a:rPr lang="en-US" sz="2000" b="0" i="1" kern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0" i="1" kern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2000" b="0" i="1" kern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en-US" sz="2000" kern="0" dirty="0">
                    <a:solidFill>
                      <a:srgbClr val="0000FF"/>
                    </a:solidFill>
                  </a:rPr>
                  <a:t> has </a:t>
                </a:r>
                <a:r>
                  <a:rPr lang="en-US" sz="2000" kern="0" dirty="0">
                    <a:solidFill>
                      <a:srgbClr val="FF0000"/>
                    </a:solidFill>
                  </a:rPr>
                  <a:t>palindromic {n,1,…,1} </a:t>
                </a:r>
                <a:r>
                  <a:rPr lang="en-US" sz="2000" kern="0" dirty="0">
                    <a:solidFill>
                      <a:srgbClr val="0000FF"/>
                    </a:solidFill>
                  </a:rPr>
                  <a:t>coproduct dimensions:</a:t>
                </a:r>
              </a:p>
              <a:p>
                <a:pPr eaLnBrk="1" hangingPunct="1"/>
                <a:endParaRPr lang="en-US" sz="2400" kern="0" dirty="0">
                  <a:solidFill>
                    <a:srgbClr val="0000FF"/>
                  </a:solidFill>
                </a:endParaRPr>
              </a:p>
              <a:p>
                <a:pPr eaLnBrk="1" hangingPunct="1"/>
                <a:endParaRPr lang="en-US" sz="2400" kern="0" dirty="0">
                  <a:solidFill>
                    <a:srgbClr val="0000FF"/>
                  </a:solidFill>
                </a:endParaRPr>
              </a:p>
              <a:p>
                <a:pPr eaLnBrk="1" hangingPunct="1"/>
                <a:endParaRPr lang="en-US" sz="2400" kern="0" dirty="0">
                  <a:solidFill>
                    <a:srgbClr val="0000FF"/>
                  </a:solidFill>
                </a:endParaRPr>
              </a:p>
              <a:p>
                <a:pPr eaLnBrk="1" hangingPunct="1"/>
                <a:endParaRPr lang="en-US" sz="2400" kern="0" dirty="0">
                  <a:solidFill>
                    <a:srgbClr val="0000FF"/>
                  </a:solidFill>
                </a:endParaRPr>
              </a:p>
              <a:p>
                <a:pPr eaLnBrk="1" hangingPunct="1"/>
                <a:r>
                  <a:rPr lang="en-US" sz="2000" kern="0" dirty="0">
                    <a:solidFill>
                      <a:srgbClr val="0000FF"/>
                    </a:solidFill>
                  </a:rPr>
                  <a:t>Only </a:t>
                </a:r>
                <a:r>
                  <a:rPr lang="en-US" sz="2000" kern="0" dirty="0">
                    <a:solidFill>
                      <a:srgbClr val="FF0000"/>
                    </a:solidFill>
                  </a:rPr>
                  <a:t>palindromic </a:t>
                </a:r>
                <a:r>
                  <a:rPr lang="en-US" sz="2000" kern="0" dirty="0">
                    <a:solidFill>
                      <a:srgbClr val="0000FF"/>
                    </a:solidFill>
                  </a:rPr>
                  <a:t>on a </a:t>
                </a:r>
                <a:r>
                  <a:rPr lang="en-US" sz="2000" kern="0" dirty="0">
                    <a:solidFill>
                      <a:srgbClr val="008000"/>
                    </a:solidFill>
                  </a:rPr>
                  <a:t>parity-preserving surface, or 3d kinematics:</a:t>
                </a:r>
              </a:p>
              <a:p>
                <a:pPr eaLnBrk="1" hangingPunct="1"/>
                <a:r>
                  <a:rPr lang="en-US" sz="2000" kern="0" dirty="0">
                    <a:solidFill>
                      <a:srgbClr val="008000"/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kern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kern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000" i="1" kern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𝜇𝜈𝜎𝜌</m:t>
                        </m:r>
                      </m:sub>
                    </m:sSub>
                    <m:sSubSup>
                      <m:sSubSupPr>
                        <m:ctrlPr>
                          <a:rPr lang="en-US" sz="2000" i="1" kern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kern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b="0" i="1" kern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000" i="1" kern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bSup>
                    <m:sSubSup>
                      <m:sSubSupPr>
                        <m:ctrlPr>
                          <a:rPr lang="en-US" sz="2000" i="1" kern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kern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b="0" i="1" kern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000" i="1" kern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p>
                    </m:sSubSup>
                    <m:sSubSup>
                      <m:sSubSupPr>
                        <m:ctrlPr>
                          <a:rPr lang="en-US" sz="2000" i="1" kern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kern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b="0" i="1" kern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en-US" sz="2000" i="1" kern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sup>
                    </m:sSubSup>
                    <m:sSubSup>
                      <m:sSubSupPr>
                        <m:ctrlPr>
                          <a:rPr lang="en-US" sz="2000" i="1" kern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kern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b="0" i="1" kern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  <m:sup>
                        <m:r>
                          <a:rPr lang="en-US" sz="2000" i="1" kern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sup>
                    </m:sSubSup>
                    <m:r>
                      <a:rPr lang="en-US" sz="2000" b="0" i="1" kern="0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000" kern="0" dirty="0">
                  <a:solidFill>
                    <a:srgbClr val="008000"/>
                  </a:solidFill>
                </a:endParaRPr>
              </a:p>
              <a:p>
                <a:pPr eaLnBrk="1" hangingPunct="1"/>
                <a:r>
                  <a:rPr lang="en-US" sz="2000" kern="0" dirty="0">
                    <a:solidFill>
                      <a:srgbClr val="0000FF"/>
                    </a:solidFill>
                  </a:rPr>
                  <a:t>Only in “remainder function normalization”</a:t>
                </a:r>
              </a:p>
              <a:p>
                <a:pPr eaLnBrk="1" hangingPunct="1"/>
                <a:r>
                  <a:rPr lang="en-US" sz="2000" kern="0" dirty="0">
                    <a:solidFill>
                      <a:srgbClr val="0000FF"/>
                    </a:solidFill>
                  </a:rPr>
                  <a:t>93 letter alphabet </a:t>
                </a:r>
                <a:r>
                  <a:rPr lang="en-US" sz="2000" kern="0" dirty="0">
                    <a:solidFill>
                      <a:srgbClr val="0000FF"/>
                    </a:solidFill>
                    <a:sym typeface="Wingdings" panose="05000000000000000000" pitchFamily="2" charset="2"/>
                  </a:rPr>
                  <a:t> can only compute to 3 loops so far</a:t>
                </a:r>
              </a:p>
              <a:p>
                <a:pPr eaLnBrk="1" hangingPunct="1"/>
                <a:r>
                  <a:rPr lang="en-US" sz="2000" kern="0" dirty="0">
                    <a:solidFill>
                      <a:srgbClr val="0000FF"/>
                    </a:solidFill>
                    <a:sym typeface="Wingdings" panose="05000000000000000000" pitchFamily="2" charset="2"/>
                  </a:rPr>
                  <a:t>Palindromic behavior of {n,1,…,1} dimensions </a:t>
                </a:r>
                <a:r>
                  <a:rPr lang="en-US" sz="2000" kern="0" dirty="0">
                    <a:solidFill>
                      <a:srgbClr val="008000"/>
                    </a:solidFill>
                    <a:sym typeface="Wingdings" panose="05000000000000000000" pitchFamily="2" charset="2"/>
                  </a:rPr>
                  <a:t>necessary </a:t>
                </a:r>
                <a:r>
                  <a:rPr lang="en-US" sz="2000" kern="0" dirty="0">
                    <a:solidFill>
                      <a:srgbClr val="0000FF"/>
                    </a:solidFill>
                    <a:sym typeface="Wingdings" panose="05000000000000000000" pitchFamily="2" charset="2"/>
                  </a:rPr>
                  <a:t>but            </a:t>
                </a:r>
                <a:r>
                  <a:rPr lang="en-US" sz="2000" kern="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not sufficient</a:t>
                </a:r>
                <a:r>
                  <a:rPr lang="en-US" sz="2000" kern="0" dirty="0">
                    <a:solidFill>
                      <a:srgbClr val="0000FF"/>
                    </a:solidFill>
                    <a:sym typeface="Wingdings" panose="05000000000000000000" pitchFamily="2" charset="2"/>
                  </a:rPr>
                  <a:t> for ASD</a:t>
                </a:r>
                <a:endParaRPr lang="en-US" sz="2000" kern="0" dirty="0">
                  <a:solidFill>
                    <a:srgbClr val="FF0000"/>
                  </a:solidFill>
                </a:endParaRPr>
              </a:p>
              <a:p>
                <a:pPr marL="0" indent="0" eaLnBrk="1" hangingPunct="1">
                  <a:buNone/>
                </a:pPr>
                <a:endParaRPr lang="en-US" b="0" kern="0" dirty="0">
                  <a:ea typeface="Cambria Math" panose="02040503050406030204" pitchFamily="18" charset="0"/>
                </a:endParaRPr>
              </a:p>
              <a:p>
                <a:pPr marL="0" indent="0" eaLnBrk="1" hangingPunct="1">
                  <a:buNone/>
                </a:pPr>
                <a:endParaRPr lang="en-US" kern="0" dirty="0"/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5B83815-6436-46B5-91F1-051B5CA0A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4028" y="1220998"/>
                <a:ext cx="8375944" cy="4887194"/>
              </a:xfrm>
              <a:prstGeom prst="rect">
                <a:avLst/>
              </a:prstGeom>
              <a:blipFill>
                <a:blip r:embed="rId2"/>
                <a:stretch>
                  <a:fillRect l="-655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55CA82BA-875A-42DC-96EB-E8BAAC88A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3" y="150695"/>
            <a:ext cx="9144000" cy="865540"/>
          </a:xfrm>
        </p:spPr>
        <p:txBody>
          <a:bodyPr/>
          <a:lstStyle/>
          <a:p>
            <a:r>
              <a:rPr lang="en-US" sz="3600" dirty="0"/>
              <a:t>Antipodal Self Duality Evidence by Counting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268032-3E00-45B4-9413-8A38AC490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000D50-C4F3-4133-AB48-F0A53C49B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A716D-4A8B-4D2B-B46C-77ACE6B2B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852A70-71FA-90F4-4340-BAB6CC5482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8649" y="1738258"/>
            <a:ext cx="5949387" cy="19040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606EAF0-9E1D-2EB0-CCEA-722AE5F8915F}"/>
              </a:ext>
            </a:extLst>
          </p:cNvPr>
          <p:cNvSpPr txBox="1"/>
          <p:nvPr/>
        </p:nvSpPr>
        <p:spPr>
          <a:xfrm>
            <a:off x="0" y="3237421"/>
            <a:ext cx="21546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CC00CC"/>
                </a:solidFill>
              </a:rPr>
              <a:t>LD, Zhenjie Li, to appear</a:t>
            </a:r>
            <a:endParaRPr lang="en-US" sz="1800" dirty="0">
              <a:solidFill>
                <a:srgbClr val="CC00CC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1EE5A8A-C37B-115F-A2EB-E85BB9ADFDD3}"/>
              </a:ext>
            </a:extLst>
          </p:cNvPr>
          <p:cNvCxnSpPr>
            <a:cxnSpLocks/>
            <a:stCxn id="10" idx="3"/>
          </p:cNvCxnSpPr>
          <p:nvPr/>
        </p:nvCxnSpPr>
        <p:spPr bwMode="auto">
          <a:xfrm flipV="1">
            <a:off x="2154621" y="3391309"/>
            <a:ext cx="384028" cy="1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CC00CC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61EF7D8-47D0-D293-7188-D7FC25CFCF52}"/>
              </a:ext>
            </a:extLst>
          </p:cNvPr>
          <p:cNvSpPr txBox="1"/>
          <p:nvPr/>
        </p:nvSpPr>
        <p:spPr>
          <a:xfrm>
            <a:off x="0" y="2245226"/>
            <a:ext cx="237316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LD, Ö. Gürdoğan, Y.-T. Liu,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A. McLeod, M. Wilhelm,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2212.02410</a:t>
            </a:r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220EC7EF-7FF5-E078-050D-2D52835A555D}"/>
              </a:ext>
            </a:extLst>
          </p:cNvPr>
          <p:cNvSpPr/>
          <p:nvPr/>
        </p:nvSpPr>
        <p:spPr bwMode="auto">
          <a:xfrm>
            <a:off x="2230244" y="2352908"/>
            <a:ext cx="297254" cy="738664"/>
          </a:xfrm>
          <a:prstGeom prst="leftBrace">
            <a:avLst/>
          </a:prstGeom>
          <a:noFill/>
          <a:ln w="15875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128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7F193-22E7-B01C-275B-9D8892BBF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6174"/>
            <a:ext cx="9144000" cy="715962"/>
          </a:xfrm>
        </p:spPr>
        <p:txBody>
          <a:bodyPr/>
          <a:lstStyle/>
          <a:p>
            <a:r>
              <a:rPr lang="en-US" sz="4000" dirty="0"/>
              <a:t>Outline &amp;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169D2B-F5D8-4B81-2E67-59D916575C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618" y="1302881"/>
            <a:ext cx="8386763" cy="4557592"/>
          </a:xfrm>
          <a:solidFill>
            <a:schemeClr val="accent1"/>
          </a:solidFill>
        </p:spPr>
        <p:txBody>
          <a:bodyPr/>
          <a:lstStyle/>
          <a:p>
            <a:r>
              <a:rPr lang="en-US" sz="2400" dirty="0"/>
              <a:t>Bizarre </a:t>
            </a:r>
            <a:r>
              <a:rPr lang="en-US" sz="2400" dirty="0">
                <a:solidFill>
                  <a:srgbClr val="0000FF"/>
                </a:solidFill>
              </a:rPr>
              <a:t>“Antipodal (Self) Duality”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0000FF"/>
                </a:solidFill>
              </a:rPr>
              <a:t>[ASD] </a:t>
            </a:r>
            <a:r>
              <a:rPr lang="en-US" sz="2400" dirty="0"/>
              <a:t>for (some)        form factors / amplitudes in Planar N=4 Super Yang-Mills theory</a:t>
            </a:r>
          </a:p>
          <a:p>
            <a:r>
              <a:rPr lang="en-US" sz="2400" dirty="0"/>
              <a:t>All given by </a:t>
            </a:r>
            <a:r>
              <a:rPr lang="en-US" sz="2400" dirty="0">
                <a:solidFill>
                  <a:srgbClr val="008000"/>
                </a:solidFill>
              </a:rPr>
              <a:t>multiple polylogarithms </a:t>
            </a:r>
            <a:r>
              <a:rPr lang="en-US" sz="2400" dirty="0"/>
              <a:t>with a </a:t>
            </a:r>
            <a:r>
              <a:rPr lang="en-US" sz="2400" dirty="0">
                <a:solidFill>
                  <a:srgbClr val="008000"/>
                </a:solidFill>
              </a:rPr>
              <a:t>Hopf algebra coaction</a:t>
            </a:r>
            <a:r>
              <a:rPr lang="en-US" sz="2400" dirty="0"/>
              <a:t> whose maximal iteration is called the </a:t>
            </a:r>
            <a:r>
              <a:rPr lang="en-US" sz="2400" b="1" dirty="0"/>
              <a:t>symbol</a:t>
            </a:r>
          </a:p>
          <a:p>
            <a:r>
              <a:rPr lang="en-US" sz="2400" dirty="0"/>
              <a:t>A(S)D involves writing the </a:t>
            </a:r>
            <a:r>
              <a:rPr lang="en-US" sz="2400" b="1" dirty="0"/>
              <a:t>symbol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backwards (antipode), </a:t>
            </a:r>
            <a:r>
              <a:rPr lang="en-US" sz="2400" dirty="0"/>
              <a:t>together with some </a:t>
            </a:r>
            <a:r>
              <a:rPr lang="en-US" sz="2400" b="1" dirty="0">
                <a:solidFill>
                  <a:srgbClr val="0000FF"/>
                </a:solidFill>
              </a:rPr>
              <a:t>kinematic map</a:t>
            </a:r>
          </a:p>
          <a:p>
            <a:r>
              <a:rPr lang="en-US" sz="2400" dirty="0">
                <a:solidFill>
                  <a:srgbClr val="0000FF"/>
                </a:solidFill>
              </a:rPr>
              <a:t>Antipode exchanges branch cuts and derivatives.</a:t>
            </a:r>
          </a:p>
          <a:p>
            <a:r>
              <a:rPr lang="en-US" sz="2400" b="1" dirty="0"/>
              <a:t>NEW:  </a:t>
            </a:r>
            <a:r>
              <a:rPr lang="en-US" sz="2400" dirty="0"/>
              <a:t>A(S)D extends to some </a:t>
            </a:r>
            <a:r>
              <a:rPr lang="en-US" sz="2400" dirty="0">
                <a:solidFill>
                  <a:srgbClr val="FF0000"/>
                </a:solidFill>
              </a:rPr>
              <a:t>individual integrals </a:t>
            </a:r>
            <a:r>
              <a:rPr lang="en-US" sz="2400" dirty="0">
                <a:solidFill>
                  <a:srgbClr val="008000"/>
                </a:solidFill>
              </a:rPr>
              <a:t> – which are </a:t>
            </a:r>
            <a:r>
              <a:rPr lang="en-US" sz="2400" b="1" dirty="0">
                <a:solidFill>
                  <a:srgbClr val="008000"/>
                </a:solidFill>
              </a:rPr>
              <a:t>also</a:t>
            </a:r>
            <a:r>
              <a:rPr lang="en-US" sz="2400" dirty="0">
                <a:solidFill>
                  <a:srgbClr val="008000"/>
                </a:solidFill>
              </a:rPr>
              <a:t> amplitudes – </a:t>
            </a:r>
            <a:r>
              <a:rPr lang="en-US" sz="2400" dirty="0"/>
              <a:t> four-point </a:t>
            </a:r>
            <a:r>
              <a:rPr lang="en-US" sz="2400" dirty="0">
                <a:solidFill>
                  <a:srgbClr val="008000"/>
                </a:solidFill>
              </a:rPr>
              <a:t>fishnet integrals</a:t>
            </a:r>
            <a:endParaRPr lang="en-US" sz="2400" dirty="0"/>
          </a:p>
          <a:p>
            <a:r>
              <a:rPr lang="en-US" sz="2400" dirty="0"/>
              <a:t>Might help understand what physics underlies A(S)D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CE6C8-02F6-44DB-2CB2-8E580DF8C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E1122D-9DCB-FEAD-0DD2-D99F02266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Amplitudes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39509D-34DD-27FC-B394-FEA12FBF2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0D315-D3CC-4238-A678-0F1DC84349C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9741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7E811A8-A75E-4CB4-02B8-616BAF14D8B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Higher-point form factors of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7E811A8-A75E-4CB4-02B8-616BAF14D8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444" r="-519" b="-79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Content Placeholder 8" descr="A person wearing glasses smiling&#10;&#10;AI-generated content may be incorrect.">
            <a:extLst>
              <a:ext uri="{FF2B5EF4-FFF2-40B4-BE49-F238E27FC236}">
                <a16:creationId xmlns:a16="http://schemas.microsoft.com/office/drawing/2014/main" id="{7AAABD87-2A66-79EA-3BD6-5D78DA2328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221" y="1315317"/>
            <a:ext cx="1904762" cy="190476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A14DC-3D93-5821-9E80-2C4A13AF9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2E4353-B4E2-FCB3-0388-2EA58F7DD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18909-63B1-72DB-67B5-F7AFA35A2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20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AC74717-CCBF-9527-87D8-4A188BCBB2BE}"/>
                  </a:ext>
                </a:extLst>
              </p:cNvPr>
              <p:cNvSpPr txBox="1"/>
              <p:nvPr/>
            </p:nvSpPr>
            <p:spPr>
              <a:xfrm>
                <a:off x="357808" y="1549073"/>
                <a:ext cx="8417689" cy="25364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Two-loop MHV form factors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sup>
                    </m:sSubSup>
                  </m:oMath>
                </a14:m>
                <a:r>
                  <a:rPr lang="en-US" dirty="0"/>
                  <a:t>computed </a:t>
                </a:r>
              </a:p>
              <a:p>
                <a:r>
                  <a:rPr lang="en-US" dirty="0"/>
                  <a:t>from periodic Wilson loop       </a:t>
                </a:r>
                <a:r>
                  <a:rPr lang="en-US" dirty="0">
                    <a:solidFill>
                      <a:srgbClr val="CC00CC"/>
                    </a:solidFill>
                  </a:rPr>
                  <a:t>Z. Li, 2412.17974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Especially remainder functions</a:t>
                </a:r>
              </a:p>
              <a:p>
                <a:r>
                  <a:rPr lang="en-US" dirty="0"/>
                  <a:t>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(2)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sup>
                    </m:sSub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 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=5,6</m:t>
                    </m:r>
                  </m:oMath>
                </a14:m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Go onto parity-preserving surface (3D kinematics), and</a:t>
                </a:r>
              </a:p>
              <a:p>
                <a:r>
                  <a:rPr lang="en-US" dirty="0"/>
                  <a:t>count the number of independent letters in each symbol slot: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AC74717-CCBF-9527-87D8-4A188BCBB2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808" y="1549073"/>
                <a:ext cx="8417689" cy="2536400"/>
              </a:xfrm>
              <a:prstGeom prst="rect">
                <a:avLst/>
              </a:prstGeom>
              <a:blipFill>
                <a:blip r:embed="rId4"/>
                <a:stretch>
                  <a:fillRect l="-1159" r="-217" b="-48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65D85CB9-FF7A-A2AC-C827-908B36FD20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4085473"/>
            <a:ext cx="2939970" cy="16841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E6A2F25-97F3-0BC2-C046-6D1BB06D7B2D}"/>
              </a:ext>
            </a:extLst>
          </p:cNvPr>
          <p:cNvSpPr txBox="1"/>
          <p:nvPr/>
        </p:nvSpPr>
        <p:spPr>
          <a:xfrm>
            <a:off x="903507" y="5679036"/>
            <a:ext cx="2047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Palindromic!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9B134EB-F9D8-A603-B574-D46F1114FD95}"/>
                  </a:ext>
                </a:extLst>
              </p:cNvPr>
              <p:cNvSpPr txBox="1"/>
              <p:nvPr/>
            </p:nvSpPr>
            <p:spPr>
              <a:xfrm>
                <a:off x="4161244" y="4478707"/>
                <a:ext cx="4479111" cy="1200329"/>
              </a:xfrm>
              <a:prstGeom prst="rect">
                <a:avLst/>
              </a:prstGeom>
              <a:solidFill>
                <a:srgbClr val="FFFF00">
                  <a:alpha val="56000"/>
                </a:srgbClr>
              </a:solidFill>
              <a:ln w="1905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However, at least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=5,</m:t>
                    </m:r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dirty="0"/>
                  <a:t>there does </a:t>
                </a:r>
                <a:r>
                  <a:rPr lang="en-US" b="1" dirty="0">
                    <a:solidFill>
                      <a:srgbClr val="FF0000"/>
                    </a:solidFill>
                  </a:rPr>
                  <a:t>not </a:t>
                </a:r>
                <a:r>
                  <a:rPr lang="en-US" dirty="0"/>
                  <a:t>appear to be a </a:t>
                </a:r>
              </a:p>
              <a:p>
                <a:r>
                  <a:rPr lang="en-US" dirty="0"/>
                  <a:t>suitable kinematic map!   </a:t>
                </a:r>
                <a:r>
                  <a:rPr lang="en-US" dirty="0">
                    <a:solidFill>
                      <a:srgbClr val="CC00CC"/>
                    </a:solidFill>
                  </a:rPr>
                  <a:t>S. Xin</a:t>
                </a: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9B134EB-F9D8-A603-B574-D46F1114FD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1244" y="4478707"/>
                <a:ext cx="4479111" cy="1200329"/>
              </a:xfrm>
              <a:prstGeom prst="rect">
                <a:avLst/>
              </a:prstGeom>
              <a:blipFill>
                <a:blip r:embed="rId6"/>
                <a:stretch>
                  <a:fillRect l="-2035" t="-3000" r="-950" b="-10000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86046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0FE44-3DD0-4E91-BF4C-5AB3A4DA0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29" y="93387"/>
            <a:ext cx="8811342" cy="793740"/>
          </a:xfrm>
        </p:spPr>
        <p:txBody>
          <a:bodyPr/>
          <a:lstStyle/>
          <a:p>
            <a:r>
              <a:rPr lang="en-US" sz="4000" dirty="0"/>
              <a:t>Antipodal self-duality for </a:t>
            </a:r>
            <a:r>
              <a:rPr lang="en-US" sz="4000" b="1" dirty="0"/>
              <a:t>integrals</a:t>
            </a:r>
            <a:r>
              <a:rPr lang="en-US" sz="4000" dirty="0"/>
              <a:t>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EAE76B-5957-4CC3-BB2E-DAAAA3672FA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91547" y="1035637"/>
                <a:ext cx="8686123" cy="5057904"/>
              </a:xfrm>
            </p:spPr>
            <p:txBody>
              <a:bodyPr/>
              <a:lstStyle/>
              <a:p>
                <a:r>
                  <a:rPr lang="en-US" b="0" dirty="0"/>
                  <a:t>One loop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b="0" dirty="0"/>
                  <a:t>-</a:t>
                </a:r>
                <a:r>
                  <a:rPr lang="en-US" b="0" dirty="0" err="1"/>
                  <a:t>gon</a:t>
                </a:r>
                <a:r>
                  <a:rPr lang="en-US" b="0" dirty="0"/>
                  <a:t> integral</a:t>
                </a:r>
              </a:p>
              <a:p>
                <a:r>
                  <a:rPr lang="en-US" b="0" dirty="0"/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]= 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(1−</m:t>
                            </m:r>
                            <m:nary>
                              <m:naryPr>
                                <m:chr m:val="∑"/>
                                <m:sup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/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nary>
                          </m:num>
                          <m:den>
                            <m:nary>
                              <m:naryPr>
                                <m:chr m:val="∑"/>
                                <m:supHide m:val="on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  <m:sup/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nary>
                          </m:den>
                        </m:f>
                      </m:e>
                    </m:nary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depends on kinematics</a:t>
                </a:r>
              </a:p>
              <a:p>
                <a:r>
                  <a:rPr lang="en-US" dirty="0">
                    <a:solidFill>
                      <a:srgbClr val="0000FF"/>
                    </a:solidFill>
                  </a:rPr>
                  <a:t>Symbol antipode takes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→ 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However, 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dirty="0"/>
                  <a:t> is for </a:t>
                </a:r>
                <a:r>
                  <a:rPr lang="en-US" dirty="0">
                    <a:solidFill>
                      <a:srgbClr val="008000"/>
                    </a:solidFill>
                  </a:rPr>
                  <a:t>massless</a:t>
                </a:r>
                <a:r>
                  <a:rPr lang="en-US" dirty="0"/>
                  <a:t> kinematics,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/>
                  <a:t> typically corresponds to internal </a:t>
                </a:r>
                <a:r>
                  <a:rPr lang="en-US" dirty="0">
                    <a:solidFill>
                      <a:srgbClr val="FF0000"/>
                    </a:solidFill>
                  </a:rPr>
                  <a:t>masses</a:t>
                </a: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So this occurrence of antipode is hard to interpret if particle masses are fixed…</a:t>
                </a:r>
              </a:p>
              <a:p>
                <a:pPr marL="0" indent="0">
                  <a:buNone/>
                </a:pPr>
                <a:endParaRPr lang="en-US" sz="2400" dirty="0">
                  <a:solidFill>
                    <a:srgbClr val="008000"/>
                  </a:solidFill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EAE76B-5957-4CC3-BB2E-DAAAA3672F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1547" y="1035637"/>
                <a:ext cx="8686123" cy="5057904"/>
              </a:xfrm>
              <a:blipFill>
                <a:blip r:embed="rId2"/>
                <a:stretch>
                  <a:fillRect l="-1614" t="-1566" r="-70" b="-30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AA7311-A08F-40D9-84A2-69EAF0D14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1AE264-6795-41FC-9EAF-EF82CCD46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967B2-0078-40C2-ACE2-5EDBC9BCD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1C3A85-A4AA-3F93-5428-EDB9FCB3E6B0}"/>
              </a:ext>
            </a:extLst>
          </p:cNvPr>
          <p:cNvSpPr txBox="1"/>
          <p:nvPr/>
        </p:nvSpPr>
        <p:spPr>
          <a:xfrm>
            <a:off x="5519996" y="1041986"/>
            <a:ext cx="39608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Arkani-Hamed, Yuan, 1712.09991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lang="en-US" sz="1800" dirty="0">
              <a:solidFill>
                <a:srgbClr val="CC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3972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5E02F-05D9-E805-58A7-BC0EE23AC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123" y="215846"/>
            <a:ext cx="8888606" cy="685491"/>
          </a:xfrm>
        </p:spPr>
        <p:txBody>
          <a:bodyPr/>
          <a:lstStyle/>
          <a:p>
            <a:r>
              <a:rPr lang="en-US" dirty="0"/>
              <a:t>How about ladder integrals?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437308-A4CD-0F56-F722-2223ADCBC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0A805-E6D7-686E-3B91-2E8D8A4FC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C9B81D-0BEB-3340-B581-3149F4275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48DFC71-FB19-020F-CC1B-1BBCEFA034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04" y="1068399"/>
            <a:ext cx="2924884" cy="133765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3D63836-2EAC-2FC0-250B-82C472D68B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7341" y="3173258"/>
            <a:ext cx="6662058" cy="307514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E91FA79-98F9-14FC-673B-092404AFE9D2}"/>
              </a:ext>
            </a:extLst>
          </p:cNvPr>
          <p:cNvSpPr txBox="1"/>
          <p:nvPr/>
        </p:nvSpPr>
        <p:spPr>
          <a:xfrm>
            <a:off x="5582742" y="3519833"/>
            <a:ext cx="24232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kern="0" dirty="0">
                <a:solidFill>
                  <a:srgbClr val="FF0000"/>
                </a:solidFill>
              </a:rPr>
              <a:t>all </a:t>
            </a:r>
            <a:r>
              <a:rPr lang="en-US" b="1" kern="0" dirty="0">
                <a:solidFill>
                  <a:srgbClr val="FF0000"/>
                </a:solidFill>
              </a:rPr>
              <a:t>p</a:t>
            </a:r>
            <a:r>
              <a:rPr lang="en-US" sz="2400" b="1" kern="0" dirty="0">
                <a:solidFill>
                  <a:srgbClr val="FF0000"/>
                </a:solidFill>
              </a:rPr>
              <a:t>alindromic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C360F5-0B7F-887E-52D6-B70B1A33641B}"/>
              </a:ext>
            </a:extLst>
          </p:cNvPr>
          <p:cNvSpPr txBox="1"/>
          <p:nvPr/>
        </p:nvSpPr>
        <p:spPr>
          <a:xfrm>
            <a:off x="4519481" y="984087"/>
            <a:ext cx="48026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Usyukina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Davydychev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PLB305, 136 (1993)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endParaRPr lang="en-US" sz="1800" dirty="0">
              <a:solidFill>
                <a:srgbClr val="CC00CC"/>
              </a:solidFill>
            </a:endParaRPr>
          </a:p>
        </p:txBody>
      </p:sp>
      <p:sp>
        <p:nvSpPr>
          <p:cNvPr id="26" name="Left Brace 25">
            <a:extLst>
              <a:ext uri="{FF2B5EF4-FFF2-40B4-BE49-F238E27FC236}">
                <a16:creationId xmlns:a16="http://schemas.microsoft.com/office/drawing/2014/main" id="{E86F746D-1CF7-74A3-0B3B-09B4483B7587}"/>
              </a:ext>
            </a:extLst>
          </p:cNvPr>
          <p:cNvSpPr/>
          <p:nvPr/>
        </p:nvSpPr>
        <p:spPr bwMode="auto">
          <a:xfrm rot="16200000">
            <a:off x="1314723" y="902922"/>
            <a:ext cx="362608" cy="2401748"/>
          </a:xfrm>
          <a:prstGeom prst="leftBrac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C1E7A8B-0F69-86F8-C5A7-5D0DA9F43F1B}"/>
                  </a:ext>
                </a:extLst>
              </p:cNvPr>
              <p:cNvSpPr txBox="1"/>
              <p:nvPr/>
            </p:nvSpPr>
            <p:spPr>
              <a:xfrm>
                <a:off x="1273561" y="2214175"/>
                <a:ext cx="4449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C1E7A8B-0F69-86F8-C5A7-5D0DA9F43F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3561" y="2214175"/>
                <a:ext cx="444930" cy="461665"/>
              </a:xfrm>
              <a:prstGeom prst="rect">
                <a:avLst/>
              </a:prstGeom>
              <a:blipFill>
                <a:blip r:embed="rId4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0D16989D-04FF-F51E-123D-CA9D2A89B7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8888" y="2386931"/>
            <a:ext cx="4231841" cy="5552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CC0E272-B16D-7364-BADE-86B9260C6667}"/>
                  </a:ext>
                </a:extLst>
              </p:cNvPr>
              <p:cNvSpPr txBox="1"/>
              <p:nvPr/>
            </p:nvSpPr>
            <p:spPr>
              <a:xfrm>
                <a:off x="3187938" y="1460333"/>
                <a:ext cx="6125331" cy="623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̅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)=</m:t>
                    </m:r>
                    <m:nary>
                      <m:naryPr>
                        <m:chr m:val="∑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=2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  <m:e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! 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! </m:t>
                            </m:r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 panose="02040503050406030204" pitchFamily="18" charset="0"/>
                                      </a:rPr>
                                      <m:t>ln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  <m:acc>
                                          <m:accPr>
                                            <m:chr m:val="̅"/>
                                            <m:ctrlP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𝑧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e>
                                </m:func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p>
                            </m:sSup>
                          </m:num>
                          <m:den>
                            <m:d>
                              <m:d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d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! </m:t>
                            </m:r>
                            <m:d>
                              <m:d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d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!</m:t>
                            </m:r>
                          </m:den>
                        </m:f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Li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 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Li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̅"/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</m:acc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CC0E272-B16D-7364-BADE-86B9260C66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7938" y="1460333"/>
                <a:ext cx="6125331" cy="62382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C1FF5F2-2B0C-BE72-E288-5DF0FE8005C0}"/>
                  </a:ext>
                </a:extLst>
              </p:cNvPr>
              <p:cNvSpPr txBox="1"/>
              <p:nvPr/>
            </p:nvSpPr>
            <p:spPr>
              <a:xfrm>
                <a:off x="109397" y="2620714"/>
                <a:ext cx="459277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b="0" dirty="0">
                    <a:solidFill>
                      <a:srgbClr val="0000FF"/>
                    </a:solidFill>
                    <a:ea typeface="Cambria Math" panose="02040503050406030204" pitchFamily="18" charset="0"/>
                  </a:rPr>
                  <a:t>Alphabet: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={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,1−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̅"/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,1−</m:t>
                    </m:r>
                    <m:acc>
                      <m:accPr>
                        <m:chr m:val="̅"/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C1FF5F2-2B0C-BE72-E288-5DF0FE8005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397" y="2620714"/>
                <a:ext cx="4592770" cy="461665"/>
              </a:xfrm>
              <a:prstGeom prst="rect">
                <a:avLst/>
              </a:prstGeom>
              <a:blipFill>
                <a:blip r:embed="rId8"/>
                <a:stretch>
                  <a:fillRect l="-2125" t="-9211" r="-3187" b="-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4C398335-C099-4EB6-1321-AAD57902D189}"/>
              </a:ext>
            </a:extLst>
          </p:cNvPr>
          <p:cNvSpPr/>
          <p:nvPr/>
        </p:nvSpPr>
        <p:spPr bwMode="auto">
          <a:xfrm>
            <a:off x="3206756" y="1353419"/>
            <a:ext cx="5853974" cy="920106"/>
          </a:xfrm>
          <a:prstGeom prst="rect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6F3D8B5D-3EBA-8C39-421A-92BB8BE61FC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131500" y="3440783"/>
            <a:ext cx="555299" cy="55529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8119C9C-21C8-4DE3-0C0D-3E0CB5744AEA}"/>
              </a:ext>
            </a:extLst>
          </p:cNvPr>
          <p:cNvSpPr txBox="1"/>
          <p:nvPr/>
        </p:nvSpPr>
        <p:spPr>
          <a:xfrm>
            <a:off x="5737171" y="4204333"/>
            <a:ext cx="242326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kern="0" dirty="0">
                <a:solidFill>
                  <a:srgbClr val="FF0000"/>
                </a:solidFill>
              </a:rPr>
              <a:t>But closer inspection</a:t>
            </a:r>
          </a:p>
          <a:p>
            <a:r>
              <a:rPr lang="en-US" sz="1800" kern="0" dirty="0">
                <a:solidFill>
                  <a:srgbClr val="FF0000"/>
                </a:solidFill>
              </a:rPr>
              <a:t>shows they </a:t>
            </a:r>
            <a:r>
              <a:rPr lang="en-US" sz="1800" b="1" kern="0" dirty="0">
                <a:solidFill>
                  <a:srgbClr val="FF0000"/>
                </a:solidFill>
              </a:rPr>
              <a:t>can’t </a:t>
            </a:r>
            <a:r>
              <a:rPr lang="en-US" sz="1800" kern="0" dirty="0">
                <a:solidFill>
                  <a:srgbClr val="FF0000"/>
                </a:solidFill>
              </a:rPr>
              <a:t>be </a:t>
            </a:r>
            <a:r>
              <a:rPr lang="en-US" sz="1800" b="1" kern="0" dirty="0">
                <a:solidFill>
                  <a:srgbClr val="FF0000"/>
                </a:solidFill>
              </a:rPr>
              <a:t>self</a:t>
            </a:r>
            <a:r>
              <a:rPr lang="en-US" sz="1800" kern="0" dirty="0">
                <a:solidFill>
                  <a:srgbClr val="FF0000"/>
                </a:solidFill>
              </a:rPr>
              <a:t>-dual </a:t>
            </a:r>
            <a:endParaRPr lang="en-US" sz="1800" dirty="0"/>
          </a:p>
        </p:txBody>
      </p:sp>
      <p:pic>
        <p:nvPicPr>
          <p:cNvPr id="17" name="Picture 16" descr="A yellow hand with thumb down&#10;&#10;AI-generated content may be incorrect.">
            <a:extLst>
              <a:ext uri="{FF2B5EF4-FFF2-40B4-BE49-F238E27FC236}">
                <a16:creationId xmlns:a16="http://schemas.microsoft.com/office/drawing/2014/main" id="{9202359D-F632-5371-E573-AA7DB252A62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198" y="4251485"/>
            <a:ext cx="577601" cy="577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880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5E02F-05D9-E805-58A7-BC0EE23AC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123" y="164275"/>
            <a:ext cx="8888606" cy="685491"/>
          </a:xfrm>
        </p:spPr>
        <p:txBody>
          <a:bodyPr/>
          <a:lstStyle/>
          <a:p>
            <a:r>
              <a:rPr lang="en-US" sz="4000" dirty="0"/>
              <a:t>Counting for 4-point fishnet integrals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437308-A4CD-0F56-F722-2223ADCBC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0A805-E6D7-686E-3B91-2E8D8A4FC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C9B81D-0BEB-3340-B581-3149F4275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23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E91FA79-98F9-14FC-673B-092404AFE9D2}"/>
                  </a:ext>
                </a:extLst>
              </p:cNvPr>
              <p:cNvSpPr txBox="1"/>
              <p:nvPr/>
            </p:nvSpPr>
            <p:spPr>
              <a:xfrm>
                <a:off x="1447592" y="5723049"/>
                <a:ext cx="5962889" cy="4730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kern="0" dirty="0">
                    <a:solidFill>
                      <a:srgbClr val="FF0000"/>
                    </a:solidFill>
                  </a:rPr>
                  <a:t>p</a:t>
                </a:r>
                <a:r>
                  <a:rPr lang="en-US" sz="2400" kern="0" dirty="0">
                    <a:solidFill>
                      <a:srgbClr val="FF0000"/>
                    </a:solidFill>
                  </a:rPr>
                  <a:t>alindromic only for </a:t>
                </a:r>
                <a14:m>
                  <m:oMath xmlns:m="http://schemas.openxmlformats.org/officeDocument/2006/math">
                    <m:r>
                      <a:rPr lang="en-US" sz="2400" b="0" i="1" kern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400" b="0" i="1" kern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kern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400" kern="0" dirty="0">
                    <a:solidFill>
                      <a:srgbClr val="FF0000"/>
                    </a:solidFill>
                  </a:rPr>
                  <a:t>    –   </a:t>
                </a:r>
                <a:r>
                  <a:rPr lang="en-US" sz="2400" b="1" kern="0" dirty="0">
                    <a:solidFill>
                      <a:srgbClr val="FF0000"/>
                    </a:solidFill>
                  </a:rPr>
                  <a:t>square</a:t>
                </a:r>
                <a:r>
                  <a:rPr lang="en-US" sz="2400" kern="0" dirty="0">
                    <a:solidFill>
                      <a:srgbClr val="FF0000"/>
                    </a:solidFill>
                  </a:rPr>
                  <a:t>! </a:t>
                </a:r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E91FA79-98F9-14FC-673B-092404AFE9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592" y="5723049"/>
                <a:ext cx="5962889" cy="473075"/>
              </a:xfrm>
              <a:prstGeom prst="rect">
                <a:avLst/>
              </a:prstGeom>
              <a:blipFill>
                <a:blip r:embed="rId3"/>
                <a:stretch>
                  <a:fillRect l="-1532" t="-9091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15C360F5-0B7F-887E-52D6-B70B1A33641B}"/>
              </a:ext>
            </a:extLst>
          </p:cNvPr>
          <p:cNvSpPr txBox="1"/>
          <p:nvPr/>
        </p:nvSpPr>
        <p:spPr>
          <a:xfrm>
            <a:off x="1250578" y="863291"/>
            <a:ext cx="79877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CC00CC"/>
                </a:solidFill>
              </a:rPr>
              <a:t>Basso, LD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, 1705.03545; </a:t>
            </a:r>
            <a:r>
              <a:rPr lang="en-US" sz="1800" b="0" i="0" u="none" strike="noStrike" baseline="0" dirty="0" err="1">
                <a:solidFill>
                  <a:srgbClr val="CC00CC"/>
                </a:solidFill>
                <a:latin typeface="+mn-lt"/>
              </a:rPr>
              <a:t>Derkachov</a:t>
            </a:r>
            <a:r>
              <a:rPr lang="en-US" sz="1800" b="0" i="0" u="none" strike="noStrike" baseline="0" dirty="0">
                <a:solidFill>
                  <a:srgbClr val="CC00CC"/>
                </a:solidFill>
                <a:latin typeface="+mn-lt"/>
              </a:rPr>
              <a:t> and Olivucci, 1912.07588, 2007.15049;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Basso et al., 2105.10514</a:t>
            </a:r>
            <a:endParaRPr lang="en-US" sz="1800" dirty="0">
              <a:solidFill>
                <a:srgbClr val="CC00CC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14C385-EE92-F7B8-E241-441835752A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123" y="4105794"/>
            <a:ext cx="8610587" cy="16020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2C7F19D-87B1-02B7-EB2C-51B94C522225}"/>
                  </a:ext>
                </a:extLst>
              </p:cNvPr>
              <p:cNvSpPr txBox="1"/>
              <p:nvPr/>
            </p:nvSpPr>
            <p:spPr>
              <a:xfrm>
                <a:off x="3924996" y="2255647"/>
                <a:ext cx="4792209" cy="4914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∝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det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2C7F19D-87B1-02B7-EB2C-51B94C5222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4996" y="2255647"/>
                <a:ext cx="4792209" cy="491417"/>
              </a:xfrm>
              <a:prstGeom prst="rect">
                <a:avLst/>
              </a:prstGeom>
              <a:blipFill>
                <a:blip r:embed="rId5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6AC1E20-702A-D620-3B7F-74DA279ADD5C}"/>
                  </a:ext>
                </a:extLst>
              </p:cNvPr>
              <p:cNvSpPr txBox="1"/>
              <p:nvPr/>
            </p:nvSpPr>
            <p:spPr>
              <a:xfrm>
                <a:off x="3924996" y="3039311"/>
                <a:ext cx="4987510" cy="4901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8000"/>
                    </a:solidFill>
                  </a:rPr>
                  <a:t>= Hankel determinant of ladders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6AC1E20-702A-D620-3B7F-74DA279ADD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4996" y="3039311"/>
                <a:ext cx="4987510" cy="490199"/>
              </a:xfrm>
              <a:prstGeom prst="rect">
                <a:avLst/>
              </a:prstGeom>
              <a:blipFill>
                <a:blip r:embed="rId6"/>
                <a:stretch>
                  <a:fillRect l="-1956" t="-10000" b="-2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black background with pink lines&#10;&#10;Description automatically generated">
            <a:extLst>
              <a:ext uri="{FF2B5EF4-FFF2-40B4-BE49-F238E27FC236}">
                <a16:creationId xmlns:a16="http://schemas.microsoft.com/office/drawing/2014/main" id="{3FE0E8C8-C9FC-66F6-9443-4BA0992672E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33039"/>
            <a:ext cx="3034064" cy="2428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9134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5E02F-05D9-E805-58A7-BC0EE23AC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071" y="229437"/>
            <a:ext cx="8538882" cy="754393"/>
          </a:xfrm>
        </p:spPr>
        <p:txBody>
          <a:bodyPr/>
          <a:lstStyle/>
          <a:p>
            <a:r>
              <a:rPr lang="en-US" sz="4000" dirty="0">
                <a:solidFill>
                  <a:schemeClr val="tx1"/>
                </a:solidFill>
              </a:rPr>
              <a:t>The (1,1) [box] symbol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437308-A4CD-0F56-F722-2223ADCBC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0A805-E6D7-686E-3B91-2E8D8A4FC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C9B81D-0BEB-3340-B581-3149F4275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24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27724C3-8615-5983-2712-C75EBD0CDA7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32983"/>
                <a:ext cx="8229600" cy="4809067"/>
              </a:xfrm>
              <a:solidFill>
                <a:schemeClr val="accent1"/>
              </a:solidFill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𝒮</m:t>
                      </m:r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1,1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  <m:r>
                        <a:rPr lang="en-US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</m:acc>
                        </m:den>
                      </m:f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acc>
                        </m:e>
                      </m:d>
                      <m:r>
                        <a:rPr lang="en-US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acc>
                            <m:accPr>
                              <m:chr m:val="̅"/>
                              <m:ctrlP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</m:acc>
                        </m:den>
                      </m:f>
                    </m:oMath>
                  </m:oMathPara>
                </a14:m>
                <a:endParaRPr lang="en-US" dirty="0"/>
              </a:p>
              <a:p>
                <a:r>
                  <a:rPr lang="en-US" sz="2800" dirty="0">
                    <a:solidFill>
                      <a:srgbClr val="008000"/>
                    </a:solidFill>
                  </a:rPr>
                  <a:t>It’s invariant</a:t>
                </a:r>
                <a:r>
                  <a:rPr lang="en-US" sz="2800" dirty="0"/>
                  <a:t> under </a:t>
                </a:r>
                <a:r>
                  <a:rPr lang="en-US" sz="2800" dirty="0">
                    <a:solidFill>
                      <a:srgbClr val="0000FF"/>
                    </a:solidFill>
                  </a:rPr>
                  <a:t>antipodal symmetry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800" dirty="0">
                    <a:solidFill>
                      <a:srgbClr val="0000FF"/>
                    </a:solidFill>
                  </a:rPr>
                  <a:t>        </a:t>
                </a:r>
                <a:r>
                  <a:rPr lang="en-US" sz="2800" dirty="0"/>
                  <a:t>combined with the </a:t>
                </a:r>
                <a:r>
                  <a:rPr lang="en-US" sz="2800" dirty="0">
                    <a:solidFill>
                      <a:srgbClr val="008000"/>
                    </a:solidFill>
                  </a:rPr>
                  <a:t>letter map</a:t>
                </a:r>
                <a:r>
                  <a:rPr lang="en-US" sz="2800" dirty="0"/>
                  <a:t>:</a:t>
                </a:r>
              </a:p>
              <a:p>
                <a:pPr marL="0" indent="0">
                  <a:buNone/>
                </a:pPr>
                <a:r>
                  <a:rPr lang="en-US" b="0" dirty="0">
                    <a:solidFill>
                      <a:srgbClr val="0000FF"/>
                    </a:solidFill>
                  </a:rPr>
                  <a:t>               </a:t>
                </a:r>
                <a14:m>
                  <m:oMath xmlns:m="http://schemas.openxmlformats.org/officeDocument/2006/math">
                    <m:r>
                      <a:rPr lang="en-US" sz="28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𝐂</m:t>
                    </m:r>
                    <m:r>
                      <a:rPr lang="en-US" sz="28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:      </m:t>
                    </m:r>
                    <m:r>
                      <a:rPr lang="en-US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US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      1−</m:t>
                    </m:r>
                    <m:r>
                      <a:rPr lang="en-US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→1−</m:t>
                    </m:r>
                    <m:acc>
                      <m:accPr>
                        <m:chr m:val="̅"/>
                        <m:ctrlP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US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              </m:t>
                    </m:r>
                  </m:oMath>
                </a14:m>
                <a:endParaRPr lang="en-US" sz="2800" b="0" i="1" dirty="0">
                  <a:solidFill>
                    <a:srgbClr val="0000FF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      </m:t>
                      </m:r>
                      <m:acc>
                        <m:accPr>
                          <m:chr m:val="̅"/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  <m:r>
                        <a:rPr lang="en-US" sz="2800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    1−</m:t>
                      </m:r>
                      <m:acc>
                        <m:accPr>
                          <m:chr m:val="̅"/>
                          <m:ctrlP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US" sz="2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en-US" sz="28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𝐒</m:t>
                        </m:r>
                      </m:e>
                    </m:acc>
                    <m:r>
                      <a:rPr lang="en-US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𝐂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/>
                  <a:t>.  Then  </a:t>
                </a:r>
              </a:p>
              <a:p>
                <a:pPr marL="0" indent="0">
                  <a:buNone/>
                </a:pPr>
                <a:r>
                  <a:rPr lang="en-US" dirty="0"/>
                  <a:t>                  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𝐒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rgbClr val="0000FF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1,1</m:t>
                        </m:r>
                      </m:sub>
                    </m:sSub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  <m:r>
                      <a:rPr lang="en-US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1,1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27724C3-8615-5983-2712-C75EBD0CDA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32983"/>
                <a:ext cx="8229600" cy="4809067"/>
              </a:xfrm>
              <a:blipFill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61877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5E02F-05D9-E805-58A7-BC0EE23AC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071" y="229437"/>
            <a:ext cx="8538882" cy="754393"/>
          </a:xfrm>
        </p:spPr>
        <p:txBody>
          <a:bodyPr/>
          <a:lstStyle/>
          <a:p>
            <a:r>
              <a:rPr lang="en-US" sz="4000" dirty="0">
                <a:solidFill>
                  <a:schemeClr val="tx1"/>
                </a:solidFill>
              </a:rPr>
              <a:t>Square fishnet antipodal relation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437308-A4CD-0F56-F722-2223ADCBC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0A805-E6D7-686E-3B91-2E8D8A4FC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C9B81D-0BEB-3340-B581-3149F4275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25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27724C3-8615-5983-2712-C75EBD0CDA7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39692" y="1365523"/>
                <a:ext cx="8706009" cy="4848152"/>
              </a:xfrm>
              <a:solidFill>
                <a:schemeClr val="accent1"/>
              </a:solidFill>
            </p:spPr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            </m:t>
                    </m:r>
                    <m:acc>
                      <m:accPr>
                        <m:chr m:val="̂"/>
                        <m:ctrlPr>
                          <a:rPr lang="en-US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𝐒</m:t>
                        </m:r>
                      </m:e>
                    </m:acc>
                    <m: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  <m: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sz="2800" b="1" dirty="0"/>
                  <a:t>Proof, Step 1</a:t>
                </a:r>
                <a:r>
                  <a:rPr lang="en-US" sz="2800" dirty="0"/>
                  <a:t>: Under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𝐒</m:t>
                        </m:r>
                      </m:e>
                    </m:acc>
                  </m:oMath>
                </a14:m>
                <a:r>
                  <a:rPr lang="en-US" sz="2800" dirty="0"/>
                  <a:t>, the ladders transform as: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b="0" i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8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      </m:t>
                    </m:r>
                    <m:sSub>
                      <m:sSubPr>
                        <m:ctrlP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2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acc>
                      <m:accPr>
                        <m:chr m:val="̂"/>
                        <m:ctrlPr>
                          <a:rPr lang="en-US" sz="2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𝐒</m:t>
                        </m:r>
                      </m:e>
                    </m:acc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  <m:e>
                        <m:d>
                          <m:dPr>
                            <m:ctrlPr>
                              <a:rPr lang="en-US" sz="2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sz="28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sz="28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den>
                            </m:f>
                          </m:e>
                        </m:d>
                        <m:sSup>
                          <m:sSupPr>
                            <m:ctrlPr>
                              <a:rPr lang="en-US" sz="2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sz="2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nary>
                    <m:sSub>
                      <m:sSubPr>
                        <m:ctrlP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/>
                  <a:t>         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n-US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func>
                    <m:func>
                      <m:funcPr>
                        <m:ctrlPr>
                          <a:rPr lang="en-US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acc>
                          <m:accPr>
                            <m:chr m:val="̅"/>
                            <m:ctrlPr>
                              <a:rPr lang="en-US" b="0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acc>
                      </m:e>
                    </m:func>
                  </m:oMath>
                </a14:m>
                <a:endParaRPr lang="en-US" dirty="0"/>
              </a:p>
              <a:p>
                <a:endParaRPr lang="en-US" sz="2800" dirty="0"/>
              </a:p>
              <a:p>
                <a:r>
                  <a:rPr lang="en-US" sz="2400" dirty="0"/>
                  <a:t>Can derive, </a:t>
                </a:r>
                <a:r>
                  <a:rPr lang="en-US" sz="2400" dirty="0">
                    <a:solidFill>
                      <a:srgbClr val="FF0000"/>
                    </a:solidFill>
                  </a:rPr>
                  <a:t>up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terms, </a:t>
                </a:r>
                <a:r>
                  <a:rPr lang="en-US" sz="2400" dirty="0"/>
                  <a:t>by taking discontinuity around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400" dirty="0"/>
                  <a:t> (equivalent to acting with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US" sz="2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acc>
                    <m:sSub>
                      <m:sSubPr>
                        <m:ctrlPr>
                          <a:rPr lang="en-US" sz="2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sz="24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acc>
                      </m:sub>
                    </m:sSub>
                  </m:oMath>
                </a14:m>
                <a:r>
                  <a:rPr lang="en-US" sz="2400" dirty="0"/>
                  <a:t> on other side of antipode) and using properties of single-valued functions.</a:t>
                </a:r>
              </a:p>
              <a:p>
                <a:r>
                  <a:rPr lang="en-US" sz="2400" dirty="0"/>
                  <a:t>Can also derive </a:t>
                </a:r>
                <a:r>
                  <a:rPr lang="en-US" sz="2400" dirty="0">
                    <a:solidFill>
                      <a:srgbClr val="008000"/>
                    </a:solidFill>
                  </a:rPr>
                  <a:t>completely</a:t>
                </a:r>
                <a:r>
                  <a:rPr lang="en-US" sz="2400" dirty="0"/>
                  <a:t> using </a:t>
                </a:r>
                <a:r>
                  <a:rPr lang="en-US" sz="2400" dirty="0">
                    <a:solidFill>
                      <a:srgbClr val="008000"/>
                    </a:solidFill>
                  </a:rPr>
                  <a:t>explicit antipode action on polylogs</a:t>
                </a:r>
                <a:r>
                  <a:rPr lang="en-US" sz="2400" dirty="0"/>
                  <a:t> and </a:t>
                </a:r>
                <a:r>
                  <a:rPr lang="en-US" sz="2400" dirty="0">
                    <a:solidFill>
                      <a:srgbClr val="008000"/>
                    </a:solidFill>
                  </a:rPr>
                  <a:t>combinatorial identities</a:t>
                </a:r>
                <a:r>
                  <a:rPr lang="en-US" sz="2400" dirty="0"/>
                  <a:t>.</a:t>
                </a:r>
                <a:endParaRPr lang="en-US" sz="2800" dirty="0"/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27724C3-8615-5983-2712-C75EBD0CDA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9692" y="1365523"/>
                <a:ext cx="8706009" cy="4848152"/>
              </a:xfrm>
              <a:blipFill>
                <a:blip r:embed="rId2"/>
                <a:stretch>
                  <a:fillRect l="-1261" r="-8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D74BDC30-E4FA-0D39-F71D-276CED3620BF}"/>
              </a:ext>
            </a:extLst>
          </p:cNvPr>
          <p:cNvSpPr/>
          <p:nvPr/>
        </p:nvSpPr>
        <p:spPr bwMode="auto">
          <a:xfrm>
            <a:off x="2395728" y="1397073"/>
            <a:ext cx="3322320" cy="638991"/>
          </a:xfrm>
          <a:prstGeom prst="rect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2A9B4A-6963-E841-3563-B7D52E803B47}"/>
              </a:ext>
            </a:extLst>
          </p:cNvPr>
          <p:cNvSpPr txBox="1"/>
          <p:nvPr/>
        </p:nvSpPr>
        <p:spPr>
          <a:xfrm>
            <a:off x="6169103" y="1000138"/>
            <a:ext cx="2692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C00CC"/>
                </a:solidFill>
              </a:rPr>
              <a:t>LD, Duhr, 2502.00862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9692D8-4AF0-43EC-BDBC-92E8665A605D}"/>
              </a:ext>
            </a:extLst>
          </p:cNvPr>
          <p:cNvSpPr/>
          <p:nvPr/>
        </p:nvSpPr>
        <p:spPr bwMode="auto">
          <a:xfrm>
            <a:off x="694481" y="2524640"/>
            <a:ext cx="5278056" cy="774145"/>
          </a:xfrm>
          <a:prstGeom prst="rect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20A12-47C7-8772-F11A-2A5504E94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0785"/>
          </a:xfrm>
        </p:spPr>
        <p:txBody>
          <a:bodyPr/>
          <a:lstStyle/>
          <a:p>
            <a:r>
              <a:rPr lang="en-US" dirty="0"/>
              <a:t>Proof, Step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47A2182-8A16-8674-2CFB-7E0C6252F00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01645"/>
                <a:ext cx="8229600" cy="4445281"/>
              </a:xfrm>
              <a:solidFill>
                <a:schemeClr val="accent1"/>
              </a:solidFill>
            </p:spPr>
            <p:txBody>
              <a:bodyPr/>
              <a:lstStyle/>
              <a:p>
                <a:r>
                  <a:rPr lang="en-US" dirty="0"/>
                  <a:t>Using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32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acc>
                      <m:accPr>
                        <m:chr m:val="̂"/>
                        <m:ctrlPr>
                          <a:rPr lang="en-US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𝐒</m:t>
                        </m:r>
                      </m:e>
                    </m:acc>
                    <m:d>
                      <m:dPr>
                        <m:begChr m:val="["/>
                        <m:endChr m:val="]"/>
                        <m:ctrlP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d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  <m:e>
                        <m:d>
                          <m:dPr>
                            <m:ctrlPr>
                              <a:rPr lang="en-US" sz="32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sz="32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sz="32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num>
                              <m:den>
                                <m:r>
                                  <a:rPr lang="en-US" sz="32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den>
                            </m:f>
                          </m:e>
                        </m:d>
                        <m:sSup>
                          <m:sSupPr>
                            <m:ctrlPr>
                              <a:rPr lang="en-US" sz="32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sz="32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nary>
                    <m:sSub>
                      <m:sSubPr>
                        <m:ctrlP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/>
                  <a:t> , </a:t>
                </a:r>
              </a:p>
              <a:p>
                <a:pPr marL="0" indent="0">
                  <a:buNone/>
                </a:pPr>
                <a:r>
                  <a:rPr lang="en-US" dirty="0">
                    <a:solidFill>
                      <a:srgbClr val="0000FF"/>
                    </a:solidFill>
                    <a:ea typeface="Cambria Math" panose="02040503050406030204" pitchFamily="18" charset="0"/>
                  </a:rPr>
                  <a:t>   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𝐒</m:t>
                        </m:r>
                      </m:e>
                    </m:acc>
                    <m: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  <m:r>
                      <a:rPr lang="en-US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e>
                      <m:sub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1≤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̃"/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is a </a:t>
                </a:r>
                <a:r>
                  <a:rPr lang="en-US" dirty="0">
                    <a:solidFill>
                      <a:srgbClr val="FF0000"/>
                    </a:solidFill>
                  </a:rPr>
                  <a:t>polynomial</a:t>
                </a:r>
                <a:r>
                  <a:rPr lang="en-US" dirty="0"/>
                  <a:t> in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endParaRPr lang="en-US" dirty="0"/>
              </a:p>
              <a:p>
                <a:r>
                  <a:rPr lang="en-US" dirty="0"/>
                  <a:t>First compute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acc>
                          <m:accPr>
                            <m:chr m:val="̃"/>
                            <m:ctrlPr>
                              <a:rPr lang="en-US" sz="32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32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sSub>
                      <m:sSubPr>
                        <m:ctrlP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32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</m:e>
                      <m:sub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32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dirty="0"/>
                  <a:t> , then differentiate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𝐒</m:t>
                        </m:r>
                      </m:e>
                    </m:acc>
                    <m:r>
                      <a:rPr lang="en-US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 by rows, expand by columns, to show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acc>
                      <m:accPr>
                        <m:chr m:val="̂"/>
                        <m:ctrlPr>
                          <a:rPr lang="en-US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𝐒</m:t>
                        </m:r>
                      </m:e>
                    </m:acc>
                    <m:d>
                      <m:dPr>
                        <m:begChr m:val="["/>
                        <m:endChr m:val="]"/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                            </a:t>
                </a:r>
              </a:p>
              <a:p>
                <a:r>
                  <a:rPr lang="en-US" dirty="0"/>
                  <a:t>The surviving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dirty="0"/>
                  <a:t>-independent term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47A2182-8A16-8674-2CFB-7E0C6252F0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01645"/>
                <a:ext cx="8229600" cy="4445281"/>
              </a:xfrm>
              <a:blipFill>
                <a:blip r:embed="rId2"/>
                <a:stretch>
                  <a:fillRect l="-1852" t="-411" b="-10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320141-511F-8DA2-4E25-4191EDA1F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CA13D5-C88E-2A0F-0583-6BBC377BC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2E099-6E5E-57D9-71F5-D1C66540E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8338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88B6E-BE13-850D-FDD1-43B941B82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956" y="155370"/>
            <a:ext cx="8229600" cy="1038950"/>
          </a:xfrm>
        </p:spPr>
        <p:txBody>
          <a:bodyPr/>
          <a:lstStyle/>
          <a:p>
            <a:r>
              <a:rPr lang="en-US" dirty="0"/>
              <a:t>ASD “near” square fishnets?</a:t>
            </a:r>
          </a:p>
        </p:txBody>
      </p:sp>
      <p:pic>
        <p:nvPicPr>
          <p:cNvPr id="8" name="Content Placeholder 7" descr="A person wearing a graduation cap and gown&#10;&#10;AI-generated content may be incorrect.">
            <a:extLst>
              <a:ext uri="{FF2B5EF4-FFF2-40B4-BE49-F238E27FC236}">
                <a16:creationId xmlns:a16="http://schemas.microsoft.com/office/drawing/2014/main" id="{CA8CB381-5F19-ED2C-BA68-B7A2408505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014" y="1142796"/>
            <a:ext cx="1122386" cy="147465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9AFE0-AE53-53A8-114A-9520315E8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F4A598-C541-8626-2BF9-7E6EA8C6A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30E589-0561-BB0D-3608-99635F84B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0" name="Picture 9" descr="A person in glasses standing in front of a chalkboard&#10;&#10;AI-generated content may be incorrect.">
            <a:extLst>
              <a:ext uri="{FF2B5EF4-FFF2-40B4-BE49-F238E27FC236}">
                <a16:creationId xmlns:a16="http://schemas.microsoft.com/office/drawing/2014/main" id="{D546D695-1595-AB29-FD87-DEFFFA994A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596" y="1247430"/>
            <a:ext cx="1371603" cy="137160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ED13444-AE35-F9B9-2A2D-1A35527AD38D}"/>
              </a:ext>
            </a:extLst>
          </p:cNvPr>
          <p:cNvSpPr txBox="1"/>
          <p:nvPr/>
        </p:nvSpPr>
        <p:spPr>
          <a:xfrm>
            <a:off x="1101682" y="2620621"/>
            <a:ext cx="785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C00CC"/>
                </a:solidFill>
              </a:rPr>
              <a:t>in progress with Claude Duhr and Francesca Fernandes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191D053-8BAC-6CFC-47FE-944D558003B8}"/>
                  </a:ext>
                </a:extLst>
              </p:cNvPr>
              <p:cNvSpPr txBox="1"/>
              <p:nvPr/>
            </p:nvSpPr>
            <p:spPr>
              <a:xfrm>
                <a:off x="320974" y="3099109"/>
                <a:ext cx="8608447" cy="31678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What other </a:t>
                </a:r>
                <a:r>
                  <a:rPr lang="en-US" dirty="0">
                    <a:solidFill>
                      <a:srgbClr val="00B050"/>
                    </a:solidFill>
                  </a:rPr>
                  <a:t>polynomials in ladder integrals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obey both </a:t>
                </a:r>
              </a:p>
              <a:p>
                <a:r>
                  <a:rPr lang="en-US" dirty="0"/>
                  <a:t>the Steinmann relations and ASD, given the kinematic map </a:t>
                </a:r>
                <a14:m>
                  <m:oMath xmlns:m="http://schemas.openxmlformats.org/officeDocument/2006/math">
                    <m:r>
                      <a:rPr lang="en-US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𝐂</m:t>
                    </m:r>
                  </m:oMath>
                </a14:m>
                <a:endParaRPr lang="en-US" b="1" dirty="0"/>
              </a:p>
              <a:p>
                <a:r>
                  <a:rPr lang="en-US" dirty="0"/>
                  <a:t>and hence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acc>
                      <m:accPr>
                        <m:chr m:val="̂"/>
                        <m:ctrlPr>
                          <a:rPr lang="en-US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𝐒</m:t>
                        </m:r>
                      </m:e>
                    </m:acc>
                    <m:d>
                      <m:dPr>
                        <m:begChr m:val="["/>
                        <m:endChr m:val="]"/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d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  <m:e>
                        <m:d>
                          <m:dPr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den>
                            </m:f>
                          </m:e>
                        </m:d>
                        <m:sSup>
                          <m:sSupPr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nary>
                    <m:sSub>
                      <m:sSub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/>
                  <a:t>      ?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We find infinite families of solutions to these constraints, </a:t>
                </a:r>
              </a:p>
              <a:p>
                <a:r>
                  <a:rPr lang="en-US" dirty="0"/>
                  <a:t>which are all linear combinations of determinants first defined </a:t>
                </a:r>
              </a:p>
              <a:p>
                <a:r>
                  <a:rPr lang="en-US" dirty="0"/>
                  <a:t>in </a:t>
                </a:r>
                <a:r>
                  <a:rPr lang="en-US" dirty="0">
                    <a:solidFill>
                      <a:srgbClr val="CC00CC"/>
                    </a:solidFill>
                  </a:rPr>
                  <a:t>Coronado, 1811.03282 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See also: </a:t>
                </a:r>
                <a:r>
                  <a:rPr lang="en-US" dirty="0">
                    <a:solidFill>
                      <a:srgbClr val="CC00CC"/>
                    </a:solidFill>
                  </a:rPr>
                  <a:t>Caron-Huot, Coronado, 2106.03892; </a:t>
                </a:r>
              </a:p>
              <a:p>
                <a:r>
                  <a:rPr lang="en-US" dirty="0">
                    <a:solidFill>
                      <a:srgbClr val="CC00CC"/>
                    </a:solidFill>
                  </a:rPr>
                  <a:t>He, Jiang, Liu, Zhang, 2502.08871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191D053-8BAC-6CFC-47FE-944D558003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974" y="3099109"/>
                <a:ext cx="8608447" cy="3167855"/>
              </a:xfrm>
              <a:prstGeom prst="rect">
                <a:avLst/>
              </a:prstGeom>
              <a:blipFill>
                <a:blip r:embed="rId4"/>
                <a:stretch>
                  <a:fillRect l="-1133" t="-1538" r="-71" b="-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11927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2C88D-BEC8-1B2B-39F8-1E3DB8C60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Coronado determinants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181419C-F4BF-F258-CA53-F3560D3F0A2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6470" y="2892881"/>
                <a:ext cx="8229600" cy="3299999"/>
              </a:xfrm>
            </p:spPr>
            <p:txBody>
              <a:bodyPr/>
              <a:lstStyle/>
              <a:p>
                <a:r>
                  <a:rPr lang="en-US" sz="2800" dirty="0"/>
                  <a:t>Degree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800" dirty="0"/>
                  <a:t> polynomial from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800" dirty="0"/>
                  <a:t> determinant</a:t>
                </a:r>
              </a:p>
              <a:p>
                <a:r>
                  <a:rPr lang="en-US" sz="2800" dirty="0"/>
                  <a:t>Labelled by increasing sequence of integers obeying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</m:oMath>
                </a14:m>
                <a:endParaRPr lang="en-US" sz="2800" dirty="0"/>
              </a:p>
              <a:p>
                <a:r>
                  <a:rPr lang="en-US" sz="2800" dirty="0"/>
                  <a:t>We reverse the order of the columns which relabels (on diagonal still) by a decreasing sequence of integers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</m:oMath>
                </a14:m>
                <a:endParaRPr lang="en-US" sz="2800" dirty="0"/>
              </a:p>
              <a:p>
                <a:r>
                  <a:rPr lang="en-US" sz="2400" dirty="0"/>
                  <a:t>Subtract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400" dirty="0"/>
                  <a:t> from all entries: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181419C-F4BF-F258-CA53-F3560D3F0A2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6470" y="2892881"/>
                <a:ext cx="8229600" cy="3299999"/>
              </a:xfrm>
              <a:blipFill>
                <a:blip r:embed="rId2"/>
                <a:stretch>
                  <a:fillRect l="-1333" t="-2033" b="-33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EE0607-86F7-27AF-A9EB-A068ED12E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D79BD9-B9CC-EA0D-2645-B682F0938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71E80-8EC3-07D3-B88D-AB9C85903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9FA792-21A7-83C9-60EB-F5464A5B24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4330" y="1538232"/>
            <a:ext cx="4676504" cy="134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031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1068B76-071D-AA9D-B40A-DAE6698AC18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155713"/>
                <a:ext cx="8229600" cy="1143000"/>
              </a:xfrm>
            </p:spPr>
            <p:txBody>
              <a:bodyPr/>
              <a:lstStyle/>
              <a:p>
                <a:r>
                  <a:rPr lang="en-US" dirty="0"/>
                  <a:t>ASD transformations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dirty="0"/>
                  <a:t>’s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1068B76-071D-AA9D-B40A-DAE6698AC1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155713"/>
                <a:ext cx="8229600" cy="1143000"/>
              </a:xfrm>
              <a:blipFill>
                <a:blip r:embed="rId2"/>
                <a:stretch>
                  <a:fillRect b="-8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9E8E82-F020-3BAB-C4FA-F6E522E245E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71670" y="1391134"/>
                <a:ext cx="8600660" cy="4559092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acc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acc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,1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,1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−1)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(0)</m:t>
                      </m:r>
                    </m:oMath>
                  </m:oMathPara>
                </a14:m>
                <a:endParaRPr lang="en-US" sz="2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acc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2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4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1)</m:t>
                      </m:r>
                      <m:sSup>
                        <m:sSupPr>
                          <m:ctrlPr>
                            <a:rPr lang="en-US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(0)</m:t>
                      </m:r>
                    </m:oMath>
                  </m:oMathPara>
                </a14:m>
                <a:endParaRPr lang="en-US" sz="2800" dirty="0"/>
              </a:p>
              <a:p>
                <a:r>
                  <a:rPr lang="en-US" sz="2800" dirty="0"/>
                  <a:t>So </a:t>
                </a:r>
                <a:r>
                  <a:rPr lang="en-US" dirty="0"/>
                  <a:t>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(1,1)</m:t>
                    </m:r>
                  </m:oMath>
                </a14:m>
                <a:r>
                  <a:rPr lang="en-US" dirty="0"/>
                  <a:t>   </a:t>
                </a:r>
                <a:r>
                  <a:rPr lang="en-US" sz="2800" dirty="0"/>
                  <a:t>is invariant!</a:t>
                </a:r>
                <a:endParaRPr lang="en-US" sz="2800" b="1" dirty="0"/>
              </a:p>
              <a:p>
                <a:r>
                  <a:rPr lang="en-US" sz="2800" b="1" dirty="0"/>
                  <a:t>Tip of the iceberg:  </a:t>
                </a:r>
                <a:r>
                  <a:rPr lang="en-US" sz="2400" dirty="0">
                    <a:solidFill>
                      <a:srgbClr val="008000"/>
                    </a:solidFill>
                  </a:rPr>
                  <a:t>There is an </a:t>
                </a:r>
                <a:r>
                  <a:rPr lang="en-US" sz="2400" dirty="0">
                    <a:solidFill>
                      <a:srgbClr val="FF0000"/>
                    </a:solidFill>
                  </a:rPr>
                  <a:t>infinite sequence</a:t>
                </a:r>
                <a:r>
                  <a:rPr lang="en-US" sz="2400" dirty="0">
                    <a:solidFill>
                      <a:srgbClr val="008000"/>
                    </a:solidFill>
                  </a:rPr>
                  <a:t> (in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400" dirty="0">
                    <a:solidFill>
                      <a:srgbClr val="008000"/>
                    </a:solidFill>
                  </a:rPr>
                  <a:t>) of invariant combinations for every partition of every integer not containing 1. The coefficients involve polynomials related to </a:t>
                </a:r>
                <a:r>
                  <a:rPr lang="en-US" sz="2400" dirty="0">
                    <a:solidFill>
                      <a:srgbClr val="0000FF"/>
                    </a:solidFill>
                  </a:rPr>
                  <a:t>elementary refinements of partitions (Hasse diagrams for Young’s lattice)</a:t>
                </a:r>
                <a:endParaRPr lang="en-US" sz="28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9E8E82-F020-3BAB-C4FA-F6E522E245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1670" y="1391134"/>
                <a:ext cx="8600660" cy="4559092"/>
              </a:xfrm>
              <a:blipFill>
                <a:blip r:embed="rId3"/>
                <a:stretch>
                  <a:fillRect l="-1277" r="-1206" b="-9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E6536F-F648-C7D6-2CC5-0BECADAFE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AFCC78-8038-617B-4931-1855DD226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1A2FA-AB3C-4764-6A9B-19A67FDA1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2D84E7-E92D-F05C-290D-756B454EC8F2}"/>
              </a:ext>
            </a:extLst>
          </p:cNvPr>
          <p:cNvSpPr/>
          <p:nvPr/>
        </p:nvSpPr>
        <p:spPr bwMode="auto">
          <a:xfrm>
            <a:off x="1378226" y="3313043"/>
            <a:ext cx="5380383" cy="622853"/>
          </a:xfrm>
          <a:prstGeom prst="rect">
            <a:avLst/>
          </a:prstGeom>
          <a:noFill/>
          <a:ln w="222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529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08142F-D970-CE22-2711-206A0E88711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89964" y="1680886"/>
                <a:ext cx="8377518" cy="3189569"/>
              </a:xfrm>
            </p:spPr>
            <p:txBody>
              <a:bodyPr/>
              <a:lstStyle/>
              <a:p>
                <a:r>
                  <a:rPr lang="en-US" sz="2800" dirty="0"/>
                  <a:t>Many words same backwards and forwards (palindromes):</a:t>
                </a:r>
              </a:p>
              <a:p>
                <a:pPr marL="0" indent="0" algn="ctr">
                  <a:buNone/>
                </a:pPr>
                <a:r>
                  <a:rPr lang="en-US" sz="6000" dirty="0">
                    <a:solidFill>
                      <a:srgbClr val="0000FF"/>
                    </a:solidFill>
                  </a:rPr>
                  <a:t>ABBA</a:t>
                </a:r>
              </a:p>
              <a:p>
                <a:r>
                  <a:rPr lang="en-US" sz="2800" dirty="0"/>
                  <a:t>Some also need a “letter map” (</a:t>
                </a:r>
                <a:r>
                  <a:rPr lang="en-US" sz="2800" dirty="0">
                    <a:solidFill>
                      <a:srgbClr val="FF0000"/>
                    </a:solidFill>
                  </a:rPr>
                  <a:t>B</a:t>
                </a: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⟷</m:t>
                    </m:r>
                  </m:oMath>
                </a14:m>
                <a:r>
                  <a:rPr lang="en-US" sz="28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R, C</a:t>
                </a:r>
                <a:r>
                  <a:rPr lang="en-US" sz="280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⟷ </m:t>
                    </m:r>
                  </m:oMath>
                </a14:m>
                <a:r>
                  <a:rPr lang="en-US" sz="28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D</a:t>
                </a:r>
                <a:r>
                  <a:rPr lang="en-US" sz="2800" dirty="0">
                    <a:sym typeface="Wingdings" panose="05000000000000000000" pitchFamily="2" charset="2"/>
                  </a:rPr>
                  <a:t>)</a:t>
                </a:r>
                <a:r>
                  <a:rPr lang="en-US" sz="2800" dirty="0"/>
                  <a:t>: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</a:t>
                </a:r>
                <a:r>
                  <a:rPr kumimoji="0" lang="en-US" sz="6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BR</a:t>
                </a:r>
                <a:r>
                  <a:rPr kumimoji="0" lang="en-US" sz="6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</a:t>
                </a:r>
                <a:r>
                  <a:rPr kumimoji="0" lang="en-US" sz="6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</a:t>
                </a:r>
                <a:r>
                  <a:rPr kumimoji="0" lang="en-US" sz="6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</a:t>
                </a:r>
                <a:r>
                  <a:rPr kumimoji="0" lang="en-US" sz="6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</a:t>
                </a:r>
                <a:r>
                  <a:rPr kumimoji="0" lang="en-US" sz="6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</a:t>
                </a:r>
                <a:r>
                  <a:rPr kumimoji="0" lang="en-US" sz="6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BR</a:t>
                </a:r>
                <a:r>
                  <a:rPr kumimoji="0" lang="en-US" sz="6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</a:t>
                </a:r>
              </a:p>
              <a:p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08142F-D970-CE22-2711-206A0E8871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9964" y="1680886"/>
                <a:ext cx="8377518" cy="3189569"/>
              </a:xfrm>
              <a:blipFill>
                <a:blip r:embed="rId2"/>
                <a:stretch>
                  <a:fillRect l="-1310" t="-2103" b="-275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0EC6BCA2-D4AE-8EFC-DFDD-3A5844CB6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Reversing words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655753-4D0A-C252-3A68-BEE2B7ADE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7ADA99-F56E-C157-2ABB-1A5D9CAC6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5CFF1-4F34-C398-984F-26F668528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556CD56-43B0-10D1-EF2F-61DF4B3194A3}"/>
              </a:ext>
            </a:extLst>
          </p:cNvPr>
          <p:cNvGrpSpPr/>
          <p:nvPr/>
        </p:nvGrpSpPr>
        <p:grpSpPr>
          <a:xfrm>
            <a:off x="3373930" y="2682827"/>
            <a:ext cx="2409584" cy="848139"/>
            <a:chOff x="5992015" y="3476200"/>
            <a:chExt cx="2409584" cy="84813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1ADEA5-F36B-5076-A855-AD0CB614AA94}"/>
                </a:ext>
              </a:extLst>
            </p:cNvPr>
            <p:cNvSpPr/>
            <p:nvPr/>
          </p:nvSpPr>
          <p:spPr bwMode="auto">
            <a:xfrm>
              <a:off x="6016208" y="3476200"/>
              <a:ext cx="2385391" cy="84813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1" name="Picture 10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30BEE64D-A13F-9C8D-1629-7159626E7B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2015" y="3520247"/>
              <a:ext cx="2409584" cy="7906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5550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289967A-E979-16C8-B66A-D7BC9A3C742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Another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</m:oMath>
                </a14:m>
                <a:r>
                  <a:rPr lang="en-US" dirty="0"/>
                  <a:t> example 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289967A-E979-16C8-B66A-D7BC9A3C74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9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936435-2107-803D-BEAF-FE25A6BFFA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8EB7BB-731E-7245-6A22-BC5DCAE02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3B4BA-92B7-ACDD-D6A6-2FFE145F4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BD48A6-62FC-D1FB-3714-2322ACFD8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9B98CF-BC6E-235C-7310-F6898CB2A2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699187"/>
            <a:ext cx="8686800" cy="3903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1012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08FBA89-528F-2704-5288-F7097AB4A271}"/>
                  </a:ext>
                </a:extLst>
              </p:cNvPr>
              <p:cNvSpPr>
                <a:spLocks noGrp="1"/>
              </p:cNvSpPr>
              <p:nvPr>
                <p:ph/>
              </p:nvPr>
            </p:nvSpPr>
            <p:spPr>
              <a:xfrm>
                <a:off x="457200" y="274639"/>
                <a:ext cx="8229600" cy="4469640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p>
                                  <m:sSubSup>
                                    <m:sSubSupPr>
                                      <m:ctrlP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𝜆</m:t>
                                      </m:r>
                                    </m:sub>
                                    <m:sup/>
                                  </m:sSubSup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sub>
                                    <m:sup/>
                                  </m:sSubSup>
                                </m:sup>
                              </m:sSup>
                            </m:num>
                            <m:den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𝜆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el-GR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Π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08FBA89-528F-2704-5288-F7097AB4A2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/>
              </p:nvPr>
            </p:nvSpPr>
            <p:spPr>
              <a:xfrm>
                <a:off x="457200" y="274639"/>
                <a:ext cx="8229600" cy="446964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B1E25D-BF15-4A04-3E76-9783612CF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4F1CB9-E798-8CFD-805B-191B45F85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1C9DF9-E179-812E-9E69-6ADA76E0F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8514B-642F-4ADF-B2CF-E9F0155ECB63}" type="slidenum">
              <a:rPr lang="en-US" smtClean="0"/>
              <a:pPr/>
              <a:t>31</a:t>
            </a:fld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002888F-7D77-EA52-B91B-C5297EC7346C}"/>
              </a:ext>
            </a:extLst>
          </p:cNvPr>
          <p:cNvCxnSpPr>
            <a:cxnSpLocks/>
          </p:cNvCxnSpPr>
          <p:nvPr/>
        </p:nvCxnSpPr>
        <p:spPr bwMode="auto">
          <a:xfrm flipV="1">
            <a:off x="2226365" y="1815548"/>
            <a:ext cx="0" cy="4505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468B486-D121-9D7C-2791-71AA5FD95EC3}"/>
                  </a:ext>
                </a:extLst>
              </p:cNvPr>
              <p:cNvSpPr txBox="1"/>
              <p:nvPr/>
            </p:nvSpPr>
            <p:spPr>
              <a:xfrm>
                <a:off x="324557" y="2266122"/>
                <a:ext cx="4837286" cy="46166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 is an </a:t>
                </a:r>
                <a:r>
                  <a:rPr lang="en-US" dirty="0">
                    <a:solidFill>
                      <a:srgbClr val="FF0000"/>
                    </a:solidFill>
                  </a:rPr>
                  <a:t>elementary refinement </a:t>
                </a:r>
                <a:r>
                  <a:rPr lang="en-US" dirty="0"/>
                  <a:t>of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468B486-D121-9D7C-2791-71AA5FD95E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557" y="2266122"/>
                <a:ext cx="4837286" cy="461665"/>
              </a:xfrm>
              <a:prstGeom prst="rect">
                <a:avLst/>
              </a:prstGeom>
              <a:blipFill>
                <a:blip r:embed="rId3"/>
                <a:stretch>
                  <a:fillRect l="-126" t="-7792" b="-2987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8CDE7E9-CBA2-3FB8-76F3-C4BAC3926BA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353878" y="1364974"/>
            <a:ext cx="503583" cy="4505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D65CDED-DCCE-0ED5-5192-8E669B32BEC0}"/>
                  </a:ext>
                </a:extLst>
              </p:cNvPr>
              <p:cNvSpPr txBox="1"/>
              <p:nvPr/>
            </p:nvSpPr>
            <p:spPr>
              <a:xfrm>
                <a:off x="5880141" y="1764701"/>
                <a:ext cx="2831929" cy="46166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# paths from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D65CDED-DCCE-0ED5-5192-8E669B32BE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0141" y="1764701"/>
                <a:ext cx="2831929" cy="461665"/>
              </a:xfrm>
              <a:prstGeom prst="rect">
                <a:avLst/>
              </a:prstGeom>
              <a:blipFill>
                <a:blip r:embed="rId4"/>
                <a:stretch>
                  <a:fillRect l="-3219" t="-7692" b="-2820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174E62B-FDCE-DC80-8CE9-F355F4009178}"/>
                  </a:ext>
                </a:extLst>
              </p:cNvPr>
              <p:cNvSpPr txBox="1"/>
              <p:nvPr/>
            </p:nvSpPr>
            <p:spPr>
              <a:xfrm>
                <a:off x="4280600" y="2822224"/>
                <a:ext cx="4431470" cy="9885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174E62B-FDCE-DC80-8CE9-F355F40091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0600" y="2822224"/>
                <a:ext cx="4431470" cy="98854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174FA37-1AF2-19C9-A263-7C6FA57688CF}"/>
                  </a:ext>
                </a:extLst>
              </p:cNvPr>
              <p:cNvSpPr txBox="1"/>
              <p:nvPr/>
            </p:nvSpPr>
            <p:spPr>
              <a:xfrm>
                <a:off x="3631095" y="3903408"/>
                <a:ext cx="4717774" cy="9885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Π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∏"/>
                          <m:supHide m:val="on"/>
                          <m:ctrl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𝜅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174FA37-1AF2-19C9-A263-7C6FA57688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1095" y="3903408"/>
                <a:ext cx="4717774" cy="98854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A72D47C-01F3-C783-3C28-49CF577AEA8A}"/>
                  </a:ext>
                </a:extLst>
              </p:cNvPr>
              <p:cNvSpPr txBox="1"/>
              <p:nvPr/>
            </p:nvSpPr>
            <p:spPr>
              <a:xfrm>
                <a:off x="4104171" y="4872365"/>
                <a:ext cx="3963649" cy="707886"/>
              </a:xfrm>
              <a:prstGeom prst="rect">
                <a:avLst/>
              </a:prstGeom>
              <a:noFill/>
              <a:ln>
                <a:solidFill>
                  <a:srgbClr val="0000FF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when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sz="2000" dirty="0"/>
                  <a:t>, add the integer</a:t>
                </a:r>
              </a:p>
              <a:p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⋕≥</m:t>
                        </m:r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</m:d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000" dirty="0"/>
                  <a:t> to the set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sz="2000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A72D47C-01F3-C783-3C28-49CF577AEA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171" y="4872365"/>
                <a:ext cx="3963649" cy="707886"/>
              </a:xfrm>
              <a:prstGeom prst="rect">
                <a:avLst/>
              </a:prstGeom>
              <a:blipFill>
                <a:blip r:embed="rId7"/>
                <a:stretch>
                  <a:fillRect l="-1380" t="-2542" r="-613" b="-14407"/>
                </a:stretch>
              </a:blipFill>
              <a:ln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 descr="A black background with numbers and symbols&#10;&#10;AI-generated content may be incorrect.">
            <a:extLst>
              <a:ext uri="{FF2B5EF4-FFF2-40B4-BE49-F238E27FC236}">
                <a16:creationId xmlns:a16="http://schemas.microsoft.com/office/drawing/2014/main" id="{3C880F14-71A3-3FD3-EFD5-5F567296AE5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1" y="2962237"/>
            <a:ext cx="2948155" cy="328298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553373F-9ECA-4A0E-ADCF-BC6FC0A8897A}"/>
              </a:ext>
            </a:extLst>
          </p:cNvPr>
          <p:cNvSpPr txBox="1"/>
          <p:nvPr/>
        </p:nvSpPr>
        <p:spPr>
          <a:xfrm>
            <a:off x="1991827" y="5727890"/>
            <a:ext cx="6856621" cy="400110"/>
          </a:xfrm>
          <a:prstGeom prst="rect">
            <a:avLst/>
          </a:prstGeom>
          <a:noFill/>
          <a:ln w="34925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8000"/>
                </a:solidFill>
              </a:rPr>
              <a:t>The ASD invariant combinations can be described similarly</a:t>
            </a:r>
          </a:p>
        </p:txBody>
      </p:sp>
    </p:spTree>
    <p:extLst>
      <p:ext uri="{BB962C8B-B14F-4D97-AF65-F5344CB8AC3E}">
        <p14:creationId xmlns:p14="http://schemas.microsoft.com/office/powerpoint/2010/main" val="21254753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7" name="Rectangle 3"/>
          <p:cNvSpPr>
            <a:spLocks noChangeArrowheads="1"/>
          </p:cNvSpPr>
          <p:nvPr/>
        </p:nvSpPr>
        <p:spPr bwMode="auto">
          <a:xfrm>
            <a:off x="185814" y="133350"/>
            <a:ext cx="8816975" cy="721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4400" dirty="0"/>
              <a:t>Summary &amp; Open Questions</a:t>
            </a:r>
          </a:p>
        </p:txBody>
      </p:sp>
      <p:sp>
        <p:nvSpPr>
          <p:cNvPr id="328728" name="Text Box 24"/>
          <p:cNvSpPr txBox="1">
            <a:spLocks noChangeArrowheads="1"/>
          </p:cNvSpPr>
          <p:nvPr/>
        </p:nvSpPr>
        <p:spPr bwMode="auto">
          <a:xfrm>
            <a:off x="220208" y="1071404"/>
            <a:ext cx="8703584" cy="5170646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/>
              <a:t>6-gluon amplitude </a:t>
            </a:r>
            <a:r>
              <a:rPr lang="en-US" dirty="0">
                <a:sym typeface="Wingdings" panose="05000000000000000000" pitchFamily="2" charset="2"/>
              </a:rPr>
              <a:t></a:t>
            </a:r>
            <a:r>
              <a:rPr lang="en-US" dirty="0"/>
              <a:t> 3-gluon form factor in planar N=4 SYM by </a:t>
            </a:r>
            <a:r>
              <a:rPr lang="en-US" dirty="0">
                <a:solidFill>
                  <a:srgbClr val="008000"/>
                </a:solidFill>
              </a:rPr>
              <a:t>strange new antipodal duality</a:t>
            </a:r>
            <a:r>
              <a:rPr lang="en-US" dirty="0"/>
              <a:t>, swaps role of </a:t>
            </a:r>
            <a:r>
              <a:rPr lang="en-US" dirty="0">
                <a:solidFill>
                  <a:srgbClr val="FF0000"/>
                </a:solidFill>
              </a:rPr>
              <a:t>branch cuts </a:t>
            </a:r>
            <a:r>
              <a:rPr lang="en-US" dirty="0"/>
              <a:t>and </a:t>
            </a:r>
            <a:r>
              <a:rPr lang="en-US" dirty="0">
                <a:solidFill>
                  <a:srgbClr val="0000FF"/>
                </a:solidFill>
              </a:rPr>
              <a:t>derivatives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Embedded in 4-gluon form factor antipodal self-duality</a:t>
            </a:r>
            <a:endParaRPr lang="en-US" dirty="0">
              <a:solidFill>
                <a:srgbClr val="008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6600"/>
                </a:solidFill>
              </a:rPr>
              <a:t> Who ordered that?</a:t>
            </a:r>
            <a:endParaRPr lang="en-US" dirty="0">
              <a:solidFill>
                <a:srgbClr val="003300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dirty="0">
                <a:solidFill>
                  <a:srgbClr val="008000"/>
                </a:solidFill>
              </a:rPr>
              <a:t>Can now find at least </a:t>
            </a:r>
            <a:r>
              <a:rPr lang="en-US" dirty="0">
                <a:solidFill>
                  <a:srgbClr val="0000FF"/>
                </a:solidFill>
              </a:rPr>
              <a:t>antipodal self-duality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008000"/>
                </a:solidFill>
              </a:rPr>
              <a:t>in square 4d fishnet integrals </a:t>
            </a:r>
            <a:r>
              <a:rPr lang="en-US" sz="2000" dirty="0">
                <a:solidFill>
                  <a:srgbClr val="008000"/>
                </a:solidFill>
              </a:rPr>
              <a:t>(which have i</a:t>
            </a:r>
            <a:r>
              <a:rPr lang="en-US" sz="2000" dirty="0">
                <a:solidFill>
                  <a:srgbClr val="0000FF"/>
                </a:solidFill>
              </a:rPr>
              <a:t>ntegrability-based</a:t>
            </a:r>
            <a:r>
              <a:rPr lang="en-US" sz="2000" dirty="0">
                <a:solidFill>
                  <a:srgbClr val="008000"/>
                </a:solidFill>
              </a:rPr>
              <a:t> representations)</a:t>
            </a:r>
            <a:endParaRPr lang="en-US" dirty="0">
              <a:solidFill>
                <a:srgbClr val="008000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3-dimensional kinematics </a:t>
            </a:r>
            <a:r>
              <a:rPr lang="en-US" dirty="0">
                <a:solidFill>
                  <a:srgbClr val="003300"/>
                </a:solidFill>
              </a:rPr>
              <a:t>seems to play a crucial role in all cases (parity preserving surfaces, or only 3 momenta). Why?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>
                <a:solidFill>
                  <a:srgbClr val="003300"/>
                </a:solidFill>
              </a:rPr>
              <a:t>Where else might it hold?  2d (elliptic) fishnet integrals? </a:t>
            </a:r>
            <a:r>
              <a:rPr lang="en-US" sz="1800" dirty="0">
                <a:solidFill>
                  <a:srgbClr val="CC00CC"/>
                </a:solidFill>
              </a:rPr>
              <a:t>Duhr, Klemm, </a:t>
            </a:r>
            <a:r>
              <a:rPr lang="en-US" sz="1800" dirty="0" err="1">
                <a:solidFill>
                  <a:srgbClr val="CC00CC"/>
                </a:solidFill>
              </a:rPr>
              <a:t>Loebert</a:t>
            </a:r>
            <a:r>
              <a:rPr lang="en-US" sz="1800" dirty="0">
                <a:solidFill>
                  <a:srgbClr val="CC00CC"/>
                </a:solidFill>
              </a:rPr>
              <a:t>, Nega, </a:t>
            </a:r>
            <a:r>
              <a:rPr lang="en-US" sz="1800" dirty="0" err="1">
                <a:solidFill>
                  <a:srgbClr val="CC00CC"/>
                </a:solidFill>
              </a:rPr>
              <a:t>Porkert</a:t>
            </a:r>
            <a:r>
              <a:rPr lang="en-US" sz="1800" dirty="0">
                <a:solidFill>
                  <a:srgbClr val="CC00CC"/>
                </a:solidFill>
              </a:rPr>
              <a:t>, 2310.08625</a:t>
            </a:r>
            <a:endParaRPr lang="en-US" dirty="0">
              <a:solidFill>
                <a:srgbClr val="0000FF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dirty="0">
                <a:solidFill>
                  <a:srgbClr val="003300"/>
                </a:solidFill>
              </a:rPr>
              <a:t>How much more can we </a:t>
            </a:r>
            <a:r>
              <a:rPr lang="en-US" dirty="0">
                <a:solidFill>
                  <a:srgbClr val="008000"/>
                </a:solidFill>
              </a:rPr>
              <a:t>exploit A(S)D </a:t>
            </a:r>
            <a:r>
              <a:rPr lang="en-US" dirty="0">
                <a:solidFill>
                  <a:srgbClr val="003300"/>
                </a:solidFill>
              </a:rPr>
              <a:t>to learn more about amplitudes, form factors, integrals in planar N=4 &amp; beyond?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88C05D-5E01-467D-8132-C808B5DCD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11E6D5-4ACA-4F2F-B4A5-3BB52FF02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014A71-E086-46C4-B84D-E860F8904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8514B-642F-4ADF-B2CF-E9F0155ECB63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924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0D3FA6-0DBD-46C9-A462-E4E3EA0CBD61}"/>
              </a:ext>
            </a:extLst>
          </p:cNvPr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5400" dirty="0"/>
              <a:t>Extra Slides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6D5FCC-1E59-4016-95C3-B2A7E33A7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A1615F-9890-4A96-ADC6-E0E06979F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BFF569-0DE9-4326-BDAE-39C1FA525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8514B-642F-4ADF-B2CF-E9F0155ECB63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" name="Picture 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C0D4FD4F-0A13-A2C7-EDE8-54BC69F17B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007" y="1646586"/>
            <a:ext cx="4798369" cy="4343413"/>
          </a:xfrm>
          <a:prstGeom prst="rect">
            <a:avLst/>
          </a:prstGeom>
        </p:spPr>
      </p:pic>
      <p:pic>
        <p:nvPicPr>
          <p:cNvPr id="6" name="Picture 5" descr="A cartoon of a net with legs and shoes&#10;&#10;Description automatically generated">
            <a:extLst>
              <a:ext uri="{FF2B5EF4-FFF2-40B4-BE49-F238E27FC236}">
                <a16:creationId xmlns:a16="http://schemas.microsoft.com/office/drawing/2014/main" id="{26821AB2-0B00-50B8-83E9-984786A55B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3900517"/>
            <a:ext cx="2089482" cy="208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26272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A86AE35D-1489-575E-05D1-8BFA82576AB2}"/>
              </a:ext>
            </a:extLst>
          </p:cNvPr>
          <p:cNvPicPr>
            <a:picLocks noGrp="1" noChangeAspect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35" y="1425578"/>
            <a:ext cx="8041341" cy="4626136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C1A374-EF42-CC04-1068-16C3D7EE0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941B42-B150-CE32-FDF6-D4AF7F721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222C11-985C-1688-959B-2FF9E5AF5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8514B-642F-4ADF-B2CF-E9F0155ECB63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943DE8-D1D2-35D7-39AA-576CBAFF4AF4}"/>
              </a:ext>
            </a:extLst>
          </p:cNvPr>
          <p:cNvSpPr txBox="1"/>
          <p:nvPr/>
        </p:nvSpPr>
        <p:spPr>
          <a:xfrm>
            <a:off x="1392811" y="188641"/>
            <a:ext cx="70625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 Triple Collinear Limit of 4-point form factor </a:t>
            </a:r>
          </a:p>
          <a:p>
            <a:r>
              <a:rPr lang="en-US" sz="2800" dirty="0">
                <a:sym typeface="Wingdings" panose="05000000000000000000" pitchFamily="2" charset="2"/>
              </a:rPr>
              <a:t>                                   6-gluon amplitude</a:t>
            </a:r>
            <a:endParaRPr lang="en-US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6B327D-5DC0-1B18-54BC-0004BC45F343}"/>
              </a:ext>
            </a:extLst>
          </p:cNvPr>
          <p:cNvSpPr txBox="1"/>
          <p:nvPr/>
        </p:nvSpPr>
        <p:spPr>
          <a:xfrm>
            <a:off x="6513081" y="1250408"/>
            <a:ext cx="25699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CC00CC"/>
                </a:solidFill>
              </a:rPr>
              <a:t>Bern et al., 0803.1465;</a:t>
            </a:r>
          </a:p>
          <a:p>
            <a:r>
              <a:rPr lang="en-US" sz="1800" dirty="0">
                <a:solidFill>
                  <a:srgbClr val="CC00CC"/>
                </a:solidFill>
              </a:rPr>
              <a:t>(also apparent from </a:t>
            </a:r>
          </a:p>
          <a:p>
            <a:r>
              <a:rPr lang="en-US" sz="1800" dirty="0">
                <a:solidFill>
                  <a:srgbClr val="CC00CC"/>
                </a:solidFill>
              </a:rPr>
              <a:t>FFOPE representation)</a:t>
            </a:r>
          </a:p>
        </p:txBody>
      </p:sp>
    </p:spTree>
    <p:extLst>
      <p:ext uri="{BB962C8B-B14F-4D97-AF65-F5344CB8AC3E}">
        <p14:creationId xmlns:p14="http://schemas.microsoft.com/office/powerpoint/2010/main" val="12224198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FAF705B-0FA6-3E9F-B84A-FD9FA996320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49924"/>
                <a:ext cx="8229600" cy="788043"/>
              </a:xfrm>
            </p:spPr>
            <p:txBody>
              <a:bodyPr/>
              <a:lstStyle/>
              <a:p>
                <a:r>
                  <a:rPr lang="en-US" dirty="0"/>
                  <a:t>AD explains many patterns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FAF705B-0FA6-3E9F-B84A-FD9FA99632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49924"/>
                <a:ext cx="8229600" cy="788043"/>
              </a:xfrm>
              <a:blipFill>
                <a:blip r:embed="rId2"/>
                <a:stretch>
                  <a:fillRect l="-2519" t="-14729" b="-348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ECA3FB-F03D-064C-3637-D325602F4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L. Dixon      Antipodal Self-Duality &amp; Fishnets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4FE6E2-577E-065E-5AD4-F1489615F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Amplitudes 2025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65EE1A-D318-F479-7733-2BFEC37AB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5F14E78-47F4-472E-8DD0-31C36EE837DC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3592ED7-9C85-77B7-4682-F00AAF553B5C}"/>
                  </a:ext>
                </a:extLst>
              </p:cNvPr>
              <p:cNvSpPr txBox="1"/>
              <p:nvPr/>
            </p:nvSpPr>
            <p:spPr>
              <a:xfrm>
                <a:off x="457200" y="1311213"/>
                <a:ext cx="8229600" cy="4930837"/>
              </a:xfrm>
              <a:prstGeom prst="rect">
                <a:avLst/>
              </a:prstGeom>
              <a:solidFill>
                <a:srgbClr val="FFFF00">
                  <a:alpha val="16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Every term in the symbol 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starts with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𝑎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,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𝑏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,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𝑐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; 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never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𝑑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,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𝑒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,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𝑓</m:t>
                    </m:r>
                  </m:oMath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Physical reason related to 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causality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, which dictates where 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branch cuts 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can appear: only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(</m:t>
                        </m:r>
                        <m:sSub>
                          <m:sSubPr>
                            <m:ctrlP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𝑝</m:t>
                            </m:r>
                          </m:e>
                          <m:sub>
                            <m: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𝑖</m:t>
                            </m:r>
                          </m:sub>
                        </m:sSub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+</m:t>
                        </m:r>
                        <m:sSub>
                          <m:sSubPr>
                            <m:ctrlP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𝑝</m:t>
                            </m:r>
                          </m:e>
                          <m:sub>
                            <m: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𝑗</m:t>
                            </m:r>
                          </m:sub>
                        </m:sSub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)</m:t>
                        </m:r>
                      </m:e>
                      <m:sup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~0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</a:t>
                </a: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Empirically, 12 pairs of adjacent letters are 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forbidden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: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…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𝑎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⨂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𝑑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…,   …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𝑏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⨂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𝑒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…,  …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𝑐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⨂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𝑓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…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…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𝑑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⨂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𝑎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…,   …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𝑒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⨂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𝑏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…,  …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𝑓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⨂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𝑐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…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…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𝑑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⨂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𝑒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…,   …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𝑒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⨂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𝑓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…,  …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𝑓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⨂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𝑑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…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…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𝑒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⨂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𝑑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…,   …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𝑓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⨂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𝑒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…,  …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𝑑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⨂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𝑓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…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Resemble 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constraints from 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causality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: </a:t>
                </a:r>
                <a:r>
                  <a:rPr kumimoji="0" lang="en-US" sz="2400" b="0" i="0" u="none" strike="noStrike" kern="120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              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Steinmann relations          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C3399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Steinmann, </a:t>
                </a:r>
                <a:r>
                  <a:rPr kumimoji="0" lang="en-US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CC3399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Helv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C3399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. Phys. Acta (1960)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But 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not </a:t>
                </a:r>
                <a:r>
                  <a:rPr lang="en-US" dirty="0">
                    <a:solidFill>
                      <a:srgbClr val="FF0000"/>
                    </a:solidFill>
                  </a:rPr>
                  <a:t>r</a:t>
                </a:r>
                <a:r>
                  <a:rPr kumimoji="0" lang="en-US" sz="2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eally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, which mystified us for a while…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However, the relations are </a:t>
                </a:r>
                <a:r>
                  <a:rPr lang="en-US" dirty="0">
                    <a:solidFill>
                      <a:srgbClr val="008000"/>
                    </a:solidFill>
                  </a:rPr>
                  <a:t>antipodally dual </a:t>
                </a:r>
                <a:r>
                  <a:rPr lang="en-US" dirty="0">
                    <a:solidFill>
                      <a:srgbClr val="000000"/>
                    </a:solidFill>
                  </a:rPr>
                  <a:t>to the (extended) Steinmann relations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!!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3592ED7-9C85-77B7-4682-F00AAF553B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311213"/>
                <a:ext cx="8229600" cy="4930837"/>
              </a:xfrm>
              <a:prstGeom prst="rect">
                <a:avLst/>
              </a:prstGeom>
              <a:blipFill>
                <a:blip r:embed="rId3"/>
                <a:stretch>
                  <a:fillRect l="-963" t="-865" b="-19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74F5C0F-BAC0-2287-7E79-00AE9A5A1F5C}"/>
              </a:ext>
            </a:extLst>
          </p:cNvPr>
          <p:cNvCxnSpPr/>
          <p:nvPr/>
        </p:nvCxnSpPr>
        <p:spPr bwMode="auto">
          <a:xfrm flipV="1">
            <a:off x="1624836" y="2922851"/>
            <a:ext cx="6400800" cy="1295400"/>
          </a:xfrm>
          <a:prstGeom prst="line">
            <a:avLst/>
          </a:prstGeom>
          <a:solidFill>
            <a:schemeClr val="accent1"/>
          </a:solidFill>
          <a:ln w="920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479DB89-C01B-CA90-3E42-87C466576597}"/>
              </a:ext>
            </a:extLst>
          </p:cNvPr>
          <p:cNvCxnSpPr>
            <a:cxnSpLocks/>
          </p:cNvCxnSpPr>
          <p:nvPr/>
        </p:nvCxnSpPr>
        <p:spPr bwMode="auto">
          <a:xfrm>
            <a:off x="1744579" y="3042594"/>
            <a:ext cx="6161314" cy="1175657"/>
          </a:xfrm>
          <a:prstGeom prst="line">
            <a:avLst/>
          </a:prstGeom>
          <a:solidFill>
            <a:schemeClr val="accent1"/>
          </a:solidFill>
          <a:ln w="920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5098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C9E06-73FB-863E-D6C6-2F37AEDAF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511" y="136316"/>
            <a:ext cx="8229600" cy="675857"/>
          </a:xfrm>
        </p:spPr>
        <p:txBody>
          <a:bodyPr/>
          <a:lstStyle/>
          <a:p>
            <a:r>
              <a:rPr lang="en-US" dirty="0"/>
              <a:t>Parity-preserving surface</a:t>
            </a:r>
          </a:p>
        </p:txBody>
      </p:sp>
      <p:pic>
        <p:nvPicPr>
          <p:cNvPr id="8" name="Content Placeholder 7" descr="Chart, surface chart&#10;&#10;Description automatically generated">
            <a:extLst>
              <a:ext uri="{FF2B5EF4-FFF2-40B4-BE49-F238E27FC236}">
                <a16:creationId xmlns:a16="http://schemas.microsoft.com/office/drawing/2014/main" id="{49960499-D504-B786-3A49-2068F8EFE5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775" y="985574"/>
            <a:ext cx="3731697" cy="359399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ED2C0E-7966-8C5E-4644-5CB34DC5F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F7A670-482E-971B-8B4E-6A01AEF18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7DDBD-89A1-8EBE-18D4-68CAA790C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36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F376E21-E4B9-899D-46B6-748DECD6259A}"/>
                  </a:ext>
                </a:extLst>
              </p:cNvPr>
              <p:cNvSpPr txBox="1"/>
              <p:nvPr/>
            </p:nvSpPr>
            <p:spPr>
              <a:xfrm>
                <a:off x="2047961" y="4897463"/>
                <a:ext cx="4838700" cy="461665"/>
              </a:xfrm>
              <a:prstGeom prst="rect">
                <a:avLst/>
              </a:prstGeom>
              <a:noFill/>
              <a:ln w="22225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r>
                        <a:rPr lang="el-GR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≡(1−</m:t>
                      </m:r>
                      <m:acc>
                        <m:accPr>
                          <m:chr m:val="̂"/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acc>
                        <m:accPr>
                          <m:chr m:val="̂"/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acc>
                        <m:accPr>
                          <m:chr m:val="̂"/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</m:acc>
                      <m:sSup>
                        <m:sSupPr>
                          <m:ctrlPr>
                            <a:rPr lang="en-US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sz="2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4</m:t>
                      </m:r>
                      <m:acc>
                        <m:accPr>
                          <m:chr m:val="̂"/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e>
                      </m:acc>
                      <m:acc>
                        <m:accPr>
                          <m:chr m:val="̂"/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</m:acc>
                      <m:acc>
                        <m:accPr>
                          <m:chr m:val="̂"/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F376E21-E4B9-899D-46B6-748DECD625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7961" y="4897463"/>
                <a:ext cx="4838700" cy="461665"/>
              </a:xfrm>
              <a:prstGeom prst="rect">
                <a:avLst/>
              </a:prstGeom>
              <a:blipFill>
                <a:blip r:embed="rId3"/>
                <a:stretch>
                  <a:fillRect b="-16250"/>
                </a:stretch>
              </a:blipFill>
              <a:ln w="2222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3E95F40-4EA2-4492-BF4B-5E9FF5AA4D59}"/>
                  </a:ext>
                </a:extLst>
              </p:cNvPr>
              <p:cNvSpPr txBox="1"/>
              <p:nvPr/>
            </p:nvSpPr>
            <p:spPr>
              <a:xfrm>
                <a:off x="524106" y="5419754"/>
                <a:ext cx="7090403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solidFill>
                      <a:srgbClr val="0000FF"/>
                    </a:solidFill>
                  </a:rPr>
                  <a:t>means that kinematics lies in a </a:t>
                </a:r>
              </a:p>
              <a:p>
                <a:r>
                  <a:rPr lang="en-US" dirty="0">
                    <a:solidFill>
                      <a:srgbClr val="0000FF"/>
                    </a:solidFill>
                  </a:rPr>
                  <a:t>3d subspace of 4d spacetime   </a:t>
                </a:r>
                <a:r>
                  <a:rPr lang="en-US" dirty="0">
                    <a:solidFill>
                      <a:srgbClr val="0000FF"/>
                    </a:solidFill>
                    <a:sym typeface="Wingdings" panose="05000000000000000000" pitchFamily="2" charset="2"/>
                  </a:rPr>
                  <a:t>   parity invariant</a:t>
                </a:r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3E95F40-4EA2-4492-BF4B-5E9FF5AA4D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106" y="5419754"/>
                <a:ext cx="7090403" cy="830997"/>
              </a:xfrm>
              <a:prstGeom prst="rect">
                <a:avLst/>
              </a:prstGeom>
              <a:blipFill>
                <a:blip r:embed="rId4"/>
                <a:stretch>
                  <a:fillRect l="-1376" t="-5147" b="-169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17E6CEA-8F20-F4A5-53DA-8FA111FE8619}"/>
                  </a:ext>
                </a:extLst>
              </p:cNvPr>
              <p:cNvSpPr txBox="1"/>
              <p:nvPr/>
            </p:nvSpPr>
            <p:spPr>
              <a:xfrm>
                <a:off x="5652203" y="4099074"/>
                <a:ext cx="47950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17E6CEA-8F20-F4A5-53DA-8FA111FE8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203" y="4099074"/>
                <a:ext cx="479502" cy="461665"/>
              </a:xfrm>
              <a:prstGeom prst="rect">
                <a:avLst/>
              </a:prstGeom>
              <a:blipFill>
                <a:blip r:embed="rId5"/>
                <a:stretch>
                  <a:fillRect t="-1316" r="-227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9913DF6-E24A-224B-F339-157426822905}"/>
                  </a:ext>
                </a:extLst>
              </p:cNvPr>
              <p:cNvSpPr txBox="1"/>
              <p:nvPr/>
            </p:nvSpPr>
            <p:spPr>
              <a:xfrm>
                <a:off x="3826668" y="4348738"/>
                <a:ext cx="47950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9913DF6-E24A-224B-F339-1574268229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6668" y="4348738"/>
                <a:ext cx="479502" cy="461665"/>
              </a:xfrm>
              <a:prstGeom prst="rect">
                <a:avLst/>
              </a:prstGeom>
              <a:blipFill>
                <a:blip r:embed="rId6"/>
                <a:stretch>
                  <a:fillRect t="-1316" r="-256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9594897-DD98-54E3-7FC1-8665B60A32CD}"/>
                  </a:ext>
                </a:extLst>
              </p:cNvPr>
              <p:cNvSpPr txBox="1"/>
              <p:nvPr/>
            </p:nvSpPr>
            <p:spPr>
              <a:xfrm>
                <a:off x="2150571" y="2807168"/>
                <a:ext cx="47950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9594897-DD98-54E3-7FC1-8665B60A32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0571" y="2807168"/>
                <a:ext cx="479502" cy="461665"/>
              </a:xfrm>
              <a:prstGeom prst="rect">
                <a:avLst/>
              </a:prstGeom>
              <a:blipFill>
                <a:blip r:embed="rId7"/>
                <a:stretch>
                  <a:fillRect t="-1316" r="-17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31015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E65E02F-05D9-E805-58A7-BC0EE23ACE9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56926"/>
                <a:ext cx="8538882" cy="754393"/>
              </a:xfrm>
            </p:spPr>
            <p:txBody>
              <a:bodyPr/>
              <a:lstStyle/>
              <a:p>
                <a:r>
                  <a:rPr lang="en-US" sz="4000" dirty="0">
                    <a:solidFill>
                      <a:schemeClr val="tx1"/>
                    </a:solidFill>
                  </a:rPr>
                  <a:t>FFOPE kinematical variables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4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endParaRPr lang="en-US" sz="4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E65E02F-05D9-E805-58A7-BC0EE23ACE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56926"/>
                <a:ext cx="8538882" cy="754393"/>
              </a:xfrm>
              <a:blipFill>
                <a:blip r:embed="rId2"/>
                <a:stretch>
                  <a:fillRect t="-10484" b="-31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437308-A4CD-0F56-F722-2223ADCBC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0A805-E6D7-686E-3B91-2E8D8A4FC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C9B81D-0BEB-3340-B581-3149F4275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37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27724C3-8615-5983-2712-C75EBD0CDA7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89212" y="2063637"/>
                <a:ext cx="6965576" cy="3247436"/>
              </a:xfrm>
              <a:solidFill>
                <a:schemeClr val="accent1"/>
              </a:solidFill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+1)(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+1)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={1+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begChr m:val="["/>
                              <m:endChr m:val="]"/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bSup>
                                    <m:sSubSupPr>
                                      <m:ctrlP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bSup>
                                    <m:sSubSup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p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Sup>
                                    <m:sSubSup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}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r>
                  <a:rPr kumimoji="0" lang="en-US" sz="2000" b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𝑢</m:t>
                        </m:r>
                      </m:e>
                      <m:sub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3</m:t>
                        </m:r>
                      </m:sub>
                    </m:sSub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𝑆</m:t>
                            </m:r>
                          </m:e>
                          <m:sup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(</m:t>
                        </m:r>
                        <m:sSup>
                          <m:sSupPr>
                            <m:ctrlP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𝑇</m:t>
                            </m:r>
                          </m:e>
                          <m:sup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</m:sup>
                        </m:sSup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+1)(</m:t>
                        </m:r>
                        <m:sSup>
                          <m:sSupPr>
                            <m:ctrlP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𝑆</m:t>
                            </m:r>
                          </m:e>
                          <m:sup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</m:sup>
                        </m:sSup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+</m:t>
                        </m:r>
                        <m:sSup>
                          <m:sSupPr>
                            <m:ctrlP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𝑇</m:t>
                            </m:r>
                          </m:e>
                          <m:sup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</m:sup>
                        </m:sSup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+</m:t>
                        </m:r>
                        <m:sSubSup>
                          <m:sSubSupPr>
                            <m:ctrlP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𝑇</m:t>
                            </m:r>
                          </m:e>
                          <m:sub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</m:sup>
                        </m:sSubSup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+1)</m:t>
                        </m:r>
                      </m:den>
                    </m:f>
                  </m:oMath>
                </a14:m>
                <a:endParaRPr lang="en-US" sz="2800" dirty="0"/>
              </a:p>
              <a:p>
                <a:pPr marL="0" indent="0">
                  <a:buNone/>
                </a:pPr>
                <a:r>
                  <a:rPr kumimoji="0" lang="en-US" sz="2000" b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kumimoji="0" lang="en-US" sz="18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kumimoji="0" lang="en-US" sz="1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US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p>
                                <m:r>
                                  <a:rPr lang="en-US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kumimoji="0" lang="en-US" sz="1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kumimoji="0" lang="en-US" sz="1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kumimoji="0" lang="en-US" sz="1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kumimoji="0" lang="en-US" sz="1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en-US" sz="1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18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8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b="0" i="0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kumimoji="0" lang="en-US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kumimoji="0" lang="en-US" sz="18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0" lang="en-US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sSup>
                            <m:sSupPr>
                              <m:ctrlPr>
                                <a:rPr kumimoji="0" lang="en-US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US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p>
                              <m:r>
                                <a:rPr kumimoji="0" lang="en-US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kumimoji="0" lang="en-US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kumimoji="0" lang="en-US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US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kumimoji="0" lang="en-US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kumimoji="0" lang="en-US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kumimoji="0" lang="en-US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0" lang="en-US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kumimoji="0" lang="en-US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kumimoji="0" lang="en-US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kumimoji="0" lang="en-US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27724C3-8615-5983-2712-C75EBD0CDA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9212" y="2063637"/>
                <a:ext cx="6965576" cy="3247436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46EC7C5-D863-01E7-E25E-08FCE2BC691D}"/>
                  </a:ext>
                </a:extLst>
              </p:cNvPr>
              <p:cNvSpPr txBox="1"/>
              <p:nvPr/>
            </p:nvSpPr>
            <p:spPr>
              <a:xfrm>
                <a:off x="702326" y="5346516"/>
                <a:ext cx="7352462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OPE limit takes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US" dirty="0"/>
                  <a:t>, </a:t>
                </a:r>
                <a:r>
                  <a:rPr lang="en-US" dirty="0">
                    <a:solidFill>
                      <a:srgbClr val="0000FF"/>
                    </a:solidFill>
                  </a:rPr>
                  <a:t>interpolates </a:t>
                </a:r>
                <a:r>
                  <a:rPr lang="en-US" dirty="0"/>
                  <a:t>between </a:t>
                </a:r>
              </a:p>
              <a:p>
                <a:r>
                  <a:rPr lang="en-US" dirty="0"/>
                  <a:t>    </a:t>
                </a:r>
                <a:r>
                  <a:rPr lang="en-US" dirty="0">
                    <a:solidFill>
                      <a:srgbClr val="FF0000"/>
                    </a:solidFill>
                  </a:rPr>
                  <a:t>2-collinear limit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→0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and </a:t>
                </a:r>
                <a:r>
                  <a:rPr lang="en-US" dirty="0">
                    <a:solidFill>
                      <a:srgbClr val="008000"/>
                    </a:solidFill>
                  </a:rPr>
                  <a:t>3-collinear limit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46EC7C5-D863-01E7-E25E-08FCE2BC69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326" y="5346516"/>
                <a:ext cx="7352462" cy="830997"/>
              </a:xfrm>
              <a:prstGeom prst="rect">
                <a:avLst/>
              </a:prstGeom>
              <a:blipFill>
                <a:blip r:embed="rId4"/>
                <a:stretch>
                  <a:fillRect l="-1078" t="-5147" b="-169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2D0D7A8-517F-03F2-F0A1-48CA666F8B1A}"/>
                  </a:ext>
                </a:extLst>
              </p:cNvPr>
              <p:cNvSpPr txBox="1"/>
              <p:nvPr/>
            </p:nvSpPr>
            <p:spPr>
              <a:xfrm>
                <a:off x="1089212" y="1175173"/>
                <a:ext cx="3343892" cy="671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1234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     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+1,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1234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2D0D7A8-517F-03F2-F0A1-48CA666F8B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9212" y="1175173"/>
                <a:ext cx="3343892" cy="67120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10E4454-9B8F-CA75-D6A6-297BF5D997F4}"/>
                  </a:ext>
                </a:extLst>
              </p:cNvPr>
              <p:cNvSpPr txBox="1"/>
              <p:nvPr/>
            </p:nvSpPr>
            <p:spPr>
              <a:xfrm>
                <a:off x="5802745" y="947818"/>
                <a:ext cx="232974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10E4454-9B8F-CA75-D6A6-297BF5D997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2745" y="947818"/>
                <a:ext cx="2329740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517E5D0-7BE2-4945-800A-EE4994A43575}"/>
                  </a:ext>
                </a:extLst>
              </p:cNvPr>
              <p:cNvSpPr txBox="1"/>
              <p:nvPr/>
            </p:nvSpPr>
            <p:spPr>
              <a:xfrm>
                <a:off x="5779595" y="1278395"/>
                <a:ext cx="238578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517E5D0-7BE2-4945-800A-EE4994A435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9595" y="1278395"/>
                <a:ext cx="2385781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9B3E684-C037-A5C0-9C59-2E6923BDE059}"/>
                  </a:ext>
                </a:extLst>
              </p:cNvPr>
              <p:cNvSpPr txBox="1"/>
              <p:nvPr/>
            </p:nvSpPr>
            <p:spPr>
              <a:xfrm>
                <a:off x="5779595" y="1623933"/>
                <a:ext cx="238578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9B3E684-C037-A5C0-9C59-2E6923BDE0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9595" y="1623933"/>
                <a:ext cx="2385781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15767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AE660-8376-8844-B636-5FD29B898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988" y="2647"/>
            <a:ext cx="8229600" cy="1143000"/>
          </a:xfrm>
        </p:spPr>
        <p:txBody>
          <a:bodyPr/>
          <a:lstStyle/>
          <a:p>
            <a:r>
              <a:rPr lang="en-US" dirty="0"/>
              <a:t>A</a:t>
            </a:r>
            <a:r>
              <a:rPr lang="en-US" dirty="0">
                <a:solidFill>
                  <a:srgbClr val="0000FF"/>
                </a:solidFill>
              </a:rPr>
              <a:t>S</a:t>
            </a:r>
            <a:r>
              <a:rPr lang="en-US" dirty="0"/>
              <a:t>D beyond 2 loops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B41F8-C81B-9EE7-1557-B927255B0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520" y="1901389"/>
            <a:ext cx="8472959" cy="4319301"/>
          </a:xfrm>
          <a:solidFill>
            <a:schemeClr val="accent1"/>
          </a:solidFill>
        </p:spPr>
        <p:txBody>
          <a:bodyPr/>
          <a:lstStyle/>
          <a:p>
            <a:r>
              <a:rPr lang="en-US" sz="2400" dirty="0"/>
              <a:t>Bootstrapped symbol of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/>
              <a:t>at </a:t>
            </a:r>
            <a:r>
              <a:rPr lang="en-US" sz="2400" dirty="0">
                <a:solidFill>
                  <a:srgbClr val="FF0000"/>
                </a:solidFill>
              </a:rPr>
              <a:t>3 loops</a:t>
            </a:r>
            <a:r>
              <a:rPr lang="en-US" sz="2400" dirty="0"/>
              <a:t>, using same         113 letter (2-loop) alphabet. </a:t>
            </a:r>
          </a:p>
          <a:p>
            <a:r>
              <a:rPr lang="en-US" sz="2400" b="1" dirty="0">
                <a:solidFill>
                  <a:srgbClr val="008000"/>
                </a:solidFill>
              </a:rPr>
              <a:t>Unique result</a:t>
            </a:r>
            <a:r>
              <a:rPr lang="en-US" sz="2400" dirty="0"/>
              <a:t>, which obeys all the FFOPE predictions we could check.</a:t>
            </a:r>
          </a:p>
          <a:p>
            <a:r>
              <a:rPr lang="en-US" sz="2400" dirty="0"/>
              <a:t>2 loop symbol uses only 34 of the letters        </a:t>
            </a:r>
            <a:r>
              <a:rPr lang="en-US" sz="2400" dirty="0">
                <a:sym typeface="Wingdings" panose="05000000000000000000" pitchFamily="2" charset="2"/>
              </a:rPr>
              <a:t>[3,784 terms]</a:t>
            </a:r>
            <a:endParaRPr lang="en-US" sz="2400" dirty="0"/>
          </a:p>
          <a:p>
            <a:r>
              <a:rPr lang="en-US" sz="2400" dirty="0"/>
              <a:t>3 loop symbol uses only 88 of the letters </a:t>
            </a:r>
            <a:r>
              <a:rPr lang="en-US" sz="2400" dirty="0">
                <a:sym typeface="Wingdings" panose="05000000000000000000" pitchFamily="2" charset="2"/>
              </a:rPr>
              <a:t>[3,621,202 terms]</a:t>
            </a:r>
            <a:endParaRPr lang="en-US" sz="2400" dirty="0"/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2400" dirty="0">
                <a:solidFill>
                  <a:srgbClr val="0000FF"/>
                </a:solidFill>
                <a:latin typeface="Arial"/>
              </a:rPr>
              <a:t>4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loop symbol uses only 88 of the letters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[???? terms]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2400" dirty="0">
                <a:solidFill>
                  <a:srgbClr val="0000FF"/>
                </a:solidFill>
              </a:rPr>
              <a:t>No OPE checks yet at 4 loops, but few constraints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en-US" sz="2400" dirty="0">
                <a:solidFill>
                  <a:srgbClr val="0000FF"/>
                </a:solidFill>
              </a:rPr>
              <a:t>needed to fix it. </a:t>
            </a:r>
          </a:p>
          <a:p>
            <a:r>
              <a:rPr lang="en-US" sz="2800" b="1" dirty="0"/>
              <a:t>A</a:t>
            </a:r>
            <a:r>
              <a:rPr lang="en-US" sz="2800" b="1" dirty="0">
                <a:solidFill>
                  <a:srgbClr val="0000FF"/>
                </a:solidFill>
              </a:rPr>
              <a:t>S</a:t>
            </a:r>
            <a:r>
              <a:rPr lang="en-US" sz="2800" b="1" dirty="0"/>
              <a:t>D </a:t>
            </a:r>
            <a:r>
              <a:rPr lang="en-US" sz="2800" b="1" dirty="0">
                <a:solidFill>
                  <a:srgbClr val="0000FF"/>
                </a:solidFill>
              </a:rPr>
              <a:t>holds in 3D at 4 loops!</a:t>
            </a:r>
            <a:endParaRPr lang="en-US" sz="2800" dirty="0">
              <a:solidFill>
                <a:srgbClr val="CC00CC"/>
              </a:solidFill>
            </a:endParaRPr>
          </a:p>
          <a:p>
            <a:endParaRPr lang="en-US" sz="2800" dirty="0">
              <a:solidFill>
                <a:srgbClr val="008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E65783-7B95-98E4-B1DF-749AE944C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F53E10-841F-4AB9-4F94-2A7785A2A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22243-D49E-0D18-63D4-2E5C74B14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D2FD22-779A-0EFB-9E5A-5029621206F0}"/>
              </a:ext>
            </a:extLst>
          </p:cNvPr>
          <p:cNvSpPr txBox="1"/>
          <p:nvPr/>
        </p:nvSpPr>
        <p:spPr>
          <a:xfrm>
            <a:off x="1343892" y="1183430"/>
            <a:ext cx="793216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CC00CC"/>
                </a:solidFill>
              </a:rPr>
              <a:t>LD,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Ö. Gürdoğan,</a:t>
            </a:r>
            <a:r>
              <a:rPr lang="en-US" sz="2000" dirty="0">
                <a:solidFill>
                  <a:srgbClr val="CC00CC"/>
                </a:solidFill>
              </a:rPr>
              <a:t> Y.-T. Liu, A. McLeod, M. Wilhelm,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2212.02410v2; LD, Z. Li, to appear</a:t>
            </a:r>
          </a:p>
        </p:txBody>
      </p:sp>
    </p:spTree>
    <p:extLst>
      <p:ext uri="{BB962C8B-B14F-4D97-AF65-F5344CB8AC3E}">
        <p14:creationId xmlns:p14="http://schemas.microsoft.com/office/powerpoint/2010/main" val="35744663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5E02F-05D9-E805-58A7-BC0EE23AC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071" y="229437"/>
            <a:ext cx="8538882" cy="754393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</a:rPr>
              <a:t>Palindromic criterion </a:t>
            </a:r>
            <a:r>
              <a:rPr lang="en-US" sz="3200" dirty="0">
                <a:solidFill>
                  <a:srgbClr val="FF0000"/>
                </a:solidFill>
              </a:rPr>
              <a:t>not sufficient </a:t>
            </a:r>
            <a:r>
              <a:rPr lang="en-US" sz="3200" dirty="0">
                <a:solidFill>
                  <a:schemeClr val="tx1"/>
                </a:solidFill>
              </a:rPr>
              <a:t>for ladders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437308-A4CD-0F56-F722-2223ADCBC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0A805-E6D7-686E-3B91-2E8D8A4FC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C9B81D-0BEB-3340-B581-3149F4275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39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27724C3-8615-5983-2712-C75EBD0CDA7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27984"/>
                <a:ext cx="8229600" cy="4802426"/>
              </a:xfrm>
              <a:solidFill>
                <a:schemeClr val="accent1"/>
              </a:solidFill>
            </p:spPr>
            <p:txBody>
              <a:bodyPr/>
              <a:lstStyle/>
              <a:p>
                <a:r>
                  <a:rPr lang="en-US" sz="2800" dirty="0"/>
                  <a:t>First entries:  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{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𝑧</m:t>
                    </m:r>
                    <m:acc>
                      <m:accPr>
                        <m:chr m:val="̅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acc>
                  </m:oMath>
                </a14:m>
                <a:r>
                  <a:rPr lang="en-US" sz="2800" dirty="0"/>
                  <a:t>,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acc>
                          <m:accPr>
                            <m:chr m:val="̅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acc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}</m:t>
                    </m:r>
                  </m:oMath>
                </a14:m>
                <a:endParaRPr lang="en-US" sz="2800" dirty="0"/>
              </a:p>
              <a:p>
                <a:r>
                  <a:rPr lang="en-US" sz="2800" dirty="0"/>
                  <a:t>Last entries (for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sz="2800" dirty="0"/>
                  <a:t>):  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  </m:t>
                    </m:r>
                    <m:acc>
                      <m:accPr>
                        <m:chr m:val="̅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}</m:t>
                    </m:r>
                  </m:oMath>
                </a14:m>
                <a:endParaRPr lang="en-US" dirty="0"/>
              </a:p>
              <a:p>
                <a:r>
                  <a:rPr lang="en-US" sz="2800" dirty="0">
                    <a:solidFill>
                      <a:srgbClr val="0000FF"/>
                    </a:solidFill>
                  </a:rPr>
                  <a:t>First pair of entries: 2 of 3 are products</a:t>
                </a:r>
              </a:p>
              <a:p>
                <a:r>
                  <a:rPr lang="en-US" sz="2800" dirty="0">
                    <a:solidFill>
                      <a:srgbClr val="008000"/>
                    </a:solidFill>
                  </a:rPr>
                  <a:t>Last pair of entries (for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8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&gt;2</m:t>
                    </m:r>
                  </m:oMath>
                </a14:m>
                <a:r>
                  <a:rPr lang="en-US" sz="2800" dirty="0">
                    <a:solidFill>
                      <a:srgbClr val="008000"/>
                    </a:solidFill>
                  </a:rPr>
                  <a:t>): All 3 of 3 are products: </a:t>
                </a:r>
                <a:endParaRPr lang="en-US" sz="2800" b="0" i="0" dirty="0">
                  <a:solidFill>
                    <a:srgbClr val="0080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{</m:t>
                      </m:r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</m:t>
                      </m:r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US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</m:t>
                      </m:r>
                      <m:acc>
                        <m:accPr>
                          <m:chr m:val="̅"/>
                          <m:ctrlPr>
                            <a:rPr lang="en-US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 +</m:t>
                      </m:r>
                      <m:acc>
                        <m:accPr>
                          <m:chr m:val="̅"/>
                          <m:ctrlPr>
                            <a:rPr lang="en-US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US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</m:t>
                      </m:r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acc>
                        <m:accPr>
                          <m:chr m:val="̅"/>
                          <m:ctrlPr>
                            <a:rPr lang="en-US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US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⊗</m:t>
                      </m:r>
                      <m:acc>
                        <m:accPr>
                          <m:chr m:val="̅"/>
                          <m:ctrlPr>
                            <a:rPr lang="en-US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  }</m:t>
                      </m:r>
                    </m:oMath>
                  </m:oMathPara>
                </a14:m>
                <a:endParaRPr lang="en-US" dirty="0">
                  <a:solidFill>
                    <a:srgbClr val="008000"/>
                  </a:solidFill>
                </a:endParaRPr>
              </a:p>
              <a:p>
                <a:r>
                  <a:rPr lang="en-US" sz="2800" dirty="0"/>
                  <a:t>Since </a:t>
                </a:r>
                <a:r>
                  <a:rPr lang="en-US" sz="2800" dirty="0">
                    <a:solidFill>
                      <a:srgbClr val="FF0000"/>
                    </a:solidFill>
                  </a:rPr>
                  <a:t>dimensions</a:t>
                </a:r>
                <a:r>
                  <a:rPr lang="en-US" sz="2800" dirty="0"/>
                  <a:t> of first-pair space and         last-pair space </a:t>
                </a:r>
                <a:r>
                  <a:rPr lang="en-US" sz="2800" dirty="0">
                    <a:solidFill>
                      <a:srgbClr val="FF0000"/>
                    </a:solidFill>
                  </a:rPr>
                  <a:t>differ</a:t>
                </a:r>
                <a:r>
                  <a:rPr lang="en-US" sz="2800" dirty="0"/>
                  <a:t> </a:t>
                </a:r>
                <a:r>
                  <a:rPr lang="en-US" sz="2800" dirty="0">
                    <a:solidFill>
                      <a:srgbClr val="FF0000"/>
                    </a:solidFill>
                  </a:rPr>
                  <a:t>after projecting out products, </a:t>
                </a:r>
                <a:r>
                  <a:rPr lang="en-US" sz="2800" dirty="0"/>
                  <a:t>there is </a:t>
                </a:r>
                <a:r>
                  <a:rPr lang="en-US" sz="2800" dirty="0">
                    <a:solidFill>
                      <a:srgbClr val="FF0000"/>
                    </a:solidFill>
                  </a:rPr>
                  <a:t>no kinematic map for which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srgbClr val="FF0000"/>
                    </a:solidFill>
                  </a:rPr>
                  <a:t> ladders are antipodally self-dual (</a:t>
                </a: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8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&gt;2</m:t>
                    </m:r>
                  </m:oMath>
                </a14:m>
                <a:r>
                  <a:rPr lang="en-US" sz="2800" dirty="0">
                    <a:solidFill>
                      <a:srgbClr val="FF0000"/>
                    </a:solidFill>
                  </a:rPr>
                  <a:t>)</a:t>
                </a:r>
                <a:endParaRPr lang="en-US" sz="2800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27724C3-8615-5983-2712-C75EBD0CDA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27984"/>
                <a:ext cx="8229600" cy="4802426"/>
              </a:xfrm>
              <a:blipFill>
                <a:blip r:embed="rId2"/>
                <a:stretch>
                  <a:fillRect l="-1333" t="-1269" b="-2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083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8FCD0-1BCF-49AB-A5E0-949B52FBC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323" y="301770"/>
            <a:ext cx="8967354" cy="473075"/>
          </a:xfrm>
        </p:spPr>
        <p:txBody>
          <a:bodyPr/>
          <a:lstStyle/>
          <a:p>
            <a:r>
              <a:rPr lang="en-US" sz="2800" dirty="0">
                <a:solidFill>
                  <a:srgbClr val="FF0000"/>
                </a:solidFill>
              </a:rPr>
              <a:t>Planar N=4 SYM</a:t>
            </a:r>
            <a:r>
              <a:rPr lang="en-US" sz="2800" dirty="0"/>
              <a:t>, testing ground for QCD amplitudes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588F952-3A24-46A2-AF8B-9F3F8727B26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46808" y="1066794"/>
                <a:ext cx="7650384" cy="4995141"/>
              </a:xfrm>
              <a:solidFill>
                <a:schemeClr val="accent1"/>
              </a:solidFill>
            </p:spPr>
            <p:txBody>
              <a:bodyPr/>
              <a:lstStyle/>
              <a:p>
                <a:r>
                  <a:rPr lang="en-US" sz="2400" dirty="0"/>
                  <a:t>QCD’s </a:t>
                </a:r>
                <a:r>
                  <a:rPr lang="en-US" sz="2400" dirty="0">
                    <a:solidFill>
                      <a:srgbClr val="0000FF"/>
                    </a:solidFill>
                  </a:rPr>
                  <a:t>maximally supersymmetric cousin</a:t>
                </a:r>
                <a:r>
                  <a:rPr lang="en-US" sz="2400" dirty="0"/>
                  <a:t>,            </a:t>
                </a:r>
                <a:r>
                  <a:rPr lang="en-US" sz="2400" dirty="0">
                    <a:solidFill>
                      <a:srgbClr val="0000FF"/>
                    </a:solidFill>
                  </a:rPr>
                  <a:t>N=4 super-Yang-Mills theory (SYM),                           </a:t>
                </a:r>
                <a:r>
                  <a:rPr lang="en-US" sz="2400" dirty="0"/>
                  <a:t>gauge group </a:t>
                </a:r>
                <a:r>
                  <a:rPr 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SU(</a:t>
                </a:r>
                <a:r>
                  <a:rPr lang="en-US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2400" i="1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sz="2400" dirty="0"/>
                  <a:t> in </a:t>
                </a:r>
                <a:r>
                  <a:rPr lang="en-US" sz="2400" dirty="0">
                    <a:cs typeface="Times New Roman" panose="02020603050405020304" pitchFamily="18" charset="0"/>
                    <a:sym typeface="Wingdings" panose="05000000000000000000" pitchFamily="2" charset="2"/>
                  </a:rPr>
                  <a:t>large </a:t>
                </a:r>
                <a:r>
                  <a:rPr lang="en-US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N</a:t>
                </a:r>
                <a:r>
                  <a:rPr lang="en-US" sz="2400" i="1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c</a:t>
                </a:r>
                <a:r>
                  <a:rPr lang="en-US" sz="2400" dirty="0"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r>
                  <a:rPr lang="en-US" sz="2400" dirty="0">
                    <a:solidFill>
                      <a:srgbClr val="FF0000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(planar) </a:t>
                </a:r>
                <a:r>
                  <a:rPr lang="en-US" sz="2400" dirty="0">
                    <a:cs typeface="Times New Roman" panose="02020603050405020304" pitchFamily="18" charset="0"/>
                    <a:sym typeface="Wingdings" panose="05000000000000000000" pitchFamily="2" charset="2"/>
                  </a:rPr>
                  <a:t>limit</a:t>
                </a:r>
              </a:p>
              <a:p>
                <a:endParaRPr lang="en-US" sz="2400" dirty="0"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cs typeface="Times New Roman" panose="02020603050405020304" pitchFamily="18" charset="0"/>
                    <a:sym typeface="Wingdings" panose="05000000000000000000" pitchFamily="2" charset="2"/>
                  </a:rPr>
                  <a:t>    Amplitudes 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Wingdings" panose="05000000000000000000" pitchFamily="2" charset="2"/>
                              </a:rPr>
                              <m:t>𝑟𝑎𝑡𝑖𝑜𝑛𝑎𝑙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Wingdings" panose="05000000000000000000" pitchFamily="2" charset="2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  <a:sym typeface="Wingdings" panose="05000000000000000000" pitchFamily="2" charset="2"/>
                              </a:rPr>
                              <m:t>×</m:t>
                            </m:r>
                            <m:r>
                              <a:rPr lang="en-US" sz="24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  <a:sym typeface="Wingdings" panose="05000000000000000000" pitchFamily="2" charset="2"/>
                              </a:rPr>
                              <m:t>𝑡𝑟𝑎𝑛𝑠𝑐𝑒𝑛𝑑𝑒𝑛𝑡</m:t>
                            </m:r>
                            <m:r>
                              <a:rPr lang="en-US" sz="24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Wingdings" panose="05000000000000000000" pitchFamily="2" charset="2"/>
                              </a:rPr>
                              <m:t>𝑎𝑙</m:t>
                            </m:r>
                          </m:e>
                          <m:sub>
                            <m:r>
                              <a:rPr lang="en-US" sz="240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  <a:sym typeface="Wingdings" panose="05000000000000000000" pitchFamily="2" charset="2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endParaRPr lang="en-US" sz="2400" dirty="0"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  <a:p>
                <a:endParaRPr lang="en-US" sz="2400" dirty="0"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  <a:p>
                <a:r>
                  <a:rPr lang="en-US" sz="2400" dirty="0">
                    <a:cs typeface="Times New Roman" panose="02020603050405020304" pitchFamily="18" charset="0"/>
                    <a:sym typeface="Wingdings" panose="05000000000000000000" pitchFamily="2" charset="2"/>
                  </a:rPr>
                  <a:t>For planar N=4 SYM, </a:t>
                </a:r>
                <a:r>
                  <a:rPr lang="en-US" sz="2400" dirty="0">
                    <a:solidFill>
                      <a:srgbClr val="0000FF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rational</a:t>
                </a:r>
                <a:r>
                  <a:rPr lang="en-US" sz="2400" dirty="0">
                    <a:cs typeface="Times New Roman" panose="02020603050405020304" pitchFamily="18" charset="0"/>
                    <a:sym typeface="Wingdings" panose="05000000000000000000" pitchFamily="2" charset="2"/>
                  </a:rPr>
                  <a:t> structure well understood, focus on </a:t>
                </a:r>
                <a:r>
                  <a:rPr lang="en-US" sz="2400" dirty="0">
                    <a:solidFill>
                      <a:srgbClr val="008000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transcendental functions</a:t>
                </a:r>
                <a:r>
                  <a:rPr lang="en-US" sz="2400" dirty="0">
                    <a:cs typeface="Times New Roman" panose="02020603050405020304" pitchFamily="18" charset="0"/>
                    <a:sym typeface="Wingdings" panose="05000000000000000000" pitchFamily="2" charset="2"/>
                  </a:rPr>
                  <a:t>.</a:t>
                </a:r>
              </a:p>
              <a:p>
                <a:r>
                  <a:rPr lang="en-US" sz="2400" dirty="0"/>
                  <a:t>In processes we will look at today, the rational </a:t>
                </a:r>
                <a:r>
                  <a:rPr lang="en-US" sz="2400" dirty="0" err="1"/>
                  <a:t>prefactors</a:t>
                </a:r>
                <a:r>
                  <a:rPr lang="en-US" sz="2400" dirty="0"/>
                  <a:t> are very simple (tree amplitudes)</a:t>
                </a:r>
              </a:p>
              <a:p>
                <a:r>
                  <a:rPr lang="en-US" sz="2400" dirty="0"/>
                  <a:t>Remove any infrared divergences by dividing by their known form (BDS-like ansatz)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588F952-3A24-46A2-AF8B-9F3F8727B2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6808" y="1066794"/>
                <a:ext cx="7650384" cy="4995141"/>
              </a:xfrm>
              <a:blipFill>
                <a:blip r:embed="rId2"/>
                <a:stretch>
                  <a:fillRect l="-1116" t="-855" r="-1994" b="-1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816317-98DA-4237-8E44-141ABFA8D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9FA5B-1906-4C51-B34F-8BF5FBAE6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Amplitudes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52B113-63AC-4BCA-8893-C44242042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38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5E02F-05D9-E805-58A7-BC0EE23AC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839" y="122662"/>
            <a:ext cx="8212395" cy="1288742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</a:rPr>
              <a:t>Antipodal </a:t>
            </a:r>
            <a:r>
              <a:rPr lang="en-US" sz="3200" dirty="0">
                <a:solidFill>
                  <a:srgbClr val="0000FF"/>
                </a:solidFill>
              </a:rPr>
              <a:t>Self </a:t>
            </a:r>
            <a:r>
              <a:rPr lang="en-US" sz="3200" dirty="0">
                <a:solidFill>
                  <a:schemeClr val="tx1"/>
                </a:solidFill>
              </a:rPr>
              <a:t>Duality 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for a 4-point form factor in planar N=4 SYM</a:t>
            </a:r>
          </a:p>
        </p:txBody>
      </p:sp>
      <p:pic>
        <p:nvPicPr>
          <p:cNvPr id="8" name="Content Placeholder 7" descr="Sunburst chart&#10;&#10;Description automatically generated">
            <a:extLst>
              <a:ext uri="{FF2B5EF4-FFF2-40B4-BE49-F238E27FC236}">
                <a16:creationId xmlns:a16="http://schemas.microsoft.com/office/drawing/2014/main" id="{6FBA563E-ED1A-D817-B8E1-F077588C62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267" y="2133603"/>
            <a:ext cx="4641006" cy="377211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437308-A4CD-0F56-F722-2223ADCBC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0A805-E6D7-686E-3B91-2E8D8A4FC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C9B81D-0BEB-3340-B581-3149F4275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3" name="Arrow: Curved Down 12">
            <a:extLst>
              <a:ext uri="{FF2B5EF4-FFF2-40B4-BE49-F238E27FC236}">
                <a16:creationId xmlns:a16="http://schemas.microsoft.com/office/drawing/2014/main" id="{9DE33773-529E-D728-C322-9AEA557D64DE}"/>
              </a:ext>
            </a:extLst>
          </p:cNvPr>
          <p:cNvSpPr/>
          <p:nvPr/>
        </p:nvSpPr>
        <p:spPr bwMode="auto">
          <a:xfrm>
            <a:off x="4071202" y="1754090"/>
            <a:ext cx="834390" cy="672801"/>
          </a:xfrm>
          <a:prstGeom prst="curvedDown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2AE5EB-4CD4-171C-3E68-B372249C3CDF}"/>
              </a:ext>
            </a:extLst>
          </p:cNvPr>
          <p:cNvSpPr txBox="1"/>
          <p:nvPr/>
        </p:nvSpPr>
        <p:spPr>
          <a:xfrm flipH="1">
            <a:off x="84556" y="4738642"/>
            <a:ext cx="17942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validated for </a:t>
            </a:r>
          </a:p>
          <a:p>
            <a:r>
              <a:rPr lang="en-US" sz="2000" dirty="0"/>
              <a:t>2 variables</a:t>
            </a:r>
          </a:p>
          <a:p>
            <a:r>
              <a:rPr lang="en-US" sz="2000" dirty="0"/>
              <a:t>to 8 loops!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B02DB7-6402-ABFA-47C3-2332C475A3B6}"/>
              </a:ext>
            </a:extLst>
          </p:cNvPr>
          <p:cNvSpPr txBox="1"/>
          <p:nvPr/>
        </p:nvSpPr>
        <p:spPr>
          <a:xfrm flipH="1">
            <a:off x="1175936" y="2419187"/>
            <a:ext cx="16510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validated for  4 variables</a:t>
            </a:r>
          </a:p>
          <a:p>
            <a:r>
              <a:rPr lang="en-US" sz="2000" dirty="0">
                <a:solidFill>
                  <a:srgbClr val="0000FF"/>
                </a:solidFill>
              </a:rPr>
              <a:t>to 3 loops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A42728D-0C88-F4BB-D82C-054C4E8E7667}"/>
                  </a:ext>
                </a:extLst>
              </p:cNvPr>
              <p:cNvSpPr txBox="1"/>
              <p:nvPr/>
            </p:nvSpPr>
            <p:spPr>
              <a:xfrm>
                <a:off x="4221813" y="1779512"/>
                <a:ext cx="47493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𝒪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A42728D-0C88-F4BB-D82C-054C4E8E76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1813" y="1779512"/>
                <a:ext cx="474938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791B5FE-9742-E044-459D-12A5255BB52C}"/>
                  </a:ext>
                </a:extLst>
              </p:cNvPr>
              <p:cNvSpPr txBox="1"/>
              <p:nvPr/>
            </p:nvSpPr>
            <p:spPr>
              <a:xfrm>
                <a:off x="2682297" y="4276977"/>
                <a:ext cx="47493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𝒪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791B5FE-9742-E044-459D-12A5255BB5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297" y="4276977"/>
                <a:ext cx="474938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1EEE594-BD5C-A36D-5C88-E9A1873A4ACA}"/>
                  </a:ext>
                </a:extLst>
              </p:cNvPr>
              <p:cNvSpPr txBox="1"/>
              <p:nvPr/>
            </p:nvSpPr>
            <p:spPr>
              <a:xfrm>
                <a:off x="5628504" y="2046955"/>
                <a:ext cx="3465164" cy="4392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𝒪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tr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+…+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tr</m:t>
                      </m:r>
                      <m:sSubSup>
                        <m:sSubSup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 </m:t>
                          </m:r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𝐺</m:t>
                          </m:r>
                        </m:e>
                        <m: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𝜇𝜈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kumimoji="0" lang="en-US" sz="20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SD</m:t>
                          </m:r>
                        </m:sup>
                      </m:sSubSup>
                      <m:sSup>
                        <m:sSup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𝐺</m:t>
                          </m:r>
                        </m:e>
                        <m:sup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𝜇𝜈</m:t>
                          </m:r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kumimoji="0" lang="en-US" sz="20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8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SD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1EEE594-BD5C-A36D-5C88-E9A1873A4A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8504" y="2046955"/>
                <a:ext cx="3465164" cy="439287"/>
              </a:xfrm>
              <a:prstGeom prst="rect">
                <a:avLst/>
              </a:prstGeom>
              <a:blipFill>
                <a:blip r:embed="rId5"/>
                <a:stretch>
                  <a:fillRect b="-69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EBBF14B9-FE0E-A43D-9B7E-7DCCB6BD763F}"/>
              </a:ext>
            </a:extLst>
          </p:cNvPr>
          <p:cNvSpPr txBox="1"/>
          <p:nvPr/>
        </p:nvSpPr>
        <p:spPr>
          <a:xfrm>
            <a:off x="7126090" y="2825753"/>
            <a:ext cx="1846008" cy="1323439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antipode map</a:t>
            </a:r>
          </a:p>
          <a:p>
            <a:r>
              <a:rPr lang="en-US" sz="2000" dirty="0">
                <a:solidFill>
                  <a:srgbClr val="FF0000"/>
                </a:solidFill>
              </a:rPr>
              <a:t>reverses order</a:t>
            </a:r>
          </a:p>
          <a:p>
            <a:r>
              <a:rPr lang="en-US" sz="2000" dirty="0">
                <a:solidFill>
                  <a:srgbClr val="FF0000"/>
                </a:solidFill>
              </a:rPr>
              <a:t>of letters in </a:t>
            </a:r>
          </a:p>
          <a:p>
            <a:r>
              <a:rPr lang="en-US" sz="2000" dirty="0">
                <a:solidFill>
                  <a:srgbClr val="FF0000"/>
                </a:solidFill>
              </a:rPr>
              <a:t>symbol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E5630A-E34C-61A7-97B3-955238B776A8}"/>
              </a:ext>
            </a:extLst>
          </p:cNvPr>
          <p:cNvSpPr txBox="1"/>
          <p:nvPr/>
        </p:nvSpPr>
        <p:spPr>
          <a:xfrm>
            <a:off x="7081486" y="4276977"/>
            <a:ext cx="2017910" cy="707886"/>
          </a:xfrm>
          <a:prstGeom prst="rect">
            <a:avLst/>
          </a:prstGeom>
          <a:noFill/>
          <a:ln w="22225"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8000"/>
                </a:solidFill>
              </a:rPr>
              <a:t>also requires a</a:t>
            </a:r>
          </a:p>
          <a:p>
            <a:r>
              <a:rPr lang="en-US" sz="2000" dirty="0">
                <a:solidFill>
                  <a:srgbClr val="008000"/>
                </a:solidFill>
              </a:rPr>
              <a:t>kinematic map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2A867EB-9457-E5F8-EB82-8946B2621C1F}"/>
              </a:ext>
            </a:extLst>
          </p:cNvPr>
          <p:cNvCxnSpPr>
            <a:cxnSpLocks/>
          </p:cNvCxnSpPr>
          <p:nvPr/>
        </p:nvCxnSpPr>
        <p:spPr bwMode="auto">
          <a:xfrm flipV="1">
            <a:off x="2682297" y="2825753"/>
            <a:ext cx="474938" cy="11339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B9192A5-37A3-9F2E-3218-C5608B1AB3F6}"/>
              </a:ext>
            </a:extLst>
          </p:cNvPr>
          <p:cNvCxnSpPr>
            <a:cxnSpLocks/>
            <a:endCxn id="3" idx="1"/>
          </p:cNvCxnSpPr>
          <p:nvPr/>
        </p:nvCxnSpPr>
        <p:spPr bwMode="auto">
          <a:xfrm>
            <a:off x="1526512" y="5246473"/>
            <a:ext cx="352277" cy="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BB02DDA-53DD-1E7C-F593-F06A6992896C}"/>
              </a:ext>
            </a:extLst>
          </p:cNvPr>
          <p:cNvSpPr txBox="1"/>
          <p:nvPr/>
        </p:nvSpPr>
        <p:spPr>
          <a:xfrm>
            <a:off x="1851230" y="5999004"/>
            <a:ext cx="521610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LD, Ö. Gürdoğan, A. McLeod, M. Wilhelm, 2112.06243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C7E5DF-D07B-03FB-8C6F-719448D35FAD}"/>
              </a:ext>
            </a:extLst>
          </p:cNvPr>
          <p:cNvSpPr txBox="1"/>
          <p:nvPr/>
        </p:nvSpPr>
        <p:spPr>
          <a:xfrm>
            <a:off x="1609406" y="1293299"/>
            <a:ext cx="61629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LD, Ö. Gürdoğan, Y.-T. Liu, A. McLeod, M. Wilhelm, 2212.02410</a:t>
            </a:r>
          </a:p>
        </p:txBody>
      </p:sp>
    </p:spTree>
    <p:extLst>
      <p:ext uri="{BB962C8B-B14F-4D97-AF65-F5344CB8AC3E}">
        <p14:creationId xmlns:p14="http://schemas.microsoft.com/office/powerpoint/2010/main" val="679779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85140-4CE7-6BCB-E39B-BFAEE241D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703" y="199806"/>
            <a:ext cx="8229600" cy="589001"/>
          </a:xfrm>
        </p:spPr>
        <p:txBody>
          <a:bodyPr/>
          <a:lstStyle/>
          <a:p>
            <a:r>
              <a:rPr lang="en-US" sz="4000" dirty="0"/>
              <a:t>Strongly deformed planar N=4 SYM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615699E-091D-F49A-63D6-3AE4FA66B28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1220919"/>
                <a:ext cx="8458200" cy="3760612"/>
              </a:xfrm>
            </p:spPr>
            <p:txBody>
              <a:bodyPr/>
              <a:lstStyle/>
              <a:p>
                <a:r>
                  <a:rPr lang="en-US" sz="2400" dirty="0"/>
                  <a:t>Deform planar N=4 SYM so that gauge coupling </a:t>
                </a:r>
                <a:r>
                  <a:rPr lang="en-US" sz="2400" dirty="0">
                    <a:sym typeface="Wingdings" panose="05000000000000000000" pitchFamily="2" charset="2"/>
                  </a:rPr>
                  <a:t> 0 while N=1 </a:t>
                </a:r>
                <a:r>
                  <a:rPr lang="en-US" sz="2400" dirty="0" err="1">
                    <a:sym typeface="Wingdings" panose="05000000000000000000" pitchFamily="2" charset="2"/>
                  </a:rPr>
                  <a:t>superpotential</a:t>
                </a:r>
                <a:r>
                  <a:rPr lang="en-US" sz="2400" dirty="0">
                    <a:sym typeface="Wingdings" panose="05000000000000000000" pitchFamily="2" charset="2"/>
                  </a:rPr>
                  <a:t> gets very large</a:t>
                </a:r>
              </a:p>
              <a:p>
                <a:r>
                  <a:rPr lang="en-US" sz="2400" dirty="0">
                    <a:sym typeface="Wingdings" panose="05000000000000000000" pitchFamily="2" charset="2"/>
                  </a:rPr>
                  <a:t>Lose </a:t>
                </a:r>
                <a:r>
                  <a:rPr lang="en-US" sz="24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unitarity</a:t>
                </a:r>
                <a:r>
                  <a:rPr lang="en-US" sz="2400" dirty="0">
                    <a:sym typeface="Wingdings" panose="05000000000000000000" pitchFamily="2" charset="2"/>
                  </a:rPr>
                  <a:t> but keep </a:t>
                </a:r>
                <a:r>
                  <a:rPr lang="en-US" sz="2400" dirty="0">
                    <a:solidFill>
                      <a:srgbClr val="008000"/>
                    </a:solidFill>
                    <a:sym typeface="Wingdings" panose="05000000000000000000" pitchFamily="2" charset="2"/>
                  </a:rPr>
                  <a:t>integrability</a:t>
                </a:r>
              </a:p>
              <a:p>
                <a:r>
                  <a:rPr lang="en-US" sz="2400" dirty="0"/>
                  <a:t>Simplest limit: only </a:t>
                </a:r>
                <a:r>
                  <a:rPr lang="en-US" sz="2400" dirty="0">
                    <a:solidFill>
                      <a:srgbClr val="0000FF"/>
                    </a:solidFill>
                  </a:rPr>
                  <a:t>2 complex scalars,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sz="2400" dirty="0">
                    <a:solidFill>
                      <a:srgbClr val="0000FF"/>
                    </a:solidFill>
                  </a:rPr>
                  <a:t>                            </a:t>
                </a:r>
                <a:r>
                  <a:rPr lang="en-US" sz="2400" dirty="0"/>
                  <a:t>with </a:t>
                </a:r>
                <a:r>
                  <a:rPr lang="en-US" sz="2400" dirty="0">
                    <a:solidFill>
                      <a:srgbClr val="FF0000"/>
                    </a:solidFill>
                  </a:rPr>
                  <a:t>non-Hermitian</a:t>
                </a:r>
                <a:r>
                  <a:rPr lang="en-US" sz="2400" dirty="0"/>
                  <a:t> coupling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Tr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[</m:t>
                    </m:r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𝑋𝑍𝑋</m:t>
                        </m:r>
                      </m:e>
                      <m:sup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†</m:t>
                        </m:r>
                      </m:sup>
                    </m:sSup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Motivates </a:t>
                </a:r>
                <a:r>
                  <a:rPr lang="en-US" sz="2400" dirty="0">
                    <a:solidFill>
                      <a:srgbClr val="0000FF"/>
                    </a:solidFill>
                  </a:rPr>
                  <a:t>4-point fishnet integrals</a:t>
                </a:r>
                <a:r>
                  <a:rPr lang="en-US" sz="2400" dirty="0"/>
                  <a:t>: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615699E-091D-F49A-63D6-3AE4FA66B2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220919"/>
                <a:ext cx="8458200" cy="3760612"/>
              </a:xfrm>
              <a:blipFill>
                <a:blip r:embed="rId2"/>
                <a:stretch>
                  <a:fillRect l="-1009" t="-1135" r="-1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5FBCA6-FEEB-1FB2-759A-4DABB40B2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A52766-1118-7CEF-E594-604977ABD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AC7002-6737-E177-5977-01DA2F881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A4B4-E5FE-4751-BB2E-402E3D07F0D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6E16ED-46B9-EB5F-EACA-FC0541AE979D}"/>
              </a:ext>
            </a:extLst>
          </p:cNvPr>
          <p:cNvSpPr txBox="1"/>
          <p:nvPr/>
        </p:nvSpPr>
        <p:spPr>
          <a:xfrm>
            <a:off x="1105547" y="885678"/>
            <a:ext cx="8125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CC00CC"/>
                </a:solidFill>
              </a:rPr>
              <a:t>Gürdoğan, Kazakov, 1512.06704; Caetano, Gürdoğan, Kazakov, 1612.05895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D4AC9AA-0D77-D4C3-AFE8-29AB8EC6AA9C}"/>
                  </a:ext>
                </a:extLst>
              </p:cNvPr>
              <p:cNvSpPr txBox="1"/>
              <p:nvPr/>
            </p:nvSpPr>
            <p:spPr>
              <a:xfrm>
                <a:off x="-69905" y="4253825"/>
                <a:ext cx="5958681" cy="471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Tr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 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  =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D4AC9AA-0D77-D4C3-AFE8-29AB8EC6AA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9905" y="4253825"/>
                <a:ext cx="5958681" cy="471732"/>
              </a:xfrm>
              <a:prstGeom prst="rect">
                <a:avLst/>
              </a:prstGeom>
              <a:blipFill>
                <a:blip r:embed="rId3"/>
                <a:stretch>
                  <a:fillRect b="-19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01897F9-C276-B10F-D993-A95A956DD55A}"/>
                  </a:ext>
                </a:extLst>
              </p:cNvPr>
              <p:cNvSpPr txBox="1"/>
              <p:nvPr/>
            </p:nvSpPr>
            <p:spPr>
              <a:xfrm>
                <a:off x="323776" y="4780398"/>
                <a:ext cx="3772892" cy="477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01897F9-C276-B10F-D993-A95A956DD5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776" y="4780398"/>
                <a:ext cx="3772892" cy="477888"/>
              </a:xfrm>
              <a:prstGeom prst="rect">
                <a:avLst/>
              </a:prstGeom>
              <a:blipFill>
                <a:blip r:embed="rId4"/>
                <a:stretch>
                  <a:fillRect r="-4200" b="-139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292D556E-3BBC-24BC-13E4-2B2AE0BB5E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115" y="5520082"/>
            <a:ext cx="4572000" cy="599934"/>
          </a:xfrm>
          <a:prstGeom prst="rect">
            <a:avLst/>
          </a:prstGeom>
        </p:spPr>
      </p:pic>
      <p:pic>
        <p:nvPicPr>
          <p:cNvPr id="11" name="Picture 10" descr="A black background with pink lines&#10;&#10;Description automatically generated">
            <a:extLst>
              <a:ext uri="{FF2B5EF4-FFF2-40B4-BE49-F238E27FC236}">
                <a16:creationId xmlns:a16="http://schemas.microsoft.com/office/drawing/2014/main" id="{829B68C0-5A7F-FCF9-0247-B3F4C34FE8D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476" y="3297381"/>
            <a:ext cx="3335670" cy="2669413"/>
          </a:xfrm>
          <a:prstGeom prst="rect">
            <a:avLst/>
          </a:prstGeom>
        </p:spPr>
      </p:pic>
      <p:pic>
        <p:nvPicPr>
          <p:cNvPr id="10" name="Picture 9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D88E1677-0666-2BE7-AFCE-48D72D68D57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428" y="1860406"/>
            <a:ext cx="1177972" cy="1220919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7778F32-2BDE-7FA3-7FFA-194D26C5A9C3}"/>
              </a:ext>
            </a:extLst>
          </p:cNvPr>
          <p:cNvCxnSpPr>
            <a:cxnSpLocks/>
          </p:cNvCxnSpPr>
          <p:nvPr/>
        </p:nvCxnSpPr>
        <p:spPr bwMode="auto">
          <a:xfrm flipV="1">
            <a:off x="6400800" y="2564986"/>
            <a:ext cx="1626785" cy="476421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845675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19880-DD29-4C5A-B83D-2BD69072E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647" y="476231"/>
            <a:ext cx="8229600" cy="597341"/>
          </a:xfrm>
        </p:spPr>
        <p:txBody>
          <a:bodyPr/>
          <a:lstStyle/>
          <a:p>
            <a:r>
              <a:rPr lang="en-US" dirty="0"/>
              <a:t>Multiple polylogarithms (MPLs)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951C51-235F-49E3-AF42-663FDE4F7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L. Dixon      Antipodal Self-Duality &amp; Fishnets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B00429-1C72-4383-87F1-AF2614229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Amplitudes 2025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10C772-3151-4AA6-B42B-109FB9DC3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F60D315-D3CC-4238-A678-0F1DC84349C0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A1DD83F-0E95-433A-8C1D-E522BE59982D}"/>
                  </a:ext>
                </a:extLst>
              </p:cNvPr>
              <p:cNvSpPr txBox="1"/>
              <p:nvPr/>
            </p:nvSpPr>
            <p:spPr>
              <a:xfrm>
                <a:off x="591671" y="2060148"/>
                <a:ext cx="8095129" cy="1815882"/>
              </a:xfrm>
              <a:prstGeom prst="rect">
                <a:avLst/>
              </a:prstGeom>
              <a:solidFill>
                <a:srgbClr val="FFFB25">
                  <a:alpha val="29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US" sz="2800" dirty="0">
                    <a:solidFill>
                      <a:srgbClr val="000000"/>
                    </a:solidFill>
                  </a:rPr>
                  <a:t>Characterize all 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form</a:t>
                </a:r>
                <a:r>
                  <a:rPr kumimoji="0" lang="en-US" sz="2800" b="0" i="0" u="none" strike="noStrike" kern="120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factors &amp; amplitudes playing a role here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US" sz="2800" baseline="0" dirty="0">
                    <a:solidFill>
                      <a:srgbClr val="000000"/>
                    </a:solidFill>
                  </a:rPr>
                  <a:t>At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</a:t>
                </a:r>
                <a:r>
                  <a:rPr kumimoji="0" lang="en-US" sz="2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L</a:t>
                </a:r>
                <a:r>
                  <a:rPr kumimoji="0" lang="en-US" sz="2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loops, </a:t>
                </a:r>
                <a:r>
                  <a:rPr lang="en-US" sz="2800" dirty="0">
                    <a:solidFill>
                      <a:srgbClr val="000000"/>
                    </a:solidFill>
                  </a:rPr>
                  <a:t>all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results are w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Times New Roman" panose="02020603050405020304" pitchFamily="18" charset="0"/>
                  </a:rPr>
                  <a:t>eight </a:t>
                </a:r>
                <a14:m>
                  <m:oMath xmlns:m="http://schemas.openxmlformats.org/officeDocument/2006/math">
                    <m:r>
                      <a:rPr kumimoji="0" lang="en-US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Times New Roman" panose="02020603050405020304" pitchFamily="18" charset="0"/>
                      </a:rPr>
                      <m:t>𝑛</m:t>
                    </m:r>
                    <m:r>
                      <a:rPr kumimoji="0" lang="en-US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Times New Roman" panose="02020603050405020304" pitchFamily="18" charset="0"/>
                      </a:rPr>
                      <m:t>=2</m:t>
                    </m:r>
                    <m:r>
                      <a:rPr kumimoji="0" lang="en-US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Times New Roman" panose="02020603050405020304" pitchFamily="18" charset="0"/>
                      </a:rPr>
                      <m:t>𝐿</m:t>
                    </m:r>
                    <m:r>
                      <a:rPr kumimoji="0" lang="en-US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>
                    <a:solidFill>
                      <a:srgbClr val="000000"/>
                    </a:solidFill>
                  </a:rPr>
                  <a:t>MPLs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,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Times New Roman" panose="02020603050405020304" pitchFamily="18" charset="0"/>
                  </a:rPr>
                  <a:t>           defined recursively as</a:t>
                </a:r>
                <a:r>
                  <a:rPr kumimoji="0" lang="en-US" sz="2800" b="0" i="0" u="none" strike="noStrike" kern="120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Times New Roman" panose="02020603050405020304" pitchFamily="18" charset="0"/>
                  </a:rPr>
                  <a:t> 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Times New Roman" panose="02020603050405020304" pitchFamily="18" charset="0"/>
                  </a:rPr>
                  <a:t>iterated</a:t>
                </a:r>
                <a:r>
                  <a:rPr kumimoji="0" lang="en-US" sz="2800" b="0" i="0" u="none" strike="noStrike" kern="120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Times New Roman" panose="02020603050405020304" pitchFamily="18" charset="0"/>
                  </a:rPr>
                  <a:t> integrals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Times New Roman" panose="02020603050405020304" pitchFamily="18" charset="0"/>
                  </a:rPr>
                  <a:t> by</a:t>
                </a:r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A1DD83F-0E95-433A-8C1D-E522BE5998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671" y="2060148"/>
                <a:ext cx="8095129" cy="1815882"/>
              </a:xfrm>
              <a:prstGeom prst="rect">
                <a:avLst/>
              </a:prstGeom>
              <a:blipFill>
                <a:blip r:embed="rId2"/>
                <a:stretch>
                  <a:fillRect l="-1355" t="-3691" b="-8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14841092-C92D-2C8B-D56F-62AAE8E1EC79}"/>
              </a:ext>
            </a:extLst>
          </p:cNvPr>
          <p:cNvSpPr/>
          <p:nvPr/>
        </p:nvSpPr>
        <p:spPr bwMode="auto">
          <a:xfrm>
            <a:off x="1317993" y="4049892"/>
            <a:ext cx="6454407" cy="948818"/>
          </a:xfrm>
          <a:prstGeom prst="rect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E8E98AF-EA91-ACE6-7493-216FA65FD731}"/>
                  </a:ext>
                </a:extLst>
              </p:cNvPr>
              <p:cNvSpPr txBox="1"/>
              <p:nvPr/>
            </p:nvSpPr>
            <p:spPr>
              <a:xfrm>
                <a:off x="1317993" y="4053656"/>
                <a:ext cx="6385210" cy="89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𝐺</m:t>
                      </m:r>
                      <m:d>
                        <m:d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𝑎</m:t>
                              </m:r>
                            </m:e>
                            <m:sub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𝑎</m:t>
                              </m:r>
                            </m:e>
                            <m:sub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,…,</m:t>
                          </m:r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𝑎</m:t>
                              </m:r>
                            </m:e>
                            <m:sub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𝑛</m:t>
                              </m:r>
                            </m:sub>
                          </m:s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</m:t>
                          </m:r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𝑥</m:t>
                          </m:r>
                        </m:e>
                      </m:d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 </m:t>
                      </m:r>
                      <m:nary>
                        <m:nary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0</m:t>
                          </m:r>
                        </m:sub>
                        <m:sup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𝑥</m:t>
                          </m:r>
                        </m:sup>
                        <m:e>
                          <m:f>
                            <m:f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𝑑𝑡</m:t>
                              </m:r>
                            </m:num>
                            <m:den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𝑡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𝐺</m:t>
                          </m:r>
                          <m:d>
                            <m:dPr>
                              <m:ctrlP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,…,</m:t>
                              </m:r>
                              <m:sSub>
                                <m:sSubPr>
                                  <m:ctrlP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,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E8E98AF-EA91-ACE6-7493-216FA65FD7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7993" y="4053656"/>
                <a:ext cx="6385210" cy="8926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92B83BC-E887-BB88-173B-00483AEB0093}"/>
                  </a:ext>
                </a:extLst>
              </p:cNvPr>
              <p:cNvSpPr txBox="1"/>
              <p:nvPr/>
            </p:nvSpPr>
            <p:spPr>
              <a:xfrm>
                <a:off x="2743200" y="5172572"/>
                <a:ext cx="3184333" cy="651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a</a:t>
                </a:r>
                <a:r>
                  <a:rPr kumimoji="0" lang="en-US" sz="2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nd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  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𝐺</m:t>
                    </m:r>
                    <m:d>
                      <m:d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acc>
                              <m:accPr>
                                <m:chr m:val="⃑"/>
                                <m:ctrlPr>
                                  <a:rPr kumimoji="0" lang="en-US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kumimoji="0" lang="en-US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</m:t>
                                </m:r>
                              </m:e>
                            </m:acc>
                          </m:e>
                          <m:sub>
                            <m: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𝑛</m:t>
                            </m:r>
                          </m:sub>
                        </m:sSub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,</m:t>
                        </m:r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𝑥</m:t>
                        </m:r>
                      </m:e>
                    </m:d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(</m:t>
                            </m:r>
                            <m:func>
                              <m:funcPr>
                                <m:ctrlPr>
                                  <a:rPr kumimoji="0" lang="en-US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kumimoji="0" lang="en-US" sz="24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ln</m:t>
                                </m:r>
                              </m:fName>
                              <m:e>
                                <m:r>
                                  <a:rPr kumimoji="0" lang="en-US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𝑥</m:t>
                                </m:r>
                              </m:e>
                            </m:func>
                            <m: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)</m:t>
                            </m:r>
                          </m:e>
                          <m:sup>
                            <m: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𝑛</m:t>
                        </m:r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!</m:t>
                        </m:r>
                      </m:den>
                    </m:f>
                  </m:oMath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92B83BC-E887-BB88-173B-00483AEB00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5172572"/>
                <a:ext cx="3184333" cy="651589"/>
              </a:xfrm>
              <a:prstGeom prst="rect">
                <a:avLst/>
              </a:prstGeom>
              <a:blipFill>
                <a:blip r:embed="rId4"/>
                <a:stretch>
                  <a:fillRect l="-2874" b="-84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7A296098-ADAD-EB9C-528E-DC4F834D3063}"/>
              </a:ext>
            </a:extLst>
          </p:cNvPr>
          <p:cNvSpPr txBox="1"/>
          <p:nvPr/>
        </p:nvSpPr>
        <p:spPr>
          <a:xfrm>
            <a:off x="2884933" y="1373052"/>
            <a:ext cx="61663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C00CC"/>
                </a:solidFill>
              </a:rPr>
              <a:t>talks by Britto, Hartanto, Volovich, Yang, Bourjaily,… </a:t>
            </a:r>
          </a:p>
        </p:txBody>
      </p:sp>
    </p:spTree>
    <p:extLst>
      <p:ext uri="{BB962C8B-B14F-4D97-AF65-F5344CB8AC3E}">
        <p14:creationId xmlns:p14="http://schemas.microsoft.com/office/powerpoint/2010/main" val="643255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6A013-4246-4D8C-9BDE-632FC60BA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/>
              <a:t>MPL </a:t>
            </a:r>
            <a:r>
              <a:rPr lang="en-US" dirty="0" err="1"/>
              <a:t>Hopf</a:t>
            </a:r>
            <a:r>
              <a:rPr lang="en-US" dirty="0"/>
              <a:t> algebra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32F10D-8BC5-41B1-9FDE-B16D8963D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CECCEF-85F4-4E9E-AA54-06850923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446EF8-6C8F-4729-BD71-7B90884E2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88D471E-9279-4150-8F19-834F18CD74E7}"/>
                  </a:ext>
                </a:extLst>
              </p:cNvPr>
              <p:cNvSpPr txBox="1"/>
              <p:nvPr/>
            </p:nvSpPr>
            <p:spPr>
              <a:xfrm>
                <a:off x="485210" y="1700809"/>
                <a:ext cx="8523615" cy="35301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Differential definition: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𝑑𝐹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∈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ℒ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sub>
                            </m:sSub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ln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</m:e>
                    </m:nary>
                  </m:oMath>
                </a14:m>
                <a:endParaRPr lang="en-US" b="0" dirty="0">
                  <a:latin typeface="+mn-lt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b="0" dirty="0">
                  <a:latin typeface="+mn-lt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0" dirty="0" err="1">
                    <a:latin typeface="+mn-lt"/>
                    <a:cs typeface="Times New Roman" panose="02020603050405020304" pitchFamily="18" charset="0"/>
                  </a:rPr>
                  <a:t>Hopf</a:t>
                </a:r>
                <a:r>
                  <a:rPr lang="en-US" b="0" dirty="0">
                    <a:latin typeface="+mn-lt"/>
                    <a:cs typeface="Times New Roman" panose="02020603050405020304" pitchFamily="18" charset="0"/>
                  </a:rPr>
                  <a:t> algebra “co-acts” on space of </a:t>
                </a:r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MPL</a:t>
                </a:r>
                <a:r>
                  <a:rPr lang="en-US" b="0" dirty="0">
                    <a:latin typeface="+mn-lt"/>
                    <a:cs typeface="Times New Roman" panose="02020603050405020304" pitchFamily="18" charset="0"/>
                  </a:rPr>
                  <a:t>s,</a:t>
                </a:r>
              </a:p>
              <a:p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                             </a:t>
                </a:r>
                <a:r>
                  <a:rPr lang="en-US" b="0" dirty="0">
                    <a:latin typeface="+mn-lt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𝐹</m:t>
                    </m:r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→</m:t>
                    </m:r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𝐹</m:t>
                    </m:r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⨂</m:t>
                    </m:r>
                    <m:r>
                      <a:rPr lang="en-US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𝐹</m:t>
                    </m:r>
                  </m:oMath>
                </a14:m>
                <a:endParaRPr lang="en-US" b="0" dirty="0">
                  <a:solidFill>
                    <a:srgbClr val="008000"/>
                  </a:solidFill>
                  <a:latin typeface="+mn-lt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8000"/>
                    </a:solidFill>
                    <a:latin typeface="+mn-lt"/>
                    <a:cs typeface="Times New Roman" panose="02020603050405020304" pitchFamily="18" charset="0"/>
                  </a:rPr>
                  <a:t>Derivative</a:t>
                </a:r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𝑑𝐹</m:t>
                    </m:r>
                  </m:oMath>
                </a14:m>
                <a:r>
                  <a:rPr lang="en-US" b="0" dirty="0">
                    <a:latin typeface="+mn-lt"/>
                    <a:cs typeface="Times New Roman" panose="02020603050405020304" pitchFamily="18" charset="0"/>
                  </a:rPr>
                  <a:t> is one piece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  <m:r>
                      <a:rPr lang="en-US" b="0" i="0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</m:oMath>
                </a14:m>
                <a:r>
                  <a:rPr lang="en-US" b="0" dirty="0">
                    <a:latin typeface="+mn-lt"/>
                    <a:cs typeface="Times New Roman" panose="02020603050405020304" pitchFamily="18" charset="0"/>
                  </a:rPr>
                  <a:t>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−1,1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∈</m:t>
                        </m:r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ℒ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sub>
                            </m:sSub>
                          </m:sup>
                        </m:sSup>
                        <m: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⨂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ln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</m:e>
                    </m:nary>
                  </m:oMath>
                </a14:m>
                <a:endParaRPr lang="en-US" b="0" dirty="0">
                  <a:latin typeface="+mn-lt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b="0" dirty="0">
                  <a:latin typeface="+mn-lt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0" dirty="0">
                    <a:latin typeface="+mn-lt"/>
                    <a:cs typeface="Times New Roman" panose="02020603050405020304" pitchFamily="18" charset="0"/>
                  </a:rPr>
                  <a:t>So</a:t>
                </a:r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 we </a:t>
                </a:r>
                <a:r>
                  <a:rPr lang="en-US" b="0" dirty="0">
                    <a:latin typeface="+mn-lt"/>
                    <a:cs typeface="Times New Roman" panose="02020603050405020304" pitchFamily="18" charset="0"/>
                  </a:rPr>
                  <a:t>refer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p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dirty="0">
                    <a:solidFill>
                      <a:srgbClr val="7030A0"/>
                    </a:solidFill>
                    <a:latin typeface="+mn-lt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solidFill>
                          <a:srgbClr val="0033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as</m:t>
                    </m:r>
                    <m:r>
                      <a:rPr lang="en-US" b="0" i="0" dirty="0" smtClean="0">
                        <a:solidFill>
                          <a:srgbClr val="0033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dirty="0" smtClean="0">
                        <a:solidFill>
                          <a:srgbClr val="0033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a</m:t>
                    </m:r>
                  </m:oMath>
                </a14:m>
                <a:r>
                  <a:rPr lang="en-US" dirty="0">
                    <a:solidFill>
                      <a:srgbClr val="7030A0"/>
                    </a:solidFill>
                    <a:latin typeface="+mn-lt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{</a:t>
                </a:r>
                <a:r>
                  <a:rPr lang="en-US" i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-1,1} </a:t>
                </a:r>
                <a:r>
                  <a:rPr lang="en-US" dirty="0">
                    <a:solidFill>
                      <a:srgbClr val="7030A0"/>
                    </a:solidFill>
                    <a:latin typeface="+mn-lt"/>
                    <a:cs typeface="Times New Roman" panose="02020603050405020304" pitchFamily="18" charset="0"/>
                  </a:rPr>
                  <a:t>coproduct of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𝐹</m:t>
                    </m:r>
                  </m:oMath>
                </a14:m>
                <a:endParaRPr lang="en-US" dirty="0">
                  <a:latin typeface="+mn-lt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b="1" i="1" dirty="0">
                  <a:solidFill>
                    <a:srgbClr val="0000FF"/>
                  </a:solidFill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𝒔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b="1" dirty="0">
                    <a:latin typeface="+mn-lt"/>
                    <a:cs typeface="Times New Roman" panose="02020603050405020304" pitchFamily="18" charset="0"/>
                  </a:rPr>
                  <a:t>are letters in the symbol alphabet 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ℒ</m:t>
                    </m:r>
                  </m:oMath>
                </a14:m>
                <a:endParaRPr lang="en-US" dirty="0">
                  <a:latin typeface="+mn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88D471E-9279-4150-8F19-834F18CD74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210" y="1700809"/>
                <a:ext cx="8523615" cy="3530134"/>
              </a:xfrm>
              <a:prstGeom prst="rect">
                <a:avLst/>
              </a:prstGeom>
              <a:blipFill>
                <a:blip r:embed="rId2"/>
                <a:stretch>
                  <a:fillRect l="-1001" b="-31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3C8EC536-442F-4437-A5F9-B370CDE30123}"/>
              </a:ext>
            </a:extLst>
          </p:cNvPr>
          <p:cNvSpPr txBox="1"/>
          <p:nvPr/>
        </p:nvSpPr>
        <p:spPr>
          <a:xfrm>
            <a:off x="591520" y="1234303"/>
            <a:ext cx="8310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CC00CC"/>
                </a:solidFill>
              </a:rPr>
              <a:t>Goncharov; Brown; Goncharov, Spradlin, Vergu, Volovich; Duhr, </a:t>
            </a:r>
            <a:r>
              <a:rPr lang="en-US" sz="1800" dirty="0" err="1">
                <a:solidFill>
                  <a:srgbClr val="CC00CC"/>
                </a:solidFill>
              </a:rPr>
              <a:t>Gangl</a:t>
            </a:r>
            <a:r>
              <a:rPr lang="en-US" sz="1800" dirty="0">
                <a:solidFill>
                  <a:srgbClr val="CC00CC"/>
                </a:solidFill>
              </a:rPr>
              <a:t>, Rhodes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185130-EC23-4114-8581-DAF9F92C5172}"/>
              </a:ext>
            </a:extLst>
          </p:cNvPr>
          <p:cNvSpPr/>
          <p:nvPr/>
        </p:nvSpPr>
        <p:spPr bwMode="auto">
          <a:xfrm>
            <a:off x="4076659" y="1697873"/>
            <a:ext cx="3379604" cy="535913"/>
          </a:xfrm>
          <a:prstGeom prst="rect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DD46BE-7F2F-E8D6-BA3C-CC0E8CA909F4}"/>
              </a:ext>
            </a:extLst>
          </p:cNvPr>
          <p:cNvSpPr/>
          <p:nvPr/>
        </p:nvSpPr>
        <p:spPr bwMode="auto">
          <a:xfrm>
            <a:off x="5690904" y="3262586"/>
            <a:ext cx="3265815" cy="433113"/>
          </a:xfrm>
          <a:prstGeom prst="rect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585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6A013-4246-4D8C-9BDE-632FC60BA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9915"/>
            <a:ext cx="8229600" cy="868362"/>
          </a:xfrm>
        </p:spPr>
        <p:txBody>
          <a:bodyPr/>
          <a:lstStyle/>
          <a:p>
            <a:r>
              <a:rPr lang="en-US" sz="4000" dirty="0"/>
              <a:t>Iterate to get </a:t>
            </a:r>
            <a:r>
              <a:rPr lang="en-US" sz="4000" b="1" dirty="0"/>
              <a:t>symbol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32F10D-8BC5-41B1-9FDE-B16D8963D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L. Dixon      Antipodal Self-Duality &amp; Fishnets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CECCEF-85F4-4E9E-AA54-06850923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Amplitudes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446EF8-6C8F-4729-BD71-7B90884E2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14E78-47F4-472E-8DD0-31C36EE837DC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3034AAB-D588-4DC1-84BE-CD12C61ADB25}"/>
                  </a:ext>
                </a:extLst>
              </p:cNvPr>
              <p:cNvSpPr txBox="1"/>
              <p:nvPr/>
            </p:nvSpPr>
            <p:spPr>
              <a:xfrm>
                <a:off x="335455" y="968880"/>
                <a:ext cx="6996146" cy="20242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Apply {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-1,1</a:t>
                </a:r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} coaction </a:t>
                </a:r>
                <a:r>
                  <a:rPr lang="en-US" dirty="0">
                    <a:solidFill>
                      <a:srgbClr val="FF0000"/>
                    </a:solidFill>
                    <a:latin typeface="+mn-lt"/>
                    <a:cs typeface="Times New Roman" panose="02020603050405020304" pitchFamily="18" charset="0"/>
                  </a:rPr>
                  <a:t>iteratively:</a:t>
                </a:r>
                <a:endPara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Define {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-2,1,1}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0000FF"/>
                    </a:solidFill>
                  </a:rPr>
                  <a:t>double</a:t>
                </a:r>
                <a:r>
                  <a:rPr lang="en-US" dirty="0"/>
                  <a:t> coproducts,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p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𝑗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dirty="0"/>
                  <a:t>, </a:t>
                </a:r>
              </a:p>
              <a:p>
                <a:r>
                  <a:rPr lang="en-US" dirty="0"/>
                  <a:t>  via derivatives of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{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-1,1} </a:t>
                </a:r>
                <a:r>
                  <a:rPr lang="en-US" dirty="0">
                    <a:solidFill>
                      <a:srgbClr val="008000"/>
                    </a:solidFill>
                    <a:latin typeface="+mn-lt"/>
                    <a:cs typeface="Times New Roman" panose="02020603050405020304" pitchFamily="18" charset="0"/>
                  </a:rPr>
                  <a:t>single</a:t>
                </a:r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 coproducts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p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𝑗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dirty="0">
                    <a:latin typeface="+mn-lt"/>
                  </a:rPr>
                  <a:t>:</a:t>
                </a:r>
              </a:p>
              <a:p>
                <a:endParaRPr lang="en-US" dirty="0">
                  <a:latin typeface="+mn-lt"/>
                </a:endParaRPr>
              </a:p>
              <a:p>
                <a:r>
                  <a:rPr lang="en-US" dirty="0"/>
                  <a:t>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𝑑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p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𝑗</m:t>
                            </m:r>
                          </m:sub>
                        </m:sSub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≡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∈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ℒ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</m:sub>
                            </m:sSub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𝑗</m:t>
                                </m:r>
                              </m:sub>
                            </m:sSub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ln</m:t>
                        </m:r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3034AAB-D588-4DC1-84BE-CD12C61ADB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455" y="968880"/>
                <a:ext cx="6996146" cy="2024272"/>
              </a:xfrm>
              <a:prstGeom prst="rect">
                <a:avLst/>
              </a:prstGeom>
              <a:blipFill>
                <a:blip r:embed="rId2"/>
                <a:stretch>
                  <a:fillRect l="-1132" t="-2410" b="-400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88D471E-9279-4150-8F19-834F18CD74E7}"/>
                  </a:ext>
                </a:extLst>
              </p:cNvPr>
              <p:cNvSpPr txBox="1"/>
              <p:nvPr/>
            </p:nvSpPr>
            <p:spPr>
              <a:xfrm>
                <a:off x="335455" y="3102480"/>
                <a:ext cx="8808545" cy="3148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0" dirty="0">
                    <a:latin typeface="+mn-lt"/>
                    <a:cs typeface="Times New Roman" panose="02020603050405020304" pitchFamily="18" charset="0"/>
                  </a:rPr>
                  <a:t>And so on for </a:t>
                </a:r>
                <a:r>
                  <a:rPr lang="en-US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{</a:t>
                </a:r>
                <a:r>
                  <a:rPr lang="en-US" b="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n-m</a:t>
                </a:r>
                <a:r>
                  <a:rPr lang="en-US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,1,…,1} </a:t>
                </a:r>
                <a:r>
                  <a:rPr lang="en-US" b="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b="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</a:t>
                </a:r>
                <a:r>
                  <a:rPr lang="en-US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0" dirty="0">
                    <a:latin typeface="+mn-lt"/>
                    <a:cs typeface="Times New Roman" panose="02020603050405020304" pitchFamily="18" charset="0"/>
                  </a:rPr>
                  <a:t>coproducts of </a:t>
                </a:r>
                <a:r>
                  <a:rPr lang="en-US" b="0" i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b="0" i="1" dirty="0">
                    <a:solidFill>
                      <a:srgbClr val="0000FF"/>
                    </a:solidFill>
                    <a:latin typeface="+mn-lt"/>
                    <a:cs typeface="Times New Roman" panose="02020603050405020304" pitchFamily="18" charset="0"/>
                  </a:rPr>
                  <a:t>.</a:t>
                </a:r>
                <a:endParaRPr lang="en-US" b="0" dirty="0">
                  <a:solidFill>
                    <a:srgbClr val="008000"/>
                  </a:solidFill>
                  <a:latin typeface="+mn-lt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00FF"/>
                    </a:solidFill>
                    <a:latin typeface="+mn-lt"/>
                    <a:cs typeface="Times New Roman" panose="02020603050405020304" pitchFamily="18" charset="0"/>
                  </a:rPr>
                  <a:t>Maximal iteration</a:t>
                </a:r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,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times for weight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 function, is</a:t>
                </a:r>
              </a:p>
              <a:p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the </a:t>
                </a:r>
                <a:r>
                  <a:rPr lang="en-US" b="1" dirty="0">
                    <a:solidFill>
                      <a:srgbClr val="0000FF"/>
                    </a:solidFill>
                    <a:latin typeface="+mn-lt"/>
                    <a:cs typeface="Times New Roman" panose="02020603050405020304" pitchFamily="18" charset="0"/>
                  </a:rPr>
                  <a:t>symbol,</a:t>
                </a:r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                                              [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a:rPr lang="en-US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"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ln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"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is</m:t>
                        </m:r>
                      </m:e>
                    </m:func>
                    <m: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implicit</m:t>
                    </m:r>
                    <m: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in</m:t>
                    </m:r>
                    <m: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]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𝒮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e>
                      </m:d>
                      <m:r>
                        <a:rPr lang="en-US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≡ </m:t>
                      </m:r>
                      <m:nary>
                        <m:naryPr>
                          <m:chr m:val="∑"/>
                          <m:ctrlPr>
                            <a:rPr lang="en-US" sz="18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sz="18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…,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∈</m:t>
                          </m:r>
                          <m: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ℒ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𝐹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n-US" sz="180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80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,…</m:t>
                              </m:r>
                              <m:r>
                                <a:rPr lang="en-US" sz="1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80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sub>
                              </m:sSub>
                            </m:sup>
                          </m:sSup>
                          <m:r>
                            <a:rPr lang="en-US" sz="18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180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⨂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…</m:t>
                          </m:r>
                        </m:e>
                      </m:nary>
                      <m:r>
                        <a:rPr lang="en-US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⨂</m:t>
                      </m:r>
                      <m:r>
                        <a:rPr lang="en-US" sz="18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e>
                        <m:sub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dirty="0">
                  <a:latin typeface="+mn-lt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+mn-lt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where now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p>
                        <m:sSub>
                          <m:sSubPr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  <m:r>
                          <a:rPr lang="en-US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b>
                            </m:sSub>
                          </m:sub>
                        </m:sSub>
                      </m:sup>
                    </m:sSup>
                  </m:oMath>
                </a14:m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 are just </a:t>
                </a:r>
                <a:r>
                  <a:rPr lang="en-US" dirty="0">
                    <a:solidFill>
                      <a:srgbClr val="0000FF"/>
                    </a:solidFill>
                    <a:latin typeface="+mn-lt"/>
                    <a:cs typeface="Times New Roman" panose="02020603050405020304" pitchFamily="18" charset="0"/>
                  </a:rPr>
                  <a:t>rational numbers (often integers!)</a:t>
                </a:r>
                <a:r>
                  <a:rPr lang="en-US" dirty="0">
                    <a:latin typeface="+mn-lt"/>
                    <a:cs typeface="Times New Roman" panose="02020603050405020304" pitchFamily="18" charset="0"/>
                  </a:rPr>
                  <a:t>                    </a:t>
                </a:r>
              </a:p>
              <a:p>
                <a:r>
                  <a:rPr lang="en-US" sz="1800" dirty="0">
                    <a:solidFill>
                      <a:srgbClr val="CC00CC"/>
                    </a:solidFill>
                    <a:latin typeface="+mn-lt"/>
                    <a:cs typeface="Times New Roman" panose="02020603050405020304" pitchFamily="18" charset="0"/>
                  </a:rPr>
                  <a:t>Goncharov, Spradlin, Vergu, Volovich, 1006.5703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88D471E-9279-4150-8F19-834F18CD74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455" y="3102480"/>
                <a:ext cx="8808545" cy="3148939"/>
              </a:xfrm>
              <a:prstGeom prst="rect">
                <a:avLst/>
              </a:prstGeom>
              <a:blipFill>
                <a:blip r:embed="rId3"/>
                <a:stretch>
                  <a:fillRect l="-1038" t="-1550" b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58185130-EC23-4114-8581-DAF9F92C5172}"/>
              </a:ext>
            </a:extLst>
          </p:cNvPr>
          <p:cNvSpPr/>
          <p:nvPr/>
        </p:nvSpPr>
        <p:spPr bwMode="auto">
          <a:xfrm>
            <a:off x="1554145" y="2335232"/>
            <a:ext cx="4191000" cy="652132"/>
          </a:xfrm>
          <a:prstGeom prst="rect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B40B58F-B876-D0FD-BF12-60194B4F1FC3}"/>
              </a:ext>
            </a:extLst>
          </p:cNvPr>
          <p:cNvCxnSpPr>
            <a:cxnSpLocks/>
          </p:cNvCxnSpPr>
          <p:nvPr/>
        </p:nvCxnSpPr>
        <p:spPr bwMode="auto">
          <a:xfrm flipH="1">
            <a:off x="6833937" y="4296690"/>
            <a:ext cx="1215189" cy="4211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816BB401-5806-D70A-C642-EE2AD5862518}"/>
              </a:ext>
            </a:extLst>
          </p:cNvPr>
          <p:cNvSpPr/>
          <p:nvPr/>
        </p:nvSpPr>
        <p:spPr bwMode="auto">
          <a:xfrm>
            <a:off x="2622176" y="4296690"/>
            <a:ext cx="4087906" cy="893876"/>
          </a:xfrm>
          <a:prstGeom prst="rect">
            <a:avLst/>
          </a:prstGeom>
          <a:noFill/>
          <a:ln w="222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6870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348"/>
  <p:tag name="DEFAULTHEIGHT" val="20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Olive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e}{\epsilon}&#10;\newcommand{\me}{\magenta{\e}}&#10;\newcommand{\gm}{\green{\mu}}&#10;\newcommand{\pa}{\purple{a}}&#10;\newcommand\del\partial&#10;\begin{document}&#10;\begin{eqnarray}&#10;u = {x_{13}^2x_{46}^2\over x_{14}^2 x_{36}^2} = {s_{12} s_{45} \over s_{123} s_{345}}&#10;\nonumber&#10;\end{eqnarray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226.9805"/>
  <p:tag name="PICTUREFILESIZE" val="459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Olive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e}{\epsilon}&#10;\newcommand{\me}{\magenta{\e}}&#10;\newcommand{\gm}{\green{\mu}}&#10;\newcommand{\pa}{\purple{a}}&#10;\newcommand\del\partial&#10;\begin{document}&#10;\begin{eqnarray}&#10;v = {s_{23} s_{56} \over s_{234} s_{123}}&#10;\nonumber&#10;\end{eqnarray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126.0002"/>
  <p:tag name="PICTUREFILESIZE" val="2239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color}&#10;\definecolor{mygreen}{named}{OliveGreen}&#10;\definecolor{myblue}{named}{Blue}&#10;\definecolor{mycyan}{named}{Cyan}&#10;\definecolor{myred}{named}{Red}&#10;\definecolor{mypurple}{named}{Purple}&#10;\newcommand{\green}[1]{{\color{mygreen}#1}}&#10;\newcommand{\blue}[1]{{\color{myblue}#1}}&#10;\newcommand{\red}[1]{{\color{myred}#1}}&#10;\newcommand{\cyan}[1]{{\color{mycyan}#1}}&#10;\newcommand{\purple}[1]{{\color{mypurple}#1}}&#10;\newcommand{\yellow}[1]{{\color{yellow}#1}}&#10;\newcommand{\magenta}[1]{{\color{magenta}#1}}&#10;\newcommand{\e}{\epsilon}&#10;\newcommand{\me}{\magenta{\e}}&#10;\newcommand{\gm}{\green{\mu}}&#10;\newcommand{\pa}{\purple{a}}&#10;\newcommand\del\partial&#10;\begin{document}&#10;\begin{eqnarray}&#10;w = {s_{34} s_{61} \over s_{345} s_{234}}&#10;\nonumber&#10;\end{eqnarray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256"/>
  <p:tag name="ORIGWIDTH" val="130.9802"/>
  <p:tag name="PICTUREFILESIZE" val="22836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35224</TotalTime>
  <Words>3570</Words>
  <Application>Microsoft Office PowerPoint</Application>
  <PresentationFormat>On-screen Show (4:3)</PresentationFormat>
  <Paragraphs>479</Paragraphs>
  <Slides>39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Arial</vt:lpstr>
      <vt:lpstr>Cambria</vt:lpstr>
      <vt:lpstr>Cambria Math</vt:lpstr>
      <vt:lpstr>Times New Roman</vt:lpstr>
      <vt:lpstr>Wingdings</vt:lpstr>
      <vt:lpstr>Default Design</vt:lpstr>
      <vt:lpstr>1_Default Design</vt:lpstr>
      <vt:lpstr>5_Default Design</vt:lpstr>
      <vt:lpstr>Antipodal (Self-)Duality in Planar N=4 SYM and Fishnet Theory</vt:lpstr>
      <vt:lpstr>Outline &amp; Summary</vt:lpstr>
      <vt:lpstr>Reversing words</vt:lpstr>
      <vt:lpstr>Planar N=4 SYM, testing ground for QCD amplitudes</vt:lpstr>
      <vt:lpstr>Antipodal Self Duality  for a 4-point form factor in planar N=4 SYM</vt:lpstr>
      <vt:lpstr>Strongly deformed planar N=4 SYM</vt:lpstr>
      <vt:lpstr>Multiple polylogarithms (MPLs)</vt:lpstr>
      <vt:lpstr>MPL Hopf algebra</vt:lpstr>
      <vt:lpstr>Iterate to get symbol</vt:lpstr>
      <vt:lpstr>Example 1: Classical polylogarithms </vt:lpstr>
      <vt:lpstr>Example 2</vt:lpstr>
      <vt:lpstr>ASD for (1,1) fishnet [box] </vt:lpstr>
      <vt:lpstr>Three-gluon form factor</vt:lpstr>
      <vt:lpstr>Six-gluon MHV amplitude</vt:lpstr>
      <vt:lpstr>6-gluon symbol alphabet</vt:lpstr>
      <vt:lpstr>Antipodal duality (AD)</vt:lpstr>
      <vt:lpstr>Kinematic map on letters</vt:lpstr>
      <vt:lpstr>Antipodal Self Duality</vt:lpstr>
      <vt:lpstr>Antipodal Self Duality Evidence by Counting </vt:lpstr>
      <vt:lpstr>Higher-point form factors of O?</vt:lpstr>
      <vt:lpstr>Antipodal self-duality for integrals?</vt:lpstr>
      <vt:lpstr>How about ladder integrals?</vt:lpstr>
      <vt:lpstr>Counting for 4-point fishnet integrals</vt:lpstr>
      <vt:lpstr>The (1,1) [box] symbol</vt:lpstr>
      <vt:lpstr>Square fishnet antipodal relation</vt:lpstr>
      <vt:lpstr>Proof, Step 2</vt:lpstr>
      <vt:lpstr>ASD “near” square fishnets?</vt:lpstr>
      <vt:lpstr>Coronado determinants</vt:lpstr>
      <vt:lpstr>ASD transformations of N’s</vt:lpstr>
      <vt:lpstr>Another N ̃ example </vt:lpstr>
      <vt:lpstr>PowerPoint Presentation</vt:lpstr>
      <vt:lpstr>PowerPoint Presentation</vt:lpstr>
      <vt:lpstr>PowerPoint Presentation</vt:lpstr>
      <vt:lpstr>PowerPoint Presentation</vt:lpstr>
      <vt:lpstr>AD explains many patterns in F_3</vt:lpstr>
      <vt:lpstr>Parity-preserving surface</vt:lpstr>
      <vt:lpstr>FFOPE kinematical variables for F_4</vt:lpstr>
      <vt:lpstr>ASD beyond 2 loops</vt:lpstr>
      <vt:lpstr>Palindromic criterion not sufficient for ladders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lance</dc:creator>
  <cp:lastModifiedBy>Lance Dixon</cp:lastModifiedBy>
  <cp:revision>133</cp:revision>
  <cp:lastPrinted>1601-01-01T00:00:00Z</cp:lastPrinted>
  <dcterms:created xsi:type="dcterms:W3CDTF">1601-01-01T00:00:00Z</dcterms:created>
  <dcterms:modified xsi:type="dcterms:W3CDTF">2025-06-19T07:05:51Z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