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665" r:id="rId2"/>
    <p:sldId id="799" r:id="rId3"/>
    <p:sldId id="328" r:id="rId4"/>
    <p:sldId id="1882" r:id="rId5"/>
    <p:sldId id="798" r:id="rId6"/>
    <p:sldId id="481" r:id="rId7"/>
    <p:sldId id="767" r:id="rId8"/>
    <p:sldId id="1859" r:id="rId9"/>
    <p:sldId id="1883" r:id="rId10"/>
    <p:sldId id="1868" r:id="rId11"/>
    <p:sldId id="803" r:id="rId12"/>
    <p:sldId id="801" r:id="rId13"/>
    <p:sldId id="1866" r:id="rId14"/>
    <p:sldId id="785" r:id="rId15"/>
    <p:sldId id="1880" r:id="rId16"/>
    <p:sldId id="1877" r:id="rId17"/>
    <p:sldId id="797" r:id="rId18"/>
    <p:sldId id="783" r:id="rId19"/>
    <p:sldId id="786" r:id="rId20"/>
    <p:sldId id="787" r:id="rId21"/>
    <p:sldId id="1865" r:id="rId22"/>
    <p:sldId id="794" r:id="rId23"/>
    <p:sldId id="795" r:id="rId24"/>
    <p:sldId id="1879" r:id="rId25"/>
    <p:sldId id="1872" r:id="rId26"/>
    <p:sldId id="1867" r:id="rId27"/>
    <p:sldId id="1884" r:id="rId28"/>
    <p:sldId id="1881" r:id="rId29"/>
    <p:sldId id="1875" r:id="rId30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FD2"/>
    <a:srgbClr val="FF40FF"/>
    <a:srgbClr val="FFFF99"/>
    <a:srgbClr val="DE1611"/>
    <a:srgbClr val="FFFFCC"/>
    <a:srgbClr val="EFFFAE"/>
    <a:srgbClr val="EFFFF4"/>
    <a:srgbClr val="EFFFC2"/>
    <a:srgbClr val="CC6600"/>
    <a:srgbClr val="B54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603"/>
    <p:restoredTop sz="94660"/>
  </p:normalViewPr>
  <p:slideViewPr>
    <p:cSldViewPr>
      <p:cViewPr varScale="1">
        <p:scale>
          <a:sx n="112" d="100"/>
          <a:sy n="112" d="100"/>
        </p:scale>
        <p:origin x="21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94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hyperlink" Target="https://journals.aps.org/prl/abstract/10.1103/PhysRevLett.126.20180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d/pdf/10.1103/PhysRevD.107.L03190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822" y="228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ko-KR" sz="4800" b="1" dirty="0">
                <a:ea typeface="ＭＳ Ｐゴシック" pitchFamily="-84" charset="-128"/>
                <a:cs typeface="ＭＳ Ｐゴシック" pitchFamily="-84" charset="-128"/>
              </a:rPr>
              <a:t>DAMSA at Fermilab PIP-II</a:t>
            </a:r>
            <a:endParaRPr lang="en-US" sz="4800" b="1" kern="0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C5E4F55-20F4-97F8-23EB-F798EEAE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3078" y="933847"/>
            <a:ext cx="6172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40FF"/>
                </a:solidFill>
                <a:latin typeface="Monotype Corsiva" pitchFamily="-84" charset="0"/>
              </a:rPr>
              <a:t>Heavy Ion Meeting</a:t>
            </a:r>
          </a:p>
          <a:p>
            <a:pPr algn="ctr"/>
            <a:r>
              <a:rPr lang="en-US" dirty="0">
                <a:solidFill>
                  <a:srgbClr val="FF40FF"/>
                </a:solidFill>
                <a:latin typeface="Monotype Corsiva" pitchFamily="-84" charset="0"/>
              </a:rPr>
              <a:t>May 26 – 27, 2023</a:t>
            </a:r>
          </a:p>
          <a:p>
            <a:pPr algn="ctr"/>
            <a:r>
              <a:rPr lang="en-US" b="1" dirty="0" err="1">
                <a:solidFill>
                  <a:srgbClr val="FF40FF"/>
                </a:solidFill>
                <a:latin typeface="Monotype Corsiva" pitchFamily="-84" charset="0"/>
              </a:rPr>
              <a:t>Yeonsei</a:t>
            </a:r>
            <a:r>
              <a:rPr lang="en-US" b="1" dirty="0">
                <a:solidFill>
                  <a:srgbClr val="FF40FF"/>
                </a:solidFill>
                <a:latin typeface="Monotype Corsiva" pitchFamily="-84" charset="0"/>
              </a:rPr>
              <a:t> University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3078" y="2111514"/>
            <a:ext cx="61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2000" b="1" dirty="0">
                <a:solidFill>
                  <a:schemeClr val="accent2"/>
                </a:solidFill>
                <a:latin typeface="Monotype Corsiva" pitchFamily="-84" charset="0"/>
              </a:rPr>
              <a:t> Yu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FA9D28-9DDE-CAB6-A9ED-05632DB4C4F5}"/>
              </a:ext>
            </a:extLst>
          </p:cNvPr>
          <p:cNvSpPr txBox="1">
            <a:spLocks/>
          </p:cNvSpPr>
          <p:nvPr/>
        </p:nvSpPr>
        <p:spPr bwMode="auto">
          <a:xfrm>
            <a:off x="1708272" y="2971800"/>
            <a:ext cx="57218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sz="2800" kern="0" dirty="0">
                <a:solidFill>
                  <a:srgbClr val="A50021"/>
                </a:solidFill>
                <a:latin typeface="Matura MT Script Capitals"/>
                <a:cs typeface="Matura MT Script Capitals"/>
              </a:rPr>
              <a:t>Outline</a:t>
            </a:r>
            <a:endParaRPr lang="en-US" sz="2800" kern="0" dirty="0">
              <a:latin typeface="Arial Narrow" charset="0"/>
            </a:endParaRPr>
          </a:p>
          <a:p>
            <a:pPr algn="l"/>
            <a:r>
              <a:rPr lang="en-US" sz="2400" kern="0" dirty="0">
                <a:latin typeface="Arial Narrow" charset="0"/>
              </a:rPr>
              <a:t>Introduction</a:t>
            </a:r>
          </a:p>
          <a:p>
            <a:pPr algn="l"/>
            <a:r>
              <a:rPr lang="en-US" sz="2400" kern="0" dirty="0">
                <a:latin typeface="Arial Narrow" charset="0"/>
              </a:rPr>
              <a:t>What is DAMSA and are its Requirements?</a:t>
            </a:r>
          </a:p>
          <a:p>
            <a:pPr algn="l"/>
            <a:r>
              <a:rPr lang="en-US" sz="2400" kern="0" dirty="0">
                <a:latin typeface="Arial Narrow" charset="0"/>
              </a:rPr>
              <a:t>What is in Fermilab PIP-II Era?</a:t>
            </a:r>
          </a:p>
          <a:p>
            <a:pPr algn="l"/>
            <a:r>
              <a:rPr lang="en-US" sz="2400" kern="0" dirty="0">
                <a:latin typeface="Arial Narrow" charset="0"/>
              </a:rPr>
              <a:t>DAMSA Experiment Specifics</a:t>
            </a:r>
          </a:p>
          <a:p>
            <a:pPr algn="l"/>
            <a:r>
              <a:rPr lang="en-US" sz="2400" kern="0" dirty="0">
                <a:latin typeface="Arial Narrow" charset="0"/>
              </a:rPr>
              <a:t>The Strategy, the Team and the Timeline</a:t>
            </a:r>
          </a:p>
          <a:p>
            <a:pPr algn="l"/>
            <a:r>
              <a:rPr lang="en-US" sz="2400" kern="0" dirty="0">
                <a:latin typeface="Arial Narrow" charset="0"/>
              </a:rPr>
              <a:t>Conclusions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61" y="40854"/>
            <a:ext cx="8229600" cy="568746"/>
          </a:xfrm>
        </p:spPr>
        <p:txBody>
          <a:bodyPr/>
          <a:lstStyle/>
          <a:p>
            <a:r>
              <a:rPr lang="en-US" altLang="ko-KR" sz="4800" b="1" dirty="0"/>
              <a:t>Opportunities on ALP Searches</a:t>
            </a:r>
            <a:endParaRPr lang="en-US" sz="48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4EB51-46E8-D04E-BC64-BBE6B4111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B50A04-B9AE-B94E-A909-A26ABC2C1848}"/>
              </a:ext>
            </a:extLst>
          </p:cNvPr>
          <p:cNvSpPr txBox="1">
            <a:spLocks/>
          </p:cNvSpPr>
          <p:nvPr/>
        </p:nvSpPr>
        <p:spPr bwMode="auto">
          <a:xfrm>
            <a:off x="228600" y="609600"/>
            <a:ext cx="358912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400" kern="0" dirty="0"/>
              <a:t>Axion-like particles (ALP) can be produced via the </a:t>
            </a:r>
            <a:r>
              <a:rPr lang="en-US" sz="2400" kern="0" dirty="0" err="1"/>
              <a:t>Primakoff</a:t>
            </a:r>
            <a:r>
              <a:rPr lang="en-US" sz="2400" kern="0" dirty="0"/>
              <a:t> process in high intensity proton beams</a:t>
            </a:r>
          </a:p>
          <a:p>
            <a:r>
              <a:rPr lang="en-US" sz="2400" kern="0" dirty="0">
                <a:sym typeface="Wingdings" pitchFamily="2" charset="2"/>
              </a:rPr>
              <a:t>Detection via the inverse </a:t>
            </a:r>
            <a:r>
              <a:rPr lang="en-US" sz="2400" kern="0" dirty="0" err="1">
                <a:sym typeface="Wingdings" pitchFamily="2" charset="2"/>
              </a:rPr>
              <a:t>Primakoff</a:t>
            </a:r>
            <a:r>
              <a:rPr lang="en-US" sz="2400" kern="0" dirty="0">
                <a:sym typeface="Wingdings" pitchFamily="2" charset="2"/>
              </a:rPr>
              <a:t> process either in a scattering with </a:t>
            </a:r>
            <a:r>
              <a:rPr lang="en-US" sz="2400" kern="0" dirty="0">
                <a:solidFill>
                  <a:srgbClr val="FF0000"/>
                </a:solidFill>
                <a:sym typeface="Wingdings" pitchFamily="2" charset="2"/>
              </a:rPr>
              <a:t>e/N + </a:t>
            </a:r>
            <a:r>
              <a:rPr lang="en-US" sz="2400" kern="0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g</a:t>
            </a:r>
            <a:r>
              <a:rPr lang="en-US" sz="2400" kern="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400" kern="0" dirty="0">
                <a:sym typeface="Wingdings" pitchFamily="2" charset="2"/>
              </a:rPr>
              <a:t>or decays of the ALP to </a:t>
            </a:r>
            <a:r>
              <a:rPr lang="en-US" sz="2400" kern="0" dirty="0">
                <a:solidFill>
                  <a:srgbClr val="FF0000"/>
                </a:solidFill>
                <a:sym typeface="Wingdings" pitchFamily="2" charset="2"/>
              </a:rPr>
              <a:t>two </a:t>
            </a:r>
            <a:r>
              <a:rPr lang="en-US" sz="2400" kern="0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g</a:t>
            </a:r>
          </a:p>
          <a:p>
            <a:r>
              <a:rPr lang="en-US" sz="2400" kern="0" dirty="0">
                <a:sym typeface="Wingdings" pitchFamily="2" charset="2"/>
              </a:rPr>
              <a:t>A case study on DUNE ND shows a potential to fully close the cosmic triangle</a:t>
            </a:r>
          </a:p>
          <a:p>
            <a:pPr lvl="1"/>
            <a:r>
              <a:rPr lang="en-US" sz="2000" kern="0" dirty="0" err="1">
                <a:sym typeface="Wingdings" pitchFamily="2" charset="2"/>
              </a:rPr>
              <a:t>Brdar</a:t>
            </a:r>
            <a:r>
              <a:rPr lang="en-US" sz="2000" kern="0" dirty="0">
                <a:sym typeface="Wingdings" pitchFamily="2" charset="2"/>
              </a:rPr>
              <a:t>, Yu </a:t>
            </a:r>
            <a:r>
              <a:rPr lang="en-US" sz="2000" i="1" kern="0" dirty="0">
                <a:sym typeface="Wingdings" pitchFamily="2" charset="2"/>
              </a:rPr>
              <a:t>et al</a:t>
            </a:r>
            <a:r>
              <a:rPr lang="en-US" sz="2000" kern="0" dirty="0">
                <a:sym typeface="Wingdings" pitchFamily="2" charset="2"/>
              </a:rPr>
              <a:t>., </a:t>
            </a:r>
            <a:r>
              <a:rPr lang="en-US" sz="2000" kern="0" dirty="0">
                <a:sym typeface="Wingdings" pitchFamily="2" charset="2"/>
                <a:hlinkClick r:id="rId2"/>
              </a:rPr>
              <a:t>PRL126, 201801</a:t>
            </a:r>
            <a:r>
              <a:rPr lang="en-US" sz="2000" kern="0" dirty="0">
                <a:sym typeface="Wingdings" pitchFamily="2" charset="2"/>
              </a:rPr>
              <a:t> (2021)</a:t>
            </a:r>
            <a:endParaRPr lang="en-US" sz="1600" kern="0" dirty="0">
              <a:sym typeface="Wingdings" pitchFamily="2" charset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A4654-C761-EF48-8C38-D09675DB3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724" y="1141927"/>
            <a:ext cx="2387628" cy="12964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895449-41A7-3E44-BAF3-278747A83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822" y="1149459"/>
            <a:ext cx="2472125" cy="1281409"/>
          </a:xfrm>
          <a:prstGeom prst="rect">
            <a:avLst/>
          </a:prstGeom>
        </p:spPr>
      </p:pic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5868863-0B1B-4B40-98D0-B84D33CF6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0516" y="2501245"/>
            <a:ext cx="5134186" cy="3962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45F770-BD1A-E94D-B294-442203C7A05C}"/>
              </a:ext>
            </a:extLst>
          </p:cNvPr>
          <p:cNvSpPr txBox="1"/>
          <p:nvPr/>
        </p:nvSpPr>
        <p:spPr>
          <a:xfrm>
            <a:off x="6629400" y="742890"/>
            <a:ext cx="2170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Detection - scattering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357A6-4087-5B47-BBF8-3770E3AA5E33}"/>
              </a:ext>
            </a:extLst>
          </p:cNvPr>
          <p:cNvSpPr txBox="1"/>
          <p:nvPr/>
        </p:nvSpPr>
        <p:spPr>
          <a:xfrm>
            <a:off x="3926066" y="742890"/>
            <a:ext cx="219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Production in </a:t>
            </a:r>
            <a:r>
              <a:rPr lang="en-US" sz="2000" dirty="0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target</a:t>
            </a:r>
          </a:p>
        </p:txBody>
      </p:sp>
      <p:sp>
        <p:nvSpPr>
          <p:cNvPr id="15" name="Notched Right Arrow 14">
            <a:extLst>
              <a:ext uri="{FF2B5EF4-FFF2-40B4-BE49-F238E27FC236}">
                <a16:creationId xmlns:a16="http://schemas.microsoft.com/office/drawing/2014/main" id="{483CB7D0-6A9E-D34C-BF32-39EDEAD24520}"/>
              </a:ext>
            </a:extLst>
          </p:cNvPr>
          <p:cNvSpPr/>
          <p:nvPr/>
        </p:nvSpPr>
        <p:spPr bwMode="auto">
          <a:xfrm rot="18808504">
            <a:off x="7348836" y="4098397"/>
            <a:ext cx="1144680" cy="794802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Oppo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B52FB4-CCD7-1219-03ED-DEF445003341}"/>
              </a:ext>
            </a:extLst>
          </p:cNvPr>
          <p:cNvSpPr txBox="1"/>
          <p:nvPr/>
        </p:nvSpPr>
        <p:spPr>
          <a:xfrm rot="3584926">
            <a:off x="6787288" y="2852706"/>
            <a:ext cx="2067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edge constrained by the distance from the source to the detector</a:t>
            </a:r>
          </a:p>
        </p:txBody>
      </p:sp>
    </p:spTree>
    <p:extLst>
      <p:ext uri="{BB962C8B-B14F-4D97-AF65-F5344CB8AC3E}">
        <p14:creationId xmlns:p14="http://schemas.microsoft.com/office/powerpoint/2010/main" val="426515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11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76200"/>
            <a:ext cx="8915400" cy="609600"/>
          </a:xfrm>
        </p:spPr>
        <p:txBody>
          <a:bodyPr/>
          <a:lstStyle/>
          <a:p>
            <a:pPr lvl="0" latinLnBrk="1"/>
            <a:r>
              <a:rPr lang="en-US" b="1" dirty="0"/>
              <a:t>What is DAMSA?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609600"/>
            <a:ext cx="8801100" cy="5359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Dark sector particle (DSP) search concept at low E, high intensity proton beam facility </a:t>
            </a:r>
          </a:p>
          <a:p>
            <a:pPr>
              <a:lnSpc>
                <a:spcPct val="90000"/>
              </a:lnSpc>
            </a:pPr>
            <a:r>
              <a:rPr lang="en-US" dirty="0"/>
              <a:t>Stands for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/>
              <a:t>ump produced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boriginal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/>
              <a:t>atter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earch at an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ccelerator (DAMSA)</a:t>
            </a:r>
          </a:p>
          <a:p>
            <a:pPr lvl="1">
              <a:lnSpc>
                <a:spcPct val="90000"/>
              </a:lnSpc>
            </a:pPr>
            <a:r>
              <a:rPr lang="ko-KR" altLang="en-US" sz="2400" dirty="0" err="1"/>
              <a:t>담사</a:t>
            </a:r>
            <a:r>
              <a:rPr lang="en-US" altLang="ko-KR" sz="2400" dirty="0"/>
              <a:t> (</a:t>
            </a:r>
            <a:r>
              <a:rPr lang="ja-JP" altLang="en-US" sz="2400"/>
              <a:t>潭思</a:t>
            </a:r>
            <a:r>
              <a:rPr lang="en-US" altLang="ko-KR" sz="2400" dirty="0"/>
              <a:t>) = </a:t>
            </a:r>
            <a:r>
              <a:rPr lang="ko-KR" altLang="en-US" sz="2400" dirty="0" err="1"/>
              <a:t>깊은생각</a:t>
            </a:r>
            <a:r>
              <a:rPr lang="ko-KR" altLang="en-US" sz="2400" dirty="0"/>
              <a:t> </a:t>
            </a:r>
            <a:r>
              <a:rPr lang="en-US" altLang="ko-KR" dirty="0"/>
              <a:t>– Rumination or Reflection</a:t>
            </a:r>
          </a:p>
          <a:p>
            <a:pPr lvl="2">
              <a:lnSpc>
                <a:spcPct val="90000"/>
              </a:lnSpc>
            </a:pPr>
            <a:r>
              <a:rPr lang="en-US" altLang="ko-KR" dirty="0">
                <a:hlinkClick r:id="rId2"/>
              </a:rPr>
              <a:t>Jang </a:t>
            </a:r>
            <a:r>
              <a:rPr lang="en-US" altLang="ko-KR" i="1" dirty="0">
                <a:hlinkClick r:id="rId2"/>
              </a:rPr>
              <a:t>et al</a:t>
            </a:r>
            <a:r>
              <a:rPr lang="en-US" altLang="ko-KR" dirty="0">
                <a:hlinkClick r:id="rId2"/>
              </a:rPr>
              <a:t>., PRD 107, L031901 (2023) </a:t>
            </a:r>
            <a:r>
              <a:rPr lang="en-US" altLang="ko-KR" dirty="0"/>
              <a:t>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Search for DSP in the low mass regime, using low energy, high intensity beam capability </a:t>
            </a:r>
            <a:r>
              <a:rPr lang="en-US" dirty="0">
                <a:sym typeface="Wingdings" pitchFamily="2" charset="2"/>
              </a:rPr>
              <a:t> ideally below the pion threshold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Originally developed for 600MeV proton beam at RAON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800MeV PIP-II LINAC beams fit the bill</a:t>
            </a:r>
          </a:p>
        </p:txBody>
      </p:sp>
    </p:spTree>
    <p:extLst>
      <p:ext uri="{BB962C8B-B14F-4D97-AF65-F5344CB8AC3E}">
        <p14:creationId xmlns:p14="http://schemas.microsoft.com/office/powerpoint/2010/main" val="242118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609600"/>
            <a:ext cx="4114800" cy="1518356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12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4800600" cy="129225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Focus on Axion-like particles (ALP) search through their </a:t>
            </a:r>
            <a:r>
              <a:rPr lang="en-US" sz="2800" b="1" u="sng" dirty="0">
                <a:solidFill>
                  <a:srgbClr val="FF0000"/>
                </a:solidFill>
              </a:rPr>
              <a:t>two- photon</a:t>
            </a:r>
            <a:r>
              <a:rPr lang="en-US" sz="2800" dirty="0"/>
              <a:t> final state via the </a:t>
            </a:r>
            <a:r>
              <a:rPr lang="en-US" sz="2800" dirty="0" err="1"/>
              <a:t>Primakoff</a:t>
            </a:r>
            <a:r>
              <a:rPr lang="en-US" sz="2800" dirty="0"/>
              <a:t> process</a:t>
            </a:r>
            <a:endParaRPr lang="en-US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61436F3-FD4B-9F4F-9D1E-1188A2B9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133600"/>
            <a:ext cx="876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/>
              <a:t>Produce as many photons as possible in the beam source, namely the dump</a:t>
            </a:r>
          </a:p>
          <a:p>
            <a:pPr>
              <a:lnSpc>
                <a:spcPct val="90000"/>
              </a:lnSpc>
            </a:pPr>
            <a:r>
              <a:rPr lang="en-US" sz="2800" kern="0" dirty="0"/>
              <a:t>Capture as many ALPs as possible in as wide a mass range as possible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Shorten the distance from the source to the detector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Increase the detector angular coverage</a:t>
            </a:r>
          </a:p>
          <a:p>
            <a:pPr>
              <a:lnSpc>
                <a:spcPct val="90000"/>
              </a:lnSpc>
            </a:pPr>
            <a:r>
              <a:rPr lang="en-US" sz="2800" kern="0" dirty="0"/>
              <a:t>Minimize the backgrounds from neutral particles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Neutron spallation </a:t>
            </a:r>
            <a:r>
              <a:rPr lang="en-US" sz="2400" kern="0" dirty="0">
                <a:sym typeface="Wingdings" pitchFamily="2" charset="2"/>
              </a:rPr>
              <a:t> accidental photon overlaps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Neutrino NC and QE interactions </a:t>
            </a:r>
            <a:r>
              <a:rPr lang="en-US" sz="2400" kern="0" dirty="0">
                <a:sym typeface="Wingdings" pitchFamily="2" charset="2"/>
              </a:rPr>
              <a:t> produce </a:t>
            </a:r>
            <a:r>
              <a:rPr lang="en-US" sz="2400" kern="0" dirty="0">
                <a:latin typeface="Symbol" pitchFamily="2" charset="2"/>
                <a:sym typeface="Wingdings" pitchFamily="2" charset="2"/>
              </a:rPr>
              <a:t>p</a:t>
            </a:r>
            <a:r>
              <a:rPr lang="en-US" sz="2400" kern="0" baseline="30000" dirty="0">
                <a:sym typeface="Wingdings" pitchFamily="2" charset="2"/>
              </a:rPr>
              <a:t>0</a:t>
            </a:r>
            <a:r>
              <a:rPr lang="en-US" sz="2400" kern="0" dirty="0">
                <a:sym typeface="Wingdings" pitchFamily="2" charset="2"/>
              </a:rPr>
              <a:t> 2</a:t>
            </a:r>
            <a:r>
              <a:rPr lang="en-US" sz="2400" kern="0" dirty="0">
                <a:latin typeface="Symbol" pitchFamily="2" charset="2"/>
                <a:sym typeface="Wingdings" pitchFamily="2" charset="2"/>
              </a:rPr>
              <a:t>g</a:t>
            </a:r>
            <a:endParaRPr lang="en-US" sz="2400" kern="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38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  <p:bldP spid="9" grpId="1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Exp. Concept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Inject and absorb as many low-E (1GeV or less) proton beam particles in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Allow higher mass ALP’s to decay with as small number of neutrons escaping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the detector as close to the dump as possible on axis to expand the mass reach to higher mass region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D2D629F0-63AF-D24C-95C7-FAA86CF57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8B2D041-CB68-B54D-85F7-3400EFFB0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D4D17E-E873-D04D-91CA-32CC20801577}"/>
              </a:ext>
            </a:extLst>
          </p:cNvPr>
          <p:cNvGrpSpPr/>
          <p:nvPr/>
        </p:nvGrpSpPr>
        <p:grpSpPr>
          <a:xfrm>
            <a:off x="1025647" y="2484994"/>
            <a:ext cx="6367341" cy="4132263"/>
            <a:chOff x="904877" y="1493838"/>
            <a:chExt cx="7859711" cy="5305425"/>
          </a:xfrm>
        </p:grpSpPr>
        <p:sp>
          <p:nvSpPr>
            <p:cNvPr id="21" name="AutoShape 2">
              <a:extLst>
                <a:ext uri="{FF2B5EF4-FFF2-40B4-BE49-F238E27FC236}">
                  <a16:creationId xmlns:a16="http://schemas.microsoft.com/office/drawing/2014/main" id="{9DA62673-4527-5440-AB46-D121FD2167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7913" y="3649662"/>
              <a:ext cx="914400" cy="1006475"/>
            </a:xfrm>
            <a:prstGeom prst="can">
              <a:avLst>
                <a:gd name="adj" fmla="val 14528"/>
              </a:avLst>
            </a:prstGeom>
            <a:solidFill>
              <a:srgbClr val="729FCF">
                <a:alpha val="50000"/>
              </a:srgbClr>
            </a:solidFill>
            <a:ln w="9525" cap="flat">
              <a:solidFill>
                <a:srgbClr val="3465A4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">
              <a:extLst>
                <a:ext uri="{FF2B5EF4-FFF2-40B4-BE49-F238E27FC236}">
                  <a16:creationId xmlns:a16="http://schemas.microsoft.com/office/drawing/2014/main" id="{93FE25D9-CC9D-5E42-A11E-781771D7E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2188" y="4152900"/>
              <a:ext cx="1309687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4">
              <a:extLst>
                <a:ext uri="{FF2B5EF4-FFF2-40B4-BE49-F238E27FC236}">
                  <a16:creationId xmlns:a16="http://schemas.microsoft.com/office/drawing/2014/main" id="{08B2C483-4144-3945-BC0B-8CEEC2F964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653507" y="3952081"/>
              <a:ext cx="914400" cy="395287"/>
            </a:xfrm>
            <a:prstGeom prst="can">
              <a:avLst>
                <a:gd name="adj" fmla="val 24157"/>
              </a:avLst>
            </a:prstGeom>
            <a:solidFill>
              <a:srgbClr val="FF972F">
                <a:alpha val="50000"/>
              </a:srgbClr>
            </a:solidFill>
            <a:ln w="9525" cap="flat">
              <a:solidFill>
                <a:srgbClr val="FFBF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FB258829-7F09-5241-8FEB-872F4433C4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7394" y="2340769"/>
              <a:ext cx="3565525" cy="3709987"/>
            </a:xfrm>
            <a:prstGeom prst="can">
              <a:avLst>
                <a:gd name="adj" fmla="val 10819"/>
              </a:avLst>
            </a:prstGeom>
            <a:solidFill>
              <a:srgbClr val="E8F2A1">
                <a:alpha val="50000"/>
              </a:srgbClr>
            </a:solidFill>
            <a:ln w="9525" cap="flat">
              <a:solidFill>
                <a:srgbClr val="AFD095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6">
              <a:extLst>
                <a:ext uri="{FF2B5EF4-FFF2-40B4-BE49-F238E27FC236}">
                  <a16:creationId xmlns:a16="http://schemas.microsoft.com/office/drawing/2014/main" id="{ED775245-F1E9-2848-95B8-EB62247851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01875" y="1493838"/>
              <a:ext cx="6462713" cy="26606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2E75E35-96A8-F84C-A7AC-1DB7EA45C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1875" y="4152900"/>
              <a:ext cx="6096000" cy="26463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AutoShape 8">
              <a:extLst>
                <a:ext uri="{FF2B5EF4-FFF2-40B4-BE49-F238E27FC236}">
                  <a16:creationId xmlns:a16="http://schemas.microsoft.com/office/drawing/2014/main" id="{49844D8E-88CF-0C4D-82A0-0B3133F09B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580063" y="3328988"/>
              <a:ext cx="3565525" cy="1736725"/>
            </a:xfrm>
            <a:prstGeom prst="can">
              <a:avLst>
                <a:gd name="adj" fmla="val 27343"/>
              </a:avLst>
            </a:prstGeom>
            <a:solidFill>
              <a:srgbClr val="FFD7D7">
                <a:alpha val="50000"/>
              </a:srgbClr>
            </a:solidFill>
            <a:ln w="9525" cap="flat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9">
              <a:extLst>
                <a:ext uri="{FF2B5EF4-FFF2-40B4-BE49-F238E27FC236}">
                  <a16:creationId xmlns:a16="http://schemas.microsoft.com/office/drawing/2014/main" id="{433117ED-9728-5442-8153-342CDC86E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1875" y="4152900"/>
              <a:ext cx="5273675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id="{037BFEDC-FA0E-064B-A1AE-9957A4E16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4877" y="3780970"/>
              <a:ext cx="1311275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Proton beam</a:t>
              </a:r>
            </a:p>
          </p:txBody>
        </p:sp>
      </p:grpSp>
      <p:sp>
        <p:nvSpPr>
          <p:cNvPr id="30" name="Text Box 10">
            <a:extLst>
              <a:ext uri="{FF2B5EF4-FFF2-40B4-BE49-F238E27FC236}">
                <a16:creationId xmlns:a16="http://schemas.microsoft.com/office/drawing/2014/main" id="{5F0EA1BA-876E-3641-90F5-C50B8A7ED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3062" y="4991814"/>
            <a:ext cx="685122" cy="27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W Dump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L=1m</a:t>
            </a: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BCA31066-6F21-CE4D-86AD-427E80F85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3228938"/>
            <a:ext cx="2133973" cy="581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Vacuum Decay Volume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L=10m</a:t>
            </a:r>
          </a:p>
        </p:txBody>
      </p:sp>
      <p:sp>
        <p:nvSpPr>
          <p:cNvPr id="32" name="Text Box 10">
            <a:extLst>
              <a:ext uri="{FF2B5EF4-FFF2-40B4-BE49-F238E27FC236}">
                <a16:creationId xmlns:a16="http://schemas.microsoft.com/office/drawing/2014/main" id="{A2E1888D-B7CA-DC4A-A690-E592FE363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6035" y="3224734"/>
            <a:ext cx="869102" cy="27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Detector</a:t>
            </a: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20837AF-7170-1F4E-9A32-2AD1B202F55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463766" y="4444305"/>
            <a:ext cx="685122" cy="27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>
              <a:lnSpc>
                <a:spcPct val="93000"/>
              </a:lnSpc>
            </a:pPr>
            <a:r>
              <a:rPr lang="en-US" altLang="en-US" sz="1600" b="1" dirty="0">
                <a:solidFill>
                  <a:schemeClr val="accent2"/>
                </a:solidFill>
                <a:latin typeface="+mn-lt"/>
              </a:rPr>
              <a:t>Moderator</a:t>
            </a:r>
          </a:p>
        </p:txBody>
      </p:sp>
    </p:spTree>
    <p:extLst>
      <p:ext uri="{BB962C8B-B14F-4D97-AF65-F5344CB8AC3E}">
        <p14:creationId xmlns:p14="http://schemas.microsoft.com/office/powerpoint/2010/main" val="298052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Experiment Signature</a:t>
            </a:r>
          </a:p>
        </p:txBody>
      </p:sp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510" y="680934"/>
            <a:ext cx="7315200" cy="1518356"/>
          </a:xfrm>
          <a:prstGeom prst="rect">
            <a:avLst/>
          </a:prstGeom>
        </p:spPr>
      </p:pic>
      <p:pic>
        <p:nvPicPr>
          <p:cNvPr id="4" name="Picture 3" descr="A picture containing text, sky, outdoor&#10;&#10;Description automatically generated">
            <a:extLst>
              <a:ext uri="{FF2B5EF4-FFF2-40B4-BE49-F238E27FC236}">
                <a16:creationId xmlns:a16="http://schemas.microsoft.com/office/drawing/2014/main" id="{9330E9D6-A2ED-6743-976E-318778CCA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0"/>
            <a:ext cx="9144000" cy="3947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CA8327-6B1C-394A-BBC0-F521C90744D7}"/>
              </a:ext>
            </a:extLst>
          </p:cNvPr>
          <p:cNvSpPr txBox="1"/>
          <p:nvPr/>
        </p:nvSpPr>
        <p:spPr>
          <a:xfrm>
            <a:off x="271955" y="4419600"/>
            <a:ext cx="1175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340827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Accelerator Complex in PIP-II Era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9044"/>
            <a:ext cx="8763000" cy="20517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PIP-II provides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New SRF LINAC for injection into Booster at 800MeV (present 400MeV)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Booster cycle rates upgraded to 20Hz from current 15Hz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Increased proton beam intensity at 8GeV for 1.2MW beam power from main injector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EAB97BB-883F-1B10-0DFA-2B2EBF43E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635" y="3282244"/>
            <a:ext cx="4908435" cy="205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/>
              <a:t>PIP-II era begins in </a:t>
            </a:r>
            <a:r>
              <a:rPr lang="en-US" sz="2800" b="1" u="sng" kern="0" dirty="0">
                <a:solidFill>
                  <a:srgbClr val="C00000"/>
                </a:solidFill>
              </a:rPr>
              <a:t>2029</a:t>
            </a:r>
            <a:r>
              <a:rPr lang="en-US" sz="2800" kern="0" dirty="0"/>
              <a:t>, DUNE 2031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Mu2e (8GeV)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Fixed target, test beams (120 GeV)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0.8 GeV beam available for other exp, </a:t>
            </a:r>
            <a:r>
              <a:rPr lang="en-US" sz="2400" kern="0" dirty="0" err="1"/>
              <a:t>eg.</a:t>
            </a:r>
            <a:r>
              <a:rPr lang="en-US" sz="2400" kern="0" dirty="0"/>
              <a:t> With PAR and may be other options for beam dump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F6A681-0373-2CB2-1E31-9002C0334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324" y="3029204"/>
            <a:ext cx="4376677" cy="283819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58648B4-281B-F20C-9C58-6963D3C375ED}"/>
              </a:ext>
            </a:extLst>
          </p:cNvPr>
          <p:cNvCxnSpPr>
            <a:cxnSpLocks/>
          </p:cNvCxnSpPr>
          <p:nvPr/>
        </p:nvCxnSpPr>
        <p:spPr>
          <a:xfrm flipV="1">
            <a:off x="3124200" y="3677951"/>
            <a:ext cx="3967976" cy="17322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3842142-F4A9-3AAF-DD35-8825543C1A9A}"/>
              </a:ext>
            </a:extLst>
          </p:cNvPr>
          <p:cNvSpPr txBox="1"/>
          <p:nvPr/>
        </p:nvSpPr>
        <p:spPr>
          <a:xfrm>
            <a:off x="5811651" y="6088123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B.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Flauger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343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2" grpId="0" uiExpand="1" build="p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91" y="0"/>
            <a:ext cx="9056809" cy="609600"/>
          </a:xfrm>
        </p:spPr>
        <p:txBody>
          <a:bodyPr/>
          <a:lstStyle/>
          <a:p>
            <a:pPr lvl="0" latinLnBrk="1"/>
            <a:r>
              <a:rPr lang="en-US" b="1" dirty="0"/>
              <a:t>PIP-II Siting Enables Further Expansion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0932" y="524560"/>
            <a:ext cx="3510979" cy="390407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accent6"/>
                </a:solidFill>
              </a:rPr>
              <a:t>Magnetic switching elements and RF splitters can divide beam.</a:t>
            </a: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accent6"/>
                </a:solidFill>
              </a:rPr>
              <a:t>Real estate in </a:t>
            </a:r>
            <a:r>
              <a:rPr lang="en-US" altLang="en-US" sz="2800" dirty="0" err="1">
                <a:solidFill>
                  <a:schemeClr val="accent6"/>
                </a:solidFill>
              </a:rPr>
              <a:t>TeV</a:t>
            </a:r>
            <a:r>
              <a:rPr lang="en-US" altLang="en-US" sz="2800" dirty="0">
                <a:solidFill>
                  <a:schemeClr val="accent6"/>
                </a:solidFill>
              </a:rPr>
              <a:t> field allows for a variety of rings and lines, shapes and sizes.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F5B158-C571-1773-3006-2C779D6F7C14}"/>
              </a:ext>
            </a:extLst>
          </p:cNvPr>
          <p:cNvGrpSpPr/>
          <p:nvPr/>
        </p:nvGrpSpPr>
        <p:grpSpPr>
          <a:xfrm>
            <a:off x="239591" y="767309"/>
            <a:ext cx="5393430" cy="5204519"/>
            <a:chOff x="400270" y="942889"/>
            <a:chExt cx="5393430" cy="5204519"/>
          </a:xfrm>
        </p:grpSpPr>
        <p:pic>
          <p:nvPicPr>
            <p:cNvPr id="3" name="Content Placeholder 13">
              <a:extLst>
                <a:ext uri="{FF2B5EF4-FFF2-40B4-BE49-F238E27FC236}">
                  <a16:creationId xmlns:a16="http://schemas.microsoft.com/office/drawing/2014/main" id="{74A56406-7DD2-D46E-34B8-804DC15F7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270" y="942889"/>
              <a:ext cx="5192716" cy="5204519"/>
            </a:xfrm>
            <a:prstGeom prst="rect">
              <a:avLst/>
            </a:prstGeom>
          </p:spPr>
        </p:pic>
        <p:sp>
          <p:nvSpPr>
            <p:cNvPr id="4" name="Arc 3">
              <a:extLst>
                <a:ext uri="{FF2B5EF4-FFF2-40B4-BE49-F238E27FC236}">
                  <a16:creationId xmlns:a16="http://schemas.microsoft.com/office/drawing/2014/main" id="{B45A6EDF-E091-4476-0507-154DF5490286}"/>
                </a:ext>
              </a:extLst>
            </p:cNvPr>
            <p:cNvSpPr/>
            <p:nvPr/>
          </p:nvSpPr>
          <p:spPr>
            <a:xfrm>
              <a:off x="1480991" y="2877835"/>
              <a:ext cx="1509041" cy="1772701"/>
            </a:xfrm>
            <a:prstGeom prst="arc">
              <a:avLst>
                <a:gd name="adj1" fmla="val 21368963"/>
                <a:gd name="adj2" fmla="val 6947402"/>
              </a:avLst>
            </a:prstGeom>
            <a:ln w="762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6B78B8C-D762-0E32-E9A8-AABEA2C4E0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90032" y="3708462"/>
              <a:ext cx="1267818" cy="1791496"/>
            </a:xfrm>
            <a:prstGeom prst="line">
              <a:avLst/>
            </a:prstGeom>
            <a:ln w="762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4C97B15-A0D9-595F-5FF1-AB93C77B18E5}"/>
                </a:ext>
              </a:extLst>
            </p:cNvPr>
            <p:cNvSpPr/>
            <p:nvPr/>
          </p:nvSpPr>
          <p:spPr>
            <a:xfrm>
              <a:off x="3349060" y="3635159"/>
              <a:ext cx="446812" cy="448787"/>
            </a:xfrm>
            <a:prstGeom prst="ellipse">
              <a:avLst/>
            </a:prstGeom>
            <a:noFill/>
            <a:ln w="76200">
              <a:solidFill>
                <a:schemeClr val="accent4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CBAB72-12B3-DD9C-BA97-88B5395AF574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H="1" flipV="1">
              <a:off x="2938557" y="3595890"/>
              <a:ext cx="475937" cy="422333"/>
            </a:xfrm>
            <a:prstGeom prst="line">
              <a:avLst/>
            </a:prstGeom>
            <a:ln w="76200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426762D-9A11-C815-B2AD-2B5F986828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71634" y="4080078"/>
              <a:ext cx="633909" cy="39269"/>
            </a:xfrm>
            <a:prstGeom prst="line">
              <a:avLst/>
            </a:prstGeom>
            <a:ln w="76200">
              <a:solidFill>
                <a:schemeClr val="accent4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FE7C2351-10C3-0305-032D-8093CB53F56B}"/>
                </a:ext>
              </a:extLst>
            </p:cNvPr>
            <p:cNvSpPr txBox="1">
              <a:spLocks/>
            </p:cNvSpPr>
            <p:nvPr/>
          </p:nvSpPr>
          <p:spPr>
            <a:xfrm>
              <a:off x="3834497" y="3240351"/>
              <a:ext cx="1959203" cy="777872"/>
            </a:xfrm>
            <a:prstGeom prst="rect">
              <a:avLst/>
            </a:prstGeom>
          </p:spPr>
          <p:txBody>
            <a:bodyPr/>
            <a:lstStyle>
              <a:lvl1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 kern="1200">
                  <a:solidFill>
                    <a:srgbClr val="074184"/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2pPr>
              <a:lvl3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3pPr>
              <a:lvl4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4pPr>
              <a:lvl5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5pPr>
              <a:lvl6pPr marL="4572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marL="9144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marL="13716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marL="18288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>
                  <a:solidFill>
                    <a:schemeClr val="accent4"/>
                  </a:solidFill>
                </a:rPr>
                <a:t>Some</a:t>
              </a:r>
            </a:p>
            <a:p>
              <a:r>
                <a:rPr lang="en-US" sz="2400" dirty="0">
                  <a:solidFill>
                    <a:schemeClr val="accent4"/>
                  </a:solidFill>
                </a:rPr>
                <a:t>AR program</a:t>
              </a:r>
            </a:p>
          </p:txBody>
        </p:sp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6532DFBC-539E-FC38-1660-D3F89FF0A144}"/>
                </a:ext>
              </a:extLst>
            </p:cNvPr>
            <p:cNvSpPr txBox="1">
              <a:spLocks/>
            </p:cNvSpPr>
            <p:nvPr/>
          </p:nvSpPr>
          <p:spPr>
            <a:xfrm>
              <a:off x="4050683" y="4409816"/>
              <a:ext cx="1663021" cy="783441"/>
            </a:xfrm>
            <a:prstGeom prst="rect">
              <a:avLst/>
            </a:prstGeom>
          </p:spPr>
          <p:txBody>
            <a:bodyPr/>
            <a:lstStyle>
              <a:lvl1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 kern="1200">
                  <a:solidFill>
                    <a:srgbClr val="074184"/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2pPr>
              <a:lvl3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3pPr>
              <a:lvl4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4pPr>
              <a:lvl5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5pPr>
              <a:lvl6pPr marL="4572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marL="9144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marL="13716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marL="18288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>
                  <a:solidFill>
                    <a:schemeClr val="accent3">
                      <a:lumMod val="50000"/>
                    </a:schemeClr>
                  </a:solidFill>
                </a:rPr>
                <a:t>Linac Extension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642D0FE1-D5F5-5022-33CA-ECF4485397DE}"/>
                </a:ext>
              </a:extLst>
            </p:cNvPr>
            <p:cNvSpPr txBox="1">
              <a:spLocks/>
            </p:cNvSpPr>
            <p:nvPr/>
          </p:nvSpPr>
          <p:spPr>
            <a:xfrm>
              <a:off x="452720" y="4262488"/>
              <a:ext cx="1338485" cy="777872"/>
            </a:xfrm>
            <a:prstGeom prst="rect">
              <a:avLst/>
            </a:prstGeom>
          </p:spPr>
          <p:txBody>
            <a:bodyPr/>
            <a:lstStyle>
              <a:lvl1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 kern="1200">
                  <a:solidFill>
                    <a:srgbClr val="074184"/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2pPr>
              <a:lvl3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3pPr>
              <a:lvl4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4pPr>
              <a:lvl5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5pPr>
              <a:lvl6pPr marL="4572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marL="9144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marL="13716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marL="18288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>
                  <a:solidFill>
                    <a:schemeClr val="accent1"/>
                  </a:solidFill>
                </a:rPr>
                <a:t>Mu2e-II</a:t>
              </a:r>
            </a:p>
          </p:txBody>
        </p:sp>
      </p:grpSp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FE0C5868-5871-667D-CCDA-2960A2E87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344" y="2435014"/>
            <a:ext cx="3105065" cy="1379631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9E82A996-014C-E6CB-0753-D0106CDFD2E3}"/>
              </a:ext>
            </a:extLst>
          </p:cNvPr>
          <p:cNvSpPr/>
          <p:nvPr/>
        </p:nvSpPr>
        <p:spPr bwMode="auto">
          <a:xfrm rot="16200000">
            <a:off x="2472135" y="3081735"/>
            <a:ext cx="648188" cy="808342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CE2442-25F8-8B2C-4109-3AEE3F6E8C90}"/>
              </a:ext>
            </a:extLst>
          </p:cNvPr>
          <p:cNvSpPr txBox="1"/>
          <p:nvPr/>
        </p:nvSpPr>
        <p:spPr>
          <a:xfrm rot="3254019">
            <a:off x="2880399" y="4893117"/>
            <a:ext cx="261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FF99"/>
                </a:solidFill>
                <a:latin typeface="+mn-lt"/>
              </a:rPr>
              <a:t>LINAC Extension @2GeV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71FC41-532C-7B82-389E-03738830C863}"/>
              </a:ext>
            </a:extLst>
          </p:cNvPr>
          <p:cNvSpPr txBox="1"/>
          <p:nvPr/>
        </p:nvSpPr>
        <p:spPr>
          <a:xfrm>
            <a:off x="5874294" y="617220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J. Eldred</a:t>
            </a:r>
          </a:p>
        </p:txBody>
      </p:sp>
    </p:spTree>
    <p:extLst>
      <p:ext uri="{BB962C8B-B14F-4D97-AF65-F5344CB8AC3E}">
        <p14:creationId xmlns:p14="http://schemas.microsoft.com/office/powerpoint/2010/main" val="48818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9" grpId="0" animBg="1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Beam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724900" cy="56331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PIP-II LINAC’s 800MeV beam energy enables access to the tangible ALP mass range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Need to have as much beam as possible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~1x10</a:t>
            </a:r>
            <a:r>
              <a:rPr lang="en-US" sz="2400" baseline="30000" dirty="0"/>
              <a:t>23</a:t>
            </a:r>
            <a:r>
              <a:rPr lang="en-US" sz="2400" dirty="0"/>
              <a:t> POT/</a:t>
            </a:r>
            <a:r>
              <a:rPr lang="en-US" sz="2400" dirty="0" err="1"/>
              <a:t>yr</a:t>
            </a:r>
            <a:r>
              <a:rPr lang="en-US" sz="2400" dirty="0"/>
              <a:t> was assumed in the PRD 600MeV physics study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~1x10</a:t>
            </a:r>
            <a:r>
              <a:rPr lang="en-US" sz="2400" baseline="30000" dirty="0"/>
              <a:t>23</a:t>
            </a:r>
            <a:r>
              <a:rPr lang="en-US" sz="2400" dirty="0"/>
              <a:t> POT/</a:t>
            </a:r>
            <a:r>
              <a:rPr lang="en-US" sz="2400" dirty="0" err="1"/>
              <a:t>yr</a:t>
            </a:r>
            <a:r>
              <a:rPr lang="en-US" sz="2400" dirty="0"/>
              <a:t> for PIP-II 800MeV and 1GeV physics study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800" dirty="0"/>
              <a:t>PIP-II CW beam characteristics (total proton current: 2mA)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Bunch length: 1ns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</a:t>
            </a:r>
            <a:r>
              <a:rPr lang="en-US" sz="2400" baseline="-25000" dirty="0"/>
              <a:t>p</a:t>
            </a:r>
            <a:r>
              <a:rPr lang="en-US" sz="2400" dirty="0"/>
              <a:t>/bunch : 8x10</a:t>
            </a:r>
            <a:r>
              <a:rPr lang="en-US" sz="2400" baseline="30000" dirty="0"/>
              <a:t>7</a:t>
            </a:r>
            <a:r>
              <a:rPr lang="en-US" sz="2400" dirty="0"/>
              <a:t> p/bunch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Bunch spacing: 6.2ns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PIP-II CW Chopping possibility?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micro-pulses w/ two 14x10</a:t>
            </a:r>
            <a:r>
              <a:rPr lang="en-US" sz="2400" baseline="30000" dirty="0"/>
              <a:t>7</a:t>
            </a:r>
            <a:r>
              <a:rPr lang="en-US" sz="2400" dirty="0"/>
              <a:t> p-bunches separated by 6.2ns and the next pair separated by 16.2ns, repeating every 22.4ns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Each micro</a:t>
            </a:r>
            <a:r>
              <a:rPr lang="en-US" sz="2400" dirty="0">
                <a:latin typeface="Symbol" pitchFamily="2" charset="2"/>
              </a:rPr>
              <a:t>-</a:t>
            </a:r>
            <a:r>
              <a:rPr lang="en-US" sz="2400" dirty="0"/>
              <a:t>pulse lasts for 0.6ms spaced every 50ms </a:t>
            </a:r>
            <a:r>
              <a:rPr lang="en-US" sz="2400" dirty="0">
                <a:sym typeface="Wingdings" pitchFamily="2" charset="2"/>
              </a:rPr>
              <a:t> I=2mA/</a:t>
            </a:r>
            <a:r>
              <a:rPr lang="en-US" sz="2400" dirty="0"/>
              <a:t>micro</a:t>
            </a:r>
            <a:r>
              <a:rPr lang="en-US" sz="2400" dirty="0">
                <a:latin typeface="Symbol" pitchFamily="2" charset="2"/>
              </a:rPr>
              <a:t>-</a:t>
            </a:r>
            <a:r>
              <a:rPr lang="en-US" sz="2400" dirty="0"/>
              <a:t>pulse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041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Dump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32176"/>
            <a:ext cx="8610600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What material on what depth would be most optimal?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 most photons per unit length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 least number of neutrons out the dump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Absorb most particles per unit length</a:t>
            </a:r>
          </a:p>
          <a:p>
            <a:pPr>
              <a:lnSpc>
                <a:spcPct val="90000"/>
              </a:lnSpc>
            </a:pPr>
            <a:r>
              <a:rPr lang="en-US" dirty="0"/>
              <a:t>GEANT4 based study shows 1m diameter, 1m long cylindrical shape tungsten dump (~10 nuclear interaction lengths) produces most photons and absorb ~99.995% 600MeV protons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Neutrons produce additional photons in the dump, providing additional source for ALP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0DFD82-B9B9-A246-AAFA-39B74F498DEE}"/>
              </a:ext>
            </a:extLst>
          </p:cNvPr>
          <p:cNvSpPr/>
          <p:nvPr/>
        </p:nvSpPr>
        <p:spPr bwMode="auto">
          <a:xfrm>
            <a:off x="6172200" y="5943600"/>
            <a:ext cx="28956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5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19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1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839200" cy="563879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detector capabilities are needed to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Capture as many ALP’s as possible in as wide a mass range as possible</a:t>
            </a:r>
          </a:p>
          <a:p>
            <a:pPr lvl="2">
              <a:lnSpc>
                <a:spcPct val="90000"/>
              </a:lnSpc>
            </a:pPr>
            <a:r>
              <a:rPr lang="en-US" sz="2000" b="1" u="sng" dirty="0">
                <a:solidFill>
                  <a:srgbClr val="FF0000"/>
                </a:solidFill>
              </a:rPr>
              <a:t>High mass </a:t>
            </a:r>
            <a:r>
              <a:rPr lang="en-US" sz="2000" dirty="0"/>
              <a:t>ALP’s have </a:t>
            </a:r>
            <a:r>
              <a:rPr lang="en-US" sz="2000" b="1" u="sng" dirty="0">
                <a:solidFill>
                  <a:srgbClr val="FF0000"/>
                </a:solidFill>
              </a:rPr>
              <a:t>shorter lifetime </a:t>
            </a:r>
            <a:r>
              <a:rPr lang="en-US" sz="2000" dirty="0">
                <a:sym typeface="Wingdings" pitchFamily="2" charset="2"/>
              </a:rPr>
              <a:t> Need to be able to capture two photons from the ALP decays upstream of the detector</a:t>
            </a:r>
            <a:endParaRPr lang="en-US" sz="2000" dirty="0"/>
          </a:p>
          <a:p>
            <a:pPr lvl="2">
              <a:lnSpc>
                <a:spcPct val="90000"/>
              </a:lnSpc>
            </a:pPr>
            <a:r>
              <a:rPr lang="en-US" sz="2000" b="1" u="sng" dirty="0">
                <a:solidFill>
                  <a:srgbClr val="FF0000"/>
                </a:solidFill>
              </a:rPr>
              <a:t>Low mass </a:t>
            </a:r>
            <a:r>
              <a:rPr lang="en-US" sz="2000" dirty="0"/>
              <a:t>ALP’s </a:t>
            </a:r>
            <a:r>
              <a:rPr lang="en-US" sz="2000" b="1" u="sng" dirty="0">
                <a:solidFill>
                  <a:srgbClr val="FF0000"/>
                </a:solidFill>
              </a:rPr>
              <a:t>live longer </a:t>
            </a:r>
            <a:r>
              <a:rPr lang="en-US" sz="2000" dirty="0">
                <a:sym typeface="Wingdings" pitchFamily="2" charset="2"/>
              </a:rPr>
              <a:t> Allow them to decay and interact in the detector and capture decay products upstream of the detector as much as possible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Reject accidental backgrounds from neutron spallation in the detector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Reduce the materials upstream of the detector for neutron to interact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a large decay volume in vacuum to fill the gap between the dump and the detector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Vacuum decay chamber w/ 0.6cm SS wall thickness assumed </a:t>
            </a:r>
            <a:r>
              <a:rPr lang="en-US" sz="2400" dirty="0">
                <a:sym typeface="Wingdings" pitchFamily="2" charset="2"/>
              </a:rPr>
              <a:t> this may have to be thicker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Allows high mass ALPs to decay </a:t>
            </a:r>
            <a:r>
              <a:rPr lang="en-US" sz="2400" dirty="0">
                <a:sym typeface="Wingdings" pitchFamily="2" charset="2"/>
              </a:rPr>
              <a:t> giving clear vertices where the two final state photons originate from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Neutron interactions confined to the decay chamber walls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151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Who am I? –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9067800" cy="5562600"/>
          </a:xfrm>
        </p:spPr>
        <p:txBody>
          <a:bodyPr/>
          <a:lstStyle/>
          <a:p>
            <a:r>
              <a:rPr lang="en-US" sz="2800" dirty="0"/>
              <a:t>Professor at U. Texas Arlington (2001 – present)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High Energy Particle Physicist who worked on collider and fixed target experiment at Fermilab and CERN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Responsible for field cage construction for the 1</a:t>
            </a:r>
            <a:r>
              <a:rPr lang="en-US" sz="2400" baseline="30000" dirty="0">
                <a:solidFill>
                  <a:srgbClr val="7030A0"/>
                </a:solidFill>
              </a:rPr>
              <a:t>st</a:t>
            </a:r>
            <a:r>
              <a:rPr lang="en-US" sz="2400" dirty="0">
                <a:solidFill>
                  <a:srgbClr val="7030A0"/>
                </a:solidFill>
              </a:rPr>
              <a:t> two 17kt DUNE FD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Led the Beyond the Standard Model (BSM) physics group in neutrino experiments in the completed U.S. HEP decadal study, Snowmass2021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Founding convener of the </a:t>
            </a:r>
            <a:r>
              <a:rPr lang="en-US" sz="2400" dirty="0" err="1">
                <a:solidFill>
                  <a:srgbClr val="7030A0"/>
                </a:solidFill>
              </a:rPr>
              <a:t>BSM@</a:t>
            </a:r>
            <a:r>
              <a:rPr lang="en-US" sz="2400" dirty="0" err="1">
                <a:solidFill>
                  <a:srgbClr val="7030A0"/>
                </a:solidFill>
                <a:latin typeface="Symbol" pitchFamily="2" charset="2"/>
              </a:rPr>
              <a:t>n</a:t>
            </a:r>
            <a:r>
              <a:rPr lang="en-US" sz="2400" dirty="0">
                <a:solidFill>
                  <a:srgbClr val="7030A0"/>
                </a:solidFill>
              </a:rPr>
              <a:t> group in 2013 (1</a:t>
            </a:r>
            <a:r>
              <a:rPr lang="en-US" sz="2400" baseline="30000" dirty="0">
                <a:solidFill>
                  <a:srgbClr val="7030A0"/>
                </a:solidFill>
              </a:rPr>
              <a:t>st</a:t>
            </a:r>
            <a:r>
              <a:rPr lang="en-US" sz="2400" dirty="0">
                <a:solidFill>
                  <a:srgbClr val="7030A0"/>
                </a:solidFill>
              </a:rPr>
              <a:t> in the community!)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Constructed three DUNE field cages for </a:t>
            </a:r>
            <a:r>
              <a:rPr lang="en-US" sz="2400" dirty="0" err="1">
                <a:solidFill>
                  <a:srgbClr val="7030A0"/>
                </a:solidFill>
              </a:rPr>
              <a:t>ProtoDUNE</a:t>
            </a:r>
            <a:r>
              <a:rPr lang="en-US" sz="2400" dirty="0">
                <a:solidFill>
                  <a:srgbClr val="7030A0"/>
                </a:solidFill>
              </a:rPr>
              <a:t> @CERN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1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20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2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13623"/>
            <a:ext cx="8991600" cy="555695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are other possible ways to further reduce the background from neutron spallation? </a:t>
            </a:r>
            <a:r>
              <a:rPr lang="en-US" sz="2800" dirty="0">
                <a:sym typeface="Wingdings" pitchFamily="2" charset="2"/>
              </a:rPr>
              <a:t> Aim to reduce by order &gt;=10</a:t>
            </a:r>
            <a:r>
              <a:rPr lang="en-US" sz="2800" baseline="30000" dirty="0">
                <a:sym typeface="Wingdings" pitchFamily="2" charset="2"/>
              </a:rPr>
              <a:t>10</a:t>
            </a:r>
            <a:r>
              <a:rPr lang="en-US" sz="2800" dirty="0">
                <a:sym typeface="Wingdings" pitchFamily="2" charset="2"/>
              </a:rPr>
              <a:t>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Leverage the speed of the neutrons  Neutrons are 10 – 1000 times heavier than the ALPs, thus for the given momentum, the a</a:t>
            </a:r>
            <a:r>
              <a:rPr lang="en-US" sz="2400" dirty="0"/>
              <a:t>rrival time of the neutron induced photon accidentals would be slower than that of the ALP’s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Leverage the distance of the closest approach of the two photon traces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Require the traceback of the overlapping two photon momentum sum point the dump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Invariant mass of the two photon momenta be within the interested mass range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Arrival time difference between two photons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A large number of neutrons have low kinetic energy </a:t>
            </a:r>
            <a:r>
              <a:rPr lang="en-US" sz="2400" dirty="0">
                <a:sym typeface="Wingdings" pitchFamily="2" charset="2"/>
              </a:rPr>
              <a:t> Require the photon energy to be greater than 5 MeV (detector threshold ~1MeV)</a:t>
            </a:r>
            <a:endParaRPr lang="en-US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5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3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B0C6AC9A-0DE1-9629-159C-F0B7EA657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15" y="685799"/>
            <a:ext cx="9162215" cy="618335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C5AD2-1DA4-4640-92BC-275C4C9C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477000"/>
            <a:ext cx="457200" cy="457200"/>
          </a:xfrm>
        </p:spPr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4000" b="1" dirty="0"/>
              <a:t>Expected DAMSA Sensitivity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9F959-6A83-3F47-98F7-A48D37CE0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1522317-A46C-B748-BFBC-C1B4B0002427}"/>
              </a:ext>
            </a:extLst>
          </p:cNvPr>
          <p:cNvSpPr/>
          <p:nvPr/>
        </p:nvSpPr>
        <p:spPr bwMode="auto">
          <a:xfrm rot="18613013">
            <a:off x="5859825" y="570202"/>
            <a:ext cx="1313523" cy="5179966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39"/>
            </a:schemeClr>
          </a:solidFill>
          <a:ln w="571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144822-1B1B-5747-AF69-57F140FBE9DE}"/>
              </a:ext>
            </a:extLst>
          </p:cNvPr>
          <p:cNvSpPr/>
          <p:nvPr/>
        </p:nvSpPr>
        <p:spPr bwMode="auto">
          <a:xfrm rot="17498222">
            <a:off x="3229527" y="2066285"/>
            <a:ext cx="925110" cy="4133935"/>
          </a:xfrm>
          <a:prstGeom prst="ellipse">
            <a:avLst/>
          </a:prstGeom>
          <a:solidFill>
            <a:schemeClr val="accent1">
              <a:lumMod val="60000"/>
              <a:lumOff val="40000"/>
              <a:alpha val="19832"/>
            </a:schemeClr>
          </a:solidFill>
          <a:ln w="571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0D723E-458C-2941-967A-4669B2C788AD}"/>
              </a:ext>
            </a:extLst>
          </p:cNvPr>
          <p:cNvSpPr txBox="1"/>
          <p:nvPr/>
        </p:nvSpPr>
        <p:spPr>
          <a:xfrm>
            <a:off x="6436655" y="1833452"/>
            <a:ext cx="1676400" cy="1015663"/>
          </a:xfrm>
          <a:prstGeom prst="rect">
            <a:avLst/>
          </a:prstGeom>
          <a:solidFill>
            <a:srgbClr val="FFFF99">
              <a:alpha val="28000"/>
            </a:srgb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Short lived! </a:t>
            </a:r>
            <a:r>
              <a:rPr lang="en-US" sz="2000" dirty="0">
                <a:solidFill>
                  <a:srgbClr val="FF0000"/>
                </a:solidFill>
                <a:latin typeface="+mj-lt"/>
                <a:sym typeface="Wingdings" pitchFamily="2" charset="2"/>
              </a:rPr>
              <a:t>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Capture decay products b4 det.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9AC37D-3034-3842-9523-2C266C240BF8}"/>
              </a:ext>
            </a:extLst>
          </p:cNvPr>
          <p:cNvSpPr txBox="1"/>
          <p:nvPr/>
        </p:nvSpPr>
        <p:spPr>
          <a:xfrm>
            <a:off x="1959511" y="3861137"/>
            <a:ext cx="1676400" cy="1015663"/>
          </a:xfrm>
          <a:prstGeom prst="rect">
            <a:avLst/>
          </a:prstGeom>
          <a:solidFill>
            <a:srgbClr val="FFFF99">
              <a:alpha val="28000"/>
            </a:srgb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Long lived! </a:t>
            </a:r>
            <a:r>
              <a:rPr lang="en-US" sz="2000" dirty="0">
                <a:solidFill>
                  <a:srgbClr val="FF0000"/>
                </a:solidFill>
                <a:latin typeface="+mj-lt"/>
                <a:sym typeface="Wingdings" pitchFamily="2" charset="2"/>
              </a:rPr>
              <a:t>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Capture decays in the detector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5A871-20C7-4B35-49B0-342DF95D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22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106856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Characteristics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762000"/>
            <a:ext cx="8686799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Based on the concept studies using GEANT4 and neutron background rejection studies  The detector must be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Capable of measuring up to 500 MeV photons with a MeV or better mass resolution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Fine granularity for superb shower position (1cm or better) and angular resolutions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Fast timing capability, ideally at the sub-ns (100ps or better) level resolution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2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23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Potential DAMSA Detector Technology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559" y="457200"/>
            <a:ext cx="8762999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A total absorption EM calorimeter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Sufficient depth to absorb photons up to 500MeV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Need further optimization for low mass ALP decays</a:t>
            </a:r>
          </a:p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Crystal or plastic scintillation counter with fine lateral and longitudinal granularity (M~160t) 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A thin (&lt;5cm) triangular pixels with a fast photon detector attached to the pixel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Lateral and longitudinal granularity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SPAD, MCP, Hybrid </a:t>
            </a:r>
            <a:r>
              <a:rPr lang="en-US" sz="3200" dirty="0" err="1">
                <a:sym typeface="Wingdings" pitchFamily="2" charset="2"/>
              </a:rPr>
              <a:t>SiPM</a:t>
            </a:r>
            <a:r>
              <a:rPr lang="en-US" sz="3200" dirty="0">
                <a:sym typeface="Wingdings" pitchFamily="2" charset="2"/>
              </a:rPr>
              <a:t>, </a:t>
            </a:r>
            <a:r>
              <a:rPr lang="en-US" sz="3200" dirty="0" err="1">
                <a:sym typeface="Wingdings" pitchFamily="2" charset="2"/>
              </a:rPr>
              <a:t>etc</a:t>
            </a:r>
            <a:endParaRPr lang="en-US" sz="32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A study to develop the most optimal detector for the physics has begun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2DF30E-30DC-D8EB-0C5D-B27C94F6B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274" y="3657600"/>
            <a:ext cx="3608726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2041"/>
            <a:ext cx="8648700" cy="609600"/>
          </a:xfrm>
        </p:spPr>
        <p:txBody>
          <a:bodyPr/>
          <a:lstStyle/>
          <a:p>
            <a:pPr lvl="0" latinLnBrk="1"/>
            <a:r>
              <a:rPr lang="en-US" b="1" dirty="0"/>
              <a:t>Potential DAMSA Experiment Timeline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612618"/>
            <a:ext cx="8915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May – Dec. 23 : Form a team and prepare a proposal to Fermilab PAC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Physics goals and sensitivity reach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Detector design and rough cost estimates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Jan. 2024: Submit the DAMSA proposal to PAC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2024 – 2025/2026: experiment approval and project establishment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2025/2026 – 2028: experiment construction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2029: Complete the detector construction and start commissioning for data taking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Internationality would be important – Korean and European colleagues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834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06856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 err="1"/>
              <a:t>DAMSA@Fermilab</a:t>
            </a:r>
            <a:r>
              <a:rPr lang="en-US" b="1" dirty="0"/>
              <a:t> PIP-II SRF LINAC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762000"/>
            <a:ext cx="89154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Capable of 2mA @ 800MeV (1.6MW)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Translates to ~3x10</a:t>
            </a:r>
            <a:r>
              <a:rPr lang="en-US" baseline="30000" dirty="0">
                <a:sym typeface="Wingdings" pitchFamily="2" charset="2"/>
              </a:rPr>
              <a:t>23 </a:t>
            </a:r>
            <a:r>
              <a:rPr lang="en-US" dirty="0">
                <a:sym typeface="Wingdings" pitchFamily="2" charset="2"/>
              </a:rPr>
              <a:t>POT/year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DUNE and other higher energy programs use 1~2% of the proton flux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49D7636F-59B4-4421-36A6-127F445C1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2" y="2709940"/>
            <a:ext cx="393192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kern="0" dirty="0">
                <a:sym typeface="Wingdings" pitchFamily="2" charset="2"/>
              </a:rPr>
              <a:t>Continuous wave</a:t>
            </a:r>
          </a:p>
          <a:p>
            <a:pPr>
              <a:lnSpc>
                <a:spcPct val="90000"/>
              </a:lnSpc>
            </a:pPr>
            <a:r>
              <a:rPr lang="en-US" kern="0" dirty="0">
                <a:sym typeface="Wingdings" pitchFamily="2" charset="2"/>
              </a:rPr>
              <a:t>Scheduled to complete by 2029</a:t>
            </a:r>
          </a:p>
          <a:p>
            <a:pPr>
              <a:lnSpc>
                <a:spcPct val="90000"/>
              </a:lnSpc>
            </a:pPr>
            <a:r>
              <a:rPr lang="en-US" kern="0" dirty="0">
                <a:sym typeface="Wingdings" pitchFamily="2" charset="2"/>
              </a:rPr>
              <a:t>Prepare DAMSA to be ready for beam in time for the LINAC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B02F0F-A0C9-CF04-BAC1-C690EB4DD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4322" y="2481340"/>
            <a:ext cx="4952999" cy="353846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80CB3A0-6AC1-56FA-3AA3-F539C7C3F41C}"/>
              </a:ext>
            </a:extLst>
          </p:cNvPr>
          <p:cNvGrpSpPr/>
          <p:nvPr/>
        </p:nvGrpSpPr>
        <p:grpSpPr>
          <a:xfrm>
            <a:off x="5370423" y="2698403"/>
            <a:ext cx="1868577" cy="1568797"/>
            <a:chOff x="5370423" y="2698403"/>
            <a:chExt cx="1868577" cy="1568797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E853C62-1ABC-1452-AAE8-6351F0674E17}"/>
                </a:ext>
              </a:extLst>
            </p:cNvPr>
            <p:cNvSpPr/>
            <p:nvPr/>
          </p:nvSpPr>
          <p:spPr bwMode="auto">
            <a:xfrm>
              <a:off x="6553200" y="3733800"/>
              <a:ext cx="685800" cy="533400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8A9C8F-484C-7BD3-8A43-5366DCA644A2}"/>
                </a:ext>
              </a:extLst>
            </p:cNvPr>
            <p:cNvSpPr txBox="1"/>
            <p:nvPr/>
          </p:nvSpPr>
          <p:spPr>
            <a:xfrm>
              <a:off x="5370423" y="2698403"/>
              <a:ext cx="1082348" cy="4616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DAMSA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BB089FE-7D87-2DB2-1503-E005D746A02E}"/>
                </a:ext>
              </a:extLst>
            </p:cNvPr>
            <p:cNvCxnSpPr>
              <a:cxnSpLocks/>
              <a:stCxn id="10" idx="2"/>
            </p:cNvCxnSpPr>
            <p:nvPr/>
          </p:nvCxnSpPr>
          <p:spPr bwMode="auto">
            <a:xfrm>
              <a:off x="5911597" y="3160068"/>
              <a:ext cx="984503" cy="57373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4578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/>
              <a:t>DAMSA Experiment Strategy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762000"/>
            <a:ext cx="8762999" cy="50828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Overarching strategic goal: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Get the detector ready to take data in time for PIP-II LINAC completion in 2029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Design and build detectors to meet the requirements with minimal R&amp;D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Fast timing (~0.1ns or better)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High position resolution (~0.1mm or better)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Excellent energy and invariant mass resolution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Low threshold energy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Discover Dark Sector Particles in the beam and produce the beam of them</a:t>
            </a:r>
          </a:p>
        </p:txBody>
      </p:sp>
    </p:spTree>
    <p:extLst>
      <p:ext uri="{BB962C8B-B14F-4D97-AF65-F5344CB8AC3E}">
        <p14:creationId xmlns:p14="http://schemas.microsoft.com/office/powerpoint/2010/main" val="35333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/>
              <a:t>DAMSA Experiment Team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609600"/>
            <a:ext cx="8839199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DAMSA has been introduced to the community throughout the past 2 years, more intensely in 2023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Multiple presentations made at conferences and workshops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The concept was included in a few Snowmass2021 white papers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At the physics opportunities at PIP-II BD and beyond at Fermilab 5/10 – 5/13/23, the discussion on DAMSA experiment occurred 5/12 – 5/12/23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Introduced to Fermilab leadership April and May 2023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The team consists of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Lead Investigators: Jae Yu and Juan Estrada (FNAL)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Institutions expressed interests thus far: 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solidFill>
                  <a:srgbClr val="00B050"/>
                </a:solidFill>
              </a:rPr>
              <a:t>US (8): FNAL, OU, TAMU, UCR, UCI,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40FF"/>
                </a:solidFill>
              </a:rPr>
              <a:t>U. of Kansas (TBC), LANL (TBC), </a:t>
            </a:r>
            <a:r>
              <a:rPr lang="en-US" sz="2000" b="1" u="sng" dirty="0">
                <a:solidFill>
                  <a:srgbClr val="FF40FF"/>
                </a:solidFill>
              </a:rPr>
              <a:t>UTA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solidFill>
                  <a:srgbClr val="00B050"/>
                </a:solidFill>
              </a:rPr>
              <a:t>SK (8)</a:t>
            </a:r>
            <a:r>
              <a:rPr lang="en-US" sz="2000" dirty="0">
                <a:solidFill>
                  <a:srgbClr val="FF40FF"/>
                </a:solidFill>
              </a:rPr>
              <a:t>: </a:t>
            </a:r>
            <a:r>
              <a:rPr lang="en-US" sz="2000" b="1" u="sng" dirty="0">
                <a:solidFill>
                  <a:srgbClr val="FF40FF"/>
                </a:solidFill>
              </a:rPr>
              <a:t>SNU</a:t>
            </a:r>
            <a:r>
              <a:rPr lang="en-US" sz="2000" dirty="0">
                <a:solidFill>
                  <a:srgbClr val="FF40FF"/>
                </a:solidFill>
              </a:rPr>
              <a:t>, </a:t>
            </a:r>
            <a:r>
              <a:rPr lang="en-US" sz="2000" dirty="0" err="1">
                <a:solidFill>
                  <a:srgbClr val="FF40FF"/>
                </a:solidFill>
              </a:rPr>
              <a:t>Yeonsei</a:t>
            </a:r>
            <a:r>
              <a:rPr lang="en-US" sz="2000" dirty="0">
                <a:solidFill>
                  <a:srgbClr val="FF40FF"/>
                </a:solidFill>
              </a:rPr>
              <a:t> U. (TBC), </a:t>
            </a:r>
            <a:r>
              <a:rPr lang="en-US" sz="2000" b="1" u="sng" dirty="0">
                <a:solidFill>
                  <a:srgbClr val="FF40FF"/>
                </a:solidFill>
              </a:rPr>
              <a:t>U. of Seoul</a:t>
            </a:r>
            <a:r>
              <a:rPr lang="en-US" sz="2000" dirty="0">
                <a:solidFill>
                  <a:srgbClr val="FF40FF"/>
                </a:solidFill>
              </a:rPr>
              <a:t>, </a:t>
            </a:r>
            <a:r>
              <a:rPr lang="en-US" sz="2000" dirty="0" err="1">
                <a:solidFill>
                  <a:srgbClr val="FF40FF"/>
                </a:solidFill>
              </a:rPr>
              <a:t>Chungnam</a:t>
            </a:r>
            <a:r>
              <a:rPr lang="en-US" sz="2000" dirty="0">
                <a:solidFill>
                  <a:srgbClr val="FF40FF"/>
                </a:solidFill>
              </a:rPr>
              <a:t> U. (TBC), </a:t>
            </a:r>
            <a:r>
              <a:rPr lang="en-US" sz="2000" dirty="0" err="1">
                <a:solidFill>
                  <a:srgbClr val="FF40FF"/>
                </a:solidFill>
              </a:rPr>
              <a:t>Jeonbuk</a:t>
            </a:r>
            <a:r>
              <a:rPr lang="en-US" sz="2000" dirty="0">
                <a:solidFill>
                  <a:srgbClr val="FF40FF"/>
                </a:solidFill>
              </a:rPr>
              <a:t> U. (TBC), </a:t>
            </a:r>
            <a:r>
              <a:rPr lang="en-US" sz="2000" dirty="0">
                <a:solidFill>
                  <a:srgbClr val="00B050"/>
                </a:solidFill>
              </a:rPr>
              <a:t>KNU-CHEP, Korea U., Korea U. - </a:t>
            </a:r>
            <a:r>
              <a:rPr lang="en-US" sz="2000" dirty="0" err="1">
                <a:solidFill>
                  <a:srgbClr val="00B050"/>
                </a:solidFill>
              </a:rPr>
              <a:t>Chochiwon</a:t>
            </a:r>
            <a:r>
              <a:rPr lang="en-US" sz="2000" dirty="0">
                <a:solidFill>
                  <a:srgbClr val="00B050"/>
                </a:solidFill>
              </a:rPr>
              <a:t> Campus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solidFill>
                  <a:srgbClr val="00B050"/>
                </a:solidFill>
              </a:rPr>
              <a:t>Portugal: LIP (TBC)</a:t>
            </a:r>
            <a:endParaRPr lang="en-US" sz="2000" dirty="0">
              <a:solidFill>
                <a:srgbClr val="00B05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652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people standing on stairs&#10;&#10;Description automatically generated">
            <a:extLst>
              <a:ext uri="{FF2B5EF4-FFF2-40B4-BE49-F238E27FC236}">
                <a16:creationId xmlns:a16="http://schemas.microsoft.com/office/drawing/2014/main" id="{7A9934C8-1B25-3222-1527-BFDA003698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  <a:solidFill>
            <a:srgbClr val="EFFFD2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780428-902E-34C0-A56D-6F6DF0878B09}"/>
              </a:ext>
            </a:extLst>
          </p:cNvPr>
          <p:cNvSpPr txBox="1"/>
          <p:nvPr/>
        </p:nvSpPr>
        <p:spPr>
          <a:xfrm>
            <a:off x="844057" y="0"/>
            <a:ext cx="7455887" cy="954107"/>
          </a:xfrm>
          <a:prstGeom prst="rect">
            <a:avLst/>
          </a:prstGeom>
          <a:solidFill>
            <a:srgbClr val="EFFFD2">
              <a:alpha val="55294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1</a:t>
            </a:r>
            <a:r>
              <a:rPr lang="en-US" sz="2800" b="1" baseline="30000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st</a:t>
            </a:r>
            <a:r>
              <a:rPr lang="en-US" sz="2800" b="1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 Workshop on Physics Opportunities at PIP-II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May 10 – May 13, 2023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C909DF-8073-844E-5845-2A48A79DFE11}"/>
              </a:ext>
            </a:extLst>
          </p:cNvPr>
          <p:cNvSpPr/>
          <p:nvPr/>
        </p:nvSpPr>
        <p:spPr bwMode="auto">
          <a:xfrm rot="16200000">
            <a:off x="3639294" y="1237506"/>
            <a:ext cx="685800" cy="649188"/>
          </a:xfrm>
          <a:prstGeom prst="ellipse">
            <a:avLst/>
          </a:prstGeom>
          <a:noFill/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306228-DF86-5523-5E9F-BCA01ECF6859}"/>
              </a:ext>
            </a:extLst>
          </p:cNvPr>
          <p:cNvSpPr txBox="1"/>
          <p:nvPr/>
        </p:nvSpPr>
        <p:spPr>
          <a:xfrm>
            <a:off x="2209800" y="971490"/>
            <a:ext cx="1524000" cy="400110"/>
          </a:xfrm>
          <a:prstGeom prst="rect">
            <a:avLst/>
          </a:prstGeom>
          <a:solidFill>
            <a:srgbClr val="EFFFD2">
              <a:alpha val="52157"/>
            </a:srgb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Juan Estrada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F75D85-AC60-3F2D-D58E-A5B0E0E27BDD}"/>
              </a:ext>
            </a:extLst>
          </p:cNvPr>
          <p:cNvSpPr/>
          <p:nvPr/>
        </p:nvSpPr>
        <p:spPr bwMode="auto">
          <a:xfrm rot="16200000">
            <a:off x="599362" y="1839039"/>
            <a:ext cx="895290" cy="87481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Times New Roman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093B08-7527-E95E-56E6-68DDAF21D304}"/>
              </a:ext>
            </a:extLst>
          </p:cNvPr>
          <p:cNvSpPr txBox="1"/>
          <p:nvPr/>
        </p:nvSpPr>
        <p:spPr>
          <a:xfrm>
            <a:off x="285006" y="2819400"/>
            <a:ext cx="1391394" cy="400110"/>
          </a:xfrm>
          <a:prstGeom prst="rect">
            <a:avLst/>
          </a:prstGeom>
          <a:solidFill>
            <a:srgbClr val="EFFFD2">
              <a:alpha val="50196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Matt Toups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3BCBFC31-D23B-BAAD-4E2A-6D76AD4E0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7303190-F620-4E2B-0A9A-005A7AD59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7911E2B-A039-122B-5D4E-01F69072F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26,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HIM - DAMSA @ PIP-II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29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199" y="107285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/>
              <a:t>Conclusions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088" y="691648"/>
            <a:ext cx="8915399" cy="55037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DAMSA is a DSP search and discovery experiment that leverages high intensity, low energy proton beams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ALP is the signal of interest but the experiment can explore variety of other BSM physics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GEANT based study has been performed for the 600MeV rare nuclear isotope facility and for 800MeV PIP-II LINAC cases 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DAMSA team is forming to submit a proposal to PAC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Collaborators are welcome!!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DAMSA presents an excellent opportunity for Korea to be an essential partner in transforming Fermilab’s PIP-II LINAC to a world-class DSP facility &amp; to train the next generation physicists to lead dark matters in accelerators</a:t>
            </a:r>
          </a:p>
        </p:txBody>
      </p:sp>
    </p:spTree>
    <p:extLst>
      <p:ext uri="{BB962C8B-B14F-4D97-AF65-F5344CB8AC3E}">
        <p14:creationId xmlns:p14="http://schemas.microsoft.com/office/powerpoint/2010/main" val="249360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46" y="0"/>
            <a:ext cx="9186507" cy="6878894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101406" y="25260"/>
            <a:ext cx="89154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44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DUNE DP Prototype Detector @ CERN</a:t>
            </a:r>
            <a:endParaRPr lang="en-US" altLang="en-US" sz="44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 rot="16200000">
            <a:off x="6533682" y="1100241"/>
            <a:ext cx="511812" cy="4660632"/>
            <a:chOff x="1898408" y="2879620"/>
            <a:chExt cx="511812" cy="3505200"/>
          </a:xfrm>
        </p:grpSpPr>
        <p:cxnSp>
          <p:nvCxnSpPr>
            <p:cNvPr id="10" name="Straight Arrow Connector 9"/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 rot="5072025">
              <a:off x="1992161" y="4802340"/>
              <a:ext cx="345042" cy="4910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 rot="21058588">
            <a:off x="6060327" y="802166"/>
            <a:ext cx="4110545" cy="3705635"/>
            <a:chOff x="1676400" y="2895600"/>
            <a:chExt cx="484402" cy="3505200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>
              <a:off x="1676400" y="2895600"/>
              <a:ext cx="49306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 rot="21211741">
              <a:off x="1702022" y="3930164"/>
              <a:ext cx="458780" cy="528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14" name="ZoneTexte 1">
            <a:extLst>
              <a:ext uri="{FF2B5EF4-FFF2-40B4-BE49-F238E27FC236}">
                <a16:creationId xmlns:a16="http://schemas.microsoft.com/office/drawing/2014/main" id="{3ED12EAD-9BC8-234F-BE95-8F526BFBA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" y="5621849"/>
            <a:ext cx="8825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24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Fermilab</a:t>
            </a:r>
            <a:r>
              <a:rPr lang="fr-FR" altLang="en-US" sz="24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Official Poster; photo </a:t>
            </a:r>
            <a:r>
              <a:rPr lang="fr-FR" altLang="en-US" sz="24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used</a:t>
            </a:r>
            <a:r>
              <a:rPr lang="fr-FR" altLang="en-US" sz="24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in </a:t>
            </a:r>
            <a:r>
              <a:rPr lang="fr-FR" altLang="en-US" sz="24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many</a:t>
            </a:r>
            <a:r>
              <a:rPr lang="fr-FR" altLang="en-US" sz="24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mass media world-</a:t>
            </a:r>
            <a:r>
              <a:rPr lang="fr-FR" altLang="en-US" sz="24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wide</a:t>
            </a:r>
            <a:endParaRPr lang="en-US" altLang="en-US" sz="24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5" name="ZoneTexte 1">
            <a:extLst>
              <a:ext uri="{FF2B5EF4-FFF2-40B4-BE49-F238E27FC236}">
                <a16:creationId xmlns:a16="http://schemas.microsoft.com/office/drawing/2014/main" id="{37508FE8-1786-0742-B65B-56B6D70D3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3838548"/>
            <a:ext cx="19050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Responsible</a:t>
            </a:r>
            <a:r>
              <a:rPr lang="fr-FR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for the Field Cage Construction as the </a:t>
            </a:r>
            <a:r>
              <a:rPr lang="fr-FR" altLang="en-US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only</a:t>
            </a:r>
            <a:r>
              <a:rPr lang="fr-FR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t> US Univ. In 2018</a:t>
            </a:r>
            <a:endParaRPr lang="en-US" altLang="en-US" sz="2000" b="1" dirty="0">
              <a:solidFill>
                <a:schemeClr val="accent1">
                  <a:lumMod val="60000"/>
                  <a:lumOff val="40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81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Who am I? –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9067800" cy="5562600"/>
          </a:xfrm>
        </p:spPr>
        <p:txBody>
          <a:bodyPr/>
          <a:lstStyle/>
          <a:p>
            <a:r>
              <a:rPr lang="en-US" sz="2800" dirty="0"/>
              <a:t>Professor of physics at U. Texas Arlington (2001 – present)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High Energy Particle Physicist who worked on collider and fixed target experiment at Fermilab and CERN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Responsible for field cage construction for the 1</a:t>
            </a:r>
            <a:r>
              <a:rPr lang="en-US" sz="2400" baseline="30000" dirty="0">
                <a:solidFill>
                  <a:srgbClr val="7030A0"/>
                </a:solidFill>
              </a:rPr>
              <a:t>st</a:t>
            </a:r>
            <a:r>
              <a:rPr lang="en-US" sz="2400" dirty="0">
                <a:solidFill>
                  <a:srgbClr val="7030A0"/>
                </a:solidFill>
              </a:rPr>
              <a:t> two 17kt DUNE FD Founding convener of the </a:t>
            </a:r>
            <a:r>
              <a:rPr lang="en-US" sz="2400" dirty="0" err="1">
                <a:solidFill>
                  <a:srgbClr val="7030A0"/>
                </a:solidFill>
              </a:rPr>
              <a:t>BSM@</a:t>
            </a:r>
            <a:r>
              <a:rPr lang="en-US" sz="2400" dirty="0" err="1">
                <a:solidFill>
                  <a:srgbClr val="7030A0"/>
                </a:solidFill>
                <a:latin typeface="Symbol" pitchFamily="2" charset="2"/>
              </a:rPr>
              <a:t>n</a:t>
            </a:r>
            <a:r>
              <a:rPr lang="en-US" sz="2400" dirty="0">
                <a:solidFill>
                  <a:srgbClr val="7030A0"/>
                </a:solidFill>
              </a:rPr>
              <a:t> group in 2013 (1</a:t>
            </a:r>
            <a:r>
              <a:rPr lang="en-US" sz="2400" baseline="30000" dirty="0">
                <a:solidFill>
                  <a:srgbClr val="7030A0"/>
                </a:solidFill>
              </a:rPr>
              <a:t>st</a:t>
            </a:r>
            <a:r>
              <a:rPr lang="en-US" sz="2400" dirty="0">
                <a:solidFill>
                  <a:srgbClr val="7030A0"/>
                </a:solidFill>
              </a:rPr>
              <a:t> in the community!)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Led the Beyond the Standard Model (BSM) physics group in neutrino experiments in the completed U.S. HEP decadal study, Snowmass2021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Constructed three DUNE field cages for </a:t>
            </a:r>
            <a:r>
              <a:rPr lang="en-US" sz="2400" dirty="0" err="1">
                <a:solidFill>
                  <a:srgbClr val="7030A0"/>
                </a:solidFill>
              </a:rPr>
              <a:t>ProtoDUNE</a:t>
            </a:r>
            <a:r>
              <a:rPr lang="en-US" sz="2400" dirty="0">
                <a:solidFill>
                  <a:srgbClr val="7030A0"/>
                </a:solidFill>
              </a:rPr>
              <a:t> @CERN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Contributed to the 2012 Higgs discovery and the subsequent precision property measurements in ATLAS 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Convener of the International Linear Collider detector R&amp;D beam testing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</a:rPr>
              <a:t>Responsible for the design and implementation of D-Zero computing grid</a:t>
            </a:r>
          </a:p>
          <a:p>
            <a:pPr lvl="2"/>
            <a:r>
              <a:rPr lang="en-US" sz="2000" dirty="0"/>
              <a:t>Led a physics group on discovery of Higgs in WW final states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0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E2560-E331-C640-9B85-31146DBDA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/>
              <a:t>Who am I? –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B90A7-466A-4546-A3D4-5C893297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334000"/>
          </a:xfrm>
        </p:spPr>
        <p:txBody>
          <a:bodyPr/>
          <a:lstStyle/>
          <a:p>
            <a:r>
              <a:rPr lang="en-US" sz="2800" dirty="0"/>
              <a:t>Commission leader of the upgraded D-Zero detector as a Fermilab staff scientist (98 – 2001)</a:t>
            </a:r>
          </a:p>
          <a:p>
            <a:r>
              <a:rPr lang="en-US" sz="2800" dirty="0">
                <a:sym typeface="Wingdings" pitchFamily="2" charset="2"/>
              </a:rPr>
              <a:t>1</a:t>
            </a:r>
            <a:r>
              <a:rPr lang="en-US" sz="2800" baseline="30000" dirty="0">
                <a:sym typeface="Wingdings" pitchFamily="2" charset="2"/>
              </a:rPr>
              <a:t>st</a:t>
            </a:r>
            <a:r>
              <a:rPr lang="en-US" sz="2800" dirty="0">
                <a:sym typeface="Wingdings" pitchFamily="2" charset="2"/>
              </a:rPr>
              <a:t> postdoc at D-Zero with U. of Rochester (93 – 96) followed by the 2</a:t>
            </a:r>
            <a:r>
              <a:rPr lang="en-US" sz="2800" baseline="30000" dirty="0">
                <a:sym typeface="Wingdings" pitchFamily="2" charset="2"/>
              </a:rPr>
              <a:t>nd</a:t>
            </a:r>
            <a:r>
              <a:rPr lang="en-US" sz="2800" dirty="0">
                <a:sym typeface="Wingdings" pitchFamily="2" charset="2"/>
              </a:rPr>
              <a:t> postdoc at Fermilab (96 – 98) on a neutrino experiment (</a:t>
            </a:r>
            <a:r>
              <a:rPr lang="en-US" sz="2800" dirty="0" err="1">
                <a:sym typeface="Wingdings" pitchFamily="2" charset="2"/>
              </a:rPr>
              <a:t>NuTeV</a:t>
            </a:r>
            <a:r>
              <a:rPr lang="en-US" sz="2800" dirty="0">
                <a:sym typeface="Wingdings" pitchFamily="2" charset="2"/>
              </a:rPr>
              <a:t>), built the calibration beamline, managed the </a:t>
            </a:r>
            <a:r>
              <a:rPr lang="en-US" sz="2800" dirty="0" err="1">
                <a:sym typeface="Wingdings" pitchFamily="2" charset="2"/>
              </a:rPr>
              <a:t>calib</a:t>
            </a:r>
            <a:r>
              <a:rPr lang="en-US" sz="2800" dirty="0">
                <a:sym typeface="Wingdings" pitchFamily="2" charset="2"/>
              </a:rPr>
              <a:t> program and published the results</a:t>
            </a:r>
          </a:p>
          <a:p>
            <a:r>
              <a:rPr lang="en-US" sz="2800" dirty="0"/>
              <a:t>Ph.D. in HEP at Stony Brook U. in 1993 on D-Zero @ FNAL</a:t>
            </a:r>
          </a:p>
          <a:p>
            <a:pPr lvl="1"/>
            <a:r>
              <a:rPr lang="en-US" sz="2400" dirty="0">
                <a:sym typeface="Wingdings" pitchFamily="2" charset="2"/>
              </a:rPr>
              <a:t>Participated in prototyping, beam testing, construction, assembly, commissioning, data taking, collision data analysis, thesis writing and publication of the thesis</a:t>
            </a:r>
          </a:p>
          <a:p>
            <a:r>
              <a:rPr lang="en-US" sz="2800" dirty="0"/>
              <a:t>Physics B.S. and M.S. from Korea U., 1983 and 1985 </a:t>
            </a:r>
          </a:p>
          <a:p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87443-E6A1-DB4B-8A32-7CEF8C9A1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FC16F-E4C0-9F4E-BEC8-752BC928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681BF-33B2-E149-8478-5EDDAF0C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6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1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69E5A06-31D5-AF47-8D83-B0D4AB7E3FC1}" type="slidenum">
              <a:rPr lang="en-US" sz="1400">
                <a:solidFill>
                  <a:srgbClr val="A50021"/>
                </a:solidFill>
                <a:latin typeface="Arial Narrow" charset="0"/>
              </a:rPr>
              <a:pPr eaLnBrk="1" hangingPunct="1"/>
              <a:t>6</a:t>
            </a:fld>
            <a:endParaRPr lang="en-US" sz="1400">
              <a:solidFill>
                <a:srgbClr val="A50021"/>
              </a:solidFill>
              <a:latin typeface="Arial Narrow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26165" y="0"/>
            <a:ext cx="8229600" cy="609600"/>
          </a:xfrm>
        </p:spPr>
        <p:txBody>
          <a:bodyPr/>
          <a:lstStyle/>
          <a:p>
            <a:pPr lvl="0" latinLnBrk="1"/>
            <a:r>
              <a:rPr lang="en-US" b="1" dirty="0"/>
              <a:t>Physics Motivation For DSP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460" y="576470"/>
            <a:ext cx="8713305" cy="207935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SM describes the visible ~5% of the matter in the universe </a:t>
            </a:r>
            <a:r>
              <a:rPr lang="en-US" sz="2600" dirty="0">
                <a:latin typeface="Arial Narrow" charset="0"/>
                <a:ea typeface="ＭＳ Ｐゴシック" charset="0"/>
                <a:sym typeface="Wingdings" pitchFamily="2" charset="2"/>
              </a:rPr>
              <a:t> becoming more solidly established, while the neutrinos sector requires modifications</a:t>
            </a:r>
            <a:endParaRPr lang="en-US" sz="2600" dirty="0">
              <a:latin typeface="Arial Narrow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Dark matter (Dark Sector Particle, DSP) makes up about 25% of the universe </a:t>
            </a:r>
            <a:r>
              <a:rPr lang="en-US" sz="2600" dirty="0">
                <a:latin typeface="Arial Narrow" charset="0"/>
                <a:ea typeface="ＭＳ Ｐゴシック" charset="0"/>
                <a:sym typeface="Wingdings" pitchFamily="2" charset="2"/>
              </a:rPr>
              <a:t>must be explored better </a:t>
            </a:r>
            <a:endParaRPr lang="en-US" sz="2600" dirty="0">
              <a:latin typeface="Arial Narrow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Direct searches have limitations in kinematic reach, leaving low mass range un-explored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A42AD-DC00-9447-91D9-70CBA23F2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8DDB8-3B59-7340-8606-6405E072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pic>
        <p:nvPicPr>
          <p:cNvPr id="8" name="Picture 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B1179C5A-6968-2648-BD92-310339EF1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974308"/>
            <a:ext cx="5334598" cy="3731292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D3282C28-5B27-B646-9A2D-FD5F65978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63" y="3276600"/>
            <a:ext cx="3712537" cy="328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>
                <a:latin typeface="Arial Narrow" charset="0"/>
                <a:ea typeface="ＭＳ Ｐゴシック" charset="0"/>
              </a:rPr>
              <a:t>Strategy: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Arial Narrow" charset="0"/>
                <a:ea typeface="ＭＳ Ｐゴシック" charset="0"/>
              </a:rPr>
              <a:t>Search for rare particles in unexplored kinematic regime</a:t>
            </a:r>
          </a:p>
          <a:p>
            <a:pPr lvl="1">
              <a:lnSpc>
                <a:spcPct val="90000"/>
              </a:lnSpc>
            </a:pPr>
            <a:r>
              <a:rPr lang="en-US" sz="2400" b="1" kern="0" dirty="0">
                <a:solidFill>
                  <a:srgbClr val="FF0000"/>
                </a:solidFill>
                <a:latin typeface="Arial Narrow" charset="0"/>
                <a:ea typeface="ＭＳ Ｐゴシック" charset="0"/>
              </a:rPr>
              <a:t>Make</a:t>
            </a:r>
            <a:r>
              <a:rPr lang="en-US" sz="2400" kern="0" dirty="0">
                <a:latin typeface="Arial Narrow" charset="0"/>
                <a:ea typeface="ＭＳ Ｐゴシック" charset="0"/>
              </a:rPr>
              <a:t> and discover DSPs in accelerators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Arial Narrow" charset="0"/>
                <a:ea typeface="ＭＳ Ｐゴシック" charset="0"/>
              </a:rPr>
              <a:t>Establish human infra on DM production 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A68565-45FB-1F48-A213-FCBB15148B8C}"/>
              </a:ext>
            </a:extLst>
          </p:cNvPr>
          <p:cNvSpPr/>
          <p:nvPr/>
        </p:nvSpPr>
        <p:spPr bwMode="auto">
          <a:xfrm flipH="1">
            <a:off x="4270512" y="3313747"/>
            <a:ext cx="1063488" cy="2934653"/>
          </a:xfrm>
          <a:prstGeom prst="rightArrow">
            <a:avLst/>
          </a:prstGeom>
          <a:solidFill>
            <a:srgbClr val="92D050">
              <a:alpha val="35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Focus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FF0000"/>
              </a:solidFill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here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CD7C9E02-8061-A740-9B72-8D2035CA55C4}"/>
              </a:ext>
            </a:extLst>
          </p:cNvPr>
          <p:cNvSpPr/>
          <p:nvPr/>
        </p:nvSpPr>
        <p:spPr bwMode="auto">
          <a:xfrm rot="18808504">
            <a:off x="5555649" y="3561766"/>
            <a:ext cx="1600200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No DM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49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5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62F18-8661-C448-91F9-0CFCB8806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8AA7D-A420-0343-8035-7CBE36DBD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C5AD2-1DA4-4640-92BC-275C4C9C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4E4E3403-535F-0843-9078-89DA4557E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9" y="0"/>
            <a:ext cx="9106702" cy="68580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B9E8701-3C9E-0041-B7D0-DF55CA225238}"/>
              </a:ext>
            </a:extLst>
          </p:cNvPr>
          <p:cNvSpPr/>
          <p:nvPr/>
        </p:nvSpPr>
        <p:spPr>
          <a:xfrm>
            <a:off x="3581400" y="3231802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/>
              </a:rPr>
              <a:t>Future: </a:t>
            </a:r>
            <a:r>
              <a:rPr lang="en-US" dirty="0" err="1">
                <a:solidFill>
                  <a:schemeClr val="bg1"/>
                </a:solidFill>
                <a:latin typeface="Open Sans"/>
              </a:rPr>
              <a:t>SuperCDMS</a:t>
            </a:r>
            <a:r>
              <a:rPr lang="en-US" dirty="0">
                <a:solidFill>
                  <a:schemeClr val="bg1"/>
                </a:solidFill>
                <a:latin typeface="Open Sans"/>
              </a:rPr>
              <a:t> SNOLAB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5EE131-40ED-BB4E-A83D-C645075E82FB}"/>
              </a:ext>
            </a:extLst>
          </p:cNvPr>
          <p:cNvSpPr/>
          <p:nvPr/>
        </p:nvSpPr>
        <p:spPr>
          <a:xfrm>
            <a:off x="2667000" y="5457094"/>
            <a:ext cx="35267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/>
              </a:rPr>
              <a:t>Solar Neutrino Background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44" y="228600"/>
            <a:ext cx="7772400" cy="838200"/>
          </a:xfrm>
        </p:spPr>
        <p:txBody>
          <a:bodyPr/>
          <a:lstStyle/>
          <a:p>
            <a:r>
              <a:rPr lang="en-US" sz="3600" dirty="0"/>
              <a:t>Lower DM Mass Range Expectation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E3189829-72F7-3D43-AB3F-8A3FB1E76591}"/>
              </a:ext>
            </a:extLst>
          </p:cNvPr>
          <p:cNvSpPr/>
          <p:nvPr/>
        </p:nvSpPr>
        <p:spPr bwMode="auto">
          <a:xfrm flipH="1">
            <a:off x="722644" y="234274"/>
            <a:ext cx="2754280" cy="4218563"/>
          </a:xfrm>
          <a:prstGeom prst="rightArrow">
            <a:avLst/>
          </a:prstGeom>
          <a:solidFill>
            <a:srgbClr val="92D050">
              <a:alpha val="35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Focus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>
              <a:solidFill>
                <a:srgbClr val="FF0000"/>
              </a:solidFill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here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" name="Notched Right Arrow 11">
            <a:extLst>
              <a:ext uri="{FF2B5EF4-FFF2-40B4-BE49-F238E27FC236}">
                <a16:creationId xmlns:a16="http://schemas.microsoft.com/office/drawing/2014/main" id="{B64603E6-876D-DE46-ACD8-9AF1199CA21B}"/>
              </a:ext>
            </a:extLst>
          </p:cNvPr>
          <p:cNvSpPr/>
          <p:nvPr/>
        </p:nvSpPr>
        <p:spPr bwMode="auto">
          <a:xfrm rot="18808504">
            <a:off x="5874350" y="1085266"/>
            <a:ext cx="1600200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No DM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15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clock, watch, antenna&#10;&#10;Description automatically generated">
            <a:extLst>
              <a:ext uri="{FF2B5EF4-FFF2-40B4-BE49-F238E27FC236}">
                <a16:creationId xmlns:a16="http://schemas.microsoft.com/office/drawing/2014/main" id="{84380D22-9ECA-AE4B-BED6-2A63CC32B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04" y="2849962"/>
            <a:ext cx="2434762" cy="1569638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461A45EE-AEBD-7147-8477-94E2F1D84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228" y="2774160"/>
            <a:ext cx="2774853" cy="1645439"/>
          </a:xfrm>
          <a:prstGeom prst="rect">
            <a:avLst/>
          </a:prstGeom>
        </p:spPr>
      </p:pic>
      <p:pic>
        <p:nvPicPr>
          <p:cNvPr id="28" name="Picture 27" descr="A picture containing text, opener, tool, tripod&#10;&#10;Description automatically generated">
            <a:extLst>
              <a:ext uri="{FF2B5EF4-FFF2-40B4-BE49-F238E27FC236}">
                <a16:creationId xmlns:a16="http://schemas.microsoft.com/office/drawing/2014/main" id="{D994D3B0-CEC0-2649-BE3C-8C11E8A85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696" y="2825546"/>
            <a:ext cx="2201504" cy="1398765"/>
          </a:xfrm>
          <a:prstGeom prst="rect">
            <a:avLst/>
          </a:prstGeom>
        </p:spPr>
      </p:pic>
      <p:pic>
        <p:nvPicPr>
          <p:cNvPr id="26" name="Picture 25" descr="A picture containing text, opener, tool&#10;&#10;Description automatically generated">
            <a:extLst>
              <a:ext uri="{FF2B5EF4-FFF2-40B4-BE49-F238E27FC236}">
                <a16:creationId xmlns:a16="http://schemas.microsoft.com/office/drawing/2014/main" id="{93954A5C-27FB-6F41-AA2B-F8BFE465B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4790308"/>
            <a:ext cx="2845713" cy="1381892"/>
          </a:xfrm>
          <a:prstGeom prst="rect">
            <a:avLst/>
          </a:prstGeom>
        </p:spPr>
      </p:pic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96036D3D-057F-E346-AFA3-38EC2B8785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6487" y="4678762"/>
            <a:ext cx="2851177" cy="156963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B50A04-B9AE-B94E-A909-A26ABC2C1848}"/>
              </a:ext>
            </a:extLst>
          </p:cNvPr>
          <p:cNvSpPr txBox="1">
            <a:spLocks/>
          </p:cNvSpPr>
          <p:nvPr/>
        </p:nvSpPr>
        <p:spPr bwMode="auto">
          <a:xfrm>
            <a:off x="152400" y="838200"/>
            <a:ext cx="8915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Set of new particles which </a:t>
            </a:r>
            <a:r>
              <a:rPr lang="en-US" sz="2400" b="1" u="sng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do not experience the known forces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4020202020204" pitchFamily="34" charset="0"/>
                <a:cs typeface="Arial Narrow" panose="020B0604020202020204" pitchFamily="34" charset="0"/>
              </a:rPr>
              <a:t>DSPs can be weakly coupled to visible sector thru a mediator or “portal”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1" u="sng" kern="0" dirty="0">
                <a:solidFill>
                  <a:srgbClr val="FF0000"/>
                </a:solidFill>
              </a:rPr>
              <a:t>High intensity proton beams </a:t>
            </a:r>
            <a:r>
              <a:rPr lang="en-US" sz="2400" kern="0" dirty="0"/>
              <a:t>produce large number of photons from </a:t>
            </a:r>
            <a:r>
              <a:rPr lang="en-US" sz="2400" kern="0" dirty="0" err="1"/>
              <a:t>brem</a:t>
            </a:r>
            <a:r>
              <a:rPr lang="en-US" sz="2400" kern="0" dirty="0"/>
              <a:t>, DY and neutral mesons decays </a:t>
            </a:r>
            <a:r>
              <a:rPr lang="en-US" sz="2400" kern="0" dirty="0">
                <a:sym typeface="Wingdings" pitchFamily="2" charset="2"/>
              </a:rPr>
              <a:t> Make it possible to contemplate couplings of new U(1) gauge to SM </a:t>
            </a:r>
            <a:r>
              <a:rPr lang="en-US" sz="2400" kern="0" dirty="0">
                <a:latin typeface="Symbol" pitchFamily="2" charset="2"/>
                <a:sym typeface="Wingdings" pitchFamily="2" charset="2"/>
              </a:rPr>
              <a:t>g</a:t>
            </a:r>
          </a:p>
          <a:p>
            <a:endParaRPr lang="en-US" sz="2400" kern="0" dirty="0">
              <a:sym typeface="Wingdings" pitchFamily="2" charset="2"/>
            </a:endParaRPr>
          </a:p>
          <a:p>
            <a:endParaRPr lang="en-US" sz="2400" kern="0" dirty="0">
              <a:sym typeface="Wingdings" pitchFamily="2" charset="2"/>
            </a:endParaRPr>
          </a:p>
          <a:p>
            <a:pPr marL="0" indent="0">
              <a:buNone/>
            </a:pPr>
            <a:endParaRPr lang="en-US" sz="2400" kern="0" dirty="0">
              <a:sym typeface="Wingdings" pitchFamily="2" charset="2"/>
            </a:endParaRPr>
          </a:p>
          <a:p>
            <a:r>
              <a:rPr lang="en-US" sz="2400" kern="0" dirty="0">
                <a:sym typeface="Wingdings" pitchFamily="2" charset="2"/>
              </a:rPr>
              <a:t>Detection through an electron scattering, N(n) recoil</a:t>
            </a:r>
            <a:r>
              <a:rPr lang="ko-KR" altLang="en-US" sz="2400" kern="0" dirty="0">
                <a:sym typeface="Wingdings" pitchFamily="2" charset="2"/>
              </a:rPr>
              <a:t> </a:t>
            </a:r>
            <a:r>
              <a:rPr lang="en-US" altLang="ko-KR" sz="2400" kern="0" dirty="0">
                <a:sym typeface="Wingdings" pitchFamily="2" charset="2"/>
              </a:rPr>
              <a:t>or 1, 2 </a:t>
            </a:r>
            <a:r>
              <a:rPr lang="en-US" altLang="ko-KR" sz="2400" kern="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altLang="ko-KR" sz="2400" kern="0" dirty="0">
                <a:sym typeface="Wingdings" pitchFamily="2" charset="2"/>
              </a:rPr>
              <a:t> final states</a:t>
            </a:r>
            <a:endParaRPr lang="en-US" sz="20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3254"/>
            <a:ext cx="9144000" cy="568746"/>
          </a:xfrm>
        </p:spPr>
        <p:txBody>
          <a:bodyPr/>
          <a:lstStyle/>
          <a:p>
            <a:r>
              <a:rPr lang="en-US" sz="4000" b="1" dirty="0"/>
              <a:t>DSP’s? How do we make &amp; see them?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AEEF06-7835-6B49-9C2B-271AE13B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4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11" y="533400"/>
            <a:ext cx="8469389" cy="5714999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Direct Observation Signatures</a:t>
            </a:r>
          </a:p>
          <a:p>
            <a:pPr lvl="1"/>
            <a:r>
              <a:rPr lang="en-US" dirty="0">
                <a:sym typeface="Wingdings" pitchFamily="2" charset="2"/>
              </a:rPr>
              <a:t>Requires high beam flux</a:t>
            </a:r>
          </a:p>
          <a:p>
            <a:pPr lvl="1"/>
            <a:r>
              <a:rPr lang="en-US" dirty="0">
                <a:sym typeface="Wingdings" pitchFamily="2" charset="2"/>
              </a:rPr>
              <a:t>Large mass, high density detector for scattering</a:t>
            </a:r>
            <a:endParaRPr lang="en-US" dirty="0">
              <a:solidFill>
                <a:srgbClr val="7030A0"/>
              </a:solidFill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Large volume, low density detector for decay</a:t>
            </a:r>
            <a:endParaRPr lang="en-US" dirty="0">
              <a:solidFill>
                <a:srgbClr val="7030A0"/>
              </a:solidFill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Inferred Observation Signatures from both beam and cosmogenic sources</a:t>
            </a:r>
          </a:p>
          <a:p>
            <a:pPr lvl="1"/>
            <a:r>
              <a:rPr lang="en-US" dirty="0">
                <a:sym typeface="Wingdings" pitchFamily="2" charset="2"/>
              </a:rPr>
              <a:t>Leverage oscillatory behaviors</a:t>
            </a:r>
          </a:p>
          <a:p>
            <a:pPr lvl="1"/>
            <a:r>
              <a:rPr lang="en-US" dirty="0">
                <a:sym typeface="Wingdings" pitchFamily="2" charset="2"/>
              </a:rPr>
              <a:t>Large mass detectors for interactions</a:t>
            </a:r>
          </a:p>
          <a:p>
            <a:r>
              <a:rPr lang="en-US" dirty="0">
                <a:sym typeface="Wingdings" pitchFamily="2" charset="2"/>
              </a:rPr>
              <a:t>What do we need to know?</a:t>
            </a:r>
          </a:p>
          <a:p>
            <a:pPr lvl="1"/>
            <a:r>
              <a:rPr lang="en-US" dirty="0">
                <a:sym typeface="Wingdings" pitchFamily="2" charset="2"/>
              </a:rPr>
              <a:t>Signal flux and realistic behaviors in the detector</a:t>
            </a:r>
          </a:p>
          <a:p>
            <a:pPr lvl="1"/>
            <a:r>
              <a:rPr lang="en-US" dirty="0">
                <a:sym typeface="Wingdings" pitchFamily="2" charset="2"/>
              </a:rPr>
              <a:t>Neutrino flux and their interactions in the detector as </a:t>
            </a:r>
            <a:r>
              <a:rPr lang="en-US" dirty="0" err="1">
                <a:sym typeface="Wingdings" pitchFamily="2" charset="2"/>
              </a:rPr>
              <a:t>bck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26,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HIM - DAMSA @ PIP-II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What’s needed to discover a DSP?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05086-60D4-4B4A-9486-09AA2CA0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57964</TotalTime>
  <Words>2622</Words>
  <Application>Microsoft Macintosh PowerPoint</Application>
  <PresentationFormat>On-screen Show (4:3)</PresentationFormat>
  <Paragraphs>329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APPLE CHANCERY</vt:lpstr>
      <vt:lpstr>Arial</vt:lpstr>
      <vt:lpstr>Arial Narrow</vt:lpstr>
      <vt:lpstr>Helvetica</vt:lpstr>
      <vt:lpstr>Matura MT Script Capitals</vt:lpstr>
      <vt:lpstr>Monotype Corsiva</vt:lpstr>
      <vt:lpstr>Open Sans</vt:lpstr>
      <vt:lpstr>Symbol</vt:lpstr>
      <vt:lpstr>Times New Roman</vt:lpstr>
      <vt:lpstr>phys1443-spring02</vt:lpstr>
      <vt:lpstr>PowerPoint Presentation</vt:lpstr>
      <vt:lpstr>Who am I? – 1 </vt:lpstr>
      <vt:lpstr>PowerPoint Presentation</vt:lpstr>
      <vt:lpstr>Who am I? – 1 </vt:lpstr>
      <vt:lpstr>Who am I? – 2 </vt:lpstr>
      <vt:lpstr>Physics Motivation For DSP</vt:lpstr>
      <vt:lpstr>Lower DM Mass Range Expectation</vt:lpstr>
      <vt:lpstr>DSP’s? How do we make &amp; see them?</vt:lpstr>
      <vt:lpstr>PowerPoint Presentation</vt:lpstr>
      <vt:lpstr>Opportunities on ALP Searches</vt:lpstr>
      <vt:lpstr>What is DAMSA?</vt:lpstr>
      <vt:lpstr>DAMSA Physics Strategy</vt:lpstr>
      <vt:lpstr>DAMSA Exp. Concept </vt:lpstr>
      <vt:lpstr>DAMSA Experiment Signature</vt:lpstr>
      <vt:lpstr>Accelerator Complex in PIP-II Era</vt:lpstr>
      <vt:lpstr>PIP-II Siting Enables Further Expansion</vt:lpstr>
      <vt:lpstr>DAMSA Requirements – The Beam</vt:lpstr>
      <vt:lpstr>DAMSA Requirements – The Dump</vt:lpstr>
      <vt:lpstr>DAMSA Requirements – The Detector 1</vt:lpstr>
      <vt:lpstr>DAMSA Requirements – The Detector 2</vt:lpstr>
      <vt:lpstr>Expected DAMSA Sensitivity</vt:lpstr>
      <vt:lpstr>DAMSA Detector Characteristics</vt:lpstr>
      <vt:lpstr>Potential DAMSA Detector Technology</vt:lpstr>
      <vt:lpstr>Potential DAMSA Experiment Timeline</vt:lpstr>
      <vt:lpstr>DAMSA@Fermilab PIP-II SRF LINAC</vt:lpstr>
      <vt:lpstr>DAMSA Experiment Strategy</vt:lpstr>
      <vt:lpstr>DAMSA Experiment Team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1693</cp:revision>
  <dcterms:created xsi:type="dcterms:W3CDTF">2012-01-19T04:21:20Z</dcterms:created>
  <dcterms:modified xsi:type="dcterms:W3CDTF">2023-05-26T04:54:24Z</dcterms:modified>
</cp:coreProperties>
</file>