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0" r:id="rId3"/>
    <p:sldId id="259" r:id="rId4"/>
    <p:sldId id="261" r:id="rId5"/>
    <p:sldId id="273" r:id="rId6"/>
    <p:sldId id="274" r:id="rId7"/>
    <p:sldId id="268" r:id="rId8"/>
    <p:sldId id="267" r:id="rId9"/>
    <p:sldId id="272" r:id="rId10"/>
    <p:sldId id="265" r:id="rId11"/>
    <p:sldId id="266" r:id="rId12"/>
    <p:sldId id="264" r:id="rId13"/>
    <p:sldId id="276" r:id="rId14"/>
    <p:sldId id="262" r:id="rId15"/>
    <p:sldId id="269" r:id="rId16"/>
    <p:sldId id="263" r:id="rId17"/>
    <p:sldId id="282" r:id="rId18"/>
    <p:sldId id="270" r:id="rId19"/>
    <p:sldId id="271" r:id="rId20"/>
    <p:sldId id="257" r:id="rId21"/>
    <p:sldId id="275" r:id="rId22"/>
    <p:sldId id="277" r:id="rId2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69B3F-E713-43F7-B15F-0A7D6A66F646}" type="datetimeFigureOut">
              <a:rPr lang="ko-KR" altLang="en-US" smtClean="0"/>
              <a:t>2012-12-07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92973-7666-4E07-AC78-401B4C95D29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9649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>
              <a:latin typeface="Arial" charset="0"/>
            </a:endParaRPr>
          </a:p>
        </p:txBody>
      </p:sp>
      <p:sp>
        <p:nvSpPr>
          <p:cNvPr id="5325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fld id="{E9EE764B-A4AE-452D-A976-C38CA7009051}" type="slidenum">
              <a:rPr lang="ko-KR" altLang="en-US" smtClean="0">
                <a:latin typeface="Arial" charset="0"/>
                <a:ea typeface="굴림" charset="-127"/>
              </a:rPr>
              <a:pPr/>
              <a:t>2</a:t>
            </a:fld>
            <a:endParaRPr lang="en-US" altLang="ko-KR" smtClean="0">
              <a:latin typeface="Arial" charset="0"/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fld id="{90504170-DA9E-4DB2-820C-61C5B1031B52}" type="slidenum">
              <a:rPr lang="ko-KR" altLang="en-US" smtClean="0">
                <a:latin typeface="굴림" charset="-127"/>
                <a:ea typeface="굴림" charset="-127"/>
              </a:rPr>
              <a:pPr/>
              <a:t>3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en-US" smtClean="0"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3F9FA-7E89-482E-9B19-5B6786300A8E}" type="datetimeFigureOut">
              <a:rPr lang="ko-KR" altLang="en-US" smtClean="0"/>
              <a:t>2012-12-07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B80E9-5F8A-41AC-AE33-627C26E24E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0821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3F9FA-7E89-482E-9B19-5B6786300A8E}" type="datetimeFigureOut">
              <a:rPr lang="ko-KR" altLang="en-US" smtClean="0"/>
              <a:t>2012-12-07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B80E9-5F8A-41AC-AE33-627C26E24E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865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3F9FA-7E89-482E-9B19-5B6786300A8E}" type="datetimeFigureOut">
              <a:rPr lang="ko-KR" altLang="en-US" smtClean="0"/>
              <a:t>2012-12-07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B80E9-5F8A-41AC-AE33-627C26E24E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7076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3F9FA-7E89-482E-9B19-5B6786300A8E}" type="datetimeFigureOut">
              <a:rPr lang="ko-KR" altLang="en-US" smtClean="0"/>
              <a:t>2012-12-07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B80E9-5F8A-41AC-AE33-627C26E24E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5859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3F9FA-7E89-482E-9B19-5B6786300A8E}" type="datetimeFigureOut">
              <a:rPr lang="ko-KR" altLang="en-US" smtClean="0"/>
              <a:t>2012-12-07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B80E9-5F8A-41AC-AE33-627C26E24E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5316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3F9FA-7E89-482E-9B19-5B6786300A8E}" type="datetimeFigureOut">
              <a:rPr lang="ko-KR" altLang="en-US" smtClean="0"/>
              <a:t>2012-12-07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B80E9-5F8A-41AC-AE33-627C26E24E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1484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3F9FA-7E89-482E-9B19-5B6786300A8E}" type="datetimeFigureOut">
              <a:rPr lang="ko-KR" altLang="en-US" smtClean="0"/>
              <a:t>2012-12-07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B80E9-5F8A-41AC-AE33-627C26E24E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4592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3F9FA-7E89-482E-9B19-5B6786300A8E}" type="datetimeFigureOut">
              <a:rPr lang="ko-KR" altLang="en-US" smtClean="0"/>
              <a:t>2012-12-07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B80E9-5F8A-41AC-AE33-627C26E24E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5524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3F9FA-7E89-482E-9B19-5B6786300A8E}" type="datetimeFigureOut">
              <a:rPr lang="ko-KR" altLang="en-US" smtClean="0"/>
              <a:t>2012-12-07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B80E9-5F8A-41AC-AE33-627C26E24E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448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3F9FA-7E89-482E-9B19-5B6786300A8E}" type="datetimeFigureOut">
              <a:rPr lang="ko-KR" altLang="en-US" smtClean="0"/>
              <a:t>2012-12-07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B80E9-5F8A-41AC-AE33-627C26E24E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9249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3F9FA-7E89-482E-9B19-5B6786300A8E}" type="datetimeFigureOut">
              <a:rPr lang="ko-KR" altLang="en-US" smtClean="0"/>
              <a:t>2012-12-07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B80E9-5F8A-41AC-AE33-627C26E24E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8285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3F9FA-7E89-482E-9B19-5B6786300A8E}" type="datetimeFigureOut">
              <a:rPr lang="ko-KR" altLang="en-US" smtClean="0"/>
              <a:t>2012-12-07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B80E9-5F8A-41AC-AE33-627C26E24E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4299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emf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Pixel</a:t>
            </a:r>
            <a:r>
              <a:rPr lang="ko-KR" altLang="en-US" dirty="0" smtClean="0"/>
              <a:t> </a:t>
            </a:r>
            <a:r>
              <a:rPr lang="en-US" altLang="ko-KR" dirty="0" smtClean="0"/>
              <a:t>sensor for ALICE ITS upgrade &amp; CIS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Y. Kwon</a:t>
            </a:r>
          </a:p>
          <a:p>
            <a:r>
              <a:rPr lang="en-US" altLang="ko-KR" dirty="0" smtClean="0"/>
              <a:t>(Yonsei Univ.)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3662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899592" y="1484784"/>
            <a:ext cx="7532059" cy="5298604"/>
            <a:chOff x="899592" y="1556792"/>
            <a:chExt cx="7532059" cy="5298604"/>
          </a:xfrm>
        </p:grpSpPr>
        <p:pic>
          <p:nvPicPr>
            <p:cNvPr id="9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9592" y="1556792"/>
              <a:ext cx="7532059" cy="4683570"/>
            </a:xfrm>
            <a:prstGeom prst="rect">
              <a:avLst/>
            </a:prstGeom>
          </p:spPr>
        </p:pic>
        <p:graphicFrame>
          <p:nvGraphicFramePr>
            <p:cNvPr id="6" name="개체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49453403"/>
                </p:ext>
              </p:extLst>
            </p:nvPr>
          </p:nvGraphicFramePr>
          <p:xfrm>
            <a:off x="3157538" y="6241033"/>
            <a:ext cx="3014662" cy="614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0" name="수식" r:id="rId4" imgW="1307880" imgH="266400" progId="Equation.3">
                    <p:embed/>
                  </p:oleObj>
                </mc:Choice>
                <mc:Fallback>
                  <p:oleObj name="수식" r:id="rId4" imgW="1307880" imgH="266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157538" y="6241033"/>
                          <a:ext cx="3014662" cy="614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Traditional Si sensor operation</a:t>
            </a:r>
            <a:endParaRPr lang="ko-KR" altLang="en-US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92163"/>
            <a:ext cx="5905500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836" y="1592163"/>
            <a:ext cx="5905500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그룹 16"/>
          <p:cNvGrpSpPr/>
          <p:nvPr/>
        </p:nvGrpSpPr>
        <p:grpSpPr>
          <a:xfrm>
            <a:off x="1690837" y="1628800"/>
            <a:ext cx="5905499" cy="4392488"/>
            <a:chOff x="1690837" y="1628800"/>
            <a:chExt cx="5905499" cy="4392488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0837" y="1628800"/>
              <a:ext cx="5905499" cy="4392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4116680" y="2060848"/>
              <a:ext cx="3113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-</a:t>
              </a:r>
              <a:endParaRPr lang="ko-KR" altLang="en-US" sz="2400" dirty="0"/>
            </a:p>
          </p:txBody>
        </p:sp>
      </p:grp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1617687"/>
            <a:ext cx="5904657" cy="4419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8707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How do we make it? </a:t>
            </a:r>
            <a:br>
              <a:rPr lang="en-US" altLang="ko-KR" dirty="0" smtClean="0"/>
            </a:br>
            <a:r>
              <a:rPr lang="en-US" altLang="ko-KR" dirty="0" smtClean="0"/>
              <a:t>(CMOS process)</a:t>
            </a:r>
            <a:endParaRPr lang="ko-KR" altLang="en-US" dirty="0"/>
          </a:p>
        </p:txBody>
      </p:sp>
      <p:grpSp>
        <p:nvGrpSpPr>
          <p:cNvPr id="5" name="그룹 4"/>
          <p:cNvGrpSpPr/>
          <p:nvPr/>
        </p:nvGrpSpPr>
        <p:grpSpPr>
          <a:xfrm>
            <a:off x="1475656" y="1772816"/>
            <a:ext cx="6192688" cy="4644516"/>
            <a:chOff x="1475656" y="1556792"/>
            <a:chExt cx="6192688" cy="4644516"/>
          </a:xfrm>
        </p:grpSpPr>
        <p:pic>
          <p:nvPicPr>
            <p:cNvPr id="3" name="내용 개체 틀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56" y="1556792"/>
              <a:ext cx="6192688" cy="4644516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699792" y="2204864"/>
              <a:ext cx="29787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High purity Si wafer</a:t>
              </a:r>
              <a:endParaRPr lang="ko-KR" altLang="en-US" sz="2400" dirty="0"/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1475656" y="1772816"/>
            <a:ext cx="6192688" cy="4644516"/>
            <a:chOff x="1475656" y="1556792"/>
            <a:chExt cx="6192688" cy="4644516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56" y="1556792"/>
              <a:ext cx="6192688" cy="464451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759641" y="2204864"/>
              <a:ext cx="1531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Oxidation</a:t>
              </a:r>
              <a:endParaRPr lang="ko-KR" altLang="en-US" sz="2400" dirty="0"/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1475656" y="1772816"/>
            <a:ext cx="6192688" cy="4644516"/>
            <a:chOff x="1475656" y="1772816"/>
            <a:chExt cx="6192688" cy="4644516"/>
          </a:xfrm>
        </p:grpSpPr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56" y="1772816"/>
              <a:ext cx="6192688" cy="464451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782728" y="2463279"/>
              <a:ext cx="17892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Ion implant</a:t>
              </a:r>
              <a:endParaRPr lang="ko-KR" altLang="en-US" sz="2400" dirty="0"/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1475656" y="1772815"/>
            <a:ext cx="6167501" cy="4625625"/>
            <a:chOff x="1500843" y="1772815"/>
            <a:chExt cx="6167501" cy="4625625"/>
          </a:xfrm>
        </p:grpSpPr>
        <p:pic>
          <p:nvPicPr>
            <p:cNvPr id="16" name="내용 개체 틀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0843" y="1772815"/>
              <a:ext cx="6167501" cy="462562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627784" y="2348880"/>
              <a:ext cx="33425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Oxide layer deposition</a:t>
              </a:r>
              <a:endParaRPr lang="ko-KR" altLang="en-US" sz="2400" dirty="0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1472195" y="1772814"/>
            <a:ext cx="6167500" cy="4625625"/>
            <a:chOff x="1472195" y="1772814"/>
            <a:chExt cx="6167500" cy="4625625"/>
          </a:xfrm>
        </p:grpSpPr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2195" y="1772814"/>
              <a:ext cx="6167500" cy="4625625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2627784" y="2348880"/>
              <a:ext cx="27516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/>
                <a:t>Etch for contact</a:t>
              </a:r>
              <a:endParaRPr lang="ko-KR" altLang="en-US" sz="2400" dirty="0"/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1446843" y="1772693"/>
            <a:ext cx="6192852" cy="4644639"/>
            <a:chOff x="1470677" y="1753799"/>
            <a:chExt cx="6192852" cy="4644639"/>
          </a:xfrm>
        </p:grpSpPr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0677" y="1753799"/>
              <a:ext cx="6192852" cy="4644639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2483768" y="2204864"/>
              <a:ext cx="33232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Metal layer deposition</a:t>
              </a:r>
              <a:endParaRPr lang="ko-KR" altLang="en-US" sz="2400" dirty="0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1475656" y="1767583"/>
            <a:ext cx="6167500" cy="4625625"/>
            <a:chOff x="1472195" y="1767583"/>
            <a:chExt cx="6167500" cy="4625625"/>
          </a:xfrm>
        </p:grpSpPr>
        <p:pic>
          <p:nvPicPr>
            <p:cNvPr id="30" name="내용 개체 틀 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2195" y="1767583"/>
              <a:ext cx="6167500" cy="4625625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2483768" y="2247255"/>
              <a:ext cx="17004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Passivation</a:t>
              </a:r>
              <a:endParaRPr lang="ko-KR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5704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Processed</a:t>
            </a:r>
            <a:r>
              <a:rPr lang="ko-KR" altLang="en-US" dirty="0" smtClean="0"/>
              <a:t> </a:t>
            </a:r>
            <a:r>
              <a:rPr lang="en-US" altLang="ko-KR" dirty="0" smtClean="0"/>
              <a:t>Wafer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844824"/>
            <a:ext cx="54864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87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New challenge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1766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Current ALICE ITS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15" y="1772816"/>
            <a:ext cx="7092277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795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20" y="116632"/>
            <a:ext cx="8882775" cy="6659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81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ALICE ITS Upgrade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109" y="1837755"/>
            <a:ext cx="7129305" cy="4039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48" y="1598396"/>
            <a:ext cx="7670476" cy="4566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314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Main Physics Goal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As a function of collision centrality, measure</a:t>
            </a:r>
          </a:p>
          <a:p>
            <a:pPr lvl="1"/>
            <a:r>
              <a:rPr lang="en-US" altLang="ko-KR" dirty="0" smtClean="0"/>
              <a:t>Charm spectra down to </a:t>
            </a:r>
            <a:r>
              <a:rPr lang="en-US" altLang="ko-KR" dirty="0" err="1" smtClean="0"/>
              <a:t>p</a:t>
            </a:r>
            <a:r>
              <a:rPr lang="en-US" altLang="ko-KR" baseline="-25000" dirty="0" err="1" smtClean="0"/>
              <a:t>T</a:t>
            </a:r>
            <a:r>
              <a:rPr lang="en-US" altLang="ko-KR" dirty="0" smtClean="0"/>
              <a:t>=0</a:t>
            </a:r>
          </a:p>
          <a:p>
            <a:pPr lvl="1"/>
            <a:r>
              <a:rPr lang="en-US" altLang="ko-KR" dirty="0" smtClean="0"/>
              <a:t>Beauty </a:t>
            </a:r>
          </a:p>
          <a:p>
            <a:pPr lvl="2"/>
            <a:r>
              <a:rPr lang="en-US" altLang="ko-KR" dirty="0" smtClean="0"/>
              <a:t>Displaced J/</a:t>
            </a:r>
            <a:r>
              <a:rPr lang="en-US" altLang="ko-KR" dirty="0" smtClean="0">
                <a:sym typeface="Symbol"/>
              </a:rPr>
              <a:t> production</a:t>
            </a:r>
          </a:p>
          <a:p>
            <a:pPr lvl="2"/>
            <a:r>
              <a:rPr lang="en-US" altLang="ko-KR" dirty="0" smtClean="0">
                <a:sym typeface="Symbol"/>
              </a:rPr>
              <a:t>Displaced D</a:t>
            </a:r>
            <a:r>
              <a:rPr lang="en-US" altLang="ko-KR" baseline="30000" dirty="0" smtClean="0">
                <a:sym typeface="Symbol"/>
              </a:rPr>
              <a:t>0</a:t>
            </a:r>
            <a:r>
              <a:rPr lang="en-US" altLang="ko-KR" dirty="0" smtClean="0">
                <a:sym typeface="Symbol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 K</a:t>
            </a:r>
            <a:r>
              <a:rPr lang="en-US" altLang="ko-KR" dirty="0" smtClean="0">
                <a:sym typeface="Symbol"/>
              </a:rPr>
              <a:t>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Heavy flavor from single displaced electrons</a:t>
            </a:r>
          </a:p>
          <a:p>
            <a:pPr lvl="1"/>
            <a:r>
              <a:rPr lang="en-US" altLang="ko-KR" dirty="0" smtClean="0"/>
              <a:t>Thermal radiation </a:t>
            </a:r>
            <a:endParaRPr lang="ko-KR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424936" cy="4818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7843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0" y="116631"/>
            <a:ext cx="8980866" cy="658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054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1288"/>
            <a:ext cx="8784976" cy="653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982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ko-KR" altLang="en-US" smtClean="0">
              <a:ea typeface="굴림" pitchFamily="50" charset="-127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ko-KR" altLang="en-US" smtClean="0">
              <a:ea typeface="굴림" pitchFamily="50" charset="-127"/>
            </a:endParaRPr>
          </a:p>
        </p:txBody>
      </p:sp>
      <p:pic>
        <p:nvPicPr>
          <p:cNvPr id="18436" name="Picture 4" descr="91050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413" y="0"/>
            <a:ext cx="10369551" cy="703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4786313" y="3429000"/>
            <a:ext cx="360362" cy="5762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4684713" y="2900363"/>
            <a:ext cx="608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altLang="ko-KR" sz="2400">
                <a:solidFill>
                  <a:srgbClr val="FF0000"/>
                </a:solidFill>
                <a:latin typeface="Arial" charset="0"/>
                <a:ea typeface="굴림" charset="-127"/>
              </a:rPr>
              <a:t>NA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6442075" y="4365625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altLang="ko-KR" sz="2400">
                <a:solidFill>
                  <a:srgbClr val="FF0000"/>
                </a:solidFill>
                <a:latin typeface="Arial" charset="0"/>
                <a:ea typeface="굴림" charset="-127"/>
              </a:rPr>
              <a:t>SPS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1042988" y="3500438"/>
            <a:ext cx="7953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altLang="ko-KR" sz="2400">
                <a:latin typeface="Arial" charset="0"/>
                <a:ea typeface="굴림" charset="-127"/>
              </a:rPr>
              <a:t>LHC</a:t>
            </a:r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2398713" y="5075238"/>
            <a:ext cx="431800" cy="431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2066925" y="4627563"/>
            <a:ext cx="1065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altLang="ko-KR" sz="2400">
                <a:latin typeface="Arial" charset="0"/>
                <a:ea typeface="굴림" charset="-127"/>
              </a:rPr>
              <a:t>ALICE</a:t>
            </a:r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4697413" y="3952875"/>
            <a:ext cx="2519362" cy="14398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ko-KR" altLang="en-US"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217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/>
      <p:bldP spid="20488" grpId="0"/>
      <p:bldP spid="20490" grpId="0"/>
      <p:bldP spid="20491" grpId="0"/>
      <p:bldP spid="20492" grpId="0" animBg="1"/>
      <p:bldP spid="20493" grpId="0"/>
      <p:bldP spid="2049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40675"/>
            <a:ext cx="9108504" cy="298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Sensor + Digitization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656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611" y="116632"/>
            <a:ext cx="6999893" cy="2448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119" y="3861048"/>
            <a:ext cx="3964385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9" y="2494854"/>
            <a:ext cx="4975869" cy="4318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73" y="3496235"/>
            <a:ext cx="143827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37629"/>
            <a:ext cx="1190625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34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As of now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Would it work?</a:t>
            </a:r>
          </a:p>
          <a:p>
            <a:pPr lvl="1"/>
            <a:r>
              <a:rPr lang="en-US" altLang="ko-KR" dirty="0" smtClean="0"/>
              <a:t>In physics?... ITS upgrade is approved and is also top priority.</a:t>
            </a:r>
          </a:p>
          <a:p>
            <a:pPr lvl="1"/>
            <a:r>
              <a:rPr lang="en-US" altLang="ko-KR" dirty="0" smtClean="0"/>
              <a:t>Technically?... Probably, R&amp;D might be initiated.</a:t>
            </a:r>
          </a:p>
          <a:p>
            <a:pPr lvl="1"/>
            <a:r>
              <a:rPr lang="en-US" altLang="ko-KR" dirty="0" smtClean="0"/>
              <a:t>Financially?</a:t>
            </a:r>
          </a:p>
          <a:p>
            <a:pPr lvl="1"/>
            <a:r>
              <a:rPr lang="en-US" altLang="ko-KR" dirty="0" smtClean="0"/>
              <a:t>Politically?</a:t>
            </a:r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402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AliceA4"/>
          <p:cNvPicPr>
            <a:picLocks noChangeAspect="1" noChangeArrowheads="1"/>
          </p:cNvPicPr>
          <p:nvPr/>
        </p:nvPicPr>
        <p:blipFill>
          <a:blip r:embed="rId3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5713413" y="5805488"/>
            <a:ext cx="3105150" cy="58578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ko-KR" sz="3200" dirty="0"/>
              <a:t>ALICE Set-up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793875" y="635000"/>
            <a:ext cx="1355725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877" tIns="43439" rIns="86877" bIns="43439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ko-KR" sz="2700" b="1">
                <a:solidFill>
                  <a:schemeClr val="bg1"/>
                </a:solidFill>
                <a:latin typeface="Times New Roman" pitchFamily="18" charset="0"/>
                <a:ea typeface="굴림" charset="-127"/>
              </a:rPr>
              <a:t>HMPID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5359400" y="4927600"/>
            <a:ext cx="18224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877" tIns="43439" rIns="86877" bIns="43439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ko-KR" sz="2700" b="1">
                <a:solidFill>
                  <a:schemeClr val="bg1"/>
                </a:solidFill>
                <a:latin typeface="Times New Roman" pitchFamily="18" charset="0"/>
                <a:ea typeface="굴림" charset="-127"/>
              </a:rPr>
              <a:t>Muon Arm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5003800" y="188913"/>
            <a:ext cx="89852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877" tIns="43439" rIns="86877" bIns="43439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ko-KR" sz="2700" b="1">
                <a:solidFill>
                  <a:schemeClr val="bg1"/>
                </a:solidFill>
                <a:latin typeface="Times New Roman" pitchFamily="18" charset="0"/>
                <a:ea typeface="굴림" charset="-127"/>
              </a:rPr>
              <a:t>TRD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604838" y="5846763"/>
            <a:ext cx="11080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877" tIns="43439" rIns="86877" bIns="43439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ko-KR" sz="2700" b="1">
                <a:solidFill>
                  <a:schemeClr val="bg1"/>
                </a:solidFill>
                <a:latin typeface="Times New Roman" pitchFamily="18" charset="0"/>
                <a:ea typeface="굴림" charset="-127"/>
              </a:rPr>
              <a:t>PHOS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288925" y="2620963"/>
            <a:ext cx="9556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877" tIns="43439" rIns="86877" bIns="43439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ko-KR" sz="2700" b="1">
                <a:solidFill>
                  <a:schemeClr val="bg1"/>
                </a:solidFill>
                <a:latin typeface="Times New Roman" pitchFamily="18" charset="0"/>
                <a:ea typeface="굴림" charset="-127"/>
              </a:rPr>
              <a:t>PMD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7092950" y="2133600"/>
            <a:ext cx="727075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877" tIns="43439" rIns="86877" bIns="43439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ko-KR" sz="2700" b="1">
                <a:solidFill>
                  <a:schemeClr val="bg1"/>
                </a:solidFill>
                <a:latin typeface="Times New Roman" pitchFamily="18" charset="0"/>
                <a:ea typeface="굴림" charset="-127"/>
              </a:rPr>
              <a:t>ITS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3981450" y="138113"/>
            <a:ext cx="8794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877" tIns="43439" rIns="86877" bIns="43439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ko-KR" sz="2700" b="1">
                <a:solidFill>
                  <a:schemeClr val="bg1"/>
                </a:solidFill>
                <a:latin typeface="Times New Roman" pitchFamily="18" charset="0"/>
                <a:ea typeface="굴림" charset="-127"/>
              </a:rPr>
              <a:t>TOF</a:t>
            </a:r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 flipV="1">
            <a:off x="1244600" y="4397375"/>
            <a:ext cx="876300" cy="14493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6877" tIns="43439" rIns="86877" bIns="43439" anchor="ctr">
            <a:spAutoFit/>
          </a:bodyPr>
          <a:lstStyle/>
          <a:p>
            <a:endParaRPr lang="ko-KR" altLang="en-US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 flipH="1">
            <a:off x="3131170" y="2436738"/>
            <a:ext cx="4033118" cy="77623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86877" tIns="43439" rIns="86877" bIns="43439" anchor="ctr">
            <a:spAutoFit/>
          </a:bodyPr>
          <a:lstStyle/>
          <a:p>
            <a:endParaRPr lang="ko-KR" altLang="en-US"/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>
            <a:off x="1244600" y="2933700"/>
            <a:ext cx="876300" cy="1841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6877" tIns="43439" rIns="86877" bIns="43439" anchor="ctr">
            <a:spAutoFit/>
          </a:bodyPr>
          <a:lstStyle/>
          <a:p>
            <a:endParaRPr lang="ko-KR" altLang="en-US"/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2708275" y="1131888"/>
            <a:ext cx="441325" cy="7588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6877" tIns="43439" rIns="86877" bIns="43439" anchor="ctr">
            <a:spAutoFit/>
          </a:bodyPr>
          <a:lstStyle/>
          <a:p>
            <a:endParaRPr lang="ko-KR" altLang="en-US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 flipH="1">
            <a:off x="3654425" y="635000"/>
            <a:ext cx="541338" cy="14112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6877" tIns="43439" rIns="86877" bIns="43439" anchor="ctr">
            <a:spAutoFit/>
          </a:bodyPr>
          <a:lstStyle/>
          <a:p>
            <a:endParaRPr lang="ko-KR" altLang="en-US"/>
          </a:p>
        </p:txBody>
      </p:sp>
      <p:sp>
        <p:nvSpPr>
          <p:cNvPr id="22544" name="Line 16"/>
          <p:cNvSpPr>
            <a:spLocks noChangeShapeType="1"/>
          </p:cNvSpPr>
          <p:nvPr/>
        </p:nvSpPr>
        <p:spPr bwMode="auto">
          <a:xfrm flipH="1">
            <a:off x="3797300" y="620713"/>
            <a:ext cx="1495425" cy="157321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6877" tIns="43439" rIns="86877" bIns="43439" anchor="ctr">
            <a:spAutoFit/>
          </a:bodyPr>
          <a:lstStyle/>
          <a:p>
            <a:endParaRPr lang="ko-KR" altLang="en-US"/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 flipH="1" flipV="1">
            <a:off x="4195763" y="3405188"/>
            <a:ext cx="1276350" cy="16811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6877" tIns="43439" rIns="86877" bIns="43439" anchor="ctr">
            <a:spAutoFit/>
          </a:bodyPr>
          <a:lstStyle/>
          <a:p>
            <a:endParaRPr lang="ko-KR" altLang="en-US"/>
          </a:p>
        </p:txBody>
      </p:sp>
      <p:sp>
        <p:nvSpPr>
          <p:cNvPr id="22546" name="Line 18"/>
          <p:cNvSpPr>
            <a:spLocks noChangeShapeType="1"/>
          </p:cNvSpPr>
          <p:nvPr/>
        </p:nvSpPr>
        <p:spPr bwMode="auto">
          <a:xfrm flipV="1">
            <a:off x="5472113" y="3644900"/>
            <a:ext cx="1927225" cy="14414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6877" tIns="43439" rIns="86877" bIns="43439" anchor="ctr">
            <a:spAutoFit/>
          </a:bodyPr>
          <a:lstStyle/>
          <a:p>
            <a:endParaRPr lang="ko-KR" altLang="en-US"/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3203575" y="6237288"/>
            <a:ext cx="86042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877" tIns="43439" rIns="86877" bIns="43439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altLang="ko-KR" sz="2700" b="1">
                <a:solidFill>
                  <a:schemeClr val="bg1"/>
                </a:solidFill>
                <a:latin typeface="Times New Roman" pitchFamily="18" charset="0"/>
                <a:ea typeface="굴림" charset="-127"/>
              </a:rPr>
              <a:t>TPC</a:t>
            </a:r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 flipV="1">
            <a:off x="3563938" y="3716338"/>
            <a:ext cx="215900" cy="25923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6877" tIns="43439" rIns="86877" bIns="43439" anchor="ctr">
            <a:spAutoFit/>
          </a:bodyPr>
          <a:lstStyle/>
          <a:p>
            <a:endParaRPr lang="ko-KR" altLang="en-US"/>
          </a:p>
        </p:txBody>
      </p:sp>
      <p:sp>
        <p:nvSpPr>
          <p:cNvPr id="22549" name="Text Box 21"/>
          <p:cNvSpPr txBox="1">
            <a:spLocks noChangeArrowheads="1"/>
          </p:cNvSpPr>
          <p:nvPr/>
        </p:nvSpPr>
        <p:spPr bwMode="auto">
          <a:xfrm>
            <a:off x="0" y="20638"/>
            <a:ext cx="2089150" cy="644525"/>
          </a:xfrm>
          <a:prstGeom prst="rect">
            <a:avLst/>
          </a:prstGeom>
          <a:solidFill>
            <a:srgbClr val="FFFF99"/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altLang="ko-KR" sz="1600" b="1">
                <a:solidFill>
                  <a:srgbClr val="000000"/>
                </a:solidFill>
                <a:latin typeface="Arial" charset="0"/>
                <a:ea typeface="굴림" charset="-127"/>
              </a:rPr>
              <a:t>Size</a:t>
            </a:r>
            <a:r>
              <a:rPr lang="en-US" altLang="ko-KR" sz="1600">
                <a:solidFill>
                  <a:srgbClr val="000000"/>
                </a:solidFill>
                <a:latin typeface="Arial" charset="0"/>
                <a:ea typeface="굴림" charset="-127"/>
              </a:rPr>
              <a:t>: </a:t>
            </a:r>
            <a:r>
              <a:rPr lang="en-US" altLang="ko-KR" sz="1600">
                <a:solidFill>
                  <a:schemeClr val="hlink"/>
                </a:solidFill>
                <a:latin typeface="Arial" charset="0"/>
                <a:ea typeface="굴림" charset="-127"/>
              </a:rPr>
              <a:t>16 x 26</a:t>
            </a:r>
            <a:r>
              <a:rPr lang="en-US" altLang="ko-KR" sz="1600">
                <a:solidFill>
                  <a:srgbClr val="000000"/>
                </a:solidFill>
                <a:latin typeface="Arial" charset="0"/>
                <a:ea typeface="굴림" charset="-127"/>
              </a:rPr>
              <a:t> meters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altLang="ko-KR" sz="1600" b="1">
                <a:solidFill>
                  <a:srgbClr val="000000"/>
                </a:solidFill>
                <a:latin typeface="Arial" charset="0"/>
                <a:ea typeface="굴림" charset="-127"/>
              </a:rPr>
              <a:t>Weight</a:t>
            </a:r>
            <a:r>
              <a:rPr lang="en-US" altLang="ko-KR" sz="1600">
                <a:solidFill>
                  <a:srgbClr val="000000"/>
                </a:solidFill>
                <a:latin typeface="Arial" charset="0"/>
                <a:ea typeface="굴림" charset="-127"/>
              </a:rPr>
              <a:t>: </a:t>
            </a:r>
            <a:r>
              <a:rPr lang="en-US" altLang="ko-KR" sz="1600">
                <a:solidFill>
                  <a:schemeClr val="hlink"/>
                </a:solidFill>
                <a:latin typeface="Arial" charset="0"/>
                <a:ea typeface="굴림" charset="-127"/>
              </a:rPr>
              <a:t>10,000</a:t>
            </a:r>
            <a:r>
              <a:rPr lang="en-US" altLang="ko-KR" sz="1600">
                <a:solidFill>
                  <a:srgbClr val="000000"/>
                </a:solidFill>
                <a:latin typeface="Arial" charset="0"/>
                <a:ea typeface="굴림" charset="-127"/>
              </a:rPr>
              <a:t> tons</a:t>
            </a:r>
          </a:p>
        </p:txBody>
      </p:sp>
      <p:pic>
        <p:nvPicPr>
          <p:cNvPr id="22550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5" t="33636" r="36626" b="16006"/>
          <a:stretch>
            <a:fillRect/>
          </a:stretch>
        </p:blipFill>
        <p:spPr bwMode="auto">
          <a:xfrm>
            <a:off x="7092950" y="0"/>
            <a:ext cx="2051050" cy="16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51" name="Line 23"/>
          <p:cNvSpPr>
            <a:spLocks noChangeShapeType="1"/>
          </p:cNvSpPr>
          <p:nvPr/>
        </p:nvSpPr>
        <p:spPr bwMode="auto">
          <a:xfrm flipV="1">
            <a:off x="7740650" y="1628799"/>
            <a:ext cx="215726" cy="7207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86877" tIns="43439" rIns="86877" bIns="43439" anchor="ctr"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434842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ALICE</a:t>
            </a:r>
            <a:br>
              <a:rPr lang="en-US" altLang="ko-KR" dirty="0" smtClean="0"/>
            </a:br>
            <a:r>
              <a:rPr lang="en-US" altLang="ko-KR" dirty="0" smtClean="0"/>
              <a:t>(Participation)</a:t>
            </a:r>
            <a:endParaRPr lang="ko-KR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6390084" cy="4854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192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 possibility in Korea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7993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Si sensor in general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M</a:t>
            </a:r>
            <a:r>
              <a:rPr lang="en-US" altLang="ko-KR" dirty="0" smtClean="0"/>
              <a:t>ature technology</a:t>
            </a:r>
          </a:p>
          <a:p>
            <a:r>
              <a:rPr lang="en-US" altLang="ko-KR" dirty="0" smtClean="0"/>
              <a:t>Reliable performance</a:t>
            </a:r>
          </a:p>
          <a:p>
            <a:r>
              <a:rPr lang="en-US" altLang="ko-KR" dirty="0" smtClean="0"/>
              <a:t>Fine granule </a:t>
            </a:r>
          </a:p>
          <a:p>
            <a:r>
              <a:rPr lang="en-US" altLang="ko-KR" dirty="0" smtClean="0"/>
              <a:t>Higher energy and time resolution (than gaseous ionization detectors) 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Key burden is cost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4893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9268"/>
            <a:ext cx="8879195" cy="66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885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Typical PIN-type Si sensor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186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그룹 9"/>
          <p:cNvGrpSpPr>
            <a:grpSpLocks/>
          </p:cNvGrpSpPr>
          <p:nvPr/>
        </p:nvGrpSpPr>
        <p:grpSpPr bwMode="auto">
          <a:xfrm>
            <a:off x="381000" y="1752600"/>
            <a:ext cx="7778750" cy="1743075"/>
            <a:chOff x="1066800" y="1843088"/>
            <a:chExt cx="7779004" cy="1742777"/>
          </a:xfrm>
        </p:grpSpPr>
        <p:pic>
          <p:nvPicPr>
            <p:cNvPr id="5019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1843088"/>
              <a:ext cx="7779004" cy="1281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91" name="TextBox 7"/>
            <p:cNvSpPr txBox="1">
              <a:spLocks noChangeArrowheads="1"/>
            </p:cNvSpPr>
            <p:nvPr/>
          </p:nvSpPr>
          <p:spPr bwMode="auto">
            <a:xfrm>
              <a:off x="1066800" y="3124200"/>
              <a:ext cx="3063659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ko-KR"/>
                <a:t>6 inch fabrication line</a:t>
              </a:r>
              <a:endParaRPr lang="ko-KR" altLang="en-US"/>
            </a:p>
          </p:txBody>
        </p:sp>
      </p:grpSp>
      <p:pic>
        <p:nvPicPr>
          <p:cNvPr id="50179" name="_x119289776" descr="EMB0000124c1da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763" y="1098550"/>
            <a:ext cx="5380037" cy="568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슬라이드 번호 개체 틀 2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1E620FC4-F4C3-4F35-8F3F-20B7C7DA5CFE}" type="slidenum">
              <a:rPr lang="en-US" altLang="ko-KR"/>
              <a:pPr>
                <a:defRPr/>
              </a:pPr>
              <a:t>9</a:t>
            </a:fld>
            <a:r>
              <a:rPr lang="en-US" altLang="ko-KR"/>
              <a:t>/32</a:t>
            </a:r>
          </a:p>
        </p:txBody>
      </p:sp>
      <p:grpSp>
        <p:nvGrpSpPr>
          <p:cNvPr id="50181" name="그룹 10"/>
          <p:cNvGrpSpPr>
            <a:grpSpLocks/>
          </p:cNvGrpSpPr>
          <p:nvPr/>
        </p:nvGrpSpPr>
        <p:grpSpPr bwMode="auto">
          <a:xfrm>
            <a:off x="381000" y="3957638"/>
            <a:ext cx="3243263" cy="2062162"/>
            <a:chOff x="5602541" y="3352800"/>
            <a:chExt cx="3243263" cy="2061865"/>
          </a:xfrm>
        </p:grpSpPr>
        <p:pic>
          <p:nvPicPr>
            <p:cNvPr id="50188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2541" y="3352800"/>
              <a:ext cx="3243263" cy="1714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89" name="TextBox 6"/>
            <p:cNvSpPr txBox="1">
              <a:spLocks noChangeArrowheads="1"/>
            </p:cNvSpPr>
            <p:nvPr/>
          </p:nvSpPr>
          <p:spPr bwMode="auto">
            <a:xfrm>
              <a:off x="5715000" y="4953000"/>
              <a:ext cx="3063659" cy="461665"/>
            </a:xfrm>
            <a:prstGeom prst="rect">
              <a:avLst/>
            </a:prstGeom>
            <a:solidFill>
              <a:schemeClr val="bg1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ko-KR"/>
                <a:t>8 inch fabrication line</a:t>
              </a:r>
              <a:endParaRPr lang="ko-KR" altLang="en-US"/>
            </a:p>
          </p:txBody>
        </p:sp>
      </p:grpSp>
      <p:sp>
        <p:nvSpPr>
          <p:cNvPr id="50182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0184" name="TextBox 14"/>
          <p:cNvSpPr txBox="1">
            <a:spLocks noChangeArrowheads="1"/>
          </p:cNvSpPr>
          <p:nvPr/>
        </p:nvSpPr>
        <p:spPr bwMode="auto">
          <a:xfrm>
            <a:off x="6332538" y="228600"/>
            <a:ext cx="2735262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ko-KR"/>
              <a:t>R&amp;D environment</a:t>
            </a:r>
            <a:endParaRPr lang="ko-KR" altLang="en-US"/>
          </a:p>
        </p:txBody>
      </p:sp>
      <p:grpSp>
        <p:nvGrpSpPr>
          <p:cNvPr id="50185" name="그룹 16"/>
          <p:cNvGrpSpPr>
            <a:grpSpLocks/>
          </p:cNvGrpSpPr>
          <p:nvPr/>
        </p:nvGrpSpPr>
        <p:grpSpPr bwMode="auto">
          <a:xfrm>
            <a:off x="5434013" y="838200"/>
            <a:ext cx="3405187" cy="3357563"/>
            <a:chOff x="5434012" y="838200"/>
            <a:chExt cx="3405188" cy="3357265"/>
          </a:xfrm>
        </p:grpSpPr>
        <p:pic>
          <p:nvPicPr>
            <p:cNvPr id="50186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4012" y="838200"/>
              <a:ext cx="3405188" cy="289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87" name="TextBox 15"/>
            <p:cNvSpPr txBox="1">
              <a:spLocks noChangeArrowheads="1"/>
            </p:cNvSpPr>
            <p:nvPr/>
          </p:nvSpPr>
          <p:spPr bwMode="auto">
            <a:xfrm>
              <a:off x="6019800" y="3733800"/>
              <a:ext cx="2225289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ko-KR"/>
                <a:t>300 cm</a:t>
              </a:r>
              <a:r>
                <a:rPr lang="en-US" altLang="ko-KR" baseline="30000"/>
                <a:t>2</a:t>
              </a:r>
              <a:r>
                <a:rPr lang="en-US" altLang="ko-KR"/>
                <a:t> ~ $ 500</a:t>
              </a:r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501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202</Words>
  <Application>Microsoft Office PowerPoint</Application>
  <PresentationFormat>화면 슬라이드 쇼(4:3)</PresentationFormat>
  <Paragraphs>63</Paragraphs>
  <Slides>22</Slides>
  <Notes>2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4" baseType="lpstr">
      <vt:lpstr>Office 테마</vt:lpstr>
      <vt:lpstr>수식</vt:lpstr>
      <vt:lpstr>Pixel sensor for ALICE ITS upgrade &amp; CIS</vt:lpstr>
      <vt:lpstr>PowerPoint 프레젠테이션</vt:lpstr>
      <vt:lpstr>ALICE Set-up</vt:lpstr>
      <vt:lpstr>ALICE (Participation)</vt:lpstr>
      <vt:lpstr>A possibility in Korea</vt:lpstr>
      <vt:lpstr>Si sensor in general</vt:lpstr>
      <vt:lpstr>PowerPoint 프레젠테이션</vt:lpstr>
      <vt:lpstr>Typical PIN-type Si sensor</vt:lpstr>
      <vt:lpstr>PowerPoint 프레젠테이션</vt:lpstr>
      <vt:lpstr>Traditional Si sensor operation</vt:lpstr>
      <vt:lpstr>How do we make it?  (CMOS process)</vt:lpstr>
      <vt:lpstr>Processed Wafer</vt:lpstr>
      <vt:lpstr>New challenge</vt:lpstr>
      <vt:lpstr>Current ALICE ITS</vt:lpstr>
      <vt:lpstr>PowerPoint 프레젠테이션</vt:lpstr>
      <vt:lpstr>ALICE ITS Upgrade</vt:lpstr>
      <vt:lpstr>Main Physics Goal </vt:lpstr>
      <vt:lpstr>PowerPoint 프레젠테이션</vt:lpstr>
      <vt:lpstr>PowerPoint 프레젠테이션</vt:lpstr>
      <vt:lpstr>Sensor + Digitization</vt:lpstr>
      <vt:lpstr>PowerPoint 프레젠테이션</vt:lpstr>
      <vt:lpstr>As of now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Pixel sensor for ALICE ITS upgrade &amp; CIS</dc:title>
  <dc:creator>olleh</dc:creator>
  <cp:lastModifiedBy>물리학과</cp:lastModifiedBy>
  <cp:revision>40</cp:revision>
  <dcterms:created xsi:type="dcterms:W3CDTF">2012-11-26T15:57:07Z</dcterms:created>
  <dcterms:modified xsi:type="dcterms:W3CDTF">2012-12-07T03:51:44Z</dcterms:modified>
</cp:coreProperties>
</file>